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96" r:id="rId2"/>
    <p:sldId id="309" r:id="rId3"/>
    <p:sldId id="736" r:id="rId4"/>
    <p:sldId id="574" r:id="rId5"/>
    <p:sldId id="565" r:id="rId6"/>
    <p:sldId id="577" r:id="rId7"/>
    <p:sldId id="636" r:id="rId8"/>
    <p:sldId id="639" r:id="rId9"/>
    <p:sldId id="641" r:id="rId10"/>
    <p:sldId id="734" r:id="rId11"/>
    <p:sldId id="575" r:id="rId12"/>
    <p:sldId id="667" r:id="rId13"/>
    <p:sldId id="673" r:id="rId14"/>
    <p:sldId id="676" r:id="rId15"/>
    <p:sldId id="683" r:id="rId16"/>
    <p:sldId id="685" r:id="rId17"/>
    <p:sldId id="686" r:id="rId18"/>
    <p:sldId id="657" r:id="rId19"/>
    <p:sldId id="658" r:id="rId20"/>
    <p:sldId id="660" r:id="rId21"/>
    <p:sldId id="739" r:id="rId22"/>
    <p:sldId id="690" r:id="rId23"/>
    <p:sldId id="738" r:id="rId24"/>
    <p:sldId id="693" r:id="rId25"/>
    <p:sldId id="694" r:id="rId26"/>
    <p:sldId id="696" r:id="rId27"/>
    <p:sldId id="701" r:id="rId28"/>
    <p:sldId id="713" r:id="rId29"/>
    <p:sldId id="715" r:id="rId30"/>
    <p:sldId id="716" r:id="rId31"/>
    <p:sldId id="719" r:id="rId32"/>
    <p:sldId id="720" r:id="rId33"/>
    <p:sldId id="725" r:id="rId34"/>
    <p:sldId id="727" r:id="rId35"/>
    <p:sldId id="728" r:id="rId36"/>
    <p:sldId id="731" r:id="rId37"/>
    <p:sldId id="733" r:id="rId38"/>
    <p:sldId id="291"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quel Frederick" initials="RF" lastIdx="2" clrIdx="0">
    <p:extLst>
      <p:ext uri="{19B8F6BF-5375-455C-9EA6-DF929625EA0E}">
        <p15:presenceInfo xmlns:p15="http://schemas.microsoft.com/office/powerpoint/2012/main" userId="Raquel Frederick"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B7B17"/>
    <a:srgbClr val="344085"/>
    <a:srgbClr val="CD7000"/>
    <a:srgbClr val="0A97D9"/>
    <a:srgbClr val="0563C1"/>
    <a:srgbClr val="D6DCE5"/>
    <a:srgbClr val="063C77"/>
    <a:srgbClr val="810024"/>
    <a:srgbClr val="0172B1"/>
    <a:srgbClr val="033B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237" autoAdjust="0"/>
    <p:restoredTop sz="89870" autoAdjust="0"/>
  </p:normalViewPr>
  <p:slideViewPr>
    <p:cSldViewPr snapToGrid="0">
      <p:cViewPr varScale="1">
        <p:scale>
          <a:sx n="64" d="100"/>
          <a:sy n="64" d="100"/>
        </p:scale>
        <p:origin x="632"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oleObject" Target="file:///D:\OneDrive%20-%20AFDB\Priv&#233;%20Paul\Dossiers%20personnels\Paul%20Angoua%20Consulting\8.%202022%20UNECA\1.%20Fintech\3.%20Report\Data%20Fintech%20Report%20-%20Final.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'Fintech Startup'!$A$3:$A$9</c:f>
              <c:strCache>
                <c:ptCount val="6"/>
                <c:pt idx="0">
                  <c:v>Kenya</c:v>
                </c:pt>
                <c:pt idx="1">
                  <c:v>Uganda</c:v>
                </c:pt>
                <c:pt idx="2">
                  <c:v>Rwanda</c:v>
                </c:pt>
                <c:pt idx="3">
                  <c:v>Tanzania</c:v>
                </c:pt>
                <c:pt idx="4">
                  <c:v>Ethiopia</c:v>
                </c:pt>
                <c:pt idx="5">
                  <c:v>DRC</c:v>
                </c:pt>
              </c:strCache>
            </c:strRef>
          </c:cat>
          <c:val>
            <c:numRef>
              <c:f>'Fintech Startup'!$B$3:$B$9</c:f>
              <c:numCache>
                <c:formatCode>General</c:formatCode>
                <c:ptCount val="6"/>
                <c:pt idx="0">
                  <c:v>93</c:v>
                </c:pt>
                <c:pt idx="1">
                  <c:v>24</c:v>
                </c:pt>
                <c:pt idx="2">
                  <c:v>6</c:v>
                </c:pt>
                <c:pt idx="3">
                  <c:v>6</c:v>
                </c:pt>
                <c:pt idx="4">
                  <c:v>3</c:v>
                </c:pt>
                <c:pt idx="5">
                  <c:v>2</c:v>
                </c:pt>
              </c:numCache>
            </c:numRef>
          </c:val>
          <c:extLst>
            <c:ext xmlns:c16="http://schemas.microsoft.com/office/drawing/2014/chart" uri="{C3380CC4-5D6E-409C-BE32-E72D297353CC}">
              <c16:uniqueId val="{00000000-8BB7-436B-ADB2-BF7C38EBFEFD}"/>
            </c:ext>
          </c:extLst>
        </c:ser>
        <c:dLbls>
          <c:dLblPos val="outEnd"/>
          <c:showLegendKey val="0"/>
          <c:showVal val="1"/>
          <c:showCatName val="0"/>
          <c:showSerName val="0"/>
          <c:showPercent val="0"/>
          <c:showBubbleSize val="0"/>
        </c:dLbls>
        <c:gapWidth val="182"/>
        <c:axId val="997573903"/>
        <c:axId val="997574319"/>
      </c:barChart>
      <c:catAx>
        <c:axId val="99757390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fr-FR"/>
          </a:p>
        </c:txPr>
        <c:crossAx val="997574319"/>
        <c:crosses val="autoZero"/>
        <c:auto val="1"/>
        <c:lblAlgn val="ctr"/>
        <c:lblOffset val="100"/>
        <c:noMultiLvlLbl val="0"/>
      </c:catAx>
      <c:valAx>
        <c:axId val="997574319"/>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fr-FR"/>
          </a:p>
        </c:txPr>
        <c:crossAx val="99757390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9D5886-7C88-46A2-935C-BE3F7E63E25E}"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fr-CA"/>
        </a:p>
      </dgm:t>
    </dgm:pt>
    <dgm:pt modelId="{EEB3DA9F-205E-4436-8248-AD2D8F202997}">
      <dgm:prSet phldrT="[Texte]"/>
      <dgm:spPr/>
      <dgm:t>
        <a:bodyPr/>
        <a:lstStyle/>
        <a:p>
          <a:r>
            <a:rPr lang="en-US" altLang="en-US" b="1" dirty="0">
              <a:solidFill>
                <a:schemeClr val="tx1"/>
              </a:solidFill>
              <a:cs typeface="Arial" panose="020B0604020202020204" pitchFamily="34" charset="0"/>
              <a:sym typeface="Lato" pitchFamily="34" charset="0"/>
            </a:rPr>
            <a:t>Enablers of Fintech in the region</a:t>
          </a:r>
          <a:endParaRPr lang="fr-CA" dirty="0"/>
        </a:p>
      </dgm:t>
    </dgm:pt>
    <dgm:pt modelId="{4EAE8937-611D-4A13-9B52-55AA1AB90943}" type="parTrans" cxnId="{A86D6CC3-73F6-48BD-8515-3B6C0DFFF198}">
      <dgm:prSet/>
      <dgm:spPr/>
      <dgm:t>
        <a:bodyPr/>
        <a:lstStyle/>
        <a:p>
          <a:endParaRPr lang="fr-CA"/>
        </a:p>
      </dgm:t>
    </dgm:pt>
    <dgm:pt modelId="{F780F4B6-ACF0-4106-8064-D84C1D1899A5}" type="sibTrans" cxnId="{A86D6CC3-73F6-48BD-8515-3B6C0DFFF198}">
      <dgm:prSet/>
      <dgm:spPr/>
      <dgm:t>
        <a:bodyPr/>
        <a:lstStyle/>
        <a:p>
          <a:endParaRPr lang="fr-CA"/>
        </a:p>
      </dgm:t>
    </dgm:pt>
    <dgm:pt modelId="{E371B521-1E37-46F1-B251-29BE2F00D2F5}">
      <dgm:prSet phldrT="[Texte]"/>
      <dgm:spPr>
        <a:solidFill>
          <a:schemeClr val="tx1">
            <a:lumMod val="50000"/>
            <a:lumOff val="50000"/>
          </a:schemeClr>
        </a:solidFill>
      </dgm:spPr>
      <dgm:t>
        <a:bodyPr/>
        <a:lstStyle/>
        <a:p>
          <a:pPr>
            <a:buNone/>
          </a:pPr>
          <a:r>
            <a:rPr lang="en-US" b="1" dirty="0">
              <a:ea typeface="SimSun" panose="02010600030101010101" pitchFamily="2" charset="-122"/>
              <a:cs typeface="Arial" panose="020B0604020202020204" pitchFamily="34" charset="0"/>
            </a:rPr>
            <a:t>1. Demographic trend </a:t>
          </a:r>
          <a:endParaRPr lang="en-US" b="0" dirty="0">
            <a:ea typeface="SimSun" panose="02010600030101010101" pitchFamily="2" charset="-122"/>
            <a:cs typeface="Arial" panose="020B0604020202020204" pitchFamily="34" charset="0"/>
          </a:endParaRPr>
        </a:p>
        <a:p>
          <a:pPr>
            <a:buNone/>
          </a:pPr>
          <a:r>
            <a:rPr lang="en-US" b="0" dirty="0">
              <a:solidFill>
                <a:schemeClr val="bg1">
                  <a:lumMod val="85000"/>
                </a:schemeClr>
              </a:solidFill>
              <a:ea typeface="SimSun" panose="02010600030101010101" pitchFamily="2" charset="-122"/>
              <a:cs typeface="Arial" panose="020B0604020202020204" pitchFamily="34" charset="0"/>
            </a:rPr>
            <a:t>(high share of millennials in the population: &gt;30%)</a:t>
          </a:r>
          <a:endParaRPr lang="fr-CA" b="0" dirty="0">
            <a:solidFill>
              <a:schemeClr val="bg1">
                <a:lumMod val="85000"/>
              </a:schemeClr>
            </a:solidFill>
          </a:endParaRPr>
        </a:p>
      </dgm:t>
    </dgm:pt>
    <dgm:pt modelId="{140B5924-5FF2-434D-9F41-8A1135E0748B}" type="parTrans" cxnId="{C415E4A3-55C1-43D5-BB32-873380ABD606}">
      <dgm:prSet/>
      <dgm:spPr/>
      <dgm:t>
        <a:bodyPr/>
        <a:lstStyle/>
        <a:p>
          <a:endParaRPr lang="fr-CA"/>
        </a:p>
      </dgm:t>
    </dgm:pt>
    <dgm:pt modelId="{DA3F40AB-DDF8-45D4-8CC9-D07A2AE97526}" type="sibTrans" cxnId="{C415E4A3-55C1-43D5-BB32-873380ABD606}">
      <dgm:prSet/>
      <dgm:spPr/>
      <dgm:t>
        <a:bodyPr/>
        <a:lstStyle/>
        <a:p>
          <a:endParaRPr lang="fr-CA"/>
        </a:p>
      </dgm:t>
    </dgm:pt>
    <dgm:pt modelId="{EDF41FEE-F3AA-45CF-9007-DB2FF47E7F63}">
      <dgm:prSet phldrT="[Texte]"/>
      <dgm:spPr/>
      <dgm:t>
        <a:bodyPr/>
        <a:lstStyle/>
        <a:p>
          <a:r>
            <a:rPr lang="en-US" b="1" dirty="0">
              <a:effectLst/>
              <a:ea typeface="SimSun" panose="02010600030101010101" pitchFamily="2" charset="-122"/>
              <a:cs typeface="Arial" panose="020B0604020202020204" pitchFamily="34" charset="0"/>
            </a:rPr>
            <a:t>2. Rapid internet penetration </a:t>
          </a:r>
        </a:p>
        <a:p>
          <a:r>
            <a:rPr lang="en-US" b="0" dirty="0">
              <a:solidFill>
                <a:schemeClr val="bg1">
                  <a:lumMod val="85000"/>
                </a:schemeClr>
              </a:solidFill>
              <a:effectLst/>
              <a:ea typeface="SimSun" panose="02010600030101010101" pitchFamily="2" charset="-122"/>
            </a:rPr>
            <a:t>(growing share of population with access to the internet: from 2% in 2010 to 19% in 2020)</a:t>
          </a:r>
          <a:endParaRPr lang="fr-CA" b="0" dirty="0">
            <a:solidFill>
              <a:schemeClr val="bg1">
                <a:lumMod val="85000"/>
              </a:schemeClr>
            </a:solidFill>
          </a:endParaRPr>
        </a:p>
      </dgm:t>
    </dgm:pt>
    <dgm:pt modelId="{926031A0-5556-4116-B432-6934DCCAE792}" type="parTrans" cxnId="{DDF09396-783E-4290-BA44-1F6FA33D154B}">
      <dgm:prSet/>
      <dgm:spPr/>
      <dgm:t>
        <a:bodyPr/>
        <a:lstStyle/>
        <a:p>
          <a:endParaRPr lang="fr-CA"/>
        </a:p>
      </dgm:t>
    </dgm:pt>
    <dgm:pt modelId="{55E50457-1CF8-4763-B5BB-29C9FE2C94BD}" type="sibTrans" cxnId="{DDF09396-783E-4290-BA44-1F6FA33D154B}">
      <dgm:prSet/>
      <dgm:spPr/>
      <dgm:t>
        <a:bodyPr/>
        <a:lstStyle/>
        <a:p>
          <a:endParaRPr lang="fr-CA"/>
        </a:p>
      </dgm:t>
    </dgm:pt>
    <dgm:pt modelId="{45A3C1A6-269D-4FA5-9812-CCA56968AC27}">
      <dgm:prSet phldrT="[Texte]"/>
      <dgm:spPr>
        <a:solidFill>
          <a:srgbClr val="00B050"/>
        </a:solidFill>
      </dgm:spPr>
      <dgm:t>
        <a:bodyPr/>
        <a:lstStyle/>
        <a:p>
          <a:pPr>
            <a:buFont typeface="Wingdings" panose="05000000000000000000" pitchFamily="2" charset="2"/>
            <a:buChar char="§"/>
          </a:pPr>
          <a:r>
            <a:rPr lang="en-US" b="1" dirty="0">
              <a:effectLst/>
              <a:ea typeface="SimSun" panose="02010600030101010101" pitchFamily="2" charset="-122"/>
              <a:cs typeface="Arial" panose="020B0604020202020204" pitchFamily="34" charset="0"/>
            </a:rPr>
            <a:t>4. Gaps in financial services  </a:t>
          </a:r>
        </a:p>
        <a:p>
          <a:pPr>
            <a:buFont typeface="Wingdings" panose="05000000000000000000" pitchFamily="2" charset="2"/>
            <a:buChar char="§"/>
          </a:pPr>
          <a:r>
            <a:rPr lang="en-US" b="1" dirty="0">
              <a:solidFill>
                <a:schemeClr val="bg1">
                  <a:lumMod val="85000"/>
                </a:schemeClr>
              </a:solidFill>
              <a:effectLst/>
              <a:ea typeface="SimSun" panose="02010600030101010101" pitchFamily="2" charset="-122"/>
              <a:cs typeface="Arial" panose="020B0604020202020204" pitchFamily="34" charset="0"/>
            </a:rPr>
            <a:t>(limited access of the population to the traditional banking sector: account ownership &lt; 50%</a:t>
          </a:r>
          <a:r>
            <a:rPr lang="en-US" altLang="en-US" b="1" dirty="0">
              <a:solidFill>
                <a:schemeClr val="bg1">
                  <a:lumMod val="85000"/>
                </a:schemeClr>
              </a:solidFill>
              <a:cs typeface="Arial" panose="020B0604020202020204" pitchFamily="34" charset="0"/>
              <a:sym typeface="Lato" pitchFamily="34" charset="0"/>
            </a:rPr>
            <a:t>)</a:t>
          </a:r>
          <a:endParaRPr lang="fr-CA" dirty="0">
            <a:solidFill>
              <a:schemeClr val="bg1">
                <a:lumMod val="85000"/>
              </a:schemeClr>
            </a:solidFill>
          </a:endParaRPr>
        </a:p>
      </dgm:t>
    </dgm:pt>
    <dgm:pt modelId="{0FDF0174-14B7-4041-9CAE-8F6FC0903159}" type="parTrans" cxnId="{75C103A1-48DF-4AAB-B592-C5E4882ABBCA}">
      <dgm:prSet/>
      <dgm:spPr/>
      <dgm:t>
        <a:bodyPr/>
        <a:lstStyle/>
        <a:p>
          <a:endParaRPr lang="fr-CA"/>
        </a:p>
      </dgm:t>
    </dgm:pt>
    <dgm:pt modelId="{134CB34F-3FB9-41DB-B166-44F3CB17412D}" type="sibTrans" cxnId="{75C103A1-48DF-4AAB-B592-C5E4882ABBCA}">
      <dgm:prSet/>
      <dgm:spPr/>
      <dgm:t>
        <a:bodyPr/>
        <a:lstStyle/>
        <a:p>
          <a:endParaRPr lang="fr-CA"/>
        </a:p>
      </dgm:t>
    </dgm:pt>
    <dgm:pt modelId="{C1BF1823-9353-4885-BFD1-71257EF00E61}">
      <dgm:prSet phldrT="[Texte]"/>
      <dgm:spPr>
        <a:solidFill>
          <a:schemeClr val="accent6">
            <a:lumMod val="75000"/>
          </a:schemeClr>
        </a:solidFill>
      </dgm:spPr>
      <dgm:t>
        <a:bodyPr/>
        <a:lstStyle/>
        <a:p>
          <a:pPr>
            <a:buFont typeface="Arial" panose="020B0604020202020204" pitchFamily="34" charset="0"/>
            <a:buChar char="•"/>
          </a:pPr>
          <a:r>
            <a:rPr lang="en-US" b="1" dirty="0">
              <a:effectLst/>
              <a:ea typeface="SimSun" panose="02010600030101010101" pitchFamily="2" charset="-122"/>
              <a:cs typeface="Arial" panose="020B0604020202020204" pitchFamily="34" charset="0"/>
            </a:rPr>
            <a:t>3. Rapid mobile penetration</a:t>
          </a:r>
        </a:p>
        <a:p>
          <a:pPr>
            <a:buFont typeface="Arial" panose="020B0604020202020204" pitchFamily="34" charset="0"/>
            <a:buChar char="•"/>
          </a:pPr>
          <a:r>
            <a:rPr lang="en-US" b="0" dirty="0">
              <a:solidFill>
                <a:schemeClr val="bg1">
                  <a:lumMod val="85000"/>
                </a:schemeClr>
              </a:solidFill>
              <a:effectLst/>
              <a:ea typeface="SimSun" panose="02010600030101010101" pitchFamily="2" charset="-122"/>
              <a:cs typeface="Arial" panose="020B0604020202020204" pitchFamily="34" charset="0"/>
            </a:rPr>
            <a:t>(</a:t>
          </a:r>
          <a:r>
            <a:rPr lang="en-US" b="0" dirty="0">
              <a:solidFill>
                <a:schemeClr val="bg1">
                  <a:lumMod val="85000"/>
                </a:schemeClr>
              </a:solidFill>
              <a:effectLst/>
              <a:ea typeface="SimSun" panose="02010600030101010101" pitchFamily="2" charset="-122"/>
            </a:rPr>
            <a:t>Growing share of mobile subscriptions: from 28% in 2010 to 61% in 2020)</a:t>
          </a:r>
          <a:endParaRPr lang="fr-CA" b="0" dirty="0">
            <a:solidFill>
              <a:schemeClr val="bg1">
                <a:lumMod val="85000"/>
              </a:schemeClr>
            </a:solidFill>
          </a:endParaRPr>
        </a:p>
      </dgm:t>
    </dgm:pt>
    <dgm:pt modelId="{6B7A551F-FF9A-4201-BDA4-B1811413E808}" type="parTrans" cxnId="{1862D568-1646-493A-B415-8B6FBECAD489}">
      <dgm:prSet/>
      <dgm:spPr/>
      <dgm:t>
        <a:bodyPr/>
        <a:lstStyle/>
        <a:p>
          <a:endParaRPr lang="fr-CA"/>
        </a:p>
      </dgm:t>
    </dgm:pt>
    <dgm:pt modelId="{28FB1B67-9FFE-425A-9D55-31F573331AC8}" type="sibTrans" cxnId="{1862D568-1646-493A-B415-8B6FBECAD489}">
      <dgm:prSet/>
      <dgm:spPr/>
      <dgm:t>
        <a:bodyPr/>
        <a:lstStyle/>
        <a:p>
          <a:endParaRPr lang="fr-CA"/>
        </a:p>
      </dgm:t>
    </dgm:pt>
    <dgm:pt modelId="{978B8CF7-417A-42EF-A1A9-7E71256D9EAE}" type="pres">
      <dgm:prSet presAssocID="{829D5886-7C88-46A2-935C-BE3F7E63E25E}" presName="diagram" presStyleCnt="0">
        <dgm:presLayoutVars>
          <dgm:chMax val="1"/>
          <dgm:dir/>
          <dgm:animLvl val="ctr"/>
          <dgm:resizeHandles val="exact"/>
        </dgm:presLayoutVars>
      </dgm:prSet>
      <dgm:spPr/>
    </dgm:pt>
    <dgm:pt modelId="{A34D4901-5F57-4464-A779-5F3049CD3250}" type="pres">
      <dgm:prSet presAssocID="{829D5886-7C88-46A2-935C-BE3F7E63E25E}" presName="matrix" presStyleCnt="0"/>
      <dgm:spPr/>
    </dgm:pt>
    <dgm:pt modelId="{2C2CF046-A7DA-4F26-915B-1B9910F87ADB}" type="pres">
      <dgm:prSet presAssocID="{829D5886-7C88-46A2-935C-BE3F7E63E25E}" presName="tile1" presStyleLbl="node1" presStyleIdx="0" presStyleCnt="4"/>
      <dgm:spPr/>
    </dgm:pt>
    <dgm:pt modelId="{D2139B5F-755F-4F7D-B3C0-7D0072E785B4}" type="pres">
      <dgm:prSet presAssocID="{829D5886-7C88-46A2-935C-BE3F7E63E25E}" presName="tile1text" presStyleLbl="node1" presStyleIdx="0" presStyleCnt="4">
        <dgm:presLayoutVars>
          <dgm:chMax val="0"/>
          <dgm:chPref val="0"/>
          <dgm:bulletEnabled val="1"/>
        </dgm:presLayoutVars>
      </dgm:prSet>
      <dgm:spPr/>
    </dgm:pt>
    <dgm:pt modelId="{077EC4FC-1E22-4093-BCAC-188C2E57C59E}" type="pres">
      <dgm:prSet presAssocID="{829D5886-7C88-46A2-935C-BE3F7E63E25E}" presName="tile2" presStyleLbl="node1" presStyleIdx="1" presStyleCnt="4"/>
      <dgm:spPr/>
    </dgm:pt>
    <dgm:pt modelId="{222EC110-39EC-4378-ACAF-0B7D40BD5064}" type="pres">
      <dgm:prSet presAssocID="{829D5886-7C88-46A2-935C-BE3F7E63E25E}" presName="tile2text" presStyleLbl="node1" presStyleIdx="1" presStyleCnt="4">
        <dgm:presLayoutVars>
          <dgm:chMax val="0"/>
          <dgm:chPref val="0"/>
          <dgm:bulletEnabled val="1"/>
        </dgm:presLayoutVars>
      </dgm:prSet>
      <dgm:spPr/>
    </dgm:pt>
    <dgm:pt modelId="{274189E2-8336-4DE8-BD56-848A304EB6D4}" type="pres">
      <dgm:prSet presAssocID="{829D5886-7C88-46A2-935C-BE3F7E63E25E}" presName="tile3" presStyleLbl="node1" presStyleIdx="2" presStyleCnt="4"/>
      <dgm:spPr/>
    </dgm:pt>
    <dgm:pt modelId="{6696D538-420B-4B96-9DC9-5524243C161A}" type="pres">
      <dgm:prSet presAssocID="{829D5886-7C88-46A2-935C-BE3F7E63E25E}" presName="tile3text" presStyleLbl="node1" presStyleIdx="2" presStyleCnt="4">
        <dgm:presLayoutVars>
          <dgm:chMax val="0"/>
          <dgm:chPref val="0"/>
          <dgm:bulletEnabled val="1"/>
        </dgm:presLayoutVars>
      </dgm:prSet>
      <dgm:spPr/>
    </dgm:pt>
    <dgm:pt modelId="{36C6B6C0-E587-410E-88F2-852610004B88}" type="pres">
      <dgm:prSet presAssocID="{829D5886-7C88-46A2-935C-BE3F7E63E25E}" presName="tile4" presStyleLbl="node1" presStyleIdx="3" presStyleCnt="4"/>
      <dgm:spPr/>
    </dgm:pt>
    <dgm:pt modelId="{6CF97C27-91C8-4DA2-B2AD-361A31DE7974}" type="pres">
      <dgm:prSet presAssocID="{829D5886-7C88-46A2-935C-BE3F7E63E25E}" presName="tile4text" presStyleLbl="node1" presStyleIdx="3" presStyleCnt="4">
        <dgm:presLayoutVars>
          <dgm:chMax val="0"/>
          <dgm:chPref val="0"/>
          <dgm:bulletEnabled val="1"/>
        </dgm:presLayoutVars>
      </dgm:prSet>
      <dgm:spPr/>
    </dgm:pt>
    <dgm:pt modelId="{7E1FC43D-0C55-42D6-9C25-B87297E75742}" type="pres">
      <dgm:prSet presAssocID="{829D5886-7C88-46A2-935C-BE3F7E63E25E}" presName="centerTile" presStyleLbl="fgShp" presStyleIdx="0" presStyleCnt="1">
        <dgm:presLayoutVars>
          <dgm:chMax val="0"/>
          <dgm:chPref val="0"/>
        </dgm:presLayoutVars>
      </dgm:prSet>
      <dgm:spPr/>
    </dgm:pt>
  </dgm:ptLst>
  <dgm:cxnLst>
    <dgm:cxn modelId="{51025622-5611-4ECE-9CCD-CA129BB57662}" type="presOf" srcId="{EEB3DA9F-205E-4436-8248-AD2D8F202997}" destId="{7E1FC43D-0C55-42D6-9C25-B87297E75742}" srcOrd="0" destOrd="0" presId="urn:microsoft.com/office/officeart/2005/8/layout/matrix1"/>
    <dgm:cxn modelId="{5230B123-B132-4AD2-977E-9BDE4CD5CF1E}" type="presOf" srcId="{45A3C1A6-269D-4FA5-9812-CCA56968AC27}" destId="{274189E2-8336-4DE8-BD56-848A304EB6D4}" srcOrd="0" destOrd="0" presId="urn:microsoft.com/office/officeart/2005/8/layout/matrix1"/>
    <dgm:cxn modelId="{8D39F626-4195-4154-92AE-F4FF22A46064}" type="presOf" srcId="{C1BF1823-9353-4885-BFD1-71257EF00E61}" destId="{36C6B6C0-E587-410E-88F2-852610004B88}" srcOrd="0" destOrd="0" presId="urn:microsoft.com/office/officeart/2005/8/layout/matrix1"/>
    <dgm:cxn modelId="{1862D568-1646-493A-B415-8B6FBECAD489}" srcId="{EEB3DA9F-205E-4436-8248-AD2D8F202997}" destId="{C1BF1823-9353-4885-BFD1-71257EF00E61}" srcOrd="3" destOrd="0" parTransId="{6B7A551F-FF9A-4201-BDA4-B1811413E808}" sibTransId="{28FB1B67-9FFE-425A-9D55-31F573331AC8}"/>
    <dgm:cxn modelId="{36F4AB54-BA8F-4F86-A97D-681F1B3C3EC2}" type="presOf" srcId="{E371B521-1E37-46F1-B251-29BE2F00D2F5}" destId="{2C2CF046-A7DA-4F26-915B-1B9910F87ADB}" srcOrd="0" destOrd="0" presId="urn:microsoft.com/office/officeart/2005/8/layout/matrix1"/>
    <dgm:cxn modelId="{1033127F-220C-4607-9AC7-F13EC19FA9A2}" type="presOf" srcId="{E371B521-1E37-46F1-B251-29BE2F00D2F5}" destId="{D2139B5F-755F-4F7D-B3C0-7D0072E785B4}" srcOrd="1" destOrd="0" presId="urn:microsoft.com/office/officeart/2005/8/layout/matrix1"/>
    <dgm:cxn modelId="{DCF8AA8F-A0A1-4756-8C3D-C651A92B4BFA}" type="presOf" srcId="{45A3C1A6-269D-4FA5-9812-CCA56968AC27}" destId="{6696D538-420B-4B96-9DC9-5524243C161A}" srcOrd="1" destOrd="0" presId="urn:microsoft.com/office/officeart/2005/8/layout/matrix1"/>
    <dgm:cxn modelId="{DDF09396-783E-4290-BA44-1F6FA33D154B}" srcId="{EEB3DA9F-205E-4436-8248-AD2D8F202997}" destId="{EDF41FEE-F3AA-45CF-9007-DB2FF47E7F63}" srcOrd="1" destOrd="0" parTransId="{926031A0-5556-4116-B432-6934DCCAE792}" sibTransId="{55E50457-1CF8-4763-B5BB-29C9FE2C94BD}"/>
    <dgm:cxn modelId="{75C103A1-48DF-4AAB-B592-C5E4882ABBCA}" srcId="{EEB3DA9F-205E-4436-8248-AD2D8F202997}" destId="{45A3C1A6-269D-4FA5-9812-CCA56968AC27}" srcOrd="2" destOrd="0" parTransId="{0FDF0174-14B7-4041-9CAE-8F6FC0903159}" sibTransId="{134CB34F-3FB9-41DB-B166-44F3CB17412D}"/>
    <dgm:cxn modelId="{C415E4A3-55C1-43D5-BB32-873380ABD606}" srcId="{EEB3DA9F-205E-4436-8248-AD2D8F202997}" destId="{E371B521-1E37-46F1-B251-29BE2F00D2F5}" srcOrd="0" destOrd="0" parTransId="{140B5924-5FF2-434D-9F41-8A1135E0748B}" sibTransId="{DA3F40AB-DDF8-45D4-8CC9-D07A2AE97526}"/>
    <dgm:cxn modelId="{6AA6E3AC-E85D-4DB8-8FD6-85DEF9CD10B6}" type="presOf" srcId="{C1BF1823-9353-4885-BFD1-71257EF00E61}" destId="{6CF97C27-91C8-4DA2-B2AD-361A31DE7974}" srcOrd="1" destOrd="0" presId="urn:microsoft.com/office/officeart/2005/8/layout/matrix1"/>
    <dgm:cxn modelId="{A86D6CC3-73F6-48BD-8515-3B6C0DFFF198}" srcId="{829D5886-7C88-46A2-935C-BE3F7E63E25E}" destId="{EEB3DA9F-205E-4436-8248-AD2D8F202997}" srcOrd="0" destOrd="0" parTransId="{4EAE8937-611D-4A13-9B52-55AA1AB90943}" sibTransId="{F780F4B6-ACF0-4106-8064-D84C1D1899A5}"/>
    <dgm:cxn modelId="{A19457CD-D0B2-4504-BD92-F8E9AA6A7DD7}" type="presOf" srcId="{EDF41FEE-F3AA-45CF-9007-DB2FF47E7F63}" destId="{222EC110-39EC-4378-ACAF-0B7D40BD5064}" srcOrd="1" destOrd="0" presId="urn:microsoft.com/office/officeart/2005/8/layout/matrix1"/>
    <dgm:cxn modelId="{88FC90D0-0BBA-4335-97F3-A2553A5D65A7}" type="presOf" srcId="{829D5886-7C88-46A2-935C-BE3F7E63E25E}" destId="{978B8CF7-417A-42EF-A1A9-7E71256D9EAE}" srcOrd="0" destOrd="0" presId="urn:microsoft.com/office/officeart/2005/8/layout/matrix1"/>
    <dgm:cxn modelId="{419BDCD4-854B-4E4B-A9BE-12E726FAA858}" type="presOf" srcId="{EDF41FEE-F3AA-45CF-9007-DB2FF47E7F63}" destId="{077EC4FC-1E22-4093-BCAC-188C2E57C59E}" srcOrd="0" destOrd="0" presId="urn:microsoft.com/office/officeart/2005/8/layout/matrix1"/>
    <dgm:cxn modelId="{CFB2F73C-3F53-4356-AEFF-8DB1B9B94045}" type="presParOf" srcId="{978B8CF7-417A-42EF-A1A9-7E71256D9EAE}" destId="{A34D4901-5F57-4464-A779-5F3049CD3250}" srcOrd="0" destOrd="0" presId="urn:microsoft.com/office/officeart/2005/8/layout/matrix1"/>
    <dgm:cxn modelId="{18E68FED-A07E-435D-9E85-73ED8C5E2F64}" type="presParOf" srcId="{A34D4901-5F57-4464-A779-5F3049CD3250}" destId="{2C2CF046-A7DA-4F26-915B-1B9910F87ADB}" srcOrd="0" destOrd="0" presId="urn:microsoft.com/office/officeart/2005/8/layout/matrix1"/>
    <dgm:cxn modelId="{A1E378CA-0B99-4D42-BCF0-89CF6D460CC4}" type="presParOf" srcId="{A34D4901-5F57-4464-A779-5F3049CD3250}" destId="{D2139B5F-755F-4F7D-B3C0-7D0072E785B4}" srcOrd="1" destOrd="0" presId="urn:microsoft.com/office/officeart/2005/8/layout/matrix1"/>
    <dgm:cxn modelId="{9DB54A7F-64AA-4E14-8498-577A05F483F4}" type="presParOf" srcId="{A34D4901-5F57-4464-A779-5F3049CD3250}" destId="{077EC4FC-1E22-4093-BCAC-188C2E57C59E}" srcOrd="2" destOrd="0" presId="urn:microsoft.com/office/officeart/2005/8/layout/matrix1"/>
    <dgm:cxn modelId="{1AA55938-F75B-4381-95C1-8F7F73E24163}" type="presParOf" srcId="{A34D4901-5F57-4464-A779-5F3049CD3250}" destId="{222EC110-39EC-4378-ACAF-0B7D40BD5064}" srcOrd="3" destOrd="0" presId="urn:microsoft.com/office/officeart/2005/8/layout/matrix1"/>
    <dgm:cxn modelId="{ECA7FE96-B3DC-4DB3-AFE2-D314F526049E}" type="presParOf" srcId="{A34D4901-5F57-4464-A779-5F3049CD3250}" destId="{274189E2-8336-4DE8-BD56-848A304EB6D4}" srcOrd="4" destOrd="0" presId="urn:microsoft.com/office/officeart/2005/8/layout/matrix1"/>
    <dgm:cxn modelId="{A451AE9A-E955-4FF3-A808-07BACB1A7199}" type="presParOf" srcId="{A34D4901-5F57-4464-A779-5F3049CD3250}" destId="{6696D538-420B-4B96-9DC9-5524243C161A}" srcOrd="5" destOrd="0" presId="urn:microsoft.com/office/officeart/2005/8/layout/matrix1"/>
    <dgm:cxn modelId="{D9249445-0F6D-42C7-8746-502241B96E97}" type="presParOf" srcId="{A34D4901-5F57-4464-A779-5F3049CD3250}" destId="{36C6B6C0-E587-410E-88F2-852610004B88}" srcOrd="6" destOrd="0" presId="urn:microsoft.com/office/officeart/2005/8/layout/matrix1"/>
    <dgm:cxn modelId="{89F7E520-F6C2-41CD-B951-206FC530B65B}" type="presParOf" srcId="{A34D4901-5F57-4464-A779-5F3049CD3250}" destId="{6CF97C27-91C8-4DA2-B2AD-361A31DE7974}" srcOrd="7" destOrd="0" presId="urn:microsoft.com/office/officeart/2005/8/layout/matrix1"/>
    <dgm:cxn modelId="{B5FD75E2-979A-4BF0-9742-EDA0679F0F6A}" type="presParOf" srcId="{978B8CF7-417A-42EF-A1A9-7E71256D9EAE}" destId="{7E1FC43D-0C55-42D6-9C25-B87297E75742}"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2CF046-A7DA-4F26-915B-1B9910F87ADB}">
      <dsp:nvSpPr>
        <dsp:cNvPr id="0" name=""/>
        <dsp:cNvSpPr/>
      </dsp:nvSpPr>
      <dsp:spPr>
        <a:xfrm rot="16200000">
          <a:off x="1230878" y="-1230878"/>
          <a:ext cx="2578802" cy="5040560"/>
        </a:xfrm>
        <a:prstGeom prst="round1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US" sz="2500" b="1" kern="1200" dirty="0">
              <a:ea typeface="SimSun" panose="02010600030101010101" pitchFamily="2" charset="-122"/>
              <a:cs typeface="Arial" panose="020B0604020202020204" pitchFamily="34" charset="0"/>
            </a:rPr>
            <a:t>1. Demographic trend </a:t>
          </a:r>
          <a:endParaRPr lang="en-US" sz="2500" b="0" kern="1200" dirty="0">
            <a:ea typeface="SimSun" panose="02010600030101010101" pitchFamily="2" charset="-122"/>
            <a:cs typeface="Arial" panose="020B0604020202020204" pitchFamily="34" charset="0"/>
          </a:endParaRPr>
        </a:p>
        <a:p>
          <a:pPr marL="0" lvl="0" indent="0" algn="ctr" defTabSz="1111250">
            <a:lnSpc>
              <a:spcPct val="90000"/>
            </a:lnSpc>
            <a:spcBef>
              <a:spcPct val="0"/>
            </a:spcBef>
            <a:spcAft>
              <a:spcPct val="35000"/>
            </a:spcAft>
            <a:buNone/>
          </a:pPr>
          <a:r>
            <a:rPr lang="en-US" sz="2500" b="0" kern="1200" dirty="0">
              <a:solidFill>
                <a:schemeClr val="bg1">
                  <a:lumMod val="85000"/>
                </a:schemeClr>
              </a:solidFill>
              <a:ea typeface="SimSun" panose="02010600030101010101" pitchFamily="2" charset="-122"/>
              <a:cs typeface="Arial" panose="020B0604020202020204" pitchFamily="34" charset="0"/>
            </a:rPr>
            <a:t>(high share of millennials in the population: &gt;30%)</a:t>
          </a:r>
          <a:endParaRPr lang="fr-CA" sz="2500" b="0" kern="1200" dirty="0">
            <a:solidFill>
              <a:schemeClr val="bg1">
                <a:lumMod val="85000"/>
              </a:schemeClr>
            </a:solidFill>
          </a:endParaRPr>
        </a:p>
      </dsp:txBody>
      <dsp:txXfrm rot="5400000">
        <a:off x="0" y="0"/>
        <a:ext cx="5040560" cy="1934101"/>
      </dsp:txXfrm>
    </dsp:sp>
    <dsp:sp modelId="{077EC4FC-1E22-4093-BCAC-188C2E57C59E}">
      <dsp:nvSpPr>
        <dsp:cNvPr id="0" name=""/>
        <dsp:cNvSpPr/>
      </dsp:nvSpPr>
      <dsp:spPr>
        <a:xfrm>
          <a:off x="5040560" y="0"/>
          <a:ext cx="5040560" cy="2578802"/>
        </a:xfrm>
        <a:prstGeom prst="round1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US" sz="2500" b="1" kern="1200" dirty="0">
              <a:effectLst/>
              <a:ea typeface="SimSun" panose="02010600030101010101" pitchFamily="2" charset="-122"/>
              <a:cs typeface="Arial" panose="020B0604020202020204" pitchFamily="34" charset="0"/>
            </a:rPr>
            <a:t>2. Rapid internet penetration </a:t>
          </a:r>
        </a:p>
        <a:p>
          <a:pPr marL="0" lvl="0" indent="0" algn="ctr" defTabSz="1111250">
            <a:lnSpc>
              <a:spcPct val="90000"/>
            </a:lnSpc>
            <a:spcBef>
              <a:spcPct val="0"/>
            </a:spcBef>
            <a:spcAft>
              <a:spcPct val="35000"/>
            </a:spcAft>
            <a:buNone/>
          </a:pPr>
          <a:r>
            <a:rPr lang="en-US" sz="2500" b="0" kern="1200" dirty="0">
              <a:solidFill>
                <a:schemeClr val="bg1">
                  <a:lumMod val="85000"/>
                </a:schemeClr>
              </a:solidFill>
              <a:effectLst/>
              <a:ea typeface="SimSun" panose="02010600030101010101" pitchFamily="2" charset="-122"/>
            </a:rPr>
            <a:t>(growing share of population with access to the internet: from 2% in 2010 to 19% in 2020)</a:t>
          </a:r>
          <a:endParaRPr lang="fr-CA" sz="2500" b="0" kern="1200" dirty="0">
            <a:solidFill>
              <a:schemeClr val="bg1">
                <a:lumMod val="85000"/>
              </a:schemeClr>
            </a:solidFill>
          </a:endParaRPr>
        </a:p>
      </dsp:txBody>
      <dsp:txXfrm>
        <a:off x="5040560" y="0"/>
        <a:ext cx="5040560" cy="1934101"/>
      </dsp:txXfrm>
    </dsp:sp>
    <dsp:sp modelId="{274189E2-8336-4DE8-BD56-848A304EB6D4}">
      <dsp:nvSpPr>
        <dsp:cNvPr id="0" name=""/>
        <dsp:cNvSpPr/>
      </dsp:nvSpPr>
      <dsp:spPr>
        <a:xfrm rot="10800000">
          <a:off x="0" y="2578802"/>
          <a:ext cx="5040560" cy="2578802"/>
        </a:xfrm>
        <a:prstGeom prst="round1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Font typeface="Wingdings" panose="05000000000000000000" pitchFamily="2" charset="2"/>
            <a:buNone/>
          </a:pPr>
          <a:r>
            <a:rPr lang="en-US" sz="2500" b="1" kern="1200" dirty="0">
              <a:effectLst/>
              <a:ea typeface="SimSun" panose="02010600030101010101" pitchFamily="2" charset="-122"/>
              <a:cs typeface="Arial" panose="020B0604020202020204" pitchFamily="34" charset="0"/>
            </a:rPr>
            <a:t>4. Gaps in financial services  </a:t>
          </a:r>
        </a:p>
        <a:p>
          <a:pPr marL="0" lvl="0" indent="0" algn="ctr" defTabSz="1111250">
            <a:lnSpc>
              <a:spcPct val="90000"/>
            </a:lnSpc>
            <a:spcBef>
              <a:spcPct val="0"/>
            </a:spcBef>
            <a:spcAft>
              <a:spcPct val="35000"/>
            </a:spcAft>
            <a:buFont typeface="Wingdings" panose="05000000000000000000" pitchFamily="2" charset="2"/>
            <a:buNone/>
          </a:pPr>
          <a:r>
            <a:rPr lang="en-US" sz="2500" b="1" kern="1200" dirty="0">
              <a:solidFill>
                <a:schemeClr val="bg1">
                  <a:lumMod val="85000"/>
                </a:schemeClr>
              </a:solidFill>
              <a:effectLst/>
              <a:ea typeface="SimSun" panose="02010600030101010101" pitchFamily="2" charset="-122"/>
              <a:cs typeface="Arial" panose="020B0604020202020204" pitchFamily="34" charset="0"/>
            </a:rPr>
            <a:t>(limited access of the population to the traditional banking sector: account ownership &lt; 50%</a:t>
          </a:r>
          <a:r>
            <a:rPr lang="en-US" altLang="en-US" sz="2500" b="1" kern="1200" dirty="0">
              <a:solidFill>
                <a:schemeClr val="bg1">
                  <a:lumMod val="85000"/>
                </a:schemeClr>
              </a:solidFill>
              <a:cs typeface="Arial" panose="020B0604020202020204" pitchFamily="34" charset="0"/>
              <a:sym typeface="Lato" pitchFamily="34" charset="0"/>
            </a:rPr>
            <a:t>)</a:t>
          </a:r>
          <a:endParaRPr lang="fr-CA" sz="2500" kern="1200" dirty="0">
            <a:solidFill>
              <a:schemeClr val="bg1">
                <a:lumMod val="85000"/>
              </a:schemeClr>
            </a:solidFill>
          </a:endParaRPr>
        </a:p>
      </dsp:txBody>
      <dsp:txXfrm rot="10800000">
        <a:off x="0" y="3223503"/>
        <a:ext cx="5040560" cy="1934101"/>
      </dsp:txXfrm>
    </dsp:sp>
    <dsp:sp modelId="{36C6B6C0-E587-410E-88F2-852610004B88}">
      <dsp:nvSpPr>
        <dsp:cNvPr id="0" name=""/>
        <dsp:cNvSpPr/>
      </dsp:nvSpPr>
      <dsp:spPr>
        <a:xfrm rot="5400000">
          <a:off x="6271438" y="1347923"/>
          <a:ext cx="2578802" cy="5040560"/>
        </a:xfrm>
        <a:prstGeom prst="round1Rect">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Font typeface="Arial" panose="020B0604020202020204" pitchFamily="34" charset="0"/>
            <a:buNone/>
          </a:pPr>
          <a:r>
            <a:rPr lang="en-US" sz="2500" b="1" kern="1200" dirty="0">
              <a:effectLst/>
              <a:ea typeface="SimSun" panose="02010600030101010101" pitchFamily="2" charset="-122"/>
              <a:cs typeface="Arial" panose="020B0604020202020204" pitchFamily="34" charset="0"/>
            </a:rPr>
            <a:t>3. Rapid mobile penetration</a:t>
          </a:r>
        </a:p>
        <a:p>
          <a:pPr marL="0" lvl="0" indent="0" algn="ctr" defTabSz="1111250">
            <a:lnSpc>
              <a:spcPct val="90000"/>
            </a:lnSpc>
            <a:spcBef>
              <a:spcPct val="0"/>
            </a:spcBef>
            <a:spcAft>
              <a:spcPct val="35000"/>
            </a:spcAft>
            <a:buFont typeface="Arial" panose="020B0604020202020204" pitchFamily="34" charset="0"/>
            <a:buNone/>
          </a:pPr>
          <a:r>
            <a:rPr lang="en-US" sz="2500" b="0" kern="1200" dirty="0">
              <a:solidFill>
                <a:schemeClr val="bg1">
                  <a:lumMod val="85000"/>
                </a:schemeClr>
              </a:solidFill>
              <a:effectLst/>
              <a:ea typeface="SimSun" panose="02010600030101010101" pitchFamily="2" charset="-122"/>
              <a:cs typeface="Arial" panose="020B0604020202020204" pitchFamily="34" charset="0"/>
            </a:rPr>
            <a:t>(</a:t>
          </a:r>
          <a:r>
            <a:rPr lang="en-US" sz="2500" b="0" kern="1200" dirty="0">
              <a:solidFill>
                <a:schemeClr val="bg1">
                  <a:lumMod val="85000"/>
                </a:schemeClr>
              </a:solidFill>
              <a:effectLst/>
              <a:ea typeface="SimSun" panose="02010600030101010101" pitchFamily="2" charset="-122"/>
            </a:rPr>
            <a:t>Growing share of mobile subscriptions: from 28% in 2010 to 61% in 2020)</a:t>
          </a:r>
          <a:endParaRPr lang="fr-CA" sz="2500" b="0" kern="1200" dirty="0">
            <a:solidFill>
              <a:schemeClr val="bg1">
                <a:lumMod val="85000"/>
              </a:schemeClr>
            </a:solidFill>
          </a:endParaRPr>
        </a:p>
      </dsp:txBody>
      <dsp:txXfrm rot="-5400000">
        <a:off x="5040560" y="3223503"/>
        <a:ext cx="5040560" cy="1934101"/>
      </dsp:txXfrm>
    </dsp:sp>
    <dsp:sp modelId="{7E1FC43D-0C55-42D6-9C25-B87297E75742}">
      <dsp:nvSpPr>
        <dsp:cNvPr id="0" name=""/>
        <dsp:cNvSpPr/>
      </dsp:nvSpPr>
      <dsp:spPr>
        <a:xfrm>
          <a:off x="3528391" y="1934101"/>
          <a:ext cx="3024336" cy="1289401"/>
        </a:xfrm>
        <a:prstGeom prst="roundRect">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altLang="en-US" sz="2500" b="1" kern="1200" dirty="0">
              <a:solidFill>
                <a:schemeClr val="tx1"/>
              </a:solidFill>
              <a:cs typeface="Arial" panose="020B0604020202020204" pitchFamily="34" charset="0"/>
              <a:sym typeface="Lato" pitchFamily="34" charset="0"/>
            </a:rPr>
            <a:t>Enablers of Fintech in the region</a:t>
          </a:r>
          <a:endParaRPr lang="fr-CA" sz="2500" kern="1200" dirty="0"/>
        </a:p>
      </dsp:txBody>
      <dsp:txXfrm>
        <a:off x="3591334" y="1997044"/>
        <a:ext cx="2898450" cy="1163515"/>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EF2644-83B0-4523-98D3-3CA97D59330C}" type="datetimeFigureOut">
              <a:rPr lang="en-US" smtClean="0"/>
              <a:t>11/15/2022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B8604C-1101-4E9F-9D20-27B96184E882}" type="slidenum">
              <a:rPr lang="en-US" smtClean="0"/>
              <a:t>‹N°›</a:t>
            </a:fld>
            <a:endParaRPr lang="en-US"/>
          </a:p>
        </p:txBody>
      </p:sp>
    </p:spTree>
    <p:extLst>
      <p:ext uri="{BB962C8B-B14F-4D97-AF65-F5344CB8AC3E}">
        <p14:creationId xmlns:p14="http://schemas.microsoft.com/office/powerpoint/2010/main" val="2173044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B8604C-1101-4E9F-9D20-27B96184E882}" type="slidenum">
              <a:rPr lang="en-US" smtClean="0"/>
              <a:t>38</a:t>
            </a:fld>
            <a:endParaRPr lang="en-US"/>
          </a:p>
        </p:txBody>
      </p:sp>
    </p:spTree>
    <p:extLst>
      <p:ext uri="{BB962C8B-B14F-4D97-AF65-F5344CB8AC3E}">
        <p14:creationId xmlns:p14="http://schemas.microsoft.com/office/powerpoint/2010/main" val="26203383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BEB56BC-18B4-484A-A48C-60618F6083AE}"/>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FCEAA21F-2ED2-4F88-A210-B5875FA3BAD7}"/>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0" y="0"/>
            <a:ext cx="2591025" cy="4401693"/>
          </a:xfrm>
          <a:prstGeom prst="rect">
            <a:avLst/>
          </a:prstGeom>
        </p:spPr>
      </p:pic>
      <p:sp>
        <p:nvSpPr>
          <p:cNvPr id="9" name="Freeform 91">
            <a:extLst>
              <a:ext uri="{FF2B5EF4-FFF2-40B4-BE49-F238E27FC236}">
                <a16:creationId xmlns:a16="http://schemas.microsoft.com/office/drawing/2014/main" id="{BA552FB6-6A13-49A1-B8B3-8FF8F9DA2E45}"/>
              </a:ext>
            </a:extLst>
          </p:cNvPr>
          <p:cNvSpPr/>
          <p:nvPr userDrawn="1"/>
        </p:nvSpPr>
        <p:spPr>
          <a:xfrm>
            <a:off x="17" y="8"/>
            <a:ext cx="12191985" cy="6857992"/>
          </a:xfrm>
          <a:custGeom>
            <a:avLst/>
            <a:gdLst>
              <a:gd name="connsiteX0" fmla="*/ 8540357 w 9143989"/>
              <a:gd name="connsiteY0" fmla="*/ 4429886 h 5143494"/>
              <a:gd name="connsiteX1" fmla="*/ 8430945 w 9143989"/>
              <a:gd name="connsiteY1" fmla="*/ 4539298 h 5143494"/>
              <a:gd name="connsiteX2" fmla="*/ 8430945 w 9143989"/>
              <a:gd name="connsiteY2" fmla="*/ 4976932 h 5143494"/>
              <a:gd name="connsiteX3" fmla="*/ 8540357 w 9143989"/>
              <a:gd name="connsiteY3" fmla="*/ 5086344 h 5143494"/>
              <a:gd name="connsiteX4" fmla="*/ 8977991 w 9143989"/>
              <a:gd name="connsiteY4" fmla="*/ 5086344 h 5143494"/>
              <a:gd name="connsiteX5" fmla="*/ 9087403 w 9143989"/>
              <a:gd name="connsiteY5" fmla="*/ 4976932 h 5143494"/>
              <a:gd name="connsiteX6" fmla="*/ 9087403 w 9143989"/>
              <a:gd name="connsiteY6" fmla="*/ 4539298 h 5143494"/>
              <a:gd name="connsiteX7" fmla="*/ 8977991 w 9143989"/>
              <a:gd name="connsiteY7" fmla="*/ 4429886 h 5143494"/>
              <a:gd name="connsiteX8" fmla="*/ 7778358 w 9143989"/>
              <a:gd name="connsiteY8" fmla="*/ 4429886 h 5143494"/>
              <a:gd name="connsiteX9" fmla="*/ 7668946 w 9143989"/>
              <a:gd name="connsiteY9" fmla="*/ 4539298 h 5143494"/>
              <a:gd name="connsiteX10" fmla="*/ 7668946 w 9143989"/>
              <a:gd name="connsiteY10" fmla="*/ 4976932 h 5143494"/>
              <a:gd name="connsiteX11" fmla="*/ 7778358 w 9143989"/>
              <a:gd name="connsiteY11" fmla="*/ 5086344 h 5143494"/>
              <a:gd name="connsiteX12" fmla="*/ 8215992 w 9143989"/>
              <a:gd name="connsiteY12" fmla="*/ 5086344 h 5143494"/>
              <a:gd name="connsiteX13" fmla="*/ 8325404 w 9143989"/>
              <a:gd name="connsiteY13" fmla="*/ 4976932 h 5143494"/>
              <a:gd name="connsiteX14" fmla="*/ 8325404 w 9143989"/>
              <a:gd name="connsiteY14" fmla="*/ 4539298 h 5143494"/>
              <a:gd name="connsiteX15" fmla="*/ 8215992 w 9143989"/>
              <a:gd name="connsiteY15" fmla="*/ 4429886 h 5143494"/>
              <a:gd name="connsiteX16" fmla="*/ 7023979 w 9143989"/>
              <a:gd name="connsiteY16" fmla="*/ 4429886 h 5143494"/>
              <a:gd name="connsiteX17" fmla="*/ 6914567 w 9143989"/>
              <a:gd name="connsiteY17" fmla="*/ 4539298 h 5143494"/>
              <a:gd name="connsiteX18" fmla="*/ 6914567 w 9143989"/>
              <a:gd name="connsiteY18" fmla="*/ 4976932 h 5143494"/>
              <a:gd name="connsiteX19" fmla="*/ 7023979 w 9143989"/>
              <a:gd name="connsiteY19" fmla="*/ 5086344 h 5143494"/>
              <a:gd name="connsiteX20" fmla="*/ 7461613 w 9143989"/>
              <a:gd name="connsiteY20" fmla="*/ 5086344 h 5143494"/>
              <a:gd name="connsiteX21" fmla="*/ 7571025 w 9143989"/>
              <a:gd name="connsiteY21" fmla="*/ 4976932 h 5143494"/>
              <a:gd name="connsiteX22" fmla="*/ 7571025 w 9143989"/>
              <a:gd name="connsiteY22" fmla="*/ 4539298 h 5143494"/>
              <a:gd name="connsiteX23" fmla="*/ 7461613 w 9143989"/>
              <a:gd name="connsiteY23" fmla="*/ 4429886 h 5143494"/>
              <a:gd name="connsiteX24" fmla="*/ 6261980 w 9143989"/>
              <a:gd name="connsiteY24" fmla="*/ 4429886 h 5143494"/>
              <a:gd name="connsiteX25" fmla="*/ 6152568 w 9143989"/>
              <a:gd name="connsiteY25" fmla="*/ 4539298 h 5143494"/>
              <a:gd name="connsiteX26" fmla="*/ 6152568 w 9143989"/>
              <a:gd name="connsiteY26" fmla="*/ 4976932 h 5143494"/>
              <a:gd name="connsiteX27" fmla="*/ 6261980 w 9143989"/>
              <a:gd name="connsiteY27" fmla="*/ 5086344 h 5143494"/>
              <a:gd name="connsiteX28" fmla="*/ 6699614 w 9143989"/>
              <a:gd name="connsiteY28" fmla="*/ 5086344 h 5143494"/>
              <a:gd name="connsiteX29" fmla="*/ 6809026 w 9143989"/>
              <a:gd name="connsiteY29" fmla="*/ 4976932 h 5143494"/>
              <a:gd name="connsiteX30" fmla="*/ 6809026 w 9143989"/>
              <a:gd name="connsiteY30" fmla="*/ 4539298 h 5143494"/>
              <a:gd name="connsiteX31" fmla="*/ 6699614 w 9143989"/>
              <a:gd name="connsiteY31" fmla="*/ 4429886 h 5143494"/>
              <a:gd name="connsiteX32" fmla="*/ 5499981 w 9143989"/>
              <a:gd name="connsiteY32" fmla="*/ 4429886 h 5143494"/>
              <a:gd name="connsiteX33" fmla="*/ 5390569 w 9143989"/>
              <a:gd name="connsiteY33" fmla="*/ 4539298 h 5143494"/>
              <a:gd name="connsiteX34" fmla="*/ 5390569 w 9143989"/>
              <a:gd name="connsiteY34" fmla="*/ 4976932 h 5143494"/>
              <a:gd name="connsiteX35" fmla="*/ 5499981 w 9143989"/>
              <a:gd name="connsiteY35" fmla="*/ 5086344 h 5143494"/>
              <a:gd name="connsiteX36" fmla="*/ 5937615 w 9143989"/>
              <a:gd name="connsiteY36" fmla="*/ 5086344 h 5143494"/>
              <a:gd name="connsiteX37" fmla="*/ 6047027 w 9143989"/>
              <a:gd name="connsiteY37" fmla="*/ 4976932 h 5143494"/>
              <a:gd name="connsiteX38" fmla="*/ 6047027 w 9143989"/>
              <a:gd name="connsiteY38" fmla="*/ 4539298 h 5143494"/>
              <a:gd name="connsiteX39" fmla="*/ 5937615 w 9143989"/>
              <a:gd name="connsiteY39" fmla="*/ 4429886 h 5143494"/>
              <a:gd name="connsiteX40" fmla="*/ 4737982 w 9143989"/>
              <a:gd name="connsiteY40" fmla="*/ 4429886 h 5143494"/>
              <a:gd name="connsiteX41" fmla="*/ 4628570 w 9143989"/>
              <a:gd name="connsiteY41" fmla="*/ 4539298 h 5143494"/>
              <a:gd name="connsiteX42" fmla="*/ 4628570 w 9143989"/>
              <a:gd name="connsiteY42" fmla="*/ 4976932 h 5143494"/>
              <a:gd name="connsiteX43" fmla="*/ 4737982 w 9143989"/>
              <a:gd name="connsiteY43" fmla="*/ 5086344 h 5143494"/>
              <a:gd name="connsiteX44" fmla="*/ 5175616 w 9143989"/>
              <a:gd name="connsiteY44" fmla="*/ 5086344 h 5143494"/>
              <a:gd name="connsiteX45" fmla="*/ 5285028 w 9143989"/>
              <a:gd name="connsiteY45" fmla="*/ 4976932 h 5143494"/>
              <a:gd name="connsiteX46" fmla="*/ 5285028 w 9143989"/>
              <a:gd name="connsiteY46" fmla="*/ 4539298 h 5143494"/>
              <a:gd name="connsiteX47" fmla="*/ 5175616 w 9143989"/>
              <a:gd name="connsiteY47" fmla="*/ 4429886 h 5143494"/>
              <a:gd name="connsiteX48" fmla="*/ 3975990 w 9143989"/>
              <a:gd name="connsiteY48" fmla="*/ 4429886 h 5143494"/>
              <a:gd name="connsiteX49" fmla="*/ 3866579 w 9143989"/>
              <a:gd name="connsiteY49" fmla="*/ 4539298 h 5143494"/>
              <a:gd name="connsiteX50" fmla="*/ 3866579 w 9143989"/>
              <a:gd name="connsiteY50" fmla="*/ 4976932 h 5143494"/>
              <a:gd name="connsiteX51" fmla="*/ 3975990 w 9143989"/>
              <a:gd name="connsiteY51" fmla="*/ 5086344 h 5143494"/>
              <a:gd name="connsiteX52" fmla="*/ 4413617 w 9143989"/>
              <a:gd name="connsiteY52" fmla="*/ 5086344 h 5143494"/>
              <a:gd name="connsiteX53" fmla="*/ 4523029 w 9143989"/>
              <a:gd name="connsiteY53" fmla="*/ 4976932 h 5143494"/>
              <a:gd name="connsiteX54" fmla="*/ 4523029 w 9143989"/>
              <a:gd name="connsiteY54" fmla="*/ 4539298 h 5143494"/>
              <a:gd name="connsiteX55" fmla="*/ 4413617 w 9143989"/>
              <a:gd name="connsiteY55" fmla="*/ 4429886 h 5143494"/>
              <a:gd name="connsiteX56" fmla="*/ 3213993 w 9143989"/>
              <a:gd name="connsiteY56" fmla="*/ 4429886 h 5143494"/>
              <a:gd name="connsiteX57" fmla="*/ 3104580 w 9143989"/>
              <a:gd name="connsiteY57" fmla="*/ 4539298 h 5143494"/>
              <a:gd name="connsiteX58" fmla="*/ 3104580 w 9143989"/>
              <a:gd name="connsiteY58" fmla="*/ 4976932 h 5143494"/>
              <a:gd name="connsiteX59" fmla="*/ 3213993 w 9143989"/>
              <a:gd name="connsiteY59" fmla="*/ 5086344 h 5143494"/>
              <a:gd name="connsiteX60" fmla="*/ 3651627 w 9143989"/>
              <a:gd name="connsiteY60" fmla="*/ 5086344 h 5143494"/>
              <a:gd name="connsiteX61" fmla="*/ 3761039 w 9143989"/>
              <a:gd name="connsiteY61" fmla="*/ 4976932 h 5143494"/>
              <a:gd name="connsiteX62" fmla="*/ 3761039 w 9143989"/>
              <a:gd name="connsiteY62" fmla="*/ 4539298 h 5143494"/>
              <a:gd name="connsiteX63" fmla="*/ 3651627 w 9143989"/>
              <a:gd name="connsiteY63" fmla="*/ 4429886 h 5143494"/>
              <a:gd name="connsiteX64" fmla="*/ 2451995 w 9143989"/>
              <a:gd name="connsiteY64" fmla="*/ 4429886 h 5143494"/>
              <a:gd name="connsiteX65" fmla="*/ 2342584 w 9143989"/>
              <a:gd name="connsiteY65" fmla="*/ 4539298 h 5143494"/>
              <a:gd name="connsiteX66" fmla="*/ 2342584 w 9143989"/>
              <a:gd name="connsiteY66" fmla="*/ 4976932 h 5143494"/>
              <a:gd name="connsiteX67" fmla="*/ 2451995 w 9143989"/>
              <a:gd name="connsiteY67" fmla="*/ 5086344 h 5143494"/>
              <a:gd name="connsiteX68" fmla="*/ 2889629 w 9143989"/>
              <a:gd name="connsiteY68" fmla="*/ 5086344 h 5143494"/>
              <a:gd name="connsiteX69" fmla="*/ 2999040 w 9143989"/>
              <a:gd name="connsiteY69" fmla="*/ 4976932 h 5143494"/>
              <a:gd name="connsiteX70" fmla="*/ 2999040 w 9143989"/>
              <a:gd name="connsiteY70" fmla="*/ 4539298 h 5143494"/>
              <a:gd name="connsiteX71" fmla="*/ 2889629 w 9143989"/>
              <a:gd name="connsiteY71" fmla="*/ 4429886 h 5143494"/>
              <a:gd name="connsiteX72" fmla="*/ 1689996 w 9143989"/>
              <a:gd name="connsiteY72" fmla="*/ 4429886 h 5143494"/>
              <a:gd name="connsiteX73" fmla="*/ 1580586 w 9143989"/>
              <a:gd name="connsiteY73" fmla="*/ 4539298 h 5143494"/>
              <a:gd name="connsiteX74" fmla="*/ 1580586 w 9143989"/>
              <a:gd name="connsiteY74" fmla="*/ 4976932 h 5143494"/>
              <a:gd name="connsiteX75" fmla="*/ 1689996 w 9143989"/>
              <a:gd name="connsiteY75" fmla="*/ 5086344 h 5143494"/>
              <a:gd name="connsiteX76" fmla="*/ 2127633 w 9143989"/>
              <a:gd name="connsiteY76" fmla="*/ 5086344 h 5143494"/>
              <a:gd name="connsiteX77" fmla="*/ 2237044 w 9143989"/>
              <a:gd name="connsiteY77" fmla="*/ 4976932 h 5143494"/>
              <a:gd name="connsiteX78" fmla="*/ 2237044 w 9143989"/>
              <a:gd name="connsiteY78" fmla="*/ 4539298 h 5143494"/>
              <a:gd name="connsiteX79" fmla="*/ 2127633 w 9143989"/>
              <a:gd name="connsiteY79" fmla="*/ 4429886 h 5143494"/>
              <a:gd name="connsiteX80" fmla="*/ 927996 w 9143989"/>
              <a:gd name="connsiteY80" fmla="*/ 4429886 h 5143494"/>
              <a:gd name="connsiteX81" fmla="*/ 818584 w 9143989"/>
              <a:gd name="connsiteY81" fmla="*/ 4539298 h 5143494"/>
              <a:gd name="connsiteX82" fmla="*/ 818584 w 9143989"/>
              <a:gd name="connsiteY82" fmla="*/ 4976932 h 5143494"/>
              <a:gd name="connsiteX83" fmla="*/ 927996 w 9143989"/>
              <a:gd name="connsiteY83" fmla="*/ 5086344 h 5143494"/>
              <a:gd name="connsiteX84" fmla="*/ 1365636 w 9143989"/>
              <a:gd name="connsiteY84" fmla="*/ 5086344 h 5143494"/>
              <a:gd name="connsiteX85" fmla="*/ 1475050 w 9143989"/>
              <a:gd name="connsiteY85" fmla="*/ 4976932 h 5143494"/>
              <a:gd name="connsiteX86" fmla="*/ 1475050 w 9143989"/>
              <a:gd name="connsiteY86" fmla="*/ 4539298 h 5143494"/>
              <a:gd name="connsiteX87" fmla="*/ 1365636 w 9143989"/>
              <a:gd name="connsiteY87" fmla="*/ 4429886 h 5143494"/>
              <a:gd name="connsiteX88" fmla="*/ 165998 w 9143989"/>
              <a:gd name="connsiteY88" fmla="*/ 4429886 h 5143494"/>
              <a:gd name="connsiteX89" fmla="*/ 56587 w 9143989"/>
              <a:gd name="connsiteY89" fmla="*/ 4539298 h 5143494"/>
              <a:gd name="connsiteX90" fmla="*/ 56587 w 9143989"/>
              <a:gd name="connsiteY90" fmla="*/ 4976932 h 5143494"/>
              <a:gd name="connsiteX91" fmla="*/ 165998 w 9143989"/>
              <a:gd name="connsiteY91" fmla="*/ 5086344 h 5143494"/>
              <a:gd name="connsiteX92" fmla="*/ 603632 w 9143989"/>
              <a:gd name="connsiteY92" fmla="*/ 5086344 h 5143494"/>
              <a:gd name="connsiteX93" fmla="*/ 713044 w 9143989"/>
              <a:gd name="connsiteY93" fmla="*/ 4976932 h 5143494"/>
              <a:gd name="connsiteX94" fmla="*/ 713044 w 9143989"/>
              <a:gd name="connsiteY94" fmla="*/ 4539298 h 5143494"/>
              <a:gd name="connsiteX95" fmla="*/ 603632 w 9143989"/>
              <a:gd name="connsiteY95" fmla="*/ 4429886 h 5143494"/>
              <a:gd name="connsiteX96" fmla="*/ 8540357 w 9143989"/>
              <a:gd name="connsiteY96" fmla="*/ 3700488 h 5143494"/>
              <a:gd name="connsiteX97" fmla="*/ 8430945 w 9143989"/>
              <a:gd name="connsiteY97" fmla="*/ 3809900 h 5143494"/>
              <a:gd name="connsiteX98" fmla="*/ 8430945 w 9143989"/>
              <a:gd name="connsiteY98" fmla="*/ 4247534 h 5143494"/>
              <a:gd name="connsiteX99" fmla="*/ 8540357 w 9143989"/>
              <a:gd name="connsiteY99" fmla="*/ 4356946 h 5143494"/>
              <a:gd name="connsiteX100" fmla="*/ 8977991 w 9143989"/>
              <a:gd name="connsiteY100" fmla="*/ 4356946 h 5143494"/>
              <a:gd name="connsiteX101" fmla="*/ 9087403 w 9143989"/>
              <a:gd name="connsiteY101" fmla="*/ 4247534 h 5143494"/>
              <a:gd name="connsiteX102" fmla="*/ 9087403 w 9143989"/>
              <a:gd name="connsiteY102" fmla="*/ 3809900 h 5143494"/>
              <a:gd name="connsiteX103" fmla="*/ 8977991 w 9143989"/>
              <a:gd name="connsiteY103" fmla="*/ 3700488 h 5143494"/>
              <a:gd name="connsiteX104" fmla="*/ 7778358 w 9143989"/>
              <a:gd name="connsiteY104" fmla="*/ 3700488 h 5143494"/>
              <a:gd name="connsiteX105" fmla="*/ 7668946 w 9143989"/>
              <a:gd name="connsiteY105" fmla="*/ 3809900 h 5143494"/>
              <a:gd name="connsiteX106" fmla="*/ 7668946 w 9143989"/>
              <a:gd name="connsiteY106" fmla="*/ 4247534 h 5143494"/>
              <a:gd name="connsiteX107" fmla="*/ 7778358 w 9143989"/>
              <a:gd name="connsiteY107" fmla="*/ 4356946 h 5143494"/>
              <a:gd name="connsiteX108" fmla="*/ 8215992 w 9143989"/>
              <a:gd name="connsiteY108" fmla="*/ 4356946 h 5143494"/>
              <a:gd name="connsiteX109" fmla="*/ 8325404 w 9143989"/>
              <a:gd name="connsiteY109" fmla="*/ 4247534 h 5143494"/>
              <a:gd name="connsiteX110" fmla="*/ 8325404 w 9143989"/>
              <a:gd name="connsiteY110" fmla="*/ 3809900 h 5143494"/>
              <a:gd name="connsiteX111" fmla="*/ 8215992 w 9143989"/>
              <a:gd name="connsiteY111" fmla="*/ 3700488 h 5143494"/>
              <a:gd name="connsiteX112" fmla="*/ 7023979 w 9143989"/>
              <a:gd name="connsiteY112" fmla="*/ 3700488 h 5143494"/>
              <a:gd name="connsiteX113" fmla="*/ 6914567 w 9143989"/>
              <a:gd name="connsiteY113" fmla="*/ 3809900 h 5143494"/>
              <a:gd name="connsiteX114" fmla="*/ 6914567 w 9143989"/>
              <a:gd name="connsiteY114" fmla="*/ 4247534 h 5143494"/>
              <a:gd name="connsiteX115" fmla="*/ 7023979 w 9143989"/>
              <a:gd name="connsiteY115" fmla="*/ 4356946 h 5143494"/>
              <a:gd name="connsiteX116" fmla="*/ 7461613 w 9143989"/>
              <a:gd name="connsiteY116" fmla="*/ 4356946 h 5143494"/>
              <a:gd name="connsiteX117" fmla="*/ 7571025 w 9143989"/>
              <a:gd name="connsiteY117" fmla="*/ 4247534 h 5143494"/>
              <a:gd name="connsiteX118" fmla="*/ 7571025 w 9143989"/>
              <a:gd name="connsiteY118" fmla="*/ 3809900 h 5143494"/>
              <a:gd name="connsiteX119" fmla="*/ 7461613 w 9143989"/>
              <a:gd name="connsiteY119" fmla="*/ 3700488 h 5143494"/>
              <a:gd name="connsiteX120" fmla="*/ 6261980 w 9143989"/>
              <a:gd name="connsiteY120" fmla="*/ 3700488 h 5143494"/>
              <a:gd name="connsiteX121" fmla="*/ 6152568 w 9143989"/>
              <a:gd name="connsiteY121" fmla="*/ 3809900 h 5143494"/>
              <a:gd name="connsiteX122" fmla="*/ 6152568 w 9143989"/>
              <a:gd name="connsiteY122" fmla="*/ 4247534 h 5143494"/>
              <a:gd name="connsiteX123" fmla="*/ 6261980 w 9143989"/>
              <a:gd name="connsiteY123" fmla="*/ 4356946 h 5143494"/>
              <a:gd name="connsiteX124" fmla="*/ 6699614 w 9143989"/>
              <a:gd name="connsiteY124" fmla="*/ 4356946 h 5143494"/>
              <a:gd name="connsiteX125" fmla="*/ 6809026 w 9143989"/>
              <a:gd name="connsiteY125" fmla="*/ 4247534 h 5143494"/>
              <a:gd name="connsiteX126" fmla="*/ 6809026 w 9143989"/>
              <a:gd name="connsiteY126" fmla="*/ 3809900 h 5143494"/>
              <a:gd name="connsiteX127" fmla="*/ 6699614 w 9143989"/>
              <a:gd name="connsiteY127" fmla="*/ 3700488 h 5143494"/>
              <a:gd name="connsiteX128" fmla="*/ 5499981 w 9143989"/>
              <a:gd name="connsiteY128" fmla="*/ 3700488 h 5143494"/>
              <a:gd name="connsiteX129" fmla="*/ 5390569 w 9143989"/>
              <a:gd name="connsiteY129" fmla="*/ 3809900 h 5143494"/>
              <a:gd name="connsiteX130" fmla="*/ 5390569 w 9143989"/>
              <a:gd name="connsiteY130" fmla="*/ 4247534 h 5143494"/>
              <a:gd name="connsiteX131" fmla="*/ 5499981 w 9143989"/>
              <a:gd name="connsiteY131" fmla="*/ 4356946 h 5143494"/>
              <a:gd name="connsiteX132" fmla="*/ 5937615 w 9143989"/>
              <a:gd name="connsiteY132" fmla="*/ 4356946 h 5143494"/>
              <a:gd name="connsiteX133" fmla="*/ 6047027 w 9143989"/>
              <a:gd name="connsiteY133" fmla="*/ 4247534 h 5143494"/>
              <a:gd name="connsiteX134" fmla="*/ 6047027 w 9143989"/>
              <a:gd name="connsiteY134" fmla="*/ 3809900 h 5143494"/>
              <a:gd name="connsiteX135" fmla="*/ 5937615 w 9143989"/>
              <a:gd name="connsiteY135" fmla="*/ 3700488 h 5143494"/>
              <a:gd name="connsiteX136" fmla="*/ 4737982 w 9143989"/>
              <a:gd name="connsiteY136" fmla="*/ 3700488 h 5143494"/>
              <a:gd name="connsiteX137" fmla="*/ 4628570 w 9143989"/>
              <a:gd name="connsiteY137" fmla="*/ 3809900 h 5143494"/>
              <a:gd name="connsiteX138" fmla="*/ 4628570 w 9143989"/>
              <a:gd name="connsiteY138" fmla="*/ 4247534 h 5143494"/>
              <a:gd name="connsiteX139" fmla="*/ 4737982 w 9143989"/>
              <a:gd name="connsiteY139" fmla="*/ 4356946 h 5143494"/>
              <a:gd name="connsiteX140" fmla="*/ 5175616 w 9143989"/>
              <a:gd name="connsiteY140" fmla="*/ 4356946 h 5143494"/>
              <a:gd name="connsiteX141" fmla="*/ 5285028 w 9143989"/>
              <a:gd name="connsiteY141" fmla="*/ 4247534 h 5143494"/>
              <a:gd name="connsiteX142" fmla="*/ 5285028 w 9143989"/>
              <a:gd name="connsiteY142" fmla="*/ 3809900 h 5143494"/>
              <a:gd name="connsiteX143" fmla="*/ 5175616 w 9143989"/>
              <a:gd name="connsiteY143" fmla="*/ 3700488 h 5143494"/>
              <a:gd name="connsiteX144" fmla="*/ 3975991 w 9143989"/>
              <a:gd name="connsiteY144" fmla="*/ 3700488 h 5143494"/>
              <a:gd name="connsiteX145" fmla="*/ 3866579 w 9143989"/>
              <a:gd name="connsiteY145" fmla="*/ 3809900 h 5143494"/>
              <a:gd name="connsiteX146" fmla="*/ 3866579 w 9143989"/>
              <a:gd name="connsiteY146" fmla="*/ 4247534 h 5143494"/>
              <a:gd name="connsiteX147" fmla="*/ 3975991 w 9143989"/>
              <a:gd name="connsiteY147" fmla="*/ 4356946 h 5143494"/>
              <a:gd name="connsiteX148" fmla="*/ 4413617 w 9143989"/>
              <a:gd name="connsiteY148" fmla="*/ 4356946 h 5143494"/>
              <a:gd name="connsiteX149" fmla="*/ 4523029 w 9143989"/>
              <a:gd name="connsiteY149" fmla="*/ 4247534 h 5143494"/>
              <a:gd name="connsiteX150" fmla="*/ 4523029 w 9143989"/>
              <a:gd name="connsiteY150" fmla="*/ 3809900 h 5143494"/>
              <a:gd name="connsiteX151" fmla="*/ 4413617 w 9143989"/>
              <a:gd name="connsiteY151" fmla="*/ 3700488 h 5143494"/>
              <a:gd name="connsiteX152" fmla="*/ 3213993 w 9143989"/>
              <a:gd name="connsiteY152" fmla="*/ 3700488 h 5143494"/>
              <a:gd name="connsiteX153" fmla="*/ 3104581 w 9143989"/>
              <a:gd name="connsiteY153" fmla="*/ 3809900 h 5143494"/>
              <a:gd name="connsiteX154" fmla="*/ 3104581 w 9143989"/>
              <a:gd name="connsiteY154" fmla="*/ 4247534 h 5143494"/>
              <a:gd name="connsiteX155" fmla="*/ 3213993 w 9143989"/>
              <a:gd name="connsiteY155" fmla="*/ 4356946 h 5143494"/>
              <a:gd name="connsiteX156" fmla="*/ 3651627 w 9143989"/>
              <a:gd name="connsiteY156" fmla="*/ 4356946 h 5143494"/>
              <a:gd name="connsiteX157" fmla="*/ 3761039 w 9143989"/>
              <a:gd name="connsiteY157" fmla="*/ 4247534 h 5143494"/>
              <a:gd name="connsiteX158" fmla="*/ 3761039 w 9143989"/>
              <a:gd name="connsiteY158" fmla="*/ 3809900 h 5143494"/>
              <a:gd name="connsiteX159" fmla="*/ 3651627 w 9143989"/>
              <a:gd name="connsiteY159" fmla="*/ 3700488 h 5143494"/>
              <a:gd name="connsiteX160" fmla="*/ 2451995 w 9143989"/>
              <a:gd name="connsiteY160" fmla="*/ 3700488 h 5143494"/>
              <a:gd name="connsiteX161" fmla="*/ 2342584 w 9143989"/>
              <a:gd name="connsiteY161" fmla="*/ 3809900 h 5143494"/>
              <a:gd name="connsiteX162" fmla="*/ 2342584 w 9143989"/>
              <a:gd name="connsiteY162" fmla="*/ 4247534 h 5143494"/>
              <a:gd name="connsiteX163" fmla="*/ 2451995 w 9143989"/>
              <a:gd name="connsiteY163" fmla="*/ 4356946 h 5143494"/>
              <a:gd name="connsiteX164" fmla="*/ 2889629 w 9143989"/>
              <a:gd name="connsiteY164" fmla="*/ 4356946 h 5143494"/>
              <a:gd name="connsiteX165" fmla="*/ 2999040 w 9143989"/>
              <a:gd name="connsiteY165" fmla="*/ 4247534 h 5143494"/>
              <a:gd name="connsiteX166" fmla="*/ 2999040 w 9143989"/>
              <a:gd name="connsiteY166" fmla="*/ 3809900 h 5143494"/>
              <a:gd name="connsiteX167" fmla="*/ 2889629 w 9143989"/>
              <a:gd name="connsiteY167" fmla="*/ 3700488 h 5143494"/>
              <a:gd name="connsiteX168" fmla="*/ 1689996 w 9143989"/>
              <a:gd name="connsiteY168" fmla="*/ 3700488 h 5143494"/>
              <a:gd name="connsiteX169" fmla="*/ 1580586 w 9143989"/>
              <a:gd name="connsiteY169" fmla="*/ 3809900 h 5143494"/>
              <a:gd name="connsiteX170" fmla="*/ 1580586 w 9143989"/>
              <a:gd name="connsiteY170" fmla="*/ 4247534 h 5143494"/>
              <a:gd name="connsiteX171" fmla="*/ 1689996 w 9143989"/>
              <a:gd name="connsiteY171" fmla="*/ 4356946 h 5143494"/>
              <a:gd name="connsiteX172" fmla="*/ 2127633 w 9143989"/>
              <a:gd name="connsiteY172" fmla="*/ 4356946 h 5143494"/>
              <a:gd name="connsiteX173" fmla="*/ 2237045 w 9143989"/>
              <a:gd name="connsiteY173" fmla="*/ 4247534 h 5143494"/>
              <a:gd name="connsiteX174" fmla="*/ 2237045 w 9143989"/>
              <a:gd name="connsiteY174" fmla="*/ 3809900 h 5143494"/>
              <a:gd name="connsiteX175" fmla="*/ 2127633 w 9143989"/>
              <a:gd name="connsiteY175" fmla="*/ 3700488 h 5143494"/>
              <a:gd name="connsiteX176" fmla="*/ 927996 w 9143989"/>
              <a:gd name="connsiteY176" fmla="*/ 3700488 h 5143494"/>
              <a:gd name="connsiteX177" fmla="*/ 818584 w 9143989"/>
              <a:gd name="connsiteY177" fmla="*/ 3809900 h 5143494"/>
              <a:gd name="connsiteX178" fmla="*/ 818584 w 9143989"/>
              <a:gd name="connsiteY178" fmla="*/ 4247534 h 5143494"/>
              <a:gd name="connsiteX179" fmla="*/ 927996 w 9143989"/>
              <a:gd name="connsiteY179" fmla="*/ 4356946 h 5143494"/>
              <a:gd name="connsiteX180" fmla="*/ 1365637 w 9143989"/>
              <a:gd name="connsiteY180" fmla="*/ 4356946 h 5143494"/>
              <a:gd name="connsiteX181" fmla="*/ 1475050 w 9143989"/>
              <a:gd name="connsiteY181" fmla="*/ 4247534 h 5143494"/>
              <a:gd name="connsiteX182" fmla="*/ 1475050 w 9143989"/>
              <a:gd name="connsiteY182" fmla="*/ 3809900 h 5143494"/>
              <a:gd name="connsiteX183" fmla="*/ 1365637 w 9143989"/>
              <a:gd name="connsiteY183" fmla="*/ 3700488 h 5143494"/>
              <a:gd name="connsiteX184" fmla="*/ 165999 w 9143989"/>
              <a:gd name="connsiteY184" fmla="*/ 3700488 h 5143494"/>
              <a:gd name="connsiteX185" fmla="*/ 56587 w 9143989"/>
              <a:gd name="connsiteY185" fmla="*/ 3809900 h 5143494"/>
              <a:gd name="connsiteX186" fmla="*/ 56587 w 9143989"/>
              <a:gd name="connsiteY186" fmla="*/ 4247534 h 5143494"/>
              <a:gd name="connsiteX187" fmla="*/ 165999 w 9143989"/>
              <a:gd name="connsiteY187" fmla="*/ 4356946 h 5143494"/>
              <a:gd name="connsiteX188" fmla="*/ 603632 w 9143989"/>
              <a:gd name="connsiteY188" fmla="*/ 4356946 h 5143494"/>
              <a:gd name="connsiteX189" fmla="*/ 713044 w 9143989"/>
              <a:gd name="connsiteY189" fmla="*/ 4247534 h 5143494"/>
              <a:gd name="connsiteX190" fmla="*/ 713044 w 9143989"/>
              <a:gd name="connsiteY190" fmla="*/ 3809900 h 5143494"/>
              <a:gd name="connsiteX191" fmla="*/ 603632 w 9143989"/>
              <a:gd name="connsiteY191" fmla="*/ 3700488 h 5143494"/>
              <a:gd name="connsiteX192" fmla="*/ 8540357 w 9143989"/>
              <a:gd name="connsiteY192" fmla="*/ 2971089 h 5143494"/>
              <a:gd name="connsiteX193" fmla="*/ 8430945 w 9143989"/>
              <a:gd name="connsiteY193" fmla="*/ 3080501 h 5143494"/>
              <a:gd name="connsiteX194" fmla="*/ 8430945 w 9143989"/>
              <a:gd name="connsiteY194" fmla="*/ 3518135 h 5143494"/>
              <a:gd name="connsiteX195" fmla="*/ 8540357 w 9143989"/>
              <a:gd name="connsiteY195" fmla="*/ 3627547 h 5143494"/>
              <a:gd name="connsiteX196" fmla="*/ 8977991 w 9143989"/>
              <a:gd name="connsiteY196" fmla="*/ 3627547 h 5143494"/>
              <a:gd name="connsiteX197" fmla="*/ 9087403 w 9143989"/>
              <a:gd name="connsiteY197" fmla="*/ 3518135 h 5143494"/>
              <a:gd name="connsiteX198" fmla="*/ 9087403 w 9143989"/>
              <a:gd name="connsiteY198" fmla="*/ 3080501 h 5143494"/>
              <a:gd name="connsiteX199" fmla="*/ 8977991 w 9143989"/>
              <a:gd name="connsiteY199" fmla="*/ 2971089 h 5143494"/>
              <a:gd name="connsiteX200" fmla="*/ 7778358 w 9143989"/>
              <a:gd name="connsiteY200" fmla="*/ 2971089 h 5143494"/>
              <a:gd name="connsiteX201" fmla="*/ 7668946 w 9143989"/>
              <a:gd name="connsiteY201" fmla="*/ 3080501 h 5143494"/>
              <a:gd name="connsiteX202" fmla="*/ 7668946 w 9143989"/>
              <a:gd name="connsiteY202" fmla="*/ 3518135 h 5143494"/>
              <a:gd name="connsiteX203" fmla="*/ 7778358 w 9143989"/>
              <a:gd name="connsiteY203" fmla="*/ 3627547 h 5143494"/>
              <a:gd name="connsiteX204" fmla="*/ 8215992 w 9143989"/>
              <a:gd name="connsiteY204" fmla="*/ 3627547 h 5143494"/>
              <a:gd name="connsiteX205" fmla="*/ 8325404 w 9143989"/>
              <a:gd name="connsiteY205" fmla="*/ 3518135 h 5143494"/>
              <a:gd name="connsiteX206" fmla="*/ 8325404 w 9143989"/>
              <a:gd name="connsiteY206" fmla="*/ 3080501 h 5143494"/>
              <a:gd name="connsiteX207" fmla="*/ 8215992 w 9143989"/>
              <a:gd name="connsiteY207" fmla="*/ 2971089 h 5143494"/>
              <a:gd name="connsiteX208" fmla="*/ 7023979 w 9143989"/>
              <a:gd name="connsiteY208" fmla="*/ 2971089 h 5143494"/>
              <a:gd name="connsiteX209" fmla="*/ 6914567 w 9143989"/>
              <a:gd name="connsiteY209" fmla="*/ 3080501 h 5143494"/>
              <a:gd name="connsiteX210" fmla="*/ 6914567 w 9143989"/>
              <a:gd name="connsiteY210" fmla="*/ 3518135 h 5143494"/>
              <a:gd name="connsiteX211" fmla="*/ 7023979 w 9143989"/>
              <a:gd name="connsiteY211" fmla="*/ 3627547 h 5143494"/>
              <a:gd name="connsiteX212" fmla="*/ 7461613 w 9143989"/>
              <a:gd name="connsiteY212" fmla="*/ 3627547 h 5143494"/>
              <a:gd name="connsiteX213" fmla="*/ 7571025 w 9143989"/>
              <a:gd name="connsiteY213" fmla="*/ 3518135 h 5143494"/>
              <a:gd name="connsiteX214" fmla="*/ 7571025 w 9143989"/>
              <a:gd name="connsiteY214" fmla="*/ 3080501 h 5143494"/>
              <a:gd name="connsiteX215" fmla="*/ 7461613 w 9143989"/>
              <a:gd name="connsiteY215" fmla="*/ 2971089 h 5143494"/>
              <a:gd name="connsiteX216" fmla="*/ 6261980 w 9143989"/>
              <a:gd name="connsiteY216" fmla="*/ 2971089 h 5143494"/>
              <a:gd name="connsiteX217" fmla="*/ 6152568 w 9143989"/>
              <a:gd name="connsiteY217" fmla="*/ 3080501 h 5143494"/>
              <a:gd name="connsiteX218" fmla="*/ 6152568 w 9143989"/>
              <a:gd name="connsiteY218" fmla="*/ 3518135 h 5143494"/>
              <a:gd name="connsiteX219" fmla="*/ 6261980 w 9143989"/>
              <a:gd name="connsiteY219" fmla="*/ 3627547 h 5143494"/>
              <a:gd name="connsiteX220" fmla="*/ 6699614 w 9143989"/>
              <a:gd name="connsiteY220" fmla="*/ 3627547 h 5143494"/>
              <a:gd name="connsiteX221" fmla="*/ 6809026 w 9143989"/>
              <a:gd name="connsiteY221" fmla="*/ 3518135 h 5143494"/>
              <a:gd name="connsiteX222" fmla="*/ 6809026 w 9143989"/>
              <a:gd name="connsiteY222" fmla="*/ 3080501 h 5143494"/>
              <a:gd name="connsiteX223" fmla="*/ 6699614 w 9143989"/>
              <a:gd name="connsiteY223" fmla="*/ 2971089 h 5143494"/>
              <a:gd name="connsiteX224" fmla="*/ 5499981 w 9143989"/>
              <a:gd name="connsiteY224" fmla="*/ 2971089 h 5143494"/>
              <a:gd name="connsiteX225" fmla="*/ 5390569 w 9143989"/>
              <a:gd name="connsiteY225" fmla="*/ 3080501 h 5143494"/>
              <a:gd name="connsiteX226" fmla="*/ 5390569 w 9143989"/>
              <a:gd name="connsiteY226" fmla="*/ 3518135 h 5143494"/>
              <a:gd name="connsiteX227" fmla="*/ 5499981 w 9143989"/>
              <a:gd name="connsiteY227" fmla="*/ 3627547 h 5143494"/>
              <a:gd name="connsiteX228" fmla="*/ 5937615 w 9143989"/>
              <a:gd name="connsiteY228" fmla="*/ 3627547 h 5143494"/>
              <a:gd name="connsiteX229" fmla="*/ 6047027 w 9143989"/>
              <a:gd name="connsiteY229" fmla="*/ 3518135 h 5143494"/>
              <a:gd name="connsiteX230" fmla="*/ 6047027 w 9143989"/>
              <a:gd name="connsiteY230" fmla="*/ 3080501 h 5143494"/>
              <a:gd name="connsiteX231" fmla="*/ 5937615 w 9143989"/>
              <a:gd name="connsiteY231" fmla="*/ 2971089 h 5143494"/>
              <a:gd name="connsiteX232" fmla="*/ 4737982 w 9143989"/>
              <a:gd name="connsiteY232" fmla="*/ 2971089 h 5143494"/>
              <a:gd name="connsiteX233" fmla="*/ 4628570 w 9143989"/>
              <a:gd name="connsiteY233" fmla="*/ 3080501 h 5143494"/>
              <a:gd name="connsiteX234" fmla="*/ 4628570 w 9143989"/>
              <a:gd name="connsiteY234" fmla="*/ 3518135 h 5143494"/>
              <a:gd name="connsiteX235" fmla="*/ 4737982 w 9143989"/>
              <a:gd name="connsiteY235" fmla="*/ 3627547 h 5143494"/>
              <a:gd name="connsiteX236" fmla="*/ 5175616 w 9143989"/>
              <a:gd name="connsiteY236" fmla="*/ 3627547 h 5143494"/>
              <a:gd name="connsiteX237" fmla="*/ 5285028 w 9143989"/>
              <a:gd name="connsiteY237" fmla="*/ 3518135 h 5143494"/>
              <a:gd name="connsiteX238" fmla="*/ 5285028 w 9143989"/>
              <a:gd name="connsiteY238" fmla="*/ 3080501 h 5143494"/>
              <a:gd name="connsiteX239" fmla="*/ 5175616 w 9143989"/>
              <a:gd name="connsiteY239" fmla="*/ 2971089 h 5143494"/>
              <a:gd name="connsiteX240" fmla="*/ 3975991 w 9143989"/>
              <a:gd name="connsiteY240" fmla="*/ 2971089 h 5143494"/>
              <a:gd name="connsiteX241" fmla="*/ 3866579 w 9143989"/>
              <a:gd name="connsiteY241" fmla="*/ 3080501 h 5143494"/>
              <a:gd name="connsiteX242" fmla="*/ 3866579 w 9143989"/>
              <a:gd name="connsiteY242" fmla="*/ 3518135 h 5143494"/>
              <a:gd name="connsiteX243" fmla="*/ 3975991 w 9143989"/>
              <a:gd name="connsiteY243" fmla="*/ 3627547 h 5143494"/>
              <a:gd name="connsiteX244" fmla="*/ 4413617 w 9143989"/>
              <a:gd name="connsiteY244" fmla="*/ 3627547 h 5143494"/>
              <a:gd name="connsiteX245" fmla="*/ 4523029 w 9143989"/>
              <a:gd name="connsiteY245" fmla="*/ 3518135 h 5143494"/>
              <a:gd name="connsiteX246" fmla="*/ 4523029 w 9143989"/>
              <a:gd name="connsiteY246" fmla="*/ 3080501 h 5143494"/>
              <a:gd name="connsiteX247" fmla="*/ 4413617 w 9143989"/>
              <a:gd name="connsiteY247" fmla="*/ 2971089 h 5143494"/>
              <a:gd name="connsiteX248" fmla="*/ 3213993 w 9143989"/>
              <a:gd name="connsiteY248" fmla="*/ 2971089 h 5143494"/>
              <a:gd name="connsiteX249" fmla="*/ 3104581 w 9143989"/>
              <a:gd name="connsiteY249" fmla="*/ 3080501 h 5143494"/>
              <a:gd name="connsiteX250" fmla="*/ 3104581 w 9143989"/>
              <a:gd name="connsiteY250" fmla="*/ 3518135 h 5143494"/>
              <a:gd name="connsiteX251" fmla="*/ 3213993 w 9143989"/>
              <a:gd name="connsiteY251" fmla="*/ 3627547 h 5143494"/>
              <a:gd name="connsiteX252" fmla="*/ 3651627 w 9143989"/>
              <a:gd name="connsiteY252" fmla="*/ 3627547 h 5143494"/>
              <a:gd name="connsiteX253" fmla="*/ 3761039 w 9143989"/>
              <a:gd name="connsiteY253" fmla="*/ 3518135 h 5143494"/>
              <a:gd name="connsiteX254" fmla="*/ 3761039 w 9143989"/>
              <a:gd name="connsiteY254" fmla="*/ 3080501 h 5143494"/>
              <a:gd name="connsiteX255" fmla="*/ 3651627 w 9143989"/>
              <a:gd name="connsiteY255" fmla="*/ 2971089 h 5143494"/>
              <a:gd name="connsiteX256" fmla="*/ 2451995 w 9143989"/>
              <a:gd name="connsiteY256" fmla="*/ 2971089 h 5143494"/>
              <a:gd name="connsiteX257" fmla="*/ 2342584 w 9143989"/>
              <a:gd name="connsiteY257" fmla="*/ 3080501 h 5143494"/>
              <a:gd name="connsiteX258" fmla="*/ 2342584 w 9143989"/>
              <a:gd name="connsiteY258" fmla="*/ 3518135 h 5143494"/>
              <a:gd name="connsiteX259" fmla="*/ 2451995 w 9143989"/>
              <a:gd name="connsiteY259" fmla="*/ 3627547 h 5143494"/>
              <a:gd name="connsiteX260" fmla="*/ 2889629 w 9143989"/>
              <a:gd name="connsiteY260" fmla="*/ 3627547 h 5143494"/>
              <a:gd name="connsiteX261" fmla="*/ 2999040 w 9143989"/>
              <a:gd name="connsiteY261" fmla="*/ 3518135 h 5143494"/>
              <a:gd name="connsiteX262" fmla="*/ 2999040 w 9143989"/>
              <a:gd name="connsiteY262" fmla="*/ 3080501 h 5143494"/>
              <a:gd name="connsiteX263" fmla="*/ 2889629 w 9143989"/>
              <a:gd name="connsiteY263" fmla="*/ 2971089 h 5143494"/>
              <a:gd name="connsiteX264" fmla="*/ 1689997 w 9143989"/>
              <a:gd name="connsiteY264" fmla="*/ 2971089 h 5143494"/>
              <a:gd name="connsiteX265" fmla="*/ 1580587 w 9143989"/>
              <a:gd name="connsiteY265" fmla="*/ 3080501 h 5143494"/>
              <a:gd name="connsiteX266" fmla="*/ 1580587 w 9143989"/>
              <a:gd name="connsiteY266" fmla="*/ 3518135 h 5143494"/>
              <a:gd name="connsiteX267" fmla="*/ 1689997 w 9143989"/>
              <a:gd name="connsiteY267" fmla="*/ 3627547 h 5143494"/>
              <a:gd name="connsiteX268" fmla="*/ 2127633 w 9143989"/>
              <a:gd name="connsiteY268" fmla="*/ 3627547 h 5143494"/>
              <a:gd name="connsiteX269" fmla="*/ 2237045 w 9143989"/>
              <a:gd name="connsiteY269" fmla="*/ 3518135 h 5143494"/>
              <a:gd name="connsiteX270" fmla="*/ 2237045 w 9143989"/>
              <a:gd name="connsiteY270" fmla="*/ 3080501 h 5143494"/>
              <a:gd name="connsiteX271" fmla="*/ 2127633 w 9143989"/>
              <a:gd name="connsiteY271" fmla="*/ 2971089 h 5143494"/>
              <a:gd name="connsiteX272" fmla="*/ 927996 w 9143989"/>
              <a:gd name="connsiteY272" fmla="*/ 2971089 h 5143494"/>
              <a:gd name="connsiteX273" fmla="*/ 818584 w 9143989"/>
              <a:gd name="connsiteY273" fmla="*/ 3080501 h 5143494"/>
              <a:gd name="connsiteX274" fmla="*/ 818584 w 9143989"/>
              <a:gd name="connsiteY274" fmla="*/ 3518135 h 5143494"/>
              <a:gd name="connsiteX275" fmla="*/ 927996 w 9143989"/>
              <a:gd name="connsiteY275" fmla="*/ 3627547 h 5143494"/>
              <a:gd name="connsiteX276" fmla="*/ 1365637 w 9143989"/>
              <a:gd name="connsiteY276" fmla="*/ 3627547 h 5143494"/>
              <a:gd name="connsiteX277" fmla="*/ 1475050 w 9143989"/>
              <a:gd name="connsiteY277" fmla="*/ 3518135 h 5143494"/>
              <a:gd name="connsiteX278" fmla="*/ 1475050 w 9143989"/>
              <a:gd name="connsiteY278" fmla="*/ 3080501 h 5143494"/>
              <a:gd name="connsiteX279" fmla="*/ 1365637 w 9143989"/>
              <a:gd name="connsiteY279" fmla="*/ 2971089 h 5143494"/>
              <a:gd name="connsiteX280" fmla="*/ 165999 w 9143989"/>
              <a:gd name="connsiteY280" fmla="*/ 2971089 h 5143494"/>
              <a:gd name="connsiteX281" fmla="*/ 56587 w 9143989"/>
              <a:gd name="connsiteY281" fmla="*/ 3080501 h 5143494"/>
              <a:gd name="connsiteX282" fmla="*/ 56587 w 9143989"/>
              <a:gd name="connsiteY282" fmla="*/ 3518135 h 5143494"/>
              <a:gd name="connsiteX283" fmla="*/ 165999 w 9143989"/>
              <a:gd name="connsiteY283" fmla="*/ 3627547 h 5143494"/>
              <a:gd name="connsiteX284" fmla="*/ 603632 w 9143989"/>
              <a:gd name="connsiteY284" fmla="*/ 3627547 h 5143494"/>
              <a:gd name="connsiteX285" fmla="*/ 713044 w 9143989"/>
              <a:gd name="connsiteY285" fmla="*/ 3518135 h 5143494"/>
              <a:gd name="connsiteX286" fmla="*/ 713044 w 9143989"/>
              <a:gd name="connsiteY286" fmla="*/ 3080501 h 5143494"/>
              <a:gd name="connsiteX287" fmla="*/ 603632 w 9143989"/>
              <a:gd name="connsiteY287" fmla="*/ 2971089 h 5143494"/>
              <a:gd name="connsiteX288" fmla="*/ 8540357 w 9143989"/>
              <a:gd name="connsiteY288" fmla="*/ 2245338 h 5143494"/>
              <a:gd name="connsiteX289" fmla="*/ 8430945 w 9143989"/>
              <a:gd name="connsiteY289" fmla="*/ 2354750 h 5143494"/>
              <a:gd name="connsiteX290" fmla="*/ 8430945 w 9143989"/>
              <a:gd name="connsiteY290" fmla="*/ 2792384 h 5143494"/>
              <a:gd name="connsiteX291" fmla="*/ 8540357 w 9143989"/>
              <a:gd name="connsiteY291" fmla="*/ 2901796 h 5143494"/>
              <a:gd name="connsiteX292" fmla="*/ 8977991 w 9143989"/>
              <a:gd name="connsiteY292" fmla="*/ 2901796 h 5143494"/>
              <a:gd name="connsiteX293" fmla="*/ 9087403 w 9143989"/>
              <a:gd name="connsiteY293" fmla="*/ 2792384 h 5143494"/>
              <a:gd name="connsiteX294" fmla="*/ 9087403 w 9143989"/>
              <a:gd name="connsiteY294" fmla="*/ 2354750 h 5143494"/>
              <a:gd name="connsiteX295" fmla="*/ 8977991 w 9143989"/>
              <a:gd name="connsiteY295" fmla="*/ 2245338 h 5143494"/>
              <a:gd name="connsiteX296" fmla="*/ 7778358 w 9143989"/>
              <a:gd name="connsiteY296" fmla="*/ 2245338 h 5143494"/>
              <a:gd name="connsiteX297" fmla="*/ 7668946 w 9143989"/>
              <a:gd name="connsiteY297" fmla="*/ 2354750 h 5143494"/>
              <a:gd name="connsiteX298" fmla="*/ 7668946 w 9143989"/>
              <a:gd name="connsiteY298" fmla="*/ 2792384 h 5143494"/>
              <a:gd name="connsiteX299" fmla="*/ 7778358 w 9143989"/>
              <a:gd name="connsiteY299" fmla="*/ 2901796 h 5143494"/>
              <a:gd name="connsiteX300" fmla="*/ 8215992 w 9143989"/>
              <a:gd name="connsiteY300" fmla="*/ 2901796 h 5143494"/>
              <a:gd name="connsiteX301" fmla="*/ 8325404 w 9143989"/>
              <a:gd name="connsiteY301" fmla="*/ 2792384 h 5143494"/>
              <a:gd name="connsiteX302" fmla="*/ 8325404 w 9143989"/>
              <a:gd name="connsiteY302" fmla="*/ 2354750 h 5143494"/>
              <a:gd name="connsiteX303" fmla="*/ 8215992 w 9143989"/>
              <a:gd name="connsiteY303" fmla="*/ 2245338 h 5143494"/>
              <a:gd name="connsiteX304" fmla="*/ 7023979 w 9143989"/>
              <a:gd name="connsiteY304" fmla="*/ 2245338 h 5143494"/>
              <a:gd name="connsiteX305" fmla="*/ 6914567 w 9143989"/>
              <a:gd name="connsiteY305" fmla="*/ 2354750 h 5143494"/>
              <a:gd name="connsiteX306" fmla="*/ 6914567 w 9143989"/>
              <a:gd name="connsiteY306" fmla="*/ 2792384 h 5143494"/>
              <a:gd name="connsiteX307" fmla="*/ 7023979 w 9143989"/>
              <a:gd name="connsiteY307" fmla="*/ 2901796 h 5143494"/>
              <a:gd name="connsiteX308" fmla="*/ 7461613 w 9143989"/>
              <a:gd name="connsiteY308" fmla="*/ 2901796 h 5143494"/>
              <a:gd name="connsiteX309" fmla="*/ 7571025 w 9143989"/>
              <a:gd name="connsiteY309" fmla="*/ 2792384 h 5143494"/>
              <a:gd name="connsiteX310" fmla="*/ 7571025 w 9143989"/>
              <a:gd name="connsiteY310" fmla="*/ 2354750 h 5143494"/>
              <a:gd name="connsiteX311" fmla="*/ 7461613 w 9143989"/>
              <a:gd name="connsiteY311" fmla="*/ 2245338 h 5143494"/>
              <a:gd name="connsiteX312" fmla="*/ 6261980 w 9143989"/>
              <a:gd name="connsiteY312" fmla="*/ 2245338 h 5143494"/>
              <a:gd name="connsiteX313" fmla="*/ 6152568 w 9143989"/>
              <a:gd name="connsiteY313" fmla="*/ 2354750 h 5143494"/>
              <a:gd name="connsiteX314" fmla="*/ 6152568 w 9143989"/>
              <a:gd name="connsiteY314" fmla="*/ 2792384 h 5143494"/>
              <a:gd name="connsiteX315" fmla="*/ 6261980 w 9143989"/>
              <a:gd name="connsiteY315" fmla="*/ 2901796 h 5143494"/>
              <a:gd name="connsiteX316" fmla="*/ 6699614 w 9143989"/>
              <a:gd name="connsiteY316" fmla="*/ 2901796 h 5143494"/>
              <a:gd name="connsiteX317" fmla="*/ 6809026 w 9143989"/>
              <a:gd name="connsiteY317" fmla="*/ 2792384 h 5143494"/>
              <a:gd name="connsiteX318" fmla="*/ 6809026 w 9143989"/>
              <a:gd name="connsiteY318" fmla="*/ 2354750 h 5143494"/>
              <a:gd name="connsiteX319" fmla="*/ 6699614 w 9143989"/>
              <a:gd name="connsiteY319" fmla="*/ 2245338 h 5143494"/>
              <a:gd name="connsiteX320" fmla="*/ 5499981 w 9143989"/>
              <a:gd name="connsiteY320" fmla="*/ 2245338 h 5143494"/>
              <a:gd name="connsiteX321" fmla="*/ 5390569 w 9143989"/>
              <a:gd name="connsiteY321" fmla="*/ 2354750 h 5143494"/>
              <a:gd name="connsiteX322" fmla="*/ 5390569 w 9143989"/>
              <a:gd name="connsiteY322" fmla="*/ 2792384 h 5143494"/>
              <a:gd name="connsiteX323" fmla="*/ 5499981 w 9143989"/>
              <a:gd name="connsiteY323" fmla="*/ 2901796 h 5143494"/>
              <a:gd name="connsiteX324" fmla="*/ 5937615 w 9143989"/>
              <a:gd name="connsiteY324" fmla="*/ 2901796 h 5143494"/>
              <a:gd name="connsiteX325" fmla="*/ 6047027 w 9143989"/>
              <a:gd name="connsiteY325" fmla="*/ 2792384 h 5143494"/>
              <a:gd name="connsiteX326" fmla="*/ 6047027 w 9143989"/>
              <a:gd name="connsiteY326" fmla="*/ 2354750 h 5143494"/>
              <a:gd name="connsiteX327" fmla="*/ 5937615 w 9143989"/>
              <a:gd name="connsiteY327" fmla="*/ 2245338 h 5143494"/>
              <a:gd name="connsiteX328" fmla="*/ 4737982 w 9143989"/>
              <a:gd name="connsiteY328" fmla="*/ 2245338 h 5143494"/>
              <a:gd name="connsiteX329" fmla="*/ 4628570 w 9143989"/>
              <a:gd name="connsiteY329" fmla="*/ 2354750 h 5143494"/>
              <a:gd name="connsiteX330" fmla="*/ 4628570 w 9143989"/>
              <a:gd name="connsiteY330" fmla="*/ 2792384 h 5143494"/>
              <a:gd name="connsiteX331" fmla="*/ 4737982 w 9143989"/>
              <a:gd name="connsiteY331" fmla="*/ 2901796 h 5143494"/>
              <a:gd name="connsiteX332" fmla="*/ 5175616 w 9143989"/>
              <a:gd name="connsiteY332" fmla="*/ 2901796 h 5143494"/>
              <a:gd name="connsiteX333" fmla="*/ 5285028 w 9143989"/>
              <a:gd name="connsiteY333" fmla="*/ 2792384 h 5143494"/>
              <a:gd name="connsiteX334" fmla="*/ 5285028 w 9143989"/>
              <a:gd name="connsiteY334" fmla="*/ 2354750 h 5143494"/>
              <a:gd name="connsiteX335" fmla="*/ 5175616 w 9143989"/>
              <a:gd name="connsiteY335" fmla="*/ 2245338 h 5143494"/>
              <a:gd name="connsiteX336" fmla="*/ 3975991 w 9143989"/>
              <a:gd name="connsiteY336" fmla="*/ 2245338 h 5143494"/>
              <a:gd name="connsiteX337" fmla="*/ 3866579 w 9143989"/>
              <a:gd name="connsiteY337" fmla="*/ 2354750 h 5143494"/>
              <a:gd name="connsiteX338" fmla="*/ 3866579 w 9143989"/>
              <a:gd name="connsiteY338" fmla="*/ 2792384 h 5143494"/>
              <a:gd name="connsiteX339" fmla="*/ 3975991 w 9143989"/>
              <a:gd name="connsiteY339" fmla="*/ 2901796 h 5143494"/>
              <a:gd name="connsiteX340" fmla="*/ 4413617 w 9143989"/>
              <a:gd name="connsiteY340" fmla="*/ 2901796 h 5143494"/>
              <a:gd name="connsiteX341" fmla="*/ 4523029 w 9143989"/>
              <a:gd name="connsiteY341" fmla="*/ 2792384 h 5143494"/>
              <a:gd name="connsiteX342" fmla="*/ 4523029 w 9143989"/>
              <a:gd name="connsiteY342" fmla="*/ 2354750 h 5143494"/>
              <a:gd name="connsiteX343" fmla="*/ 4413617 w 9143989"/>
              <a:gd name="connsiteY343" fmla="*/ 2245338 h 5143494"/>
              <a:gd name="connsiteX344" fmla="*/ 3213993 w 9143989"/>
              <a:gd name="connsiteY344" fmla="*/ 2245338 h 5143494"/>
              <a:gd name="connsiteX345" fmla="*/ 3104581 w 9143989"/>
              <a:gd name="connsiteY345" fmla="*/ 2354750 h 5143494"/>
              <a:gd name="connsiteX346" fmla="*/ 3104581 w 9143989"/>
              <a:gd name="connsiteY346" fmla="*/ 2792384 h 5143494"/>
              <a:gd name="connsiteX347" fmla="*/ 3213993 w 9143989"/>
              <a:gd name="connsiteY347" fmla="*/ 2901796 h 5143494"/>
              <a:gd name="connsiteX348" fmla="*/ 3651627 w 9143989"/>
              <a:gd name="connsiteY348" fmla="*/ 2901796 h 5143494"/>
              <a:gd name="connsiteX349" fmla="*/ 3761040 w 9143989"/>
              <a:gd name="connsiteY349" fmla="*/ 2792384 h 5143494"/>
              <a:gd name="connsiteX350" fmla="*/ 3761040 w 9143989"/>
              <a:gd name="connsiteY350" fmla="*/ 2354750 h 5143494"/>
              <a:gd name="connsiteX351" fmla="*/ 3651627 w 9143989"/>
              <a:gd name="connsiteY351" fmla="*/ 2245338 h 5143494"/>
              <a:gd name="connsiteX352" fmla="*/ 2451995 w 9143989"/>
              <a:gd name="connsiteY352" fmla="*/ 2245338 h 5143494"/>
              <a:gd name="connsiteX353" fmla="*/ 2342584 w 9143989"/>
              <a:gd name="connsiteY353" fmla="*/ 2354750 h 5143494"/>
              <a:gd name="connsiteX354" fmla="*/ 2342584 w 9143989"/>
              <a:gd name="connsiteY354" fmla="*/ 2792384 h 5143494"/>
              <a:gd name="connsiteX355" fmla="*/ 2451995 w 9143989"/>
              <a:gd name="connsiteY355" fmla="*/ 2901796 h 5143494"/>
              <a:gd name="connsiteX356" fmla="*/ 2889629 w 9143989"/>
              <a:gd name="connsiteY356" fmla="*/ 2901796 h 5143494"/>
              <a:gd name="connsiteX357" fmla="*/ 2999040 w 9143989"/>
              <a:gd name="connsiteY357" fmla="*/ 2792384 h 5143494"/>
              <a:gd name="connsiteX358" fmla="*/ 2999040 w 9143989"/>
              <a:gd name="connsiteY358" fmla="*/ 2354750 h 5143494"/>
              <a:gd name="connsiteX359" fmla="*/ 2889629 w 9143989"/>
              <a:gd name="connsiteY359" fmla="*/ 2245338 h 5143494"/>
              <a:gd name="connsiteX360" fmla="*/ 1689997 w 9143989"/>
              <a:gd name="connsiteY360" fmla="*/ 2245338 h 5143494"/>
              <a:gd name="connsiteX361" fmla="*/ 1580587 w 9143989"/>
              <a:gd name="connsiteY361" fmla="*/ 2354750 h 5143494"/>
              <a:gd name="connsiteX362" fmla="*/ 1580587 w 9143989"/>
              <a:gd name="connsiteY362" fmla="*/ 2792384 h 5143494"/>
              <a:gd name="connsiteX363" fmla="*/ 1689997 w 9143989"/>
              <a:gd name="connsiteY363" fmla="*/ 2901796 h 5143494"/>
              <a:gd name="connsiteX364" fmla="*/ 2127634 w 9143989"/>
              <a:gd name="connsiteY364" fmla="*/ 2901796 h 5143494"/>
              <a:gd name="connsiteX365" fmla="*/ 2237045 w 9143989"/>
              <a:gd name="connsiteY365" fmla="*/ 2792384 h 5143494"/>
              <a:gd name="connsiteX366" fmla="*/ 2237045 w 9143989"/>
              <a:gd name="connsiteY366" fmla="*/ 2354750 h 5143494"/>
              <a:gd name="connsiteX367" fmla="*/ 2127634 w 9143989"/>
              <a:gd name="connsiteY367" fmla="*/ 2245338 h 5143494"/>
              <a:gd name="connsiteX368" fmla="*/ 927996 w 9143989"/>
              <a:gd name="connsiteY368" fmla="*/ 2245338 h 5143494"/>
              <a:gd name="connsiteX369" fmla="*/ 818584 w 9143989"/>
              <a:gd name="connsiteY369" fmla="*/ 2354750 h 5143494"/>
              <a:gd name="connsiteX370" fmla="*/ 818584 w 9143989"/>
              <a:gd name="connsiteY370" fmla="*/ 2792384 h 5143494"/>
              <a:gd name="connsiteX371" fmla="*/ 927996 w 9143989"/>
              <a:gd name="connsiteY371" fmla="*/ 2901796 h 5143494"/>
              <a:gd name="connsiteX372" fmla="*/ 1365637 w 9143989"/>
              <a:gd name="connsiteY372" fmla="*/ 2901796 h 5143494"/>
              <a:gd name="connsiteX373" fmla="*/ 1475051 w 9143989"/>
              <a:gd name="connsiteY373" fmla="*/ 2792384 h 5143494"/>
              <a:gd name="connsiteX374" fmla="*/ 1475051 w 9143989"/>
              <a:gd name="connsiteY374" fmla="*/ 2354750 h 5143494"/>
              <a:gd name="connsiteX375" fmla="*/ 1365637 w 9143989"/>
              <a:gd name="connsiteY375" fmla="*/ 2245338 h 5143494"/>
              <a:gd name="connsiteX376" fmla="*/ 165999 w 9143989"/>
              <a:gd name="connsiteY376" fmla="*/ 2245338 h 5143494"/>
              <a:gd name="connsiteX377" fmla="*/ 56587 w 9143989"/>
              <a:gd name="connsiteY377" fmla="*/ 2354750 h 5143494"/>
              <a:gd name="connsiteX378" fmla="*/ 56587 w 9143989"/>
              <a:gd name="connsiteY378" fmla="*/ 2792384 h 5143494"/>
              <a:gd name="connsiteX379" fmla="*/ 165999 w 9143989"/>
              <a:gd name="connsiteY379" fmla="*/ 2901796 h 5143494"/>
              <a:gd name="connsiteX380" fmla="*/ 603632 w 9143989"/>
              <a:gd name="connsiteY380" fmla="*/ 2901796 h 5143494"/>
              <a:gd name="connsiteX381" fmla="*/ 713044 w 9143989"/>
              <a:gd name="connsiteY381" fmla="*/ 2792384 h 5143494"/>
              <a:gd name="connsiteX382" fmla="*/ 713044 w 9143989"/>
              <a:gd name="connsiteY382" fmla="*/ 2354750 h 5143494"/>
              <a:gd name="connsiteX383" fmla="*/ 603632 w 9143989"/>
              <a:gd name="connsiteY383" fmla="*/ 2245338 h 5143494"/>
              <a:gd name="connsiteX384" fmla="*/ 165999 w 9143989"/>
              <a:gd name="connsiteY384" fmla="*/ 1515948 h 5143494"/>
              <a:gd name="connsiteX385" fmla="*/ 56587 w 9143989"/>
              <a:gd name="connsiteY385" fmla="*/ 1625361 h 5143494"/>
              <a:gd name="connsiteX386" fmla="*/ 56587 w 9143989"/>
              <a:gd name="connsiteY386" fmla="*/ 2062996 h 5143494"/>
              <a:gd name="connsiteX387" fmla="*/ 165999 w 9143989"/>
              <a:gd name="connsiteY387" fmla="*/ 2172398 h 5143494"/>
              <a:gd name="connsiteX388" fmla="*/ 603632 w 9143989"/>
              <a:gd name="connsiteY388" fmla="*/ 2172398 h 5143494"/>
              <a:gd name="connsiteX389" fmla="*/ 713044 w 9143989"/>
              <a:gd name="connsiteY389" fmla="*/ 2062996 h 5143494"/>
              <a:gd name="connsiteX390" fmla="*/ 713044 w 9143989"/>
              <a:gd name="connsiteY390" fmla="*/ 1625361 h 5143494"/>
              <a:gd name="connsiteX391" fmla="*/ 603632 w 9143989"/>
              <a:gd name="connsiteY391" fmla="*/ 1515948 h 5143494"/>
              <a:gd name="connsiteX392" fmla="*/ 927996 w 9143989"/>
              <a:gd name="connsiteY392" fmla="*/ 1515947 h 5143494"/>
              <a:gd name="connsiteX393" fmla="*/ 818584 w 9143989"/>
              <a:gd name="connsiteY393" fmla="*/ 1625360 h 5143494"/>
              <a:gd name="connsiteX394" fmla="*/ 818584 w 9143989"/>
              <a:gd name="connsiteY394" fmla="*/ 2062995 h 5143494"/>
              <a:gd name="connsiteX395" fmla="*/ 927996 w 9143989"/>
              <a:gd name="connsiteY395" fmla="*/ 2172398 h 5143494"/>
              <a:gd name="connsiteX396" fmla="*/ 1365637 w 9143989"/>
              <a:gd name="connsiteY396" fmla="*/ 2172398 h 5143494"/>
              <a:gd name="connsiteX397" fmla="*/ 1475051 w 9143989"/>
              <a:gd name="connsiteY397" fmla="*/ 2062995 h 5143494"/>
              <a:gd name="connsiteX398" fmla="*/ 1475051 w 9143989"/>
              <a:gd name="connsiteY398" fmla="*/ 1625360 h 5143494"/>
              <a:gd name="connsiteX399" fmla="*/ 1365637 w 9143989"/>
              <a:gd name="connsiteY399" fmla="*/ 1515947 h 5143494"/>
              <a:gd name="connsiteX400" fmla="*/ 1689997 w 9143989"/>
              <a:gd name="connsiteY400" fmla="*/ 1515947 h 5143494"/>
              <a:gd name="connsiteX401" fmla="*/ 1580588 w 9143989"/>
              <a:gd name="connsiteY401" fmla="*/ 1625359 h 5143494"/>
              <a:gd name="connsiteX402" fmla="*/ 1580588 w 9143989"/>
              <a:gd name="connsiteY402" fmla="*/ 2062994 h 5143494"/>
              <a:gd name="connsiteX403" fmla="*/ 1689997 w 9143989"/>
              <a:gd name="connsiteY403" fmla="*/ 2172398 h 5143494"/>
              <a:gd name="connsiteX404" fmla="*/ 2127634 w 9143989"/>
              <a:gd name="connsiteY404" fmla="*/ 2172398 h 5143494"/>
              <a:gd name="connsiteX405" fmla="*/ 2237045 w 9143989"/>
              <a:gd name="connsiteY405" fmla="*/ 2062994 h 5143494"/>
              <a:gd name="connsiteX406" fmla="*/ 2237045 w 9143989"/>
              <a:gd name="connsiteY406" fmla="*/ 1625359 h 5143494"/>
              <a:gd name="connsiteX407" fmla="*/ 2127634 w 9143989"/>
              <a:gd name="connsiteY407" fmla="*/ 1515947 h 5143494"/>
              <a:gd name="connsiteX408" fmla="*/ 2451996 w 9143989"/>
              <a:gd name="connsiteY408" fmla="*/ 1515946 h 5143494"/>
              <a:gd name="connsiteX409" fmla="*/ 2342584 w 9143989"/>
              <a:gd name="connsiteY409" fmla="*/ 1625359 h 5143494"/>
              <a:gd name="connsiteX410" fmla="*/ 2342584 w 9143989"/>
              <a:gd name="connsiteY410" fmla="*/ 2062993 h 5143494"/>
              <a:gd name="connsiteX411" fmla="*/ 2451996 w 9143989"/>
              <a:gd name="connsiteY411" fmla="*/ 2172398 h 5143494"/>
              <a:gd name="connsiteX412" fmla="*/ 2889629 w 9143989"/>
              <a:gd name="connsiteY412" fmla="*/ 2172398 h 5143494"/>
              <a:gd name="connsiteX413" fmla="*/ 2999041 w 9143989"/>
              <a:gd name="connsiteY413" fmla="*/ 2062993 h 5143494"/>
              <a:gd name="connsiteX414" fmla="*/ 2999041 w 9143989"/>
              <a:gd name="connsiteY414" fmla="*/ 1625359 h 5143494"/>
              <a:gd name="connsiteX415" fmla="*/ 2889629 w 9143989"/>
              <a:gd name="connsiteY415" fmla="*/ 1515946 h 5143494"/>
              <a:gd name="connsiteX416" fmla="*/ 3213993 w 9143989"/>
              <a:gd name="connsiteY416" fmla="*/ 1515945 h 5143494"/>
              <a:gd name="connsiteX417" fmla="*/ 3104581 w 9143989"/>
              <a:gd name="connsiteY417" fmla="*/ 1625358 h 5143494"/>
              <a:gd name="connsiteX418" fmla="*/ 3104581 w 9143989"/>
              <a:gd name="connsiteY418" fmla="*/ 2062992 h 5143494"/>
              <a:gd name="connsiteX419" fmla="*/ 3213993 w 9143989"/>
              <a:gd name="connsiteY419" fmla="*/ 2172398 h 5143494"/>
              <a:gd name="connsiteX420" fmla="*/ 3651628 w 9143989"/>
              <a:gd name="connsiteY420" fmla="*/ 2172398 h 5143494"/>
              <a:gd name="connsiteX421" fmla="*/ 3761040 w 9143989"/>
              <a:gd name="connsiteY421" fmla="*/ 2062992 h 5143494"/>
              <a:gd name="connsiteX422" fmla="*/ 3761040 w 9143989"/>
              <a:gd name="connsiteY422" fmla="*/ 1625358 h 5143494"/>
              <a:gd name="connsiteX423" fmla="*/ 3651628 w 9143989"/>
              <a:gd name="connsiteY423" fmla="*/ 1515945 h 5143494"/>
              <a:gd name="connsiteX424" fmla="*/ 3975991 w 9143989"/>
              <a:gd name="connsiteY424" fmla="*/ 1515945 h 5143494"/>
              <a:gd name="connsiteX425" fmla="*/ 3866579 w 9143989"/>
              <a:gd name="connsiteY425" fmla="*/ 1625357 h 5143494"/>
              <a:gd name="connsiteX426" fmla="*/ 3866579 w 9143989"/>
              <a:gd name="connsiteY426" fmla="*/ 2062992 h 5143494"/>
              <a:gd name="connsiteX427" fmla="*/ 3975991 w 9143989"/>
              <a:gd name="connsiteY427" fmla="*/ 2172398 h 5143494"/>
              <a:gd name="connsiteX428" fmla="*/ 4413617 w 9143989"/>
              <a:gd name="connsiteY428" fmla="*/ 2172398 h 5143494"/>
              <a:gd name="connsiteX429" fmla="*/ 4523029 w 9143989"/>
              <a:gd name="connsiteY429" fmla="*/ 2062992 h 5143494"/>
              <a:gd name="connsiteX430" fmla="*/ 4523029 w 9143989"/>
              <a:gd name="connsiteY430" fmla="*/ 1625357 h 5143494"/>
              <a:gd name="connsiteX431" fmla="*/ 4413617 w 9143989"/>
              <a:gd name="connsiteY431" fmla="*/ 1515945 h 5143494"/>
              <a:gd name="connsiteX432" fmla="*/ 4737982 w 9143989"/>
              <a:gd name="connsiteY432" fmla="*/ 1515944 h 5143494"/>
              <a:gd name="connsiteX433" fmla="*/ 4628570 w 9143989"/>
              <a:gd name="connsiteY433" fmla="*/ 1625356 h 5143494"/>
              <a:gd name="connsiteX434" fmla="*/ 4628570 w 9143989"/>
              <a:gd name="connsiteY434" fmla="*/ 2062991 h 5143494"/>
              <a:gd name="connsiteX435" fmla="*/ 4737982 w 9143989"/>
              <a:gd name="connsiteY435" fmla="*/ 2172398 h 5143494"/>
              <a:gd name="connsiteX436" fmla="*/ 5175616 w 9143989"/>
              <a:gd name="connsiteY436" fmla="*/ 2172398 h 5143494"/>
              <a:gd name="connsiteX437" fmla="*/ 5285028 w 9143989"/>
              <a:gd name="connsiteY437" fmla="*/ 2062991 h 5143494"/>
              <a:gd name="connsiteX438" fmla="*/ 5285028 w 9143989"/>
              <a:gd name="connsiteY438" fmla="*/ 1625356 h 5143494"/>
              <a:gd name="connsiteX439" fmla="*/ 5175616 w 9143989"/>
              <a:gd name="connsiteY439" fmla="*/ 1515944 h 5143494"/>
              <a:gd name="connsiteX440" fmla="*/ 5499981 w 9143989"/>
              <a:gd name="connsiteY440" fmla="*/ 1515943 h 5143494"/>
              <a:gd name="connsiteX441" fmla="*/ 5390569 w 9143989"/>
              <a:gd name="connsiteY441" fmla="*/ 1625356 h 5143494"/>
              <a:gd name="connsiteX442" fmla="*/ 5390569 w 9143989"/>
              <a:gd name="connsiteY442" fmla="*/ 2062990 h 5143494"/>
              <a:gd name="connsiteX443" fmla="*/ 5499981 w 9143989"/>
              <a:gd name="connsiteY443" fmla="*/ 2172398 h 5143494"/>
              <a:gd name="connsiteX444" fmla="*/ 5937615 w 9143989"/>
              <a:gd name="connsiteY444" fmla="*/ 2172398 h 5143494"/>
              <a:gd name="connsiteX445" fmla="*/ 6047027 w 9143989"/>
              <a:gd name="connsiteY445" fmla="*/ 2062990 h 5143494"/>
              <a:gd name="connsiteX446" fmla="*/ 6047027 w 9143989"/>
              <a:gd name="connsiteY446" fmla="*/ 1625356 h 5143494"/>
              <a:gd name="connsiteX447" fmla="*/ 5937615 w 9143989"/>
              <a:gd name="connsiteY447" fmla="*/ 1515943 h 5143494"/>
              <a:gd name="connsiteX448" fmla="*/ 6261980 w 9143989"/>
              <a:gd name="connsiteY448" fmla="*/ 1515943 h 5143494"/>
              <a:gd name="connsiteX449" fmla="*/ 6152568 w 9143989"/>
              <a:gd name="connsiteY449" fmla="*/ 1625355 h 5143494"/>
              <a:gd name="connsiteX450" fmla="*/ 6152568 w 9143989"/>
              <a:gd name="connsiteY450" fmla="*/ 2062989 h 5143494"/>
              <a:gd name="connsiteX451" fmla="*/ 6261980 w 9143989"/>
              <a:gd name="connsiteY451" fmla="*/ 2172398 h 5143494"/>
              <a:gd name="connsiteX452" fmla="*/ 6699614 w 9143989"/>
              <a:gd name="connsiteY452" fmla="*/ 2172398 h 5143494"/>
              <a:gd name="connsiteX453" fmla="*/ 6809026 w 9143989"/>
              <a:gd name="connsiteY453" fmla="*/ 2062989 h 5143494"/>
              <a:gd name="connsiteX454" fmla="*/ 6809026 w 9143989"/>
              <a:gd name="connsiteY454" fmla="*/ 1625355 h 5143494"/>
              <a:gd name="connsiteX455" fmla="*/ 6699614 w 9143989"/>
              <a:gd name="connsiteY455" fmla="*/ 1515943 h 5143494"/>
              <a:gd name="connsiteX456" fmla="*/ 7023979 w 9143989"/>
              <a:gd name="connsiteY456" fmla="*/ 1515942 h 5143494"/>
              <a:gd name="connsiteX457" fmla="*/ 6914567 w 9143989"/>
              <a:gd name="connsiteY457" fmla="*/ 1625354 h 5143494"/>
              <a:gd name="connsiteX458" fmla="*/ 6914567 w 9143989"/>
              <a:gd name="connsiteY458" fmla="*/ 2062988 h 5143494"/>
              <a:gd name="connsiteX459" fmla="*/ 7023979 w 9143989"/>
              <a:gd name="connsiteY459" fmla="*/ 2172398 h 5143494"/>
              <a:gd name="connsiteX460" fmla="*/ 7461613 w 9143989"/>
              <a:gd name="connsiteY460" fmla="*/ 2172398 h 5143494"/>
              <a:gd name="connsiteX461" fmla="*/ 7571025 w 9143989"/>
              <a:gd name="connsiteY461" fmla="*/ 2062988 h 5143494"/>
              <a:gd name="connsiteX462" fmla="*/ 7571025 w 9143989"/>
              <a:gd name="connsiteY462" fmla="*/ 1625354 h 5143494"/>
              <a:gd name="connsiteX463" fmla="*/ 7461613 w 9143989"/>
              <a:gd name="connsiteY463" fmla="*/ 1515942 h 5143494"/>
              <a:gd name="connsiteX464" fmla="*/ 7778358 w 9143989"/>
              <a:gd name="connsiteY464" fmla="*/ 1515941 h 5143494"/>
              <a:gd name="connsiteX465" fmla="*/ 7668946 w 9143989"/>
              <a:gd name="connsiteY465" fmla="*/ 1625353 h 5143494"/>
              <a:gd name="connsiteX466" fmla="*/ 7668946 w 9143989"/>
              <a:gd name="connsiteY466" fmla="*/ 2062987 h 5143494"/>
              <a:gd name="connsiteX467" fmla="*/ 7778358 w 9143989"/>
              <a:gd name="connsiteY467" fmla="*/ 2172398 h 5143494"/>
              <a:gd name="connsiteX468" fmla="*/ 8215992 w 9143989"/>
              <a:gd name="connsiteY468" fmla="*/ 2172398 h 5143494"/>
              <a:gd name="connsiteX469" fmla="*/ 8325404 w 9143989"/>
              <a:gd name="connsiteY469" fmla="*/ 2062987 h 5143494"/>
              <a:gd name="connsiteX470" fmla="*/ 8325404 w 9143989"/>
              <a:gd name="connsiteY470" fmla="*/ 1625353 h 5143494"/>
              <a:gd name="connsiteX471" fmla="*/ 8215992 w 9143989"/>
              <a:gd name="connsiteY471" fmla="*/ 1515941 h 5143494"/>
              <a:gd name="connsiteX472" fmla="*/ 8540357 w 9143989"/>
              <a:gd name="connsiteY472" fmla="*/ 1515941 h 5143494"/>
              <a:gd name="connsiteX473" fmla="*/ 8430945 w 9143989"/>
              <a:gd name="connsiteY473" fmla="*/ 1625353 h 5143494"/>
              <a:gd name="connsiteX474" fmla="*/ 8430945 w 9143989"/>
              <a:gd name="connsiteY474" fmla="*/ 2062987 h 5143494"/>
              <a:gd name="connsiteX475" fmla="*/ 8540357 w 9143989"/>
              <a:gd name="connsiteY475" fmla="*/ 2172398 h 5143494"/>
              <a:gd name="connsiteX476" fmla="*/ 8977991 w 9143989"/>
              <a:gd name="connsiteY476" fmla="*/ 2172398 h 5143494"/>
              <a:gd name="connsiteX477" fmla="*/ 9087403 w 9143989"/>
              <a:gd name="connsiteY477" fmla="*/ 2062987 h 5143494"/>
              <a:gd name="connsiteX478" fmla="*/ 9087403 w 9143989"/>
              <a:gd name="connsiteY478" fmla="*/ 1625353 h 5143494"/>
              <a:gd name="connsiteX479" fmla="*/ 8977991 w 9143989"/>
              <a:gd name="connsiteY479" fmla="*/ 1515941 h 5143494"/>
              <a:gd name="connsiteX480" fmla="*/ 165999 w 9143989"/>
              <a:gd name="connsiteY480" fmla="*/ 786548 h 5143494"/>
              <a:gd name="connsiteX481" fmla="*/ 56587 w 9143989"/>
              <a:gd name="connsiteY481" fmla="*/ 895959 h 5143494"/>
              <a:gd name="connsiteX482" fmla="*/ 56587 w 9143989"/>
              <a:gd name="connsiteY482" fmla="*/ 1333596 h 5143494"/>
              <a:gd name="connsiteX483" fmla="*/ 165999 w 9143989"/>
              <a:gd name="connsiteY483" fmla="*/ 1443008 h 5143494"/>
              <a:gd name="connsiteX484" fmla="*/ 603633 w 9143989"/>
              <a:gd name="connsiteY484" fmla="*/ 1443008 h 5143494"/>
              <a:gd name="connsiteX485" fmla="*/ 713044 w 9143989"/>
              <a:gd name="connsiteY485" fmla="*/ 1333596 h 5143494"/>
              <a:gd name="connsiteX486" fmla="*/ 713044 w 9143989"/>
              <a:gd name="connsiteY486" fmla="*/ 895959 h 5143494"/>
              <a:gd name="connsiteX487" fmla="*/ 603633 w 9143989"/>
              <a:gd name="connsiteY487" fmla="*/ 786548 h 5143494"/>
              <a:gd name="connsiteX488" fmla="*/ 927996 w 9143989"/>
              <a:gd name="connsiteY488" fmla="*/ 786547 h 5143494"/>
              <a:gd name="connsiteX489" fmla="*/ 818584 w 9143989"/>
              <a:gd name="connsiteY489" fmla="*/ 895959 h 5143494"/>
              <a:gd name="connsiteX490" fmla="*/ 818584 w 9143989"/>
              <a:gd name="connsiteY490" fmla="*/ 1333595 h 5143494"/>
              <a:gd name="connsiteX491" fmla="*/ 927996 w 9143989"/>
              <a:gd name="connsiteY491" fmla="*/ 1443007 h 5143494"/>
              <a:gd name="connsiteX492" fmla="*/ 1365637 w 9143989"/>
              <a:gd name="connsiteY492" fmla="*/ 1443007 h 5143494"/>
              <a:gd name="connsiteX493" fmla="*/ 1475051 w 9143989"/>
              <a:gd name="connsiteY493" fmla="*/ 1333595 h 5143494"/>
              <a:gd name="connsiteX494" fmla="*/ 1475051 w 9143989"/>
              <a:gd name="connsiteY494" fmla="*/ 895959 h 5143494"/>
              <a:gd name="connsiteX495" fmla="*/ 1365637 w 9143989"/>
              <a:gd name="connsiteY495" fmla="*/ 786547 h 5143494"/>
              <a:gd name="connsiteX496" fmla="*/ 1689998 w 9143989"/>
              <a:gd name="connsiteY496" fmla="*/ 786547 h 5143494"/>
              <a:gd name="connsiteX497" fmla="*/ 1580588 w 9143989"/>
              <a:gd name="connsiteY497" fmla="*/ 895959 h 5143494"/>
              <a:gd name="connsiteX498" fmla="*/ 1580588 w 9143989"/>
              <a:gd name="connsiteY498" fmla="*/ 1333594 h 5143494"/>
              <a:gd name="connsiteX499" fmla="*/ 1689998 w 9143989"/>
              <a:gd name="connsiteY499" fmla="*/ 1443007 h 5143494"/>
              <a:gd name="connsiteX500" fmla="*/ 2127634 w 9143989"/>
              <a:gd name="connsiteY500" fmla="*/ 1443007 h 5143494"/>
              <a:gd name="connsiteX501" fmla="*/ 2237045 w 9143989"/>
              <a:gd name="connsiteY501" fmla="*/ 1333594 h 5143494"/>
              <a:gd name="connsiteX502" fmla="*/ 2237045 w 9143989"/>
              <a:gd name="connsiteY502" fmla="*/ 895959 h 5143494"/>
              <a:gd name="connsiteX503" fmla="*/ 2127634 w 9143989"/>
              <a:gd name="connsiteY503" fmla="*/ 786547 h 5143494"/>
              <a:gd name="connsiteX504" fmla="*/ 2451996 w 9143989"/>
              <a:gd name="connsiteY504" fmla="*/ 786546 h 5143494"/>
              <a:gd name="connsiteX505" fmla="*/ 2342584 w 9143989"/>
              <a:gd name="connsiteY505" fmla="*/ 895958 h 5143494"/>
              <a:gd name="connsiteX506" fmla="*/ 2342584 w 9143989"/>
              <a:gd name="connsiteY506" fmla="*/ 1333593 h 5143494"/>
              <a:gd name="connsiteX507" fmla="*/ 2451996 w 9143989"/>
              <a:gd name="connsiteY507" fmla="*/ 1443006 h 5143494"/>
              <a:gd name="connsiteX508" fmla="*/ 2889629 w 9143989"/>
              <a:gd name="connsiteY508" fmla="*/ 1443006 h 5143494"/>
              <a:gd name="connsiteX509" fmla="*/ 2999041 w 9143989"/>
              <a:gd name="connsiteY509" fmla="*/ 1333593 h 5143494"/>
              <a:gd name="connsiteX510" fmla="*/ 2999041 w 9143989"/>
              <a:gd name="connsiteY510" fmla="*/ 895958 h 5143494"/>
              <a:gd name="connsiteX511" fmla="*/ 2889629 w 9143989"/>
              <a:gd name="connsiteY511" fmla="*/ 786546 h 5143494"/>
              <a:gd name="connsiteX512" fmla="*/ 3213993 w 9143989"/>
              <a:gd name="connsiteY512" fmla="*/ 786546 h 5143494"/>
              <a:gd name="connsiteX513" fmla="*/ 3104581 w 9143989"/>
              <a:gd name="connsiteY513" fmla="*/ 895958 h 5143494"/>
              <a:gd name="connsiteX514" fmla="*/ 3104581 w 9143989"/>
              <a:gd name="connsiteY514" fmla="*/ 1333593 h 5143494"/>
              <a:gd name="connsiteX515" fmla="*/ 3213993 w 9143989"/>
              <a:gd name="connsiteY515" fmla="*/ 1443005 h 5143494"/>
              <a:gd name="connsiteX516" fmla="*/ 3651628 w 9143989"/>
              <a:gd name="connsiteY516" fmla="*/ 1443005 h 5143494"/>
              <a:gd name="connsiteX517" fmla="*/ 3761040 w 9143989"/>
              <a:gd name="connsiteY517" fmla="*/ 1333593 h 5143494"/>
              <a:gd name="connsiteX518" fmla="*/ 3761040 w 9143989"/>
              <a:gd name="connsiteY518" fmla="*/ 895958 h 5143494"/>
              <a:gd name="connsiteX519" fmla="*/ 3651628 w 9143989"/>
              <a:gd name="connsiteY519" fmla="*/ 786546 h 5143494"/>
              <a:gd name="connsiteX520" fmla="*/ 3975991 w 9143989"/>
              <a:gd name="connsiteY520" fmla="*/ 786545 h 5143494"/>
              <a:gd name="connsiteX521" fmla="*/ 3866579 w 9143989"/>
              <a:gd name="connsiteY521" fmla="*/ 895957 h 5143494"/>
              <a:gd name="connsiteX522" fmla="*/ 3866579 w 9143989"/>
              <a:gd name="connsiteY522" fmla="*/ 1333592 h 5143494"/>
              <a:gd name="connsiteX523" fmla="*/ 3975991 w 9143989"/>
              <a:gd name="connsiteY523" fmla="*/ 1443005 h 5143494"/>
              <a:gd name="connsiteX524" fmla="*/ 4413617 w 9143989"/>
              <a:gd name="connsiteY524" fmla="*/ 1443005 h 5143494"/>
              <a:gd name="connsiteX525" fmla="*/ 4523029 w 9143989"/>
              <a:gd name="connsiteY525" fmla="*/ 1333592 h 5143494"/>
              <a:gd name="connsiteX526" fmla="*/ 4523029 w 9143989"/>
              <a:gd name="connsiteY526" fmla="*/ 895957 h 5143494"/>
              <a:gd name="connsiteX527" fmla="*/ 4413617 w 9143989"/>
              <a:gd name="connsiteY527" fmla="*/ 786545 h 5143494"/>
              <a:gd name="connsiteX528" fmla="*/ 4737982 w 9143989"/>
              <a:gd name="connsiteY528" fmla="*/ 786545 h 5143494"/>
              <a:gd name="connsiteX529" fmla="*/ 4628570 w 9143989"/>
              <a:gd name="connsiteY529" fmla="*/ 895957 h 5143494"/>
              <a:gd name="connsiteX530" fmla="*/ 4628570 w 9143989"/>
              <a:gd name="connsiteY530" fmla="*/ 1333592 h 5143494"/>
              <a:gd name="connsiteX531" fmla="*/ 4737982 w 9143989"/>
              <a:gd name="connsiteY531" fmla="*/ 1443004 h 5143494"/>
              <a:gd name="connsiteX532" fmla="*/ 5175616 w 9143989"/>
              <a:gd name="connsiteY532" fmla="*/ 1443004 h 5143494"/>
              <a:gd name="connsiteX533" fmla="*/ 5285028 w 9143989"/>
              <a:gd name="connsiteY533" fmla="*/ 1333592 h 5143494"/>
              <a:gd name="connsiteX534" fmla="*/ 5285028 w 9143989"/>
              <a:gd name="connsiteY534" fmla="*/ 895957 h 5143494"/>
              <a:gd name="connsiteX535" fmla="*/ 5175616 w 9143989"/>
              <a:gd name="connsiteY535" fmla="*/ 786545 h 5143494"/>
              <a:gd name="connsiteX536" fmla="*/ 5499981 w 9143989"/>
              <a:gd name="connsiteY536" fmla="*/ 786544 h 5143494"/>
              <a:gd name="connsiteX537" fmla="*/ 5390569 w 9143989"/>
              <a:gd name="connsiteY537" fmla="*/ 895956 h 5143494"/>
              <a:gd name="connsiteX538" fmla="*/ 5390569 w 9143989"/>
              <a:gd name="connsiteY538" fmla="*/ 1333591 h 5143494"/>
              <a:gd name="connsiteX539" fmla="*/ 5499981 w 9143989"/>
              <a:gd name="connsiteY539" fmla="*/ 1443003 h 5143494"/>
              <a:gd name="connsiteX540" fmla="*/ 5937615 w 9143989"/>
              <a:gd name="connsiteY540" fmla="*/ 1443003 h 5143494"/>
              <a:gd name="connsiteX541" fmla="*/ 6047027 w 9143989"/>
              <a:gd name="connsiteY541" fmla="*/ 1333591 h 5143494"/>
              <a:gd name="connsiteX542" fmla="*/ 6047027 w 9143989"/>
              <a:gd name="connsiteY542" fmla="*/ 895956 h 5143494"/>
              <a:gd name="connsiteX543" fmla="*/ 5937615 w 9143989"/>
              <a:gd name="connsiteY543" fmla="*/ 786544 h 5143494"/>
              <a:gd name="connsiteX544" fmla="*/ 6261980 w 9143989"/>
              <a:gd name="connsiteY544" fmla="*/ 786544 h 5143494"/>
              <a:gd name="connsiteX545" fmla="*/ 6152568 w 9143989"/>
              <a:gd name="connsiteY545" fmla="*/ 895956 h 5143494"/>
              <a:gd name="connsiteX546" fmla="*/ 6152568 w 9143989"/>
              <a:gd name="connsiteY546" fmla="*/ 1333590 h 5143494"/>
              <a:gd name="connsiteX547" fmla="*/ 6261980 w 9143989"/>
              <a:gd name="connsiteY547" fmla="*/ 1443003 h 5143494"/>
              <a:gd name="connsiteX548" fmla="*/ 6699614 w 9143989"/>
              <a:gd name="connsiteY548" fmla="*/ 1443003 h 5143494"/>
              <a:gd name="connsiteX549" fmla="*/ 6809026 w 9143989"/>
              <a:gd name="connsiteY549" fmla="*/ 1333590 h 5143494"/>
              <a:gd name="connsiteX550" fmla="*/ 6809026 w 9143989"/>
              <a:gd name="connsiteY550" fmla="*/ 895956 h 5143494"/>
              <a:gd name="connsiteX551" fmla="*/ 6699614 w 9143989"/>
              <a:gd name="connsiteY551" fmla="*/ 786544 h 5143494"/>
              <a:gd name="connsiteX552" fmla="*/ 7023979 w 9143989"/>
              <a:gd name="connsiteY552" fmla="*/ 786543 h 5143494"/>
              <a:gd name="connsiteX553" fmla="*/ 6914567 w 9143989"/>
              <a:gd name="connsiteY553" fmla="*/ 895955 h 5143494"/>
              <a:gd name="connsiteX554" fmla="*/ 6914567 w 9143989"/>
              <a:gd name="connsiteY554" fmla="*/ 1333590 h 5143494"/>
              <a:gd name="connsiteX555" fmla="*/ 7023979 w 9143989"/>
              <a:gd name="connsiteY555" fmla="*/ 1443002 h 5143494"/>
              <a:gd name="connsiteX556" fmla="*/ 7461613 w 9143989"/>
              <a:gd name="connsiteY556" fmla="*/ 1443002 h 5143494"/>
              <a:gd name="connsiteX557" fmla="*/ 7571025 w 9143989"/>
              <a:gd name="connsiteY557" fmla="*/ 1333590 h 5143494"/>
              <a:gd name="connsiteX558" fmla="*/ 7571025 w 9143989"/>
              <a:gd name="connsiteY558" fmla="*/ 895955 h 5143494"/>
              <a:gd name="connsiteX559" fmla="*/ 7461613 w 9143989"/>
              <a:gd name="connsiteY559" fmla="*/ 786543 h 5143494"/>
              <a:gd name="connsiteX560" fmla="*/ 7778358 w 9143989"/>
              <a:gd name="connsiteY560" fmla="*/ 786543 h 5143494"/>
              <a:gd name="connsiteX561" fmla="*/ 7668946 w 9143989"/>
              <a:gd name="connsiteY561" fmla="*/ 895955 h 5143494"/>
              <a:gd name="connsiteX562" fmla="*/ 7668946 w 9143989"/>
              <a:gd name="connsiteY562" fmla="*/ 1333589 h 5143494"/>
              <a:gd name="connsiteX563" fmla="*/ 7778358 w 9143989"/>
              <a:gd name="connsiteY563" fmla="*/ 1443001 h 5143494"/>
              <a:gd name="connsiteX564" fmla="*/ 8215992 w 9143989"/>
              <a:gd name="connsiteY564" fmla="*/ 1443001 h 5143494"/>
              <a:gd name="connsiteX565" fmla="*/ 8325404 w 9143989"/>
              <a:gd name="connsiteY565" fmla="*/ 1333589 h 5143494"/>
              <a:gd name="connsiteX566" fmla="*/ 8325404 w 9143989"/>
              <a:gd name="connsiteY566" fmla="*/ 895955 h 5143494"/>
              <a:gd name="connsiteX567" fmla="*/ 8215992 w 9143989"/>
              <a:gd name="connsiteY567" fmla="*/ 786543 h 5143494"/>
              <a:gd name="connsiteX568" fmla="*/ 8540357 w 9143989"/>
              <a:gd name="connsiteY568" fmla="*/ 786542 h 5143494"/>
              <a:gd name="connsiteX569" fmla="*/ 8430945 w 9143989"/>
              <a:gd name="connsiteY569" fmla="*/ 895955 h 5143494"/>
              <a:gd name="connsiteX570" fmla="*/ 8430945 w 9143989"/>
              <a:gd name="connsiteY570" fmla="*/ 1333589 h 5143494"/>
              <a:gd name="connsiteX571" fmla="*/ 8540357 w 9143989"/>
              <a:gd name="connsiteY571" fmla="*/ 1443001 h 5143494"/>
              <a:gd name="connsiteX572" fmla="*/ 8977991 w 9143989"/>
              <a:gd name="connsiteY572" fmla="*/ 1443001 h 5143494"/>
              <a:gd name="connsiteX573" fmla="*/ 9087403 w 9143989"/>
              <a:gd name="connsiteY573" fmla="*/ 1333589 h 5143494"/>
              <a:gd name="connsiteX574" fmla="*/ 9087403 w 9143989"/>
              <a:gd name="connsiteY574" fmla="*/ 895955 h 5143494"/>
              <a:gd name="connsiteX575" fmla="*/ 8977991 w 9143989"/>
              <a:gd name="connsiteY575" fmla="*/ 786542 h 5143494"/>
              <a:gd name="connsiteX576" fmla="*/ 165999 w 9143989"/>
              <a:gd name="connsiteY576" fmla="*/ 57150 h 5143494"/>
              <a:gd name="connsiteX577" fmla="*/ 56587 w 9143989"/>
              <a:gd name="connsiteY577" fmla="*/ 166562 h 5143494"/>
              <a:gd name="connsiteX578" fmla="*/ 56587 w 9143989"/>
              <a:gd name="connsiteY578" fmla="*/ 604196 h 5143494"/>
              <a:gd name="connsiteX579" fmla="*/ 165999 w 9143989"/>
              <a:gd name="connsiteY579" fmla="*/ 713608 h 5143494"/>
              <a:gd name="connsiteX580" fmla="*/ 603633 w 9143989"/>
              <a:gd name="connsiteY580" fmla="*/ 713608 h 5143494"/>
              <a:gd name="connsiteX581" fmla="*/ 713045 w 9143989"/>
              <a:gd name="connsiteY581" fmla="*/ 604196 h 5143494"/>
              <a:gd name="connsiteX582" fmla="*/ 713045 w 9143989"/>
              <a:gd name="connsiteY582" fmla="*/ 166562 h 5143494"/>
              <a:gd name="connsiteX583" fmla="*/ 603633 w 9143989"/>
              <a:gd name="connsiteY583" fmla="*/ 57150 h 5143494"/>
              <a:gd name="connsiteX584" fmla="*/ 927996 w 9143989"/>
              <a:gd name="connsiteY584" fmla="*/ 57150 h 5143494"/>
              <a:gd name="connsiteX585" fmla="*/ 818585 w 9143989"/>
              <a:gd name="connsiteY585" fmla="*/ 166562 h 5143494"/>
              <a:gd name="connsiteX586" fmla="*/ 818585 w 9143989"/>
              <a:gd name="connsiteY586" fmla="*/ 604195 h 5143494"/>
              <a:gd name="connsiteX587" fmla="*/ 927996 w 9143989"/>
              <a:gd name="connsiteY587" fmla="*/ 713607 h 5143494"/>
              <a:gd name="connsiteX588" fmla="*/ 1365637 w 9143989"/>
              <a:gd name="connsiteY588" fmla="*/ 713607 h 5143494"/>
              <a:gd name="connsiteX589" fmla="*/ 1475051 w 9143989"/>
              <a:gd name="connsiteY589" fmla="*/ 604195 h 5143494"/>
              <a:gd name="connsiteX590" fmla="*/ 1475051 w 9143989"/>
              <a:gd name="connsiteY590" fmla="*/ 166562 h 5143494"/>
              <a:gd name="connsiteX591" fmla="*/ 1365637 w 9143989"/>
              <a:gd name="connsiteY591" fmla="*/ 57150 h 5143494"/>
              <a:gd name="connsiteX592" fmla="*/ 1689998 w 9143989"/>
              <a:gd name="connsiteY592" fmla="*/ 57149 h 5143494"/>
              <a:gd name="connsiteX593" fmla="*/ 1580588 w 9143989"/>
              <a:gd name="connsiteY593" fmla="*/ 166561 h 5143494"/>
              <a:gd name="connsiteX594" fmla="*/ 1580588 w 9143989"/>
              <a:gd name="connsiteY594" fmla="*/ 604195 h 5143494"/>
              <a:gd name="connsiteX595" fmla="*/ 1689998 w 9143989"/>
              <a:gd name="connsiteY595" fmla="*/ 713607 h 5143494"/>
              <a:gd name="connsiteX596" fmla="*/ 2127634 w 9143989"/>
              <a:gd name="connsiteY596" fmla="*/ 713607 h 5143494"/>
              <a:gd name="connsiteX597" fmla="*/ 2237045 w 9143989"/>
              <a:gd name="connsiteY597" fmla="*/ 604195 h 5143494"/>
              <a:gd name="connsiteX598" fmla="*/ 2237045 w 9143989"/>
              <a:gd name="connsiteY598" fmla="*/ 166561 h 5143494"/>
              <a:gd name="connsiteX599" fmla="*/ 2127634 w 9143989"/>
              <a:gd name="connsiteY599" fmla="*/ 57149 h 5143494"/>
              <a:gd name="connsiteX600" fmla="*/ 2451996 w 9143989"/>
              <a:gd name="connsiteY600" fmla="*/ 57149 h 5143494"/>
              <a:gd name="connsiteX601" fmla="*/ 2342585 w 9143989"/>
              <a:gd name="connsiteY601" fmla="*/ 166561 h 5143494"/>
              <a:gd name="connsiteX602" fmla="*/ 2342585 w 9143989"/>
              <a:gd name="connsiteY602" fmla="*/ 604194 h 5143494"/>
              <a:gd name="connsiteX603" fmla="*/ 2451996 w 9143989"/>
              <a:gd name="connsiteY603" fmla="*/ 713606 h 5143494"/>
              <a:gd name="connsiteX604" fmla="*/ 2889629 w 9143989"/>
              <a:gd name="connsiteY604" fmla="*/ 713606 h 5143494"/>
              <a:gd name="connsiteX605" fmla="*/ 2999041 w 9143989"/>
              <a:gd name="connsiteY605" fmla="*/ 604194 h 5143494"/>
              <a:gd name="connsiteX606" fmla="*/ 2999041 w 9143989"/>
              <a:gd name="connsiteY606" fmla="*/ 166561 h 5143494"/>
              <a:gd name="connsiteX607" fmla="*/ 2889629 w 9143989"/>
              <a:gd name="connsiteY607" fmla="*/ 57149 h 5143494"/>
              <a:gd name="connsiteX608" fmla="*/ 3213995 w 9143989"/>
              <a:gd name="connsiteY608" fmla="*/ 57148 h 5143494"/>
              <a:gd name="connsiteX609" fmla="*/ 3104581 w 9143989"/>
              <a:gd name="connsiteY609" fmla="*/ 166560 h 5143494"/>
              <a:gd name="connsiteX610" fmla="*/ 3104581 w 9143989"/>
              <a:gd name="connsiteY610" fmla="*/ 604194 h 5143494"/>
              <a:gd name="connsiteX611" fmla="*/ 3213995 w 9143989"/>
              <a:gd name="connsiteY611" fmla="*/ 713606 h 5143494"/>
              <a:gd name="connsiteX612" fmla="*/ 3651628 w 9143989"/>
              <a:gd name="connsiteY612" fmla="*/ 713606 h 5143494"/>
              <a:gd name="connsiteX613" fmla="*/ 3761040 w 9143989"/>
              <a:gd name="connsiteY613" fmla="*/ 604194 h 5143494"/>
              <a:gd name="connsiteX614" fmla="*/ 3761040 w 9143989"/>
              <a:gd name="connsiteY614" fmla="*/ 166560 h 5143494"/>
              <a:gd name="connsiteX615" fmla="*/ 3651628 w 9143989"/>
              <a:gd name="connsiteY615" fmla="*/ 57148 h 5143494"/>
              <a:gd name="connsiteX616" fmla="*/ 3975991 w 9143989"/>
              <a:gd name="connsiteY616" fmla="*/ 57148 h 5143494"/>
              <a:gd name="connsiteX617" fmla="*/ 3866579 w 9143989"/>
              <a:gd name="connsiteY617" fmla="*/ 166560 h 5143494"/>
              <a:gd name="connsiteX618" fmla="*/ 3866579 w 9143989"/>
              <a:gd name="connsiteY618" fmla="*/ 604194 h 5143494"/>
              <a:gd name="connsiteX619" fmla="*/ 3975991 w 9143989"/>
              <a:gd name="connsiteY619" fmla="*/ 713605 h 5143494"/>
              <a:gd name="connsiteX620" fmla="*/ 4413617 w 9143989"/>
              <a:gd name="connsiteY620" fmla="*/ 713605 h 5143494"/>
              <a:gd name="connsiteX621" fmla="*/ 4523029 w 9143989"/>
              <a:gd name="connsiteY621" fmla="*/ 604194 h 5143494"/>
              <a:gd name="connsiteX622" fmla="*/ 4523029 w 9143989"/>
              <a:gd name="connsiteY622" fmla="*/ 166560 h 5143494"/>
              <a:gd name="connsiteX623" fmla="*/ 4413617 w 9143989"/>
              <a:gd name="connsiteY623" fmla="*/ 57148 h 5143494"/>
              <a:gd name="connsiteX624" fmla="*/ 4737982 w 9143989"/>
              <a:gd name="connsiteY624" fmla="*/ 57147 h 5143494"/>
              <a:gd name="connsiteX625" fmla="*/ 4628570 w 9143989"/>
              <a:gd name="connsiteY625" fmla="*/ 166559 h 5143494"/>
              <a:gd name="connsiteX626" fmla="*/ 4628570 w 9143989"/>
              <a:gd name="connsiteY626" fmla="*/ 604193 h 5143494"/>
              <a:gd name="connsiteX627" fmla="*/ 4737982 w 9143989"/>
              <a:gd name="connsiteY627" fmla="*/ 713605 h 5143494"/>
              <a:gd name="connsiteX628" fmla="*/ 5175616 w 9143989"/>
              <a:gd name="connsiteY628" fmla="*/ 713605 h 5143494"/>
              <a:gd name="connsiteX629" fmla="*/ 5285028 w 9143989"/>
              <a:gd name="connsiteY629" fmla="*/ 604193 h 5143494"/>
              <a:gd name="connsiteX630" fmla="*/ 5285028 w 9143989"/>
              <a:gd name="connsiteY630" fmla="*/ 166559 h 5143494"/>
              <a:gd name="connsiteX631" fmla="*/ 5175616 w 9143989"/>
              <a:gd name="connsiteY631" fmla="*/ 57147 h 5143494"/>
              <a:gd name="connsiteX632" fmla="*/ 5499981 w 9143989"/>
              <a:gd name="connsiteY632" fmla="*/ 57147 h 5143494"/>
              <a:gd name="connsiteX633" fmla="*/ 5390569 w 9143989"/>
              <a:gd name="connsiteY633" fmla="*/ 166559 h 5143494"/>
              <a:gd name="connsiteX634" fmla="*/ 5390569 w 9143989"/>
              <a:gd name="connsiteY634" fmla="*/ 604192 h 5143494"/>
              <a:gd name="connsiteX635" fmla="*/ 5499981 w 9143989"/>
              <a:gd name="connsiteY635" fmla="*/ 713605 h 5143494"/>
              <a:gd name="connsiteX636" fmla="*/ 5937615 w 9143989"/>
              <a:gd name="connsiteY636" fmla="*/ 713605 h 5143494"/>
              <a:gd name="connsiteX637" fmla="*/ 6047027 w 9143989"/>
              <a:gd name="connsiteY637" fmla="*/ 604192 h 5143494"/>
              <a:gd name="connsiteX638" fmla="*/ 6047027 w 9143989"/>
              <a:gd name="connsiteY638" fmla="*/ 166559 h 5143494"/>
              <a:gd name="connsiteX639" fmla="*/ 5937615 w 9143989"/>
              <a:gd name="connsiteY639" fmla="*/ 57147 h 5143494"/>
              <a:gd name="connsiteX640" fmla="*/ 6261980 w 9143989"/>
              <a:gd name="connsiteY640" fmla="*/ 57146 h 5143494"/>
              <a:gd name="connsiteX641" fmla="*/ 6152568 w 9143989"/>
              <a:gd name="connsiteY641" fmla="*/ 166558 h 5143494"/>
              <a:gd name="connsiteX642" fmla="*/ 6152568 w 9143989"/>
              <a:gd name="connsiteY642" fmla="*/ 604192 h 5143494"/>
              <a:gd name="connsiteX643" fmla="*/ 6261980 w 9143989"/>
              <a:gd name="connsiteY643" fmla="*/ 713604 h 5143494"/>
              <a:gd name="connsiteX644" fmla="*/ 6699614 w 9143989"/>
              <a:gd name="connsiteY644" fmla="*/ 713604 h 5143494"/>
              <a:gd name="connsiteX645" fmla="*/ 6809026 w 9143989"/>
              <a:gd name="connsiteY645" fmla="*/ 604192 h 5143494"/>
              <a:gd name="connsiteX646" fmla="*/ 6809026 w 9143989"/>
              <a:gd name="connsiteY646" fmla="*/ 166558 h 5143494"/>
              <a:gd name="connsiteX647" fmla="*/ 6699614 w 9143989"/>
              <a:gd name="connsiteY647" fmla="*/ 57146 h 5143494"/>
              <a:gd name="connsiteX648" fmla="*/ 7023979 w 9143989"/>
              <a:gd name="connsiteY648" fmla="*/ 57146 h 5143494"/>
              <a:gd name="connsiteX649" fmla="*/ 6914567 w 9143989"/>
              <a:gd name="connsiteY649" fmla="*/ 166558 h 5143494"/>
              <a:gd name="connsiteX650" fmla="*/ 6914567 w 9143989"/>
              <a:gd name="connsiteY650" fmla="*/ 604191 h 5143494"/>
              <a:gd name="connsiteX651" fmla="*/ 7023979 w 9143989"/>
              <a:gd name="connsiteY651" fmla="*/ 713604 h 5143494"/>
              <a:gd name="connsiteX652" fmla="*/ 7461613 w 9143989"/>
              <a:gd name="connsiteY652" fmla="*/ 713604 h 5143494"/>
              <a:gd name="connsiteX653" fmla="*/ 7571025 w 9143989"/>
              <a:gd name="connsiteY653" fmla="*/ 604191 h 5143494"/>
              <a:gd name="connsiteX654" fmla="*/ 7571025 w 9143989"/>
              <a:gd name="connsiteY654" fmla="*/ 166558 h 5143494"/>
              <a:gd name="connsiteX655" fmla="*/ 7461613 w 9143989"/>
              <a:gd name="connsiteY655" fmla="*/ 57146 h 5143494"/>
              <a:gd name="connsiteX656" fmla="*/ 7778358 w 9143989"/>
              <a:gd name="connsiteY656" fmla="*/ 57145 h 5143494"/>
              <a:gd name="connsiteX657" fmla="*/ 7668946 w 9143989"/>
              <a:gd name="connsiteY657" fmla="*/ 166557 h 5143494"/>
              <a:gd name="connsiteX658" fmla="*/ 7668946 w 9143989"/>
              <a:gd name="connsiteY658" fmla="*/ 604191 h 5143494"/>
              <a:gd name="connsiteX659" fmla="*/ 7778358 w 9143989"/>
              <a:gd name="connsiteY659" fmla="*/ 713603 h 5143494"/>
              <a:gd name="connsiteX660" fmla="*/ 8215992 w 9143989"/>
              <a:gd name="connsiteY660" fmla="*/ 713603 h 5143494"/>
              <a:gd name="connsiteX661" fmla="*/ 8325404 w 9143989"/>
              <a:gd name="connsiteY661" fmla="*/ 604191 h 5143494"/>
              <a:gd name="connsiteX662" fmla="*/ 8325404 w 9143989"/>
              <a:gd name="connsiteY662" fmla="*/ 166557 h 5143494"/>
              <a:gd name="connsiteX663" fmla="*/ 8215992 w 9143989"/>
              <a:gd name="connsiteY663" fmla="*/ 57145 h 5143494"/>
              <a:gd name="connsiteX664" fmla="*/ 8540357 w 9143989"/>
              <a:gd name="connsiteY664" fmla="*/ 57145 h 5143494"/>
              <a:gd name="connsiteX665" fmla="*/ 8430945 w 9143989"/>
              <a:gd name="connsiteY665" fmla="*/ 166557 h 5143494"/>
              <a:gd name="connsiteX666" fmla="*/ 8430945 w 9143989"/>
              <a:gd name="connsiteY666" fmla="*/ 604190 h 5143494"/>
              <a:gd name="connsiteX667" fmla="*/ 8540357 w 9143989"/>
              <a:gd name="connsiteY667" fmla="*/ 713603 h 5143494"/>
              <a:gd name="connsiteX668" fmla="*/ 8977991 w 9143989"/>
              <a:gd name="connsiteY668" fmla="*/ 713603 h 5143494"/>
              <a:gd name="connsiteX669" fmla="*/ 9087403 w 9143989"/>
              <a:gd name="connsiteY669" fmla="*/ 604190 h 5143494"/>
              <a:gd name="connsiteX670" fmla="*/ 9087403 w 9143989"/>
              <a:gd name="connsiteY670" fmla="*/ 166557 h 5143494"/>
              <a:gd name="connsiteX671" fmla="*/ 8977991 w 9143989"/>
              <a:gd name="connsiteY671" fmla="*/ 57145 h 5143494"/>
              <a:gd name="connsiteX672" fmla="*/ 0 w 9143989"/>
              <a:gd name="connsiteY672" fmla="*/ 0 h 5143494"/>
              <a:gd name="connsiteX673" fmla="*/ 9143989 w 9143989"/>
              <a:gd name="connsiteY673" fmla="*/ 0 h 5143494"/>
              <a:gd name="connsiteX674" fmla="*/ 9143989 w 9143989"/>
              <a:gd name="connsiteY674" fmla="*/ 5143494 h 5143494"/>
              <a:gd name="connsiteX675" fmla="*/ 0 w 9143989"/>
              <a:gd name="connsiteY675" fmla="*/ 5143494 h 5143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Lst>
            <a:rect l="l" t="t" r="r" b="b"/>
            <a:pathLst>
              <a:path w="9143989" h="5143494">
                <a:moveTo>
                  <a:pt x="8540357" y="4429886"/>
                </a:moveTo>
                <a:cubicBezTo>
                  <a:pt x="8479930" y="4429886"/>
                  <a:pt x="8430945" y="4478871"/>
                  <a:pt x="8430945" y="4539298"/>
                </a:cubicBezTo>
                <a:lnTo>
                  <a:pt x="8430945" y="4976932"/>
                </a:lnTo>
                <a:cubicBezTo>
                  <a:pt x="8430945" y="5037359"/>
                  <a:pt x="8479930" y="5086344"/>
                  <a:pt x="8540357" y="5086344"/>
                </a:cubicBezTo>
                <a:lnTo>
                  <a:pt x="8977991" y="5086344"/>
                </a:lnTo>
                <a:cubicBezTo>
                  <a:pt x="9038418" y="5086344"/>
                  <a:pt x="9087403" y="5037359"/>
                  <a:pt x="9087403" y="4976932"/>
                </a:cubicBezTo>
                <a:lnTo>
                  <a:pt x="9087403" y="4539298"/>
                </a:lnTo>
                <a:cubicBezTo>
                  <a:pt x="9087403" y="4478871"/>
                  <a:pt x="9038418" y="4429886"/>
                  <a:pt x="8977991" y="4429886"/>
                </a:cubicBezTo>
                <a:close/>
                <a:moveTo>
                  <a:pt x="7778358" y="4429886"/>
                </a:moveTo>
                <a:cubicBezTo>
                  <a:pt x="7717931" y="4429886"/>
                  <a:pt x="7668946" y="4478871"/>
                  <a:pt x="7668946" y="4539298"/>
                </a:cubicBezTo>
                <a:lnTo>
                  <a:pt x="7668946" y="4976932"/>
                </a:lnTo>
                <a:cubicBezTo>
                  <a:pt x="7668946" y="5037359"/>
                  <a:pt x="7717931" y="5086344"/>
                  <a:pt x="7778358" y="5086344"/>
                </a:cubicBezTo>
                <a:lnTo>
                  <a:pt x="8215992" y="5086344"/>
                </a:lnTo>
                <a:cubicBezTo>
                  <a:pt x="8276419" y="5086344"/>
                  <a:pt x="8325404" y="5037359"/>
                  <a:pt x="8325404" y="4976932"/>
                </a:cubicBezTo>
                <a:lnTo>
                  <a:pt x="8325404" y="4539298"/>
                </a:lnTo>
                <a:cubicBezTo>
                  <a:pt x="8325404" y="4478871"/>
                  <a:pt x="8276419" y="4429886"/>
                  <a:pt x="8215992" y="4429886"/>
                </a:cubicBezTo>
                <a:close/>
                <a:moveTo>
                  <a:pt x="7023979" y="4429886"/>
                </a:moveTo>
                <a:cubicBezTo>
                  <a:pt x="6963552" y="4429886"/>
                  <a:pt x="6914567" y="4478871"/>
                  <a:pt x="6914567" y="4539298"/>
                </a:cubicBezTo>
                <a:lnTo>
                  <a:pt x="6914567" y="4976932"/>
                </a:lnTo>
                <a:cubicBezTo>
                  <a:pt x="6914567" y="5037359"/>
                  <a:pt x="6963552" y="5086344"/>
                  <a:pt x="7023979" y="5086344"/>
                </a:cubicBezTo>
                <a:lnTo>
                  <a:pt x="7461613" y="5086344"/>
                </a:lnTo>
                <a:cubicBezTo>
                  <a:pt x="7522040" y="5086344"/>
                  <a:pt x="7571025" y="5037359"/>
                  <a:pt x="7571025" y="4976932"/>
                </a:cubicBezTo>
                <a:lnTo>
                  <a:pt x="7571025" y="4539298"/>
                </a:lnTo>
                <a:cubicBezTo>
                  <a:pt x="7571025" y="4478871"/>
                  <a:pt x="7522040" y="4429886"/>
                  <a:pt x="7461613" y="4429886"/>
                </a:cubicBezTo>
                <a:close/>
                <a:moveTo>
                  <a:pt x="6261980" y="4429886"/>
                </a:moveTo>
                <a:cubicBezTo>
                  <a:pt x="6201553" y="4429886"/>
                  <a:pt x="6152568" y="4478871"/>
                  <a:pt x="6152568" y="4539298"/>
                </a:cubicBezTo>
                <a:lnTo>
                  <a:pt x="6152568" y="4976932"/>
                </a:lnTo>
                <a:cubicBezTo>
                  <a:pt x="6152568" y="5037359"/>
                  <a:pt x="6201553" y="5086344"/>
                  <a:pt x="6261980" y="5086344"/>
                </a:cubicBezTo>
                <a:lnTo>
                  <a:pt x="6699614" y="5086344"/>
                </a:lnTo>
                <a:cubicBezTo>
                  <a:pt x="6760041" y="5086344"/>
                  <a:pt x="6809026" y="5037359"/>
                  <a:pt x="6809026" y="4976932"/>
                </a:cubicBezTo>
                <a:lnTo>
                  <a:pt x="6809026" y="4539298"/>
                </a:lnTo>
                <a:cubicBezTo>
                  <a:pt x="6809026" y="4478871"/>
                  <a:pt x="6760041" y="4429886"/>
                  <a:pt x="6699614" y="4429886"/>
                </a:cubicBezTo>
                <a:close/>
                <a:moveTo>
                  <a:pt x="5499981" y="4429886"/>
                </a:moveTo>
                <a:cubicBezTo>
                  <a:pt x="5439554" y="4429886"/>
                  <a:pt x="5390569" y="4478871"/>
                  <a:pt x="5390569" y="4539298"/>
                </a:cubicBezTo>
                <a:lnTo>
                  <a:pt x="5390569" y="4976932"/>
                </a:lnTo>
                <a:cubicBezTo>
                  <a:pt x="5390569" y="5037359"/>
                  <a:pt x="5439554" y="5086344"/>
                  <a:pt x="5499981" y="5086344"/>
                </a:cubicBezTo>
                <a:lnTo>
                  <a:pt x="5937615" y="5086344"/>
                </a:lnTo>
                <a:cubicBezTo>
                  <a:pt x="5998042" y="5086344"/>
                  <a:pt x="6047027" y="5037359"/>
                  <a:pt x="6047027" y="4976932"/>
                </a:cubicBezTo>
                <a:lnTo>
                  <a:pt x="6047027" y="4539298"/>
                </a:lnTo>
                <a:cubicBezTo>
                  <a:pt x="6047027" y="4478871"/>
                  <a:pt x="5998042" y="4429886"/>
                  <a:pt x="5937615" y="4429886"/>
                </a:cubicBezTo>
                <a:close/>
                <a:moveTo>
                  <a:pt x="4737982" y="4429886"/>
                </a:moveTo>
                <a:cubicBezTo>
                  <a:pt x="4677555" y="4429886"/>
                  <a:pt x="4628570" y="4478871"/>
                  <a:pt x="4628570" y="4539298"/>
                </a:cubicBezTo>
                <a:lnTo>
                  <a:pt x="4628570" y="4976932"/>
                </a:lnTo>
                <a:cubicBezTo>
                  <a:pt x="4628570" y="5037359"/>
                  <a:pt x="4677555" y="5086344"/>
                  <a:pt x="4737982" y="5086344"/>
                </a:cubicBezTo>
                <a:lnTo>
                  <a:pt x="5175616" y="5086344"/>
                </a:lnTo>
                <a:cubicBezTo>
                  <a:pt x="5236043" y="5086344"/>
                  <a:pt x="5285028" y="5037359"/>
                  <a:pt x="5285028" y="4976932"/>
                </a:cubicBezTo>
                <a:lnTo>
                  <a:pt x="5285028" y="4539298"/>
                </a:lnTo>
                <a:cubicBezTo>
                  <a:pt x="5285028" y="4478871"/>
                  <a:pt x="5236043" y="4429886"/>
                  <a:pt x="5175616" y="4429886"/>
                </a:cubicBezTo>
                <a:close/>
                <a:moveTo>
                  <a:pt x="3975990" y="4429886"/>
                </a:moveTo>
                <a:cubicBezTo>
                  <a:pt x="3915564" y="4429886"/>
                  <a:pt x="3866579" y="4478871"/>
                  <a:pt x="3866579" y="4539298"/>
                </a:cubicBezTo>
                <a:lnTo>
                  <a:pt x="3866579" y="4976932"/>
                </a:lnTo>
                <a:cubicBezTo>
                  <a:pt x="3866579" y="5037359"/>
                  <a:pt x="3915564" y="5086344"/>
                  <a:pt x="3975990" y="5086344"/>
                </a:cubicBezTo>
                <a:lnTo>
                  <a:pt x="4413617" y="5086344"/>
                </a:lnTo>
                <a:cubicBezTo>
                  <a:pt x="4474044" y="5086344"/>
                  <a:pt x="4523029" y="5037359"/>
                  <a:pt x="4523029" y="4976932"/>
                </a:cubicBezTo>
                <a:lnTo>
                  <a:pt x="4523029" y="4539298"/>
                </a:lnTo>
                <a:cubicBezTo>
                  <a:pt x="4523029" y="4478871"/>
                  <a:pt x="4474044" y="4429886"/>
                  <a:pt x="4413617" y="4429886"/>
                </a:cubicBezTo>
                <a:close/>
                <a:moveTo>
                  <a:pt x="3213993" y="4429886"/>
                </a:moveTo>
                <a:cubicBezTo>
                  <a:pt x="3153566" y="4429886"/>
                  <a:pt x="3104580" y="4478871"/>
                  <a:pt x="3104580" y="4539298"/>
                </a:cubicBezTo>
                <a:lnTo>
                  <a:pt x="3104580" y="4976932"/>
                </a:lnTo>
                <a:cubicBezTo>
                  <a:pt x="3104580" y="5037359"/>
                  <a:pt x="3153566" y="5086344"/>
                  <a:pt x="3213993" y="5086344"/>
                </a:cubicBezTo>
                <a:lnTo>
                  <a:pt x="3651627" y="5086344"/>
                </a:lnTo>
                <a:cubicBezTo>
                  <a:pt x="3712054" y="5086344"/>
                  <a:pt x="3761039" y="5037359"/>
                  <a:pt x="3761039" y="4976932"/>
                </a:cubicBezTo>
                <a:lnTo>
                  <a:pt x="3761039" y="4539298"/>
                </a:lnTo>
                <a:cubicBezTo>
                  <a:pt x="3761039" y="4478871"/>
                  <a:pt x="3712054" y="4429886"/>
                  <a:pt x="3651627" y="4429886"/>
                </a:cubicBezTo>
                <a:close/>
                <a:moveTo>
                  <a:pt x="2451995" y="4429886"/>
                </a:moveTo>
                <a:cubicBezTo>
                  <a:pt x="2391568" y="4429886"/>
                  <a:pt x="2342584" y="4478871"/>
                  <a:pt x="2342584" y="4539298"/>
                </a:cubicBezTo>
                <a:lnTo>
                  <a:pt x="2342584" y="4976932"/>
                </a:lnTo>
                <a:cubicBezTo>
                  <a:pt x="2342584" y="5037359"/>
                  <a:pt x="2391568" y="5086344"/>
                  <a:pt x="2451995" y="5086344"/>
                </a:cubicBezTo>
                <a:lnTo>
                  <a:pt x="2889629" y="5086344"/>
                </a:lnTo>
                <a:cubicBezTo>
                  <a:pt x="2950055" y="5086344"/>
                  <a:pt x="2999040" y="5037359"/>
                  <a:pt x="2999040" y="4976932"/>
                </a:cubicBezTo>
                <a:lnTo>
                  <a:pt x="2999040" y="4539298"/>
                </a:lnTo>
                <a:cubicBezTo>
                  <a:pt x="2999040" y="4478871"/>
                  <a:pt x="2950055" y="4429886"/>
                  <a:pt x="2889629" y="4429886"/>
                </a:cubicBezTo>
                <a:close/>
                <a:moveTo>
                  <a:pt x="1689996" y="4429886"/>
                </a:moveTo>
                <a:cubicBezTo>
                  <a:pt x="1629569" y="4429886"/>
                  <a:pt x="1580586" y="4478871"/>
                  <a:pt x="1580586" y="4539298"/>
                </a:cubicBezTo>
                <a:lnTo>
                  <a:pt x="1580586" y="4976932"/>
                </a:lnTo>
                <a:cubicBezTo>
                  <a:pt x="1580586" y="5037359"/>
                  <a:pt x="1629569" y="5086344"/>
                  <a:pt x="1689996" y="5086344"/>
                </a:cubicBezTo>
                <a:lnTo>
                  <a:pt x="2127633" y="5086344"/>
                </a:lnTo>
                <a:cubicBezTo>
                  <a:pt x="2188059" y="5086344"/>
                  <a:pt x="2237044" y="5037359"/>
                  <a:pt x="2237044" y="4976932"/>
                </a:cubicBezTo>
                <a:lnTo>
                  <a:pt x="2237044" y="4539298"/>
                </a:lnTo>
                <a:cubicBezTo>
                  <a:pt x="2237044" y="4478871"/>
                  <a:pt x="2188059" y="4429886"/>
                  <a:pt x="2127633" y="4429886"/>
                </a:cubicBezTo>
                <a:close/>
                <a:moveTo>
                  <a:pt x="927996" y="4429886"/>
                </a:moveTo>
                <a:cubicBezTo>
                  <a:pt x="867569" y="4429886"/>
                  <a:pt x="818584" y="4478871"/>
                  <a:pt x="818584" y="4539298"/>
                </a:cubicBezTo>
                <a:lnTo>
                  <a:pt x="818584" y="4976932"/>
                </a:lnTo>
                <a:cubicBezTo>
                  <a:pt x="818584" y="5037359"/>
                  <a:pt x="867569" y="5086344"/>
                  <a:pt x="927996" y="5086344"/>
                </a:cubicBezTo>
                <a:lnTo>
                  <a:pt x="1365636" y="5086344"/>
                </a:lnTo>
                <a:cubicBezTo>
                  <a:pt x="1426065" y="5086344"/>
                  <a:pt x="1475050" y="5037359"/>
                  <a:pt x="1475050" y="4976932"/>
                </a:cubicBezTo>
                <a:lnTo>
                  <a:pt x="1475050" y="4539298"/>
                </a:lnTo>
                <a:cubicBezTo>
                  <a:pt x="1475050" y="4478871"/>
                  <a:pt x="1426065" y="4429886"/>
                  <a:pt x="1365636" y="4429886"/>
                </a:cubicBezTo>
                <a:close/>
                <a:moveTo>
                  <a:pt x="165998" y="4429886"/>
                </a:moveTo>
                <a:cubicBezTo>
                  <a:pt x="105572" y="4429886"/>
                  <a:pt x="56587" y="4478871"/>
                  <a:pt x="56587" y="4539298"/>
                </a:cubicBezTo>
                <a:lnTo>
                  <a:pt x="56587" y="4976932"/>
                </a:lnTo>
                <a:cubicBezTo>
                  <a:pt x="56587" y="5037359"/>
                  <a:pt x="105572" y="5086344"/>
                  <a:pt x="165998" y="5086344"/>
                </a:cubicBezTo>
                <a:lnTo>
                  <a:pt x="603632" y="5086344"/>
                </a:lnTo>
                <a:cubicBezTo>
                  <a:pt x="664059" y="5086344"/>
                  <a:pt x="713044" y="5037359"/>
                  <a:pt x="713044" y="4976932"/>
                </a:cubicBezTo>
                <a:lnTo>
                  <a:pt x="713044" y="4539298"/>
                </a:lnTo>
                <a:cubicBezTo>
                  <a:pt x="713044" y="4478871"/>
                  <a:pt x="664059" y="4429886"/>
                  <a:pt x="603632" y="4429886"/>
                </a:cubicBezTo>
                <a:close/>
                <a:moveTo>
                  <a:pt x="8540357" y="3700488"/>
                </a:moveTo>
                <a:cubicBezTo>
                  <a:pt x="8479930" y="3700488"/>
                  <a:pt x="8430945" y="3749473"/>
                  <a:pt x="8430945" y="3809900"/>
                </a:cubicBezTo>
                <a:lnTo>
                  <a:pt x="8430945" y="4247534"/>
                </a:lnTo>
                <a:cubicBezTo>
                  <a:pt x="8430945" y="4307961"/>
                  <a:pt x="8479930" y="4356946"/>
                  <a:pt x="8540357" y="4356946"/>
                </a:cubicBezTo>
                <a:lnTo>
                  <a:pt x="8977991" y="4356946"/>
                </a:lnTo>
                <a:cubicBezTo>
                  <a:pt x="9038418" y="4356946"/>
                  <a:pt x="9087403" y="4307961"/>
                  <a:pt x="9087403" y="4247534"/>
                </a:cubicBezTo>
                <a:lnTo>
                  <a:pt x="9087403" y="3809900"/>
                </a:lnTo>
                <a:cubicBezTo>
                  <a:pt x="9087403" y="3749473"/>
                  <a:pt x="9038418" y="3700488"/>
                  <a:pt x="8977991" y="3700488"/>
                </a:cubicBezTo>
                <a:close/>
                <a:moveTo>
                  <a:pt x="7778358" y="3700488"/>
                </a:moveTo>
                <a:cubicBezTo>
                  <a:pt x="7717931" y="3700488"/>
                  <a:pt x="7668946" y="3749473"/>
                  <a:pt x="7668946" y="3809900"/>
                </a:cubicBezTo>
                <a:lnTo>
                  <a:pt x="7668946" y="4247534"/>
                </a:lnTo>
                <a:cubicBezTo>
                  <a:pt x="7668946" y="4307961"/>
                  <a:pt x="7717931" y="4356946"/>
                  <a:pt x="7778358" y="4356946"/>
                </a:cubicBezTo>
                <a:lnTo>
                  <a:pt x="8215992" y="4356946"/>
                </a:lnTo>
                <a:cubicBezTo>
                  <a:pt x="8276419" y="4356946"/>
                  <a:pt x="8325404" y="4307961"/>
                  <a:pt x="8325404" y="4247534"/>
                </a:cubicBezTo>
                <a:lnTo>
                  <a:pt x="8325404" y="3809900"/>
                </a:lnTo>
                <a:cubicBezTo>
                  <a:pt x="8325404" y="3749473"/>
                  <a:pt x="8276419" y="3700488"/>
                  <a:pt x="8215992" y="3700488"/>
                </a:cubicBezTo>
                <a:close/>
                <a:moveTo>
                  <a:pt x="7023979" y="3700488"/>
                </a:moveTo>
                <a:cubicBezTo>
                  <a:pt x="6963552" y="3700488"/>
                  <a:pt x="6914567" y="3749473"/>
                  <a:pt x="6914567" y="3809900"/>
                </a:cubicBezTo>
                <a:lnTo>
                  <a:pt x="6914567" y="4247534"/>
                </a:lnTo>
                <a:cubicBezTo>
                  <a:pt x="6914567" y="4307961"/>
                  <a:pt x="6963552" y="4356946"/>
                  <a:pt x="7023979" y="4356946"/>
                </a:cubicBezTo>
                <a:lnTo>
                  <a:pt x="7461613" y="4356946"/>
                </a:lnTo>
                <a:cubicBezTo>
                  <a:pt x="7522040" y="4356946"/>
                  <a:pt x="7571025" y="4307961"/>
                  <a:pt x="7571025" y="4247534"/>
                </a:cubicBezTo>
                <a:lnTo>
                  <a:pt x="7571025" y="3809900"/>
                </a:lnTo>
                <a:cubicBezTo>
                  <a:pt x="7571025" y="3749473"/>
                  <a:pt x="7522040" y="3700488"/>
                  <a:pt x="7461613" y="3700488"/>
                </a:cubicBezTo>
                <a:close/>
                <a:moveTo>
                  <a:pt x="6261980" y="3700488"/>
                </a:moveTo>
                <a:cubicBezTo>
                  <a:pt x="6201553" y="3700488"/>
                  <a:pt x="6152568" y="3749473"/>
                  <a:pt x="6152568" y="3809900"/>
                </a:cubicBezTo>
                <a:lnTo>
                  <a:pt x="6152568" y="4247534"/>
                </a:lnTo>
                <a:cubicBezTo>
                  <a:pt x="6152568" y="4307961"/>
                  <a:pt x="6201553" y="4356946"/>
                  <a:pt x="6261980" y="4356946"/>
                </a:cubicBezTo>
                <a:lnTo>
                  <a:pt x="6699614" y="4356946"/>
                </a:lnTo>
                <a:cubicBezTo>
                  <a:pt x="6760041" y="4356946"/>
                  <a:pt x="6809026" y="4307961"/>
                  <a:pt x="6809026" y="4247534"/>
                </a:cubicBezTo>
                <a:lnTo>
                  <a:pt x="6809026" y="3809900"/>
                </a:lnTo>
                <a:cubicBezTo>
                  <a:pt x="6809026" y="3749473"/>
                  <a:pt x="6760041" y="3700488"/>
                  <a:pt x="6699614" y="3700488"/>
                </a:cubicBezTo>
                <a:close/>
                <a:moveTo>
                  <a:pt x="5499981" y="3700488"/>
                </a:moveTo>
                <a:cubicBezTo>
                  <a:pt x="5439554" y="3700488"/>
                  <a:pt x="5390569" y="3749473"/>
                  <a:pt x="5390569" y="3809900"/>
                </a:cubicBezTo>
                <a:lnTo>
                  <a:pt x="5390569" y="4247534"/>
                </a:lnTo>
                <a:cubicBezTo>
                  <a:pt x="5390569" y="4307961"/>
                  <a:pt x="5439554" y="4356946"/>
                  <a:pt x="5499981" y="4356946"/>
                </a:cubicBezTo>
                <a:lnTo>
                  <a:pt x="5937615" y="4356946"/>
                </a:lnTo>
                <a:cubicBezTo>
                  <a:pt x="5998042" y="4356946"/>
                  <a:pt x="6047027" y="4307961"/>
                  <a:pt x="6047027" y="4247534"/>
                </a:cubicBezTo>
                <a:lnTo>
                  <a:pt x="6047027" y="3809900"/>
                </a:lnTo>
                <a:cubicBezTo>
                  <a:pt x="6047027" y="3749473"/>
                  <a:pt x="5998042" y="3700488"/>
                  <a:pt x="5937615" y="3700488"/>
                </a:cubicBezTo>
                <a:close/>
                <a:moveTo>
                  <a:pt x="4737982" y="3700488"/>
                </a:moveTo>
                <a:cubicBezTo>
                  <a:pt x="4677555" y="3700488"/>
                  <a:pt x="4628570" y="3749473"/>
                  <a:pt x="4628570" y="3809900"/>
                </a:cubicBezTo>
                <a:lnTo>
                  <a:pt x="4628570" y="4247534"/>
                </a:lnTo>
                <a:cubicBezTo>
                  <a:pt x="4628570" y="4307961"/>
                  <a:pt x="4677555" y="4356946"/>
                  <a:pt x="4737982" y="4356946"/>
                </a:cubicBezTo>
                <a:lnTo>
                  <a:pt x="5175616" y="4356946"/>
                </a:lnTo>
                <a:cubicBezTo>
                  <a:pt x="5236043" y="4356946"/>
                  <a:pt x="5285028" y="4307961"/>
                  <a:pt x="5285028" y="4247534"/>
                </a:cubicBezTo>
                <a:lnTo>
                  <a:pt x="5285028" y="3809900"/>
                </a:lnTo>
                <a:cubicBezTo>
                  <a:pt x="5285028" y="3749473"/>
                  <a:pt x="5236043" y="3700488"/>
                  <a:pt x="5175616" y="3700488"/>
                </a:cubicBezTo>
                <a:close/>
                <a:moveTo>
                  <a:pt x="3975991" y="3700488"/>
                </a:moveTo>
                <a:cubicBezTo>
                  <a:pt x="3915564" y="3700488"/>
                  <a:pt x="3866579" y="3749473"/>
                  <a:pt x="3866579" y="3809900"/>
                </a:cubicBezTo>
                <a:lnTo>
                  <a:pt x="3866579" y="4247534"/>
                </a:lnTo>
                <a:cubicBezTo>
                  <a:pt x="3866579" y="4307961"/>
                  <a:pt x="3915564" y="4356946"/>
                  <a:pt x="3975991" y="4356946"/>
                </a:cubicBezTo>
                <a:lnTo>
                  <a:pt x="4413617" y="4356946"/>
                </a:lnTo>
                <a:cubicBezTo>
                  <a:pt x="4474044" y="4356946"/>
                  <a:pt x="4523029" y="4307961"/>
                  <a:pt x="4523029" y="4247534"/>
                </a:cubicBezTo>
                <a:lnTo>
                  <a:pt x="4523029" y="3809900"/>
                </a:lnTo>
                <a:cubicBezTo>
                  <a:pt x="4523029" y="3749473"/>
                  <a:pt x="4474044" y="3700488"/>
                  <a:pt x="4413617" y="3700488"/>
                </a:cubicBezTo>
                <a:close/>
                <a:moveTo>
                  <a:pt x="3213993" y="3700488"/>
                </a:moveTo>
                <a:cubicBezTo>
                  <a:pt x="3153566" y="3700488"/>
                  <a:pt x="3104581" y="3749473"/>
                  <a:pt x="3104581" y="3809900"/>
                </a:cubicBezTo>
                <a:lnTo>
                  <a:pt x="3104581" y="4247534"/>
                </a:lnTo>
                <a:cubicBezTo>
                  <a:pt x="3104581" y="4307961"/>
                  <a:pt x="3153566" y="4356946"/>
                  <a:pt x="3213993" y="4356946"/>
                </a:cubicBezTo>
                <a:lnTo>
                  <a:pt x="3651627" y="4356946"/>
                </a:lnTo>
                <a:cubicBezTo>
                  <a:pt x="3712054" y="4356946"/>
                  <a:pt x="3761039" y="4307961"/>
                  <a:pt x="3761039" y="4247534"/>
                </a:cubicBezTo>
                <a:lnTo>
                  <a:pt x="3761039" y="3809900"/>
                </a:lnTo>
                <a:cubicBezTo>
                  <a:pt x="3761039" y="3749473"/>
                  <a:pt x="3712054" y="3700488"/>
                  <a:pt x="3651627" y="3700488"/>
                </a:cubicBezTo>
                <a:close/>
                <a:moveTo>
                  <a:pt x="2451995" y="3700488"/>
                </a:moveTo>
                <a:cubicBezTo>
                  <a:pt x="2391569" y="3700488"/>
                  <a:pt x="2342584" y="3749473"/>
                  <a:pt x="2342584" y="3809900"/>
                </a:cubicBezTo>
                <a:lnTo>
                  <a:pt x="2342584" y="4247534"/>
                </a:lnTo>
                <a:cubicBezTo>
                  <a:pt x="2342584" y="4307961"/>
                  <a:pt x="2391569" y="4356946"/>
                  <a:pt x="2451995" y="4356946"/>
                </a:cubicBezTo>
                <a:lnTo>
                  <a:pt x="2889629" y="4356946"/>
                </a:lnTo>
                <a:cubicBezTo>
                  <a:pt x="2950055" y="4356946"/>
                  <a:pt x="2999040" y="4307961"/>
                  <a:pt x="2999040" y="4247534"/>
                </a:cubicBezTo>
                <a:lnTo>
                  <a:pt x="2999040" y="3809900"/>
                </a:lnTo>
                <a:cubicBezTo>
                  <a:pt x="2999040" y="3749473"/>
                  <a:pt x="2950055" y="3700488"/>
                  <a:pt x="2889629" y="3700488"/>
                </a:cubicBezTo>
                <a:close/>
                <a:moveTo>
                  <a:pt x="1689996" y="3700488"/>
                </a:moveTo>
                <a:cubicBezTo>
                  <a:pt x="1629569" y="3700488"/>
                  <a:pt x="1580586" y="3749473"/>
                  <a:pt x="1580586" y="3809900"/>
                </a:cubicBezTo>
                <a:lnTo>
                  <a:pt x="1580586" y="4247534"/>
                </a:lnTo>
                <a:cubicBezTo>
                  <a:pt x="1580586" y="4307961"/>
                  <a:pt x="1629569" y="4356946"/>
                  <a:pt x="1689996" y="4356946"/>
                </a:cubicBezTo>
                <a:lnTo>
                  <a:pt x="2127633" y="4356946"/>
                </a:lnTo>
                <a:cubicBezTo>
                  <a:pt x="2188060" y="4356946"/>
                  <a:pt x="2237045" y="4307961"/>
                  <a:pt x="2237045" y="4247534"/>
                </a:cubicBezTo>
                <a:lnTo>
                  <a:pt x="2237045" y="3809900"/>
                </a:lnTo>
                <a:cubicBezTo>
                  <a:pt x="2237045" y="3749473"/>
                  <a:pt x="2188060" y="3700488"/>
                  <a:pt x="2127633" y="3700488"/>
                </a:cubicBezTo>
                <a:close/>
                <a:moveTo>
                  <a:pt x="927996" y="3700488"/>
                </a:moveTo>
                <a:cubicBezTo>
                  <a:pt x="867569" y="3700488"/>
                  <a:pt x="818584" y="3749473"/>
                  <a:pt x="818584" y="3809900"/>
                </a:cubicBezTo>
                <a:lnTo>
                  <a:pt x="818584" y="4247534"/>
                </a:lnTo>
                <a:cubicBezTo>
                  <a:pt x="818584" y="4307961"/>
                  <a:pt x="867569" y="4356946"/>
                  <a:pt x="927996" y="4356946"/>
                </a:cubicBezTo>
                <a:lnTo>
                  <a:pt x="1365637" y="4356946"/>
                </a:lnTo>
                <a:cubicBezTo>
                  <a:pt x="1426065" y="4356946"/>
                  <a:pt x="1475050" y="4307961"/>
                  <a:pt x="1475050" y="4247534"/>
                </a:cubicBezTo>
                <a:lnTo>
                  <a:pt x="1475050" y="3809900"/>
                </a:lnTo>
                <a:cubicBezTo>
                  <a:pt x="1475050" y="3749473"/>
                  <a:pt x="1426065" y="3700488"/>
                  <a:pt x="1365637" y="3700488"/>
                </a:cubicBezTo>
                <a:close/>
                <a:moveTo>
                  <a:pt x="165999" y="3700488"/>
                </a:moveTo>
                <a:cubicBezTo>
                  <a:pt x="105572" y="3700488"/>
                  <a:pt x="56587" y="3749473"/>
                  <a:pt x="56587" y="3809900"/>
                </a:cubicBezTo>
                <a:lnTo>
                  <a:pt x="56587" y="4247534"/>
                </a:lnTo>
                <a:cubicBezTo>
                  <a:pt x="56587" y="4307961"/>
                  <a:pt x="105572" y="4356946"/>
                  <a:pt x="165999" y="4356946"/>
                </a:cubicBezTo>
                <a:lnTo>
                  <a:pt x="603632" y="4356946"/>
                </a:lnTo>
                <a:cubicBezTo>
                  <a:pt x="664059" y="4356946"/>
                  <a:pt x="713044" y="4307961"/>
                  <a:pt x="713044" y="4247534"/>
                </a:cubicBezTo>
                <a:lnTo>
                  <a:pt x="713044" y="3809900"/>
                </a:lnTo>
                <a:cubicBezTo>
                  <a:pt x="713044" y="3749473"/>
                  <a:pt x="664059" y="3700488"/>
                  <a:pt x="603632" y="3700488"/>
                </a:cubicBezTo>
                <a:close/>
                <a:moveTo>
                  <a:pt x="8540357" y="2971089"/>
                </a:moveTo>
                <a:cubicBezTo>
                  <a:pt x="8479930" y="2971089"/>
                  <a:pt x="8430945" y="3020074"/>
                  <a:pt x="8430945" y="3080501"/>
                </a:cubicBezTo>
                <a:lnTo>
                  <a:pt x="8430945" y="3518135"/>
                </a:lnTo>
                <a:cubicBezTo>
                  <a:pt x="8430945" y="3578562"/>
                  <a:pt x="8479930" y="3627547"/>
                  <a:pt x="8540357" y="3627547"/>
                </a:cubicBezTo>
                <a:lnTo>
                  <a:pt x="8977991" y="3627547"/>
                </a:lnTo>
                <a:cubicBezTo>
                  <a:pt x="9038418" y="3627547"/>
                  <a:pt x="9087403" y="3578562"/>
                  <a:pt x="9087403" y="3518135"/>
                </a:cubicBezTo>
                <a:lnTo>
                  <a:pt x="9087403" y="3080501"/>
                </a:lnTo>
                <a:cubicBezTo>
                  <a:pt x="9087403" y="3020074"/>
                  <a:pt x="9038418" y="2971089"/>
                  <a:pt x="8977991" y="2971089"/>
                </a:cubicBezTo>
                <a:close/>
                <a:moveTo>
                  <a:pt x="7778358" y="2971089"/>
                </a:moveTo>
                <a:cubicBezTo>
                  <a:pt x="7717931" y="2971089"/>
                  <a:pt x="7668946" y="3020074"/>
                  <a:pt x="7668946" y="3080501"/>
                </a:cubicBezTo>
                <a:lnTo>
                  <a:pt x="7668946" y="3518135"/>
                </a:lnTo>
                <a:cubicBezTo>
                  <a:pt x="7668946" y="3578562"/>
                  <a:pt x="7717931" y="3627547"/>
                  <a:pt x="7778358" y="3627547"/>
                </a:cubicBezTo>
                <a:lnTo>
                  <a:pt x="8215992" y="3627547"/>
                </a:lnTo>
                <a:cubicBezTo>
                  <a:pt x="8276419" y="3627547"/>
                  <a:pt x="8325404" y="3578562"/>
                  <a:pt x="8325404" y="3518135"/>
                </a:cubicBezTo>
                <a:lnTo>
                  <a:pt x="8325404" y="3080501"/>
                </a:lnTo>
                <a:cubicBezTo>
                  <a:pt x="8325404" y="3020074"/>
                  <a:pt x="8276419" y="2971089"/>
                  <a:pt x="8215992" y="2971089"/>
                </a:cubicBezTo>
                <a:close/>
                <a:moveTo>
                  <a:pt x="7023979" y="2971089"/>
                </a:moveTo>
                <a:cubicBezTo>
                  <a:pt x="6963552" y="2971089"/>
                  <a:pt x="6914567" y="3020074"/>
                  <a:pt x="6914567" y="3080501"/>
                </a:cubicBezTo>
                <a:lnTo>
                  <a:pt x="6914567" y="3518135"/>
                </a:lnTo>
                <a:cubicBezTo>
                  <a:pt x="6914567" y="3578562"/>
                  <a:pt x="6963552" y="3627547"/>
                  <a:pt x="7023979" y="3627547"/>
                </a:cubicBezTo>
                <a:lnTo>
                  <a:pt x="7461613" y="3627547"/>
                </a:lnTo>
                <a:cubicBezTo>
                  <a:pt x="7522040" y="3627547"/>
                  <a:pt x="7571025" y="3578562"/>
                  <a:pt x="7571025" y="3518135"/>
                </a:cubicBezTo>
                <a:lnTo>
                  <a:pt x="7571025" y="3080501"/>
                </a:lnTo>
                <a:cubicBezTo>
                  <a:pt x="7571025" y="3020074"/>
                  <a:pt x="7522040" y="2971089"/>
                  <a:pt x="7461613" y="2971089"/>
                </a:cubicBezTo>
                <a:close/>
                <a:moveTo>
                  <a:pt x="6261980" y="2971089"/>
                </a:moveTo>
                <a:cubicBezTo>
                  <a:pt x="6201553" y="2971089"/>
                  <a:pt x="6152568" y="3020074"/>
                  <a:pt x="6152568" y="3080501"/>
                </a:cubicBezTo>
                <a:lnTo>
                  <a:pt x="6152568" y="3518135"/>
                </a:lnTo>
                <a:cubicBezTo>
                  <a:pt x="6152568" y="3578562"/>
                  <a:pt x="6201553" y="3627547"/>
                  <a:pt x="6261980" y="3627547"/>
                </a:cubicBezTo>
                <a:lnTo>
                  <a:pt x="6699614" y="3627547"/>
                </a:lnTo>
                <a:cubicBezTo>
                  <a:pt x="6760041" y="3627547"/>
                  <a:pt x="6809026" y="3578562"/>
                  <a:pt x="6809026" y="3518135"/>
                </a:cubicBezTo>
                <a:lnTo>
                  <a:pt x="6809026" y="3080501"/>
                </a:lnTo>
                <a:cubicBezTo>
                  <a:pt x="6809026" y="3020074"/>
                  <a:pt x="6760041" y="2971089"/>
                  <a:pt x="6699614" y="2971089"/>
                </a:cubicBezTo>
                <a:close/>
                <a:moveTo>
                  <a:pt x="5499981" y="2971089"/>
                </a:moveTo>
                <a:cubicBezTo>
                  <a:pt x="5439554" y="2971089"/>
                  <a:pt x="5390569" y="3020074"/>
                  <a:pt x="5390569" y="3080501"/>
                </a:cubicBezTo>
                <a:lnTo>
                  <a:pt x="5390569" y="3518135"/>
                </a:lnTo>
                <a:cubicBezTo>
                  <a:pt x="5390569" y="3578562"/>
                  <a:pt x="5439554" y="3627547"/>
                  <a:pt x="5499981" y="3627547"/>
                </a:cubicBezTo>
                <a:lnTo>
                  <a:pt x="5937615" y="3627547"/>
                </a:lnTo>
                <a:cubicBezTo>
                  <a:pt x="5998042" y="3627547"/>
                  <a:pt x="6047027" y="3578562"/>
                  <a:pt x="6047027" y="3518135"/>
                </a:cubicBezTo>
                <a:lnTo>
                  <a:pt x="6047027" y="3080501"/>
                </a:lnTo>
                <a:cubicBezTo>
                  <a:pt x="6047027" y="3020074"/>
                  <a:pt x="5998042" y="2971089"/>
                  <a:pt x="5937615" y="2971089"/>
                </a:cubicBezTo>
                <a:close/>
                <a:moveTo>
                  <a:pt x="4737982" y="2971089"/>
                </a:moveTo>
                <a:cubicBezTo>
                  <a:pt x="4677555" y="2971089"/>
                  <a:pt x="4628570" y="3020074"/>
                  <a:pt x="4628570" y="3080501"/>
                </a:cubicBezTo>
                <a:lnTo>
                  <a:pt x="4628570" y="3518135"/>
                </a:lnTo>
                <a:cubicBezTo>
                  <a:pt x="4628570" y="3578562"/>
                  <a:pt x="4677555" y="3627547"/>
                  <a:pt x="4737982" y="3627547"/>
                </a:cubicBezTo>
                <a:lnTo>
                  <a:pt x="5175616" y="3627547"/>
                </a:lnTo>
                <a:cubicBezTo>
                  <a:pt x="5236043" y="3627547"/>
                  <a:pt x="5285028" y="3578562"/>
                  <a:pt x="5285028" y="3518135"/>
                </a:cubicBezTo>
                <a:lnTo>
                  <a:pt x="5285028" y="3080501"/>
                </a:lnTo>
                <a:cubicBezTo>
                  <a:pt x="5285028" y="3020074"/>
                  <a:pt x="5236043" y="2971089"/>
                  <a:pt x="5175616" y="2971089"/>
                </a:cubicBezTo>
                <a:close/>
                <a:moveTo>
                  <a:pt x="3975991" y="2971089"/>
                </a:moveTo>
                <a:cubicBezTo>
                  <a:pt x="3915564" y="2971089"/>
                  <a:pt x="3866579" y="3020074"/>
                  <a:pt x="3866579" y="3080501"/>
                </a:cubicBezTo>
                <a:lnTo>
                  <a:pt x="3866579" y="3518135"/>
                </a:lnTo>
                <a:cubicBezTo>
                  <a:pt x="3866579" y="3578562"/>
                  <a:pt x="3915564" y="3627547"/>
                  <a:pt x="3975991" y="3627547"/>
                </a:cubicBezTo>
                <a:lnTo>
                  <a:pt x="4413617" y="3627547"/>
                </a:lnTo>
                <a:cubicBezTo>
                  <a:pt x="4474044" y="3627547"/>
                  <a:pt x="4523029" y="3578562"/>
                  <a:pt x="4523029" y="3518135"/>
                </a:cubicBezTo>
                <a:lnTo>
                  <a:pt x="4523029" y="3080501"/>
                </a:lnTo>
                <a:cubicBezTo>
                  <a:pt x="4523029" y="3020074"/>
                  <a:pt x="4474044" y="2971089"/>
                  <a:pt x="4413617" y="2971089"/>
                </a:cubicBezTo>
                <a:close/>
                <a:moveTo>
                  <a:pt x="3213993" y="2971089"/>
                </a:moveTo>
                <a:cubicBezTo>
                  <a:pt x="3153566" y="2971089"/>
                  <a:pt x="3104581" y="3020074"/>
                  <a:pt x="3104581" y="3080501"/>
                </a:cubicBezTo>
                <a:lnTo>
                  <a:pt x="3104581" y="3518135"/>
                </a:lnTo>
                <a:cubicBezTo>
                  <a:pt x="3104581" y="3578562"/>
                  <a:pt x="3153566" y="3627547"/>
                  <a:pt x="3213993" y="3627547"/>
                </a:cubicBezTo>
                <a:lnTo>
                  <a:pt x="3651627" y="3627547"/>
                </a:lnTo>
                <a:cubicBezTo>
                  <a:pt x="3712054" y="3627547"/>
                  <a:pt x="3761039" y="3578562"/>
                  <a:pt x="3761039" y="3518135"/>
                </a:cubicBezTo>
                <a:lnTo>
                  <a:pt x="3761039" y="3080501"/>
                </a:lnTo>
                <a:cubicBezTo>
                  <a:pt x="3761039" y="3020074"/>
                  <a:pt x="3712054" y="2971089"/>
                  <a:pt x="3651627" y="2971089"/>
                </a:cubicBezTo>
                <a:close/>
                <a:moveTo>
                  <a:pt x="2451995" y="2971089"/>
                </a:moveTo>
                <a:cubicBezTo>
                  <a:pt x="2391569" y="2971089"/>
                  <a:pt x="2342584" y="3020074"/>
                  <a:pt x="2342584" y="3080501"/>
                </a:cubicBezTo>
                <a:lnTo>
                  <a:pt x="2342584" y="3518135"/>
                </a:lnTo>
                <a:cubicBezTo>
                  <a:pt x="2342584" y="3578562"/>
                  <a:pt x="2391569" y="3627547"/>
                  <a:pt x="2451995" y="3627547"/>
                </a:cubicBezTo>
                <a:lnTo>
                  <a:pt x="2889629" y="3627547"/>
                </a:lnTo>
                <a:cubicBezTo>
                  <a:pt x="2950055" y="3627547"/>
                  <a:pt x="2999040" y="3578562"/>
                  <a:pt x="2999040" y="3518135"/>
                </a:cubicBezTo>
                <a:lnTo>
                  <a:pt x="2999040" y="3080501"/>
                </a:lnTo>
                <a:cubicBezTo>
                  <a:pt x="2999040" y="3020074"/>
                  <a:pt x="2950055" y="2971089"/>
                  <a:pt x="2889629" y="2971089"/>
                </a:cubicBezTo>
                <a:close/>
                <a:moveTo>
                  <a:pt x="1689997" y="2971089"/>
                </a:moveTo>
                <a:cubicBezTo>
                  <a:pt x="1629569" y="2971089"/>
                  <a:pt x="1580587" y="3020074"/>
                  <a:pt x="1580587" y="3080501"/>
                </a:cubicBezTo>
                <a:lnTo>
                  <a:pt x="1580587" y="3518135"/>
                </a:lnTo>
                <a:cubicBezTo>
                  <a:pt x="1580587" y="3578562"/>
                  <a:pt x="1629569" y="3627547"/>
                  <a:pt x="1689997" y="3627547"/>
                </a:cubicBezTo>
                <a:lnTo>
                  <a:pt x="2127633" y="3627547"/>
                </a:lnTo>
                <a:cubicBezTo>
                  <a:pt x="2188060" y="3627547"/>
                  <a:pt x="2237045" y="3578562"/>
                  <a:pt x="2237045" y="3518135"/>
                </a:cubicBezTo>
                <a:lnTo>
                  <a:pt x="2237045" y="3080501"/>
                </a:lnTo>
                <a:cubicBezTo>
                  <a:pt x="2237045" y="3020074"/>
                  <a:pt x="2188060" y="2971089"/>
                  <a:pt x="2127633" y="2971089"/>
                </a:cubicBezTo>
                <a:close/>
                <a:moveTo>
                  <a:pt x="927996" y="2971089"/>
                </a:moveTo>
                <a:cubicBezTo>
                  <a:pt x="867569" y="2971089"/>
                  <a:pt x="818584" y="3020074"/>
                  <a:pt x="818584" y="3080501"/>
                </a:cubicBezTo>
                <a:lnTo>
                  <a:pt x="818584" y="3518135"/>
                </a:lnTo>
                <a:cubicBezTo>
                  <a:pt x="818584" y="3578562"/>
                  <a:pt x="867569" y="3627547"/>
                  <a:pt x="927996" y="3627547"/>
                </a:cubicBezTo>
                <a:lnTo>
                  <a:pt x="1365637" y="3627547"/>
                </a:lnTo>
                <a:cubicBezTo>
                  <a:pt x="1426065" y="3627547"/>
                  <a:pt x="1475050" y="3578562"/>
                  <a:pt x="1475050" y="3518135"/>
                </a:cubicBezTo>
                <a:lnTo>
                  <a:pt x="1475050" y="3080501"/>
                </a:lnTo>
                <a:cubicBezTo>
                  <a:pt x="1475050" y="3020074"/>
                  <a:pt x="1426065" y="2971089"/>
                  <a:pt x="1365637" y="2971089"/>
                </a:cubicBezTo>
                <a:close/>
                <a:moveTo>
                  <a:pt x="165999" y="2971089"/>
                </a:moveTo>
                <a:cubicBezTo>
                  <a:pt x="105572" y="2971089"/>
                  <a:pt x="56587" y="3020074"/>
                  <a:pt x="56587" y="3080501"/>
                </a:cubicBezTo>
                <a:lnTo>
                  <a:pt x="56587" y="3518135"/>
                </a:lnTo>
                <a:cubicBezTo>
                  <a:pt x="56587" y="3578562"/>
                  <a:pt x="105572" y="3627547"/>
                  <a:pt x="165999" y="3627547"/>
                </a:cubicBezTo>
                <a:lnTo>
                  <a:pt x="603632" y="3627547"/>
                </a:lnTo>
                <a:cubicBezTo>
                  <a:pt x="664059" y="3627547"/>
                  <a:pt x="713044" y="3578562"/>
                  <a:pt x="713044" y="3518135"/>
                </a:cubicBezTo>
                <a:lnTo>
                  <a:pt x="713044" y="3080501"/>
                </a:lnTo>
                <a:cubicBezTo>
                  <a:pt x="713044" y="3020074"/>
                  <a:pt x="664059" y="2971089"/>
                  <a:pt x="603632" y="2971089"/>
                </a:cubicBezTo>
                <a:close/>
                <a:moveTo>
                  <a:pt x="8540357" y="2245338"/>
                </a:moveTo>
                <a:cubicBezTo>
                  <a:pt x="8479930" y="2245338"/>
                  <a:pt x="8430945" y="2294323"/>
                  <a:pt x="8430945" y="2354750"/>
                </a:cubicBezTo>
                <a:lnTo>
                  <a:pt x="8430945" y="2792384"/>
                </a:lnTo>
                <a:cubicBezTo>
                  <a:pt x="8430945" y="2852811"/>
                  <a:pt x="8479930" y="2901796"/>
                  <a:pt x="8540357" y="2901796"/>
                </a:cubicBezTo>
                <a:lnTo>
                  <a:pt x="8977991" y="2901796"/>
                </a:lnTo>
                <a:cubicBezTo>
                  <a:pt x="9038418" y="2901796"/>
                  <a:pt x="9087403" y="2852811"/>
                  <a:pt x="9087403" y="2792384"/>
                </a:cubicBezTo>
                <a:lnTo>
                  <a:pt x="9087403" y="2354750"/>
                </a:lnTo>
                <a:cubicBezTo>
                  <a:pt x="9087403" y="2294323"/>
                  <a:pt x="9038418" y="2245338"/>
                  <a:pt x="8977991" y="2245338"/>
                </a:cubicBezTo>
                <a:close/>
                <a:moveTo>
                  <a:pt x="7778358" y="2245338"/>
                </a:moveTo>
                <a:cubicBezTo>
                  <a:pt x="7717931" y="2245338"/>
                  <a:pt x="7668946" y="2294323"/>
                  <a:pt x="7668946" y="2354750"/>
                </a:cubicBezTo>
                <a:lnTo>
                  <a:pt x="7668946" y="2792384"/>
                </a:lnTo>
                <a:cubicBezTo>
                  <a:pt x="7668946" y="2852811"/>
                  <a:pt x="7717931" y="2901796"/>
                  <a:pt x="7778358" y="2901796"/>
                </a:cubicBezTo>
                <a:lnTo>
                  <a:pt x="8215992" y="2901796"/>
                </a:lnTo>
                <a:cubicBezTo>
                  <a:pt x="8276419" y="2901796"/>
                  <a:pt x="8325404" y="2852811"/>
                  <a:pt x="8325404" y="2792384"/>
                </a:cubicBezTo>
                <a:lnTo>
                  <a:pt x="8325404" y="2354750"/>
                </a:lnTo>
                <a:cubicBezTo>
                  <a:pt x="8325404" y="2294323"/>
                  <a:pt x="8276419" y="2245338"/>
                  <a:pt x="8215992" y="2245338"/>
                </a:cubicBezTo>
                <a:close/>
                <a:moveTo>
                  <a:pt x="7023979" y="2245338"/>
                </a:moveTo>
                <a:cubicBezTo>
                  <a:pt x="6963552" y="2245338"/>
                  <a:pt x="6914567" y="2294323"/>
                  <a:pt x="6914567" y="2354750"/>
                </a:cubicBezTo>
                <a:lnTo>
                  <a:pt x="6914567" y="2792384"/>
                </a:lnTo>
                <a:cubicBezTo>
                  <a:pt x="6914567" y="2852811"/>
                  <a:pt x="6963552" y="2901796"/>
                  <a:pt x="7023979" y="2901796"/>
                </a:cubicBezTo>
                <a:lnTo>
                  <a:pt x="7461613" y="2901796"/>
                </a:lnTo>
                <a:cubicBezTo>
                  <a:pt x="7522040" y="2901796"/>
                  <a:pt x="7571025" y="2852811"/>
                  <a:pt x="7571025" y="2792384"/>
                </a:cubicBezTo>
                <a:lnTo>
                  <a:pt x="7571025" y="2354750"/>
                </a:lnTo>
                <a:cubicBezTo>
                  <a:pt x="7571025" y="2294323"/>
                  <a:pt x="7522040" y="2245338"/>
                  <a:pt x="7461613" y="2245338"/>
                </a:cubicBezTo>
                <a:close/>
                <a:moveTo>
                  <a:pt x="6261980" y="2245338"/>
                </a:moveTo>
                <a:cubicBezTo>
                  <a:pt x="6201553" y="2245338"/>
                  <a:pt x="6152568" y="2294323"/>
                  <a:pt x="6152568" y="2354750"/>
                </a:cubicBezTo>
                <a:lnTo>
                  <a:pt x="6152568" y="2792384"/>
                </a:lnTo>
                <a:cubicBezTo>
                  <a:pt x="6152568" y="2852811"/>
                  <a:pt x="6201553" y="2901796"/>
                  <a:pt x="6261980" y="2901796"/>
                </a:cubicBezTo>
                <a:lnTo>
                  <a:pt x="6699614" y="2901796"/>
                </a:lnTo>
                <a:cubicBezTo>
                  <a:pt x="6760041" y="2901796"/>
                  <a:pt x="6809026" y="2852811"/>
                  <a:pt x="6809026" y="2792384"/>
                </a:cubicBezTo>
                <a:lnTo>
                  <a:pt x="6809026" y="2354750"/>
                </a:lnTo>
                <a:cubicBezTo>
                  <a:pt x="6809026" y="2294323"/>
                  <a:pt x="6760041" y="2245338"/>
                  <a:pt x="6699614" y="2245338"/>
                </a:cubicBezTo>
                <a:close/>
                <a:moveTo>
                  <a:pt x="5499981" y="2245338"/>
                </a:moveTo>
                <a:cubicBezTo>
                  <a:pt x="5439554" y="2245338"/>
                  <a:pt x="5390569" y="2294323"/>
                  <a:pt x="5390569" y="2354750"/>
                </a:cubicBezTo>
                <a:lnTo>
                  <a:pt x="5390569" y="2792384"/>
                </a:lnTo>
                <a:cubicBezTo>
                  <a:pt x="5390569" y="2852811"/>
                  <a:pt x="5439554" y="2901796"/>
                  <a:pt x="5499981" y="2901796"/>
                </a:cubicBezTo>
                <a:lnTo>
                  <a:pt x="5937615" y="2901796"/>
                </a:lnTo>
                <a:cubicBezTo>
                  <a:pt x="5998042" y="2901796"/>
                  <a:pt x="6047027" y="2852811"/>
                  <a:pt x="6047027" y="2792384"/>
                </a:cubicBezTo>
                <a:lnTo>
                  <a:pt x="6047027" y="2354750"/>
                </a:lnTo>
                <a:cubicBezTo>
                  <a:pt x="6047027" y="2294323"/>
                  <a:pt x="5998042" y="2245338"/>
                  <a:pt x="5937615" y="2245338"/>
                </a:cubicBezTo>
                <a:close/>
                <a:moveTo>
                  <a:pt x="4737982" y="2245338"/>
                </a:moveTo>
                <a:cubicBezTo>
                  <a:pt x="4677555" y="2245338"/>
                  <a:pt x="4628570" y="2294323"/>
                  <a:pt x="4628570" y="2354750"/>
                </a:cubicBezTo>
                <a:lnTo>
                  <a:pt x="4628570" y="2792384"/>
                </a:lnTo>
                <a:cubicBezTo>
                  <a:pt x="4628570" y="2852811"/>
                  <a:pt x="4677555" y="2901796"/>
                  <a:pt x="4737982" y="2901796"/>
                </a:cubicBezTo>
                <a:lnTo>
                  <a:pt x="5175616" y="2901796"/>
                </a:lnTo>
                <a:cubicBezTo>
                  <a:pt x="5236043" y="2901796"/>
                  <a:pt x="5285028" y="2852811"/>
                  <a:pt x="5285028" y="2792384"/>
                </a:cubicBezTo>
                <a:lnTo>
                  <a:pt x="5285028" y="2354750"/>
                </a:lnTo>
                <a:cubicBezTo>
                  <a:pt x="5285028" y="2294323"/>
                  <a:pt x="5236043" y="2245338"/>
                  <a:pt x="5175616" y="2245338"/>
                </a:cubicBezTo>
                <a:close/>
                <a:moveTo>
                  <a:pt x="3975991" y="2245338"/>
                </a:moveTo>
                <a:cubicBezTo>
                  <a:pt x="3915564" y="2245338"/>
                  <a:pt x="3866579" y="2294323"/>
                  <a:pt x="3866579" y="2354750"/>
                </a:cubicBezTo>
                <a:lnTo>
                  <a:pt x="3866579" y="2792384"/>
                </a:lnTo>
                <a:cubicBezTo>
                  <a:pt x="3866579" y="2852811"/>
                  <a:pt x="3915564" y="2901796"/>
                  <a:pt x="3975991" y="2901796"/>
                </a:cubicBezTo>
                <a:lnTo>
                  <a:pt x="4413617" y="2901796"/>
                </a:lnTo>
                <a:cubicBezTo>
                  <a:pt x="4474044" y="2901796"/>
                  <a:pt x="4523029" y="2852811"/>
                  <a:pt x="4523029" y="2792384"/>
                </a:cubicBezTo>
                <a:lnTo>
                  <a:pt x="4523029" y="2354750"/>
                </a:lnTo>
                <a:cubicBezTo>
                  <a:pt x="4523029" y="2294323"/>
                  <a:pt x="4474044" y="2245338"/>
                  <a:pt x="4413617" y="2245338"/>
                </a:cubicBezTo>
                <a:close/>
                <a:moveTo>
                  <a:pt x="3213993" y="2245338"/>
                </a:moveTo>
                <a:cubicBezTo>
                  <a:pt x="3153566" y="2245338"/>
                  <a:pt x="3104581" y="2294323"/>
                  <a:pt x="3104581" y="2354750"/>
                </a:cubicBezTo>
                <a:lnTo>
                  <a:pt x="3104581" y="2792384"/>
                </a:lnTo>
                <a:cubicBezTo>
                  <a:pt x="3104581" y="2852811"/>
                  <a:pt x="3153566" y="2901796"/>
                  <a:pt x="3213993" y="2901796"/>
                </a:cubicBezTo>
                <a:lnTo>
                  <a:pt x="3651627" y="2901796"/>
                </a:lnTo>
                <a:cubicBezTo>
                  <a:pt x="3712054" y="2901796"/>
                  <a:pt x="3761040" y="2852811"/>
                  <a:pt x="3761040" y="2792384"/>
                </a:cubicBezTo>
                <a:lnTo>
                  <a:pt x="3761040" y="2354750"/>
                </a:lnTo>
                <a:cubicBezTo>
                  <a:pt x="3761040" y="2294323"/>
                  <a:pt x="3712054" y="2245338"/>
                  <a:pt x="3651627" y="2245338"/>
                </a:cubicBezTo>
                <a:close/>
                <a:moveTo>
                  <a:pt x="2451995" y="2245338"/>
                </a:moveTo>
                <a:cubicBezTo>
                  <a:pt x="2391569" y="2245338"/>
                  <a:pt x="2342584" y="2294323"/>
                  <a:pt x="2342584" y="2354750"/>
                </a:cubicBezTo>
                <a:lnTo>
                  <a:pt x="2342584" y="2792384"/>
                </a:lnTo>
                <a:cubicBezTo>
                  <a:pt x="2342584" y="2852811"/>
                  <a:pt x="2391569" y="2901796"/>
                  <a:pt x="2451995" y="2901796"/>
                </a:cubicBezTo>
                <a:lnTo>
                  <a:pt x="2889629" y="2901796"/>
                </a:lnTo>
                <a:cubicBezTo>
                  <a:pt x="2950055" y="2901796"/>
                  <a:pt x="2999040" y="2852811"/>
                  <a:pt x="2999040" y="2792384"/>
                </a:cubicBezTo>
                <a:lnTo>
                  <a:pt x="2999040" y="2354750"/>
                </a:lnTo>
                <a:cubicBezTo>
                  <a:pt x="2999040" y="2294323"/>
                  <a:pt x="2950055" y="2245338"/>
                  <a:pt x="2889629" y="2245338"/>
                </a:cubicBezTo>
                <a:close/>
                <a:moveTo>
                  <a:pt x="1689997" y="2245338"/>
                </a:moveTo>
                <a:cubicBezTo>
                  <a:pt x="1629570" y="2245338"/>
                  <a:pt x="1580587" y="2294323"/>
                  <a:pt x="1580587" y="2354750"/>
                </a:cubicBezTo>
                <a:lnTo>
                  <a:pt x="1580587" y="2792384"/>
                </a:lnTo>
                <a:cubicBezTo>
                  <a:pt x="1580587" y="2852811"/>
                  <a:pt x="1629570" y="2901796"/>
                  <a:pt x="1689997" y="2901796"/>
                </a:cubicBezTo>
                <a:lnTo>
                  <a:pt x="2127634" y="2901796"/>
                </a:lnTo>
                <a:cubicBezTo>
                  <a:pt x="2188060" y="2901796"/>
                  <a:pt x="2237045" y="2852811"/>
                  <a:pt x="2237045" y="2792384"/>
                </a:cubicBezTo>
                <a:lnTo>
                  <a:pt x="2237045" y="2354750"/>
                </a:lnTo>
                <a:cubicBezTo>
                  <a:pt x="2237045" y="2294323"/>
                  <a:pt x="2188060" y="2245338"/>
                  <a:pt x="2127634" y="2245338"/>
                </a:cubicBezTo>
                <a:close/>
                <a:moveTo>
                  <a:pt x="927996" y="2245338"/>
                </a:moveTo>
                <a:cubicBezTo>
                  <a:pt x="867569" y="2245338"/>
                  <a:pt x="818584" y="2294323"/>
                  <a:pt x="818584" y="2354750"/>
                </a:cubicBezTo>
                <a:lnTo>
                  <a:pt x="818584" y="2792384"/>
                </a:lnTo>
                <a:cubicBezTo>
                  <a:pt x="818584" y="2852811"/>
                  <a:pt x="867569" y="2901796"/>
                  <a:pt x="927996" y="2901796"/>
                </a:cubicBezTo>
                <a:lnTo>
                  <a:pt x="1365637" y="2901796"/>
                </a:lnTo>
                <a:cubicBezTo>
                  <a:pt x="1426065" y="2901796"/>
                  <a:pt x="1475051" y="2852811"/>
                  <a:pt x="1475051" y="2792384"/>
                </a:cubicBezTo>
                <a:lnTo>
                  <a:pt x="1475051" y="2354750"/>
                </a:lnTo>
                <a:cubicBezTo>
                  <a:pt x="1475051" y="2294323"/>
                  <a:pt x="1426065" y="2245338"/>
                  <a:pt x="1365637" y="2245338"/>
                </a:cubicBezTo>
                <a:close/>
                <a:moveTo>
                  <a:pt x="165999" y="2245338"/>
                </a:moveTo>
                <a:cubicBezTo>
                  <a:pt x="105572" y="2245338"/>
                  <a:pt x="56587" y="2294323"/>
                  <a:pt x="56587" y="2354750"/>
                </a:cubicBezTo>
                <a:lnTo>
                  <a:pt x="56587" y="2792384"/>
                </a:lnTo>
                <a:cubicBezTo>
                  <a:pt x="56587" y="2852811"/>
                  <a:pt x="105572" y="2901796"/>
                  <a:pt x="165999" y="2901796"/>
                </a:cubicBezTo>
                <a:lnTo>
                  <a:pt x="603632" y="2901796"/>
                </a:lnTo>
                <a:cubicBezTo>
                  <a:pt x="664059" y="2901796"/>
                  <a:pt x="713044" y="2852811"/>
                  <a:pt x="713044" y="2792384"/>
                </a:cubicBezTo>
                <a:lnTo>
                  <a:pt x="713044" y="2354750"/>
                </a:lnTo>
                <a:cubicBezTo>
                  <a:pt x="713044" y="2294323"/>
                  <a:pt x="664059" y="2245338"/>
                  <a:pt x="603632" y="2245338"/>
                </a:cubicBezTo>
                <a:close/>
                <a:moveTo>
                  <a:pt x="165999" y="1515948"/>
                </a:moveTo>
                <a:cubicBezTo>
                  <a:pt x="105572" y="1515948"/>
                  <a:pt x="56587" y="1564934"/>
                  <a:pt x="56587" y="1625361"/>
                </a:cubicBezTo>
                <a:lnTo>
                  <a:pt x="56587" y="2062996"/>
                </a:lnTo>
                <a:cubicBezTo>
                  <a:pt x="56587" y="2123413"/>
                  <a:pt x="105572" y="2172398"/>
                  <a:pt x="165999" y="2172398"/>
                </a:cubicBezTo>
                <a:lnTo>
                  <a:pt x="603632" y="2172398"/>
                </a:lnTo>
                <a:cubicBezTo>
                  <a:pt x="664059" y="2172398"/>
                  <a:pt x="713044" y="2123413"/>
                  <a:pt x="713044" y="2062996"/>
                </a:cubicBezTo>
                <a:lnTo>
                  <a:pt x="713044" y="1625361"/>
                </a:lnTo>
                <a:cubicBezTo>
                  <a:pt x="713044" y="1564934"/>
                  <a:pt x="664059" y="1515948"/>
                  <a:pt x="603632" y="1515948"/>
                </a:cubicBezTo>
                <a:close/>
                <a:moveTo>
                  <a:pt x="927996" y="1515947"/>
                </a:moveTo>
                <a:cubicBezTo>
                  <a:pt x="867569" y="1515947"/>
                  <a:pt x="818584" y="1564933"/>
                  <a:pt x="818584" y="1625360"/>
                </a:cubicBezTo>
                <a:lnTo>
                  <a:pt x="818584" y="2062995"/>
                </a:lnTo>
                <a:cubicBezTo>
                  <a:pt x="818584" y="2123413"/>
                  <a:pt x="867569" y="2172398"/>
                  <a:pt x="927996" y="2172398"/>
                </a:cubicBezTo>
                <a:lnTo>
                  <a:pt x="1365637" y="2172398"/>
                </a:lnTo>
                <a:cubicBezTo>
                  <a:pt x="1426065" y="2172398"/>
                  <a:pt x="1475051" y="2123413"/>
                  <a:pt x="1475051" y="2062995"/>
                </a:cubicBezTo>
                <a:lnTo>
                  <a:pt x="1475051" y="1625360"/>
                </a:lnTo>
                <a:cubicBezTo>
                  <a:pt x="1475051" y="1564933"/>
                  <a:pt x="1426065" y="1515947"/>
                  <a:pt x="1365637" y="1515947"/>
                </a:cubicBezTo>
                <a:close/>
                <a:moveTo>
                  <a:pt x="1689997" y="1515947"/>
                </a:moveTo>
                <a:cubicBezTo>
                  <a:pt x="1629570" y="1515947"/>
                  <a:pt x="1580588" y="1564932"/>
                  <a:pt x="1580588" y="1625359"/>
                </a:cubicBezTo>
                <a:lnTo>
                  <a:pt x="1580588" y="2062994"/>
                </a:lnTo>
                <a:cubicBezTo>
                  <a:pt x="1580588" y="2123413"/>
                  <a:pt x="1629570" y="2172398"/>
                  <a:pt x="1689997" y="2172398"/>
                </a:cubicBezTo>
                <a:lnTo>
                  <a:pt x="2127634" y="2172398"/>
                </a:lnTo>
                <a:cubicBezTo>
                  <a:pt x="2188060" y="2172398"/>
                  <a:pt x="2237045" y="2123413"/>
                  <a:pt x="2237045" y="2062994"/>
                </a:cubicBezTo>
                <a:lnTo>
                  <a:pt x="2237045" y="1625359"/>
                </a:lnTo>
                <a:cubicBezTo>
                  <a:pt x="2237045" y="1564932"/>
                  <a:pt x="2188060" y="1515947"/>
                  <a:pt x="2127634" y="1515947"/>
                </a:cubicBezTo>
                <a:close/>
                <a:moveTo>
                  <a:pt x="2451996" y="1515946"/>
                </a:moveTo>
                <a:cubicBezTo>
                  <a:pt x="2391569" y="1515946"/>
                  <a:pt x="2342584" y="1564931"/>
                  <a:pt x="2342584" y="1625359"/>
                </a:cubicBezTo>
                <a:lnTo>
                  <a:pt x="2342584" y="2062993"/>
                </a:lnTo>
                <a:cubicBezTo>
                  <a:pt x="2342584" y="2123413"/>
                  <a:pt x="2391569" y="2172398"/>
                  <a:pt x="2451996" y="2172398"/>
                </a:cubicBezTo>
                <a:lnTo>
                  <a:pt x="2889629" y="2172398"/>
                </a:lnTo>
                <a:cubicBezTo>
                  <a:pt x="2950056" y="2172398"/>
                  <a:pt x="2999041" y="2123413"/>
                  <a:pt x="2999041" y="2062993"/>
                </a:cubicBezTo>
                <a:lnTo>
                  <a:pt x="2999041" y="1625359"/>
                </a:lnTo>
                <a:cubicBezTo>
                  <a:pt x="2999041" y="1564931"/>
                  <a:pt x="2950056" y="1515946"/>
                  <a:pt x="2889629" y="1515946"/>
                </a:cubicBezTo>
                <a:close/>
                <a:moveTo>
                  <a:pt x="3213993" y="1515945"/>
                </a:moveTo>
                <a:cubicBezTo>
                  <a:pt x="3153566" y="1515945"/>
                  <a:pt x="3104581" y="1564931"/>
                  <a:pt x="3104581" y="1625358"/>
                </a:cubicBezTo>
                <a:lnTo>
                  <a:pt x="3104581" y="2062992"/>
                </a:lnTo>
                <a:cubicBezTo>
                  <a:pt x="3104581" y="2123413"/>
                  <a:pt x="3153566" y="2172398"/>
                  <a:pt x="3213993" y="2172398"/>
                </a:cubicBezTo>
                <a:lnTo>
                  <a:pt x="3651628" y="2172398"/>
                </a:lnTo>
                <a:cubicBezTo>
                  <a:pt x="3712054" y="2172398"/>
                  <a:pt x="3761040" y="2123413"/>
                  <a:pt x="3761040" y="2062992"/>
                </a:cubicBezTo>
                <a:lnTo>
                  <a:pt x="3761040" y="1625358"/>
                </a:lnTo>
                <a:cubicBezTo>
                  <a:pt x="3761040" y="1564931"/>
                  <a:pt x="3712054" y="1515945"/>
                  <a:pt x="3651628" y="1515945"/>
                </a:cubicBezTo>
                <a:close/>
                <a:moveTo>
                  <a:pt x="3975991" y="1515945"/>
                </a:moveTo>
                <a:cubicBezTo>
                  <a:pt x="3915564" y="1515945"/>
                  <a:pt x="3866579" y="1564930"/>
                  <a:pt x="3866579" y="1625357"/>
                </a:cubicBezTo>
                <a:lnTo>
                  <a:pt x="3866579" y="2062992"/>
                </a:lnTo>
                <a:cubicBezTo>
                  <a:pt x="3866579" y="2123413"/>
                  <a:pt x="3915564" y="2172398"/>
                  <a:pt x="3975991" y="2172398"/>
                </a:cubicBezTo>
                <a:lnTo>
                  <a:pt x="4413617" y="2172398"/>
                </a:lnTo>
                <a:cubicBezTo>
                  <a:pt x="4474044" y="2172398"/>
                  <a:pt x="4523029" y="2123413"/>
                  <a:pt x="4523029" y="2062992"/>
                </a:cubicBezTo>
                <a:lnTo>
                  <a:pt x="4523029" y="1625357"/>
                </a:lnTo>
                <a:cubicBezTo>
                  <a:pt x="4523029" y="1564930"/>
                  <a:pt x="4474044" y="1515945"/>
                  <a:pt x="4413617" y="1515945"/>
                </a:cubicBezTo>
                <a:close/>
                <a:moveTo>
                  <a:pt x="4737982" y="1515944"/>
                </a:moveTo>
                <a:cubicBezTo>
                  <a:pt x="4677555" y="1515944"/>
                  <a:pt x="4628570" y="1564929"/>
                  <a:pt x="4628570" y="1625356"/>
                </a:cubicBezTo>
                <a:lnTo>
                  <a:pt x="4628570" y="2062991"/>
                </a:lnTo>
                <a:cubicBezTo>
                  <a:pt x="4628570" y="2123413"/>
                  <a:pt x="4677555" y="2172398"/>
                  <a:pt x="4737982" y="2172398"/>
                </a:cubicBezTo>
                <a:lnTo>
                  <a:pt x="5175616" y="2172398"/>
                </a:lnTo>
                <a:cubicBezTo>
                  <a:pt x="5236043" y="2172398"/>
                  <a:pt x="5285028" y="2123413"/>
                  <a:pt x="5285028" y="2062991"/>
                </a:cubicBezTo>
                <a:lnTo>
                  <a:pt x="5285028" y="1625356"/>
                </a:lnTo>
                <a:cubicBezTo>
                  <a:pt x="5285028" y="1564929"/>
                  <a:pt x="5236043" y="1515944"/>
                  <a:pt x="5175616" y="1515944"/>
                </a:cubicBezTo>
                <a:close/>
                <a:moveTo>
                  <a:pt x="5499981" y="1515943"/>
                </a:moveTo>
                <a:cubicBezTo>
                  <a:pt x="5439554" y="1515943"/>
                  <a:pt x="5390569" y="1564929"/>
                  <a:pt x="5390569" y="1625356"/>
                </a:cubicBezTo>
                <a:lnTo>
                  <a:pt x="5390569" y="2062990"/>
                </a:lnTo>
                <a:cubicBezTo>
                  <a:pt x="5390569" y="2123413"/>
                  <a:pt x="5439554" y="2172398"/>
                  <a:pt x="5499981" y="2172398"/>
                </a:cubicBezTo>
                <a:lnTo>
                  <a:pt x="5937615" y="2172398"/>
                </a:lnTo>
                <a:cubicBezTo>
                  <a:pt x="5998042" y="2172398"/>
                  <a:pt x="6047027" y="2123413"/>
                  <a:pt x="6047027" y="2062990"/>
                </a:cubicBezTo>
                <a:lnTo>
                  <a:pt x="6047027" y="1625356"/>
                </a:lnTo>
                <a:cubicBezTo>
                  <a:pt x="6047027" y="1564929"/>
                  <a:pt x="5998042" y="1515943"/>
                  <a:pt x="5937615" y="1515943"/>
                </a:cubicBezTo>
                <a:close/>
                <a:moveTo>
                  <a:pt x="6261980" y="1515943"/>
                </a:moveTo>
                <a:cubicBezTo>
                  <a:pt x="6201553" y="1515943"/>
                  <a:pt x="6152568" y="1564928"/>
                  <a:pt x="6152568" y="1625355"/>
                </a:cubicBezTo>
                <a:lnTo>
                  <a:pt x="6152568" y="2062989"/>
                </a:lnTo>
                <a:cubicBezTo>
                  <a:pt x="6152568" y="2123413"/>
                  <a:pt x="6201553" y="2172398"/>
                  <a:pt x="6261980" y="2172398"/>
                </a:cubicBezTo>
                <a:lnTo>
                  <a:pt x="6699614" y="2172398"/>
                </a:lnTo>
                <a:cubicBezTo>
                  <a:pt x="6760041" y="2172398"/>
                  <a:pt x="6809026" y="2123413"/>
                  <a:pt x="6809026" y="2062989"/>
                </a:cubicBezTo>
                <a:lnTo>
                  <a:pt x="6809026" y="1625355"/>
                </a:lnTo>
                <a:cubicBezTo>
                  <a:pt x="6809026" y="1564928"/>
                  <a:pt x="6760041" y="1515943"/>
                  <a:pt x="6699614" y="1515943"/>
                </a:cubicBezTo>
                <a:close/>
                <a:moveTo>
                  <a:pt x="7023979" y="1515942"/>
                </a:moveTo>
                <a:cubicBezTo>
                  <a:pt x="6963552" y="1515942"/>
                  <a:pt x="6914567" y="1564927"/>
                  <a:pt x="6914567" y="1625354"/>
                </a:cubicBezTo>
                <a:lnTo>
                  <a:pt x="6914567" y="2062988"/>
                </a:lnTo>
                <a:cubicBezTo>
                  <a:pt x="6914567" y="2123413"/>
                  <a:pt x="6963552" y="2172398"/>
                  <a:pt x="7023979" y="2172398"/>
                </a:cubicBezTo>
                <a:lnTo>
                  <a:pt x="7461613" y="2172398"/>
                </a:lnTo>
                <a:cubicBezTo>
                  <a:pt x="7522040" y="2172398"/>
                  <a:pt x="7571025" y="2123413"/>
                  <a:pt x="7571025" y="2062988"/>
                </a:cubicBezTo>
                <a:lnTo>
                  <a:pt x="7571025" y="1625354"/>
                </a:lnTo>
                <a:cubicBezTo>
                  <a:pt x="7571025" y="1564927"/>
                  <a:pt x="7522040" y="1515942"/>
                  <a:pt x="7461613" y="1515942"/>
                </a:cubicBezTo>
                <a:close/>
                <a:moveTo>
                  <a:pt x="7778358" y="1515941"/>
                </a:moveTo>
                <a:cubicBezTo>
                  <a:pt x="7717931" y="1515941"/>
                  <a:pt x="7668946" y="1564926"/>
                  <a:pt x="7668946" y="1625353"/>
                </a:cubicBezTo>
                <a:lnTo>
                  <a:pt x="7668946" y="2062987"/>
                </a:lnTo>
                <a:cubicBezTo>
                  <a:pt x="7668946" y="2123413"/>
                  <a:pt x="7717931" y="2172398"/>
                  <a:pt x="7778358" y="2172398"/>
                </a:cubicBezTo>
                <a:lnTo>
                  <a:pt x="8215992" y="2172398"/>
                </a:lnTo>
                <a:cubicBezTo>
                  <a:pt x="8276419" y="2172398"/>
                  <a:pt x="8325404" y="2123413"/>
                  <a:pt x="8325404" y="2062987"/>
                </a:cubicBezTo>
                <a:lnTo>
                  <a:pt x="8325404" y="1625353"/>
                </a:lnTo>
                <a:cubicBezTo>
                  <a:pt x="8325404" y="1564926"/>
                  <a:pt x="8276419" y="1515941"/>
                  <a:pt x="8215992" y="1515941"/>
                </a:cubicBezTo>
                <a:close/>
                <a:moveTo>
                  <a:pt x="8540357" y="1515941"/>
                </a:moveTo>
                <a:cubicBezTo>
                  <a:pt x="8479930" y="1515941"/>
                  <a:pt x="8430945" y="1564926"/>
                  <a:pt x="8430945" y="1625353"/>
                </a:cubicBezTo>
                <a:lnTo>
                  <a:pt x="8430945" y="2062987"/>
                </a:lnTo>
                <a:cubicBezTo>
                  <a:pt x="8430945" y="2123413"/>
                  <a:pt x="8479930" y="2172398"/>
                  <a:pt x="8540357" y="2172398"/>
                </a:cubicBezTo>
                <a:lnTo>
                  <a:pt x="8977991" y="2172398"/>
                </a:lnTo>
                <a:cubicBezTo>
                  <a:pt x="9038418" y="2172398"/>
                  <a:pt x="9087403" y="2123413"/>
                  <a:pt x="9087403" y="2062987"/>
                </a:cubicBezTo>
                <a:lnTo>
                  <a:pt x="9087403" y="1625353"/>
                </a:lnTo>
                <a:cubicBezTo>
                  <a:pt x="9087403" y="1564926"/>
                  <a:pt x="9038418" y="1515941"/>
                  <a:pt x="8977991" y="1515941"/>
                </a:cubicBezTo>
                <a:close/>
                <a:moveTo>
                  <a:pt x="165999" y="786548"/>
                </a:moveTo>
                <a:cubicBezTo>
                  <a:pt x="105572" y="786548"/>
                  <a:pt x="56587" y="835533"/>
                  <a:pt x="56587" y="895959"/>
                </a:cubicBezTo>
                <a:lnTo>
                  <a:pt x="56587" y="1333596"/>
                </a:lnTo>
                <a:cubicBezTo>
                  <a:pt x="56587" y="1394023"/>
                  <a:pt x="105572" y="1443008"/>
                  <a:pt x="165999" y="1443008"/>
                </a:cubicBezTo>
                <a:lnTo>
                  <a:pt x="603633" y="1443008"/>
                </a:lnTo>
                <a:cubicBezTo>
                  <a:pt x="664060" y="1443008"/>
                  <a:pt x="713044" y="1394023"/>
                  <a:pt x="713044" y="1333596"/>
                </a:cubicBezTo>
                <a:lnTo>
                  <a:pt x="713044" y="895959"/>
                </a:lnTo>
                <a:cubicBezTo>
                  <a:pt x="713044" y="835533"/>
                  <a:pt x="664060" y="786548"/>
                  <a:pt x="603633" y="786548"/>
                </a:cubicBezTo>
                <a:close/>
                <a:moveTo>
                  <a:pt x="927996" y="786547"/>
                </a:moveTo>
                <a:cubicBezTo>
                  <a:pt x="867569" y="786547"/>
                  <a:pt x="818584" y="835532"/>
                  <a:pt x="818584" y="895959"/>
                </a:cubicBezTo>
                <a:lnTo>
                  <a:pt x="818584" y="1333595"/>
                </a:lnTo>
                <a:cubicBezTo>
                  <a:pt x="818584" y="1394022"/>
                  <a:pt x="867569" y="1443007"/>
                  <a:pt x="927996" y="1443007"/>
                </a:cubicBezTo>
                <a:lnTo>
                  <a:pt x="1365637" y="1443007"/>
                </a:lnTo>
                <a:cubicBezTo>
                  <a:pt x="1426065" y="1443007"/>
                  <a:pt x="1475051" y="1394022"/>
                  <a:pt x="1475051" y="1333595"/>
                </a:cubicBezTo>
                <a:lnTo>
                  <a:pt x="1475051" y="895959"/>
                </a:lnTo>
                <a:cubicBezTo>
                  <a:pt x="1475051" y="835532"/>
                  <a:pt x="1426065" y="786547"/>
                  <a:pt x="1365637" y="786547"/>
                </a:cubicBezTo>
                <a:close/>
                <a:moveTo>
                  <a:pt x="1689998" y="786547"/>
                </a:moveTo>
                <a:cubicBezTo>
                  <a:pt x="1629570" y="786547"/>
                  <a:pt x="1580588" y="835532"/>
                  <a:pt x="1580588" y="895959"/>
                </a:cubicBezTo>
                <a:lnTo>
                  <a:pt x="1580588" y="1333594"/>
                </a:lnTo>
                <a:cubicBezTo>
                  <a:pt x="1580588" y="1394022"/>
                  <a:pt x="1629570" y="1443007"/>
                  <a:pt x="1689998" y="1443007"/>
                </a:cubicBezTo>
                <a:lnTo>
                  <a:pt x="2127634" y="1443007"/>
                </a:lnTo>
                <a:cubicBezTo>
                  <a:pt x="2188060" y="1443007"/>
                  <a:pt x="2237045" y="1394022"/>
                  <a:pt x="2237045" y="1333594"/>
                </a:cubicBezTo>
                <a:lnTo>
                  <a:pt x="2237045" y="895959"/>
                </a:lnTo>
                <a:cubicBezTo>
                  <a:pt x="2237045" y="835532"/>
                  <a:pt x="2188060" y="786547"/>
                  <a:pt x="2127634" y="786547"/>
                </a:cubicBezTo>
                <a:close/>
                <a:moveTo>
                  <a:pt x="2451996" y="786546"/>
                </a:moveTo>
                <a:cubicBezTo>
                  <a:pt x="2391569" y="786546"/>
                  <a:pt x="2342584" y="835531"/>
                  <a:pt x="2342584" y="895958"/>
                </a:cubicBezTo>
                <a:lnTo>
                  <a:pt x="2342584" y="1333593"/>
                </a:lnTo>
                <a:cubicBezTo>
                  <a:pt x="2342584" y="1394021"/>
                  <a:pt x="2391569" y="1443006"/>
                  <a:pt x="2451996" y="1443006"/>
                </a:cubicBezTo>
                <a:lnTo>
                  <a:pt x="2889629" y="1443006"/>
                </a:lnTo>
                <a:cubicBezTo>
                  <a:pt x="2950056" y="1443006"/>
                  <a:pt x="2999041" y="1394021"/>
                  <a:pt x="2999041" y="1333593"/>
                </a:cubicBezTo>
                <a:lnTo>
                  <a:pt x="2999041" y="895958"/>
                </a:lnTo>
                <a:cubicBezTo>
                  <a:pt x="2999041" y="835531"/>
                  <a:pt x="2950056" y="786546"/>
                  <a:pt x="2889629" y="786546"/>
                </a:cubicBezTo>
                <a:close/>
                <a:moveTo>
                  <a:pt x="3213993" y="786546"/>
                </a:moveTo>
                <a:cubicBezTo>
                  <a:pt x="3153566" y="786546"/>
                  <a:pt x="3104581" y="835531"/>
                  <a:pt x="3104581" y="895958"/>
                </a:cubicBezTo>
                <a:lnTo>
                  <a:pt x="3104581" y="1333593"/>
                </a:lnTo>
                <a:cubicBezTo>
                  <a:pt x="3104581" y="1394020"/>
                  <a:pt x="3153566" y="1443005"/>
                  <a:pt x="3213993" y="1443005"/>
                </a:cubicBezTo>
                <a:lnTo>
                  <a:pt x="3651628" y="1443005"/>
                </a:lnTo>
                <a:cubicBezTo>
                  <a:pt x="3712054" y="1443005"/>
                  <a:pt x="3761040" y="1394020"/>
                  <a:pt x="3761040" y="1333593"/>
                </a:cubicBezTo>
                <a:lnTo>
                  <a:pt x="3761040" y="895958"/>
                </a:lnTo>
                <a:cubicBezTo>
                  <a:pt x="3761040" y="835531"/>
                  <a:pt x="3712054" y="786546"/>
                  <a:pt x="3651628" y="786546"/>
                </a:cubicBezTo>
                <a:close/>
                <a:moveTo>
                  <a:pt x="3975991" y="786545"/>
                </a:moveTo>
                <a:cubicBezTo>
                  <a:pt x="3915564" y="786545"/>
                  <a:pt x="3866579" y="835530"/>
                  <a:pt x="3866579" y="895957"/>
                </a:cubicBezTo>
                <a:lnTo>
                  <a:pt x="3866579" y="1333592"/>
                </a:lnTo>
                <a:cubicBezTo>
                  <a:pt x="3866579" y="1394019"/>
                  <a:pt x="3915564" y="1443005"/>
                  <a:pt x="3975991" y="1443005"/>
                </a:cubicBezTo>
                <a:lnTo>
                  <a:pt x="4413617" y="1443005"/>
                </a:lnTo>
                <a:cubicBezTo>
                  <a:pt x="4474044" y="1443005"/>
                  <a:pt x="4523029" y="1394019"/>
                  <a:pt x="4523029" y="1333592"/>
                </a:cubicBezTo>
                <a:lnTo>
                  <a:pt x="4523029" y="895957"/>
                </a:lnTo>
                <a:cubicBezTo>
                  <a:pt x="4523029" y="835530"/>
                  <a:pt x="4474044" y="786545"/>
                  <a:pt x="4413617" y="786545"/>
                </a:cubicBezTo>
                <a:close/>
                <a:moveTo>
                  <a:pt x="4737982" y="786545"/>
                </a:moveTo>
                <a:cubicBezTo>
                  <a:pt x="4677555" y="786545"/>
                  <a:pt x="4628570" y="835530"/>
                  <a:pt x="4628570" y="895957"/>
                </a:cubicBezTo>
                <a:lnTo>
                  <a:pt x="4628570" y="1333592"/>
                </a:lnTo>
                <a:cubicBezTo>
                  <a:pt x="4628570" y="1394019"/>
                  <a:pt x="4677555" y="1443004"/>
                  <a:pt x="4737982" y="1443004"/>
                </a:cubicBezTo>
                <a:lnTo>
                  <a:pt x="5175616" y="1443004"/>
                </a:lnTo>
                <a:cubicBezTo>
                  <a:pt x="5236043" y="1443004"/>
                  <a:pt x="5285028" y="1394019"/>
                  <a:pt x="5285028" y="1333592"/>
                </a:cubicBezTo>
                <a:lnTo>
                  <a:pt x="5285028" y="895957"/>
                </a:lnTo>
                <a:cubicBezTo>
                  <a:pt x="5285028" y="835530"/>
                  <a:pt x="5236043" y="786545"/>
                  <a:pt x="5175616" y="786545"/>
                </a:cubicBezTo>
                <a:close/>
                <a:moveTo>
                  <a:pt x="5499981" y="786544"/>
                </a:moveTo>
                <a:cubicBezTo>
                  <a:pt x="5439554" y="786544"/>
                  <a:pt x="5390569" y="835529"/>
                  <a:pt x="5390569" y="895956"/>
                </a:cubicBezTo>
                <a:lnTo>
                  <a:pt x="5390569" y="1333591"/>
                </a:lnTo>
                <a:cubicBezTo>
                  <a:pt x="5390569" y="1394018"/>
                  <a:pt x="5439554" y="1443003"/>
                  <a:pt x="5499981" y="1443003"/>
                </a:cubicBezTo>
                <a:lnTo>
                  <a:pt x="5937615" y="1443003"/>
                </a:lnTo>
                <a:cubicBezTo>
                  <a:pt x="5998042" y="1443003"/>
                  <a:pt x="6047027" y="1394018"/>
                  <a:pt x="6047027" y="1333591"/>
                </a:cubicBezTo>
                <a:lnTo>
                  <a:pt x="6047027" y="895956"/>
                </a:lnTo>
                <a:cubicBezTo>
                  <a:pt x="6047027" y="835529"/>
                  <a:pt x="5998042" y="786544"/>
                  <a:pt x="5937615" y="786544"/>
                </a:cubicBezTo>
                <a:close/>
                <a:moveTo>
                  <a:pt x="6261980" y="786544"/>
                </a:moveTo>
                <a:cubicBezTo>
                  <a:pt x="6201553" y="786544"/>
                  <a:pt x="6152568" y="835529"/>
                  <a:pt x="6152568" y="895956"/>
                </a:cubicBezTo>
                <a:lnTo>
                  <a:pt x="6152568" y="1333590"/>
                </a:lnTo>
                <a:cubicBezTo>
                  <a:pt x="6152568" y="1394017"/>
                  <a:pt x="6201553" y="1443003"/>
                  <a:pt x="6261980" y="1443003"/>
                </a:cubicBezTo>
                <a:lnTo>
                  <a:pt x="6699614" y="1443003"/>
                </a:lnTo>
                <a:cubicBezTo>
                  <a:pt x="6760041" y="1443003"/>
                  <a:pt x="6809026" y="1394017"/>
                  <a:pt x="6809026" y="1333590"/>
                </a:cubicBezTo>
                <a:lnTo>
                  <a:pt x="6809026" y="895956"/>
                </a:lnTo>
                <a:cubicBezTo>
                  <a:pt x="6809026" y="835529"/>
                  <a:pt x="6760041" y="786544"/>
                  <a:pt x="6699614" y="786544"/>
                </a:cubicBezTo>
                <a:close/>
                <a:moveTo>
                  <a:pt x="7023979" y="786543"/>
                </a:moveTo>
                <a:cubicBezTo>
                  <a:pt x="6963552" y="786543"/>
                  <a:pt x="6914567" y="835528"/>
                  <a:pt x="6914567" y="895955"/>
                </a:cubicBezTo>
                <a:lnTo>
                  <a:pt x="6914567" y="1333590"/>
                </a:lnTo>
                <a:cubicBezTo>
                  <a:pt x="6914567" y="1394017"/>
                  <a:pt x="6963552" y="1443002"/>
                  <a:pt x="7023979" y="1443002"/>
                </a:cubicBezTo>
                <a:lnTo>
                  <a:pt x="7461613" y="1443002"/>
                </a:lnTo>
                <a:cubicBezTo>
                  <a:pt x="7522040" y="1443002"/>
                  <a:pt x="7571025" y="1394017"/>
                  <a:pt x="7571025" y="1333590"/>
                </a:cubicBezTo>
                <a:lnTo>
                  <a:pt x="7571025" y="895955"/>
                </a:lnTo>
                <a:cubicBezTo>
                  <a:pt x="7571025" y="835528"/>
                  <a:pt x="7522040" y="786543"/>
                  <a:pt x="7461613" y="786543"/>
                </a:cubicBezTo>
                <a:close/>
                <a:moveTo>
                  <a:pt x="7778358" y="786543"/>
                </a:moveTo>
                <a:cubicBezTo>
                  <a:pt x="7717931" y="786543"/>
                  <a:pt x="7668946" y="835528"/>
                  <a:pt x="7668946" y="895955"/>
                </a:cubicBezTo>
                <a:lnTo>
                  <a:pt x="7668946" y="1333589"/>
                </a:lnTo>
                <a:cubicBezTo>
                  <a:pt x="7668946" y="1394016"/>
                  <a:pt x="7717931" y="1443001"/>
                  <a:pt x="7778358" y="1443001"/>
                </a:cubicBezTo>
                <a:lnTo>
                  <a:pt x="8215992" y="1443001"/>
                </a:lnTo>
                <a:cubicBezTo>
                  <a:pt x="8276419" y="1443001"/>
                  <a:pt x="8325404" y="1394016"/>
                  <a:pt x="8325404" y="1333589"/>
                </a:cubicBezTo>
                <a:lnTo>
                  <a:pt x="8325404" y="895955"/>
                </a:lnTo>
                <a:cubicBezTo>
                  <a:pt x="8325404" y="835528"/>
                  <a:pt x="8276419" y="786543"/>
                  <a:pt x="8215992" y="786543"/>
                </a:cubicBezTo>
                <a:close/>
                <a:moveTo>
                  <a:pt x="8540357" y="786542"/>
                </a:moveTo>
                <a:cubicBezTo>
                  <a:pt x="8479930" y="786542"/>
                  <a:pt x="8430945" y="835528"/>
                  <a:pt x="8430945" y="895955"/>
                </a:cubicBezTo>
                <a:lnTo>
                  <a:pt x="8430945" y="1333589"/>
                </a:lnTo>
                <a:cubicBezTo>
                  <a:pt x="8430945" y="1394016"/>
                  <a:pt x="8479930" y="1443001"/>
                  <a:pt x="8540357" y="1443001"/>
                </a:cubicBezTo>
                <a:lnTo>
                  <a:pt x="8977991" y="1443001"/>
                </a:lnTo>
                <a:cubicBezTo>
                  <a:pt x="9038418" y="1443001"/>
                  <a:pt x="9087403" y="1394016"/>
                  <a:pt x="9087403" y="1333589"/>
                </a:cubicBezTo>
                <a:lnTo>
                  <a:pt x="9087403" y="895955"/>
                </a:lnTo>
                <a:cubicBezTo>
                  <a:pt x="9087403" y="835528"/>
                  <a:pt x="9038418" y="786542"/>
                  <a:pt x="8977991" y="786542"/>
                </a:cubicBezTo>
                <a:close/>
                <a:moveTo>
                  <a:pt x="165999" y="57150"/>
                </a:moveTo>
                <a:cubicBezTo>
                  <a:pt x="105572" y="57150"/>
                  <a:pt x="56587" y="106135"/>
                  <a:pt x="56587" y="166562"/>
                </a:cubicBezTo>
                <a:lnTo>
                  <a:pt x="56587" y="604196"/>
                </a:lnTo>
                <a:cubicBezTo>
                  <a:pt x="56587" y="664623"/>
                  <a:pt x="105572" y="713608"/>
                  <a:pt x="165999" y="713608"/>
                </a:cubicBezTo>
                <a:lnTo>
                  <a:pt x="603633" y="713608"/>
                </a:lnTo>
                <a:cubicBezTo>
                  <a:pt x="664060" y="713608"/>
                  <a:pt x="713045" y="664623"/>
                  <a:pt x="713045" y="604196"/>
                </a:cubicBezTo>
                <a:lnTo>
                  <a:pt x="713045" y="166562"/>
                </a:lnTo>
                <a:cubicBezTo>
                  <a:pt x="713045" y="106135"/>
                  <a:pt x="664060" y="57150"/>
                  <a:pt x="603633" y="57150"/>
                </a:cubicBezTo>
                <a:close/>
                <a:moveTo>
                  <a:pt x="927996" y="57150"/>
                </a:moveTo>
                <a:cubicBezTo>
                  <a:pt x="867570" y="57150"/>
                  <a:pt x="818585" y="106135"/>
                  <a:pt x="818585" y="166562"/>
                </a:cubicBezTo>
                <a:lnTo>
                  <a:pt x="818585" y="604195"/>
                </a:lnTo>
                <a:cubicBezTo>
                  <a:pt x="818585" y="664622"/>
                  <a:pt x="867570" y="713607"/>
                  <a:pt x="927996" y="713607"/>
                </a:cubicBezTo>
                <a:lnTo>
                  <a:pt x="1365637" y="713607"/>
                </a:lnTo>
                <a:cubicBezTo>
                  <a:pt x="1426066" y="713607"/>
                  <a:pt x="1475051" y="664622"/>
                  <a:pt x="1475051" y="604195"/>
                </a:cubicBezTo>
                <a:lnTo>
                  <a:pt x="1475051" y="166562"/>
                </a:lnTo>
                <a:cubicBezTo>
                  <a:pt x="1475051" y="106135"/>
                  <a:pt x="1426066" y="57150"/>
                  <a:pt x="1365637" y="57150"/>
                </a:cubicBezTo>
                <a:close/>
                <a:moveTo>
                  <a:pt x="1689998" y="57149"/>
                </a:moveTo>
                <a:cubicBezTo>
                  <a:pt x="1629570" y="57149"/>
                  <a:pt x="1580588" y="106134"/>
                  <a:pt x="1580588" y="166561"/>
                </a:cubicBezTo>
                <a:lnTo>
                  <a:pt x="1580588" y="604195"/>
                </a:lnTo>
                <a:cubicBezTo>
                  <a:pt x="1580588" y="664622"/>
                  <a:pt x="1629570" y="713607"/>
                  <a:pt x="1689998" y="713607"/>
                </a:cubicBezTo>
                <a:lnTo>
                  <a:pt x="2127634" y="713607"/>
                </a:lnTo>
                <a:cubicBezTo>
                  <a:pt x="2188061" y="713607"/>
                  <a:pt x="2237045" y="664622"/>
                  <a:pt x="2237045" y="604195"/>
                </a:cubicBezTo>
                <a:lnTo>
                  <a:pt x="2237045" y="166561"/>
                </a:lnTo>
                <a:cubicBezTo>
                  <a:pt x="2237045" y="106134"/>
                  <a:pt x="2188061" y="57149"/>
                  <a:pt x="2127634" y="57149"/>
                </a:cubicBezTo>
                <a:close/>
                <a:moveTo>
                  <a:pt x="2451996" y="57149"/>
                </a:moveTo>
                <a:cubicBezTo>
                  <a:pt x="2391569" y="57149"/>
                  <a:pt x="2342585" y="106134"/>
                  <a:pt x="2342585" y="166561"/>
                </a:cubicBezTo>
                <a:lnTo>
                  <a:pt x="2342585" y="604194"/>
                </a:lnTo>
                <a:cubicBezTo>
                  <a:pt x="2342585" y="664621"/>
                  <a:pt x="2391569" y="713606"/>
                  <a:pt x="2451996" y="713606"/>
                </a:cubicBezTo>
                <a:lnTo>
                  <a:pt x="2889629" y="713606"/>
                </a:lnTo>
                <a:cubicBezTo>
                  <a:pt x="2950056" y="713606"/>
                  <a:pt x="2999041" y="664621"/>
                  <a:pt x="2999041" y="604194"/>
                </a:cubicBezTo>
                <a:lnTo>
                  <a:pt x="2999041" y="166561"/>
                </a:lnTo>
                <a:cubicBezTo>
                  <a:pt x="2999041" y="106134"/>
                  <a:pt x="2950056" y="57149"/>
                  <a:pt x="2889629" y="57149"/>
                </a:cubicBezTo>
                <a:close/>
                <a:moveTo>
                  <a:pt x="3213995" y="57148"/>
                </a:moveTo>
                <a:cubicBezTo>
                  <a:pt x="3153567" y="57148"/>
                  <a:pt x="3104581" y="106133"/>
                  <a:pt x="3104581" y="166560"/>
                </a:cubicBezTo>
                <a:lnTo>
                  <a:pt x="3104581" y="604194"/>
                </a:lnTo>
                <a:cubicBezTo>
                  <a:pt x="3104581" y="664621"/>
                  <a:pt x="3153567" y="713606"/>
                  <a:pt x="3213995" y="713606"/>
                </a:cubicBezTo>
                <a:lnTo>
                  <a:pt x="3651628" y="713606"/>
                </a:lnTo>
                <a:cubicBezTo>
                  <a:pt x="3712055" y="713606"/>
                  <a:pt x="3761040" y="664621"/>
                  <a:pt x="3761040" y="604194"/>
                </a:cubicBezTo>
                <a:lnTo>
                  <a:pt x="3761040" y="166560"/>
                </a:lnTo>
                <a:cubicBezTo>
                  <a:pt x="3761040" y="106133"/>
                  <a:pt x="3712055" y="57148"/>
                  <a:pt x="3651628" y="57148"/>
                </a:cubicBezTo>
                <a:close/>
                <a:moveTo>
                  <a:pt x="3975991" y="57148"/>
                </a:moveTo>
                <a:cubicBezTo>
                  <a:pt x="3915565" y="57148"/>
                  <a:pt x="3866579" y="106133"/>
                  <a:pt x="3866579" y="166560"/>
                </a:cubicBezTo>
                <a:lnTo>
                  <a:pt x="3866579" y="604194"/>
                </a:lnTo>
                <a:cubicBezTo>
                  <a:pt x="3866579" y="664620"/>
                  <a:pt x="3915565" y="713605"/>
                  <a:pt x="3975991" y="713605"/>
                </a:cubicBezTo>
                <a:lnTo>
                  <a:pt x="4413617" y="713605"/>
                </a:lnTo>
                <a:cubicBezTo>
                  <a:pt x="4474044" y="713605"/>
                  <a:pt x="4523029" y="664620"/>
                  <a:pt x="4523029" y="604194"/>
                </a:cubicBezTo>
                <a:lnTo>
                  <a:pt x="4523029" y="166560"/>
                </a:lnTo>
                <a:cubicBezTo>
                  <a:pt x="4523029" y="106133"/>
                  <a:pt x="4474044" y="57148"/>
                  <a:pt x="4413617" y="57148"/>
                </a:cubicBezTo>
                <a:close/>
                <a:moveTo>
                  <a:pt x="4737982" y="57147"/>
                </a:moveTo>
                <a:cubicBezTo>
                  <a:pt x="4677555" y="57147"/>
                  <a:pt x="4628570" y="106132"/>
                  <a:pt x="4628570" y="166559"/>
                </a:cubicBezTo>
                <a:lnTo>
                  <a:pt x="4628570" y="604193"/>
                </a:lnTo>
                <a:cubicBezTo>
                  <a:pt x="4628570" y="664620"/>
                  <a:pt x="4677555" y="713605"/>
                  <a:pt x="4737982" y="713605"/>
                </a:cubicBezTo>
                <a:lnTo>
                  <a:pt x="5175616" y="713605"/>
                </a:lnTo>
                <a:cubicBezTo>
                  <a:pt x="5236043" y="713605"/>
                  <a:pt x="5285028" y="664620"/>
                  <a:pt x="5285028" y="604193"/>
                </a:cubicBezTo>
                <a:lnTo>
                  <a:pt x="5285028" y="166559"/>
                </a:lnTo>
                <a:cubicBezTo>
                  <a:pt x="5285028" y="106132"/>
                  <a:pt x="5236043" y="57147"/>
                  <a:pt x="5175616" y="57147"/>
                </a:cubicBezTo>
                <a:close/>
                <a:moveTo>
                  <a:pt x="5499981" y="57147"/>
                </a:moveTo>
                <a:cubicBezTo>
                  <a:pt x="5439554" y="57147"/>
                  <a:pt x="5390569" y="106132"/>
                  <a:pt x="5390569" y="166559"/>
                </a:cubicBezTo>
                <a:lnTo>
                  <a:pt x="5390569" y="604192"/>
                </a:lnTo>
                <a:cubicBezTo>
                  <a:pt x="5390569" y="664620"/>
                  <a:pt x="5439554" y="713605"/>
                  <a:pt x="5499981" y="713605"/>
                </a:cubicBezTo>
                <a:lnTo>
                  <a:pt x="5937615" y="713605"/>
                </a:lnTo>
                <a:cubicBezTo>
                  <a:pt x="5998042" y="713605"/>
                  <a:pt x="6047027" y="664620"/>
                  <a:pt x="6047027" y="604192"/>
                </a:cubicBezTo>
                <a:lnTo>
                  <a:pt x="6047027" y="166559"/>
                </a:lnTo>
                <a:cubicBezTo>
                  <a:pt x="6047027" y="106132"/>
                  <a:pt x="5998042" y="57147"/>
                  <a:pt x="5937615" y="57147"/>
                </a:cubicBezTo>
                <a:close/>
                <a:moveTo>
                  <a:pt x="6261980" y="57146"/>
                </a:moveTo>
                <a:cubicBezTo>
                  <a:pt x="6201553" y="57146"/>
                  <a:pt x="6152568" y="106131"/>
                  <a:pt x="6152568" y="166558"/>
                </a:cubicBezTo>
                <a:lnTo>
                  <a:pt x="6152568" y="604192"/>
                </a:lnTo>
                <a:cubicBezTo>
                  <a:pt x="6152568" y="664619"/>
                  <a:pt x="6201553" y="713604"/>
                  <a:pt x="6261980" y="713604"/>
                </a:cubicBezTo>
                <a:lnTo>
                  <a:pt x="6699614" y="713604"/>
                </a:lnTo>
                <a:cubicBezTo>
                  <a:pt x="6760041" y="713604"/>
                  <a:pt x="6809026" y="664619"/>
                  <a:pt x="6809026" y="604192"/>
                </a:cubicBezTo>
                <a:lnTo>
                  <a:pt x="6809026" y="166558"/>
                </a:lnTo>
                <a:cubicBezTo>
                  <a:pt x="6809026" y="106131"/>
                  <a:pt x="6760041" y="57146"/>
                  <a:pt x="6699614" y="57146"/>
                </a:cubicBezTo>
                <a:close/>
                <a:moveTo>
                  <a:pt x="7023979" y="57146"/>
                </a:moveTo>
                <a:cubicBezTo>
                  <a:pt x="6963552" y="57146"/>
                  <a:pt x="6914567" y="106131"/>
                  <a:pt x="6914567" y="166558"/>
                </a:cubicBezTo>
                <a:lnTo>
                  <a:pt x="6914567" y="604191"/>
                </a:lnTo>
                <a:cubicBezTo>
                  <a:pt x="6914567" y="664618"/>
                  <a:pt x="6963552" y="713604"/>
                  <a:pt x="7023979" y="713604"/>
                </a:cubicBezTo>
                <a:lnTo>
                  <a:pt x="7461613" y="713604"/>
                </a:lnTo>
                <a:cubicBezTo>
                  <a:pt x="7522040" y="713604"/>
                  <a:pt x="7571025" y="664618"/>
                  <a:pt x="7571025" y="604191"/>
                </a:cubicBezTo>
                <a:lnTo>
                  <a:pt x="7571025" y="166558"/>
                </a:lnTo>
                <a:cubicBezTo>
                  <a:pt x="7571025" y="106131"/>
                  <a:pt x="7522040" y="57146"/>
                  <a:pt x="7461613" y="57146"/>
                </a:cubicBezTo>
                <a:close/>
                <a:moveTo>
                  <a:pt x="7778358" y="57145"/>
                </a:moveTo>
                <a:cubicBezTo>
                  <a:pt x="7717931" y="57145"/>
                  <a:pt x="7668946" y="106130"/>
                  <a:pt x="7668946" y="166557"/>
                </a:cubicBezTo>
                <a:lnTo>
                  <a:pt x="7668946" y="604191"/>
                </a:lnTo>
                <a:cubicBezTo>
                  <a:pt x="7668946" y="664618"/>
                  <a:pt x="7717931" y="713603"/>
                  <a:pt x="7778358" y="713603"/>
                </a:cubicBezTo>
                <a:lnTo>
                  <a:pt x="8215992" y="713603"/>
                </a:lnTo>
                <a:cubicBezTo>
                  <a:pt x="8276419" y="713603"/>
                  <a:pt x="8325404" y="664618"/>
                  <a:pt x="8325404" y="604191"/>
                </a:cubicBezTo>
                <a:lnTo>
                  <a:pt x="8325404" y="166557"/>
                </a:lnTo>
                <a:cubicBezTo>
                  <a:pt x="8325404" y="106130"/>
                  <a:pt x="8276419" y="57145"/>
                  <a:pt x="8215992" y="57145"/>
                </a:cubicBezTo>
                <a:close/>
                <a:moveTo>
                  <a:pt x="8540357" y="57145"/>
                </a:moveTo>
                <a:cubicBezTo>
                  <a:pt x="8479930" y="57145"/>
                  <a:pt x="8430945" y="106130"/>
                  <a:pt x="8430945" y="166557"/>
                </a:cubicBezTo>
                <a:lnTo>
                  <a:pt x="8430945" y="604190"/>
                </a:lnTo>
                <a:cubicBezTo>
                  <a:pt x="8430945" y="664617"/>
                  <a:pt x="8479930" y="713603"/>
                  <a:pt x="8540357" y="713603"/>
                </a:cubicBezTo>
                <a:lnTo>
                  <a:pt x="8977991" y="713603"/>
                </a:lnTo>
                <a:cubicBezTo>
                  <a:pt x="9038418" y="713603"/>
                  <a:pt x="9087403" y="664617"/>
                  <a:pt x="9087403" y="604190"/>
                </a:cubicBezTo>
                <a:lnTo>
                  <a:pt x="9087403" y="166557"/>
                </a:lnTo>
                <a:cubicBezTo>
                  <a:pt x="9087403" y="106130"/>
                  <a:pt x="9038418" y="57145"/>
                  <a:pt x="8977991" y="57145"/>
                </a:cubicBezTo>
                <a:close/>
                <a:moveTo>
                  <a:pt x="0" y="0"/>
                </a:moveTo>
                <a:lnTo>
                  <a:pt x="9143989" y="0"/>
                </a:lnTo>
                <a:lnTo>
                  <a:pt x="9143989" y="5143494"/>
                </a:lnTo>
                <a:lnTo>
                  <a:pt x="0" y="5143494"/>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0" name="Rounded Rectangle 107">
            <a:extLst>
              <a:ext uri="{FF2B5EF4-FFF2-40B4-BE49-F238E27FC236}">
                <a16:creationId xmlns:a16="http://schemas.microsoft.com/office/drawing/2014/main" id="{9E4A6F18-4685-4A6F-B536-1A543ADBCDD6}"/>
              </a:ext>
            </a:extLst>
          </p:cNvPr>
          <p:cNvSpPr/>
          <p:nvPr userDrawn="1"/>
        </p:nvSpPr>
        <p:spPr>
          <a:xfrm>
            <a:off x="75450"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115">
            <a:extLst>
              <a:ext uri="{FF2B5EF4-FFF2-40B4-BE49-F238E27FC236}">
                <a16:creationId xmlns:a16="http://schemas.microsoft.com/office/drawing/2014/main" id="{B68D77B6-290C-4624-809C-82A987962E61}"/>
              </a:ext>
            </a:extLst>
          </p:cNvPr>
          <p:cNvSpPr/>
          <p:nvPr userDrawn="1"/>
        </p:nvSpPr>
        <p:spPr>
          <a:xfrm>
            <a:off x="75450"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2" name="Rounded Rectangle 117">
            <a:extLst>
              <a:ext uri="{FF2B5EF4-FFF2-40B4-BE49-F238E27FC236}">
                <a16:creationId xmlns:a16="http://schemas.microsoft.com/office/drawing/2014/main" id="{6D6968A4-F5F0-488D-9402-1C348D048774}"/>
              </a:ext>
            </a:extLst>
          </p:cNvPr>
          <p:cNvSpPr/>
          <p:nvPr userDrawn="1"/>
        </p:nvSpPr>
        <p:spPr>
          <a:xfrm>
            <a:off x="75450"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3" name="Rounded Rectangle 119">
            <a:extLst>
              <a:ext uri="{FF2B5EF4-FFF2-40B4-BE49-F238E27FC236}">
                <a16:creationId xmlns:a16="http://schemas.microsoft.com/office/drawing/2014/main" id="{623A48C7-33F8-4ECD-85BD-9E17918FE87F}"/>
              </a:ext>
            </a:extLst>
          </p:cNvPr>
          <p:cNvSpPr/>
          <p:nvPr userDrawn="1"/>
        </p:nvSpPr>
        <p:spPr>
          <a:xfrm>
            <a:off x="75450"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4" name="Rounded Rectangle 120">
            <a:extLst>
              <a:ext uri="{FF2B5EF4-FFF2-40B4-BE49-F238E27FC236}">
                <a16:creationId xmlns:a16="http://schemas.microsoft.com/office/drawing/2014/main" id="{122D1F2B-CADE-467A-A03F-B764F9682B34}"/>
              </a:ext>
            </a:extLst>
          </p:cNvPr>
          <p:cNvSpPr/>
          <p:nvPr userDrawn="1"/>
        </p:nvSpPr>
        <p:spPr>
          <a:xfrm>
            <a:off x="75450"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5" name="Rounded Rectangle 121">
            <a:extLst>
              <a:ext uri="{FF2B5EF4-FFF2-40B4-BE49-F238E27FC236}">
                <a16:creationId xmlns:a16="http://schemas.microsoft.com/office/drawing/2014/main" id="{E936446B-B995-4147-A8DF-C30BB62F4489}"/>
              </a:ext>
            </a:extLst>
          </p:cNvPr>
          <p:cNvSpPr/>
          <p:nvPr userDrawn="1"/>
        </p:nvSpPr>
        <p:spPr>
          <a:xfrm>
            <a:off x="1091448"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6" name="Rounded Rectangle 122">
            <a:extLst>
              <a:ext uri="{FF2B5EF4-FFF2-40B4-BE49-F238E27FC236}">
                <a16:creationId xmlns:a16="http://schemas.microsoft.com/office/drawing/2014/main" id="{F2E13822-E4D0-4316-B900-7C1761AA72B0}"/>
              </a:ext>
            </a:extLst>
          </p:cNvPr>
          <p:cNvSpPr/>
          <p:nvPr userDrawn="1"/>
        </p:nvSpPr>
        <p:spPr>
          <a:xfrm>
            <a:off x="1091448"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7" name="Rounded Rectangle 123">
            <a:extLst>
              <a:ext uri="{FF2B5EF4-FFF2-40B4-BE49-F238E27FC236}">
                <a16:creationId xmlns:a16="http://schemas.microsoft.com/office/drawing/2014/main" id="{70A10946-2112-4F06-BFC5-185D3CCADF28}"/>
              </a:ext>
            </a:extLst>
          </p:cNvPr>
          <p:cNvSpPr/>
          <p:nvPr userDrawn="1"/>
        </p:nvSpPr>
        <p:spPr>
          <a:xfrm>
            <a:off x="1091448"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8" name="Rounded Rectangle 124">
            <a:extLst>
              <a:ext uri="{FF2B5EF4-FFF2-40B4-BE49-F238E27FC236}">
                <a16:creationId xmlns:a16="http://schemas.microsoft.com/office/drawing/2014/main" id="{EC368BD6-32E8-479F-9F6D-312482C189FF}"/>
              </a:ext>
            </a:extLst>
          </p:cNvPr>
          <p:cNvSpPr/>
          <p:nvPr userDrawn="1"/>
        </p:nvSpPr>
        <p:spPr>
          <a:xfrm>
            <a:off x="1091448"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9" name="Rounded Rectangle 127">
            <a:extLst>
              <a:ext uri="{FF2B5EF4-FFF2-40B4-BE49-F238E27FC236}">
                <a16:creationId xmlns:a16="http://schemas.microsoft.com/office/drawing/2014/main" id="{4016A6E5-4DC4-4547-A336-CBB3FE57D8B8}"/>
              </a:ext>
            </a:extLst>
          </p:cNvPr>
          <p:cNvSpPr/>
          <p:nvPr userDrawn="1"/>
        </p:nvSpPr>
        <p:spPr>
          <a:xfrm>
            <a:off x="1091448"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0" name="Rounded Rectangle 128">
            <a:extLst>
              <a:ext uri="{FF2B5EF4-FFF2-40B4-BE49-F238E27FC236}">
                <a16:creationId xmlns:a16="http://schemas.microsoft.com/office/drawing/2014/main" id="{214F6B6C-FAC4-4008-964D-F39BA060AB9C}"/>
              </a:ext>
            </a:extLst>
          </p:cNvPr>
          <p:cNvSpPr/>
          <p:nvPr userDrawn="1"/>
        </p:nvSpPr>
        <p:spPr>
          <a:xfrm>
            <a:off x="2107447"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1" name="Rounded Rectangle 130">
            <a:extLst>
              <a:ext uri="{FF2B5EF4-FFF2-40B4-BE49-F238E27FC236}">
                <a16:creationId xmlns:a16="http://schemas.microsoft.com/office/drawing/2014/main" id="{B80210B8-45CA-4C2B-8B11-54B72340AC61}"/>
              </a:ext>
            </a:extLst>
          </p:cNvPr>
          <p:cNvSpPr/>
          <p:nvPr userDrawn="1"/>
        </p:nvSpPr>
        <p:spPr>
          <a:xfrm>
            <a:off x="2107447"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2" name="Rounded Rectangle 131">
            <a:extLst>
              <a:ext uri="{FF2B5EF4-FFF2-40B4-BE49-F238E27FC236}">
                <a16:creationId xmlns:a16="http://schemas.microsoft.com/office/drawing/2014/main" id="{EA09A500-EC9E-4F9F-9A5B-3D4E19136ABF}"/>
              </a:ext>
            </a:extLst>
          </p:cNvPr>
          <p:cNvSpPr/>
          <p:nvPr userDrawn="1"/>
        </p:nvSpPr>
        <p:spPr>
          <a:xfrm>
            <a:off x="2107447"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3" name="Rounded Rectangle 134">
            <a:extLst>
              <a:ext uri="{FF2B5EF4-FFF2-40B4-BE49-F238E27FC236}">
                <a16:creationId xmlns:a16="http://schemas.microsoft.com/office/drawing/2014/main" id="{1B47BC52-F041-4F4C-81E2-D53249C1CF45}"/>
              </a:ext>
            </a:extLst>
          </p:cNvPr>
          <p:cNvSpPr/>
          <p:nvPr userDrawn="1"/>
        </p:nvSpPr>
        <p:spPr>
          <a:xfrm>
            <a:off x="2107447"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4" name="Rounded Rectangle 135">
            <a:extLst>
              <a:ext uri="{FF2B5EF4-FFF2-40B4-BE49-F238E27FC236}">
                <a16:creationId xmlns:a16="http://schemas.microsoft.com/office/drawing/2014/main" id="{DDFC2D48-ADD1-4338-A047-D6C75925EF55}"/>
              </a:ext>
            </a:extLst>
          </p:cNvPr>
          <p:cNvSpPr/>
          <p:nvPr userDrawn="1"/>
        </p:nvSpPr>
        <p:spPr>
          <a:xfrm>
            <a:off x="3123446"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5" name="Rounded Rectangle 136">
            <a:extLst>
              <a:ext uri="{FF2B5EF4-FFF2-40B4-BE49-F238E27FC236}">
                <a16:creationId xmlns:a16="http://schemas.microsoft.com/office/drawing/2014/main" id="{BA469869-C6EB-4EF2-8AA7-2BF8CF65DA3E}"/>
              </a:ext>
            </a:extLst>
          </p:cNvPr>
          <p:cNvSpPr/>
          <p:nvPr userDrawn="1"/>
        </p:nvSpPr>
        <p:spPr>
          <a:xfrm>
            <a:off x="3123446"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6" name="Rounded Rectangle 137">
            <a:extLst>
              <a:ext uri="{FF2B5EF4-FFF2-40B4-BE49-F238E27FC236}">
                <a16:creationId xmlns:a16="http://schemas.microsoft.com/office/drawing/2014/main" id="{3D6CB011-AA7E-4577-92AB-3A0A39A12700}"/>
              </a:ext>
            </a:extLst>
          </p:cNvPr>
          <p:cNvSpPr/>
          <p:nvPr userDrawn="1"/>
        </p:nvSpPr>
        <p:spPr>
          <a:xfrm>
            <a:off x="3123446"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7" name="Rounded Rectangle 138">
            <a:extLst>
              <a:ext uri="{FF2B5EF4-FFF2-40B4-BE49-F238E27FC236}">
                <a16:creationId xmlns:a16="http://schemas.microsoft.com/office/drawing/2014/main" id="{A2555640-D43D-45C3-9FC9-C4AFA9C331C5}"/>
              </a:ext>
            </a:extLst>
          </p:cNvPr>
          <p:cNvSpPr/>
          <p:nvPr userDrawn="1"/>
        </p:nvSpPr>
        <p:spPr>
          <a:xfrm>
            <a:off x="3123446"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unded Rectangle 141">
            <a:extLst>
              <a:ext uri="{FF2B5EF4-FFF2-40B4-BE49-F238E27FC236}">
                <a16:creationId xmlns:a16="http://schemas.microsoft.com/office/drawing/2014/main" id="{99AA426E-CE12-4D38-BB5F-04F22A86E8DA}"/>
              </a:ext>
            </a:extLst>
          </p:cNvPr>
          <p:cNvSpPr/>
          <p:nvPr userDrawn="1"/>
        </p:nvSpPr>
        <p:spPr>
          <a:xfrm>
            <a:off x="3123446"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9" name="Rounded Rectangle 142">
            <a:extLst>
              <a:ext uri="{FF2B5EF4-FFF2-40B4-BE49-F238E27FC236}">
                <a16:creationId xmlns:a16="http://schemas.microsoft.com/office/drawing/2014/main" id="{A2D11B4E-2A70-4C2C-BC7D-07333B3A9367}"/>
              </a:ext>
            </a:extLst>
          </p:cNvPr>
          <p:cNvSpPr/>
          <p:nvPr userDrawn="1"/>
        </p:nvSpPr>
        <p:spPr>
          <a:xfrm>
            <a:off x="4139444"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0" name="Rounded Rectangle 143">
            <a:extLst>
              <a:ext uri="{FF2B5EF4-FFF2-40B4-BE49-F238E27FC236}">
                <a16:creationId xmlns:a16="http://schemas.microsoft.com/office/drawing/2014/main" id="{69870046-5704-4D20-AA07-F0BA1FE6FD80}"/>
              </a:ext>
            </a:extLst>
          </p:cNvPr>
          <p:cNvSpPr/>
          <p:nvPr userDrawn="1"/>
        </p:nvSpPr>
        <p:spPr>
          <a:xfrm>
            <a:off x="4139444"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1" name="Rounded Rectangle 144">
            <a:extLst>
              <a:ext uri="{FF2B5EF4-FFF2-40B4-BE49-F238E27FC236}">
                <a16:creationId xmlns:a16="http://schemas.microsoft.com/office/drawing/2014/main" id="{B5D84C3A-CEE6-4FC3-82BC-5622F71278CF}"/>
              </a:ext>
            </a:extLst>
          </p:cNvPr>
          <p:cNvSpPr/>
          <p:nvPr userDrawn="1"/>
        </p:nvSpPr>
        <p:spPr>
          <a:xfrm>
            <a:off x="4139444"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2" name="Rounded Rectangle 145">
            <a:extLst>
              <a:ext uri="{FF2B5EF4-FFF2-40B4-BE49-F238E27FC236}">
                <a16:creationId xmlns:a16="http://schemas.microsoft.com/office/drawing/2014/main" id="{4545AA47-1DD8-4525-A942-65249E06053E}"/>
              </a:ext>
            </a:extLst>
          </p:cNvPr>
          <p:cNvSpPr/>
          <p:nvPr userDrawn="1"/>
        </p:nvSpPr>
        <p:spPr>
          <a:xfrm>
            <a:off x="4139444"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3" name="Rounded Rectangle 147">
            <a:extLst>
              <a:ext uri="{FF2B5EF4-FFF2-40B4-BE49-F238E27FC236}">
                <a16:creationId xmlns:a16="http://schemas.microsoft.com/office/drawing/2014/main" id="{D7E3D2DB-6319-4023-A42F-A668D1885576}"/>
              </a:ext>
            </a:extLst>
          </p:cNvPr>
          <p:cNvSpPr/>
          <p:nvPr userDrawn="1"/>
        </p:nvSpPr>
        <p:spPr>
          <a:xfrm>
            <a:off x="1081288"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4" name="Rounded Rectangle 148">
            <a:extLst>
              <a:ext uri="{FF2B5EF4-FFF2-40B4-BE49-F238E27FC236}">
                <a16:creationId xmlns:a16="http://schemas.microsoft.com/office/drawing/2014/main" id="{A2677C5C-E12A-4A21-AD8A-0521FD935253}"/>
              </a:ext>
            </a:extLst>
          </p:cNvPr>
          <p:cNvSpPr/>
          <p:nvPr userDrawn="1"/>
        </p:nvSpPr>
        <p:spPr>
          <a:xfrm>
            <a:off x="4139444"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5" name="Rounded Rectangle 149">
            <a:extLst>
              <a:ext uri="{FF2B5EF4-FFF2-40B4-BE49-F238E27FC236}">
                <a16:creationId xmlns:a16="http://schemas.microsoft.com/office/drawing/2014/main" id="{20E5BEE1-FF5E-4D19-9D83-2A2D950D2CE2}"/>
              </a:ext>
            </a:extLst>
          </p:cNvPr>
          <p:cNvSpPr/>
          <p:nvPr userDrawn="1"/>
        </p:nvSpPr>
        <p:spPr>
          <a:xfrm>
            <a:off x="5155443"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6" name="Rounded Rectangle 150">
            <a:extLst>
              <a:ext uri="{FF2B5EF4-FFF2-40B4-BE49-F238E27FC236}">
                <a16:creationId xmlns:a16="http://schemas.microsoft.com/office/drawing/2014/main" id="{335D1C4A-4443-441F-AFE8-7EE8D509D211}"/>
              </a:ext>
            </a:extLst>
          </p:cNvPr>
          <p:cNvSpPr/>
          <p:nvPr userDrawn="1"/>
        </p:nvSpPr>
        <p:spPr>
          <a:xfrm>
            <a:off x="5155443"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7" name="Rounded Rectangle 151">
            <a:extLst>
              <a:ext uri="{FF2B5EF4-FFF2-40B4-BE49-F238E27FC236}">
                <a16:creationId xmlns:a16="http://schemas.microsoft.com/office/drawing/2014/main" id="{B018F208-9C90-4787-B426-8BC45D682EE3}"/>
              </a:ext>
            </a:extLst>
          </p:cNvPr>
          <p:cNvSpPr/>
          <p:nvPr userDrawn="1"/>
        </p:nvSpPr>
        <p:spPr>
          <a:xfrm>
            <a:off x="5155443"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8" name="Rounded Rectangle 154">
            <a:extLst>
              <a:ext uri="{FF2B5EF4-FFF2-40B4-BE49-F238E27FC236}">
                <a16:creationId xmlns:a16="http://schemas.microsoft.com/office/drawing/2014/main" id="{43106871-86DB-48D0-AFF3-53892C5A85D3}"/>
              </a:ext>
            </a:extLst>
          </p:cNvPr>
          <p:cNvSpPr/>
          <p:nvPr userDrawn="1"/>
        </p:nvSpPr>
        <p:spPr>
          <a:xfrm>
            <a:off x="2107447"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9" name="Rounded Rectangle 155">
            <a:extLst>
              <a:ext uri="{FF2B5EF4-FFF2-40B4-BE49-F238E27FC236}">
                <a16:creationId xmlns:a16="http://schemas.microsoft.com/office/drawing/2014/main" id="{C30220C3-FF98-48E1-ADF7-200395EEDC1D}"/>
              </a:ext>
            </a:extLst>
          </p:cNvPr>
          <p:cNvSpPr/>
          <p:nvPr userDrawn="1"/>
        </p:nvSpPr>
        <p:spPr>
          <a:xfrm>
            <a:off x="5155443"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0" name="Rounded Rectangle 156">
            <a:extLst>
              <a:ext uri="{FF2B5EF4-FFF2-40B4-BE49-F238E27FC236}">
                <a16:creationId xmlns:a16="http://schemas.microsoft.com/office/drawing/2014/main" id="{F92D9658-5D8F-4E72-80E8-E48F804BCD57}"/>
              </a:ext>
            </a:extLst>
          </p:cNvPr>
          <p:cNvSpPr/>
          <p:nvPr userDrawn="1"/>
        </p:nvSpPr>
        <p:spPr>
          <a:xfrm>
            <a:off x="6171442"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1" name="Rounded Rectangle 157">
            <a:extLst>
              <a:ext uri="{FF2B5EF4-FFF2-40B4-BE49-F238E27FC236}">
                <a16:creationId xmlns:a16="http://schemas.microsoft.com/office/drawing/2014/main" id="{2D149099-125D-41FC-9276-A449E801D650}"/>
              </a:ext>
            </a:extLst>
          </p:cNvPr>
          <p:cNvSpPr/>
          <p:nvPr userDrawn="1"/>
        </p:nvSpPr>
        <p:spPr>
          <a:xfrm>
            <a:off x="6171442"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2" name="Rounded Rectangle 158">
            <a:extLst>
              <a:ext uri="{FF2B5EF4-FFF2-40B4-BE49-F238E27FC236}">
                <a16:creationId xmlns:a16="http://schemas.microsoft.com/office/drawing/2014/main" id="{2A3818D5-45D1-4F39-B519-63C64B657A7A}"/>
              </a:ext>
            </a:extLst>
          </p:cNvPr>
          <p:cNvSpPr/>
          <p:nvPr userDrawn="1"/>
        </p:nvSpPr>
        <p:spPr>
          <a:xfrm>
            <a:off x="6171442"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3" name="Rounded Rectangle 161">
            <a:extLst>
              <a:ext uri="{FF2B5EF4-FFF2-40B4-BE49-F238E27FC236}">
                <a16:creationId xmlns:a16="http://schemas.microsoft.com/office/drawing/2014/main" id="{C98E1EFC-58D8-47AE-80BE-58B84EF09515}"/>
              </a:ext>
            </a:extLst>
          </p:cNvPr>
          <p:cNvSpPr/>
          <p:nvPr userDrawn="1"/>
        </p:nvSpPr>
        <p:spPr>
          <a:xfrm>
            <a:off x="6171442"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4" name="Rounded Rectangle 162">
            <a:extLst>
              <a:ext uri="{FF2B5EF4-FFF2-40B4-BE49-F238E27FC236}">
                <a16:creationId xmlns:a16="http://schemas.microsoft.com/office/drawing/2014/main" id="{536C0479-6E34-4557-BB20-675258F078EA}"/>
              </a:ext>
            </a:extLst>
          </p:cNvPr>
          <p:cNvSpPr/>
          <p:nvPr userDrawn="1"/>
        </p:nvSpPr>
        <p:spPr>
          <a:xfrm>
            <a:off x="6171442"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5" name="Rounded Rectangle 163">
            <a:extLst>
              <a:ext uri="{FF2B5EF4-FFF2-40B4-BE49-F238E27FC236}">
                <a16:creationId xmlns:a16="http://schemas.microsoft.com/office/drawing/2014/main" id="{81564C87-7106-4642-A6C1-1E030E3879CB}"/>
              </a:ext>
            </a:extLst>
          </p:cNvPr>
          <p:cNvSpPr/>
          <p:nvPr userDrawn="1"/>
        </p:nvSpPr>
        <p:spPr>
          <a:xfrm>
            <a:off x="7187440"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6" name="Rounded Rectangle 164">
            <a:extLst>
              <a:ext uri="{FF2B5EF4-FFF2-40B4-BE49-F238E27FC236}">
                <a16:creationId xmlns:a16="http://schemas.microsoft.com/office/drawing/2014/main" id="{374842C4-F89C-496B-B5A8-54D2D8D2C0ED}"/>
              </a:ext>
            </a:extLst>
          </p:cNvPr>
          <p:cNvSpPr/>
          <p:nvPr userDrawn="1"/>
        </p:nvSpPr>
        <p:spPr>
          <a:xfrm>
            <a:off x="7187440"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7" name="Rounded Rectangle 165">
            <a:extLst>
              <a:ext uri="{FF2B5EF4-FFF2-40B4-BE49-F238E27FC236}">
                <a16:creationId xmlns:a16="http://schemas.microsoft.com/office/drawing/2014/main" id="{D14AD859-9E7F-4C01-BF18-E5803F24E4EE}"/>
              </a:ext>
            </a:extLst>
          </p:cNvPr>
          <p:cNvSpPr/>
          <p:nvPr userDrawn="1"/>
        </p:nvSpPr>
        <p:spPr>
          <a:xfrm>
            <a:off x="7187440"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8" name="Rounded Rectangle 167">
            <a:extLst>
              <a:ext uri="{FF2B5EF4-FFF2-40B4-BE49-F238E27FC236}">
                <a16:creationId xmlns:a16="http://schemas.microsoft.com/office/drawing/2014/main" id="{E26F2B93-3E76-4B50-B34A-1387554F1130}"/>
              </a:ext>
            </a:extLst>
          </p:cNvPr>
          <p:cNvSpPr/>
          <p:nvPr userDrawn="1"/>
        </p:nvSpPr>
        <p:spPr>
          <a:xfrm>
            <a:off x="75450"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9" name="Rounded Rectangle 168">
            <a:extLst>
              <a:ext uri="{FF2B5EF4-FFF2-40B4-BE49-F238E27FC236}">
                <a16:creationId xmlns:a16="http://schemas.microsoft.com/office/drawing/2014/main" id="{C8FBC93B-F713-490B-9F65-E595AA92EFFF}"/>
              </a:ext>
            </a:extLst>
          </p:cNvPr>
          <p:cNvSpPr/>
          <p:nvPr userDrawn="1"/>
        </p:nvSpPr>
        <p:spPr>
          <a:xfrm>
            <a:off x="7187440"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0" name="Rounded Rectangle 169">
            <a:extLst>
              <a:ext uri="{FF2B5EF4-FFF2-40B4-BE49-F238E27FC236}">
                <a16:creationId xmlns:a16="http://schemas.microsoft.com/office/drawing/2014/main" id="{53656BAD-DDF2-43E5-A9BB-ADE04B4FE8BF}"/>
              </a:ext>
            </a:extLst>
          </p:cNvPr>
          <p:cNvSpPr/>
          <p:nvPr userDrawn="1"/>
        </p:nvSpPr>
        <p:spPr>
          <a:xfrm>
            <a:off x="7187440"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1" name="Rounded Rectangle 170">
            <a:extLst>
              <a:ext uri="{FF2B5EF4-FFF2-40B4-BE49-F238E27FC236}">
                <a16:creationId xmlns:a16="http://schemas.microsoft.com/office/drawing/2014/main" id="{61CBB307-E4B6-4BEB-8589-CD576FA879AB}"/>
              </a:ext>
            </a:extLst>
          </p:cNvPr>
          <p:cNvSpPr/>
          <p:nvPr userDrawn="1"/>
        </p:nvSpPr>
        <p:spPr>
          <a:xfrm>
            <a:off x="8203439"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2" name="Rounded Rectangle 171">
            <a:extLst>
              <a:ext uri="{FF2B5EF4-FFF2-40B4-BE49-F238E27FC236}">
                <a16:creationId xmlns:a16="http://schemas.microsoft.com/office/drawing/2014/main" id="{1F2D0354-CE92-4E9F-9B80-5ACE32C92A2F}"/>
              </a:ext>
            </a:extLst>
          </p:cNvPr>
          <p:cNvSpPr/>
          <p:nvPr userDrawn="1"/>
        </p:nvSpPr>
        <p:spPr>
          <a:xfrm>
            <a:off x="8203439"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3" name="Rounded Rectangle 174">
            <a:extLst>
              <a:ext uri="{FF2B5EF4-FFF2-40B4-BE49-F238E27FC236}">
                <a16:creationId xmlns:a16="http://schemas.microsoft.com/office/drawing/2014/main" id="{A1B1588F-CD40-4388-ABBC-93B84BECB424}"/>
              </a:ext>
            </a:extLst>
          </p:cNvPr>
          <p:cNvSpPr/>
          <p:nvPr userDrawn="1"/>
        </p:nvSpPr>
        <p:spPr>
          <a:xfrm>
            <a:off x="1082636"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4" name="Rounded Rectangle 175">
            <a:extLst>
              <a:ext uri="{FF2B5EF4-FFF2-40B4-BE49-F238E27FC236}">
                <a16:creationId xmlns:a16="http://schemas.microsoft.com/office/drawing/2014/main" id="{FDBD45B7-294D-4EEB-AC06-754C4516601F}"/>
              </a:ext>
            </a:extLst>
          </p:cNvPr>
          <p:cNvSpPr/>
          <p:nvPr userDrawn="1"/>
        </p:nvSpPr>
        <p:spPr>
          <a:xfrm>
            <a:off x="8203439"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unded Rectangle 176">
            <a:extLst>
              <a:ext uri="{FF2B5EF4-FFF2-40B4-BE49-F238E27FC236}">
                <a16:creationId xmlns:a16="http://schemas.microsoft.com/office/drawing/2014/main" id="{A8F4B78E-2569-4313-B6EF-2EB5FC349318}"/>
              </a:ext>
            </a:extLst>
          </p:cNvPr>
          <p:cNvSpPr/>
          <p:nvPr userDrawn="1"/>
        </p:nvSpPr>
        <p:spPr>
          <a:xfrm>
            <a:off x="8203439"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6" name="Rounded Rectangle 177">
            <a:extLst>
              <a:ext uri="{FF2B5EF4-FFF2-40B4-BE49-F238E27FC236}">
                <a16:creationId xmlns:a16="http://schemas.microsoft.com/office/drawing/2014/main" id="{426B3D2F-32B6-4A94-B91B-A3F9E2945161}"/>
              </a:ext>
            </a:extLst>
          </p:cNvPr>
          <p:cNvSpPr/>
          <p:nvPr userDrawn="1"/>
        </p:nvSpPr>
        <p:spPr>
          <a:xfrm>
            <a:off x="9219438"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7" name="Rounded Rectangle 178">
            <a:extLst>
              <a:ext uri="{FF2B5EF4-FFF2-40B4-BE49-F238E27FC236}">
                <a16:creationId xmlns:a16="http://schemas.microsoft.com/office/drawing/2014/main" id="{BE0378B0-17A0-4791-AFC0-FC4369FC481C}"/>
              </a:ext>
            </a:extLst>
          </p:cNvPr>
          <p:cNvSpPr/>
          <p:nvPr userDrawn="1"/>
        </p:nvSpPr>
        <p:spPr>
          <a:xfrm>
            <a:off x="9219438"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8" name="Rounded Rectangle 181">
            <a:extLst>
              <a:ext uri="{FF2B5EF4-FFF2-40B4-BE49-F238E27FC236}">
                <a16:creationId xmlns:a16="http://schemas.microsoft.com/office/drawing/2014/main" id="{EE5A9E5F-0D70-49C4-9A1D-C8B5522A3565}"/>
              </a:ext>
            </a:extLst>
          </p:cNvPr>
          <p:cNvSpPr/>
          <p:nvPr userDrawn="1"/>
        </p:nvSpPr>
        <p:spPr>
          <a:xfrm>
            <a:off x="9219438"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9" name="Rounded Rectangle 182">
            <a:extLst>
              <a:ext uri="{FF2B5EF4-FFF2-40B4-BE49-F238E27FC236}">
                <a16:creationId xmlns:a16="http://schemas.microsoft.com/office/drawing/2014/main" id="{8EF6461A-8F97-4C5B-96B9-5BB0CD0A9B41}"/>
              </a:ext>
            </a:extLst>
          </p:cNvPr>
          <p:cNvSpPr/>
          <p:nvPr userDrawn="1"/>
        </p:nvSpPr>
        <p:spPr>
          <a:xfrm>
            <a:off x="9219438"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0" name="Rounded Rectangle 183">
            <a:extLst>
              <a:ext uri="{FF2B5EF4-FFF2-40B4-BE49-F238E27FC236}">
                <a16:creationId xmlns:a16="http://schemas.microsoft.com/office/drawing/2014/main" id="{5419355D-A2AE-45C3-8291-C5D85ECC25BF}"/>
              </a:ext>
            </a:extLst>
          </p:cNvPr>
          <p:cNvSpPr/>
          <p:nvPr userDrawn="1"/>
        </p:nvSpPr>
        <p:spPr>
          <a:xfrm>
            <a:off x="9219438"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1" name="Rounded Rectangle 184">
            <a:extLst>
              <a:ext uri="{FF2B5EF4-FFF2-40B4-BE49-F238E27FC236}">
                <a16:creationId xmlns:a16="http://schemas.microsoft.com/office/drawing/2014/main" id="{5BCCE52F-4949-413D-89A1-61ED8C11DF96}"/>
              </a:ext>
            </a:extLst>
          </p:cNvPr>
          <p:cNvSpPr/>
          <p:nvPr userDrawn="1"/>
        </p:nvSpPr>
        <p:spPr>
          <a:xfrm>
            <a:off x="10225276"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2" name="Rounded Rectangle 185">
            <a:extLst>
              <a:ext uri="{FF2B5EF4-FFF2-40B4-BE49-F238E27FC236}">
                <a16:creationId xmlns:a16="http://schemas.microsoft.com/office/drawing/2014/main" id="{C88D782C-9563-43DD-A2C4-C1A3A90B5270}"/>
              </a:ext>
            </a:extLst>
          </p:cNvPr>
          <p:cNvSpPr/>
          <p:nvPr userDrawn="1"/>
        </p:nvSpPr>
        <p:spPr>
          <a:xfrm>
            <a:off x="10225276"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3" name="Rounded Rectangle 187">
            <a:extLst>
              <a:ext uri="{FF2B5EF4-FFF2-40B4-BE49-F238E27FC236}">
                <a16:creationId xmlns:a16="http://schemas.microsoft.com/office/drawing/2014/main" id="{8961A74C-1CFC-4AF1-B702-54E34103FE2A}"/>
              </a:ext>
            </a:extLst>
          </p:cNvPr>
          <p:cNvSpPr/>
          <p:nvPr userDrawn="1"/>
        </p:nvSpPr>
        <p:spPr>
          <a:xfrm>
            <a:off x="10225276"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4" name="Rounded Rectangle 188">
            <a:extLst>
              <a:ext uri="{FF2B5EF4-FFF2-40B4-BE49-F238E27FC236}">
                <a16:creationId xmlns:a16="http://schemas.microsoft.com/office/drawing/2014/main" id="{276F3972-7502-4B81-807F-BB61E49CF919}"/>
              </a:ext>
            </a:extLst>
          </p:cNvPr>
          <p:cNvSpPr/>
          <p:nvPr userDrawn="1"/>
        </p:nvSpPr>
        <p:spPr>
          <a:xfrm>
            <a:off x="10225276"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5" name="Rounded Rectangle 189">
            <a:extLst>
              <a:ext uri="{FF2B5EF4-FFF2-40B4-BE49-F238E27FC236}">
                <a16:creationId xmlns:a16="http://schemas.microsoft.com/office/drawing/2014/main" id="{67235AB5-BA8A-428B-9F2D-3B840323C4C0}"/>
              </a:ext>
            </a:extLst>
          </p:cNvPr>
          <p:cNvSpPr/>
          <p:nvPr userDrawn="1"/>
        </p:nvSpPr>
        <p:spPr>
          <a:xfrm>
            <a:off x="10225276"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6" name="Rounded Rectangle 190">
            <a:extLst>
              <a:ext uri="{FF2B5EF4-FFF2-40B4-BE49-F238E27FC236}">
                <a16:creationId xmlns:a16="http://schemas.microsoft.com/office/drawing/2014/main" id="{35A46761-DDF6-46AD-8166-3AF90A39F481}"/>
              </a:ext>
            </a:extLst>
          </p:cNvPr>
          <p:cNvSpPr/>
          <p:nvPr userDrawn="1"/>
        </p:nvSpPr>
        <p:spPr>
          <a:xfrm>
            <a:off x="10225276"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7" name="Rounded Rectangle 191">
            <a:extLst>
              <a:ext uri="{FF2B5EF4-FFF2-40B4-BE49-F238E27FC236}">
                <a16:creationId xmlns:a16="http://schemas.microsoft.com/office/drawing/2014/main" id="{D798538F-5E84-4002-AA7F-8F6E52B66B15}"/>
              </a:ext>
            </a:extLst>
          </p:cNvPr>
          <p:cNvSpPr/>
          <p:nvPr userDrawn="1"/>
        </p:nvSpPr>
        <p:spPr>
          <a:xfrm>
            <a:off x="11241275"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8" name="Rounded Rectangle 194">
            <a:extLst>
              <a:ext uri="{FF2B5EF4-FFF2-40B4-BE49-F238E27FC236}">
                <a16:creationId xmlns:a16="http://schemas.microsoft.com/office/drawing/2014/main" id="{65F76ACF-A48D-4119-949B-D8AC22C20DCB}"/>
              </a:ext>
            </a:extLst>
          </p:cNvPr>
          <p:cNvSpPr/>
          <p:nvPr userDrawn="1"/>
        </p:nvSpPr>
        <p:spPr>
          <a:xfrm>
            <a:off x="11241275"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9" name="Rounded Rectangle 195">
            <a:extLst>
              <a:ext uri="{FF2B5EF4-FFF2-40B4-BE49-F238E27FC236}">
                <a16:creationId xmlns:a16="http://schemas.microsoft.com/office/drawing/2014/main" id="{5A5556BF-BB76-47CE-BFB4-9B4CB7F9ADC6}"/>
              </a:ext>
            </a:extLst>
          </p:cNvPr>
          <p:cNvSpPr/>
          <p:nvPr userDrawn="1"/>
        </p:nvSpPr>
        <p:spPr>
          <a:xfrm>
            <a:off x="11241275"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0" name="Rounded Rectangle 196">
            <a:extLst>
              <a:ext uri="{FF2B5EF4-FFF2-40B4-BE49-F238E27FC236}">
                <a16:creationId xmlns:a16="http://schemas.microsoft.com/office/drawing/2014/main" id="{DA1DB141-D536-4521-BE40-48E1E4638111}"/>
              </a:ext>
            </a:extLst>
          </p:cNvPr>
          <p:cNvSpPr/>
          <p:nvPr userDrawn="1"/>
        </p:nvSpPr>
        <p:spPr>
          <a:xfrm>
            <a:off x="11241275"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1" name="Rounded Rectangle 197">
            <a:extLst>
              <a:ext uri="{FF2B5EF4-FFF2-40B4-BE49-F238E27FC236}">
                <a16:creationId xmlns:a16="http://schemas.microsoft.com/office/drawing/2014/main" id="{6086801B-3789-47D4-96E8-2FF67DD93480}"/>
              </a:ext>
            </a:extLst>
          </p:cNvPr>
          <p:cNvSpPr/>
          <p:nvPr userDrawn="1"/>
        </p:nvSpPr>
        <p:spPr>
          <a:xfrm>
            <a:off x="11241275"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2" name="Rounded Rectangle 200">
            <a:extLst>
              <a:ext uri="{FF2B5EF4-FFF2-40B4-BE49-F238E27FC236}">
                <a16:creationId xmlns:a16="http://schemas.microsoft.com/office/drawing/2014/main" id="{950F4795-998E-4804-9980-F56775937DCE}"/>
              </a:ext>
            </a:extLst>
          </p:cNvPr>
          <p:cNvSpPr/>
          <p:nvPr userDrawn="1"/>
        </p:nvSpPr>
        <p:spPr>
          <a:xfrm>
            <a:off x="75450"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3" name="Rounded Rectangle 201">
            <a:extLst>
              <a:ext uri="{FF2B5EF4-FFF2-40B4-BE49-F238E27FC236}">
                <a16:creationId xmlns:a16="http://schemas.microsoft.com/office/drawing/2014/main" id="{315BF297-700E-4E3B-8476-B09CE95A6394}"/>
              </a:ext>
            </a:extLst>
          </p:cNvPr>
          <p:cNvSpPr/>
          <p:nvPr userDrawn="1"/>
        </p:nvSpPr>
        <p:spPr>
          <a:xfrm>
            <a:off x="2107447"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4" name="Rounded Rectangle 202">
            <a:extLst>
              <a:ext uri="{FF2B5EF4-FFF2-40B4-BE49-F238E27FC236}">
                <a16:creationId xmlns:a16="http://schemas.microsoft.com/office/drawing/2014/main" id="{833F4F8A-0223-4D7B-91C9-642988077E5C}"/>
              </a:ext>
            </a:extLst>
          </p:cNvPr>
          <p:cNvSpPr/>
          <p:nvPr userDrawn="1"/>
        </p:nvSpPr>
        <p:spPr>
          <a:xfrm>
            <a:off x="1081290" y="1048731"/>
            <a:ext cx="4959592" cy="875277"/>
          </a:xfrm>
          <a:prstGeom prst="roundRect">
            <a:avLst>
              <a:gd name="adj" fmla="val 9336"/>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0" tIns="60960" rIns="60960" bIns="6096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srgbClr val="133C8B"/>
              </a:solidFill>
              <a:effectLst/>
              <a:uLnTx/>
              <a:uFillTx/>
              <a:latin typeface="Arial" panose="020B0604020202020204" pitchFamily="34" charset="0"/>
              <a:ea typeface="+mn-ea"/>
              <a:cs typeface="Arial" panose="020B0604020202020204" pitchFamily="34" charset="0"/>
            </a:endParaRPr>
          </a:p>
        </p:txBody>
      </p:sp>
      <p:sp>
        <p:nvSpPr>
          <p:cNvPr id="75" name="Rounded Rectangle 70">
            <a:extLst>
              <a:ext uri="{FF2B5EF4-FFF2-40B4-BE49-F238E27FC236}">
                <a16:creationId xmlns:a16="http://schemas.microsoft.com/office/drawing/2014/main" id="{A385A263-593F-4935-9569-D50DF3F784D7}"/>
              </a:ext>
            </a:extLst>
          </p:cNvPr>
          <p:cNvSpPr/>
          <p:nvPr userDrawn="1"/>
        </p:nvSpPr>
        <p:spPr>
          <a:xfrm>
            <a:off x="7187441" y="4933992"/>
            <a:ext cx="4929112" cy="875277"/>
          </a:xfrm>
          <a:prstGeom prst="roundRect">
            <a:avLst>
              <a:gd name="adj" fmla="val 9336"/>
            </a:avLst>
          </a:prstGeom>
          <a:solidFill>
            <a:srgbClr val="D6DCE5">
              <a:alpha val="8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60960" rIns="60960" bIns="60960" numCol="1" spcCol="0" rtlCol="0" fromWordArt="0" anchor="ctr"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D100">
                  <a:lumMod val="50000"/>
                </a:srgbClr>
              </a:solidFill>
              <a:effectLst/>
              <a:uLnTx/>
              <a:uFillTx/>
              <a:latin typeface="Arial" panose="020B0604020202020204" pitchFamily="34" charset="0"/>
              <a:ea typeface="+mn-ea"/>
              <a:cs typeface="Arial" panose="020B0604020202020204" pitchFamily="34" charset="0"/>
            </a:endParaRPr>
          </a:p>
        </p:txBody>
      </p:sp>
      <p:pic>
        <p:nvPicPr>
          <p:cNvPr id="76" name="Picture 8" descr="Image result for un economic commission for africa&quot;">
            <a:extLst>
              <a:ext uri="{FF2B5EF4-FFF2-40B4-BE49-F238E27FC236}">
                <a16:creationId xmlns:a16="http://schemas.microsoft.com/office/drawing/2014/main" id="{F52C486C-CBAC-456E-BA8F-11CF2028C41B}"/>
              </a:ext>
            </a:extLst>
          </p:cNvPr>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1154032" y="1277848"/>
            <a:ext cx="3685833" cy="446332"/>
          </a:xfrm>
          <a:prstGeom prst="rect">
            <a:avLst/>
          </a:prstGeom>
          <a:noFill/>
          <a:extLst>
            <a:ext uri="{909E8E84-426E-40DD-AFC4-6F175D3DCCD1}">
              <a14:hiddenFill xmlns:a14="http://schemas.microsoft.com/office/drawing/2010/main">
                <a:solidFill>
                  <a:srgbClr val="FFFFFF"/>
                </a:solidFill>
              </a14:hiddenFill>
            </a:ext>
          </a:extLst>
        </p:spPr>
      </p:pic>
      <p:sp>
        <p:nvSpPr>
          <p:cNvPr id="77" name="Rounded Rectangle 70">
            <a:extLst>
              <a:ext uri="{FF2B5EF4-FFF2-40B4-BE49-F238E27FC236}">
                <a16:creationId xmlns:a16="http://schemas.microsoft.com/office/drawing/2014/main" id="{555BA764-B543-4486-A548-EA95A6C095BC}"/>
              </a:ext>
            </a:extLst>
          </p:cNvPr>
          <p:cNvSpPr/>
          <p:nvPr userDrawn="1"/>
        </p:nvSpPr>
        <p:spPr>
          <a:xfrm>
            <a:off x="7177281" y="5906521"/>
            <a:ext cx="4929112" cy="875277"/>
          </a:xfrm>
          <a:prstGeom prst="roundRect">
            <a:avLst>
              <a:gd name="adj" fmla="val 9336"/>
            </a:avLst>
          </a:prstGeom>
          <a:solidFill>
            <a:srgbClr val="D6DCE5">
              <a:alpha val="8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60960" rIns="60960" bIns="60960" numCol="1" spcCol="0" rtlCol="0" fromWordArt="0" anchor="ctr" anchorCtr="0" forceAA="0" compatLnSpc="1">
            <a:prstTxWarp prst="textNoShape">
              <a:avLst/>
            </a:prstTxWarp>
            <a:noAutofit/>
          </a:bodyPr>
          <a:lstStyle/>
          <a:p>
            <a:pPr lvl="0" algn="r">
              <a:defRPr/>
            </a:pPr>
            <a:endParaRPr kumimoji="0" lang="en-GB" sz="1400" i="0" u="none" strike="noStrike" kern="1200" cap="none" spc="0" normalizeH="0" baseline="0" noProof="0" dirty="0">
              <a:ln>
                <a:noFill/>
              </a:ln>
              <a:solidFill>
                <a:srgbClr val="133C8B"/>
              </a:solidFill>
              <a:effectLst/>
              <a:uLnTx/>
              <a:uFillTx/>
              <a:latin typeface="Arial" panose="020B0604020202020204" pitchFamily="34" charset="0"/>
              <a:ea typeface="+mn-ea"/>
              <a:cs typeface="Arial" panose="020B0604020202020204" pitchFamily="34" charset="0"/>
            </a:endParaRPr>
          </a:p>
        </p:txBody>
      </p:sp>
      <p:pic>
        <p:nvPicPr>
          <p:cNvPr id="78" name="Picture 77">
            <a:extLst>
              <a:ext uri="{FF2B5EF4-FFF2-40B4-BE49-F238E27FC236}">
                <a16:creationId xmlns:a16="http://schemas.microsoft.com/office/drawing/2014/main" id="{A96BC38A-DCDC-4DAE-AB51-6CC15108356C}"/>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5048078" y="1222013"/>
            <a:ext cx="840435" cy="530973"/>
          </a:xfrm>
          <a:prstGeom prst="rect">
            <a:avLst/>
          </a:prstGeom>
        </p:spPr>
      </p:pic>
      <p:sp>
        <p:nvSpPr>
          <p:cNvPr id="80" name="Title 1">
            <a:extLst>
              <a:ext uri="{FF2B5EF4-FFF2-40B4-BE49-F238E27FC236}">
                <a16:creationId xmlns:a16="http://schemas.microsoft.com/office/drawing/2014/main" id="{E305DF57-8696-4983-920B-CC602C3DF060}"/>
              </a:ext>
            </a:extLst>
          </p:cNvPr>
          <p:cNvSpPr>
            <a:spLocks noGrp="1"/>
          </p:cNvSpPr>
          <p:nvPr>
            <p:ph type="ctrTitle"/>
          </p:nvPr>
        </p:nvSpPr>
        <p:spPr>
          <a:xfrm>
            <a:off x="7187440" y="5067016"/>
            <a:ext cx="4918952" cy="609227"/>
          </a:xfr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60960" rIns="60960" bIns="60960" numCol="1" spcCol="0" rtlCol="0" fromWordArt="0" anchor="ctr" anchorCtr="0" forceAA="0" compatLnSpc="1">
            <a:prstTxWarp prst="textNoShape">
              <a:avLst/>
            </a:prstTxWarp>
            <a:noAutofit/>
          </a:bodyPr>
          <a:lstStyle>
            <a:lvl1pPr>
              <a:defRPr kumimoji="0" lang="en-US" sz="2400" b="1" i="0" u="none" strike="noStrike" cap="none" spc="0" normalizeH="0" baseline="0">
                <a:ln>
                  <a:noFill/>
                </a:ln>
                <a:solidFill>
                  <a:srgbClr val="FFD100">
                    <a:lumMod val="50000"/>
                  </a:srgbClr>
                </a:solidFill>
                <a:effectLst/>
                <a:uLnTx/>
                <a:uFillTx/>
                <a:latin typeface="Arial" panose="020B0604020202020204" pitchFamily="34" charset="0"/>
                <a:ea typeface="+mn-ea"/>
                <a:cs typeface="Arial" panose="020B0604020202020204" pitchFamily="34" charset="0"/>
              </a:defRPr>
            </a:lvl1pPr>
          </a:lstStyle>
          <a:p>
            <a:pPr marL="0" marR="0" lvl="0" indent="0" algn="r" fontAlgn="auto">
              <a:lnSpc>
                <a:spcPct val="100000"/>
              </a:lnSpc>
              <a:spcBef>
                <a:spcPts val="0"/>
              </a:spcBef>
              <a:spcAft>
                <a:spcPts val="0"/>
              </a:spcAft>
              <a:buClrTx/>
              <a:buSzTx/>
              <a:buFontTx/>
              <a:tabLst/>
            </a:pPr>
            <a:r>
              <a:rPr lang="en-US" dirty="0"/>
              <a:t>Click to edit Master title style</a:t>
            </a:r>
          </a:p>
        </p:txBody>
      </p:sp>
      <p:sp>
        <p:nvSpPr>
          <p:cNvPr id="81" name="Subtitle 2">
            <a:extLst>
              <a:ext uri="{FF2B5EF4-FFF2-40B4-BE49-F238E27FC236}">
                <a16:creationId xmlns:a16="http://schemas.microsoft.com/office/drawing/2014/main" id="{02D0B386-2282-4FF2-9B2A-FEEDFEB12192}"/>
              </a:ext>
            </a:extLst>
          </p:cNvPr>
          <p:cNvSpPr>
            <a:spLocks noGrp="1"/>
          </p:cNvSpPr>
          <p:nvPr>
            <p:ph type="subTitle" idx="1"/>
          </p:nvPr>
        </p:nvSpPr>
        <p:spPr>
          <a:xfrm>
            <a:off x="7187440" y="6004193"/>
            <a:ext cx="4918952" cy="772744"/>
          </a:xfrm>
        </p:spPr>
        <p:txBody>
          <a:bodyPr>
            <a:normAutofit/>
          </a:bodyPr>
          <a:lstStyle>
            <a:lvl1pPr marL="0" indent="0" algn="r">
              <a:buNone/>
              <a:defRPr kumimoji="0" lang="en-US" sz="1600" b="1" i="0" u="none" strike="noStrike" kern="1200" cap="none" spc="0" normalizeH="0" baseline="0" dirty="0">
                <a:ln>
                  <a:noFill/>
                </a:ln>
                <a:solidFill>
                  <a:srgbClr val="133C8B"/>
                </a:solidFill>
                <a:effectLst/>
                <a:uLnTx/>
                <a:uFillTx/>
                <a:latin typeface="Arial" panose="020B0604020202020204" pitchFamily="34" charset="0"/>
                <a:ea typeface="+mn-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91756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A8CAD78-3B11-475A-A438-4CF2A39118AD}"/>
              </a:ext>
            </a:extLst>
          </p:cNvPr>
          <p:cNvPicPr>
            <a:picLocks noChangeAspect="1"/>
          </p:cNvPicPr>
          <p:nvPr userDrawn="1"/>
        </p:nvPicPr>
        <p:blipFill>
          <a:blip r:embed="rId2"/>
          <a:srcRect/>
          <a:stretch/>
        </p:blipFill>
        <p:spPr>
          <a:xfrm>
            <a:off x="0" y="0"/>
            <a:ext cx="12192000" cy="2832100"/>
          </a:xfrm>
          <a:prstGeom prst="rect">
            <a:avLst/>
          </a:prstGeom>
        </p:spPr>
      </p:pic>
      <p:sp>
        <p:nvSpPr>
          <p:cNvPr id="2" name="Title 1">
            <a:extLst>
              <a:ext uri="{FF2B5EF4-FFF2-40B4-BE49-F238E27FC236}">
                <a16:creationId xmlns:a16="http://schemas.microsoft.com/office/drawing/2014/main" id="{62A8B711-89BB-4235-B878-27FA41EDFD62}"/>
              </a:ext>
            </a:extLst>
          </p:cNvPr>
          <p:cNvSpPr>
            <a:spLocks noGrp="1"/>
          </p:cNvSpPr>
          <p:nvPr>
            <p:ph type="ctrTitle"/>
          </p:nvPr>
        </p:nvSpPr>
        <p:spPr>
          <a:xfrm>
            <a:off x="1524000" y="1857226"/>
            <a:ext cx="9144000" cy="1571774"/>
          </a:xfrm>
        </p:spPr>
        <p:txBody>
          <a:bodyPr anchor="b">
            <a:normAutofit/>
          </a:bodyPr>
          <a:lstStyle>
            <a:lvl1pPr algn="ctr">
              <a:defRPr sz="5400" b="1">
                <a:solidFill>
                  <a:srgbClr val="344085"/>
                </a:solidFill>
              </a:defRPr>
            </a:lvl1pPr>
          </a:lstStyle>
          <a:p>
            <a:r>
              <a:rPr lang="en-US" dirty="0"/>
              <a:t>Click to edit Master title style</a:t>
            </a:r>
          </a:p>
        </p:txBody>
      </p:sp>
      <p:sp>
        <p:nvSpPr>
          <p:cNvPr id="3" name="Subtitle 2">
            <a:extLst>
              <a:ext uri="{FF2B5EF4-FFF2-40B4-BE49-F238E27FC236}">
                <a16:creationId xmlns:a16="http://schemas.microsoft.com/office/drawing/2014/main" id="{E4E77EA1-61EE-4732-B453-669C8FB2F6A4}"/>
              </a:ext>
            </a:extLst>
          </p:cNvPr>
          <p:cNvSpPr>
            <a:spLocks noGrp="1"/>
          </p:cNvSpPr>
          <p:nvPr>
            <p:ph type="subTitle" idx="1"/>
          </p:nvPr>
        </p:nvSpPr>
        <p:spPr>
          <a:xfrm>
            <a:off x="1524000" y="3556947"/>
            <a:ext cx="9144000" cy="639456"/>
          </a:xfrm>
        </p:spPr>
        <p:txBody>
          <a:bodyPr>
            <a:normAutofit/>
          </a:bodyPr>
          <a:lstStyle>
            <a:lvl1pPr marL="0" indent="0" algn="ctr">
              <a:buNone/>
              <a:defRPr kumimoji="0" lang="en-US" sz="3400" b="1" i="1" u="none" strike="noStrike" kern="1200" cap="none" spc="0" normalizeH="0" baseline="0" dirty="0">
                <a:ln>
                  <a:noFill/>
                </a:ln>
                <a:solidFill>
                  <a:srgbClr val="A21942"/>
                </a:solidFill>
                <a:effectLst/>
                <a:uLnTx/>
                <a:uFillTx/>
                <a:latin typeface="Calibri Light" panose="020F0302020204030204"/>
                <a:ea typeface="+mj-ea"/>
                <a:cs typeface="+mj-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907AFAF2-A8F9-49FC-86D3-9BEDB0A3855C}"/>
              </a:ext>
            </a:extLst>
          </p:cNvPr>
          <p:cNvSpPr>
            <a:spLocks noGrp="1"/>
          </p:cNvSpPr>
          <p:nvPr>
            <p:ph type="dt" sz="half" idx="10"/>
          </p:nvPr>
        </p:nvSpPr>
        <p:spPr/>
        <p:txBody>
          <a:bodyPr/>
          <a:lstStyle/>
          <a:p>
            <a:fld id="{895CCF58-98CC-425C-A4EB-C90C2473AAB3}" type="datetimeFigureOut">
              <a:rPr lang="en-US" smtClean="0"/>
              <a:t>11/15/2022</a:t>
            </a:fld>
            <a:endParaRPr lang="en-US"/>
          </a:p>
        </p:txBody>
      </p:sp>
      <p:sp>
        <p:nvSpPr>
          <p:cNvPr id="5" name="Footer Placeholder 4">
            <a:extLst>
              <a:ext uri="{FF2B5EF4-FFF2-40B4-BE49-F238E27FC236}">
                <a16:creationId xmlns:a16="http://schemas.microsoft.com/office/drawing/2014/main" id="{F9B83A50-A07F-4073-BE21-9F3A6062DAD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97F856C-CC7B-4D09-B172-5E7ECFB38C82}"/>
              </a:ext>
            </a:extLst>
          </p:cNvPr>
          <p:cNvSpPr>
            <a:spLocks noGrp="1"/>
          </p:cNvSpPr>
          <p:nvPr>
            <p:ph type="sldNum" sz="quarter" idx="12"/>
          </p:nvPr>
        </p:nvSpPr>
        <p:spPr/>
        <p:txBody>
          <a:bodyPr/>
          <a:lstStyle/>
          <a:p>
            <a:fld id="{669CF414-0634-4E5D-9077-D58D470BFA39}" type="slidenum">
              <a:rPr lang="en-US" smtClean="0"/>
              <a:t>‹N°›</a:t>
            </a:fld>
            <a:endParaRPr lang="en-US"/>
          </a:p>
        </p:txBody>
      </p:sp>
      <p:pic>
        <p:nvPicPr>
          <p:cNvPr id="8" name="Picture 7">
            <a:extLst>
              <a:ext uri="{FF2B5EF4-FFF2-40B4-BE49-F238E27FC236}">
                <a16:creationId xmlns:a16="http://schemas.microsoft.com/office/drawing/2014/main" id="{1A672EF7-D8CC-49E9-B099-1442D2B05D0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770401" y="136525"/>
            <a:ext cx="1166798" cy="737163"/>
          </a:xfrm>
          <a:prstGeom prst="rect">
            <a:avLst/>
          </a:prstGeom>
        </p:spPr>
      </p:pic>
      <p:pic>
        <p:nvPicPr>
          <p:cNvPr id="9" name="Picture 8" descr="A close up of a logo&#10;&#10;Description automatically generated">
            <a:extLst>
              <a:ext uri="{FF2B5EF4-FFF2-40B4-BE49-F238E27FC236}">
                <a16:creationId xmlns:a16="http://schemas.microsoft.com/office/drawing/2014/main" id="{746DFC1A-BD78-4B8B-8875-BA5CB270C31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97125" y="433950"/>
            <a:ext cx="3282075" cy="378701"/>
          </a:xfrm>
          <a:prstGeom prst="rect">
            <a:avLst/>
          </a:prstGeom>
        </p:spPr>
      </p:pic>
    </p:spTree>
    <p:extLst>
      <p:ext uri="{BB962C8B-B14F-4D97-AF65-F5344CB8AC3E}">
        <p14:creationId xmlns:p14="http://schemas.microsoft.com/office/powerpoint/2010/main" val="10900477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6A8F9-4943-4376-8F21-EECCBA8C835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8F4922-77C0-40EE-B42D-84309275379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591D69-2581-4399-9136-BBB66A52B4E8}"/>
              </a:ext>
            </a:extLst>
          </p:cNvPr>
          <p:cNvSpPr>
            <a:spLocks noGrp="1"/>
          </p:cNvSpPr>
          <p:nvPr>
            <p:ph type="dt" sz="half" idx="10"/>
          </p:nvPr>
        </p:nvSpPr>
        <p:spPr/>
        <p:txBody>
          <a:bodyPr/>
          <a:lstStyle/>
          <a:p>
            <a:fld id="{895CCF58-98CC-425C-A4EB-C90C2473AAB3}" type="datetimeFigureOut">
              <a:rPr lang="en-US" smtClean="0"/>
              <a:t>11/15/2022</a:t>
            </a:fld>
            <a:endParaRPr lang="en-US"/>
          </a:p>
        </p:txBody>
      </p:sp>
      <p:sp>
        <p:nvSpPr>
          <p:cNvPr id="5" name="Footer Placeholder 4">
            <a:extLst>
              <a:ext uri="{FF2B5EF4-FFF2-40B4-BE49-F238E27FC236}">
                <a16:creationId xmlns:a16="http://schemas.microsoft.com/office/drawing/2014/main" id="{4BC0CEB2-AE29-4BDB-976C-8C1918E65E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B44394-3F4C-49D7-AA2A-71496A42E539}"/>
              </a:ext>
            </a:extLst>
          </p:cNvPr>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12676022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BE2BB-2D6B-43D9-99DE-EC43A85060B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F01C85F-7295-42A9-A750-300F202A7FD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6CD806C-A8B9-4208-8C34-6E1BC28F547F}"/>
              </a:ext>
            </a:extLst>
          </p:cNvPr>
          <p:cNvSpPr>
            <a:spLocks noGrp="1"/>
          </p:cNvSpPr>
          <p:nvPr>
            <p:ph type="dt" sz="half" idx="10"/>
          </p:nvPr>
        </p:nvSpPr>
        <p:spPr/>
        <p:txBody>
          <a:bodyPr/>
          <a:lstStyle/>
          <a:p>
            <a:fld id="{895CCF58-98CC-425C-A4EB-C90C2473AAB3}" type="datetimeFigureOut">
              <a:rPr lang="en-US" smtClean="0"/>
              <a:t>11/15/2022</a:t>
            </a:fld>
            <a:endParaRPr lang="en-US"/>
          </a:p>
        </p:txBody>
      </p:sp>
      <p:sp>
        <p:nvSpPr>
          <p:cNvPr id="5" name="Footer Placeholder 4">
            <a:extLst>
              <a:ext uri="{FF2B5EF4-FFF2-40B4-BE49-F238E27FC236}">
                <a16:creationId xmlns:a16="http://schemas.microsoft.com/office/drawing/2014/main" id="{BAEE352A-0BA2-4F6A-A4B6-82828B300F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DF50B8-A6A4-4032-85BB-834F02B913BF}"/>
              </a:ext>
            </a:extLst>
          </p:cNvPr>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10352961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51A55CE-FF44-4778-BBF3-D3ACF54D6D55}"/>
              </a:ext>
            </a:extLst>
          </p:cNvPr>
          <p:cNvSpPr/>
          <p:nvPr userDrawn="1"/>
        </p:nvSpPr>
        <p:spPr>
          <a:xfrm>
            <a:off x="150420" y="136524"/>
            <a:ext cx="11891160" cy="643766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4576745-A9A3-4C9E-8B60-F791DA717881}"/>
              </a:ext>
            </a:extLst>
          </p:cNvPr>
          <p:cNvSpPr/>
          <p:nvPr userDrawn="1"/>
        </p:nvSpPr>
        <p:spPr>
          <a:xfrm>
            <a:off x="0" y="6513362"/>
            <a:ext cx="5572001" cy="344638"/>
          </a:xfrm>
          <a:prstGeom prst="rect">
            <a:avLst/>
          </a:prstGeom>
          <a:solidFill>
            <a:srgbClr val="1C38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F12BB7-A2C7-46D7-A949-B91029E5C700}"/>
              </a:ext>
            </a:extLst>
          </p:cNvPr>
          <p:cNvSpPr>
            <a:spLocks noGrp="1"/>
          </p:cNvSpPr>
          <p:nvPr>
            <p:ph type="title"/>
          </p:nvPr>
        </p:nvSpPr>
        <p:spPr>
          <a:xfrm>
            <a:off x="370113" y="365125"/>
            <a:ext cx="2991585" cy="4912269"/>
          </a:xfrm>
        </p:spPr>
        <p:txBody>
          <a:bodyPr>
            <a:normAutofit/>
          </a:bodyPr>
          <a:lstStyle>
            <a:lvl1pPr algn="r">
              <a:defRPr sz="4000" b="1">
                <a:solidFill>
                  <a:srgbClr val="1C3867"/>
                </a:solidFill>
                <a:latin typeface="+mn-lt"/>
              </a:defRPr>
            </a:lvl1pPr>
          </a:lstStyle>
          <a:p>
            <a:r>
              <a:rPr lang="en-US" dirty="0"/>
              <a:t>Click to edit Master title style</a:t>
            </a:r>
          </a:p>
        </p:txBody>
      </p:sp>
      <p:sp>
        <p:nvSpPr>
          <p:cNvPr id="4" name="Content Placeholder 3">
            <a:extLst>
              <a:ext uri="{FF2B5EF4-FFF2-40B4-BE49-F238E27FC236}">
                <a16:creationId xmlns:a16="http://schemas.microsoft.com/office/drawing/2014/main" id="{0CF26276-9716-481F-A820-63977B24215A}"/>
              </a:ext>
            </a:extLst>
          </p:cNvPr>
          <p:cNvSpPr>
            <a:spLocks noGrp="1"/>
          </p:cNvSpPr>
          <p:nvPr>
            <p:ph sz="half" idx="2"/>
          </p:nvPr>
        </p:nvSpPr>
        <p:spPr>
          <a:xfrm>
            <a:off x="4020788" y="365125"/>
            <a:ext cx="7801098" cy="58118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194B121D-96DE-4C4F-9808-3E6EA0993AFE}"/>
              </a:ext>
            </a:extLst>
          </p:cNvPr>
          <p:cNvSpPr>
            <a:spLocks noGrp="1"/>
          </p:cNvSpPr>
          <p:nvPr>
            <p:ph type="dt" sz="half" idx="10"/>
          </p:nvPr>
        </p:nvSpPr>
        <p:spPr/>
        <p:txBody>
          <a:bodyPr/>
          <a:lstStyle/>
          <a:p>
            <a:fld id="{895CCF58-98CC-425C-A4EB-C90C2473AAB3}" type="datetimeFigureOut">
              <a:rPr lang="en-US" smtClean="0"/>
              <a:t>11/15/2022</a:t>
            </a:fld>
            <a:endParaRPr lang="en-US"/>
          </a:p>
        </p:txBody>
      </p:sp>
      <p:sp>
        <p:nvSpPr>
          <p:cNvPr id="6" name="Footer Placeholder 5">
            <a:extLst>
              <a:ext uri="{FF2B5EF4-FFF2-40B4-BE49-F238E27FC236}">
                <a16:creationId xmlns:a16="http://schemas.microsoft.com/office/drawing/2014/main" id="{748A8748-8E9C-4E0D-BB05-6AC233AA0EA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35A3C87-938B-4CE6-A2C5-54E8B58EE057}"/>
              </a:ext>
            </a:extLst>
          </p:cNvPr>
          <p:cNvSpPr>
            <a:spLocks noGrp="1"/>
          </p:cNvSpPr>
          <p:nvPr>
            <p:ph type="sldNum" sz="quarter" idx="12"/>
          </p:nvPr>
        </p:nvSpPr>
        <p:spPr/>
        <p:txBody>
          <a:bodyPr/>
          <a:lstStyle/>
          <a:p>
            <a:fld id="{669CF414-0634-4E5D-9077-D58D470BFA39}" type="slidenum">
              <a:rPr lang="en-US" smtClean="0"/>
              <a:t>‹N°›</a:t>
            </a:fld>
            <a:endParaRPr lang="en-US"/>
          </a:p>
        </p:txBody>
      </p:sp>
      <p:pic>
        <p:nvPicPr>
          <p:cNvPr id="8" name="Content Placeholder 4">
            <a:extLst>
              <a:ext uri="{FF2B5EF4-FFF2-40B4-BE49-F238E27FC236}">
                <a16:creationId xmlns:a16="http://schemas.microsoft.com/office/drawing/2014/main" id="{55BF4DA8-E31C-44DA-81A9-B9C017822DB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153217" y="6513362"/>
            <a:ext cx="8038783" cy="344638"/>
          </a:xfrm>
          <a:prstGeom prst="rect">
            <a:avLst/>
          </a:prstGeom>
        </p:spPr>
      </p:pic>
      <p:cxnSp>
        <p:nvCxnSpPr>
          <p:cNvPr id="12" name="Straight Connector 11">
            <a:extLst>
              <a:ext uri="{FF2B5EF4-FFF2-40B4-BE49-F238E27FC236}">
                <a16:creationId xmlns:a16="http://schemas.microsoft.com/office/drawing/2014/main" id="{CAFABA51-0E17-4B34-ADF7-D43CC38C243F}"/>
              </a:ext>
            </a:extLst>
          </p:cNvPr>
          <p:cNvCxnSpPr/>
          <p:nvPr userDrawn="1"/>
        </p:nvCxnSpPr>
        <p:spPr>
          <a:xfrm>
            <a:off x="3581400" y="705395"/>
            <a:ext cx="0" cy="4232365"/>
          </a:xfrm>
          <a:prstGeom prst="line">
            <a:avLst/>
          </a:prstGeom>
          <a:ln>
            <a:solidFill>
              <a:srgbClr val="1C3867"/>
            </a:solidFill>
          </a:ln>
        </p:spPr>
        <p:style>
          <a:lnRef idx="1">
            <a:schemeClr val="accent1"/>
          </a:lnRef>
          <a:fillRef idx="0">
            <a:schemeClr val="accent1"/>
          </a:fillRef>
          <a:effectRef idx="0">
            <a:schemeClr val="accent1"/>
          </a:effectRef>
          <a:fontRef idx="minor">
            <a:schemeClr val="tx1"/>
          </a:fontRef>
        </p:style>
      </p:cxnSp>
      <p:pic>
        <p:nvPicPr>
          <p:cNvPr id="14" name="Picture 13" descr="A close up of a logo&#10;&#10;Description automatically generated">
            <a:extLst>
              <a:ext uri="{FF2B5EF4-FFF2-40B4-BE49-F238E27FC236}">
                <a16:creationId xmlns:a16="http://schemas.microsoft.com/office/drawing/2014/main" id="{E49E43B2-87E4-440D-BA9D-C586B659FF1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6208" y="6576704"/>
            <a:ext cx="1959391" cy="226084"/>
          </a:xfrm>
          <a:prstGeom prst="rect">
            <a:avLst/>
          </a:prstGeom>
        </p:spPr>
      </p:pic>
    </p:spTree>
    <p:extLst>
      <p:ext uri="{BB962C8B-B14F-4D97-AF65-F5344CB8AC3E}">
        <p14:creationId xmlns:p14="http://schemas.microsoft.com/office/powerpoint/2010/main" val="3770784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3B18FFCF-25C0-4B22-BBFB-638F764194D1}"/>
              </a:ext>
            </a:extLst>
          </p:cNvPr>
          <p:cNvSpPr/>
          <p:nvPr userDrawn="1"/>
        </p:nvSpPr>
        <p:spPr>
          <a:xfrm flipV="1">
            <a:off x="0" y="1"/>
            <a:ext cx="12192000" cy="741776"/>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5959502-B620-4FD9-B9FA-7FCC347CE89A}"/>
              </a:ext>
            </a:extLst>
          </p:cNvPr>
          <p:cNvSpPr/>
          <p:nvPr userDrawn="1"/>
        </p:nvSpPr>
        <p:spPr>
          <a:xfrm>
            <a:off x="0" y="6513362"/>
            <a:ext cx="5572001" cy="344638"/>
          </a:xfrm>
          <a:prstGeom prst="rect">
            <a:avLst/>
          </a:prstGeom>
          <a:solidFill>
            <a:srgbClr val="1C38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0ED37782-2732-4C14-8D10-E3C13438FB39}"/>
              </a:ext>
            </a:extLst>
          </p:cNvPr>
          <p:cNvSpPr>
            <a:spLocks noGrp="1"/>
          </p:cNvSpPr>
          <p:nvPr>
            <p:ph type="title"/>
          </p:nvPr>
        </p:nvSpPr>
        <p:spPr>
          <a:xfrm>
            <a:off x="370113" y="133655"/>
            <a:ext cx="11451773" cy="585746"/>
          </a:xfrm>
        </p:spPr>
        <p:txBody>
          <a:bodyPr>
            <a:noAutofit/>
          </a:bodyPr>
          <a:lstStyle>
            <a:lvl1pPr algn="l">
              <a:defRPr sz="3200" b="1">
                <a:solidFill>
                  <a:srgbClr val="1C3867"/>
                </a:solidFill>
                <a:latin typeface="+mn-lt"/>
              </a:defRPr>
            </a:lvl1pPr>
          </a:lstStyle>
          <a:p>
            <a:r>
              <a:rPr lang="en-US" dirty="0"/>
              <a:t>Click to edit Master title style</a:t>
            </a:r>
          </a:p>
        </p:txBody>
      </p:sp>
      <p:sp>
        <p:nvSpPr>
          <p:cNvPr id="13" name="Content Placeholder 3">
            <a:extLst>
              <a:ext uri="{FF2B5EF4-FFF2-40B4-BE49-F238E27FC236}">
                <a16:creationId xmlns:a16="http://schemas.microsoft.com/office/drawing/2014/main" id="{A77A157A-9640-445A-8D94-E5020C4A9623}"/>
              </a:ext>
            </a:extLst>
          </p:cNvPr>
          <p:cNvSpPr>
            <a:spLocks noGrp="1"/>
          </p:cNvSpPr>
          <p:nvPr>
            <p:ph sz="half" idx="2"/>
          </p:nvPr>
        </p:nvSpPr>
        <p:spPr>
          <a:xfrm>
            <a:off x="370113" y="898789"/>
            <a:ext cx="11451773" cy="52781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Date Placeholder 4">
            <a:extLst>
              <a:ext uri="{FF2B5EF4-FFF2-40B4-BE49-F238E27FC236}">
                <a16:creationId xmlns:a16="http://schemas.microsoft.com/office/drawing/2014/main" id="{DE5C3CE9-736D-4E14-94DF-637D3F96B4A5}"/>
              </a:ext>
            </a:extLst>
          </p:cNvPr>
          <p:cNvSpPr>
            <a:spLocks noGrp="1"/>
          </p:cNvSpPr>
          <p:nvPr>
            <p:ph type="dt" sz="half" idx="10"/>
          </p:nvPr>
        </p:nvSpPr>
        <p:spPr>
          <a:xfrm>
            <a:off x="838200" y="6356350"/>
            <a:ext cx="2743200" cy="365125"/>
          </a:xfrm>
        </p:spPr>
        <p:txBody>
          <a:bodyPr/>
          <a:lstStyle/>
          <a:p>
            <a:fld id="{895CCF58-98CC-425C-A4EB-C90C2473AAB3}" type="datetimeFigureOut">
              <a:rPr lang="en-US" smtClean="0"/>
              <a:t>11/15/2022</a:t>
            </a:fld>
            <a:endParaRPr lang="en-US"/>
          </a:p>
        </p:txBody>
      </p:sp>
      <p:sp>
        <p:nvSpPr>
          <p:cNvPr id="15" name="Footer Placeholder 5">
            <a:extLst>
              <a:ext uri="{FF2B5EF4-FFF2-40B4-BE49-F238E27FC236}">
                <a16:creationId xmlns:a16="http://schemas.microsoft.com/office/drawing/2014/main" id="{B2A325F5-E8C4-431A-AC3C-83CFF55E5E39}"/>
              </a:ext>
            </a:extLst>
          </p:cNvPr>
          <p:cNvSpPr>
            <a:spLocks noGrp="1"/>
          </p:cNvSpPr>
          <p:nvPr>
            <p:ph type="ftr" sz="quarter" idx="11"/>
          </p:nvPr>
        </p:nvSpPr>
        <p:spPr>
          <a:xfrm>
            <a:off x="4038600" y="6356350"/>
            <a:ext cx="4114800" cy="365125"/>
          </a:xfrm>
        </p:spPr>
        <p:txBody>
          <a:bodyPr/>
          <a:lstStyle/>
          <a:p>
            <a:endParaRPr lang="en-US" dirty="0"/>
          </a:p>
        </p:txBody>
      </p:sp>
      <p:sp>
        <p:nvSpPr>
          <p:cNvPr id="16" name="Slide Number Placeholder 6">
            <a:extLst>
              <a:ext uri="{FF2B5EF4-FFF2-40B4-BE49-F238E27FC236}">
                <a16:creationId xmlns:a16="http://schemas.microsoft.com/office/drawing/2014/main" id="{10F5519A-5BB6-4C5A-9736-F07949A01486}"/>
              </a:ext>
            </a:extLst>
          </p:cNvPr>
          <p:cNvSpPr>
            <a:spLocks noGrp="1"/>
          </p:cNvSpPr>
          <p:nvPr>
            <p:ph type="sldNum" sz="quarter" idx="12"/>
          </p:nvPr>
        </p:nvSpPr>
        <p:spPr>
          <a:xfrm>
            <a:off x="8610600" y="6356350"/>
            <a:ext cx="2743200" cy="365125"/>
          </a:xfrm>
        </p:spPr>
        <p:txBody>
          <a:bodyPr/>
          <a:lstStyle/>
          <a:p>
            <a:fld id="{669CF414-0634-4E5D-9077-D58D470BFA39}" type="slidenum">
              <a:rPr lang="en-US" smtClean="0"/>
              <a:t>‹N°›</a:t>
            </a:fld>
            <a:endParaRPr lang="en-US"/>
          </a:p>
        </p:txBody>
      </p:sp>
      <p:pic>
        <p:nvPicPr>
          <p:cNvPr id="17" name="Content Placeholder 4">
            <a:extLst>
              <a:ext uri="{FF2B5EF4-FFF2-40B4-BE49-F238E27FC236}">
                <a16:creationId xmlns:a16="http://schemas.microsoft.com/office/drawing/2014/main" id="{FE824DF6-AB03-4379-9675-A7A26A52681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153217" y="6513362"/>
            <a:ext cx="8038783" cy="344638"/>
          </a:xfrm>
          <a:prstGeom prst="rect">
            <a:avLst/>
          </a:prstGeom>
        </p:spPr>
      </p:pic>
      <p:pic>
        <p:nvPicPr>
          <p:cNvPr id="19" name="Picture 18" descr="A close up of a logo&#10;&#10;Description automatically generated">
            <a:extLst>
              <a:ext uri="{FF2B5EF4-FFF2-40B4-BE49-F238E27FC236}">
                <a16:creationId xmlns:a16="http://schemas.microsoft.com/office/drawing/2014/main" id="{2EEE6E20-65FF-403A-AA46-C9ACC563B3D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6208" y="6576704"/>
            <a:ext cx="1959391" cy="226084"/>
          </a:xfrm>
          <a:prstGeom prst="rect">
            <a:avLst/>
          </a:prstGeom>
        </p:spPr>
      </p:pic>
    </p:spTree>
    <p:extLst>
      <p:ext uri="{BB962C8B-B14F-4D97-AF65-F5344CB8AC3E}">
        <p14:creationId xmlns:p14="http://schemas.microsoft.com/office/powerpoint/2010/main" val="3491079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CD63038-2770-4F81-8B59-72FF103AB658}"/>
              </a:ext>
            </a:extLst>
          </p:cNvPr>
          <p:cNvSpPr/>
          <p:nvPr userDrawn="1"/>
        </p:nvSpPr>
        <p:spPr>
          <a:xfrm flipV="1">
            <a:off x="0" y="1"/>
            <a:ext cx="12192000" cy="1232034"/>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E5FDAD77-77CF-4B6F-A6DD-BA4201B8BD24}"/>
              </a:ext>
            </a:extLst>
          </p:cNvPr>
          <p:cNvSpPr>
            <a:spLocks noGrp="1"/>
          </p:cNvSpPr>
          <p:nvPr>
            <p:ph type="title"/>
          </p:nvPr>
        </p:nvSpPr>
        <p:spPr>
          <a:xfrm>
            <a:off x="3032015" y="1676426"/>
            <a:ext cx="6126166" cy="741776"/>
          </a:xfrm>
        </p:spPr>
        <p:txBody>
          <a:bodyPr>
            <a:normAutofit/>
          </a:bodyPr>
          <a:lstStyle>
            <a:lvl1pPr algn="ctr">
              <a:defRPr sz="3600" b="1">
                <a:solidFill>
                  <a:srgbClr val="1C3867"/>
                </a:solidFill>
                <a:latin typeface="+mn-lt"/>
              </a:defRPr>
            </a:lvl1pPr>
          </a:lstStyle>
          <a:p>
            <a:r>
              <a:rPr lang="en-US" dirty="0"/>
              <a:t>Click to edit Master title style</a:t>
            </a:r>
          </a:p>
        </p:txBody>
      </p:sp>
      <p:pic>
        <p:nvPicPr>
          <p:cNvPr id="16" name="Picture 15">
            <a:extLst>
              <a:ext uri="{FF2B5EF4-FFF2-40B4-BE49-F238E27FC236}">
                <a16:creationId xmlns:a16="http://schemas.microsoft.com/office/drawing/2014/main" id="{1A2FF967-33E6-4F7D-819A-0E987D27F62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0647786" y="245130"/>
            <a:ext cx="1174100" cy="741776"/>
          </a:xfrm>
          <a:prstGeom prst="rect">
            <a:avLst/>
          </a:prstGeom>
        </p:spPr>
      </p:pic>
      <p:pic>
        <p:nvPicPr>
          <p:cNvPr id="24584" name="Picture 8" descr="Image result for un economic commission for africa&quot;">
            <a:extLst>
              <a:ext uri="{FF2B5EF4-FFF2-40B4-BE49-F238E27FC236}">
                <a16:creationId xmlns:a16="http://schemas.microsoft.com/office/drawing/2014/main" id="{82D6E10D-8246-4A19-AB6A-BE027888F516}"/>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70113" y="336307"/>
            <a:ext cx="4619740" cy="559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4475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2EB72DE-5A80-418D-9495-27F72C5CEDB9}"/>
              </a:ext>
            </a:extLst>
          </p:cNvPr>
          <p:cNvSpPr>
            <a:spLocks noGrp="1"/>
          </p:cNvSpPr>
          <p:nvPr>
            <p:ph type="dt" sz="half" idx="10"/>
          </p:nvPr>
        </p:nvSpPr>
        <p:spPr/>
        <p:txBody>
          <a:bodyPr/>
          <a:lstStyle/>
          <a:p>
            <a:fld id="{895CCF58-98CC-425C-A4EB-C90C2473AAB3}" type="datetimeFigureOut">
              <a:rPr lang="en-US" smtClean="0"/>
              <a:t>11/15/2022</a:t>
            </a:fld>
            <a:endParaRPr lang="en-US"/>
          </a:p>
        </p:txBody>
      </p:sp>
      <p:sp>
        <p:nvSpPr>
          <p:cNvPr id="3" name="Footer Placeholder 2">
            <a:extLst>
              <a:ext uri="{FF2B5EF4-FFF2-40B4-BE49-F238E27FC236}">
                <a16:creationId xmlns:a16="http://schemas.microsoft.com/office/drawing/2014/main" id="{3E83E291-D3F1-4438-B2F2-61B3C9CDBD3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35D015D-8DAB-4211-BD4F-5F5285D295BB}"/>
              </a:ext>
            </a:extLst>
          </p:cNvPr>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28818376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F31DD-977B-4662-9E41-C3AC5AD6895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AC027CB-280D-4D21-ADF9-245A5D9963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8C49993-EB36-4711-A79F-E569808E2A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E98DF56-3C6F-48B8-9AEF-20AB75AB06FE}"/>
              </a:ext>
            </a:extLst>
          </p:cNvPr>
          <p:cNvSpPr>
            <a:spLocks noGrp="1"/>
          </p:cNvSpPr>
          <p:nvPr>
            <p:ph type="dt" sz="half" idx="10"/>
          </p:nvPr>
        </p:nvSpPr>
        <p:spPr/>
        <p:txBody>
          <a:bodyPr/>
          <a:lstStyle/>
          <a:p>
            <a:fld id="{895CCF58-98CC-425C-A4EB-C90C2473AAB3}" type="datetimeFigureOut">
              <a:rPr lang="en-US" smtClean="0"/>
              <a:t>11/15/2022</a:t>
            </a:fld>
            <a:endParaRPr lang="en-US"/>
          </a:p>
        </p:txBody>
      </p:sp>
      <p:sp>
        <p:nvSpPr>
          <p:cNvPr id="6" name="Footer Placeholder 5">
            <a:extLst>
              <a:ext uri="{FF2B5EF4-FFF2-40B4-BE49-F238E27FC236}">
                <a16:creationId xmlns:a16="http://schemas.microsoft.com/office/drawing/2014/main" id="{7316C4D6-9CC5-4C7B-BD52-11BF1DD4D0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C9FCF5-BF57-406C-8FCE-DF816062408F}"/>
              </a:ext>
            </a:extLst>
          </p:cNvPr>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12173417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1F300-AE65-40C2-B757-A1508762AF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AE0A6F-C8C1-4D83-9981-C832A0EF21F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B09A185-979E-44CD-B787-310DDC796C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F1AE47B-C5B1-40AB-B861-4636DD3207AF}"/>
              </a:ext>
            </a:extLst>
          </p:cNvPr>
          <p:cNvSpPr>
            <a:spLocks noGrp="1"/>
          </p:cNvSpPr>
          <p:nvPr>
            <p:ph type="dt" sz="half" idx="10"/>
          </p:nvPr>
        </p:nvSpPr>
        <p:spPr/>
        <p:txBody>
          <a:bodyPr/>
          <a:lstStyle/>
          <a:p>
            <a:fld id="{895CCF58-98CC-425C-A4EB-C90C2473AAB3}" type="datetimeFigureOut">
              <a:rPr lang="en-US" smtClean="0"/>
              <a:t>11/15/2022</a:t>
            </a:fld>
            <a:endParaRPr lang="en-US"/>
          </a:p>
        </p:txBody>
      </p:sp>
      <p:sp>
        <p:nvSpPr>
          <p:cNvPr id="6" name="Footer Placeholder 5">
            <a:extLst>
              <a:ext uri="{FF2B5EF4-FFF2-40B4-BE49-F238E27FC236}">
                <a16:creationId xmlns:a16="http://schemas.microsoft.com/office/drawing/2014/main" id="{79953A7D-8899-4BCF-9838-632BB277C4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F4A305-0056-495E-8029-C592AAD10A07}"/>
              </a:ext>
            </a:extLst>
          </p:cNvPr>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21858650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49B14-EA8D-4C9B-8197-20F877433ED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4AEBFE1-9E9B-4B78-BECF-395A01D721B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6E9ABD-4B57-4CFB-A061-D0C164309AE6}"/>
              </a:ext>
            </a:extLst>
          </p:cNvPr>
          <p:cNvSpPr>
            <a:spLocks noGrp="1"/>
          </p:cNvSpPr>
          <p:nvPr>
            <p:ph type="dt" sz="half" idx="10"/>
          </p:nvPr>
        </p:nvSpPr>
        <p:spPr/>
        <p:txBody>
          <a:bodyPr/>
          <a:lstStyle/>
          <a:p>
            <a:fld id="{895CCF58-98CC-425C-A4EB-C90C2473AAB3}" type="datetimeFigureOut">
              <a:rPr lang="en-US" smtClean="0"/>
              <a:t>11/15/2022</a:t>
            </a:fld>
            <a:endParaRPr lang="en-US"/>
          </a:p>
        </p:txBody>
      </p:sp>
      <p:sp>
        <p:nvSpPr>
          <p:cNvPr id="5" name="Footer Placeholder 4">
            <a:extLst>
              <a:ext uri="{FF2B5EF4-FFF2-40B4-BE49-F238E27FC236}">
                <a16:creationId xmlns:a16="http://schemas.microsoft.com/office/drawing/2014/main" id="{88146B61-6DD7-4428-9E89-5E4533110C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D3B7C1-088F-4985-9CAF-BF96221709E2}"/>
              </a:ext>
            </a:extLst>
          </p:cNvPr>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30526409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1457BA-8DDA-4F51-A78A-9C9B141FC8F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0C0B337-A7CD-4FD1-9AF9-DB7CA30F869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1665F7-BE7B-4C5E-9BCF-DD5AC4C9A5EE}"/>
              </a:ext>
            </a:extLst>
          </p:cNvPr>
          <p:cNvSpPr>
            <a:spLocks noGrp="1"/>
          </p:cNvSpPr>
          <p:nvPr>
            <p:ph type="dt" sz="half" idx="10"/>
          </p:nvPr>
        </p:nvSpPr>
        <p:spPr/>
        <p:txBody>
          <a:bodyPr/>
          <a:lstStyle/>
          <a:p>
            <a:fld id="{895CCF58-98CC-425C-A4EB-C90C2473AAB3}" type="datetimeFigureOut">
              <a:rPr lang="en-US" smtClean="0"/>
              <a:t>11/15/2022</a:t>
            </a:fld>
            <a:endParaRPr lang="en-US"/>
          </a:p>
        </p:txBody>
      </p:sp>
      <p:sp>
        <p:nvSpPr>
          <p:cNvPr id="5" name="Footer Placeholder 4">
            <a:extLst>
              <a:ext uri="{FF2B5EF4-FFF2-40B4-BE49-F238E27FC236}">
                <a16:creationId xmlns:a16="http://schemas.microsoft.com/office/drawing/2014/main" id="{53119722-7C4E-450F-B0C2-7201FA1CFE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1C4B82-8370-4FEC-8797-870255110151}"/>
              </a:ext>
            </a:extLst>
          </p:cNvPr>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38347699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296638"/>
            <a:ext cx="11289600" cy="488032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4"/>
            <a:ext cx="12192000" cy="365127"/>
          </a:xfrm>
          <a:prstGeom prst="rect">
            <a:avLst/>
          </a:prstGeom>
        </p:spPr>
      </p:pic>
      <p:sp>
        <p:nvSpPr>
          <p:cNvPr id="2" name="Rectangle 1">
            <a:extLst>
              <a:ext uri="{FF2B5EF4-FFF2-40B4-BE49-F238E27FC236}">
                <a16:creationId xmlns:a16="http://schemas.microsoft.com/office/drawing/2014/main" id="{6BAFBF76-8CF1-468A-9EE3-D8340D8AD8AC}"/>
              </a:ext>
            </a:extLst>
          </p:cNvPr>
          <p:cNvSpPr/>
          <p:nvPr userDrawn="1"/>
        </p:nvSpPr>
        <p:spPr bwMode="auto">
          <a:xfrm>
            <a:off x="0" y="0"/>
            <a:ext cx="12192000" cy="980728"/>
          </a:xfrm>
          <a:prstGeom prst="rect">
            <a:avLst/>
          </a:prstGeom>
          <a:solidFill>
            <a:srgbClr val="1C386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noAutofit/>
          </a:bodyPr>
          <a:lstStyle/>
          <a:p>
            <a:pPr marL="357188" lvl="0"/>
            <a:endParaRPr lang="en-US" sz="3200" dirty="0">
              <a:solidFill>
                <a:srgbClr val="FFFFFF"/>
              </a:solidFill>
              <a:latin typeface="Arial" panose="020B0604020202020204" pitchFamily="34" charset="0"/>
              <a:ea typeface="+mn-ea"/>
              <a:cs typeface="Arial" panose="020B0604020202020204" pitchFamily="34" charset="0"/>
              <a:sym typeface="Calibri" pitchFamily="34" charset="0"/>
            </a:endParaRPr>
          </a:p>
        </p:txBody>
      </p:sp>
      <p:sp>
        <p:nvSpPr>
          <p:cNvPr id="5" name="Title 1">
            <a:extLst>
              <a:ext uri="{FF2B5EF4-FFF2-40B4-BE49-F238E27FC236}">
                <a16:creationId xmlns:a16="http://schemas.microsoft.com/office/drawing/2014/main" id="{318300B4-AC5F-4145-8F59-D7BAE630E7C1}"/>
              </a:ext>
            </a:extLst>
          </p:cNvPr>
          <p:cNvSpPr>
            <a:spLocks noGrp="1"/>
          </p:cNvSpPr>
          <p:nvPr>
            <p:ph type="title"/>
          </p:nvPr>
        </p:nvSpPr>
        <p:spPr>
          <a:xfrm>
            <a:off x="239349" y="191551"/>
            <a:ext cx="11809312" cy="615603"/>
          </a:xfrm>
        </p:spPr>
        <p:txBody>
          <a:bodyPr anchor="ctr" anchorCtr="0"/>
          <a:lstStyle>
            <a:lvl1pPr>
              <a:defRPr sz="2600">
                <a:latin typeface="+mn-lt"/>
              </a:defRPr>
            </a:lvl1pPr>
          </a:lstStyle>
          <a:p>
            <a:r>
              <a:rPr lang="en-US" dirty="0"/>
              <a:t>Click to edit Master title style</a:t>
            </a:r>
          </a:p>
        </p:txBody>
      </p:sp>
    </p:spTree>
    <p:extLst>
      <p:ext uri="{BB962C8B-B14F-4D97-AF65-F5344CB8AC3E}">
        <p14:creationId xmlns:p14="http://schemas.microsoft.com/office/powerpoint/2010/main" val="13375592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onteúdo Duplo">
    <p:spTree>
      <p:nvGrpSpPr>
        <p:cNvPr id="1" name=""/>
        <p:cNvGrpSpPr/>
        <p:nvPr/>
      </p:nvGrpSpPr>
      <p:grpSpPr>
        <a:xfrm>
          <a:off x="0" y="0"/>
          <a:ext cx="0" cy="0"/>
          <a:chOff x="0" y="0"/>
          <a:chExt cx="0" cy="0"/>
        </a:xfrm>
      </p:grpSpPr>
      <p:sp>
        <p:nvSpPr>
          <p:cNvPr id="5" name="Rectangle 6"/>
          <p:cNvSpPr>
            <a:spLocks noGrp="1"/>
          </p:cNvSpPr>
          <p:nvPr>
            <p:ph type="sldNum" sz="quarter" idx="10"/>
          </p:nvPr>
        </p:nvSpPr>
        <p:spPr/>
        <p:txBody>
          <a:bodyPr/>
          <a:lstStyle>
            <a:lvl1pPr>
              <a:defRPr/>
            </a:lvl1pPr>
          </a:lstStyle>
          <a:p>
            <a:pPr>
              <a:defRPr/>
            </a:pPr>
            <a:fld id="{34DA6FB5-2EF3-4857-B9A1-9D33C91777DE}" type="slidenum">
              <a:rPr lang="en-US"/>
              <a:pPr>
                <a:defRPr/>
              </a:pPr>
              <a:t>‹N°›</a:t>
            </a:fld>
            <a:endParaRPr lang="en-US" dirty="0"/>
          </a:p>
        </p:txBody>
      </p:sp>
      <p:pic>
        <p:nvPicPr>
          <p:cNvPr id="6" name="Picture 5">
            <a:extLst>
              <a:ext uri="{FF2B5EF4-FFF2-40B4-BE49-F238E27FC236}">
                <a16:creationId xmlns:a16="http://schemas.microsoft.com/office/drawing/2014/main" id="{DCCECA87-E825-4190-A966-7449FCF58CBF}"/>
              </a:ext>
            </a:extLst>
          </p:cNvPr>
          <p:cNvPicPr>
            <a:picLocks noChangeAspect="1"/>
          </p:cNvPicPr>
          <p:nvPr userDrawn="1"/>
        </p:nvPicPr>
        <p:blipFill rotWithShape="1">
          <a:blip r:embed="rId2"/>
          <a:srcRect l="12837" t="6473" r="16402" b="11091"/>
          <a:stretch/>
        </p:blipFill>
        <p:spPr>
          <a:xfrm>
            <a:off x="-1771009" y="-4553"/>
            <a:ext cx="13963009" cy="6862554"/>
          </a:xfrm>
          <a:prstGeom prst="rect">
            <a:avLst/>
          </a:prstGeom>
        </p:spPr>
      </p:pic>
      <p:sp>
        <p:nvSpPr>
          <p:cNvPr id="7" name="Rectangle 6">
            <a:extLst>
              <a:ext uri="{FF2B5EF4-FFF2-40B4-BE49-F238E27FC236}">
                <a16:creationId xmlns:a16="http://schemas.microsoft.com/office/drawing/2014/main" id="{E2AEB29B-E4B0-4BBF-A3A5-BFAB1B0A9900}"/>
              </a:ext>
            </a:extLst>
          </p:cNvPr>
          <p:cNvSpPr/>
          <p:nvPr userDrawn="1"/>
        </p:nvSpPr>
        <p:spPr>
          <a:xfrm>
            <a:off x="-1771009" y="0"/>
            <a:ext cx="13961252" cy="6858000"/>
          </a:xfrm>
          <a:prstGeom prst="rect">
            <a:avLst/>
          </a:prstGeom>
          <a:gradFill flip="none" rotWithShape="1">
            <a:gsLst>
              <a:gs pos="68176">
                <a:srgbClr val="032C6A">
                  <a:alpha val="80000"/>
                </a:srgbClr>
              </a:gs>
              <a:gs pos="28000">
                <a:srgbClr val="063C77"/>
              </a:gs>
              <a:gs pos="100000">
                <a:srgbClr val="002060">
                  <a:alpha val="4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Tree>
    <p:extLst>
      <p:ext uri="{BB962C8B-B14F-4D97-AF65-F5344CB8AC3E}">
        <p14:creationId xmlns:p14="http://schemas.microsoft.com/office/powerpoint/2010/main" val="10284466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pic>
        <p:nvPicPr>
          <p:cNvPr id="7" name="Picture 6" descr="A picture containing outdoor object, solar cell&#10;&#10;Description automatically generated">
            <a:extLst>
              <a:ext uri="{FF2B5EF4-FFF2-40B4-BE49-F238E27FC236}">
                <a16:creationId xmlns:a16="http://schemas.microsoft.com/office/drawing/2014/main" id="{6307C092-7B1C-BC4F-8088-BBECA502B88B}"/>
              </a:ext>
            </a:extLst>
          </p:cNvPr>
          <p:cNvPicPr>
            <a:picLocks noChangeAspect="1"/>
          </p:cNvPicPr>
          <p:nvPr userDrawn="1"/>
        </p:nvPicPr>
        <p:blipFill>
          <a:blip r:embed="rId2"/>
          <a:stretch>
            <a:fillRect/>
          </a:stretch>
        </p:blipFill>
        <p:spPr>
          <a:xfrm>
            <a:off x="0" y="4787900"/>
            <a:ext cx="12192000" cy="2070100"/>
          </a:xfrm>
          <a:prstGeom prst="rect">
            <a:avLst/>
          </a:prstGeom>
        </p:spPr>
      </p:pic>
      <p:pic>
        <p:nvPicPr>
          <p:cNvPr id="8" name="Picture 7">
            <a:extLst>
              <a:ext uri="{FF2B5EF4-FFF2-40B4-BE49-F238E27FC236}">
                <a16:creationId xmlns:a16="http://schemas.microsoft.com/office/drawing/2014/main" id="{FAF345D1-61B6-1D40-8DFE-38133E869F49}"/>
              </a:ext>
            </a:extLst>
          </p:cNvPr>
          <p:cNvPicPr>
            <a:picLocks noChangeAspect="1"/>
          </p:cNvPicPr>
          <p:nvPr userDrawn="1"/>
        </p:nvPicPr>
        <p:blipFill rotWithShape="1">
          <a:blip r:embed="rId3"/>
          <a:srcRect b="8520"/>
          <a:stretch/>
        </p:blipFill>
        <p:spPr>
          <a:xfrm>
            <a:off x="5159896" y="274382"/>
            <a:ext cx="3046996" cy="1795718"/>
          </a:xfrm>
          <a:prstGeom prst="rect">
            <a:avLst/>
          </a:prstGeom>
        </p:spPr>
      </p:pic>
    </p:spTree>
    <p:extLst>
      <p:ext uri="{BB962C8B-B14F-4D97-AF65-F5344CB8AC3E}">
        <p14:creationId xmlns:p14="http://schemas.microsoft.com/office/powerpoint/2010/main" val="4224251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C5F97E-7E30-4AB1-8A10-FB67B5F8BC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4B48D02-6CDD-4781-B2F5-388722BBC9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A4EE15-71BB-49E0-83C9-3BD1A02C3AC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5CCF58-98CC-425C-A4EB-C90C2473AAB3}" type="datetimeFigureOut">
              <a:rPr lang="en-US" smtClean="0"/>
              <a:t>11/15/2022</a:t>
            </a:fld>
            <a:endParaRPr lang="en-US"/>
          </a:p>
        </p:txBody>
      </p:sp>
      <p:sp>
        <p:nvSpPr>
          <p:cNvPr id="5" name="Footer Placeholder 4">
            <a:extLst>
              <a:ext uri="{FF2B5EF4-FFF2-40B4-BE49-F238E27FC236}">
                <a16:creationId xmlns:a16="http://schemas.microsoft.com/office/drawing/2014/main" id="{A1C2C261-C4D5-4F38-A9B5-1E0779E99C1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C265078-73CE-42E2-BDE0-E9191F2266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9CF414-0634-4E5D-9077-D58D470BFA39}" type="slidenum">
              <a:rPr lang="en-US" smtClean="0"/>
              <a:t>‹N°›</a:t>
            </a:fld>
            <a:endParaRPr lang="en-US"/>
          </a:p>
        </p:txBody>
      </p:sp>
    </p:spTree>
    <p:extLst>
      <p:ext uri="{BB962C8B-B14F-4D97-AF65-F5344CB8AC3E}">
        <p14:creationId xmlns:p14="http://schemas.microsoft.com/office/powerpoint/2010/main" val="1980692692"/>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701" r:id="rId13"/>
    <p:sldLayoutId id="2147483702" r:id="rId14"/>
    <p:sldLayoutId id="214748370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www.issoufsoumare.co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www.issoufsoumare.co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www.issoufsoumare.com/"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hyperlink" Target="http://www.uneca.org/ea-icsoe26" TargetMode="External"/><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E67EBBF-5A1D-4E61-8DB8-446EDE9D8BFE}"/>
              </a:ext>
            </a:extLst>
          </p:cNvPr>
          <p:cNvSpPr>
            <a:spLocks noGrp="1"/>
          </p:cNvSpPr>
          <p:nvPr>
            <p:ph type="ctrTitle"/>
          </p:nvPr>
        </p:nvSpPr>
        <p:spPr/>
        <p:txBody>
          <a:bodyPr/>
          <a:lstStyle/>
          <a:p>
            <a:endParaRPr lang="en-GB"/>
          </a:p>
        </p:txBody>
      </p:sp>
      <p:sp>
        <p:nvSpPr>
          <p:cNvPr id="5" name="Subtitle 4">
            <a:extLst>
              <a:ext uri="{FF2B5EF4-FFF2-40B4-BE49-F238E27FC236}">
                <a16:creationId xmlns:a16="http://schemas.microsoft.com/office/drawing/2014/main" id="{4B1FBE96-BFFE-4DC2-8C1D-9F2EE99D5E1A}"/>
              </a:ext>
            </a:extLst>
          </p:cNvPr>
          <p:cNvSpPr>
            <a:spLocks noGrp="1"/>
          </p:cNvSpPr>
          <p:nvPr>
            <p:ph type="subTitle" idx="1"/>
          </p:nvPr>
        </p:nvSpPr>
        <p:spPr/>
        <p:txBody>
          <a:bodyPr/>
          <a:lstStyle/>
          <a:p>
            <a:endParaRPr lang="en-GB" dirty="0"/>
          </a:p>
        </p:txBody>
      </p:sp>
      <p:sp>
        <p:nvSpPr>
          <p:cNvPr id="6" name="Subtitle 2">
            <a:extLst>
              <a:ext uri="{FF2B5EF4-FFF2-40B4-BE49-F238E27FC236}">
                <a16:creationId xmlns:a16="http://schemas.microsoft.com/office/drawing/2014/main" id="{5E8BED3C-E4F5-4E74-9E81-F6E0D5F3C8A5}"/>
              </a:ext>
            </a:extLst>
          </p:cNvPr>
          <p:cNvSpPr txBox="1">
            <a:spLocks/>
          </p:cNvSpPr>
          <p:nvPr/>
        </p:nvSpPr>
        <p:spPr>
          <a:xfrm>
            <a:off x="1524000" y="4324350"/>
            <a:ext cx="9144000" cy="63945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0" lang="en-US" sz="3400" b="1" i="1" u="none" strike="noStrike" kern="1200" cap="none" spc="0" normalizeH="0" baseline="0" dirty="0">
                <a:ln>
                  <a:noFill/>
                </a:ln>
                <a:solidFill>
                  <a:srgbClr val="A21942"/>
                </a:solidFill>
                <a:effectLst/>
                <a:uLnTx/>
                <a:uFillTx/>
                <a:latin typeface="Calibri Light" panose="020F0302020204030204"/>
                <a:ea typeface="+mj-ea"/>
                <a:cs typeface="+mj-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2400"/>
              <a:t>Event | Date</a:t>
            </a:r>
          </a:p>
        </p:txBody>
      </p:sp>
      <p:sp>
        <p:nvSpPr>
          <p:cNvPr id="7" name="Subtitle 2">
            <a:extLst>
              <a:ext uri="{FF2B5EF4-FFF2-40B4-BE49-F238E27FC236}">
                <a16:creationId xmlns:a16="http://schemas.microsoft.com/office/drawing/2014/main" id="{93E15701-E4A5-42D4-A252-A6498A87248F}"/>
              </a:ext>
            </a:extLst>
          </p:cNvPr>
          <p:cNvSpPr txBox="1">
            <a:spLocks/>
          </p:cNvSpPr>
          <p:nvPr/>
        </p:nvSpPr>
        <p:spPr>
          <a:xfrm>
            <a:off x="1667219" y="5615264"/>
            <a:ext cx="9144000" cy="101688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kern="1200">
                <a:solidFill>
                  <a:schemeClr val="bg2">
                    <a:lumMod val="50000"/>
                  </a:schemeClr>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pPr>
            <a:r>
              <a:rPr lang="en-US" sz="2000" b="1" dirty="0"/>
              <a:t>Presenter</a:t>
            </a:r>
          </a:p>
          <a:p>
            <a:pPr>
              <a:lnSpc>
                <a:spcPct val="100000"/>
              </a:lnSpc>
              <a:spcBef>
                <a:spcPts val="0"/>
              </a:spcBef>
            </a:pPr>
            <a:r>
              <a:rPr lang="en-US" sz="1800" dirty="0"/>
              <a:t>Title</a:t>
            </a:r>
          </a:p>
          <a:p>
            <a:pPr>
              <a:lnSpc>
                <a:spcPct val="100000"/>
              </a:lnSpc>
              <a:spcBef>
                <a:spcPts val="0"/>
              </a:spcBef>
            </a:pPr>
            <a:r>
              <a:rPr lang="en-US" sz="1800" dirty="0"/>
              <a:t>UNECA Sub-Regional Office for Eastern Africa </a:t>
            </a:r>
          </a:p>
          <a:p>
            <a:pPr>
              <a:lnSpc>
                <a:spcPct val="100000"/>
              </a:lnSpc>
              <a:spcBef>
                <a:spcPts val="0"/>
              </a:spcBef>
            </a:pPr>
            <a:endParaRPr lang="en-US" sz="2000" dirty="0"/>
          </a:p>
          <a:p>
            <a:pPr>
              <a:lnSpc>
                <a:spcPct val="100000"/>
              </a:lnSpc>
              <a:spcBef>
                <a:spcPts val="0"/>
              </a:spcBef>
            </a:pPr>
            <a:endParaRPr lang="en-US" sz="2000" dirty="0"/>
          </a:p>
        </p:txBody>
      </p:sp>
      <p:pic>
        <p:nvPicPr>
          <p:cNvPr id="8" name="Content Placeholder 4">
            <a:extLst>
              <a:ext uri="{FF2B5EF4-FFF2-40B4-BE49-F238E27FC236}">
                <a16:creationId xmlns:a16="http://schemas.microsoft.com/office/drawing/2014/main" id="{FFFFA3AC-832B-453A-B9AF-3F8311C0C18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826984" y="5091753"/>
            <a:ext cx="4538032" cy="258932"/>
          </a:xfrm>
          <a:prstGeom prst="rect">
            <a:avLst/>
          </a:prstGeom>
        </p:spPr>
      </p:pic>
      <p:pic>
        <p:nvPicPr>
          <p:cNvPr id="10" name="Picture 9">
            <a:extLst>
              <a:ext uri="{FF2B5EF4-FFF2-40B4-BE49-F238E27FC236}">
                <a16:creationId xmlns:a16="http://schemas.microsoft.com/office/drawing/2014/main" id="{C01CAED0-A986-124F-BE0E-F1337C4EF0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7619"/>
          </a:xfrm>
          <a:prstGeom prst="rect">
            <a:avLst/>
          </a:prstGeom>
        </p:spPr>
      </p:pic>
    </p:spTree>
    <p:extLst>
      <p:ext uri="{BB962C8B-B14F-4D97-AF65-F5344CB8AC3E}">
        <p14:creationId xmlns:p14="http://schemas.microsoft.com/office/powerpoint/2010/main" val="5747486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E67EBBF-5A1D-4E61-8DB8-446EDE9D8BFE}"/>
              </a:ext>
            </a:extLst>
          </p:cNvPr>
          <p:cNvSpPr>
            <a:spLocks noGrp="1"/>
          </p:cNvSpPr>
          <p:nvPr>
            <p:ph type="ctrTitle"/>
          </p:nvPr>
        </p:nvSpPr>
        <p:spPr/>
        <p:txBody>
          <a:bodyPr>
            <a:noAutofit/>
          </a:bodyPr>
          <a:lstStyle/>
          <a:p>
            <a:r>
              <a:rPr lang="en-US" sz="3600" dirty="0"/>
              <a:t>Innovative financing for Eastern Africa: Fintech, Cryptocurrencies and Islamic finance</a:t>
            </a:r>
            <a:endParaRPr lang="en-GB" sz="3600" dirty="0"/>
          </a:p>
        </p:txBody>
      </p:sp>
      <p:sp>
        <p:nvSpPr>
          <p:cNvPr id="5" name="Subtitle 4">
            <a:extLst>
              <a:ext uri="{FF2B5EF4-FFF2-40B4-BE49-F238E27FC236}">
                <a16:creationId xmlns:a16="http://schemas.microsoft.com/office/drawing/2014/main" id="{4B1FBE96-BFFE-4DC2-8C1D-9F2EE99D5E1A}"/>
              </a:ext>
            </a:extLst>
          </p:cNvPr>
          <p:cNvSpPr>
            <a:spLocks noGrp="1"/>
          </p:cNvSpPr>
          <p:nvPr>
            <p:ph type="subTitle" idx="1"/>
          </p:nvPr>
        </p:nvSpPr>
        <p:spPr/>
        <p:txBody>
          <a:bodyPr/>
          <a:lstStyle/>
          <a:p>
            <a:endParaRPr lang="en-GB" dirty="0"/>
          </a:p>
        </p:txBody>
      </p:sp>
      <p:sp>
        <p:nvSpPr>
          <p:cNvPr id="6" name="Subtitle 2">
            <a:extLst>
              <a:ext uri="{FF2B5EF4-FFF2-40B4-BE49-F238E27FC236}">
                <a16:creationId xmlns:a16="http://schemas.microsoft.com/office/drawing/2014/main" id="{5E8BED3C-E4F5-4E74-9E81-F6E0D5F3C8A5}"/>
              </a:ext>
            </a:extLst>
          </p:cNvPr>
          <p:cNvSpPr txBox="1">
            <a:spLocks/>
          </p:cNvSpPr>
          <p:nvPr/>
        </p:nvSpPr>
        <p:spPr>
          <a:xfrm>
            <a:off x="1524000" y="4324350"/>
            <a:ext cx="9144000" cy="63945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0" lang="en-US" sz="3400" b="1" i="1" u="none" strike="noStrike" kern="1200" cap="none" spc="0" normalizeH="0" baseline="0" dirty="0">
                <a:ln>
                  <a:noFill/>
                </a:ln>
                <a:solidFill>
                  <a:srgbClr val="A21942"/>
                </a:solidFill>
                <a:effectLst/>
                <a:uLnTx/>
                <a:uFillTx/>
                <a:latin typeface="Calibri Light" panose="020F0302020204030204"/>
                <a:ea typeface="+mj-ea"/>
                <a:cs typeface="+mj-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400" dirty="0"/>
              <a:t>ICSOE2022, 15 November 2022</a:t>
            </a:r>
          </a:p>
          <a:p>
            <a:endParaRPr lang="en-GB" sz="2400" dirty="0"/>
          </a:p>
        </p:txBody>
      </p:sp>
      <p:sp>
        <p:nvSpPr>
          <p:cNvPr id="7" name="Subtitle 2">
            <a:extLst>
              <a:ext uri="{FF2B5EF4-FFF2-40B4-BE49-F238E27FC236}">
                <a16:creationId xmlns:a16="http://schemas.microsoft.com/office/drawing/2014/main" id="{93E15701-E4A5-42D4-A252-A6498A87248F}"/>
              </a:ext>
            </a:extLst>
          </p:cNvPr>
          <p:cNvSpPr txBox="1">
            <a:spLocks/>
          </p:cNvSpPr>
          <p:nvPr/>
        </p:nvSpPr>
        <p:spPr>
          <a:xfrm>
            <a:off x="1667219" y="5615264"/>
            <a:ext cx="9144000" cy="101688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kern="1200">
                <a:solidFill>
                  <a:schemeClr val="bg2">
                    <a:lumMod val="50000"/>
                  </a:schemeClr>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pPr>
            <a:r>
              <a:rPr lang="en-US" sz="2000" b="1" dirty="0"/>
              <a:t>Prof. Issouf Soumaré</a:t>
            </a:r>
            <a:endParaRPr lang="en-US" sz="2000" kern="0" dirty="0">
              <a:solidFill>
                <a:schemeClr val="tx1"/>
              </a:solidFill>
            </a:endParaRPr>
          </a:p>
          <a:p>
            <a:pPr>
              <a:lnSpc>
                <a:spcPct val="100000"/>
              </a:lnSpc>
              <a:spcBef>
                <a:spcPts val="0"/>
              </a:spcBef>
            </a:pPr>
            <a:r>
              <a:rPr lang="en-US" sz="1800" dirty="0" err="1"/>
              <a:t>Université</a:t>
            </a:r>
            <a:r>
              <a:rPr lang="en-US" sz="1800" dirty="0"/>
              <a:t> Laval, Quebec, Canada</a:t>
            </a:r>
          </a:p>
          <a:p>
            <a:pPr>
              <a:lnSpc>
                <a:spcPct val="100000"/>
              </a:lnSpc>
              <a:spcBef>
                <a:spcPts val="0"/>
              </a:spcBef>
            </a:pPr>
            <a:r>
              <a:rPr lang="en-US" sz="1800" kern="0" dirty="0">
                <a:solidFill>
                  <a:schemeClr val="tx1"/>
                </a:solidFill>
                <a:hlinkClick r:id="rId2"/>
              </a:rPr>
              <a:t>www.issoufsoumare.com</a:t>
            </a:r>
            <a:endParaRPr lang="en-US" sz="2000" dirty="0"/>
          </a:p>
          <a:p>
            <a:pPr>
              <a:lnSpc>
                <a:spcPct val="100000"/>
              </a:lnSpc>
              <a:spcBef>
                <a:spcPts val="0"/>
              </a:spcBef>
            </a:pPr>
            <a:endParaRPr lang="en-US" sz="2000" dirty="0"/>
          </a:p>
        </p:txBody>
      </p:sp>
      <p:pic>
        <p:nvPicPr>
          <p:cNvPr id="8" name="Content Placeholder 4">
            <a:extLst>
              <a:ext uri="{FF2B5EF4-FFF2-40B4-BE49-F238E27FC236}">
                <a16:creationId xmlns:a16="http://schemas.microsoft.com/office/drawing/2014/main" id="{FFFFA3AC-832B-453A-B9AF-3F8311C0C18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826984" y="5091753"/>
            <a:ext cx="4538032" cy="258932"/>
          </a:xfrm>
          <a:prstGeom prst="rect">
            <a:avLst/>
          </a:prstGeom>
        </p:spPr>
      </p:pic>
    </p:spTree>
    <p:extLst>
      <p:ext uri="{BB962C8B-B14F-4D97-AF65-F5344CB8AC3E}">
        <p14:creationId xmlns:p14="http://schemas.microsoft.com/office/powerpoint/2010/main" val="23729049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E67EBBF-5A1D-4E61-8DB8-446EDE9D8BFE}"/>
              </a:ext>
            </a:extLst>
          </p:cNvPr>
          <p:cNvSpPr>
            <a:spLocks noGrp="1"/>
          </p:cNvSpPr>
          <p:nvPr>
            <p:ph type="ctrTitle"/>
          </p:nvPr>
        </p:nvSpPr>
        <p:spPr/>
        <p:txBody>
          <a:bodyPr>
            <a:noAutofit/>
          </a:bodyPr>
          <a:lstStyle/>
          <a:p>
            <a:r>
              <a:rPr lang="en-US" sz="3600" dirty="0"/>
              <a:t>Innovative financing for Eastern Africa: Fintech, Cryptocurrencies and Islamic finance</a:t>
            </a:r>
            <a:endParaRPr lang="en-GB" sz="3600" dirty="0"/>
          </a:p>
        </p:txBody>
      </p:sp>
      <p:sp>
        <p:nvSpPr>
          <p:cNvPr id="5" name="Subtitle 4">
            <a:extLst>
              <a:ext uri="{FF2B5EF4-FFF2-40B4-BE49-F238E27FC236}">
                <a16:creationId xmlns:a16="http://schemas.microsoft.com/office/drawing/2014/main" id="{4B1FBE96-BFFE-4DC2-8C1D-9F2EE99D5E1A}"/>
              </a:ext>
            </a:extLst>
          </p:cNvPr>
          <p:cNvSpPr>
            <a:spLocks noGrp="1"/>
          </p:cNvSpPr>
          <p:nvPr>
            <p:ph type="subTitle" idx="1"/>
          </p:nvPr>
        </p:nvSpPr>
        <p:spPr/>
        <p:txBody>
          <a:bodyPr>
            <a:normAutofit fontScale="92500"/>
          </a:bodyPr>
          <a:lstStyle/>
          <a:p>
            <a:r>
              <a:rPr lang="en-GB" dirty="0"/>
              <a:t>Part 1: Fintech and Cryptocurrencies in Eastern Africa</a:t>
            </a:r>
          </a:p>
        </p:txBody>
      </p:sp>
      <p:sp>
        <p:nvSpPr>
          <p:cNvPr id="6" name="Subtitle 2">
            <a:extLst>
              <a:ext uri="{FF2B5EF4-FFF2-40B4-BE49-F238E27FC236}">
                <a16:creationId xmlns:a16="http://schemas.microsoft.com/office/drawing/2014/main" id="{5E8BED3C-E4F5-4E74-9E81-F6E0D5F3C8A5}"/>
              </a:ext>
            </a:extLst>
          </p:cNvPr>
          <p:cNvSpPr txBox="1">
            <a:spLocks/>
          </p:cNvSpPr>
          <p:nvPr/>
        </p:nvSpPr>
        <p:spPr>
          <a:xfrm>
            <a:off x="1524000" y="4324350"/>
            <a:ext cx="9144000" cy="63945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0" lang="en-US" sz="3400" b="1" i="1" u="none" strike="noStrike" kern="1200" cap="none" spc="0" normalizeH="0" baseline="0" dirty="0">
                <a:ln>
                  <a:noFill/>
                </a:ln>
                <a:solidFill>
                  <a:srgbClr val="A21942"/>
                </a:solidFill>
                <a:effectLst/>
                <a:uLnTx/>
                <a:uFillTx/>
                <a:latin typeface="Calibri Light" panose="020F0302020204030204"/>
                <a:ea typeface="+mj-ea"/>
                <a:cs typeface="+mj-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GB" sz="2400" dirty="0"/>
          </a:p>
        </p:txBody>
      </p:sp>
      <p:sp>
        <p:nvSpPr>
          <p:cNvPr id="7" name="Subtitle 2">
            <a:extLst>
              <a:ext uri="{FF2B5EF4-FFF2-40B4-BE49-F238E27FC236}">
                <a16:creationId xmlns:a16="http://schemas.microsoft.com/office/drawing/2014/main" id="{93E15701-E4A5-42D4-A252-A6498A87248F}"/>
              </a:ext>
            </a:extLst>
          </p:cNvPr>
          <p:cNvSpPr txBox="1">
            <a:spLocks/>
          </p:cNvSpPr>
          <p:nvPr/>
        </p:nvSpPr>
        <p:spPr>
          <a:xfrm>
            <a:off x="1667219" y="5615264"/>
            <a:ext cx="9144000" cy="101688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kern="1200">
                <a:solidFill>
                  <a:schemeClr val="bg2">
                    <a:lumMod val="50000"/>
                  </a:schemeClr>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pPr>
            <a:r>
              <a:rPr lang="en-US" sz="2000" b="1" dirty="0"/>
              <a:t>Prof. Issouf Soumaré</a:t>
            </a:r>
            <a:endParaRPr lang="en-US" sz="2000" kern="0" dirty="0">
              <a:solidFill>
                <a:schemeClr val="tx1"/>
              </a:solidFill>
            </a:endParaRPr>
          </a:p>
          <a:p>
            <a:pPr>
              <a:lnSpc>
                <a:spcPct val="100000"/>
              </a:lnSpc>
              <a:spcBef>
                <a:spcPts val="0"/>
              </a:spcBef>
            </a:pPr>
            <a:r>
              <a:rPr lang="en-US" sz="1800" dirty="0" err="1"/>
              <a:t>Université</a:t>
            </a:r>
            <a:r>
              <a:rPr lang="en-US" sz="1800" dirty="0"/>
              <a:t> Laval, Quebec, Canada</a:t>
            </a:r>
          </a:p>
          <a:p>
            <a:pPr>
              <a:lnSpc>
                <a:spcPct val="100000"/>
              </a:lnSpc>
              <a:spcBef>
                <a:spcPts val="0"/>
              </a:spcBef>
            </a:pPr>
            <a:r>
              <a:rPr lang="en-US" sz="1800" kern="0" dirty="0">
                <a:solidFill>
                  <a:schemeClr val="tx1"/>
                </a:solidFill>
                <a:hlinkClick r:id="rId2"/>
              </a:rPr>
              <a:t>www.issoufsoumare.com</a:t>
            </a:r>
            <a:endParaRPr lang="en-US" sz="2000" dirty="0"/>
          </a:p>
          <a:p>
            <a:pPr>
              <a:lnSpc>
                <a:spcPct val="100000"/>
              </a:lnSpc>
              <a:spcBef>
                <a:spcPts val="0"/>
              </a:spcBef>
            </a:pPr>
            <a:endParaRPr lang="en-US" sz="2000" dirty="0"/>
          </a:p>
        </p:txBody>
      </p:sp>
      <p:pic>
        <p:nvPicPr>
          <p:cNvPr id="8" name="Content Placeholder 4">
            <a:extLst>
              <a:ext uri="{FF2B5EF4-FFF2-40B4-BE49-F238E27FC236}">
                <a16:creationId xmlns:a16="http://schemas.microsoft.com/office/drawing/2014/main" id="{FFFFA3AC-832B-453A-B9AF-3F8311C0C18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826984" y="5091753"/>
            <a:ext cx="4538032" cy="258932"/>
          </a:xfrm>
          <a:prstGeom prst="rect">
            <a:avLst/>
          </a:prstGeom>
        </p:spPr>
      </p:pic>
    </p:spTree>
    <p:extLst>
      <p:ext uri="{BB962C8B-B14F-4D97-AF65-F5344CB8AC3E}">
        <p14:creationId xmlns:p14="http://schemas.microsoft.com/office/powerpoint/2010/main" val="29554317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6F87B-E282-47D9-8199-6A0D2342F7DD}"/>
              </a:ext>
            </a:extLst>
          </p:cNvPr>
          <p:cNvSpPr>
            <a:spLocks noGrp="1"/>
          </p:cNvSpPr>
          <p:nvPr>
            <p:ph type="title"/>
          </p:nvPr>
        </p:nvSpPr>
        <p:spPr/>
        <p:txBody>
          <a:bodyPr>
            <a:normAutofit/>
          </a:bodyPr>
          <a:lstStyle/>
          <a:p>
            <a:r>
              <a:rPr lang="en-US" sz="2500" b="1" dirty="0">
                <a:solidFill>
                  <a:schemeClr val="bg1"/>
                </a:solidFill>
                <a:latin typeface="Arial" panose="020B0604020202020204" pitchFamily="34" charset="0"/>
                <a:cs typeface="Arial" panose="020B0604020202020204" pitchFamily="34" charset="0"/>
              </a:rPr>
              <a:t>PREAMBLE</a:t>
            </a:r>
          </a:p>
        </p:txBody>
      </p:sp>
      <p:sp>
        <p:nvSpPr>
          <p:cNvPr id="6" name="Content Placeholder 5">
            <a:extLst>
              <a:ext uri="{FF2B5EF4-FFF2-40B4-BE49-F238E27FC236}">
                <a16:creationId xmlns:a16="http://schemas.microsoft.com/office/drawing/2014/main" id="{C6985D35-0283-0C43-A240-C6AB04A16C52}"/>
              </a:ext>
            </a:extLst>
          </p:cNvPr>
          <p:cNvSpPr>
            <a:spLocks noGrp="1"/>
          </p:cNvSpPr>
          <p:nvPr>
            <p:ph idx="1"/>
          </p:nvPr>
        </p:nvSpPr>
        <p:spPr>
          <a:xfrm>
            <a:off x="451200" y="1296638"/>
            <a:ext cx="11289600" cy="5156698"/>
          </a:xfrm>
        </p:spPr>
        <p:txBody>
          <a:bodyPr/>
          <a:lstStyle/>
          <a:p>
            <a:pPr algn="just">
              <a:lnSpc>
                <a:spcPct val="100000"/>
              </a:lnSpc>
              <a:spcBef>
                <a:spcPts val="600"/>
              </a:spcBef>
              <a:spcAft>
                <a:spcPts val="600"/>
              </a:spcAft>
            </a:pPr>
            <a:r>
              <a:rPr lang="en-CA" sz="2800" dirty="0"/>
              <a:t>Development in ICT sector, particularly with the rapid penetration of the internet over the past decades has substantially impacted human beings and all economic activities.</a:t>
            </a:r>
          </a:p>
          <a:p>
            <a:pPr algn="just">
              <a:lnSpc>
                <a:spcPct val="100000"/>
              </a:lnSpc>
              <a:spcBef>
                <a:spcPts val="600"/>
              </a:spcBef>
              <a:spcAft>
                <a:spcPts val="600"/>
              </a:spcAft>
            </a:pPr>
            <a:r>
              <a:rPr lang="en-CA" sz="2800" dirty="0"/>
              <a:t>The finance sector with Fintech is one of the sectors that have been substantially impacted by the development of technology and the internet.</a:t>
            </a:r>
          </a:p>
          <a:p>
            <a:pPr algn="just">
              <a:lnSpc>
                <a:spcPct val="100000"/>
              </a:lnSpc>
              <a:spcBef>
                <a:spcPts val="600"/>
              </a:spcBef>
              <a:spcAft>
                <a:spcPts val="600"/>
              </a:spcAft>
            </a:pPr>
            <a:r>
              <a:rPr lang="en-CA" sz="2800" dirty="0"/>
              <a:t>Fintech have ultimate impact on individuals, households, and firms in terms of reduced transactional costs and </a:t>
            </a:r>
            <a:r>
              <a:rPr lang="en-CA" dirty="0"/>
              <a:t>easy</a:t>
            </a:r>
            <a:r>
              <a:rPr lang="en-CA" sz="2800" dirty="0"/>
              <a:t> access to financial services</a:t>
            </a:r>
          </a:p>
          <a:p>
            <a:pPr algn="just">
              <a:lnSpc>
                <a:spcPct val="100000"/>
              </a:lnSpc>
              <a:spcBef>
                <a:spcPts val="600"/>
              </a:spcBef>
              <a:spcAft>
                <a:spcPts val="600"/>
              </a:spcAft>
            </a:pPr>
            <a:r>
              <a:rPr lang="en-CA" sz="2800" dirty="0"/>
              <a:t>The development of Fintech in Eastern Africa will definitively increase financial inclusion and will support the sub-region development.</a:t>
            </a:r>
            <a:endParaRPr lang="fr-FR" sz="2800" dirty="0"/>
          </a:p>
        </p:txBody>
      </p:sp>
    </p:spTree>
    <p:extLst>
      <p:ext uri="{BB962C8B-B14F-4D97-AF65-F5344CB8AC3E}">
        <p14:creationId xmlns:p14="http://schemas.microsoft.com/office/powerpoint/2010/main" val="29083700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54B15328-7DCC-4E3B-8903-5A718B368D17}"/>
              </a:ext>
            </a:extLst>
          </p:cNvPr>
          <p:cNvSpPr txBox="1">
            <a:spLocks/>
          </p:cNvSpPr>
          <p:nvPr/>
        </p:nvSpPr>
        <p:spPr>
          <a:xfrm>
            <a:off x="2711624" y="188640"/>
            <a:ext cx="5504594" cy="649484"/>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dirty="0">
                <a:solidFill>
                  <a:schemeClr val="accent3"/>
                </a:solidFill>
                <a:latin typeface="Arial" panose="020B0604020202020204" pitchFamily="34" charset="0"/>
                <a:cs typeface="Arial" panose="020B0604020202020204" pitchFamily="34" charset="0"/>
              </a:rPr>
              <a:t>OUTLINE</a:t>
            </a:r>
          </a:p>
        </p:txBody>
      </p:sp>
      <p:pic>
        <p:nvPicPr>
          <p:cNvPr id="11" name="Picture 10" descr="A close up of a logo&#10;&#10;Description automatically generated">
            <a:extLst>
              <a:ext uri="{FF2B5EF4-FFF2-40B4-BE49-F238E27FC236}">
                <a16:creationId xmlns:a16="http://schemas.microsoft.com/office/drawing/2014/main" id="{F9DED951-46A6-4B39-BD63-F52165A1FE62}"/>
              </a:ext>
            </a:extLst>
          </p:cNvPr>
          <p:cNvPicPr>
            <a:picLocks noChangeAspect="1"/>
          </p:cNvPicPr>
          <p:nvPr/>
        </p:nvPicPr>
        <p:blipFill>
          <a:blip r:embed="rId2"/>
          <a:stretch>
            <a:fillRect/>
          </a:stretch>
        </p:blipFill>
        <p:spPr>
          <a:xfrm>
            <a:off x="-352476" y="124829"/>
            <a:ext cx="3064094" cy="353550"/>
          </a:xfrm>
          <a:prstGeom prst="rect">
            <a:avLst/>
          </a:prstGeom>
        </p:spPr>
      </p:pic>
      <p:sp>
        <p:nvSpPr>
          <p:cNvPr id="12" name="Rectangle 11">
            <a:extLst>
              <a:ext uri="{FF2B5EF4-FFF2-40B4-BE49-F238E27FC236}">
                <a16:creationId xmlns:a16="http://schemas.microsoft.com/office/drawing/2014/main" id="{F74640D6-A5BE-4F2F-891B-B52196E83EE9}"/>
              </a:ext>
            </a:extLst>
          </p:cNvPr>
          <p:cNvSpPr/>
          <p:nvPr/>
        </p:nvSpPr>
        <p:spPr>
          <a:xfrm>
            <a:off x="2179322" y="817061"/>
            <a:ext cx="7645162"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chemeClr val="accent3"/>
                </a:solidFill>
                <a:latin typeface="Arial" panose="020B0604020202020204" pitchFamily="34" charset="0"/>
                <a:cs typeface="Arial" panose="020B0604020202020204" pitchFamily="34" charset="0"/>
              </a:rPr>
              <a:t>DEFINITION AND GENERALITIES OF FINTECH</a:t>
            </a:r>
            <a:endParaRPr lang="en-US" dirty="0">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1B952C5A-B4FF-401F-8669-9BB53A28B109}"/>
              </a:ext>
            </a:extLst>
          </p:cNvPr>
          <p:cNvSpPr/>
          <p:nvPr/>
        </p:nvSpPr>
        <p:spPr>
          <a:xfrm>
            <a:off x="868266" y="943350"/>
            <a:ext cx="1167007" cy="7630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4800" dirty="0">
                <a:solidFill>
                  <a:schemeClr val="accent3"/>
                </a:solidFill>
                <a:latin typeface="Arial" panose="020B0604020202020204" pitchFamily="34" charset="0"/>
                <a:cs typeface="Arial" panose="020B0604020202020204" pitchFamily="34" charset="0"/>
              </a:rPr>
              <a:t>01</a:t>
            </a:r>
          </a:p>
        </p:txBody>
      </p:sp>
      <p:sp>
        <p:nvSpPr>
          <p:cNvPr id="14" name="Rectangle 13">
            <a:extLst>
              <a:ext uri="{FF2B5EF4-FFF2-40B4-BE49-F238E27FC236}">
                <a16:creationId xmlns:a16="http://schemas.microsoft.com/office/drawing/2014/main" id="{1423D1F9-5490-4C4F-B9C8-E6714C2FF36D}"/>
              </a:ext>
            </a:extLst>
          </p:cNvPr>
          <p:cNvSpPr/>
          <p:nvPr/>
        </p:nvSpPr>
        <p:spPr>
          <a:xfrm>
            <a:off x="2179322" y="1770368"/>
            <a:ext cx="7799101"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chemeClr val="accent3"/>
                </a:solidFill>
                <a:latin typeface="Arial" panose="020B0604020202020204" pitchFamily="34" charset="0"/>
                <a:cs typeface="Arial" panose="020B0604020202020204" pitchFamily="34" charset="0"/>
              </a:rPr>
              <a:t>CURRENT STATE OF FINTECH IN EASTERN AFRICA</a:t>
            </a:r>
          </a:p>
        </p:txBody>
      </p:sp>
      <p:sp>
        <p:nvSpPr>
          <p:cNvPr id="15" name="Rectangle 14">
            <a:extLst>
              <a:ext uri="{FF2B5EF4-FFF2-40B4-BE49-F238E27FC236}">
                <a16:creationId xmlns:a16="http://schemas.microsoft.com/office/drawing/2014/main" id="{DF7380CB-BE54-4969-8D41-FFDB6EDABBE8}"/>
              </a:ext>
            </a:extLst>
          </p:cNvPr>
          <p:cNvSpPr/>
          <p:nvPr/>
        </p:nvSpPr>
        <p:spPr>
          <a:xfrm>
            <a:off x="868265" y="1828648"/>
            <a:ext cx="1167007" cy="7630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4800" dirty="0">
                <a:solidFill>
                  <a:schemeClr val="accent3"/>
                </a:solidFill>
                <a:latin typeface="Arial" panose="020B0604020202020204" pitchFamily="34" charset="0"/>
                <a:cs typeface="Arial" panose="020B0604020202020204" pitchFamily="34" charset="0"/>
              </a:rPr>
              <a:t>02</a:t>
            </a:r>
          </a:p>
        </p:txBody>
      </p:sp>
      <p:sp>
        <p:nvSpPr>
          <p:cNvPr id="16" name="Rectangle 15">
            <a:extLst>
              <a:ext uri="{FF2B5EF4-FFF2-40B4-BE49-F238E27FC236}">
                <a16:creationId xmlns:a16="http://schemas.microsoft.com/office/drawing/2014/main" id="{B7C71E92-A0B8-4D74-9989-0F44696B094B}"/>
              </a:ext>
            </a:extLst>
          </p:cNvPr>
          <p:cNvSpPr/>
          <p:nvPr/>
        </p:nvSpPr>
        <p:spPr>
          <a:xfrm>
            <a:off x="2179322" y="5789170"/>
            <a:ext cx="6941014"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chemeClr val="accent3"/>
                </a:solidFill>
                <a:latin typeface="Arial" panose="020B0604020202020204" pitchFamily="34" charset="0"/>
                <a:cs typeface="Arial" panose="020B0604020202020204" pitchFamily="34" charset="0"/>
              </a:rPr>
              <a:t>CONCLUSION AND RECOMMENDATIONS</a:t>
            </a:r>
          </a:p>
        </p:txBody>
      </p:sp>
      <p:sp>
        <p:nvSpPr>
          <p:cNvPr id="17" name="Rectangle 16">
            <a:extLst>
              <a:ext uri="{FF2B5EF4-FFF2-40B4-BE49-F238E27FC236}">
                <a16:creationId xmlns:a16="http://schemas.microsoft.com/office/drawing/2014/main" id="{BA492080-7FB7-4909-9E39-3DA2D7531D1F}"/>
              </a:ext>
            </a:extLst>
          </p:cNvPr>
          <p:cNvSpPr/>
          <p:nvPr/>
        </p:nvSpPr>
        <p:spPr>
          <a:xfrm>
            <a:off x="868266" y="5915464"/>
            <a:ext cx="1167007" cy="7630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4800" dirty="0">
                <a:solidFill>
                  <a:schemeClr val="accent3"/>
                </a:solidFill>
                <a:latin typeface="Arial" panose="020B0604020202020204" pitchFamily="34" charset="0"/>
                <a:cs typeface="Arial" panose="020B0604020202020204" pitchFamily="34" charset="0"/>
              </a:rPr>
              <a:t>06</a:t>
            </a:r>
          </a:p>
        </p:txBody>
      </p:sp>
      <p:sp>
        <p:nvSpPr>
          <p:cNvPr id="25" name="Rectangle 24">
            <a:extLst>
              <a:ext uri="{FF2B5EF4-FFF2-40B4-BE49-F238E27FC236}">
                <a16:creationId xmlns:a16="http://schemas.microsoft.com/office/drawing/2014/main" id="{3862915F-310D-4778-A5AE-FD44E27A64BD}"/>
              </a:ext>
            </a:extLst>
          </p:cNvPr>
          <p:cNvSpPr/>
          <p:nvPr/>
        </p:nvSpPr>
        <p:spPr>
          <a:xfrm>
            <a:off x="2179321" y="2779183"/>
            <a:ext cx="7799100"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chemeClr val="accent3"/>
                </a:solidFill>
                <a:latin typeface="Arial" panose="020B0604020202020204" pitchFamily="34" charset="0"/>
                <a:cs typeface="Arial" panose="020B0604020202020204" pitchFamily="34" charset="0"/>
              </a:rPr>
              <a:t>FINTECH AND SME DEVELOPMENT IN EASTERN AFRICA &amp; </a:t>
            </a:r>
            <a:r>
              <a:rPr lang="en-US" sz="2400" b="1" dirty="0" err="1">
                <a:solidFill>
                  <a:schemeClr val="accent3"/>
                </a:solidFill>
                <a:latin typeface="Arial" panose="020B0604020202020204" pitchFamily="34" charset="0"/>
                <a:cs typeface="Arial" panose="020B0604020202020204" pitchFamily="34" charset="0"/>
              </a:rPr>
              <a:t>AfCFTA</a:t>
            </a:r>
            <a:endParaRPr lang="en-US" sz="2400" b="1" dirty="0">
              <a:solidFill>
                <a:schemeClr val="accent3"/>
              </a:solidFill>
              <a:latin typeface="Arial" panose="020B0604020202020204" pitchFamily="34" charset="0"/>
              <a:cs typeface="Arial" panose="020B0604020202020204" pitchFamily="34" charset="0"/>
            </a:endParaRPr>
          </a:p>
        </p:txBody>
      </p:sp>
      <p:sp>
        <p:nvSpPr>
          <p:cNvPr id="26" name="Rectangle 25">
            <a:extLst>
              <a:ext uri="{FF2B5EF4-FFF2-40B4-BE49-F238E27FC236}">
                <a16:creationId xmlns:a16="http://schemas.microsoft.com/office/drawing/2014/main" id="{8DEEA60A-EB77-4C23-8833-980B1150A652}"/>
              </a:ext>
            </a:extLst>
          </p:cNvPr>
          <p:cNvSpPr/>
          <p:nvPr/>
        </p:nvSpPr>
        <p:spPr>
          <a:xfrm>
            <a:off x="868264" y="2914042"/>
            <a:ext cx="1167007" cy="7630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4800" dirty="0">
                <a:solidFill>
                  <a:schemeClr val="accent3"/>
                </a:solidFill>
                <a:latin typeface="Arial" panose="020B0604020202020204" pitchFamily="34" charset="0"/>
                <a:cs typeface="Arial" panose="020B0604020202020204" pitchFamily="34" charset="0"/>
              </a:rPr>
              <a:t>03</a:t>
            </a:r>
          </a:p>
        </p:txBody>
      </p:sp>
      <p:cxnSp>
        <p:nvCxnSpPr>
          <p:cNvPr id="19" name="Straight Connector 18">
            <a:extLst>
              <a:ext uri="{FF2B5EF4-FFF2-40B4-BE49-F238E27FC236}">
                <a16:creationId xmlns:a16="http://schemas.microsoft.com/office/drawing/2014/main" id="{3937D9D9-7A8B-46F0-8A7E-F7081AB92216}"/>
              </a:ext>
            </a:extLst>
          </p:cNvPr>
          <p:cNvCxnSpPr>
            <a:cxnSpLocks/>
          </p:cNvCxnSpPr>
          <p:nvPr/>
        </p:nvCxnSpPr>
        <p:spPr>
          <a:xfrm flipV="1">
            <a:off x="1019198" y="2779183"/>
            <a:ext cx="9315649" cy="6848"/>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D573BC1-1189-4447-889D-4C3A436CC7FA}"/>
              </a:ext>
            </a:extLst>
          </p:cNvPr>
          <p:cNvCxnSpPr>
            <a:cxnSpLocks/>
          </p:cNvCxnSpPr>
          <p:nvPr/>
        </p:nvCxnSpPr>
        <p:spPr>
          <a:xfrm>
            <a:off x="1038392" y="5894953"/>
            <a:ext cx="908380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BA6DC4A8-2AA7-4B5E-9D5F-7FCDB4461608}"/>
              </a:ext>
            </a:extLst>
          </p:cNvPr>
          <p:cNvSpPr/>
          <p:nvPr/>
        </p:nvSpPr>
        <p:spPr>
          <a:xfrm>
            <a:off x="2179320" y="4919422"/>
            <a:ext cx="6826456" cy="8697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chemeClr val="accent3"/>
                </a:solidFill>
                <a:latin typeface="Arial" panose="020B0604020202020204" pitchFamily="34" charset="0"/>
                <a:cs typeface="Arial" panose="020B0604020202020204" pitchFamily="34" charset="0"/>
              </a:rPr>
              <a:t>CONSTRAINTS TO FINTECH DEVELOPMENT IN EASTERN AFRICA</a:t>
            </a:r>
          </a:p>
        </p:txBody>
      </p:sp>
      <p:sp>
        <p:nvSpPr>
          <p:cNvPr id="31" name="Rectangle 30">
            <a:extLst>
              <a:ext uri="{FF2B5EF4-FFF2-40B4-BE49-F238E27FC236}">
                <a16:creationId xmlns:a16="http://schemas.microsoft.com/office/drawing/2014/main" id="{75FEDE67-AD3D-4203-8D3A-1BB6D9FA0BDB}"/>
              </a:ext>
            </a:extLst>
          </p:cNvPr>
          <p:cNvSpPr/>
          <p:nvPr/>
        </p:nvSpPr>
        <p:spPr>
          <a:xfrm>
            <a:off x="868263" y="4963344"/>
            <a:ext cx="1167007" cy="7630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4800" dirty="0">
                <a:solidFill>
                  <a:schemeClr val="accent3"/>
                </a:solidFill>
                <a:latin typeface="Arial" panose="020B0604020202020204" pitchFamily="34" charset="0"/>
                <a:cs typeface="Arial" panose="020B0604020202020204" pitchFamily="34" charset="0"/>
              </a:rPr>
              <a:t>05</a:t>
            </a:r>
          </a:p>
        </p:txBody>
      </p:sp>
      <p:cxnSp>
        <p:nvCxnSpPr>
          <p:cNvPr id="32" name="Straight Connector 31">
            <a:extLst>
              <a:ext uri="{FF2B5EF4-FFF2-40B4-BE49-F238E27FC236}">
                <a16:creationId xmlns:a16="http://schemas.microsoft.com/office/drawing/2014/main" id="{32D5ED33-AB10-4E71-BF52-EFADD1B0F269}"/>
              </a:ext>
            </a:extLst>
          </p:cNvPr>
          <p:cNvCxnSpPr>
            <a:cxnSpLocks/>
          </p:cNvCxnSpPr>
          <p:nvPr/>
        </p:nvCxnSpPr>
        <p:spPr>
          <a:xfrm flipV="1">
            <a:off x="1019196" y="3794846"/>
            <a:ext cx="9188060" cy="1102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8">
            <a:extLst>
              <a:ext uri="{FF2B5EF4-FFF2-40B4-BE49-F238E27FC236}">
                <a16:creationId xmlns:a16="http://schemas.microsoft.com/office/drawing/2014/main" id="{46A94F87-3652-4306-BEB8-5C96C3416AE6}"/>
              </a:ext>
            </a:extLst>
          </p:cNvPr>
          <p:cNvCxnSpPr>
            <a:cxnSpLocks/>
          </p:cNvCxnSpPr>
          <p:nvPr/>
        </p:nvCxnSpPr>
        <p:spPr>
          <a:xfrm flipV="1">
            <a:off x="1019198" y="1706433"/>
            <a:ext cx="9315649" cy="5708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5D596D97-25B9-4933-838E-86842AF769CD}"/>
              </a:ext>
            </a:extLst>
          </p:cNvPr>
          <p:cNvSpPr/>
          <p:nvPr/>
        </p:nvSpPr>
        <p:spPr>
          <a:xfrm>
            <a:off x="2179320" y="3843588"/>
            <a:ext cx="7262391"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chemeClr val="accent3"/>
                </a:solidFill>
                <a:latin typeface="Arial" panose="020B0604020202020204" pitchFamily="34" charset="0"/>
                <a:cs typeface="Arial" panose="020B0604020202020204" pitchFamily="34" charset="0"/>
              </a:rPr>
              <a:t>CRYPTOCURRENCIES IN EASTERN AFRICA</a:t>
            </a:r>
          </a:p>
        </p:txBody>
      </p:sp>
      <p:sp>
        <p:nvSpPr>
          <p:cNvPr id="21" name="Rectangle 20">
            <a:extLst>
              <a:ext uri="{FF2B5EF4-FFF2-40B4-BE49-F238E27FC236}">
                <a16:creationId xmlns:a16="http://schemas.microsoft.com/office/drawing/2014/main" id="{D5FDA5E5-E138-46E4-8326-CDD2DA2039F5}"/>
              </a:ext>
            </a:extLst>
          </p:cNvPr>
          <p:cNvSpPr/>
          <p:nvPr/>
        </p:nvSpPr>
        <p:spPr>
          <a:xfrm>
            <a:off x="834838" y="3944440"/>
            <a:ext cx="1167007" cy="7630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4800" dirty="0">
                <a:solidFill>
                  <a:schemeClr val="accent3"/>
                </a:solidFill>
                <a:latin typeface="Arial" panose="020B0604020202020204" pitchFamily="34" charset="0"/>
                <a:cs typeface="Arial" panose="020B0604020202020204" pitchFamily="34" charset="0"/>
              </a:rPr>
              <a:t>04</a:t>
            </a:r>
          </a:p>
        </p:txBody>
      </p:sp>
      <p:cxnSp>
        <p:nvCxnSpPr>
          <p:cNvPr id="22" name="Straight Connector 26">
            <a:extLst>
              <a:ext uri="{FF2B5EF4-FFF2-40B4-BE49-F238E27FC236}">
                <a16:creationId xmlns:a16="http://schemas.microsoft.com/office/drawing/2014/main" id="{0054B659-BF7D-4637-B766-B18192671597}"/>
              </a:ext>
            </a:extLst>
          </p:cNvPr>
          <p:cNvCxnSpPr>
            <a:cxnSpLocks/>
          </p:cNvCxnSpPr>
          <p:nvPr/>
        </p:nvCxnSpPr>
        <p:spPr>
          <a:xfrm>
            <a:off x="1019197" y="4806086"/>
            <a:ext cx="918805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0976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6F87B-E282-47D9-8199-6A0D2342F7DD}"/>
              </a:ext>
            </a:extLst>
          </p:cNvPr>
          <p:cNvSpPr>
            <a:spLocks noGrp="1"/>
          </p:cNvSpPr>
          <p:nvPr>
            <p:ph type="title"/>
          </p:nvPr>
        </p:nvSpPr>
        <p:spPr/>
        <p:txBody>
          <a:bodyPr>
            <a:normAutofit fontScale="90000"/>
          </a:bodyPr>
          <a:lstStyle/>
          <a:p>
            <a:br>
              <a:rPr lang="en-US" sz="2800" b="1" dirty="0">
                <a:solidFill>
                  <a:schemeClr val="bg1"/>
                </a:solidFill>
                <a:latin typeface="Arial" panose="020B0604020202020204" pitchFamily="34" charset="0"/>
                <a:cs typeface="Arial" panose="020B0604020202020204" pitchFamily="34" charset="0"/>
              </a:rPr>
            </a:br>
            <a:r>
              <a:rPr lang="en-US" sz="2800" b="1" dirty="0">
                <a:solidFill>
                  <a:schemeClr val="bg1"/>
                </a:solidFill>
                <a:latin typeface="Arial" panose="020B0604020202020204" pitchFamily="34" charset="0"/>
                <a:cs typeface="Arial" panose="020B0604020202020204" pitchFamily="34" charset="0"/>
              </a:rPr>
              <a:t>01 DEFINITION AND GENERALITIES</a:t>
            </a:r>
            <a:br>
              <a:rPr lang="en-US" dirty="0">
                <a:latin typeface="Arial" panose="020B0604020202020204" pitchFamily="34" charset="0"/>
                <a:cs typeface="Arial" panose="020B0604020202020204" pitchFamily="34" charset="0"/>
              </a:rPr>
            </a:br>
            <a:endParaRPr lang="en-US" dirty="0">
              <a:solidFill>
                <a:schemeClr val="accent4"/>
              </a:solidFill>
            </a:endParaRPr>
          </a:p>
        </p:txBody>
      </p:sp>
      <p:sp>
        <p:nvSpPr>
          <p:cNvPr id="3" name="Content Placeholder 2">
            <a:extLst>
              <a:ext uri="{FF2B5EF4-FFF2-40B4-BE49-F238E27FC236}">
                <a16:creationId xmlns:a16="http://schemas.microsoft.com/office/drawing/2014/main" id="{1CD0EEFB-38BD-401F-9501-22F2001E0B0A}"/>
              </a:ext>
            </a:extLst>
          </p:cNvPr>
          <p:cNvSpPr>
            <a:spLocks noGrp="1"/>
          </p:cNvSpPr>
          <p:nvPr>
            <p:ph idx="1"/>
          </p:nvPr>
        </p:nvSpPr>
        <p:spPr>
          <a:xfrm>
            <a:off x="626279" y="1135239"/>
            <a:ext cx="10366265" cy="997617"/>
          </a:xfrm>
        </p:spPr>
        <p:txBody>
          <a:bodyPr/>
          <a:lstStyle/>
          <a:p>
            <a:pPr marL="382588" algn="just" eaLnBrk="1">
              <a:spcBef>
                <a:spcPts val="600"/>
              </a:spcBef>
              <a:spcAft>
                <a:spcPts val="600"/>
              </a:spcAft>
              <a:buFont typeface="Wingdings" panose="05000000000000000000" pitchFamily="2" charset="2"/>
              <a:buChar char="§"/>
            </a:pPr>
            <a:r>
              <a:rPr lang="en-US" sz="2400" b="1" dirty="0">
                <a:solidFill>
                  <a:schemeClr val="tx1"/>
                </a:solidFill>
                <a:cs typeface="Arial" panose="020B0604020202020204" pitchFamily="34" charset="0"/>
              </a:rPr>
              <a:t>The main types of Fintech cover sectors summarized in the table below</a:t>
            </a:r>
            <a:r>
              <a:rPr lang="en-US" sz="2000" b="1" dirty="0">
                <a:solidFill>
                  <a:schemeClr val="tx1"/>
                </a:solidFill>
                <a:cs typeface="Arial" panose="020B0604020202020204" pitchFamily="34" charset="0"/>
                <a:sym typeface="Lato" pitchFamily="34" charset="0"/>
              </a:rPr>
              <a:t>:</a:t>
            </a:r>
            <a:endParaRPr lang="en-US" sz="2400" b="1" dirty="0">
              <a:solidFill>
                <a:schemeClr val="tx1"/>
              </a:solidFill>
              <a:cs typeface="Arial" panose="020B0604020202020204" pitchFamily="34" charset="0"/>
            </a:endParaRPr>
          </a:p>
        </p:txBody>
      </p:sp>
      <p:pic>
        <p:nvPicPr>
          <p:cNvPr id="8" name="Image 7">
            <a:extLst>
              <a:ext uri="{FF2B5EF4-FFF2-40B4-BE49-F238E27FC236}">
                <a16:creationId xmlns:a16="http://schemas.microsoft.com/office/drawing/2014/main" id="{3EC4CD51-5051-42F1-BAD5-1B5055D30583}"/>
              </a:ext>
            </a:extLst>
          </p:cNvPr>
          <p:cNvPicPr>
            <a:picLocks noChangeAspect="1"/>
          </p:cNvPicPr>
          <p:nvPr/>
        </p:nvPicPr>
        <p:blipFill>
          <a:blip r:embed="rId2"/>
          <a:stretch>
            <a:fillRect/>
          </a:stretch>
        </p:blipFill>
        <p:spPr>
          <a:xfrm>
            <a:off x="665901" y="1916832"/>
            <a:ext cx="11004529" cy="3744416"/>
          </a:xfrm>
          <a:prstGeom prst="rect">
            <a:avLst/>
          </a:prstGeom>
        </p:spPr>
      </p:pic>
      <p:grpSp>
        <p:nvGrpSpPr>
          <p:cNvPr id="5" name="Groupe 4">
            <a:extLst>
              <a:ext uri="{FF2B5EF4-FFF2-40B4-BE49-F238E27FC236}">
                <a16:creationId xmlns:a16="http://schemas.microsoft.com/office/drawing/2014/main" id="{4FDA7979-6E21-4EE0-AA01-EA96CCC9CA24}"/>
              </a:ext>
            </a:extLst>
          </p:cNvPr>
          <p:cNvGrpSpPr/>
          <p:nvPr/>
        </p:nvGrpSpPr>
        <p:grpSpPr>
          <a:xfrm>
            <a:off x="2852525" y="1906893"/>
            <a:ext cx="8839190" cy="1913048"/>
            <a:chOff x="2852525" y="1906893"/>
            <a:chExt cx="8839190" cy="1913048"/>
          </a:xfrm>
        </p:grpSpPr>
        <p:sp>
          <p:nvSpPr>
            <p:cNvPr id="4" name="Rectangle 3">
              <a:extLst>
                <a:ext uri="{FF2B5EF4-FFF2-40B4-BE49-F238E27FC236}">
                  <a16:creationId xmlns:a16="http://schemas.microsoft.com/office/drawing/2014/main" id="{1EA1990F-7518-4584-8563-301EAF7E1181}"/>
                </a:ext>
              </a:extLst>
            </p:cNvPr>
            <p:cNvSpPr/>
            <p:nvPr/>
          </p:nvSpPr>
          <p:spPr>
            <a:xfrm>
              <a:off x="2852525" y="1906893"/>
              <a:ext cx="2226366" cy="190973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6" name="Rectangle 5">
              <a:extLst>
                <a:ext uri="{FF2B5EF4-FFF2-40B4-BE49-F238E27FC236}">
                  <a16:creationId xmlns:a16="http://schemas.microsoft.com/office/drawing/2014/main" id="{6FA658B9-6A16-4780-BDC3-1328BD3DE480}"/>
                </a:ext>
              </a:extLst>
            </p:cNvPr>
            <p:cNvSpPr/>
            <p:nvPr/>
          </p:nvSpPr>
          <p:spPr>
            <a:xfrm>
              <a:off x="9465349" y="1910208"/>
              <a:ext cx="2226366" cy="190973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grpSp>
    </p:spTree>
    <p:extLst>
      <p:ext uri="{BB962C8B-B14F-4D97-AF65-F5344CB8AC3E}">
        <p14:creationId xmlns:p14="http://schemas.microsoft.com/office/powerpoint/2010/main" val="765838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6F87B-E282-47D9-8199-6A0D2342F7DD}"/>
              </a:ext>
            </a:extLst>
          </p:cNvPr>
          <p:cNvSpPr>
            <a:spLocks noGrp="1"/>
          </p:cNvSpPr>
          <p:nvPr>
            <p:ph type="title"/>
          </p:nvPr>
        </p:nvSpPr>
        <p:spPr/>
        <p:txBody>
          <a:bodyPr>
            <a:normAutofit fontScale="90000"/>
          </a:bodyPr>
          <a:lstStyle/>
          <a:p>
            <a:br>
              <a:rPr lang="en-US" sz="2800" b="1" dirty="0">
                <a:solidFill>
                  <a:schemeClr val="bg1"/>
                </a:solidFill>
                <a:latin typeface="Arial" panose="020B0604020202020204" pitchFamily="34" charset="0"/>
                <a:cs typeface="Arial" panose="020B0604020202020204" pitchFamily="34" charset="0"/>
              </a:rPr>
            </a:br>
            <a:r>
              <a:rPr lang="en-US" sz="2800" b="1" dirty="0">
                <a:solidFill>
                  <a:schemeClr val="bg1"/>
                </a:solidFill>
                <a:latin typeface="Arial" panose="020B0604020202020204" pitchFamily="34" charset="0"/>
                <a:cs typeface="Arial" panose="020B0604020202020204" pitchFamily="34" charset="0"/>
              </a:rPr>
              <a:t>01 DEFINITION AND GENERALITIES</a:t>
            </a:r>
            <a:br>
              <a:rPr lang="en-US" dirty="0">
                <a:latin typeface="Arial" panose="020B0604020202020204" pitchFamily="34" charset="0"/>
                <a:cs typeface="Arial" panose="020B0604020202020204" pitchFamily="34" charset="0"/>
              </a:rPr>
            </a:br>
            <a:endParaRPr lang="en-US" dirty="0">
              <a:solidFill>
                <a:schemeClr val="accent4"/>
              </a:solidFill>
            </a:endParaRPr>
          </a:p>
        </p:txBody>
      </p:sp>
      <p:sp>
        <p:nvSpPr>
          <p:cNvPr id="3" name="Content Placeholder 2">
            <a:extLst>
              <a:ext uri="{FF2B5EF4-FFF2-40B4-BE49-F238E27FC236}">
                <a16:creationId xmlns:a16="http://schemas.microsoft.com/office/drawing/2014/main" id="{1CD0EEFB-38BD-401F-9501-22F2001E0B0A}"/>
              </a:ext>
            </a:extLst>
          </p:cNvPr>
          <p:cNvSpPr>
            <a:spLocks noGrp="1"/>
          </p:cNvSpPr>
          <p:nvPr>
            <p:ph idx="1"/>
          </p:nvPr>
        </p:nvSpPr>
        <p:spPr>
          <a:xfrm>
            <a:off x="626279" y="1135239"/>
            <a:ext cx="11014337" cy="853601"/>
          </a:xfrm>
        </p:spPr>
        <p:txBody>
          <a:bodyPr>
            <a:noAutofit/>
          </a:bodyPr>
          <a:lstStyle/>
          <a:p>
            <a:pPr marL="382588" algn="just" eaLnBrk="1">
              <a:spcBef>
                <a:spcPts val="600"/>
              </a:spcBef>
              <a:spcAft>
                <a:spcPts val="600"/>
              </a:spcAft>
              <a:buFont typeface="Wingdings" panose="05000000000000000000" pitchFamily="2" charset="2"/>
              <a:buChar char="§"/>
            </a:pPr>
            <a:r>
              <a:rPr lang="en-US" sz="2400" b="1" dirty="0">
                <a:solidFill>
                  <a:schemeClr val="tx1"/>
                </a:solidFill>
                <a:cs typeface="Arial" panose="020B0604020202020204" pitchFamily="34" charset="0"/>
              </a:rPr>
              <a:t>Money transfer and payments remain the main Fintech type worldwide </a:t>
            </a:r>
            <a:r>
              <a:rPr lang="en-US" sz="2400" b="1" dirty="0">
                <a:solidFill>
                  <a:srgbClr val="C00000"/>
                </a:solidFill>
                <a:cs typeface="Arial" panose="020B0604020202020204" pitchFamily="34" charset="0"/>
              </a:rPr>
              <a:t>(Evolution of the use of Fintech services between 2015 and 2019)</a:t>
            </a:r>
            <a:endParaRPr lang="en-US" altLang="en-US" sz="2400" b="1" dirty="0">
              <a:solidFill>
                <a:srgbClr val="C00000"/>
              </a:solidFill>
              <a:cs typeface="Arial" panose="020B0604020202020204" pitchFamily="34" charset="0"/>
              <a:sym typeface="Lato" pitchFamily="34" charset="0"/>
            </a:endParaRPr>
          </a:p>
        </p:txBody>
      </p:sp>
      <p:sp>
        <p:nvSpPr>
          <p:cNvPr id="9" name="ZoneTexte 8">
            <a:extLst>
              <a:ext uri="{FF2B5EF4-FFF2-40B4-BE49-F238E27FC236}">
                <a16:creationId xmlns:a16="http://schemas.microsoft.com/office/drawing/2014/main" id="{F24059A2-0185-46F9-80EB-DE3325A35BE0}"/>
              </a:ext>
            </a:extLst>
          </p:cNvPr>
          <p:cNvSpPr txBox="1"/>
          <p:nvPr/>
        </p:nvSpPr>
        <p:spPr>
          <a:xfrm>
            <a:off x="2135560" y="6084163"/>
            <a:ext cx="6096000" cy="299184"/>
          </a:xfrm>
          <a:prstGeom prst="rect">
            <a:avLst/>
          </a:prstGeom>
          <a:noFill/>
        </p:spPr>
        <p:txBody>
          <a:bodyPr wrap="square">
            <a:spAutoFit/>
          </a:bodyPr>
          <a:lstStyle/>
          <a:p>
            <a:pPr>
              <a:lnSpc>
                <a:spcPct val="120000"/>
              </a:lnSpc>
              <a:spcBef>
                <a:spcPts val="600"/>
              </a:spcBef>
            </a:pPr>
            <a:r>
              <a:rPr lang="fr-FR" sz="1200" i="1" dirty="0">
                <a:effectLst/>
                <a:latin typeface="+mn-lt"/>
                <a:ea typeface="Calibri" panose="020F0502020204030204" pitchFamily="34" charset="0"/>
                <a:cs typeface="Arial" panose="020B0604020202020204" pitchFamily="34" charset="0"/>
              </a:rPr>
              <a:t> </a:t>
            </a:r>
            <a:r>
              <a:rPr lang="en-US" sz="1200" i="1" dirty="0">
                <a:effectLst/>
                <a:latin typeface="+mn-lt"/>
                <a:ea typeface="Calibri" panose="020F0502020204030204" pitchFamily="34" charset="0"/>
                <a:cs typeface="Arial" panose="020B0604020202020204" pitchFamily="34" charset="0"/>
              </a:rPr>
              <a:t>Source: E&amp;Y (2019)</a:t>
            </a:r>
            <a:endParaRPr lang="fr-FR" sz="1200" dirty="0">
              <a:effectLst/>
              <a:latin typeface="+mn-lt"/>
              <a:ea typeface="SimSun" panose="02010600030101010101" pitchFamily="2" charset="-122"/>
              <a:cs typeface="Arial" panose="020B0604020202020204" pitchFamily="34" charset="0"/>
            </a:endParaRPr>
          </a:p>
        </p:txBody>
      </p:sp>
      <p:pic>
        <p:nvPicPr>
          <p:cNvPr id="7" name="Image 6">
            <a:extLst>
              <a:ext uri="{FF2B5EF4-FFF2-40B4-BE49-F238E27FC236}">
                <a16:creationId xmlns:a16="http://schemas.microsoft.com/office/drawing/2014/main" id="{2724789D-E272-41FB-B0B0-4429866FB8FA}"/>
              </a:ext>
            </a:extLst>
          </p:cNvPr>
          <p:cNvPicPr>
            <a:picLocks noChangeAspect="1"/>
          </p:cNvPicPr>
          <p:nvPr/>
        </p:nvPicPr>
        <p:blipFill>
          <a:blip r:embed="rId2"/>
          <a:stretch>
            <a:fillRect/>
          </a:stretch>
        </p:blipFill>
        <p:spPr>
          <a:xfrm>
            <a:off x="1631504" y="1988840"/>
            <a:ext cx="9252161" cy="4104456"/>
          </a:xfrm>
          <a:prstGeom prst="rect">
            <a:avLst/>
          </a:prstGeom>
        </p:spPr>
      </p:pic>
    </p:spTree>
    <p:extLst>
      <p:ext uri="{BB962C8B-B14F-4D97-AF65-F5344CB8AC3E}">
        <p14:creationId xmlns:p14="http://schemas.microsoft.com/office/powerpoint/2010/main" val="16937513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6F87B-E282-47D9-8199-6A0D2342F7DD}"/>
              </a:ext>
            </a:extLst>
          </p:cNvPr>
          <p:cNvSpPr>
            <a:spLocks noGrp="1"/>
          </p:cNvSpPr>
          <p:nvPr>
            <p:ph type="title"/>
          </p:nvPr>
        </p:nvSpPr>
        <p:spPr/>
        <p:txBody>
          <a:bodyPr>
            <a:normAutofit fontScale="90000"/>
          </a:bodyPr>
          <a:lstStyle/>
          <a:p>
            <a:br>
              <a:rPr lang="en-US" sz="2800" b="1" dirty="0">
                <a:solidFill>
                  <a:schemeClr val="bg1"/>
                </a:solidFill>
                <a:latin typeface="Arial" panose="020B0604020202020204" pitchFamily="34" charset="0"/>
                <a:cs typeface="Arial" panose="020B0604020202020204" pitchFamily="34" charset="0"/>
              </a:rPr>
            </a:br>
            <a:r>
              <a:rPr lang="en-US" sz="2800" b="1" dirty="0">
                <a:solidFill>
                  <a:schemeClr val="bg1"/>
                </a:solidFill>
                <a:latin typeface="Arial" panose="020B0604020202020204" pitchFamily="34" charset="0"/>
                <a:cs typeface="Arial" panose="020B0604020202020204" pitchFamily="34" charset="0"/>
              </a:rPr>
              <a:t>02 CURRENT STATE OF FINTECH IN EASTERN AFRICA</a:t>
            </a:r>
            <a:br>
              <a:rPr lang="en-US" dirty="0">
                <a:solidFill>
                  <a:schemeClr val="bg1"/>
                </a:solidFill>
                <a:latin typeface="Arial" panose="020B0604020202020204" pitchFamily="34" charset="0"/>
                <a:cs typeface="Arial" panose="020B0604020202020204" pitchFamily="34" charset="0"/>
              </a:rPr>
            </a:br>
            <a:endParaRPr lang="en-US" dirty="0">
              <a:solidFill>
                <a:schemeClr val="bg1"/>
              </a:solidFill>
            </a:endParaRPr>
          </a:p>
        </p:txBody>
      </p:sp>
      <p:sp>
        <p:nvSpPr>
          <p:cNvPr id="3" name="Content Placeholder 2">
            <a:extLst>
              <a:ext uri="{FF2B5EF4-FFF2-40B4-BE49-F238E27FC236}">
                <a16:creationId xmlns:a16="http://schemas.microsoft.com/office/drawing/2014/main" id="{1CD0EEFB-38BD-401F-9501-22F2001E0B0A}"/>
              </a:ext>
            </a:extLst>
          </p:cNvPr>
          <p:cNvSpPr>
            <a:spLocks noGrp="1"/>
          </p:cNvSpPr>
          <p:nvPr>
            <p:ph idx="1"/>
          </p:nvPr>
        </p:nvSpPr>
        <p:spPr>
          <a:xfrm>
            <a:off x="479376" y="1102569"/>
            <a:ext cx="11233248" cy="824083"/>
          </a:xfrm>
        </p:spPr>
        <p:txBody>
          <a:bodyPr>
            <a:noAutofit/>
          </a:bodyPr>
          <a:lstStyle/>
          <a:p>
            <a:pPr marL="382588" eaLnBrk="1">
              <a:spcBef>
                <a:spcPts val="600"/>
              </a:spcBef>
              <a:spcAft>
                <a:spcPts val="0"/>
              </a:spcAft>
              <a:buFont typeface="Wingdings" panose="05000000000000000000" pitchFamily="2" charset="2"/>
              <a:buChar char="§"/>
            </a:pPr>
            <a:r>
              <a:rPr lang="en-US" altLang="en-US" sz="2400" b="1" dirty="0">
                <a:solidFill>
                  <a:schemeClr val="tx1"/>
                </a:solidFill>
                <a:cs typeface="Arial" panose="020B0604020202020204" pitchFamily="34" charset="0"/>
                <a:sym typeface="Lato" pitchFamily="34" charset="0"/>
              </a:rPr>
              <a:t>Mobile payment is the main type of transactions used in the region </a:t>
            </a:r>
            <a:r>
              <a:rPr lang="en-US" altLang="en-US" sz="2400" b="1" dirty="0">
                <a:solidFill>
                  <a:srgbClr val="C00000"/>
                </a:solidFill>
                <a:cs typeface="Arial" panose="020B0604020202020204" pitchFamily="34" charset="0"/>
                <a:sym typeface="Lato" pitchFamily="34" charset="0"/>
              </a:rPr>
              <a:t>(</a:t>
            </a:r>
            <a:r>
              <a:rPr lang="en-US" sz="2400" b="1" dirty="0">
                <a:solidFill>
                  <a:srgbClr val="C00000"/>
                </a:solidFill>
                <a:effectLst/>
                <a:latin typeface="Times New Roman" panose="02020603050405020304" pitchFamily="18" charset="0"/>
                <a:ea typeface="SimSun" panose="02010600030101010101" pitchFamily="2" charset="-122"/>
                <a:cs typeface="Arial" panose="020B0604020202020204" pitchFamily="34" charset="0"/>
              </a:rPr>
              <a:t>Type of payment transactions in selected Eastern African countries, 2013-2016)</a:t>
            </a:r>
            <a:endParaRPr lang="fr-FR" sz="2400" dirty="0">
              <a:solidFill>
                <a:srgbClr val="C00000"/>
              </a:solidFill>
              <a:effectLst/>
              <a:latin typeface="Calibri" panose="020F0502020204030204" pitchFamily="34" charset="0"/>
              <a:ea typeface="SimSun" panose="02010600030101010101" pitchFamily="2" charset="-122"/>
              <a:cs typeface="Arial" panose="020B0604020202020204" pitchFamily="34" charset="0"/>
            </a:endParaRPr>
          </a:p>
          <a:p>
            <a:pPr marL="382588" eaLnBrk="1">
              <a:spcBef>
                <a:spcPts val="600"/>
              </a:spcBef>
              <a:spcAft>
                <a:spcPts val="0"/>
              </a:spcAft>
              <a:buFont typeface="Wingdings" panose="05000000000000000000" pitchFamily="2" charset="2"/>
              <a:buChar char="§"/>
            </a:pPr>
            <a:endParaRPr lang="en-US" altLang="en-US" sz="2400" b="1" dirty="0">
              <a:solidFill>
                <a:srgbClr val="C00000"/>
              </a:solidFill>
              <a:cs typeface="Arial" panose="020B0604020202020204" pitchFamily="34" charset="0"/>
              <a:sym typeface="Lato" pitchFamily="34" charset="0"/>
            </a:endParaRPr>
          </a:p>
        </p:txBody>
      </p:sp>
      <p:sp>
        <p:nvSpPr>
          <p:cNvPr id="9" name="ZoneTexte 8">
            <a:extLst>
              <a:ext uri="{FF2B5EF4-FFF2-40B4-BE49-F238E27FC236}">
                <a16:creationId xmlns:a16="http://schemas.microsoft.com/office/drawing/2014/main" id="{04387D81-FA72-4FA6-9B1B-9EFEC83CF397}"/>
              </a:ext>
            </a:extLst>
          </p:cNvPr>
          <p:cNvSpPr txBox="1"/>
          <p:nvPr/>
        </p:nvSpPr>
        <p:spPr>
          <a:xfrm>
            <a:off x="879172" y="6202018"/>
            <a:ext cx="6773958" cy="276999"/>
          </a:xfrm>
          <a:prstGeom prst="rect">
            <a:avLst/>
          </a:prstGeom>
          <a:noFill/>
        </p:spPr>
        <p:txBody>
          <a:bodyPr wrap="square">
            <a:spAutoFit/>
          </a:bodyPr>
          <a:lstStyle/>
          <a:p>
            <a:r>
              <a:rPr lang="en-US" sz="1200" i="1" dirty="0">
                <a:effectLst/>
                <a:latin typeface="+mn-lt"/>
                <a:ea typeface="SimSun" panose="02010600030101010101" pitchFamily="2" charset="-122"/>
                <a:cs typeface="Arial" panose="020B0604020202020204" pitchFamily="34" charset="0"/>
              </a:rPr>
              <a:t> Source: FSD Africa (2016), Central Bank of Kenya, Bank of Tanzania, National Bank of Rwanda </a:t>
            </a:r>
            <a:endParaRPr lang="fr-FR" sz="1200" dirty="0">
              <a:latin typeface="+mn-lt"/>
            </a:endParaRPr>
          </a:p>
        </p:txBody>
      </p:sp>
      <p:graphicFrame>
        <p:nvGraphicFramePr>
          <p:cNvPr id="5" name="Tableau 4">
            <a:extLst>
              <a:ext uri="{FF2B5EF4-FFF2-40B4-BE49-F238E27FC236}">
                <a16:creationId xmlns:a16="http://schemas.microsoft.com/office/drawing/2014/main" id="{2003BEDD-C335-4E98-AA10-0E418C431A32}"/>
              </a:ext>
            </a:extLst>
          </p:cNvPr>
          <p:cNvGraphicFramePr>
            <a:graphicFrameLocks noGrp="1"/>
          </p:cNvGraphicFramePr>
          <p:nvPr>
            <p:extLst>
              <p:ext uri="{D42A27DB-BD31-4B8C-83A1-F6EECF244321}">
                <p14:modId xmlns:p14="http://schemas.microsoft.com/office/powerpoint/2010/main" val="3079640364"/>
              </p:ext>
            </p:extLst>
          </p:nvPr>
        </p:nvGraphicFramePr>
        <p:xfrm>
          <a:off x="998442" y="2107488"/>
          <a:ext cx="10441161" cy="3901530"/>
        </p:xfrm>
        <a:graphic>
          <a:graphicData uri="http://schemas.openxmlformats.org/drawingml/2006/table">
            <a:tbl>
              <a:tblPr firstRow="1" firstCol="1" bandRow="1">
                <a:tableStyleId>{5C22544A-7EE6-4342-B048-85BDC9FD1C3A}</a:tableStyleId>
              </a:tblPr>
              <a:tblGrid>
                <a:gridCol w="936104">
                  <a:extLst>
                    <a:ext uri="{9D8B030D-6E8A-4147-A177-3AD203B41FA5}">
                      <a16:colId xmlns:a16="http://schemas.microsoft.com/office/drawing/2014/main" val="2099915961"/>
                    </a:ext>
                  </a:extLst>
                </a:gridCol>
                <a:gridCol w="4608512">
                  <a:extLst>
                    <a:ext uri="{9D8B030D-6E8A-4147-A177-3AD203B41FA5}">
                      <a16:colId xmlns:a16="http://schemas.microsoft.com/office/drawing/2014/main" val="2914241591"/>
                    </a:ext>
                  </a:extLst>
                </a:gridCol>
                <a:gridCol w="1800200">
                  <a:extLst>
                    <a:ext uri="{9D8B030D-6E8A-4147-A177-3AD203B41FA5}">
                      <a16:colId xmlns:a16="http://schemas.microsoft.com/office/drawing/2014/main" val="1695282038"/>
                    </a:ext>
                  </a:extLst>
                </a:gridCol>
                <a:gridCol w="1575994">
                  <a:extLst>
                    <a:ext uri="{9D8B030D-6E8A-4147-A177-3AD203B41FA5}">
                      <a16:colId xmlns:a16="http://schemas.microsoft.com/office/drawing/2014/main" val="2254609000"/>
                    </a:ext>
                  </a:extLst>
                </a:gridCol>
                <a:gridCol w="1520351">
                  <a:extLst>
                    <a:ext uri="{9D8B030D-6E8A-4147-A177-3AD203B41FA5}">
                      <a16:colId xmlns:a16="http://schemas.microsoft.com/office/drawing/2014/main" val="2443755495"/>
                    </a:ext>
                  </a:extLst>
                </a:gridCol>
              </a:tblGrid>
              <a:tr h="212776">
                <a:tc>
                  <a:txBody>
                    <a:bodyPr/>
                    <a:lstStyle/>
                    <a:p>
                      <a:pPr>
                        <a:lnSpc>
                          <a:spcPct val="107000"/>
                        </a:lnSpc>
                      </a:pPr>
                      <a:endParaRPr lang="fr-CA" sz="1800">
                        <a:effectLst/>
                        <a:latin typeface="Calibri" panose="020F0502020204030204" pitchFamily="34" charset="0"/>
                        <a:cs typeface="Arial" panose="020B0604020202020204" pitchFamily="34" charset="0"/>
                      </a:endParaRPr>
                    </a:p>
                  </a:txBody>
                  <a:tcPr marL="44450" marR="44450" marT="0" marB="0" anchor="b"/>
                </a:tc>
                <a:tc>
                  <a:txBody>
                    <a:bodyPr/>
                    <a:lstStyle/>
                    <a:p>
                      <a:pPr>
                        <a:lnSpc>
                          <a:spcPct val="107000"/>
                        </a:lnSpc>
                      </a:pPr>
                      <a:endParaRPr lang="fr-CA" sz="1800" dirty="0">
                        <a:effectLst/>
                        <a:latin typeface="Calibri" panose="020F0502020204030204" pitchFamily="34" charset="0"/>
                        <a:cs typeface="Arial" panose="020B0604020202020204" pitchFamily="34" charset="0"/>
                      </a:endParaRPr>
                    </a:p>
                  </a:txBody>
                  <a:tcPr marL="44450" marR="44450" marT="0" marB="0" anchor="b"/>
                </a:tc>
                <a:tc>
                  <a:txBody>
                    <a:bodyPr/>
                    <a:lstStyle/>
                    <a:p>
                      <a:pPr algn="ctr">
                        <a:lnSpc>
                          <a:spcPct val="107000"/>
                        </a:lnSpc>
                        <a:spcAft>
                          <a:spcPts val="0"/>
                        </a:spcAft>
                      </a:pPr>
                      <a:r>
                        <a:rPr lang="en-CA" sz="1800">
                          <a:effectLst/>
                        </a:rPr>
                        <a:t>Cheques</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7000"/>
                        </a:lnSpc>
                        <a:spcAft>
                          <a:spcPts val="0"/>
                        </a:spcAft>
                      </a:pPr>
                      <a:r>
                        <a:rPr lang="en-CA" sz="1800">
                          <a:effectLst/>
                        </a:rPr>
                        <a:t>Cards</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7000"/>
                        </a:lnSpc>
                        <a:spcAft>
                          <a:spcPts val="0"/>
                        </a:spcAft>
                      </a:pPr>
                      <a:r>
                        <a:rPr lang="en-CA" sz="1800">
                          <a:effectLst/>
                        </a:rPr>
                        <a:t>Mobile</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extLst>
                  <a:ext uri="{0D108BD9-81ED-4DB2-BD59-A6C34878D82A}">
                    <a16:rowId xmlns:a16="http://schemas.microsoft.com/office/drawing/2014/main" val="877041083"/>
                  </a:ext>
                </a:extLst>
              </a:tr>
              <a:tr h="271007">
                <a:tc rowSpan="4">
                  <a:txBody>
                    <a:bodyPr/>
                    <a:lstStyle/>
                    <a:p>
                      <a:pPr algn="ctr">
                        <a:lnSpc>
                          <a:spcPct val="107000"/>
                        </a:lnSpc>
                        <a:spcAft>
                          <a:spcPts val="0"/>
                        </a:spcAft>
                      </a:pPr>
                      <a:r>
                        <a:rPr lang="en-CA" sz="1800" dirty="0">
                          <a:effectLst/>
                        </a:rPr>
                        <a:t>Kenya</a:t>
                      </a:r>
                      <a:endParaRPr lang="fr-CA" sz="1800" dirty="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CA" sz="1800" dirty="0">
                          <a:effectLst/>
                        </a:rPr>
                        <a:t>Number of transactions - in millions/ share (%)</a:t>
                      </a:r>
                      <a:endParaRPr lang="fr-CA" sz="1800" dirty="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b"/>
                </a:tc>
                <a:tc>
                  <a:txBody>
                    <a:bodyPr/>
                    <a:lstStyle/>
                    <a:p>
                      <a:pPr algn="ctr">
                        <a:lnSpc>
                          <a:spcPct val="107000"/>
                        </a:lnSpc>
                        <a:spcAft>
                          <a:spcPts val="0"/>
                        </a:spcAft>
                      </a:pPr>
                      <a:r>
                        <a:rPr lang="en-CA" sz="1800">
                          <a:effectLst/>
                        </a:rPr>
                        <a:t>19.4 (1%)</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7000"/>
                        </a:lnSpc>
                        <a:spcAft>
                          <a:spcPts val="0"/>
                        </a:spcAft>
                      </a:pPr>
                      <a:r>
                        <a:rPr lang="en-CA" sz="1800">
                          <a:effectLst/>
                        </a:rPr>
                        <a:t>216.2 (12%)</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7000"/>
                        </a:lnSpc>
                        <a:spcAft>
                          <a:spcPts val="0"/>
                        </a:spcAft>
                      </a:pPr>
                      <a:r>
                        <a:rPr lang="en-CA" sz="1800" b="1" dirty="0">
                          <a:solidFill>
                            <a:srgbClr val="00B050"/>
                          </a:solidFill>
                          <a:effectLst/>
                        </a:rPr>
                        <a:t>1,526.1 (87%)</a:t>
                      </a:r>
                      <a:endParaRPr lang="fr-CA" sz="1800" b="1" dirty="0">
                        <a:solidFill>
                          <a:srgbClr val="00B050"/>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extLst>
                  <a:ext uri="{0D108BD9-81ED-4DB2-BD59-A6C34878D82A}">
                    <a16:rowId xmlns:a16="http://schemas.microsoft.com/office/drawing/2014/main" val="2290603997"/>
                  </a:ext>
                </a:extLst>
              </a:tr>
              <a:tr h="104957">
                <a:tc vMerge="1">
                  <a:txBody>
                    <a:bodyPr/>
                    <a:lstStyle/>
                    <a:p>
                      <a:endParaRPr lang="fr-CA"/>
                    </a:p>
                  </a:txBody>
                  <a:tcPr/>
                </a:tc>
                <a:tc>
                  <a:txBody>
                    <a:bodyPr/>
                    <a:lstStyle/>
                    <a:p>
                      <a:pPr>
                        <a:lnSpc>
                          <a:spcPct val="107000"/>
                        </a:lnSpc>
                        <a:spcAft>
                          <a:spcPts val="0"/>
                        </a:spcAft>
                      </a:pPr>
                      <a:r>
                        <a:rPr lang="en-CA" sz="1800" dirty="0">
                          <a:effectLst/>
                        </a:rPr>
                        <a:t>Transactions value – US$ millions (share in %)</a:t>
                      </a:r>
                      <a:endParaRPr lang="fr-CA" sz="1800" dirty="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b"/>
                </a:tc>
                <a:tc>
                  <a:txBody>
                    <a:bodyPr/>
                    <a:lstStyle/>
                    <a:p>
                      <a:pPr algn="ctr">
                        <a:lnSpc>
                          <a:spcPct val="107000"/>
                        </a:lnSpc>
                        <a:spcAft>
                          <a:spcPts val="0"/>
                        </a:spcAft>
                      </a:pPr>
                      <a:r>
                        <a:rPr lang="en-CA" sz="1800" dirty="0">
                          <a:effectLst/>
                        </a:rPr>
                        <a:t>26,348.5 (36%)</a:t>
                      </a:r>
                      <a:endParaRPr lang="fr-CA" sz="1800" dirty="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7000"/>
                        </a:lnSpc>
                        <a:spcAft>
                          <a:spcPts val="0"/>
                        </a:spcAft>
                      </a:pPr>
                      <a:r>
                        <a:rPr lang="en-CA" sz="1800">
                          <a:effectLst/>
                        </a:rPr>
                        <a:t>13,965.2 (1%)</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7000"/>
                        </a:lnSpc>
                        <a:spcAft>
                          <a:spcPts val="0"/>
                        </a:spcAft>
                      </a:pPr>
                      <a:r>
                        <a:rPr lang="en-CA" sz="1800" b="1" dirty="0">
                          <a:solidFill>
                            <a:srgbClr val="00B050"/>
                          </a:solidFill>
                          <a:effectLst/>
                        </a:rPr>
                        <a:t>33,555.8 (45%)</a:t>
                      </a:r>
                      <a:endParaRPr lang="fr-CA" sz="1800" b="1" dirty="0">
                        <a:solidFill>
                          <a:srgbClr val="00B050"/>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extLst>
                  <a:ext uri="{0D108BD9-81ED-4DB2-BD59-A6C34878D82A}">
                    <a16:rowId xmlns:a16="http://schemas.microsoft.com/office/drawing/2014/main" val="4167437326"/>
                  </a:ext>
                </a:extLst>
              </a:tr>
              <a:tr h="306009">
                <a:tc vMerge="1">
                  <a:txBody>
                    <a:bodyPr/>
                    <a:lstStyle/>
                    <a:p>
                      <a:endParaRPr lang="fr-CA"/>
                    </a:p>
                  </a:txBody>
                  <a:tcPr/>
                </a:tc>
                <a:tc>
                  <a:txBody>
                    <a:bodyPr/>
                    <a:lstStyle/>
                    <a:p>
                      <a:pPr>
                        <a:lnSpc>
                          <a:spcPct val="107000"/>
                        </a:lnSpc>
                        <a:spcAft>
                          <a:spcPts val="0"/>
                        </a:spcAft>
                      </a:pPr>
                      <a:r>
                        <a:rPr lang="en-CA" sz="1800" dirty="0">
                          <a:effectLst/>
                        </a:rPr>
                        <a:t>Average size of transactions (US$)</a:t>
                      </a:r>
                      <a:endParaRPr lang="fr-CA" sz="1800" dirty="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b"/>
                </a:tc>
                <a:tc>
                  <a:txBody>
                    <a:bodyPr/>
                    <a:lstStyle/>
                    <a:p>
                      <a:pPr algn="ctr">
                        <a:lnSpc>
                          <a:spcPct val="107000"/>
                        </a:lnSpc>
                        <a:spcAft>
                          <a:spcPts val="0"/>
                        </a:spcAft>
                      </a:pPr>
                      <a:r>
                        <a:rPr lang="en-CA" sz="1800">
                          <a:effectLst/>
                        </a:rPr>
                        <a:t>1,358.2</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7000"/>
                        </a:lnSpc>
                        <a:spcAft>
                          <a:spcPts val="0"/>
                        </a:spcAft>
                      </a:pPr>
                      <a:r>
                        <a:rPr lang="en-CA" sz="1800">
                          <a:effectLst/>
                        </a:rPr>
                        <a:t>64.6</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7000"/>
                        </a:lnSpc>
                        <a:spcAft>
                          <a:spcPts val="0"/>
                        </a:spcAft>
                      </a:pPr>
                      <a:r>
                        <a:rPr lang="en-CA" sz="1800" b="1" dirty="0">
                          <a:solidFill>
                            <a:srgbClr val="00B050"/>
                          </a:solidFill>
                          <a:effectLst/>
                        </a:rPr>
                        <a:t>22</a:t>
                      </a:r>
                      <a:endParaRPr lang="fr-CA" sz="1800" b="1" dirty="0">
                        <a:solidFill>
                          <a:srgbClr val="00B050"/>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extLst>
                  <a:ext uri="{0D108BD9-81ED-4DB2-BD59-A6C34878D82A}">
                    <a16:rowId xmlns:a16="http://schemas.microsoft.com/office/drawing/2014/main" val="3264523904"/>
                  </a:ext>
                </a:extLst>
              </a:tr>
              <a:tr h="306009">
                <a:tc vMerge="1">
                  <a:txBody>
                    <a:bodyPr/>
                    <a:lstStyle/>
                    <a:p>
                      <a:endParaRPr lang="fr-CA"/>
                    </a:p>
                  </a:txBody>
                  <a:tcPr/>
                </a:tc>
                <a:tc>
                  <a:txBody>
                    <a:bodyPr/>
                    <a:lstStyle/>
                    <a:p>
                      <a:pPr>
                        <a:lnSpc>
                          <a:spcPct val="107000"/>
                        </a:lnSpc>
                        <a:spcAft>
                          <a:spcPts val="0"/>
                        </a:spcAft>
                      </a:pPr>
                      <a:r>
                        <a:rPr lang="en-CA" sz="1800">
                          <a:effectLst/>
                        </a:rPr>
                        <a:t>3 Year growth rate (2013-2016)</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b">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n-CA" sz="1800">
                          <a:effectLst/>
                        </a:rPr>
                        <a:t>4.80%</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n-CA" sz="1800">
                          <a:effectLst/>
                        </a:rPr>
                        <a:t>-3.10%</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n-CA" sz="1800" b="1" dirty="0">
                          <a:solidFill>
                            <a:srgbClr val="00B050"/>
                          </a:solidFill>
                          <a:effectLst/>
                        </a:rPr>
                        <a:t>20.80%</a:t>
                      </a:r>
                      <a:endParaRPr lang="fr-CA" sz="1800" b="1" dirty="0">
                        <a:solidFill>
                          <a:srgbClr val="00B050"/>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74145095"/>
                  </a:ext>
                </a:extLst>
              </a:tr>
              <a:tr h="306009">
                <a:tc rowSpan="4">
                  <a:txBody>
                    <a:bodyPr/>
                    <a:lstStyle/>
                    <a:p>
                      <a:pPr algn="ctr">
                        <a:lnSpc>
                          <a:spcPct val="107000"/>
                        </a:lnSpc>
                        <a:spcAft>
                          <a:spcPts val="0"/>
                        </a:spcAft>
                      </a:pPr>
                      <a:r>
                        <a:rPr lang="en-CA" sz="1800" dirty="0">
                          <a:effectLst/>
                        </a:rPr>
                        <a:t>Tanzania</a:t>
                      </a:r>
                      <a:endParaRPr lang="fr-CA" sz="1800" dirty="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CA" sz="1800" dirty="0">
                          <a:effectLst/>
                        </a:rPr>
                        <a:t>Number of transactions - in millions/ share (%)</a:t>
                      </a:r>
                      <a:endParaRPr lang="fr-CA" sz="1800" dirty="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b">
                    <a:lnT w="12700" cap="flat" cmpd="sng" algn="ctr">
                      <a:solidFill>
                        <a:schemeClr val="tx1"/>
                      </a:solidFill>
                      <a:prstDash val="solid"/>
                      <a:round/>
                      <a:headEnd type="none" w="med" len="med"/>
                      <a:tailEnd type="none" w="med" len="med"/>
                    </a:lnT>
                  </a:tcPr>
                </a:tc>
                <a:tc>
                  <a:txBody>
                    <a:bodyPr/>
                    <a:lstStyle/>
                    <a:p>
                      <a:pPr algn="ctr">
                        <a:lnSpc>
                          <a:spcPct val="107000"/>
                        </a:lnSpc>
                        <a:spcAft>
                          <a:spcPts val="0"/>
                        </a:spcAft>
                      </a:pPr>
                      <a:r>
                        <a:rPr lang="en-CA" sz="1800">
                          <a:effectLst/>
                        </a:rPr>
                        <a:t>1.6(0.1%)</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lnT w="12700" cap="flat" cmpd="sng" algn="ctr">
                      <a:solidFill>
                        <a:schemeClr val="tx1"/>
                      </a:solidFill>
                      <a:prstDash val="solid"/>
                      <a:round/>
                      <a:headEnd type="none" w="med" len="med"/>
                      <a:tailEnd type="none" w="med" len="med"/>
                    </a:lnT>
                  </a:tcPr>
                </a:tc>
                <a:tc>
                  <a:txBody>
                    <a:bodyPr/>
                    <a:lstStyle/>
                    <a:p>
                      <a:pPr algn="ctr">
                        <a:lnSpc>
                          <a:spcPct val="107000"/>
                        </a:lnSpc>
                        <a:spcAft>
                          <a:spcPts val="0"/>
                        </a:spcAft>
                      </a:pPr>
                      <a:r>
                        <a:rPr lang="en-CA" sz="1800">
                          <a:effectLst/>
                        </a:rPr>
                        <a:t>72.7 (4%)</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lnT w="12700" cap="flat" cmpd="sng" algn="ctr">
                      <a:solidFill>
                        <a:schemeClr val="tx1"/>
                      </a:solidFill>
                      <a:prstDash val="solid"/>
                      <a:round/>
                      <a:headEnd type="none" w="med" len="med"/>
                      <a:tailEnd type="none" w="med" len="med"/>
                    </a:lnT>
                  </a:tcPr>
                </a:tc>
                <a:tc>
                  <a:txBody>
                    <a:bodyPr/>
                    <a:lstStyle/>
                    <a:p>
                      <a:pPr algn="ctr">
                        <a:lnSpc>
                          <a:spcPct val="107000"/>
                        </a:lnSpc>
                        <a:spcAft>
                          <a:spcPts val="0"/>
                        </a:spcAft>
                      </a:pPr>
                      <a:r>
                        <a:rPr lang="en-CA" sz="1800" b="1" dirty="0">
                          <a:solidFill>
                            <a:srgbClr val="00B050"/>
                          </a:solidFill>
                          <a:effectLst/>
                        </a:rPr>
                        <a:t>1,677 (96%)</a:t>
                      </a:r>
                      <a:endParaRPr lang="fr-CA" sz="1800" b="1" dirty="0">
                        <a:solidFill>
                          <a:srgbClr val="00B050"/>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681423312"/>
                  </a:ext>
                </a:extLst>
              </a:tr>
              <a:tr h="306009">
                <a:tc vMerge="1">
                  <a:txBody>
                    <a:bodyPr/>
                    <a:lstStyle/>
                    <a:p>
                      <a:endParaRPr lang="fr-CA"/>
                    </a:p>
                  </a:txBody>
                  <a:tcPr/>
                </a:tc>
                <a:tc>
                  <a:txBody>
                    <a:bodyPr/>
                    <a:lstStyle/>
                    <a:p>
                      <a:pPr>
                        <a:lnSpc>
                          <a:spcPct val="107000"/>
                        </a:lnSpc>
                        <a:spcAft>
                          <a:spcPts val="0"/>
                        </a:spcAft>
                      </a:pPr>
                      <a:r>
                        <a:rPr lang="en-CA" sz="1800" dirty="0">
                          <a:effectLst/>
                        </a:rPr>
                        <a:t>Transactions value – US$ millions (share in %)</a:t>
                      </a:r>
                      <a:endParaRPr lang="fr-CA" sz="1800" dirty="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b"/>
                </a:tc>
                <a:tc>
                  <a:txBody>
                    <a:bodyPr/>
                    <a:lstStyle/>
                    <a:p>
                      <a:pPr algn="ctr">
                        <a:lnSpc>
                          <a:spcPct val="107000"/>
                        </a:lnSpc>
                        <a:spcAft>
                          <a:spcPts val="0"/>
                        </a:spcAft>
                      </a:pPr>
                      <a:r>
                        <a:rPr lang="en-CA" sz="1800" dirty="0">
                          <a:effectLst/>
                        </a:rPr>
                        <a:t>2,910 (8%)</a:t>
                      </a:r>
                      <a:endParaRPr lang="fr-CA" sz="1800" dirty="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7000"/>
                        </a:lnSpc>
                        <a:spcAft>
                          <a:spcPts val="0"/>
                        </a:spcAft>
                      </a:pPr>
                      <a:r>
                        <a:rPr lang="en-CA" sz="1800" dirty="0">
                          <a:effectLst/>
                        </a:rPr>
                        <a:t>5,249 (15%)</a:t>
                      </a:r>
                      <a:endParaRPr lang="fr-CA" sz="1800" dirty="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7000"/>
                        </a:lnSpc>
                        <a:spcAft>
                          <a:spcPts val="0"/>
                        </a:spcAft>
                      </a:pPr>
                      <a:r>
                        <a:rPr lang="en-CA" sz="1800" b="1" dirty="0">
                          <a:solidFill>
                            <a:srgbClr val="00B050"/>
                          </a:solidFill>
                          <a:effectLst/>
                        </a:rPr>
                        <a:t>27,012 (77%)</a:t>
                      </a:r>
                      <a:endParaRPr lang="fr-CA" sz="1800" b="1" dirty="0">
                        <a:solidFill>
                          <a:srgbClr val="00B050"/>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946351700"/>
                  </a:ext>
                </a:extLst>
              </a:tr>
              <a:tr h="306009">
                <a:tc vMerge="1">
                  <a:txBody>
                    <a:bodyPr/>
                    <a:lstStyle/>
                    <a:p>
                      <a:endParaRPr lang="fr-CA"/>
                    </a:p>
                  </a:txBody>
                  <a:tcPr/>
                </a:tc>
                <a:tc>
                  <a:txBody>
                    <a:bodyPr/>
                    <a:lstStyle/>
                    <a:p>
                      <a:pPr>
                        <a:lnSpc>
                          <a:spcPct val="107000"/>
                        </a:lnSpc>
                        <a:spcAft>
                          <a:spcPts val="0"/>
                        </a:spcAft>
                      </a:pPr>
                      <a:r>
                        <a:rPr lang="en-CA" sz="1800" dirty="0">
                          <a:effectLst/>
                        </a:rPr>
                        <a:t>Average size of transactions (US$)</a:t>
                      </a:r>
                      <a:endParaRPr lang="fr-CA" sz="1800" dirty="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b"/>
                </a:tc>
                <a:tc>
                  <a:txBody>
                    <a:bodyPr/>
                    <a:lstStyle/>
                    <a:p>
                      <a:pPr algn="ctr">
                        <a:lnSpc>
                          <a:spcPct val="107000"/>
                        </a:lnSpc>
                        <a:spcAft>
                          <a:spcPts val="0"/>
                        </a:spcAft>
                      </a:pPr>
                      <a:r>
                        <a:rPr lang="en-CA" sz="1800" dirty="0">
                          <a:effectLst/>
                        </a:rPr>
                        <a:t>1,819.2</a:t>
                      </a:r>
                      <a:endParaRPr lang="fr-CA" sz="1800" dirty="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7000"/>
                        </a:lnSpc>
                        <a:spcAft>
                          <a:spcPts val="0"/>
                        </a:spcAft>
                      </a:pPr>
                      <a:r>
                        <a:rPr lang="en-CA" sz="1800" dirty="0">
                          <a:effectLst/>
                        </a:rPr>
                        <a:t>72.2</a:t>
                      </a:r>
                      <a:endParaRPr lang="fr-CA" sz="1800" dirty="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7000"/>
                        </a:lnSpc>
                        <a:spcAft>
                          <a:spcPts val="0"/>
                        </a:spcAft>
                      </a:pPr>
                      <a:r>
                        <a:rPr lang="en-CA" sz="1800" b="1" dirty="0">
                          <a:solidFill>
                            <a:srgbClr val="00B050"/>
                          </a:solidFill>
                          <a:effectLst/>
                        </a:rPr>
                        <a:t>16.1</a:t>
                      </a:r>
                      <a:endParaRPr lang="fr-CA" sz="1800" b="1" dirty="0">
                        <a:solidFill>
                          <a:srgbClr val="00B050"/>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129618925"/>
                  </a:ext>
                </a:extLst>
              </a:tr>
              <a:tr h="306009">
                <a:tc vMerge="1">
                  <a:txBody>
                    <a:bodyPr/>
                    <a:lstStyle/>
                    <a:p>
                      <a:endParaRPr lang="fr-CA"/>
                    </a:p>
                  </a:txBody>
                  <a:tcPr/>
                </a:tc>
                <a:tc>
                  <a:txBody>
                    <a:bodyPr/>
                    <a:lstStyle/>
                    <a:p>
                      <a:pPr>
                        <a:lnSpc>
                          <a:spcPct val="107000"/>
                        </a:lnSpc>
                        <a:spcAft>
                          <a:spcPts val="0"/>
                        </a:spcAft>
                      </a:pPr>
                      <a:r>
                        <a:rPr lang="en-CA" sz="1800">
                          <a:effectLst/>
                        </a:rPr>
                        <a:t>3 Year growth rate (2013-2016)</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b">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n-CA" sz="1800">
                          <a:effectLst/>
                        </a:rPr>
                        <a:t>-15%</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n-CA" sz="1800">
                          <a:effectLst/>
                        </a:rPr>
                        <a:t>13.10%</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n-CA" sz="1800" b="1" dirty="0">
                          <a:solidFill>
                            <a:srgbClr val="00B050"/>
                          </a:solidFill>
                          <a:effectLst/>
                        </a:rPr>
                        <a:t>27%</a:t>
                      </a:r>
                      <a:endParaRPr lang="fr-CA" sz="1800" b="1" dirty="0">
                        <a:solidFill>
                          <a:srgbClr val="00B050"/>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46898703"/>
                  </a:ext>
                </a:extLst>
              </a:tr>
              <a:tr h="306009">
                <a:tc rowSpan="4">
                  <a:txBody>
                    <a:bodyPr/>
                    <a:lstStyle/>
                    <a:p>
                      <a:pPr algn="ctr">
                        <a:lnSpc>
                          <a:spcPct val="107000"/>
                        </a:lnSpc>
                        <a:spcAft>
                          <a:spcPts val="0"/>
                        </a:spcAft>
                      </a:pPr>
                      <a:r>
                        <a:rPr lang="en-CA" sz="1800">
                          <a:effectLst/>
                        </a:rPr>
                        <a:t>Rwanda</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lnT w="12700" cap="flat" cmpd="sng" algn="ctr">
                      <a:solidFill>
                        <a:schemeClr val="tx1"/>
                      </a:solidFill>
                      <a:prstDash val="solid"/>
                      <a:round/>
                      <a:headEnd type="none" w="med" len="med"/>
                      <a:tailEnd type="none" w="med" len="med"/>
                    </a:lnT>
                  </a:tcPr>
                </a:tc>
                <a:tc>
                  <a:txBody>
                    <a:bodyPr/>
                    <a:lstStyle/>
                    <a:p>
                      <a:pPr>
                        <a:lnSpc>
                          <a:spcPct val="107000"/>
                        </a:lnSpc>
                        <a:spcAft>
                          <a:spcPts val="0"/>
                        </a:spcAft>
                      </a:pPr>
                      <a:r>
                        <a:rPr lang="en-CA" sz="1800">
                          <a:effectLst/>
                        </a:rPr>
                        <a:t>Number of transactions - in millions/ share (%)</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b">
                    <a:lnT w="12700" cap="flat" cmpd="sng" algn="ctr">
                      <a:solidFill>
                        <a:schemeClr val="tx1"/>
                      </a:solidFill>
                      <a:prstDash val="solid"/>
                      <a:round/>
                      <a:headEnd type="none" w="med" len="med"/>
                      <a:tailEnd type="none" w="med" len="med"/>
                    </a:lnT>
                  </a:tcPr>
                </a:tc>
                <a:tc>
                  <a:txBody>
                    <a:bodyPr/>
                    <a:lstStyle/>
                    <a:p>
                      <a:pPr algn="ctr">
                        <a:lnSpc>
                          <a:spcPct val="107000"/>
                        </a:lnSpc>
                        <a:spcAft>
                          <a:spcPts val="0"/>
                        </a:spcAft>
                      </a:pPr>
                      <a:r>
                        <a:rPr lang="en-CA" sz="1800">
                          <a:effectLst/>
                        </a:rPr>
                        <a:t>0.3 (0.1%)</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lnT w="12700" cap="flat" cmpd="sng" algn="ctr">
                      <a:solidFill>
                        <a:schemeClr val="tx1"/>
                      </a:solidFill>
                      <a:prstDash val="solid"/>
                      <a:round/>
                      <a:headEnd type="none" w="med" len="med"/>
                      <a:tailEnd type="none" w="med" len="med"/>
                    </a:lnT>
                  </a:tcPr>
                </a:tc>
                <a:tc>
                  <a:txBody>
                    <a:bodyPr/>
                    <a:lstStyle/>
                    <a:p>
                      <a:pPr algn="ctr">
                        <a:lnSpc>
                          <a:spcPct val="107000"/>
                        </a:lnSpc>
                        <a:spcAft>
                          <a:spcPts val="0"/>
                        </a:spcAft>
                      </a:pPr>
                      <a:r>
                        <a:rPr lang="en-CA" sz="1800">
                          <a:effectLst/>
                        </a:rPr>
                        <a:t>9.8 (5%)</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lnT w="12700" cap="flat" cmpd="sng" algn="ctr">
                      <a:solidFill>
                        <a:schemeClr val="tx1"/>
                      </a:solidFill>
                      <a:prstDash val="solid"/>
                      <a:round/>
                      <a:headEnd type="none" w="med" len="med"/>
                      <a:tailEnd type="none" w="med" len="med"/>
                    </a:lnT>
                  </a:tcPr>
                </a:tc>
                <a:tc>
                  <a:txBody>
                    <a:bodyPr/>
                    <a:lstStyle/>
                    <a:p>
                      <a:pPr algn="ctr">
                        <a:lnSpc>
                          <a:spcPct val="107000"/>
                        </a:lnSpc>
                        <a:spcAft>
                          <a:spcPts val="0"/>
                        </a:spcAft>
                      </a:pPr>
                      <a:r>
                        <a:rPr lang="en-CA" sz="1800" b="1" dirty="0">
                          <a:solidFill>
                            <a:srgbClr val="00B050"/>
                          </a:solidFill>
                          <a:effectLst/>
                        </a:rPr>
                        <a:t>205.7 (95%)</a:t>
                      </a:r>
                      <a:endParaRPr lang="fr-CA" sz="1800" b="1" dirty="0">
                        <a:solidFill>
                          <a:srgbClr val="00B050"/>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927792414"/>
                  </a:ext>
                </a:extLst>
              </a:tr>
              <a:tr h="306009">
                <a:tc vMerge="1">
                  <a:txBody>
                    <a:bodyPr/>
                    <a:lstStyle/>
                    <a:p>
                      <a:endParaRPr lang="fr-CA"/>
                    </a:p>
                  </a:txBody>
                  <a:tcPr/>
                </a:tc>
                <a:tc>
                  <a:txBody>
                    <a:bodyPr/>
                    <a:lstStyle/>
                    <a:p>
                      <a:pPr>
                        <a:lnSpc>
                          <a:spcPct val="107000"/>
                        </a:lnSpc>
                        <a:spcAft>
                          <a:spcPts val="0"/>
                        </a:spcAft>
                      </a:pPr>
                      <a:r>
                        <a:rPr lang="en-CA" sz="1800">
                          <a:effectLst/>
                        </a:rPr>
                        <a:t>Transactions value – US$ millions (share in %)</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b"/>
                </a:tc>
                <a:tc>
                  <a:txBody>
                    <a:bodyPr/>
                    <a:lstStyle/>
                    <a:p>
                      <a:pPr algn="ctr">
                        <a:lnSpc>
                          <a:spcPct val="107000"/>
                        </a:lnSpc>
                        <a:spcAft>
                          <a:spcPts val="0"/>
                        </a:spcAft>
                      </a:pPr>
                      <a:r>
                        <a:rPr lang="en-CA" sz="1800">
                          <a:effectLst/>
                        </a:rPr>
                        <a:t>874 (32%)</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7000"/>
                        </a:lnSpc>
                        <a:spcAft>
                          <a:spcPts val="0"/>
                        </a:spcAft>
                      </a:pPr>
                      <a:r>
                        <a:rPr lang="en-CA" sz="1800">
                          <a:effectLst/>
                        </a:rPr>
                        <a:t>578.9 (21%)</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7000"/>
                        </a:lnSpc>
                        <a:spcAft>
                          <a:spcPts val="0"/>
                        </a:spcAft>
                      </a:pPr>
                      <a:r>
                        <a:rPr lang="en-CA" sz="1800" b="1" dirty="0">
                          <a:solidFill>
                            <a:srgbClr val="00B050"/>
                          </a:solidFill>
                          <a:effectLst/>
                        </a:rPr>
                        <a:t>1,268.9 (47%)</a:t>
                      </a:r>
                      <a:endParaRPr lang="fr-CA" sz="1800" b="1" dirty="0">
                        <a:solidFill>
                          <a:srgbClr val="00B050"/>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extLst>
                  <a:ext uri="{0D108BD9-81ED-4DB2-BD59-A6C34878D82A}">
                    <a16:rowId xmlns:a16="http://schemas.microsoft.com/office/drawing/2014/main" val="2867368652"/>
                  </a:ext>
                </a:extLst>
              </a:tr>
              <a:tr h="306009">
                <a:tc vMerge="1">
                  <a:txBody>
                    <a:bodyPr/>
                    <a:lstStyle/>
                    <a:p>
                      <a:endParaRPr lang="fr-CA"/>
                    </a:p>
                  </a:txBody>
                  <a:tcPr/>
                </a:tc>
                <a:tc>
                  <a:txBody>
                    <a:bodyPr/>
                    <a:lstStyle/>
                    <a:p>
                      <a:pPr>
                        <a:lnSpc>
                          <a:spcPct val="107000"/>
                        </a:lnSpc>
                        <a:spcAft>
                          <a:spcPts val="0"/>
                        </a:spcAft>
                      </a:pPr>
                      <a:r>
                        <a:rPr lang="en-CA" sz="1800">
                          <a:effectLst/>
                        </a:rPr>
                        <a:t>Average size of transactions (US$)</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b"/>
                </a:tc>
                <a:tc>
                  <a:txBody>
                    <a:bodyPr/>
                    <a:lstStyle/>
                    <a:p>
                      <a:pPr algn="ctr">
                        <a:lnSpc>
                          <a:spcPct val="107000"/>
                        </a:lnSpc>
                        <a:spcAft>
                          <a:spcPts val="0"/>
                        </a:spcAft>
                      </a:pPr>
                      <a:r>
                        <a:rPr lang="en-CA" sz="1800">
                          <a:effectLst/>
                        </a:rPr>
                        <a:t>2,913.3</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7000"/>
                        </a:lnSpc>
                        <a:spcAft>
                          <a:spcPts val="0"/>
                        </a:spcAft>
                      </a:pPr>
                      <a:r>
                        <a:rPr lang="en-CA" sz="1800">
                          <a:effectLst/>
                        </a:rPr>
                        <a:t>59.1</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7000"/>
                        </a:lnSpc>
                        <a:spcAft>
                          <a:spcPts val="0"/>
                        </a:spcAft>
                      </a:pPr>
                      <a:r>
                        <a:rPr lang="en-CA" sz="1800" b="1" dirty="0">
                          <a:solidFill>
                            <a:srgbClr val="00B050"/>
                          </a:solidFill>
                          <a:effectLst/>
                        </a:rPr>
                        <a:t>6.2</a:t>
                      </a:r>
                      <a:endParaRPr lang="fr-CA" sz="1800" b="1" dirty="0">
                        <a:solidFill>
                          <a:srgbClr val="00B050"/>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extLst>
                  <a:ext uri="{0D108BD9-81ED-4DB2-BD59-A6C34878D82A}">
                    <a16:rowId xmlns:a16="http://schemas.microsoft.com/office/drawing/2014/main" val="890281666"/>
                  </a:ext>
                </a:extLst>
              </a:tr>
              <a:tr h="306009">
                <a:tc vMerge="1">
                  <a:txBody>
                    <a:bodyPr/>
                    <a:lstStyle/>
                    <a:p>
                      <a:endParaRPr lang="fr-CA"/>
                    </a:p>
                  </a:txBody>
                  <a:tcPr/>
                </a:tc>
                <a:tc>
                  <a:txBody>
                    <a:bodyPr/>
                    <a:lstStyle/>
                    <a:p>
                      <a:pPr>
                        <a:lnSpc>
                          <a:spcPct val="107000"/>
                        </a:lnSpc>
                        <a:spcAft>
                          <a:spcPts val="0"/>
                        </a:spcAft>
                      </a:pPr>
                      <a:r>
                        <a:rPr lang="en-CA" sz="1800" dirty="0">
                          <a:effectLst/>
                        </a:rPr>
                        <a:t>3 Year growth rate (2013-2016)</a:t>
                      </a:r>
                      <a:endParaRPr lang="fr-CA" sz="1800" dirty="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b"/>
                </a:tc>
                <a:tc>
                  <a:txBody>
                    <a:bodyPr/>
                    <a:lstStyle/>
                    <a:p>
                      <a:pPr algn="ctr">
                        <a:lnSpc>
                          <a:spcPct val="107000"/>
                        </a:lnSpc>
                        <a:spcAft>
                          <a:spcPts val="0"/>
                        </a:spcAft>
                      </a:pPr>
                      <a:r>
                        <a:rPr lang="en-CA" sz="1800">
                          <a:effectLst/>
                        </a:rPr>
                        <a:t>0.30%</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7000"/>
                        </a:lnSpc>
                        <a:spcAft>
                          <a:spcPts val="0"/>
                        </a:spcAft>
                      </a:pPr>
                      <a:r>
                        <a:rPr lang="en-CA" sz="1800">
                          <a:effectLst/>
                        </a:rPr>
                        <a:t>18.30%</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7000"/>
                        </a:lnSpc>
                        <a:spcAft>
                          <a:spcPts val="0"/>
                        </a:spcAft>
                      </a:pPr>
                      <a:r>
                        <a:rPr lang="en-CA" sz="1800" b="1" dirty="0">
                          <a:solidFill>
                            <a:srgbClr val="00B050"/>
                          </a:solidFill>
                          <a:effectLst/>
                        </a:rPr>
                        <a:t>46.60%</a:t>
                      </a:r>
                      <a:endParaRPr lang="fr-CA" sz="1800" b="1" dirty="0">
                        <a:solidFill>
                          <a:srgbClr val="00B050"/>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extLst>
                  <a:ext uri="{0D108BD9-81ED-4DB2-BD59-A6C34878D82A}">
                    <a16:rowId xmlns:a16="http://schemas.microsoft.com/office/drawing/2014/main" val="2626796286"/>
                  </a:ext>
                </a:extLst>
              </a:tr>
            </a:tbl>
          </a:graphicData>
        </a:graphic>
      </p:graphicFrame>
      <p:sp>
        <p:nvSpPr>
          <p:cNvPr id="4" name="Flèche : bas 3">
            <a:extLst>
              <a:ext uri="{FF2B5EF4-FFF2-40B4-BE49-F238E27FC236}">
                <a16:creationId xmlns:a16="http://schemas.microsoft.com/office/drawing/2014/main" id="{D3D21157-858D-48C7-BD6D-B44E5A12A17D}"/>
              </a:ext>
            </a:extLst>
          </p:cNvPr>
          <p:cNvSpPr/>
          <p:nvPr/>
        </p:nvSpPr>
        <p:spPr>
          <a:xfrm>
            <a:off x="10605053" y="1630018"/>
            <a:ext cx="318053" cy="457592"/>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2997337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6F87B-E282-47D9-8199-6A0D2342F7DD}"/>
              </a:ext>
            </a:extLst>
          </p:cNvPr>
          <p:cNvSpPr>
            <a:spLocks noGrp="1"/>
          </p:cNvSpPr>
          <p:nvPr>
            <p:ph type="title"/>
          </p:nvPr>
        </p:nvSpPr>
        <p:spPr/>
        <p:txBody>
          <a:bodyPr>
            <a:normAutofit fontScale="90000"/>
          </a:bodyPr>
          <a:lstStyle/>
          <a:p>
            <a:br>
              <a:rPr lang="en-US" sz="2800" b="1" dirty="0">
                <a:solidFill>
                  <a:schemeClr val="bg1"/>
                </a:solidFill>
                <a:latin typeface="Arial" panose="020B0604020202020204" pitchFamily="34" charset="0"/>
                <a:cs typeface="Arial" panose="020B0604020202020204" pitchFamily="34" charset="0"/>
              </a:rPr>
            </a:br>
            <a:r>
              <a:rPr lang="en-US" sz="2800" b="1" dirty="0">
                <a:solidFill>
                  <a:schemeClr val="bg1"/>
                </a:solidFill>
                <a:latin typeface="Arial" panose="020B0604020202020204" pitchFamily="34" charset="0"/>
                <a:cs typeface="Arial" panose="020B0604020202020204" pitchFamily="34" charset="0"/>
              </a:rPr>
              <a:t>02 CURRENT STATE OF FINTECH IN EASTERN AFRICA</a:t>
            </a:r>
            <a:br>
              <a:rPr lang="en-US" dirty="0">
                <a:solidFill>
                  <a:schemeClr val="bg1"/>
                </a:solidFill>
                <a:latin typeface="Arial" panose="020B0604020202020204" pitchFamily="34" charset="0"/>
                <a:cs typeface="Arial" panose="020B0604020202020204" pitchFamily="34" charset="0"/>
              </a:rPr>
            </a:br>
            <a:endParaRPr lang="en-US" dirty="0">
              <a:solidFill>
                <a:schemeClr val="bg1"/>
              </a:solidFill>
            </a:endParaRPr>
          </a:p>
        </p:txBody>
      </p:sp>
      <p:sp>
        <p:nvSpPr>
          <p:cNvPr id="3" name="Content Placeholder 2">
            <a:extLst>
              <a:ext uri="{FF2B5EF4-FFF2-40B4-BE49-F238E27FC236}">
                <a16:creationId xmlns:a16="http://schemas.microsoft.com/office/drawing/2014/main" id="{1CD0EEFB-38BD-401F-9501-22F2001E0B0A}"/>
              </a:ext>
            </a:extLst>
          </p:cNvPr>
          <p:cNvSpPr>
            <a:spLocks noGrp="1"/>
          </p:cNvSpPr>
          <p:nvPr>
            <p:ph idx="1"/>
          </p:nvPr>
        </p:nvSpPr>
        <p:spPr>
          <a:xfrm>
            <a:off x="623392" y="1117457"/>
            <a:ext cx="4896544" cy="615603"/>
          </a:xfrm>
        </p:spPr>
        <p:txBody>
          <a:bodyPr>
            <a:noAutofit/>
          </a:bodyPr>
          <a:lstStyle/>
          <a:p>
            <a:pPr marL="382588" eaLnBrk="1">
              <a:spcBef>
                <a:spcPts val="600"/>
              </a:spcBef>
              <a:spcAft>
                <a:spcPts val="0"/>
              </a:spcAft>
              <a:buFont typeface="Wingdings" panose="05000000000000000000" pitchFamily="2" charset="2"/>
              <a:buChar char="§"/>
            </a:pPr>
            <a:r>
              <a:rPr lang="en-US" altLang="en-US" sz="2000" b="1" dirty="0">
                <a:solidFill>
                  <a:schemeClr val="tx1"/>
                </a:solidFill>
                <a:cs typeface="Arial" panose="020B0604020202020204" pitchFamily="34" charset="0"/>
                <a:sym typeface="Lato" pitchFamily="34" charset="0"/>
              </a:rPr>
              <a:t>African Fintech investment is currently dominated by mobile payments and remittances Fintech </a:t>
            </a:r>
            <a:r>
              <a:rPr lang="en-US" altLang="en-US" sz="2000" b="1" dirty="0">
                <a:solidFill>
                  <a:srgbClr val="C00000"/>
                </a:solidFill>
                <a:cs typeface="Arial" panose="020B0604020202020204" pitchFamily="34" charset="0"/>
                <a:sym typeface="Lato" pitchFamily="34" charset="0"/>
              </a:rPr>
              <a:t>(</a:t>
            </a:r>
            <a:r>
              <a:rPr lang="en-US" sz="2000" b="1" dirty="0">
                <a:solidFill>
                  <a:srgbClr val="C00000"/>
                </a:solidFill>
                <a:effectLst/>
                <a:ea typeface="SimSun" panose="02010600030101010101" pitchFamily="2" charset="-122"/>
                <a:cs typeface="Arial" panose="020B0604020202020204" pitchFamily="34" charset="0"/>
              </a:rPr>
              <a:t>Investment in African Fintech, 2015 - H1’2021</a:t>
            </a:r>
            <a:r>
              <a:rPr lang="en-US" altLang="en-US" sz="2000" b="1" dirty="0">
                <a:solidFill>
                  <a:srgbClr val="C00000"/>
                </a:solidFill>
                <a:cs typeface="Arial" panose="020B0604020202020204" pitchFamily="34" charset="0"/>
                <a:sym typeface="Lato" pitchFamily="34" charset="0"/>
              </a:rPr>
              <a:t>) </a:t>
            </a:r>
          </a:p>
        </p:txBody>
      </p:sp>
      <p:pic>
        <p:nvPicPr>
          <p:cNvPr id="7" name="Image 6">
            <a:extLst>
              <a:ext uri="{FF2B5EF4-FFF2-40B4-BE49-F238E27FC236}">
                <a16:creationId xmlns:a16="http://schemas.microsoft.com/office/drawing/2014/main" id="{3597CAE3-221D-4534-A29E-A12AEF1C34DF}"/>
              </a:ext>
            </a:extLst>
          </p:cNvPr>
          <p:cNvPicPr>
            <a:picLocks noChangeAspect="1"/>
          </p:cNvPicPr>
          <p:nvPr/>
        </p:nvPicPr>
        <p:blipFill>
          <a:blip r:embed="rId2"/>
          <a:stretch>
            <a:fillRect/>
          </a:stretch>
        </p:blipFill>
        <p:spPr>
          <a:xfrm>
            <a:off x="416186" y="2492895"/>
            <a:ext cx="5679814" cy="3637465"/>
          </a:xfrm>
          <a:prstGeom prst="rect">
            <a:avLst/>
          </a:prstGeom>
        </p:spPr>
      </p:pic>
      <p:sp>
        <p:nvSpPr>
          <p:cNvPr id="9" name="ZoneTexte 8">
            <a:extLst>
              <a:ext uri="{FF2B5EF4-FFF2-40B4-BE49-F238E27FC236}">
                <a16:creationId xmlns:a16="http://schemas.microsoft.com/office/drawing/2014/main" id="{2D213C4E-E52F-4636-860E-17BCE68F2B87}"/>
              </a:ext>
            </a:extLst>
          </p:cNvPr>
          <p:cNvSpPr txBox="1"/>
          <p:nvPr/>
        </p:nvSpPr>
        <p:spPr>
          <a:xfrm>
            <a:off x="1127448" y="6217567"/>
            <a:ext cx="6096000" cy="307777"/>
          </a:xfrm>
          <a:prstGeom prst="rect">
            <a:avLst/>
          </a:prstGeom>
          <a:noFill/>
        </p:spPr>
        <p:txBody>
          <a:bodyPr wrap="square">
            <a:spAutoFit/>
          </a:bodyPr>
          <a:lstStyle/>
          <a:p>
            <a:r>
              <a:rPr lang="en-US" sz="1400" i="1" dirty="0">
                <a:solidFill>
                  <a:srgbClr val="000000"/>
                </a:solidFill>
                <a:effectLst/>
                <a:latin typeface="+mn-lt"/>
                <a:ea typeface="SimSun" panose="02010600030101010101" pitchFamily="2" charset="-122"/>
              </a:rPr>
              <a:t>Source: </a:t>
            </a:r>
            <a:r>
              <a:rPr lang="en-US" sz="1400" i="1" dirty="0">
                <a:effectLst/>
                <a:latin typeface="+mn-lt"/>
                <a:ea typeface="SimSun" panose="02010600030101010101" pitchFamily="2" charset="-122"/>
              </a:rPr>
              <a:t>Raji (2021) and </a:t>
            </a:r>
            <a:r>
              <a:rPr lang="en-US" sz="1400" i="1" dirty="0">
                <a:solidFill>
                  <a:srgbClr val="333333"/>
                </a:solidFill>
                <a:effectLst/>
                <a:latin typeface="+mn-lt"/>
                <a:ea typeface="SimSun" panose="02010600030101010101" pitchFamily="2" charset="-122"/>
              </a:rPr>
              <a:t>Mureithi </a:t>
            </a:r>
            <a:r>
              <a:rPr lang="en-US" sz="1400" i="1" dirty="0">
                <a:effectLst/>
                <a:latin typeface="+mn-lt"/>
                <a:ea typeface="SimSun" panose="02010600030101010101" pitchFamily="2" charset="-122"/>
              </a:rPr>
              <a:t>(2021).</a:t>
            </a:r>
            <a:endParaRPr lang="fr-FR" sz="1400" dirty="0">
              <a:latin typeface="+mn-lt"/>
            </a:endParaRPr>
          </a:p>
        </p:txBody>
      </p:sp>
      <p:sp>
        <p:nvSpPr>
          <p:cNvPr id="6" name="Content Placeholder 2">
            <a:extLst>
              <a:ext uri="{FF2B5EF4-FFF2-40B4-BE49-F238E27FC236}">
                <a16:creationId xmlns:a16="http://schemas.microsoft.com/office/drawing/2014/main" id="{3F53621B-6211-4C80-8C35-0BB7852EB43B}"/>
              </a:ext>
            </a:extLst>
          </p:cNvPr>
          <p:cNvSpPr txBox="1">
            <a:spLocks/>
          </p:cNvSpPr>
          <p:nvPr/>
        </p:nvSpPr>
        <p:spPr bwMode="auto">
          <a:xfrm>
            <a:off x="6343520" y="1161488"/>
            <a:ext cx="5585128" cy="61560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lIns="91440" tIns="45720" rIns="91440" bIns="45720" rtlCol="0">
            <a:noAutofit/>
          </a:bodyPr>
          <a:lstStyle>
            <a:lvl1pPr marL="382588" indent="-228600">
              <a:lnSpc>
                <a:spcPct val="90000"/>
              </a:lnSpc>
              <a:spcBef>
                <a:spcPts val="600"/>
              </a:spcBef>
              <a:spcAft>
                <a:spcPts val="0"/>
              </a:spcAft>
              <a:buFont typeface="Wingdings" panose="05000000000000000000" pitchFamily="2" charset="2"/>
              <a:buChar char="§"/>
              <a:defRPr sz="2000" b="1">
                <a:cs typeface="Arial" panose="020B0604020202020204" pitchFamily="34"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altLang="en-US" dirty="0">
                <a:sym typeface="Lato" pitchFamily="34" charset="0"/>
              </a:rPr>
              <a:t>Kenya is the leading Eastern African country in terms of Fintech Start-up </a:t>
            </a:r>
            <a:r>
              <a:rPr lang="en-US" altLang="en-US" dirty="0">
                <a:solidFill>
                  <a:srgbClr val="C00000"/>
                </a:solidFill>
                <a:sym typeface="Lato" pitchFamily="34" charset="0"/>
              </a:rPr>
              <a:t>(</a:t>
            </a:r>
            <a:r>
              <a:rPr lang="en-US" dirty="0">
                <a:solidFill>
                  <a:srgbClr val="C00000"/>
                </a:solidFill>
              </a:rPr>
              <a:t>Number of Fintech start-ups in Africa, 2021)</a:t>
            </a:r>
            <a:endParaRPr lang="fr-FR" dirty="0">
              <a:solidFill>
                <a:srgbClr val="C00000"/>
              </a:solidFill>
            </a:endParaRPr>
          </a:p>
          <a:p>
            <a:endParaRPr lang="en-US" altLang="en-US" dirty="0">
              <a:sym typeface="Lato" pitchFamily="34" charset="0"/>
            </a:endParaRPr>
          </a:p>
        </p:txBody>
      </p:sp>
      <p:graphicFrame>
        <p:nvGraphicFramePr>
          <p:cNvPr id="8" name="Graphique 7">
            <a:extLst>
              <a:ext uri="{FF2B5EF4-FFF2-40B4-BE49-F238E27FC236}">
                <a16:creationId xmlns:a16="http://schemas.microsoft.com/office/drawing/2014/main" id="{D03C66EA-CFEB-4BA3-8048-F7BF506D279C}"/>
              </a:ext>
            </a:extLst>
          </p:cNvPr>
          <p:cNvGraphicFramePr/>
          <p:nvPr>
            <p:extLst/>
          </p:nvPr>
        </p:nvGraphicFramePr>
        <p:xfrm>
          <a:off x="6816080" y="2132857"/>
          <a:ext cx="5112568" cy="4104456"/>
        </p:xfrm>
        <a:graphic>
          <a:graphicData uri="http://schemas.openxmlformats.org/drawingml/2006/chart">
            <c:chart xmlns:c="http://schemas.openxmlformats.org/drawingml/2006/chart" xmlns:r="http://schemas.openxmlformats.org/officeDocument/2006/relationships" r:id="rId3"/>
          </a:graphicData>
        </a:graphic>
      </p:graphicFrame>
      <p:sp>
        <p:nvSpPr>
          <p:cNvPr id="10" name="ZoneTexte 9">
            <a:extLst>
              <a:ext uri="{FF2B5EF4-FFF2-40B4-BE49-F238E27FC236}">
                <a16:creationId xmlns:a16="http://schemas.microsoft.com/office/drawing/2014/main" id="{587DA143-69DD-4B84-A3D7-103FBCE05E29}"/>
              </a:ext>
            </a:extLst>
          </p:cNvPr>
          <p:cNvSpPr txBox="1"/>
          <p:nvPr/>
        </p:nvSpPr>
        <p:spPr>
          <a:xfrm>
            <a:off x="7536160" y="6217567"/>
            <a:ext cx="4295800" cy="307777"/>
          </a:xfrm>
          <a:prstGeom prst="rect">
            <a:avLst/>
          </a:prstGeom>
          <a:noFill/>
        </p:spPr>
        <p:txBody>
          <a:bodyPr wrap="square">
            <a:spAutoFit/>
          </a:bodyPr>
          <a:lstStyle/>
          <a:p>
            <a:r>
              <a:rPr lang="en-US" sz="1400" i="1" dirty="0">
                <a:effectLst/>
                <a:latin typeface="+mn-lt"/>
                <a:ea typeface="Calibri" panose="020F0502020204030204" pitchFamily="34" charset="0"/>
              </a:rPr>
              <a:t>Source: Statista Research Department</a:t>
            </a:r>
            <a:endParaRPr lang="fr-FR" sz="1400" dirty="0">
              <a:latin typeface="+mn-lt"/>
            </a:endParaRPr>
          </a:p>
        </p:txBody>
      </p:sp>
    </p:spTree>
    <p:extLst>
      <p:ext uri="{BB962C8B-B14F-4D97-AF65-F5344CB8AC3E}">
        <p14:creationId xmlns:p14="http://schemas.microsoft.com/office/powerpoint/2010/main" val="4094486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6F87B-E282-47D9-8199-6A0D2342F7DD}"/>
              </a:ext>
            </a:extLst>
          </p:cNvPr>
          <p:cNvSpPr>
            <a:spLocks noGrp="1"/>
          </p:cNvSpPr>
          <p:nvPr>
            <p:ph type="title"/>
          </p:nvPr>
        </p:nvSpPr>
        <p:spPr/>
        <p:txBody>
          <a:bodyPr>
            <a:normAutofit fontScale="90000"/>
          </a:bodyPr>
          <a:lstStyle/>
          <a:p>
            <a:br>
              <a:rPr lang="en-US" sz="2800" b="1" dirty="0">
                <a:solidFill>
                  <a:schemeClr val="bg1"/>
                </a:solidFill>
                <a:latin typeface="Arial" panose="020B0604020202020204" pitchFamily="34" charset="0"/>
                <a:cs typeface="Arial" panose="020B0604020202020204" pitchFamily="34" charset="0"/>
              </a:rPr>
            </a:br>
            <a:r>
              <a:rPr lang="en-US" sz="2800" b="1" dirty="0">
                <a:solidFill>
                  <a:schemeClr val="bg1"/>
                </a:solidFill>
                <a:latin typeface="Arial" panose="020B0604020202020204" pitchFamily="34" charset="0"/>
                <a:cs typeface="Arial" panose="020B0604020202020204" pitchFamily="34" charset="0"/>
              </a:rPr>
              <a:t>02 CURRENT STATE OF FINTECH IN EASTERN AFRICA</a:t>
            </a:r>
            <a:br>
              <a:rPr lang="en-US" dirty="0">
                <a:solidFill>
                  <a:schemeClr val="bg1"/>
                </a:solidFill>
                <a:latin typeface="Arial" panose="020B0604020202020204" pitchFamily="34" charset="0"/>
                <a:cs typeface="Arial" panose="020B0604020202020204" pitchFamily="34" charset="0"/>
              </a:rPr>
            </a:br>
            <a:endParaRPr lang="en-US" dirty="0">
              <a:solidFill>
                <a:schemeClr val="bg1"/>
              </a:solidFill>
            </a:endParaRPr>
          </a:p>
        </p:txBody>
      </p:sp>
      <p:graphicFrame>
        <p:nvGraphicFramePr>
          <p:cNvPr id="4" name="Diagramme 3">
            <a:extLst>
              <a:ext uri="{FF2B5EF4-FFF2-40B4-BE49-F238E27FC236}">
                <a16:creationId xmlns:a16="http://schemas.microsoft.com/office/drawing/2014/main" id="{D4B4650D-F4D7-4895-B95F-705B72C223F5}"/>
              </a:ext>
            </a:extLst>
          </p:cNvPr>
          <p:cNvGraphicFramePr/>
          <p:nvPr>
            <p:extLst>
              <p:ext uri="{D42A27DB-BD31-4B8C-83A1-F6EECF244321}">
                <p14:modId xmlns:p14="http://schemas.microsoft.com/office/powerpoint/2010/main" val="4207119010"/>
              </p:ext>
            </p:extLst>
          </p:nvPr>
        </p:nvGraphicFramePr>
        <p:xfrm>
          <a:off x="1055440" y="1223723"/>
          <a:ext cx="10081120" cy="51576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897037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6F87B-E282-47D9-8199-6A0D2342F7DD}"/>
              </a:ext>
            </a:extLst>
          </p:cNvPr>
          <p:cNvSpPr>
            <a:spLocks noGrp="1"/>
          </p:cNvSpPr>
          <p:nvPr>
            <p:ph type="title"/>
          </p:nvPr>
        </p:nvSpPr>
        <p:spPr/>
        <p:txBody>
          <a:bodyPr>
            <a:normAutofit fontScale="90000"/>
          </a:bodyPr>
          <a:lstStyle/>
          <a:p>
            <a:br>
              <a:rPr lang="en-US" sz="2800" b="1" dirty="0">
                <a:solidFill>
                  <a:schemeClr val="bg1"/>
                </a:solidFill>
                <a:latin typeface="Arial" panose="020B0604020202020204" pitchFamily="34" charset="0"/>
                <a:cs typeface="Arial" panose="020B0604020202020204" pitchFamily="34" charset="0"/>
              </a:rPr>
            </a:br>
            <a:r>
              <a:rPr lang="en-US" sz="2800" b="1" dirty="0">
                <a:solidFill>
                  <a:schemeClr val="bg1"/>
                </a:solidFill>
                <a:latin typeface="Arial" panose="020B0604020202020204" pitchFamily="34" charset="0"/>
                <a:cs typeface="Arial" panose="020B0604020202020204" pitchFamily="34" charset="0"/>
              </a:rPr>
              <a:t>03 FINTECH AND SME DEVELOPMENT IN EASTERN AFRICA &amp; </a:t>
            </a:r>
            <a:r>
              <a:rPr lang="en-US" sz="2800" b="1" dirty="0" err="1">
                <a:solidFill>
                  <a:schemeClr val="bg1"/>
                </a:solidFill>
                <a:latin typeface="Arial" panose="020B0604020202020204" pitchFamily="34" charset="0"/>
                <a:cs typeface="Arial" panose="020B0604020202020204" pitchFamily="34" charset="0"/>
              </a:rPr>
              <a:t>AfCFTA</a:t>
            </a:r>
            <a:br>
              <a:rPr lang="en-US" dirty="0">
                <a:solidFill>
                  <a:schemeClr val="bg1"/>
                </a:solidFill>
                <a:latin typeface="Arial" panose="020B0604020202020204" pitchFamily="34" charset="0"/>
                <a:cs typeface="Arial" panose="020B0604020202020204" pitchFamily="34" charset="0"/>
              </a:rPr>
            </a:br>
            <a:endParaRPr lang="en-US" dirty="0">
              <a:solidFill>
                <a:schemeClr val="bg1"/>
              </a:solidFill>
            </a:endParaRPr>
          </a:p>
        </p:txBody>
      </p:sp>
      <p:sp>
        <p:nvSpPr>
          <p:cNvPr id="3" name="Content Placeholder 2">
            <a:extLst>
              <a:ext uri="{FF2B5EF4-FFF2-40B4-BE49-F238E27FC236}">
                <a16:creationId xmlns:a16="http://schemas.microsoft.com/office/drawing/2014/main" id="{1CD0EEFB-38BD-401F-9501-22F2001E0B0A}"/>
              </a:ext>
            </a:extLst>
          </p:cNvPr>
          <p:cNvSpPr>
            <a:spLocks noGrp="1"/>
          </p:cNvSpPr>
          <p:nvPr>
            <p:ph idx="1"/>
          </p:nvPr>
        </p:nvSpPr>
        <p:spPr>
          <a:xfrm>
            <a:off x="327991" y="1172816"/>
            <a:ext cx="11240617" cy="5287619"/>
          </a:xfrm>
        </p:spPr>
        <p:txBody>
          <a:bodyPr>
            <a:normAutofit/>
          </a:bodyPr>
          <a:lstStyle/>
          <a:p>
            <a:pPr marL="382588" algn="just" eaLnBrk="1">
              <a:spcBef>
                <a:spcPts val="600"/>
              </a:spcBef>
              <a:buFont typeface="Wingdings" panose="05000000000000000000" pitchFamily="2" charset="2"/>
              <a:buChar char="§"/>
            </a:pPr>
            <a:r>
              <a:rPr lang="en-CA" sz="2400" b="1" dirty="0">
                <a:solidFill>
                  <a:schemeClr val="tx1"/>
                </a:solidFill>
                <a:cs typeface="Arial" panose="020B0604020202020204" pitchFamily="34" charset="0"/>
              </a:rPr>
              <a:t>Fintech could positively impact SME business growth and development:</a:t>
            </a:r>
            <a:endParaRPr lang="en-CA" sz="2400" b="1" dirty="0">
              <a:solidFill>
                <a:schemeClr val="tx1"/>
              </a:solidFill>
              <a:ea typeface="+mn-ea"/>
              <a:cs typeface="Arial" panose="020B0604020202020204" pitchFamily="34" charset="0"/>
            </a:endParaRPr>
          </a:p>
          <a:p>
            <a:pPr marL="782638" lvl="1" algn="just" eaLnBrk="1">
              <a:spcBef>
                <a:spcPts val="600"/>
              </a:spcBef>
              <a:buFont typeface="Wingdings" panose="05000000000000000000" pitchFamily="2" charset="2"/>
              <a:buChar char="§"/>
            </a:pPr>
            <a:r>
              <a:rPr lang="en-US" sz="2100" b="1" dirty="0">
                <a:solidFill>
                  <a:srgbClr val="1A1A1A"/>
                </a:solidFill>
                <a:ea typeface="SimSun" panose="02010600030101010101" pitchFamily="2" charset="-122"/>
                <a:cs typeface="Arial" panose="020B0604020202020204" pitchFamily="34" charset="0"/>
              </a:rPr>
              <a:t>Adoption and implementation of financial technology easier and less costly</a:t>
            </a:r>
          </a:p>
          <a:p>
            <a:pPr marL="782638" lvl="1" algn="just" eaLnBrk="1">
              <a:spcBef>
                <a:spcPts val="600"/>
              </a:spcBef>
              <a:buFont typeface="Wingdings" panose="05000000000000000000" pitchFamily="2" charset="2"/>
              <a:buChar char="§"/>
            </a:pPr>
            <a:r>
              <a:rPr lang="en-US" sz="2100" b="1" dirty="0">
                <a:solidFill>
                  <a:srgbClr val="1A1A1A"/>
                </a:solidFill>
                <a:effectLst/>
                <a:ea typeface="SimSun" panose="02010600030101010101" pitchFamily="2" charset="-122"/>
                <a:cs typeface="Arial" panose="020B0604020202020204" pitchFamily="34" charset="0"/>
              </a:rPr>
              <a:t>Making payments easier and faster</a:t>
            </a:r>
            <a:endParaRPr lang="en-US" sz="2100" dirty="0">
              <a:solidFill>
                <a:srgbClr val="1A1A1A"/>
              </a:solidFill>
              <a:ea typeface="SimSun" panose="02010600030101010101" pitchFamily="2" charset="-122"/>
              <a:cs typeface="Arial" panose="020B0604020202020204" pitchFamily="34" charset="0"/>
            </a:endParaRPr>
          </a:p>
          <a:p>
            <a:pPr marL="782638" lvl="1" algn="just" eaLnBrk="1">
              <a:spcBef>
                <a:spcPts val="600"/>
              </a:spcBef>
              <a:buFont typeface="Wingdings" panose="05000000000000000000" pitchFamily="2" charset="2"/>
              <a:buChar char="§"/>
            </a:pPr>
            <a:r>
              <a:rPr lang="en-US" sz="2100" b="1" dirty="0">
                <a:solidFill>
                  <a:srgbClr val="1A1A1A"/>
                </a:solidFill>
                <a:effectLst/>
                <a:ea typeface="SimSun" panose="02010600030101010101" pitchFamily="2" charset="-122"/>
                <a:cs typeface="Arial" panose="020B0604020202020204" pitchFamily="34" charset="0"/>
              </a:rPr>
              <a:t>Integration and automation of financial management functions </a:t>
            </a:r>
            <a:r>
              <a:rPr lang="en-US" sz="2100" dirty="0">
                <a:solidFill>
                  <a:srgbClr val="1A1A1A"/>
                </a:solidFill>
                <a:effectLst/>
                <a:ea typeface="SimSun" panose="02010600030101010101" pitchFamily="2" charset="-122"/>
                <a:cs typeface="Arial" panose="020B0604020202020204" pitchFamily="34" charset="0"/>
              </a:rPr>
              <a:t>(</a:t>
            </a:r>
            <a:r>
              <a:rPr lang="en-US" sz="2100" dirty="0">
                <a:solidFill>
                  <a:srgbClr val="1A1A1A"/>
                </a:solidFill>
                <a:ea typeface="SimSun" panose="02010600030101010101" pitchFamily="2" charset="-122"/>
                <a:cs typeface="Arial" panose="020B0604020202020204" pitchFamily="34" charset="0"/>
              </a:rPr>
              <a:t>record-keeping, inventory…)</a:t>
            </a:r>
          </a:p>
          <a:p>
            <a:pPr marL="782638" lvl="1" algn="just">
              <a:spcBef>
                <a:spcPts val="600"/>
              </a:spcBef>
              <a:buFont typeface="Wingdings" panose="05000000000000000000" pitchFamily="2" charset="2"/>
              <a:buChar char="§"/>
            </a:pPr>
            <a:r>
              <a:rPr lang="en-US" sz="2100" b="1" dirty="0">
                <a:solidFill>
                  <a:srgbClr val="1A1A1A"/>
                </a:solidFill>
                <a:latin typeface="Calibri" panose="020F0502020204030204" pitchFamily="34" charset="0"/>
                <a:ea typeface="SimSun" panose="02010600030101010101" pitchFamily="2" charset="-122"/>
                <a:cs typeface="Arial" panose="020B0604020202020204" pitchFamily="34" charset="0"/>
              </a:rPr>
              <a:t>Increase access to alternative and long-term financing </a:t>
            </a:r>
            <a:r>
              <a:rPr lang="en-US" sz="2100" dirty="0">
                <a:solidFill>
                  <a:srgbClr val="1A1A1A"/>
                </a:solidFill>
                <a:latin typeface="Calibri" panose="020F0502020204030204" pitchFamily="34" charset="0"/>
                <a:ea typeface="SimSun" panose="02010600030101010101" pitchFamily="2" charset="-122"/>
                <a:cs typeface="Arial" panose="020B0604020202020204" pitchFamily="34" charset="0"/>
              </a:rPr>
              <a:t>(P2P lending, factoring, crowdfunding)</a:t>
            </a:r>
          </a:p>
          <a:p>
            <a:pPr marL="782638" lvl="1" algn="just">
              <a:spcBef>
                <a:spcPts val="600"/>
              </a:spcBef>
              <a:buFont typeface="Wingdings" panose="05000000000000000000" pitchFamily="2" charset="2"/>
              <a:buChar char="§"/>
            </a:pPr>
            <a:endParaRPr lang="en-US" sz="2000" dirty="0">
              <a:solidFill>
                <a:srgbClr val="1A1A1A"/>
              </a:solidFill>
              <a:latin typeface="Calibri" panose="020F0502020204030204" pitchFamily="34" charset="0"/>
              <a:ea typeface="SimSun" panose="02010600030101010101" pitchFamily="2" charset="-122"/>
              <a:cs typeface="Arial" panose="020B0604020202020204" pitchFamily="34" charset="0"/>
            </a:endParaRPr>
          </a:p>
          <a:p>
            <a:pPr marL="382588" algn="just" eaLnBrk="1">
              <a:spcBef>
                <a:spcPts val="600"/>
              </a:spcBef>
              <a:buFont typeface="Wingdings" panose="05000000000000000000" pitchFamily="2" charset="2"/>
              <a:buChar char="§"/>
            </a:pPr>
            <a:r>
              <a:rPr lang="en-US" sz="2400" b="1" dirty="0">
                <a:ea typeface="SimSun" panose="02010600030101010101" pitchFamily="2" charset="-122"/>
                <a:cs typeface="Arial" panose="020B0604020202020204" pitchFamily="34" charset="0"/>
              </a:rPr>
              <a:t>Fintech can contribute to the success of </a:t>
            </a:r>
            <a:r>
              <a:rPr lang="en-US" sz="2400" b="1" dirty="0" err="1">
                <a:ea typeface="SimSun" panose="02010600030101010101" pitchFamily="2" charset="-122"/>
                <a:cs typeface="Arial" panose="020B0604020202020204" pitchFamily="34" charset="0"/>
              </a:rPr>
              <a:t>AfCFTA</a:t>
            </a:r>
            <a:r>
              <a:rPr lang="en-US" sz="2400" b="1" dirty="0">
                <a:ea typeface="SimSun" panose="02010600030101010101" pitchFamily="2" charset="-122"/>
                <a:cs typeface="Arial" panose="020B0604020202020204" pitchFamily="34" charset="0"/>
              </a:rPr>
              <a:t> through the following channels:</a:t>
            </a:r>
          </a:p>
          <a:p>
            <a:pPr marL="782638" lvl="1" algn="just" eaLnBrk="1">
              <a:spcBef>
                <a:spcPts val="600"/>
              </a:spcBef>
              <a:buFont typeface="Wingdings" panose="05000000000000000000" pitchFamily="2" charset="2"/>
              <a:buChar char="§"/>
            </a:pPr>
            <a:r>
              <a:rPr lang="en-US" sz="2100" b="1" dirty="0">
                <a:ea typeface="SimSun" panose="02010600030101010101" pitchFamily="2" charset="-122"/>
                <a:cs typeface="Arial" panose="020B0604020202020204" pitchFamily="34" charset="0"/>
              </a:rPr>
              <a:t>Payment systems: </a:t>
            </a:r>
            <a:r>
              <a:rPr lang="en-US" sz="2100" dirty="0">
                <a:ea typeface="SimSun" panose="02010600030101010101" pitchFamily="2" charset="-122"/>
                <a:cs typeface="Arial" panose="020B0604020202020204" pitchFamily="34" charset="0"/>
              </a:rPr>
              <a:t>Solving cross-border payments within the continent could “exponentially increase intra-Africa trade,” according to the UNDP and the </a:t>
            </a:r>
            <a:r>
              <a:rPr lang="en-US" sz="2100" dirty="0" err="1">
                <a:ea typeface="SimSun" panose="02010600030101010101" pitchFamily="2" charset="-122"/>
                <a:cs typeface="Arial" panose="020B0604020202020204" pitchFamily="34" charset="0"/>
              </a:rPr>
              <a:t>AfCFTA</a:t>
            </a:r>
            <a:r>
              <a:rPr lang="en-US" sz="2100" dirty="0">
                <a:ea typeface="SimSun" panose="02010600030101010101" pitchFamily="2" charset="-122"/>
                <a:cs typeface="Arial" panose="020B0604020202020204" pitchFamily="34" charset="0"/>
              </a:rPr>
              <a:t> Secretariat.</a:t>
            </a:r>
            <a:endParaRPr lang="en-US" sz="2100" b="1" dirty="0">
              <a:ea typeface="SimSun" panose="02010600030101010101" pitchFamily="2" charset="-122"/>
              <a:cs typeface="Arial" panose="020B0604020202020204" pitchFamily="34" charset="0"/>
            </a:endParaRPr>
          </a:p>
          <a:p>
            <a:pPr marL="782638" lvl="1" algn="just" eaLnBrk="1">
              <a:spcBef>
                <a:spcPts val="600"/>
              </a:spcBef>
              <a:buFont typeface="Wingdings" panose="05000000000000000000" pitchFamily="2" charset="2"/>
              <a:buChar char="§"/>
            </a:pPr>
            <a:r>
              <a:rPr lang="en-US" sz="2100" b="1" dirty="0">
                <a:ea typeface="SimSun" panose="02010600030101010101" pitchFamily="2" charset="-122"/>
                <a:cs typeface="Arial" panose="020B0604020202020204" pitchFamily="34" charset="0"/>
              </a:rPr>
              <a:t>E-commerce: </a:t>
            </a:r>
            <a:r>
              <a:rPr lang="en-US" sz="2100" dirty="0">
                <a:ea typeface="SimSun" panose="02010600030101010101" pitchFamily="2" charset="-122"/>
                <a:cs typeface="Arial" panose="020B0604020202020204" pitchFamily="34" charset="0"/>
              </a:rPr>
              <a:t>Fintech development can improve e-commerce and boost regional trade. </a:t>
            </a:r>
            <a:endParaRPr lang="en-US" sz="2100" b="1" dirty="0">
              <a:ea typeface="SimSun" panose="02010600030101010101" pitchFamily="2" charset="-122"/>
              <a:cs typeface="Arial" panose="020B0604020202020204" pitchFamily="34" charset="0"/>
            </a:endParaRPr>
          </a:p>
          <a:p>
            <a:pPr marL="782638" lvl="1" algn="just" eaLnBrk="1">
              <a:spcBef>
                <a:spcPts val="600"/>
              </a:spcBef>
              <a:buFont typeface="Wingdings" panose="05000000000000000000" pitchFamily="2" charset="2"/>
              <a:buChar char="§"/>
            </a:pPr>
            <a:r>
              <a:rPr lang="en-US" sz="2100" b="1" dirty="0">
                <a:ea typeface="SimSun" panose="02010600030101010101" pitchFamily="2" charset="-122"/>
                <a:cs typeface="Arial" panose="020B0604020202020204" pitchFamily="34" charset="0"/>
              </a:rPr>
              <a:t>Cross-border investment in Fintech: </a:t>
            </a:r>
            <a:r>
              <a:rPr lang="en-US" sz="2100" dirty="0">
                <a:ea typeface="SimSun" panose="02010600030101010101" pitchFamily="2" charset="-122"/>
                <a:cs typeface="Arial" panose="020B0604020202020204" pitchFamily="34" charset="0"/>
              </a:rPr>
              <a:t>The investment protocol of </a:t>
            </a:r>
            <a:r>
              <a:rPr lang="en-US" sz="2100" dirty="0" err="1">
                <a:ea typeface="SimSun" panose="02010600030101010101" pitchFamily="2" charset="-122"/>
                <a:cs typeface="Arial" panose="020B0604020202020204" pitchFamily="34" charset="0"/>
              </a:rPr>
              <a:t>AfCFTA</a:t>
            </a:r>
            <a:r>
              <a:rPr lang="en-US" sz="2100" dirty="0">
                <a:ea typeface="SimSun" panose="02010600030101010101" pitchFamily="2" charset="-122"/>
                <a:cs typeface="Arial" panose="020B0604020202020204" pitchFamily="34" charset="0"/>
              </a:rPr>
              <a:t> allows cross-border investments. The development of Fintech which attracts cross-border investments is another facet of the role Fintech can play in the successful implementation of </a:t>
            </a:r>
            <a:r>
              <a:rPr lang="en-US" sz="2100" dirty="0" err="1">
                <a:ea typeface="SimSun" panose="02010600030101010101" pitchFamily="2" charset="-122"/>
                <a:cs typeface="Arial" panose="020B0604020202020204" pitchFamily="34" charset="0"/>
              </a:rPr>
              <a:t>AfCFTA</a:t>
            </a:r>
            <a:r>
              <a:rPr lang="en-US" sz="2100" dirty="0">
                <a:ea typeface="SimSun" panose="02010600030101010101" pitchFamily="2" charset="-122"/>
                <a:cs typeface="Arial" panose="020B0604020202020204" pitchFamily="34" charset="0"/>
              </a:rPr>
              <a:t>.</a:t>
            </a:r>
            <a:endParaRPr lang="fr-FR" sz="2100" b="1" dirty="0">
              <a:ea typeface="SimSun" panose="02010600030101010101" pitchFamily="2" charset="-122"/>
              <a:cs typeface="Arial" panose="020B0604020202020204" pitchFamily="34" charset="0"/>
            </a:endParaRPr>
          </a:p>
        </p:txBody>
      </p:sp>
    </p:spTree>
    <p:extLst>
      <p:ext uri="{BB962C8B-B14F-4D97-AF65-F5344CB8AC3E}">
        <p14:creationId xmlns:p14="http://schemas.microsoft.com/office/powerpoint/2010/main" val="176668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6F87B-E282-47D9-8199-6A0D2342F7DD}"/>
              </a:ext>
            </a:extLst>
          </p:cNvPr>
          <p:cNvSpPr>
            <a:spLocks noGrp="1"/>
          </p:cNvSpPr>
          <p:nvPr>
            <p:ph type="title"/>
          </p:nvPr>
        </p:nvSpPr>
        <p:spPr/>
        <p:txBody>
          <a:bodyPr>
            <a:normAutofit fontScale="90000"/>
          </a:bodyPr>
          <a:lstStyle/>
          <a:p>
            <a:br>
              <a:rPr lang="en-US" sz="2800" b="1" dirty="0">
                <a:solidFill>
                  <a:schemeClr val="bg1"/>
                </a:solidFill>
                <a:latin typeface="Arial" panose="020B0604020202020204" pitchFamily="34" charset="0"/>
                <a:cs typeface="Arial" panose="020B0604020202020204" pitchFamily="34" charset="0"/>
              </a:rPr>
            </a:br>
            <a:r>
              <a:rPr lang="en-US" sz="2800" b="1" dirty="0">
                <a:solidFill>
                  <a:schemeClr val="bg1"/>
                </a:solidFill>
                <a:latin typeface="Arial" panose="020B0604020202020204" pitchFamily="34" charset="0"/>
                <a:cs typeface="Arial" panose="020B0604020202020204" pitchFamily="34" charset="0"/>
              </a:rPr>
              <a:t>04 CRYPTOCURRENCIES: </a:t>
            </a:r>
            <a:r>
              <a:rPr lang="en-US" sz="2800" b="1" dirty="0">
                <a:solidFill>
                  <a:schemeClr val="accent1">
                    <a:lumMod val="40000"/>
                    <a:lumOff val="60000"/>
                  </a:schemeClr>
                </a:solidFill>
                <a:latin typeface="Arial" panose="020B0604020202020204" pitchFamily="34" charset="0"/>
                <a:cs typeface="Arial" panose="020B0604020202020204" pitchFamily="34" charset="0"/>
              </a:rPr>
              <a:t>DEFINITION</a:t>
            </a:r>
            <a:br>
              <a:rPr lang="en-US" b="1" dirty="0">
                <a:latin typeface="Arial" panose="020B0604020202020204" pitchFamily="34" charset="0"/>
                <a:cs typeface="Arial" panose="020B0604020202020204" pitchFamily="34" charset="0"/>
              </a:rPr>
            </a:br>
            <a:endParaRPr lang="en-US" b="1" dirty="0">
              <a:solidFill>
                <a:schemeClr val="accent4"/>
              </a:solidFill>
            </a:endParaRPr>
          </a:p>
        </p:txBody>
      </p:sp>
      <p:sp>
        <p:nvSpPr>
          <p:cNvPr id="3" name="Content Placeholder 2">
            <a:extLst>
              <a:ext uri="{FF2B5EF4-FFF2-40B4-BE49-F238E27FC236}">
                <a16:creationId xmlns:a16="http://schemas.microsoft.com/office/drawing/2014/main" id="{1CD0EEFB-38BD-401F-9501-22F2001E0B0A}"/>
              </a:ext>
            </a:extLst>
          </p:cNvPr>
          <p:cNvSpPr>
            <a:spLocks noGrp="1"/>
          </p:cNvSpPr>
          <p:nvPr>
            <p:ph idx="1"/>
          </p:nvPr>
        </p:nvSpPr>
        <p:spPr>
          <a:xfrm>
            <a:off x="626279" y="1341783"/>
            <a:ext cx="10952808" cy="4823521"/>
          </a:xfrm>
        </p:spPr>
        <p:txBody>
          <a:bodyPr>
            <a:normAutofit/>
          </a:bodyPr>
          <a:lstStyle/>
          <a:p>
            <a:pPr marL="496888" indent="-342900" algn="just">
              <a:spcBef>
                <a:spcPts val="600"/>
              </a:spcBef>
              <a:spcAft>
                <a:spcPts val="600"/>
              </a:spcAft>
            </a:pPr>
            <a:r>
              <a:rPr lang="en-US" dirty="0">
                <a:solidFill>
                  <a:schemeClr val="tx1"/>
                </a:solidFill>
                <a:cs typeface="Arial" panose="020B0604020202020204" pitchFamily="34" charset="0"/>
              </a:rPr>
              <a:t>A cryptocurrency is a </a:t>
            </a:r>
            <a:r>
              <a:rPr lang="en-US" b="1" dirty="0">
                <a:solidFill>
                  <a:schemeClr val="tx1"/>
                </a:solidFill>
                <a:cs typeface="Arial" panose="020B0604020202020204" pitchFamily="34" charset="0"/>
              </a:rPr>
              <a:t>digital currency </a:t>
            </a:r>
            <a:r>
              <a:rPr lang="en-US" dirty="0">
                <a:solidFill>
                  <a:schemeClr val="tx1"/>
                </a:solidFill>
                <a:cs typeface="Arial" panose="020B0604020202020204" pitchFamily="34" charset="0"/>
              </a:rPr>
              <a:t>issued </a:t>
            </a:r>
            <a:r>
              <a:rPr lang="en-US" b="1" dirty="0">
                <a:solidFill>
                  <a:schemeClr val="tx1"/>
                </a:solidFill>
                <a:cs typeface="Arial" panose="020B0604020202020204" pitchFamily="34" charset="0"/>
              </a:rPr>
              <a:t>peer-to-peer</a:t>
            </a:r>
            <a:r>
              <a:rPr lang="en-US" dirty="0">
                <a:solidFill>
                  <a:schemeClr val="tx1"/>
                </a:solidFill>
                <a:cs typeface="Arial" panose="020B0604020202020204" pitchFamily="34" charset="0"/>
              </a:rPr>
              <a:t>, without the need for a central bank, and used through a </a:t>
            </a:r>
            <a:r>
              <a:rPr lang="en-US" b="1" dirty="0">
                <a:solidFill>
                  <a:schemeClr val="tx1"/>
                </a:solidFill>
                <a:cs typeface="Arial" panose="020B0604020202020204" pitchFamily="34" charset="0"/>
              </a:rPr>
              <a:t>decentralized</a:t>
            </a:r>
            <a:r>
              <a:rPr lang="en-US" dirty="0">
                <a:solidFill>
                  <a:schemeClr val="tx1"/>
                </a:solidFill>
                <a:cs typeface="Arial" panose="020B0604020202020204" pitchFamily="34" charset="0"/>
              </a:rPr>
              <a:t> computer network.</a:t>
            </a:r>
          </a:p>
          <a:p>
            <a:pPr marL="954088" lvl="1" indent="-342900" algn="just">
              <a:spcBef>
                <a:spcPts val="600"/>
              </a:spcBef>
              <a:spcAft>
                <a:spcPts val="600"/>
              </a:spcAft>
            </a:pPr>
            <a:endParaRPr lang="en-US" dirty="0">
              <a:solidFill>
                <a:schemeClr val="tx1"/>
              </a:solidFill>
              <a:cs typeface="Arial" panose="020B0604020202020204" pitchFamily="34" charset="0"/>
            </a:endParaRPr>
          </a:p>
          <a:p>
            <a:pPr marL="496888" indent="-342900" algn="just">
              <a:spcBef>
                <a:spcPts val="600"/>
              </a:spcBef>
              <a:spcAft>
                <a:spcPts val="600"/>
              </a:spcAft>
            </a:pPr>
            <a:r>
              <a:rPr lang="en-US" dirty="0">
                <a:solidFill>
                  <a:schemeClr val="tx1"/>
                </a:solidFill>
                <a:cs typeface="Arial" panose="020B0604020202020204" pitchFamily="34" charset="0"/>
              </a:rPr>
              <a:t>It uses </a:t>
            </a:r>
            <a:r>
              <a:rPr lang="en-US" b="1" dirty="0">
                <a:solidFill>
                  <a:schemeClr val="tx1"/>
                </a:solidFill>
                <a:cs typeface="Arial" panose="020B0604020202020204" pitchFamily="34" charset="0"/>
              </a:rPr>
              <a:t>cryptography</a:t>
            </a:r>
            <a:r>
              <a:rPr lang="en-US" dirty="0">
                <a:solidFill>
                  <a:schemeClr val="tx1"/>
                </a:solidFill>
                <a:cs typeface="Arial" panose="020B0604020202020204" pitchFamily="34" charset="0"/>
              </a:rPr>
              <a:t>, peer-to-peer networks, and distributed ledger technology such as </a:t>
            </a:r>
            <a:r>
              <a:rPr lang="en-US" b="1" dirty="0">
                <a:solidFill>
                  <a:srgbClr val="C00000"/>
                </a:solidFill>
                <a:cs typeface="Arial" panose="020B0604020202020204" pitchFamily="34" charset="0"/>
              </a:rPr>
              <a:t>blockchain</a:t>
            </a:r>
            <a:r>
              <a:rPr lang="en-US" dirty="0">
                <a:solidFill>
                  <a:schemeClr val="tx1"/>
                </a:solidFill>
                <a:cs typeface="Arial" panose="020B0604020202020204" pitchFamily="34" charset="0"/>
              </a:rPr>
              <a:t> to create, verify, and secure transactions.</a:t>
            </a:r>
          </a:p>
          <a:p>
            <a:pPr marL="954088" lvl="1" indent="-342900" algn="just">
              <a:spcBef>
                <a:spcPts val="600"/>
              </a:spcBef>
              <a:spcAft>
                <a:spcPts val="600"/>
              </a:spcAft>
            </a:pPr>
            <a:endParaRPr lang="en-US" dirty="0">
              <a:solidFill>
                <a:schemeClr val="tx1"/>
              </a:solidFill>
              <a:cs typeface="Arial" panose="020B0604020202020204" pitchFamily="34" charset="0"/>
            </a:endParaRPr>
          </a:p>
          <a:p>
            <a:pPr marL="496888" indent="-342900" algn="just">
              <a:spcBef>
                <a:spcPts val="600"/>
              </a:spcBef>
              <a:spcAft>
                <a:spcPts val="600"/>
              </a:spcAft>
            </a:pPr>
            <a:r>
              <a:rPr lang="en-US" dirty="0">
                <a:solidFill>
                  <a:schemeClr val="tx1"/>
                </a:solidFill>
                <a:cs typeface="Arial" panose="020B0604020202020204" pitchFamily="34" charset="0"/>
              </a:rPr>
              <a:t>There are several issues posed by cryptocurrencies: </a:t>
            </a:r>
            <a:r>
              <a:rPr lang="en-US" b="1" dirty="0">
                <a:solidFill>
                  <a:srgbClr val="C00000"/>
                </a:solidFill>
                <a:cs typeface="Arial" panose="020B0604020202020204" pitchFamily="34" charset="0"/>
              </a:rPr>
              <a:t>very risky assets</a:t>
            </a:r>
            <a:endParaRPr lang="en-US" altLang="en-US" b="1" dirty="0">
              <a:solidFill>
                <a:srgbClr val="C00000"/>
              </a:solidFill>
              <a:cs typeface="Arial" panose="020B0604020202020204" pitchFamily="34" charset="0"/>
              <a:sym typeface="Lato" pitchFamily="34" charset="0"/>
            </a:endParaRPr>
          </a:p>
        </p:txBody>
      </p:sp>
    </p:spTree>
    <p:extLst>
      <p:ext uri="{BB962C8B-B14F-4D97-AF65-F5344CB8AC3E}">
        <p14:creationId xmlns:p14="http://schemas.microsoft.com/office/powerpoint/2010/main" val="36247633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6F87B-E282-47D9-8199-6A0D2342F7DD}"/>
              </a:ext>
            </a:extLst>
          </p:cNvPr>
          <p:cNvSpPr>
            <a:spLocks noGrp="1"/>
          </p:cNvSpPr>
          <p:nvPr>
            <p:ph type="title"/>
          </p:nvPr>
        </p:nvSpPr>
        <p:spPr/>
        <p:txBody>
          <a:bodyPr>
            <a:normAutofit/>
          </a:bodyPr>
          <a:lstStyle/>
          <a:p>
            <a:r>
              <a:rPr lang="en-US" sz="2500" b="1" dirty="0">
                <a:solidFill>
                  <a:schemeClr val="bg1"/>
                </a:solidFill>
                <a:latin typeface="Arial" panose="020B0604020202020204" pitchFamily="34" charset="0"/>
                <a:cs typeface="Arial" panose="020B0604020202020204" pitchFamily="34" charset="0"/>
              </a:rPr>
              <a:t>04 CRYPTOCURRENCIES: </a:t>
            </a:r>
            <a:r>
              <a:rPr lang="en-US" sz="2500" b="1" dirty="0">
                <a:solidFill>
                  <a:schemeClr val="accent1">
                    <a:lumMod val="40000"/>
                    <a:lumOff val="60000"/>
                  </a:schemeClr>
                </a:solidFill>
                <a:latin typeface="Arial" panose="020B0604020202020204" pitchFamily="34" charset="0"/>
                <a:cs typeface="Arial" panose="020B0604020202020204" pitchFamily="34" charset="0"/>
              </a:rPr>
              <a:t>TREND AND VOLATILITY</a:t>
            </a:r>
            <a:endParaRPr lang="en-US" sz="2500" b="1" dirty="0">
              <a:solidFill>
                <a:schemeClr val="accent1">
                  <a:lumMod val="40000"/>
                  <a:lumOff val="60000"/>
                </a:schemeClr>
              </a:solidFill>
            </a:endParaRPr>
          </a:p>
        </p:txBody>
      </p:sp>
      <p:sp>
        <p:nvSpPr>
          <p:cNvPr id="3" name="Content Placeholder 2">
            <a:extLst>
              <a:ext uri="{FF2B5EF4-FFF2-40B4-BE49-F238E27FC236}">
                <a16:creationId xmlns:a16="http://schemas.microsoft.com/office/drawing/2014/main" id="{1CD0EEFB-38BD-401F-9501-22F2001E0B0A}"/>
              </a:ext>
            </a:extLst>
          </p:cNvPr>
          <p:cNvSpPr>
            <a:spLocks noGrp="1"/>
          </p:cNvSpPr>
          <p:nvPr>
            <p:ph idx="1"/>
          </p:nvPr>
        </p:nvSpPr>
        <p:spPr>
          <a:xfrm>
            <a:off x="695667" y="1196752"/>
            <a:ext cx="5304322" cy="837538"/>
          </a:xfrm>
          <a:ln>
            <a:noFill/>
          </a:ln>
        </p:spPr>
        <p:txBody>
          <a:bodyPr>
            <a:noAutofit/>
          </a:bodyPr>
          <a:lstStyle/>
          <a:p>
            <a:pPr marL="39688" indent="0" algn="just" eaLnBrk="1">
              <a:spcBef>
                <a:spcPts val="600"/>
              </a:spcBef>
              <a:spcAft>
                <a:spcPts val="600"/>
              </a:spcAft>
              <a:buNone/>
            </a:pPr>
            <a:r>
              <a:rPr lang="en-US" sz="1800" b="1" dirty="0">
                <a:solidFill>
                  <a:schemeClr val="tx1"/>
                </a:solidFill>
                <a:cs typeface="Arial" panose="020B0604020202020204" pitchFamily="34" charset="0"/>
              </a:rPr>
              <a:t>In spite of various advantages, there are several issues posed by cryptocurrencies – They are risky assets </a:t>
            </a:r>
            <a:r>
              <a:rPr lang="en-US" sz="1800" b="1" dirty="0">
                <a:solidFill>
                  <a:srgbClr val="C00000"/>
                </a:solidFill>
                <a:cs typeface="Arial" panose="020B0604020202020204" pitchFamily="34" charset="0"/>
              </a:rPr>
              <a:t>(top volatility cryptocurrencies in 2021)</a:t>
            </a:r>
            <a:endParaRPr lang="en-US" altLang="en-US" sz="1800" b="1" dirty="0">
              <a:solidFill>
                <a:srgbClr val="C00000"/>
              </a:solidFill>
              <a:cs typeface="Arial" panose="020B0604020202020204" pitchFamily="34" charset="0"/>
              <a:sym typeface="Lato" pitchFamily="34" charset="0"/>
            </a:endParaRPr>
          </a:p>
        </p:txBody>
      </p:sp>
      <p:pic>
        <p:nvPicPr>
          <p:cNvPr id="4" name="Image 3">
            <a:extLst>
              <a:ext uri="{FF2B5EF4-FFF2-40B4-BE49-F238E27FC236}">
                <a16:creationId xmlns:a16="http://schemas.microsoft.com/office/drawing/2014/main" id="{7349A51E-2D43-439A-89B6-383BF5055EEE}"/>
              </a:ext>
            </a:extLst>
          </p:cNvPr>
          <p:cNvPicPr>
            <a:picLocks noChangeAspect="1"/>
          </p:cNvPicPr>
          <p:nvPr/>
        </p:nvPicPr>
        <p:blipFill>
          <a:blip r:embed="rId2"/>
          <a:stretch>
            <a:fillRect/>
          </a:stretch>
        </p:blipFill>
        <p:spPr>
          <a:xfrm>
            <a:off x="392628" y="2185813"/>
            <a:ext cx="5839959" cy="3877057"/>
          </a:xfrm>
          <a:prstGeom prst="rect">
            <a:avLst/>
          </a:prstGeom>
        </p:spPr>
      </p:pic>
      <p:sp>
        <p:nvSpPr>
          <p:cNvPr id="6" name="ZoneTexte 5">
            <a:extLst>
              <a:ext uri="{FF2B5EF4-FFF2-40B4-BE49-F238E27FC236}">
                <a16:creationId xmlns:a16="http://schemas.microsoft.com/office/drawing/2014/main" id="{58C815F3-F4CF-431F-8EB9-195B8B1B9C09}"/>
              </a:ext>
            </a:extLst>
          </p:cNvPr>
          <p:cNvSpPr txBox="1"/>
          <p:nvPr/>
        </p:nvSpPr>
        <p:spPr>
          <a:xfrm rot="16200000">
            <a:off x="-855286" y="3993103"/>
            <a:ext cx="2104295" cy="276999"/>
          </a:xfrm>
          <a:prstGeom prst="rect">
            <a:avLst/>
          </a:prstGeom>
          <a:noFill/>
        </p:spPr>
        <p:txBody>
          <a:bodyPr wrap="square">
            <a:spAutoFit/>
          </a:bodyPr>
          <a:lstStyle/>
          <a:p>
            <a:r>
              <a:rPr lang="en-US" sz="1200" i="1" dirty="0">
                <a:effectLst/>
                <a:latin typeface="Times New Roman" panose="02020603050405020304" pitchFamily="18" charset="0"/>
                <a:ea typeface="Calibri" panose="020F0502020204030204" pitchFamily="34" charset="0"/>
              </a:rPr>
              <a:t>Source: Statista</a:t>
            </a:r>
            <a:endParaRPr lang="fr-FR" sz="1200" dirty="0">
              <a:effectLst/>
              <a:latin typeface="Univers" panose="020B0503020202020204" pitchFamily="34" charset="0"/>
              <a:ea typeface="Calibri" panose="020F0502020204030204" pitchFamily="34" charset="0"/>
              <a:cs typeface="Times New Roman" panose="02020603050405020304" pitchFamily="18" charset="0"/>
            </a:endParaRPr>
          </a:p>
        </p:txBody>
      </p:sp>
      <p:pic>
        <p:nvPicPr>
          <p:cNvPr id="7" name="Image 6">
            <a:extLst>
              <a:ext uri="{FF2B5EF4-FFF2-40B4-BE49-F238E27FC236}">
                <a16:creationId xmlns:a16="http://schemas.microsoft.com/office/drawing/2014/main" id="{6196620A-923D-418D-B381-432EE3CD9A99}"/>
              </a:ext>
            </a:extLst>
          </p:cNvPr>
          <p:cNvPicPr>
            <a:picLocks noChangeAspect="1"/>
          </p:cNvPicPr>
          <p:nvPr/>
        </p:nvPicPr>
        <p:blipFill>
          <a:blip r:embed="rId3"/>
          <a:stretch>
            <a:fillRect/>
          </a:stretch>
        </p:blipFill>
        <p:spPr>
          <a:xfrm>
            <a:off x="6541285" y="1390491"/>
            <a:ext cx="5592353" cy="3377927"/>
          </a:xfrm>
          <a:prstGeom prst="rect">
            <a:avLst/>
          </a:prstGeom>
        </p:spPr>
      </p:pic>
      <p:sp>
        <p:nvSpPr>
          <p:cNvPr id="8" name="Content Placeholder 2">
            <a:extLst>
              <a:ext uri="{FF2B5EF4-FFF2-40B4-BE49-F238E27FC236}">
                <a16:creationId xmlns:a16="http://schemas.microsoft.com/office/drawing/2014/main" id="{696AF6D4-600F-4F97-80F2-5FBCE5094612}"/>
              </a:ext>
            </a:extLst>
          </p:cNvPr>
          <p:cNvSpPr txBox="1">
            <a:spLocks/>
          </p:cNvSpPr>
          <p:nvPr/>
        </p:nvSpPr>
        <p:spPr bwMode="auto">
          <a:xfrm>
            <a:off x="6546019" y="5126435"/>
            <a:ext cx="5341182" cy="1194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0"/>
              </a:spcBef>
              <a:spcAft>
                <a:spcPct val="0"/>
              </a:spcAft>
              <a:buChar char="•"/>
              <a:defRPr sz="3200">
                <a:solidFill>
                  <a:srgbClr val="000000"/>
                </a:solidFill>
                <a:latin typeface="+mn-lt"/>
                <a:ea typeface="MS PGothic" panose="020B0600070205080204" pitchFamily="34" charset="-128"/>
                <a:cs typeface="+mn-cs"/>
                <a:sym typeface="Calibri" panose="020F0502020204030204" pitchFamily="34" charset="0"/>
              </a:defRPr>
            </a:lvl1pPr>
            <a:lvl2pPr marL="742950" indent="-285750" algn="l" rtl="0" eaLnBrk="0" fontAlgn="base" hangingPunct="0">
              <a:spcBef>
                <a:spcPct val="0"/>
              </a:spcBef>
              <a:spcAft>
                <a:spcPct val="0"/>
              </a:spcAft>
              <a:buChar char="–"/>
              <a:defRPr sz="2800">
                <a:solidFill>
                  <a:srgbClr val="000000"/>
                </a:solidFill>
                <a:latin typeface="+mn-lt"/>
                <a:ea typeface="+mn-ea"/>
                <a:cs typeface="+mn-cs"/>
                <a:sym typeface="Calibri" panose="020F0502020204030204" pitchFamily="34" charset="0"/>
              </a:defRPr>
            </a:lvl2pPr>
            <a:lvl3pPr marL="1143000" indent="-228600" algn="l" rtl="0" eaLnBrk="0" fontAlgn="base" hangingPunct="0">
              <a:spcBef>
                <a:spcPct val="0"/>
              </a:spcBef>
              <a:spcAft>
                <a:spcPct val="0"/>
              </a:spcAft>
              <a:buChar char="•"/>
              <a:defRPr sz="2400">
                <a:solidFill>
                  <a:srgbClr val="000000"/>
                </a:solidFill>
                <a:latin typeface="+mn-lt"/>
                <a:ea typeface="+mn-ea"/>
                <a:cs typeface="+mn-cs"/>
                <a:sym typeface="Calibri" panose="020F0502020204030204" pitchFamily="34" charset="0"/>
              </a:defRPr>
            </a:lvl3pPr>
            <a:lvl4pPr marL="1600200" indent="-228600" algn="l" rtl="0" eaLnBrk="0" fontAlgn="base" hangingPunct="0">
              <a:spcBef>
                <a:spcPct val="0"/>
              </a:spcBef>
              <a:spcAft>
                <a:spcPct val="0"/>
              </a:spcAft>
              <a:buChar char="–"/>
              <a:defRPr sz="2000">
                <a:solidFill>
                  <a:srgbClr val="000000"/>
                </a:solidFill>
                <a:latin typeface="+mn-lt"/>
                <a:ea typeface="+mn-ea"/>
                <a:cs typeface="+mn-cs"/>
                <a:sym typeface="Calibri" panose="020F0502020204030204" pitchFamily="34" charset="0"/>
              </a:defRPr>
            </a:lvl4pPr>
            <a:lvl5pPr marL="2057400" indent="-228600" algn="l" rtl="0" eaLnBrk="0" fontAlgn="base" hangingPunct="0">
              <a:spcBef>
                <a:spcPct val="0"/>
              </a:spcBef>
              <a:spcAft>
                <a:spcPct val="0"/>
              </a:spcAft>
              <a:buChar char="»"/>
              <a:defRPr sz="2000">
                <a:solidFill>
                  <a:srgbClr val="000000"/>
                </a:solidFill>
                <a:latin typeface="+mn-lt"/>
                <a:ea typeface="+mn-ea"/>
                <a:cs typeface="+mn-cs"/>
                <a:sym typeface="Calibri" panose="020F0502020204030204" pitchFamily="34" charset="0"/>
              </a:defRPr>
            </a:lvl5pPr>
            <a:lvl6pPr marL="457200" indent="1828800" algn="l" rtl="0" fontAlgn="base" hangingPunct="0">
              <a:spcBef>
                <a:spcPct val="0"/>
              </a:spcBef>
              <a:spcAft>
                <a:spcPct val="0"/>
              </a:spcAft>
              <a:defRPr>
                <a:solidFill>
                  <a:srgbClr val="000000"/>
                </a:solidFill>
                <a:latin typeface="+mn-lt"/>
                <a:ea typeface="+mn-ea"/>
                <a:cs typeface="+mn-cs"/>
                <a:sym typeface="Calibri" pitchFamily="34" charset="0"/>
              </a:defRPr>
            </a:lvl6pPr>
            <a:lvl7pPr marL="914400" indent="1828800" algn="l" rtl="0" fontAlgn="base" hangingPunct="0">
              <a:spcBef>
                <a:spcPct val="0"/>
              </a:spcBef>
              <a:spcAft>
                <a:spcPct val="0"/>
              </a:spcAft>
              <a:defRPr>
                <a:solidFill>
                  <a:srgbClr val="000000"/>
                </a:solidFill>
                <a:latin typeface="+mn-lt"/>
                <a:ea typeface="+mn-ea"/>
                <a:cs typeface="+mn-cs"/>
                <a:sym typeface="Calibri" pitchFamily="34" charset="0"/>
              </a:defRPr>
            </a:lvl7pPr>
            <a:lvl8pPr marL="1371600" indent="1828800" algn="l" rtl="0" fontAlgn="base" hangingPunct="0">
              <a:spcBef>
                <a:spcPct val="0"/>
              </a:spcBef>
              <a:spcAft>
                <a:spcPct val="0"/>
              </a:spcAft>
              <a:defRPr>
                <a:solidFill>
                  <a:srgbClr val="000000"/>
                </a:solidFill>
                <a:latin typeface="+mn-lt"/>
                <a:ea typeface="+mn-ea"/>
                <a:cs typeface="+mn-cs"/>
                <a:sym typeface="Calibri" pitchFamily="34" charset="0"/>
              </a:defRPr>
            </a:lvl8pPr>
            <a:lvl9pPr marL="1828800" indent="1828800" algn="l" rtl="0" fontAlgn="base" hangingPunct="0">
              <a:spcBef>
                <a:spcPct val="0"/>
              </a:spcBef>
              <a:spcAft>
                <a:spcPct val="0"/>
              </a:spcAft>
              <a:defRPr>
                <a:solidFill>
                  <a:srgbClr val="000000"/>
                </a:solidFill>
                <a:latin typeface="+mn-lt"/>
                <a:ea typeface="+mn-ea"/>
                <a:cs typeface="+mn-cs"/>
                <a:sym typeface="Calibri" pitchFamily="34" charset="0"/>
              </a:defRPr>
            </a:lvl9pPr>
          </a:lstStyle>
          <a:p>
            <a:pPr marL="39688" indent="0" algn="just" eaLnBrk="1">
              <a:spcBef>
                <a:spcPts val="600"/>
              </a:spcBef>
              <a:spcAft>
                <a:spcPts val="600"/>
              </a:spcAft>
              <a:buNone/>
            </a:pPr>
            <a:r>
              <a:rPr lang="en-US" sz="1600" b="1" kern="0" dirty="0">
                <a:solidFill>
                  <a:srgbClr val="FF0000"/>
                </a:solidFill>
                <a:ea typeface="SimSun" panose="02010600030101010101" pitchFamily="2" charset="-122"/>
                <a:cs typeface="Arial" panose="020B0604020202020204" pitchFamily="34" charset="0"/>
              </a:rPr>
              <a:t>The number of cryptos rises from only a few hundred virtual currencies from 2014 to 19,670 at end of May 2022.</a:t>
            </a:r>
          </a:p>
          <a:p>
            <a:pPr marL="39688" indent="0" algn="just" eaLnBrk="1">
              <a:spcBef>
                <a:spcPts val="600"/>
              </a:spcBef>
              <a:spcAft>
                <a:spcPts val="600"/>
              </a:spcAft>
              <a:buNone/>
            </a:pPr>
            <a:r>
              <a:rPr lang="en-US" sz="1600" b="1" kern="0" dirty="0">
                <a:solidFill>
                  <a:srgbClr val="344085"/>
                </a:solidFill>
                <a:ea typeface="SimSun" panose="02010600030101010101" pitchFamily="2" charset="-122"/>
                <a:cs typeface="Arial" panose="020B0604020202020204" pitchFamily="34" charset="0"/>
              </a:rPr>
              <a:t>Market cap moved from US$600 billion in 2014 to US$3 trillion in Nov. 2021 before dropping to US$1.3 trillion in May 2022.</a:t>
            </a:r>
            <a:endParaRPr lang="en-US" sz="1600" b="1" kern="0" dirty="0">
              <a:solidFill>
                <a:srgbClr val="344085"/>
              </a:solidFill>
              <a:cs typeface="Arial" panose="020B0604020202020204" pitchFamily="34" charset="0"/>
            </a:endParaRPr>
          </a:p>
        </p:txBody>
      </p:sp>
    </p:spTree>
    <p:extLst>
      <p:ext uri="{BB962C8B-B14F-4D97-AF65-F5344CB8AC3E}">
        <p14:creationId xmlns:p14="http://schemas.microsoft.com/office/powerpoint/2010/main" val="7046955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6F87B-E282-47D9-8199-6A0D2342F7DD}"/>
              </a:ext>
            </a:extLst>
          </p:cNvPr>
          <p:cNvSpPr>
            <a:spLocks noGrp="1"/>
          </p:cNvSpPr>
          <p:nvPr>
            <p:ph type="title"/>
          </p:nvPr>
        </p:nvSpPr>
        <p:spPr/>
        <p:txBody>
          <a:bodyPr>
            <a:normAutofit/>
          </a:bodyPr>
          <a:lstStyle/>
          <a:p>
            <a:r>
              <a:rPr lang="en-US" sz="2500" b="1" dirty="0">
                <a:solidFill>
                  <a:schemeClr val="bg1"/>
                </a:solidFill>
                <a:latin typeface="Arial" panose="020B0604020202020204" pitchFamily="34" charset="0"/>
                <a:cs typeface="Arial" panose="020B0604020202020204" pitchFamily="34" charset="0"/>
              </a:rPr>
              <a:t>04 CRYPTOCURRENCIES: </a:t>
            </a:r>
            <a:r>
              <a:rPr lang="en-US" sz="2500" b="1" dirty="0" err="1">
                <a:solidFill>
                  <a:schemeClr val="accent1">
                    <a:lumMod val="40000"/>
                    <a:lumOff val="60000"/>
                  </a:schemeClr>
                </a:solidFill>
                <a:latin typeface="Arial" panose="020B0604020202020204" pitchFamily="34" charset="0"/>
                <a:cs typeface="Arial" panose="020B0604020202020204" pitchFamily="34" charset="0"/>
              </a:rPr>
              <a:t>CBDC</a:t>
            </a:r>
            <a:endParaRPr lang="en-US" sz="2500" b="1" dirty="0">
              <a:solidFill>
                <a:schemeClr val="accent1">
                  <a:lumMod val="40000"/>
                  <a:lumOff val="60000"/>
                </a:schemeClr>
              </a:solidFill>
            </a:endParaRPr>
          </a:p>
        </p:txBody>
      </p:sp>
      <p:sp>
        <p:nvSpPr>
          <p:cNvPr id="3" name="Content Placeholder 2">
            <a:extLst>
              <a:ext uri="{FF2B5EF4-FFF2-40B4-BE49-F238E27FC236}">
                <a16:creationId xmlns:a16="http://schemas.microsoft.com/office/drawing/2014/main" id="{1CD0EEFB-38BD-401F-9501-22F2001E0B0A}"/>
              </a:ext>
            </a:extLst>
          </p:cNvPr>
          <p:cNvSpPr>
            <a:spLocks noGrp="1"/>
          </p:cNvSpPr>
          <p:nvPr>
            <p:ph idx="1"/>
          </p:nvPr>
        </p:nvSpPr>
        <p:spPr>
          <a:xfrm>
            <a:off x="367747" y="1232452"/>
            <a:ext cx="11272869" cy="5148876"/>
          </a:xfrm>
        </p:spPr>
        <p:txBody>
          <a:bodyPr>
            <a:normAutofit/>
          </a:bodyPr>
          <a:lstStyle/>
          <a:p>
            <a:pPr marL="382588" algn="just" eaLnBrk="1">
              <a:spcBef>
                <a:spcPts val="600"/>
              </a:spcBef>
              <a:spcAft>
                <a:spcPts val="600"/>
              </a:spcAft>
              <a:buFont typeface="Wingdings" panose="05000000000000000000" pitchFamily="2" charset="2"/>
              <a:buChar char="§"/>
            </a:pPr>
            <a:r>
              <a:rPr lang="en-CA" dirty="0">
                <a:solidFill>
                  <a:schemeClr val="tx1"/>
                </a:solidFill>
                <a:cs typeface="Arial" panose="020B0604020202020204" pitchFamily="34" charset="0"/>
              </a:rPr>
              <a:t>The increasing use and adoption of cryptocurrencies by the population and businesses have pushed several central banks to launch or prepare to launch their digital currency, namely </a:t>
            </a:r>
            <a:r>
              <a:rPr lang="en-CA" b="1" dirty="0" err="1">
                <a:solidFill>
                  <a:srgbClr val="C00000"/>
                </a:solidFill>
                <a:cs typeface="Arial" panose="020B0604020202020204" pitchFamily="34" charset="0"/>
              </a:rPr>
              <a:t>CBDC</a:t>
            </a:r>
            <a:r>
              <a:rPr lang="en-CA" dirty="0">
                <a:solidFill>
                  <a:schemeClr val="tx1"/>
                </a:solidFill>
                <a:cs typeface="Arial" panose="020B0604020202020204" pitchFamily="34" charset="0"/>
              </a:rPr>
              <a:t> (</a:t>
            </a:r>
            <a:r>
              <a:rPr lang="en-CA" b="1" dirty="0">
                <a:solidFill>
                  <a:srgbClr val="C00000"/>
                </a:solidFill>
                <a:cs typeface="Arial" panose="020B0604020202020204" pitchFamily="34" charset="0"/>
              </a:rPr>
              <a:t>Central Bank Digital Currency</a:t>
            </a:r>
            <a:r>
              <a:rPr lang="en-CA" dirty="0">
                <a:solidFill>
                  <a:schemeClr val="tx1"/>
                </a:solidFill>
                <a:cs typeface="Arial" panose="020B0604020202020204" pitchFamily="34" charset="0"/>
              </a:rPr>
              <a:t>).</a:t>
            </a:r>
          </a:p>
          <a:p>
            <a:pPr marL="839788" lvl="1" algn="just">
              <a:spcBef>
                <a:spcPts val="600"/>
              </a:spcBef>
              <a:spcAft>
                <a:spcPts val="600"/>
              </a:spcAft>
              <a:buFont typeface="Wingdings" panose="05000000000000000000" pitchFamily="2" charset="2"/>
              <a:buChar char="§"/>
            </a:pPr>
            <a:endParaRPr lang="en-CA" dirty="0">
              <a:solidFill>
                <a:schemeClr val="tx1"/>
              </a:solidFill>
              <a:ea typeface="MS PGothic" panose="020B0600070205080204" pitchFamily="34" charset="-128"/>
              <a:cs typeface="Arial" panose="020B0604020202020204" pitchFamily="34" charset="0"/>
            </a:endParaRPr>
          </a:p>
          <a:p>
            <a:pPr marL="382588" lvl="1" indent="-342900" algn="just" eaLnBrk="1">
              <a:spcBef>
                <a:spcPts val="600"/>
              </a:spcBef>
              <a:spcAft>
                <a:spcPts val="600"/>
              </a:spcAft>
              <a:buFont typeface="Wingdings" panose="05000000000000000000" pitchFamily="2" charset="2"/>
              <a:buChar char="§"/>
            </a:pPr>
            <a:r>
              <a:rPr lang="en-CA" sz="2800" b="1" dirty="0" err="1">
                <a:solidFill>
                  <a:schemeClr val="tx1"/>
                </a:solidFill>
                <a:ea typeface="MS PGothic" panose="020B0600070205080204" pitchFamily="34" charset="-128"/>
                <a:cs typeface="Arial" panose="020B0604020202020204" pitchFamily="34" charset="0"/>
              </a:rPr>
              <a:t>CBDC</a:t>
            </a:r>
            <a:r>
              <a:rPr lang="en-CA" sz="2800" b="1" dirty="0">
                <a:solidFill>
                  <a:schemeClr val="tx1"/>
                </a:solidFill>
                <a:ea typeface="MS PGothic" panose="020B0600070205080204" pitchFamily="34" charset="-128"/>
                <a:cs typeface="Arial" panose="020B0604020202020204" pitchFamily="34" charset="0"/>
              </a:rPr>
              <a:t> is a digital alternative to cash that is also decentralized, and offers more flexibility.</a:t>
            </a:r>
          </a:p>
          <a:p>
            <a:pPr marL="839788" lvl="2" indent="-342900" algn="just">
              <a:spcBef>
                <a:spcPts val="600"/>
              </a:spcBef>
              <a:spcAft>
                <a:spcPts val="600"/>
              </a:spcAft>
              <a:buFont typeface="Wingdings" panose="05000000000000000000" pitchFamily="2" charset="2"/>
              <a:buChar char="§"/>
            </a:pPr>
            <a:endParaRPr lang="en-CA" sz="2400" dirty="0">
              <a:ea typeface="MS PGothic" panose="020B0600070205080204" pitchFamily="34" charset="-128"/>
              <a:cs typeface="Arial" panose="020B0604020202020204" pitchFamily="34" charset="0"/>
            </a:endParaRPr>
          </a:p>
          <a:p>
            <a:pPr marL="382588" lvl="1" indent="-342900" algn="just" eaLnBrk="1">
              <a:spcBef>
                <a:spcPts val="600"/>
              </a:spcBef>
              <a:spcAft>
                <a:spcPts val="600"/>
              </a:spcAft>
              <a:buFont typeface="Wingdings" panose="05000000000000000000" pitchFamily="2" charset="2"/>
              <a:buChar char="§"/>
            </a:pPr>
            <a:r>
              <a:rPr lang="en-CA" sz="2800" dirty="0">
                <a:solidFill>
                  <a:schemeClr val="tx1"/>
                </a:solidFill>
                <a:ea typeface="MS PGothic" panose="020B0600070205080204" pitchFamily="34" charset="-128"/>
                <a:cs typeface="Arial" panose="020B0604020202020204" pitchFamily="34" charset="0"/>
              </a:rPr>
              <a:t>Nigeria is among the first countries in the world to issue </a:t>
            </a:r>
            <a:r>
              <a:rPr lang="en-CA" sz="2800" dirty="0" err="1">
                <a:solidFill>
                  <a:schemeClr val="tx1"/>
                </a:solidFill>
                <a:ea typeface="MS PGothic" panose="020B0600070205080204" pitchFamily="34" charset="-128"/>
                <a:cs typeface="Arial" panose="020B0604020202020204" pitchFamily="34" charset="0"/>
              </a:rPr>
              <a:t>CBDC</a:t>
            </a:r>
            <a:r>
              <a:rPr lang="en-CA" sz="2800" dirty="0">
                <a:solidFill>
                  <a:schemeClr val="tx1"/>
                </a:solidFill>
                <a:ea typeface="MS PGothic" panose="020B0600070205080204" pitchFamily="34" charset="-128"/>
                <a:cs typeface="Arial" panose="020B0604020202020204" pitchFamily="34" charset="0"/>
              </a:rPr>
              <a:t>, namely </a:t>
            </a:r>
            <a:r>
              <a:rPr lang="en-CA" sz="2800" dirty="0" err="1">
                <a:solidFill>
                  <a:schemeClr val="tx1"/>
                </a:solidFill>
                <a:ea typeface="MS PGothic" panose="020B0600070205080204" pitchFamily="34" charset="-128"/>
                <a:cs typeface="Arial" panose="020B0604020202020204" pitchFamily="34" charset="0"/>
              </a:rPr>
              <a:t>eNaira</a:t>
            </a:r>
            <a:r>
              <a:rPr lang="en-CA" sz="2800" dirty="0">
                <a:solidFill>
                  <a:schemeClr val="tx1"/>
                </a:solidFill>
                <a:ea typeface="MS PGothic" panose="020B0600070205080204" pitchFamily="34" charset="-128"/>
                <a:cs typeface="Arial" panose="020B0604020202020204" pitchFamily="34" charset="0"/>
              </a:rPr>
              <a:t> in October 2021. Many other countries, including USA, EU, Russia and Australia, are exploring to issuing their </a:t>
            </a:r>
            <a:r>
              <a:rPr lang="en-CA" sz="2800" dirty="0" err="1">
                <a:solidFill>
                  <a:schemeClr val="tx1"/>
                </a:solidFill>
                <a:ea typeface="MS PGothic" panose="020B0600070205080204" pitchFamily="34" charset="-128"/>
                <a:cs typeface="Arial" panose="020B0604020202020204" pitchFamily="34" charset="0"/>
              </a:rPr>
              <a:t>CBDC</a:t>
            </a:r>
            <a:r>
              <a:rPr lang="en-CA" sz="2800" dirty="0">
                <a:solidFill>
                  <a:schemeClr val="tx1"/>
                </a:solidFill>
                <a:ea typeface="MS PGothic" panose="020B0600070205080204" pitchFamily="34" charset="-128"/>
                <a:cs typeface="Arial" panose="020B0604020202020204" pitchFamily="34" charset="0"/>
              </a:rPr>
              <a:t>.</a:t>
            </a:r>
          </a:p>
        </p:txBody>
      </p:sp>
    </p:spTree>
    <p:extLst>
      <p:ext uri="{BB962C8B-B14F-4D97-AF65-F5344CB8AC3E}">
        <p14:creationId xmlns:p14="http://schemas.microsoft.com/office/powerpoint/2010/main" val="1852883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6F87B-E282-47D9-8199-6A0D2342F7DD}"/>
              </a:ext>
            </a:extLst>
          </p:cNvPr>
          <p:cNvSpPr>
            <a:spLocks noGrp="1"/>
          </p:cNvSpPr>
          <p:nvPr>
            <p:ph type="title"/>
          </p:nvPr>
        </p:nvSpPr>
        <p:spPr>
          <a:xfrm>
            <a:off x="239348" y="191551"/>
            <a:ext cx="11952651" cy="781225"/>
          </a:xfrm>
        </p:spPr>
        <p:txBody>
          <a:bodyPr>
            <a:normAutofit/>
          </a:bodyPr>
          <a:lstStyle/>
          <a:p>
            <a:r>
              <a:rPr lang="en-US" sz="2500" b="1" dirty="0">
                <a:solidFill>
                  <a:schemeClr val="bg1"/>
                </a:solidFill>
                <a:latin typeface="Arial" panose="020B0604020202020204" pitchFamily="34" charset="0"/>
                <a:cs typeface="Arial" panose="020B0604020202020204" pitchFamily="34" charset="0"/>
              </a:rPr>
              <a:t>04 CRYPTOCURRENCIES: </a:t>
            </a:r>
            <a:r>
              <a:rPr lang="en-US" sz="2500" b="1" dirty="0">
                <a:solidFill>
                  <a:schemeClr val="accent1">
                    <a:lumMod val="40000"/>
                    <a:lumOff val="60000"/>
                  </a:schemeClr>
                </a:solidFill>
                <a:latin typeface="Arial" panose="020B0604020202020204" pitchFamily="34" charset="0"/>
                <a:cs typeface="Arial" panose="020B0604020202020204" pitchFamily="34" charset="0"/>
              </a:rPr>
              <a:t>REGULATION</a:t>
            </a:r>
            <a:endParaRPr lang="en-US" sz="2500" dirty="0">
              <a:solidFill>
                <a:schemeClr val="accent1">
                  <a:lumMod val="40000"/>
                  <a:lumOff val="60000"/>
                </a:schemeClr>
              </a:solidFill>
            </a:endParaRPr>
          </a:p>
        </p:txBody>
      </p:sp>
      <p:sp>
        <p:nvSpPr>
          <p:cNvPr id="3" name="Content Placeholder 2">
            <a:extLst>
              <a:ext uri="{FF2B5EF4-FFF2-40B4-BE49-F238E27FC236}">
                <a16:creationId xmlns:a16="http://schemas.microsoft.com/office/drawing/2014/main" id="{1CD0EEFB-38BD-401F-9501-22F2001E0B0A}"/>
              </a:ext>
            </a:extLst>
          </p:cNvPr>
          <p:cNvSpPr>
            <a:spLocks noGrp="1"/>
          </p:cNvSpPr>
          <p:nvPr>
            <p:ph idx="1"/>
          </p:nvPr>
        </p:nvSpPr>
        <p:spPr>
          <a:xfrm>
            <a:off x="335361" y="1135239"/>
            <a:ext cx="11429379" cy="1069625"/>
          </a:xfrm>
        </p:spPr>
        <p:txBody>
          <a:bodyPr/>
          <a:lstStyle/>
          <a:p>
            <a:pPr marL="382588" algn="just" eaLnBrk="1">
              <a:spcBef>
                <a:spcPts val="600"/>
              </a:spcBef>
              <a:spcAft>
                <a:spcPts val="600"/>
              </a:spcAft>
              <a:buFont typeface="Wingdings" panose="05000000000000000000" pitchFamily="2" charset="2"/>
              <a:buChar char="§"/>
            </a:pPr>
            <a:r>
              <a:rPr lang="en-US" sz="2300" b="1" dirty="0">
                <a:solidFill>
                  <a:srgbClr val="2E2E2E"/>
                </a:solidFill>
                <a:ea typeface="SimSun" panose="02010600030101010101" pitchFamily="2" charset="-122"/>
                <a:cs typeface="Arial" panose="020B0604020202020204" pitchFamily="34" charset="0"/>
              </a:rPr>
              <a:t>The map below highlights that cryptocurrencies in Eastern Africa are implicitly banned although residents increasingly use them </a:t>
            </a:r>
            <a:r>
              <a:rPr lang="en-US" sz="2300" b="1" dirty="0">
                <a:solidFill>
                  <a:srgbClr val="C00000"/>
                </a:solidFill>
                <a:effectLst/>
                <a:ea typeface="SimSun" panose="02010600030101010101" pitchFamily="2" charset="-122"/>
                <a:cs typeface="Arial" panose="020B0604020202020204" pitchFamily="34" charset="0"/>
              </a:rPr>
              <a:t>(Where the world regulates cryptocurrencies as of November 2021)</a:t>
            </a:r>
            <a:endParaRPr lang="en-US" sz="2300" b="1" dirty="0">
              <a:solidFill>
                <a:srgbClr val="C00000"/>
              </a:solidFill>
              <a:cs typeface="Arial" panose="020B0604020202020204" pitchFamily="34" charset="0"/>
            </a:endParaRPr>
          </a:p>
        </p:txBody>
      </p:sp>
      <p:pic>
        <p:nvPicPr>
          <p:cNvPr id="9" name="Image 8">
            <a:extLst>
              <a:ext uri="{FF2B5EF4-FFF2-40B4-BE49-F238E27FC236}">
                <a16:creationId xmlns:a16="http://schemas.microsoft.com/office/drawing/2014/main" id="{C6B88E78-F08A-456B-BD49-75A9EE9142DD}"/>
              </a:ext>
            </a:extLst>
          </p:cNvPr>
          <p:cNvPicPr>
            <a:picLocks noChangeAspect="1"/>
          </p:cNvPicPr>
          <p:nvPr/>
        </p:nvPicPr>
        <p:blipFill>
          <a:blip r:embed="rId2"/>
          <a:stretch>
            <a:fillRect/>
          </a:stretch>
        </p:blipFill>
        <p:spPr>
          <a:xfrm>
            <a:off x="704220" y="2204864"/>
            <a:ext cx="6874342" cy="4206569"/>
          </a:xfrm>
          <a:prstGeom prst="rect">
            <a:avLst/>
          </a:prstGeom>
        </p:spPr>
      </p:pic>
      <p:sp>
        <p:nvSpPr>
          <p:cNvPr id="10" name="ZoneTexte 9">
            <a:extLst>
              <a:ext uri="{FF2B5EF4-FFF2-40B4-BE49-F238E27FC236}">
                <a16:creationId xmlns:a16="http://schemas.microsoft.com/office/drawing/2014/main" id="{FC4572B8-EA25-4A31-82EE-A33590507BEF}"/>
              </a:ext>
            </a:extLst>
          </p:cNvPr>
          <p:cNvSpPr txBox="1"/>
          <p:nvPr/>
        </p:nvSpPr>
        <p:spPr>
          <a:xfrm rot="5400000">
            <a:off x="-1053057" y="4180339"/>
            <a:ext cx="2569044" cy="276999"/>
          </a:xfrm>
          <a:prstGeom prst="rect">
            <a:avLst/>
          </a:prstGeom>
          <a:noFill/>
        </p:spPr>
        <p:txBody>
          <a:bodyPr wrap="square">
            <a:spAutoFit/>
          </a:bodyPr>
          <a:lstStyle/>
          <a:p>
            <a:r>
              <a:rPr lang="en-US" sz="1200" i="1" dirty="0">
                <a:effectLst/>
                <a:latin typeface="Calibri" panose="020F0502020204030204" pitchFamily="34" charset="0"/>
                <a:ea typeface="SimSun" panose="02010600030101010101" pitchFamily="2" charset="-122"/>
                <a:cs typeface="Arial" panose="020B0604020202020204" pitchFamily="34" charset="0"/>
              </a:rPr>
              <a:t> Source: Statista</a:t>
            </a:r>
            <a:endParaRPr lang="fr-FR" sz="1200" dirty="0"/>
          </a:p>
        </p:txBody>
      </p:sp>
      <p:sp>
        <p:nvSpPr>
          <p:cNvPr id="11" name="Content Placeholder 2">
            <a:extLst>
              <a:ext uri="{FF2B5EF4-FFF2-40B4-BE49-F238E27FC236}">
                <a16:creationId xmlns:a16="http://schemas.microsoft.com/office/drawing/2014/main" id="{69693954-9A09-454C-8894-BC2CCAC1CFA8}"/>
              </a:ext>
            </a:extLst>
          </p:cNvPr>
          <p:cNvSpPr txBox="1">
            <a:spLocks/>
          </p:cNvSpPr>
          <p:nvPr/>
        </p:nvSpPr>
        <p:spPr bwMode="auto">
          <a:xfrm>
            <a:off x="8213465" y="2796364"/>
            <a:ext cx="3710763" cy="2796367"/>
          </a:xfrm>
          <a:prstGeom prst="rect">
            <a:avLst/>
          </a:prstGeom>
          <a:noFill/>
          <a:ln w="12700">
            <a:solidFill>
              <a:srgbClr val="000000"/>
            </a:solidFill>
            <a:miter lim="400000"/>
            <a:headEnd/>
            <a:tailEnd/>
          </a:ln>
          <a:extLst>
            <a:ext uri="{909E8E84-426E-40DD-AFC4-6F175D3DCCD1}">
              <a14:hiddenFill xmlns:a14="http://schemas.microsoft.com/office/drawing/2010/main">
                <a:solidFill>
                  <a:srgbClr val="FFFFFF"/>
                </a:solidFill>
              </a14:hiddenFill>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0"/>
              </a:spcBef>
              <a:spcAft>
                <a:spcPct val="0"/>
              </a:spcAft>
              <a:buChar char="•"/>
              <a:defRPr sz="3200">
                <a:solidFill>
                  <a:srgbClr val="000000"/>
                </a:solidFill>
                <a:latin typeface="+mn-lt"/>
                <a:ea typeface="MS PGothic" panose="020B0600070205080204" pitchFamily="34" charset="-128"/>
                <a:cs typeface="+mn-cs"/>
                <a:sym typeface="Calibri" panose="020F0502020204030204" pitchFamily="34" charset="0"/>
              </a:defRPr>
            </a:lvl1pPr>
            <a:lvl2pPr marL="742950" indent="-285750" algn="l" rtl="0" eaLnBrk="0" fontAlgn="base" hangingPunct="0">
              <a:spcBef>
                <a:spcPct val="0"/>
              </a:spcBef>
              <a:spcAft>
                <a:spcPct val="0"/>
              </a:spcAft>
              <a:buChar char="–"/>
              <a:defRPr sz="2800">
                <a:solidFill>
                  <a:srgbClr val="000000"/>
                </a:solidFill>
                <a:latin typeface="+mn-lt"/>
                <a:ea typeface="+mn-ea"/>
                <a:cs typeface="+mn-cs"/>
                <a:sym typeface="Calibri" panose="020F0502020204030204" pitchFamily="34" charset="0"/>
              </a:defRPr>
            </a:lvl2pPr>
            <a:lvl3pPr marL="1143000" indent="-228600" algn="l" rtl="0" eaLnBrk="0" fontAlgn="base" hangingPunct="0">
              <a:spcBef>
                <a:spcPct val="0"/>
              </a:spcBef>
              <a:spcAft>
                <a:spcPct val="0"/>
              </a:spcAft>
              <a:buChar char="•"/>
              <a:defRPr sz="2400">
                <a:solidFill>
                  <a:srgbClr val="000000"/>
                </a:solidFill>
                <a:latin typeface="+mn-lt"/>
                <a:ea typeface="+mn-ea"/>
                <a:cs typeface="+mn-cs"/>
                <a:sym typeface="Calibri" panose="020F0502020204030204" pitchFamily="34" charset="0"/>
              </a:defRPr>
            </a:lvl3pPr>
            <a:lvl4pPr marL="1600200" indent="-228600" algn="l" rtl="0" eaLnBrk="0" fontAlgn="base" hangingPunct="0">
              <a:spcBef>
                <a:spcPct val="0"/>
              </a:spcBef>
              <a:spcAft>
                <a:spcPct val="0"/>
              </a:spcAft>
              <a:buChar char="–"/>
              <a:defRPr sz="2000">
                <a:solidFill>
                  <a:srgbClr val="000000"/>
                </a:solidFill>
                <a:latin typeface="+mn-lt"/>
                <a:ea typeface="+mn-ea"/>
                <a:cs typeface="+mn-cs"/>
                <a:sym typeface="Calibri" panose="020F0502020204030204" pitchFamily="34" charset="0"/>
              </a:defRPr>
            </a:lvl4pPr>
            <a:lvl5pPr marL="2057400" indent="-228600" algn="l" rtl="0" eaLnBrk="0" fontAlgn="base" hangingPunct="0">
              <a:spcBef>
                <a:spcPct val="0"/>
              </a:spcBef>
              <a:spcAft>
                <a:spcPct val="0"/>
              </a:spcAft>
              <a:buChar char="»"/>
              <a:defRPr sz="2000">
                <a:solidFill>
                  <a:srgbClr val="000000"/>
                </a:solidFill>
                <a:latin typeface="+mn-lt"/>
                <a:ea typeface="+mn-ea"/>
                <a:cs typeface="+mn-cs"/>
                <a:sym typeface="Calibri" panose="020F0502020204030204" pitchFamily="34" charset="0"/>
              </a:defRPr>
            </a:lvl5pPr>
            <a:lvl6pPr marL="457200" indent="1828800" algn="l" rtl="0" fontAlgn="base" hangingPunct="0">
              <a:spcBef>
                <a:spcPct val="0"/>
              </a:spcBef>
              <a:spcAft>
                <a:spcPct val="0"/>
              </a:spcAft>
              <a:defRPr>
                <a:solidFill>
                  <a:srgbClr val="000000"/>
                </a:solidFill>
                <a:latin typeface="+mn-lt"/>
                <a:ea typeface="+mn-ea"/>
                <a:cs typeface="+mn-cs"/>
                <a:sym typeface="Calibri" pitchFamily="34" charset="0"/>
              </a:defRPr>
            </a:lvl6pPr>
            <a:lvl7pPr marL="914400" indent="1828800" algn="l" rtl="0" fontAlgn="base" hangingPunct="0">
              <a:spcBef>
                <a:spcPct val="0"/>
              </a:spcBef>
              <a:spcAft>
                <a:spcPct val="0"/>
              </a:spcAft>
              <a:defRPr>
                <a:solidFill>
                  <a:srgbClr val="000000"/>
                </a:solidFill>
                <a:latin typeface="+mn-lt"/>
                <a:ea typeface="+mn-ea"/>
                <a:cs typeface="+mn-cs"/>
                <a:sym typeface="Calibri" pitchFamily="34" charset="0"/>
              </a:defRPr>
            </a:lvl7pPr>
            <a:lvl8pPr marL="1371600" indent="1828800" algn="l" rtl="0" fontAlgn="base" hangingPunct="0">
              <a:spcBef>
                <a:spcPct val="0"/>
              </a:spcBef>
              <a:spcAft>
                <a:spcPct val="0"/>
              </a:spcAft>
              <a:defRPr>
                <a:solidFill>
                  <a:srgbClr val="000000"/>
                </a:solidFill>
                <a:latin typeface="+mn-lt"/>
                <a:ea typeface="+mn-ea"/>
                <a:cs typeface="+mn-cs"/>
                <a:sym typeface="Calibri" pitchFamily="34" charset="0"/>
              </a:defRPr>
            </a:lvl8pPr>
            <a:lvl9pPr marL="1828800" indent="1828800" algn="l" rtl="0" fontAlgn="base" hangingPunct="0">
              <a:spcBef>
                <a:spcPct val="0"/>
              </a:spcBef>
              <a:spcAft>
                <a:spcPct val="0"/>
              </a:spcAft>
              <a:defRPr>
                <a:solidFill>
                  <a:srgbClr val="000000"/>
                </a:solidFill>
                <a:latin typeface="+mn-lt"/>
                <a:ea typeface="+mn-ea"/>
                <a:cs typeface="+mn-cs"/>
                <a:sym typeface="Calibri" pitchFamily="34" charset="0"/>
              </a:defRPr>
            </a:lvl9pPr>
          </a:lstStyle>
          <a:p>
            <a:pPr marL="39688" indent="0" algn="just" eaLnBrk="1">
              <a:spcBef>
                <a:spcPts val="600"/>
              </a:spcBef>
              <a:spcAft>
                <a:spcPts val="600"/>
              </a:spcAft>
              <a:buNone/>
            </a:pPr>
            <a:r>
              <a:rPr lang="en-US" sz="2300" b="1" kern="0" dirty="0">
                <a:solidFill>
                  <a:srgbClr val="C00000"/>
                </a:solidFill>
                <a:ea typeface="SimSun" panose="02010600030101010101" pitchFamily="2" charset="-122"/>
                <a:cs typeface="Arial" panose="020B0604020202020204" pitchFamily="34" charset="0"/>
              </a:rPr>
              <a:t>Use case: </a:t>
            </a:r>
          </a:p>
          <a:p>
            <a:pPr marL="382588" eaLnBrk="1">
              <a:spcBef>
                <a:spcPts val="600"/>
              </a:spcBef>
              <a:spcAft>
                <a:spcPts val="600"/>
              </a:spcAft>
              <a:buFont typeface="Wingdings" panose="05000000000000000000" pitchFamily="2" charset="2"/>
              <a:buChar char="§"/>
            </a:pPr>
            <a:r>
              <a:rPr lang="en-US" sz="2200" kern="0" dirty="0">
                <a:solidFill>
                  <a:srgbClr val="2E2E2E"/>
                </a:solidFill>
                <a:ea typeface="SimSun" panose="02010600030101010101" pitchFamily="2" charset="-122"/>
                <a:cs typeface="Arial" panose="020B0604020202020204" pitchFamily="34" charset="0"/>
              </a:rPr>
              <a:t>In Kenya, an organization called </a:t>
            </a:r>
            <a:r>
              <a:rPr lang="en-CA" sz="2200" kern="0" dirty="0">
                <a:solidFill>
                  <a:srgbClr val="2E2E2E"/>
                </a:solidFill>
                <a:ea typeface="SimSun" panose="02010600030101010101" pitchFamily="2" charset="-122"/>
                <a:cs typeface="Arial" panose="020B0604020202020204" pitchFamily="34" charset="0"/>
              </a:rPr>
              <a:t>Grassroots Economics (GE), </a:t>
            </a:r>
            <a:r>
              <a:rPr lang="en-US" sz="2200" kern="0" dirty="0">
                <a:solidFill>
                  <a:srgbClr val="2E2E2E"/>
                </a:solidFill>
                <a:ea typeface="SimSun" panose="02010600030101010101" pitchFamily="2" charset="-122"/>
                <a:cs typeface="Arial" panose="020B0604020202020204" pitchFamily="34" charset="0"/>
              </a:rPr>
              <a:t>had issued a local cryptocurrency called Sarafu to support poor communities in Nairobi.</a:t>
            </a:r>
            <a:endParaRPr lang="en-US" sz="2200" kern="0" dirty="0">
              <a:solidFill>
                <a:srgbClr val="C00000"/>
              </a:solidFill>
              <a:cs typeface="Arial" panose="020B0604020202020204" pitchFamily="34" charset="0"/>
            </a:endParaRPr>
          </a:p>
        </p:txBody>
      </p:sp>
    </p:spTree>
    <p:extLst>
      <p:ext uri="{BB962C8B-B14F-4D97-AF65-F5344CB8AC3E}">
        <p14:creationId xmlns:p14="http://schemas.microsoft.com/office/powerpoint/2010/main" val="38449663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6F87B-E282-47D9-8199-6A0D2342F7DD}"/>
              </a:ext>
            </a:extLst>
          </p:cNvPr>
          <p:cNvSpPr>
            <a:spLocks noGrp="1"/>
          </p:cNvSpPr>
          <p:nvPr>
            <p:ph type="title"/>
          </p:nvPr>
        </p:nvSpPr>
        <p:spPr>
          <a:xfrm>
            <a:off x="239348" y="191551"/>
            <a:ext cx="11952651" cy="781225"/>
          </a:xfrm>
        </p:spPr>
        <p:txBody>
          <a:bodyPr>
            <a:normAutofit/>
          </a:bodyPr>
          <a:lstStyle/>
          <a:p>
            <a:r>
              <a:rPr lang="en-US" sz="2500" b="1" dirty="0">
                <a:solidFill>
                  <a:schemeClr val="bg1"/>
                </a:solidFill>
                <a:latin typeface="Arial" panose="020B0604020202020204" pitchFamily="34" charset="0"/>
                <a:cs typeface="Arial" panose="020B0604020202020204" pitchFamily="34" charset="0"/>
              </a:rPr>
              <a:t>04 CRYPTOCURRENCIES: </a:t>
            </a:r>
            <a:r>
              <a:rPr lang="en-US" sz="2500" b="1" dirty="0">
                <a:solidFill>
                  <a:schemeClr val="accent1">
                    <a:lumMod val="40000"/>
                    <a:lumOff val="60000"/>
                  </a:schemeClr>
                </a:solidFill>
                <a:latin typeface="Arial" panose="020B0604020202020204" pitchFamily="34" charset="0"/>
                <a:cs typeface="Arial" panose="020B0604020202020204" pitchFamily="34" charset="0"/>
              </a:rPr>
              <a:t>POTENTIAL BENEFITS</a:t>
            </a:r>
            <a:endParaRPr lang="en-US" sz="2500" dirty="0">
              <a:solidFill>
                <a:schemeClr val="accent1">
                  <a:lumMod val="40000"/>
                  <a:lumOff val="60000"/>
                </a:schemeClr>
              </a:solidFill>
            </a:endParaRPr>
          </a:p>
        </p:txBody>
      </p:sp>
      <p:sp>
        <p:nvSpPr>
          <p:cNvPr id="3" name="Content Placeholder 2">
            <a:extLst>
              <a:ext uri="{FF2B5EF4-FFF2-40B4-BE49-F238E27FC236}">
                <a16:creationId xmlns:a16="http://schemas.microsoft.com/office/drawing/2014/main" id="{1CD0EEFB-38BD-401F-9501-22F2001E0B0A}"/>
              </a:ext>
            </a:extLst>
          </p:cNvPr>
          <p:cNvSpPr>
            <a:spLocks noGrp="1"/>
          </p:cNvSpPr>
          <p:nvPr>
            <p:ph idx="1"/>
          </p:nvPr>
        </p:nvSpPr>
        <p:spPr>
          <a:xfrm>
            <a:off x="239347" y="1004089"/>
            <a:ext cx="11530895" cy="5462113"/>
          </a:xfrm>
        </p:spPr>
        <p:txBody>
          <a:bodyPr>
            <a:normAutofit/>
          </a:bodyPr>
          <a:lstStyle/>
          <a:p>
            <a:pPr marL="382588" algn="just" eaLnBrk="1">
              <a:spcBef>
                <a:spcPts val="600"/>
              </a:spcBef>
              <a:spcAft>
                <a:spcPts val="600"/>
              </a:spcAft>
              <a:buFont typeface="Wingdings" panose="05000000000000000000" pitchFamily="2" charset="2"/>
              <a:buChar char="§"/>
            </a:pPr>
            <a:r>
              <a:rPr lang="en-US" sz="2400" b="1" dirty="0">
                <a:solidFill>
                  <a:srgbClr val="2B7B17"/>
                </a:solidFill>
                <a:ea typeface="SimSun" panose="02010600030101010101" pitchFamily="2" charset="-122"/>
                <a:cs typeface="Arial" panose="020B0604020202020204" pitchFamily="34" charset="0"/>
              </a:rPr>
              <a:t>Potential benefits in Eastern Africa:</a:t>
            </a:r>
          </a:p>
          <a:p>
            <a:pPr marL="839788" lvl="1" algn="just">
              <a:spcBef>
                <a:spcPts val="600"/>
              </a:spcBef>
              <a:spcAft>
                <a:spcPts val="600"/>
              </a:spcAft>
              <a:buFont typeface="Wingdings" panose="05000000000000000000" pitchFamily="2" charset="2"/>
              <a:buChar char="§"/>
            </a:pPr>
            <a:r>
              <a:rPr lang="en-US" dirty="0">
                <a:effectLst/>
                <a:ea typeface="Calibri" panose="020F0502020204030204" pitchFamily="34" charset="0"/>
                <a:cs typeface="Times New Roman" panose="02020603050405020304" pitchFamily="18" charset="0"/>
              </a:rPr>
              <a:t>P</a:t>
            </a:r>
            <a:r>
              <a:rPr lang="en-US" dirty="0">
                <a:solidFill>
                  <a:srgbClr val="242021"/>
                </a:solidFill>
                <a:effectLst/>
                <a:ea typeface="SimSun" panose="02010600030101010101" pitchFamily="2" charset="-122"/>
                <a:cs typeface="Times New Roman" panose="02020603050405020304" pitchFamily="18" charset="0"/>
              </a:rPr>
              <a:t>otential to </a:t>
            </a:r>
            <a:r>
              <a:rPr lang="en-US" b="1" dirty="0">
                <a:solidFill>
                  <a:srgbClr val="242021"/>
                </a:solidFill>
                <a:effectLst/>
                <a:ea typeface="SimSun" panose="02010600030101010101" pitchFamily="2" charset="-122"/>
                <a:cs typeface="Times New Roman" panose="02020603050405020304" pitchFamily="18" charset="0"/>
              </a:rPr>
              <a:t>streamline cross-border payments</a:t>
            </a:r>
          </a:p>
          <a:p>
            <a:pPr marL="839788" lvl="1" algn="just">
              <a:spcBef>
                <a:spcPts val="600"/>
              </a:spcBef>
              <a:spcAft>
                <a:spcPts val="600"/>
              </a:spcAft>
              <a:buFont typeface="Wingdings" panose="05000000000000000000" pitchFamily="2" charset="2"/>
              <a:buChar char="§"/>
            </a:pPr>
            <a:r>
              <a:rPr lang="en-US" dirty="0">
                <a:ea typeface="Calibri" panose="020F0502020204030204" pitchFamily="34" charset="0"/>
                <a:cs typeface="Times New Roman" panose="02020603050405020304" pitchFamily="18" charset="0"/>
              </a:rPr>
              <a:t>Can have a </a:t>
            </a:r>
            <a:r>
              <a:rPr lang="en-US" b="1" dirty="0">
                <a:ea typeface="Calibri" panose="020F0502020204030204" pitchFamily="34" charset="0"/>
                <a:cs typeface="Times New Roman" panose="02020603050405020304" pitchFamily="18" charset="0"/>
              </a:rPr>
              <a:t>positive impact on </a:t>
            </a:r>
            <a:r>
              <a:rPr lang="en-US" b="1" dirty="0" err="1">
                <a:ea typeface="Calibri" panose="020F0502020204030204" pitchFamily="34" charset="0"/>
                <a:cs typeface="Times New Roman" panose="02020603050405020304" pitchFamily="18" charset="0"/>
              </a:rPr>
              <a:t>AfCFTA</a:t>
            </a:r>
            <a:r>
              <a:rPr lang="en-US" b="1" dirty="0">
                <a:ea typeface="Calibri" panose="020F0502020204030204" pitchFamily="34" charset="0"/>
                <a:cs typeface="Times New Roman" panose="02020603050405020304" pitchFamily="18" charset="0"/>
              </a:rPr>
              <a:t> implementation </a:t>
            </a:r>
            <a:r>
              <a:rPr lang="en-US" dirty="0">
                <a:ea typeface="Calibri" panose="020F0502020204030204" pitchFamily="34" charset="0"/>
                <a:cs typeface="Times New Roman" panose="02020603050405020304" pitchFamily="18" charset="0"/>
              </a:rPr>
              <a:t>in the region</a:t>
            </a:r>
            <a:endParaRPr lang="fr-FR" dirty="0">
              <a:ea typeface="Calibri" panose="020F0502020204030204" pitchFamily="34" charset="0"/>
              <a:cs typeface="Times New Roman" panose="02020603050405020304" pitchFamily="18" charset="0"/>
            </a:endParaRPr>
          </a:p>
          <a:p>
            <a:pPr marL="839788" lvl="1" algn="just">
              <a:spcBef>
                <a:spcPts val="600"/>
              </a:spcBef>
              <a:spcAft>
                <a:spcPts val="600"/>
              </a:spcAft>
              <a:buFont typeface="Wingdings" panose="05000000000000000000" pitchFamily="2" charset="2"/>
              <a:buChar char="§"/>
            </a:pPr>
            <a:r>
              <a:rPr lang="en-US" dirty="0">
                <a:ea typeface="Calibri" panose="020F0502020204030204" pitchFamily="34" charset="0"/>
                <a:cs typeface="Times New Roman" panose="02020603050405020304" pitchFamily="18" charset="0"/>
              </a:rPr>
              <a:t>Can</a:t>
            </a:r>
            <a:r>
              <a:rPr lang="en-US" b="1" dirty="0">
                <a:ea typeface="Calibri" panose="020F0502020204030204" pitchFamily="34" charset="0"/>
                <a:cs typeface="Times New Roman" panose="02020603050405020304" pitchFamily="18" charset="0"/>
              </a:rPr>
              <a:t> reduce financial transaction costs</a:t>
            </a:r>
            <a:endParaRPr lang="en-US" dirty="0">
              <a:ea typeface="Calibri" panose="020F0502020204030204" pitchFamily="34" charset="0"/>
              <a:cs typeface="Times New Roman" panose="02020603050405020304" pitchFamily="18" charset="0"/>
            </a:endParaRPr>
          </a:p>
          <a:p>
            <a:pPr marL="839788" lvl="1" algn="just">
              <a:spcBef>
                <a:spcPts val="600"/>
              </a:spcBef>
              <a:spcAft>
                <a:spcPts val="600"/>
              </a:spcAft>
              <a:buFont typeface="Wingdings" panose="05000000000000000000" pitchFamily="2" charset="2"/>
              <a:buChar char="§"/>
            </a:pPr>
            <a:r>
              <a:rPr lang="en-US" b="1" dirty="0">
                <a:effectLst/>
                <a:ea typeface="Calibri" panose="020F0502020204030204" pitchFamily="34" charset="0"/>
                <a:cs typeface="Times New Roman" panose="02020603050405020304" pitchFamily="18" charset="0"/>
              </a:rPr>
              <a:t>Increase access to financial services and financial inclusion</a:t>
            </a:r>
            <a:endParaRPr lang="fr-FR" dirty="0">
              <a:ea typeface="Calibri" panose="020F0502020204030204" pitchFamily="34" charset="0"/>
              <a:cs typeface="Times New Roman" panose="02020603050405020304" pitchFamily="18" charset="0"/>
            </a:endParaRPr>
          </a:p>
          <a:p>
            <a:pPr marL="839788" lvl="1" algn="just">
              <a:spcBef>
                <a:spcPts val="600"/>
              </a:spcBef>
              <a:spcAft>
                <a:spcPts val="600"/>
              </a:spcAft>
              <a:buFont typeface="Wingdings" panose="05000000000000000000" pitchFamily="2" charset="2"/>
              <a:buChar char="§"/>
            </a:pPr>
            <a:r>
              <a:rPr lang="en-US" b="1" dirty="0">
                <a:effectLst/>
                <a:ea typeface="Calibri" panose="020F0502020204030204" pitchFamily="34" charset="0"/>
                <a:cs typeface="Times New Roman" panose="02020603050405020304" pitchFamily="18" charset="0"/>
              </a:rPr>
              <a:t>Accelerate the development of e-commerce</a:t>
            </a:r>
            <a:r>
              <a:rPr lang="en-US" dirty="0">
                <a:effectLst/>
                <a:ea typeface="Calibri" panose="020F0502020204030204" pitchFamily="34" charset="0"/>
                <a:cs typeface="Times New Roman" panose="02020603050405020304" pitchFamily="18" charset="0"/>
              </a:rPr>
              <a:t> with enlargement of local businesses’ market as local enterprise can easily connect to online payment platforms with reduced transaction costs.</a:t>
            </a:r>
          </a:p>
          <a:p>
            <a:pPr marL="839788" lvl="1" algn="just">
              <a:spcBef>
                <a:spcPts val="600"/>
              </a:spcBef>
              <a:spcAft>
                <a:spcPts val="600"/>
              </a:spcAft>
              <a:buFont typeface="Wingdings" panose="05000000000000000000" pitchFamily="2" charset="2"/>
              <a:buChar char="§"/>
            </a:pPr>
            <a:r>
              <a:rPr lang="en-US" b="1" dirty="0">
                <a:effectLst/>
                <a:ea typeface="Calibri" panose="020F0502020204030204" pitchFamily="34" charset="0"/>
                <a:cs typeface="Times New Roman" panose="02020603050405020304" pitchFamily="18" charset="0"/>
              </a:rPr>
              <a:t>Ease of international capital flows </a:t>
            </a:r>
            <a:r>
              <a:rPr lang="en-US" dirty="0">
                <a:effectLst/>
                <a:ea typeface="Calibri" panose="020F0502020204030204" pitchFamily="34" charset="0"/>
                <a:cs typeface="Times New Roman" panose="02020603050405020304" pitchFamily="18" charset="0"/>
              </a:rPr>
              <a:t>as with cryptocurrencies, there is no constraint or barrier for international capital flows. </a:t>
            </a:r>
          </a:p>
          <a:p>
            <a:pPr marL="839788" lvl="1" algn="just">
              <a:spcBef>
                <a:spcPts val="600"/>
              </a:spcBef>
              <a:spcAft>
                <a:spcPts val="600"/>
              </a:spcAft>
              <a:buFont typeface="Wingdings" panose="05000000000000000000" pitchFamily="2" charset="2"/>
              <a:buChar char="§"/>
            </a:pPr>
            <a:r>
              <a:rPr lang="en-US" b="1" dirty="0">
                <a:effectLst/>
                <a:ea typeface="Calibri" panose="020F0502020204030204" pitchFamily="34" charset="0"/>
                <a:cs typeface="Times New Roman" panose="02020603050405020304" pitchFamily="18" charset="0"/>
              </a:rPr>
              <a:t>Encourage digital financial transactions:</a:t>
            </a:r>
            <a:r>
              <a:rPr lang="en-US" dirty="0">
                <a:effectLst/>
                <a:ea typeface="Calibri" panose="020F0502020204030204" pitchFamily="34" charset="0"/>
                <a:cs typeface="Times New Roman" panose="02020603050405020304" pitchFamily="18" charset="0"/>
              </a:rPr>
              <a:t> payments, transfers, savings, credit, insurance, and investments.</a:t>
            </a:r>
          </a:p>
        </p:txBody>
      </p:sp>
    </p:spTree>
    <p:extLst>
      <p:ext uri="{BB962C8B-B14F-4D97-AF65-F5344CB8AC3E}">
        <p14:creationId xmlns:p14="http://schemas.microsoft.com/office/powerpoint/2010/main" val="21021053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6F87B-E282-47D9-8199-6A0D2342F7DD}"/>
              </a:ext>
            </a:extLst>
          </p:cNvPr>
          <p:cNvSpPr>
            <a:spLocks noGrp="1"/>
          </p:cNvSpPr>
          <p:nvPr>
            <p:ph type="title"/>
          </p:nvPr>
        </p:nvSpPr>
        <p:spPr>
          <a:xfrm>
            <a:off x="239348" y="191551"/>
            <a:ext cx="11952651" cy="781225"/>
          </a:xfrm>
        </p:spPr>
        <p:txBody>
          <a:bodyPr>
            <a:normAutofit/>
          </a:bodyPr>
          <a:lstStyle/>
          <a:p>
            <a:r>
              <a:rPr lang="en-US" sz="2500" b="1" dirty="0">
                <a:solidFill>
                  <a:schemeClr val="bg1"/>
                </a:solidFill>
                <a:latin typeface="Arial" panose="020B0604020202020204" pitchFamily="34" charset="0"/>
                <a:cs typeface="Arial" panose="020B0604020202020204" pitchFamily="34" charset="0"/>
              </a:rPr>
              <a:t>04 CRYPTOCURRENCIES: </a:t>
            </a:r>
            <a:r>
              <a:rPr lang="en-US" sz="2500" b="1" dirty="0">
                <a:solidFill>
                  <a:schemeClr val="accent1">
                    <a:lumMod val="40000"/>
                    <a:lumOff val="60000"/>
                  </a:schemeClr>
                </a:solidFill>
                <a:latin typeface="Arial" panose="020B0604020202020204" pitchFamily="34" charset="0"/>
                <a:cs typeface="Arial" panose="020B0604020202020204" pitchFamily="34" charset="0"/>
              </a:rPr>
              <a:t>POTENTIAL DEMERITS</a:t>
            </a:r>
            <a:endParaRPr lang="en-US" sz="2500" dirty="0">
              <a:solidFill>
                <a:schemeClr val="accent1">
                  <a:lumMod val="40000"/>
                  <a:lumOff val="60000"/>
                </a:schemeClr>
              </a:solidFill>
            </a:endParaRPr>
          </a:p>
        </p:txBody>
      </p:sp>
      <p:sp>
        <p:nvSpPr>
          <p:cNvPr id="3" name="Content Placeholder 2">
            <a:extLst>
              <a:ext uri="{FF2B5EF4-FFF2-40B4-BE49-F238E27FC236}">
                <a16:creationId xmlns:a16="http://schemas.microsoft.com/office/drawing/2014/main" id="{1CD0EEFB-38BD-401F-9501-22F2001E0B0A}"/>
              </a:ext>
            </a:extLst>
          </p:cNvPr>
          <p:cNvSpPr>
            <a:spLocks noGrp="1"/>
          </p:cNvSpPr>
          <p:nvPr>
            <p:ph idx="1"/>
          </p:nvPr>
        </p:nvSpPr>
        <p:spPr>
          <a:xfrm>
            <a:off x="335360" y="1021506"/>
            <a:ext cx="11392352" cy="5390105"/>
          </a:xfrm>
        </p:spPr>
        <p:txBody>
          <a:bodyPr>
            <a:normAutofit lnSpcReduction="10000"/>
          </a:bodyPr>
          <a:lstStyle/>
          <a:p>
            <a:pPr marL="382588" algn="just" eaLnBrk="1">
              <a:spcBef>
                <a:spcPts val="600"/>
              </a:spcBef>
              <a:spcAft>
                <a:spcPts val="600"/>
              </a:spcAft>
              <a:buFont typeface="Wingdings" panose="05000000000000000000" pitchFamily="2" charset="2"/>
              <a:buChar char="§"/>
            </a:pPr>
            <a:r>
              <a:rPr lang="en-US" sz="2400" b="1" dirty="0">
                <a:solidFill>
                  <a:srgbClr val="C00000"/>
                </a:solidFill>
                <a:ea typeface="SimSun" panose="02010600030101010101" pitchFamily="2" charset="-122"/>
                <a:cs typeface="Arial" panose="020B0604020202020204" pitchFamily="34" charset="0"/>
              </a:rPr>
              <a:t>Demerits in Eastern Africa:</a:t>
            </a:r>
          </a:p>
          <a:p>
            <a:pPr marL="839788" lvl="1" algn="just">
              <a:spcBef>
                <a:spcPts val="600"/>
              </a:spcBef>
              <a:spcAft>
                <a:spcPts val="600"/>
              </a:spcAft>
              <a:buFont typeface="Wingdings" panose="05000000000000000000" pitchFamily="2" charset="2"/>
              <a:buChar char="§"/>
            </a:pPr>
            <a:r>
              <a:rPr lang="en-US" sz="2200" b="1" dirty="0">
                <a:effectLst/>
                <a:ea typeface="Calibri" panose="020F0502020204030204" pitchFamily="34" charset="0"/>
                <a:cs typeface="Times New Roman" panose="02020603050405020304" pitchFamily="18" charset="0"/>
              </a:rPr>
              <a:t>Highly risky assets </a:t>
            </a:r>
            <a:r>
              <a:rPr lang="en-US" sz="2200" dirty="0">
                <a:effectLst/>
                <a:ea typeface="Calibri" panose="020F0502020204030204" pitchFamily="34" charset="0"/>
                <a:cs typeface="Times New Roman" panose="02020603050405020304" pitchFamily="18" charset="0"/>
              </a:rPr>
              <a:t>as currently most cryptocurrencies in circulation are speculative assets. </a:t>
            </a:r>
            <a:endParaRPr lang="fr-FR" sz="2200" dirty="0">
              <a:ea typeface="Calibri" panose="020F0502020204030204" pitchFamily="34" charset="0"/>
              <a:cs typeface="Times New Roman" panose="02020603050405020304" pitchFamily="18" charset="0"/>
            </a:endParaRPr>
          </a:p>
          <a:p>
            <a:pPr marL="839788" lvl="1" algn="just">
              <a:spcBef>
                <a:spcPts val="600"/>
              </a:spcBef>
              <a:spcAft>
                <a:spcPts val="600"/>
              </a:spcAft>
              <a:buFont typeface="Wingdings" panose="05000000000000000000" pitchFamily="2" charset="2"/>
              <a:buChar char="§"/>
            </a:pPr>
            <a:r>
              <a:rPr lang="en-US" sz="2200" b="1" dirty="0">
                <a:effectLst/>
                <a:ea typeface="Calibri" panose="020F0502020204030204" pitchFamily="34" charset="0"/>
                <a:cs typeface="Times New Roman" panose="02020603050405020304" pitchFamily="18" charset="0"/>
              </a:rPr>
              <a:t>Lack of investor protection.</a:t>
            </a:r>
            <a:r>
              <a:rPr lang="en-US" sz="2200" dirty="0">
                <a:effectLst/>
                <a:ea typeface="Calibri" panose="020F0502020204030204" pitchFamily="34" charset="0"/>
                <a:cs typeface="Times New Roman" panose="02020603050405020304" pitchFamily="18" charset="0"/>
              </a:rPr>
              <a:t> As cryptocurrencies are not regulated and the platforms that trade these currencies are not locally regulated, there is no protection for local investors.</a:t>
            </a:r>
            <a:endParaRPr lang="fr-FR" sz="2200" dirty="0">
              <a:ea typeface="Calibri" panose="020F0502020204030204" pitchFamily="34" charset="0"/>
              <a:cs typeface="Times New Roman" panose="02020603050405020304" pitchFamily="18" charset="0"/>
            </a:endParaRPr>
          </a:p>
          <a:p>
            <a:pPr marL="839788" lvl="1" algn="just">
              <a:spcBef>
                <a:spcPts val="600"/>
              </a:spcBef>
              <a:spcAft>
                <a:spcPts val="600"/>
              </a:spcAft>
              <a:buFont typeface="Wingdings" panose="05000000000000000000" pitchFamily="2" charset="2"/>
              <a:buChar char="§"/>
            </a:pPr>
            <a:r>
              <a:rPr lang="en-US" sz="2200" b="1" dirty="0">
                <a:effectLst/>
                <a:ea typeface="Calibri" panose="020F0502020204030204" pitchFamily="34" charset="0"/>
                <a:cs typeface="Times New Roman" panose="02020603050405020304" pitchFamily="18" charset="0"/>
              </a:rPr>
              <a:t>Personal data protection is a key issue</a:t>
            </a:r>
            <a:r>
              <a:rPr lang="en-US" sz="2200" dirty="0">
                <a:effectLst/>
                <a:ea typeface="Calibri" panose="020F0502020204030204" pitchFamily="34" charset="0"/>
                <a:cs typeface="Times New Roman" panose="02020603050405020304" pitchFamily="18" charset="0"/>
              </a:rPr>
              <a:t> with Fintech in general. Without any regulation, cryptocurrency trading platforms could not develop rules to protect the data of people who use these platforms. </a:t>
            </a:r>
            <a:endParaRPr lang="fr-FR" sz="2200" dirty="0">
              <a:ea typeface="Calibri" panose="020F0502020204030204" pitchFamily="34" charset="0"/>
              <a:cs typeface="Times New Roman" panose="02020603050405020304" pitchFamily="18" charset="0"/>
            </a:endParaRPr>
          </a:p>
          <a:p>
            <a:pPr marL="839788" lvl="1" algn="just">
              <a:spcBef>
                <a:spcPts val="600"/>
              </a:spcBef>
              <a:spcAft>
                <a:spcPts val="600"/>
              </a:spcAft>
              <a:buFont typeface="Wingdings" panose="05000000000000000000" pitchFamily="2" charset="2"/>
              <a:buChar char="§"/>
            </a:pPr>
            <a:r>
              <a:rPr lang="en-US" sz="2200" b="1" dirty="0">
                <a:effectLst/>
                <a:ea typeface="Calibri" panose="020F0502020204030204" pitchFamily="34" charset="0"/>
                <a:cs typeface="Times New Roman" panose="02020603050405020304" pitchFamily="18" charset="0"/>
              </a:rPr>
              <a:t>Safety and stability of the financial system, </a:t>
            </a:r>
            <a:r>
              <a:rPr lang="en-US" sz="2200" dirty="0">
                <a:effectLst/>
                <a:ea typeface="Calibri" panose="020F0502020204030204" pitchFamily="34" charset="0"/>
                <a:cs typeface="Times New Roman" panose="02020603050405020304" pitchFamily="18" charset="0"/>
              </a:rPr>
              <a:t>as well as </a:t>
            </a:r>
            <a:r>
              <a:rPr lang="en-US" sz="2200" b="1" dirty="0">
                <a:effectLst/>
                <a:ea typeface="Calibri" panose="020F0502020204030204" pitchFamily="34" charset="0"/>
                <a:cs typeface="Times New Roman" panose="02020603050405020304" pitchFamily="18" charset="0"/>
              </a:rPr>
              <a:t>operational, financial integrity, </a:t>
            </a:r>
            <a:r>
              <a:rPr lang="en-US" sz="2200" dirty="0">
                <a:effectLst/>
                <a:ea typeface="Calibri" panose="020F0502020204030204" pitchFamily="34" charset="0"/>
                <a:cs typeface="Times New Roman" panose="02020603050405020304" pitchFamily="18" charset="0"/>
              </a:rPr>
              <a:t>and </a:t>
            </a:r>
            <a:r>
              <a:rPr lang="en-US" sz="2200" b="1" dirty="0">
                <a:effectLst/>
                <a:ea typeface="Calibri" panose="020F0502020204030204" pitchFamily="34" charset="0"/>
                <a:cs typeface="Times New Roman" panose="02020603050405020304" pitchFamily="18" charset="0"/>
              </a:rPr>
              <a:t>cybersecurity risks.</a:t>
            </a:r>
            <a:r>
              <a:rPr lang="en-US" sz="2200" dirty="0">
                <a:effectLst/>
                <a:ea typeface="Calibri" panose="020F0502020204030204" pitchFamily="34" charset="0"/>
                <a:cs typeface="Times New Roman" panose="02020603050405020304" pitchFamily="18" charset="0"/>
              </a:rPr>
              <a:t> </a:t>
            </a:r>
            <a:endParaRPr lang="fr-FR" sz="2200" dirty="0">
              <a:ea typeface="Calibri" panose="020F0502020204030204" pitchFamily="34" charset="0"/>
              <a:cs typeface="Times New Roman" panose="02020603050405020304" pitchFamily="18" charset="0"/>
            </a:endParaRPr>
          </a:p>
          <a:p>
            <a:pPr marL="839788" lvl="1" algn="just">
              <a:spcBef>
                <a:spcPts val="600"/>
              </a:spcBef>
              <a:spcAft>
                <a:spcPts val="600"/>
              </a:spcAft>
              <a:buFont typeface="Wingdings" panose="05000000000000000000" pitchFamily="2" charset="2"/>
              <a:buChar char="§"/>
            </a:pPr>
            <a:r>
              <a:rPr lang="en-US" sz="2200" b="1" dirty="0">
                <a:effectLst/>
                <a:ea typeface="Calibri" panose="020F0502020204030204" pitchFamily="34" charset="0"/>
                <a:cs typeface="Times New Roman" panose="02020603050405020304" pitchFamily="18" charset="0"/>
              </a:rPr>
              <a:t>Anti-money laundering and terrorism financing (AML/CFT) issues.</a:t>
            </a:r>
            <a:r>
              <a:rPr lang="en-US" sz="2200" dirty="0">
                <a:effectLst/>
                <a:ea typeface="Calibri" panose="020F0502020204030204" pitchFamily="34" charset="0"/>
                <a:cs typeface="Times New Roman" panose="02020603050405020304" pitchFamily="18" charset="0"/>
              </a:rPr>
              <a:t> As there is no AML/CFT regulation in these countries for cryptocurrency trading platforms, these can be used by criminals and terrorists to transfer and manage money to finance criminals and terrorism activities.</a:t>
            </a:r>
            <a:endParaRPr lang="fr-FR" sz="2200" dirty="0">
              <a:ea typeface="Calibri" panose="020F0502020204030204" pitchFamily="34" charset="0"/>
              <a:cs typeface="Times New Roman" panose="02020603050405020304" pitchFamily="18" charset="0"/>
            </a:endParaRPr>
          </a:p>
          <a:p>
            <a:pPr marL="839788" lvl="1" algn="just">
              <a:spcBef>
                <a:spcPts val="600"/>
              </a:spcBef>
              <a:spcAft>
                <a:spcPts val="600"/>
              </a:spcAft>
              <a:buFont typeface="Wingdings" panose="05000000000000000000" pitchFamily="2" charset="2"/>
              <a:buChar char="§"/>
            </a:pPr>
            <a:r>
              <a:rPr lang="en-US" sz="2200" b="1" dirty="0">
                <a:effectLst/>
                <a:ea typeface="Calibri" panose="020F0502020204030204" pitchFamily="34" charset="0"/>
                <a:cs typeface="Times New Roman" panose="02020603050405020304" pitchFamily="18" charset="0"/>
              </a:rPr>
              <a:t>Macro-financial issues</a:t>
            </a:r>
            <a:r>
              <a:rPr lang="en-US" sz="2200" dirty="0">
                <a:effectLst/>
                <a:ea typeface="Calibri" panose="020F0502020204030204" pitchFamily="34" charset="0"/>
                <a:cs typeface="Times New Roman" panose="02020603050405020304" pitchFamily="18" charset="0"/>
              </a:rPr>
              <a:t>, particularly the fact that the international reserve of the countries could not be easily managed as most of the international transfers or transactions are not easily traceable by central banks. </a:t>
            </a:r>
            <a:endParaRPr lang="fr-FR" sz="22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000798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6F87B-E282-47D9-8199-6A0D2342F7DD}"/>
              </a:ext>
            </a:extLst>
          </p:cNvPr>
          <p:cNvSpPr>
            <a:spLocks noGrp="1"/>
          </p:cNvSpPr>
          <p:nvPr>
            <p:ph type="title"/>
          </p:nvPr>
        </p:nvSpPr>
        <p:spPr/>
        <p:txBody>
          <a:bodyPr>
            <a:normAutofit fontScale="90000"/>
          </a:bodyPr>
          <a:lstStyle/>
          <a:p>
            <a:br>
              <a:rPr lang="en-US" sz="2800" b="1" dirty="0">
                <a:solidFill>
                  <a:schemeClr val="bg1"/>
                </a:solidFill>
                <a:latin typeface="Arial" panose="020B0604020202020204" pitchFamily="34" charset="0"/>
                <a:cs typeface="Arial" panose="020B0604020202020204" pitchFamily="34" charset="0"/>
              </a:rPr>
            </a:br>
            <a:r>
              <a:rPr lang="en-US" sz="2800" b="1" dirty="0">
                <a:solidFill>
                  <a:schemeClr val="bg1"/>
                </a:solidFill>
                <a:latin typeface="Arial" panose="020B0604020202020204" pitchFamily="34" charset="0"/>
                <a:cs typeface="Arial" panose="020B0604020202020204" pitchFamily="34" charset="0"/>
              </a:rPr>
              <a:t>05 CONSTRAINTS TO FINTECH DEVELOPMENT IN EASTERN AFRICA</a:t>
            </a:r>
            <a:br>
              <a:rPr lang="en-US" dirty="0">
                <a:solidFill>
                  <a:schemeClr val="bg1"/>
                </a:solidFill>
                <a:latin typeface="Arial" panose="020B0604020202020204" pitchFamily="34" charset="0"/>
                <a:cs typeface="Arial" panose="020B0604020202020204" pitchFamily="34" charset="0"/>
              </a:rPr>
            </a:br>
            <a:endParaRPr lang="en-US" dirty="0">
              <a:solidFill>
                <a:schemeClr val="bg1"/>
              </a:solidFill>
            </a:endParaRPr>
          </a:p>
        </p:txBody>
      </p:sp>
      <p:sp>
        <p:nvSpPr>
          <p:cNvPr id="3" name="Content Placeholder 2">
            <a:extLst>
              <a:ext uri="{FF2B5EF4-FFF2-40B4-BE49-F238E27FC236}">
                <a16:creationId xmlns:a16="http://schemas.microsoft.com/office/drawing/2014/main" id="{1CD0EEFB-38BD-401F-9501-22F2001E0B0A}"/>
              </a:ext>
            </a:extLst>
          </p:cNvPr>
          <p:cNvSpPr>
            <a:spLocks noGrp="1"/>
          </p:cNvSpPr>
          <p:nvPr>
            <p:ph idx="1"/>
          </p:nvPr>
        </p:nvSpPr>
        <p:spPr>
          <a:xfrm>
            <a:off x="407367" y="1124744"/>
            <a:ext cx="11305257" cy="5256584"/>
          </a:xfrm>
        </p:spPr>
        <p:txBody>
          <a:bodyPr>
            <a:normAutofit lnSpcReduction="10000"/>
          </a:bodyPr>
          <a:lstStyle/>
          <a:p>
            <a:pPr marL="382588" algn="just" eaLnBrk="1">
              <a:spcBef>
                <a:spcPts val="1200"/>
              </a:spcBef>
              <a:buFont typeface="Wingdings" panose="05000000000000000000" pitchFamily="2" charset="2"/>
              <a:buChar char="§"/>
            </a:pPr>
            <a:r>
              <a:rPr lang="en-US" sz="2400" b="1" dirty="0">
                <a:effectLst/>
                <a:ea typeface="SimSun" panose="02010600030101010101" pitchFamily="2" charset="-122"/>
                <a:cs typeface="Arial" panose="020B0604020202020204" pitchFamily="34" charset="0"/>
              </a:rPr>
              <a:t>Fintechs face several </a:t>
            </a:r>
            <a:r>
              <a:rPr lang="en-US" sz="2400" b="1" dirty="0">
                <a:solidFill>
                  <a:srgbClr val="C00000"/>
                </a:solidFill>
                <a:effectLst/>
                <a:ea typeface="SimSun" panose="02010600030101010101" pitchFamily="2" charset="-122"/>
                <a:cs typeface="Arial" panose="020B0604020202020204" pitchFamily="34" charset="0"/>
              </a:rPr>
              <a:t>constraints</a:t>
            </a:r>
            <a:r>
              <a:rPr lang="en-US" sz="2400" b="1" dirty="0">
                <a:effectLst/>
                <a:ea typeface="SimSun" panose="02010600030101010101" pitchFamily="2" charset="-122"/>
                <a:cs typeface="Arial" panose="020B0604020202020204" pitchFamily="34" charset="0"/>
              </a:rPr>
              <a:t> for their development in Eastern Africa:</a:t>
            </a:r>
          </a:p>
          <a:p>
            <a:pPr marL="839788" lvl="1" indent="-342900" algn="just" eaLnBrk="1">
              <a:spcBef>
                <a:spcPts val="1200"/>
              </a:spcBef>
              <a:buFont typeface="Arial" panose="020B0604020202020204" pitchFamily="34" charset="0"/>
              <a:buChar char="•"/>
            </a:pPr>
            <a:r>
              <a:rPr lang="en-US" b="1" dirty="0">
                <a:ea typeface="SimSun" panose="02010600030101010101" pitchFamily="2" charset="-122"/>
                <a:cs typeface="Arial" panose="020B0604020202020204" pitchFamily="34" charset="0"/>
              </a:rPr>
              <a:t>Lack of the full spectrum of skills and competencies across the region:</a:t>
            </a:r>
            <a:r>
              <a:rPr lang="en-US" dirty="0">
                <a:ea typeface="SimSun" panose="02010600030101010101" pitchFamily="2" charset="-122"/>
                <a:cs typeface="Arial" panose="020B0604020202020204" pitchFamily="34" charset="0"/>
              </a:rPr>
              <a:t> For instance, there is shortage of chief technology officers, software engineers, data scientists</a:t>
            </a:r>
          </a:p>
          <a:p>
            <a:pPr marL="839788" lvl="1" indent="-342900" algn="just" eaLnBrk="1">
              <a:spcBef>
                <a:spcPts val="1200"/>
              </a:spcBef>
              <a:buFont typeface="Arial" panose="020B0604020202020204" pitchFamily="34" charset="0"/>
              <a:buChar char="•"/>
            </a:pPr>
            <a:r>
              <a:rPr lang="en-US" b="1" dirty="0">
                <a:ea typeface="SimSun" panose="02010600030101010101" pitchFamily="2" charset="-122"/>
                <a:cs typeface="Arial" panose="020B0604020202020204" pitchFamily="34" charset="0"/>
              </a:rPr>
              <a:t>Limited economic infrastructures in the region</a:t>
            </a:r>
            <a:r>
              <a:rPr lang="en-US" dirty="0">
                <a:ea typeface="SimSun" panose="02010600030101010101" pitchFamily="2" charset="-122"/>
                <a:cs typeface="Arial" panose="020B0604020202020204" pitchFamily="34" charset="0"/>
              </a:rPr>
              <a:t> which lead to limited internet and electricity coverage, poor network connectivity, particularly in rural areas</a:t>
            </a:r>
          </a:p>
          <a:p>
            <a:pPr marL="839788" lvl="1" indent="-342900" algn="just" eaLnBrk="1">
              <a:spcBef>
                <a:spcPts val="1200"/>
              </a:spcBef>
              <a:buFont typeface="Arial" panose="020B0604020202020204" pitchFamily="34" charset="0"/>
              <a:buChar char="•"/>
            </a:pPr>
            <a:r>
              <a:rPr lang="en-US" b="1" dirty="0">
                <a:ea typeface="SimSun" panose="02010600030101010101" pitchFamily="2" charset="-122"/>
                <a:cs typeface="Arial" panose="020B0604020202020204" pitchFamily="34" charset="0"/>
              </a:rPr>
              <a:t>High cost of internet and mobile</a:t>
            </a:r>
          </a:p>
          <a:p>
            <a:pPr marL="839788" lvl="1" indent="-342900" algn="just" eaLnBrk="1">
              <a:spcBef>
                <a:spcPts val="1200"/>
              </a:spcBef>
              <a:buFont typeface="Arial" panose="020B0604020202020204" pitchFamily="34" charset="0"/>
              <a:buChar char="•"/>
            </a:pPr>
            <a:r>
              <a:rPr lang="en-US" b="1" dirty="0">
                <a:ea typeface="SimSun" panose="02010600030101010101" pitchFamily="2" charset="-122"/>
                <a:cs typeface="Arial" panose="020B0604020202020204" pitchFamily="34" charset="0"/>
              </a:rPr>
              <a:t>Limited digital literacy in the pubic  </a:t>
            </a:r>
          </a:p>
          <a:p>
            <a:pPr marL="839788" lvl="1" indent="-342900" algn="just" eaLnBrk="1">
              <a:spcBef>
                <a:spcPts val="1200"/>
              </a:spcBef>
              <a:buFont typeface="Arial" panose="020B0604020202020204" pitchFamily="34" charset="0"/>
              <a:buChar char="•"/>
            </a:pPr>
            <a:r>
              <a:rPr lang="en-US" b="1" dirty="0">
                <a:ea typeface="SimSun" panose="02010600030101010101" pitchFamily="2" charset="-122"/>
                <a:cs typeface="Arial" panose="020B0604020202020204" pitchFamily="34" charset="0"/>
              </a:rPr>
              <a:t>Legal and regulatory requirements for Fintech are significant</a:t>
            </a:r>
            <a:r>
              <a:rPr lang="en-US" dirty="0">
                <a:ea typeface="SimSun" panose="02010600030101010101" pitchFamily="2" charset="-122"/>
                <a:cs typeface="Arial" panose="020B0604020202020204" pitchFamily="34" charset="0"/>
              </a:rPr>
              <a:t> (Data governance including personal data protection, KYC, Cybersecurity requirements, Electronic money and electronic fund transfer regulation, Anti-money laundering and countering of financial terrorism regulation, Digital banking regulation, Digitally–enabled ID regulation, E-money regulation…). </a:t>
            </a:r>
            <a:r>
              <a:rPr lang="en-US" b="1" dirty="0">
                <a:ea typeface="SimSun" panose="02010600030101010101" pitchFamily="2" charset="-122"/>
                <a:cs typeface="Arial" panose="020B0604020202020204" pitchFamily="34" charset="0"/>
              </a:rPr>
              <a:t>So far, these key regulations are not fully implemented in all the countries of the region.</a:t>
            </a:r>
          </a:p>
        </p:txBody>
      </p:sp>
    </p:spTree>
    <p:extLst>
      <p:ext uri="{BB962C8B-B14F-4D97-AF65-F5344CB8AC3E}">
        <p14:creationId xmlns:p14="http://schemas.microsoft.com/office/powerpoint/2010/main" val="41084059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6F87B-E282-47D9-8199-6A0D2342F7DD}"/>
              </a:ext>
            </a:extLst>
          </p:cNvPr>
          <p:cNvSpPr>
            <a:spLocks noGrp="1"/>
          </p:cNvSpPr>
          <p:nvPr>
            <p:ph type="title"/>
          </p:nvPr>
        </p:nvSpPr>
        <p:spPr/>
        <p:txBody>
          <a:bodyPr>
            <a:normAutofit fontScale="90000"/>
          </a:bodyPr>
          <a:lstStyle/>
          <a:p>
            <a:br>
              <a:rPr lang="en-US" sz="2800" b="1" dirty="0">
                <a:solidFill>
                  <a:schemeClr val="bg1"/>
                </a:solidFill>
                <a:latin typeface="Arial" panose="020B0604020202020204" pitchFamily="34" charset="0"/>
                <a:cs typeface="Arial" panose="020B0604020202020204" pitchFamily="34" charset="0"/>
              </a:rPr>
            </a:br>
            <a:r>
              <a:rPr lang="en-US" sz="2800" b="1" dirty="0">
                <a:solidFill>
                  <a:schemeClr val="bg1"/>
                </a:solidFill>
                <a:latin typeface="Arial" panose="020B0604020202020204" pitchFamily="34" charset="0"/>
                <a:cs typeface="Arial" panose="020B0604020202020204" pitchFamily="34" charset="0"/>
              </a:rPr>
              <a:t>05 CONSTRAINTS TO FINTECH DEVELOPMENT IN EASTERN AFRICA</a:t>
            </a:r>
            <a:br>
              <a:rPr lang="en-US" dirty="0">
                <a:solidFill>
                  <a:schemeClr val="bg1"/>
                </a:solidFill>
                <a:latin typeface="Arial" panose="020B0604020202020204" pitchFamily="34" charset="0"/>
                <a:cs typeface="Arial" panose="020B0604020202020204" pitchFamily="34" charset="0"/>
              </a:rPr>
            </a:br>
            <a:endParaRPr lang="en-US" dirty="0">
              <a:solidFill>
                <a:schemeClr val="bg1"/>
              </a:solidFill>
            </a:endParaRPr>
          </a:p>
        </p:txBody>
      </p:sp>
      <p:sp>
        <p:nvSpPr>
          <p:cNvPr id="3" name="Content Placeholder 2">
            <a:extLst>
              <a:ext uri="{FF2B5EF4-FFF2-40B4-BE49-F238E27FC236}">
                <a16:creationId xmlns:a16="http://schemas.microsoft.com/office/drawing/2014/main" id="{1CD0EEFB-38BD-401F-9501-22F2001E0B0A}"/>
              </a:ext>
            </a:extLst>
          </p:cNvPr>
          <p:cNvSpPr>
            <a:spLocks noGrp="1"/>
          </p:cNvSpPr>
          <p:nvPr>
            <p:ph idx="1"/>
          </p:nvPr>
        </p:nvSpPr>
        <p:spPr>
          <a:xfrm>
            <a:off x="431369" y="979629"/>
            <a:ext cx="11305257" cy="704009"/>
          </a:xfrm>
        </p:spPr>
        <p:txBody>
          <a:bodyPr>
            <a:normAutofit lnSpcReduction="10000"/>
          </a:bodyPr>
          <a:lstStyle/>
          <a:p>
            <a:pPr marL="382588" algn="just" eaLnBrk="1">
              <a:spcBef>
                <a:spcPts val="1200"/>
              </a:spcBef>
              <a:buFont typeface="Wingdings" panose="05000000000000000000" pitchFamily="2" charset="2"/>
              <a:buChar char="§"/>
            </a:pPr>
            <a:r>
              <a:rPr lang="en-US" sz="2400" b="1" dirty="0">
                <a:effectLst/>
                <a:ea typeface="SimSun" panose="02010600030101010101" pitchFamily="2" charset="-122"/>
                <a:cs typeface="Arial" panose="020B0604020202020204" pitchFamily="34" charset="0"/>
              </a:rPr>
              <a:t>Currently, only Kenya in the region, has implemented a full set of legal and regulatory requirements for Fintech</a:t>
            </a:r>
          </a:p>
        </p:txBody>
      </p:sp>
      <p:sp>
        <p:nvSpPr>
          <p:cNvPr id="6" name="ZoneTexte 5">
            <a:extLst>
              <a:ext uri="{FF2B5EF4-FFF2-40B4-BE49-F238E27FC236}">
                <a16:creationId xmlns:a16="http://schemas.microsoft.com/office/drawing/2014/main" id="{6F89077E-B186-4655-8E30-E7ACA828C40A}"/>
              </a:ext>
            </a:extLst>
          </p:cNvPr>
          <p:cNvSpPr txBox="1"/>
          <p:nvPr/>
        </p:nvSpPr>
        <p:spPr>
          <a:xfrm rot="5400000">
            <a:off x="-1942446" y="4249194"/>
            <a:ext cx="4225876" cy="281231"/>
          </a:xfrm>
          <a:prstGeom prst="rect">
            <a:avLst/>
          </a:prstGeom>
          <a:noFill/>
        </p:spPr>
        <p:txBody>
          <a:bodyPr wrap="square">
            <a:spAutoFit/>
          </a:bodyPr>
          <a:lstStyle/>
          <a:p>
            <a:pPr>
              <a:lnSpc>
                <a:spcPct val="107000"/>
              </a:lnSpc>
              <a:spcAft>
                <a:spcPts val="800"/>
              </a:spcAft>
            </a:pPr>
            <a:r>
              <a:rPr lang="en-US" sz="1200" i="1" dirty="0">
                <a:effectLst/>
                <a:latin typeface="+mn-lt"/>
                <a:ea typeface="SimSun" panose="02010600030101010101" pitchFamily="2" charset="-122"/>
                <a:cs typeface="Arial" panose="020B0604020202020204" pitchFamily="34" charset="0"/>
              </a:rPr>
              <a:t>Source: World Bank and authors’ compilation</a:t>
            </a:r>
            <a:endParaRPr lang="fr-FR" sz="1200" dirty="0">
              <a:effectLst/>
              <a:latin typeface="+mn-lt"/>
              <a:ea typeface="SimSun" panose="02010600030101010101" pitchFamily="2" charset="-122"/>
              <a:cs typeface="Arial" panose="020B0604020202020204" pitchFamily="34" charset="0"/>
            </a:endParaRPr>
          </a:p>
        </p:txBody>
      </p:sp>
      <p:graphicFrame>
        <p:nvGraphicFramePr>
          <p:cNvPr id="5" name="Tableau 4">
            <a:extLst>
              <a:ext uri="{FF2B5EF4-FFF2-40B4-BE49-F238E27FC236}">
                <a16:creationId xmlns:a16="http://schemas.microsoft.com/office/drawing/2014/main" id="{EE0A4729-9736-4992-BEEA-DF5EC73869E1}"/>
              </a:ext>
            </a:extLst>
          </p:cNvPr>
          <p:cNvGraphicFramePr>
            <a:graphicFrameLocks noGrp="1"/>
          </p:cNvGraphicFramePr>
          <p:nvPr>
            <p:extLst>
              <p:ext uri="{D42A27DB-BD31-4B8C-83A1-F6EECF244321}">
                <p14:modId xmlns:p14="http://schemas.microsoft.com/office/powerpoint/2010/main" val="2835634102"/>
              </p:ext>
            </p:extLst>
          </p:nvPr>
        </p:nvGraphicFramePr>
        <p:xfrm>
          <a:off x="697405" y="1722341"/>
          <a:ext cx="10972800" cy="4780407"/>
        </p:xfrm>
        <a:graphic>
          <a:graphicData uri="http://schemas.openxmlformats.org/drawingml/2006/table">
            <a:tbl>
              <a:tblPr firstRow="1" firstCol="1" bandRow="1">
                <a:tableStyleId>{5C22544A-7EE6-4342-B048-85BDC9FD1C3A}</a:tableStyleId>
              </a:tblPr>
              <a:tblGrid>
                <a:gridCol w="1371600">
                  <a:extLst>
                    <a:ext uri="{9D8B030D-6E8A-4147-A177-3AD203B41FA5}">
                      <a16:colId xmlns:a16="http://schemas.microsoft.com/office/drawing/2014/main" val="3383199245"/>
                    </a:ext>
                  </a:extLst>
                </a:gridCol>
                <a:gridCol w="1362699">
                  <a:extLst>
                    <a:ext uri="{9D8B030D-6E8A-4147-A177-3AD203B41FA5}">
                      <a16:colId xmlns:a16="http://schemas.microsoft.com/office/drawing/2014/main" val="2363064520"/>
                    </a:ext>
                  </a:extLst>
                </a:gridCol>
                <a:gridCol w="1380501">
                  <a:extLst>
                    <a:ext uri="{9D8B030D-6E8A-4147-A177-3AD203B41FA5}">
                      <a16:colId xmlns:a16="http://schemas.microsoft.com/office/drawing/2014/main" val="1215854167"/>
                    </a:ext>
                  </a:extLst>
                </a:gridCol>
                <a:gridCol w="1371600">
                  <a:extLst>
                    <a:ext uri="{9D8B030D-6E8A-4147-A177-3AD203B41FA5}">
                      <a16:colId xmlns:a16="http://schemas.microsoft.com/office/drawing/2014/main" val="3611203966"/>
                    </a:ext>
                  </a:extLst>
                </a:gridCol>
                <a:gridCol w="1371600">
                  <a:extLst>
                    <a:ext uri="{9D8B030D-6E8A-4147-A177-3AD203B41FA5}">
                      <a16:colId xmlns:a16="http://schemas.microsoft.com/office/drawing/2014/main" val="4189255160"/>
                    </a:ext>
                  </a:extLst>
                </a:gridCol>
                <a:gridCol w="1371600">
                  <a:extLst>
                    <a:ext uri="{9D8B030D-6E8A-4147-A177-3AD203B41FA5}">
                      <a16:colId xmlns:a16="http://schemas.microsoft.com/office/drawing/2014/main" val="4273303611"/>
                    </a:ext>
                  </a:extLst>
                </a:gridCol>
                <a:gridCol w="1371600">
                  <a:extLst>
                    <a:ext uri="{9D8B030D-6E8A-4147-A177-3AD203B41FA5}">
                      <a16:colId xmlns:a16="http://schemas.microsoft.com/office/drawing/2014/main" val="3218313910"/>
                    </a:ext>
                  </a:extLst>
                </a:gridCol>
                <a:gridCol w="1371600">
                  <a:extLst>
                    <a:ext uri="{9D8B030D-6E8A-4147-A177-3AD203B41FA5}">
                      <a16:colId xmlns:a16="http://schemas.microsoft.com/office/drawing/2014/main" val="3231609921"/>
                    </a:ext>
                  </a:extLst>
                </a:gridCol>
              </a:tblGrid>
              <a:tr h="289560">
                <a:tc>
                  <a:txBody>
                    <a:bodyPr/>
                    <a:lstStyle/>
                    <a:p>
                      <a:pPr>
                        <a:lnSpc>
                          <a:spcPct val="107000"/>
                        </a:lnSpc>
                        <a:spcAft>
                          <a:spcPts val="0"/>
                        </a:spcAft>
                      </a:pPr>
                      <a:r>
                        <a:rPr lang="en-US" sz="1200">
                          <a:effectLst/>
                        </a:rPr>
                        <a:t>Country</a:t>
                      </a:r>
                      <a:endParaRPr lang="fr-CA" sz="12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7000"/>
                        </a:lnSpc>
                        <a:spcAft>
                          <a:spcPts val="0"/>
                        </a:spcAft>
                      </a:pPr>
                      <a:r>
                        <a:rPr lang="en-US" sz="1200">
                          <a:effectLst/>
                        </a:rPr>
                        <a:t>Anti-money laundering</a:t>
                      </a:r>
                      <a:endParaRPr lang="fr-CA" sz="12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7000"/>
                        </a:lnSpc>
                        <a:spcAft>
                          <a:spcPts val="0"/>
                        </a:spcAft>
                      </a:pPr>
                      <a:r>
                        <a:rPr lang="en-US" sz="1200">
                          <a:effectLst/>
                        </a:rPr>
                        <a:t>Equity crowdfunding </a:t>
                      </a:r>
                      <a:endParaRPr lang="fr-CA" sz="12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7000"/>
                        </a:lnSpc>
                        <a:spcAft>
                          <a:spcPts val="0"/>
                        </a:spcAft>
                      </a:pPr>
                      <a:r>
                        <a:rPr lang="en-US" sz="1200">
                          <a:effectLst/>
                        </a:rPr>
                        <a:t>Digital ID</a:t>
                      </a:r>
                      <a:endParaRPr lang="fr-CA" sz="12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7000"/>
                        </a:lnSpc>
                        <a:spcAft>
                          <a:spcPts val="0"/>
                        </a:spcAft>
                      </a:pPr>
                      <a:r>
                        <a:rPr lang="en-US" sz="1200">
                          <a:effectLst/>
                        </a:rPr>
                        <a:t>Electronic money</a:t>
                      </a:r>
                      <a:endParaRPr lang="fr-CA" sz="12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7000"/>
                        </a:lnSpc>
                        <a:spcAft>
                          <a:spcPts val="0"/>
                        </a:spcAft>
                      </a:pPr>
                      <a:r>
                        <a:rPr lang="en-US" sz="1200">
                          <a:effectLst/>
                        </a:rPr>
                        <a:t>Cyber security</a:t>
                      </a:r>
                      <a:endParaRPr lang="fr-CA" sz="12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7000"/>
                        </a:lnSpc>
                        <a:spcAft>
                          <a:spcPts val="0"/>
                        </a:spcAft>
                      </a:pPr>
                      <a:r>
                        <a:rPr lang="en-US" sz="1200">
                          <a:effectLst/>
                        </a:rPr>
                        <a:t>Electronic Payment/Transfer</a:t>
                      </a:r>
                      <a:endParaRPr lang="fr-CA" sz="12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7000"/>
                        </a:lnSpc>
                        <a:spcAft>
                          <a:spcPts val="0"/>
                        </a:spcAft>
                      </a:pPr>
                      <a:r>
                        <a:rPr lang="en-US" sz="1200">
                          <a:effectLst/>
                        </a:rPr>
                        <a:t>Data protection</a:t>
                      </a:r>
                      <a:endParaRPr lang="fr-CA" sz="12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extLst>
                  <a:ext uri="{0D108BD9-81ED-4DB2-BD59-A6C34878D82A}">
                    <a16:rowId xmlns:a16="http://schemas.microsoft.com/office/drawing/2014/main" val="2452087337"/>
                  </a:ext>
                </a:extLst>
              </a:tr>
              <a:tr h="342900">
                <a:tc>
                  <a:txBody>
                    <a:bodyPr/>
                    <a:lstStyle/>
                    <a:p>
                      <a:pPr>
                        <a:lnSpc>
                          <a:spcPct val="107000"/>
                        </a:lnSpc>
                        <a:spcAft>
                          <a:spcPts val="0"/>
                        </a:spcAft>
                      </a:pPr>
                      <a:r>
                        <a:rPr lang="en-US" sz="1200">
                          <a:effectLst/>
                        </a:rPr>
                        <a:t>Burundi</a:t>
                      </a:r>
                      <a:endParaRPr lang="fr-CA" sz="12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dirty="0">
                          <a:solidFill>
                            <a:schemeClr val="accent5"/>
                          </a:solidFill>
                          <a:effectLst/>
                        </a:rPr>
                        <a:t>No legislation identified </a:t>
                      </a:r>
                      <a:endParaRPr lang="fr-CA" sz="1200" dirty="0">
                        <a:solidFill>
                          <a:schemeClr val="accent5"/>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a:solidFill>
                            <a:schemeClr val="accent2"/>
                          </a:solidFill>
                          <a:effectLst/>
                        </a:rPr>
                        <a:t>Regulated</a:t>
                      </a:r>
                      <a:endParaRPr lang="fr-CA" sz="1200" b="1">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dirty="0">
                          <a:solidFill>
                            <a:srgbClr val="C00000"/>
                          </a:solidFill>
                          <a:effectLst/>
                        </a:rPr>
                        <a:t>No legislation identified </a:t>
                      </a:r>
                      <a:endParaRPr lang="fr-CA" sz="1200" dirty="0">
                        <a:solidFill>
                          <a:srgbClr val="C00000"/>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extLst>
                  <a:ext uri="{0D108BD9-81ED-4DB2-BD59-A6C34878D82A}">
                    <a16:rowId xmlns:a16="http://schemas.microsoft.com/office/drawing/2014/main" val="390552906"/>
                  </a:ext>
                </a:extLst>
              </a:tr>
              <a:tr h="365760">
                <a:tc>
                  <a:txBody>
                    <a:bodyPr/>
                    <a:lstStyle/>
                    <a:p>
                      <a:pPr>
                        <a:lnSpc>
                          <a:spcPct val="107000"/>
                        </a:lnSpc>
                        <a:spcAft>
                          <a:spcPts val="0"/>
                        </a:spcAft>
                      </a:pPr>
                      <a:r>
                        <a:rPr lang="en-US" sz="1200" dirty="0">
                          <a:effectLst/>
                        </a:rPr>
                        <a:t>Congo, DR</a:t>
                      </a:r>
                      <a:endParaRPr lang="fr-CA" sz="1200" dirty="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dirty="0">
                          <a:solidFill>
                            <a:schemeClr val="accent5"/>
                          </a:solidFill>
                          <a:effectLst/>
                        </a:rPr>
                        <a:t>No legislation identified </a:t>
                      </a:r>
                      <a:endParaRPr lang="fr-CA" sz="1200" dirty="0">
                        <a:solidFill>
                          <a:schemeClr val="accent5"/>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dirty="0">
                          <a:solidFill>
                            <a:srgbClr val="C00000"/>
                          </a:solidFill>
                          <a:effectLst/>
                        </a:rPr>
                        <a:t>No legislation identified </a:t>
                      </a:r>
                      <a:endParaRPr lang="fr-CA" sz="1200" dirty="0">
                        <a:solidFill>
                          <a:srgbClr val="C00000"/>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extLst>
                  <a:ext uri="{0D108BD9-81ED-4DB2-BD59-A6C34878D82A}">
                    <a16:rowId xmlns:a16="http://schemas.microsoft.com/office/drawing/2014/main" val="4254382611"/>
                  </a:ext>
                </a:extLst>
              </a:tr>
              <a:tr h="304800">
                <a:tc>
                  <a:txBody>
                    <a:bodyPr/>
                    <a:lstStyle/>
                    <a:p>
                      <a:pPr>
                        <a:lnSpc>
                          <a:spcPct val="107000"/>
                        </a:lnSpc>
                        <a:spcAft>
                          <a:spcPts val="0"/>
                        </a:spcAft>
                      </a:pPr>
                      <a:r>
                        <a:rPr lang="en-US" sz="1200">
                          <a:effectLst/>
                        </a:rPr>
                        <a:t>Comoros</a:t>
                      </a:r>
                      <a:endParaRPr lang="fr-CA" sz="12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dirty="0">
                          <a:solidFill>
                            <a:schemeClr val="accent5"/>
                          </a:solidFill>
                          <a:effectLst/>
                        </a:rPr>
                        <a:t>No legislation identified </a:t>
                      </a:r>
                      <a:endParaRPr lang="fr-CA" sz="1200" dirty="0">
                        <a:solidFill>
                          <a:schemeClr val="accent5"/>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a:solidFill>
                            <a:schemeClr val="accent2"/>
                          </a:solidFill>
                          <a:effectLst/>
                        </a:rPr>
                        <a:t>Regulated</a:t>
                      </a:r>
                      <a:endParaRPr lang="fr-CA" sz="1200" b="1">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dirty="0">
                          <a:solidFill>
                            <a:srgbClr val="C00000"/>
                          </a:solidFill>
                          <a:effectLst/>
                        </a:rPr>
                        <a:t>No legislation identified </a:t>
                      </a:r>
                      <a:endParaRPr lang="fr-CA" sz="1200" dirty="0">
                        <a:solidFill>
                          <a:srgbClr val="C00000"/>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dirty="0">
                          <a:solidFill>
                            <a:srgbClr val="C00000"/>
                          </a:solidFill>
                          <a:effectLst/>
                        </a:rPr>
                        <a:t>No legislation identified </a:t>
                      </a:r>
                      <a:endParaRPr lang="fr-CA" sz="1200" dirty="0">
                        <a:solidFill>
                          <a:srgbClr val="C00000"/>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rgbClr val="C00000"/>
                          </a:solidFill>
                          <a:effectLst/>
                        </a:rPr>
                        <a:t>Regulated</a:t>
                      </a:r>
                      <a:endParaRPr lang="fr-CA" sz="1200" b="1" dirty="0">
                        <a:solidFill>
                          <a:srgbClr val="C00000"/>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extLst>
                  <a:ext uri="{0D108BD9-81ED-4DB2-BD59-A6C34878D82A}">
                    <a16:rowId xmlns:a16="http://schemas.microsoft.com/office/drawing/2014/main" val="1011561920"/>
                  </a:ext>
                </a:extLst>
              </a:tr>
              <a:tr h="304800">
                <a:tc>
                  <a:txBody>
                    <a:bodyPr/>
                    <a:lstStyle/>
                    <a:p>
                      <a:pPr>
                        <a:lnSpc>
                          <a:spcPct val="107000"/>
                        </a:lnSpc>
                        <a:spcAft>
                          <a:spcPts val="0"/>
                        </a:spcAft>
                      </a:pPr>
                      <a:r>
                        <a:rPr lang="en-US" sz="1200">
                          <a:effectLst/>
                        </a:rPr>
                        <a:t>Djibouti</a:t>
                      </a:r>
                      <a:endParaRPr lang="fr-CA" sz="12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dirty="0">
                          <a:solidFill>
                            <a:schemeClr val="accent5"/>
                          </a:solidFill>
                          <a:effectLst/>
                        </a:rPr>
                        <a:t>No legislation identified </a:t>
                      </a:r>
                      <a:endParaRPr lang="fr-CA" sz="1200" dirty="0">
                        <a:solidFill>
                          <a:schemeClr val="accent5"/>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dirty="0">
                          <a:solidFill>
                            <a:srgbClr val="C00000"/>
                          </a:solidFill>
                          <a:effectLst/>
                        </a:rPr>
                        <a:t>No legislation identified </a:t>
                      </a:r>
                      <a:endParaRPr lang="fr-CA" sz="1200" dirty="0">
                        <a:solidFill>
                          <a:srgbClr val="C00000"/>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dirty="0">
                          <a:solidFill>
                            <a:srgbClr val="C00000"/>
                          </a:solidFill>
                          <a:effectLst/>
                        </a:rPr>
                        <a:t>No legislation identified </a:t>
                      </a:r>
                      <a:endParaRPr lang="fr-CA" sz="1200" dirty="0">
                        <a:solidFill>
                          <a:srgbClr val="C00000"/>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dirty="0">
                          <a:solidFill>
                            <a:srgbClr val="C00000"/>
                          </a:solidFill>
                          <a:effectLst/>
                        </a:rPr>
                        <a:t>No legislation identified </a:t>
                      </a:r>
                      <a:endParaRPr lang="fr-CA" sz="1200" dirty="0">
                        <a:solidFill>
                          <a:srgbClr val="C00000"/>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extLst>
                  <a:ext uri="{0D108BD9-81ED-4DB2-BD59-A6C34878D82A}">
                    <a16:rowId xmlns:a16="http://schemas.microsoft.com/office/drawing/2014/main" val="847856598"/>
                  </a:ext>
                </a:extLst>
              </a:tr>
              <a:tr h="304800">
                <a:tc>
                  <a:txBody>
                    <a:bodyPr/>
                    <a:lstStyle/>
                    <a:p>
                      <a:pPr>
                        <a:lnSpc>
                          <a:spcPct val="107000"/>
                        </a:lnSpc>
                        <a:spcAft>
                          <a:spcPts val="0"/>
                        </a:spcAft>
                      </a:pPr>
                      <a:r>
                        <a:rPr lang="en-US" sz="1200">
                          <a:effectLst/>
                        </a:rPr>
                        <a:t>Ethiopia</a:t>
                      </a:r>
                      <a:endParaRPr lang="fr-CA" sz="12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dirty="0">
                          <a:solidFill>
                            <a:schemeClr val="accent5"/>
                          </a:solidFill>
                          <a:effectLst/>
                        </a:rPr>
                        <a:t>No legislation identified </a:t>
                      </a:r>
                      <a:endParaRPr lang="fr-CA" sz="1200" dirty="0">
                        <a:solidFill>
                          <a:schemeClr val="accent5"/>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extLst>
                  <a:ext uri="{0D108BD9-81ED-4DB2-BD59-A6C34878D82A}">
                    <a16:rowId xmlns:a16="http://schemas.microsoft.com/office/drawing/2014/main" val="2850719486"/>
                  </a:ext>
                </a:extLst>
              </a:tr>
              <a:tr h="182880">
                <a:tc>
                  <a:txBody>
                    <a:bodyPr/>
                    <a:lstStyle/>
                    <a:p>
                      <a:pPr>
                        <a:lnSpc>
                          <a:spcPct val="107000"/>
                        </a:lnSpc>
                        <a:spcAft>
                          <a:spcPts val="0"/>
                        </a:spcAft>
                      </a:pPr>
                      <a:r>
                        <a:rPr lang="en-US" sz="1200" b="1" dirty="0">
                          <a:effectLst/>
                        </a:rPr>
                        <a:t>Kenya</a:t>
                      </a:r>
                      <a:endParaRPr lang="fr-CA" sz="1200" b="1" dirty="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extLst>
                  <a:ext uri="{0D108BD9-81ED-4DB2-BD59-A6C34878D82A}">
                    <a16:rowId xmlns:a16="http://schemas.microsoft.com/office/drawing/2014/main" val="2032701688"/>
                  </a:ext>
                </a:extLst>
              </a:tr>
              <a:tr h="304800">
                <a:tc>
                  <a:txBody>
                    <a:bodyPr/>
                    <a:lstStyle/>
                    <a:p>
                      <a:pPr>
                        <a:lnSpc>
                          <a:spcPct val="107000"/>
                        </a:lnSpc>
                        <a:spcAft>
                          <a:spcPts val="0"/>
                        </a:spcAft>
                      </a:pPr>
                      <a:r>
                        <a:rPr lang="en-US" sz="1200">
                          <a:effectLst/>
                        </a:rPr>
                        <a:t>Madagascar</a:t>
                      </a:r>
                      <a:endParaRPr lang="fr-CA" sz="12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dirty="0">
                          <a:solidFill>
                            <a:schemeClr val="accent5"/>
                          </a:solidFill>
                          <a:effectLst/>
                        </a:rPr>
                        <a:t>No legislation identified </a:t>
                      </a:r>
                      <a:endParaRPr lang="fr-CA" sz="1200" dirty="0">
                        <a:solidFill>
                          <a:schemeClr val="accent5"/>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dirty="0">
                          <a:solidFill>
                            <a:srgbClr val="C00000"/>
                          </a:solidFill>
                          <a:effectLst/>
                        </a:rPr>
                        <a:t>No legislation identified </a:t>
                      </a:r>
                      <a:endParaRPr lang="fr-CA" sz="1200" dirty="0">
                        <a:solidFill>
                          <a:srgbClr val="C00000"/>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extLst>
                  <a:ext uri="{0D108BD9-81ED-4DB2-BD59-A6C34878D82A}">
                    <a16:rowId xmlns:a16="http://schemas.microsoft.com/office/drawing/2014/main" val="431174434"/>
                  </a:ext>
                </a:extLst>
              </a:tr>
              <a:tr h="304800">
                <a:tc>
                  <a:txBody>
                    <a:bodyPr/>
                    <a:lstStyle/>
                    <a:p>
                      <a:pPr>
                        <a:lnSpc>
                          <a:spcPct val="107000"/>
                        </a:lnSpc>
                        <a:spcAft>
                          <a:spcPts val="0"/>
                        </a:spcAft>
                      </a:pPr>
                      <a:r>
                        <a:rPr lang="en-US" sz="1200">
                          <a:effectLst/>
                        </a:rPr>
                        <a:t>Rwanda</a:t>
                      </a:r>
                      <a:endParaRPr lang="fr-CA" sz="12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dirty="0">
                          <a:solidFill>
                            <a:schemeClr val="accent5"/>
                          </a:solidFill>
                          <a:effectLst/>
                        </a:rPr>
                        <a:t>No legislation identified </a:t>
                      </a:r>
                      <a:endParaRPr lang="fr-CA" sz="1200" dirty="0">
                        <a:solidFill>
                          <a:schemeClr val="accent5"/>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extLst>
                  <a:ext uri="{0D108BD9-81ED-4DB2-BD59-A6C34878D82A}">
                    <a16:rowId xmlns:a16="http://schemas.microsoft.com/office/drawing/2014/main" val="1072144249"/>
                  </a:ext>
                </a:extLst>
              </a:tr>
              <a:tr h="304800">
                <a:tc>
                  <a:txBody>
                    <a:bodyPr/>
                    <a:lstStyle/>
                    <a:p>
                      <a:pPr>
                        <a:lnSpc>
                          <a:spcPct val="107000"/>
                        </a:lnSpc>
                        <a:spcAft>
                          <a:spcPts val="0"/>
                        </a:spcAft>
                      </a:pPr>
                      <a:r>
                        <a:rPr lang="en-US" sz="1200">
                          <a:effectLst/>
                        </a:rPr>
                        <a:t>Somalia</a:t>
                      </a:r>
                      <a:endParaRPr lang="fr-CA" sz="12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dirty="0">
                          <a:solidFill>
                            <a:schemeClr val="accent5"/>
                          </a:solidFill>
                          <a:effectLst/>
                        </a:rPr>
                        <a:t>No legislation identified </a:t>
                      </a:r>
                      <a:endParaRPr lang="fr-CA" sz="1200" dirty="0">
                        <a:solidFill>
                          <a:schemeClr val="accent5"/>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dirty="0">
                          <a:solidFill>
                            <a:srgbClr val="C00000"/>
                          </a:solidFill>
                          <a:effectLst/>
                        </a:rPr>
                        <a:t>No legislation identified </a:t>
                      </a:r>
                      <a:endParaRPr lang="fr-CA" sz="1200" dirty="0">
                        <a:solidFill>
                          <a:srgbClr val="C00000"/>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a:solidFill>
                            <a:srgbClr val="C00000"/>
                          </a:solidFill>
                          <a:effectLst/>
                        </a:rPr>
                        <a:t>No legislation identified </a:t>
                      </a:r>
                      <a:endParaRPr lang="fr-CA" sz="1200">
                        <a:solidFill>
                          <a:srgbClr val="C00000"/>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dirty="0">
                          <a:solidFill>
                            <a:srgbClr val="C00000"/>
                          </a:solidFill>
                          <a:effectLst/>
                        </a:rPr>
                        <a:t>No legislation identified </a:t>
                      </a:r>
                      <a:endParaRPr lang="fr-CA" sz="1200" dirty="0">
                        <a:solidFill>
                          <a:srgbClr val="C00000"/>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dirty="0">
                          <a:solidFill>
                            <a:srgbClr val="C00000"/>
                          </a:solidFill>
                          <a:effectLst/>
                        </a:rPr>
                        <a:t>No legislation identified </a:t>
                      </a:r>
                      <a:endParaRPr lang="fr-CA" sz="1200" dirty="0">
                        <a:solidFill>
                          <a:srgbClr val="C00000"/>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dirty="0">
                          <a:solidFill>
                            <a:srgbClr val="C00000"/>
                          </a:solidFill>
                          <a:effectLst/>
                        </a:rPr>
                        <a:t>No legislation identified </a:t>
                      </a:r>
                      <a:endParaRPr lang="fr-CA" sz="1200" dirty="0">
                        <a:solidFill>
                          <a:srgbClr val="C00000"/>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extLst>
                  <a:ext uri="{0D108BD9-81ED-4DB2-BD59-A6C34878D82A}">
                    <a16:rowId xmlns:a16="http://schemas.microsoft.com/office/drawing/2014/main" val="891378126"/>
                  </a:ext>
                </a:extLst>
              </a:tr>
              <a:tr h="304800">
                <a:tc>
                  <a:txBody>
                    <a:bodyPr/>
                    <a:lstStyle/>
                    <a:p>
                      <a:pPr>
                        <a:lnSpc>
                          <a:spcPct val="107000"/>
                        </a:lnSpc>
                        <a:spcAft>
                          <a:spcPts val="0"/>
                        </a:spcAft>
                      </a:pPr>
                      <a:r>
                        <a:rPr lang="en-US" sz="1200">
                          <a:effectLst/>
                        </a:rPr>
                        <a:t>South Sudan</a:t>
                      </a:r>
                      <a:endParaRPr lang="fr-CA" sz="12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dirty="0">
                          <a:solidFill>
                            <a:schemeClr val="accent5"/>
                          </a:solidFill>
                          <a:effectLst/>
                        </a:rPr>
                        <a:t>No legislation identified </a:t>
                      </a:r>
                      <a:endParaRPr lang="fr-CA" sz="1200" dirty="0">
                        <a:solidFill>
                          <a:schemeClr val="accent5"/>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a:solidFill>
                            <a:srgbClr val="C00000"/>
                          </a:solidFill>
                          <a:effectLst/>
                        </a:rPr>
                        <a:t>No legislation identified </a:t>
                      </a:r>
                      <a:endParaRPr lang="fr-CA" sz="1200">
                        <a:solidFill>
                          <a:srgbClr val="C00000"/>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dirty="0">
                          <a:solidFill>
                            <a:srgbClr val="C00000"/>
                          </a:solidFill>
                          <a:effectLst/>
                        </a:rPr>
                        <a:t>No legislation identified </a:t>
                      </a:r>
                      <a:endParaRPr lang="fr-CA" sz="1200" dirty="0">
                        <a:solidFill>
                          <a:srgbClr val="C00000"/>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a:solidFill>
                            <a:srgbClr val="C00000"/>
                          </a:solidFill>
                          <a:effectLst/>
                        </a:rPr>
                        <a:t>No legislation identified </a:t>
                      </a:r>
                      <a:endParaRPr lang="fr-CA" sz="1200">
                        <a:solidFill>
                          <a:srgbClr val="C00000"/>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dirty="0">
                          <a:solidFill>
                            <a:srgbClr val="C00000"/>
                          </a:solidFill>
                          <a:effectLst/>
                        </a:rPr>
                        <a:t>No legislation identified </a:t>
                      </a:r>
                      <a:endParaRPr lang="fr-CA" sz="1200" dirty="0">
                        <a:solidFill>
                          <a:srgbClr val="C00000"/>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extLst>
                  <a:ext uri="{0D108BD9-81ED-4DB2-BD59-A6C34878D82A}">
                    <a16:rowId xmlns:a16="http://schemas.microsoft.com/office/drawing/2014/main" val="633843559"/>
                  </a:ext>
                </a:extLst>
              </a:tr>
              <a:tr h="304800">
                <a:tc>
                  <a:txBody>
                    <a:bodyPr/>
                    <a:lstStyle/>
                    <a:p>
                      <a:pPr>
                        <a:lnSpc>
                          <a:spcPct val="107000"/>
                        </a:lnSpc>
                        <a:spcAft>
                          <a:spcPts val="0"/>
                        </a:spcAft>
                      </a:pPr>
                      <a:r>
                        <a:rPr lang="en-US" sz="1200">
                          <a:effectLst/>
                        </a:rPr>
                        <a:t>Tanzania</a:t>
                      </a:r>
                      <a:endParaRPr lang="fr-CA" sz="12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dirty="0">
                          <a:solidFill>
                            <a:schemeClr val="accent5"/>
                          </a:solidFill>
                          <a:effectLst/>
                        </a:rPr>
                        <a:t>No legislation identified </a:t>
                      </a:r>
                      <a:endParaRPr lang="fr-CA" sz="1200" dirty="0">
                        <a:solidFill>
                          <a:schemeClr val="accent5"/>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a:solidFill>
                            <a:schemeClr val="accent2"/>
                          </a:solidFill>
                          <a:effectLst/>
                        </a:rPr>
                        <a:t>Regulated</a:t>
                      </a:r>
                      <a:endParaRPr lang="fr-CA" sz="1200" b="1">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extLst>
                  <a:ext uri="{0D108BD9-81ED-4DB2-BD59-A6C34878D82A}">
                    <a16:rowId xmlns:a16="http://schemas.microsoft.com/office/drawing/2014/main" val="1203302197"/>
                  </a:ext>
                </a:extLst>
              </a:tr>
              <a:tr h="255388">
                <a:tc>
                  <a:txBody>
                    <a:bodyPr/>
                    <a:lstStyle/>
                    <a:p>
                      <a:pPr>
                        <a:lnSpc>
                          <a:spcPct val="107000"/>
                        </a:lnSpc>
                        <a:spcAft>
                          <a:spcPts val="0"/>
                        </a:spcAft>
                      </a:pPr>
                      <a:r>
                        <a:rPr lang="en-US" sz="1200">
                          <a:effectLst/>
                        </a:rPr>
                        <a:t>Uganda</a:t>
                      </a:r>
                      <a:endParaRPr lang="fr-CA" sz="12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dirty="0">
                          <a:solidFill>
                            <a:srgbClr val="C00000"/>
                          </a:solidFill>
                          <a:effectLst/>
                        </a:rPr>
                        <a:t>No legislation identified </a:t>
                      </a:r>
                      <a:endParaRPr lang="fr-CA" sz="1200" dirty="0">
                        <a:solidFill>
                          <a:srgbClr val="C00000"/>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07000"/>
                        </a:lnSpc>
                        <a:spcAft>
                          <a:spcPts val="0"/>
                        </a:spcAft>
                      </a:pPr>
                      <a:r>
                        <a:rPr lang="en-US" sz="1200" b="1" dirty="0">
                          <a:solidFill>
                            <a:schemeClr val="accent2"/>
                          </a:solidFill>
                          <a:effectLst/>
                        </a:rPr>
                        <a:t>Regulated</a:t>
                      </a:r>
                      <a:endParaRPr lang="fr-CA" sz="1200" b="1" dirty="0">
                        <a:solidFill>
                          <a:schemeClr val="accent2"/>
                        </a:solidFill>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extLst>
                  <a:ext uri="{0D108BD9-81ED-4DB2-BD59-A6C34878D82A}">
                    <a16:rowId xmlns:a16="http://schemas.microsoft.com/office/drawing/2014/main" val="3033001569"/>
                  </a:ext>
                </a:extLst>
              </a:tr>
            </a:tbl>
          </a:graphicData>
        </a:graphic>
      </p:graphicFrame>
      <p:sp>
        <p:nvSpPr>
          <p:cNvPr id="8" name="Rectangle 7">
            <a:extLst>
              <a:ext uri="{FF2B5EF4-FFF2-40B4-BE49-F238E27FC236}">
                <a16:creationId xmlns:a16="http://schemas.microsoft.com/office/drawing/2014/main" id="{BDC52940-07AE-45DA-8D64-66A2F63BBF19}"/>
              </a:ext>
            </a:extLst>
          </p:cNvPr>
          <p:cNvSpPr/>
          <p:nvPr/>
        </p:nvSpPr>
        <p:spPr bwMode="auto">
          <a:xfrm>
            <a:off x="569801" y="4005064"/>
            <a:ext cx="11214831" cy="216024"/>
          </a:xfrm>
          <a:prstGeom prst="rect">
            <a:avLst/>
          </a:prstGeom>
          <a:noFill/>
          <a:ln w="25400" cap="flat" cmpd="sng" algn="ctr">
            <a:solidFill>
              <a:schemeClr val="tx1"/>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fr-CA"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spTree>
    <p:extLst>
      <p:ext uri="{BB962C8B-B14F-4D97-AF65-F5344CB8AC3E}">
        <p14:creationId xmlns:p14="http://schemas.microsoft.com/office/powerpoint/2010/main" val="13548311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6F87B-E282-47D9-8199-6A0D2342F7DD}"/>
              </a:ext>
            </a:extLst>
          </p:cNvPr>
          <p:cNvSpPr>
            <a:spLocks noGrp="1"/>
          </p:cNvSpPr>
          <p:nvPr>
            <p:ph type="title"/>
          </p:nvPr>
        </p:nvSpPr>
        <p:spPr/>
        <p:txBody>
          <a:bodyPr>
            <a:normAutofit fontScale="90000"/>
          </a:bodyPr>
          <a:lstStyle/>
          <a:p>
            <a:br>
              <a:rPr lang="en-US" sz="2800" b="1" dirty="0">
                <a:solidFill>
                  <a:schemeClr val="bg1"/>
                </a:solidFill>
                <a:latin typeface="Arial" panose="020B0604020202020204" pitchFamily="34" charset="0"/>
                <a:cs typeface="Arial" panose="020B0604020202020204" pitchFamily="34" charset="0"/>
              </a:rPr>
            </a:br>
            <a:r>
              <a:rPr lang="en-US" sz="2800" b="1" dirty="0">
                <a:solidFill>
                  <a:schemeClr val="bg1"/>
                </a:solidFill>
                <a:latin typeface="Arial" panose="020B0604020202020204" pitchFamily="34" charset="0"/>
                <a:cs typeface="Arial" panose="020B0604020202020204" pitchFamily="34" charset="0"/>
              </a:rPr>
              <a:t>06 CONCLUSION AND RECOMMENDATIONS</a:t>
            </a:r>
            <a:br>
              <a:rPr lang="en-US" sz="2800" b="1" dirty="0">
                <a:solidFill>
                  <a:schemeClr val="bg1"/>
                </a:solidFill>
                <a:latin typeface="Arial" panose="020B0604020202020204" pitchFamily="34" charset="0"/>
                <a:cs typeface="Arial" panose="020B0604020202020204" pitchFamily="34" charset="0"/>
              </a:rPr>
            </a:br>
            <a:endParaRPr lang="en-US" dirty="0">
              <a:solidFill>
                <a:schemeClr val="bg1"/>
              </a:solidFill>
            </a:endParaRPr>
          </a:p>
        </p:txBody>
      </p:sp>
      <p:sp>
        <p:nvSpPr>
          <p:cNvPr id="3" name="Content Placeholder 2">
            <a:extLst>
              <a:ext uri="{FF2B5EF4-FFF2-40B4-BE49-F238E27FC236}">
                <a16:creationId xmlns:a16="http://schemas.microsoft.com/office/drawing/2014/main" id="{1CD0EEFB-38BD-401F-9501-22F2001E0B0A}"/>
              </a:ext>
            </a:extLst>
          </p:cNvPr>
          <p:cNvSpPr>
            <a:spLocks noGrp="1"/>
          </p:cNvSpPr>
          <p:nvPr>
            <p:ph idx="1"/>
          </p:nvPr>
        </p:nvSpPr>
        <p:spPr>
          <a:xfrm>
            <a:off x="407367" y="1134683"/>
            <a:ext cx="11305257" cy="5040560"/>
          </a:xfrm>
        </p:spPr>
        <p:txBody>
          <a:bodyPr>
            <a:normAutofit lnSpcReduction="10000"/>
          </a:bodyPr>
          <a:lstStyle/>
          <a:p>
            <a:pPr marL="382588" algn="just" eaLnBrk="1">
              <a:spcBef>
                <a:spcPts val="1200"/>
              </a:spcBef>
              <a:buFont typeface="Wingdings" panose="05000000000000000000" pitchFamily="2" charset="2"/>
              <a:buChar char="§"/>
            </a:pPr>
            <a:r>
              <a:rPr lang="en-US" sz="2400" b="1" dirty="0">
                <a:ea typeface="SimSun" panose="02010600030101010101" pitchFamily="2" charset="-122"/>
                <a:cs typeface="Arial" panose="020B0604020202020204" pitchFamily="34" charset="0"/>
              </a:rPr>
              <a:t>The development of the Fintech industry has significantly impacted </a:t>
            </a:r>
            <a:r>
              <a:rPr lang="en-US" sz="2400" dirty="0">
                <a:ea typeface="SimSun" panose="02010600030101010101" pitchFamily="2" charset="-122"/>
                <a:cs typeface="Arial" panose="020B0604020202020204" pitchFamily="34" charset="0"/>
              </a:rPr>
              <a:t>individuals and firms in Eastern African countries, with a significant increase in </a:t>
            </a:r>
            <a:r>
              <a:rPr lang="en-US" sz="2400" b="1" dirty="0">
                <a:ea typeface="SimSun" panose="02010600030101010101" pitchFamily="2" charset="-122"/>
                <a:cs typeface="Arial" panose="020B0604020202020204" pitchFamily="34" charset="0"/>
              </a:rPr>
              <a:t>financial inclusion</a:t>
            </a:r>
            <a:r>
              <a:rPr lang="en-US" sz="2400" dirty="0">
                <a:ea typeface="SimSun" panose="02010600030101010101" pitchFamily="2" charset="-122"/>
                <a:cs typeface="Arial" panose="020B0604020202020204" pitchFamily="34" charset="0"/>
              </a:rPr>
              <a:t>. </a:t>
            </a:r>
          </a:p>
          <a:p>
            <a:pPr marL="1296988" lvl="2" algn="just">
              <a:spcBef>
                <a:spcPts val="1200"/>
              </a:spcBef>
              <a:buFont typeface="Wingdings" panose="05000000000000000000" pitchFamily="2" charset="2"/>
              <a:buChar char="§"/>
            </a:pPr>
            <a:endParaRPr lang="en-US" sz="1600" dirty="0">
              <a:ea typeface="SimSun" panose="02010600030101010101" pitchFamily="2" charset="-122"/>
              <a:cs typeface="Arial" panose="020B0604020202020204" pitchFamily="34" charset="0"/>
            </a:endParaRPr>
          </a:p>
          <a:p>
            <a:pPr marL="382588" algn="just" eaLnBrk="1">
              <a:spcBef>
                <a:spcPts val="1200"/>
              </a:spcBef>
              <a:buFont typeface="Wingdings" panose="05000000000000000000" pitchFamily="2" charset="2"/>
              <a:buChar char="§"/>
            </a:pPr>
            <a:r>
              <a:rPr lang="en-US" sz="2400" dirty="0">
                <a:ea typeface="SimSun" panose="02010600030101010101" pitchFamily="2" charset="-122"/>
                <a:cs typeface="Arial" panose="020B0604020202020204" pitchFamily="34" charset="0"/>
              </a:rPr>
              <a:t>Indeed, the </a:t>
            </a:r>
            <a:r>
              <a:rPr lang="en-US" sz="2400" b="1" dirty="0">
                <a:ea typeface="SimSun" panose="02010600030101010101" pitchFamily="2" charset="-122"/>
                <a:cs typeface="Arial" panose="020B0604020202020204" pitchFamily="34" charset="0"/>
              </a:rPr>
              <a:t>limited access of people</a:t>
            </a:r>
            <a:r>
              <a:rPr lang="en-US" sz="2400" dirty="0">
                <a:ea typeface="SimSun" panose="02010600030101010101" pitchFamily="2" charset="-122"/>
                <a:cs typeface="Arial" panose="020B0604020202020204" pitchFamily="34" charset="0"/>
              </a:rPr>
              <a:t>, particularly in remote rural areas and among low-income populations, to the banking sector, and the </a:t>
            </a:r>
            <a:r>
              <a:rPr lang="en-US" sz="2400" b="1" dirty="0">
                <a:ea typeface="SimSun" panose="02010600030101010101" pitchFamily="2" charset="-122"/>
                <a:cs typeface="Arial" panose="020B0604020202020204" pitchFamily="34" charset="0"/>
              </a:rPr>
              <a:t>penetration of smartphones and the internet</a:t>
            </a:r>
            <a:r>
              <a:rPr lang="en-US" sz="2400" dirty="0">
                <a:ea typeface="SimSun" panose="02010600030101010101" pitchFamily="2" charset="-122"/>
                <a:cs typeface="Arial" panose="020B0604020202020204" pitchFamily="34" charset="0"/>
              </a:rPr>
              <a:t> in the region are among the enablers of Fintech development in the region.</a:t>
            </a:r>
          </a:p>
          <a:p>
            <a:pPr marL="1296988" lvl="2" algn="just">
              <a:spcBef>
                <a:spcPts val="1200"/>
              </a:spcBef>
              <a:buFont typeface="Wingdings" panose="05000000000000000000" pitchFamily="2" charset="2"/>
              <a:buChar char="§"/>
            </a:pPr>
            <a:endParaRPr lang="en-US" sz="1600" dirty="0">
              <a:ea typeface="SimSun" panose="02010600030101010101" pitchFamily="2" charset="-122"/>
              <a:cs typeface="Arial" panose="020B0604020202020204" pitchFamily="34" charset="0"/>
            </a:endParaRPr>
          </a:p>
          <a:p>
            <a:pPr marL="382588" algn="just" eaLnBrk="1">
              <a:spcBef>
                <a:spcPts val="1200"/>
              </a:spcBef>
              <a:buFont typeface="Wingdings" panose="05000000000000000000" pitchFamily="2" charset="2"/>
              <a:buChar char="§"/>
            </a:pPr>
            <a:r>
              <a:rPr lang="en-US" sz="2400" b="1" dirty="0">
                <a:ea typeface="SimSun" panose="02010600030101010101" pitchFamily="2" charset="-122"/>
                <a:cs typeface="Arial" panose="020B0604020202020204" pitchFamily="34" charset="0"/>
              </a:rPr>
              <a:t>Mobile payments Fintech is the main type of Fintech in the region.</a:t>
            </a:r>
            <a:r>
              <a:rPr lang="en-US" sz="2400" dirty="0">
                <a:ea typeface="SimSun" panose="02010600030101010101" pitchFamily="2" charset="-122"/>
                <a:cs typeface="Arial" panose="020B0604020202020204" pitchFamily="34" charset="0"/>
              </a:rPr>
              <a:t> However, other Fintechs such as P2P lending, invoice lending, e-commerce finance… are more and more increasing.</a:t>
            </a:r>
          </a:p>
          <a:p>
            <a:pPr marL="1296988" lvl="2" algn="just">
              <a:spcBef>
                <a:spcPts val="1200"/>
              </a:spcBef>
              <a:buFont typeface="Wingdings" panose="05000000000000000000" pitchFamily="2" charset="2"/>
              <a:buChar char="§"/>
            </a:pPr>
            <a:endParaRPr lang="en-US" sz="1600" dirty="0">
              <a:ea typeface="SimSun" panose="02010600030101010101" pitchFamily="2" charset="-122"/>
              <a:cs typeface="Arial" panose="020B0604020202020204" pitchFamily="34" charset="0"/>
            </a:endParaRPr>
          </a:p>
          <a:p>
            <a:pPr marL="382588" algn="just" eaLnBrk="1">
              <a:spcBef>
                <a:spcPts val="1200"/>
              </a:spcBef>
              <a:buFont typeface="Wingdings" panose="05000000000000000000" pitchFamily="2" charset="2"/>
              <a:buChar char="§"/>
            </a:pPr>
            <a:r>
              <a:rPr lang="en-US" sz="2400" dirty="0">
                <a:ea typeface="SimSun" panose="02010600030101010101" pitchFamily="2" charset="-122"/>
                <a:cs typeface="Arial" panose="020B0604020202020204" pitchFamily="34" charset="0"/>
              </a:rPr>
              <a:t>However, certain number of </a:t>
            </a:r>
            <a:r>
              <a:rPr lang="en-US" sz="2400" b="1" dirty="0">
                <a:ea typeface="SimSun" panose="02010600030101010101" pitchFamily="2" charset="-122"/>
                <a:cs typeface="Arial" panose="020B0604020202020204" pitchFamily="34" charset="0"/>
              </a:rPr>
              <a:t>constraints</a:t>
            </a:r>
            <a:r>
              <a:rPr lang="en-US" sz="2400" dirty="0">
                <a:ea typeface="SimSun" panose="02010600030101010101" pitchFamily="2" charset="-122"/>
                <a:cs typeface="Arial" panose="020B0604020202020204" pitchFamily="34" charset="0"/>
              </a:rPr>
              <a:t> limit the development of Fintech in the region, e.g. </a:t>
            </a:r>
            <a:r>
              <a:rPr lang="en-US" sz="2400" b="1" dirty="0">
                <a:ea typeface="SimSun" panose="02010600030101010101" pitchFamily="2" charset="-122"/>
                <a:cs typeface="Arial" panose="020B0604020202020204" pitchFamily="34" charset="0"/>
              </a:rPr>
              <a:t>poor infrastructure</a:t>
            </a:r>
            <a:r>
              <a:rPr lang="en-US" sz="2400" dirty="0">
                <a:ea typeface="SimSun" panose="02010600030101010101" pitchFamily="2" charset="-122"/>
                <a:cs typeface="Arial" panose="020B0604020202020204" pitchFamily="34" charset="0"/>
              </a:rPr>
              <a:t>, </a:t>
            </a:r>
            <a:r>
              <a:rPr lang="en-US" sz="2400" b="1" dirty="0">
                <a:ea typeface="SimSun" panose="02010600030101010101" pitchFamily="2" charset="-122"/>
                <a:cs typeface="Arial" panose="020B0604020202020204" pitchFamily="34" charset="0"/>
              </a:rPr>
              <a:t>lack of legal and regulatory framework</a:t>
            </a:r>
            <a:r>
              <a:rPr lang="en-US" sz="2400" dirty="0">
                <a:ea typeface="SimSun" panose="02010600030101010101" pitchFamily="2" charset="-122"/>
                <a:cs typeface="Arial" panose="020B0604020202020204" pitchFamily="34" charset="0"/>
              </a:rPr>
              <a:t>…</a:t>
            </a:r>
          </a:p>
        </p:txBody>
      </p:sp>
    </p:spTree>
    <p:extLst>
      <p:ext uri="{BB962C8B-B14F-4D97-AF65-F5344CB8AC3E}">
        <p14:creationId xmlns:p14="http://schemas.microsoft.com/office/powerpoint/2010/main" val="6838219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6F87B-E282-47D9-8199-6A0D2342F7DD}"/>
              </a:ext>
            </a:extLst>
          </p:cNvPr>
          <p:cNvSpPr>
            <a:spLocks noGrp="1"/>
          </p:cNvSpPr>
          <p:nvPr>
            <p:ph type="title"/>
          </p:nvPr>
        </p:nvSpPr>
        <p:spPr/>
        <p:txBody>
          <a:bodyPr>
            <a:normAutofit fontScale="90000"/>
          </a:bodyPr>
          <a:lstStyle/>
          <a:p>
            <a:br>
              <a:rPr lang="en-US" sz="2800" b="1" dirty="0">
                <a:solidFill>
                  <a:schemeClr val="bg1"/>
                </a:solidFill>
                <a:latin typeface="Arial" panose="020B0604020202020204" pitchFamily="34" charset="0"/>
                <a:cs typeface="Arial" panose="020B0604020202020204" pitchFamily="34" charset="0"/>
              </a:rPr>
            </a:br>
            <a:r>
              <a:rPr lang="en-US" sz="2800" b="1" dirty="0">
                <a:solidFill>
                  <a:schemeClr val="bg1"/>
                </a:solidFill>
                <a:latin typeface="Arial" panose="020B0604020202020204" pitchFamily="34" charset="0"/>
                <a:cs typeface="Arial" panose="020B0604020202020204" pitchFamily="34" charset="0"/>
              </a:rPr>
              <a:t>06 FINTECH - CONCLUSION AND RECOMMENDATIONS</a:t>
            </a:r>
            <a:br>
              <a:rPr lang="en-US" sz="2800" b="1" dirty="0">
                <a:solidFill>
                  <a:schemeClr val="bg1"/>
                </a:solidFill>
                <a:latin typeface="Arial" panose="020B0604020202020204" pitchFamily="34" charset="0"/>
                <a:cs typeface="Arial" panose="020B0604020202020204" pitchFamily="34" charset="0"/>
              </a:rPr>
            </a:br>
            <a:endParaRPr lang="en-US" dirty="0">
              <a:solidFill>
                <a:schemeClr val="bg1"/>
              </a:solidFill>
            </a:endParaRPr>
          </a:p>
        </p:txBody>
      </p:sp>
      <p:sp>
        <p:nvSpPr>
          <p:cNvPr id="3" name="Content Placeholder 2">
            <a:extLst>
              <a:ext uri="{FF2B5EF4-FFF2-40B4-BE49-F238E27FC236}">
                <a16:creationId xmlns:a16="http://schemas.microsoft.com/office/drawing/2014/main" id="{1CD0EEFB-38BD-401F-9501-22F2001E0B0A}"/>
              </a:ext>
            </a:extLst>
          </p:cNvPr>
          <p:cNvSpPr>
            <a:spLocks noGrp="1"/>
          </p:cNvSpPr>
          <p:nvPr>
            <p:ph idx="1"/>
          </p:nvPr>
        </p:nvSpPr>
        <p:spPr>
          <a:xfrm>
            <a:off x="407367" y="1052736"/>
            <a:ext cx="11377265" cy="5400600"/>
          </a:xfrm>
        </p:spPr>
        <p:txBody>
          <a:bodyPr>
            <a:normAutofit/>
          </a:bodyPr>
          <a:lstStyle/>
          <a:p>
            <a:pPr marL="554038" indent="-457200" algn="just" eaLnBrk="1">
              <a:spcBef>
                <a:spcPts val="0"/>
              </a:spcBef>
              <a:spcAft>
                <a:spcPts val="600"/>
              </a:spcAft>
              <a:buFont typeface="+mj-lt"/>
              <a:buAutoNum type="arabicPeriod"/>
            </a:pPr>
            <a:r>
              <a:rPr lang="en-US" sz="2100" b="1" dirty="0">
                <a:ea typeface="Calibri" panose="020F0502020204030204" pitchFamily="34" charset="0"/>
                <a:cs typeface="Times New Roman" panose="02020603050405020304" pitchFamily="18" charset="0"/>
              </a:rPr>
              <a:t>Regulation:</a:t>
            </a:r>
          </a:p>
          <a:p>
            <a:pPr marL="1068388" lvl="1" indent="-514350" algn="just">
              <a:spcBef>
                <a:spcPts val="0"/>
              </a:spcBef>
              <a:spcAft>
                <a:spcPts val="600"/>
              </a:spcAft>
              <a:buFont typeface="+mj-lt"/>
              <a:buAutoNum type="romanLcPeriod"/>
            </a:pPr>
            <a:r>
              <a:rPr lang="en-US" sz="1900" dirty="0" err="1">
                <a:ea typeface="Calibri" panose="020F0502020204030204" pitchFamily="34" charset="0"/>
                <a:cs typeface="Times New Roman" panose="02020603050405020304" pitchFamily="18" charset="0"/>
              </a:rPr>
              <a:t>AfCFTA</a:t>
            </a:r>
            <a:r>
              <a:rPr lang="en-US" sz="1900" dirty="0">
                <a:ea typeface="Calibri" panose="020F0502020204030204" pitchFamily="34" charset="0"/>
                <a:cs typeface="Times New Roman" panose="02020603050405020304" pitchFamily="18" charset="0"/>
              </a:rPr>
              <a:t>: Coordinate and harmonize the implementation of a legal and regulatory framework.</a:t>
            </a:r>
          </a:p>
          <a:p>
            <a:pPr marL="1068388" lvl="1" indent="-514350" algn="just">
              <a:spcBef>
                <a:spcPts val="0"/>
              </a:spcBef>
              <a:spcAft>
                <a:spcPts val="600"/>
              </a:spcAft>
              <a:buFont typeface="+mj-lt"/>
              <a:buAutoNum type="romanLcPeriod"/>
            </a:pPr>
            <a:r>
              <a:rPr lang="en-US" sz="1900" dirty="0">
                <a:effectLst/>
                <a:ea typeface="SimSun" panose="02010600030101010101" pitchFamily="2" charset="-122"/>
                <a:cs typeface="Arial" panose="020B0604020202020204" pitchFamily="34" charset="0"/>
              </a:rPr>
              <a:t>Define a set of rules and laws that cover the full spectrum of Fintech. </a:t>
            </a:r>
            <a:r>
              <a:rPr lang="en-US" sz="1900" dirty="0">
                <a:ea typeface="SimSun" panose="02010600030101010101" pitchFamily="2" charset="-122"/>
                <a:cs typeface="Arial" panose="020B0604020202020204" pitchFamily="34" charset="0"/>
              </a:rPr>
              <a:t>Include in the legal and regulatory framework provisions and incentives to promote interoperability among Fintech solutions in the region. </a:t>
            </a:r>
          </a:p>
          <a:p>
            <a:pPr marL="1068388" lvl="1" indent="-514350" algn="just">
              <a:spcBef>
                <a:spcPts val="0"/>
              </a:spcBef>
              <a:spcAft>
                <a:spcPts val="600"/>
              </a:spcAft>
              <a:buFont typeface="+mj-lt"/>
              <a:buAutoNum type="romanLcPeriod"/>
            </a:pPr>
            <a:r>
              <a:rPr lang="en-US" sz="1900" dirty="0">
                <a:ea typeface="SimSun" panose="02010600030101010101" pitchFamily="2" charset="-122"/>
                <a:cs typeface="Arial" panose="020B0604020202020204" pitchFamily="34" charset="0"/>
              </a:rPr>
              <a:t>Adapt quickly the legal and regulatory framework to the evolution of the sector as it is a fast developing and transforming sector.</a:t>
            </a:r>
          </a:p>
          <a:p>
            <a:pPr marL="554038" indent="-457200" algn="just" eaLnBrk="1">
              <a:spcBef>
                <a:spcPts val="0"/>
              </a:spcBef>
              <a:spcAft>
                <a:spcPts val="600"/>
              </a:spcAft>
              <a:buFont typeface="+mj-lt"/>
              <a:buAutoNum type="arabicPeriod"/>
            </a:pPr>
            <a:r>
              <a:rPr lang="en-US" sz="2100" b="1" dirty="0">
                <a:ea typeface="SimSun" panose="02010600030101010101" pitchFamily="2" charset="-122"/>
                <a:cs typeface="Arial" panose="020B0604020202020204" pitchFamily="34" charset="0"/>
              </a:rPr>
              <a:t>Infrastructure:</a:t>
            </a:r>
          </a:p>
          <a:p>
            <a:pPr marL="1068388" lvl="1" indent="-514350" algn="just">
              <a:spcBef>
                <a:spcPts val="0"/>
              </a:spcBef>
              <a:spcAft>
                <a:spcPts val="600"/>
              </a:spcAft>
              <a:buFont typeface="+mj-lt"/>
              <a:buAutoNum type="romanLcPeriod"/>
            </a:pPr>
            <a:r>
              <a:rPr lang="en-US" sz="1900" dirty="0">
                <a:ea typeface="SimSun" panose="02010600030101010101" pitchFamily="2" charset="-122"/>
                <a:cs typeface="Arial" panose="020B0604020202020204" pitchFamily="34" charset="0"/>
              </a:rPr>
              <a:t>Design policies to increase internet and mobile penetration through cost reduction.</a:t>
            </a:r>
            <a:endParaRPr lang="fr-FR" sz="1900" dirty="0">
              <a:latin typeface="Calibri" panose="020F0502020204030204" pitchFamily="34" charset="0"/>
              <a:ea typeface="SimSun" panose="02010600030101010101" pitchFamily="2" charset="-122"/>
              <a:cs typeface="Times New Roman" panose="02020603050405020304" pitchFamily="18" charset="0"/>
            </a:endParaRPr>
          </a:p>
          <a:p>
            <a:pPr marL="1068388" lvl="1" indent="-514350" algn="just">
              <a:spcBef>
                <a:spcPts val="0"/>
              </a:spcBef>
              <a:spcAft>
                <a:spcPts val="600"/>
              </a:spcAft>
              <a:buFont typeface="+mj-lt"/>
              <a:buAutoNum type="romanLcPeriod"/>
            </a:pPr>
            <a:r>
              <a:rPr lang="en-US" sz="1900" dirty="0">
                <a:ea typeface="SimSun" panose="02010600030101010101" pitchFamily="2" charset="-122"/>
                <a:cs typeface="Arial" panose="020B0604020202020204" pitchFamily="34" charset="0"/>
              </a:rPr>
              <a:t>Increase IT infrastructure (high-speed internet, energy…) investment. </a:t>
            </a:r>
          </a:p>
          <a:p>
            <a:pPr marL="554038" indent="-457200" algn="just" eaLnBrk="1">
              <a:spcBef>
                <a:spcPts val="0"/>
              </a:spcBef>
              <a:spcAft>
                <a:spcPts val="600"/>
              </a:spcAft>
              <a:buFont typeface="+mj-lt"/>
              <a:buAutoNum type="arabicPeriod"/>
            </a:pPr>
            <a:r>
              <a:rPr lang="en-US" sz="2100" b="1" dirty="0">
                <a:effectLst/>
                <a:ea typeface="SimSun" panose="02010600030101010101" pitchFamily="2" charset="-122"/>
                <a:cs typeface="Arial" panose="020B0604020202020204" pitchFamily="34" charset="0"/>
              </a:rPr>
              <a:t>Skills and competencies: </a:t>
            </a:r>
            <a:r>
              <a:rPr lang="en-US" sz="2100" dirty="0">
                <a:ea typeface="SimSun" panose="02010600030101010101" pitchFamily="2" charset="-122"/>
                <a:cs typeface="Arial" panose="020B0604020202020204" pitchFamily="34" charset="0"/>
              </a:rPr>
              <a:t>Increase practical experience content in the training programs of technology schools and universities of the region.</a:t>
            </a:r>
          </a:p>
          <a:p>
            <a:pPr marL="554038" indent="-457200" algn="just">
              <a:spcBef>
                <a:spcPts val="0"/>
              </a:spcBef>
              <a:spcAft>
                <a:spcPts val="600"/>
              </a:spcAft>
              <a:buFont typeface="+mj-lt"/>
              <a:buAutoNum type="arabicPeriod"/>
            </a:pPr>
            <a:r>
              <a:rPr lang="en-US" sz="2100" b="1" dirty="0">
                <a:ea typeface="Calibri" panose="020F0502020204030204" pitchFamily="34" charset="0"/>
                <a:cs typeface="Times New Roman" panose="02020603050405020304" pitchFamily="18" charset="0"/>
              </a:rPr>
              <a:t>Establish</a:t>
            </a:r>
            <a:r>
              <a:rPr lang="en-US" sz="2100" dirty="0">
                <a:ea typeface="Calibri" panose="020F0502020204030204" pitchFamily="34" charset="0"/>
                <a:cs typeface="Times New Roman" panose="02020603050405020304" pitchFamily="18" charset="0"/>
              </a:rPr>
              <a:t> </a:t>
            </a:r>
            <a:r>
              <a:rPr lang="en-US" sz="2100" b="1" dirty="0">
                <a:ea typeface="Calibri" panose="020F0502020204030204" pitchFamily="34" charset="0"/>
                <a:cs typeface="Times New Roman" panose="02020603050405020304" pitchFamily="18" charset="0"/>
              </a:rPr>
              <a:t>Fintech hubs, accelerators, sandboxes, and incubators </a:t>
            </a:r>
            <a:r>
              <a:rPr lang="en-US" sz="2100" dirty="0">
                <a:ea typeface="Calibri" panose="020F0502020204030204" pitchFamily="34" charset="0"/>
                <a:cs typeface="Times New Roman" panose="02020603050405020304" pitchFamily="18" charset="0"/>
              </a:rPr>
              <a:t>that young entrepreneurs can access to develop their start-ups.</a:t>
            </a:r>
          </a:p>
          <a:p>
            <a:pPr marL="554038" indent="-457200" algn="just">
              <a:spcBef>
                <a:spcPts val="0"/>
              </a:spcBef>
              <a:spcAft>
                <a:spcPts val="600"/>
              </a:spcAft>
              <a:buFont typeface="+mj-lt"/>
              <a:buAutoNum type="arabicPeriod"/>
            </a:pPr>
            <a:r>
              <a:rPr lang="en-US" sz="2100" b="1" dirty="0">
                <a:ea typeface="Calibri" panose="020F0502020204030204" pitchFamily="34" charset="0"/>
                <a:cs typeface="Times New Roman" panose="02020603050405020304" pitchFamily="18" charset="0"/>
              </a:rPr>
              <a:t>Establish</a:t>
            </a:r>
            <a:r>
              <a:rPr lang="en-US" sz="2100" dirty="0">
                <a:ea typeface="Calibri" panose="020F0502020204030204" pitchFamily="34" charset="0"/>
                <a:cs typeface="Times New Roman" panose="02020603050405020304" pitchFamily="18" charset="0"/>
              </a:rPr>
              <a:t> </a:t>
            </a:r>
            <a:r>
              <a:rPr lang="en-US" sz="2100" b="1" dirty="0">
                <a:ea typeface="Calibri" panose="020F0502020204030204" pitchFamily="34" charset="0"/>
                <a:cs typeface="Times New Roman" panose="02020603050405020304" pitchFamily="18" charset="0"/>
              </a:rPr>
              <a:t>a</a:t>
            </a:r>
            <a:r>
              <a:rPr lang="en-US" sz="2100" dirty="0">
                <a:ea typeface="Calibri" panose="020F0502020204030204" pitchFamily="34" charset="0"/>
                <a:cs typeface="Times New Roman" panose="02020603050405020304" pitchFamily="18" charset="0"/>
              </a:rPr>
              <a:t> </a:t>
            </a:r>
            <a:r>
              <a:rPr lang="en-US" sz="2100" b="1" dirty="0">
                <a:ea typeface="Calibri" panose="020F0502020204030204" pitchFamily="34" charset="0"/>
                <a:cs typeface="Times New Roman" panose="02020603050405020304" pitchFamily="18" charset="0"/>
              </a:rPr>
              <a:t>mentoring program </a:t>
            </a:r>
            <a:r>
              <a:rPr lang="en-US" sz="2100" dirty="0">
                <a:ea typeface="Calibri" panose="020F0502020204030204" pitchFamily="34" charset="0"/>
                <a:cs typeface="Times New Roman" panose="02020603050405020304" pitchFamily="18" charset="0"/>
              </a:rPr>
              <a:t>to support young Fintech entrepreneurs to develop their soft skills, increase their exposure, and their ability to raise funds/capital to develop their start-ups.</a:t>
            </a:r>
            <a:endParaRPr lang="fr-FR" sz="2100" dirty="0">
              <a:ea typeface="Calibri" panose="020F0502020204030204" pitchFamily="34" charset="0"/>
              <a:cs typeface="Times New Roman" panose="02020603050405020304" pitchFamily="18" charset="0"/>
            </a:endParaRPr>
          </a:p>
          <a:p>
            <a:pPr marL="554038" indent="-457200" algn="just" eaLnBrk="1">
              <a:spcBef>
                <a:spcPts val="0"/>
              </a:spcBef>
              <a:spcAft>
                <a:spcPts val="600"/>
              </a:spcAft>
              <a:buFont typeface="+mj-lt"/>
              <a:buAutoNum type="arabicPeriod"/>
            </a:pPr>
            <a:r>
              <a:rPr lang="en-US" sz="2100" b="1" dirty="0">
                <a:ea typeface="SimSun" panose="02010600030101010101" pitchFamily="2" charset="-122"/>
                <a:cs typeface="Arial" panose="020B0604020202020204" pitchFamily="34" charset="0"/>
              </a:rPr>
              <a:t>Support Fintech development</a:t>
            </a:r>
            <a:r>
              <a:rPr lang="en-US" sz="2100" dirty="0">
                <a:ea typeface="SimSun" panose="02010600030101010101" pitchFamily="2" charset="-122"/>
                <a:cs typeface="Arial" panose="020B0604020202020204" pitchFamily="34" charset="0"/>
              </a:rPr>
              <a:t> that increases </a:t>
            </a:r>
            <a:r>
              <a:rPr lang="en-US" sz="2100" b="1" dirty="0">
                <a:ea typeface="SimSun" panose="02010600030101010101" pitchFamily="2" charset="-122"/>
                <a:cs typeface="Arial" panose="020B0604020202020204" pitchFamily="34" charset="0"/>
              </a:rPr>
              <a:t>SME financial inclusion</a:t>
            </a:r>
            <a:r>
              <a:rPr lang="en-US" sz="2100" dirty="0">
                <a:ea typeface="SimSun" panose="02010600030101010101" pitchFamily="2" charset="-122"/>
                <a:cs typeface="Arial" panose="020B0604020202020204" pitchFamily="34" charset="0"/>
              </a:rPr>
              <a:t>.</a:t>
            </a:r>
          </a:p>
        </p:txBody>
      </p:sp>
    </p:spTree>
    <p:extLst>
      <p:ext uri="{BB962C8B-B14F-4D97-AF65-F5344CB8AC3E}">
        <p14:creationId xmlns:p14="http://schemas.microsoft.com/office/powerpoint/2010/main" val="11208617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6F87B-E282-47D9-8199-6A0D2342F7DD}"/>
              </a:ext>
            </a:extLst>
          </p:cNvPr>
          <p:cNvSpPr>
            <a:spLocks noGrp="1"/>
          </p:cNvSpPr>
          <p:nvPr>
            <p:ph type="title"/>
          </p:nvPr>
        </p:nvSpPr>
        <p:spPr>
          <a:xfrm>
            <a:off x="239348" y="191551"/>
            <a:ext cx="11952651" cy="781225"/>
          </a:xfrm>
        </p:spPr>
        <p:txBody>
          <a:bodyPr>
            <a:normAutofit/>
          </a:bodyPr>
          <a:lstStyle/>
          <a:p>
            <a:r>
              <a:rPr lang="en-US" sz="2500" b="1" dirty="0">
                <a:solidFill>
                  <a:schemeClr val="bg1"/>
                </a:solidFill>
                <a:latin typeface="Arial" panose="020B0604020202020204" pitchFamily="34" charset="0"/>
                <a:cs typeface="Arial" panose="020B0604020202020204" pitchFamily="34" charset="0"/>
              </a:rPr>
              <a:t>06 CRYPTOCURRENCY - CONCLUSION AND RECOMMENDATIONS</a:t>
            </a:r>
            <a:endParaRPr lang="en-US" sz="2500" dirty="0">
              <a:solidFill>
                <a:schemeClr val="accent4"/>
              </a:solidFill>
            </a:endParaRPr>
          </a:p>
        </p:txBody>
      </p:sp>
      <p:sp>
        <p:nvSpPr>
          <p:cNvPr id="3" name="Content Placeholder 2">
            <a:extLst>
              <a:ext uri="{FF2B5EF4-FFF2-40B4-BE49-F238E27FC236}">
                <a16:creationId xmlns:a16="http://schemas.microsoft.com/office/drawing/2014/main" id="{1CD0EEFB-38BD-401F-9501-22F2001E0B0A}"/>
              </a:ext>
            </a:extLst>
          </p:cNvPr>
          <p:cNvSpPr>
            <a:spLocks noGrp="1"/>
          </p:cNvSpPr>
          <p:nvPr>
            <p:ph idx="1"/>
          </p:nvPr>
        </p:nvSpPr>
        <p:spPr>
          <a:xfrm>
            <a:off x="335360" y="1095153"/>
            <a:ext cx="11488045" cy="5295192"/>
          </a:xfrm>
        </p:spPr>
        <p:txBody>
          <a:bodyPr>
            <a:noAutofit/>
          </a:bodyPr>
          <a:lstStyle/>
          <a:p>
            <a:pPr marL="342900" lvl="0" indent="-342900" algn="just">
              <a:spcBef>
                <a:spcPts val="600"/>
              </a:spcBef>
              <a:spcAft>
                <a:spcPts val="600"/>
              </a:spcAft>
              <a:buFont typeface="Times New Roman" panose="02020603050405020304" pitchFamily="18" charset="0"/>
              <a:buAutoNum type="arabicPeriod"/>
            </a:pPr>
            <a:r>
              <a:rPr lang="en-US" sz="2400" dirty="0">
                <a:effectLst/>
                <a:ea typeface="Calibri" panose="020F0502020204030204" pitchFamily="34" charset="0"/>
                <a:cs typeface="Times New Roman" panose="02020603050405020304" pitchFamily="18" charset="0"/>
              </a:rPr>
              <a:t>Each country in the region should define a legal and regulatory framework to manage the challenges and risks posed by the usage of cryptocurrencies and crypto-assets.</a:t>
            </a:r>
            <a:endParaRPr lang="fr-FR" sz="2400" dirty="0">
              <a:effectLst/>
              <a:ea typeface="Calibri" panose="020F0502020204030204" pitchFamily="34" charset="0"/>
              <a:cs typeface="Times New Roman" panose="02020603050405020304" pitchFamily="18" charset="0"/>
            </a:endParaRPr>
          </a:p>
          <a:p>
            <a:pPr marL="342900" lvl="0" indent="-342900" algn="just">
              <a:spcBef>
                <a:spcPts val="600"/>
              </a:spcBef>
              <a:spcAft>
                <a:spcPts val="600"/>
              </a:spcAft>
              <a:buFont typeface="Times New Roman" panose="02020603050405020304" pitchFamily="18" charset="0"/>
              <a:buAutoNum type="arabicPeriod"/>
            </a:pPr>
            <a:r>
              <a:rPr lang="en-US" sz="2400" dirty="0">
                <a:effectLst/>
                <a:ea typeface="Calibri" panose="020F0502020204030204" pitchFamily="34" charset="0"/>
                <a:cs typeface="Times New Roman" panose="02020603050405020304" pitchFamily="18" charset="0"/>
              </a:rPr>
              <a:t>Each country in the region should initiate research and study for the issuance of its digital currency (CBDC).</a:t>
            </a:r>
          </a:p>
          <a:p>
            <a:pPr marL="342900" lvl="0" indent="-342900" algn="just">
              <a:spcBef>
                <a:spcPts val="600"/>
              </a:spcBef>
              <a:spcAft>
                <a:spcPts val="600"/>
              </a:spcAft>
              <a:buFont typeface="Times New Roman" panose="02020603050405020304" pitchFamily="18" charset="0"/>
              <a:buAutoNum type="arabicPeriod"/>
            </a:pPr>
            <a:r>
              <a:rPr lang="en-US" sz="2400" dirty="0">
                <a:solidFill>
                  <a:srgbClr val="000000"/>
                </a:solidFill>
                <a:effectLst/>
                <a:ea typeface="Calibri" panose="020F0502020204030204" pitchFamily="34" charset="0"/>
                <a:cs typeface="Times New Roman" panose="02020603050405020304" pitchFamily="18" charset="0"/>
              </a:rPr>
              <a:t>Implement pan-regional harmonized personal data protection laws by reaching a consensus on the regulatory goals. </a:t>
            </a:r>
            <a:endParaRPr lang="fr-FR" sz="2400" dirty="0">
              <a:effectLst/>
              <a:ea typeface="Calibri" panose="020F0502020204030204" pitchFamily="34" charset="0"/>
              <a:cs typeface="Times New Roman" panose="02020603050405020304" pitchFamily="18" charset="0"/>
            </a:endParaRPr>
          </a:p>
          <a:p>
            <a:pPr marL="342900" lvl="0" indent="-342900" algn="just">
              <a:spcBef>
                <a:spcPts val="600"/>
              </a:spcBef>
              <a:spcAft>
                <a:spcPts val="600"/>
              </a:spcAft>
              <a:buFont typeface="Times New Roman" panose="02020603050405020304" pitchFamily="18" charset="0"/>
              <a:buAutoNum type="arabicPeriod"/>
            </a:pPr>
            <a:r>
              <a:rPr lang="en-US" sz="2400" dirty="0">
                <a:effectLst/>
                <a:ea typeface="Calibri" panose="020F0502020204030204" pitchFamily="34" charset="0"/>
                <a:cs typeface="Times New Roman" panose="02020603050405020304" pitchFamily="18" charset="0"/>
              </a:rPr>
              <a:t>Develop a pan-regional blockchain strategy to take advantage of this powerful cutting-edge technology.</a:t>
            </a:r>
            <a:endParaRPr lang="fr-FR" sz="2400" dirty="0">
              <a:effectLst/>
              <a:ea typeface="Calibri" panose="020F0502020204030204" pitchFamily="34" charset="0"/>
              <a:cs typeface="Times New Roman" panose="02020603050405020304" pitchFamily="18" charset="0"/>
            </a:endParaRPr>
          </a:p>
          <a:p>
            <a:pPr marL="342900" lvl="0" indent="-342900" algn="just">
              <a:spcBef>
                <a:spcPts val="600"/>
              </a:spcBef>
              <a:spcAft>
                <a:spcPts val="600"/>
              </a:spcAft>
              <a:buFont typeface="Times New Roman" panose="02020603050405020304" pitchFamily="18" charset="0"/>
              <a:buAutoNum type="arabicPeriod"/>
            </a:pPr>
            <a:r>
              <a:rPr lang="en-US" sz="2400" dirty="0">
                <a:effectLst/>
                <a:ea typeface="Calibri" panose="020F0502020204030204" pitchFamily="34" charset="0"/>
                <a:cs typeface="Times New Roman" panose="02020603050405020304" pitchFamily="18" charset="0"/>
              </a:rPr>
              <a:t>Support high-level research and education on blockchain technology and its governance. </a:t>
            </a:r>
            <a:endParaRPr lang="fr-FR" sz="2400" dirty="0">
              <a:effectLst/>
              <a:ea typeface="Calibri" panose="020F0502020204030204" pitchFamily="34" charset="0"/>
              <a:cs typeface="Times New Roman" panose="02020603050405020304" pitchFamily="18" charset="0"/>
            </a:endParaRPr>
          </a:p>
          <a:p>
            <a:pPr marL="342900" lvl="0" indent="-342900" algn="just">
              <a:spcBef>
                <a:spcPts val="600"/>
              </a:spcBef>
              <a:spcAft>
                <a:spcPts val="600"/>
              </a:spcAft>
              <a:buFont typeface="Times New Roman" panose="02020603050405020304" pitchFamily="18" charset="0"/>
              <a:buAutoNum type="arabicPeriod"/>
            </a:pPr>
            <a:r>
              <a:rPr lang="en-US" sz="2400" dirty="0">
                <a:effectLst/>
                <a:ea typeface="Calibri" panose="020F0502020204030204" pitchFamily="34" charset="0"/>
                <a:cs typeface="Times New Roman" panose="02020603050405020304" pitchFamily="18" charset="0"/>
              </a:rPr>
              <a:t>Explore the feasibility of creating and operating a pan-regional blockchain infrastructure that offers a testbed for innovators, researchers, businesses, and the public sector to run blockchain-based applications.</a:t>
            </a:r>
            <a:endParaRPr lang="fr-FR" sz="24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758769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E67EBBF-5A1D-4E61-8DB8-446EDE9D8BFE}"/>
              </a:ext>
            </a:extLst>
          </p:cNvPr>
          <p:cNvSpPr>
            <a:spLocks noGrp="1"/>
          </p:cNvSpPr>
          <p:nvPr>
            <p:ph type="ctrTitle"/>
          </p:nvPr>
        </p:nvSpPr>
        <p:spPr/>
        <p:txBody>
          <a:bodyPr>
            <a:noAutofit/>
          </a:bodyPr>
          <a:lstStyle/>
          <a:p>
            <a:r>
              <a:rPr lang="en-US" sz="3600" dirty="0"/>
              <a:t>Innovative financing for Eastern Africa: FinTech, Cryptocurrencies and Islamic finance</a:t>
            </a:r>
            <a:endParaRPr lang="en-GB" sz="3600" dirty="0"/>
          </a:p>
        </p:txBody>
      </p:sp>
      <p:sp>
        <p:nvSpPr>
          <p:cNvPr id="5" name="Subtitle 4">
            <a:extLst>
              <a:ext uri="{FF2B5EF4-FFF2-40B4-BE49-F238E27FC236}">
                <a16:creationId xmlns:a16="http://schemas.microsoft.com/office/drawing/2014/main" id="{4B1FBE96-BFFE-4DC2-8C1D-9F2EE99D5E1A}"/>
              </a:ext>
            </a:extLst>
          </p:cNvPr>
          <p:cNvSpPr>
            <a:spLocks noGrp="1"/>
          </p:cNvSpPr>
          <p:nvPr>
            <p:ph type="subTitle" idx="1"/>
          </p:nvPr>
        </p:nvSpPr>
        <p:spPr/>
        <p:txBody>
          <a:bodyPr>
            <a:normAutofit/>
          </a:bodyPr>
          <a:lstStyle/>
          <a:p>
            <a:r>
              <a:rPr lang="en-GB" dirty="0"/>
              <a:t>Part 2: Islamic finance in Eastern Africa</a:t>
            </a:r>
          </a:p>
        </p:txBody>
      </p:sp>
      <p:sp>
        <p:nvSpPr>
          <p:cNvPr id="6" name="Subtitle 2">
            <a:extLst>
              <a:ext uri="{FF2B5EF4-FFF2-40B4-BE49-F238E27FC236}">
                <a16:creationId xmlns:a16="http://schemas.microsoft.com/office/drawing/2014/main" id="{5E8BED3C-E4F5-4E74-9E81-F6E0D5F3C8A5}"/>
              </a:ext>
            </a:extLst>
          </p:cNvPr>
          <p:cNvSpPr txBox="1">
            <a:spLocks/>
          </p:cNvSpPr>
          <p:nvPr/>
        </p:nvSpPr>
        <p:spPr>
          <a:xfrm>
            <a:off x="1524000" y="4324350"/>
            <a:ext cx="9144000" cy="63945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0" lang="en-US" sz="3400" b="1" i="1" u="none" strike="noStrike" kern="1200" cap="none" spc="0" normalizeH="0" baseline="0" dirty="0">
                <a:ln>
                  <a:noFill/>
                </a:ln>
                <a:solidFill>
                  <a:srgbClr val="A21942"/>
                </a:solidFill>
                <a:effectLst/>
                <a:uLnTx/>
                <a:uFillTx/>
                <a:latin typeface="Calibri Light" panose="020F0302020204030204"/>
                <a:ea typeface="+mj-ea"/>
                <a:cs typeface="+mj-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GB" sz="2400" dirty="0"/>
          </a:p>
        </p:txBody>
      </p:sp>
      <p:sp>
        <p:nvSpPr>
          <p:cNvPr id="7" name="Subtitle 2">
            <a:extLst>
              <a:ext uri="{FF2B5EF4-FFF2-40B4-BE49-F238E27FC236}">
                <a16:creationId xmlns:a16="http://schemas.microsoft.com/office/drawing/2014/main" id="{93E15701-E4A5-42D4-A252-A6498A87248F}"/>
              </a:ext>
            </a:extLst>
          </p:cNvPr>
          <p:cNvSpPr txBox="1">
            <a:spLocks/>
          </p:cNvSpPr>
          <p:nvPr/>
        </p:nvSpPr>
        <p:spPr>
          <a:xfrm>
            <a:off x="1667219" y="5615264"/>
            <a:ext cx="9144000" cy="101688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kern="1200">
                <a:solidFill>
                  <a:schemeClr val="bg2">
                    <a:lumMod val="50000"/>
                  </a:schemeClr>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pPr>
            <a:r>
              <a:rPr lang="en-US" sz="2000" b="1" dirty="0"/>
              <a:t>Prof. Issouf Soumaré</a:t>
            </a:r>
            <a:endParaRPr lang="en-US" sz="2000" kern="0" dirty="0">
              <a:solidFill>
                <a:schemeClr val="tx1"/>
              </a:solidFill>
            </a:endParaRPr>
          </a:p>
          <a:p>
            <a:pPr>
              <a:lnSpc>
                <a:spcPct val="100000"/>
              </a:lnSpc>
              <a:spcBef>
                <a:spcPts val="0"/>
              </a:spcBef>
            </a:pPr>
            <a:r>
              <a:rPr lang="en-US" sz="1800" dirty="0" err="1"/>
              <a:t>Université</a:t>
            </a:r>
            <a:r>
              <a:rPr lang="en-US" sz="1800" dirty="0"/>
              <a:t> Laval, Quebec, Canada</a:t>
            </a:r>
          </a:p>
          <a:p>
            <a:pPr>
              <a:lnSpc>
                <a:spcPct val="100000"/>
              </a:lnSpc>
              <a:spcBef>
                <a:spcPts val="0"/>
              </a:spcBef>
            </a:pPr>
            <a:r>
              <a:rPr lang="en-US" sz="1800" kern="0" dirty="0">
                <a:solidFill>
                  <a:schemeClr val="tx1"/>
                </a:solidFill>
                <a:hlinkClick r:id="rId2"/>
              </a:rPr>
              <a:t>www.issoufsoumare.com</a:t>
            </a:r>
            <a:endParaRPr lang="en-US" sz="2000" dirty="0"/>
          </a:p>
          <a:p>
            <a:pPr>
              <a:lnSpc>
                <a:spcPct val="100000"/>
              </a:lnSpc>
              <a:spcBef>
                <a:spcPts val="0"/>
              </a:spcBef>
            </a:pPr>
            <a:endParaRPr lang="en-US" sz="2000" dirty="0"/>
          </a:p>
        </p:txBody>
      </p:sp>
      <p:pic>
        <p:nvPicPr>
          <p:cNvPr id="8" name="Content Placeholder 4">
            <a:extLst>
              <a:ext uri="{FF2B5EF4-FFF2-40B4-BE49-F238E27FC236}">
                <a16:creationId xmlns:a16="http://schemas.microsoft.com/office/drawing/2014/main" id="{FFFFA3AC-832B-453A-B9AF-3F8311C0C18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826984" y="5091753"/>
            <a:ext cx="4538032" cy="258932"/>
          </a:xfrm>
          <a:prstGeom prst="rect">
            <a:avLst/>
          </a:prstGeom>
        </p:spPr>
      </p:pic>
    </p:spTree>
    <p:extLst>
      <p:ext uri="{BB962C8B-B14F-4D97-AF65-F5344CB8AC3E}">
        <p14:creationId xmlns:p14="http://schemas.microsoft.com/office/powerpoint/2010/main" val="23392577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6F87B-E282-47D9-8199-6A0D2342F7DD}"/>
              </a:ext>
            </a:extLst>
          </p:cNvPr>
          <p:cNvSpPr>
            <a:spLocks noGrp="1"/>
          </p:cNvSpPr>
          <p:nvPr>
            <p:ph type="title"/>
          </p:nvPr>
        </p:nvSpPr>
        <p:spPr/>
        <p:txBody>
          <a:bodyPr>
            <a:normAutofit/>
          </a:bodyPr>
          <a:lstStyle/>
          <a:p>
            <a:r>
              <a:rPr lang="en-US" sz="2500" b="1" dirty="0">
                <a:solidFill>
                  <a:schemeClr val="bg1"/>
                </a:solidFill>
                <a:latin typeface="Arial" panose="020B0604020202020204" pitchFamily="34" charset="0"/>
                <a:cs typeface="Arial" panose="020B0604020202020204" pitchFamily="34" charset="0"/>
              </a:rPr>
              <a:t>PREAMBLE</a:t>
            </a:r>
          </a:p>
        </p:txBody>
      </p:sp>
      <p:sp>
        <p:nvSpPr>
          <p:cNvPr id="6" name="Content Placeholder 5">
            <a:extLst>
              <a:ext uri="{FF2B5EF4-FFF2-40B4-BE49-F238E27FC236}">
                <a16:creationId xmlns:a16="http://schemas.microsoft.com/office/drawing/2014/main" id="{C6985D35-0283-0C43-A240-C6AB04A16C52}"/>
              </a:ext>
            </a:extLst>
          </p:cNvPr>
          <p:cNvSpPr>
            <a:spLocks noGrp="1"/>
          </p:cNvSpPr>
          <p:nvPr>
            <p:ph idx="1"/>
          </p:nvPr>
        </p:nvSpPr>
        <p:spPr>
          <a:xfrm>
            <a:off x="451200" y="1124743"/>
            <a:ext cx="11289600" cy="5246239"/>
          </a:xfrm>
        </p:spPr>
        <p:txBody>
          <a:bodyPr/>
          <a:lstStyle/>
          <a:p>
            <a:pPr algn="just">
              <a:lnSpc>
                <a:spcPct val="100000"/>
              </a:lnSpc>
              <a:spcBef>
                <a:spcPts val="600"/>
              </a:spcBef>
            </a:pPr>
            <a:r>
              <a:rPr lang="en-CA" sz="2400" dirty="0">
                <a:effectLst/>
                <a:ea typeface="Calibri" panose="020F0502020204030204" pitchFamily="34" charset="0"/>
              </a:rPr>
              <a:t>Over the past decades, Islamic finance had a significant expansion across the world with total assets growth of almost 25% a year to reach US$2.7 trillion in 2020.</a:t>
            </a:r>
          </a:p>
          <a:p>
            <a:pPr lvl="2" algn="just">
              <a:lnSpc>
                <a:spcPct val="100000"/>
              </a:lnSpc>
              <a:spcBef>
                <a:spcPts val="600"/>
              </a:spcBef>
            </a:pPr>
            <a:endParaRPr lang="en-CA" sz="1500" dirty="0">
              <a:effectLst/>
              <a:ea typeface="Calibri" panose="020F0502020204030204" pitchFamily="34" charset="0"/>
            </a:endParaRPr>
          </a:p>
          <a:p>
            <a:pPr algn="just">
              <a:lnSpc>
                <a:spcPct val="100000"/>
              </a:lnSpc>
              <a:spcBef>
                <a:spcPts val="600"/>
              </a:spcBef>
            </a:pPr>
            <a:r>
              <a:rPr lang="en-CA" sz="2400" dirty="0">
                <a:effectLst/>
                <a:ea typeface="Calibri" panose="020F0502020204030204" pitchFamily="34" charset="0"/>
              </a:rPr>
              <a:t>Recognizing the growing importance of Islamic banking and the growing demand for financial services that meet ethical standards, an increasing number of major international banks have opened Islamic banking “windows” tailored to the needs of Islamic investors from a global Muslim population of over 1 billion, including 11 million Muslims in Europe and 6 million in the USA</a:t>
            </a:r>
            <a:r>
              <a:rPr lang="en-CA" sz="2400" dirty="0">
                <a:ea typeface="Calibri" panose="020F0502020204030204" pitchFamily="34" charset="0"/>
              </a:rPr>
              <a:t>.</a:t>
            </a:r>
          </a:p>
          <a:p>
            <a:pPr lvl="2" algn="just">
              <a:lnSpc>
                <a:spcPct val="100000"/>
              </a:lnSpc>
              <a:spcBef>
                <a:spcPts val="600"/>
              </a:spcBef>
            </a:pPr>
            <a:endParaRPr lang="en-CA" sz="1500" dirty="0">
              <a:ea typeface="Calibri" panose="020F0502020204030204" pitchFamily="34" charset="0"/>
            </a:endParaRPr>
          </a:p>
          <a:p>
            <a:pPr algn="just">
              <a:lnSpc>
                <a:spcPct val="100000"/>
              </a:lnSpc>
              <a:spcBef>
                <a:spcPts val="600"/>
              </a:spcBef>
            </a:pPr>
            <a:r>
              <a:rPr lang="en-CA" sz="2400" dirty="0">
                <a:effectLst/>
                <a:ea typeface="Calibri" panose="020F0502020204030204" pitchFamily="34" charset="0"/>
              </a:rPr>
              <a:t>The growing number of financial institutions offering Islamic financial services and products combined with the increasing size of the total asset of the sector represents a great financing opportunity for Eastern African </a:t>
            </a:r>
            <a:r>
              <a:rPr lang="en-CA" sz="2400" dirty="0">
                <a:ea typeface="Calibri" panose="020F0502020204030204" pitchFamily="34" charset="0"/>
              </a:rPr>
              <a:t>economies which struggle to mobilize significant financing for their development.</a:t>
            </a:r>
            <a:endParaRPr lang="fr-FR" sz="2400" dirty="0"/>
          </a:p>
        </p:txBody>
      </p:sp>
    </p:spTree>
    <p:extLst>
      <p:ext uri="{BB962C8B-B14F-4D97-AF65-F5344CB8AC3E}">
        <p14:creationId xmlns:p14="http://schemas.microsoft.com/office/powerpoint/2010/main" val="13316501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54B15328-7DCC-4E3B-8903-5A718B368D17}"/>
              </a:ext>
            </a:extLst>
          </p:cNvPr>
          <p:cNvSpPr txBox="1">
            <a:spLocks/>
          </p:cNvSpPr>
          <p:nvPr/>
        </p:nvSpPr>
        <p:spPr>
          <a:xfrm>
            <a:off x="2711624" y="188640"/>
            <a:ext cx="5504594" cy="649484"/>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dirty="0">
                <a:solidFill>
                  <a:schemeClr val="accent3"/>
                </a:solidFill>
                <a:latin typeface="Arial" panose="020B0604020202020204" pitchFamily="34" charset="0"/>
                <a:cs typeface="Arial" panose="020B0604020202020204" pitchFamily="34" charset="0"/>
              </a:rPr>
              <a:t>OUTLINE</a:t>
            </a:r>
          </a:p>
        </p:txBody>
      </p:sp>
      <p:pic>
        <p:nvPicPr>
          <p:cNvPr id="11" name="Picture 10" descr="A close up of a logo&#10;&#10;Description automatically generated">
            <a:extLst>
              <a:ext uri="{FF2B5EF4-FFF2-40B4-BE49-F238E27FC236}">
                <a16:creationId xmlns:a16="http://schemas.microsoft.com/office/drawing/2014/main" id="{F9DED951-46A6-4B39-BD63-F52165A1FE62}"/>
              </a:ext>
            </a:extLst>
          </p:cNvPr>
          <p:cNvPicPr>
            <a:picLocks noChangeAspect="1"/>
          </p:cNvPicPr>
          <p:nvPr/>
        </p:nvPicPr>
        <p:blipFill>
          <a:blip r:embed="rId2"/>
          <a:stretch>
            <a:fillRect/>
          </a:stretch>
        </p:blipFill>
        <p:spPr>
          <a:xfrm>
            <a:off x="-352476" y="124829"/>
            <a:ext cx="3064094" cy="353550"/>
          </a:xfrm>
          <a:prstGeom prst="rect">
            <a:avLst/>
          </a:prstGeom>
        </p:spPr>
      </p:pic>
      <p:sp>
        <p:nvSpPr>
          <p:cNvPr id="12" name="Rectangle 11">
            <a:extLst>
              <a:ext uri="{FF2B5EF4-FFF2-40B4-BE49-F238E27FC236}">
                <a16:creationId xmlns:a16="http://schemas.microsoft.com/office/drawing/2014/main" id="{F74640D6-A5BE-4F2F-891B-B52196E83EE9}"/>
              </a:ext>
            </a:extLst>
          </p:cNvPr>
          <p:cNvSpPr/>
          <p:nvPr/>
        </p:nvSpPr>
        <p:spPr>
          <a:xfrm>
            <a:off x="2179322" y="817061"/>
            <a:ext cx="7229046"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chemeClr val="accent3"/>
                </a:solidFill>
                <a:latin typeface="Arial" panose="020B0604020202020204" pitchFamily="34" charset="0"/>
                <a:cs typeface="Arial" panose="020B0604020202020204" pitchFamily="34" charset="0"/>
              </a:rPr>
              <a:t>DEFINITION AND GENERALITIES</a:t>
            </a:r>
            <a:endParaRPr lang="en-US" dirty="0">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1B952C5A-B4FF-401F-8669-9BB53A28B109}"/>
              </a:ext>
            </a:extLst>
          </p:cNvPr>
          <p:cNvSpPr/>
          <p:nvPr/>
        </p:nvSpPr>
        <p:spPr>
          <a:xfrm>
            <a:off x="868266" y="943350"/>
            <a:ext cx="1167007" cy="7630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4400" dirty="0">
                <a:solidFill>
                  <a:schemeClr val="accent3"/>
                </a:solidFill>
                <a:latin typeface="Arial" panose="020B0604020202020204" pitchFamily="34" charset="0"/>
                <a:cs typeface="Arial" panose="020B0604020202020204" pitchFamily="34" charset="0"/>
              </a:rPr>
              <a:t>01</a:t>
            </a:r>
          </a:p>
        </p:txBody>
      </p:sp>
      <p:sp>
        <p:nvSpPr>
          <p:cNvPr id="14" name="Rectangle 13">
            <a:extLst>
              <a:ext uri="{FF2B5EF4-FFF2-40B4-BE49-F238E27FC236}">
                <a16:creationId xmlns:a16="http://schemas.microsoft.com/office/drawing/2014/main" id="{1423D1F9-5490-4C4F-B9C8-E6714C2FF36D}"/>
              </a:ext>
            </a:extLst>
          </p:cNvPr>
          <p:cNvSpPr/>
          <p:nvPr/>
        </p:nvSpPr>
        <p:spPr>
          <a:xfrm>
            <a:off x="2179322" y="2075246"/>
            <a:ext cx="6292942"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chemeClr val="accent3"/>
                </a:solidFill>
                <a:latin typeface="Arial" panose="020B0604020202020204" pitchFamily="34" charset="0"/>
                <a:cs typeface="Arial" panose="020B0604020202020204" pitchFamily="34" charset="0"/>
              </a:rPr>
              <a:t>CURRENT STATE OF ISLAMIC FINANCE IN EASTERN AFRICA </a:t>
            </a:r>
          </a:p>
        </p:txBody>
      </p:sp>
      <p:sp>
        <p:nvSpPr>
          <p:cNvPr id="15" name="Rectangle 14">
            <a:extLst>
              <a:ext uri="{FF2B5EF4-FFF2-40B4-BE49-F238E27FC236}">
                <a16:creationId xmlns:a16="http://schemas.microsoft.com/office/drawing/2014/main" id="{DF7380CB-BE54-4969-8D41-FFDB6EDABBE8}"/>
              </a:ext>
            </a:extLst>
          </p:cNvPr>
          <p:cNvSpPr/>
          <p:nvPr/>
        </p:nvSpPr>
        <p:spPr>
          <a:xfrm>
            <a:off x="868266" y="2201534"/>
            <a:ext cx="1167007" cy="7630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4400" dirty="0">
                <a:solidFill>
                  <a:schemeClr val="accent3"/>
                </a:solidFill>
                <a:latin typeface="Arial" panose="020B0604020202020204" pitchFamily="34" charset="0"/>
                <a:cs typeface="Arial" panose="020B0604020202020204" pitchFamily="34" charset="0"/>
              </a:rPr>
              <a:t>02</a:t>
            </a:r>
          </a:p>
        </p:txBody>
      </p:sp>
      <p:sp>
        <p:nvSpPr>
          <p:cNvPr id="16" name="Rectangle 15">
            <a:extLst>
              <a:ext uri="{FF2B5EF4-FFF2-40B4-BE49-F238E27FC236}">
                <a16:creationId xmlns:a16="http://schemas.microsoft.com/office/drawing/2014/main" id="{B7C71E92-A0B8-4D74-9989-0F44696B094B}"/>
              </a:ext>
            </a:extLst>
          </p:cNvPr>
          <p:cNvSpPr/>
          <p:nvPr/>
        </p:nvSpPr>
        <p:spPr>
          <a:xfrm>
            <a:off x="2179322" y="5789170"/>
            <a:ext cx="6941014"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chemeClr val="accent3"/>
                </a:solidFill>
                <a:latin typeface="Arial" panose="020B0604020202020204" pitchFamily="34" charset="0"/>
                <a:cs typeface="Arial" panose="020B0604020202020204" pitchFamily="34" charset="0"/>
              </a:rPr>
              <a:t>CONCLUSION AND RECOMMENDATIONS</a:t>
            </a:r>
          </a:p>
        </p:txBody>
      </p:sp>
      <p:sp>
        <p:nvSpPr>
          <p:cNvPr id="17" name="Rectangle 16">
            <a:extLst>
              <a:ext uri="{FF2B5EF4-FFF2-40B4-BE49-F238E27FC236}">
                <a16:creationId xmlns:a16="http://schemas.microsoft.com/office/drawing/2014/main" id="{BA492080-7FB7-4909-9E39-3DA2D7531D1F}"/>
              </a:ext>
            </a:extLst>
          </p:cNvPr>
          <p:cNvSpPr/>
          <p:nvPr/>
        </p:nvSpPr>
        <p:spPr>
          <a:xfrm>
            <a:off x="868266" y="5915464"/>
            <a:ext cx="1167007" cy="7630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4400" dirty="0">
                <a:solidFill>
                  <a:schemeClr val="accent3"/>
                </a:solidFill>
                <a:latin typeface="Arial" panose="020B0604020202020204" pitchFamily="34" charset="0"/>
                <a:cs typeface="Arial" panose="020B0604020202020204" pitchFamily="34" charset="0"/>
              </a:rPr>
              <a:t>05</a:t>
            </a:r>
          </a:p>
        </p:txBody>
      </p:sp>
      <p:sp>
        <p:nvSpPr>
          <p:cNvPr id="25" name="Rectangle 24">
            <a:extLst>
              <a:ext uri="{FF2B5EF4-FFF2-40B4-BE49-F238E27FC236}">
                <a16:creationId xmlns:a16="http://schemas.microsoft.com/office/drawing/2014/main" id="{3862915F-310D-4778-A5AE-FD44E27A64BD}"/>
              </a:ext>
            </a:extLst>
          </p:cNvPr>
          <p:cNvSpPr/>
          <p:nvPr/>
        </p:nvSpPr>
        <p:spPr>
          <a:xfrm>
            <a:off x="2179322" y="3333431"/>
            <a:ext cx="6292942"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chemeClr val="accent3"/>
                </a:solidFill>
                <a:latin typeface="Arial" panose="020B0604020202020204" pitchFamily="34" charset="0"/>
                <a:cs typeface="Arial" panose="020B0604020202020204" pitchFamily="34" charset="0"/>
              </a:rPr>
              <a:t>ISLAMIC FINANCE &amp; ECONOMIC FINANCING IN EASTERN AFRICA</a:t>
            </a:r>
          </a:p>
        </p:txBody>
      </p:sp>
      <p:sp>
        <p:nvSpPr>
          <p:cNvPr id="26" name="Rectangle 25">
            <a:extLst>
              <a:ext uri="{FF2B5EF4-FFF2-40B4-BE49-F238E27FC236}">
                <a16:creationId xmlns:a16="http://schemas.microsoft.com/office/drawing/2014/main" id="{8DEEA60A-EB77-4C23-8833-980B1150A652}"/>
              </a:ext>
            </a:extLst>
          </p:cNvPr>
          <p:cNvSpPr/>
          <p:nvPr/>
        </p:nvSpPr>
        <p:spPr>
          <a:xfrm>
            <a:off x="868265" y="3459718"/>
            <a:ext cx="1167007" cy="7630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4400" dirty="0">
                <a:solidFill>
                  <a:schemeClr val="accent3"/>
                </a:solidFill>
                <a:latin typeface="Arial" panose="020B0604020202020204" pitchFamily="34" charset="0"/>
                <a:cs typeface="Arial" panose="020B0604020202020204" pitchFamily="34" charset="0"/>
              </a:rPr>
              <a:t>03</a:t>
            </a:r>
          </a:p>
        </p:txBody>
      </p:sp>
      <p:cxnSp>
        <p:nvCxnSpPr>
          <p:cNvPr id="19" name="Straight Connector 18">
            <a:extLst>
              <a:ext uri="{FF2B5EF4-FFF2-40B4-BE49-F238E27FC236}">
                <a16:creationId xmlns:a16="http://schemas.microsoft.com/office/drawing/2014/main" id="{3937D9D9-7A8B-46F0-8A7E-F7081AB92216}"/>
              </a:ext>
            </a:extLst>
          </p:cNvPr>
          <p:cNvCxnSpPr>
            <a:cxnSpLocks/>
          </p:cNvCxnSpPr>
          <p:nvPr/>
        </p:nvCxnSpPr>
        <p:spPr>
          <a:xfrm>
            <a:off x="673164" y="3212169"/>
            <a:ext cx="779910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D573BC1-1189-4447-889D-4C3A436CC7FA}"/>
              </a:ext>
            </a:extLst>
          </p:cNvPr>
          <p:cNvCxnSpPr>
            <a:cxnSpLocks/>
          </p:cNvCxnSpPr>
          <p:nvPr/>
        </p:nvCxnSpPr>
        <p:spPr>
          <a:xfrm>
            <a:off x="673164" y="5667908"/>
            <a:ext cx="779910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BA6DC4A8-2AA7-4B5E-9D5F-7FCDB4461608}"/>
              </a:ext>
            </a:extLst>
          </p:cNvPr>
          <p:cNvSpPr/>
          <p:nvPr/>
        </p:nvSpPr>
        <p:spPr>
          <a:xfrm>
            <a:off x="2179322" y="4534168"/>
            <a:ext cx="6292942"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chemeClr val="accent3"/>
                </a:solidFill>
                <a:latin typeface="Arial" panose="020B0604020202020204" pitchFamily="34" charset="0"/>
                <a:cs typeface="Arial" panose="020B0604020202020204" pitchFamily="34" charset="0"/>
              </a:rPr>
              <a:t>CONSTRAINTS TO ISLAMIC FINANCE DEVELOPMENT IN EASTERN AFRICA</a:t>
            </a:r>
          </a:p>
        </p:txBody>
      </p:sp>
      <p:sp>
        <p:nvSpPr>
          <p:cNvPr id="31" name="Rectangle 30">
            <a:extLst>
              <a:ext uri="{FF2B5EF4-FFF2-40B4-BE49-F238E27FC236}">
                <a16:creationId xmlns:a16="http://schemas.microsoft.com/office/drawing/2014/main" id="{75FEDE67-AD3D-4203-8D3A-1BB6D9FA0BDB}"/>
              </a:ext>
            </a:extLst>
          </p:cNvPr>
          <p:cNvSpPr/>
          <p:nvPr/>
        </p:nvSpPr>
        <p:spPr>
          <a:xfrm>
            <a:off x="868265" y="4660455"/>
            <a:ext cx="1167007" cy="7630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4400" dirty="0">
                <a:solidFill>
                  <a:schemeClr val="accent3"/>
                </a:solidFill>
                <a:latin typeface="Arial" panose="020B0604020202020204" pitchFamily="34" charset="0"/>
                <a:cs typeface="Arial" panose="020B0604020202020204" pitchFamily="34" charset="0"/>
              </a:rPr>
              <a:t>04</a:t>
            </a:r>
          </a:p>
        </p:txBody>
      </p:sp>
      <p:cxnSp>
        <p:nvCxnSpPr>
          <p:cNvPr id="32" name="Straight Connector 31">
            <a:extLst>
              <a:ext uri="{FF2B5EF4-FFF2-40B4-BE49-F238E27FC236}">
                <a16:creationId xmlns:a16="http://schemas.microsoft.com/office/drawing/2014/main" id="{32D5ED33-AB10-4E71-BF52-EFADD1B0F269}"/>
              </a:ext>
            </a:extLst>
          </p:cNvPr>
          <p:cNvCxnSpPr>
            <a:cxnSpLocks/>
          </p:cNvCxnSpPr>
          <p:nvPr/>
        </p:nvCxnSpPr>
        <p:spPr>
          <a:xfrm>
            <a:off x="673164" y="4412906"/>
            <a:ext cx="779910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8">
            <a:extLst>
              <a:ext uri="{FF2B5EF4-FFF2-40B4-BE49-F238E27FC236}">
                <a16:creationId xmlns:a16="http://schemas.microsoft.com/office/drawing/2014/main" id="{00257F2B-11B6-480E-AE42-1F4FADF25FDA}"/>
              </a:ext>
            </a:extLst>
          </p:cNvPr>
          <p:cNvCxnSpPr>
            <a:cxnSpLocks/>
          </p:cNvCxnSpPr>
          <p:nvPr/>
        </p:nvCxnSpPr>
        <p:spPr>
          <a:xfrm>
            <a:off x="695400" y="1916832"/>
            <a:ext cx="779910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70547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6F87B-E282-47D9-8199-6A0D2342F7DD}"/>
              </a:ext>
            </a:extLst>
          </p:cNvPr>
          <p:cNvSpPr>
            <a:spLocks noGrp="1"/>
          </p:cNvSpPr>
          <p:nvPr>
            <p:ph type="title"/>
          </p:nvPr>
        </p:nvSpPr>
        <p:spPr/>
        <p:txBody>
          <a:bodyPr>
            <a:normAutofit fontScale="90000"/>
          </a:bodyPr>
          <a:lstStyle/>
          <a:p>
            <a:br>
              <a:rPr lang="en-US" sz="2800" b="1" dirty="0">
                <a:solidFill>
                  <a:schemeClr val="bg1"/>
                </a:solidFill>
                <a:latin typeface="Arial" panose="020B0604020202020204" pitchFamily="34" charset="0"/>
                <a:cs typeface="Arial" panose="020B0604020202020204" pitchFamily="34" charset="0"/>
              </a:rPr>
            </a:br>
            <a:r>
              <a:rPr lang="en-US" sz="2800" b="1" dirty="0">
                <a:solidFill>
                  <a:schemeClr val="bg1"/>
                </a:solidFill>
                <a:latin typeface="Arial" panose="020B0604020202020204" pitchFamily="34" charset="0"/>
                <a:cs typeface="Arial" panose="020B0604020202020204" pitchFamily="34" charset="0"/>
              </a:rPr>
              <a:t>01 DEFINITION AND GENERALITIES</a:t>
            </a:r>
            <a:br>
              <a:rPr lang="en-US" dirty="0">
                <a:latin typeface="Arial" panose="020B0604020202020204" pitchFamily="34" charset="0"/>
                <a:cs typeface="Arial" panose="020B0604020202020204" pitchFamily="34" charset="0"/>
              </a:rPr>
            </a:br>
            <a:endParaRPr lang="en-US" dirty="0">
              <a:solidFill>
                <a:schemeClr val="accent4"/>
              </a:solidFill>
            </a:endParaRPr>
          </a:p>
        </p:txBody>
      </p:sp>
      <p:sp>
        <p:nvSpPr>
          <p:cNvPr id="3" name="Content Placeholder 2">
            <a:extLst>
              <a:ext uri="{FF2B5EF4-FFF2-40B4-BE49-F238E27FC236}">
                <a16:creationId xmlns:a16="http://schemas.microsoft.com/office/drawing/2014/main" id="{1CD0EEFB-38BD-401F-9501-22F2001E0B0A}"/>
              </a:ext>
            </a:extLst>
          </p:cNvPr>
          <p:cNvSpPr>
            <a:spLocks noGrp="1"/>
          </p:cNvSpPr>
          <p:nvPr>
            <p:ph idx="1"/>
          </p:nvPr>
        </p:nvSpPr>
        <p:spPr>
          <a:xfrm>
            <a:off x="333916" y="1052736"/>
            <a:ext cx="11425693" cy="5462113"/>
          </a:xfrm>
        </p:spPr>
        <p:txBody>
          <a:bodyPr/>
          <a:lstStyle/>
          <a:p>
            <a:pPr marL="382588" algn="just" eaLnBrk="1">
              <a:spcBef>
                <a:spcPts val="600"/>
              </a:spcBef>
              <a:spcAft>
                <a:spcPts val="600"/>
              </a:spcAft>
              <a:buFont typeface="Wingdings" panose="05000000000000000000" pitchFamily="2" charset="2"/>
              <a:buChar char="§"/>
            </a:pPr>
            <a:r>
              <a:rPr lang="en-US" sz="2300" b="1" dirty="0">
                <a:solidFill>
                  <a:srgbClr val="000000"/>
                </a:solidFill>
                <a:effectLst/>
                <a:ea typeface="SimSun" panose="02010600030101010101" pitchFamily="2" charset="-122"/>
                <a:cs typeface="Arial" panose="020B0604020202020204" pitchFamily="34" charset="0"/>
              </a:rPr>
              <a:t>Islamic finance is a set of sharia-based (under Islamic laws) financing techniques. </a:t>
            </a:r>
          </a:p>
          <a:p>
            <a:pPr marL="382588" algn="just" eaLnBrk="1">
              <a:spcBef>
                <a:spcPts val="600"/>
              </a:spcBef>
              <a:spcAft>
                <a:spcPts val="600"/>
              </a:spcAft>
              <a:buFont typeface="Wingdings" panose="05000000000000000000" pitchFamily="2" charset="2"/>
              <a:buChar char="§"/>
            </a:pPr>
            <a:r>
              <a:rPr lang="en-US" altLang="en-US" sz="2300" b="1" dirty="0">
                <a:ea typeface="SimSun" panose="02010600030101010101" pitchFamily="2" charset="-122"/>
                <a:cs typeface="Arial" panose="020B0604020202020204" pitchFamily="34" charset="0"/>
                <a:sym typeface="Lato" pitchFamily="34" charset="0"/>
              </a:rPr>
              <a:t>Islamic finance </a:t>
            </a:r>
            <a:r>
              <a:rPr lang="en-CA" altLang="en-US" sz="2300" b="1" dirty="0">
                <a:ea typeface="SimSun" panose="02010600030101010101" pitchFamily="2" charset="-122"/>
                <a:cs typeface="Arial" panose="020B0604020202020204" pitchFamily="34" charset="0"/>
                <a:sym typeface="Lato" pitchFamily="34" charset="0"/>
              </a:rPr>
              <a:t>leverages the fact that t</a:t>
            </a:r>
            <a:r>
              <a:rPr lang="en-CA" sz="2300" b="1" dirty="0">
                <a:effectLst/>
                <a:ea typeface="Calibri" panose="020F0502020204030204" pitchFamily="34" charset="0"/>
              </a:rPr>
              <a:t>he practice of ribã (</a:t>
            </a:r>
            <a:r>
              <a:rPr lang="en-CA" sz="2300" b="1" dirty="0">
                <a:effectLst/>
                <a:ea typeface="Calibri" panose="020F0502020204030204" pitchFamily="34" charset="0"/>
                <a:cs typeface="Times New Roman" panose="02020603050405020304" pitchFamily="18" charset="0"/>
              </a:rPr>
              <a:t>usury or interest)</a:t>
            </a:r>
            <a:r>
              <a:rPr lang="en-CA" sz="2300" b="1" dirty="0">
                <a:effectLst/>
                <a:ea typeface="Calibri" panose="020F0502020204030204" pitchFamily="34" charset="0"/>
              </a:rPr>
              <a:t> is forbidden by Islam</a:t>
            </a:r>
            <a:r>
              <a:rPr lang="fr-FR" sz="2300" b="1" dirty="0">
                <a:ea typeface="Calibri" panose="020F0502020204030204" pitchFamily="34" charset="0"/>
              </a:rPr>
              <a:t>. </a:t>
            </a:r>
            <a:endParaRPr lang="en-CA" sz="2300" b="1" dirty="0">
              <a:effectLst/>
              <a:ea typeface="Calibri" panose="020F0502020204030204" pitchFamily="34" charset="0"/>
            </a:endParaRPr>
          </a:p>
          <a:p>
            <a:pPr marL="382588" algn="just" eaLnBrk="1">
              <a:spcBef>
                <a:spcPts val="600"/>
              </a:spcBef>
              <a:spcAft>
                <a:spcPts val="600"/>
              </a:spcAft>
              <a:buFont typeface="Wingdings" panose="05000000000000000000" pitchFamily="2" charset="2"/>
              <a:buChar char="§"/>
            </a:pPr>
            <a:r>
              <a:rPr lang="en-CA" sz="2300" b="1" dirty="0">
                <a:effectLst/>
                <a:ea typeface="Calibri" panose="020F0502020204030204" pitchFamily="34" charset="0"/>
              </a:rPr>
              <a:t>The key principle of Islamic finance is that the owner of a project and investors or lenders should share the profits and losses of the investment</a:t>
            </a:r>
            <a:r>
              <a:rPr lang="en-CA" sz="2300" b="1" dirty="0">
                <a:effectLst/>
                <a:ea typeface="SimSun" panose="02010600030101010101" pitchFamily="2" charset="-122"/>
              </a:rPr>
              <a:t> </a:t>
            </a:r>
            <a:r>
              <a:rPr lang="en-US" sz="2300" b="1" dirty="0">
                <a:effectLst/>
                <a:ea typeface="SimSun" panose="02010600030101010101" pitchFamily="2" charset="-122"/>
              </a:rPr>
              <a:t>based on pre-agreed sharing rules</a:t>
            </a:r>
            <a:r>
              <a:rPr lang="en-US" sz="2300" b="1" dirty="0">
                <a:ea typeface="SimSun" panose="02010600030101010101" pitchFamily="2" charset="-122"/>
              </a:rPr>
              <a:t>.</a:t>
            </a:r>
          </a:p>
          <a:p>
            <a:pPr marL="839788" lvl="1" algn="just">
              <a:spcBef>
                <a:spcPts val="600"/>
              </a:spcBef>
              <a:spcAft>
                <a:spcPts val="600"/>
              </a:spcAft>
              <a:buFont typeface="Wingdings" panose="05000000000000000000" pitchFamily="2" charset="2"/>
              <a:buChar char="§"/>
            </a:pPr>
            <a:endParaRPr lang="en-US" sz="1900" b="1" dirty="0"/>
          </a:p>
          <a:p>
            <a:pPr marL="382588" algn="just" eaLnBrk="1">
              <a:spcBef>
                <a:spcPts val="600"/>
              </a:spcBef>
              <a:spcAft>
                <a:spcPts val="600"/>
              </a:spcAft>
              <a:buFont typeface="Wingdings" panose="05000000000000000000" pitchFamily="2" charset="2"/>
              <a:buChar char="§"/>
            </a:pPr>
            <a:r>
              <a:rPr lang="en-US" sz="2300" b="1" dirty="0"/>
              <a:t>Main principles of Islamic finance:</a:t>
            </a:r>
          </a:p>
          <a:p>
            <a:pPr marL="839788" lvl="1" indent="-342900" algn="just" eaLnBrk="1">
              <a:spcBef>
                <a:spcPts val="600"/>
              </a:spcBef>
              <a:spcAft>
                <a:spcPts val="0"/>
              </a:spcAft>
              <a:buFont typeface="Arial" panose="020B0604020202020204" pitchFamily="34" charset="0"/>
              <a:buChar char="•"/>
            </a:pPr>
            <a:r>
              <a:rPr lang="en-CA" sz="2000" dirty="0">
                <a:cs typeface="Times New Roman" panose="02020603050405020304" pitchFamily="18" charset="0"/>
              </a:rPr>
              <a:t>Wealth must be generated from legitimate trade and asset-based investment. </a:t>
            </a:r>
          </a:p>
          <a:p>
            <a:pPr marL="839788" lvl="1" indent="-342900" algn="just" eaLnBrk="1">
              <a:spcBef>
                <a:spcPts val="600"/>
              </a:spcBef>
              <a:spcAft>
                <a:spcPts val="0"/>
              </a:spcAft>
              <a:buFont typeface="Arial" panose="020B0604020202020204" pitchFamily="34" charset="0"/>
              <a:buChar char="•"/>
            </a:pPr>
            <a:r>
              <a:rPr lang="en-CA" sz="2000" dirty="0">
                <a:cs typeface="Times New Roman" panose="02020603050405020304" pitchFamily="18" charset="0"/>
              </a:rPr>
              <a:t>Investment should also have a social and ethical benefit (per Islamic laws) to the wider society beyond pure return.</a:t>
            </a:r>
          </a:p>
          <a:p>
            <a:pPr marL="839788" lvl="1" indent="-342900" algn="just" eaLnBrk="1">
              <a:spcBef>
                <a:spcPts val="600"/>
              </a:spcBef>
              <a:spcAft>
                <a:spcPts val="0"/>
              </a:spcAft>
              <a:buFont typeface="Arial" panose="020B0604020202020204" pitchFamily="34" charset="0"/>
              <a:buChar char="•"/>
            </a:pPr>
            <a:r>
              <a:rPr lang="en-CA" sz="2000" dirty="0">
                <a:cs typeface="Times New Roman" panose="02020603050405020304" pitchFamily="18" charset="0"/>
              </a:rPr>
              <a:t>Risk should be shared.</a:t>
            </a:r>
          </a:p>
          <a:p>
            <a:pPr marL="839788" lvl="1" indent="-342900" algn="just" eaLnBrk="1">
              <a:spcBef>
                <a:spcPts val="600"/>
              </a:spcBef>
              <a:spcAft>
                <a:spcPts val="600"/>
              </a:spcAft>
              <a:buFont typeface="Arial" panose="020B0604020202020204" pitchFamily="34" charset="0"/>
              <a:buChar char="•"/>
            </a:pPr>
            <a:r>
              <a:rPr lang="en-CA" sz="2000" dirty="0">
                <a:cs typeface="Times New Roman" panose="02020603050405020304" pitchFamily="18" charset="0"/>
              </a:rPr>
              <a:t>All harmful activities (haram) should be avoided.</a:t>
            </a:r>
          </a:p>
        </p:txBody>
      </p:sp>
    </p:spTree>
    <p:extLst>
      <p:ext uri="{BB962C8B-B14F-4D97-AF65-F5344CB8AC3E}">
        <p14:creationId xmlns:p14="http://schemas.microsoft.com/office/powerpoint/2010/main" val="28911034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6F87B-E282-47D9-8199-6A0D2342F7DD}"/>
              </a:ext>
            </a:extLst>
          </p:cNvPr>
          <p:cNvSpPr>
            <a:spLocks noGrp="1"/>
          </p:cNvSpPr>
          <p:nvPr>
            <p:ph type="title"/>
          </p:nvPr>
        </p:nvSpPr>
        <p:spPr/>
        <p:txBody>
          <a:bodyPr>
            <a:normAutofit fontScale="90000"/>
          </a:bodyPr>
          <a:lstStyle/>
          <a:p>
            <a:br>
              <a:rPr lang="en-US" sz="2800" b="1" dirty="0">
                <a:solidFill>
                  <a:schemeClr val="bg1"/>
                </a:solidFill>
                <a:latin typeface="Arial" panose="020B0604020202020204" pitchFamily="34" charset="0"/>
                <a:cs typeface="Arial" panose="020B0604020202020204" pitchFamily="34" charset="0"/>
              </a:rPr>
            </a:br>
            <a:r>
              <a:rPr lang="en-US" sz="2800" b="1" dirty="0">
                <a:solidFill>
                  <a:schemeClr val="bg1"/>
                </a:solidFill>
                <a:latin typeface="Arial" panose="020B0604020202020204" pitchFamily="34" charset="0"/>
                <a:cs typeface="Arial" panose="020B0604020202020204" pitchFamily="34" charset="0"/>
              </a:rPr>
              <a:t>01 DEFINITION AND GENERALITIES – Trend in Islamic finance</a:t>
            </a:r>
            <a:br>
              <a:rPr lang="en-US" dirty="0">
                <a:latin typeface="Arial" panose="020B0604020202020204" pitchFamily="34" charset="0"/>
                <a:cs typeface="Arial" panose="020B0604020202020204" pitchFamily="34" charset="0"/>
              </a:rPr>
            </a:br>
            <a:endParaRPr lang="en-US" dirty="0">
              <a:solidFill>
                <a:schemeClr val="accent4"/>
              </a:solidFill>
            </a:endParaRPr>
          </a:p>
        </p:txBody>
      </p:sp>
      <p:sp>
        <p:nvSpPr>
          <p:cNvPr id="3" name="Content Placeholder 2">
            <a:extLst>
              <a:ext uri="{FF2B5EF4-FFF2-40B4-BE49-F238E27FC236}">
                <a16:creationId xmlns:a16="http://schemas.microsoft.com/office/drawing/2014/main" id="{1CD0EEFB-38BD-401F-9501-22F2001E0B0A}"/>
              </a:ext>
            </a:extLst>
          </p:cNvPr>
          <p:cNvSpPr>
            <a:spLocks noGrp="1"/>
          </p:cNvSpPr>
          <p:nvPr>
            <p:ph idx="1"/>
          </p:nvPr>
        </p:nvSpPr>
        <p:spPr>
          <a:xfrm>
            <a:off x="333916" y="1052737"/>
            <a:ext cx="11524167" cy="1296144"/>
          </a:xfrm>
        </p:spPr>
        <p:txBody>
          <a:bodyPr/>
          <a:lstStyle/>
          <a:p>
            <a:pPr marL="382588" algn="just" eaLnBrk="1">
              <a:spcBef>
                <a:spcPts val="600"/>
              </a:spcBef>
              <a:spcAft>
                <a:spcPts val="600"/>
              </a:spcAft>
              <a:buFont typeface="Wingdings" panose="05000000000000000000" pitchFamily="2" charset="2"/>
              <a:buChar char="§"/>
            </a:pPr>
            <a:r>
              <a:rPr lang="en-CA" sz="2100" b="1" dirty="0">
                <a:effectLst/>
                <a:ea typeface="Calibri" panose="020F0502020204030204" pitchFamily="34" charset="0"/>
              </a:rPr>
              <a:t>As of today, Islamic finance is composed of 3 main sectors: i) Islamic banking sector; ii) Islamic capital market and iii) Islamic insurance sector (Takaful) with total global asset around US$2.7 trillion in 2020, largely driven by Islamic banking which represented 68.2% of the industry as presented in </a:t>
            </a:r>
            <a:r>
              <a:rPr lang="en-CA" sz="2100" b="1" dirty="0">
                <a:solidFill>
                  <a:srgbClr val="C00000"/>
                </a:solidFill>
                <a:effectLst/>
                <a:ea typeface="Calibri" panose="020F0502020204030204" pitchFamily="34" charset="0"/>
              </a:rPr>
              <a:t>2020 </a:t>
            </a:r>
            <a:r>
              <a:rPr lang="en-US" sz="2100" b="1" dirty="0">
                <a:solidFill>
                  <a:srgbClr val="C00000"/>
                </a:solidFill>
                <a:effectLst/>
                <a:ea typeface="SimSun" panose="02010600030101010101" pitchFamily="2" charset="-122"/>
                <a:cs typeface="Arial" panose="020B0604020202020204" pitchFamily="34" charset="0"/>
              </a:rPr>
              <a:t>Sectoral analysis of IFSI (2020) below.</a:t>
            </a:r>
            <a:endParaRPr lang="en-CA" sz="2100" b="1" dirty="0">
              <a:solidFill>
                <a:srgbClr val="C00000"/>
              </a:solidFill>
              <a:ea typeface="SimSun" panose="02010600030101010101" pitchFamily="2" charset="-122"/>
              <a:cs typeface="Arial" panose="020B0604020202020204" pitchFamily="34" charset="0"/>
            </a:endParaRPr>
          </a:p>
        </p:txBody>
      </p:sp>
      <p:pic>
        <p:nvPicPr>
          <p:cNvPr id="4" name="Image 3">
            <a:extLst>
              <a:ext uri="{FF2B5EF4-FFF2-40B4-BE49-F238E27FC236}">
                <a16:creationId xmlns:a16="http://schemas.microsoft.com/office/drawing/2014/main" id="{1579DCAB-7CA9-4CF3-B082-15F6C9C0BEF5}"/>
              </a:ext>
            </a:extLst>
          </p:cNvPr>
          <p:cNvPicPr>
            <a:picLocks noChangeAspect="1"/>
          </p:cNvPicPr>
          <p:nvPr/>
        </p:nvPicPr>
        <p:blipFill>
          <a:blip r:embed="rId2"/>
          <a:stretch>
            <a:fillRect/>
          </a:stretch>
        </p:blipFill>
        <p:spPr>
          <a:xfrm>
            <a:off x="1086687" y="2636912"/>
            <a:ext cx="10335102" cy="2590076"/>
          </a:xfrm>
          <a:prstGeom prst="rect">
            <a:avLst/>
          </a:prstGeom>
        </p:spPr>
      </p:pic>
      <p:sp>
        <p:nvSpPr>
          <p:cNvPr id="6" name="ZoneTexte 5">
            <a:extLst>
              <a:ext uri="{FF2B5EF4-FFF2-40B4-BE49-F238E27FC236}">
                <a16:creationId xmlns:a16="http://schemas.microsoft.com/office/drawing/2014/main" id="{3D6917E6-C549-4652-B803-CBA5A994D5EF}"/>
              </a:ext>
            </a:extLst>
          </p:cNvPr>
          <p:cNvSpPr txBox="1"/>
          <p:nvPr/>
        </p:nvSpPr>
        <p:spPr>
          <a:xfrm>
            <a:off x="1224136" y="5157192"/>
            <a:ext cx="6096000" cy="369332"/>
          </a:xfrm>
          <a:prstGeom prst="rect">
            <a:avLst/>
          </a:prstGeom>
          <a:noFill/>
        </p:spPr>
        <p:txBody>
          <a:bodyPr wrap="square">
            <a:spAutoFit/>
          </a:bodyPr>
          <a:lstStyle/>
          <a:p>
            <a:r>
              <a:rPr lang="en-US" sz="1800" i="1" dirty="0">
                <a:effectLst/>
                <a:latin typeface="Calibri" panose="020F0502020204030204" pitchFamily="34" charset="0"/>
                <a:ea typeface="Calibri" panose="020F0502020204030204" pitchFamily="34" charset="0"/>
                <a:cs typeface="Arial" panose="020B0604020202020204" pitchFamily="34" charset="0"/>
              </a:rPr>
              <a:t>Source: IFSB, </a:t>
            </a:r>
            <a:r>
              <a:rPr lang="en-US" sz="1800" i="1" dirty="0">
                <a:effectLst/>
                <a:latin typeface="Calibri" panose="020F0502020204030204" pitchFamily="34" charset="0"/>
                <a:ea typeface="SimSun" panose="02010600030101010101" pitchFamily="2" charset="-122"/>
                <a:cs typeface="Arial" panose="020B0604020202020204" pitchFamily="34" charset="0"/>
              </a:rPr>
              <a:t>Islamic financial service industry report (2021): </a:t>
            </a:r>
            <a:endParaRPr lang="fr-FR" dirty="0"/>
          </a:p>
        </p:txBody>
      </p:sp>
      <p:sp>
        <p:nvSpPr>
          <p:cNvPr id="7" name="Content Placeholder 2">
            <a:extLst>
              <a:ext uri="{FF2B5EF4-FFF2-40B4-BE49-F238E27FC236}">
                <a16:creationId xmlns:a16="http://schemas.microsoft.com/office/drawing/2014/main" id="{459CF497-AE9A-422D-AD23-D71B4FAE15B8}"/>
              </a:ext>
            </a:extLst>
          </p:cNvPr>
          <p:cNvSpPr txBox="1">
            <a:spLocks/>
          </p:cNvSpPr>
          <p:nvPr/>
        </p:nvSpPr>
        <p:spPr bwMode="auto">
          <a:xfrm>
            <a:off x="332473" y="5896008"/>
            <a:ext cx="11524167" cy="41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0"/>
              </a:spcBef>
              <a:spcAft>
                <a:spcPct val="0"/>
              </a:spcAft>
              <a:buChar char="•"/>
              <a:defRPr sz="3200">
                <a:solidFill>
                  <a:srgbClr val="000000"/>
                </a:solidFill>
                <a:latin typeface="+mn-lt"/>
                <a:ea typeface="MS PGothic" panose="020B0600070205080204" pitchFamily="34" charset="-128"/>
                <a:cs typeface="+mn-cs"/>
                <a:sym typeface="Calibri" panose="020F0502020204030204" pitchFamily="34" charset="0"/>
              </a:defRPr>
            </a:lvl1pPr>
            <a:lvl2pPr marL="742950" indent="-285750" algn="l" rtl="0" eaLnBrk="0" fontAlgn="base" hangingPunct="0">
              <a:spcBef>
                <a:spcPct val="0"/>
              </a:spcBef>
              <a:spcAft>
                <a:spcPct val="0"/>
              </a:spcAft>
              <a:buChar char="–"/>
              <a:defRPr sz="2800">
                <a:solidFill>
                  <a:srgbClr val="000000"/>
                </a:solidFill>
                <a:latin typeface="+mn-lt"/>
                <a:ea typeface="+mn-ea"/>
                <a:cs typeface="+mn-cs"/>
                <a:sym typeface="Calibri" panose="020F0502020204030204" pitchFamily="34" charset="0"/>
              </a:defRPr>
            </a:lvl2pPr>
            <a:lvl3pPr marL="1143000" indent="-228600" algn="l" rtl="0" eaLnBrk="0" fontAlgn="base" hangingPunct="0">
              <a:spcBef>
                <a:spcPct val="0"/>
              </a:spcBef>
              <a:spcAft>
                <a:spcPct val="0"/>
              </a:spcAft>
              <a:buChar char="•"/>
              <a:defRPr sz="2400">
                <a:solidFill>
                  <a:srgbClr val="000000"/>
                </a:solidFill>
                <a:latin typeface="+mn-lt"/>
                <a:ea typeface="+mn-ea"/>
                <a:cs typeface="+mn-cs"/>
                <a:sym typeface="Calibri" panose="020F0502020204030204" pitchFamily="34" charset="0"/>
              </a:defRPr>
            </a:lvl3pPr>
            <a:lvl4pPr marL="1600200" indent="-228600" algn="l" rtl="0" eaLnBrk="0" fontAlgn="base" hangingPunct="0">
              <a:spcBef>
                <a:spcPct val="0"/>
              </a:spcBef>
              <a:spcAft>
                <a:spcPct val="0"/>
              </a:spcAft>
              <a:buChar char="–"/>
              <a:defRPr sz="2000">
                <a:solidFill>
                  <a:srgbClr val="000000"/>
                </a:solidFill>
                <a:latin typeface="+mn-lt"/>
                <a:ea typeface="+mn-ea"/>
                <a:cs typeface="+mn-cs"/>
                <a:sym typeface="Calibri" panose="020F0502020204030204" pitchFamily="34" charset="0"/>
              </a:defRPr>
            </a:lvl4pPr>
            <a:lvl5pPr marL="2057400" indent="-228600" algn="l" rtl="0" eaLnBrk="0" fontAlgn="base" hangingPunct="0">
              <a:spcBef>
                <a:spcPct val="0"/>
              </a:spcBef>
              <a:spcAft>
                <a:spcPct val="0"/>
              </a:spcAft>
              <a:buChar char="»"/>
              <a:defRPr sz="2000">
                <a:solidFill>
                  <a:srgbClr val="000000"/>
                </a:solidFill>
                <a:latin typeface="+mn-lt"/>
                <a:ea typeface="+mn-ea"/>
                <a:cs typeface="+mn-cs"/>
                <a:sym typeface="Calibri" panose="020F0502020204030204" pitchFamily="34" charset="0"/>
              </a:defRPr>
            </a:lvl5pPr>
            <a:lvl6pPr marL="457200" indent="1828800" algn="l" rtl="0" fontAlgn="base" hangingPunct="0">
              <a:spcBef>
                <a:spcPct val="0"/>
              </a:spcBef>
              <a:spcAft>
                <a:spcPct val="0"/>
              </a:spcAft>
              <a:defRPr>
                <a:solidFill>
                  <a:srgbClr val="000000"/>
                </a:solidFill>
                <a:latin typeface="+mn-lt"/>
                <a:ea typeface="+mn-ea"/>
                <a:cs typeface="+mn-cs"/>
                <a:sym typeface="Calibri" pitchFamily="34" charset="0"/>
              </a:defRPr>
            </a:lvl6pPr>
            <a:lvl7pPr marL="914400" indent="1828800" algn="l" rtl="0" fontAlgn="base" hangingPunct="0">
              <a:spcBef>
                <a:spcPct val="0"/>
              </a:spcBef>
              <a:spcAft>
                <a:spcPct val="0"/>
              </a:spcAft>
              <a:defRPr>
                <a:solidFill>
                  <a:srgbClr val="000000"/>
                </a:solidFill>
                <a:latin typeface="+mn-lt"/>
                <a:ea typeface="+mn-ea"/>
                <a:cs typeface="+mn-cs"/>
                <a:sym typeface="Calibri" pitchFamily="34" charset="0"/>
              </a:defRPr>
            </a:lvl7pPr>
            <a:lvl8pPr marL="1371600" indent="1828800" algn="l" rtl="0" fontAlgn="base" hangingPunct="0">
              <a:spcBef>
                <a:spcPct val="0"/>
              </a:spcBef>
              <a:spcAft>
                <a:spcPct val="0"/>
              </a:spcAft>
              <a:defRPr>
                <a:solidFill>
                  <a:srgbClr val="000000"/>
                </a:solidFill>
                <a:latin typeface="+mn-lt"/>
                <a:ea typeface="+mn-ea"/>
                <a:cs typeface="+mn-cs"/>
                <a:sym typeface="Calibri" pitchFamily="34" charset="0"/>
              </a:defRPr>
            </a:lvl8pPr>
            <a:lvl9pPr marL="1828800" indent="1828800" algn="l" rtl="0" fontAlgn="base" hangingPunct="0">
              <a:spcBef>
                <a:spcPct val="0"/>
              </a:spcBef>
              <a:spcAft>
                <a:spcPct val="0"/>
              </a:spcAft>
              <a:defRPr>
                <a:solidFill>
                  <a:srgbClr val="000000"/>
                </a:solidFill>
                <a:latin typeface="+mn-lt"/>
                <a:ea typeface="+mn-ea"/>
                <a:cs typeface="+mn-cs"/>
                <a:sym typeface="Calibri" pitchFamily="34" charset="0"/>
              </a:defRPr>
            </a:lvl9pPr>
          </a:lstStyle>
          <a:p>
            <a:pPr marL="382588" algn="just" eaLnBrk="1">
              <a:spcBef>
                <a:spcPts val="600"/>
              </a:spcBef>
              <a:spcAft>
                <a:spcPts val="600"/>
              </a:spcAft>
              <a:buFont typeface="Wingdings" panose="05000000000000000000" pitchFamily="2" charset="2"/>
              <a:buChar char="§"/>
            </a:pPr>
            <a:r>
              <a:rPr lang="en-CA" sz="2100" b="1" kern="0" dirty="0">
                <a:ea typeface="Calibri" panose="020F0502020204030204" pitchFamily="34" charset="0"/>
              </a:rPr>
              <a:t>In 2020, Islamic finance capital market was the sub-sector with the highest annual growth of 26.9%.</a:t>
            </a:r>
            <a:endParaRPr lang="en-CA" sz="2100" b="1" kern="0" dirty="0">
              <a:solidFill>
                <a:srgbClr val="C00000"/>
              </a:solidFill>
              <a:ea typeface="SimSun" panose="02010600030101010101" pitchFamily="2" charset="-122"/>
              <a:cs typeface="Arial" panose="020B0604020202020204" pitchFamily="34" charset="0"/>
            </a:endParaRPr>
          </a:p>
        </p:txBody>
      </p:sp>
    </p:spTree>
    <p:extLst>
      <p:ext uri="{BB962C8B-B14F-4D97-AF65-F5344CB8AC3E}">
        <p14:creationId xmlns:p14="http://schemas.microsoft.com/office/powerpoint/2010/main" val="20950278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6F87B-E282-47D9-8199-6A0D2342F7DD}"/>
              </a:ext>
            </a:extLst>
          </p:cNvPr>
          <p:cNvSpPr>
            <a:spLocks noGrp="1"/>
          </p:cNvSpPr>
          <p:nvPr>
            <p:ph type="title"/>
          </p:nvPr>
        </p:nvSpPr>
        <p:spPr>
          <a:xfrm>
            <a:off x="239349" y="116633"/>
            <a:ext cx="11809312" cy="781662"/>
          </a:xfrm>
        </p:spPr>
        <p:txBody>
          <a:bodyPr>
            <a:normAutofit fontScale="90000"/>
          </a:bodyPr>
          <a:lstStyle/>
          <a:p>
            <a:br>
              <a:rPr lang="en-US" sz="2800" b="1" dirty="0">
                <a:solidFill>
                  <a:schemeClr val="bg1"/>
                </a:solidFill>
                <a:latin typeface="Arial" panose="020B0604020202020204" pitchFamily="34" charset="0"/>
                <a:cs typeface="Arial" panose="020B0604020202020204" pitchFamily="34" charset="0"/>
              </a:rPr>
            </a:br>
            <a:r>
              <a:rPr lang="en-US" sz="2800" b="1" dirty="0">
                <a:solidFill>
                  <a:schemeClr val="bg1"/>
                </a:solidFill>
                <a:latin typeface="Arial" panose="020B0604020202020204" pitchFamily="34" charset="0"/>
                <a:cs typeface="Arial" panose="020B0604020202020204" pitchFamily="34" charset="0"/>
              </a:rPr>
              <a:t>02 CURRENT STATE OF ISLAMIC FINANCE IN EASTERN AFRICA </a:t>
            </a:r>
            <a:br>
              <a:rPr lang="en-US" sz="2800" b="1" dirty="0">
                <a:solidFill>
                  <a:schemeClr val="bg1"/>
                </a:solidFill>
                <a:latin typeface="Arial" panose="020B0604020202020204" pitchFamily="34" charset="0"/>
                <a:cs typeface="Arial" panose="020B0604020202020204" pitchFamily="34" charset="0"/>
              </a:rPr>
            </a:br>
            <a:endParaRPr lang="en-US" dirty="0">
              <a:solidFill>
                <a:schemeClr val="bg1"/>
              </a:solidFill>
            </a:endParaRPr>
          </a:p>
        </p:txBody>
      </p:sp>
      <p:sp>
        <p:nvSpPr>
          <p:cNvPr id="3" name="Content Placeholder 2">
            <a:extLst>
              <a:ext uri="{FF2B5EF4-FFF2-40B4-BE49-F238E27FC236}">
                <a16:creationId xmlns:a16="http://schemas.microsoft.com/office/drawing/2014/main" id="{1CD0EEFB-38BD-401F-9501-22F2001E0B0A}"/>
              </a:ext>
            </a:extLst>
          </p:cNvPr>
          <p:cNvSpPr>
            <a:spLocks noGrp="1"/>
          </p:cNvSpPr>
          <p:nvPr>
            <p:ph idx="1"/>
          </p:nvPr>
        </p:nvSpPr>
        <p:spPr>
          <a:xfrm>
            <a:off x="333917" y="1033893"/>
            <a:ext cx="11483710" cy="5267516"/>
          </a:xfrm>
        </p:spPr>
        <p:txBody>
          <a:bodyPr>
            <a:normAutofit fontScale="92500"/>
          </a:bodyPr>
          <a:lstStyle/>
          <a:p>
            <a:pPr marL="382588" algn="just" eaLnBrk="1">
              <a:spcBef>
                <a:spcPts val="600"/>
              </a:spcBef>
              <a:spcAft>
                <a:spcPts val="600"/>
              </a:spcAft>
              <a:buFont typeface="Wingdings" panose="05000000000000000000" pitchFamily="2" charset="2"/>
              <a:buChar char="§"/>
            </a:pPr>
            <a:r>
              <a:rPr lang="en-US" sz="2400" b="1" dirty="0"/>
              <a:t>Islamic finance is at its first development stage in Eastern Africa:</a:t>
            </a:r>
          </a:p>
          <a:p>
            <a:pPr marL="839788" lvl="1" indent="-342900" algn="just" eaLnBrk="1">
              <a:spcBef>
                <a:spcPts val="600"/>
              </a:spcBef>
              <a:spcAft>
                <a:spcPts val="600"/>
              </a:spcAft>
              <a:buFont typeface="Arial" panose="020B0604020202020204" pitchFamily="34" charset="0"/>
              <a:buChar char="•"/>
            </a:pPr>
            <a:r>
              <a:rPr lang="en-US" sz="2200" dirty="0"/>
              <a:t>In </a:t>
            </a:r>
            <a:r>
              <a:rPr lang="en-US" sz="2200" b="1" dirty="0"/>
              <a:t>Somalia</a:t>
            </a:r>
            <a:r>
              <a:rPr lang="en-US" sz="2200" dirty="0"/>
              <a:t>, the first Islamic financial institution was founded in 1998. The first Islamic bank in Somalia is Amal Bank. </a:t>
            </a:r>
          </a:p>
          <a:p>
            <a:pPr marL="839788" lvl="1" indent="-342900" algn="just" eaLnBrk="1">
              <a:spcBef>
                <a:spcPts val="600"/>
              </a:spcBef>
              <a:spcAft>
                <a:spcPts val="600"/>
              </a:spcAft>
              <a:buFont typeface="Arial" panose="020B0604020202020204" pitchFamily="34" charset="0"/>
              <a:buChar char="•"/>
            </a:pPr>
            <a:r>
              <a:rPr lang="en-US" sz="2200" dirty="0"/>
              <a:t>Islamic banking emerged in </a:t>
            </a:r>
            <a:r>
              <a:rPr lang="en-US" sz="2200" b="1" dirty="0"/>
              <a:t>Kenya</a:t>
            </a:r>
            <a:r>
              <a:rPr lang="en-US" sz="2200" dirty="0"/>
              <a:t> with Barclays launching Islamic banking products in December 2005. The sector later expanded with the introduction of 2 Islamic banks, First Community Bank in 2007 and Gulf African Bank (GAB) in 2008.</a:t>
            </a:r>
          </a:p>
          <a:p>
            <a:pPr marL="839788" lvl="1" indent="-342900" algn="just" eaLnBrk="1">
              <a:spcBef>
                <a:spcPts val="600"/>
              </a:spcBef>
              <a:spcAft>
                <a:spcPts val="600"/>
              </a:spcAft>
              <a:buFont typeface="Arial" panose="020B0604020202020204" pitchFamily="34" charset="0"/>
              <a:buChar char="•"/>
            </a:pPr>
            <a:r>
              <a:rPr lang="en-US" sz="2200" dirty="0"/>
              <a:t>In 2008, </a:t>
            </a:r>
            <a:r>
              <a:rPr lang="en-US" sz="2200" b="1" dirty="0"/>
              <a:t>Tanzania</a:t>
            </a:r>
            <a:r>
              <a:rPr lang="en-US" sz="2200" dirty="0"/>
              <a:t> authorized Kenya Commercial Bank (KCB), for the establishment in the country of an “Amana Islamic” branch, specializing in Islamic banking. It is the very first bank offering Islamic financial services in the country.</a:t>
            </a:r>
          </a:p>
          <a:p>
            <a:pPr marL="839788" lvl="1" indent="-342900" algn="just" eaLnBrk="1">
              <a:spcBef>
                <a:spcPts val="600"/>
              </a:spcBef>
              <a:spcAft>
                <a:spcPts val="600"/>
              </a:spcAft>
              <a:buFont typeface="Arial" panose="020B0604020202020204" pitchFamily="34" charset="0"/>
              <a:buChar char="•"/>
            </a:pPr>
            <a:r>
              <a:rPr lang="en-US" sz="2200" dirty="0"/>
              <a:t>In </a:t>
            </a:r>
            <a:r>
              <a:rPr lang="en-US" sz="2200" b="1" dirty="0"/>
              <a:t>Ethiopia</a:t>
            </a:r>
            <a:r>
              <a:rPr lang="en-US" sz="2200" dirty="0"/>
              <a:t>, an interest-free banking system like Islamic finance was first allowed in 2011 under the existing conventional banking system.</a:t>
            </a:r>
          </a:p>
          <a:p>
            <a:pPr marL="839788" lvl="1" indent="-342900" algn="just" eaLnBrk="1">
              <a:spcBef>
                <a:spcPts val="600"/>
              </a:spcBef>
              <a:spcAft>
                <a:spcPts val="600"/>
              </a:spcAft>
              <a:buFont typeface="Arial" panose="020B0604020202020204" pitchFamily="34" charset="0"/>
              <a:buChar char="•"/>
            </a:pPr>
            <a:r>
              <a:rPr lang="en-US" sz="2200" dirty="0"/>
              <a:t>In </a:t>
            </a:r>
            <a:r>
              <a:rPr lang="en-US" sz="2200" b="1" dirty="0"/>
              <a:t>Uganda</a:t>
            </a:r>
            <a:r>
              <a:rPr lang="en-US" sz="2200" dirty="0"/>
              <a:t>, the Financial Institutions Act 2004 was amended in 2016 to allow companies and banks to offer Islamic finance banking services. </a:t>
            </a:r>
          </a:p>
          <a:p>
            <a:pPr marL="839788" lvl="1" indent="-342900" algn="just" eaLnBrk="1">
              <a:spcBef>
                <a:spcPts val="600"/>
              </a:spcBef>
              <a:spcAft>
                <a:spcPts val="600"/>
              </a:spcAft>
              <a:buFont typeface="Arial" panose="020B0604020202020204" pitchFamily="34" charset="0"/>
              <a:buChar char="•"/>
            </a:pPr>
            <a:r>
              <a:rPr lang="en-US" sz="2200" dirty="0"/>
              <a:t>In </a:t>
            </a:r>
            <a:r>
              <a:rPr lang="en-US" sz="2200" b="1" dirty="0"/>
              <a:t>Djibouti</a:t>
            </a:r>
            <a:r>
              <a:rPr lang="en-US" sz="2200" dirty="0"/>
              <a:t>, it is through the creation of the Saba Islamic Bank in 2006 (renamed Saba African Bank in 2018), that Islamic finance was introduced into the Djiboutian financial environment. </a:t>
            </a:r>
            <a:endParaRPr lang="fr-FR" sz="2200" dirty="0"/>
          </a:p>
        </p:txBody>
      </p:sp>
    </p:spTree>
    <p:extLst>
      <p:ext uri="{BB962C8B-B14F-4D97-AF65-F5344CB8AC3E}">
        <p14:creationId xmlns:p14="http://schemas.microsoft.com/office/powerpoint/2010/main" val="42133128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6F87B-E282-47D9-8199-6A0D2342F7DD}"/>
              </a:ext>
            </a:extLst>
          </p:cNvPr>
          <p:cNvSpPr>
            <a:spLocks noGrp="1"/>
          </p:cNvSpPr>
          <p:nvPr>
            <p:ph type="title"/>
          </p:nvPr>
        </p:nvSpPr>
        <p:spPr>
          <a:xfrm>
            <a:off x="239349" y="116633"/>
            <a:ext cx="11809312" cy="781662"/>
          </a:xfrm>
        </p:spPr>
        <p:txBody>
          <a:bodyPr>
            <a:normAutofit fontScale="90000"/>
          </a:bodyPr>
          <a:lstStyle/>
          <a:p>
            <a:br>
              <a:rPr lang="en-US" sz="2800" b="1" dirty="0">
                <a:solidFill>
                  <a:schemeClr val="bg1"/>
                </a:solidFill>
                <a:latin typeface="Arial" panose="020B0604020202020204" pitchFamily="34" charset="0"/>
                <a:cs typeface="Arial" panose="020B0604020202020204" pitchFamily="34" charset="0"/>
              </a:rPr>
            </a:br>
            <a:r>
              <a:rPr lang="en-US" sz="2800" b="1" dirty="0">
                <a:solidFill>
                  <a:schemeClr val="bg1"/>
                </a:solidFill>
                <a:latin typeface="Arial" panose="020B0604020202020204" pitchFamily="34" charset="0"/>
                <a:cs typeface="Arial" panose="020B0604020202020204" pitchFamily="34" charset="0"/>
              </a:rPr>
              <a:t>02 CURRENT STATE OF ISLAMIC FINANCE IN EASTERN AFRICA </a:t>
            </a:r>
            <a:br>
              <a:rPr lang="en-US" sz="2800" b="1" dirty="0">
                <a:solidFill>
                  <a:schemeClr val="bg1"/>
                </a:solidFill>
                <a:latin typeface="Arial" panose="020B0604020202020204" pitchFamily="34" charset="0"/>
                <a:cs typeface="Arial" panose="020B0604020202020204" pitchFamily="34" charset="0"/>
              </a:rPr>
            </a:br>
            <a:endParaRPr lang="en-US" dirty="0">
              <a:solidFill>
                <a:schemeClr val="bg1"/>
              </a:solidFill>
            </a:endParaRPr>
          </a:p>
        </p:txBody>
      </p:sp>
      <p:sp>
        <p:nvSpPr>
          <p:cNvPr id="3" name="Content Placeholder 2">
            <a:extLst>
              <a:ext uri="{FF2B5EF4-FFF2-40B4-BE49-F238E27FC236}">
                <a16:creationId xmlns:a16="http://schemas.microsoft.com/office/drawing/2014/main" id="{1CD0EEFB-38BD-401F-9501-22F2001E0B0A}"/>
              </a:ext>
            </a:extLst>
          </p:cNvPr>
          <p:cNvSpPr>
            <a:spLocks noGrp="1"/>
          </p:cNvSpPr>
          <p:nvPr>
            <p:ph idx="1"/>
          </p:nvPr>
        </p:nvSpPr>
        <p:spPr>
          <a:xfrm>
            <a:off x="188457" y="1124744"/>
            <a:ext cx="11524167" cy="936104"/>
          </a:xfrm>
        </p:spPr>
        <p:txBody>
          <a:bodyPr/>
          <a:lstStyle/>
          <a:p>
            <a:pPr marL="439738" algn="just" eaLnBrk="1">
              <a:spcBef>
                <a:spcPts val="600"/>
              </a:spcBef>
              <a:spcAft>
                <a:spcPts val="600"/>
              </a:spcAft>
              <a:buFont typeface="Wingdings" panose="05000000000000000000" pitchFamily="2" charset="2"/>
              <a:buChar char="§"/>
            </a:pPr>
            <a:r>
              <a:rPr lang="en-US" sz="2400" b="1" dirty="0">
                <a:solidFill>
                  <a:schemeClr val="tx1"/>
                </a:solidFill>
              </a:rPr>
              <a:t>Since 2012, the number of </a:t>
            </a:r>
            <a:r>
              <a:rPr lang="en-US" sz="2400" b="1" dirty="0" err="1">
                <a:solidFill>
                  <a:schemeClr val="tx1"/>
                </a:solidFill>
              </a:rPr>
              <a:t>IFI</a:t>
            </a:r>
            <a:r>
              <a:rPr lang="en-US" sz="2400" b="1" dirty="0">
                <a:solidFill>
                  <a:schemeClr val="tx1"/>
                </a:solidFill>
              </a:rPr>
              <a:t> in Eastern Africa has increased from 12 to 84 in 2022 </a:t>
            </a:r>
            <a:r>
              <a:rPr lang="en-US" sz="2400" b="1" dirty="0">
                <a:solidFill>
                  <a:srgbClr val="C00000"/>
                </a:solidFill>
              </a:rPr>
              <a:t>(</a:t>
            </a:r>
            <a:r>
              <a:rPr lang="en-US" sz="2400" b="1" dirty="0">
                <a:solidFill>
                  <a:srgbClr val="C00000"/>
                </a:solidFill>
                <a:effectLst/>
                <a:ea typeface="SimSun" panose="02010600030101010101" pitchFamily="2" charset="-122"/>
              </a:rPr>
              <a:t>Number of Islamic finance institutions in selected Eastern African countries, 2022</a:t>
            </a:r>
            <a:r>
              <a:rPr lang="en-US" sz="2400" b="1" dirty="0">
                <a:solidFill>
                  <a:srgbClr val="C00000"/>
                </a:solidFill>
                <a:effectLst/>
                <a:ea typeface="SimSun" panose="02010600030101010101" pitchFamily="2" charset="-122"/>
                <a:cs typeface="Arial" panose="020B0604020202020204" pitchFamily="34" charset="0"/>
              </a:rPr>
              <a:t>).</a:t>
            </a:r>
            <a:endParaRPr lang="fr-FR" sz="2400" b="1" dirty="0">
              <a:solidFill>
                <a:srgbClr val="C00000"/>
              </a:solidFill>
            </a:endParaRPr>
          </a:p>
        </p:txBody>
      </p:sp>
      <p:sp>
        <p:nvSpPr>
          <p:cNvPr id="9" name="ZoneTexte 8">
            <a:extLst>
              <a:ext uri="{FF2B5EF4-FFF2-40B4-BE49-F238E27FC236}">
                <a16:creationId xmlns:a16="http://schemas.microsoft.com/office/drawing/2014/main" id="{876E55D3-7BEC-47AD-BC0B-ECF17CE43D3B}"/>
              </a:ext>
            </a:extLst>
          </p:cNvPr>
          <p:cNvSpPr txBox="1"/>
          <p:nvPr/>
        </p:nvSpPr>
        <p:spPr>
          <a:xfrm rot="5400000">
            <a:off x="10417795" y="3852496"/>
            <a:ext cx="3296158" cy="276999"/>
          </a:xfrm>
          <a:prstGeom prst="rect">
            <a:avLst/>
          </a:prstGeom>
          <a:noFill/>
        </p:spPr>
        <p:txBody>
          <a:bodyPr wrap="square">
            <a:spAutoFit/>
          </a:bodyPr>
          <a:lstStyle/>
          <a:p>
            <a:r>
              <a:rPr lang="en-US" sz="1200" i="1" dirty="0">
                <a:solidFill>
                  <a:srgbClr val="000000"/>
                </a:solidFill>
                <a:effectLst/>
                <a:latin typeface="+mn-lt"/>
                <a:ea typeface="SimSun" panose="02010600030101010101" pitchFamily="2" charset="-122"/>
              </a:rPr>
              <a:t>Source: Author’s compilation from various sources</a:t>
            </a:r>
            <a:endParaRPr lang="fr-FR" sz="1200" dirty="0">
              <a:latin typeface="+mn-lt"/>
            </a:endParaRPr>
          </a:p>
        </p:txBody>
      </p:sp>
      <p:sp>
        <p:nvSpPr>
          <p:cNvPr id="10" name="Content Placeholder 2">
            <a:extLst>
              <a:ext uri="{FF2B5EF4-FFF2-40B4-BE49-F238E27FC236}">
                <a16:creationId xmlns:a16="http://schemas.microsoft.com/office/drawing/2014/main" id="{474EC060-F662-4AC8-976B-1DE4671A3453}"/>
              </a:ext>
            </a:extLst>
          </p:cNvPr>
          <p:cNvSpPr txBox="1">
            <a:spLocks/>
          </p:cNvSpPr>
          <p:nvPr/>
        </p:nvSpPr>
        <p:spPr bwMode="auto">
          <a:xfrm>
            <a:off x="260465" y="5904917"/>
            <a:ext cx="11524167" cy="548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0"/>
              </a:spcBef>
              <a:spcAft>
                <a:spcPct val="0"/>
              </a:spcAft>
              <a:buChar char="•"/>
              <a:defRPr sz="3200">
                <a:solidFill>
                  <a:srgbClr val="000000"/>
                </a:solidFill>
                <a:latin typeface="+mn-lt"/>
                <a:ea typeface="MS PGothic" panose="020B0600070205080204" pitchFamily="34" charset="-128"/>
                <a:cs typeface="+mn-cs"/>
                <a:sym typeface="Calibri" panose="020F0502020204030204" pitchFamily="34" charset="0"/>
              </a:defRPr>
            </a:lvl1pPr>
            <a:lvl2pPr marL="742950" indent="-285750" algn="l" rtl="0" eaLnBrk="0" fontAlgn="base" hangingPunct="0">
              <a:spcBef>
                <a:spcPct val="0"/>
              </a:spcBef>
              <a:spcAft>
                <a:spcPct val="0"/>
              </a:spcAft>
              <a:buChar char="–"/>
              <a:defRPr sz="2800">
                <a:solidFill>
                  <a:srgbClr val="000000"/>
                </a:solidFill>
                <a:latin typeface="+mn-lt"/>
                <a:ea typeface="+mn-ea"/>
                <a:cs typeface="+mn-cs"/>
                <a:sym typeface="Calibri" panose="020F0502020204030204" pitchFamily="34" charset="0"/>
              </a:defRPr>
            </a:lvl2pPr>
            <a:lvl3pPr marL="1143000" indent="-228600" algn="l" rtl="0" eaLnBrk="0" fontAlgn="base" hangingPunct="0">
              <a:spcBef>
                <a:spcPct val="0"/>
              </a:spcBef>
              <a:spcAft>
                <a:spcPct val="0"/>
              </a:spcAft>
              <a:buChar char="•"/>
              <a:defRPr sz="2400">
                <a:solidFill>
                  <a:srgbClr val="000000"/>
                </a:solidFill>
                <a:latin typeface="+mn-lt"/>
                <a:ea typeface="+mn-ea"/>
                <a:cs typeface="+mn-cs"/>
                <a:sym typeface="Calibri" panose="020F0502020204030204" pitchFamily="34" charset="0"/>
              </a:defRPr>
            </a:lvl3pPr>
            <a:lvl4pPr marL="1600200" indent="-228600" algn="l" rtl="0" eaLnBrk="0" fontAlgn="base" hangingPunct="0">
              <a:spcBef>
                <a:spcPct val="0"/>
              </a:spcBef>
              <a:spcAft>
                <a:spcPct val="0"/>
              </a:spcAft>
              <a:buChar char="–"/>
              <a:defRPr sz="2000">
                <a:solidFill>
                  <a:srgbClr val="000000"/>
                </a:solidFill>
                <a:latin typeface="+mn-lt"/>
                <a:ea typeface="+mn-ea"/>
                <a:cs typeface="+mn-cs"/>
                <a:sym typeface="Calibri" panose="020F0502020204030204" pitchFamily="34" charset="0"/>
              </a:defRPr>
            </a:lvl4pPr>
            <a:lvl5pPr marL="2057400" indent="-228600" algn="l" rtl="0" eaLnBrk="0" fontAlgn="base" hangingPunct="0">
              <a:spcBef>
                <a:spcPct val="0"/>
              </a:spcBef>
              <a:spcAft>
                <a:spcPct val="0"/>
              </a:spcAft>
              <a:buChar char="»"/>
              <a:defRPr sz="2000">
                <a:solidFill>
                  <a:srgbClr val="000000"/>
                </a:solidFill>
                <a:latin typeface="+mn-lt"/>
                <a:ea typeface="+mn-ea"/>
                <a:cs typeface="+mn-cs"/>
                <a:sym typeface="Calibri" panose="020F0502020204030204" pitchFamily="34" charset="0"/>
              </a:defRPr>
            </a:lvl5pPr>
            <a:lvl6pPr marL="457200" indent="1828800" algn="l" rtl="0" fontAlgn="base" hangingPunct="0">
              <a:spcBef>
                <a:spcPct val="0"/>
              </a:spcBef>
              <a:spcAft>
                <a:spcPct val="0"/>
              </a:spcAft>
              <a:defRPr>
                <a:solidFill>
                  <a:srgbClr val="000000"/>
                </a:solidFill>
                <a:latin typeface="+mn-lt"/>
                <a:ea typeface="+mn-ea"/>
                <a:cs typeface="+mn-cs"/>
                <a:sym typeface="Calibri" pitchFamily="34" charset="0"/>
              </a:defRPr>
            </a:lvl6pPr>
            <a:lvl7pPr marL="914400" indent="1828800" algn="l" rtl="0" fontAlgn="base" hangingPunct="0">
              <a:spcBef>
                <a:spcPct val="0"/>
              </a:spcBef>
              <a:spcAft>
                <a:spcPct val="0"/>
              </a:spcAft>
              <a:defRPr>
                <a:solidFill>
                  <a:srgbClr val="000000"/>
                </a:solidFill>
                <a:latin typeface="+mn-lt"/>
                <a:ea typeface="+mn-ea"/>
                <a:cs typeface="+mn-cs"/>
                <a:sym typeface="Calibri" pitchFamily="34" charset="0"/>
              </a:defRPr>
            </a:lvl7pPr>
            <a:lvl8pPr marL="1371600" indent="1828800" algn="l" rtl="0" fontAlgn="base" hangingPunct="0">
              <a:spcBef>
                <a:spcPct val="0"/>
              </a:spcBef>
              <a:spcAft>
                <a:spcPct val="0"/>
              </a:spcAft>
              <a:defRPr>
                <a:solidFill>
                  <a:srgbClr val="000000"/>
                </a:solidFill>
                <a:latin typeface="+mn-lt"/>
                <a:ea typeface="+mn-ea"/>
                <a:cs typeface="+mn-cs"/>
                <a:sym typeface="Calibri" pitchFamily="34" charset="0"/>
              </a:defRPr>
            </a:lvl8pPr>
            <a:lvl9pPr marL="1828800" indent="1828800" algn="l" rtl="0" fontAlgn="base" hangingPunct="0">
              <a:spcBef>
                <a:spcPct val="0"/>
              </a:spcBef>
              <a:spcAft>
                <a:spcPct val="0"/>
              </a:spcAft>
              <a:defRPr>
                <a:solidFill>
                  <a:srgbClr val="000000"/>
                </a:solidFill>
                <a:latin typeface="+mn-lt"/>
                <a:ea typeface="+mn-ea"/>
                <a:cs typeface="+mn-cs"/>
                <a:sym typeface="Calibri" pitchFamily="34" charset="0"/>
              </a:defRPr>
            </a:lvl9pPr>
          </a:lstStyle>
          <a:p>
            <a:pPr marL="439738" algn="just" eaLnBrk="1">
              <a:spcBef>
                <a:spcPts val="600"/>
              </a:spcBef>
              <a:spcAft>
                <a:spcPts val="600"/>
              </a:spcAft>
              <a:buFont typeface="Wingdings" panose="05000000000000000000" pitchFamily="2" charset="2"/>
              <a:buChar char="§"/>
            </a:pPr>
            <a:r>
              <a:rPr lang="en-US" sz="2400" b="1" kern="0" dirty="0">
                <a:solidFill>
                  <a:schemeClr val="tx1"/>
                </a:solidFill>
              </a:rPr>
              <a:t>Ethiopia, Kenya and Somalia show the highest number of Islamic finance institutions.</a:t>
            </a:r>
            <a:endParaRPr lang="fr-FR" sz="2400" b="1" kern="0" dirty="0">
              <a:solidFill>
                <a:srgbClr val="C00000"/>
              </a:solidFill>
            </a:endParaRPr>
          </a:p>
        </p:txBody>
      </p:sp>
      <p:graphicFrame>
        <p:nvGraphicFramePr>
          <p:cNvPr id="4" name="Tableau 3">
            <a:extLst>
              <a:ext uri="{FF2B5EF4-FFF2-40B4-BE49-F238E27FC236}">
                <a16:creationId xmlns:a16="http://schemas.microsoft.com/office/drawing/2014/main" id="{0EA525D4-DBB4-4961-BCA0-4BA1D55C967F}"/>
              </a:ext>
            </a:extLst>
          </p:cNvPr>
          <p:cNvGraphicFramePr>
            <a:graphicFrameLocks noGrp="1"/>
          </p:cNvGraphicFramePr>
          <p:nvPr>
            <p:extLst>
              <p:ext uri="{D42A27DB-BD31-4B8C-83A1-F6EECF244321}">
                <p14:modId xmlns:p14="http://schemas.microsoft.com/office/powerpoint/2010/main" val="2950192222"/>
              </p:ext>
            </p:extLst>
          </p:nvPr>
        </p:nvGraphicFramePr>
        <p:xfrm>
          <a:off x="695400" y="2097970"/>
          <a:ext cx="10972800" cy="3620770"/>
        </p:xfrm>
        <a:graphic>
          <a:graphicData uri="http://schemas.openxmlformats.org/drawingml/2006/table">
            <a:tbl>
              <a:tblPr firstRow="1" firstCol="1" bandRow="1">
                <a:tableStyleId>{5C22544A-7EE6-4342-B048-85BDC9FD1C3A}</a:tableStyleId>
              </a:tblPr>
              <a:tblGrid>
                <a:gridCol w="1828800">
                  <a:extLst>
                    <a:ext uri="{9D8B030D-6E8A-4147-A177-3AD203B41FA5}">
                      <a16:colId xmlns:a16="http://schemas.microsoft.com/office/drawing/2014/main" val="2740462823"/>
                    </a:ext>
                  </a:extLst>
                </a:gridCol>
                <a:gridCol w="1828800">
                  <a:extLst>
                    <a:ext uri="{9D8B030D-6E8A-4147-A177-3AD203B41FA5}">
                      <a16:colId xmlns:a16="http://schemas.microsoft.com/office/drawing/2014/main" val="3211996150"/>
                    </a:ext>
                  </a:extLst>
                </a:gridCol>
                <a:gridCol w="1828800">
                  <a:extLst>
                    <a:ext uri="{9D8B030D-6E8A-4147-A177-3AD203B41FA5}">
                      <a16:colId xmlns:a16="http://schemas.microsoft.com/office/drawing/2014/main" val="3155852302"/>
                    </a:ext>
                  </a:extLst>
                </a:gridCol>
                <a:gridCol w="1828800">
                  <a:extLst>
                    <a:ext uri="{9D8B030D-6E8A-4147-A177-3AD203B41FA5}">
                      <a16:colId xmlns:a16="http://schemas.microsoft.com/office/drawing/2014/main" val="800563321"/>
                    </a:ext>
                  </a:extLst>
                </a:gridCol>
                <a:gridCol w="1828800">
                  <a:extLst>
                    <a:ext uri="{9D8B030D-6E8A-4147-A177-3AD203B41FA5}">
                      <a16:colId xmlns:a16="http://schemas.microsoft.com/office/drawing/2014/main" val="3199829589"/>
                    </a:ext>
                  </a:extLst>
                </a:gridCol>
                <a:gridCol w="1828800">
                  <a:extLst>
                    <a:ext uri="{9D8B030D-6E8A-4147-A177-3AD203B41FA5}">
                      <a16:colId xmlns:a16="http://schemas.microsoft.com/office/drawing/2014/main" val="480306128"/>
                    </a:ext>
                  </a:extLst>
                </a:gridCol>
              </a:tblGrid>
              <a:tr h="182880">
                <a:tc>
                  <a:txBody>
                    <a:bodyPr/>
                    <a:lstStyle/>
                    <a:p>
                      <a:pPr>
                        <a:lnSpc>
                          <a:spcPct val="120000"/>
                        </a:lnSpc>
                        <a:spcBef>
                          <a:spcPts val="600"/>
                        </a:spcBef>
                        <a:spcAft>
                          <a:spcPts val="0"/>
                        </a:spcAft>
                      </a:pPr>
                      <a:r>
                        <a:rPr lang="en-CA" sz="1800">
                          <a:effectLst/>
                        </a:rPr>
                        <a:t> </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b"/>
                </a:tc>
                <a:tc>
                  <a:txBody>
                    <a:bodyPr/>
                    <a:lstStyle/>
                    <a:p>
                      <a:pPr algn="ctr">
                        <a:lnSpc>
                          <a:spcPct val="100000"/>
                        </a:lnSpc>
                        <a:spcBef>
                          <a:spcPts val="0"/>
                        </a:spcBef>
                        <a:spcAft>
                          <a:spcPts val="0"/>
                        </a:spcAft>
                      </a:pPr>
                      <a:r>
                        <a:rPr lang="en-CA" sz="1800" dirty="0">
                          <a:effectLst/>
                        </a:rPr>
                        <a:t>Full-fledged Islamic Banks</a:t>
                      </a:r>
                      <a:endParaRPr lang="fr-CA" sz="1800" dirty="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800" dirty="0">
                          <a:effectLst/>
                        </a:rPr>
                        <a:t>Islamic bank windows</a:t>
                      </a:r>
                      <a:endParaRPr lang="fr-CA" sz="1800" dirty="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800" dirty="0">
                          <a:effectLst/>
                        </a:rPr>
                        <a:t>Microfinance</a:t>
                      </a:r>
                      <a:endParaRPr lang="fr-CA" sz="1800" dirty="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800" dirty="0">
                          <a:effectLst/>
                        </a:rPr>
                        <a:t>Takaful </a:t>
                      </a:r>
                      <a:endParaRPr lang="fr-CA" sz="1800" dirty="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800" dirty="0">
                          <a:effectLst/>
                        </a:rPr>
                        <a:t>Total</a:t>
                      </a:r>
                      <a:endParaRPr lang="fr-CA" sz="1800" dirty="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b"/>
                </a:tc>
                <a:extLst>
                  <a:ext uri="{0D108BD9-81ED-4DB2-BD59-A6C34878D82A}">
                    <a16:rowId xmlns:a16="http://schemas.microsoft.com/office/drawing/2014/main" val="1337677014"/>
                  </a:ext>
                </a:extLst>
              </a:tr>
              <a:tr h="182880">
                <a:tc>
                  <a:txBody>
                    <a:bodyPr/>
                    <a:lstStyle/>
                    <a:p>
                      <a:pPr>
                        <a:lnSpc>
                          <a:spcPct val="120000"/>
                        </a:lnSpc>
                        <a:spcBef>
                          <a:spcPts val="600"/>
                        </a:spcBef>
                        <a:spcAft>
                          <a:spcPts val="0"/>
                        </a:spcAft>
                      </a:pPr>
                      <a:r>
                        <a:rPr lang="en-CA" sz="1800">
                          <a:effectLst/>
                        </a:rPr>
                        <a:t>Burundi</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b"/>
                </a:tc>
                <a:tc>
                  <a:txBody>
                    <a:bodyPr/>
                    <a:lstStyle/>
                    <a:p>
                      <a:pPr algn="ctr">
                        <a:lnSpc>
                          <a:spcPct val="120000"/>
                        </a:lnSpc>
                        <a:spcBef>
                          <a:spcPts val="600"/>
                        </a:spcBef>
                        <a:spcAft>
                          <a:spcPts val="0"/>
                        </a:spcAft>
                      </a:pPr>
                      <a:r>
                        <a:rPr lang="en-CA" sz="1800">
                          <a:effectLst/>
                        </a:rPr>
                        <a:t>0</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20000"/>
                        </a:lnSpc>
                        <a:spcBef>
                          <a:spcPts val="600"/>
                        </a:spcBef>
                        <a:spcAft>
                          <a:spcPts val="0"/>
                        </a:spcAft>
                      </a:pPr>
                      <a:r>
                        <a:rPr lang="en-CA" sz="1800">
                          <a:effectLst/>
                        </a:rPr>
                        <a:t>2</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20000"/>
                        </a:lnSpc>
                        <a:spcBef>
                          <a:spcPts val="600"/>
                        </a:spcBef>
                        <a:spcAft>
                          <a:spcPts val="0"/>
                        </a:spcAft>
                      </a:pPr>
                      <a:r>
                        <a:rPr lang="en-CA" sz="1800">
                          <a:effectLst/>
                        </a:rPr>
                        <a:t>0</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20000"/>
                        </a:lnSpc>
                        <a:spcBef>
                          <a:spcPts val="600"/>
                        </a:spcBef>
                        <a:spcAft>
                          <a:spcPts val="0"/>
                        </a:spcAft>
                      </a:pPr>
                      <a:r>
                        <a:rPr lang="en-CA" sz="1800">
                          <a:effectLst/>
                        </a:rPr>
                        <a:t>0</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20000"/>
                        </a:lnSpc>
                        <a:spcBef>
                          <a:spcPts val="600"/>
                        </a:spcBef>
                        <a:spcAft>
                          <a:spcPts val="0"/>
                        </a:spcAft>
                      </a:pPr>
                      <a:r>
                        <a:rPr lang="en-CA" sz="1800" b="1" dirty="0">
                          <a:effectLst/>
                        </a:rPr>
                        <a:t>2</a:t>
                      </a:r>
                      <a:endParaRPr lang="fr-CA" sz="1800" b="1" dirty="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b"/>
                </a:tc>
                <a:extLst>
                  <a:ext uri="{0D108BD9-81ED-4DB2-BD59-A6C34878D82A}">
                    <a16:rowId xmlns:a16="http://schemas.microsoft.com/office/drawing/2014/main" val="2329310017"/>
                  </a:ext>
                </a:extLst>
              </a:tr>
              <a:tr h="182880">
                <a:tc>
                  <a:txBody>
                    <a:bodyPr/>
                    <a:lstStyle/>
                    <a:p>
                      <a:pPr>
                        <a:lnSpc>
                          <a:spcPct val="120000"/>
                        </a:lnSpc>
                        <a:spcBef>
                          <a:spcPts val="600"/>
                        </a:spcBef>
                        <a:spcAft>
                          <a:spcPts val="0"/>
                        </a:spcAft>
                      </a:pPr>
                      <a:r>
                        <a:rPr lang="en-CA" sz="1800">
                          <a:effectLst/>
                        </a:rPr>
                        <a:t>Djibouti</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b"/>
                </a:tc>
                <a:tc>
                  <a:txBody>
                    <a:bodyPr/>
                    <a:lstStyle/>
                    <a:p>
                      <a:pPr algn="ctr">
                        <a:lnSpc>
                          <a:spcPct val="120000"/>
                        </a:lnSpc>
                        <a:spcBef>
                          <a:spcPts val="600"/>
                        </a:spcBef>
                        <a:spcAft>
                          <a:spcPts val="0"/>
                        </a:spcAft>
                      </a:pPr>
                      <a:r>
                        <a:rPr lang="en-CA" sz="1800">
                          <a:effectLst/>
                        </a:rPr>
                        <a:t>3</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20000"/>
                        </a:lnSpc>
                        <a:spcBef>
                          <a:spcPts val="600"/>
                        </a:spcBef>
                        <a:spcAft>
                          <a:spcPts val="0"/>
                        </a:spcAft>
                      </a:pPr>
                      <a:r>
                        <a:rPr lang="en-CA" sz="1800">
                          <a:effectLst/>
                        </a:rPr>
                        <a:t>3</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20000"/>
                        </a:lnSpc>
                        <a:spcBef>
                          <a:spcPts val="600"/>
                        </a:spcBef>
                        <a:spcAft>
                          <a:spcPts val="0"/>
                        </a:spcAft>
                      </a:pPr>
                      <a:r>
                        <a:rPr lang="en-CA" sz="1800">
                          <a:effectLst/>
                        </a:rPr>
                        <a:t>1</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20000"/>
                        </a:lnSpc>
                        <a:spcBef>
                          <a:spcPts val="600"/>
                        </a:spcBef>
                        <a:spcAft>
                          <a:spcPts val="0"/>
                        </a:spcAft>
                      </a:pPr>
                      <a:r>
                        <a:rPr lang="en-CA" sz="1800">
                          <a:effectLst/>
                        </a:rPr>
                        <a:t>1</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20000"/>
                        </a:lnSpc>
                        <a:spcBef>
                          <a:spcPts val="600"/>
                        </a:spcBef>
                        <a:spcAft>
                          <a:spcPts val="0"/>
                        </a:spcAft>
                      </a:pPr>
                      <a:r>
                        <a:rPr lang="en-CA" sz="1800" b="1" dirty="0">
                          <a:effectLst/>
                        </a:rPr>
                        <a:t>8</a:t>
                      </a:r>
                      <a:endParaRPr lang="fr-CA" sz="1800" b="1" dirty="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b"/>
                </a:tc>
                <a:extLst>
                  <a:ext uri="{0D108BD9-81ED-4DB2-BD59-A6C34878D82A}">
                    <a16:rowId xmlns:a16="http://schemas.microsoft.com/office/drawing/2014/main" val="3034495917"/>
                  </a:ext>
                </a:extLst>
              </a:tr>
              <a:tr h="182880">
                <a:tc>
                  <a:txBody>
                    <a:bodyPr/>
                    <a:lstStyle/>
                    <a:p>
                      <a:pPr>
                        <a:lnSpc>
                          <a:spcPct val="120000"/>
                        </a:lnSpc>
                        <a:spcBef>
                          <a:spcPts val="600"/>
                        </a:spcBef>
                        <a:spcAft>
                          <a:spcPts val="0"/>
                        </a:spcAft>
                      </a:pPr>
                      <a:r>
                        <a:rPr lang="en-CA" sz="1800">
                          <a:effectLst/>
                        </a:rPr>
                        <a:t>Ethiopia</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b"/>
                </a:tc>
                <a:tc>
                  <a:txBody>
                    <a:bodyPr/>
                    <a:lstStyle/>
                    <a:p>
                      <a:pPr algn="ctr">
                        <a:lnSpc>
                          <a:spcPct val="120000"/>
                        </a:lnSpc>
                        <a:spcBef>
                          <a:spcPts val="600"/>
                        </a:spcBef>
                        <a:spcAft>
                          <a:spcPts val="0"/>
                        </a:spcAft>
                      </a:pPr>
                      <a:r>
                        <a:rPr lang="en-CA" sz="1800">
                          <a:effectLst/>
                        </a:rPr>
                        <a:t>5</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20000"/>
                        </a:lnSpc>
                        <a:spcBef>
                          <a:spcPts val="600"/>
                        </a:spcBef>
                        <a:spcAft>
                          <a:spcPts val="0"/>
                        </a:spcAft>
                      </a:pPr>
                      <a:r>
                        <a:rPr lang="en-CA" sz="1800">
                          <a:effectLst/>
                        </a:rPr>
                        <a:t>14</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nSpc>
                          <a:spcPct val="120000"/>
                        </a:lnSpc>
                      </a:pPr>
                      <a:endParaRPr lang="fr-CA" sz="1800">
                        <a:effectLst/>
                        <a:latin typeface="Calibri" panose="020F0502020204030204" pitchFamily="34" charset="0"/>
                        <a:cs typeface="Arial" panose="020B0604020202020204" pitchFamily="34" charset="0"/>
                      </a:endParaRPr>
                    </a:p>
                  </a:txBody>
                  <a:tcPr marL="44450" marR="44450" marT="0" marB="0" anchor="ctr"/>
                </a:tc>
                <a:tc>
                  <a:txBody>
                    <a:bodyPr/>
                    <a:lstStyle/>
                    <a:p>
                      <a:pPr algn="ctr">
                        <a:lnSpc>
                          <a:spcPct val="120000"/>
                        </a:lnSpc>
                        <a:spcBef>
                          <a:spcPts val="600"/>
                        </a:spcBef>
                        <a:spcAft>
                          <a:spcPts val="0"/>
                        </a:spcAft>
                      </a:pPr>
                      <a:r>
                        <a:rPr lang="en-CA" sz="1800">
                          <a:effectLst/>
                        </a:rPr>
                        <a:t>4</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20000"/>
                        </a:lnSpc>
                        <a:spcBef>
                          <a:spcPts val="600"/>
                        </a:spcBef>
                        <a:spcAft>
                          <a:spcPts val="0"/>
                        </a:spcAft>
                      </a:pPr>
                      <a:r>
                        <a:rPr lang="en-CA" sz="1800" b="1" dirty="0">
                          <a:effectLst/>
                        </a:rPr>
                        <a:t>23</a:t>
                      </a:r>
                      <a:endParaRPr lang="fr-CA" sz="1800" b="1" dirty="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b"/>
                </a:tc>
                <a:extLst>
                  <a:ext uri="{0D108BD9-81ED-4DB2-BD59-A6C34878D82A}">
                    <a16:rowId xmlns:a16="http://schemas.microsoft.com/office/drawing/2014/main" val="2866964344"/>
                  </a:ext>
                </a:extLst>
              </a:tr>
              <a:tr h="182880">
                <a:tc>
                  <a:txBody>
                    <a:bodyPr/>
                    <a:lstStyle/>
                    <a:p>
                      <a:pPr>
                        <a:lnSpc>
                          <a:spcPct val="120000"/>
                        </a:lnSpc>
                        <a:spcBef>
                          <a:spcPts val="600"/>
                        </a:spcBef>
                        <a:spcAft>
                          <a:spcPts val="0"/>
                        </a:spcAft>
                      </a:pPr>
                      <a:r>
                        <a:rPr lang="en-CA" sz="1800">
                          <a:effectLst/>
                        </a:rPr>
                        <a:t>Kenya</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b"/>
                </a:tc>
                <a:tc>
                  <a:txBody>
                    <a:bodyPr/>
                    <a:lstStyle/>
                    <a:p>
                      <a:pPr algn="ctr">
                        <a:lnSpc>
                          <a:spcPct val="120000"/>
                        </a:lnSpc>
                        <a:spcBef>
                          <a:spcPts val="600"/>
                        </a:spcBef>
                        <a:spcAft>
                          <a:spcPts val="0"/>
                        </a:spcAft>
                      </a:pPr>
                      <a:r>
                        <a:rPr lang="en-CA" sz="1800">
                          <a:effectLst/>
                        </a:rPr>
                        <a:t>6</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20000"/>
                        </a:lnSpc>
                        <a:spcBef>
                          <a:spcPts val="600"/>
                        </a:spcBef>
                        <a:spcAft>
                          <a:spcPts val="0"/>
                        </a:spcAft>
                      </a:pPr>
                      <a:r>
                        <a:rPr lang="en-CA" sz="1800">
                          <a:effectLst/>
                        </a:rPr>
                        <a:t>9</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20000"/>
                        </a:lnSpc>
                        <a:spcBef>
                          <a:spcPts val="600"/>
                        </a:spcBef>
                        <a:spcAft>
                          <a:spcPts val="0"/>
                        </a:spcAft>
                      </a:pPr>
                      <a:r>
                        <a:rPr lang="en-CA" sz="1800">
                          <a:effectLst/>
                        </a:rPr>
                        <a:t>2</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20000"/>
                        </a:lnSpc>
                        <a:spcBef>
                          <a:spcPts val="600"/>
                        </a:spcBef>
                        <a:spcAft>
                          <a:spcPts val="0"/>
                        </a:spcAft>
                      </a:pPr>
                      <a:r>
                        <a:rPr lang="en-CA" sz="1800">
                          <a:effectLst/>
                        </a:rPr>
                        <a:t>2</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20000"/>
                        </a:lnSpc>
                        <a:spcBef>
                          <a:spcPts val="600"/>
                        </a:spcBef>
                        <a:spcAft>
                          <a:spcPts val="0"/>
                        </a:spcAft>
                      </a:pPr>
                      <a:r>
                        <a:rPr lang="en-CA" sz="1800" b="1" dirty="0">
                          <a:effectLst/>
                        </a:rPr>
                        <a:t>19</a:t>
                      </a:r>
                      <a:endParaRPr lang="fr-CA" sz="1800" b="1" dirty="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b"/>
                </a:tc>
                <a:extLst>
                  <a:ext uri="{0D108BD9-81ED-4DB2-BD59-A6C34878D82A}">
                    <a16:rowId xmlns:a16="http://schemas.microsoft.com/office/drawing/2014/main" val="1243180613"/>
                  </a:ext>
                </a:extLst>
              </a:tr>
              <a:tr h="182880">
                <a:tc>
                  <a:txBody>
                    <a:bodyPr/>
                    <a:lstStyle/>
                    <a:p>
                      <a:pPr>
                        <a:lnSpc>
                          <a:spcPct val="120000"/>
                        </a:lnSpc>
                        <a:spcBef>
                          <a:spcPts val="600"/>
                        </a:spcBef>
                        <a:spcAft>
                          <a:spcPts val="0"/>
                        </a:spcAft>
                      </a:pPr>
                      <a:r>
                        <a:rPr lang="en-CA" sz="1800">
                          <a:effectLst/>
                        </a:rPr>
                        <a:t>Rwanda</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b"/>
                </a:tc>
                <a:tc>
                  <a:txBody>
                    <a:bodyPr/>
                    <a:lstStyle/>
                    <a:p>
                      <a:pPr algn="ctr">
                        <a:lnSpc>
                          <a:spcPct val="120000"/>
                        </a:lnSpc>
                        <a:spcBef>
                          <a:spcPts val="600"/>
                        </a:spcBef>
                        <a:spcAft>
                          <a:spcPts val="0"/>
                        </a:spcAft>
                      </a:pPr>
                      <a:r>
                        <a:rPr lang="en-CA" sz="1800">
                          <a:effectLst/>
                        </a:rPr>
                        <a:t> </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20000"/>
                        </a:lnSpc>
                        <a:spcBef>
                          <a:spcPts val="600"/>
                        </a:spcBef>
                        <a:spcAft>
                          <a:spcPts val="0"/>
                        </a:spcAft>
                      </a:pPr>
                      <a:r>
                        <a:rPr lang="en-CA" sz="1800">
                          <a:effectLst/>
                        </a:rPr>
                        <a:t> </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20000"/>
                        </a:lnSpc>
                        <a:spcBef>
                          <a:spcPts val="600"/>
                        </a:spcBef>
                        <a:spcAft>
                          <a:spcPts val="0"/>
                        </a:spcAft>
                      </a:pPr>
                      <a:r>
                        <a:rPr lang="en-CA" sz="1800">
                          <a:effectLst/>
                        </a:rPr>
                        <a:t>1</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20000"/>
                        </a:lnSpc>
                        <a:spcBef>
                          <a:spcPts val="600"/>
                        </a:spcBef>
                        <a:spcAft>
                          <a:spcPts val="0"/>
                        </a:spcAft>
                      </a:pPr>
                      <a:r>
                        <a:rPr lang="en-CA" sz="1800">
                          <a:effectLst/>
                        </a:rPr>
                        <a:t> </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20000"/>
                        </a:lnSpc>
                        <a:spcBef>
                          <a:spcPts val="600"/>
                        </a:spcBef>
                        <a:spcAft>
                          <a:spcPts val="0"/>
                        </a:spcAft>
                      </a:pPr>
                      <a:r>
                        <a:rPr lang="en-CA" sz="1800" b="1" dirty="0">
                          <a:effectLst/>
                        </a:rPr>
                        <a:t>1</a:t>
                      </a:r>
                      <a:endParaRPr lang="fr-CA" sz="1800" b="1" dirty="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b"/>
                </a:tc>
                <a:extLst>
                  <a:ext uri="{0D108BD9-81ED-4DB2-BD59-A6C34878D82A}">
                    <a16:rowId xmlns:a16="http://schemas.microsoft.com/office/drawing/2014/main" val="319219177"/>
                  </a:ext>
                </a:extLst>
              </a:tr>
              <a:tr h="182880">
                <a:tc>
                  <a:txBody>
                    <a:bodyPr/>
                    <a:lstStyle/>
                    <a:p>
                      <a:pPr>
                        <a:lnSpc>
                          <a:spcPct val="120000"/>
                        </a:lnSpc>
                        <a:spcBef>
                          <a:spcPts val="600"/>
                        </a:spcBef>
                        <a:spcAft>
                          <a:spcPts val="0"/>
                        </a:spcAft>
                      </a:pPr>
                      <a:r>
                        <a:rPr lang="en-CA" sz="1800">
                          <a:effectLst/>
                        </a:rPr>
                        <a:t>Seychelles</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b"/>
                </a:tc>
                <a:tc>
                  <a:txBody>
                    <a:bodyPr/>
                    <a:lstStyle/>
                    <a:p>
                      <a:pPr algn="ctr">
                        <a:lnSpc>
                          <a:spcPct val="120000"/>
                        </a:lnSpc>
                        <a:spcBef>
                          <a:spcPts val="600"/>
                        </a:spcBef>
                        <a:spcAft>
                          <a:spcPts val="0"/>
                        </a:spcAft>
                      </a:pPr>
                      <a:r>
                        <a:rPr lang="en-CA" sz="1800">
                          <a:effectLst/>
                        </a:rPr>
                        <a:t>1</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20000"/>
                        </a:lnSpc>
                        <a:spcBef>
                          <a:spcPts val="600"/>
                        </a:spcBef>
                        <a:spcAft>
                          <a:spcPts val="0"/>
                        </a:spcAft>
                      </a:pPr>
                      <a:r>
                        <a:rPr lang="en-CA" sz="1800">
                          <a:effectLst/>
                        </a:rPr>
                        <a:t>0</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20000"/>
                        </a:lnSpc>
                        <a:spcBef>
                          <a:spcPts val="600"/>
                        </a:spcBef>
                        <a:spcAft>
                          <a:spcPts val="0"/>
                        </a:spcAft>
                      </a:pPr>
                      <a:r>
                        <a:rPr lang="en-CA" sz="1800">
                          <a:effectLst/>
                        </a:rPr>
                        <a:t>0</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20000"/>
                        </a:lnSpc>
                        <a:spcBef>
                          <a:spcPts val="600"/>
                        </a:spcBef>
                        <a:spcAft>
                          <a:spcPts val="0"/>
                        </a:spcAft>
                      </a:pPr>
                      <a:r>
                        <a:rPr lang="en-CA" sz="1800">
                          <a:effectLst/>
                        </a:rPr>
                        <a:t>0</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20000"/>
                        </a:lnSpc>
                        <a:spcBef>
                          <a:spcPts val="600"/>
                        </a:spcBef>
                        <a:spcAft>
                          <a:spcPts val="0"/>
                        </a:spcAft>
                      </a:pPr>
                      <a:r>
                        <a:rPr lang="en-CA" sz="1800" b="1" dirty="0">
                          <a:effectLst/>
                        </a:rPr>
                        <a:t>1</a:t>
                      </a:r>
                      <a:endParaRPr lang="fr-CA" sz="1800" b="1" dirty="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b"/>
                </a:tc>
                <a:extLst>
                  <a:ext uri="{0D108BD9-81ED-4DB2-BD59-A6C34878D82A}">
                    <a16:rowId xmlns:a16="http://schemas.microsoft.com/office/drawing/2014/main" val="3445461764"/>
                  </a:ext>
                </a:extLst>
              </a:tr>
              <a:tr h="182880">
                <a:tc>
                  <a:txBody>
                    <a:bodyPr/>
                    <a:lstStyle/>
                    <a:p>
                      <a:pPr>
                        <a:lnSpc>
                          <a:spcPct val="120000"/>
                        </a:lnSpc>
                        <a:spcBef>
                          <a:spcPts val="600"/>
                        </a:spcBef>
                        <a:spcAft>
                          <a:spcPts val="0"/>
                        </a:spcAft>
                      </a:pPr>
                      <a:r>
                        <a:rPr lang="en-CA" sz="1800">
                          <a:effectLst/>
                        </a:rPr>
                        <a:t>Somalia</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b"/>
                </a:tc>
                <a:tc>
                  <a:txBody>
                    <a:bodyPr/>
                    <a:lstStyle/>
                    <a:p>
                      <a:pPr algn="ctr">
                        <a:lnSpc>
                          <a:spcPct val="120000"/>
                        </a:lnSpc>
                        <a:spcBef>
                          <a:spcPts val="600"/>
                        </a:spcBef>
                        <a:spcAft>
                          <a:spcPts val="0"/>
                        </a:spcAft>
                      </a:pPr>
                      <a:r>
                        <a:rPr lang="en-CA" sz="1800">
                          <a:effectLst/>
                        </a:rPr>
                        <a:t>13</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20000"/>
                        </a:lnSpc>
                        <a:spcBef>
                          <a:spcPts val="600"/>
                        </a:spcBef>
                        <a:spcAft>
                          <a:spcPts val="0"/>
                        </a:spcAft>
                      </a:pPr>
                      <a:r>
                        <a:rPr lang="en-CA" sz="1800">
                          <a:effectLst/>
                        </a:rPr>
                        <a:t>1</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20000"/>
                        </a:lnSpc>
                        <a:spcBef>
                          <a:spcPts val="600"/>
                        </a:spcBef>
                        <a:spcAft>
                          <a:spcPts val="0"/>
                        </a:spcAft>
                      </a:pPr>
                      <a:r>
                        <a:rPr lang="en-CA" sz="1800">
                          <a:effectLst/>
                        </a:rPr>
                        <a:t>0</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20000"/>
                        </a:lnSpc>
                        <a:spcBef>
                          <a:spcPts val="600"/>
                        </a:spcBef>
                        <a:spcAft>
                          <a:spcPts val="0"/>
                        </a:spcAft>
                      </a:pPr>
                      <a:r>
                        <a:rPr lang="en-CA" sz="1800">
                          <a:effectLst/>
                        </a:rPr>
                        <a:t>5</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20000"/>
                        </a:lnSpc>
                        <a:spcBef>
                          <a:spcPts val="600"/>
                        </a:spcBef>
                        <a:spcAft>
                          <a:spcPts val="0"/>
                        </a:spcAft>
                      </a:pPr>
                      <a:r>
                        <a:rPr lang="en-CA" sz="1800" b="1" dirty="0">
                          <a:effectLst/>
                        </a:rPr>
                        <a:t>19</a:t>
                      </a:r>
                      <a:endParaRPr lang="fr-CA" sz="1800" b="1" dirty="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b"/>
                </a:tc>
                <a:extLst>
                  <a:ext uri="{0D108BD9-81ED-4DB2-BD59-A6C34878D82A}">
                    <a16:rowId xmlns:a16="http://schemas.microsoft.com/office/drawing/2014/main" val="57008178"/>
                  </a:ext>
                </a:extLst>
              </a:tr>
              <a:tr h="182880">
                <a:tc>
                  <a:txBody>
                    <a:bodyPr/>
                    <a:lstStyle/>
                    <a:p>
                      <a:pPr>
                        <a:lnSpc>
                          <a:spcPct val="120000"/>
                        </a:lnSpc>
                        <a:spcBef>
                          <a:spcPts val="600"/>
                        </a:spcBef>
                        <a:spcAft>
                          <a:spcPts val="0"/>
                        </a:spcAft>
                      </a:pPr>
                      <a:r>
                        <a:rPr lang="en-CA" sz="1800">
                          <a:effectLst/>
                        </a:rPr>
                        <a:t>Tanzania</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b"/>
                </a:tc>
                <a:tc>
                  <a:txBody>
                    <a:bodyPr/>
                    <a:lstStyle/>
                    <a:p>
                      <a:pPr algn="ctr">
                        <a:lnSpc>
                          <a:spcPct val="120000"/>
                        </a:lnSpc>
                        <a:spcBef>
                          <a:spcPts val="600"/>
                        </a:spcBef>
                        <a:spcAft>
                          <a:spcPts val="0"/>
                        </a:spcAft>
                      </a:pPr>
                      <a:r>
                        <a:rPr lang="en-CA" sz="1800">
                          <a:effectLst/>
                        </a:rPr>
                        <a:t>1</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20000"/>
                        </a:lnSpc>
                        <a:spcBef>
                          <a:spcPts val="600"/>
                        </a:spcBef>
                        <a:spcAft>
                          <a:spcPts val="0"/>
                        </a:spcAft>
                      </a:pPr>
                      <a:r>
                        <a:rPr lang="en-CA" sz="1800">
                          <a:effectLst/>
                        </a:rPr>
                        <a:t>6</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20000"/>
                        </a:lnSpc>
                        <a:spcBef>
                          <a:spcPts val="600"/>
                        </a:spcBef>
                        <a:spcAft>
                          <a:spcPts val="0"/>
                        </a:spcAft>
                      </a:pPr>
                      <a:r>
                        <a:rPr lang="en-CA" sz="1800">
                          <a:effectLst/>
                        </a:rPr>
                        <a:t>0</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20000"/>
                        </a:lnSpc>
                        <a:spcBef>
                          <a:spcPts val="600"/>
                        </a:spcBef>
                        <a:spcAft>
                          <a:spcPts val="0"/>
                        </a:spcAft>
                      </a:pPr>
                      <a:r>
                        <a:rPr lang="en-CA" sz="1800">
                          <a:effectLst/>
                        </a:rPr>
                        <a:t>0</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20000"/>
                        </a:lnSpc>
                        <a:spcBef>
                          <a:spcPts val="600"/>
                        </a:spcBef>
                        <a:spcAft>
                          <a:spcPts val="0"/>
                        </a:spcAft>
                      </a:pPr>
                      <a:r>
                        <a:rPr lang="en-CA" sz="1800" b="1" dirty="0">
                          <a:effectLst/>
                        </a:rPr>
                        <a:t>7</a:t>
                      </a:r>
                      <a:endParaRPr lang="fr-CA" sz="1800" b="1" dirty="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b"/>
                </a:tc>
                <a:extLst>
                  <a:ext uri="{0D108BD9-81ED-4DB2-BD59-A6C34878D82A}">
                    <a16:rowId xmlns:a16="http://schemas.microsoft.com/office/drawing/2014/main" val="2713290328"/>
                  </a:ext>
                </a:extLst>
              </a:tr>
              <a:tr h="182880">
                <a:tc>
                  <a:txBody>
                    <a:bodyPr/>
                    <a:lstStyle/>
                    <a:p>
                      <a:pPr>
                        <a:lnSpc>
                          <a:spcPct val="120000"/>
                        </a:lnSpc>
                        <a:spcBef>
                          <a:spcPts val="600"/>
                        </a:spcBef>
                        <a:spcAft>
                          <a:spcPts val="0"/>
                        </a:spcAft>
                      </a:pPr>
                      <a:r>
                        <a:rPr lang="en-CA" sz="1800">
                          <a:effectLst/>
                        </a:rPr>
                        <a:t>Uganda</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b"/>
                </a:tc>
                <a:tc>
                  <a:txBody>
                    <a:bodyPr/>
                    <a:lstStyle/>
                    <a:p>
                      <a:pPr algn="ctr">
                        <a:lnSpc>
                          <a:spcPct val="120000"/>
                        </a:lnSpc>
                        <a:spcBef>
                          <a:spcPts val="600"/>
                        </a:spcBef>
                        <a:spcAft>
                          <a:spcPts val="0"/>
                        </a:spcAft>
                      </a:pPr>
                      <a:r>
                        <a:rPr lang="en-CA" sz="1800">
                          <a:effectLst/>
                        </a:rPr>
                        <a:t>1</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20000"/>
                        </a:lnSpc>
                        <a:spcBef>
                          <a:spcPts val="600"/>
                        </a:spcBef>
                        <a:spcAft>
                          <a:spcPts val="0"/>
                        </a:spcAft>
                      </a:pPr>
                      <a:r>
                        <a:rPr lang="en-CA" sz="1800">
                          <a:effectLst/>
                        </a:rPr>
                        <a:t>0</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20000"/>
                        </a:lnSpc>
                        <a:spcBef>
                          <a:spcPts val="600"/>
                        </a:spcBef>
                        <a:spcAft>
                          <a:spcPts val="0"/>
                        </a:spcAft>
                      </a:pPr>
                      <a:r>
                        <a:rPr lang="en-CA" sz="1800">
                          <a:effectLst/>
                        </a:rPr>
                        <a:t>2</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20000"/>
                        </a:lnSpc>
                        <a:spcBef>
                          <a:spcPts val="600"/>
                        </a:spcBef>
                        <a:spcAft>
                          <a:spcPts val="0"/>
                        </a:spcAft>
                      </a:pPr>
                      <a:r>
                        <a:rPr lang="en-CA" sz="1800">
                          <a:effectLst/>
                        </a:rPr>
                        <a:t>1</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20000"/>
                        </a:lnSpc>
                        <a:spcBef>
                          <a:spcPts val="600"/>
                        </a:spcBef>
                        <a:spcAft>
                          <a:spcPts val="0"/>
                        </a:spcAft>
                      </a:pPr>
                      <a:r>
                        <a:rPr lang="en-CA" sz="1800" b="1" dirty="0">
                          <a:effectLst/>
                        </a:rPr>
                        <a:t>4</a:t>
                      </a:r>
                      <a:endParaRPr lang="fr-CA" sz="1800" b="1" dirty="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b"/>
                </a:tc>
                <a:extLst>
                  <a:ext uri="{0D108BD9-81ED-4DB2-BD59-A6C34878D82A}">
                    <a16:rowId xmlns:a16="http://schemas.microsoft.com/office/drawing/2014/main" val="3370697522"/>
                  </a:ext>
                </a:extLst>
              </a:tr>
              <a:tr h="182880">
                <a:tc>
                  <a:txBody>
                    <a:bodyPr/>
                    <a:lstStyle/>
                    <a:p>
                      <a:pPr>
                        <a:lnSpc>
                          <a:spcPct val="120000"/>
                        </a:lnSpc>
                        <a:spcBef>
                          <a:spcPts val="600"/>
                        </a:spcBef>
                        <a:spcAft>
                          <a:spcPts val="0"/>
                        </a:spcAft>
                      </a:pPr>
                      <a:r>
                        <a:rPr lang="en-CA" sz="1800">
                          <a:effectLst/>
                        </a:rPr>
                        <a:t>Total</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b"/>
                </a:tc>
                <a:tc>
                  <a:txBody>
                    <a:bodyPr/>
                    <a:lstStyle/>
                    <a:p>
                      <a:pPr algn="ctr">
                        <a:lnSpc>
                          <a:spcPct val="120000"/>
                        </a:lnSpc>
                        <a:spcBef>
                          <a:spcPts val="600"/>
                        </a:spcBef>
                        <a:spcAft>
                          <a:spcPts val="0"/>
                        </a:spcAft>
                      </a:pPr>
                      <a:r>
                        <a:rPr lang="en-CA" sz="1800" dirty="0">
                          <a:effectLst/>
                        </a:rPr>
                        <a:t>30</a:t>
                      </a:r>
                      <a:endParaRPr lang="fr-CA" sz="1800" dirty="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20000"/>
                        </a:lnSpc>
                        <a:spcBef>
                          <a:spcPts val="600"/>
                        </a:spcBef>
                        <a:spcAft>
                          <a:spcPts val="0"/>
                        </a:spcAft>
                      </a:pPr>
                      <a:r>
                        <a:rPr lang="en-CA" sz="1800">
                          <a:effectLst/>
                        </a:rPr>
                        <a:t>35</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20000"/>
                        </a:lnSpc>
                        <a:spcBef>
                          <a:spcPts val="600"/>
                        </a:spcBef>
                        <a:spcAft>
                          <a:spcPts val="0"/>
                        </a:spcAft>
                      </a:pPr>
                      <a:r>
                        <a:rPr lang="en-CA" sz="1800">
                          <a:effectLst/>
                        </a:rPr>
                        <a:t>6</a:t>
                      </a:r>
                      <a:endParaRPr lang="fr-CA" sz="18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20000"/>
                        </a:lnSpc>
                        <a:spcBef>
                          <a:spcPts val="600"/>
                        </a:spcBef>
                        <a:spcAft>
                          <a:spcPts val="0"/>
                        </a:spcAft>
                      </a:pPr>
                      <a:r>
                        <a:rPr lang="en-CA" sz="1800" dirty="0">
                          <a:effectLst/>
                        </a:rPr>
                        <a:t>13</a:t>
                      </a:r>
                      <a:endParaRPr lang="fr-CA" sz="1800" dirty="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20000"/>
                        </a:lnSpc>
                        <a:spcBef>
                          <a:spcPts val="600"/>
                        </a:spcBef>
                        <a:spcAft>
                          <a:spcPts val="0"/>
                        </a:spcAft>
                      </a:pPr>
                      <a:r>
                        <a:rPr lang="en-CA" sz="1800" b="1" dirty="0">
                          <a:effectLst/>
                        </a:rPr>
                        <a:t>84</a:t>
                      </a:r>
                      <a:endParaRPr lang="fr-CA" sz="1800" b="1" dirty="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extLst>
                  <a:ext uri="{0D108BD9-81ED-4DB2-BD59-A6C34878D82A}">
                    <a16:rowId xmlns:a16="http://schemas.microsoft.com/office/drawing/2014/main" val="1542398627"/>
                  </a:ext>
                </a:extLst>
              </a:tr>
            </a:tbl>
          </a:graphicData>
        </a:graphic>
      </p:graphicFrame>
    </p:spTree>
    <p:extLst>
      <p:ext uri="{BB962C8B-B14F-4D97-AF65-F5344CB8AC3E}">
        <p14:creationId xmlns:p14="http://schemas.microsoft.com/office/powerpoint/2010/main" val="14972232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6F87B-E282-47D9-8199-6A0D2342F7DD}"/>
              </a:ext>
            </a:extLst>
          </p:cNvPr>
          <p:cNvSpPr>
            <a:spLocks noGrp="1"/>
          </p:cNvSpPr>
          <p:nvPr>
            <p:ph type="title"/>
          </p:nvPr>
        </p:nvSpPr>
        <p:spPr>
          <a:xfrm>
            <a:off x="239349" y="116633"/>
            <a:ext cx="11809312" cy="781662"/>
          </a:xfrm>
        </p:spPr>
        <p:txBody>
          <a:bodyPr>
            <a:normAutofit fontScale="90000"/>
          </a:bodyPr>
          <a:lstStyle/>
          <a:p>
            <a:br>
              <a:rPr lang="en-US" sz="2800" b="1" dirty="0">
                <a:solidFill>
                  <a:schemeClr val="bg1"/>
                </a:solidFill>
                <a:latin typeface="Arial" panose="020B0604020202020204" pitchFamily="34" charset="0"/>
                <a:cs typeface="Arial" panose="020B0604020202020204" pitchFamily="34" charset="0"/>
              </a:rPr>
            </a:br>
            <a:r>
              <a:rPr lang="en-US" sz="2800" b="1" dirty="0">
                <a:solidFill>
                  <a:schemeClr val="bg1"/>
                </a:solidFill>
                <a:latin typeface="Arial" panose="020B0604020202020204" pitchFamily="34" charset="0"/>
                <a:cs typeface="Arial" panose="020B0604020202020204" pitchFamily="34" charset="0"/>
              </a:rPr>
              <a:t>02 CURRENT STATE OF ISLAMIC FINANCE IN EASTERN AFRICA </a:t>
            </a:r>
            <a:br>
              <a:rPr lang="en-US" sz="2800" b="1" dirty="0">
                <a:solidFill>
                  <a:schemeClr val="bg1"/>
                </a:solidFill>
                <a:latin typeface="Arial" panose="020B0604020202020204" pitchFamily="34" charset="0"/>
                <a:cs typeface="Arial" panose="020B0604020202020204" pitchFamily="34" charset="0"/>
              </a:rPr>
            </a:br>
            <a:endParaRPr lang="en-US" dirty="0">
              <a:solidFill>
                <a:schemeClr val="bg1"/>
              </a:solidFill>
            </a:endParaRPr>
          </a:p>
        </p:txBody>
      </p:sp>
      <p:sp>
        <p:nvSpPr>
          <p:cNvPr id="3" name="Content Placeholder 2">
            <a:extLst>
              <a:ext uri="{FF2B5EF4-FFF2-40B4-BE49-F238E27FC236}">
                <a16:creationId xmlns:a16="http://schemas.microsoft.com/office/drawing/2014/main" id="{1CD0EEFB-38BD-401F-9501-22F2001E0B0A}"/>
              </a:ext>
            </a:extLst>
          </p:cNvPr>
          <p:cNvSpPr>
            <a:spLocks noGrp="1"/>
          </p:cNvSpPr>
          <p:nvPr>
            <p:ph idx="1"/>
          </p:nvPr>
        </p:nvSpPr>
        <p:spPr>
          <a:xfrm>
            <a:off x="265995" y="1531088"/>
            <a:ext cx="3940371" cy="3349143"/>
          </a:xfrm>
        </p:spPr>
        <p:txBody>
          <a:bodyPr>
            <a:normAutofit/>
          </a:bodyPr>
          <a:lstStyle/>
          <a:p>
            <a:pPr marL="439738" eaLnBrk="1">
              <a:spcBef>
                <a:spcPts val="600"/>
              </a:spcBef>
              <a:spcAft>
                <a:spcPts val="600"/>
              </a:spcAft>
              <a:buFont typeface="Wingdings" panose="05000000000000000000" pitchFamily="2" charset="2"/>
              <a:buChar char="§"/>
            </a:pPr>
            <a:r>
              <a:rPr lang="en-US" sz="2400" b="1" dirty="0">
                <a:solidFill>
                  <a:schemeClr val="tx1"/>
                </a:solidFill>
              </a:rPr>
              <a:t>In Eastern Africa, Djibouti is leading in terms of Islamic banking development </a:t>
            </a:r>
          </a:p>
          <a:p>
            <a:pPr marL="211138" indent="0" eaLnBrk="1">
              <a:spcBef>
                <a:spcPts val="600"/>
              </a:spcBef>
              <a:spcAft>
                <a:spcPts val="600"/>
              </a:spcAft>
              <a:buNone/>
            </a:pPr>
            <a:r>
              <a:rPr lang="en-US" sz="2400" b="1" dirty="0">
                <a:solidFill>
                  <a:srgbClr val="C00000"/>
                </a:solidFill>
              </a:rPr>
              <a:t>(</a:t>
            </a:r>
            <a:r>
              <a:rPr lang="en-US" sz="2400" b="1" dirty="0">
                <a:solidFill>
                  <a:srgbClr val="C00000"/>
                </a:solidFill>
                <a:effectLst/>
                <a:ea typeface="SimSun" panose="02010600030101010101" pitchFamily="2" charset="-122"/>
                <a:cs typeface="Arial" panose="020B0604020202020204" pitchFamily="34" charset="0"/>
              </a:rPr>
              <a:t>Islamic banking share in total banking assets by main country, 3Q 2020).</a:t>
            </a:r>
            <a:endParaRPr lang="fr-FR" sz="2400" b="1" dirty="0">
              <a:solidFill>
                <a:srgbClr val="C00000"/>
              </a:solidFill>
            </a:endParaRPr>
          </a:p>
        </p:txBody>
      </p:sp>
      <p:sp>
        <p:nvSpPr>
          <p:cNvPr id="9" name="ZoneTexte 8">
            <a:extLst>
              <a:ext uri="{FF2B5EF4-FFF2-40B4-BE49-F238E27FC236}">
                <a16:creationId xmlns:a16="http://schemas.microsoft.com/office/drawing/2014/main" id="{876E55D3-7BEC-47AD-BC0B-ECF17CE43D3B}"/>
              </a:ext>
            </a:extLst>
          </p:cNvPr>
          <p:cNvSpPr txBox="1"/>
          <p:nvPr/>
        </p:nvSpPr>
        <p:spPr>
          <a:xfrm rot="5400000">
            <a:off x="9560283" y="3999009"/>
            <a:ext cx="4918765" cy="323165"/>
          </a:xfrm>
          <a:prstGeom prst="rect">
            <a:avLst/>
          </a:prstGeom>
          <a:noFill/>
        </p:spPr>
        <p:txBody>
          <a:bodyPr wrap="square">
            <a:spAutoFit/>
          </a:bodyPr>
          <a:lstStyle/>
          <a:p>
            <a:r>
              <a:rPr lang="en-US" sz="1500" i="1" dirty="0">
                <a:effectLst/>
                <a:latin typeface="+mn-lt"/>
                <a:ea typeface="Calibri" panose="020F0502020204030204" pitchFamily="34" charset="0"/>
              </a:rPr>
              <a:t>Source: IFSB, </a:t>
            </a:r>
            <a:r>
              <a:rPr lang="en-US" sz="1500" i="1" dirty="0">
                <a:effectLst/>
                <a:latin typeface="+mn-lt"/>
                <a:ea typeface="SimSun" panose="02010600030101010101" pitchFamily="2" charset="-122"/>
              </a:rPr>
              <a:t>Islamic financial service industry report (2021)</a:t>
            </a:r>
            <a:endParaRPr lang="fr-FR" sz="1500" dirty="0">
              <a:latin typeface="+mn-lt"/>
            </a:endParaRPr>
          </a:p>
        </p:txBody>
      </p:sp>
      <p:pic>
        <p:nvPicPr>
          <p:cNvPr id="8" name="Image 7">
            <a:extLst>
              <a:ext uri="{FF2B5EF4-FFF2-40B4-BE49-F238E27FC236}">
                <a16:creationId xmlns:a16="http://schemas.microsoft.com/office/drawing/2014/main" id="{3A83897F-44FA-45B5-8576-0277D8E70E8E}"/>
              </a:ext>
            </a:extLst>
          </p:cNvPr>
          <p:cNvPicPr>
            <a:picLocks noChangeAspect="1"/>
          </p:cNvPicPr>
          <p:nvPr/>
        </p:nvPicPr>
        <p:blipFill>
          <a:blip r:embed="rId2"/>
          <a:stretch>
            <a:fillRect/>
          </a:stretch>
        </p:blipFill>
        <p:spPr>
          <a:xfrm>
            <a:off x="4253025" y="1236187"/>
            <a:ext cx="7511740" cy="5185998"/>
          </a:xfrm>
          <a:prstGeom prst="rect">
            <a:avLst/>
          </a:prstGeom>
        </p:spPr>
      </p:pic>
      <p:cxnSp>
        <p:nvCxnSpPr>
          <p:cNvPr id="5" name="Connecteur droit avec flèche 4">
            <a:extLst>
              <a:ext uri="{FF2B5EF4-FFF2-40B4-BE49-F238E27FC236}">
                <a16:creationId xmlns:a16="http://schemas.microsoft.com/office/drawing/2014/main" id="{68E1345D-E211-49C6-8964-255295DB47BE}"/>
              </a:ext>
            </a:extLst>
          </p:cNvPr>
          <p:cNvCxnSpPr/>
          <p:nvPr/>
        </p:nvCxnSpPr>
        <p:spPr>
          <a:xfrm>
            <a:off x="4373213" y="2613995"/>
            <a:ext cx="914400" cy="0"/>
          </a:xfrm>
          <a:prstGeom prst="straightConnector1">
            <a:avLst/>
          </a:prstGeom>
          <a:ln w="190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10" name="Connecteur droit avec flèche 9">
            <a:extLst>
              <a:ext uri="{FF2B5EF4-FFF2-40B4-BE49-F238E27FC236}">
                <a16:creationId xmlns:a16="http://schemas.microsoft.com/office/drawing/2014/main" id="{0B9BD148-DB5E-45C0-BCF4-A98D866A9366}"/>
              </a:ext>
            </a:extLst>
          </p:cNvPr>
          <p:cNvCxnSpPr/>
          <p:nvPr/>
        </p:nvCxnSpPr>
        <p:spPr>
          <a:xfrm>
            <a:off x="4436162" y="5102091"/>
            <a:ext cx="914400" cy="0"/>
          </a:xfrm>
          <a:prstGeom prst="straightConnector1">
            <a:avLst/>
          </a:prstGeom>
          <a:ln w="190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0801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6F87B-E282-47D9-8199-6A0D2342F7DD}"/>
              </a:ext>
            </a:extLst>
          </p:cNvPr>
          <p:cNvSpPr>
            <a:spLocks noGrp="1"/>
          </p:cNvSpPr>
          <p:nvPr>
            <p:ph type="title"/>
          </p:nvPr>
        </p:nvSpPr>
        <p:spPr>
          <a:xfrm>
            <a:off x="239349" y="116633"/>
            <a:ext cx="11809312" cy="781662"/>
          </a:xfrm>
        </p:spPr>
        <p:txBody>
          <a:bodyPr>
            <a:normAutofit fontScale="90000"/>
          </a:bodyPr>
          <a:lstStyle/>
          <a:p>
            <a:br>
              <a:rPr lang="en-US" sz="2800" b="1" dirty="0">
                <a:solidFill>
                  <a:schemeClr val="bg1"/>
                </a:solidFill>
                <a:latin typeface="Arial" panose="020B0604020202020204" pitchFamily="34" charset="0"/>
                <a:cs typeface="Arial" panose="020B0604020202020204" pitchFamily="34" charset="0"/>
              </a:rPr>
            </a:br>
            <a:r>
              <a:rPr lang="en-US" sz="2800" b="1" dirty="0">
                <a:solidFill>
                  <a:schemeClr val="bg1"/>
                </a:solidFill>
                <a:latin typeface="Arial" panose="020B0604020202020204" pitchFamily="34" charset="0"/>
                <a:cs typeface="Arial" panose="020B0604020202020204" pitchFamily="34" charset="0"/>
              </a:rPr>
              <a:t>02 CURRENT STATE OF ISLAMIC FINANCE IN EASTERN AFRICA </a:t>
            </a:r>
            <a:br>
              <a:rPr lang="en-US" sz="2800" b="1" dirty="0">
                <a:solidFill>
                  <a:schemeClr val="bg1"/>
                </a:solidFill>
                <a:latin typeface="Arial" panose="020B0604020202020204" pitchFamily="34" charset="0"/>
                <a:cs typeface="Arial" panose="020B0604020202020204" pitchFamily="34" charset="0"/>
              </a:rPr>
            </a:br>
            <a:endParaRPr lang="en-US" dirty="0">
              <a:solidFill>
                <a:schemeClr val="bg1"/>
              </a:solidFill>
            </a:endParaRPr>
          </a:p>
        </p:txBody>
      </p:sp>
      <p:sp>
        <p:nvSpPr>
          <p:cNvPr id="3" name="Content Placeholder 2">
            <a:extLst>
              <a:ext uri="{FF2B5EF4-FFF2-40B4-BE49-F238E27FC236}">
                <a16:creationId xmlns:a16="http://schemas.microsoft.com/office/drawing/2014/main" id="{1CD0EEFB-38BD-401F-9501-22F2001E0B0A}"/>
              </a:ext>
            </a:extLst>
          </p:cNvPr>
          <p:cNvSpPr>
            <a:spLocks noGrp="1"/>
          </p:cNvSpPr>
          <p:nvPr>
            <p:ph idx="1"/>
          </p:nvPr>
        </p:nvSpPr>
        <p:spPr>
          <a:xfrm>
            <a:off x="333917" y="1052737"/>
            <a:ext cx="11594732" cy="1008112"/>
          </a:xfrm>
        </p:spPr>
        <p:txBody>
          <a:bodyPr>
            <a:normAutofit lnSpcReduction="10000"/>
          </a:bodyPr>
          <a:lstStyle/>
          <a:p>
            <a:pPr marL="439738" algn="just" eaLnBrk="1">
              <a:spcBef>
                <a:spcPts val="600"/>
              </a:spcBef>
              <a:spcAft>
                <a:spcPts val="600"/>
              </a:spcAft>
              <a:buFont typeface="Wingdings" panose="05000000000000000000" pitchFamily="2" charset="2"/>
              <a:buChar char="§"/>
            </a:pPr>
            <a:r>
              <a:rPr lang="en-US" sz="2400" b="1" dirty="0">
                <a:solidFill>
                  <a:schemeClr val="tx1"/>
                </a:solidFill>
              </a:rPr>
              <a:t>With 24.1% of its population being Muslims, Eastern Africa represents an opportunity for Islamic finance growth </a:t>
            </a:r>
            <a:r>
              <a:rPr lang="en-US" sz="2400" b="1" dirty="0">
                <a:solidFill>
                  <a:srgbClr val="C00000"/>
                </a:solidFill>
              </a:rPr>
              <a:t>(Estimates of the Muslim population in Eastern African countries in 2022</a:t>
            </a:r>
            <a:r>
              <a:rPr lang="fr-FR" sz="2400" b="1" dirty="0">
                <a:solidFill>
                  <a:srgbClr val="C00000"/>
                </a:solidFill>
              </a:rPr>
              <a:t>).</a:t>
            </a:r>
          </a:p>
        </p:txBody>
      </p:sp>
      <p:sp>
        <p:nvSpPr>
          <p:cNvPr id="8" name="ZoneTexte 7">
            <a:extLst>
              <a:ext uri="{FF2B5EF4-FFF2-40B4-BE49-F238E27FC236}">
                <a16:creationId xmlns:a16="http://schemas.microsoft.com/office/drawing/2014/main" id="{AA20567E-6719-4912-8017-B3FDEEE3752E}"/>
              </a:ext>
            </a:extLst>
          </p:cNvPr>
          <p:cNvSpPr txBox="1"/>
          <p:nvPr/>
        </p:nvSpPr>
        <p:spPr>
          <a:xfrm rot="5400000">
            <a:off x="9869597" y="4535597"/>
            <a:ext cx="4367807" cy="276999"/>
          </a:xfrm>
          <a:prstGeom prst="rect">
            <a:avLst/>
          </a:prstGeom>
          <a:noFill/>
        </p:spPr>
        <p:txBody>
          <a:bodyPr wrap="square">
            <a:spAutoFit/>
          </a:bodyPr>
          <a:lstStyle/>
          <a:p>
            <a:r>
              <a:rPr lang="en-US" sz="1200" i="1" dirty="0">
                <a:effectLst/>
                <a:latin typeface="+mn-lt"/>
                <a:ea typeface="SimSun" panose="02010600030101010101" pitchFamily="2" charset="-122"/>
              </a:rPr>
              <a:t>Source: World Population Review and author’s calculations</a:t>
            </a:r>
            <a:endParaRPr lang="fr-FR" sz="1200" dirty="0">
              <a:latin typeface="+mn-lt"/>
            </a:endParaRPr>
          </a:p>
        </p:txBody>
      </p:sp>
      <p:graphicFrame>
        <p:nvGraphicFramePr>
          <p:cNvPr id="5" name="Tableau 4">
            <a:extLst>
              <a:ext uri="{FF2B5EF4-FFF2-40B4-BE49-F238E27FC236}">
                <a16:creationId xmlns:a16="http://schemas.microsoft.com/office/drawing/2014/main" id="{54800600-7291-4E53-A4E9-FA253A4B36AD}"/>
              </a:ext>
            </a:extLst>
          </p:cNvPr>
          <p:cNvGraphicFramePr>
            <a:graphicFrameLocks noGrp="1"/>
          </p:cNvGraphicFramePr>
          <p:nvPr>
            <p:extLst>
              <p:ext uri="{D42A27DB-BD31-4B8C-83A1-F6EECF244321}">
                <p14:modId xmlns:p14="http://schemas.microsoft.com/office/powerpoint/2010/main" val="655200880"/>
              </p:ext>
            </p:extLst>
          </p:nvPr>
        </p:nvGraphicFramePr>
        <p:xfrm>
          <a:off x="695400" y="2236048"/>
          <a:ext cx="10972800" cy="4145280"/>
        </p:xfrm>
        <a:graphic>
          <a:graphicData uri="http://schemas.openxmlformats.org/drawingml/2006/table">
            <a:tbl>
              <a:tblPr firstRow="1" firstCol="1" bandRow="1">
                <a:tableStyleId>{5C22544A-7EE6-4342-B048-85BDC9FD1C3A}</a:tableStyleId>
              </a:tblPr>
              <a:tblGrid>
                <a:gridCol w="2194560">
                  <a:extLst>
                    <a:ext uri="{9D8B030D-6E8A-4147-A177-3AD203B41FA5}">
                      <a16:colId xmlns:a16="http://schemas.microsoft.com/office/drawing/2014/main" val="3753270012"/>
                    </a:ext>
                  </a:extLst>
                </a:gridCol>
                <a:gridCol w="2194560">
                  <a:extLst>
                    <a:ext uri="{9D8B030D-6E8A-4147-A177-3AD203B41FA5}">
                      <a16:colId xmlns:a16="http://schemas.microsoft.com/office/drawing/2014/main" val="3891316379"/>
                    </a:ext>
                  </a:extLst>
                </a:gridCol>
                <a:gridCol w="2194560">
                  <a:extLst>
                    <a:ext uri="{9D8B030D-6E8A-4147-A177-3AD203B41FA5}">
                      <a16:colId xmlns:a16="http://schemas.microsoft.com/office/drawing/2014/main" val="185839117"/>
                    </a:ext>
                  </a:extLst>
                </a:gridCol>
                <a:gridCol w="2194560">
                  <a:extLst>
                    <a:ext uri="{9D8B030D-6E8A-4147-A177-3AD203B41FA5}">
                      <a16:colId xmlns:a16="http://schemas.microsoft.com/office/drawing/2014/main" val="3686875900"/>
                    </a:ext>
                  </a:extLst>
                </a:gridCol>
                <a:gridCol w="2194560">
                  <a:extLst>
                    <a:ext uri="{9D8B030D-6E8A-4147-A177-3AD203B41FA5}">
                      <a16:colId xmlns:a16="http://schemas.microsoft.com/office/drawing/2014/main" val="3627488221"/>
                    </a:ext>
                  </a:extLst>
                </a:gridCol>
              </a:tblGrid>
              <a:tr h="449580">
                <a:tc>
                  <a:txBody>
                    <a:bodyPr/>
                    <a:lstStyle/>
                    <a:p>
                      <a:pPr algn="ctr">
                        <a:lnSpc>
                          <a:spcPct val="100000"/>
                        </a:lnSpc>
                        <a:spcBef>
                          <a:spcPts val="0"/>
                        </a:spcBef>
                        <a:spcAft>
                          <a:spcPts val="0"/>
                        </a:spcAft>
                      </a:pPr>
                      <a:r>
                        <a:rPr lang="en-CA" sz="1600">
                          <a:effectLst/>
                        </a:rPr>
                        <a:t>Country</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600">
                          <a:effectLst/>
                        </a:rPr>
                        <a:t>Muslim Population</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600">
                          <a:effectLst/>
                        </a:rPr>
                        <a:t>Total population 2022</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600">
                          <a:effectLst/>
                        </a:rPr>
                        <a:t>Share of Muslim population (%)</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600">
                          <a:effectLst/>
                        </a:rPr>
                        <a:t>Share of worldwide Muslim population (%)</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extLst>
                  <a:ext uri="{0D108BD9-81ED-4DB2-BD59-A6C34878D82A}">
                    <a16:rowId xmlns:a16="http://schemas.microsoft.com/office/drawing/2014/main" val="1487998015"/>
                  </a:ext>
                </a:extLst>
              </a:tr>
              <a:tr h="182880">
                <a:tc>
                  <a:txBody>
                    <a:bodyPr/>
                    <a:lstStyle/>
                    <a:p>
                      <a:pPr>
                        <a:lnSpc>
                          <a:spcPct val="100000"/>
                        </a:lnSpc>
                        <a:spcBef>
                          <a:spcPts val="0"/>
                        </a:spcBef>
                        <a:spcAft>
                          <a:spcPts val="0"/>
                        </a:spcAft>
                      </a:pPr>
                      <a:r>
                        <a:rPr lang="en-CA" sz="1600">
                          <a:effectLst/>
                        </a:rPr>
                        <a:t>Burundi</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b"/>
                </a:tc>
                <a:tc>
                  <a:txBody>
                    <a:bodyPr/>
                    <a:lstStyle/>
                    <a:p>
                      <a:pPr algn="ctr">
                        <a:lnSpc>
                          <a:spcPct val="100000"/>
                        </a:lnSpc>
                        <a:spcBef>
                          <a:spcPts val="0"/>
                        </a:spcBef>
                        <a:spcAft>
                          <a:spcPts val="0"/>
                        </a:spcAft>
                      </a:pPr>
                      <a:r>
                        <a:rPr lang="en-CA" sz="1600">
                          <a:effectLst/>
                        </a:rPr>
                        <a:t>        1 288 958 </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600">
                          <a:effectLst/>
                        </a:rPr>
                        <a:t>       12 889 576 </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600" b="1" dirty="0">
                          <a:effectLst/>
                        </a:rPr>
                        <a:t>10.0%</a:t>
                      </a:r>
                      <a:endParaRPr lang="fr-CA" sz="1600" b="1" dirty="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600" dirty="0">
                          <a:effectLst/>
                        </a:rPr>
                        <a:t>0.1%</a:t>
                      </a:r>
                      <a:endParaRPr lang="fr-CA" sz="1600" dirty="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extLst>
                  <a:ext uri="{0D108BD9-81ED-4DB2-BD59-A6C34878D82A}">
                    <a16:rowId xmlns:a16="http://schemas.microsoft.com/office/drawing/2014/main" val="1848056389"/>
                  </a:ext>
                </a:extLst>
              </a:tr>
              <a:tr h="182880">
                <a:tc>
                  <a:txBody>
                    <a:bodyPr/>
                    <a:lstStyle/>
                    <a:p>
                      <a:pPr>
                        <a:lnSpc>
                          <a:spcPct val="100000"/>
                        </a:lnSpc>
                        <a:spcBef>
                          <a:spcPts val="0"/>
                        </a:spcBef>
                        <a:spcAft>
                          <a:spcPts val="0"/>
                        </a:spcAft>
                      </a:pPr>
                      <a:r>
                        <a:rPr lang="en-CA" sz="1600">
                          <a:effectLst/>
                        </a:rPr>
                        <a:t>Comoros</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b"/>
                </a:tc>
                <a:tc>
                  <a:txBody>
                    <a:bodyPr/>
                    <a:lstStyle/>
                    <a:p>
                      <a:pPr algn="ctr">
                        <a:lnSpc>
                          <a:spcPct val="100000"/>
                        </a:lnSpc>
                        <a:spcBef>
                          <a:spcPts val="0"/>
                        </a:spcBef>
                        <a:spcAft>
                          <a:spcPts val="0"/>
                        </a:spcAft>
                      </a:pPr>
                      <a:r>
                        <a:rPr lang="en-CA" sz="1600">
                          <a:effectLst/>
                        </a:rPr>
                        <a:t>           822 549 </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600">
                          <a:effectLst/>
                        </a:rPr>
                        <a:t>            836 774 </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600" b="1" dirty="0">
                          <a:effectLst/>
                        </a:rPr>
                        <a:t>98.3%</a:t>
                      </a:r>
                      <a:endParaRPr lang="fr-CA" sz="1600" b="1" dirty="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600">
                          <a:effectLst/>
                        </a:rPr>
                        <a:t>0.0%</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extLst>
                  <a:ext uri="{0D108BD9-81ED-4DB2-BD59-A6C34878D82A}">
                    <a16:rowId xmlns:a16="http://schemas.microsoft.com/office/drawing/2014/main" val="3649092595"/>
                  </a:ext>
                </a:extLst>
              </a:tr>
              <a:tr h="182880">
                <a:tc>
                  <a:txBody>
                    <a:bodyPr/>
                    <a:lstStyle/>
                    <a:p>
                      <a:pPr>
                        <a:lnSpc>
                          <a:spcPct val="100000"/>
                        </a:lnSpc>
                        <a:spcBef>
                          <a:spcPts val="0"/>
                        </a:spcBef>
                        <a:spcAft>
                          <a:spcPts val="0"/>
                        </a:spcAft>
                      </a:pPr>
                      <a:r>
                        <a:rPr lang="en-CA" sz="1600">
                          <a:effectLst/>
                        </a:rPr>
                        <a:t>Djibouti</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b"/>
                </a:tc>
                <a:tc>
                  <a:txBody>
                    <a:bodyPr/>
                    <a:lstStyle/>
                    <a:p>
                      <a:pPr algn="ctr">
                        <a:lnSpc>
                          <a:spcPct val="100000"/>
                        </a:lnSpc>
                        <a:spcBef>
                          <a:spcPts val="0"/>
                        </a:spcBef>
                        <a:spcAft>
                          <a:spcPts val="0"/>
                        </a:spcAft>
                      </a:pPr>
                      <a:r>
                        <a:rPr lang="en-CA" sz="1600">
                          <a:effectLst/>
                        </a:rPr>
                        <a:t>        1 087 224 </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600">
                          <a:effectLst/>
                        </a:rPr>
                        <a:t>         1 120 849 </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600" b="1" dirty="0">
                          <a:effectLst/>
                        </a:rPr>
                        <a:t>97.0%</a:t>
                      </a:r>
                      <a:endParaRPr lang="fr-CA" sz="1600" b="1" dirty="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600">
                          <a:effectLst/>
                        </a:rPr>
                        <a:t>0.1%</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extLst>
                  <a:ext uri="{0D108BD9-81ED-4DB2-BD59-A6C34878D82A}">
                    <a16:rowId xmlns:a16="http://schemas.microsoft.com/office/drawing/2014/main" val="2531949079"/>
                  </a:ext>
                </a:extLst>
              </a:tr>
              <a:tr h="182880">
                <a:tc>
                  <a:txBody>
                    <a:bodyPr/>
                    <a:lstStyle/>
                    <a:p>
                      <a:pPr>
                        <a:lnSpc>
                          <a:spcPct val="100000"/>
                        </a:lnSpc>
                        <a:spcBef>
                          <a:spcPts val="0"/>
                        </a:spcBef>
                        <a:spcAft>
                          <a:spcPts val="0"/>
                        </a:spcAft>
                      </a:pPr>
                      <a:r>
                        <a:rPr lang="en-CA" sz="1600">
                          <a:effectLst/>
                        </a:rPr>
                        <a:t>DRC</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b"/>
                </a:tc>
                <a:tc>
                  <a:txBody>
                    <a:bodyPr/>
                    <a:lstStyle/>
                    <a:p>
                      <a:pPr algn="ctr">
                        <a:lnSpc>
                          <a:spcPct val="100000"/>
                        </a:lnSpc>
                        <a:spcBef>
                          <a:spcPts val="0"/>
                        </a:spcBef>
                        <a:spcAft>
                          <a:spcPts val="0"/>
                        </a:spcAft>
                      </a:pPr>
                      <a:r>
                        <a:rPr lang="en-CA" sz="1600">
                          <a:effectLst/>
                        </a:rPr>
                        <a:t>        9 901 021 </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600">
                          <a:effectLst/>
                        </a:rPr>
                        <a:t>       99 010 212 </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600" b="1" dirty="0">
                          <a:effectLst/>
                        </a:rPr>
                        <a:t>10.0%</a:t>
                      </a:r>
                      <a:endParaRPr lang="fr-CA" sz="1600" b="1" dirty="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600">
                          <a:effectLst/>
                        </a:rPr>
                        <a:t>0.5%</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extLst>
                  <a:ext uri="{0D108BD9-81ED-4DB2-BD59-A6C34878D82A}">
                    <a16:rowId xmlns:a16="http://schemas.microsoft.com/office/drawing/2014/main" val="4083824748"/>
                  </a:ext>
                </a:extLst>
              </a:tr>
              <a:tr h="182880">
                <a:tc>
                  <a:txBody>
                    <a:bodyPr/>
                    <a:lstStyle/>
                    <a:p>
                      <a:pPr>
                        <a:lnSpc>
                          <a:spcPct val="100000"/>
                        </a:lnSpc>
                        <a:spcBef>
                          <a:spcPts val="0"/>
                        </a:spcBef>
                        <a:spcAft>
                          <a:spcPts val="0"/>
                        </a:spcAft>
                      </a:pPr>
                      <a:r>
                        <a:rPr lang="en-CA" sz="1600">
                          <a:effectLst/>
                        </a:rPr>
                        <a:t>Eritrea</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b"/>
                </a:tc>
                <a:tc>
                  <a:txBody>
                    <a:bodyPr/>
                    <a:lstStyle/>
                    <a:p>
                      <a:pPr algn="ctr">
                        <a:lnSpc>
                          <a:spcPct val="100000"/>
                        </a:lnSpc>
                        <a:spcBef>
                          <a:spcPts val="0"/>
                        </a:spcBef>
                        <a:spcAft>
                          <a:spcPts val="0"/>
                        </a:spcAft>
                      </a:pPr>
                      <a:r>
                        <a:rPr lang="en-CA" sz="1600">
                          <a:effectLst/>
                        </a:rPr>
                        <a:t>        1 613 606 </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600">
                          <a:effectLst/>
                        </a:rPr>
                        <a:t>         3 684 032 </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600" b="1" dirty="0">
                          <a:effectLst/>
                        </a:rPr>
                        <a:t>43.8%</a:t>
                      </a:r>
                      <a:endParaRPr lang="fr-CA" sz="1600" b="1" dirty="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600">
                          <a:effectLst/>
                        </a:rPr>
                        <a:t>0.1%</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extLst>
                  <a:ext uri="{0D108BD9-81ED-4DB2-BD59-A6C34878D82A}">
                    <a16:rowId xmlns:a16="http://schemas.microsoft.com/office/drawing/2014/main" val="2507026169"/>
                  </a:ext>
                </a:extLst>
              </a:tr>
              <a:tr h="182880">
                <a:tc>
                  <a:txBody>
                    <a:bodyPr/>
                    <a:lstStyle/>
                    <a:p>
                      <a:pPr>
                        <a:lnSpc>
                          <a:spcPct val="100000"/>
                        </a:lnSpc>
                        <a:spcBef>
                          <a:spcPts val="0"/>
                        </a:spcBef>
                        <a:spcAft>
                          <a:spcPts val="0"/>
                        </a:spcAft>
                      </a:pPr>
                      <a:r>
                        <a:rPr lang="en-CA" sz="1600">
                          <a:effectLst/>
                        </a:rPr>
                        <a:t>Ethiopia</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b"/>
                </a:tc>
                <a:tc>
                  <a:txBody>
                    <a:bodyPr/>
                    <a:lstStyle/>
                    <a:p>
                      <a:pPr algn="ctr">
                        <a:lnSpc>
                          <a:spcPct val="100000"/>
                        </a:lnSpc>
                        <a:spcBef>
                          <a:spcPts val="0"/>
                        </a:spcBef>
                        <a:spcAft>
                          <a:spcPts val="0"/>
                        </a:spcAft>
                      </a:pPr>
                      <a:r>
                        <a:rPr lang="en-CA" sz="1600">
                          <a:effectLst/>
                        </a:rPr>
                        <a:t>       41 825 794 </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600">
                          <a:effectLst/>
                        </a:rPr>
                        <a:t>      123 379 924 </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600" b="1" dirty="0">
                          <a:effectLst/>
                        </a:rPr>
                        <a:t>33.9%</a:t>
                      </a:r>
                      <a:endParaRPr lang="fr-CA" sz="1600" b="1" dirty="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600">
                          <a:effectLst/>
                        </a:rPr>
                        <a:t>2.0%</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extLst>
                  <a:ext uri="{0D108BD9-81ED-4DB2-BD59-A6C34878D82A}">
                    <a16:rowId xmlns:a16="http://schemas.microsoft.com/office/drawing/2014/main" val="3553562941"/>
                  </a:ext>
                </a:extLst>
              </a:tr>
              <a:tr h="182880">
                <a:tc>
                  <a:txBody>
                    <a:bodyPr/>
                    <a:lstStyle/>
                    <a:p>
                      <a:pPr>
                        <a:lnSpc>
                          <a:spcPct val="100000"/>
                        </a:lnSpc>
                        <a:spcBef>
                          <a:spcPts val="0"/>
                        </a:spcBef>
                        <a:spcAft>
                          <a:spcPts val="0"/>
                        </a:spcAft>
                      </a:pPr>
                      <a:r>
                        <a:rPr lang="en-CA" sz="1600">
                          <a:effectLst/>
                        </a:rPr>
                        <a:t>Kenya</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b"/>
                </a:tc>
                <a:tc>
                  <a:txBody>
                    <a:bodyPr/>
                    <a:lstStyle/>
                    <a:p>
                      <a:pPr algn="ctr">
                        <a:lnSpc>
                          <a:spcPct val="100000"/>
                        </a:lnSpc>
                        <a:spcBef>
                          <a:spcPts val="0"/>
                        </a:spcBef>
                        <a:spcAft>
                          <a:spcPts val="0"/>
                        </a:spcAft>
                      </a:pPr>
                      <a:r>
                        <a:rPr lang="en-CA" sz="1600">
                          <a:effectLst/>
                        </a:rPr>
                        <a:t>        6 051 079 </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600">
                          <a:effectLst/>
                        </a:rPr>
                        <a:t>       54 027 487 </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600" b="1" dirty="0">
                          <a:effectLst/>
                        </a:rPr>
                        <a:t>11.2%</a:t>
                      </a:r>
                      <a:endParaRPr lang="fr-CA" sz="1600" b="1" dirty="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600">
                          <a:effectLst/>
                        </a:rPr>
                        <a:t>0.3%</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extLst>
                  <a:ext uri="{0D108BD9-81ED-4DB2-BD59-A6C34878D82A}">
                    <a16:rowId xmlns:a16="http://schemas.microsoft.com/office/drawing/2014/main" val="1693471227"/>
                  </a:ext>
                </a:extLst>
              </a:tr>
              <a:tr h="182880">
                <a:tc>
                  <a:txBody>
                    <a:bodyPr/>
                    <a:lstStyle/>
                    <a:p>
                      <a:pPr>
                        <a:lnSpc>
                          <a:spcPct val="100000"/>
                        </a:lnSpc>
                        <a:spcBef>
                          <a:spcPts val="0"/>
                        </a:spcBef>
                        <a:spcAft>
                          <a:spcPts val="0"/>
                        </a:spcAft>
                      </a:pPr>
                      <a:r>
                        <a:rPr lang="en-CA" sz="1600">
                          <a:effectLst/>
                        </a:rPr>
                        <a:t>Madagascar</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b"/>
                </a:tc>
                <a:tc>
                  <a:txBody>
                    <a:bodyPr/>
                    <a:lstStyle/>
                    <a:p>
                      <a:pPr algn="ctr">
                        <a:lnSpc>
                          <a:spcPct val="100000"/>
                        </a:lnSpc>
                        <a:spcBef>
                          <a:spcPts val="0"/>
                        </a:spcBef>
                        <a:spcAft>
                          <a:spcPts val="0"/>
                        </a:spcAft>
                      </a:pPr>
                      <a:r>
                        <a:rPr lang="en-CA" sz="1600">
                          <a:effectLst/>
                        </a:rPr>
                        <a:t>        2 961 171 </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600">
                          <a:effectLst/>
                        </a:rPr>
                        <a:t>       29 611 714 </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600" b="1" dirty="0">
                          <a:effectLst/>
                        </a:rPr>
                        <a:t>10.0%</a:t>
                      </a:r>
                      <a:endParaRPr lang="fr-CA" sz="1600" b="1" dirty="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600">
                          <a:effectLst/>
                        </a:rPr>
                        <a:t>0.1%</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extLst>
                  <a:ext uri="{0D108BD9-81ED-4DB2-BD59-A6C34878D82A}">
                    <a16:rowId xmlns:a16="http://schemas.microsoft.com/office/drawing/2014/main" val="332130994"/>
                  </a:ext>
                </a:extLst>
              </a:tr>
              <a:tr h="182880">
                <a:tc>
                  <a:txBody>
                    <a:bodyPr/>
                    <a:lstStyle/>
                    <a:p>
                      <a:pPr>
                        <a:lnSpc>
                          <a:spcPct val="100000"/>
                        </a:lnSpc>
                        <a:spcBef>
                          <a:spcPts val="0"/>
                        </a:spcBef>
                        <a:spcAft>
                          <a:spcPts val="0"/>
                        </a:spcAft>
                      </a:pPr>
                      <a:r>
                        <a:rPr lang="en-CA" sz="1600">
                          <a:effectLst/>
                        </a:rPr>
                        <a:t>Rwanda</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b"/>
                </a:tc>
                <a:tc>
                  <a:txBody>
                    <a:bodyPr/>
                    <a:lstStyle/>
                    <a:p>
                      <a:pPr algn="ctr">
                        <a:lnSpc>
                          <a:spcPct val="100000"/>
                        </a:lnSpc>
                        <a:spcBef>
                          <a:spcPts val="0"/>
                        </a:spcBef>
                        <a:spcAft>
                          <a:spcPts val="0"/>
                        </a:spcAft>
                      </a:pPr>
                      <a:r>
                        <a:rPr lang="en-CA" sz="1600">
                          <a:effectLst/>
                        </a:rPr>
                        <a:t>           661 282 </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600">
                          <a:effectLst/>
                        </a:rPr>
                        <a:t>       13 776 698 </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600" b="1" dirty="0">
                          <a:effectLst/>
                        </a:rPr>
                        <a:t>4.8%</a:t>
                      </a:r>
                      <a:endParaRPr lang="fr-CA" sz="1600" b="1" dirty="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600">
                          <a:effectLst/>
                        </a:rPr>
                        <a:t>0.0%</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extLst>
                  <a:ext uri="{0D108BD9-81ED-4DB2-BD59-A6C34878D82A}">
                    <a16:rowId xmlns:a16="http://schemas.microsoft.com/office/drawing/2014/main" val="2222287921"/>
                  </a:ext>
                </a:extLst>
              </a:tr>
              <a:tr h="182880">
                <a:tc>
                  <a:txBody>
                    <a:bodyPr/>
                    <a:lstStyle/>
                    <a:p>
                      <a:pPr>
                        <a:lnSpc>
                          <a:spcPct val="100000"/>
                        </a:lnSpc>
                        <a:spcBef>
                          <a:spcPts val="0"/>
                        </a:spcBef>
                        <a:spcAft>
                          <a:spcPts val="0"/>
                        </a:spcAft>
                      </a:pPr>
                      <a:r>
                        <a:rPr lang="en-CA" sz="1600">
                          <a:effectLst/>
                        </a:rPr>
                        <a:t>Seychelles</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b"/>
                </a:tc>
                <a:tc>
                  <a:txBody>
                    <a:bodyPr/>
                    <a:lstStyle/>
                    <a:p>
                      <a:pPr algn="ctr">
                        <a:lnSpc>
                          <a:spcPct val="100000"/>
                        </a:lnSpc>
                        <a:spcBef>
                          <a:spcPts val="0"/>
                        </a:spcBef>
                        <a:spcAft>
                          <a:spcPts val="0"/>
                        </a:spcAft>
                      </a:pPr>
                      <a:r>
                        <a:rPr lang="en-CA" sz="1600">
                          <a:effectLst/>
                        </a:rPr>
                        <a:t>               1 178 </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600">
                          <a:effectLst/>
                        </a:rPr>
                        <a:t>            107 118 </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600" b="1" dirty="0">
                          <a:effectLst/>
                        </a:rPr>
                        <a:t>1.1%</a:t>
                      </a:r>
                      <a:endParaRPr lang="fr-CA" sz="1600" b="1" dirty="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600">
                          <a:effectLst/>
                        </a:rPr>
                        <a:t>0.0%</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extLst>
                  <a:ext uri="{0D108BD9-81ED-4DB2-BD59-A6C34878D82A}">
                    <a16:rowId xmlns:a16="http://schemas.microsoft.com/office/drawing/2014/main" val="2873279993"/>
                  </a:ext>
                </a:extLst>
              </a:tr>
              <a:tr h="182880">
                <a:tc>
                  <a:txBody>
                    <a:bodyPr/>
                    <a:lstStyle/>
                    <a:p>
                      <a:pPr>
                        <a:lnSpc>
                          <a:spcPct val="100000"/>
                        </a:lnSpc>
                        <a:spcBef>
                          <a:spcPts val="0"/>
                        </a:spcBef>
                        <a:spcAft>
                          <a:spcPts val="0"/>
                        </a:spcAft>
                      </a:pPr>
                      <a:r>
                        <a:rPr lang="en-CA" sz="1600">
                          <a:effectLst/>
                        </a:rPr>
                        <a:t>Somalia</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b"/>
                </a:tc>
                <a:tc>
                  <a:txBody>
                    <a:bodyPr/>
                    <a:lstStyle/>
                    <a:p>
                      <a:pPr algn="ctr">
                        <a:lnSpc>
                          <a:spcPct val="100000"/>
                        </a:lnSpc>
                        <a:spcBef>
                          <a:spcPts val="0"/>
                        </a:spcBef>
                        <a:spcAft>
                          <a:spcPts val="0"/>
                        </a:spcAft>
                      </a:pPr>
                      <a:r>
                        <a:rPr lang="en-CA" sz="1600">
                          <a:effectLst/>
                        </a:rPr>
                        <a:t>       17 562 316 </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600">
                          <a:effectLst/>
                        </a:rPr>
                        <a:t>       17 597 511 </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600" b="1" dirty="0">
                          <a:effectLst/>
                        </a:rPr>
                        <a:t>99.8%</a:t>
                      </a:r>
                      <a:endParaRPr lang="fr-CA" sz="1600" b="1" dirty="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600">
                          <a:effectLst/>
                        </a:rPr>
                        <a:t>0.9%</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extLst>
                  <a:ext uri="{0D108BD9-81ED-4DB2-BD59-A6C34878D82A}">
                    <a16:rowId xmlns:a16="http://schemas.microsoft.com/office/drawing/2014/main" val="2283781933"/>
                  </a:ext>
                </a:extLst>
              </a:tr>
              <a:tr h="182880">
                <a:tc>
                  <a:txBody>
                    <a:bodyPr/>
                    <a:lstStyle/>
                    <a:p>
                      <a:pPr>
                        <a:lnSpc>
                          <a:spcPct val="100000"/>
                        </a:lnSpc>
                        <a:spcBef>
                          <a:spcPts val="0"/>
                        </a:spcBef>
                        <a:spcAft>
                          <a:spcPts val="0"/>
                        </a:spcAft>
                      </a:pPr>
                      <a:r>
                        <a:rPr lang="en-CA" sz="1600">
                          <a:effectLst/>
                        </a:rPr>
                        <a:t>South Sudan</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b"/>
                </a:tc>
                <a:tc>
                  <a:txBody>
                    <a:bodyPr/>
                    <a:lstStyle/>
                    <a:p>
                      <a:pPr algn="ctr">
                        <a:lnSpc>
                          <a:spcPct val="100000"/>
                        </a:lnSpc>
                        <a:spcBef>
                          <a:spcPts val="0"/>
                        </a:spcBef>
                        <a:spcAft>
                          <a:spcPts val="0"/>
                        </a:spcAft>
                      </a:pPr>
                      <a:r>
                        <a:rPr lang="en-CA" sz="1600">
                          <a:effectLst/>
                        </a:rPr>
                        <a:t>        2 182 633 </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600">
                          <a:effectLst/>
                        </a:rPr>
                        <a:t>       10 913 164 </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600" b="1" dirty="0">
                          <a:effectLst/>
                        </a:rPr>
                        <a:t>20.0%</a:t>
                      </a:r>
                      <a:endParaRPr lang="fr-CA" sz="1600" b="1" dirty="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600">
                          <a:effectLst/>
                        </a:rPr>
                        <a:t>0.1%</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extLst>
                  <a:ext uri="{0D108BD9-81ED-4DB2-BD59-A6C34878D82A}">
                    <a16:rowId xmlns:a16="http://schemas.microsoft.com/office/drawing/2014/main" val="4294791525"/>
                  </a:ext>
                </a:extLst>
              </a:tr>
              <a:tr h="182880">
                <a:tc>
                  <a:txBody>
                    <a:bodyPr/>
                    <a:lstStyle/>
                    <a:p>
                      <a:pPr>
                        <a:lnSpc>
                          <a:spcPct val="100000"/>
                        </a:lnSpc>
                        <a:spcBef>
                          <a:spcPts val="0"/>
                        </a:spcBef>
                        <a:spcAft>
                          <a:spcPts val="0"/>
                        </a:spcAft>
                      </a:pPr>
                      <a:r>
                        <a:rPr lang="en-CA" sz="1600">
                          <a:effectLst/>
                        </a:rPr>
                        <a:t>Uganda</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b"/>
                </a:tc>
                <a:tc>
                  <a:txBody>
                    <a:bodyPr/>
                    <a:lstStyle/>
                    <a:p>
                      <a:pPr algn="ctr">
                        <a:lnSpc>
                          <a:spcPct val="100000"/>
                        </a:lnSpc>
                        <a:spcBef>
                          <a:spcPts val="0"/>
                        </a:spcBef>
                        <a:spcAft>
                          <a:spcPts val="0"/>
                        </a:spcAft>
                      </a:pPr>
                      <a:r>
                        <a:rPr lang="en-CA" sz="1600">
                          <a:effectLst/>
                        </a:rPr>
                        <a:t>        6 614 942 </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600">
                          <a:effectLst/>
                        </a:rPr>
                        <a:t>       47 249 585 </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600" b="1" dirty="0">
                          <a:effectLst/>
                        </a:rPr>
                        <a:t>14.0%</a:t>
                      </a:r>
                      <a:endParaRPr lang="fr-CA" sz="1600" b="1" dirty="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600">
                          <a:effectLst/>
                        </a:rPr>
                        <a:t>0.3%</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extLst>
                  <a:ext uri="{0D108BD9-81ED-4DB2-BD59-A6C34878D82A}">
                    <a16:rowId xmlns:a16="http://schemas.microsoft.com/office/drawing/2014/main" val="845198002"/>
                  </a:ext>
                </a:extLst>
              </a:tr>
              <a:tr h="182880">
                <a:tc>
                  <a:txBody>
                    <a:bodyPr/>
                    <a:lstStyle/>
                    <a:p>
                      <a:pPr>
                        <a:lnSpc>
                          <a:spcPct val="100000"/>
                        </a:lnSpc>
                        <a:spcBef>
                          <a:spcPts val="0"/>
                        </a:spcBef>
                        <a:spcAft>
                          <a:spcPts val="0"/>
                        </a:spcAft>
                      </a:pPr>
                      <a:r>
                        <a:rPr lang="en-CA" sz="1600">
                          <a:effectLst/>
                        </a:rPr>
                        <a:t>Tanzania</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b"/>
                </a:tc>
                <a:tc>
                  <a:txBody>
                    <a:bodyPr/>
                    <a:lstStyle/>
                    <a:p>
                      <a:pPr algn="ctr">
                        <a:lnSpc>
                          <a:spcPct val="100000"/>
                        </a:lnSpc>
                        <a:spcBef>
                          <a:spcPts val="0"/>
                        </a:spcBef>
                        <a:spcAft>
                          <a:spcPts val="0"/>
                        </a:spcAft>
                      </a:pPr>
                      <a:r>
                        <a:rPr lang="en-CA" sz="1600">
                          <a:effectLst/>
                        </a:rPr>
                        <a:t>       23 055 207 </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600">
                          <a:effectLst/>
                        </a:rPr>
                        <a:t>       65 497 748 </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600" b="1" dirty="0">
                          <a:effectLst/>
                        </a:rPr>
                        <a:t>35.2%</a:t>
                      </a:r>
                      <a:endParaRPr lang="fr-CA" sz="1600" b="1" dirty="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600">
                          <a:effectLst/>
                        </a:rPr>
                        <a:t>1.1%</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extLst>
                  <a:ext uri="{0D108BD9-81ED-4DB2-BD59-A6C34878D82A}">
                    <a16:rowId xmlns:a16="http://schemas.microsoft.com/office/drawing/2014/main" val="2029317422"/>
                  </a:ext>
                </a:extLst>
              </a:tr>
              <a:tr h="182880">
                <a:tc>
                  <a:txBody>
                    <a:bodyPr/>
                    <a:lstStyle/>
                    <a:p>
                      <a:pPr>
                        <a:lnSpc>
                          <a:spcPct val="100000"/>
                        </a:lnSpc>
                        <a:spcBef>
                          <a:spcPts val="0"/>
                        </a:spcBef>
                        <a:spcAft>
                          <a:spcPts val="0"/>
                        </a:spcAft>
                      </a:pPr>
                      <a:r>
                        <a:rPr lang="en-CA" sz="1600">
                          <a:effectLst/>
                        </a:rPr>
                        <a:t>Total East Africa</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b"/>
                </a:tc>
                <a:tc>
                  <a:txBody>
                    <a:bodyPr/>
                    <a:lstStyle/>
                    <a:p>
                      <a:pPr algn="ctr">
                        <a:lnSpc>
                          <a:spcPct val="100000"/>
                        </a:lnSpc>
                        <a:spcBef>
                          <a:spcPts val="0"/>
                        </a:spcBef>
                        <a:spcAft>
                          <a:spcPts val="0"/>
                        </a:spcAft>
                      </a:pPr>
                      <a:r>
                        <a:rPr lang="en-CA" sz="1600" dirty="0">
                          <a:effectLst/>
                        </a:rPr>
                        <a:t>     115 628 959 </a:t>
                      </a:r>
                      <a:endParaRPr lang="fr-CA" sz="1600" dirty="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600">
                          <a:effectLst/>
                        </a:rPr>
                        <a:t>      479 702 392 </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600" b="1" dirty="0">
                          <a:effectLst/>
                        </a:rPr>
                        <a:t>24.1%</a:t>
                      </a:r>
                      <a:endParaRPr lang="fr-CA" sz="1600" b="1" dirty="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tc>
                  <a:txBody>
                    <a:bodyPr/>
                    <a:lstStyle/>
                    <a:p>
                      <a:pPr algn="ctr">
                        <a:lnSpc>
                          <a:spcPct val="100000"/>
                        </a:lnSpc>
                        <a:spcBef>
                          <a:spcPts val="0"/>
                        </a:spcBef>
                        <a:spcAft>
                          <a:spcPts val="0"/>
                        </a:spcAft>
                      </a:pPr>
                      <a:r>
                        <a:rPr lang="en-CA" sz="1600" dirty="0">
                          <a:effectLst/>
                        </a:rPr>
                        <a:t>5.7%</a:t>
                      </a:r>
                      <a:endParaRPr lang="fr-CA" sz="1600" dirty="0">
                        <a:effectLst/>
                        <a:latin typeface="Calibri" panose="020F0502020204030204" pitchFamily="34" charset="0"/>
                        <a:ea typeface="SimSun" panose="02010600030101010101" pitchFamily="2" charset="-122"/>
                        <a:cs typeface="Arial" panose="020B0604020202020204" pitchFamily="34" charset="0"/>
                      </a:endParaRPr>
                    </a:p>
                  </a:txBody>
                  <a:tcPr marL="44450" marR="44450" marT="0" marB="0" anchor="ctr"/>
                </a:tc>
                <a:extLst>
                  <a:ext uri="{0D108BD9-81ED-4DB2-BD59-A6C34878D82A}">
                    <a16:rowId xmlns:a16="http://schemas.microsoft.com/office/drawing/2014/main" val="1813300270"/>
                  </a:ext>
                </a:extLst>
              </a:tr>
            </a:tbl>
          </a:graphicData>
        </a:graphic>
      </p:graphicFrame>
      <p:sp>
        <p:nvSpPr>
          <p:cNvPr id="6" name="Rectangle : coins arrondis 5">
            <a:extLst>
              <a:ext uri="{FF2B5EF4-FFF2-40B4-BE49-F238E27FC236}">
                <a16:creationId xmlns:a16="http://schemas.microsoft.com/office/drawing/2014/main" id="{E395B2CB-F096-46AF-86AA-DD5ACEF85087}"/>
              </a:ext>
            </a:extLst>
          </p:cNvPr>
          <p:cNvSpPr/>
          <p:nvPr/>
        </p:nvSpPr>
        <p:spPr>
          <a:xfrm>
            <a:off x="7245626" y="2205353"/>
            <a:ext cx="2266122" cy="4265022"/>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2936150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6F87B-E282-47D9-8199-6A0D2342F7DD}"/>
              </a:ext>
            </a:extLst>
          </p:cNvPr>
          <p:cNvSpPr>
            <a:spLocks noGrp="1"/>
          </p:cNvSpPr>
          <p:nvPr>
            <p:ph type="title"/>
          </p:nvPr>
        </p:nvSpPr>
        <p:spPr>
          <a:xfrm>
            <a:off x="239349" y="116633"/>
            <a:ext cx="11809312" cy="781662"/>
          </a:xfrm>
        </p:spPr>
        <p:txBody>
          <a:bodyPr>
            <a:normAutofit fontScale="90000"/>
          </a:bodyPr>
          <a:lstStyle/>
          <a:p>
            <a:br>
              <a:rPr lang="en-US" sz="2800" b="1" dirty="0">
                <a:solidFill>
                  <a:schemeClr val="bg1"/>
                </a:solidFill>
                <a:latin typeface="Arial" panose="020B0604020202020204" pitchFamily="34" charset="0"/>
                <a:cs typeface="Arial" panose="020B0604020202020204" pitchFamily="34" charset="0"/>
              </a:rPr>
            </a:br>
            <a:r>
              <a:rPr lang="en-US" sz="2800" b="1" dirty="0">
                <a:solidFill>
                  <a:schemeClr val="bg1"/>
                </a:solidFill>
                <a:latin typeface="Arial" panose="020B0604020202020204" pitchFamily="34" charset="0"/>
                <a:cs typeface="Arial" panose="020B0604020202020204" pitchFamily="34" charset="0"/>
              </a:rPr>
              <a:t>02 CURRENT STATE OF ISLAMIC FINANCE IN EASTERN AFRICA </a:t>
            </a:r>
            <a:br>
              <a:rPr lang="en-US" sz="2800" b="1" dirty="0">
                <a:solidFill>
                  <a:schemeClr val="bg1"/>
                </a:solidFill>
                <a:latin typeface="Arial" panose="020B0604020202020204" pitchFamily="34" charset="0"/>
                <a:cs typeface="Arial" panose="020B0604020202020204" pitchFamily="34" charset="0"/>
              </a:rPr>
            </a:br>
            <a:endParaRPr lang="en-US" dirty="0">
              <a:solidFill>
                <a:schemeClr val="bg1"/>
              </a:solidFill>
            </a:endParaRPr>
          </a:p>
        </p:txBody>
      </p:sp>
      <p:sp>
        <p:nvSpPr>
          <p:cNvPr id="3" name="Content Placeholder 2">
            <a:extLst>
              <a:ext uri="{FF2B5EF4-FFF2-40B4-BE49-F238E27FC236}">
                <a16:creationId xmlns:a16="http://schemas.microsoft.com/office/drawing/2014/main" id="{1CD0EEFB-38BD-401F-9501-22F2001E0B0A}"/>
              </a:ext>
            </a:extLst>
          </p:cNvPr>
          <p:cNvSpPr>
            <a:spLocks noGrp="1"/>
          </p:cNvSpPr>
          <p:nvPr>
            <p:ph idx="1"/>
          </p:nvPr>
        </p:nvSpPr>
        <p:spPr>
          <a:xfrm>
            <a:off x="333917" y="1052737"/>
            <a:ext cx="11522724" cy="5328591"/>
          </a:xfrm>
        </p:spPr>
        <p:txBody>
          <a:bodyPr/>
          <a:lstStyle/>
          <a:p>
            <a:pPr marL="439738" algn="just" eaLnBrk="1">
              <a:spcBef>
                <a:spcPts val="600"/>
              </a:spcBef>
              <a:spcAft>
                <a:spcPts val="600"/>
              </a:spcAft>
              <a:buFont typeface="Wingdings" panose="05000000000000000000" pitchFamily="2" charset="2"/>
              <a:buChar char="§"/>
            </a:pPr>
            <a:r>
              <a:rPr lang="en-US" sz="2400" b="1" dirty="0">
                <a:solidFill>
                  <a:srgbClr val="2B7B17"/>
                </a:solidFill>
              </a:rPr>
              <a:t>Potential benefits of Islamic finance in the region:</a:t>
            </a:r>
          </a:p>
          <a:p>
            <a:pPr marL="896938" lvl="1" indent="-342900" algn="just" eaLnBrk="1">
              <a:spcBef>
                <a:spcPts val="600"/>
              </a:spcBef>
              <a:spcAft>
                <a:spcPts val="600"/>
              </a:spcAft>
              <a:buFont typeface="Arial" panose="020B0604020202020204" pitchFamily="34" charset="0"/>
              <a:buChar char="•"/>
            </a:pPr>
            <a:r>
              <a:rPr lang="en-US" sz="2200" b="1" dirty="0">
                <a:solidFill>
                  <a:schemeClr val="tx1"/>
                </a:solidFill>
              </a:rPr>
              <a:t>Improvement of financial inclusion </a:t>
            </a:r>
            <a:r>
              <a:rPr lang="en-US" sz="2200" dirty="0">
                <a:solidFill>
                  <a:schemeClr val="tx1"/>
                </a:solidFill>
              </a:rPr>
              <a:t>in the region.</a:t>
            </a:r>
          </a:p>
          <a:p>
            <a:pPr marL="896938" lvl="1" indent="-342900" algn="just" eaLnBrk="1">
              <a:spcBef>
                <a:spcPts val="600"/>
              </a:spcBef>
              <a:spcAft>
                <a:spcPts val="600"/>
              </a:spcAft>
              <a:buFont typeface="Arial" panose="020B0604020202020204" pitchFamily="34" charset="0"/>
              <a:buChar char="•"/>
            </a:pPr>
            <a:r>
              <a:rPr lang="en-US" sz="2200" dirty="0">
                <a:solidFill>
                  <a:schemeClr val="tx1"/>
                </a:solidFill>
              </a:rPr>
              <a:t>Islamic finance emphasizes partnership-style financing, which could be useful in </a:t>
            </a:r>
            <a:r>
              <a:rPr lang="en-US" sz="2200" b="1" dirty="0">
                <a:solidFill>
                  <a:schemeClr val="tx1"/>
                </a:solidFill>
              </a:rPr>
              <a:t>improving access to finance for the poor and small businesses</a:t>
            </a:r>
            <a:r>
              <a:rPr lang="en-US" sz="2200" dirty="0">
                <a:solidFill>
                  <a:schemeClr val="tx1"/>
                </a:solidFill>
              </a:rPr>
              <a:t>.  </a:t>
            </a:r>
            <a:endParaRPr lang="fr-FR" sz="2200" dirty="0">
              <a:solidFill>
                <a:schemeClr val="tx1"/>
              </a:solidFill>
            </a:endParaRPr>
          </a:p>
          <a:p>
            <a:pPr marL="896938" lvl="1" indent="-342900" algn="just" eaLnBrk="1">
              <a:spcBef>
                <a:spcPts val="600"/>
              </a:spcBef>
              <a:spcAft>
                <a:spcPts val="600"/>
              </a:spcAft>
              <a:buFont typeface="Arial" panose="020B0604020202020204" pitchFamily="34" charset="0"/>
              <a:buChar char="•"/>
            </a:pPr>
            <a:r>
              <a:rPr lang="en-US" sz="2200" b="1" dirty="0">
                <a:solidFill>
                  <a:schemeClr val="tx1"/>
                </a:solidFill>
              </a:rPr>
              <a:t>Mobilization of additional outside financing </a:t>
            </a:r>
            <a:r>
              <a:rPr lang="en-US" sz="2200" dirty="0">
                <a:solidFill>
                  <a:schemeClr val="tx1"/>
                </a:solidFill>
              </a:rPr>
              <a:t>by attracting financing from Arab countries or private investors in the Middle East</a:t>
            </a:r>
            <a:r>
              <a:rPr lang="fr-FR" sz="2200" dirty="0">
                <a:solidFill>
                  <a:schemeClr val="tx1"/>
                </a:solidFill>
              </a:rPr>
              <a:t>.</a:t>
            </a:r>
          </a:p>
          <a:p>
            <a:pPr marL="896938" lvl="1" indent="-342900" algn="just" eaLnBrk="1">
              <a:spcBef>
                <a:spcPts val="600"/>
              </a:spcBef>
              <a:spcAft>
                <a:spcPts val="600"/>
              </a:spcAft>
              <a:buFont typeface="Arial" panose="020B0604020202020204" pitchFamily="34" charset="0"/>
              <a:buChar char="•"/>
            </a:pPr>
            <a:r>
              <a:rPr lang="en-US" sz="2200" dirty="0">
                <a:solidFill>
                  <a:schemeClr val="tx1"/>
                </a:solidFill>
              </a:rPr>
              <a:t>Islamic finance can </a:t>
            </a:r>
            <a:r>
              <a:rPr lang="en-US" sz="2200" b="1" dirty="0">
                <a:solidFill>
                  <a:schemeClr val="tx1"/>
                </a:solidFill>
              </a:rPr>
              <a:t>improve sustainable development </a:t>
            </a:r>
            <a:r>
              <a:rPr lang="en-US" sz="2200" dirty="0">
                <a:solidFill>
                  <a:schemeClr val="tx1"/>
                </a:solidFill>
              </a:rPr>
              <a:t>through its justice and fairness principles</a:t>
            </a:r>
            <a:r>
              <a:rPr lang="fr-FR" sz="2200" dirty="0">
                <a:solidFill>
                  <a:schemeClr val="tx1"/>
                </a:solidFill>
              </a:rPr>
              <a:t>.</a:t>
            </a:r>
          </a:p>
          <a:p>
            <a:pPr marL="896938" lvl="1" indent="-342900" algn="just" eaLnBrk="1">
              <a:spcBef>
                <a:spcPts val="600"/>
              </a:spcBef>
              <a:spcAft>
                <a:spcPts val="600"/>
              </a:spcAft>
              <a:buFont typeface="Arial" panose="020B0604020202020204" pitchFamily="34" charset="0"/>
              <a:buChar char="•"/>
            </a:pPr>
            <a:r>
              <a:rPr lang="en-US" sz="2200" dirty="0">
                <a:solidFill>
                  <a:schemeClr val="tx1"/>
                </a:solidFill>
              </a:rPr>
              <a:t>Islamic finance can significantly </a:t>
            </a:r>
            <a:r>
              <a:rPr lang="en-US" sz="2200" b="1" dirty="0">
                <a:solidFill>
                  <a:schemeClr val="tx1"/>
                </a:solidFill>
              </a:rPr>
              <a:t>contribute to economic development</a:t>
            </a:r>
            <a:r>
              <a:rPr lang="en-US" sz="2200" dirty="0">
                <a:solidFill>
                  <a:schemeClr val="tx1"/>
                </a:solidFill>
              </a:rPr>
              <a:t>, given its direct link to physical assets and the real economy. </a:t>
            </a:r>
            <a:endParaRPr lang="fr-FR" sz="2200" dirty="0">
              <a:solidFill>
                <a:schemeClr val="tx1"/>
              </a:solidFill>
            </a:endParaRPr>
          </a:p>
          <a:p>
            <a:pPr marL="896938" lvl="1" indent="-342900" algn="just" eaLnBrk="1">
              <a:spcBef>
                <a:spcPts val="600"/>
              </a:spcBef>
              <a:spcAft>
                <a:spcPts val="600"/>
              </a:spcAft>
              <a:buFont typeface="Arial" panose="020B0604020202020204" pitchFamily="34" charset="0"/>
              <a:buChar char="•"/>
            </a:pPr>
            <a:r>
              <a:rPr lang="en-US" sz="2200" dirty="0">
                <a:solidFill>
                  <a:schemeClr val="tx1"/>
                </a:solidFill>
              </a:rPr>
              <a:t>It can help to </a:t>
            </a:r>
            <a:r>
              <a:rPr lang="en-US" sz="2200" b="1" dirty="0">
                <a:solidFill>
                  <a:schemeClr val="tx1"/>
                </a:solidFill>
              </a:rPr>
              <a:t>strengthen financial stability </a:t>
            </a:r>
            <a:r>
              <a:rPr lang="en-US" sz="2200" dirty="0">
                <a:solidFill>
                  <a:schemeClr val="tx1"/>
                </a:solidFill>
              </a:rPr>
              <a:t>in the region. Speculative transactions are sources of instability and by nature misallocation of capital. </a:t>
            </a:r>
            <a:endParaRPr lang="fr-FR" sz="2200" dirty="0">
              <a:solidFill>
                <a:schemeClr val="tx1"/>
              </a:solidFill>
            </a:endParaRPr>
          </a:p>
          <a:p>
            <a:pPr marL="896938" lvl="1" indent="-342900" algn="just" eaLnBrk="1">
              <a:spcBef>
                <a:spcPts val="600"/>
              </a:spcBef>
              <a:spcAft>
                <a:spcPts val="600"/>
              </a:spcAft>
              <a:buFont typeface="Arial" panose="020B0604020202020204" pitchFamily="34" charset="0"/>
              <a:buChar char="•"/>
            </a:pPr>
            <a:r>
              <a:rPr lang="en-US" sz="2200" b="1" dirty="0">
                <a:solidFill>
                  <a:schemeClr val="tx1"/>
                </a:solidFill>
              </a:rPr>
              <a:t>Transparency</a:t>
            </a:r>
            <a:r>
              <a:rPr lang="en-US" sz="2200" dirty="0">
                <a:solidFill>
                  <a:schemeClr val="tx1"/>
                </a:solidFill>
              </a:rPr>
              <a:t>: Islamic banking is about conducting business fairly and transparently. </a:t>
            </a:r>
          </a:p>
        </p:txBody>
      </p:sp>
    </p:spTree>
    <p:extLst>
      <p:ext uri="{BB962C8B-B14F-4D97-AF65-F5344CB8AC3E}">
        <p14:creationId xmlns:p14="http://schemas.microsoft.com/office/powerpoint/2010/main" val="39303526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6F87B-E282-47D9-8199-6A0D2342F7DD}"/>
              </a:ext>
            </a:extLst>
          </p:cNvPr>
          <p:cNvSpPr>
            <a:spLocks noGrp="1"/>
          </p:cNvSpPr>
          <p:nvPr>
            <p:ph type="title"/>
          </p:nvPr>
        </p:nvSpPr>
        <p:spPr>
          <a:xfrm>
            <a:off x="239348" y="116633"/>
            <a:ext cx="11952651" cy="781662"/>
          </a:xfrm>
        </p:spPr>
        <p:txBody>
          <a:bodyPr>
            <a:normAutofit fontScale="90000"/>
          </a:bodyPr>
          <a:lstStyle/>
          <a:p>
            <a:br>
              <a:rPr lang="en-US" sz="2800" b="1" dirty="0">
                <a:solidFill>
                  <a:schemeClr val="bg1"/>
                </a:solidFill>
                <a:latin typeface="Arial" panose="020B0604020202020204" pitchFamily="34" charset="0"/>
                <a:cs typeface="Arial" panose="020B0604020202020204" pitchFamily="34" charset="0"/>
              </a:rPr>
            </a:br>
            <a:r>
              <a:rPr lang="en-US" sz="2800" b="1" dirty="0">
                <a:solidFill>
                  <a:schemeClr val="bg1"/>
                </a:solidFill>
                <a:latin typeface="Arial" panose="020B0604020202020204" pitchFamily="34" charset="0"/>
                <a:cs typeface="Arial" panose="020B0604020202020204" pitchFamily="34" charset="0"/>
              </a:rPr>
              <a:t>03 ISLAMIC FINANCE &amp; ECONOMIC FINANCING IN EASTERN AFRICA</a:t>
            </a:r>
            <a:br>
              <a:rPr lang="en-US" sz="2800" b="1" dirty="0">
                <a:solidFill>
                  <a:schemeClr val="accent3"/>
                </a:solidFill>
                <a:latin typeface="Arial" panose="020B0604020202020204" pitchFamily="34" charset="0"/>
                <a:cs typeface="Arial" panose="020B0604020202020204" pitchFamily="34" charset="0"/>
              </a:rPr>
            </a:br>
            <a:endParaRPr lang="en-US" dirty="0">
              <a:solidFill>
                <a:schemeClr val="bg1"/>
              </a:solidFill>
            </a:endParaRPr>
          </a:p>
        </p:txBody>
      </p:sp>
      <p:sp>
        <p:nvSpPr>
          <p:cNvPr id="3" name="Content Placeholder 2">
            <a:extLst>
              <a:ext uri="{FF2B5EF4-FFF2-40B4-BE49-F238E27FC236}">
                <a16:creationId xmlns:a16="http://schemas.microsoft.com/office/drawing/2014/main" id="{1CD0EEFB-38BD-401F-9501-22F2001E0B0A}"/>
              </a:ext>
            </a:extLst>
          </p:cNvPr>
          <p:cNvSpPr>
            <a:spLocks noGrp="1"/>
          </p:cNvSpPr>
          <p:nvPr>
            <p:ph idx="1"/>
          </p:nvPr>
        </p:nvSpPr>
        <p:spPr>
          <a:xfrm>
            <a:off x="333917" y="1052737"/>
            <a:ext cx="11522724" cy="5328591"/>
          </a:xfrm>
        </p:spPr>
        <p:txBody>
          <a:bodyPr>
            <a:normAutofit/>
          </a:bodyPr>
          <a:lstStyle/>
          <a:p>
            <a:pPr marL="439738" algn="just" eaLnBrk="1">
              <a:lnSpc>
                <a:spcPct val="100000"/>
              </a:lnSpc>
              <a:spcBef>
                <a:spcPts val="0"/>
              </a:spcBef>
              <a:spcAft>
                <a:spcPts val="600"/>
              </a:spcAft>
              <a:buFont typeface="Wingdings" panose="05000000000000000000" pitchFamily="2" charset="2"/>
              <a:buChar char="§"/>
            </a:pPr>
            <a:r>
              <a:rPr lang="en-US" sz="2400" b="1" dirty="0">
                <a:solidFill>
                  <a:schemeClr val="tx1"/>
                </a:solidFill>
              </a:rPr>
              <a:t>Several studies using data from various countries have concluded that Islamic finance is more inclined to provide financing to SMEs than conventional banks </a:t>
            </a:r>
          </a:p>
          <a:p>
            <a:pPr marL="896938" lvl="1" algn="just">
              <a:lnSpc>
                <a:spcPct val="100000"/>
              </a:lnSpc>
              <a:spcBef>
                <a:spcPts val="0"/>
              </a:spcBef>
              <a:spcAft>
                <a:spcPts val="600"/>
              </a:spcAft>
              <a:buFont typeface="Wingdings" panose="05000000000000000000" pitchFamily="2" charset="2"/>
              <a:buChar char="§"/>
            </a:pPr>
            <a:r>
              <a:rPr lang="en-US" sz="1800" b="1" dirty="0">
                <a:solidFill>
                  <a:schemeClr val="tx1"/>
                </a:solidFill>
                <a:ea typeface="MS PGothic" panose="020B0600070205080204" pitchFamily="34" charset="-128"/>
              </a:rPr>
              <a:t>Kenya</a:t>
            </a:r>
            <a:r>
              <a:rPr lang="en-US" sz="1800" dirty="0">
                <a:solidFill>
                  <a:schemeClr val="tx1"/>
                </a:solidFill>
              </a:rPr>
              <a:t> – </a:t>
            </a:r>
            <a:r>
              <a:rPr lang="en-US" sz="1800" dirty="0" err="1">
                <a:solidFill>
                  <a:schemeClr val="tx1"/>
                </a:solidFill>
                <a:ea typeface="MS PGothic" panose="020B0600070205080204" pitchFamily="34" charset="-128"/>
              </a:rPr>
              <a:t>Yussuf</a:t>
            </a:r>
            <a:r>
              <a:rPr lang="en-US" sz="1800" dirty="0">
                <a:solidFill>
                  <a:schemeClr val="tx1"/>
                </a:solidFill>
                <a:ea typeface="MS PGothic" panose="020B0600070205080204" pitchFamily="34" charset="-128"/>
              </a:rPr>
              <a:t> (2017); </a:t>
            </a:r>
            <a:r>
              <a:rPr lang="en-US" sz="1800" b="1" dirty="0">
                <a:solidFill>
                  <a:schemeClr val="tx1"/>
                </a:solidFill>
                <a:ea typeface="MS PGothic" panose="020B0600070205080204" pitchFamily="34" charset="-128"/>
              </a:rPr>
              <a:t>Somalia</a:t>
            </a:r>
            <a:r>
              <a:rPr lang="en-US" sz="1800" dirty="0">
                <a:solidFill>
                  <a:schemeClr val="tx1"/>
                </a:solidFill>
                <a:ea typeface="MS PGothic" panose="020B0600070205080204" pitchFamily="34" charset="-128"/>
              </a:rPr>
              <a:t> - </a:t>
            </a:r>
            <a:r>
              <a:rPr lang="en-US" sz="1800" dirty="0" err="1">
                <a:solidFill>
                  <a:schemeClr val="tx1"/>
                </a:solidFill>
                <a:ea typeface="MS PGothic" panose="020B0600070205080204" pitchFamily="34" charset="-128"/>
              </a:rPr>
              <a:t>Abdinur</a:t>
            </a:r>
            <a:r>
              <a:rPr lang="en-US" sz="1800" dirty="0">
                <a:solidFill>
                  <a:schemeClr val="tx1"/>
                </a:solidFill>
                <a:ea typeface="MS PGothic" panose="020B0600070205080204" pitchFamily="34" charset="-128"/>
              </a:rPr>
              <a:t> &amp; </a:t>
            </a:r>
            <a:r>
              <a:rPr lang="en-US" sz="1800" dirty="0" err="1">
                <a:solidFill>
                  <a:schemeClr val="tx1"/>
                </a:solidFill>
                <a:ea typeface="MS PGothic" panose="020B0600070205080204" pitchFamily="34" charset="-128"/>
              </a:rPr>
              <a:t>Ondes</a:t>
            </a:r>
            <a:r>
              <a:rPr lang="en-US" sz="1800" dirty="0">
                <a:solidFill>
                  <a:schemeClr val="tx1"/>
                </a:solidFill>
                <a:ea typeface="MS PGothic" panose="020B0600070205080204" pitchFamily="34" charset="-128"/>
              </a:rPr>
              <a:t> (2022); </a:t>
            </a:r>
            <a:r>
              <a:rPr lang="en-CA" sz="1800" b="1" dirty="0">
                <a:solidFill>
                  <a:schemeClr val="tx1"/>
                </a:solidFill>
                <a:ea typeface="MS PGothic" panose="020B0600070205080204" pitchFamily="34" charset="-128"/>
              </a:rPr>
              <a:t>Turkey</a:t>
            </a:r>
            <a:r>
              <a:rPr lang="en-CA" sz="1800" dirty="0">
                <a:solidFill>
                  <a:schemeClr val="tx1"/>
                </a:solidFill>
                <a:ea typeface="MS PGothic" panose="020B0600070205080204" pitchFamily="34" charset="-128"/>
              </a:rPr>
              <a:t> - </a:t>
            </a:r>
            <a:r>
              <a:rPr lang="en-CA" sz="1800" dirty="0" err="1">
                <a:solidFill>
                  <a:schemeClr val="tx1"/>
                </a:solidFill>
                <a:ea typeface="MS PGothic" panose="020B0600070205080204" pitchFamily="34" charset="-128"/>
              </a:rPr>
              <a:t>Aysan</a:t>
            </a:r>
            <a:r>
              <a:rPr lang="en-CA" sz="1800" dirty="0">
                <a:solidFill>
                  <a:schemeClr val="tx1"/>
                </a:solidFill>
                <a:ea typeface="MS PGothic" panose="020B0600070205080204" pitchFamily="34" charset="-128"/>
              </a:rPr>
              <a:t> et al. (2016), </a:t>
            </a:r>
            <a:r>
              <a:rPr lang="fr-CA" sz="1800" dirty="0" err="1">
                <a:solidFill>
                  <a:schemeClr val="tx1"/>
                </a:solidFill>
              </a:rPr>
              <a:t>Benbekhti</a:t>
            </a:r>
            <a:r>
              <a:rPr lang="fr-CA" sz="1800" dirty="0">
                <a:solidFill>
                  <a:schemeClr val="tx1"/>
                </a:solidFill>
              </a:rPr>
              <a:t> et al. (2021)</a:t>
            </a:r>
          </a:p>
          <a:p>
            <a:pPr marL="1354138" lvl="2" algn="just">
              <a:lnSpc>
                <a:spcPct val="100000"/>
              </a:lnSpc>
              <a:spcBef>
                <a:spcPts val="0"/>
              </a:spcBef>
              <a:spcAft>
                <a:spcPts val="600"/>
              </a:spcAft>
              <a:buFont typeface="Wingdings" panose="05000000000000000000" pitchFamily="2" charset="2"/>
              <a:buChar char="§"/>
            </a:pPr>
            <a:endParaRPr lang="fr-CA" sz="1400" dirty="0">
              <a:solidFill>
                <a:schemeClr val="tx1"/>
              </a:solidFill>
            </a:endParaRPr>
          </a:p>
          <a:p>
            <a:pPr marL="439738" algn="just">
              <a:lnSpc>
                <a:spcPct val="100000"/>
              </a:lnSpc>
              <a:spcBef>
                <a:spcPts val="0"/>
              </a:spcBef>
              <a:spcAft>
                <a:spcPts val="600"/>
              </a:spcAft>
              <a:buFont typeface="Wingdings" panose="05000000000000000000" pitchFamily="2" charset="2"/>
              <a:buChar char="§"/>
            </a:pPr>
            <a:r>
              <a:rPr lang="en-CA" sz="2400" b="1" dirty="0">
                <a:solidFill>
                  <a:schemeClr val="tx1"/>
                </a:solidFill>
                <a:ea typeface="MS PGothic" panose="020B0600070205080204" pitchFamily="34" charset="-128"/>
              </a:rPr>
              <a:t>Islamic finance can support industrialization in the region through:</a:t>
            </a:r>
          </a:p>
          <a:p>
            <a:pPr marL="896938" lvl="1" algn="just">
              <a:lnSpc>
                <a:spcPct val="100000"/>
              </a:lnSpc>
              <a:spcBef>
                <a:spcPts val="0"/>
              </a:spcBef>
              <a:spcAft>
                <a:spcPts val="600"/>
              </a:spcAft>
              <a:buFont typeface="Wingdings" panose="05000000000000000000" pitchFamily="2" charset="2"/>
              <a:buChar char="§"/>
            </a:pPr>
            <a:r>
              <a:rPr lang="en-US" sz="1800" dirty="0">
                <a:solidFill>
                  <a:schemeClr val="tx1"/>
                </a:solidFill>
              </a:rPr>
              <a:t>Fostering inclusive capital markets </a:t>
            </a:r>
          </a:p>
          <a:p>
            <a:pPr marL="896938" lvl="1" algn="just">
              <a:lnSpc>
                <a:spcPct val="100000"/>
              </a:lnSpc>
              <a:spcBef>
                <a:spcPts val="0"/>
              </a:spcBef>
              <a:spcAft>
                <a:spcPts val="600"/>
              </a:spcAft>
              <a:buFont typeface="Wingdings" panose="05000000000000000000" pitchFamily="2" charset="2"/>
              <a:buChar char="§"/>
            </a:pPr>
            <a:r>
              <a:rPr lang="en-US" sz="1800" dirty="0">
                <a:solidFill>
                  <a:schemeClr val="tx1"/>
                </a:solidFill>
              </a:rPr>
              <a:t>Encouraging alternative sources of long-term finance </a:t>
            </a:r>
          </a:p>
          <a:p>
            <a:pPr marL="896938" lvl="1" algn="just">
              <a:lnSpc>
                <a:spcPct val="100000"/>
              </a:lnSpc>
              <a:spcBef>
                <a:spcPts val="0"/>
              </a:spcBef>
              <a:spcAft>
                <a:spcPts val="600"/>
              </a:spcAft>
              <a:buFont typeface="Wingdings" panose="05000000000000000000" pitchFamily="2" charset="2"/>
              <a:buChar char="§"/>
            </a:pPr>
            <a:r>
              <a:rPr lang="en-US" sz="1800" dirty="0">
                <a:solidFill>
                  <a:schemeClr val="tx1"/>
                </a:solidFill>
              </a:rPr>
              <a:t>Attracting investment flows through FDI and developing overseas partnerships </a:t>
            </a:r>
          </a:p>
          <a:p>
            <a:pPr marL="1354138" lvl="2" algn="just">
              <a:lnSpc>
                <a:spcPct val="100000"/>
              </a:lnSpc>
              <a:spcBef>
                <a:spcPts val="0"/>
              </a:spcBef>
              <a:spcAft>
                <a:spcPts val="600"/>
              </a:spcAft>
              <a:buFont typeface="Wingdings" panose="05000000000000000000" pitchFamily="2" charset="2"/>
              <a:buChar char="§"/>
            </a:pPr>
            <a:endParaRPr lang="en-US" sz="1400" dirty="0">
              <a:solidFill>
                <a:schemeClr val="tx1"/>
              </a:solidFill>
            </a:endParaRPr>
          </a:p>
          <a:p>
            <a:pPr marL="439738" algn="just">
              <a:lnSpc>
                <a:spcPct val="100000"/>
              </a:lnSpc>
              <a:spcBef>
                <a:spcPts val="0"/>
              </a:spcBef>
              <a:spcAft>
                <a:spcPts val="600"/>
              </a:spcAft>
              <a:buFont typeface="Wingdings" panose="05000000000000000000" pitchFamily="2" charset="2"/>
              <a:buChar char="§"/>
            </a:pPr>
            <a:r>
              <a:rPr lang="en-CA" sz="2400" b="1" dirty="0">
                <a:solidFill>
                  <a:schemeClr val="tx1"/>
                </a:solidFill>
                <a:ea typeface="MS PGothic" panose="020B0600070205080204" pitchFamily="34" charset="-128"/>
              </a:rPr>
              <a:t>Islamic finance can support successful implementation of AfCFTA in the region:</a:t>
            </a:r>
          </a:p>
          <a:p>
            <a:pPr marL="896938" lvl="1" algn="just">
              <a:lnSpc>
                <a:spcPct val="100000"/>
              </a:lnSpc>
              <a:spcBef>
                <a:spcPts val="0"/>
              </a:spcBef>
              <a:spcAft>
                <a:spcPts val="600"/>
              </a:spcAft>
              <a:buFont typeface="Wingdings" panose="05000000000000000000" pitchFamily="2" charset="2"/>
              <a:buChar char="§"/>
            </a:pPr>
            <a:r>
              <a:rPr lang="en-US" sz="1800" dirty="0">
                <a:solidFill>
                  <a:schemeClr val="tx1"/>
                </a:solidFill>
              </a:rPr>
              <a:t>Financing of economic infrastructures</a:t>
            </a:r>
          </a:p>
          <a:p>
            <a:pPr marL="896938" lvl="1" algn="just">
              <a:lnSpc>
                <a:spcPct val="100000"/>
              </a:lnSpc>
              <a:spcBef>
                <a:spcPts val="0"/>
              </a:spcBef>
              <a:spcAft>
                <a:spcPts val="600"/>
              </a:spcAft>
              <a:buFont typeface="Wingdings" panose="05000000000000000000" pitchFamily="2" charset="2"/>
              <a:buChar char="§"/>
            </a:pPr>
            <a:r>
              <a:rPr lang="en-US" sz="1800" dirty="0">
                <a:solidFill>
                  <a:schemeClr val="tx1"/>
                </a:solidFill>
              </a:rPr>
              <a:t>Financing of local enterprises to boost their production to target a larger market</a:t>
            </a:r>
          </a:p>
          <a:p>
            <a:pPr marL="896938" lvl="1" algn="just">
              <a:lnSpc>
                <a:spcPct val="100000"/>
              </a:lnSpc>
              <a:spcBef>
                <a:spcPts val="0"/>
              </a:spcBef>
              <a:spcAft>
                <a:spcPts val="600"/>
              </a:spcAft>
              <a:buFont typeface="Wingdings" panose="05000000000000000000" pitchFamily="2" charset="2"/>
              <a:buChar char="§"/>
            </a:pPr>
            <a:r>
              <a:rPr lang="en-US" sz="1800" dirty="0">
                <a:solidFill>
                  <a:schemeClr val="tx1"/>
                </a:solidFill>
              </a:rPr>
              <a:t>Encouraging alternative sources of long-term finance </a:t>
            </a:r>
          </a:p>
          <a:p>
            <a:pPr marL="896938" lvl="1" algn="just">
              <a:lnSpc>
                <a:spcPct val="100000"/>
              </a:lnSpc>
              <a:spcBef>
                <a:spcPts val="0"/>
              </a:spcBef>
              <a:spcAft>
                <a:spcPts val="600"/>
              </a:spcAft>
              <a:buFont typeface="Wingdings" panose="05000000000000000000" pitchFamily="2" charset="2"/>
              <a:buChar char="§"/>
            </a:pPr>
            <a:r>
              <a:rPr lang="en-US" sz="1800" dirty="0">
                <a:solidFill>
                  <a:schemeClr val="tx1"/>
                </a:solidFill>
              </a:rPr>
              <a:t>Trade financing through Islamic trade finance products</a:t>
            </a:r>
          </a:p>
        </p:txBody>
      </p:sp>
    </p:spTree>
    <p:extLst>
      <p:ext uri="{BB962C8B-B14F-4D97-AF65-F5344CB8AC3E}">
        <p14:creationId xmlns:p14="http://schemas.microsoft.com/office/powerpoint/2010/main" val="1494200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6F87B-E282-47D9-8199-6A0D2342F7DD}"/>
              </a:ext>
            </a:extLst>
          </p:cNvPr>
          <p:cNvSpPr>
            <a:spLocks noGrp="1"/>
          </p:cNvSpPr>
          <p:nvPr>
            <p:ph type="title"/>
          </p:nvPr>
        </p:nvSpPr>
        <p:spPr>
          <a:xfrm>
            <a:off x="239348" y="116633"/>
            <a:ext cx="11952651" cy="781662"/>
          </a:xfrm>
        </p:spPr>
        <p:txBody>
          <a:bodyPr>
            <a:normAutofit fontScale="90000"/>
          </a:bodyPr>
          <a:lstStyle/>
          <a:p>
            <a:br>
              <a:rPr lang="en-US" sz="2800" b="1" dirty="0">
                <a:solidFill>
                  <a:schemeClr val="bg1"/>
                </a:solidFill>
                <a:latin typeface="Arial" panose="020B0604020202020204" pitchFamily="34" charset="0"/>
                <a:cs typeface="Arial" panose="020B0604020202020204" pitchFamily="34" charset="0"/>
              </a:rPr>
            </a:br>
            <a:r>
              <a:rPr lang="en-US" sz="2800" b="1" dirty="0">
                <a:solidFill>
                  <a:schemeClr val="bg1"/>
                </a:solidFill>
                <a:latin typeface="Arial" panose="020B0604020202020204" pitchFamily="34" charset="0"/>
                <a:cs typeface="Arial" panose="020B0604020202020204" pitchFamily="34" charset="0"/>
              </a:rPr>
              <a:t>04 CONSTRAINTS TO ISLAMIC FINANCE DEVELOPMENT IN EASTERN AFRICA</a:t>
            </a:r>
            <a:br>
              <a:rPr lang="en-US" sz="2800" b="1" dirty="0">
                <a:solidFill>
                  <a:schemeClr val="accent3"/>
                </a:solidFill>
                <a:latin typeface="Arial" panose="020B0604020202020204" pitchFamily="34" charset="0"/>
                <a:cs typeface="Arial" panose="020B0604020202020204" pitchFamily="34" charset="0"/>
              </a:rPr>
            </a:br>
            <a:endParaRPr lang="en-US" b="1" dirty="0">
              <a:solidFill>
                <a:schemeClr val="bg1"/>
              </a:solidFill>
            </a:endParaRPr>
          </a:p>
        </p:txBody>
      </p:sp>
      <p:sp>
        <p:nvSpPr>
          <p:cNvPr id="3" name="Content Placeholder 2">
            <a:extLst>
              <a:ext uri="{FF2B5EF4-FFF2-40B4-BE49-F238E27FC236}">
                <a16:creationId xmlns:a16="http://schemas.microsoft.com/office/drawing/2014/main" id="{1CD0EEFB-38BD-401F-9501-22F2001E0B0A}"/>
              </a:ext>
            </a:extLst>
          </p:cNvPr>
          <p:cNvSpPr>
            <a:spLocks noGrp="1"/>
          </p:cNvSpPr>
          <p:nvPr>
            <p:ph idx="1"/>
          </p:nvPr>
        </p:nvSpPr>
        <p:spPr>
          <a:xfrm>
            <a:off x="96011" y="1196752"/>
            <a:ext cx="11760630" cy="5184576"/>
          </a:xfrm>
        </p:spPr>
        <p:txBody>
          <a:bodyPr/>
          <a:lstStyle/>
          <a:p>
            <a:pPr marL="439738" algn="just" eaLnBrk="1">
              <a:lnSpc>
                <a:spcPct val="100000"/>
              </a:lnSpc>
              <a:spcBef>
                <a:spcPts val="0"/>
              </a:spcBef>
              <a:spcAft>
                <a:spcPts val="600"/>
              </a:spcAft>
              <a:buFont typeface="Wingdings" panose="05000000000000000000" pitchFamily="2" charset="2"/>
              <a:buChar char="§"/>
            </a:pPr>
            <a:r>
              <a:rPr lang="en-US" sz="2400" b="1" dirty="0">
                <a:solidFill>
                  <a:srgbClr val="C00000"/>
                </a:solidFill>
              </a:rPr>
              <a:t>Issues of Islamic finance institutions:</a:t>
            </a:r>
          </a:p>
          <a:p>
            <a:pPr marL="896938" lvl="1" indent="-342900" algn="just" eaLnBrk="1">
              <a:lnSpc>
                <a:spcPct val="100000"/>
              </a:lnSpc>
              <a:spcBef>
                <a:spcPts val="0"/>
              </a:spcBef>
              <a:spcAft>
                <a:spcPts val="600"/>
              </a:spcAft>
              <a:buFont typeface="Arial" panose="020B0604020202020204" pitchFamily="34" charset="0"/>
              <a:buChar char="•"/>
            </a:pPr>
            <a:r>
              <a:rPr lang="en-US" sz="2200" dirty="0">
                <a:solidFill>
                  <a:schemeClr val="tx1"/>
                </a:solidFill>
              </a:rPr>
              <a:t>Increase in </a:t>
            </a:r>
            <a:r>
              <a:rPr lang="en-US" sz="2200" b="1" dirty="0">
                <a:solidFill>
                  <a:schemeClr val="tx1"/>
                </a:solidFill>
              </a:rPr>
              <a:t>transaction </a:t>
            </a:r>
            <a:r>
              <a:rPr lang="en-US" sz="2200" dirty="0">
                <a:solidFill>
                  <a:schemeClr val="tx1"/>
                </a:solidFill>
              </a:rPr>
              <a:t>costs and difficulties involved in supervising and monitoring. </a:t>
            </a:r>
          </a:p>
          <a:p>
            <a:pPr marL="896938" lvl="1" indent="-342900" algn="just" eaLnBrk="1">
              <a:lnSpc>
                <a:spcPct val="100000"/>
              </a:lnSpc>
              <a:spcBef>
                <a:spcPts val="0"/>
              </a:spcBef>
              <a:spcAft>
                <a:spcPts val="600"/>
              </a:spcAft>
              <a:buFont typeface="Arial" panose="020B0604020202020204" pitchFamily="34" charset="0"/>
              <a:buChar char="•"/>
            </a:pPr>
            <a:r>
              <a:rPr lang="en-US" sz="2200" dirty="0">
                <a:solidFill>
                  <a:schemeClr val="tx1"/>
                </a:solidFill>
              </a:rPr>
              <a:t>Increased cost of doing business with the </a:t>
            </a:r>
            <a:r>
              <a:rPr lang="en-US" sz="2200" b="1" dirty="0">
                <a:solidFill>
                  <a:schemeClr val="tx1"/>
                </a:solidFill>
              </a:rPr>
              <a:t>extra compliance</a:t>
            </a:r>
            <a:r>
              <a:rPr lang="en-US" sz="2200" dirty="0">
                <a:solidFill>
                  <a:schemeClr val="tx1"/>
                </a:solidFill>
              </a:rPr>
              <a:t> required for the </a:t>
            </a:r>
            <a:r>
              <a:rPr lang="en-US" sz="2200" dirty="0" err="1">
                <a:solidFill>
                  <a:schemeClr val="tx1"/>
                </a:solidFill>
              </a:rPr>
              <a:t>IFI</a:t>
            </a:r>
            <a:r>
              <a:rPr lang="en-US" sz="2200" dirty="0">
                <a:solidFill>
                  <a:schemeClr val="tx1"/>
                </a:solidFill>
              </a:rPr>
              <a:t>.</a:t>
            </a:r>
          </a:p>
          <a:p>
            <a:pPr marL="896938" lvl="1" indent="-342900" algn="just" eaLnBrk="1">
              <a:lnSpc>
                <a:spcPct val="100000"/>
              </a:lnSpc>
              <a:spcBef>
                <a:spcPts val="0"/>
              </a:spcBef>
              <a:spcAft>
                <a:spcPts val="600"/>
              </a:spcAft>
              <a:buFont typeface="Arial" panose="020B0604020202020204" pitchFamily="34" charset="0"/>
              <a:buChar char="•"/>
            </a:pPr>
            <a:r>
              <a:rPr lang="en-US" sz="2200" dirty="0">
                <a:solidFill>
                  <a:schemeClr val="tx1"/>
                </a:solidFill>
              </a:rPr>
              <a:t>Issue of</a:t>
            </a:r>
            <a:r>
              <a:rPr lang="en-US" sz="2200" b="1" dirty="0">
                <a:solidFill>
                  <a:schemeClr val="tx1"/>
                </a:solidFill>
              </a:rPr>
              <a:t> standardization</a:t>
            </a:r>
            <a:r>
              <a:rPr lang="en-US" sz="2200" dirty="0">
                <a:solidFill>
                  <a:schemeClr val="tx1"/>
                </a:solidFill>
              </a:rPr>
              <a:t> and consistent legal/regulatory framework.</a:t>
            </a:r>
          </a:p>
          <a:p>
            <a:pPr marL="896938" lvl="1" indent="-342900" algn="just" eaLnBrk="1">
              <a:lnSpc>
                <a:spcPct val="100000"/>
              </a:lnSpc>
              <a:spcBef>
                <a:spcPts val="0"/>
              </a:spcBef>
              <a:spcAft>
                <a:spcPts val="600"/>
              </a:spcAft>
              <a:buFont typeface="Arial" panose="020B0604020202020204" pitchFamily="34" charset="0"/>
              <a:buChar char="•"/>
            </a:pPr>
            <a:r>
              <a:rPr lang="en-US" sz="2200" b="1" dirty="0">
                <a:solidFill>
                  <a:schemeClr val="tx1"/>
                </a:solidFill>
              </a:rPr>
              <a:t>Risk exposure</a:t>
            </a:r>
            <a:r>
              <a:rPr lang="en-US" sz="2200" dirty="0">
                <a:solidFill>
                  <a:schemeClr val="tx1"/>
                </a:solidFill>
              </a:rPr>
              <a:t> cannot use some hedging strategies to minimize risk as these are prohibited.</a:t>
            </a:r>
          </a:p>
          <a:p>
            <a:pPr marL="896938" lvl="1" indent="-342900" algn="just" eaLnBrk="1">
              <a:lnSpc>
                <a:spcPct val="100000"/>
              </a:lnSpc>
              <a:spcBef>
                <a:spcPts val="0"/>
              </a:spcBef>
              <a:spcAft>
                <a:spcPts val="600"/>
              </a:spcAft>
              <a:buFont typeface="Arial" panose="020B0604020202020204" pitchFamily="34" charset="0"/>
              <a:buChar char="•"/>
            </a:pPr>
            <a:r>
              <a:rPr lang="en-US" sz="2200" dirty="0">
                <a:solidFill>
                  <a:schemeClr val="tx1"/>
                </a:solidFill>
              </a:rPr>
              <a:t>Some Islamic products may </a:t>
            </a:r>
            <a:r>
              <a:rPr lang="en-US" sz="2200" b="1" dirty="0">
                <a:solidFill>
                  <a:schemeClr val="tx1"/>
                </a:solidFill>
              </a:rPr>
              <a:t>not be compatible</a:t>
            </a:r>
            <a:r>
              <a:rPr lang="en-US" sz="2200" dirty="0">
                <a:solidFill>
                  <a:schemeClr val="tx1"/>
                </a:solidFill>
              </a:rPr>
              <a:t> with international financial regulations. </a:t>
            </a:r>
          </a:p>
          <a:p>
            <a:pPr marL="954088" lvl="1" algn="just">
              <a:lnSpc>
                <a:spcPct val="100000"/>
              </a:lnSpc>
              <a:spcBef>
                <a:spcPts val="0"/>
              </a:spcBef>
              <a:spcAft>
                <a:spcPts val="600"/>
              </a:spcAft>
            </a:pPr>
            <a:endParaRPr lang="en-CA" sz="2000" b="1" dirty="0">
              <a:solidFill>
                <a:schemeClr val="tx1"/>
              </a:solidFill>
            </a:endParaRPr>
          </a:p>
          <a:p>
            <a:pPr marL="496888" algn="just" eaLnBrk="1">
              <a:lnSpc>
                <a:spcPct val="100000"/>
              </a:lnSpc>
              <a:spcBef>
                <a:spcPts val="0"/>
              </a:spcBef>
              <a:spcAft>
                <a:spcPts val="600"/>
              </a:spcAft>
              <a:buFont typeface="Arial" panose="020B0604020202020204" pitchFamily="34" charset="0"/>
              <a:buChar char="•"/>
            </a:pPr>
            <a:r>
              <a:rPr lang="en-CA" sz="2400" b="1" dirty="0">
                <a:solidFill>
                  <a:srgbClr val="C00000"/>
                </a:solidFill>
              </a:rPr>
              <a:t>Gaps in skills and competencies:</a:t>
            </a:r>
          </a:p>
          <a:p>
            <a:pPr marL="896938" lvl="1" indent="-342900" algn="just" eaLnBrk="1">
              <a:lnSpc>
                <a:spcPct val="100000"/>
              </a:lnSpc>
              <a:spcBef>
                <a:spcPts val="0"/>
              </a:spcBef>
              <a:spcAft>
                <a:spcPts val="600"/>
              </a:spcAft>
              <a:buFont typeface="Arial" panose="020B0604020202020204" pitchFamily="34" charset="0"/>
              <a:buChar char="•"/>
            </a:pPr>
            <a:r>
              <a:rPr lang="en-US" sz="2200" dirty="0">
                <a:solidFill>
                  <a:schemeClr val="tx1"/>
                </a:solidFill>
                <a:ea typeface="MS PGothic" panose="020B0600070205080204" pitchFamily="34" charset="-128"/>
              </a:rPr>
              <a:t>Lack of sharia law knowledge</a:t>
            </a:r>
          </a:p>
          <a:p>
            <a:pPr marL="896938" lvl="1" indent="-342900" algn="just" eaLnBrk="1">
              <a:lnSpc>
                <a:spcPct val="100000"/>
              </a:lnSpc>
              <a:spcBef>
                <a:spcPts val="0"/>
              </a:spcBef>
              <a:spcAft>
                <a:spcPts val="600"/>
              </a:spcAft>
              <a:buFont typeface="Arial" panose="020B0604020202020204" pitchFamily="34" charset="0"/>
              <a:buChar char="•"/>
            </a:pPr>
            <a:r>
              <a:rPr lang="en-CA" sz="2200" dirty="0">
                <a:solidFill>
                  <a:schemeClr val="tx1"/>
                </a:solidFill>
                <a:ea typeface="MS PGothic" panose="020B0600070205080204" pitchFamily="34" charset="-128"/>
              </a:rPr>
              <a:t>Lack of understanding of the profit &amp; loss sharing mechanism</a:t>
            </a:r>
          </a:p>
          <a:p>
            <a:pPr marL="896938" lvl="1" indent="-342900" algn="just" eaLnBrk="1">
              <a:lnSpc>
                <a:spcPct val="100000"/>
              </a:lnSpc>
              <a:spcBef>
                <a:spcPts val="0"/>
              </a:spcBef>
              <a:spcAft>
                <a:spcPts val="600"/>
              </a:spcAft>
              <a:buFont typeface="Arial" panose="020B0604020202020204" pitchFamily="34" charset="0"/>
              <a:buChar char="•"/>
            </a:pPr>
            <a:r>
              <a:rPr lang="en-CA" sz="2200" dirty="0">
                <a:solidFill>
                  <a:schemeClr val="tx1"/>
                </a:solidFill>
                <a:ea typeface="MS PGothic" panose="020B0600070205080204" pitchFamily="34" charset="-128"/>
              </a:rPr>
              <a:t>Lack of understanding of Islamic finance products</a:t>
            </a:r>
          </a:p>
        </p:txBody>
      </p:sp>
    </p:spTree>
    <p:extLst>
      <p:ext uri="{BB962C8B-B14F-4D97-AF65-F5344CB8AC3E}">
        <p14:creationId xmlns:p14="http://schemas.microsoft.com/office/powerpoint/2010/main" val="11418817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6F87B-E282-47D9-8199-6A0D2342F7DD}"/>
              </a:ext>
            </a:extLst>
          </p:cNvPr>
          <p:cNvSpPr>
            <a:spLocks noGrp="1"/>
          </p:cNvSpPr>
          <p:nvPr>
            <p:ph type="title"/>
          </p:nvPr>
        </p:nvSpPr>
        <p:spPr>
          <a:xfrm>
            <a:off x="239348" y="116633"/>
            <a:ext cx="11952651" cy="781662"/>
          </a:xfrm>
        </p:spPr>
        <p:txBody>
          <a:bodyPr>
            <a:normAutofit fontScale="90000"/>
          </a:bodyPr>
          <a:lstStyle/>
          <a:p>
            <a:br>
              <a:rPr lang="en-US" sz="2800" b="1" dirty="0">
                <a:solidFill>
                  <a:schemeClr val="bg1"/>
                </a:solidFill>
                <a:latin typeface="Arial" panose="020B0604020202020204" pitchFamily="34" charset="0"/>
                <a:cs typeface="Arial" panose="020B0604020202020204" pitchFamily="34" charset="0"/>
              </a:rPr>
            </a:br>
            <a:r>
              <a:rPr lang="en-US" sz="2800" b="1" dirty="0">
                <a:solidFill>
                  <a:schemeClr val="bg1"/>
                </a:solidFill>
                <a:latin typeface="Arial" panose="020B0604020202020204" pitchFamily="34" charset="0"/>
                <a:cs typeface="Arial" panose="020B0604020202020204" pitchFamily="34" charset="0"/>
              </a:rPr>
              <a:t>04 CONSTRAINTS TO ISLAMIC FINANCE DEVELOPMENT IN EASTERN AFRICA</a:t>
            </a:r>
            <a:br>
              <a:rPr lang="en-US" sz="2800" b="1" dirty="0">
                <a:solidFill>
                  <a:schemeClr val="accent3"/>
                </a:solidFill>
                <a:latin typeface="Arial" panose="020B0604020202020204" pitchFamily="34" charset="0"/>
                <a:cs typeface="Arial" panose="020B0604020202020204" pitchFamily="34" charset="0"/>
              </a:rPr>
            </a:br>
            <a:endParaRPr lang="en-US" dirty="0">
              <a:solidFill>
                <a:schemeClr val="bg1"/>
              </a:solidFill>
            </a:endParaRPr>
          </a:p>
        </p:txBody>
      </p:sp>
      <p:sp>
        <p:nvSpPr>
          <p:cNvPr id="6" name="ZoneTexte 5">
            <a:extLst>
              <a:ext uri="{FF2B5EF4-FFF2-40B4-BE49-F238E27FC236}">
                <a16:creationId xmlns:a16="http://schemas.microsoft.com/office/drawing/2014/main" id="{47E920C7-F934-48E1-99FC-DFAC109B1D89}"/>
              </a:ext>
            </a:extLst>
          </p:cNvPr>
          <p:cNvSpPr txBox="1"/>
          <p:nvPr/>
        </p:nvSpPr>
        <p:spPr>
          <a:xfrm rot="5400000">
            <a:off x="-1752418" y="3944542"/>
            <a:ext cx="3876492" cy="276999"/>
          </a:xfrm>
          <a:prstGeom prst="rect">
            <a:avLst/>
          </a:prstGeom>
          <a:noFill/>
        </p:spPr>
        <p:txBody>
          <a:bodyPr wrap="square">
            <a:spAutoFit/>
          </a:bodyPr>
          <a:lstStyle/>
          <a:p>
            <a:r>
              <a:rPr lang="en-US" sz="1200" dirty="0">
                <a:effectLst/>
                <a:latin typeface="+mn-lt"/>
                <a:ea typeface="SimSun" panose="02010600030101010101" pitchFamily="2" charset="-122"/>
                <a:cs typeface="Arial" panose="020B0604020202020204" pitchFamily="34" charset="0"/>
              </a:rPr>
              <a:t> </a:t>
            </a:r>
            <a:r>
              <a:rPr lang="en-US" sz="1200" i="1" dirty="0">
                <a:effectLst/>
                <a:latin typeface="+mn-lt"/>
                <a:ea typeface="SimSun" panose="02010600030101010101" pitchFamily="2" charset="-122"/>
                <a:cs typeface="Arial" panose="020B0604020202020204" pitchFamily="34" charset="0"/>
              </a:rPr>
              <a:t>Source: Author’s compilation from various sources</a:t>
            </a:r>
            <a:endParaRPr lang="fr-FR" sz="1200" dirty="0">
              <a:latin typeface="+mn-lt"/>
            </a:endParaRPr>
          </a:p>
        </p:txBody>
      </p:sp>
      <p:sp>
        <p:nvSpPr>
          <p:cNvPr id="7" name="Content Placeholder 2">
            <a:extLst>
              <a:ext uri="{FF2B5EF4-FFF2-40B4-BE49-F238E27FC236}">
                <a16:creationId xmlns:a16="http://schemas.microsoft.com/office/drawing/2014/main" id="{87FB756E-F1EF-47A6-A890-EE1E04C1317C}"/>
              </a:ext>
            </a:extLst>
          </p:cNvPr>
          <p:cNvSpPr>
            <a:spLocks noGrp="1"/>
          </p:cNvSpPr>
          <p:nvPr>
            <p:ph idx="1"/>
          </p:nvPr>
        </p:nvSpPr>
        <p:spPr>
          <a:xfrm>
            <a:off x="96011" y="1052737"/>
            <a:ext cx="11760630" cy="5328591"/>
          </a:xfrm>
        </p:spPr>
        <p:txBody>
          <a:bodyPr/>
          <a:lstStyle/>
          <a:p>
            <a:pPr marL="439738" algn="just" eaLnBrk="1">
              <a:spcBef>
                <a:spcPts val="600"/>
              </a:spcBef>
              <a:spcAft>
                <a:spcPts val="600"/>
              </a:spcAft>
              <a:buFont typeface="Wingdings" panose="05000000000000000000" pitchFamily="2" charset="2"/>
              <a:buChar char="§"/>
            </a:pPr>
            <a:r>
              <a:rPr lang="en-US" sz="2400" b="1" dirty="0">
                <a:solidFill>
                  <a:srgbClr val="C00000"/>
                </a:solidFill>
              </a:rPr>
              <a:t>Limited legal and regulatory framework</a:t>
            </a:r>
            <a:endParaRPr lang="en-US" sz="2200" b="1" dirty="0">
              <a:solidFill>
                <a:srgbClr val="C00000"/>
              </a:solidFill>
            </a:endParaRPr>
          </a:p>
        </p:txBody>
      </p:sp>
      <p:graphicFrame>
        <p:nvGraphicFramePr>
          <p:cNvPr id="8" name="Tableau 7">
            <a:extLst>
              <a:ext uri="{FF2B5EF4-FFF2-40B4-BE49-F238E27FC236}">
                <a16:creationId xmlns:a16="http://schemas.microsoft.com/office/drawing/2014/main" id="{C2BA049D-542A-4B84-9302-C79554DFDF3C}"/>
              </a:ext>
            </a:extLst>
          </p:cNvPr>
          <p:cNvGraphicFramePr>
            <a:graphicFrameLocks noGrp="1"/>
          </p:cNvGraphicFramePr>
          <p:nvPr>
            <p:extLst>
              <p:ext uri="{D42A27DB-BD31-4B8C-83A1-F6EECF244321}">
                <p14:modId xmlns:p14="http://schemas.microsoft.com/office/powerpoint/2010/main" val="1292790208"/>
              </p:ext>
            </p:extLst>
          </p:nvPr>
        </p:nvGraphicFramePr>
        <p:xfrm>
          <a:off x="359363" y="1616149"/>
          <a:ext cx="11713301" cy="4765182"/>
        </p:xfrm>
        <a:graphic>
          <a:graphicData uri="http://schemas.openxmlformats.org/drawingml/2006/table">
            <a:tbl>
              <a:tblPr firstRow="1" firstCol="1" bandRow="1">
                <a:tableStyleId>{5C22544A-7EE6-4342-B048-85BDC9FD1C3A}</a:tableStyleId>
              </a:tblPr>
              <a:tblGrid>
                <a:gridCol w="1318716">
                  <a:extLst>
                    <a:ext uri="{9D8B030D-6E8A-4147-A177-3AD203B41FA5}">
                      <a16:colId xmlns:a16="http://schemas.microsoft.com/office/drawing/2014/main" val="3949499856"/>
                    </a:ext>
                  </a:extLst>
                </a:gridCol>
                <a:gridCol w="10394585">
                  <a:extLst>
                    <a:ext uri="{9D8B030D-6E8A-4147-A177-3AD203B41FA5}">
                      <a16:colId xmlns:a16="http://schemas.microsoft.com/office/drawing/2014/main" val="2082135088"/>
                    </a:ext>
                  </a:extLst>
                </a:gridCol>
              </a:tblGrid>
              <a:tr h="262320">
                <a:tc>
                  <a:txBody>
                    <a:bodyPr/>
                    <a:lstStyle/>
                    <a:p>
                      <a:pPr algn="ctr">
                        <a:lnSpc>
                          <a:spcPct val="100000"/>
                        </a:lnSpc>
                        <a:spcBef>
                          <a:spcPts val="0"/>
                        </a:spcBef>
                        <a:spcAft>
                          <a:spcPts val="0"/>
                        </a:spcAft>
                      </a:pPr>
                      <a:r>
                        <a:rPr lang="en-CA" sz="1600">
                          <a:effectLst/>
                        </a:rPr>
                        <a:t>Countries</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39097" marR="39097" marT="0" marB="0" anchor="ctr"/>
                </a:tc>
                <a:tc>
                  <a:txBody>
                    <a:bodyPr/>
                    <a:lstStyle/>
                    <a:p>
                      <a:pPr algn="ctr">
                        <a:lnSpc>
                          <a:spcPct val="100000"/>
                        </a:lnSpc>
                        <a:spcBef>
                          <a:spcPts val="0"/>
                        </a:spcBef>
                        <a:spcAft>
                          <a:spcPts val="0"/>
                        </a:spcAft>
                      </a:pPr>
                      <a:r>
                        <a:rPr lang="en-CA" sz="1600" dirty="0">
                          <a:effectLst/>
                        </a:rPr>
                        <a:t> </a:t>
                      </a:r>
                      <a:r>
                        <a:rPr lang="en-US" sz="1600" b="1" kern="1200" dirty="0">
                          <a:solidFill>
                            <a:schemeClr val="lt1"/>
                          </a:solidFill>
                          <a:effectLst/>
                          <a:latin typeface="+mn-lt"/>
                          <a:ea typeface="+mn-ea"/>
                          <a:cs typeface="+mn-cs"/>
                        </a:rPr>
                        <a:t>Current state of Islamic finance’s legal and regulatory framework in Eastern African countries</a:t>
                      </a:r>
                      <a:endParaRPr lang="fr-CA" sz="1600" b="1" kern="1200" dirty="0">
                        <a:solidFill>
                          <a:schemeClr val="lt1"/>
                        </a:solidFill>
                        <a:effectLst/>
                        <a:latin typeface="+mn-lt"/>
                        <a:ea typeface="+mn-ea"/>
                        <a:cs typeface="+mn-cs"/>
                      </a:endParaRPr>
                    </a:p>
                  </a:txBody>
                  <a:tcPr marL="39097" marR="39097" marT="0" marB="0" anchor="ctr"/>
                </a:tc>
                <a:extLst>
                  <a:ext uri="{0D108BD9-81ED-4DB2-BD59-A6C34878D82A}">
                    <a16:rowId xmlns:a16="http://schemas.microsoft.com/office/drawing/2014/main" val="636448795"/>
                  </a:ext>
                </a:extLst>
              </a:tr>
              <a:tr h="543430">
                <a:tc>
                  <a:txBody>
                    <a:bodyPr/>
                    <a:lstStyle/>
                    <a:p>
                      <a:pPr>
                        <a:lnSpc>
                          <a:spcPct val="100000"/>
                        </a:lnSpc>
                        <a:spcBef>
                          <a:spcPts val="0"/>
                        </a:spcBef>
                        <a:spcAft>
                          <a:spcPts val="0"/>
                        </a:spcAft>
                      </a:pPr>
                      <a:r>
                        <a:rPr lang="en-CA" sz="1600">
                          <a:effectLst/>
                        </a:rPr>
                        <a:t>Kenya</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39097" marR="39097" marT="0" marB="0" anchor="ctr"/>
                </a:tc>
                <a:tc>
                  <a:txBody>
                    <a:bodyPr/>
                    <a:lstStyle/>
                    <a:p>
                      <a:pPr>
                        <a:lnSpc>
                          <a:spcPct val="100000"/>
                        </a:lnSpc>
                        <a:spcBef>
                          <a:spcPts val="0"/>
                        </a:spcBef>
                        <a:spcAft>
                          <a:spcPts val="0"/>
                        </a:spcAft>
                      </a:pPr>
                      <a:r>
                        <a:rPr lang="en-CA" sz="1600" dirty="0">
                          <a:solidFill>
                            <a:srgbClr val="CD7000"/>
                          </a:solidFill>
                          <a:effectLst/>
                        </a:rPr>
                        <a:t>No legal and regulatory framework is fully dedicated to Islamic finance. </a:t>
                      </a:r>
                      <a:r>
                        <a:rPr lang="en-CA" sz="1600" dirty="0">
                          <a:effectLst/>
                        </a:rPr>
                        <a:t>However, Finance Act section 45 has been amended to allow Islamic finance institutions to operate</a:t>
                      </a:r>
                      <a:endParaRPr lang="fr-CA" sz="1600" dirty="0">
                        <a:effectLst/>
                        <a:latin typeface="Calibri" panose="020F0502020204030204" pitchFamily="34" charset="0"/>
                        <a:ea typeface="SimSun" panose="02010600030101010101" pitchFamily="2" charset="-122"/>
                        <a:cs typeface="Arial" panose="020B0604020202020204" pitchFamily="34" charset="0"/>
                      </a:endParaRPr>
                    </a:p>
                  </a:txBody>
                  <a:tcPr marL="39097" marR="39097" marT="0" marB="0" anchor="b"/>
                </a:tc>
                <a:extLst>
                  <a:ext uri="{0D108BD9-81ED-4DB2-BD59-A6C34878D82A}">
                    <a16:rowId xmlns:a16="http://schemas.microsoft.com/office/drawing/2014/main" val="4203639215"/>
                  </a:ext>
                </a:extLst>
              </a:tr>
              <a:tr h="262320">
                <a:tc>
                  <a:txBody>
                    <a:bodyPr/>
                    <a:lstStyle/>
                    <a:p>
                      <a:pPr algn="just">
                        <a:lnSpc>
                          <a:spcPct val="100000"/>
                        </a:lnSpc>
                        <a:spcBef>
                          <a:spcPts val="0"/>
                        </a:spcBef>
                        <a:spcAft>
                          <a:spcPts val="0"/>
                        </a:spcAft>
                      </a:pPr>
                      <a:r>
                        <a:rPr lang="en-CA" sz="1600">
                          <a:effectLst/>
                        </a:rPr>
                        <a:t>Djibouti</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39097" marR="39097" marT="0" marB="0" anchor="ctr"/>
                </a:tc>
                <a:tc>
                  <a:txBody>
                    <a:bodyPr/>
                    <a:lstStyle/>
                    <a:p>
                      <a:pPr>
                        <a:lnSpc>
                          <a:spcPct val="100000"/>
                        </a:lnSpc>
                        <a:spcBef>
                          <a:spcPts val="0"/>
                        </a:spcBef>
                        <a:spcAft>
                          <a:spcPts val="0"/>
                        </a:spcAft>
                      </a:pPr>
                      <a:r>
                        <a:rPr lang="en-CA" sz="1600">
                          <a:effectLst/>
                        </a:rPr>
                        <a:t>In 2011, a regulatory and institutional framework specific to Islamic finance was adopted</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39097" marR="39097" marT="0" marB="0" anchor="b"/>
                </a:tc>
                <a:extLst>
                  <a:ext uri="{0D108BD9-81ED-4DB2-BD59-A6C34878D82A}">
                    <a16:rowId xmlns:a16="http://schemas.microsoft.com/office/drawing/2014/main" val="3185292388"/>
                  </a:ext>
                </a:extLst>
              </a:tr>
              <a:tr h="262320">
                <a:tc>
                  <a:txBody>
                    <a:bodyPr/>
                    <a:lstStyle/>
                    <a:p>
                      <a:pPr algn="just">
                        <a:lnSpc>
                          <a:spcPct val="100000"/>
                        </a:lnSpc>
                        <a:spcBef>
                          <a:spcPts val="0"/>
                        </a:spcBef>
                        <a:spcAft>
                          <a:spcPts val="0"/>
                        </a:spcAft>
                      </a:pPr>
                      <a:r>
                        <a:rPr lang="en-CA" sz="1600">
                          <a:effectLst/>
                        </a:rPr>
                        <a:t>Tanzania</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39097" marR="39097" marT="0" marB="0" anchor="ctr"/>
                </a:tc>
                <a:tc>
                  <a:txBody>
                    <a:bodyPr/>
                    <a:lstStyle/>
                    <a:p>
                      <a:pPr>
                        <a:lnSpc>
                          <a:spcPct val="100000"/>
                        </a:lnSpc>
                        <a:spcBef>
                          <a:spcPts val="0"/>
                        </a:spcBef>
                        <a:spcAft>
                          <a:spcPts val="0"/>
                        </a:spcAft>
                      </a:pPr>
                      <a:r>
                        <a:rPr lang="en-CA" sz="1600" dirty="0">
                          <a:solidFill>
                            <a:srgbClr val="C00000"/>
                          </a:solidFill>
                          <a:effectLst/>
                        </a:rPr>
                        <a:t>No legal and regulatory framework for Islamic finance</a:t>
                      </a:r>
                      <a:endParaRPr lang="fr-CA" sz="1600" dirty="0">
                        <a:solidFill>
                          <a:srgbClr val="C00000"/>
                        </a:solidFill>
                        <a:effectLst/>
                        <a:latin typeface="Calibri" panose="020F0502020204030204" pitchFamily="34" charset="0"/>
                        <a:ea typeface="SimSun" panose="02010600030101010101" pitchFamily="2" charset="-122"/>
                        <a:cs typeface="Arial" panose="020B0604020202020204" pitchFamily="34" charset="0"/>
                      </a:endParaRPr>
                    </a:p>
                  </a:txBody>
                  <a:tcPr marL="39097" marR="39097" marT="0" marB="0" anchor="b"/>
                </a:tc>
                <a:extLst>
                  <a:ext uri="{0D108BD9-81ED-4DB2-BD59-A6C34878D82A}">
                    <a16:rowId xmlns:a16="http://schemas.microsoft.com/office/drawing/2014/main" val="2259525765"/>
                  </a:ext>
                </a:extLst>
              </a:tr>
              <a:tr h="262320">
                <a:tc>
                  <a:txBody>
                    <a:bodyPr/>
                    <a:lstStyle/>
                    <a:p>
                      <a:pPr algn="just">
                        <a:lnSpc>
                          <a:spcPct val="100000"/>
                        </a:lnSpc>
                        <a:spcBef>
                          <a:spcPts val="0"/>
                        </a:spcBef>
                        <a:spcAft>
                          <a:spcPts val="0"/>
                        </a:spcAft>
                      </a:pPr>
                      <a:r>
                        <a:rPr lang="en-CA" sz="1600">
                          <a:effectLst/>
                        </a:rPr>
                        <a:t>Burundi</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39097" marR="39097" marT="0" marB="0" anchor="ctr"/>
                </a:tc>
                <a:tc>
                  <a:txBody>
                    <a:bodyPr/>
                    <a:lstStyle/>
                    <a:p>
                      <a:pPr>
                        <a:lnSpc>
                          <a:spcPct val="100000"/>
                        </a:lnSpc>
                        <a:spcBef>
                          <a:spcPts val="0"/>
                        </a:spcBef>
                        <a:spcAft>
                          <a:spcPts val="0"/>
                        </a:spcAft>
                      </a:pPr>
                      <a:r>
                        <a:rPr lang="en-CA" sz="1600" dirty="0">
                          <a:solidFill>
                            <a:srgbClr val="C00000"/>
                          </a:solidFill>
                          <a:effectLst/>
                        </a:rPr>
                        <a:t>No legal and regulatory framework for Islamic finance</a:t>
                      </a:r>
                      <a:endParaRPr lang="fr-CA" sz="1600" dirty="0">
                        <a:solidFill>
                          <a:srgbClr val="C00000"/>
                        </a:solidFill>
                        <a:effectLst/>
                        <a:latin typeface="Calibri" panose="020F0502020204030204" pitchFamily="34" charset="0"/>
                        <a:ea typeface="SimSun" panose="02010600030101010101" pitchFamily="2" charset="-122"/>
                        <a:cs typeface="Arial" panose="020B0604020202020204" pitchFamily="34" charset="0"/>
                      </a:endParaRPr>
                    </a:p>
                  </a:txBody>
                  <a:tcPr marL="39097" marR="39097" marT="0" marB="0" anchor="b"/>
                </a:tc>
                <a:extLst>
                  <a:ext uri="{0D108BD9-81ED-4DB2-BD59-A6C34878D82A}">
                    <a16:rowId xmlns:a16="http://schemas.microsoft.com/office/drawing/2014/main" val="3214346079"/>
                  </a:ext>
                </a:extLst>
              </a:tr>
              <a:tr h="255846">
                <a:tc>
                  <a:txBody>
                    <a:bodyPr/>
                    <a:lstStyle/>
                    <a:p>
                      <a:pPr algn="just">
                        <a:lnSpc>
                          <a:spcPct val="100000"/>
                        </a:lnSpc>
                        <a:spcBef>
                          <a:spcPts val="0"/>
                        </a:spcBef>
                        <a:spcAft>
                          <a:spcPts val="0"/>
                        </a:spcAft>
                      </a:pPr>
                      <a:r>
                        <a:rPr lang="en-CA" sz="1600">
                          <a:effectLst/>
                        </a:rPr>
                        <a:t>Uganda</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39097" marR="39097" marT="0" marB="0" anchor="ctr"/>
                </a:tc>
                <a:tc>
                  <a:txBody>
                    <a:bodyPr/>
                    <a:lstStyle/>
                    <a:p>
                      <a:pPr>
                        <a:lnSpc>
                          <a:spcPct val="100000"/>
                        </a:lnSpc>
                        <a:spcBef>
                          <a:spcPts val="0"/>
                        </a:spcBef>
                        <a:spcAft>
                          <a:spcPts val="0"/>
                        </a:spcAft>
                      </a:pPr>
                      <a:r>
                        <a:rPr lang="en-CA" sz="1600" dirty="0">
                          <a:effectLst/>
                        </a:rPr>
                        <a:t>Financial Institutions Act 2004 was amended in 2016 to allow offering of Islamic finance banking services</a:t>
                      </a:r>
                      <a:endParaRPr lang="fr-CA" sz="1600" dirty="0">
                        <a:effectLst/>
                        <a:latin typeface="Calibri" panose="020F0502020204030204" pitchFamily="34" charset="0"/>
                        <a:ea typeface="SimSun" panose="02010600030101010101" pitchFamily="2" charset="-122"/>
                        <a:cs typeface="Arial" panose="020B0604020202020204" pitchFamily="34" charset="0"/>
                      </a:endParaRPr>
                    </a:p>
                  </a:txBody>
                  <a:tcPr marL="39097" marR="39097" marT="0" marB="0" anchor="b"/>
                </a:tc>
                <a:extLst>
                  <a:ext uri="{0D108BD9-81ED-4DB2-BD59-A6C34878D82A}">
                    <a16:rowId xmlns:a16="http://schemas.microsoft.com/office/drawing/2014/main" val="2649899626"/>
                  </a:ext>
                </a:extLst>
              </a:tr>
              <a:tr h="262320">
                <a:tc>
                  <a:txBody>
                    <a:bodyPr/>
                    <a:lstStyle/>
                    <a:p>
                      <a:pPr algn="just">
                        <a:lnSpc>
                          <a:spcPct val="100000"/>
                        </a:lnSpc>
                        <a:spcBef>
                          <a:spcPts val="0"/>
                        </a:spcBef>
                        <a:spcAft>
                          <a:spcPts val="0"/>
                        </a:spcAft>
                      </a:pPr>
                      <a:r>
                        <a:rPr lang="en-CA" sz="1600">
                          <a:effectLst/>
                        </a:rPr>
                        <a:t>Rwanda</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39097" marR="39097" marT="0" marB="0" anchor="ctr"/>
                </a:tc>
                <a:tc>
                  <a:txBody>
                    <a:bodyPr/>
                    <a:lstStyle/>
                    <a:p>
                      <a:pPr>
                        <a:lnSpc>
                          <a:spcPct val="100000"/>
                        </a:lnSpc>
                        <a:spcBef>
                          <a:spcPts val="0"/>
                        </a:spcBef>
                        <a:spcAft>
                          <a:spcPts val="0"/>
                        </a:spcAft>
                      </a:pPr>
                      <a:r>
                        <a:rPr lang="en-CA" sz="1600" dirty="0">
                          <a:solidFill>
                            <a:srgbClr val="C00000"/>
                          </a:solidFill>
                          <a:effectLst/>
                        </a:rPr>
                        <a:t>No legal and regulatory framework for Islamic finance</a:t>
                      </a:r>
                      <a:endParaRPr lang="fr-CA" sz="1600" dirty="0">
                        <a:solidFill>
                          <a:srgbClr val="C00000"/>
                        </a:solidFill>
                        <a:effectLst/>
                        <a:latin typeface="Calibri" panose="020F0502020204030204" pitchFamily="34" charset="0"/>
                        <a:ea typeface="SimSun" panose="02010600030101010101" pitchFamily="2" charset="-122"/>
                        <a:cs typeface="Arial" panose="020B0604020202020204" pitchFamily="34" charset="0"/>
                      </a:endParaRPr>
                    </a:p>
                  </a:txBody>
                  <a:tcPr marL="39097" marR="39097" marT="0" marB="0" anchor="b"/>
                </a:tc>
                <a:extLst>
                  <a:ext uri="{0D108BD9-81ED-4DB2-BD59-A6C34878D82A}">
                    <a16:rowId xmlns:a16="http://schemas.microsoft.com/office/drawing/2014/main" val="745159086"/>
                  </a:ext>
                </a:extLst>
              </a:tr>
              <a:tr h="262320">
                <a:tc>
                  <a:txBody>
                    <a:bodyPr/>
                    <a:lstStyle/>
                    <a:p>
                      <a:pPr algn="just">
                        <a:lnSpc>
                          <a:spcPct val="100000"/>
                        </a:lnSpc>
                        <a:spcBef>
                          <a:spcPts val="0"/>
                        </a:spcBef>
                        <a:spcAft>
                          <a:spcPts val="0"/>
                        </a:spcAft>
                      </a:pPr>
                      <a:r>
                        <a:rPr lang="en-CA" sz="1600">
                          <a:effectLst/>
                        </a:rPr>
                        <a:t>Eritrea</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39097" marR="39097" marT="0" marB="0" anchor="ctr"/>
                </a:tc>
                <a:tc>
                  <a:txBody>
                    <a:bodyPr/>
                    <a:lstStyle/>
                    <a:p>
                      <a:pPr>
                        <a:lnSpc>
                          <a:spcPct val="100000"/>
                        </a:lnSpc>
                        <a:spcBef>
                          <a:spcPts val="0"/>
                        </a:spcBef>
                        <a:spcAft>
                          <a:spcPts val="0"/>
                        </a:spcAft>
                      </a:pPr>
                      <a:r>
                        <a:rPr lang="en-CA" sz="1600" dirty="0">
                          <a:solidFill>
                            <a:srgbClr val="C00000"/>
                          </a:solidFill>
                          <a:effectLst/>
                        </a:rPr>
                        <a:t>No legal and regulatory framework for Islamic finance</a:t>
                      </a:r>
                      <a:endParaRPr lang="fr-CA" sz="1600" dirty="0">
                        <a:solidFill>
                          <a:srgbClr val="C00000"/>
                        </a:solidFill>
                        <a:effectLst/>
                        <a:latin typeface="Calibri" panose="020F0502020204030204" pitchFamily="34" charset="0"/>
                        <a:ea typeface="SimSun" panose="02010600030101010101" pitchFamily="2" charset="-122"/>
                        <a:cs typeface="Arial" panose="020B0604020202020204" pitchFamily="34" charset="0"/>
                      </a:endParaRPr>
                    </a:p>
                  </a:txBody>
                  <a:tcPr marL="39097" marR="39097" marT="0" marB="0" anchor="b"/>
                </a:tc>
                <a:extLst>
                  <a:ext uri="{0D108BD9-81ED-4DB2-BD59-A6C34878D82A}">
                    <a16:rowId xmlns:a16="http://schemas.microsoft.com/office/drawing/2014/main" val="776639783"/>
                  </a:ext>
                </a:extLst>
              </a:tr>
              <a:tr h="262320">
                <a:tc>
                  <a:txBody>
                    <a:bodyPr/>
                    <a:lstStyle/>
                    <a:p>
                      <a:pPr algn="just">
                        <a:lnSpc>
                          <a:spcPct val="100000"/>
                        </a:lnSpc>
                        <a:spcBef>
                          <a:spcPts val="0"/>
                        </a:spcBef>
                        <a:spcAft>
                          <a:spcPts val="0"/>
                        </a:spcAft>
                      </a:pPr>
                      <a:r>
                        <a:rPr lang="en-CA" sz="1600">
                          <a:effectLst/>
                        </a:rPr>
                        <a:t>Madagascar</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39097" marR="39097" marT="0" marB="0" anchor="ctr"/>
                </a:tc>
                <a:tc>
                  <a:txBody>
                    <a:bodyPr/>
                    <a:lstStyle/>
                    <a:p>
                      <a:pPr>
                        <a:lnSpc>
                          <a:spcPct val="100000"/>
                        </a:lnSpc>
                        <a:spcBef>
                          <a:spcPts val="0"/>
                        </a:spcBef>
                        <a:spcAft>
                          <a:spcPts val="0"/>
                        </a:spcAft>
                      </a:pPr>
                      <a:r>
                        <a:rPr lang="en-CA" sz="1600" dirty="0">
                          <a:solidFill>
                            <a:srgbClr val="C00000"/>
                          </a:solidFill>
                          <a:effectLst/>
                        </a:rPr>
                        <a:t>No legal and regulatory framework for Islamic finance</a:t>
                      </a:r>
                      <a:endParaRPr lang="fr-CA" sz="1600" dirty="0">
                        <a:solidFill>
                          <a:srgbClr val="C00000"/>
                        </a:solidFill>
                        <a:effectLst/>
                        <a:latin typeface="Calibri" panose="020F0502020204030204" pitchFamily="34" charset="0"/>
                        <a:ea typeface="SimSun" panose="02010600030101010101" pitchFamily="2" charset="-122"/>
                        <a:cs typeface="Arial" panose="020B0604020202020204" pitchFamily="34" charset="0"/>
                      </a:endParaRPr>
                    </a:p>
                  </a:txBody>
                  <a:tcPr marL="39097" marR="39097" marT="0" marB="0" anchor="b"/>
                </a:tc>
                <a:extLst>
                  <a:ext uri="{0D108BD9-81ED-4DB2-BD59-A6C34878D82A}">
                    <a16:rowId xmlns:a16="http://schemas.microsoft.com/office/drawing/2014/main" val="41411757"/>
                  </a:ext>
                </a:extLst>
              </a:tr>
              <a:tr h="262320">
                <a:tc>
                  <a:txBody>
                    <a:bodyPr/>
                    <a:lstStyle/>
                    <a:p>
                      <a:pPr algn="just">
                        <a:lnSpc>
                          <a:spcPct val="100000"/>
                        </a:lnSpc>
                        <a:spcBef>
                          <a:spcPts val="0"/>
                        </a:spcBef>
                        <a:spcAft>
                          <a:spcPts val="0"/>
                        </a:spcAft>
                      </a:pPr>
                      <a:r>
                        <a:rPr lang="en-CA" sz="1600">
                          <a:effectLst/>
                        </a:rPr>
                        <a:t>Seychelles</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39097" marR="39097" marT="0" marB="0" anchor="ctr"/>
                </a:tc>
                <a:tc>
                  <a:txBody>
                    <a:bodyPr/>
                    <a:lstStyle/>
                    <a:p>
                      <a:pPr>
                        <a:lnSpc>
                          <a:spcPct val="100000"/>
                        </a:lnSpc>
                        <a:spcBef>
                          <a:spcPts val="0"/>
                        </a:spcBef>
                        <a:spcAft>
                          <a:spcPts val="0"/>
                        </a:spcAft>
                      </a:pPr>
                      <a:r>
                        <a:rPr lang="en-CA" sz="1600" dirty="0">
                          <a:effectLst/>
                        </a:rPr>
                        <a:t>Legal and regulatory framework to allow Islamic finance institutions to operate adopted in 2014</a:t>
                      </a:r>
                      <a:endParaRPr lang="fr-CA" sz="1600" dirty="0">
                        <a:effectLst/>
                        <a:latin typeface="Calibri" panose="020F0502020204030204" pitchFamily="34" charset="0"/>
                        <a:ea typeface="SimSun" panose="02010600030101010101" pitchFamily="2" charset="-122"/>
                        <a:cs typeface="Arial" panose="020B0604020202020204" pitchFamily="34" charset="0"/>
                      </a:endParaRPr>
                    </a:p>
                  </a:txBody>
                  <a:tcPr marL="39097" marR="39097" marT="0" marB="0" anchor="b"/>
                </a:tc>
                <a:extLst>
                  <a:ext uri="{0D108BD9-81ED-4DB2-BD59-A6C34878D82A}">
                    <a16:rowId xmlns:a16="http://schemas.microsoft.com/office/drawing/2014/main" val="234448283"/>
                  </a:ext>
                </a:extLst>
              </a:tr>
              <a:tr h="543430">
                <a:tc>
                  <a:txBody>
                    <a:bodyPr/>
                    <a:lstStyle/>
                    <a:p>
                      <a:pPr algn="just">
                        <a:lnSpc>
                          <a:spcPct val="100000"/>
                        </a:lnSpc>
                        <a:spcBef>
                          <a:spcPts val="0"/>
                        </a:spcBef>
                        <a:spcAft>
                          <a:spcPts val="0"/>
                        </a:spcAft>
                      </a:pPr>
                      <a:r>
                        <a:rPr lang="en-CA" sz="1600">
                          <a:effectLst/>
                        </a:rPr>
                        <a:t>Comoros</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39097" marR="39097" marT="0" marB="0" anchor="ctr"/>
                </a:tc>
                <a:tc>
                  <a:txBody>
                    <a:bodyPr/>
                    <a:lstStyle/>
                    <a:p>
                      <a:pPr>
                        <a:lnSpc>
                          <a:spcPct val="100000"/>
                        </a:lnSpc>
                        <a:spcBef>
                          <a:spcPts val="0"/>
                        </a:spcBef>
                        <a:spcAft>
                          <a:spcPts val="0"/>
                        </a:spcAft>
                      </a:pPr>
                      <a:r>
                        <a:rPr lang="en-CA" sz="1600" dirty="0">
                          <a:solidFill>
                            <a:srgbClr val="C00000"/>
                          </a:solidFill>
                          <a:effectLst/>
                        </a:rPr>
                        <a:t>No legal and regulatory framework for Islamic finance.</a:t>
                      </a:r>
                      <a:r>
                        <a:rPr lang="en-CA" sz="1600" dirty="0">
                          <a:effectLst/>
                        </a:rPr>
                        <a:t> However, the country hired DM consulting firm to assist in developing a legal and regulatory framework for Islamic finance</a:t>
                      </a:r>
                      <a:endParaRPr lang="fr-CA" sz="1600" dirty="0">
                        <a:effectLst/>
                        <a:latin typeface="Calibri" panose="020F0502020204030204" pitchFamily="34" charset="0"/>
                        <a:ea typeface="SimSun" panose="02010600030101010101" pitchFamily="2" charset="-122"/>
                        <a:cs typeface="Arial" panose="020B0604020202020204" pitchFamily="34" charset="0"/>
                      </a:endParaRPr>
                    </a:p>
                  </a:txBody>
                  <a:tcPr marL="39097" marR="39097" marT="0" marB="0" anchor="b"/>
                </a:tc>
                <a:extLst>
                  <a:ext uri="{0D108BD9-81ED-4DB2-BD59-A6C34878D82A}">
                    <a16:rowId xmlns:a16="http://schemas.microsoft.com/office/drawing/2014/main" val="3759170"/>
                  </a:ext>
                </a:extLst>
              </a:tr>
              <a:tr h="262320">
                <a:tc>
                  <a:txBody>
                    <a:bodyPr/>
                    <a:lstStyle/>
                    <a:p>
                      <a:pPr algn="just">
                        <a:lnSpc>
                          <a:spcPct val="100000"/>
                        </a:lnSpc>
                        <a:spcBef>
                          <a:spcPts val="0"/>
                        </a:spcBef>
                        <a:spcAft>
                          <a:spcPts val="0"/>
                        </a:spcAft>
                      </a:pPr>
                      <a:r>
                        <a:rPr lang="en-CA" sz="1600">
                          <a:effectLst/>
                        </a:rPr>
                        <a:t>DRC </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39097" marR="39097" marT="0" marB="0" anchor="ctr"/>
                </a:tc>
                <a:tc>
                  <a:txBody>
                    <a:bodyPr/>
                    <a:lstStyle/>
                    <a:p>
                      <a:pPr>
                        <a:lnSpc>
                          <a:spcPct val="100000"/>
                        </a:lnSpc>
                        <a:spcBef>
                          <a:spcPts val="0"/>
                        </a:spcBef>
                        <a:spcAft>
                          <a:spcPts val="0"/>
                        </a:spcAft>
                      </a:pPr>
                      <a:r>
                        <a:rPr lang="en-CA" sz="1600" dirty="0">
                          <a:solidFill>
                            <a:srgbClr val="C00000"/>
                          </a:solidFill>
                          <a:effectLst/>
                        </a:rPr>
                        <a:t>No legal and regulatory framework for Islamic finance</a:t>
                      </a:r>
                      <a:endParaRPr lang="fr-CA" sz="1600" dirty="0">
                        <a:solidFill>
                          <a:srgbClr val="C00000"/>
                        </a:solidFill>
                        <a:effectLst/>
                        <a:latin typeface="Calibri" panose="020F0502020204030204" pitchFamily="34" charset="0"/>
                        <a:ea typeface="SimSun" panose="02010600030101010101" pitchFamily="2" charset="-122"/>
                        <a:cs typeface="Arial" panose="020B0604020202020204" pitchFamily="34" charset="0"/>
                      </a:endParaRPr>
                    </a:p>
                  </a:txBody>
                  <a:tcPr marL="39097" marR="39097" marT="0" marB="0" anchor="b"/>
                </a:tc>
                <a:extLst>
                  <a:ext uri="{0D108BD9-81ED-4DB2-BD59-A6C34878D82A}">
                    <a16:rowId xmlns:a16="http://schemas.microsoft.com/office/drawing/2014/main" val="3902777159"/>
                  </a:ext>
                </a:extLst>
              </a:tr>
              <a:tr h="255846">
                <a:tc>
                  <a:txBody>
                    <a:bodyPr/>
                    <a:lstStyle/>
                    <a:p>
                      <a:pPr algn="just">
                        <a:lnSpc>
                          <a:spcPct val="100000"/>
                        </a:lnSpc>
                        <a:spcBef>
                          <a:spcPts val="0"/>
                        </a:spcBef>
                        <a:spcAft>
                          <a:spcPts val="0"/>
                        </a:spcAft>
                      </a:pPr>
                      <a:r>
                        <a:rPr lang="en-CA" sz="1600">
                          <a:effectLst/>
                        </a:rPr>
                        <a:t>South Sudan</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39097" marR="39097" marT="0" marB="0" anchor="ctr"/>
                </a:tc>
                <a:tc>
                  <a:txBody>
                    <a:bodyPr/>
                    <a:lstStyle/>
                    <a:p>
                      <a:pPr>
                        <a:lnSpc>
                          <a:spcPct val="100000"/>
                        </a:lnSpc>
                        <a:spcBef>
                          <a:spcPts val="0"/>
                        </a:spcBef>
                        <a:spcAft>
                          <a:spcPts val="0"/>
                        </a:spcAft>
                      </a:pPr>
                      <a:r>
                        <a:rPr lang="en-CA" sz="1600" dirty="0">
                          <a:effectLst/>
                        </a:rPr>
                        <a:t>The country inherited Sudan's fully Islamic financial system and is pushing to convert it into a conventional banking system</a:t>
                      </a:r>
                      <a:endParaRPr lang="fr-CA" sz="1600" dirty="0">
                        <a:effectLst/>
                        <a:latin typeface="Calibri" panose="020F0502020204030204" pitchFamily="34" charset="0"/>
                        <a:ea typeface="SimSun" panose="02010600030101010101" pitchFamily="2" charset="-122"/>
                        <a:cs typeface="Arial" panose="020B0604020202020204" pitchFamily="34" charset="0"/>
                      </a:endParaRPr>
                    </a:p>
                  </a:txBody>
                  <a:tcPr marL="39097" marR="39097" marT="0" marB="0" anchor="b"/>
                </a:tc>
                <a:extLst>
                  <a:ext uri="{0D108BD9-81ED-4DB2-BD59-A6C34878D82A}">
                    <a16:rowId xmlns:a16="http://schemas.microsoft.com/office/drawing/2014/main" val="3805931996"/>
                  </a:ext>
                </a:extLst>
              </a:tr>
              <a:tr h="543430">
                <a:tc>
                  <a:txBody>
                    <a:bodyPr/>
                    <a:lstStyle/>
                    <a:p>
                      <a:pPr algn="just">
                        <a:lnSpc>
                          <a:spcPct val="100000"/>
                        </a:lnSpc>
                        <a:spcBef>
                          <a:spcPts val="0"/>
                        </a:spcBef>
                        <a:spcAft>
                          <a:spcPts val="0"/>
                        </a:spcAft>
                      </a:pPr>
                      <a:r>
                        <a:rPr lang="en-CA" sz="1600">
                          <a:effectLst/>
                        </a:rPr>
                        <a:t>Ethiopia</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39097" marR="39097" marT="0" marB="0" anchor="ctr"/>
                </a:tc>
                <a:tc>
                  <a:txBody>
                    <a:bodyPr/>
                    <a:lstStyle/>
                    <a:p>
                      <a:pPr>
                        <a:lnSpc>
                          <a:spcPct val="100000"/>
                        </a:lnSpc>
                        <a:spcBef>
                          <a:spcPts val="0"/>
                        </a:spcBef>
                        <a:spcAft>
                          <a:spcPts val="0"/>
                        </a:spcAft>
                      </a:pPr>
                      <a:r>
                        <a:rPr lang="en-CA" sz="1600" dirty="0">
                          <a:solidFill>
                            <a:srgbClr val="C00000"/>
                          </a:solidFill>
                          <a:effectLst/>
                        </a:rPr>
                        <a:t>No legal and regulatory framework for Islamic finance.</a:t>
                      </a:r>
                      <a:r>
                        <a:rPr lang="en-CA" sz="1600" dirty="0">
                          <a:effectLst/>
                        </a:rPr>
                        <a:t> All guidelines issued to regulate “conventional” banks are applied to Islamic banks</a:t>
                      </a:r>
                      <a:endParaRPr lang="fr-CA" sz="1600" dirty="0">
                        <a:effectLst/>
                        <a:latin typeface="Calibri" panose="020F0502020204030204" pitchFamily="34" charset="0"/>
                        <a:ea typeface="SimSun" panose="02010600030101010101" pitchFamily="2" charset="-122"/>
                        <a:cs typeface="Arial" panose="020B0604020202020204" pitchFamily="34" charset="0"/>
                      </a:endParaRPr>
                    </a:p>
                  </a:txBody>
                  <a:tcPr marL="39097" marR="39097" marT="0" marB="0" anchor="b"/>
                </a:tc>
                <a:extLst>
                  <a:ext uri="{0D108BD9-81ED-4DB2-BD59-A6C34878D82A}">
                    <a16:rowId xmlns:a16="http://schemas.microsoft.com/office/drawing/2014/main" val="3067607382"/>
                  </a:ext>
                </a:extLst>
              </a:tr>
              <a:tr h="262320">
                <a:tc>
                  <a:txBody>
                    <a:bodyPr/>
                    <a:lstStyle/>
                    <a:p>
                      <a:pPr algn="just">
                        <a:lnSpc>
                          <a:spcPct val="100000"/>
                        </a:lnSpc>
                        <a:spcBef>
                          <a:spcPts val="0"/>
                        </a:spcBef>
                        <a:spcAft>
                          <a:spcPts val="0"/>
                        </a:spcAft>
                      </a:pPr>
                      <a:r>
                        <a:rPr lang="en-CA" sz="1600">
                          <a:effectLst/>
                        </a:rPr>
                        <a:t>Somalia</a:t>
                      </a:r>
                      <a:endParaRPr lang="fr-CA" sz="1600">
                        <a:effectLst/>
                        <a:latin typeface="Calibri" panose="020F0502020204030204" pitchFamily="34" charset="0"/>
                        <a:ea typeface="SimSun" panose="02010600030101010101" pitchFamily="2" charset="-122"/>
                        <a:cs typeface="Arial" panose="020B0604020202020204" pitchFamily="34" charset="0"/>
                      </a:endParaRPr>
                    </a:p>
                  </a:txBody>
                  <a:tcPr marL="39097" marR="39097" marT="0" marB="0" anchor="ctr"/>
                </a:tc>
                <a:tc>
                  <a:txBody>
                    <a:bodyPr/>
                    <a:lstStyle/>
                    <a:p>
                      <a:pPr>
                        <a:lnSpc>
                          <a:spcPct val="100000"/>
                        </a:lnSpc>
                        <a:spcBef>
                          <a:spcPts val="0"/>
                        </a:spcBef>
                        <a:spcAft>
                          <a:spcPts val="0"/>
                        </a:spcAft>
                      </a:pPr>
                      <a:r>
                        <a:rPr lang="en-CA" sz="1600" dirty="0">
                          <a:effectLst/>
                        </a:rPr>
                        <a:t>The country is fully ruled by Islamic laws which means that existing financial system laws are Sharia-compliant</a:t>
                      </a:r>
                      <a:endParaRPr lang="fr-CA" sz="1600" dirty="0">
                        <a:effectLst/>
                        <a:latin typeface="Calibri" panose="020F0502020204030204" pitchFamily="34" charset="0"/>
                        <a:ea typeface="SimSun" panose="02010600030101010101" pitchFamily="2" charset="-122"/>
                        <a:cs typeface="Arial" panose="020B0604020202020204" pitchFamily="34" charset="0"/>
                      </a:endParaRPr>
                    </a:p>
                  </a:txBody>
                  <a:tcPr marL="39097" marR="39097" marT="0" marB="0" anchor="b"/>
                </a:tc>
                <a:extLst>
                  <a:ext uri="{0D108BD9-81ED-4DB2-BD59-A6C34878D82A}">
                    <a16:rowId xmlns:a16="http://schemas.microsoft.com/office/drawing/2014/main" val="3132279262"/>
                  </a:ext>
                </a:extLst>
              </a:tr>
            </a:tbl>
          </a:graphicData>
        </a:graphic>
      </p:graphicFrame>
    </p:spTree>
    <p:extLst>
      <p:ext uri="{BB962C8B-B14F-4D97-AF65-F5344CB8AC3E}">
        <p14:creationId xmlns:p14="http://schemas.microsoft.com/office/powerpoint/2010/main" val="3888899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6F87B-E282-47D9-8199-6A0D2342F7DD}"/>
              </a:ext>
            </a:extLst>
          </p:cNvPr>
          <p:cNvSpPr>
            <a:spLocks noGrp="1"/>
          </p:cNvSpPr>
          <p:nvPr>
            <p:ph type="title"/>
          </p:nvPr>
        </p:nvSpPr>
        <p:spPr>
          <a:xfrm>
            <a:off x="239348" y="116633"/>
            <a:ext cx="11952651" cy="781662"/>
          </a:xfrm>
        </p:spPr>
        <p:txBody>
          <a:bodyPr>
            <a:normAutofit fontScale="90000"/>
          </a:bodyPr>
          <a:lstStyle/>
          <a:p>
            <a:br>
              <a:rPr lang="en-US" sz="2800" b="1" dirty="0">
                <a:solidFill>
                  <a:schemeClr val="bg1"/>
                </a:solidFill>
                <a:latin typeface="Arial" panose="020B0604020202020204" pitchFamily="34" charset="0"/>
                <a:cs typeface="Arial" panose="020B0604020202020204" pitchFamily="34" charset="0"/>
              </a:rPr>
            </a:br>
            <a:r>
              <a:rPr lang="en-US" sz="2800" b="1" dirty="0">
                <a:solidFill>
                  <a:schemeClr val="bg1"/>
                </a:solidFill>
                <a:latin typeface="Arial" panose="020B0604020202020204" pitchFamily="34" charset="0"/>
                <a:cs typeface="Arial" panose="020B0604020202020204" pitchFamily="34" charset="0"/>
              </a:rPr>
              <a:t>05 CONCLUSION AND RECOMMENDATIONS</a:t>
            </a:r>
            <a:br>
              <a:rPr lang="en-US" sz="2800" b="1" dirty="0">
                <a:solidFill>
                  <a:schemeClr val="accent3"/>
                </a:solidFill>
                <a:latin typeface="Arial" panose="020B0604020202020204" pitchFamily="34" charset="0"/>
                <a:cs typeface="Arial" panose="020B0604020202020204" pitchFamily="34" charset="0"/>
              </a:rPr>
            </a:br>
            <a:endParaRPr lang="en-US" dirty="0">
              <a:solidFill>
                <a:schemeClr val="bg1"/>
              </a:solidFill>
            </a:endParaRPr>
          </a:p>
        </p:txBody>
      </p:sp>
      <p:sp>
        <p:nvSpPr>
          <p:cNvPr id="5" name="Content Placeholder 2">
            <a:extLst>
              <a:ext uri="{FF2B5EF4-FFF2-40B4-BE49-F238E27FC236}">
                <a16:creationId xmlns:a16="http://schemas.microsoft.com/office/drawing/2014/main" id="{8BB41776-5E06-416F-B1C0-3B5A5881E7EA}"/>
              </a:ext>
            </a:extLst>
          </p:cNvPr>
          <p:cNvSpPr>
            <a:spLocks noGrp="1"/>
          </p:cNvSpPr>
          <p:nvPr>
            <p:ph idx="1"/>
          </p:nvPr>
        </p:nvSpPr>
        <p:spPr>
          <a:xfrm>
            <a:off x="96011" y="1052737"/>
            <a:ext cx="11760630" cy="5328591"/>
          </a:xfrm>
        </p:spPr>
        <p:txBody>
          <a:bodyPr/>
          <a:lstStyle/>
          <a:p>
            <a:pPr marL="439738" algn="just" eaLnBrk="1">
              <a:spcBef>
                <a:spcPts val="0"/>
              </a:spcBef>
              <a:spcAft>
                <a:spcPts val="600"/>
              </a:spcAft>
              <a:buFont typeface="Wingdings" panose="05000000000000000000" pitchFamily="2" charset="2"/>
              <a:buChar char="§"/>
            </a:pPr>
            <a:r>
              <a:rPr lang="en-CA" sz="2400" dirty="0">
                <a:effectLst/>
                <a:ea typeface="Calibri" panose="020F0502020204030204" pitchFamily="34" charset="0"/>
              </a:rPr>
              <a:t>Islamic finance is a financial system that provides Sharia-compliant financial products and services.</a:t>
            </a:r>
          </a:p>
          <a:p>
            <a:pPr marL="439738" algn="just" eaLnBrk="1">
              <a:spcBef>
                <a:spcPts val="0"/>
              </a:spcBef>
              <a:spcAft>
                <a:spcPts val="600"/>
              </a:spcAft>
              <a:buFont typeface="Wingdings" panose="05000000000000000000" pitchFamily="2" charset="2"/>
              <a:buChar char="§"/>
            </a:pPr>
            <a:r>
              <a:rPr lang="en-CA" sz="2400" dirty="0">
                <a:effectLst/>
                <a:ea typeface="Calibri" panose="020F0502020204030204" pitchFamily="34" charset="0"/>
              </a:rPr>
              <a:t>The system is based on interest-free financing with a profit &amp; loss sharing mechanism. </a:t>
            </a:r>
            <a:endParaRPr lang="en-CA" sz="2400" dirty="0">
              <a:ea typeface="Calibri" panose="020F0502020204030204" pitchFamily="34" charset="0"/>
            </a:endParaRPr>
          </a:p>
          <a:p>
            <a:pPr marL="439738" algn="just" eaLnBrk="1">
              <a:spcBef>
                <a:spcPts val="0"/>
              </a:spcBef>
              <a:spcAft>
                <a:spcPts val="600"/>
              </a:spcAft>
              <a:buFont typeface="Wingdings" panose="05000000000000000000" pitchFamily="2" charset="2"/>
              <a:buChar char="§"/>
            </a:pPr>
            <a:r>
              <a:rPr lang="en-CA" sz="2400" dirty="0">
                <a:effectLst/>
                <a:ea typeface="Calibri" panose="020F0502020204030204" pitchFamily="34" charset="0"/>
              </a:rPr>
              <a:t>It has experienced significant growth over the past decades.</a:t>
            </a:r>
          </a:p>
          <a:p>
            <a:pPr marL="439738" algn="just" eaLnBrk="1">
              <a:spcBef>
                <a:spcPts val="0"/>
              </a:spcBef>
              <a:spcAft>
                <a:spcPts val="600"/>
              </a:spcAft>
              <a:buFont typeface="Wingdings" panose="05000000000000000000" pitchFamily="2" charset="2"/>
              <a:buChar char="§"/>
            </a:pPr>
            <a:r>
              <a:rPr lang="en-CA" sz="2400" dirty="0">
                <a:ea typeface="Calibri" panose="020F0502020204030204" pitchFamily="34" charset="0"/>
              </a:rPr>
              <a:t>However, its development in Eastern Africa is limited despite the growth potentialities of the region and the benefits of the sector as alternative financing source.</a:t>
            </a:r>
          </a:p>
          <a:p>
            <a:pPr marL="439738" algn="just" eaLnBrk="1">
              <a:spcBef>
                <a:spcPts val="0"/>
              </a:spcBef>
              <a:spcAft>
                <a:spcPts val="600"/>
              </a:spcAft>
              <a:buFont typeface="Wingdings" panose="05000000000000000000" pitchFamily="2" charset="2"/>
              <a:buChar char="§"/>
            </a:pPr>
            <a:r>
              <a:rPr lang="en-US" sz="2400" dirty="0">
                <a:effectLst/>
                <a:ea typeface="SimSun" panose="02010600030101010101" pitchFamily="2" charset="-122"/>
                <a:cs typeface="Arial" panose="020B0604020202020204" pitchFamily="34" charset="0"/>
              </a:rPr>
              <a:t>The following </a:t>
            </a:r>
            <a:r>
              <a:rPr lang="en-US" sz="2400" b="1" dirty="0">
                <a:effectLst/>
                <a:ea typeface="SimSun" panose="02010600030101010101" pitchFamily="2" charset="-122"/>
                <a:cs typeface="Arial" panose="020B0604020202020204" pitchFamily="34" charset="0"/>
              </a:rPr>
              <a:t>recommendations</a:t>
            </a:r>
            <a:r>
              <a:rPr lang="en-US" sz="2400" dirty="0">
                <a:effectLst/>
                <a:ea typeface="SimSun" panose="02010600030101010101" pitchFamily="2" charset="-122"/>
                <a:cs typeface="Arial" panose="020B0604020202020204" pitchFamily="34" charset="0"/>
              </a:rPr>
              <a:t> are intended to help policymakers and decision makers in the region to address these challenges:</a:t>
            </a:r>
          </a:p>
          <a:p>
            <a:pPr marL="896938" lvl="1" indent="-342900" algn="just" eaLnBrk="1">
              <a:spcBef>
                <a:spcPts val="0"/>
              </a:spcBef>
              <a:spcAft>
                <a:spcPts val="600"/>
              </a:spcAft>
              <a:buFont typeface="+mj-lt"/>
              <a:buAutoNum type="arabicPeriod"/>
            </a:pPr>
            <a:r>
              <a:rPr lang="en-US" sz="2200" b="1" dirty="0">
                <a:ea typeface="Calibri" panose="020F0502020204030204" pitchFamily="34" charset="0"/>
                <a:cs typeface="Times New Roman" panose="02020603050405020304" pitchFamily="18" charset="0"/>
              </a:rPr>
              <a:t>Design specific and dedicated legal and regulatory framework for countries that do not have such a framework;</a:t>
            </a:r>
            <a:endParaRPr lang="fr-FR" sz="2200" b="1" dirty="0">
              <a:ea typeface="Calibri" panose="020F0502020204030204" pitchFamily="34" charset="0"/>
              <a:cs typeface="Times New Roman" panose="02020603050405020304" pitchFamily="18" charset="0"/>
            </a:endParaRPr>
          </a:p>
          <a:p>
            <a:pPr marL="896938" lvl="1" indent="-342900" algn="just" eaLnBrk="1">
              <a:spcBef>
                <a:spcPts val="0"/>
              </a:spcBef>
              <a:spcAft>
                <a:spcPts val="600"/>
              </a:spcAft>
              <a:buFont typeface="+mj-lt"/>
              <a:buAutoNum type="arabicPeriod"/>
            </a:pPr>
            <a:r>
              <a:rPr lang="en-US" sz="2200" b="1" dirty="0">
                <a:ea typeface="Calibri" panose="020F0502020204030204" pitchFamily="34" charset="0"/>
                <a:cs typeface="Times New Roman" panose="02020603050405020304" pitchFamily="18" charset="0"/>
              </a:rPr>
              <a:t>Join international Islamic financial organizations to leverage their assistance for the standardization</a:t>
            </a:r>
            <a:r>
              <a:rPr lang="en-US" sz="2200" b="1" dirty="0">
                <a:solidFill>
                  <a:srgbClr val="212529"/>
                </a:solidFill>
                <a:ea typeface="Times New Roman" panose="02020603050405020304" pitchFamily="18" charset="0"/>
                <a:cs typeface="Times New Roman" panose="02020603050405020304" pitchFamily="18" charset="0"/>
              </a:rPr>
              <a:t> of Islamic finance products, documentation, and business practices;</a:t>
            </a:r>
            <a:endParaRPr lang="fr-FR" sz="2200" b="1" dirty="0">
              <a:solidFill>
                <a:srgbClr val="212529"/>
              </a:solidFill>
              <a:ea typeface="Times New Roman" panose="02020603050405020304" pitchFamily="18" charset="0"/>
              <a:cs typeface="Times New Roman" panose="02020603050405020304" pitchFamily="18" charset="0"/>
            </a:endParaRPr>
          </a:p>
          <a:p>
            <a:pPr marL="896938" lvl="1" indent="-342900" algn="just" eaLnBrk="1">
              <a:spcBef>
                <a:spcPts val="0"/>
              </a:spcBef>
              <a:spcAft>
                <a:spcPts val="600"/>
              </a:spcAft>
              <a:buFont typeface="+mj-lt"/>
              <a:buAutoNum type="arabicPeriod"/>
            </a:pPr>
            <a:r>
              <a:rPr lang="en-US" sz="2200" b="1" dirty="0">
                <a:cs typeface="Times New Roman" panose="02020603050405020304" pitchFamily="18" charset="0"/>
              </a:rPr>
              <a:t>Include Islamic finance in the curriculum of universities and schools; </a:t>
            </a:r>
            <a:endParaRPr lang="fr-FR" sz="2200" b="1" dirty="0">
              <a:cs typeface="Times New Roman" panose="02020603050405020304" pitchFamily="18" charset="0"/>
            </a:endParaRPr>
          </a:p>
          <a:p>
            <a:pPr marL="896938" lvl="1" indent="-342900" algn="just" eaLnBrk="1">
              <a:spcBef>
                <a:spcPts val="0"/>
              </a:spcBef>
              <a:spcAft>
                <a:spcPts val="600"/>
              </a:spcAft>
              <a:buFont typeface="+mj-lt"/>
              <a:buAutoNum type="arabicPeriod"/>
            </a:pPr>
            <a:r>
              <a:rPr lang="en-US" sz="2200" b="1" dirty="0">
                <a:cs typeface="Times New Roman" panose="02020603050405020304" pitchFamily="18" charset="0"/>
              </a:rPr>
              <a:t>Create Islamic finance training centers for financial professionals. </a:t>
            </a:r>
            <a:endParaRPr lang="en-US" sz="2200" b="1" dirty="0">
              <a:effectLst/>
              <a:ea typeface="SimSun" panose="02010600030101010101" pitchFamily="2" charset="-122"/>
              <a:cs typeface="Arial" panose="020B0604020202020204" pitchFamily="34" charset="0"/>
            </a:endParaRPr>
          </a:p>
          <a:p>
            <a:pPr marL="554038" lvl="1" indent="0" algn="just" eaLnBrk="1">
              <a:spcBef>
                <a:spcPts val="0"/>
              </a:spcBef>
              <a:spcAft>
                <a:spcPts val="0"/>
              </a:spcAft>
              <a:buNone/>
            </a:pPr>
            <a:endParaRPr lang="en-CA" sz="2400" dirty="0">
              <a:solidFill>
                <a:schemeClr val="tx1"/>
              </a:solidFill>
              <a:ea typeface="MS PGothic" panose="020B0600070205080204" pitchFamily="34" charset="-128"/>
            </a:endParaRPr>
          </a:p>
        </p:txBody>
      </p:sp>
    </p:spTree>
    <p:extLst>
      <p:ext uri="{BB962C8B-B14F-4D97-AF65-F5344CB8AC3E}">
        <p14:creationId xmlns:p14="http://schemas.microsoft.com/office/powerpoint/2010/main" val="29242993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576E76DD-03E3-9B40-BB4C-70018833582E}"/>
              </a:ext>
            </a:extLst>
          </p:cNvPr>
          <p:cNvSpPr>
            <a:spLocks/>
          </p:cNvSpPr>
          <p:nvPr/>
        </p:nvSpPr>
        <p:spPr bwMode="auto">
          <a:xfrm>
            <a:off x="3884613" y="3082636"/>
            <a:ext cx="4422775" cy="846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buChar char="•"/>
              <a:defRPr sz="3200">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buChar char="–"/>
              <a:defRPr sz="28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buChar char="•"/>
              <a:defRPr sz="2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eaLnBrk="1">
              <a:buFontTx/>
              <a:buNone/>
            </a:pPr>
            <a:r>
              <a:rPr lang="en-US" altLang="en-US" sz="5500" b="1" dirty="0">
                <a:solidFill>
                  <a:schemeClr val="tx1"/>
                </a:solidFill>
                <a:latin typeface="Lato" panose="020F0502020204030203" pitchFamily="34" charset="77"/>
                <a:sym typeface="Lato" panose="020F0502020204030203" pitchFamily="34" charset="77"/>
              </a:rPr>
              <a:t>THANK YOU!</a:t>
            </a:r>
          </a:p>
        </p:txBody>
      </p:sp>
      <p:sp>
        <p:nvSpPr>
          <p:cNvPr id="4" name="Rectangle 6">
            <a:extLst>
              <a:ext uri="{FF2B5EF4-FFF2-40B4-BE49-F238E27FC236}">
                <a16:creationId xmlns:a16="http://schemas.microsoft.com/office/drawing/2014/main" id="{057A3A88-53BF-5241-89AD-828776EFB12F}"/>
              </a:ext>
            </a:extLst>
          </p:cNvPr>
          <p:cNvSpPr>
            <a:spLocks/>
          </p:cNvSpPr>
          <p:nvPr/>
        </p:nvSpPr>
        <p:spPr bwMode="auto">
          <a:xfrm>
            <a:off x="3041737" y="3929022"/>
            <a:ext cx="610852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a:defRPr>
                <a:solidFill>
                  <a:srgbClr val="000000"/>
                </a:solidFill>
                <a:latin typeface="Calibri" charset="0"/>
                <a:ea typeface="Calibri" charset="0"/>
                <a:cs typeface="Calibri" charset="0"/>
                <a:sym typeface="Calibri" charset="0"/>
              </a:defRPr>
            </a:lvl1pPr>
            <a:lvl2pPr marL="742950" indent="-285750">
              <a:defRPr>
                <a:solidFill>
                  <a:srgbClr val="000000"/>
                </a:solidFill>
                <a:latin typeface="Calibri" charset="0"/>
                <a:ea typeface="Calibri" charset="0"/>
                <a:cs typeface="Calibri" charset="0"/>
                <a:sym typeface="Calibri" charset="0"/>
              </a:defRPr>
            </a:lvl2pPr>
            <a:lvl3pPr marL="1143000" indent="-228600">
              <a:defRPr>
                <a:solidFill>
                  <a:srgbClr val="000000"/>
                </a:solidFill>
                <a:latin typeface="Calibri" charset="0"/>
                <a:ea typeface="Calibri" charset="0"/>
                <a:cs typeface="Calibri" charset="0"/>
                <a:sym typeface="Calibri" charset="0"/>
              </a:defRPr>
            </a:lvl3pPr>
            <a:lvl4pPr marL="1600200" indent="-228600">
              <a:defRPr>
                <a:solidFill>
                  <a:srgbClr val="000000"/>
                </a:solidFill>
                <a:latin typeface="Calibri" charset="0"/>
                <a:ea typeface="Calibri" charset="0"/>
                <a:cs typeface="Calibri" charset="0"/>
                <a:sym typeface="Calibri" charset="0"/>
              </a:defRPr>
            </a:lvl4pPr>
            <a:lvl5pPr marL="2057400" indent="-228600">
              <a:defRPr>
                <a:solidFill>
                  <a:srgbClr val="000000"/>
                </a:solidFill>
                <a:latin typeface="Calibri" charset="0"/>
                <a:ea typeface="Calibri" charset="0"/>
                <a:cs typeface="Calibri" charset="0"/>
                <a:sym typeface="Calibri" charset="0"/>
              </a:defRPr>
            </a:lvl5pPr>
            <a:lvl6pPr marL="2514600" indent="-228600" eaLnBrk="0" fontAlgn="base" hangingPunct="0">
              <a:spcBef>
                <a:spcPct val="0"/>
              </a:spcBef>
              <a:spcAft>
                <a:spcPct val="0"/>
              </a:spcAft>
              <a:defRPr>
                <a:solidFill>
                  <a:srgbClr val="000000"/>
                </a:solidFill>
                <a:latin typeface="Calibri" charset="0"/>
                <a:ea typeface="Calibri" charset="0"/>
                <a:cs typeface="Calibri" charset="0"/>
                <a:sym typeface="Calibri" charset="0"/>
              </a:defRPr>
            </a:lvl6pPr>
            <a:lvl7pPr marL="2971800" indent="-228600" eaLnBrk="0" fontAlgn="base" hangingPunct="0">
              <a:spcBef>
                <a:spcPct val="0"/>
              </a:spcBef>
              <a:spcAft>
                <a:spcPct val="0"/>
              </a:spcAft>
              <a:defRPr>
                <a:solidFill>
                  <a:srgbClr val="000000"/>
                </a:solidFill>
                <a:latin typeface="Calibri" charset="0"/>
                <a:ea typeface="Calibri" charset="0"/>
                <a:cs typeface="Calibri" charset="0"/>
                <a:sym typeface="Calibri" charset="0"/>
              </a:defRPr>
            </a:lvl7pPr>
            <a:lvl8pPr marL="3429000" indent="-228600" eaLnBrk="0" fontAlgn="base" hangingPunct="0">
              <a:spcBef>
                <a:spcPct val="0"/>
              </a:spcBef>
              <a:spcAft>
                <a:spcPct val="0"/>
              </a:spcAft>
              <a:defRPr>
                <a:solidFill>
                  <a:srgbClr val="000000"/>
                </a:solidFill>
                <a:latin typeface="Calibri" charset="0"/>
                <a:ea typeface="Calibri" charset="0"/>
                <a:cs typeface="Calibri" charset="0"/>
                <a:sym typeface="Calibri" charset="0"/>
              </a:defRPr>
            </a:lvl8pPr>
            <a:lvl9pPr marL="3886200" indent="-228600" eaLnBrk="0" fontAlgn="base" hangingPunct="0">
              <a:spcBef>
                <a:spcPct val="0"/>
              </a:spcBef>
              <a:spcAft>
                <a:spcPct val="0"/>
              </a:spcAft>
              <a:defRPr>
                <a:solidFill>
                  <a:srgbClr val="000000"/>
                </a:solidFill>
                <a:latin typeface="Calibri" charset="0"/>
                <a:ea typeface="Calibri" charset="0"/>
                <a:cs typeface="Calibri" charset="0"/>
                <a:sym typeface="Calibri" charset="0"/>
              </a:defRPr>
            </a:lvl9pPr>
          </a:lstStyle>
          <a:p>
            <a:pPr algn="ctr" eaLnBrk="1"/>
            <a:r>
              <a:rPr lang="en-US" sz="2000" u="sng" dirty="0">
                <a:hlinkClick r:id="rId2"/>
              </a:rPr>
              <a:t>www.uneca.org/ea-icsoe26</a:t>
            </a:r>
            <a:endParaRPr lang="en-RW" sz="2400" dirty="0"/>
          </a:p>
          <a:p>
            <a:pPr algn="ctr" eaLnBrk="1"/>
            <a:endParaRPr lang="en-US" altLang="x-none" sz="2000" dirty="0">
              <a:solidFill>
                <a:schemeClr val="accent6"/>
              </a:solidFill>
              <a:latin typeface="Lato" charset="0"/>
              <a:ea typeface="Lato" charset="0"/>
              <a:cs typeface="Lato" charset="0"/>
              <a:sym typeface="Lato" charset="0"/>
            </a:endParaRPr>
          </a:p>
          <a:p>
            <a:pPr algn="ctr" eaLnBrk="1"/>
            <a:endParaRPr lang="en-US" altLang="x-none" sz="2000" u="sng" dirty="0">
              <a:solidFill>
                <a:schemeClr val="accent6"/>
              </a:solidFill>
              <a:latin typeface="Lato" charset="0"/>
              <a:ea typeface="Lato" charset="0"/>
              <a:cs typeface="Lato" charset="0"/>
              <a:sym typeface="Lato" charset="0"/>
            </a:endParaRPr>
          </a:p>
          <a:p>
            <a:pPr algn="ctr" eaLnBrk="1"/>
            <a:endParaRPr lang="en-US" altLang="x-none" u="sng" dirty="0">
              <a:solidFill>
                <a:schemeClr val="accent6"/>
              </a:solidFill>
              <a:latin typeface="Lato"/>
              <a:ea typeface="Lato" charset="0"/>
              <a:cs typeface="Lato" charset="0"/>
              <a:sym typeface="Lato" charset="0"/>
            </a:endParaRPr>
          </a:p>
        </p:txBody>
      </p:sp>
    </p:spTree>
    <p:extLst>
      <p:ext uri="{BB962C8B-B14F-4D97-AF65-F5344CB8AC3E}">
        <p14:creationId xmlns:p14="http://schemas.microsoft.com/office/powerpoint/2010/main" val="38640045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B00AADB-A564-6C46-AC45-CF6FFC107E67}"/>
              </a:ext>
            </a:extLst>
          </p:cNvPr>
          <p:cNvSpPr>
            <a:spLocks noGrp="1"/>
          </p:cNvSpPr>
          <p:nvPr>
            <p:ph type="title"/>
          </p:nvPr>
        </p:nvSpPr>
        <p:spPr/>
        <p:txBody>
          <a:bodyPr/>
          <a:lstStyle/>
          <a:p>
            <a:endParaRPr lang="en-RW"/>
          </a:p>
        </p:txBody>
      </p:sp>
      <p:pic>
        <p:nvPicPr>
          <p:cNvPr id="7" name="Picture 6">
            <a:extLst>
              <a:ext uri="{FF2B5EF4-FFF2-40B4-BE49-F238E27FC236}">
                <a16:creationId xmlns:a16="http://schemas.microsoft.com/office/drawing/2014/main" id="{91438CA6-7CE0-CB43-9968-723F3301C62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33350" y="1285875"/>
            <a:ext cx="11853863" cy="3951287"/>
          </a:xfrm>
          <a:prstGeom prst="rect">
            <a:avLst/>
          </a:prstGeom>
        </p:spPr>
      </p:pic>
      <p:sp>
        <p:nvSpPr>
          <p:cNvPr id="11" name="Subtitle 2">
            <a:extLst>
              <a:ext uri="{FF2B5EF4-FFF2-40B4-BE49-F238E27FC236}">
                <a16:creationId xmlns:a16="http://schemas.microsoft.com/office/drawing/2014/main" id="{AB14C6CC-CA1C-B24D-8057-4ED55ED219FE}"/>
              </a:ext>
            </a:extLst>
          </p:cNvPr>
          <p:cNvSpPr txBox="1">
            <a:spLocks/>
          </p:cNvSpPr>
          <p:nvPr/>
        </p:nvSpPr>
        <p:spPr>
          <a:xfrm>
            <a:off x="1633765" y="5715625"/>
            <a:ext cx="9144000" cy="101688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kern="1200">
                <a:solidFill>
                  <a:schemeClr val="bg2">
                    <a:lumMod val="50000"/>
                  </a:schemeClr>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pPr>
            <a:r>
              <a:rPr lang="en-US" sz="2000" b="1" dirty="0"/>
              <a:t>For more information:</a:t>
            </a:r>
          </a:p>
          <a:p>
            <a:pPr>
              <a:lnSpc>
                <a:spcPct val="100000"/>
              </a:lnSpc>
              <a:spcBef>
                <a:spcPts val="0"/>
              </a:spcBef>
            </a:pPr>
            <a:r>
              <a:rPr lang="en-US" sz="1800" dirty="0"/>
              <a:t>www.uneca.org/ea-icsoe26</a:t>
            </a:r>
            <a:endParaRPr lang="en-US" sz="2000" dirty="0"/>
          </a:p>
        </p:txBody>
      </p:sp>
    </p:spTree>
    <p:extLst>
      <p:ext uri="{BB962C8B-B14F-4D97-AF65-F5344CB8AC3E}">
        <p14:creationId xmlns:p14="http://schemas.microsoft.com/office/powerpoint/2010/main" val="1849172005"/>
      </p:ext>
    </p:extLst>
  </p:cSld>
  <p:clrMapOvr>
    <a:masterClrMapping/>
  </p:clrMapOvr>
</p:sld>
</file>

<file path=ppt/theme/theme1.xml><?xml version="1.0" encoding="utf-8"?>
<a:theme xmlns:a="http://schemas.openxmlformats.org/drawingml/2006/main" name="Office Theme">
  <a:themeElements>
    <a:clrScheme name="SDG">
      <a:dk1>
        <a:sysClr val="windowText" lastClr="000000"/>
      </a:dk1>
      <a:lt1>
        <a:sysClr val="window" lastClr="FFFFFF"/>
      </a:lt1>
      <a:dk2>
        <a:srgbClr val="44546A"/>
      </a:dk2>
      <a:lt2>
        <a:srgbClr val="E7E6E6"/>
      </a:lt2>
      <a:accent1>
        <a:srgbClr val="0A97D9"/>
      </a:accent1>
      <a:accent2>
        <a:srgbClr val="4C9F38"/>
      </a:accent2>
      <a:accent3>
        <a:srgbClr val="FD9D24"/>
      </a:accent3>
      <a:accent4>
        <a:srgbClr val="FF3A21"/>
      </a:accent4>
      <a:accent5>
        <a:srgbClr val="A21942"/>
      </a:accent5>
      <a:accent6>
        <a:srgbClr val="00689D"/>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1454</TotalTime>
  <Words>4210</Words>
  <Application>Microsoft Office PowerPoint</Application>
  <PresentationFormat>Grand écran</PresentationFormat>
  <Paragraphs>584</Paragraphs>
  <Slides>38</Slides>
  <Notes>1</Notes>
  <HiddenSlides>1</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38</vt:i4>
      </vt:variant>
    </vt:vector>
  </HeadingPairs>
  <TitlesOfParts>
    <vt:vector size="48" baseType="lpstr">
      <vt:lpstr>MS PGothic</vt:lpstr>
      <vt:lpstr>SimSun</vt:lpstr>
      <vt:lpstr>Arial</vt:lpstr>
      <vt:lpstr>Calibri</vt:lpstr>
      <vt:lpstr>Calibri Light</vt:lpstr>
      <vt:lpstr>Lato</vt:lpstr>
      <vt:lpstr>Times New Roman</vt:lpstr>
      <vt:lpstr>Univers</vt:lpstr>
      <vt:lpstr>Wingdings</vt:lpstr>
      <vt:lpstr>Office Theme</vt:lpstr>
      <vt:lpstr>Présentation PowerPoint</vt:lpstr>
      <vt:lpstr>Innovative financing for Eastern Africa: Fintech, Cryptocurrencies and Islamic finance</vt:lpstr>
      <vt:lpstr>Innovative financing for Eastern Africa: Fintech, Cryptocurrencies and Islamic finance</vt:lpstr>
      <vt:lpstr>PREAMBLE</vt:lpstr>
      <vt:lpstr>Présentation PowerPoint</vt:lpstr>
      <vt:lpstr> 01 DEFINITION AND GENERALITIES </vt:lpstr>
      <vt:lpstr> 01 DEFINITION AND GENERALITIES </vt:lpstr>
      <vt:lpstr> 02 CURRENT STATE OF FINTECH IN EASTERN AFRICA </vt:lpstr>
      <vt:lpstr> 02 CURRENT STATE OF FINTECH IN EASTERN AFRICA </vt:lpstr>
      <vt:lpstr> 02 CURRENT STATE OF FINTECH IN EASTERN AFRICA </vt:lpstr>
      <vt:lpstr> 03 FINTECH AND SME DEVELOPMENT IN EASTERN AFRICA &amp; AfCFTA </vt:lpstr>
      <vt:lpstr> 04 CRYPTOCURRENCIES: DEFINITION </vt:lpstr>
      <vt:lpstr>04 CRYPTOCURRENCIES: TREND AND VOLATILITY</vt:lpstr>
      <vt:lpstr>04 CRYPTOCURRENCIES: CBDC</vt:lpstr>
      <vt:lpstr>04 CRYPTOCURRENCIES: REGULATION</vt:lpstr>
      <vt:lpstr>04 CRYPTOCURRENCIES: POTENTIAL BENEFITS</vt:lpstr>
      <vt:lpstr>04 CRYPTOCURRENCIES: POTENTIAL DEMERITS</vt:lpstr>
      <vt:lpstr> 05 CONSTRAINTS TO FINTECH DEVELOPMENT IN EASTERN AFRICA </vt:lpstr>
      <vt:lpstr> 05 CONSTRAINTS TO FINTECH DEVELOPMENT IN EASTERN AFRICA </vt:lpstr>
      <vt:lpstr> 06 CONCLUSION AND RECOMMENDATIONS </vt:lpstr>
      <vt:lpstr> 06 FINTECH - CONCLUSION AND RECOMMENDATIONS </vt:lpstr>
      <vt:lpstr>06 CRYPTOCURRENCY - CONCLUSION AND RECOMMENDATIONS</vt:lpstr>
      <vt:lpstr>Innovative financing for Eastern Africa: FinTech, Cryptocurrencies and Islamic finance</vt:lpstr>
      <vt:lpstr>PREAMBLE</vt:lpstr>
      <vt:lpstr>Présentation PowerPoint</vt:lpstr>
      <vt:lpstr> 01 DEFINITION AND GENERALITIES </vt:lpstr>
      <vt:lpstr> 01 DEFINITION AND GENERALITIES – Trend in Islamic finance </vt:lpstr>
      <vt:lpstr> 02 CURRENT STATE OF ISLAMIC FINANCE IN EASTERN AFRICA  </vt:lpstr>
      <vt:lpstr> 02 CURRENT STATE OF ISLAMIC FINANCE IN EASTERN AFRICA  </vt:lpstr>
      <vt:lpstr> 02 CURRENT STATE OF ISLAMIC FINANCE IN EASTERN AFRICA  </vt:lpstr>
      <vt:lpstr> 02 CURRENT STATE OF ISLAMIC FINANCE IN EASTERN AFRICA  </vt:lpstr>
      <vt:lpstr> 02 CURRENT STATE OF ISLAMIC FINANCE IN EASTERN AFRICA  </vt:lpstr>
      <vt:lpstr> 03 ISLAMIC FINANCE &amp; ECONOMIC FINANCING IN EASTERN AFRICA </vt:lpstr>
      <vt:lpstr> 04 CONSTRAINTS TO ISLAMIC FINANCE DEVELOPMENT IN EASTERN AFRICA </vt:lpstr>
      <vt:lpstr> 04 CONSTRAINTS TO ISLAMIC FINANCE DEVELOPMENT IN EASTERN AFRICA </vt:lpstr>
      <vt:lpstr> 05 CONCLUSION AND RECOMMENDATIONS </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Raquel Frederick</dc:creator>
  <cp:lastModifiedBy>Issouf Soumaré</cp:lastModifiedBy>
  <cp:revision>188</cp:revision>
  <dcterms:created xsi:type="dcterms:W3CDTF">2020-02-05T12:44:36Z</dcterms:created>
  <dcterms:modified xsi:type="dcterms:W3CDTF">2022-11-15T06:52:23Z</dcterms:modified>
</cp:coreProperties>
</file>