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96" r:id="rId2"/>
    <p:sldId id="309" r:id="rId3"/>
    <p:sldId id="266" r:id="rId4"/>
    <p:sldId id="310" r:id="rId5"/>
    <p:sldId id="311" r:id="rId6"/>
    <p:sldId id="312" r:id="rId7"/>
    <p:sldId id="336" r:id="rId8"/>
    <p:sldId id="313" r:id="rId9"/>
    <p:sldId id="337" r:id="rId10"/>
    <p:sldId id="338" r:id="rId11"/>
    <p:sldId id="339" r:id="rId12"/>
    <p:sldId id="340" r:id="rId13"/>
    <p:sldId id="314" r:id="rId14"/>
    <p:sldId id="315" r:id="rId15"/>
    <p:sldId id="316" r:id="rId16"/>
    <p:sldId id="317" r:id="rId17"/>
    <p:sldId id="318" r:id="rId18"/>
    <p:sldId id="320" r:id="rId19"/>
    <p:sldId id="322" r:id="rId20"/>
    <p:sldId id="323" r:id="rId21"/>
    <p:sldId id="324" r:id="rId22"/>
    <p:sldId id="343" r:id="rId23"/>
    <p:sldId id="325" r:id="rId24"/>
    <p:sldId id="346" r:id="rId25"/>
    <p:sldId id="326" r:id="rId26"/>
    <p:sldId id="327" r:id="rId27"/>
    <p:sldId id="328" r:id="rId28"/>
    <p:sldId id="348" r:id="rId29"/>
    <p:sldId id="330" r:id="rId30"/>
    <p:sldId id="349" r:id="rId31"/>
    <p:sldId id="331" r:id="rId32"/>
    <p:sldId id="350" r:id="rId33"/>
    <p:sldId id="333" r:id="rId34"/>
    <p:sldId id="289" r:id="rId35"/>
    <p:sldId id="291"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quel Frederick" initials="RF" lastIdx="2" clrIdx="0">
    <p:extLst>
      <p:ext uri="{19B8F6BF-5375-455C-9EA6-DF929625EA0E}">
        <p15:presenceInfo xmlns:p15="http://schemas.microsoft.com/office/powerpoint/2012/main" userId="Raquel Frederi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085"/>
    <a:srgbClr val="033B74"/>
    <a:srgbClr val="063C77"/>
    <a:srgbClr val="0A97D9"/>
    <a:srgbClr val="0563C1"/>
    <a:srgbClr val="D6DCE5"/>
    <a:srgbClr val="2B7B17"/>
    <a:srgbClr val="810024"/>
    <a:srgbClr val="CD7000"/>
    <a:srgbClr val="0172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37" autoAdjust="0"/>
    <p:restoredTop sz="89870" autoAdjust="0"/>
  </p:normalViewPr>
  <p:slideViewPr>
    <p:cSldViewPr snapToGrid="0">
      <p:cViewPr varScale="1">
        <p:scale>
          <a:sx n="67" d="100"/>
          <a:sy n="67" d="100"/>
        </p:scale>
        <p:origin x="59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F2644-83B0-4523-98D3-3CA97D59330C}" type="datetimeFigureOut">
              <a:rPr lang="en-US" smtClean="0"/>
              <a:t>11/16/2022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8604C-1101-4E9F-9D20-27B96184E882}" type="slidenum">
              <a:rPr lang="en-US" smtClean="0"/>
              <a:t>‹#›</a:t>
            </a:fld>
            <a:endParaRPr lang="en-US"/>
          </a:p>
        </p:txBody>
      </p:sp>
    </p:spTree>
    <p:extLst>
      <p:ext uri="{BB962C8B-B14F-4D97-AF65-F5344CB8AC3E}">
        <p14:creationId xmlns:p14="http://schemas.microsoft.com/office/powerpoint/2010/main" val="217304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34</a:t>
            </a:fld>
            <a:endParaRPr lang="en-US"/>
          </a:p>
        </p:txBody>
      </p:sp>
    </p:spTree>
    <p:extLst>
      <p:ext uri="{BB962C8B-B14F-4D97-AF65-F5344CB8AC3E}">
        <p14:creationId xmlns:p14="http://schemas.microsoft.com/office/powerpoint/2010/main" val="686964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35</a:t>
            </a:fld>
            <a:endParaRPr lang="en-US"/>
          </a:p>
        </p:txBody>
      </p:sp>
    </p:spTree>
    <p:extLst>
      <p:ext uri="{BB962C8B-B14F-4D97-AF65-F5344CB8AC3E}">
        <p14:creationId xmlns:p14="http://schemas.microsoft.com/office/powerpoint/2010/main" val="32111944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0" y="0"/>
            <a:ext cx="2591025"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7" y="8"/>
            <a:ext cx="12191985"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7545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7545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75450"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7545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7545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109144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109144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1091448"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1091448"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109144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2107447"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2107447"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2107447"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2107447"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312344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312344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3123446"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312344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312344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4139444"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4139444"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4139444"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4139444"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108128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4139444"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5155443"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5155443"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5155443"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2107447"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5155443"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6171442"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6171442"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6171442"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6171442"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6171442"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718744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718744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718744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75450"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718744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718744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8203439"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8203439"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108263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8203439"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8203439"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921943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921943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9219438"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921943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921943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1022527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1022527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1022527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1022527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10225276"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1022527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11241275"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11241275"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11241275"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11241275"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11241275"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7545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2107447"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1081290" y="1048731"/>
            <a:ext cx="4959592"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0" tIns="60960" rIns="6096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7187441" y="4933992"/>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54032" y="1277848"/>
            <a:ext cx="3685833" cy="446332"/>
          </a:xfrm>
          <a:prstGeom prst="rect">
            <a:avLst/>
          </a:prstGeom>
          <a:noFill/>
          <a:extLst>
            <a:ext uri="{909E8E84-426E-40DD-AFC4-6F175D3DCCD1}">
              <a14:hiddenFill xmlns:a14="http://schemas.microsoft.com/office/drawing/2010/main">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7177281" y="5906521"/>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lvl="0" algn="r">
              <a:defRPr/>
            </a:pPr>
            <a:endParaRPr kumimoji="0" lang="en-GB" sz="140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048078" y="1222013"/>
            <a:ext cx="840435"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7187440" y="5067016"/>
            <a:ext cx="4918952"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24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7187440" y="6004193"/>
            <a:ext cx="4918952" cy="772744"/>
          </a:xfrm>
        </p:spPr>
        <p:txBody>
          <a:bodyPr>
            <a:normAutofit/>
          </a:bodyPr>
          <a:lstStyle>
            <a:lvl1pPr marL="0" indent="0" algn="r">
              <a:buNone/>
              <a:defRPr kumimoji="0" lang="en-US" sz="16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1756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8CAD78-3B11-475A-A438-4CF2A39118AD}"/>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62A8B711-89BB-4235-B878-27FA41EDFD62}"/>
              </a:ext>
            </a:extLst>
          </p:cNvPr>
          <p:cNvSpPr>
            <a:spLocks noGrp="1"/>
          </p:cNvSpPr>
          <p:nvPr>
            <p:ph type="ctrTitle"/>
          </p:nvPr>
        </p:nvSpPr>
        <p:spPr>
          <a:xfrm>
            <a:off x="1524000" y="1857226"/>
            <a:ext cx="9144000" cy="1571774"/>
          </a:xfrm>
        </p:spPr>
        <p:txBody>
          <a:bodyPr anchor="b">
            <a:normAutofit/>
          </a:bodyPr>
          <a:lstStyle>
            <a:lvl1pPr algn="ctr">
              <a:defRPr sz="5400" b="1">
                <a:solidFill>
                  <a:srgbClr val="344085"/>
                </a:solidFill>
              </a:defRPr>
            </a:lvl1pPr>
          </a:lstStyle>
          <a:p>
            <a:r>
              <a:rPr lang="en-US" dirty="0"/>
              <a:t>Click to edit Master title style</a:t>
            </a:r>
          </a:p>
        </p:txBody>
      </p:sp>
      <p:sp>
        <p:nvSpPr>
          <p:cNvPr id="3" name="Subtitle 2">
            <a:extLst>
              <a:ext uri="{FF2B5EF4-FFF2-40B4-BE49-F238E27FC236}">
                <a16:creationId xmlns:a16="http://schemas.microsoft.com/office/drawing/2014/main" id="{E4E77EA1-61EE-4732-B453-669C8FB2F6A4}"/>
              </a:ext>
            </a:extLst>
          </p:cNvPr>
          <p:cNvSpPr>
            <a:spLocks noGrp="1"/>
          </p:cNvSpPr>
          <p:nvPr>
            <p:ph type="subTitle" idx="1"/>
          </p:nvPr>
        </p:nvSpPr>
        <p:spPr>
          <a:xfrm>
            <a:off x="1524000" y="3556947"/>
            <a:ext cx="9144000" cy="639456"/>
          </a:xfrm>
        </p:spPr>
        <p:txBody>
          <a:bodyPr>
            <a:normAutofit/>
          </a:bodyPr>
          <a:lstStyle>
            <a:lvl1pPr marL="0" indent="0" algn="ctr">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07AFAF2-A8F9-49FC-86D3-9BEDB0A3855C}"/>
              </a:ext>
            </a:extLst>
          </p:cNvPr>
          <p:cNvSpPr>
            <a:spLocks noGrp="1"/>
          </p:cNvSpPr>
          <p:nvPr>
            <p:ph type="dt" sz="half" idx="10"/>
          </p:nvPr>
        </p:nvSpPr>
        <p:spPr/>
        <p:txBody>
          <a:bodyPr/>
          <a:lstStyle/>
          <a:p>
            <a:fld id="{895CCF58-98CC-425C-A4EB-C90C2473AAB3}" type="datetimeFigureOut">
              <a:rPr lang="en-US" smtClean="0"/>
              <a:t>11/16/2022</a:t>
            </a:fld>
            <a:endParaRPr lang="en-US"/>
          </a:p>
        </p:txBody>
      </p:sp>
      <p:sp>
        <p:nvSpPr>
          <p:cNvPr id="5" name="Footer Placeholder 4">
            <a:extLst>
              <a:ext uri="{FF2B5EF4-FFF2-40B4-BE49-F238E27FC236}">
                <a16:creationId xmlns:a16="http://schemas.microsoft.com/office/drawing/2014/main" id="{F9B83A50-A07F-4073-BE21-9F3A6062DA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7F856C-CC7B-4D09-B172-5E7ECFB38C82}"/>
              </a:ext>
            </a:extLst>
          </p:cNvPr>
          <p:cNvSpPr>
            <a:spLocks noGrp="1"/>
          </p:cNvSpPr>
          <p:nvPr>
            <p:ph type="sldNum" sz="quarter" idx="12"/>
          </p:nvPr>
        </p:nvSpPr>
        <p:spPr/>
        <p:txBody>
          <a:bodyPr/>
          <a:lstStyle/>
          <a:p>
            <a:fld id="{669CF414-0634-4E5D-9077-D58D470BFA39}" type="slidenum">
              <a:rPr lang="en-US" smtClean="0"/>
              <a:t>‹#›</a:t>
            </a:fld>
            <a:endParaRPr lang="en-US"/>
          </a:p>
        </p:txBody>
      </p:sp>
      <p:pic>
        <p:nvPicPr>
          <p:cNvPr id="8" name="Picture 7">
            <a:extLst>
              <a:ext uri="{FF2B5EF4-FFF2-40B4-BE49-F238E27FC236}">
                <a16:creationId xmlns:a16="http://schemas.microsoft.com/office/drawing/2014/main" id="{1A672EF7-D8CC-49E9-B099-1442D2B05D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770401" y="136525"/>
            <a:ext cx="1166798" cy="737163"/>
          </a:xfrm>
          <a:prstGeom prst="rect">
            <a:avLst/>
          </a:prstGeom>
        </p:spPr>
      </p:pic>
      <p:pic>
        <p:nvPicPr>
          <p:cNvPr id="9" name="Picture 8" descr="A close up of a logo&#10;&#10;Description automatically generated">
            <a:extLst>
              <a:ext uri="{FF2B5EF4-FFF2-40B4-BE49-F238E27FC236}">
                <a16:creationId xmlns:a16="http://schemas.microsoft.com/office/drawing/2014/main" id="{746DFC1A-BD78-4B8B-8875-BA5CB270C31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97125" y="433950"/>
            <a:ext cx="3282075" cy="378701"/>
          </a:xfrm>
          <a:prstGeom prst="rect">
            <a:avLst/>
          </a:prstGeom>
        </p:spPr>
      </p:pic>
    </p:spTree>
    <p:extLst>
      <p:ext uri="{BB962C8B-B14F-4D97-AF65-F5344CB8AC3E}">
        <p14:creationId xmlns:p14="http://schemas.microsoft.com/office/powerpoint/2010/main" val="1090047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6A8F9-4943-4376-8F21-EECCBA8C83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8F4922-77C0-40EE-B42D-8430927537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91D69-2581-4399-9136-BBB66A52B4E8}"/>
              </a:ext>
            </a:extLst>
          </p:cNvPr>
          <p:cNvSpPr>
            <a:spLocks noGrp="1"/>
          </p:cNvSpPr>
          <p:nvPr>
            <p:ph type="dt" sz="half" idx="10"/>
          </p:nvPr>
        </p:nvSpPr>
        <p:spPr/>
        <p:txBody>
          <a:bodyPr/>
          <a:lstStyle/>
          <a:p>
            <a:fld id="{895CCF58-98CC-425C-A4EB-C90C2473AAB3}" type="datetimeFigureOut">
              <a:rPr lang="en-US" smtClean="0"/>
              <a:t>11/16/2022</a:t>
            </a:fld>
            <a:endParaRPr lang="en-US"/>
          </a:p>
        </p:txBody>
      </p:sp>
      <p:sp>
        <p:nvSpPr>
          <p:cNvPr id="5" name="Footer Placeholder 4">
            <a:extLst>
              <a:ext uri="{FF2B5EF4-FFF2-40B4-BE49-F238E27FC236}">
                <a16:creationId xmlns:a16="http://schemas.microsoft.com/office/drawing/2014/main" id="{4BC0CEB2-AE29-4BDB-976C-8C1918E65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44394-3F4C-49D7-AA2A-71496A42E539}"/>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1267602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E2BB-2D6B-43D9-99DE-EC43A85060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01C85F-7295-42A9-A750-300F202A7F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CD806C-A8B9-4208-8C34-6E1BC28F547F}"/>
              </a:ext>
            </a:extLst>
          </p:cNvPr>
          <p:cNvSpPr>
            <a:spLocks noGrp="1"/>
          </p:cNvSpPr>
          <p:nvPr>
            <p:ph type="dt" sz="half" idx="10"/>
          </p:nvPr>
        </p:nvSpPr>
        <p:spPr/>
        <p:txBody>
          <a:bodyPr/>
          <a:lstStyle/>
          <a:p>
            <a:fld id="{895CCF58-98CC-425C-A4EB-C90C2473AAB3}" type="datetimeFigureOut">
              <a:rPr lang="en-US" smtClean="0"/>
              <a:t>11/16/2022</a:t>
            </a:fld>
            <a:endParaRPr lang="en-US"/>
          </a:p>
        </p:txBody>
      </p:sp>
      <p:sp>
        <p:nvSpPr>
          <p:cNvPr id="5" name="Footer Placeholder 4">
            <a:extLst>
              <a:ext uri="{FF2B5EF4-FFF2-40B4-BE49-F238E27FC236}">
                <a16:creationId xmlns:a16="http://schemas.microsoft.com/office/drawing/2014/main" id="{BAEE352A-0BA2-4F6A-A4B6-82828B300F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F50B8-A6A4-4032-85BB-834F02B913BF}"/>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1035296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1A55CE-FF44-4778-BBF3-D3ACF54D6D55}"/>
              </a:ext>
            </a:extLst>
          </p:cNvPr>
          <p:cNvSpPr/>
          <p:nvPr userDrawn="1"/>
        </p:nvSpPr>
        <p:spPr>
          <a:xfrm>
            <a:off x="150420" y="136524"/>
            <a:ext cx="11891160" cy="6437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576745-A9A3-4C9E-8B60-F791DA717881}"/>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F12BB7-A2C7-46D7-A949-B91029E5C700}"/>
              </a:ext>
            </a:extLst>
          </p:cNvPr>
          <p:cNvSpPr>
            <a:spLocks noGrp="1"/>
          </p:cNvSpPr>
          <p:nvPr>
            <p:ph type="title"/>
          </p:nvPr>
        </p:nvSpPr>
        <p:spPr>
          <a:xfrm>
            <a:off x="370113" y="365125"/>
            <a:ext cx="2991585" cy="4912269"/>
          </a:xfrm>
        </p:spPr>
        <p:txBody>
          <a:bodyPr>
            <a:normAutofit/>
          </a:bodyPr>
          <a:lstStyle>
            <a:lvl1pPr algn="r">
              <a:defRPr sz="4000" b="1">
                <a:solidFill>
                  <a:srgbClr val="1C3867"/>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0CF26276-9716-481F-A820-63977B24215A}"/>
              </a:ext>
            </a:extLst>
          </p:cNvPr>
          <p:cNvSpPr>
            <a:spLocks noGrp="1"/>
          </p:cNvSpPr>
          <p:nvPr>
            <p:ph sz="half" idx="2"/>
          </p:nvPr>
        </p:nvSpPr>
        <p:spPr>
          <a:xfrm>
            <a:off x="4020788" y="365125"/>
            <a:ext cx="7801098" cy="5811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94B121D-96DE-4C4F-9808-3E6EA0993AFE}"/>
              </a:ext>
            </a:extLst>
          </p:cNvPr>
          <p:cNvSpPr>
            <a:spLocks noGrp="1"/>
          </p:cNvSpPr>
          <p:nvPr>
            <p:ph type="dt" sz="half" idx="10"/>
          </p:nvPr>
        </p:nvSpPr>
        <p:spPr/>
        <p:txBody>
          <a:bodyPr/>
          <a:lstStyle/>
          <a:p>
            <a:fld id="{895CCF58-98CC-425C-A4EB-C90C2473AAB3}" type="datetimeFigureOut">
              <a:rPr lang="en-US" smtClean="0"/>
              <a:t>11/16/2022</a:t>
            </a:fld>
            <a:endParaRPr lang="en-US"/>
          </a:p>
        </p:txBody>
      </p:sp>
      <p:sp>
        <p:nvSpPr>
          <p:cNvPr id="6" name="Footer Placeholder 5">
            <a:extLst>
              <a:ext uri="{FF2B5EF4-FFF2-40B4-BE49-F238E27FC236}">
                <a16:creationId xmlns:a16="http://schemas.microsoft.com/office/drawing/2014/main" id="{748A8748-8E9C-4E0D-BB05-6AC233AA0E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5A3C87-938B-4CE6-A2C5-54E8B58EE057}"/>
              </a:ext>
            </a:extLst>
          </p:cNvPr>
          <p:cNvSpPr>
            <a:spLocks noGrp="1"/>
          </p:cNvSpPr>
          <p:nvPr>
            <p:ph type="sldNum" sz="quarter" idx="12"/>
          </p:nvPr>
        </p:nvSpPr>
        <p:spPr/>
        <p:txBody>
          <a:bodyPr/>
          <a:lstStyle/>
          <a:p>
            <a:fld id="{669CF414-0634-4E5D-9077-D58D470BFA39}" type="slidenum">
              <a:rPr lang="en-US" smtClean="0"/>
              <a:t>‹#›</a:t>
            </a:fld>
            <a:endParaRPr lang="en-US"/>
          </a:p>
        </p:txBody>
      </p:sp>
      <p:pic>
        <p:nvPicPr>
          <p:cNvPr id="8" name="Content Placeholder 4">
            <a:extLst>
              <a:ext uri="{FF2B5EF4-FFF2-40B4-BE49-F238E27FC236}">
                <a16:creationId xmlns:a16="http://schemas.microsoft.com/office/drawing/2014/main" id="{55BF4DA8-E31C-44DA-81A9-B9C017822D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cxnSp>
        <p:nvCxnSpPr>
          <p:cNvPr id="12" name="Straight Connector 11">
            <a:extLst>
              <a:ext uri="{FF2B5EF4-FFF2-40B4-BE49-F238E27FC236}">
                <a16:creationId xmlns:a16="http://schemas.microsoft.com/office/drawing/2014/main" id="{CAFABA51-0E17-4B34-ADF7-D43CC38C243F}"/>
              </a:ext>
            </a:extLst>
          </p:cNvPr>
          <p:cNvCxnSpPr/>
          <p:nvPr userDrawn="1"/>
        </p:nvCxnSpPr>
        <p:spPr>
          <a:xfrm>
            <a:off x="3581400" y="705395"/>
            <a:ext cx="0" cy="4232365"/>
          </a:xfrm>
          <a:prstGeom prst="line">
            <a:avLst/>
          </a:prstGeom>
          <a:ln>
            <a:solidFill>
              <a:srgbClr val="1C3867"/>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automatically generated">
            <a:extLst>
              <a:ext uri="{FF2B5EF4-FFF2-40B4-BE49-F238E27FC236}">
                <a16:creationId xmlns:a16="http://schemas.microsoft.com/office/drawing/2014/main" id="{E49E43B2-87E4-440D-BA9D-C586B659FF1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3770784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B18FFCF-25C0-4B22-BBFB-638F764194D1}"/>
              </a:ext>
            </a:extLst>
          </p:cNvPr>
          <p:cNvSpPr/>
          <p:nvPr userDrawn="1"/>
        </p:nvSpPr>
        <p:spPr>
          <a:xfrm flipV="1">
            <a:off x="0" y="1"/>
            <a:ext cx="12192000" cy="7417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959502-B620-4FD9-B9FA-7FCC347CE89A}"/>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370113" y="133655"/>
            <a:ext cx="11451773" cy="585746"/>
          </a:xfrm>
        </p:spPr>
        <p:txBody>
          <a:bodyPr>
            <a:noAutofit/>
          </a:bodyPr>
          <a:lstStyle>
            <a:lvl1pPr algn="l">
              <a:defRPr sz="3200" b="1">
                <a:solidFill>
                  <a:srgbClr val="1C3867"/>
                </a:solidFill>
                <a:latin typeface="+mn-lt"/>
              </a:defRPr>
            </a:lvl1pPr>
          </a:lstStyle>
          <a:p>
            <a:r>
              <a:rPr lang="en-US" dirty="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370113" y="898789"/>
            <a:ext cx="11451773" cy="52781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838200" y="6356350"/>
            <a:ext cx="2743200" cy="365125"/>
          </a:xfrm>
        </p:spPr>
        <p:txBody>
          <a:bodyPr/>
          <a:lstStyle/>
          <a:p>
            <a:fld id="{895CCF58-98CC-425C-A4EB-C90C2473AAB3}" type="datetimeFigureOut">
              <a:rPr lang="en-US" smtClean="0"/>
              <a:t>11/16/2022</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4038600" y="6356350"/>
            <a:ext cx="41148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8610600" y="6356350"/>
            <a:ext cx="2743200" cy="365125"/>
          </a:xfrm>
        </p:spPr>
        <p:txBody>
          <a:bodyPr/>
          <a:lstStyle/>
          <a:p>
            <a:fld id="{669CF414-0634-4E5D-9077-D58D470BFA39}" type="slidenum">
              <a:rPr lang="en-US" smtClean="0"/>
              <a:t>‹#›</a:t>
            </a:fld>
            <a:endParaRPr lang="en-US"/>
          </a:p>
        </p:txBody>
      </p:sp>
      <p:pic>
        <p:nvPicPr>
          <p:cNvPr id="17" name="Content Placeholder 4">
            <a:extLst>
              <a:ext uri="{FF2B5EF4-FFF2-40B4-BE49-F238E27FC236}">
                <a16:creationId xmlns:a16="http://schemas.microsoft.com/office/drawing/2014/main" id="{FE824DF6-AB03-4379-9675-A7A26A5268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pic>
        <p:nvPicPr>
          <p:cNvPr id="19" name="Picture 18" descr="A close up of a logo&#10;&#10;Description automatically generated">
            <a:extLst>
              <a:ext uri="{FF2B5EF4-FFF2-40B4-BE49-F238E27FC236}">
                <a16:creationId xmlns:a16="http://schemas.microsoft.com/office/drawing/2014/main" id="{2EEE6E20-65FF-403A-AA46-C9ACC563B3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3491079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D63038-2770-4F81-8B59-72FF103AB658}"/>
              </a:ext>
            </a:extLst>
          </p:cNvPr>
          <p:cNvSpPr/>
          <p:nvPr userDrawn="1"/>
        </p:nvSpPr>
        <p:spPr>
          <a:xfrm flipV="1">
            <a:off x="0" y="1"/>
            <a:ext cx="12192000" cy="123203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5FDAD77-77CF-4B6F-A6DD-BA4201B8BD24}"/>
              </a:ext>
            </a:extLst>
          </p:cNvPr>
          <p:cNvSpPr>
            <a:spLocks noGrp="1"/>
          </p:cNvSpPr>
          <p:nvPr>
            <p:ph type="title"/>
          </p:nvPr>
        </p:nvSpPr>
        <p:spPr>
          <a:xfrm>
            <a:off x="3032015" y="1676426"/>
            <a:ext cx="6126166" cy="741776"/>
          </a:xfrm>
        </p:spPr>
        <p:txBody>
          <a:bodyPr>
            <a:normAutofit/>
          </a:bodyPr>
          <a:lstStyle>
            <a:lvl1pPr algn="ctr">
              <a:defRPr sz="3600" b="1">
                <a:solidFill>
                  <a:srgbClr val="1C3867"/>
                </a:solidFill>
                <a:latin typeface="+mn-lt"/>
              </a:defRPr>
            </a:lvl1pPr>
          </a:lstStyle>
          <a:p>
            <a:r>
              <a:rPr lang="en-US" dirty="0"/>
              <a:t>Click to edit Master title style</a:t>
            </a:r>
          </a:p>
        </p:txBody>
      </p:sp>
      <p:pic>
        <p:nvPicPr>
          <p:cNvPr id="16" name="Picture 15">
            <a:extLst>
              <a:ext uri="{FF2B5EF4-FFF2-40B4-BE49-F238E27FC236}">
                <a16:creationId xmlns:a16="http://schemas.microsoft.com/office/drawing/2014/main" id="{1A2FF967-33E6-4F7D-819A-0E987D27F6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47786" y="245130"/>
            <a:ext cx="1174100" cy="741776"/>
          </a:xfrm>
          <a:prstGeom prst="rect">
            <a:avLst/>
          </a:prstGeom>
        </p:spPr>
      </p:pic>
      <p:pic>
        <p:nvPicPr>
          <p:cNvPr id="24584" name="Picture 8" descr="Image result for un economic commission for africa&quot;">
            <a:extLst>
              <a:ext uri="{FF2B5EF4-FFF2-40B4-BE49-F238E27FC236}">
                <a16:creationId xmlns:a16="http://schemas.microsoft.com/office/drawing/2014/main" id="{82D6E10D-8246-4A19-AB6A-BE027888F51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70113" y="336307"/>
            <a:ext cx="4619740" cy="559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475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EB72DE-5A80-418D-9495-27F72C5CEDB9}"/>
              </a:ext>
            </a:extLst>
          </p:cNvPr>
          <p:cNvSpPr>
            <a:spLocks noGrp="1"/>
          </p:cNvSpPr>
          <p:nvPr>
            <p:ph type="dt" sz="half" idx="10"/>
          </p:nvPr>
        </p:nvSpPr>
        <p:spPr/>
        <p:txBody>
          <a:bodyPr/>
          <a:lstStyle/>
          <a:p>
            <a:fld id="{895CCF58-98CC-425C-A4EB-C90C2473AAB3}" type="datetimeFigureOut">
              <a:rPr lang="en-US" smtClean="0"/>
              <a:t>11/16/2022</a:t>
            </a:fld>
            <a:endParaRPr lang="en-US"/>
          </a:p>
        </p:txBody>
      </p:sp>
      <p:sp>
        <p:nvSpPr>
          <p:cNvPr id="3" name="Footer Placeholder 2">
            <a:extLst>
              <a:ext uri="{FF2B5EF4-FFF2-40B4-BE49-F238E27FC236}">
                <a16:creationId xmlns:a16="http://schemas.microsoft.com/office/drawing/2014/main" id="{3E83E291-D3F1-4438-B2F2-61B3C9CDBD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5D015D-8DAB-4211-BD4F-5F5285D295BB}"/>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2881837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31DD-977B-4662-9E41-C3AC5AD689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C027CB-280D-4D21-ADF9-245A5D9963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C49993-EB36-4711-A79F-E569808E2A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98DF56-3C6F-48B8-9AEF-20AB75AB06FE}"/>
              </a:ext>
            </a:extLst>
          </p:cNvPr>
          <p:cNvSpPr>
            <a:spLocks noGrp="1"/>
          </p:cNvSpPr>
          <p:nvPr>
            <p:ph type="dt" sz="half" idx="10"/>
          </p:nvPr>
        </p:nvSpPr>
        <p:spPr/>
        <p:txBody>
          <a:bodyPr/>
          <a:lstStyle/>
          <a:p>
            <a:fld id="{895CCF58-98CC-425C-A4EB-C90C2473AAB3}" type="datetimeFigureOut">
              <a:rPr lang="en-US" smtClean="0"/>
              <a:t>11/16/2022</a:t>
            </a:fld>
            <a:endParaRPr lang="en-US"/>
          </a:p>
        </p:txBody>
      </p:sp>
      <p:sp>
        <p:nvSpPr>
          <p:cNvPr id="6" name="Footer Placeholder 5">
            <a:extLst>
              <a:ext uri="{FF2B5EF4-FFF2-40B4-BE49-F238E27FC236}">
                <a16:creationId xmlns:a16="http://schemas.microsoft.com/office/drawing/2014/main" id="{7316C4D6-9CC5-4C7B-BD52-11BF1DD4D0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C9FCF5-BF57-406C-8FCE-DF816062408F}"/>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1217341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F300-AE65-40C2-B757-A1508762AF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AE0A6F-C8C1-4D83-9981-C832A0EF21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09A185-979E-44CD-B787-310DDC796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1AE47B-C5B1-40AB-B861-4636DD3207AF}"/>
              </a:ext>
            </a:extLst>
          </p:cNvPr>
          <p:cNvSpPr>
            <a:spLocks noGrp="1"/>
          </p:cNvSpPr>
          <p:nvPr>
            <p:ph type="dt" sz="half" idx="10"/>
          </p:nvPr>
        </p:nvSpPr>
        <p:spPr/>
        <p:txBody>
          <a:bodyPr/>
          <a:lstStyle/>
          <a:p>
            <a:fld id="{895CCF58-98CC-425C-A4EB-C90C2473AAB3}" type="datetimeFigureOut">
              <a:rPr lang="en-US" smtClean="0"/>
              <a:t>11/16/2022</a:t>
            </a:fld>
            <a:endParaRPr lang="en-US"/>
          </a:p>
        </p:txBody>
      </p:sp>
      <p:sp>
        <p:nvSpPr>
          <p:cNvPr id="6" name="Footer Placeholder 5">
            <a:extLst>
              <a:ext uri="{FF2B5EF4-FFF2-40B4-BE49-F238E27FC236}">
                <a16:creationId xmlns:a16="http://schemas.microsoft.com/office/drawing/2014/main" id="{79953A7D-8899-4BCF-9838-632BB277C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F4A305-0056-495E-8029-C592AAD10A07}"/>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2185865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49B14-EA8D-4C9B-8197-20F877433E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AEBFE1-9E9B-4B78-BECF-395A01D72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6E9ABD-4B57-4CFB-A061-D0C164309AE6}"/>
              </a:ext>
            </a:extLst>
          </p:cNvPr>
          <p:cNvSpPr>
            <a:spLocks noGrp="1"/>
          </p:cNvSpPr>
          <p:nvPr>
            <p:ph type="dt" sz="half" idx="10"/>
          </p:nvPr>
        </p:nvSpPr>
        <p:spPr/>
        <p:txBody>
          <a:bodyPr/>
          <a:lstStyle/>
          <a:p>
            <a:fld id="{895CCF58-98CC-425C-A4EB-C90C2473AAB3}" type="datetimeFigureOut">
              <a:rPr lang="en-US" smtClean="0"/>
              <a:t>11/16/2022</a:t>
            </a:fld>
            <a:endParaRPr lang="en-US"/>
          </a:p>
        </p:txBody>
      </p:sp>
      <p:sp>
        <p:nvSpPr>
          <p:cNvPr id="5" name="Footer Placeholder 4">
            <a:extLst>
              <a:ext uri="{FF2B5EF4-FFF2-40B4-BE49-F238E27FC236}">
                <a16:creationId xmlns:a16="http://schemas.microsoft.com/office/drawing/2014/main" id="{88146B61-6DD7-4428-9E89-5E4533110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D3B7C1-088F-4985-9CAF-BF96221709E2}"/>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3052640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457BA-8DDA-4F51-A78A-9C9B141FC8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C0B337-A7CD-4FD1-9AF9-DB7CA30F86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1665F7-BE7B-4C5E-9BCF-DD5AC4C9A5EE}"/>
              </a:ext>
            </a:extLst>
          </p:cNvPr>
          <p:cNvSpPr>
            <a:spLocks noGrp="1"/>
          </p:cNvSpPr>
          <p:nvPr>
            <p:ph type="dt" sz="half" idx="10"/>
          </p:nvPr>
        </p:nvSpPr>
        <p:spPr/>
        <p:txBody>
          <a:bodyPr/>
          <a:lstStyle/>
          <a:p>
            <a:fld id="{895CCF58-98CC-425C-A4EB-C90C2473AAB3}" type="datetimeFigureOut">
              <a:rPr lang="en-US" smtClean="0"/>
              <a:t>11/16/2022</a:t>
            </a:fld>
            <a:endParaRPr lang="en-US"/>
          </a:p>
        </p:txBody>
      </p:sp>
      <p:sp>
        <p:nvSpPr>
          <p:cNvPr id="5" name="Footer Placeholder 4">
            <a:extLst>
              <a:ext uri="{FF2B5EF4-FFF2-40B4-BE49-F238E27FC236}">
                <a16:creationId xmlns:a16="http://schemas.microsoft.com/office/drawing/2014/main" id="{53119722-7C4E-450F-B0C2-7201FA1CF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C4B82-8370-4FEC-8797-870255110151}"/>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383476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C5F97E-7E30-4AB1-8A10-FB67B5F8BC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B48D02-6CDD-4781-B2F5-388722BBC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4EE15-71BB-49E0-83C9-3BD1A02C3A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CCF58-98CC-425C-A4EB-C90C2473AAB3}" type="datetimeFigureOut">
              <a:rPr lang="en-US" smtClean="0"/>
              <a:t>11/16/2022</a:t>
            </a:fld>
            <a:endParaRPr lang="en-US"/>
          </a:p>
        </p:txBody>
      </p:sp>
      <p:sp>
        <p:nvSpPr>
          <p:cNvPr id="5" name="Footer Placeholder 4">
            <a:extLst>
              <a:ext uri="{FF2B5EF4-FFF2-40B4-BE49-F238E27FC236}">
                <a16:creationId xmlns:a16="http://schemas.microsoft.com/office/drawing/2014/main" id="{A1C2C261-C4D5-4F38-A9B5-1E0779E99C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265078-73CE-42E2-BDE0-E9191F2266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CF414-0634-4E5D-9077-D58D470BFA39}" type="slidenum">
              <a:rPr lang="en-US" smtClean="0"/>
              <a:t>‹#›</a:t>
            </a:fld>
            <a:endParaRPr lang="en-US"/>
          </a:p>
        </p:txBody>
      </p:sp>
    </p:spTree>
    <p:extLst>
      <p:ext uri="{BB962C8B-B14F-4D97-AF65-F5344CB8AC3E}">
        <p14:creationId xmlns:p14="http://schemas.microsoft.com/office/powerpoint/2010/main" val="198069269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p:txBody>
          <a:bodyPr/>
          <a:lstStyle/>
          <a:p>
            <a:endParaRPr lang="en-GB"/>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p:txBody>
          <a:bodyPr/>
          <a:lstStyle/>
          <a:p>
            <a:endParaRPr lang="en-GB" dirty="0"/>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4324350"/>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400"/>
              <a:t>Event | Date</a:t>
            </a:r>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Presenter</a:t>
            </a:r>
          </a:p>
          <a:p>
            <a:pPr>
              <a:lnSpc>
                <a:spcPct val="100000"/>
              </a:lnSpc>
              <a:spcBef>
                <a:spcPts val="0"/>
              </a:spcBef>
            </a:pPr>
            <a:r>
              <a:rPr lang="en-US" sz="1800" dirty="0"/>
              <a:t>Title</a:t>
            </a:r>
          </a:p>
          <a:p>
            <a:pPr>
              <a:lnSpc>
                <a:spcPct val="100000"/>
              </a:lnSpc>
              <a:spcBef>
                <a:spcPts val="0"/>
              </a:spcBef>
            </a:pPr>
            <a:r>
              <a:rPr lang="en-US" sz="1800" dirty="0"/>
              <a:t>UNECA Sub-Regional Office for Eastern Africa </a:t>
            </a:r>
          </a:p>
          <a:p>
            <a:pPr>
              <a:lnSpc>
                <a:spcPct val="100000"/>
              </a:lnSpc>
              <a:spcBef>
                <a:spcPts val="0"/>
              </a:spcBef>
            </a:pPr>
            <a:endParaRPr lang="en-US" sz="2000" dirty="0"/>
          </a:p>
          <a:p>
            <a:pPr>
              <a:lnSpc>
                <a:spcPct val="100000"/>
              </a:lnSpc>
              <a:spcBef>
                <a:spcPts val="0"/>
              </a:spcBef>
            </a:pPr>
            <a:endParaRPr lang="en-US" sz="2000" dirty="0"/>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pic>
        <p:nvPicPr>
          <p:cNvPr id="10" name="Picture 9">
            <a:extLst>
              <a:ext uri="{FF2B5EF4-FFF2-40B4-BE49-F238E27FC236}">
                <a16:creationId xmlns:a16="http://schemas.microsoft.com/office/drawing/2014/main" id="{C9703E11-90B2-D742-8A4A-DB99F7DD66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
            <a:ext cx="12192000" cy="6857619"/>
          </a:xfrm>
          <a:prstGeom prst="rect">
            <a:avLst/>
          </a:prstGeom>
        </p:spPr>
      </p:pic>
    </p:spTree>
    <p:extLst>
      <p:ext uri="{BB962C8B-B14F-4D97-AF65-F5344CB8AC3E}">
        <p14:creationId xmlns:p14="http://schemas.microsoft.com/office/powerpoint/2010/main" val="574748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a:xfrm>
            <a:off x="1524000" y="1344706"/>
            <a:ext cx="9144000" cy="1788459"/>
          </a:xfrm>
        </p:spPr>
        <p:txBody>
          <a:bodyPr>
            <a:normAutofit fontScale="90000"/>
          </a:bodyPr>
          <a:lstStyle/>
          <a:p>
            <a:r>
              <a:rPr lang="fr-FR" sz="2800" dirty="0">
                <a:latin typeface="Arial" panose="020B0604020202020204" pitchFamily="34" charset="0"/>
                <a:cs typeface="Arial" panose="020B0604020202020204" pitchFamily="34" charset="0"/>
              </a:rPr>
              <a:t>Les zones économiques spéciales de nouvelle génération pour la diversification économique et l’industrialisation en Afrique Centrale</a:t>
            </a:r>
            <a:br>
              <a:rPr lang="fr-FR" sz="1800" dirty="0">
                <a:effectLst/>
                <a:latin typeface="Lato" panose="020F0502020204030203" pitchFamily="34" charset="0"/>
                <a:ea typeface="Calibri" panose="020F0502020204030204" pitchFamily="34" charset="0"/>
                <a:cs typeface="Arial" panose="020B0604020202020204" pitchFamily="34" charset="0"/>
              </a:rPr>
            </a:br>
            <a:endParaRPr lang="en-GB" dirty="0"/>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a:xfrm>
            <a:off x="1524000" y="2770095"/>
            <a:ext cx="9144000" cy="1169894"/>
          </a:xfrm>
        </p:spPr>
        <p:txBody>
          <a:bodyPr>
            <a:noAutofit/>
          </a:bodyPr>
          <a:lstStyle/>
          <a:p>
            <a:r>
              <a:rPr lang="fr-FR"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rPr>
              <a:t>CADRE STRATEGIQUE DE DEVELOPPEMENT DES ZES DE NOUVELLE GENERATION EN AFRIQUE CENTRALE ET GUIDE D’OPERATIONNALISATION</a:t>
            </a:r>
            <a:endParaRPr lang="en-GB" sz="2000" dirty="0"/>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3939989"/>
            <a:ext cx="9144000" cy="8871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000" i="0" dirty="0" err="1">
                <a:latin typeface="Arial" panose="020B0604020202020204" pitchFamily="34" charset="0"/>
                <a:cs typeface="Arial" panose="020B0604020202020204" pitchFamily="34" charset="0"/>
              </a:rPr>
              <a:t>Comité</a:t>
            </a:r>
            <a:r>
              <a:rPr lang="en-GB" sz="2000" i="0" dirty="0">
                <a:latin typeface="Arial" panose="020B0604020202020204" pitchFamily="34" charset="0"/>
                <a:cs typeface="Arial" panose="020B0604020202020204" pitchFamily="34" charset="0"/>
              </a:rPr>
              <a:t> </a:t>
            </a:r>
            <a:r>
              <a:rPr lang="en-GB" sz="2000" i="0" dirty="0" err="1">
                <a:latin typeface="Arial" panose="020B0604020202020204" pitchFamily="34" charset="0"/>
                <a:cs typeface="Arial" panose="020B0604020202020204" pitchFamily="34" charset="0"/>
              </a:rPr>
              <a:t>Intergouvernemental</a:t>
            </a:r>
            <a:r>
              <a:rPr lang="en-GB" sz="2000" i="0" dirty="0">
                <a:latin typeface="Arial" panose="020B0604020202020204" pitchFamily="34" charset="0"/>
                <a:cs typeface="Arial" panose="020B0604020202020204" pitchFamily="34" charset="0"/>
              </a:rPr>
              <a:t> des Hauts fonctionnaires et experts | </a:t>
            </a:r>
          </a:p>
          <a:p>
            <a:r>
              <a:rPr lang="en-GB" sz="2000" i="0" dirty="0">
                <a:latin typeface="Arial" panose="020B0604020202020204" pitchFamily="34" charset="0"/>
                <a:cs typeface="Arial" panose="020B0604020202020204" pitchFamily="34" charset="0"/>
              </a:rPr>
              <a:t>15/18 NOVEMBRE 2022</a:t>
            </a:r>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solidFill>
                  <a:schemeClr val="tx1"/>
                </a:solidFill>
                <a:latin typeface="Arial" panose="020B0604020202020204" pitchFamily="34" charset="0"/>
                <a:cs typeface="Arial" panose="020B0604020202020204" pitchFamily="34" charset="0"/>
              </a:rPr>
              <a:t>FRANCOIS SERRES, AVOCAT</a:t>
            </a:r>
          </a:p>
          <a:p>
            <a:pPr>
              <a:lnSpc>
                <a:spcPct val="100000"/>
              </a:lnSpc>
              <a:spcBef>
                <a:spcPts val="0"/>
              </a:spcBef>
            </a:pPr>
            <a:r>
              <a:rPr lang="en-US" sz="2000" b="1" dirty="0">
                <a:solidFill>
                  <a:schemeClr val="tx1"/>
                </a:solidFill>
                <a:latin typeface="Arial" panose="020B0604020202020204" pitchFamily="34" charset="0"/>
                <a:cs typeface="Arial" panose="020B0604020202020204" pitchFamily="34" charset="0"/>
              </a:rPr>
              <a:t>EXPERT</a:t>
            </a:r>
          </a:p>
          <a:p>
            <a:pPr>
              <a:lnSpc>
                <a:spcPct val="100000"/>
              </a:lnSpc>
              <a:spcBef>
                <a:spcPts val="0"/>
              </a:spcBef>
            </a:pPr>
            <a:r>
              <a:rPr lang="en-US" sz="2000" dirty="0">
                <a:solidFill>
                  <a:schemeClr val="tx1"/>
                </a:solidFill>
                <a:latin typeface="Arial" panose="020B0604020202020204" pitchFamily="34" charset="0"/>
                <a:cs typeface="Arial" panose="020B0604020202020204" pitchFamily="34" charset="0"/>
              </a:rPr>
              <a:t>UNECA Sub-Regional Office for Central Africa </a:t>
            </a:r>
          </a:p>
          <a:p>
            <a:pPr>
              <a:lnSpc>
                <a:spcPct val="100000"/>
              </a:lnSpc>
              <a:spcBef>
                <a:spcPts val="0"/>
              </a:spcBef>
            </a:pPr>
            <a:endParaRPr lang="en-US" sz="2000" dirty="0"/>
          </a:p>
          <a:p>
            <a:pPr>
              <a:lnSpc>
                <a:spcPct val="100000"/>
              </a:lnSpc>
              <a:spcBef>
                <a:spcPts val="0"/>
              </a:spcBef>
            </a:pPr>
            <a:endParaRPr lang="en-US" sz="2000" dirty="0"/>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spTree>
    <p:extLst>
      <p:ext uri="{BB962C8B-B14F-4D97-AF65-F5344CB8AC3E}">
        <p14:creationId xmlns:p14="http://schemas.microsoft.com/office/powerpoint/2010/main" val="2372904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205726-02BD-4AB1-B0F4-7A6B1D2E97CF}"/>
              </a:ext>
            </a:extLst>
          </p:cNvPr>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369177D5-2648-49C4-9707-198589674EB5}"/>
              </a:ext>
            </a:extLst>
          </p:cNvPr>
          <p:cNvSpPr/>
          <p:nvPr/>
        </p:nvSpPr>
        <p:spPr>
          <a:xfrm>
            <a:off x="-1" y="1"/>
            <a:ext cx="12192000" cy="6857999"/>
          </a:xfrm>
          <a:prstGeom prst="rect">
            <a:avLst/>
          </a:prstGeom>
          <a:solidFill>
            <a:schemeClr val="accent6">
              <a:lumMod val="5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CCA0EA3-24FD-4D5D-A1F8-2332BBBB6117}"/>
              </a:ext>
            </a:extLst>
          </p:cNvPr>
          <p:cNvSpPr>
            <a:spLocks noGrp="1"/>
          </p:cNvSpPr>
          <p:nvPr>
            <p:ph type="title"/>
          </p:nvPr>
        </p:nvSpPr>
        <p:spPr>
          <a:xfrm>
            <a:off x="3343703" y="227339"/>
            <a:ext cx="5504594" cy="649484"/>
          </a:xfrm>
        </p:spPr>
        <p:txBody>
          <a:bodyPr>
            <a:normAutofit/>
          </a:bodyPr>
          <a:lstStyle/>
          <a:p>
            <a:pPr algn="ctr"/>
            <a:r>
              <a:rPr lang="en-US" sz="2400" b="0" dirty="0">
                <a:solidFill>
                  <a:schemeClr val="accent3">
                    <a:lumMod val="60000"/>
                    <a:lumOff val="40000"/>
                  </a:schemeClr>
                </a:solidFill>
                <a:latin typeface="Arial" panose="020B0604020202020204" pitchFamily="34" charset="0"/>
                <a:cs typeface="Arial" panose="020B0604020202020204" pitchFamily="34" charset="0"/>
              </a:rPr>
              <a:t>PLAN DE LA PRESENTATION</a:t>
            </a:r>
          </a:p>
        </p:txBody>
      </p:sp>
      <p:pic>
        <p:nvPicPr>
          <p:cNvPr id="6" name="Picture 5" descr="A close up of a logo&#10;&#10;Description automatically generated">
            <a:extLst>
              <a:ext uri="{FF2B5EF4-FFF2-40B4-BE49-F238E27FC236}">
                <a16:creationId xmlns:a16="http://schemas.microsoft.com/office/drawing/2014/main" id="{13961D9F-FCDD-4A16-9A06-8CEB77F748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3891" y="227339"/>
            <a:ext cx="1959391" cy="226084"/>
          </a:xfrm>
          <a:prstGeom prst="rect">
            <a:avLst/>
          </a:prstGeom>
        </p:spPr>
      </p:pic>
      <p:sp>
        <p:nvSpPr>
          <p:cNvPr id="9" name="Rectangle 8">
            <a:extLst>
              <a:ext uri="{FF2B5EF4-FFF2-40B4-BE49-F238E27FC236}">
                <a16:creationId xmlns:a16="http://schemas.microsoft.com/office/drawing/2014/main" id="{01578888-5660-4F3D-A5E3-53E6F5C2888D}"/>
              </a:ext>
            </a:extLst>
          </p:cNvPr>
          <p:cNvSpPr/>
          <p:nvPr/>
        </p:nvSpPr>
        <p:spPr>
          <a:xfrm>
            <a:off x="3870542" y="1590805"/>
            <a:ext cx="5761973"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accent3">
                    <a:lumMod val="60000"/>
                    <a:lumOff val="40000"/>
                  </a:schemeClr>
                </a:solidFill>
                <a:latin typeface="Arial" panose="020B0604020202020204" pitchFamily="34" charset="0"/>
                <a:cs typeface="Arial" panose="020B0604020202020204" pitchFamily="34" charset="0"/>
              </a:rPr>
              <a:t>DIAGNOSTIC</a:t>
            </a:r>
            <a:endParaRPr lang="en-US"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26DA62C9-6AD9-4789-9C83-42E867FE2AAD}"/>
              </a:ext>
            </a:extLst>
          </p:cNvPr>
          <p:cNvSpPr/>
          <p:nvPr/>
        </p:nvSpPr>
        <p:spPr>
          <a:xfrm>
            <a:off x="2559485" y="1590804"/>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200" dirty="0">
                <a:solidFill>
                  <a:schemeClr val="accent3">
                    <a:lumMod val="60000"/>
                    <a:lumOff val="40000"/>
                  </a:schemeClr>
                </a:solidFill>
                <a:latin typeface="Arial" panose="020B0604020202020204" pitchFamily="34" charset="0"/>
                <a:cs typeface="Arial" panose="020B0604020202020204" pitchFamily="34" charset="0"/>
              </a:rPr>
              <a:t>01</a:t>
            </a:r>
          </a:p>
        </p:txBody>
      </p:sp>
      <p:sp>
        <p:nvSpPr>
          <p:cNvPr id="11" name="Rectangle 10">
            <a:extLst>
              <a:ext uri="{FF2B5EF4-FFF2-40B4-BE49-F238E27FC236}">
                <a16:creationId xmlns:a16="http://schemas.microsoft.com/office/drawing/2014/main" id="{491EAEF0-386E-4052-911B-0CEB787CB050}"/>
              </a:ext>
            </a:extLst>
          </p:cNvPr>
          <p:cNvSpPr/>
          <p:nvPr/>
        </p:nvSpPr>
        <p:spPr>
          <a:xfrm>
            <a:off x="3870542" y="2971980"/>
            <a:ext cx="5761973"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800" dirty="0">
                <a:effectLst/>
                <a:latin typeface="Lato" panose="020F0502020204030203" pitchFamily="34" charset="0"/>
                <a:ea typeface="Calibri" panose="020F0502020204030204" pitchFamily="34" charset="0"/>
                <a:cs typeface="Arial" panose="020B0604020202020204" pitchFamily="34" charset="0"/>
              </a:rPr>
              <a:t>CADRE STRATEGIQUE ET OPERATIONNEL DE DEVELOPPEMENT DES ZONES ECONOMIQUES SPECIALES DE NOUVELLE GENERATION EN AFRIQUE CENTRALE</a:t>
            </a:r>
            <a:endParaRPr lang="en-US" dirty="0">
              <a:solidFill>
                <a:schemeClr val="bg2">
                  <a:lumMod val="50000"/>
                </a:schemeClr>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97AC4CA6-C8E5-41E1-8798-4C33DA98A18C}"/>
              </a:ext>
            </a:extLst>
          </p:cNvPr>
          <p:cNvSpPr/>
          <p:nvPr/>
        </p:nvSpPr>
        <p:spPr>
          <a:xfrm>
            <a:off x="2559485" y="2971979"/>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200" dirty="0">
                <a:solidFill>
                  <a:schemeClr val="accent3">
                    <a:lumMod val="60000"/>
                    <a:lumOff val="40000"/>
                  </a:schemeClr>
                </a:solidFill>
                <a:latin typeface="Arial" panose="020B0604020202020204" pitchFamily="34" charset="0"/>
                <a:cs typeface="Arial" panose="020B0604020202020204" pitchFamily="34" charset="0"/>
              </a:rPr>
              <a:t>02</a:t>
            </a:r>
          </a:p>
        </p:txBody>
      </p:sp>
      <p:sp>
        <p:nvSpPr>
          <p:cNvPr id="13" name="Rectangle 12">
            <a:extLst>
              <a:ext uri="{FF2B5EF4-FFF2-40B4-BE49-F238E27FC236}">
                <a16:creationId xmlns:a16="http://schemas.microsoft.com/office/drawing/2014/main" id="{7725AF0C-02D6-4A9E-ABB8-64BC6BAF76CB}"/>
              </a:ext>
            </a:extLst>
          </p:cNvPr>
          <p:cNvSpPr/>
          <p:nvPr/>
        </p:nvSpPr>
        <p:spPr>
          <a:xfrm>
            <a:off x="3870542" y="4535604"/>
            <a:ext cx="5761973" cy="14483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800" dirty="0">
                <a:effectLst/>
                <a:latin typeface="Lato" panose="020F0502020204030203" pitchFamily="34" charset="0"/>
                <a:ea typeface="Calibri" panose="020F0502020204030204" pitchFamily="34" charset="0"/>
                <a:cs typeface="Arial" panose="020B0604020202020204" pitchFamily="34" charset="0"/>
              </a:rPr>
              <a:t>RECOMMANDATIONS POUR LE DEVELOPPEMENT DES ZES EN AFRIQUE CENTRALE </a:t>
            </a:r>
          </a:p>
          <a:p>
            <a:r>
              <a:rPr lang="fr-FR" sz="1800" i="1" spc="-30" dirty="0">
                <a:effectLst/>
                <a:latin typeface="Lato" panose="020F0502020204030203" pitchFamily="34" charset="0"/>
                <a:ea typeface="Yu Mincho" panose="02020400000000000000" pitchFamily="18" charset="-128"/>
                <a:cs typeface="Times New Roman" panose="02020603050405020304" pitchFamily="18" charset="0"/>
              </a:rPr>
              <a:t>Proposition de mesures pour renforcer les dispositions réglementaires, et institutionnelles liées au développement des ZES</a:t>
            </a:r>
            <a:endParaRPr lang="en-US" i="1" dirty="0">
              <a:solidFill>
                <a:schemeClr val="bg2">
                  <a:lumMod val="50000"/>
                </a:schemeClr>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EBF3FF28-5670-4CEE-A1D8-3265FB60DCD1}"/>
              </a:ext>
            </a:extLst>
          </p:cNvPr>
          <p:cNvSpPr/>
          <p:nvPr/>
        </p:nvSpPr>
        <p:spPr>
          <a:xfrm>
            <a:off x="2559485" y="4535603"/>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200" dirty="0">
                <a:solidFill>
                  <a:schemeClr val="accent3">
                    <a:lumMod val="60000"/>
                    <a:lumOff val="40000"/>
                  </a:schemeClr>
                </a:solidFill>
                <a:latin typeface="Arial" panose="020B0604020202020204" pitchFamily="34" charset="0"/>
                <a:cs typeface="Arial" panose="020B0604020202020204" pitchFamily="34" charset="0"/>
              </a:rPr>
              <a:t>03</a:t>
            </a:r>
          </a:p>
        </p:txBody>
      </p:sp>
      <p:cxnSp>
        <p:nvCxnSpPr>
          <p:cNvPr id="16" name="Straight Connector 15">
            <a:extLst>
              <a:ext uri="{FF2B5EF4-FFF2-40B4-BE49-F238E27FC236}">
                <a16:creationId xmlns:a16="http://schemas.microsoft.com/office/drawing/2014/main" id="{1D7F19B9-92D7-4E70-8457-208DB38DF996}"/>
              </a:ext>
            </a:extLst>
          </p:cNvPr>
          <p:cNvCxnSpPr/>
          <p:nvPr/>
        </p:nvCxnSpPr>
        <p:spPr>
          <a:xfrm>
            <a:off x="2125249" y="2670150"/>
            <a:ext cx="7941501" cy="0"/>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BB56CAD-E061-44A8-8272-D6A444271AF0}"/>
              </a:ext>
            </a:extLst>
          </p:cNvPr>
          <p:cNvCxnSpPr/>
          <p:nvPr/>
        </p:nvCxnSpPr>
        <p:spPr>
          <a:xfrm>
            <a:off x="2125249" y="4273458"/>
            <a:ext cx="7941501" cy="0"/>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9953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solidFill>
            <a:schemeClr val="tx1"/>
          </a:solidFill>
        </p:spPr>
        <p:txBody>
          <a:bodyPr>
            <a:normAutofit/>
          </a:bodyPr>
          <a:lstStyle/>
          <a:p>
            <a:pPr algn="ctr"/>
            <a:r>
              <a:rPr lang="fr-FR" sz="3600" b="1" dirty="0">
                <a:solidFill>
                  <a:schemeClr val="accent3">
                    <a:lumMod val="60000"/>
                    <a:lumOff val="40000"/>
                  </a:schemeClr>
                </a:solidFill>
                <a:latin typeface="Arial" panose="020B0604020202020204" pitchFamily="34" charset="0"/>
                <a:cs typeface="Arial" panose="020B0604020202020204" pitchFamily="34" charset="0"/>
              </a:rPr>
              <a:t>DIAGNOSTIC</a:t>
            </a: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838200" y="1825625"/>
            <a:ext cx="10515600" cy="4667250"/>
          </a:xfrm>
          <a:solidFill>
            <a:schemeClr val="accent3">
              <a:lumMod val="60000"/>
              <a:lumOff val="40000"/>
            </a:schemeClr>
          </a:solidFill>
        </p:spPr>
        <p:txBody>
          <a:bodyPr>
            <a:normAutofit fontScale="92500" lnSpcReduction="20000"/>
          </a:bodyPr>
          <a:lstStyle/>
          <a:p>
            <a:r>
              <a:rPr lang="fr-FR" sz="22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Contexte et justification</a:t>
            </a:r>
          </a:p>
          <a:p>
            <a:pPr marL="0" indent="0">
              <a:buNone/>
            </a:pPr>
            <a:r>
              <a:rPr lang="fr-FR" sz="2200" spc="-30" dirty="0">
                <a:latin typeface="Arial" panose="020B0604020202020204" pitchFamily="34" charset="0"/>
                <a:ea typeface="Calibri" panose="020F0502020204030204" pitchFamily="34" charset="0"/>
                <a:cs typeface="Arial" panose="020B0604020202020204" pitchFamily="34" charset="0"/>
              </a:rPr>
              <a:t>- Les ZES : I</a:t>
            </a:r>
            <a:r>
              <a:rPr lang="fr-FR" sz="2200" spc="-30" dirty="0">
                <a:effectLst/>
                <a:latin typeface="Arial" panose="020B0604020202020204" pitchFamily="34" charset="0"/>
                <a:ea typeface="Calibri" panose="020F0502020204030204" pitchFamily="34" charset="0"/>
                <a:cs typeface="Arial" panose="020B0604020202020204" pitchFamily="34" charset="0"/>
              </a:rPr>
              <a:t>nstruments de transformation, de diversification économique ; Cadre de création d’écosystèmes industriels ;</a:t>
            </a:r>
          </a:p>
          <a:p>
            <a:pPr marL="0" indent="0">
              <a:buNone/>
            </a:pPr>
            <a:r>
              <a:rPr lang="fr-FR" sz="2200" spc="-30" dirty="0">
                <a:effectLst/>
                <a:latin typeface="Arial" panose="020B0604020202020204" pitchFamily="34" charset="0"/>
                <a:ea typeface="Calibri" panose="020F0502020204030204" pitchFamily="34" charset="0"/>
                <a:cs typeface="Arial" panose="020B0604020202020204" pitchFamily="34" charset="0"/>
              </a:rPr>
              <a:t>- Au cœur des </a:t>
            </a:r>
            <a:r>
              <a:rPr lang="fr-FR" sz="2200" spc="-30" dirty="0">
                <a:latin typeface="Arial" panose="020B0604020202020204" pitchFamily="34" charset="0"/>
                <a:ea typeface="Calibri" panose="020F0502020204030204" pitchFamily="34" charset="0"/>
                <a:cs typeface="Arial" panose="020B0604020202020204" pitchFamily="34" charset="0"/>
              </a:rPr>
              <a:t>recom</a:t>
            </a:r>
            <a:r>
              <a:rPr lang="fr-FR" sz="2200" spc="-30" dirty="0">
                <a:effectLst/>
                <a:latin typeface="Arial" panose="020B0604020202020204" pitchFamily="34" charset="0"/>
                <a:ea typeface="Calibri" panose="020F0502020204030204" pitchFamily="34" charset="0"/>
                <a:cs typeface="Arial" panose="020B0604020202020204" pitchFamily="34" charset="0"/>
              </a:rPr>
              <a:t>mandations d’actions du Consensus de Douala et des Objectifs de Développement Durable de l’Agenda 2063 de l’Union Africaine ;</a:t>
            </a:r>
          </a:p>
          <a:p>
            <a:pPr marL="0" indent="0">
              <a:buNone/>
            </a:pPr>
            <a:r>
              <a:rPr lang="fr-FR" sz="2200" spc="-30" dirty="0">
                <a:effectLst/>
                <a:latin typeface="Arial" panose="020B0604020202020204" pitchFamily="34" charset="0"/>
                <a:ea typeface="Calibri" panose="020F0502020204030204" pitchFamily="34" charset="0"/>
                <a:cs typeface="Arial" panose="020B0604020202020204" pitchFamily="34" charset="0"/>
              </a:rPr>
              <a:t>- Peu de ZES en Afrique par rapport au reste du monde ; développement très diversifié, soit spécialisé, soit multisectoriel, avec forte représentation des sociétés étrangères ;</a:t>
            </a:r>
            <a:endParaRPr lang="fr-FR" sz="22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2200" spc="-30" dirty="0">
                <a:effectLst/>
                <a:latin typeface="Arial" panose="020B0604020202020204" pitchFamily="34" charset="0"/>
                <a:ea typeface="Calibri" panose="020F0502020204030204" pitchFamily="34" charset="0"/>
                <a:cs typeface="Arial" panose="020B0604020202020204" pitchFamily="34" charset="0"/>
              </a:rPr>
              <a:t>- Profil – pour le moment – situé dans le bas des filières productives ;</a:t>
            </a:r>
          </a:p>
          <a:p>
            <a:pPr marL="0" indent="0">
              <a:buNone/>
            </a:pPr>
            <a:r>
              <a:rPr lang="fr-FR" sz="2200" spc="-30" dirty="0">
                <a:effectLst/>
                <a:latin typeface="Arial" panose="020B0604020202020204" pitchFamily="34" charset="0"/>
                <a:ea typeface="Calibri" panose="020F0502020204030204" pitchFamily="34" charset="0"/>
                <a:cs typeface="Arial" panose="020B0604020202020204" pitchFamily="34" charset="0"/>
              </a:rPr>
              <a:t>- Avec modèle de gouvernance purement public ou sous schéma PPP, aujourd’hui prédominant ;</a:t>
            </a:r>
            <a:endParaRPr lang="fr-FR" sz="2200"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15000"/>
              </a:lnSpc>
              <a:spcAft>
                <a:spcPts val="800"/>
              </a:spcAft>
              <a:buNone/>
              <a:tabLst>
                <a:tab pos="819150" algn="l"/>
              </a:tabLst>
            </a:pPr>
            <a:r>
              <a:rPr lang="fr-FR" sz="2200" spc="-30" dirty="0">
                <a:latin typeface="Arial" panose="020B0604020202020204" pitchFamily="34" charset="0"/>
                <a:cs typeface="Arial" panose="020B0604020202020204" pitchFamily="34" charset="0"/>
              </a:rPr>
              <a:t>- R</a:t>
            </a:r>
            <a:r>
              <a:rPr lang="fr-FR" sz="2200" spc="-30" dirty="0">
                <a:effectLst/>
                <a:latin typeface="Arial" panose="020B0604020202020204" pitchFamily="34" charset="0"/>
                <a:ea typeface="Calibri" panose="020F0502020204030204" pitchFamily="34" charset="0"/>
                <a:cs typeface="Arial" panose="020B0604020202020204" pitchFamily="34" charset="0"/>
              </a:rPr>
              <a:t>éalités différentes, zone franche, (enclave ZES ou non, avec législations distinctes), parc industriel, parc éco industriel, parc technologique, </a:t>
            </a:r>
            <a:r>
              <a:rPr lang="fr-FR" sz="2200" spc="-30" dirty="0" err="1">
                <a:effectLst/>
                <a:latin typeface="Arial" panose="020B0604020202020204" pitchFamily="34" charset="0"/>
                <a:ea typeface="Calibri" panose="020F0502020204030204" pitchFamily="34" charset="0"/>
                <a:cs typeface="Arial" panose="020B0604020202020204" pitchFamily="34" charset="0"/>
              </a:rPr>
              <a:t>etc</a:t>
            </a:r>
            <a:r>
              <a:rPr lang="fr-FR" sz="2200" spc="-30" dirty="0">
                <a:effectLst/>
                <a:latin typeface="Arial" panose="020B0604020202020204" pitchFamily="34" charset="0"/>
                <a:ea typeface="Calibri" panose="020F0502020204030204" pitchFamily="34" charset="0"/>
                <a:cs typeface="Arial" panose="020B0604020202020204" pitchFamily="34" charset="0"/>
              </a:rPr>
              <a:t> ; évolution d’un concept de zones franches orientées vers l’exportation vers des zones économiques spéciales dont la vocation est plus large.</a:t>
            </a:r>
            <a:endParaRPr lang="fr-FR" sz="22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1800" spc="-30" dirty="0">
                <a:effectLst/>
                <a:latin typeface="Lato" panose="020F0502020204030203" pitchFamily="34" charset="0"/>
                <a:ea typeface="Calibri" panose="020F0502020204030204" pitchFamily="34" charset="0"/>
                <a:cs typeface="Times New Roman" panose="02020603050405020304" pitchFamily="18" charset="0"/>
              </a:rPr>
              <a:t> </a:t>
            </a:r>
            <a:endParaRPr lang="fr-FR" sz="2000" dirty="0">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3756951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94130"/>
            <a:ext cx="10515600" cy="779930"/>
          </a:xfrm>
          <a:solidFill>
            <a:schemeClr val="tx1"/>
          </a:solidFill>
        </p:spPr>
        <p:txBody>
          <a:bodyPr>
            <a:normAutofit/>
          </a:bodyPr>
          <a:lstStyle/>
          <a:p>
            <a:pPr algn="ctr"/>
            <a:r>
              <a:rPr lang="fr-FR" sz="3600" b="1" dirty="0">
                <a:solidFill>
                  <a:schemeClr val="accent3">
                    <a:lumMod val="60000"/>
                    <a:lumOff val="40000"/>
                  </a:schemeClr>
                </a:solidFill>
                <a:latin typeface="Arial" panose="020B0604020202020204" pitchFamily="34" charset="0"/>
                <a:cs typeface="Arial" panose="020B0604020202020204" pitchFamily="34" charset="0"/>
              </a:rPr>
              <a:t>DIAGNOSTIC</a:t>
            </a: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134471" y="1129553"/>
            <a:ext cx="12057529" cy="5634318"/>
          </a:xfrm>
          <a:solidFill>
            <a:schemeClr val="accent3">
              <a:lumMod val="60000"/>
              <a:lumOff val="40000"/>
            </a:schemeClr>
          </a:solidFill>
        </p:spPr>
        <p:txBody>
          <a:bodyPr>
            <a:normAutofit fontScale="77500" lnSpcReduction="20000"/>
          </a:bodyPr>
          <a:lstStyle/>
          <a:p>
            <a:r>
              <a:rPr lang="fr-FR" sz="26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Diagnostic du cadre de développement des zones économiques spéciales en Afrique centrale </a:t>
            </a:r>
          </a:p>
          <a:p>
            <a:pPr marL="0" indent="0" algn="just">
              <a:lnSpc>
                <a:spcPct val="115000"/>
              </a:lnSpc>
              <a:spcAft>
                <a:spcPts val="800"/>
              </a:spcAft>
              <a:buNone/>
            </a:pPr>
            <a:r>
              <a:rPr lang="fr-FR" sz="2300" spc="-30" dirty="0">
                <a:effectLst/>
                <a:latin typeface="Arial" panose="020B0604020202020204" pitchFamily="34" charset="0"/>
                <a:ea typeface="Calibri" panose="020F0502020204030204" pitchFamily="34" charset="0"/>
                <a:cs typeface="Arial" panose="020B0604020202020204" pitchFamily="34" charset="0"/>
              </a:rPr>
              <a:t>- Défis des économies de l’Afrique centrale : économies hétérogènes, transformant peu, peu diversifiées, commerçant peu entre elles ; </a:t>
            </a:r>
          </a:p>
          <a:p>
            <a:pPr marL="0" indent="0" algn="just">
              <a:lnSpc>
                <a:spcPct val="115000"/>
              </a:lnSpc>
              <a:spcAft>
                <a:spcPts val="800"/>
              </a:spcAft>
              <a:buNone/>
            </a:pPr>
            <a:r>
              <a:rPr lang="fr-FR" sz="2300" spc="-30" dirty="0">
                <a:effectLst/>
                <a:latin typeface="Arial" panose="020B0604020202020204" pitchFamily="34" charset="0"/>
                <a:ea typeface="Calibri" panose="020F0502020204030204" pitchFamily="34" charset="0"/>
                <a:cs typeface="Arial" panose="020B0604020202020204" pitchFamily="34" charset="0"/>
              </a:rPr>
              <a:t>- Analyse confirmée par l’examen de la part des exportations des pays de l’Afrique et notamment de l’Afrique centrale dans le total des exportations mondiales, de la part des articles manufacturés par degré de fabrication et des produits de base dans les exportations de la CEEAC, de la part des articles manufacturés par degré de fabrication et des produits de base dans les importations de la CEEAC ;</a:t>
            </a:r>
            <a:endParaRPr lang="fr-FR" sz="2300"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15000"/>
              </a:lnSpc>
              <a:spcAft>
                <a:spcPts val="800"/>
              </a:spcAft>
              <a:buNone/>
            </a:pPr>
            <a:r>
              <a:rPr lang="fr-FR" sz="2300" spc="-30" dirty="0">
                <a:effectLst/>
                <a:latin typeface="Arial" panose="020B0604020202020204" pitchFamily="34" charset="0"/>
                <a:ea typeface="Calibri" panose="020F0502020204030204" pitchFamily="34" charset="0"/>
                <a:cs typeface="Arial" panose="020B0604020202020204" pitchFamily="34" charset="0"/>
              </a:rPr>
              <a:t>- Constat confirmé si l’on prend en compte les leviers de croissance, structure de production, capital humain, capacité d’innovation, infrastructures, taille du marché, système financier, adoption des TIC pour la 4ème révolution industrielle ;</a:t>
            </a:r>
          </a:p>
          <a:p>
            <a:pPr marL="0" indent="0" algn="just">
              <a:lnSpc>
                <a:spcPct val="115000"/>
              </a:lnSpc>
              <a:spcAft>
                <a:spcPts val="800"/>
              </a:spcAft>
              <a:buNone/>
            </a:pPr>
            <a:r>
              <a:rPr lang="fr-FR" sz="2300" spc="-30" dirty="0">
                <a:latin typeface="Arial" panose="020B0604020202020204" pitchFamily="34" charset="0"/>
                <a:ea typeface="Calibri" panose="020F0502020204030204" pitchFamily="34" charset="0"/>
                <a:cs typeface="Arial" panose="020B0604020202020204" pitchFamily="34" charset="0"/>
              </a:rPr>
              <a:t>- D</a:t>
            </a:r>
            <a:r>
              <a:rPr lang="fr-FR" sz="2300" spc="-30" dirty="0">
                <a:effectLst/>
                <a:latin typeface="Arial" panose="020B0604020202020204" pitchFamily="34" charset="0"/>
                <a:ea typeface="Calibri" panose="020F0502020204030204" pitchFamily="34" charset="0"/>
                <a:cs typeface="Arial" panose="020B0604020202020204" pitchFamily="34" charset="0"/>
              </a:rPr>
              <a:t>éfis en termes d’intégration régionale ;</a:t>
            </a:r>
          </a:p>
          <a:p>
            <a:pPr marL="0" indent="0" algn="just">
              <a:lnSpc>
                <a:spcPct val="115000"/>
              </a:lnSpc>
              <a:spcAft>
                <a:spcPts val="800"/>
              </a:spcAft>
              <a:buNone/>
            </a:pPr>
            <a:r>
              <a:rPr lang="fr-FR" sz="2300" spc="-30" dirty="0">
                <a:effectLst/>
                <a:latin typeface="Arial" panose="020B0604020202020204" pitchFamily="34" charset="0"/>
                <a:ea typeface="Calibri" panose="020F0502020204030204" pitchFamily="34" charset="0"/>
                <a:cs typeface="Arial" panose="020B0604020202020204" pitchFamily="34" charset="0"/>
              </a:rPr>
              <a:t>- La CEA promeut aujourd’hui une vision du futur de l’Afrique : base manufacturière, plaque tournante des solutions écologiques, énergétiques et logistiques, pôle régional de recherche et d’innovation, soutenue par des initiatives stratégiques communes de soutien tels que la synchronisation des PDI/PDIDE régionaux et nationaux, le ciblage des investissements à grande échelle dans les pôles de compétitivité nouvelle génération ;</a:t>
            </a:r>
          </a:p>
          <a:p>
            <a:pPr marL="0" indent="0" algn="just">
              <a:lnSpc>
                <a:spcPct val="115000"/>
              </a:lnSpc>
              <a:spcAft>
                <a:spcPts val="800"/>
              </a:spcAft>
              <a:buNone/>
            </a:pPr>
            <a:r>
              <a:rPr lang="fr-FR" sz="2300" spc="-30" dirty="0">
                <a:latin typeface="Arial" panose="020B0604020202020204" pitchFamily="34" charset="0"/>
                <a:ea typeface="Calibri" panose="020F0502020204030204" pitchFamily="34" charset="0"/>
                <a:cs typeface="Arial" panose="020B0604020202020204" pitchFamily="34" charset="0"/>
              </a:rPr>
              <a:t>- Orientation clé : t</a:t>
            </a:r>
            <a:r>
              <a:rPr lang="fr-FR" sz="2300" spc="-30" dirty="0">
                <a:effectLst/>
                <a:latin typeface="Arial" panose="020B0604020202020204" pitchFamily="34" charset="0"/>
                <a:ea typeface="Calibri" panose="020F0502020204030204" pitchFamily="34" charset="0"/>
                <a:cs typeface="Arial" panose="020B0604020202020204" pitchFamily="34" charset="0"/>
              </a:rPr>
              <a:t>ransformation du capital naturel en capital productif : promotion des chaînes de valeurs régionales.</a:t>
            </a:r>
            <a:endParaRPr lang="fr-FR" sz="23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2664277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solidFill>
            <a:schemeClr val="tx1"/>
          </a:solidFill>
        </p:spPr>
        <p:txBody>
          <a:bodyPr>
            <a:normAutofit/>
          </a:bodyPr>
          <a:lstStyle/>
          <a:p>
            <a:pPr algn="ctr"/>
            <a:r>
              <a:rPr lang="fr-FR" sz="3600" b="1" dirty="0">
                <a:solidFill>
                  <a:schemeClr val="accent3">
                    <a:lumMod val="60000"/>
                    <a:lumOff val="40000"/>
                  </a:schemeClr>
                </a:solidFill>
                <a:latin typeface="Arial" panose="020B0604020202020204" pitchFamily="34" charset="0"/>
                <a:cs typeface="Arial" panose="020B0604020202020204" pitchFamily="34" charset="0"/>
              </a:rPr>
              <a:t>DIAGNOSTIC</a:t>
            </a: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838200" y="1825625"/>
            <a:ext cx="10515600" cy="4667250"/>
          </a:xfrm>
          <a:solidFill>
            <a:schemeClr val="accent3">
              <a:lumMod val="60000"/>
              <a:lumOff val="40000"/>
            </a:schemeClr>
          </a:solidFill>
        </p:spPr>
        <p:txBody>
          <a:bodyPr>
            <a:normAutofit/>
          </a:bodyPr>
          <a:lstStyle/>
          <a:p>
            <a:r>
              <a:rPr lang="fr-FR" sz="22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Etat des lieux des ZES en Afrique centrale</a:t>
            </a:r>
          </a:p>
          <a:p>
            <a:pPr>
              <a:buFontTx/>
              <a:buChar char="-"/>
            </a:pPr>
            <a:r>
              <a:rPr lang="fr-FR" sz="2200" spc="-30" dirty="0">
                <a:effectLst/>
                <a:latin typeface="Arial" panose="020B0604020202020204" pitchFamily="34" charset="0"/>
                <a:ea typeface="Calibri" panose="020F0502020204030204" pitchFamily="34" charset="0"/>
                <a:cs typeface="Arial" panose="020B0604020202020204" pitchFamily="34" charset="0"/>
              </a:rPr>
              <a:t>Pas de cadre stratégique en Afrique centrale, à quelques exceptions près (Cameroun, République du Congo, Gabon) : déficit important (trop de latitude aux acteurs dans l’opérationnalisation des ZES) ; . cadre législatif et réglementaire adopté, mais les ZES tardent à être mise en œuvre</a:t>
            </a:r>
            <a:r>
              <a:rPr lang="fr-FR" sz="2200" spc="-30" dirty="0">
                <a:latin typeface="Arial" panose="020B0604020202020204" pitchFamily="34" charset="0"/>
                <a:ea typeface="Calibri" panose="020F0502020204030204" pitchFamily="34" charset="0"/>
                <a:cs typeface="Arial" panose="020B0604020202020204" pitchFamily="34" charset="0"/>
              </a:rPr>
              <a:t> ;</a:t>
            </a:r>
            <a:endParaRPr lang="fr-FR" sz="2200" spc="-30" dirty="0">
              <a:effectLst/>
              <a:latin typeface="Arial" panose="020B0604020202020204" pitchFamily="34" charset="0"/>
              <a:ea typeface="Calibri" panose="020F0502020204030204" pitchFamily="34" charset="0"/>
              <a:cs typeface="Arial" panose="020B0604020202020204" pitchFamily="34" charset="0"/>
            </a:endParaRPr>
          </a:p>
          <a:p>
            <a:pPr>
              <a:buFontTx/>
              <a:buChar char="-"/>
            </a:pPr>
            <a:r>
              <a:rPr lang="fr-FR" sz="2200" spc="-30" dirty="0">
                <a:effectLst/>
                <a:latin typeface="Arial" panose="020B0604020202020204" pitchFamily="34" charset="0"/>
                <a:ea typeface="Calibri" panose="020F0502020204030204" pitchFamily="34" charset="0"/>
                <a:cs typeface="Arial" panose="020B0604020202020204" pitchFamily="34" charset="0"/>
              </a:rPr>
              <a:t>Les réglementations des Pays ont été étudiées par référence à diverses problématiques et notamment :</a:t>
            </a:r>
            <a:endParaRPr lang="fr-FR" sz="2200" dirty="0">
              <a:effectLst/>
              <a:latin typeface="Arial" panose="020B0604020202020204" pitchFamily="34" charset="0"/>
              <a:ea typeface="Calibri" panose="020F0502020204030204" pitchFamily="34" charset="0"/>
              <a:cs typeface="Arial" panose="020B0604020202020204" pitchFamily="34" charset="0"/>
            </a:endParaRPr>
          </a:p>
          <a:p>
            <a:pPr>
              <a:buFontTx/>
              <a:buChar char="-"/>
            </a:pPr>
            <a:r>
              <a:rPr lang="fr-FR" sz="2400" b="1" i="1" dirty="0">
                <a:solidFill>
                  <a:srgbClr val="2F5496"/>
                </a:solidFill>
                <a:latin typeface="Arial" panose="020B0604020202020204" pitchFamily="34" charset="0"/>
                <a:ea typeface="DengXian Light" panose="02010600030101010101" pitchFamily="2" charset="-122"/>
                <a:cs typeface="Arial" panose="020B0604020202020204" pitchFamily="34" charset="0"/>
              </a:rPr>
              <a:t>Champ d’application</a:t>
            </a:r>
          </a:p>
          <a:p>
            <a:pPr marL="0" indent="0">
              <a:buNone/>
            </a:pPr>
            <a:r>
              <a:rPr lang="fr-FR" sz="2200" spc="-30" dirty="0">
                <a:effectLst/>
                <a:latin typeface="Arial" panose="020B0604020202020204" pitchFamily="34" charset="0"/>
                <a:ea typeface="Calibri" panose="020F0502020204030204" pitchFamily="34" charset="0"/>
                <a:cs typeface="Arial" panose="020B0604020202020204" pitchFamily="34" charset="0"/>
              </a:rPr>
              <a:t>- Grande diversité dans les typologies des ZES, parfois en intégrant en leur sein les zones franches d’exportation. Avec une multitude d’activités possibles ;</a:t>
            </a:r>
            <a:endParaRPr lang="fr-FR" sz="2200" b="1" i="1" dirty="0">
              <a:solidFill>
                <a:srgbClr val="2F5496"/>
              </a:solidFill>
              <a:latin typeface="Arial" panose="020B0604020202020204" pitchFamily="34" charset="0"/>
              <a:ea typeface="DengXian Light" panose="02010600030101010101" pitchFamily="2" charset="-122"/>
              <a:cs typeface="Arial" panose="020B0604020202020204" pitchFamily="34" charset="0"/>
            </a:endParaRPr>
          </a:p>
          <a:p>
            <a:pPr marL="0" indent="0">
              <a:buNone/>
            </a:pPr>
            <a:r>
              <a:rPr lang="fr-FR" sz="2200" spc="-30" dirty="0">
                <a:effectLst/>
                <a:latin typeface="Arial" panose="020B0604020202020204" pitchFamily="34" charset="0"/>
                <a:ea typeface="Calibri" panose="020F0502020204030204" pitchFamily="34" charset="0"/>
                <a:cs typeface="Arial" panose="020B0604020202020204" pitchFamily="34" charset="0"/>
              </a:rPr>
              <a:t>- Certaines zones orientées sur l’exportation, mais dispositifs autorisant la vente dans le territoire douanier sans perte du droit d’accès aux incitations.</a:t>
            </a:r>
            <a:endParaRPr lang="fr-FR" sz="2200" dirty="0">
              <a:effectLst/>
              <a:latin typeface="Arial" panose="020B0604020202020204" pitchFamily="34" charset="0"/>
              <a:ea typeface="Calibri" panose="020F0502020204030204" pitchFamily="34" charset="0"/>
              <a:cs typeface="Arial" panose="020B0604020202020204" pitchFamily="34" charset="0"/>
            </a:endParaRPr>
          </a:p>
          <a:p>
            <a:pPr>
              <a:buFontTx/>
              <a:buChar char="-"/>
            </a:pPr>
            <a:endParaRPr lang="fr-FR" sz="1800" b="1" i="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a:buFontTx/>
              <a:buChar char="-"/>
            </a:pPr>
            <a:endParaRPr lang="fr-FR" sz="1800" b="1" i="1" dirty="0">
              <a:solidFill>
                <a:srgbClr val="2F5496"/>
              </a:solidFill>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b="1" dirty="0">
              <a:solidFill>
                <a:srgbClr val="2F5496"/>
              </a:solidFill>
              <a:effectLst/>
              <a:latin typeface="Lato" panose="020F0502020204030203" pitchFamily="34" charset="0"/>
              <a:ea typeface="DengXian Light" panose="02010600030101010101" pitchFamily="2" charset="-122"/>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904140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solidFill>
            <a:schemeClr val="tx1"/>
          </a:solidFill>
        </p:spPr>
        <p:txBody>
          <a:bodyPr>
            <a:normAutofit/>
          </a:bodyPr>
          <a:lstStyle/>
          <a:p>
            <a:pPr algn="ctr"/>
            <a:r>
              <a:rPr lang="fr-FR" sz="3600" b="1" dirty="0">
                <a:solidFill>
                  <a:schemeClr val="accent3">
                    <a:lumMod val="60000"/>
                    <a:lumOff val="40000"/>
                  </a:schemeClr>
                </a:solidFill>
                <a:latin typeface="Arial" panose="020B0604020202020204" pitchFamily="34" charset="0"/>
                <a:cs typeface="Arial" panose="020B0604020202020204" pitchFamily="34" charset="0"/>
              </a:rPr>
              <a:t>DIAGNOSTIC</a:t>
            </a: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838200" y="1825624"/>
            <a:ext cx="10515600" cy="4911351"/>
          </a:xfrm>
          <a:solidFill>
            <a:schemeClr val="accent3">
              <a:lumMod val="60000"/>
              <a:lumOff val="40000"/>
            </a:schemeClr>
          </a:solidFill>
        </p:spPr>
        <p:txBody>
          <a:bodyPr>
            <a:normAutofit/>
          </a:bodyPr>
          <a:lstStyle/>
          <a:p>
            <a:r>
              <a:rPr lang="fr-FR" sz="22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Etat des lieux des ZES en Afrique centrale</a:t>
            </a:r>
          </a:p>
          <a:p>
            <a:pPr>
              <a:buFontTx/>
              <a:buChar char="-"/>
            </a:pPr>
            <a:r>
              <a:rPr lang="fr-FR" sz="2200" b="1" i="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Cadre de gouvernance</a:t>
            </a:r>
          </a:p>
          <a:p>
            <a:pPr marL="0" indent="0">
              <a:buNone/>
            </a:pPr>
            <a:r>
              <a:rPr lang="fr-FR" sz="2200" spc="-30" dirty="0">
                <a:effectLst/>
                <a:latin typeface="Arial" panose="020B0604020202020204" pitchFamily="34" charset="0"/>
                <a:ea typeface="Calibri" panose="020F0502020204030204" pitchFamily="34" charset="0"/>
                <a:cs typeface="Arial" panose="020B0604020202020204" pitchFamily="34" charset="0"/>
              </a:rPr>
              <a:t>- Cadre de gouvernance des ZES clairement défini autour d’une pluralité de fonction, notamment d’administration, parfois de régulation, et enfin de développement/gestion/exploitation. Eviter toute confusion entre les fonctions d’administration et de régulation</a:t>
            </a:r>
            <a:r>
              <a:rPr lang="fr-FR" sz="2200" spc="-30" dirty="0">
                <a:latin typeface="Arial" panose="020B0604020202020204" pitchFamily="34" charset="0"/>
                <a:ea typeface="Calibri" panose="020F0502020204030204" pitchFamily="34" charset="0"/>
                <a:cs typeface="Arial" panose="020B0604020202020204" pitchFamily="34" charset="0"/>
              </a:rPr>
              <a:t> ;</a:t>
            </a:r>
            <a:endParaRPr lang="fr-FR" sz="2200" spc="-3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2200" spc="-30" dirty="0">
                <a:effectLst/>
                <a:latin typeface="Arial" panose="020B0604020202020204" pitchFamily="34" charset="0"/>
                <a:ea typeface="Calibri" panose="020F0502020204030204" pitchFamily="34" charset="0"/>
                <a:cs typeface="Arial" panose="020B0604020202020204" pitchFamily="34" charset="0"/>
              </a:rPr>
              <a:t>- Fonction d’administration est généralement confiée à une agence, soit un établissement public</a:t>
            </a:r>
            <a:r>
              <a:rPr lang="fr-FR" sz="2200" spc="-30" dirty="0">
                <a:latin typeface="Arial" panose="020B0604020202020204" pitchFamily="34" charset="0"/>
                <a:ea typeface="Calibri" panose="020F0502020204030204" pitchFamily="34" charset="0"/>
                <a:cs typeface="Arial" panose="020B0604020202020204" pitchFamily="34" charset="0"/>
              </a:rPr>
              <a:t> ; </a:t>
            </a:r>
            <a:r>
              <a:rPr lang="fr-FR" sz="2200" spc="-30" dirty="0">
                <a:effectLst/>
                <a:latin typeface="Arial" panose="020B0604020202020204" pitchFamily="34" charset="0"/>
                <a:ea typeface="Calibri" panose="020F0502020204030204" pitchFamily="34" charset="0"/>
                <a:cs typeface="Arial" panose="020B0604020202020204" pitchFamily="34" charset="0"/>
              </a:rPr>
              <a:t>option d’une société d’Etat non retenue</a:t>
            </a:r>
            <a:r>
              <a:rPr lang="fr-FR" sz="2200" spc="-30" dirty="0">
                <a:latin typeface="Arial" panose="020B0604020202020204" pitchFamily="34" charset="0"/>
                <a:ea typeface="Calibri" panose="020F0502020204030204" pitchFamily="34" charset="0"/>
                <a:cs typeface="Arial" panose="020B0604020202020204" pitchFamily="34" charset="0"/>
              </a:rPr>
              <a:t> ;</a:t>
            </a:r>
            <a:endParaRPr lang="fr-FR" sz="2200" spc="-3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2200" spc="-30" dirty="0">
                <a:effectLst/>
                <a:latin typeface="Arial" panose="020B0604020202020204" pitchFamily="34" charset="0"/>
                <a:ea typeface="Calibri" panose="020F0502020204030204" pitchFamily="34" charset="0"/>
                <a:cs typeface="Arial" panose="020B0604020202020204" pitchFamily="34" charset="0"/>
              </a:rPr>
              <a:t>- Agences en charge du développement d’un guichet unique ; rattachement varie (Présidence, ministère de l’Industrie, Ministère en charge des ZES) ;</a:t>
            </a:r>
          </a:p>
          <a:p>
            <a:pPr marL="0" indent="0">
              <a:buNone/>
            </a:pPr>
            <a:r>
              <a:rPr lang="fr-FR" sz="2200" spc="-30" dirty="0">
                <a:effectLst/>
                <a:latin typeface="Arial" panose="020B0604020202020204" pitchFamily="34" charset="0"/>
                <a:ea typeface="Calibri" panose="020F0502020204030204" pitchFamily="34" charset="0"/>
                <a:cs typeface="Arial" panose="020B0604020202020204" pitchFamily="34" charset="0"/>
              </a:rPr>
              <a:t>- Financement provient en partie des développeurs et entreprises agréées</a:t>
            </a:r>
            <a:r>
              <a:rPr lang="fr-FR" sz="2200" spc="-30" dirty="0">
                <a:latin typeface="Arial" panose="020B0604020202020204" pitchFamily="34" charset="0"/>
                <a:ea typeface="Calibri" panose="020F0502020204030204" pitchFamily="34" charset="0"/>
                <a:cs typeface="Arial" panose="020B0604020202020204" pitchFamily="34" charset="0"/>
              </a:rPr>
              <a:t> ;</a:t>
            </a:r>
            <a:endParaRPr lang="fr-FR" sz="2200" spc="-3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2200" spc="-30" dirty="0">
                <a:effectLst/>
                <a:latin typeface="Arial" panose="020B0604020202020204" pitchFamily="34" charset="0"/>
                <a:ea typeface="Calibri" panose="020F0502020204030204" pitchFamily="34" charset="0"/>
                <a:cs typeface="Arial" panose="020B0604020202020204" pitchFamily="34" charset="0"/>
              </a:rPr>
              <a:t>- Coordination du développement des ZES entre les autorités en charge de leur administration et le Ministère de l’Industrie et le secteur privé insuffisamment affirmée.</a:t>
            </a:r>
            <a:endParaRPr lang="fr-FR" sz="22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b="1" i="1" dirty="0">
              <a:solidFill>
                <a:srgbClr val="2F5496"/>
              </a:solidFill>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b="1" dirty="0">
              <a:solidFill>
                <a:srgbClr val="2F5496"/>
              </a:solidFill>
              <a:effectLst/>
              <a:latin typeface="Lato" panose="020F0502020204030203" pitchFamily="34" charset="0"/>
              <a:ea typeface="DengXian Light" panose="02010600030101010101" pitchFamily="2" charset="-122"/>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529671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94130"/>
            <a:ext cx="10515600" cy="1008530"/>
          </a:xfrm>
          <a:solidFill>
            <a:schemeClr val="tx1"/>
          </a:solidFill>
        </p:spPr>
        <p:txBody>
          <a:bodyPr>
            <a:normAutofit/>
          </a:bodyPr>
          <a:lstStyle/>
          <a:p>
            <a:pPr algn="ctr"/>
            <a:r>
              <a:rPr lang="fr-FR" sz="3600" b="1" dirty="0">
                <a:solidFill>
                  <a:schemeClr val="accent3">
                    <a:lumMod val="60000"/>
                    <a:lumOff val="40000"/>
                  </a:schemeClr>
                </a:solidFill>
                <a:latin typeface="Arial" panose="020B0604020202020204" pitchFamily="34" charset="0"/>
                <a:cs typeface="Arial" panose="020B0604020202020204" pitchFamily="34" charset="0"/>
              </a:rPr>
              <a:t>DIAGNOSTIC</a:t>
            </a: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322729" y="1277472"/>
            <a:ext cx="11658600" cy="5378822"/>
          </a:xfrm>
          <a:solidFill>
            <a:schemeClr val="accent3">
              <a:lumMod val="60000"/>
              <a:lumOff val="40000"/>
            </a:schemeClr>
          </a:solidFill>
        </p:spPr>
        <p:txBody>
          <a:bodyPr>
            <a:normAutofit lnSpcReduction="10000"/>
          </a:bodyPr>
          <a:lstStyle/>
          <a:p>
            <a:r>
              <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Etat des lieux des ZES en Afrique centrale</a:t>
            </a:r>
          </a:p>
          <a:p>
            <a:pPr>
              <a:buFontTx/>
              <a:buChar char="-"/>
            </a:pPr>
            <a:r>
              <a:rPr lang="fr-FR" sz="2000" b="1" i="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Modalités de développement</a:t>
            </a: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Option partenariat public privé privilégiée en Afrique centrale, même si les textes réglementaires ne se référent pas, à une exception près, à la réglementation sur les PPP : point d’attention car les contrats d’aménagement visés sont des PPP ; </a:t>
            </a:r>
            <a:endParaRPr lang="fr-FR" sz="2000" b="1" i="1" dirty="0">
              <a:solidFill>
                <a:srgbClr val="2F5496"/>
              </a:solidFill>
              <a:latin typeface="Arial" panose="020B0604020202020204" pitchFamily="34" charset="0"/>
              <a:ea typeface="DengXian Light" panose="02010600030101010101" pitchFamily="2" charset="-122"/>
              <a:cs typeface="Arial" panose="020B0604020202020204" pitchFamily="34" charset="0"/>
            </a:endParaRP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Principe de l’appel d’offres insuffisamment affirmé : déficit sur les critères de sélection des développeurs à raison de l’absence de référence à un plan de développement des ZES et d’un modèle financier afférent (sauf en RDC et au Rwanda) ;</a:t>
            </a:r>
            <a:endParaRPr lang="fr-FR" sz="2000" b="1" i="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a:buFontTx/>
              <a:buChar char="-"/>
            </a:pPr>
            <a:r>
              <a:rPr lang="fr-FR" sz="2000" b="1" i="1" spc="-30" dirty="0">
                <a:solidFill>
                  <a:srgbClr val="344085"/>
                </a:solidFill>
                <a:effectLst/>
                <a:latin typeface="Arial" panose="020B0604020202020204" pitchFamily="34" charset="0"/>
                <a:ea typeface="Calibri" panose="020F0502020204030204" pitchFamily="34" charset="0"/>
                <a:cs typeface="Arial" panose="020B0604020202020204" pitchFamily="34" charset="0"/>
              </a:rPr>
              <a:t>Dispositif d’incitations </a:t>
            </a:r>
            <a:endParaRPr lang="fr-FR" sz="2000" b="1" i="1" dirty="0">
              <a:solidFill>
                <a:srgbClr val="344085"/>
              </a:solidFill>
              <a:effectLst/>
              <a:latin typeface="Arial" panose="020B0604020202020204" pitchFamily="34" charset="0"/>
              <a:ea typeface="DengXian Light" panose="02010600030101010101" pitchFamily="2" charset="-122"/>
              <a:cs typeface="Arial" panose="020B0604020202020204" pitchFamily="34" charset="0"/>
            </a:endParaRPr>
          </a:p>
          <a:p>
            <a:pPr>
              <a:buFontTx/>
              <a:buChar char="-"/>
            </a:pPr>
            <a:r>
              <a:rPr lang="fr-FR" sz="2000" spc="-30" dirty="0">
                <a:effectLst/>
                <a:latin typeface="Arial" panose="020B0604020202020204" pitchFamily="34" charset="0"/>
                <a:ea typeface="Calibri" panose="020F0502020204030204" pitchFamily="34" charset="0"/>
                <a:cs typeface="Arial" panose="020B0604020202020204" pitchFamily="34" charset="0"/>
              </a:rPr>
              <a:t>Dispositions en matière d’incitations douanières et fiscales globalement les mêmes tant en matière d’importation, d’exportation que d’impôts sur les sociétés, avec cependant des taux variables</a:t>
            </a:r>
            <a:r>
              <a:rPr lang="fr-FR" sz="2000" spc="-30" dirty="0">
                <a:latin typeface="Arial" panose="020B0604020202020204" pitchFamily="34" charset="0"/>
                <a:ea typeface="Calibri" panose="020F0502020204030204" pitchFamily="34" charset="0"/>
                <a:cs typeface="Arial" panose="020B0604020202020204" pitchFamily="34" charset="0"/>
              </a:rPr>
              <a:t> ; v</a:t>
            </a:r>
            <a:r>
              <a:rPr lang="fr-FR" sz="2000" spc="-30" dirty="0">
                <a:effectLst/>
                <a:latin typeface="Arial" panose="020B0604020202020204" pitchFamily="34" charset="0"/>
                <a:ea typeface="Calibri" panose="020F0502020204030204" pitchFamily="34" charset="0"/>
                <a:cs typeface="Arial" panose="020B0604020202020204" pitchFamily="34" charset="0"/>
              </a:rPr>
              <a:t>entes sur le territoire douanier possibles mais généralement limitées sans perte du bénéfice des incitations ;</a:t>
            </a:r>
          </a:p>
          <a:p>
            <a:pPr>
              <a:buFontTx/>
              <a:buChar char="-"/>
            </a:pPr>
            <a:r>
              <a:rPr lang="fr-FR" sz="2000" spc="-30" dirty="0">
                <a:effectLst/>
                <a:latin typeface="Arial" panose="020B0604020202020204" pitchFamily="34" charset="0"/>
                <a:ea typeface="Calibri" panose="020F0502020204030204" pitchFamily="34" charset="0"/>
                <a:cs typeface="Arial" panose="020B0604020202020204" pitchFamily="34" charset="0"/>
              </a:rPr>
              <a:t>Existence d’incitations en matière de prix des terrains, d’accès à l’électricité et à l’eau ;</a:t>
            </a:r>
          </a:p>
          <a:p>
            <a:pPr>
              <a:buFontTx/>
              <a:buChar char="-"/>
            </a:pPr>
            <a:r>
              <a:rPr lang="fr-FR" sz="2000" spc="-30" dirty="0">
                <a:latin typeface="Arial" panose="020B0604020202020204" pitchFamily="34" charset="0"/>
                <a:ea typeface="Calibri" panose="020F0502020204030204" pitchFamily="34" charset="0"/>
                <a:cs typeface="Arial" panose="020B0604020202020204" pitchFamily="34" charset="0"/>
              </a:rPr>
              <a:t>Principe du bail emphytéotique privilégié ;</a:t>
            </a:r>
          </a:p>
          <a:p>
            <a:pPr>
              <a:buFontTx/>
              <a:buChar char="-"/>
            </a:pPr>
            <a:r>
              <a:rPr lang="fr-FR" sz="2000" spc="-30" dirty="0">
                <a:effectLst/>
                <a:latin typeface="Arial" panose="020B0604020202020204" pitchFamily="34" charset="0"/>
                <a:ea typeface="Calibri" panose="020F0502020204030204" pitchFamily="34" charset="0"/>
                <a:cs typeface="Arial" panose="020B0604020202020204" pitchFamily="34" charset="0"/>
              </a:rPr>
              <a:t>Obligations afférentes, contreparties des incitations, notamment en termes de contenu local, insuffisamment approfondies, à l’exception du Cameroun.</a:t>
            </a:r>
            <a:endParaRPr lang="fr-FR" sz="20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4172026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07577"/>
            <a:ext cx="10515600" cy="914399"/>
          </a:xfrm>
          <a:solidFill>
            <a:schemeClr val="tx1"/>
          </a:solidFill>
        </p:spPr>
        <p:txBody>
          <a:bodyPr>
            <a:normAutofit/>
          </a:bodyPr>
          <a:lstStyle/>
          <a:p>
            <a:pPr algn="ctr"/>
            <a:r>
              <a:rPr lang="fr-FR" sz="3600" b="1" dirty="0">
                <a:solidFill>
                  <a:schemeClr val="accent3">
                    <a:lumMod val="60000"/>
                    <a:lumOff val="40000"/>
                  </a:schemeClr>
                </a:solidFill>
                <a:latin typeface="Arial" panose="020B0604020202020204" pitchFamily="34" charset="0"/>
                <a:cs typeface="Arial" panose="020B0604020202020204" pitchFamily="34" charset="0"/>
              </a:rPr>
              <a:t>DIAGNOSTIC</a:t>
            </a: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1" y="1129553"/>
            <a:ext cx="12192000" cy="5363322"/>
          </a:xfrm>
          <a:solidFill>
            <a:schemeClr val="accent3">
              <a:lumMod val="60000"/>
              <a:lumOff val="40000"/>
            </a:schemeClr>
          </a:solidFill>
        </p:spPr>
        <p:txBody>
          <a:bodyPr>
            <a:normAutofit/>
          </a:bodyPr>
          <a:lstStyle/>
          <a:p>
            <a:r>
              <a:rPr lang="fr-FR" sz="24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Etat des lieux des ZES en Afrique centrale</a:t>
            </a:r>
          </a:p>
          <a:p>
            <a:pPr marL="0" indent="0" algn="just">
              <a:lnSpc>
                <a:spcPct val="115000"/>
              </a:lnSpc>
              <a:spcAft>
                <a:spcPts val="800"/>
              </a:spcAft>
              <a:buNone/>
            </a:pPr>
            <a:r>
              <a:rPr lang="fr-FR" sz="1800" spc="-30" dirty="0">
                <a:latin typeface="Arial" panose="020B0604020202020204" pitchFamily="34" charset="0"/>
                <a:ea typeface="Calibri" panose="020F0502020204030204" pitchFamily="34" charset="0"/>
                <a:cs typeface="Arial" panose="020B0604020202020204" pitchFamily="34" charset="0"/>
              </a:rPr>
              <a:t>- </a:t>
            </a:r>
            <a:r>
              <a:rPr lang="fr-FR" sz="2400" b="1" i="1" spc="-30" dirty="0">
                <a:solidFill>
                  <a:srgbClr val="344085"/>
                </a:solidFill>
                <a:latin typeface="Arial" panose="020B0604020202020204" pitchFamily="34" charset="0"/>
                <a:ea typeface="Calibri" panose="020F0502020204030204" pitchFamily="34" charset="0"/>
                <a:cs typeface="Arial" panose="020B0604020202020204" pitchFamily="34" charset="0"/>
              </a:rPr>
              <a:t>Autres défis</a:t>
            </a:r>
            <a:endParaRPr lang="fr-FR" sz="2400" b="1" i="1"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a:buFontTx/>
              <a:buChar char="-"/>
            </a:pPr>
            <a:r>
              <a:rPr lang="fr-FR" sz="2400" spc="-30" dirty="0">
                <a:effectLst/>
                <a:latin typeface="Arial" panose="020B0604020202020204" pitchFamily="34" charset="0"/>
                <a:ea typeface="Calibri" panose="020F0502020204030204" pitchFamily="34" charset="0"/>
                <a:cs typeface="Arial" panose="020B0604020202020204" pitchFamily="34" charset="0"/>
              </a:rPr>
              <a:t>Politique d’équilibre des territoires peu présente dans textes réglementaires, surtout dans la dimension devant relier les ZES à des zones ou clusters industriels à l’intérieur des pays ;</a:t>
            </a:r>
          </a:p>
          <a:p>
            <a:pPr>
              <a:buFontTx/>
              <a:buChar char="-"/>
            </a:pPr>
            <a:r>
              <a:rPr lang="fr-FR" sz="2400" spc="-30" dirty="0">
                <a:latin typeface="Arial" panose="020B0604020202020204" pitchFamily="34" charset="0"/>
                <a:ea typeface="Calibri" panose="020F0502020204030204" pitchFamily="34" charset="0"/>
                <a:cs typeface="Arial" panose="020B0604020202020204" pitchFamily="34" charset="0"/>
              </a:rPr>
              <a:t>I</a:t>
            </a:r>
            <a:r>
              <a:rPr lang="fr-FR" sz="2400" spc="-30" dirty="0">
                <a:effectLst/>
                <a:latin typeface="Arial" panose="020B0604020202020204" pitchFamily="34" charset="0"/>
                <a:ea typeface="Calibri" panose="020F0502020204030204" pitchFamily="34" charset="0"/>
                <a:cs typeface="Arial" panose="020B0604020202020204" pitchFamily="34" charset="0"/>
              </a:rPr>
              <a:t>nsuffisance de financement, excès de demandes d’exonération, non-respect du cadre juridique ;</a:t>
            </a:r>
            <a:endParaRPr lang="fr-FR" sz="2400" spc="-30" dirty="0">
              <a:latin typeface="Arial" panose="020B0604020202020204" pitchFamily="34" charset="0"/>
              <a:ea typeface="Calibri" panose="020F0502020204030204" pitchFamily="34" charset="0"/>
              <a:cs typeface="Arial" panose="020B0604020202020204" pitchFamily="34" charset="0"/>
            </a:endParaRPr>
          </a:p>
          <a:p>
            <a:pPr>
              <a:buFontTx/>
              <a:buChar char="-"/>
            </a:pPr>
            <a:r>
              <a:rPr lang="fr-FR" sz="2400" spc="-30" dirty="0">
                <a:effectLst/>
                <a:latin typeface="Arial" panose="020B0604020202020204" pitchFamily="34" charset="0"/>
                <a:ea typeface="Calibri" panose="020F0502020204030204" pitchFamily="34" charset="0"/>
                <a:cs typeface="Arial" panose="020B0604020202020204" pitchFamily="34" charset="0"/>
              </a:rPr>
              <a:t>Problématiques de développement des ZES régionales non intégrées dans les textes réglementaires : initiatives communautaires ou de certains gouvernements (Guinée Equatoriale, Gabon et Cameroun), nécessitant des études de faisabilité ;</a:t>
            </a:r>
          </a:p>
          <a:p>
            <a:pPr>
              <a:buFontTx/>
              <a:buChar char="-"/>
            </a:pPr>
            <a:r>
              <a:rPr lang="fr-FR" sz="2400" spc="-30" dirty="0">
                <a:effectLst/>
                <a:latin typeface="Arial" panose="020B0604020202020204" pitchFamily="34" charset="0"/>
                <a:ea typeface="Calibri" panose="020F0502020204030204" pitchFamily="34" charset="0"/>
                <a:cs typeface="Arial" panose="020B0604020202020204" pitchFamily="34" charset="0"/>
              </a:rPr>
              <a:t>Travaux de la CEA initiés en vue de l’identification de chaînes de valeurs régionales ; critères de priorisation et niveaux de transformation de ces chaînes en cours d’évaluation, ainsi que le choix de spécialisation et d’inter complémentarité étatique desdites zones.</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23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3453594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74813"/>
            <a:ext cx="10515600" cy="1304363"/>
          </a:xfrm>
          <a:solidFill>
            <a:schemeClr val="tx1"/>
          </a:solidFill>
        </p:spPr>
        <p:txBody>
          <a:bodyPr>
            <a:normAutofit fontScale="90000"/>
          </a:bodyPr>
          <a:lstStyle/>
          <a:p>
            <a:pPr algn="ctr"/>
            <a:r>
              <a:rPr lang="fr-FR" sz="3600" b="1" i="1" spc="-30" dirty="0">
                <a:solidFill>
                  <a:schemeClr val="accent3">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Mesures d’améliorations proposées par les pays en répon</a:t>
            </a:r>
            <a:r>
              <a:rPr lang="fr-FR" sz="3600" b="1" i="1" spc="-30" dirty="0">
                <a:solidFill>
                  <a:schemeClr val="accent3">
                    <a:lumMod val="60000"/>
                    <a:lumOff val="40000"/>
                  </a:schemeClr>
                </a:solidFill>
                <a:latin typeface="Arial" panose="020B0604020202020204" pitchFamily="34" charset="0"/>
                <a:ea typeface="Calibri" panose="020F0502020204030204" pitchFamily="34" charset="0"/>
                <a:cs typeface="Arial" panose="020B0604020202020204" pitchFamily="34" charset="0"/>
              </a:rPr>
              <a:t>ses aux questionnaires</a:t>
            </a:r>
            <a:br>
              <a:rPr lang="fr-FR" sz="3600" b="1" i="1" dirty="0">
                <a:solidFill>
                  <a:srgbClr val="344085"/>
                </a:solidFill>
                <a:effectLst/>
                <a:latin typeface="Arial" panose="020B0604020202020204" pitchFamily="34" charset="0"/>
                <a:ea typeface="DengXian Light" panose="02010600030101010101" pitchFamily="2" charset="-122"/>
                <a:cs typeface="Arial" panose="020B0604020202020204" pitchFamily="34"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1" y="1922929"/>
            <a:ext cx="12192000" cy="4569946"/>
          </a:xfrm>
          <a:solidFill>
            <a:schemeClr val="accent3">
              <a:lumMod val="60000"/>
              <a:lumOff val="40000"/>
            </a:schemeClr>
          </a:solidFill>
        </p:spPr>
        <p:txBody>
          <a:bodyPr>
            <a:normAutofit/>
          </a:bodyPr>
          <a:lstStyle/>
          <a:p>
            <a:pPr marL="0" indent="0">
              <a:buNone/>
            </a:pPr>
            <a:endParaRPr lang="fr-FR" sz="24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lgn="just">
              <a:lnSpc>
                <a:spcPct val="115000"/>
              </a:lnSpc>
              <a:spcAft>
                <a:spcPts val="800"/>
              </a:spcAft>
              <a:buNone/>
            </a:pPr>
            <a:r>
              <a:rPr lang="fr-FR" sz="2600" spc="-30" dirty="0">
                <a:effectLst/>
                <a:latin typeface="Arial" panose="020B0604020202020204" pitchFamily="34" charset="0"/>
                <a:ea typeface="Calibri" panose="020F0502020204030204" pitchFamily="34" charset="0"/>
                <a:cs typeface="Arial" panose="020B0604020202020204" pitchFamily="34" charset="0"/>
              </a:rPr>
              <a:t>.</a:t>
            </a:r>
            <a:endParaRPr lang="fr-FR" sz="26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dirty="0"/>
          </a:p>
        </p:txBody>
      </p:sp>
      <p:graphicFrame>
        <p:nvGraphicFramePr>
          <p:cNvPr id="4" name="Tableau 4">
            <a:extLst>
              <a:ext uri="{FF2B5EF4-FFF2-40B4-BE49-F238E27FC236}">
                <a16:creationId xmlns:a16="http://schemas.microsoft.com/office/drawing/2014/main" id="{04A52484-4C68-54C7-1BDC-06F25CEBAD48}"/>
              </a:ext>
            </a:extLst>
          </p:cNvPr>
          <p:cNvGraphicFramePr>
            <a:graphicFrameLocks noGrp="1"/>
          </p:cNvGraphicFramePr>
          <p:nvPr>
            <p:extLst>
              <p:ext uri="{D42A27DB-BD31-4B8C-83A1-F6EECF244321}">
                <p14:modId xmlns:p14="http://schemas.microsoft.com/office/powerpoint/2010/main" val="4149861532"/>
              </p:ext>
            </p:extLst>
          </p:nvPr>
        </p:nvGraphicFramePr>
        <p:xfrm>
          <a:off x="0" y="1627095"/>
          <a:ext cx="12191998" cy="5138774"/>
        </p:xfrm>
        <a:graphic>
          <a:graphicData uri="http://schemas.openxmlformats.org/drawingml/2006/table">
            <a:tbl>
              <a:tblPr firstRow="1" bandRow="1">
                <a:tableStyleId>{5C22544A-7EE6-4342-B048-85BDC9FD1C3A}</a:tableStyleId>
              </a:tblPr>
              <a:tblGrid>
                <a:gridCol w="6095999">
                  <a:extLst>
                    <a:ext uri="{9D8B030D-6E8A-4147-A177-3AD203B41FA5}">
                      <a16:colId xmlns:a16="http://schemas.microsoft.com/office/drawing/2014/main" val="2387005565"/>
                    </a:ext>
                  </a:extLst>
                </a:gridCol>
                <a:gridCol w="6095999">
                  <a:extLst>
                    <a:ext uri="{9D8B030D-6E8A-4147-A177-3AD203B41FA5}">
                      <a16:colId xmlns:a16="http://schemas.microsoft.com/office/drawing/2014/main" val="3984968070"/>
                    </a:ext>
                  </a:extLst>
                </a:gridCol>
              </a:tblGrid>
              <a:tr h="568785">
                <a:tc>
                  <a:txBody>
                    <a:bodyPr/>
                    <a:lstStyle/>
                    <a:p>
                      <a:r>
                        <a:rPr lang="fr-FR" sz="1600" b="0" kern="1200" dirty="0">
                          <a:solidFill>
                            <a:schemeClr val="lt1"/>
                          </a:solidFill>
                          <a:effectLst/>
                          <a:latin typeface="Arial" panose="020B0604020202020204" pitchFamily="34" charset="0"/>
                          <a:ea typeface="+mn-ea"/>
                          <a:cs typeface="Arial" panose="020B0604020202020204" pitchFamily="34" charset="0"/>
                        </a:rPr>
                        <a:t>Intégrer la politique de développement des ZES dans la planification nationale</a:t>
                      </a:r>
                      <a:endParaRPr lang="fr-FR" sz="1600" b="0" dirty="0">
                        <a:latin typeface="Arial" panose="020B0604020202020204" pitchFamily="34" charset="0"/>
                        <a:cs typeface="Arial" panose="020B0604020202020204" pitchFamily="34" charset="0"/>
                      </a:endParaRPr>
                    </a:p>
                  </a:txBody>
                  <a:tcPr/>
                </a:tc>
                <a:tc>
                  <a:txBody>
                    <a:bodyPr/>
                    <a:lstStyle/>
                    <a:p>
                      <a:r>
                        <a:rPr lang="fr-FR" sz="1600" b="0" kern="1200" dirty="0">
                          <a:solidFill>
                            <a:schemeClr val="lt1"/>
                          </a:solidFill>
                          <a:effectLst/>
                          <a:latin typeface="Arial" panose="020B0604020202020204" pitchFamily="34" charset="0"/>
                          <a:ea typeface="+mn-ea"/>
                          <a:cs typeface="Arial" panose="020B0604020202020204" pitchFamily="34" charset="0"/>
                        </a:rPr>
                        <a:t>Refonte des programmes de formation des jeunes dans les filières professionnelles et entrepreneuriales</a:t>
                      </a:r>
                      <a:endParaRPr lang="fr-FR" sz="16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26381829"/>
                  </a:ext>
                </a:extLst>
              </a:tr>
              <a:tr h="568785">
                <a:tc>
                  <a:txBody>
                    <a:bodyPr/>
                    <a:lstStyle/>
                    <a:p>
                      <a:r>
                        <a:rPr lang="fr-FR" sz="1600" b="0" kern="1200" dirty="0">
                          <a:solidFill>
                            <a:schemeClr val="dk1"/>
                          </a:solidFill>
                          <a:effectLst/>
                          <a:latin typeface="Arial" panose="020B0604020202020204" pitchFamily="34" charset="0"/>
                          <a:ea typeface="+mn-ea"/>
                          <a:cs typeface="Arial" panose="020B0604020202020204" pitchFamily="34" charset="0"/>
                        </a:rPr>
                        <a:t>Mise en place de la </a:t>
                      </a:r>
                      <a:r>
                        <a:rPr lang="fr-FR" sz="1600" b="1" kern="1200" dirty="0">
                          <a:solidFill>
                            <a:schemeClr val="dk1"/>
                          </a:solidFill>
                          <a:effectLst/>
                          <a:latin typeface="Arial" panose="020B0604020202020204" pitchFamily="34" charset="0"/>
                          <a:ea typeface="+mn-ea"/>
                          <a:cs typeface="Arial" panose="020B0604020202020204" pitchFamily="34" charset="0"/>
                        </a:rPr>
                        <a:t>politique industrielle </a:t>
                      </a:r>
                      <a:r>
                        <a:rPr lang="fr-FR" sz="1600" b="0" kern="1200" dirty="0">
                          <a:solidFill>
                            <a:schemeClr val="dk1"/>
                          </a:solidFill>
                          <a:effectLst/>
                          <a:latin typeface="Arial" panose="020B0604020202020204" pitchFamily="34" charset="0"/>
                          <a:ea typeface="+mn-ea"/>
                          <a:cs typeface="Arial" panose="020B0604020202020204" pitchFamily="34" charset="0"/>
                        </a:rPr>
                        <a:t>du pays</a:t>
                      </a:r>
                      <a:endParaRPr lang="fr-FR" sz="1600" b="0" dirty="0">
                        <a:latin typeface="Arial" panose="020B0604020202020204" pitchFamily="34" charset="0"/>
                        <a:cs typeface="Arial" panose="020B0604020202020204" pitchFamily="34" charset="0"/>
                      </a:endParaRPr>
                    </a:p>
                  </a:txBody>
                  <a:tcPr/>
                </a:tc>
                <a:tc>
                  <a:txBody>
                    <a:bodyPr/>
                    <a:lstStyle/>
                    <a:p>
                      <a:r>
                        <a:rPr lang="fr-FR" sz="1600" b="1" kern="1200" dirty="0">
                          <a:solidFill>
                            <a:schemeClr val="dk1"/>
                          </a:solidFill>
                          <a:effectLst/>
                          <a:latin typeface="Arial" panose="020B0604020202020204" pitchFamily="34" charset="0"/>
                          <a:ea typeface="+mn-ea"/>
                          <a:cs typeface="Arial" panose="020B0604020202020204" pitchFamily="34" charset="0"/>
                        </a:rPr>
                        <a:t>Soutien du développement des infrastructures au sein des ZES</a:t>
                      </a:r>
                      <a:endParaRPr lang="fr-FR"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07191762"/>
                  </a:ext>
                </a:extLst>
              </a:tr>
              <a:tr h="568785">
                <a:tc>
                  <a:txBody>
                    <a:bodyPr/>
                    <a:lstStyle/>
                    <a:p>
                      <a:r>
                        <a:rPr lang="fr-FR" sz="1600" b="0" kern="1200" dirty="0">
                          <a:solidFill>
                            <a:schemeClr val="dk1"/>
                          </a:solidFill>
                          <a:effectLst/>
                          <a:latin typeface="Arial" panose="020B0604020202020204" pitchFamily="34" charset="0"/>
                          <a:ea typeface="+mn-ea"/>
                          <a:cs typeface="Arial" panose="020B0604020202020204" pitchFamily="34" charset="0"/>
                        </a:rPr>
                        <a:t>Focus sur l’</a:t>
                      </a:r>
                      <a:r>
                        <a:rPr lang="fr-FR" sz="1600" b="1" kern="1200" dirty="0">
                          <a:solidFill>
                            <a:schemeClr val="dk1"/>
                          </a:solidFill>
                          <a:effectLst/>
                          <a:latin typeface="Arial" panose="020B0604020202020204" pitchFamily="34" charset="0"/>
                          <a:ea typeface="+mn-ea"/>
                          <a:cs typeface="Arial" panose="020B0604020202020204" pitchFamily="34" charset="0"/>
                        </a:rPr>
                        <a:t>import substitution </a:t>
                      </a:r>
                      <a:r>
                        <a:rPr lang="fr-FR" sz="1600" b="0" kern="1200" dirty="0">
                          <a:solidFill>
                            <a:schemeClr val="dk1"/>
                          </a:solidFill>
                          <a:effectLst/>
                          <a:latin typeface="Arial" panose="020B0604020202020204" pitchFamily="34" charset="0"/>
                          <a:ea typeface="+mn-ea"/>
                          <a:cs typeface="Arial" panose="020B0604020202020204" pitchFamily="34" charset="0"/>
                        </a:rPr>
                        <a:t>et la transformation sur place des matières premières locales</a:t>
                      </a:r>
                      <a:endParaRPr lang="fr-FR" sz="1600" b="0" dirty="0">
                        <a:latin typeface="Arial" panose="020B0604020202020204" pitchFamily="34" charset="0"/>
                        <a:cs typeface="Arial" panose="020B0604020202020204" pitchFamily="34" charset="0"/>
                      </a:endParaRPr>
                    </a:p>
                  </a:txBody>
                  <a:tcPr/>
                </a:tc>
                <a:tc>
                  <a:txBody>
                    <a:bodyPr/>
                    <a:lstStyle/>
                    <a:p>
                      <a:r>
                        <a:rPr lang="fr-FR" sz="1600" kern="1200" dirty="0">
                          <a:solidFill>
                            <a:schemeClr val="dk1"/>
                          </a:solidFill>
                          <a:effectLst/>
                          <a:latin typeface="Arial" panose="020B0604020202020204" pitchFamily="34" charset="0"/>
                          <a:ea typeface="+mn-ea"/>
                          <a:cs typeface="Arial" panose="020B0604020202020204" pitchFamily="34" charset="0"/>
                        </a:rPr>
                        <a:t>Renforcement des normes environnementales et sociales et de gouvernance des ZES</a:t>
                      </a:r>
                      <a:endParaRPr lang="fr-FR"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8751488"/>
                  </a:ext>
                </a:extLst>
              </a:tr>
              <a:tr h="568785">
                <a:tc>
                  <a:txBody>
                    <a:bodyPr/>
                    <a:lstStyle/>
                    <a:p>
                      <a:r>
                        <a:rPr lang="fr-FR" sz="1600" b="0" kern="1200" dirty="0">
                          <a:solidFill>
                            <a:schemeClr val="dk1"/>
                          </a:solidFill>
                          <a:effectLst/>
                          <a:latin typeface="Arial" panose="020B0604020202020204" pitchFamily="34" charset="0"/>
                          <a:ea typeface="+mn-ea"/>
                          <a:cs typeface="Arial" panose="020B0604020202020204" pitchFamily="34" charset="0"/>
                        </a:rPr>
                        <a:t>Politiques et orientations stratégiques adaptées au contexte local et aux tendances internationales</a:t>
                      </a:r>
                      <a:endParaRPr lang="fr-FR" sz="1600" b="0" dirty="0">
                        <a:latin typeface="Arial" panose="020B0604020202020204" pitchFamily="34" charset="0"/>
                        <a:cs typeface="Arial" panose="020B0604020202020204" pitchFamily="34" charset="0"/>
                      </a:endParaRPr>
                    </a:p>
                  </a:txBody>
                  <a:tcPr/>
                </a:tc>
                <a:tc>
                  <a:txBody>
                    <a:bodyPr/>
                    <a:lstStyle/>
                    <a:p>
                      <a:r>
                        <a:rPr lang="fr-FR" sz="1600" b="1" kern="1200" dirty="0">
                          <a:solidFill>
                            <a:schemeClr val="dk1"/>
                          </a:solidFill>
                          <a:effectLst/>
                          <a:latin typeface="Arial" panose="020B0604020202020204" pitchFamily="34" charset="0"/>
                          <a:ea typeface="+mn-ea"/>
                          <a:cs typeface="Arial" panose="020B0604020202020204" pitchFamily="34" charset="0"/>
                        </a:rPr>
                        <a:t>Harmonisation des politiques d’incitations au niveau des ZES pays</a:t>
                      </a:r>
                      <a:endParaRPr lang="fr-FR"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95959969"/>
                  </a:ext>
                </a:extLst>
              </a:tr>
              <a:tr h="329296">
                <a:tc>
                  <a:txBody>
                    <a:bodyPr/>
                    <a:lstStyle/>
                    <a:p>
                      <a:r>
                        <a:rPr lang="fr-FR" sz="1600" b="0" kern="1200" dirty="0">
                          <a:solidFill>
                            <a:schemeClr val="dk1"/>
                          </a:solidFill>
                          <a:effectLst/>
                          <a:latin typeface="Arial" panose="020B0604020202020204" pitchFamily="34" charset="0"/>
                          <a:ea typeface="+mn-ea"/>
                          <a:cs typeface="Arial" panose="020B0604020202020204" pitchFamily="34" charset="0"/>
                        </a:rPr>
                        <a:t>Mise œuvre d’une approche intégrée multisectorielle</a:t>
                      </a:r>
                      <a:endParaRPr lang="fr-FR" sz="1600" b="0" dirty="0">
                        <a:latin typeface="Arial" panose="020B0604020202020204" pitchFamily="34" charset="0"/>
                        <a:cs typeface="Arial" panose="020B0604020202020204" pitchFamily="34" charset="0"/>
                      </a:endParaRPr>
                    </a:p>
                  </a:txBody>
                  <a:tcPr/>
                </a:tc>
                <a:tc>
                  <a:txBody>
                    <a:bodyPr/>
                    <a:lstStyle/>
                    <a:p>
                      <a:r>
                        <a:rPr lang="fr-FR" sz="1600" kern="1200" dirty="0">
                          <a:solidFill>
                            <a:schemeClr val="dk1"/>
                          </a:solidFill>
                          <a:effectLst/>
                          <a:latin typeface="Arial" panose="020B0604020202020204" pitchFamily="34" charset="0"/>
                          <a:ea typeface="+mn-ea"/>
                          <a:cs typeface="Arial" panose="020B0604020202020204" pitchFamily="34" charset="0"/>
                        </a:rPr>
                        <a:t>Mise en place d’un </a:t>
                      </a:r>
                      <a:r>
                        <a:rPr lang="fr-FR" sz="1600" b="1" kern="1200" dirty="0">
                          <a:solidFill>
                            <a:schemeClr val="dk1"/>
                          </a:solidFill>
                          <a:effectLst/>
                          <a:latin typeface="Arial" panose="020B0604020202020204" pitchFamily="34" charset="0"/>
                          <a:ea typeface="+mn-ea"/>
                          <a:cs typeface="Arial" panose="020B0604020202020204" pitchFamily="34" charset="0"/>
                        </a:rPr>
                        <a:t>fonds de financement des ZES</a:t>
                      </a:r>
                      <a:endParaRPr lang="fr-FR"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6777334"/>
                  </a:ext>
                </a:extLst>
              </a:tr>
              <a:tr h="568785">
                <a:tc>
                  <a:txBody>
                    <a:bodyPr/>
                    <a:lstStyle/>
                    <a:p>
                      <a:r>
                        <a:rPr lang="fr-FR" sz="1600" b="0" kern="1200" dirty="0">
                          <a:solidFill>
                            <a:schemeClr val="dk1"/>
                          </a:solidFill>
                          <a:effectLst/>
                          <a:latin typeface="Arial" panose="020B0604020202020204" pitchFamily="34" charset="0"/>
                          <a:ea typeface="+mn-ea"/>
                          <a:cs typeface="Arial" panose="020B0604020202020204" pitchFamily="34" charset="0"/>
                        </a:rPr>
                        <a:t>Mise en place d’un plan de développement industriel avec un modèle financier adéquat</a:t>
                      </a:r>
                      <a:endParaRPr lang="fr-FR" sz="1600" b="0" dirty="0">
                        <a:latin typeface="Arial" panose="020B0604020202020204" pitchFamily="34" charset="0"/>
                        <a:cs typeface="Arial" panose="020B0604020202020204" pitchFamily="34" charset="0"/>
                      </a:endParaRPr>
                    </a:p>
                  </a:txBody>
                  <a:tcPr/>
                </a:tc>
                <a:tc>
                  <a:txBody>
                    <a:bodyPr/>
                    <a:lstStyle/>
                    <a:p>
                      <a:r>
                        <a:rPr lang="fr-FR" sz="1600" b="1" kern="1200" dirty="0">
                          <a:solidFill>
                            <a:schemeClr val="dk1"/>
                          </a:solidFill>
                          <a:effectLst/>
                          <a:latin typeface="Arial" panose="020B0604020202020204" pitchFamily="34" charset="0"/>
                          <a:ea typeface="+mn-ea"/>
                          <a:cs typeface="Arial" panose="020B0604020202020204" pitchFamily="34" charset="0"/>
                        </a:rPr>
                        <a:t>Bon encadrement de la question des règles d’origine</a:t>
                      </a:r>
                      <a:endParaRPr lang="fr-FR"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33518088"/>
                  </a:ext>
                </a:extLst>
              </a:tr>
              <a:tr h="568785">
                <a:tc>
                  <a:txBody>
                    <a:bodyPr/>
                    <a:lstStyle/>
                    <a:p>
                      <a:r>
                        <a:rPr lang="fr-FR" sz="1600" kern="1200" dirty="0">
                          <a:solidFill>
                            <a:schemeClr val="dk1"/>
                          </a:solidFill>
                          <a:effectLst/>
                          <a:latin typeface="Arial" panose="020B0604020202020204" pitchFamily="34" charset="0"/>
                          <a:ea typeface="+mn-ea"/>
                          <a:cs typeface="Arial" panose="020B0604020202020204" pitchFamily="34" charset="0"/>
                        </a:rPr>
                        <a:t>Développement d’un écosystème autour des ZES</a:t>
                      </a:r>
                      <a:endParaRPr lang="fr-FR" sz="1600" dirty="0">
                        <a:latin typeface="Arial" panose="020B0604020202020204" pitchFamily="34" charset="0"/>
                        <a:cs typeface="Arial" panose="020B0604020202020204" pitchFamily="34" charset="0"/>
                      </a:endParaRPr>
                    </a:p>
                  </a:txBody>
                  <a:tcPr/>
                </a:tc>
                <a:tc>
                  <a:txBody>
                    <a:bodyPr/>
                    <a:lstStyle/>
                    <a:p>
                      <a:r>
                        <a:rPr lang="fr-FR" sz="1600" kern="1200" dirty="0">
                          <a:solidFill>
                            <a:schemeClr val="dk1"/>
                          </a:solidFill>
                          <a:effectLst/>
                          <a:latin typeface="Arial" panose="020B0604020202020204" pitchFamily="34" charset="0"/>
                          <a:ea typeface="+mn-ea"/>
                          <a:cs typeface="Arial" panose="020B0604020202020204" pitchFamily="34" charset="0"/>
                        </a:rPr>
                        <a:t>Création des conditions de concurrence équitable (fiscalité, obstacles au commerce) au niveau des ZES pays</a:t>
                      </a:r>
                      <a:endParaRPr lang="fr-FR"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27100637"/>
                  </a:ext>
                </a:extLst>
              </a:tr>
              <a:tr h="8082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kern="1200" dirty="0">
                          <a:solidFill>
                            <a:schemeClr val="dk1"/>
                          </a:solidFill>
                          <a:effectLst/>
                          <a:latin typeface="Arial" panose="020B0604020202020204" pitchFamily="34" charset="0"/>
                          <a:ea typeface="+mn-ea"/>
                          <a:cs typeface="Arial" panose="020B0604020202020204" pitchFamily="34" charset="0"/>
                        </a:rPr>
                        <a:t>Augmentation du financement des organes de gouvernance des ZES</a:t>
                      </a:r>
                      <a:endParaRPr lang="fr-FR" sz="1600" dirty="0">
                        <a:latin typeface="Arial" panose="020B0604020202020204" pitchFamily="34" charset="0"/>
                        <a:cs typeface="Arial" panose="020B0604020202020204" pitchFamily="34" charset="0"/>
                      </a:endParaRPr>
                    </a:p>
                    <a:p>
                      <a:endParaRPr lang="fr-FR"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kern="1200" dirty="0">
                          <a:solidFill>
                            <a:schemeClr val="dk1"/>
                          </a:solidFill>
                          <a:effectLst/>
                          <a:latin typeface="Arial" panose="020B0604020202020204" pitchFamily="34" charset="0"/>
                          <a:ea typeface="+mn-ea"/>
                          <a:cs typeface="Arial" panose="020B0604020202020204" pitchFamily="34" charset="0"/>
                        </a:rPr>
                        <a:t>Renforcement de la synergie public-privé</a:t>
                      </a:r>
                      <a:endParaRPr lang="fr-FR" sz="1600" dirty="0">
                        <a:latin typeface="Arial" panose="020B0604020202020204" pitchFamily="34" charset="0"/>
                        <a:cs typeface="Arial" panose="020B0604020202020204" pitchFamily="34" charset="0"/>
                      </a:endParaRPr>
                    </a:p>
                    <a:p>
                      <a:endParaRPr lang="fr-FR"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46579065"/>
                  </a:ext>
                </a:extLst>
              </a:tr>
              <a:tr h="505814">
                <a:tc>
                  <a:txBody>
                    <a:bodyPr/>
                    <a:lstStyle/>
                    <a:p>
                      <a:endParaRPr lang="fr-FR" sz="1400" dirty="0">
                        <a:latin typeface="Arial" panose="020B0604020202020204" pitchFamily="34" charset="0"/>
                        <a:cs typeface="Arial" panose="020B0604020202020204" pitchFamily="34" charset="0"/>
                      </a:endParaRPr>
                    </a:p>
                  </a:txBody>
                  <a:tcPr/>
                </a:tc>
                <a:tc>
                  <a:txBody>
                    <a:bodyPr/>
                    <a:lstStyle/>
                    <a:p>
                      <a:endParaRPr lang="fr-FR" dirty="0"/>
                    </a:p>
                  </a:txBody>
                  <a:tcPr/>
                </a:tc>
                <a:extLst>
                  <a:ext uri="{0D108BD9-81ED-4DB2-BD59-A6C34878D82A}">
                    <a16:rowId xmlns:a16="http://schemas.microsoft.com/office/drawing/2014/main" val="837767699"/>
                  </a:ext>
                </a:extLst>
              </a:tr>
            </a:tbl>
          </a:graphicData>
        </a:graphic>
      </p:graphicFrame>
    </p:spTree>
    <p:extLst>
      <p:ext uri="{BB962C8B-B14F-4D97-AF65-F5344CB8AC3E}">
        <p14:creationId xmlns:p14="http://schemas.microsoft.com/office/powerpoint/2010/main" val="1576910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solidFill>
            <a:schemeClr val="tx1"/>
          </a:solidFill>
        </p:spPr>
        <p:txBody>
          <a:bodyPr>
            <a:normAutofit/>
          </a:bodyPr>
          <a:lstStyle/>
          <a:p>
            <a:pPr algn="ctr"/>
            <a:r>
              <a:rPr lang="fr-FR" sz="3600" b="1" dirty="0">
                <a:solidFill>
                  <a:schemeClr val="accent3">
                    <a:lumMod val="60000"/>
                    <a:lumOff val="40000"/>
                  </a:schemeClr>
                </a:solidFill>
                <a:latin typeface="Arial" panose="020B0604020202020204" pitchFamily="34" charset="0"/>
                <a:cs typeface="Arial" panose="020B0604020202020204" pitchFamily="34" charset="0"/>
              </a:rPr>
              <a:t>DIAGNOSTIC</a:t>
            </a: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solidFill>
            <a:schemeClr val="accent3">
              <a:lumMod val="60000"/>
              <a:lumOff val="40000"/>
            </a:schemeClr>
          </a:solidFill>
        </p:spPr>
        <p:txBody>
          <a:bodyPr>
            <a:normAutofit lnSpcReduction="10000"/>
          </a:bodyPr>
          <a:lstStyle/>
          <a:p>
            <a:r>
              <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Environnement communautaire et continental</a:t>
            </a:r>
          </a:p>
          <a:p>
            <a:pPr>
              <a:buFontTx/>
              <a:buChar char="-"/>
            </a:pPr>
            <a:r>
              <a:rPr lang="fr-FR" sz="2000" spc="-30" dirty="0">
                <a:effectLst/>
                <a:latin typeface="Arial" panose="020B0604020202020204" pitchFamily="34" charset="0"/>
                <a:ea typeface="Calibri" panose="020F0502020204030204" pitchFamily="34" charset="0"/>
                <a:cs typeface="Arial" panose="020B0604020202020204" pitchFamily="34" charset="0"/>
              </a:rPr>
              <a:t>Développement des ZES au niveau national comme régional : assujetti à une amélioration du cadre d’intégration régional et bien sûr de la finalisation des dispositifs d’opérationnalisation de la ZLECAF</a:t>
            </a:r>
            <a:r>
              <a:rPr lang="fr-FR" sz="2000" spc="-30" dirty="0">
                <a:latin typeface="Arial" panose="020B0604020202020204" pitchFamily="34" charset="0"/>
                <a:ea typeface="Calibri" panose="020F0502020204030204" pitchFamily="34" charset="0"/>
                <a:cs typeface="Arial" panose="020B0604020202020204" pitchFamily="34" charset="0"/>
              </a:rPr>
              <a:t> ;</a:t>
            </a:r>
          </a:p>
          <a:p>
            <a:pPr>
              <a:buFontTx/>
              <a:buChar char="-"/>
            </a:pPr>
            <a:r>
              <a:rPr lang="fr-FR" sz="2000" spc="-30" dirty="0">
                <a:effectLst/>
                <a:latin typeface="Arial" panose="020B0604020202020204" pitchFamily="34" charset="0"/>
                <a:ea typeface="Calibri" panose="020F0502020204030204" pitchFamily="34" charset="0"/>
                <a:cs typeface="Arial" panose="020B0604020202020204" pitchFamily="34" charset="0"/>
              </a:rPr>
              <a:t>Niveau d’intégration régionale de l’Afrique centrale : mesuré par un indice dont les dimensions, Intégration commerciale, Intégration productive, Intégration macroéconomique, Intégration des infrastructures, Libre circulation des personnes : nombre de sous performances</a:t>
            </a:r>
            <a:r>
              <a:rPr lang="fr-FR" sz="2000" spc="-30" dirty="0">
                <a:latin typeface="Arial" panose="020B0604020202020204" pitchFamily="34" charset="0"/>
                <a:ea typeface="Calibri" panose="020F0502020204030204" pitchFamily="34" charset="0"/>
                <a:cs typeface="Arial" panose="020B0604020202020204" pitchFamily="34" charset="0"/>
              </a:rPr>
              <a:t> ;</a:t>
            </a:r>
          </a:p>
          <a:p>
            <a:pPr>
              <a:buFontTx/>
              <a:buChar char="-"/>
            </a:pPr>
            <a:r>
              <a:rPr lang="fr-FR" sz="2000" spc="-30" dirty="0">
                <a:effectLst/>
                <a:latin typeface="Arial" panose="020B0604020202020204" pitchFamily="34" charset="0"/>
                <a:ea typeface="Calibri" panose="020F0502020204030204" pitchFamily="34" charset="0"/>
                <a:cs typeface="Arial" panose="020B0604020202020204" pitchFamily="34" charset="0"/>
              </a:rPr>
              <a:t>Ces obstacles : défis mais opportunités ; rôle des ZES notamment celles régionales, dans le processus d’intégration souhaité, à travers augmentation taille des marchés ciblés, renforcement appareil productif régional, spécialisation industrielle, réintroduction de la dimension de l’import-substitution, développement des capacités technologiques, harmonisation des fiscalités, accès à des modes de financement innovants, renforcement du capital humain ; perspectives : nouvelles solidarités et nouveaux modes de coopération entre les Etats.</a:t>
            </a:r>
            <a:endParaRPr lang="fr-FR" sz="20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575129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solidFill>
            <a:schemeClr val="tx1"/>
          </a:solidFill>
        </p:spPr>
        <p:txBody>
          <a:bodyPr>
            <a:normAutofit/>
          </a:bodyPr>
          <a:lstStyle/>
          <a:p>
            <a:pPr algn="ctr"/>
            <a:r>
              <a:rPr lang="fr-FR" sz="3600" b="1" dirty="0">
                <a:solidFill>
                  <a:schemeClr val="accent3">
                    <a:lumMod val="60000"/>
                    <a:lumOff val="40000"/>
                  </a:schemeClr>
                </a:solidFill>
                <a:latin typeface="Arial" panose="020B0604020202020204" pitchFamily="34" charset="0"/>
                <a:cs typeface="Arial" panose="020B0604020202020204" pitchFamily="34" charset="0"/>
              </a:rPr>
              <a:t>DIAGNOSTIC</a:t>
            </a: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838200" y="1825625"/>
            <a:ext cx="10515600" cy="4667250"/>
          </a:xfrm>
          <a:solidFill>
            <a:schemeClr val="accent3">
              <a:lumMod val="60000"/>
              <a:lumOff val="40000"/>
            </a:schemeClr>
          </a:solidFill>
        </p:spPr>
        <p:txBody>
          <a:bodyPr>
            <a:normAutofit/>
          </a:bodyPr>
          <a:lstStyle/>
          <a:p>
            <a:r>
              <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Environnement communautaire et continental</a:t>
            </a: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a:t>
            </a:r>
            <a:r>
              <a:rPr lang="fr-FR" sz="2000" spc="-30" dirty="0" err="1">
                <a:effectLst/>
                <a:latin typeface="Arial" panose="020B0604020202020204" pitchFamily="34" charset="0"/>
                <a:ea typeface="Calibri" panose="020F0502020204030204" pitchFamily="34" charset="0"/>
                <a:cs typeface="Arial" panose="020B0604020202020204" pitchFamily="34" charset="0"/>
              </a:rPr>
              <a:t>ZLECAf</a:t>
            </a:r>
            <a:r>
              <a:rPr lang="fr-FR" sz="2000" spc="-30" dirty="0">
                <a:effectLst/>
                <a:latin typeface="Arial" panose="020B0604020202020204" pitchFamily="34" charset="0"/>
                <a:ea typeface="Calibri" panose="020F0502020204030204" pitchFamily="34" charset="0"/>
                <a:cs typeface="Arial" panose="020B0604020202020204" pitchFamily="34" charset="0"/>
              </a:rPr>
              <a:t> : occasion de créer des conditions de concurrence équitables - incitations fiscales et règles d’origine -  ; faciliter l’émergence de nouvelles approches de développement des ZES, notamment des ZES frontalières et transfrontalières ;</a:t>
            </a: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Tout dépendra des dispositions spécifiques adoptées par l’accord </a:t>
            </a:r>
            <a:r>
              <a:rPr lang="fr-FR" sz="2000" spc="-30" dirty="0" err="1">
                <a:effectLst/>
                <a:latin typeface="Arial" panose="020B0604020202020204" pitchFamily="34" charset="0"/>
                <a:ea typeface="Calibri" panose="020F0502020204030204" pitchFamily="34" charset="0"/>
                <a:cs typeface="Arial" panose="020B0604020202020204" pitchFamily="34" charset="0"/>
              </a:rPr>
              <a:t>ZLECAf</a:t>
            </a:r>
            <a:r>
              <a:rPr lang="fr-FR" sz="2000" spc="-30" dirty="0">
                <a:effectLst/>
                <a:latin typeface="Arial" panose="020B0604020202020204" pitchFamily="34" charset="0"/>
                <a:ea typeface="Calibri" panose="020F0502020204030204" pitchFamily="34" charset="0"/>
                <a:cs typeface="Arial" panose="020B0604020202020204" pitchFamily="34" charset="0"/>
              </a:rPr>
              <a:t> visant à faciliter l’inclusion des ZES dans les CVR ;</a:t>
            </a: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Questions de l’harmonisation des cadres réglementaires fondamentale, tant les réglementations divergent en termes de contraintes imposées aux entreprises des ZES d’exporter, ce qui peut enfreindre les règles de l’OMC, ou encore de limiter leurs ventes sur les marchés domestiques, ou bien enfin en matière de règles d’origine</a:t>
            </a:r>
            <a:r>
              <a:rPr lang="fr-FR" sz="2000" spc="-30" dirty="0">
                <a:latin typeface="Arial" panose="020B0604020202020204" pitchFamily="34" charset="0"/>
                <a:ea typeface="Calibri" panose="020F0502020204030204" pitchFamily="34" charset="0"/>
                <a:cs typeface="Arial" panose="020B0604020202020204" pitchFamily="34" charset="0"/>
              </a:rPr>
              <a:t> ;</a:t>
            </a: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En conclusion sur ce point : nécessité d’incitations ciblées au niveau sectoriel, en faveur du commerce dans les blocs régionaux, favorisant l’intégration des ZES dans les CVR, à travers des politiques industrielles communes.</a:t>
            </a:r>
            <a:endParaRPr lang="fr-FR" sz="20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1800" spc="-30" dirty="0">
                <a:effectLst/>
                <a:latin typeface="Lato" panose="020F0502020204030203" pitchFamily="34" charset="0"/>
                <a:ea typeface="Calibri" panose="020F0502020204030204" pitchFamily="34" charset="0"/>
                <a:cs typeface="Arial" panose="020B0604020202020204" pitchFamily="34" charset="0"/>
              </a:rPr>
              <a:t> </a:t>
            </a:r>
            <a:endParaRPr lang="fr-FR" sz="1800" dirty="0">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473459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228601"/>
            <a:ext cx="10515600" cy="847164"/>
          </a:xfrm>
          <a:solidFill>
            <a:schemeClr val="tx1"/>
          </a:solidFill>
        </p:spPr>
        <p:txBody>
          <a:bodyPr>
            <a:normAutofit/>
          </a:bodyPr>
          <a:lstStyle/>
          <a:p>
            <a:pPr algn="ctr"/>
            <a:r>
              <a:rPr lang="fr-FR" sz="3600" b="1" dirty="0">
                <a:solidFill>
                  <a:schemeClr val="accent3">
                    <a:lumMod val="60000"/>
                    <a:lumOff val="40000"/>
                  </a:schemeClr>
                </a:solidFill>
                <a:latin typeface="Arial" panose="020B0604020202020204" pitchFamily="34" charset="0"/>
                <a:cs typeface="Arial" panose="020B0604020202020204" pitchFamily="34" charset="0"/>
              </a:rPr>
              <a:t>DIAGNOSTIC</a:t>
            </a: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363071" y="1425388"/>
            <a:ext cx="10990729" cy="5067487"/>
          </a:xfrm>
          <a:solidFill>
            <a:schemeClr val="accent3">
              <a:lumMod val="60000"/>
              <a:lumOff val="40000"/>
            </a:schemeClr>
          </a:solidFill>
        </p:spPr>
        <p:txBody>
          <a:bodyPr>
            <a:normAutofit/>
          </a:bodyPr>
          <a:lstStyle/>
          <a:p>
            <a:r>
              <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Bilan des ZES en Afrique</a:t>
            </a:r>
          </a:p>
          <a:p>
            <a:pPr>
              <a:buFontTx/>
              <a:buChar char="-"/>
            </a:pPr>
            <a:r>
              <a:rPr lang="fr-FR" sz="2400" spc="-30" dirty="0">
                <a:latin typeface="Arial" panose="020B0604020202020204" pitchFamily="34" charset="0"/>
                <a:ea typeface="Calibri" panose="020F0502020204030204" pitchFamily="34" charset="0"/>
                <a:cs typeface="Arial" panose="020B0604020202020204" pitchFamily="34" charset="0"/>
              </a:rPr>
              <a:t>P</a:t>
            </a:r>
            <a:r>
              <a:rPr lang="fr-FR" sz="2400" spc="-30" dirty="0">
                <a:effectLst/>
                <a:latin typeface="Arial" panose="020B0604020202020204" pitchFamily="34" charset="0"/>
                <a:ea typeface="Calibri" panose="020F0502020204030204" pitchFamily="34" charset="0"/>
                <a:cs typeface="Arial" panose="020B0604020202020204" pitchFamily="34" charset="0"/>
              </a:rPr>
              <a:t>erformances des ZES en Afrique mitigées ; déficit dans la conception et mise en œuvre des politiques et programmes de ces ZES ; retards dans opérationnalisation (insuffisances sur le plan des infrastructures et des services de base (électricité, eau, routes, délais administratifs, etc.). Faible part de l’industrie nationale concentrée dans les ZES</a:t>
            </a:r>
            <a:r>
              <a:rPr lang="fr-FR" sz="2400" spc="-30" dirty="0">
                <a:latin typeface="Arial" panose="020B0604020202020204" pitchFamily="34" charset="0"/>
                <a:ea typeface="Calibri" panose="020F0502020204030204" pitchFamily="34" charset="0"/>
                <a:cs typeface="Arial" panose="020B0604020202020204" pitchFamily="34" charset="0"/>
              </a:rPr>
              <a:t> ;</a:t>
            </a:r>
            <a:endParaRPr lang="fr-FR" sz="2400" dirty="0">
              <a:latin typeface="Arial" panose="020B0604020202020204" pitchFamily="34" charset="0"/>
              <a:ea typeface="Calibri" panose="020F0502020204030204" pitchFamily="34" charset="0"/>
              <a:cs typeface="Arial" panose="020B0604020202020204" pitchFamily="34" charset="0"/>
            </a:endParaRPr>
          </a:p>
          <a:p>
            <a:pPr>
              <a:buFontTx/>
              <a:buChar char="-"/>
            </a:pPr>
            <a:r>
              <a:rPr lang="fr-FR" sz="2400" spc="-30" dirty="0">
                <a:effectLst/>
                <a:latin typeface="Arial" panose="020B0604020202020204" pitchFamily="34" charset="0"/>
                <a:ea typeface="Calibri" panose="020F0502020204030204" pitchFamily="34" charset="0"/>
                <a:cs typeface="Arial" panose="020B0604020202020204" pitchFamily="34" charset="0"/>
              </a:rPr>
              <a:t>Nouvelles orie</a:t>
            </a:r>
            <a:r>
              <a:rPr lang="fr-FR" sz="2400" spc="-30" dirty="0">
                <a:latin typeface="Arial" panose="020B0604020202020204" pitchFamily="34" charset="0"/>
                <a:ea typeface="Calibri" panose="020F0502020204030204" pitchFamily="34" charset="0"/>
                <a:cs typeface="Arial" panose="020B0604020202020204" pitchFamily="34" charset="0"/>
              </a:rPr>
              <a:t>ntations proposées : </a:t>
            </a:r>
            <a:r>
              <a:rPr lang="fr-FR" sz="2400" spc="-30" dirty="0">
                <a:effectLst/>
                <a:latin typeface="Arial" panose="020B0604020202020204" pitchFamily="34" charset="0"/>
                <a:ea typeface="Calibri" panose="020F0502020204030204" pitchFamily="34" charset="0"/>
                <a:cs typeface="Arial" panose="020B0604020202020204" pitchFamily="34" charset="0"/>
              </a:rPr>
              <a:t>approche de développement des ZES par étapes,  appuyée sur évaluation stratégique du pays, son avantage comparatif, une approche institutionnelle coordonnée, le renforcement des normes environnementales, sociales et de gouvernance ; </a:t>
            </a:r>
          </a:p>
          <a:p>
            <a:pPr>
              <a:buFontTx/>
              <a:buChar char="-"/>
            </a:pPr>
            <a:r>
              <a:rPr lang="fr-FR" sz="2400" spc="-30" dirty="0">
                <a:effectLst/>
                <a:latin typeface="Arial" panose="020B0604020202020204" pitchFamily="34" charset="0"/>
                <a:ea typeface="Calibri" panose="020F0502020204030204" pitchFamily="34" charset="0"/>
                <a:cs typeface="Arial" panose="020B0604020202020204" pitchFamily="34" charset="0"/>
              </a:rPr>
              <a:t>Les politiques afférentes visent davantage : développement de l’écosystème industriel local, les enjeux d’intégration régionale et de spécialisation, la quatrième révolution industrielle,  ainsi que le développement durable, comme en témoignent de nombreux parcs </a:t>
            </a:r>
            <a:r>
              <a:rPr lang="fr-FR" sz="2400" spc="-30" dirty="0" err="1">
                <a:effectLst/>
                <a:latin typeface="Arial" panose="020B0604020202020204" pitchFamily="34" charset="0"/>
                <a:ea typeface="Calibri" panose="020F0502020204030204" pitchFamily="34" charset="0"/>
                <a:cs typeface="Arial" panose="020B0604020202020204" pitchFamily="34" charset="0"/>
              </a:rPr>
              <a:t>éco-industriels</a:t>
            </a:r>
            <a:r>
              <a:rPr lang="fr-FR" sz="2400" spc="-30" dirty="0">
                <a:effectLst/>
                <a:latin typeface="Arial" panose="020B0604020202020204" pitchFamily="34" charset="0"/>
                <a:ea typeface="Calibri" panose="020F0502020204030204" pitchFamily="34" charset="0"/>
                <a:cs typeface="Arial" panose="020B0604020202020204" pitchFamily="34" charset="0"/>
              </a:rPr>
              <a:t> en cours de développement.</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1604762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21024"/>
            <a:ext cx="10515600" cy="914400"/>
          </a:xfrm>
          <a:solidFill>
            <a:schemeClr val="tx1"/>
          </a:solidFill>
        </p:spPr>
        <p:txBody>
          <a:bodyPr>
            <a:normAutofit/>
          </a:bodyPr>
          <a:lstStyle/>
          <a:p>
            <a:pPr algn="ctr"/>
            <a:r>
              <a:rPr lang="fr-FR" sz="3600" b="1" dirty="0">
                <a:solidFill>
                  <a:schemeClr val="accent3">
                    <a:lumMod val="60000"/>
                    <a:lumOff val="40000"/>
                  </a:schemeClr>
                </a:solidFill>
                <a:latin typeface="Arial" panose="020B0604020202020204" pitchFamily="34" charset="0"/>
                <a:cs typeface="Arial" panose="020B0604020202020204" pitchFamily="34" charset="0"/>
              </a:rPr>
              <a:t>DIAGNOSTIC</a:t>
            </a: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161365" y="1250576"/>
            <a:ext cx="11846859" cy="5486400"/>
          </a:xfrm>
          <a:solidFill>
            <a:schemeClr val="accent3">
              <a:lumMod val="60000"/>
              <a:lumOff val="40000"/>
            </a:schemeClr>
          </a:solidFill>
        </p:spPr>
        <p:txBody>
          <a:bodyPr>
            <a:normAutofit fontScale="85000" lnSpcReduction="10000"/>
          </a:bodyPr>
          <a:lstStyle/>
          <a:p>
            <a:r>
              <a:rPr lang="fr-FR" sz="22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Bilan des ZES en </a:t>
            </a:r>
            <a:r>
              <a:rPr lang="fr-FR" sz="2200" b="1" dirty="0">
                <a:solidFill>
                  <a:srgbClr val="2F5496"/>
                </a:solidFill>
                <a:latin typeface="Arial" panose="020B0604020202020204" pitchFamily="34" charset="0"/>
                <a:ea typeface="DengXian Light" panose="02010600030101010101" pitchFamily="2" charset="-122"/>
                <a:cs typeface="Arial" panose="020B0604020202020204" pitchFamily="34" charset="0"/>
              </a:rPr>
              <a:t>Asie et dans le Monde</a:t>
            </a:r>
            <a:endParaRPr lang="fr-FR" sz="22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r>
              <a:rPr lang="fr-FR" sz="2400" spc="-30" dirty="0">
                <a:effectLst/>
                <a:latin typeface="Arial" panose="020B0604020202020204" pitchFamily="34" charset="0"/>
                <a:ea typeface="Calibri" panose="020F0502020204030204" pitchFamily="34" charset="0"/>
                <a:cs typeface="Arial" panose="020B0604020202020204" pitchFamily="34" charset="0"/>
              </a:rPr>
              <a:t>- Littérature abondante confirme succès des zones économiques spéciales en Chine ; </a:t>
            </a:r>
            <a:endParaRPr lang="fr-FR" sz="2400" spc="-30" dirty="0">
              <a:effectLst/>
              <a:latin typeface="Arial" panose="020B0604020202020204" pitchFamily="34" charset="0"/>
              <a:ea typeface="Times New Roman" panose="02020603050405020304" pitchFamily="18" charset="0"/>
              <a:cs typeface="Arial" panose="020B0604020202020204" pitchFamily="34" charset="0"/>
            </a:endParaRPr>
          </a:p>
          <a:p>
            <a:pPr>
              <a:buFontTx/>
              <a:buChar char="-"/>
            </a:pPr>
            <a:r>
              <a:rPr lang="fr-FR" sz="2400" spc="-30" dirty="0">
                <a:effectLst/>
                <a:latin typeface="Arial" panose="020B0604020202020204" pitchFamily="34" charset="0"/>
                <a:ea typeface="Calibri" panose="020F0502020204030204" pitchFamily="34" charset="0"/>
                <a:cs typeface="Arial" panose="020B0604020202020204" pitchFamily="34" charset="0"/>
              </a:rPr>
              <a:t>Forte influence dans le développement des ZES en Afrique ; mais c</a:t>
            </a:r>
            <a:r>
              <a:rPr lang="fr-FR" sz="2400" spc="-30" dirty="0">
                <a:latin typeface="Arial" panose="020B0604020202020204" pitchFamily="34" charset="0"/>
                <a:ea typeface="Calibri" panose="020F0502020204030204" pitchFamily="34" charset="0"/>
                <a:cs typeface="Arial" panose="020B0604020202020204" pitchFamily="34" charset="0"/>
              </a:rPr>
              <a:t>ritiques à noter : </a:t>
            </a:r>
            <a:r>
              <a:rPr lang="fr-FR" sz="2400" spc="-30" dirty="0">
                <a:solidFill>
                  <a:srgbClr val="000000"/>
                </a:solidFill>
                <a:effectLst/>
                <a:latin typeface="Arial" panose="020B0604020202020204" pitchFamily="34" charset="0"/>
                <a:ea typeface="Calibri" panose="020F0502020204030204" pitchFamily="34" charset="0"/>
                <a:cs typeface="Arial" panose="020B0604020202020204" pitchFamily="34" charset="0"/>
              </a:rPr>
              <a:t>déficit en termes de stratégie d’industrialisation du pays, restrictions à l’entrée des zones pour les investisseurs locaux, déficit de liens avec le secteur privé local, ou de transfert de technologies ;</a:t>
            </a:r>
            <a:endParaRPr lang="fr-FR" sz="2400" spc="-3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buFontTx/>
              <a:buChar char="-"/>
            </a:pPr>
            <a:r>
              <a:rPr lang="fr-FR" sz="2400" spc="-30" dirty="0">
                <a:solidFill>
                  <a:srgbClr val="202124"/>
                </a:solidFill>
                <a:effectLst/>
                <a:latin typeface="Arial" panose="020B0604020202020204" pitchFamily="34" charset="0"/>
                <a:ea typeface="Calibri" panose="020F0502020204030204" pitchFamily="34" charset="0"/>
                <a:cs typeface="Arial" panose="020B0604020202020204" pitchFamily="34" charset="0"/>
              </a:rPr>
              <a:t>Au niveau de l’ASEAN : d</a:t>
            </a:r>
            <a:r>
              <a:rPr lang="fr-FR" sz="2400" spc="-30" dirty="0">
                <a:solidFill>
                  <a:srgbClr val="191919"/>
                </a:solidFill>
                <a:effectLst/>
                <a:latin typeface="Arial" panose="020B0604020202020204" pitchFamily="34" charset="0"/>
                <a:ea typeface="Times New Roman" panose="02020603050405020304" pitchFamily="18" charset="0"/>
                <a:cs typeface="Arial" panose="020B0604020202020204" pitchFamily="34" charset="0"/>
              </a:rPr>
              <a:t>éveloppement de zones économiques spéciales pour faciliter les investissements dans les villes frontalières, en phase avec la création de corridors économiques, c</a:t>
            </a:r>
            <a:r>
              <a:rPr lang="fr-FR" sz="2400" spc="-3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oncrétisant des axes de coopération industrielle bilatérales et de division industrielle ; </a:t>
            </a:r>
          </a:p>
          <a:p>
            <a:pPr>
              <a:buFontTx/>
              <a:buChar char="-"/>
            </a:pPr>
            <a:r>
              <a:rPr lang="fr-FR" sz="2400" spc="-30" dirty="0">
                <a:solidFill>
                  <a:srgbClr val="191919"/>
                </a:solidFill>
                <a:effectLst/>
                <a:latin typeface="Arial" panose="020B0604020202020204" pitchFamily="34" charset="0"/>
                <a:ea typeface="Times New Roman" panose="02020603050405020304" pitchFamily="18" charset="0"/>
                <a:cs typeface="Arial" panose="020B0604020202020204" pitchFamily="34" charset="0"/>
              </a:rPr>
              <a:t>Toutefois, là encore, des réserves se lèvent à raison de </a:t>
            </a:r>
            <a:r>
              <a:rPr lang="fr-FR" sz="2400" spc="-30" dirty="0">
                <a:effectLst/>
                <a:latin typeface="Arial" panose="020B0604020202020204" pitchFamily="34" charset="0"/>
                <a:ea typeface="Calibri" panose="020F0502020204030204" pitchFamily="34" charset="0"/>
                <a:cs typeface="Arial" panose="020B0604020202020204" pitchFamily="34" charset="0"/>
              </a:rPr>
              <a:t>ZES (Chine/ASEAN) conçues comme un lieu d’exportation par un Pays tiers ou une ou des entreprises tierces, déconnectée de l’arrière-pays, avec peu ou pas de transfert de technologie et qui ne favorisent en rien l’industrialisation du pays où elle est située ;</a:t>
            </a:r>
          </a:p>
          <a:p>
            <a:pPr>
              <a:buFontTx/>
              <a:buChar char="-"/>
            </a:pPr>
            <a:r>
              <a:rPr lang="fr-FR" sz="2400" spc="-30" dirty="0">
                <a:effectLst/>
                <a:latin typeface="Arial" panose="020B0604020202020204" pitchFamily="34" charset="0"/>
                <a:ea typeface="Calibri" panose="020F0502020204030204" pitchFamily="34" charset="0"/>
                <a:cs typeface="Arial" panose="020B0604020202020204" pitchFamily="34" charset="0"/>
              </a:rPr>
              <a:t>Au </a:t>
            </a:r>
            <a:r>
              <a:rPr lang="fr-FR" sz="2400" spc="-30" dirty="0">
                <a:latin typeface="Arial" panose="020B0604020202020204" pitchFamily="34" charset="0"/>
                <a:ea typeface="Calibri" panose="020F0502020204030204" pitchFamily="34" charset="0"/>
                <a:cs typeface="Arial" panose="020B0604020202020204" pitchFamily="34" charset="0"/>
              </a:rPr>
              <a:t>sein de l’ASEAN : </a:t>
            </a:r>
            <a:r>
              <a:rPr lang="fr-FR" sz="2400" spc="-30" dirty="0">
                <a:effectLst/>
                <a:latin typeface="Arial" panose="020B0604020202020204" pitchFamily="34" charset="0"/>
                <a:ea typeface="Calibri" panose="020F0502020204030204" pitchFamily="34" charset="0"/>
                <a:cs typeface="Arial" panose="020B0604020202020204" pitchFamily="34" charset="0"/>
              </a:rPr>
              <a:t>règles d’origine applicables partout dans la zone de libre-échange, y compris dans les ZES, contrairement au Mercosur ; simples et transparentes, la plupart des flux commerciaux étant soumis à une exigence de 40 % de contenu en valeur régionale ;</a:t>
            </a:r>
            <a:endParaRPr lang="fr-FR" sz="2400" dirty="0">
              <a:latin typeface="Arial" panose="020B0604020202020204" pitchFamily="34" charset="0"/>
              <a:ea typeface="Calibri" panose="020F0502020204030204" pitchFamily="34" charset="0"/>
              <a:cs typeface="Arial" panose="020B0604020202020204" pitchFamily="34" charset="0"/>
            </a:endParaRPr>
          </a:p>
          <a:p>
            <a:pPr>
              <a:buFontTx/>
              <a:buChar char="-"/>
            </a:pPr>
            <a:r>
              <a:rPr lang="fr-FR" sz="2400" spc="-30" dirty="0">
                <a:latin typeface="Arial" panose="020B0604020202020204" pitchFamily="34" charset="0"/>
                <a:ea typeface="Calibri" panose="020F0502020204030204" pitchFamily="34" charset="0"/>
                <a:cs typeface="Arial" panose="020B0604020202020204" pitchFamily="34" charset="0"/>
              </a:rPr>
              <a:t>Enfin, </a:t>
            </a:r>
            <a:r>
              <a:rPr lang="fr-FR" sz="2400" spc="-30" dirty="0">
                <a:effectLst/>
                <a:latin typeface="Arial" panose="020B0604020202020204" pitchFamily="34" charset="0"/>
                <a:ea typeface="Calibri" panose="020F0502020204030204" pitchFamily="34" charset="0"/>
                <a:cs typeface="Arial" panose="020B0604020202020204" pitchFamily="34" charset="0"/>
              </a:rPr>
              <a:t>les pays de l’ASEAN ont collaboré afin de bénéficier des complémentarités commerciales régionales et des différences de coûts de main-d’œuvre en créant des ZES transnationales.</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effectLst/>
              <a:latin typeface="Lato" panose="020F0502020204030203" pitchFamily="34" charset="0"/>
              <a:ea typeface="Calibri" panose="020F0502020204030204" pitchFamily="34" charset="0"/>
              <a:cs typeface="Arial" panose="020B0604020202020204" pitchFamily="34" charset="0"/>
            </a:endParaRPr>
          </a:p>
          <a:p>
            <a:pPr>
              <a:buFontTx/>
              <a:buChar char="-"/>
            </a:pPr>
            <a:endParaRPr lang="fr-FR" sz="24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1116032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34472"/>
            <a:ext cx="10515600" cy="820270"/>
          </a:xfrm>
          <a:solidFill>
            <a:schemeClr val="tx1"/>
          </a:solidFill>
        </p:spPr>
        <p:txBody>
          <a:bodyPr>
            <a:normAutofit/>
          </a:bodyPr>
          <a:lstStyle/>
          <a:p>
            <a:pPr algn="ctr"/>
            <a:r>
              <a:rPr lang="fr-FR" sz="3600" b="1" dirty="0">
                <a:solidFill>
                  <a:schemeClr val="accent3">
                    <a:lumMod val="60000"/>
                    <a:lumOff val="40000"/>
                  </a:schemeClr>
                </a:solidFill>
                <a:latin typeface="Arial" panose="020B0604020202020204" pitchFamily="34" charset="0"/>
                <a:cs typeface="Arial" panose="020B0604020202020204" pitchFamily="34" charset="0"/>
              </a:rPr>
              <a:t>DIAGNOSTIC</a:t>
            </a: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242047" y="1264024"/>
            <a:ext cx="11752729" cy="5338481"/>
          </a:xfrm>
          <a:solidFill>
            <a:schemeClr val="accent3">
              <a:lumMod val="60000"/>
              <a:lumOff val="40000"/>
            </a:schemeClr>
          </a:solidFill>
        </p:spPr>
        <p:txBody>
          <a:bodyPr>
            <a:normAutofit lnSpcReduction="10000"/>
          </a:bodyPr>
          <a:lstStyle/>
          <a:p>
            <a:r>
              <a:rPr lang="fr-FR" sz="22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Zones économiques spéciales de nouvelle génération</a:t>
            </a:r>
          </a:p>
          <a:p>
            <a:pPr>
              <a:buFontTx/>
              <a:buChar char="-"/>
            </a:pPr>
            <a:r>
              <a:rPr lang="fr-FR" sz="2200" spc="-30" dirty="0">
                <a:effectLst/>
                <a:latin typeface="Arial" panose="020B0604020202020204" pitchFamily="34" charset="0"/>
                <a:ea typeface="Calibri" panose="020F0502020204030204" pitchFamily="34" charset="0"/>
                <a:cs typeface="Arial" panose="020B0604020202020204" pitchFamily="34" charset="0"/>
              </a:rPr>
              <a:t>Notion nouvelle génération, pouvant recouvrir plusieurs aspects</a:t>
            </a:r>
            <a:r>
              <a:rPr lang="fr-FR" sz="2200" spc="-30" dirty="0">
                <a:latin typeface="Arial" panose="020B0604020202020204" pitchFamily="34" charset="0"/>
                <a:ea typeface="Calibri" panose="020F0502020204030204" pitchFamily="34" charset="0"/>
                <a:cs typeface="Arial" panose="020B0604020202020204" pitchFamily="34" charset="0"/>
              </a:rPr>
              <a:t> ;</a:t>
            </a:r>
          </a:p>
          <a:p>
            <a:pPr>
              <a:buFontTx/>
              <a:buChar char="-"/>
            </a:pPr>
            <a:r>
              <a:rPr lang="fr-FR" sz="2200" spc="-30" dirty="0">
                <a:effectLst/>
                <a:latin typeface="Arial" panose="020B0604020202020204" pitchFamily="34" charset="0"/>
                <a:ea typeface="Calibri" panose="020F0502020204030204" pitchFamily="34" charset="0"/>
                <a:cs typeface="Arial" panose="020B0604020202020204" pitchFamily="34" charset="0"/>
              </a:rPr>
              <a:t>Zones Economiques Spéciales Sécurisées </a:t>
            </a:r>
            <a:r>
              <a:rPr lang="fr-FR" sz="2200" spc="-30" dirty="0">
                <a:latin typeface="Arial" panose="020B0604020202020204" pitchFamily="34" charset="0"/>
                <a:ea typeface="Calibri" panose="020F0502020204030204" pitchFamily="34" charset="0"/>
                <a:cs typeface="Arial" panose="020B0604020202020204" pitchFamily="34" charset="0"/>
              </a:rPr>
              <a:t>selon </a:t>
            </a:r>
            <a:r>
              <a:rPr lang="fr-FR" sz="2200" spc="-30" dirty="0">
                <a:effectLst/>
                <a:latin typeface="Arial" panose="020B0604020202020204" pitchFamily="34" charset="0"/>
                <a:ea typeface="Calibri" panose="020F0502020204030204" pitchFamily="34" charset="0"/>
                <a:cs typeface="Arial" panose="020B0604020202020204" pitchFamily="34" charset="0"/>
              </a:rPr>
              <a:t>l’Institut de Prospective Economique du Monde Méditerranéen et l’AEZO : modèle de ZES avec des priorités autour de l’industrialisation, la transformation des matières premières, avec une valeur ajoutée locale et une double préoccupation : trouver un équilibre entre les exportations, y compris vers le reste de l’Afrique, et la promotion de l’import-substitution ; </a:t>
            </a:r>
            <a:endParaRPr lang="fr-FR" sz="2200" spc="-30" dirty="0">
              <a:latin typeface="Arial" panose="020B0604020202020204" pitchFamily="34" charset="0"/>
              <a:ea typeface="Calibri" panose="020F0502020204030204" pitchFamily="34" charset="0"/>
              <a:cs typeface="Arial" panose="020B0604020202020204" pitchFamily="34" charset="0"/>
            </a:endParaRPr>
          </a:p>
          <a:p>
            <a:pPr>
              <a:buFontTx/>
              <a:buChar char="-"/>
            </a:pPr>
            <a:r>
              <a:rPr lang="fr-FR" sz="2200" spc="-30" dirty="0">
                <a:solidFill>
                  <a:srgbClr val="222222"/>
                </a:solidFill>
                <a:effectLst/>
                <a:latin typeface="Arial" panose="020B0604020202020204" pitchFamily="34" charset="0"/>
                <a:ea typeface="Calibri" panose="020F0502020204030204" pitchFamily="34" charset="0"/>
                <a:cs typeface="Arial" panose="020B0604020202020204" pitchFamily="34" charset="0"/>
              </a:rPr>
              <a:t>Littérature fait référence aux ressources naturelles, source d’une multiplicité de développement de segments industriels ; p</a:t>
            </a:r>
            <a:r>
              <a:rPr lang="fr-FR" sz="2200" spc="-30" dirty="0">
                <a:effectLst/>
                <a:latin typeface="Arial" panose="020B0604020202020204" pitchFamily="34" charset="0"/>
                <a:ea typeface="Calibri" panose="020F0502020204030204" pitchFamily="34" charset="0"/>
                <a:cs typeface="Arial" panose="020B0604020202020204" pitchFamily="34" charset="0"/>
              </a:rPr>
              <a:t>otentiel de ressources naturelles : enjeu de favoriser l’émergence de fonds à destination du financement des infrastructures et services publics dans les ZES ?</a:t>
            </a:r>
          </a:p>
          <a:p>
            <a:pPr>
              <a:buFontTx/>
              <a:buChar char="-"/>
            </a:pPr>
            <a:r>
              <a:rPr lang="fr-FR" sz="2200" spc="-30" dirty="0">
                <a:latin typeface="Arial" panose="020B0604020202020204" pitchFamily="34" charset="0"/>
                <a:ea typeface="Calibri" panose="020F0502020204030204" pitchFamily="34" charset="0"/>
                <a:cs typeface="Arial" panose="020B0604020202020204" pitchFamily="34" charset="0"/>
              </a:rPr>
              <a:t>S</a:t>
            </a:r>
            <a:r>
              <a:rPr lang="fr-FR" sz="2200" spc="-30" dirty="0">
                <a:effectLst/>
                <a:latin typeface="Arial" panose="020B0604020202020204" pitchFamily="34" charset="0"/>
                <a:ea typeface="Calibri" panose="020F0502020204030204" pitchFamily="34" charset="0"/>
                <a:cs typeface="Arial" panose="020B0604020202020204" pitchFamily="34" charset="0"/>
              </a:rPr>
              <a:t>elon l’AEZO : nouveaux investisseurs industriels plus intéressés par la présence d’économies externes, d’incitations à la productivité (connectique et assistance à la numérisation, d’aides à la digitalisation, l’automation) ; défis de la 4ème révolution industrielle et </a:t>
            </a:r>
            <a:r>
              <a:rPr lang="fr-FR" sz="2200" spc="-30" dirty="0">
                <a:latin typeface="Arial" panose="020B0604020202020204" pitchFamily="34" charset="0"/>
                <a:ea typeface="Calibri" panose="020F0502020204030204" pitchFamily="34" charset="0"/>
                <a:cs typeface="Arial" panose="020B0604020202020204" pitchFamily="34" charset="0"/>
              </a:rPr>
              <a:t>de l</a:t>
            </a:r>
            <a:r>
              <a:rPr lang="fr-FR" sz="2200" spc="-30" dirty="0">
                <a:effectLst/>
                <a:latin typeface="Arial" panose="020B0604020202020204" pitchFamily="34" charset="0"/>
                <a:ea typeface="Calibri" panose="020F0502020204030204" pitchFamily="34" charset="0"/>
                <a:cs typeface="Arial" panose="020B0604020202020204" pitchFamily="34" charset="0"/>
              </a:rPr>
              <a:t>a digitalisation du commerce international </a:t>
            </a:r>
            <a:r>
              <a:rPr lang="fr-FR" sz="2200" spc="-30" dirty="0">
                <a:latin typeface="Arial" panose="020B0604020202020204" pitchFamily="34" charset="0"/>
                <a:ea typeface="Calibri" panose="020F0502020204030204" pitchFamily="34" charset="0"/>
                <a:cs typeface="Arial" panose="020B0604020202020204" pitchFamily="34" charset="0"/>
              </a:rPr>
              <a:t>; </a:t>
            </a:r>
            <a:endParaRPr lang="fr-FR" sz="2200" dirty="0">
              <a:latin typeface="Arial" panose="020B0604020202020204" pitchFamily="34" charset="0"/>
              <a:ea typeface="Calibri" panose="020F0502020204030204" pitchFamily="34" charset="0"/>
              <a:cs typeface="Arial" panose="020B0604020202020204" pitchFamily="34" charset="0"/>
            </a:endParaRPr>
          </a:p>
          <a:p>
            <a:pPr>
              <a:buFontTx/>
              <a:buChar char="-"/>
            </a:pPr>
            <a:r>
              <a:rPr lang="fr-FR" sz="2200" spc="-30" dirty="0">
                <a:effectLst/>
                <a:latin typeface="Arial" panose="020B0604020202020204" pitchFamily="34" charset="0"/>
                <a:ea typeface="Times New Roman" panose="02020603050405020304" pitchFamily="18" charset="0"/>
                <a:cs typeface="Arial" panose="020B0604020202020204" pitchFamily="34" charset="0"/>
              </a:rPr>
              <a:t>C’est dans ce contexte qu’ont aussi émergé des technopoles, (complexes industriels de haute technologie, cités de la science, parcs axés sur la recherche).</a:t>
            </a:r>
            <a:endParaRPr lang="fr-FR" sz="22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1028967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47919"/>
            <a:ext cx="10515600" cy="1479176"/>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28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CADRE STRATEGIQUE ET OPERATIONNEL DE DEVELOPPEMENT DES ZONES ECONOMIQUES SPECIALES DE NOUVELLE GENERATION EN AFRIQUE CENTRALE</a:t>
            </a:r>
            <a:br>
              <a:rPr lang="fr-FR" sz="36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161365" y="1896035"/>
            <a:ext cx="11927541" cy="4814047"/>
          </a:xfrm>
          <a:solidFill>
            <a:schemeClr val="accent3">
              <a:lumMod val="60000"/>
              <a:lumOff val="40000"/>
            </a:schemeClr>
          </a:solidFill>
        </p:spPr>
        <p:txBody>
          <a:bodyPr>
            <a:normAutofit/>
          </a:bodyPr>
          <a:lstStyle/>
          <a:p>
            <a:r>
              <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De nouveaux paradigmes</a:t>
            </a:r>
          </a:p>
          <a:p>
            <a:pPr marL="0" indent="0" algn="just">
              <a:lnSpc>
                <a:spcPct val="115000"/>
              </a:lnSpc>
              <a:spcAft>
                <a:spcPts val="800"/>
              </a:spcAft>
              <a:buNone/>
            </a:pPr>
            <a:r>
              <a:rPr lang="fr-FR" sz="2000" spc="-30" dirty="0">
                <a:latin typeface="Arial" panose="020B0604020202020204" pitchFamily="34" charset="0"/>
                <a:ea typeface="Calibri" panose="020F0502020204030204" pitchFamily="34" charset="0"/>
                <a:cs typeface="Arial" panose="020B0604020202020204" pitchFamily="34" charset="0"/>
              </a:rPr>
              <a:t>- A</a:t>
            </a:r>
            <a:r>
              <a:rPr lang="fr-FR" sz="2000" spc="-30" dirty="0">
                <a:effectLst/>
                <a:latin typeface="Arial" panose="020B0604020202020204" pitchFamily="34" charset="0"/>
                <a:ea typeface="Calibri" panose="020F0502020204030204" pitchFamily="34" charset="0"/>
                <a:cs typeface="Arial" panose="020B0604020202020204" pitchFamily="34" charset="0"/>
              </a:rPr>
              <a:t>xes stratégiques peu reflétés dans textes réglementaires et insuffisamment traduits dans critères de recrutement des promoteurs développeurs, et au plan contractuel. Prise en compte nombre de paramètres dont l’absence ou le déficit a pu générer les échecs de certaines ZES.</a:t>
            </a:r>
            <a:endParaRPr lang="fr-FR" sz="20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800"/>
              </a:spcAft>
            </a:pPr>
            <a:r>
              <a:rPr lang="fr-FR" sz="2000" spc="-30" dirty="0">
                <a:effectLst/>
                <a:latin typeface="Arial" panose="020B0604020202020204" pitchFamily="34" charset="0"/>
                <a:ea typeface="Calibri" panose="020F0502020204030204" pitchFamily="34" charset="0"/>
                <a:cs typeface="Arial" panose="020B0604020202020204" pitchFamily="34" charset="0"/>
              </a:rPr>
              <a:t> </a:t>
            </a:r>
            <a:r>
              <a:rPr lang="fr-FR" sz="2000" b="1" i="1" spc="-30" dirty="0">
                <a:solidFill>
                  <a:srgbClr val="344085"/>
                </a:solidFill>
                <a:effectLst/>
                <a:latin typeface="Arial" panose="020B0604020202020204" pitchFamily="34" charset="0"/>
                <a:ea typeface="Calibri" panose="020F0502020204030204" pitchFamily="34" charset="0"/>
                <a:cs typeface="Arial" panose="020B0604020202020204" pitchFamily="34" charset="0"/>
              </a:rPr>
              <a:t>Transformation économique du Pays</a:t>
            </a: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Politique industrielle : axe principal du développement du pays. Les ZES doivent être adossées à la politique industrielle et non se développer « hors sol ». </a:t>
            </a:r>
            <a:endParaRPr lang="fr-FR" sz="2000" b="1" i="1" spc="-30" dirty="0">
              <a:solidFill>
                <a:srgbClr val="344085"/>
              </a:solidFill>
              <a:latin typeface="Arial" panose="020B0604020202020204" pitchFamily="34" charset="0"/>
              <a:ea typeface="Calibri" panose="020F0502020204030204" pitchFamily="34" charset="0"/>
              <a:cs typeface="Arial" panose="020B0604020202020204" pitchFamily="34" charset="0"/>
            </a:endParaRPr>
          </a:p>
          <a:p>
            <a:pPr marL="0" indent="0">
              <a:buNone/>
            </a:pPr>
            <a:r>
              <a:rPr lang="fr-FR" sz="2000" dirty="0">
                <a:solidFill>
                  <a:srgbClr val="344085"/>
                </a:solidFill>
                <a:latin typeface="Arial" panose="020B0604020202020204" pitchFamily="34" charset="0"/>
                <a:cs typeface="Arial" panose="020B0604020202020204" pitchFamily="34" charset="0"/>
              </a:rPr>
              <a:t>- </a:t>
            </a:r>
            <a:r>
              <a:rPr lang="fr-FR" sz="2000" b="1" i="1" spc="-30" dirty="0">
                <a:solidFill>
                  <a:srgbClr val="344085"/>
                </a:solidFill>
                <a:effectLst/>
                <a:latin typeface="Arial" panose="020B0604020202020204" pitchFamily="34" charset="0"/>
                <a:ea typeface="Calibri" panose="020F0502020204030204" pitchFamily="34" charset="0"/>
                <a:cs typeface="Arial" panose="020B0604020202020204" pitchFamily="34" charset="0"/>
              </a:rPr>
              <a:t>Transformation sur place des matières premières et Développement des chaînes de valeurs </a:t>
            </a:r>
            <a:endParaRPr lang="fr-FR" sz="20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Question de la transformation des matières premières est récurrente ; Il reste à l’intégrer dans les plans de développement des ZES, dans les cahiers des charges des développeurs et aménageurs, et les plans d’affaires des entreprises à agréer, et ce sur la base d’études très précises. </a:t>
            </a:r>
            <a:endParaRPr lang="fr-F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8268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201707"/>
            <a:ext cx="10515600" cy="1331258"/>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28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CADRE STRATEGIQUE ET OPERATIONNEL DE DEVELOPPEMENT DES ZONES ECONOMIQUES SPECIALES DE NOUVELLE GENERATION EN AFRIQUE CENTRALE</a:t>
            </a:r>
            <a:br>
              <a:rPr lang="fr-FR" sz="36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134471" y="1761565"/>
            <a:ext cx="11954435" cy="4894728"/>
          </a:xfrm>
          <a:solidFill>
            <a:schemeClr val="accent3">
              <a:lumMod val="60000"/>
              <a:lumOff val="40000"/>
            </a:schemeClr>
          </a:solidFill>
        </p:spPr>
        <p:txBody>
          <a:bodyPr>
            <a:normAutofit lnSpcReduction="10000"/>
          </a:bodyPr>
          <a:lstStyle/>
          <a:p>
            <a:pPr>
              <a:buFontTx/>
              <a:buChar char="-"/>
            </a:pPr>
            <a:r>
              <a:rPr lang="fr-FR" sz="1800" b="1" i="1" spc="-30" dirty="0">
                <a:solidFill>
                  <a:srgbClr val="344085"/>
                </a:solidFill>
                <a:effectLst/>
                <a:latin typeface="Arial" panose="020B0604020202020204" pitchFamily="34" charset="0"/>
                <a:ea typeface="Calibri" panose="020F0502020204030204" pitchFamily="34" charset="0"/>
                <a:cs typeface="Arial" panose="020B0604020202020204" pitchFamily="34" charset="0"/>
              </a:rPr>
              <a:t>Equilibre des territoires </a:t>
            </a: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1800" spc="-30" dirty="0">
                <a:effectLst/>
                <a:latin typeface="Arial" panose="020B0604020202020204" pitchFamily="34" charset="0"/>
                <a:ea typeface="Calibri" panose="020F0502020204030204" pitchFamily="34" charset="0"/>
                <a:cs typeface="Arial" panose="020B0604020202020204" pitchFamily="34" charset="0"/>
              </a:rPr>
              <a:t>- Non plus enclave déconnectée du territoire mais davantage un </a:t>
            </a:r>
            <a:r>
              <a:rPr lang="fr-FR" sz="1800" spc="-30" dirty="0" err="1">
                <a:effectLst/>
                <a:latin typeface="Arial" panose="020B0604020202020204" pitchFamily="34" charset="0"/>
                <a:ea typeface="Calibri" panose="020F0502020204030204" pitchFamily="34" charset="0"/>
                <a:cs typeface="Arial" panose="020B0604020202020204" pitchFamily="34" charset="0"/>
              </a:rPr>
              <a:t>éco-système</a:t>
            </a:r>
            <a:r>
              <a:rPr lang="fr-FR" sz="1800" spc="-30" dirty="0">
                <a:effectLst/>
                <a:latin typeface="Arial" panose="020B0604020202020204" pitchFamily="34" charset="0"/>
                <a:ea typeface="Calibri" panose="020F0502020204030204" pitchFamily="34" charset="0"/>
                <a:cs typeface="Arial" panose="020B0604020202020204" pitchFamily="34" charset="0"/>
              </a:rPr>
              <a:t> ; tisser des liens avec les « territoires », régions, centres industriels, zones où peuvent être exploitées ressources naturelles ; question de l’agrégation des projets industriels qui est ici posée ici. Une telle stratégie ne peut réussir sans associer les collectivités locales dans le cadre de gouvernance des ZES.</a:t>
            </a:r>
            <a:endParaRPr lang="fr-FR" sz="18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1800" dirty="0">
                <a:solidFill>
                  <a:srgbClr val="344085"/>
                </a:solidFill>
                <a:latin typeface="Arial" panose="020B0604020202020204" pitchFamily="34" charset="0"/>
                <a:cs typeface="Arial" panose="020B0604020202020204" pitchFamily="34" charset="0"/>
              </a:rPr>
              <a:t>- </a:t>
            </a:r>
            <a:r>
              <a:rPr lang="fr-FR" sz="1800" b="1" i="1" spc="-30" dirty="0">
                <a:solidFill>
                  <a:srgbClr val="344085"/>
                </a:solidFill>
                <a:effectLst/>
                <a:latin typeface="Arial" panose="020B0604020202020204" pitchFamily="34" charset="0"/>
                <a:ea typeface="Calibri" panose="020F0502020204030204" pitchFamily="34" charset="0"/>
                <a:cs typeface="Arial" panose="020B0604020202020204" pitchFamily="34" charset="0"/>
              </a:rPr>
              <a:t>Développement d’un tissu industriel local</a:t>
            </a: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1800" spc="-30" dirty="0">
                <a:effectLst/>
                <a:latin typeface="Arial" panose="020B0604020202020204" pitchFamily="34" charset="0"/>
                <a:ea typeface="Calibri" panose="020F0502020204030204" pitchFamily="34" charset="0"/>
                <a:cs typeface="Arial" panose="020B0604020202020204" pitchFamily="34" charset="0"/>
              </a:rPr>
              <a:t>- Intégration des PME locales ; soit à travers des liens développés avec des structures situées en dehors de la ZES, ou avec des PME qui ont leur siège dans les ZES. Autre option : réserve d’espace aux PME locales dans le périmètre de la ZES.</a:t>
            </a:r>
          </a:p>
          <a:p>
            <a:pPr>
              <a:buFontTx/>
              <a:buChar char="-"/>
            </a:pPr>
            <a:r>
              <a:rPr lang="fr-FR" sz="1800" b="1" i="1" spc="-30" dirty="0">
                <a:solidFill>
                  <a:srgbClr val="344085"/>
                </a:solidFill>
                <a:effectLst/>
                <a:latin typeface="Arial" panose="020B0604020202020204" pitchFamily="34" charset="0"/>
                <a:ea typeface="Calibri" panose="020F0502020204030204" pitchFamily="34" charset="0"/>
                <a:cs typeface="Arial" panose="020B0604020202020204" pitchFamily="34" charset="0"/>
              </a:rPr>
              <a:t>Développement du capital humain</a:t>
            </a: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1800" spc="-30" dirty="0">
                <a:effectLst/>
                <a:latin typeface="Arial" panose="020B0604020202020204" pitchFamily="34" charset="0"/>
                <a:ea typeface="Calibri" panose="020F0502020204030204" pitchFamily="34" charset="0"/>
                <a:cs typeface="Arial" panose="020B0604020202020204" pitchFamily="34" charset="0"/>
              </a:rPr>
              <a:t>- Triptyque initial des ZES (investissement, exportation, emploi) peu efficient ; c’est le curseur de la formation qui doit être mis au premier plan ;.</a:t>
            </a:r>
            <a:endParaRPr lang="fr-FR" sz="18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1800" b="1" i="1" spc="-30" dirty="0">
                <a:solidFill>
                  <a:srgbClr val="344085"/>
                </a:solidFill>
                <a:effectLst/>
                <a:latin typeface="Arial" panose="020B0604020202020204" pitchFamily="34" charset="0"/>
                <a:ea typeface="Calibri" panose="020F0502020204030204" pitchFamily="34" charset="0"/>
                <a:cs typeface="Arial" panose="020B0604020202020204" pitchFamily="34" charset="0"/>
              </a:rPr>
              <a:t>- Une finance locale</a:t>
            </a: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1800" spc="-30" dirty="0">
                <a:effectLst/>
                <a:latin typeface="Arial" panose="020B0604020202020204" pitchFamily="34" charset="0"/>
                <a:ea typeface="Calibri" panose="020F0502020204030204" pitchFamily="34" charset="0"/>
                <a:cs typeface="Arial" panose="020B0604020202020204" pitchFamily="34" charset="0"/>
              </a:rPr>
              <a:t>- Déficit de fonds de développement publics et peu d’appétit des banques locales pour des projets qui s’inscrivent dans le long terme ; nécessité de modifications fortes des politiques publiques en matière de crédit et de financement de projet ;</a:t>
            </a:r>
            <a:endParaRPr lang="fr-FR" sz="18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3610878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34472"/>
            <a:ext cx="10515600" cy="1075764"/>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20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CADRE STRATEGIQUE ET OPERATIONNEL DE DEVELOPPEMENT DES ZONES ECONOMIQUES SPECIALES DE NOUVELLE GENERATION EN AFRIQUE CENTRALE</a:t>
            </a:r>
            <a:br>
              <a:rPr lang="fr-FR" sz="3600" b="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107576" y="1331260"/>
            <a:ext cx="11981330" cy="5526740"/>
          </a:xfrm>
          <a:solidFill>
            <a:schemeClr val="accent3">
              <a:lumMod val="60000"/>
              <a:lumOff val="40000"/>
            </a:schemeClr>
          </a:solidFill>
        </p:spPr>
        <p:txBody>
          <a:bodyPr>
            <a:normAutofit fontScale="70000" lnSpcReduction="20000"/>
          </a:bodyPr>
          <a:lstStyle/>
          <a:p>
            <a:pPr>
              <a:buFontTx/>
              <a:buChar char="-"/>
            </a:pPr>
            <a:r>
              <a:rPr lang="fr-FR" sz="2900" b="1" i="1" spc="-30" dirty="0">
                <a:solidFill>
                  <a:srgbClr val="344085"/>
                </a:solidFill>
                <a:effectLst/>
                <a:latin typeface="Arial" panose="020B0604020202020204" pitchFamily="34" charset="0"/>
                <a:ea typeface="Calibri" panose="020F0502020204030204" pitchFamily="34" charset="0"/>
                <a:cs typeface="Arial" panose="020B0604020202020204" pitchFamily="34" charset="0"/>
              </a:rPr>
              <a:t>Transfert de technologies/Pôle de recherches/Innovations</a:t>
            </a:r>
            <a:endParaRPr lang="fr-FR" sz="29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2900" spc="-30" dirty="0">
                <a:effectLst/>
                <a:latin typeface="Arial" panose="020B0604020202020204" pitchFamily="34" charset="0"/>
                <a:ea typeface="Calibri" panose="020F0502020204030204" pitchFamily="34" charset="0"/>
                <a:cs typeface="Arial" panose="020B0604020202020204" pitchFamily="34" charset="0"/>
              </a:rPr>
              <a:t>- Question des transferts de technologie ne se résume pas à un développement de la formation sur des équipements importés ; résultats insatisfaisants en termes de technologies opérés dans les ZES ; critères de recrutement des acteurs privés insuffisamment orientés ; nécessité de s’approprier aussi les modalités de cette transformation des matières premières ;</a:t>
            </a:r>
            <a:endParaRPr lang="fr-FR" sz="29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2900" dirty="0">
                <a:solidFill>
                  <a:srgbClr val="344085"/>
                </a:solidFill>
                <a:latin typeface="Arial" panose="020B0604020202020204" pitchFamily="34" charset="0"/>
                <a:cs typeface="Arial" panose="020B0604020202020204" pitchFamily="34" charset="0"/>
              </a:rPr>
              <a:t>- </a:t>
            </a:r>
            <a:r>
              <a:rPr lang="fr-FR" sz="2900" b="1" i="1" spc="-30" dirty="0">
                <a:solidFill>
                  <a:srgbClr val="344085"/>
                </a:solidFill>
                <a:effectLst/>
                <a:latin typeface="Arial" panose="020B0604020202020204" pitchFamily="34" charset="0"/>
                <a:ea typeface="Calibri" panose="020F0502020204030204" pitchFamily="34" charset="0"/>
                <a:cs typeface="Arial" panose="020B0604020202020204" pitchFamily="34" charset="0"/>
              </a:rPr>
              <a:t>Externalités environnementales/Solutions énergétiques, écologiques et logistiques/ Développement urbain</a:t>
            </a:r>
            <a:endParaRPr lang="fr-FR" sz="29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a:buFontTx/>
              <a:buChar char="-"/>
            </a:pPr>
            <a:r>
              <a:rPr lang="fr-FR" sz="2900" spc="-30" dirty="0">
                <a:effectLst/>
                <a:latin typeface="Arial" panose="020B0604020202020204" pitchFamily="34" charset="0"/>
                <a:ea typeface="Calibri" panose="020F0502020204030204" pitchFamily="34" charset="0"/>
                <a:cs typeface="Arial" panose="020B0604020202020204" pitchFamily="34" charset="0"/>
              </a:rPr>
              <a:t>Concept de symbiose industrielle ; les parcs </a:t>
            </a:r>
            <a:r>
              <a:rPr lang="fr-FR" sz="2900" spc="-30" dirty="0" err="1">
                <a:effectLst/>
                <a:latin typeface="Arial" panose="020B0604020202020204" pitchFamily="34" charset="0"/>
                <a:ea typeface="Calibri" panose="020F0502020204030204" pitchFamily="34" charset="0"/>
                <a:cs typeface="Arial" panose="020B0604020202020204" pitchFamily="34" charset="0"/>
              </a:rPr>
              <a:t>éco-industriels</a:t>
            </a:r>
            <a:r>
              <a:rPr lang="fr-FR" sz="2900" spc="-30" dirty="0">
                <a:effectLst/>
                <a:latin typeface="Arial" panose="020B0604020202020204" pitchFamily="34" charset="0"/>
                <a:ea typeface="Calibri" panose="020F0502020204030204" pitchFamily="34" charset="0"/>
                <a:cs typeface="Arial" panose="020B0604020202020204" pitchFamily="34" charset="0"/>
              </a:rPr>
              <a:t> favorisent l'efficacité des ressources et les pratiques d'économie circulaire, contribuant également à combler le fossé entre les villes et les industries en apportant une contribution significative aux villes durables ; </a:t>
            </a:r>
          </a:p>
          <a:p>
            <a:pPr>
              <a:buFontTx/>
              <a:buChar char="-"/>
            </a:pPr>
            <a:r>
              <a:rPr lang="fr-FR" sz="2900" b="1" i="1" spc="-30" dirty="0">
                <a:solidFill>
                  <a:srgbClr val="344085"/>
                </a:solidFill>
                <a:effectLst/>
                <a:latin typeface="Arial" panose="020B0604020202020204" pitchFamily="34" charset="0"/>
                <a:ea typeface="Calibri" panose="020F0502020204030204" pitchFamily="34" charset="0"/>
                <a:cs typeface="Arial" panose="020B0604020202020204" pitchFamily="34" charset="0"/>
              </a:rPr>
              <a:t>Incitations</a:t>
            </a:r>
            <a:endParaRPr lang="fr-FR" sz="29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a:buFontTx/>
              <a:buChar char="-"/>
            </a:pPr>
            <a:r>
              <a:rPr lang="fr-FR" sz="2900" spc="-30" dirty="0">
                <a:effectLst/>
                <a:latin typeface="Arial" panose="020B0604020202020204" pitchFamily="34" charset="0"/>
                <a:ea typeface="Calibri" panose="020F0502020204030204" pitchFamily="34" charset="0"/>
                <a:cs typeface="Arial" panose="020B0604020202020204" pitchFamily="34" charset="0"/>
              </a:rPr>
              <a:t>Ce sont les choix industriels qui doivent déterminer le panel d’incitations et non le contraire ; flexibilité nécessaire ;  politique de spécialisation des incitations et ce annuellement sur la base des choix opérés et des performances relevées ;</a:t>
            </a:r>
          </a:p>
          <a:p>
            <a:pPr marL="0" indent="0">
              <a:buNone/>
            </a:pPr>
            <a:r>
              <a:rPr lang="fr-FR" sz="2900" b="1" i="1" spc="-30" dirty="0">
                <a:solidFill>
                  <a:srgbClr val="344085"/>
                </a:solidFill>
                <a:effectLst/>
                <a:latin typeface="Arial" panose="020B0604020202020204" pitchFamily="34" charset="0"/>
                <a:ea typeface="Calibri" panose="020F0502020204030204" pitchFamily="34" charset="0"/>
                <a:cs typeface="Arial" panose="020B0604020202020204" pitchFamily="34" charset="0"/>
              </a:rPr>
              <a:t>- Modalités d’évaluation</a:t>
            </a:r>
            <a:endParaRPr lang="fr-FR" sz="29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15000"/>
              </a:lnSpc>
              <a:spcAft>
                <a:spcPts val="800"/>
              </a:spcAft>
              <a:buNone/>
            </a:pPr>
            <a:r>
              <a:rPr lang="fr-FR" sz="2900" spc="-30" dirty="0">
                <a:effectLst/>
                <a:latin typeface="Arial" panose="020B0604020202020204" pitchFamily="34" charset="0"/>
                <a:ea typeface="Calibri" panose="020F0502020204030204" pitchFamily="34" charset="0"/>
                <a:cs typeface="Arial" panose="020B0604020202020204" pitchFamily="34" charset="0"/>
              </a:rPr>
              <a:t>- Cadre indépendant d’évaluation des performances, voire de sanction. Les contrats PPP avec les développeurs exploitants des ZES doivent prendre en compte des critères de performance en matière économique, sociale, environnementale en phase avec les objectifs gouvernementaux déclinés dans les plans de développement des ZES.</a:t>
            </a:r>
            <a:endParaRPr lang="fr-FR" sz="2900" dirty="0">
              <a:effectLst/>
              <a:latin typeface="Arial" panose="020B0604020202020204" pitchFamily="34" charset="0"/>
              <a:ea typeface="Calibri" panose="020F0502020204030204" pitchFamily="34" charset="0"/>
              <a:cs typeface="Arial" panose="020B0604020202020204" pitchFamily="34" charset="0"/>
            </a:endParaRPr>
          </a:p>
          <a:p>
            <a:pPr>
              <a:buFontTx/>
              <a:buChar char="-"/>
            </a:pPr>
            <a:endParaRPr lang="fr-FR" sz="1800" dirty="0">
              <a:effectLst/>
              <a:latin typeface="Arial" panose="020B0604020202020204" pitchFamily="34" charset="0"/>
              <a:ea typeface="Calibri" panose="020F0502020204030204" pitchFamily="34" charset="0"/>
              <a:cs typeface="Arial" panose="020B0604020202020204" pitchFamily="34" charset="0"/>
            </a:endParaRPr>
          </a:p>
          <a:p>
            <a:pPr>
              <a:buFontTx/>
              <a:buChar char="-"/>
            </a:pPr>
            <a:endParaRPr lang="fr-FR" sz="18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2697782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242047"/>
            <a:ext cx="10515600" cy="1479177"/>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28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CADRE STRATEGIQUE ET OPERATIONNEL DE DEVELOPPEMENT DES ZONES ECONOMIQUES SPECIALES DE NOUVELLE GENERATION EN AFRIQUE CENTRALE</a:t>
            </a:r>
            <a:br>
              <a:rPr lang="fr-FR" sz="36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188259" y="1922929"/>
            <a:ext cx="11806517" cy="4693024"/>
          </a:xfrm>
          <a:solidFill>
            <a:schemeClr val="accent3">
              <a:lumMod val="60000"/>
              <a:lumOff val="40000"/>
            </a:schemeClr>
          </a:solidFill>
        </p:spPr>
        <p:txBody>
          <a:bodyPr>
            <a:normAutofit lnSpcReduction="10000"/>
          </a:bodyPr>
          <a:lstStyle/>
          <a:p>
            <a:r>
              <a:rPr lang="fr-FR" sz="22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Quelle stratégie communautaire ?</a:t>
            </a: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Question centrale : celle de la complémentarité, voire de la spécialisation dans un contexte où d’une part, l’intégration régionale est certainement un atout pour définir des avantages concurrentiels, mais où, d’autre part, les politiques d’industrialisation mettent souvent en exergue des enjeux de souveraineté ; </a:t>
            </a: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Rôle de la CEA, avec l’appui de bailleurs : aménagement du territoire productif des ZES et des corridors de transport transfrontaliers ; favoriser le développement d’un cadre réglementaire visant à réduire les obstacles à l’intégration régionale en matière d’investissement, de fiscalité, de transport ou à caractère technique ; favoriser la mise en place de consortium sur l’évaluation et la valorisation du capital naturel en appui à la diversification et à l’industrialisation ; </a:t>
            </a:r>
            <a:endParaRPr lang="fr-FR" sz="20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Initiatives régionales : fonds dédiés qui favorisent l’émergence de partenariats en matière d’innovation par l’entremise des PPP, également connus sous le nom d’initiatives technologiques conjointes, d’entreprises communes ou de PPP contractuels et enfin au niveau réglementaire et institutionnel ;  </a:t>
            </a: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Structuration des ZES régionales : plusieurs options ; telle qu’une Unité Commune de Gestion de Projet, ou bien encore une Autorité contractante régionale comme une société à objet spécifique</a:t>
            </a:r>
            <a:r>
              <a:rPr lang="fr-BE" sz="2000" spc="-30" dirty="0">
                <a:effectLst/>
                <a:latin typeface="Arial" panose="020B0604020202020204" pitchFamily="34" charset="0"/>
                <a:ea typeface="Calibri" panose="020F0502020204030204" pitchFamily="34" charset="0"/>
                <a:cs typeface="Arial" panose="020B0604020202020204" pitchFamily="34" charset="0"/>
              </a:rPr>
              <a:t> communautaire.</a:t>
            </a:r>
            <a:r>
              <a:rPr lang="fr-FR" sz="2000" spc="-30" dirty="0">
                <a:effectLst/>
                <a:latin typeface="Arial" panose="020B0604020202020204" pitchFamily="34" charset="0"/>
                <a:ea typeface="Calibri" panose="020F0502020204030204" pitchFamily="34" charset="0"/>
                <a:cs typeface="Arial" panose="020B0604020202020204" pitchFamily="34" charset="0"/>
              </a:rPr>
              <a:t> En fonction de l'importance des obstacles réglementaires, deux options sont possibles : un traité créant un nouveau cadre applicable, ou un accord interétatique.</a:t>
            </a:r>
            <a:endParaRPr lang="fr-FR" sz="20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1091037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324783"/>
            <a:ext cx="10515600" cy="1719169"/>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28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CADRE STRATEGIQUE ET OPERATIONNEL DE DEVELOPPEMENT DES ZONES ECONOMIQUES SPECIALES DE NOUVELLE GENERATION EN AFRIQUE CENTRALE</a:t>
            </a:r>
            <a:br>
              <a:rPr lang="fr-FR" sz="36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268941" y="2259106"/>
            <a:ext cx="11672047" cy="4274111"/>
          </a:xfrm>
          <a:solidFill>
            <a:schemeClr val="accent3">
              <a:lumMod val="60000"/>
              <a:lumOff val="40000"/>
            </a:schemeClr>
          </a:solidFill>
        </p:spPr>
        <p:txBody>
          <a:bodyPr>
            <a:normAutofit lnSpcReduction="10000"/>
          </a:bodyPr>
          <a:lstStyle/>
          <a:p>
            <a:r>
              <a:rPr lang="fr-FR" sz="24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Quel cadre continental ?</a:t>
            </a:r>
          </a:p>
          <a:p>
            <a:pPr marL="0" indent="0" algn="just">
              <a:lnSpc>
                <a:spcPct val="115000"/>
              </a:lnSpc>
              <a:spcBef>
                <a:spcPts val="1200"/>
              </a:spcBef>
              <a:spcAft>
                <a:spcPts val="800"/>
              </a:spcAft>
              <a:buNone/>
            </a:pPr>
            <a:r>
              <a:rPr lang="fr-FR" sz="2400" spc="-30" dirty="0">
                <a:latin typeface="Arial" panose="020B0604020202020204" pitchFamily="34" charset="0"/>
                <a:ea typeface="Calibri" panose="020F0502020204030204" pitchFamily="34" charset="0"/>
                <a:cs typeface="Arial" panose="020B0604020202020204" pitchFamily="34" charset="0"/>
              </a:rPr>
              <a:t>- T</a:t>
            </a:r>
            <a:r>
              <a:rPr lang="fr-FR" sz="2400" spc="-30" dirty="0">
                <a:effectLst/>
                <a:latin typeface="Arial" panose="020B0604020202020204" pitchFamily="34" charset="0"/>
                <a:ea typeface="Calibri" panose="020F0502020204030204" pitchFamily="34" charset="0"/>
                <a:cs typeface="Arial" panose="020B0604020202020204" pitchFamily="34" charset="0"/>
              </a:rPr>
              <a:t>raité ZLECAF vise les zones économiques spéciales et le commerce des produits fabriqués dans le cadre des Arrangements/zones économiques spéciaux au sein de la </a:t>
            </a:r>
            <a:r>
              <a:rPr lang="fr-FR" sz="2400" spc="-30" dirty="0" err="1">
                <a:effectLst/>
                <a:latin typeface="Arial" panose="020B0604020202020204" pitchFamily="34" charset="0"/>
                <a:ea typeface="Calibri" panose="020F0502020204030204" pitchFamily="34" charset="0"/>
                <a:cs typeface="Arial" panose="020B0604020202020204" pitchFamily="34" charset="0"/>
              </a:rPr>
              <a:t>ZLECAf</a:t>
            </a:r>
            <a:r>
              <a:rPr lang="fr-FR" sz="2400" spc="-30" dirty="0">
                <a:effectLst/>
                <a:latin typeface="Arial" panose="020B0604020202020204" pitchFamily="34" charset="0"/>
                <a:ea typeface="Calibri" panose="020F0502020204030204" pitchFamily="34" charset="0"/>
                <a:cs typeface="Arial" panose="020B0604020202020204" pitchFamily="34" charset="0"/>
              </a:rPr>
              <a:t> assujetti aux dispositions de l’Annexe 2 sur les Règles d’origine ; traitement préférentiel possible ;</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15000"/>
              </a:lnSpc>
              <a:spcBef>
                <a:spcPts val="1200"/>
              </a:spcBef>
              <a:spcAft>
                <a:spcPts val="800"/>
              </a:spcAft>
              <a:buNone/>
            </a:pPr>
            <a:r>
              <a:rPr lang="fr-FR" sz="2400" spc="-30" dirty="0">
                <a:effectLst/>
                <a:latin typeface="Arial" panose="020B0604020202020204" pitchFamily="34" charset="0"/>
                <a:ea typeface="Calibri" panose="020F0502020204030204" pitchFamily="34" charset="0"/>
                <a:cs typeface="Arial" panose="020B0604020202020204" pitchFamily="34" charset="0"/>
              </a:rPr>
              <a:t>- Toutefois, règlements d’application non adoptés ; projet de règlement examiné confirme  possibilité de traitements préférentiels, mais il précise aussi que les produits issus des arrangements ou zones économiques spéciaux seront soumis à tous les instruments juridiques de défense commerciale dont disposent les États parties.</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fr-FR" sz="1800" dirty="0">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1633837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88260"/>
            <a:ext cx="10515600" cy="1344706"/>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28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CADRE STRATEGIQUE ET OPERATIONNEL DE DEVELOPPEMENT DES ZONES ECONOMIQUES SPECIALES DE NOUVELLE GENERATION EN AFRIQUE CENTRALE</a:t>
            </a:r>
            <a:br>
              <a:rPr lang="fr-FR" sz="36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174812" y="1694328"/>
            <a:ext cx="11860306" cy="4975411"/>
          </a:xfrm>
          <a:solidFill>
            <a:schemeClr val="accent3">
              <a:lumMod val="60000"/>
              <a:lumOff val="40000"/>
            </a:schemeClr>
          </a:solidFill>
        </p:spPr>
        <p:txBody>
          <a:bodyPr>
            <a:normAutofit/>
          </a:bodyPr>
          <a:lstStyle/>
          <a:p>
            <a:r>
              <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Les agropoles</a:t>
            </a:r>
          </a:p>
          <a:p>
            <a:pPr marL="0" indent="0">
              <a:buNone/>
            </a:pPr>
            <a:r>
              <a:rPr lang="fr-FR" sz="2000" spc="-30" dirty="0">
                <a:effectLst/>
                <a:latin typeface="Arial" panose="020B0604020202020204" pitchFamily="34" charset="0"/>
                <a:ea typeface="Arial Narrow" panose="020B0606020202030204" pitchFamily="34" charset="0"/>
                <a:cs typeface="Arial" panose="020B0604020202020204" pitchFamily="34" charset="0"/>
              </a:rPr>
              <a:t>- Textes réglementaires examinés : projets d’agropoles, non distincts des ZES (Cameroun/Tchad, par exemple). A contrario, au Sénégal, les agropoles n’ont pas le statut de ZES ; </a:t>
            </a:r>
            <a:endParaRPr lang="fr-FR" sz="2000" dirty="0">
              <a:effectLst/>
              <a:latin typeface="Arial" panose="020B0604020202020204" pitchFamily="34" charset="0"/>
              <a:ea typeface="Arial Narrow" panose="020B0606020202030204" pitchFamily="34" charset="0"/>
              <a:cs typeface="Arial" panose="020B0604020202020204" pitchFamily="34" charset="0"/>
            </a:endParaRP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Modalités d’opérationnalisation des agropoles au Sénégal : organisation de « </a:t>
            </a:r>
            <a:r>
              <a:rPr lang="fr-FR" sz="2000" spc="-30" dirty="0" err="1">
                <a:effectLst/>
                <a:latin typeface="Arial" panose="020B0604020202020204" pitchFamily="34" charset="0"/>
                <a:ea typeface="Calibri" panose="020F0502020204030204" pitchFamily="34" charset="0"/>
                <a:cs typeface="Arial" panose="020B0604020202020204" pitchFamily="34" charset="0"/>
              </a:rPr>
              <a:t>labs</a:t>
            </a:r>
            <a:r>
              <a:rPr lang="fr-FR" sz="2000" spc="-30" dirty="0">
                <a:effectLst/>
                <a:latin typeface="Arial" panose="020B0604020202020204" pitchFamily="34" charset="0"/>
                <a:ea typeface="Calibri" panose="020F0502020204030204" pitchFamily="34" charset="0"/>
                <a:cs typeface="Arial" panose="020B0604020202020204" pitchFamily="34" charset="0"/>
              </a:rPr>
              <a:t> », laboratoires de rencontres entre tous les acteurs du projet, réalisation d’études de faisabilité ; schéma complexe de plateformes départementales de collecte, de modules régionaux de transformation et d’un module central qui représente le cœur de l’agropole et dispose d'une infrastructure de pointe et différents services techniques, financiers et sociaux. La structuration des agropoles y est organisée selon un modèle de partenariat public-privé.</a:t>
            </a:r>
            <a:endParaRPr lang="fr-FR" sz="20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fr-FR" sz="2000" spc="-30" dirty="0">
                <a:effectLst/>
                <a:latin typeface="Arial" panose="020B0604020202020204" pitchFamily="34" charset="0"/>
                <a:ea typeface="Calibri" panose="020F0502020204030204" pitchFamily="34" charset="0"/>
                <a:cs typeface="Arial" panose="020B0604020202020204" pitchFamily="34" charset="0"/>
              </a:rPr>
              <a:t>- Au plan régional, l’Union Africaine développe aujourd’hui une feuille de route en vue de la création d’agro-parcs communs ; perspective est de réduire les importations et de développer une souveraineté alimentaire à travers ces modules régionaux qui seraient spécialisés selon des filières cibles dans chacune des régions d’Afrique ;</a:t>
            </a:r>
          </a:p>
          <a:p>
            <a:pPr marL="0" indent="0">
              <a:buNone/>
            </a:pPr>
            <a:r>
              <a:rPr lang="fr-FR" sz="2000" spc="-30" dirty="0">
                <a:latin typeface="Arial" panose="020B0604020202020204" pitchFamily="34" charset="0"/>
                <a:ea typeface="Calibri" panose="020F0502020204030204" pitchFamily="34" charset="0"/>
                <a:cs typeface="Arial" panose="020B0604020202020204" pitchFamily="34" charset="0"/>
              </a:rPr>
              <a:t>- </a:t>
            </a:r>
            <a:r>
              <a:rPr lang="fr-FR" sz="2000" spc="-30" dirty="0">
                <a:effectLst/>
                <a:latin typeface="Arial" panose="020B0604020202020204" pitchFamily="34" charset="0"/>
                <a:ea typeface="Calibri" panose="020F0502020204030204" pitchFamily="34" charset="0"/>
                <a:cs typeface="Arial" panose="020B0604020202020204" pitchFamily="34" charset="0"/>
              </a:rPr>
              <a:t>Cette dynamique met en exergue une autre problématique, celle d’une éventuelle concurrence entre les hubs régionaux et les agropoles développés au niveau national.</a:t>
            </a:r>
            <a:endParaRPr lang="fr-FR" sz="20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1921156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21025"/>
            <a:ext cx="10515600" cy="1223681"/>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3600" b="1" dirty="0">
                <a:solidFill>
                  <a:schemeClr val="accent3">
                    <a:lumMod val="60000"/>
                    <a:lumOff val="40000"/>
                  </a:schemeClr>
                </a:solidFill>
                <a:effectLst/>
                <a:latin typeface="Arial" panose="020B0604020202020204" pitchFamily="34" charset="0"/>
                <a:ea typeface="DengXian Light" panose="02010600030101010101" pitchFamily="2" charset="-122"/>
                <a:cs typeface="Arial" panose="020B0604020202020204" pitchFamily="34" charset="0"/>
              </a:rPr>
              <a:t>Les agropoles : </a:t>
            </a:r>
            <a:r>
              <a:rPr lang="fr-FR" sz="3600" b="1" spc="-30" dirty="0">
                <a:solidFill>
                  <a:schemeClr val="accent3">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questions stratégiques </a:t>
            </a:r>
            <a:br>
              <a:rPr lang="fr-FR" sz="2800" b="1" dirty="0">
                <a:solidFill>
                  <a:srgbClr val="033B74"/>
                </a:solidFill>
                <a:effectLst/>
                <a:latin typeface="Arial" panose="020B0604020202020204" pitchFamily="34" charset="0"/>
                <a:ea typeface="DengXian Light" panose="02010600030101010101" pitchFamily="2" charset="-122"/>
                <a:cs typeface="Arial" panose="020B0604020202020204" pitchFamily="34" charset="0"/>
              </a:rPr>
            </a:br>
            <a:br>
              <a:rPr lang="fr-FR" sz="36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838200" y="2299447"/>
            <a:ext cx="10515600" cy="3971645"/>
          </a:xfrm>
          <a:solidFill>
            <a:schemeClr val="accent3">
              <a:lumMod val="60000"/>
              <a:lumOff val="40000"/>
            </a:schemeClr>
          </a:solidFill>
        </p:spPr>
        <p:txBody>
          <a:bodyPr>
            <a:normAutofit/>
          </a:bodyPr>
          <a:lstStyle/>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graphicFrame>
        <p:nvGraphicFramePr>
          <p:cNvPr id="4" name="Tableau 4">
            <a:extLst>
              <a:ext uri="{FF2B5EF4-FFF2-40B4-BE49-F238E27FC236}">
                <a16:creationId xmlns:a16="http://schemas.microsoft.com/office/drawing/2014/main" id="{FBF3E209-E61A-8489-F6F7-D6BBD466ED3C}"/>
              </a:ext>
            </a:extLst>
          </p:cNvPr>
          <p:cNvGraphicFramePr>
            <a:graphicFrameLocks noGrp="1"/>
          </p:cNvGraphicFramePr>
          <p:nvPr>
            <p:extLst>
              <p:ext uri="{D42A27DB-BD31-4B8C-83A1-F6EECF244321}">
                <p14:modId xmlns:p14="http://schemas.microsoft.com/office/powerpoint/2010/main" val="1208482062"/>
              </p:ext>
            </p:extLst>
          </p:nvPr>
        </p:nvGraphicFramePr>
        <p:xfrm>
          <a:off x="134471" y="1653988"/>
          <a:ext cx="11766176" cy="4797911"/>
        </p:xfrm>
        <a:graphic>
          <a:graphicData uri="http://schemas.openxmlformats.org/drawingml/2006/table">
            <a:tbl>
              <a:tblPr firstRow="1" bandRow="1">
                <a:tableStyleId>{5C22544A-7EE6-4342-B048-85BDC9FD1C3A}</a:tableStyleId>
              </a:tblPr>
              <a:tblGrid>
                <a:gridCol w="5883088">
                  <a:extLst>
                    <a:ext uri="{9D8B030D-6E8A-4147-A177-3AD203B41FA5}">
                      <a16:colId xmlns:a16="http://schemas.microsoft.com/office/drawing/2014/main" val="2970971815"/>
                    </a:ext>
                  </a:extLst>
                </a:gridCol>
                <a:gridCol w="5883088">
                  <a:extLst>
                    <a:ext uri="{9D8B030D-6E8A-4147-A177-3AD203B41FA5}">
                      <a16:colId xmlns:a16="http://schemas.microsoft.com/office/drawing/2014/main" val="3320830722"/>
                    </a:ext>
                  </a:extLst>
                </a:gridCol>
              </a:tblGrid>
              <a:tr h="793377">
                <a:tc>
                  <a:txBody>
                    <a:bodyPr/>
                    <a:lstStyle/>
                    <a:p>
                      <a:r>
                        <a:rPr lang="fr-FR" sz="1600" b="1" kern="1200" dirty="0">
                          <a:solidFill>
                            <a:schemeClr val="lt1"/>
                          </a:solidFill>
                          <a:effectLst/>
                          <a:latin typeface="Arial" panose="020B0604020202020204" pitchFamily="34" charset="0"/>
                          <a:ea typeface="+mn-ea"/>
                          <a:cs typeface="Arial" panose="020B0604020202020204" pitchFamily="34" charset="0"/>
                        </a:rPr>
                        <a:t>Nécessité d’élaborer un plan de développement de l’agropole adossé à un modèle économique et financier</a:t>
                      </a:r>
                      <a:endParaRPr lang="fr-FR" sz="1600" dirty="0">
                        <a:latin typeface="Arial" panose="020B0604020202020204" pitchFamily="34" charset="0"/>
                        <a:cs typeface="Arial" panose="020B0604020202020204" pitchFamily="34" charset="0"/>
                      </a:endParaRPr>
                    </a:p>
                  </a:txBody>
                  <a:tcPr/>
                </a:tc>
                <a:tc>
                  <a:txBody>
                    <a:bodyPr/>
                    <a:lstStyle/>
                    <a:p>
                      <a:r>
                        <a:rPr lang="fr-FR" sz="1600" b="1" kern="1200" dirty="0">
                          <a:solidFill>
                            <a:schemeClr val="lt1"/>
                          </a:solidFill>
                          <a:effectLst/>
                          <a:latin typeface="Arial" panose="020B0604020202020204" pitchFamily="34" charset="0"/>
                          <a:ea typeface="+mn-ea"/>
                          <a:cs typeface="Arial" panose="020B0604020202020204" pitchFamily="34" charset="0"/>
                        </a:rPr>
                        <a:t>Développement d’une stratégie d’agrégation des projets existants au modèle de l’agropole pour éviter toute concurrence entre acteurs</a:t>
                      </a:r>
                      <a:endParaRPr lang="fr-FR"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62712899"/>
                  </a:ext>
                </a:extLst>
              </a:tr>
              <a:tr h="723452">
                <a:tc>
                  <a:txBody>
                    <a:bodyPr/>
                    <a:lstStyle/>
                    <a:p>
                      <a:r>
                        <a:rPr lang="fr-FR" sz="1600" b="1" kern="1200" dirty="0">
                          <a:solidFill>
                            <a:schemeClr val="dk1"/>
                          </a:solidFill>
                          <a:effectLst/>
                          <a:latin typeface="Arial" panose="020B0604020202020204" pitchFamily="34" charset="0"/>
                          <a:ea typeface="+mn-ea"/>
                          <a:cs typeface="Arial" panose="020B0604020202020204" pitchFamily="34" charset="0"/>
                        </a:rPr>
                        <a:t>Cahiers des charges annexés au contrat de partenariat public-privé</a:t>
                      </a:r>
                      <a:endParaRPr lang="fr-FR" sz="1600" b="1" dirty="0">
                        <a:latin typeface="Arial" panose="020B0604020202020204" pitchFamily="34" charset="0"/>
                        <a:cs typeface="Arial" panose="020B0604020202020204" pitchFamily="34" charset="0"/>
                      </a:endParaRPr>
                    </a:p>
                  </a:txBody>
                  <a:tcPr/>
                </a:tc>
                <a:tc>
                  <a:txBody>
                    <a:bodyPr/>
                    <a:lstStyle/>
                    <a:p>
                      <a:r>
                        <a:rPr lang="fr-FR" sz="1600" b="1" kern="1200" dirty="0">
                          <a:solidFill>
                            <a:schemeClr val="dk1"/>
                          </a:solidFill>
                          <a:effectLst/>
                          <a:latin typeface="Arial" panose="020B0604020202020204" pitchFamily="34" charset="0"/>
                          <a:ea typeface="+mn-ea"/>
                          <a:cs typeface="Arial" panose="020B0604020202020204" pitchFamily="34" charset="0"/>
                        </a:rPr>
                        <a:t>Mesures de régulation des importations concurrentes </a:t>
                      </a:r>
                      <a:r>
                        <a:rPr lang="fr-FR" sz="1600" kern="1200" dirty="0">
                          <a:solidFill>
                            <a:schemeClr val="dk1"/>
                          </a:solidFill>
                          <a:effectLst/>
                          <a:latin typeface="Arial" panose="020B0604020202020204" pitchFamily="34" charset="0"/>
                          <a:ea typeface="+mn-ea"/>
                          <a:cs typeface="Arial" panose="020B0604020202020204" pitchFamily="34" charset="0"/>
                        </a:rPr>
                        <a:t>des filières ciblées et au plan des négociations contractuelles</a:t>
                      </a:r>
                      <a:endParaRPr lang="fr-FR"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07684328"/>
                  </a:ext>
                </a:extLst>
              </a:tr>
              <a:tr h="605118">
                <a:tc>
                  <a:txBody>
                    <a:bodyPr/>
                    <a:lstStyle/>
                    <a:p>
                      <a:r>
                        <a:rPr lang="fr-FR" sz="1600" kern="1200" dirty="0">
                          <a:solidFill>
                            <a:schemeClr val="dk1"/>
                          </a:solidFill>
                          <a:effectLst/>
                          <a:latin typeface="Arial" panose="020B0604020202020204" pitchFamily="34" charset="0"/>
                          <a:ea typeface="+mn-ea"/>
                          <a:cs typeface="Arial" panose="020B0604020202020204" pitchFamily="34" charset="0"/>
                        </a:rPr>
                        <a:t>Prise en compte l’économie circulaire dans le développement de l’agro-industrie</a:t>
                      </a:r>
                      <a:endParaRPr lang="fr-FR" sz="1600" dirty="0">
                        <a:latin typeface="Arial" panose="020B0604020202020204" pitchFamily="34" charset="0"/>
                        <a:cs typeface="Arial" panose="020B0604020202020204" pitchFamily="34" charset="0"/>
                      </a:endParaRPr>
                    </a:p>
                  </a:txBody>
                  <a:tcPr/>
                </a:tc>
                <a:tc>
                  <a:txBody>
                    <a:bodyPr/>
                    <a:lstStyle/>
                    <a:p>
                      <a:r>
                        <a:rPr lang="fr-FR" sz="1600" kern="1200" dirty="0">
                          <a:solidFill>
                            <a:schemeClr val="dk1"/>
                          </a:solidFill>
                          <a:effectLst/>
                          <a:latin typeface="Arial" panose="020B0604020202020204" pitchFamily="34" charset="0"/>
                          <a:ea typeface="+mn-ea"/>
                          <a:cs typeface="Arial" panose="020B0604020202020204" pitchFamily="34" charset="0"/>
                        </a:rPr>
                        <a:t>Prise en compte de préoccupations touchant à des demandes excessives formées par les développeurs/aménageurs en matière foncière </a:t>
                      </a:r>
                      <a:endParaRPr lang="fr-FR"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4271763"/>
                  </a:ext>
                </a:extLst>
              </a:tr>
              <a:tr h="809513">
                <a:tc>
                  <a:txBody>
                    <a:bodyPr/>
                    <a:lstStyle/>
                    <a:p>
                      <a:r>
                        <a:rPr lang="fr-FR" sz="1600" b="1" kern="1200" dirty="0">
                          <a:solidFill>
                            <a:schemeClr val="dk1"/>
                          </a:solidFill>
                          <a:effectLst/>
                          <a:latin typeface="Arial" panose="020B0604020202020204" pitchFamily="34" charset="0"/>
                          <a:ea typeface="+mn-ea"/>
                          <a:cs typeface="Arial" panose="020B0604020202020204" pitchFamily="34" charset="0"/>
                        </a:rPr>
                        <a:t>Modalités de financement des filières</a:t>
                      </a:r>
                      <a:endParaRPr lang="fr-FR" sz="1600" b="1" dirty="0">
                        <a:latin typeface="Arial" panose="020B0604020202020204" pitchFamily="34" charset="0"/>
                        <a:cs typeface="Arial" panose="020B0604020202020204" pitchFamily="34" charset="0"/>
                      </a:endParaRPr>
                    </a:p>
                  </a:txBody>
                  <a:tcPr/>
                </a:tc>
                <a:tc>
                  <a:txBody>
                    <a:bodyPr/>
                    <a:lstStyle/>
                    <a:p>
                      <a:r>
                        <a:rPr lang="fr-FR" sz="1600" b="1" kern="1200" dirty="0">
                          <a:solidFill>
                            <a:schemeClr val="dk1"/>
                          </a:solidFill>
                          <a:effectLst/>
                          <a:latin typeface="Arial" panose="020B0604020202020204" pitchFamily="34" charset="0"/>
                          <a:ea typeface="+mn-ea"/>
                          <a:cs typeface="Arial" panose="020B0604020202020204" pitchFamily="34" charset="0"/>
                        </a:rPr>
                        <a:t>Problématiques d’exclusivité </a:t>
                      </a:r>
                      <a:r>
                        <a:rPr lang="fr-FR" sz="1600" kern="1200" dirty="0">
                          <a:solidFill>
                            <a:schemeClr val="dk1"/>
                          </a:solidFill>
                          <a:effectLst/>
                          <a:latin typeface="Arial" panose="020B0604020202020204" pitchFamily="34" charset="0"/>
                          <a:ea typeface="+mn-ea"/>
                          <a:cs typeface="Arial" panose="020B0604020202020204" pitchFamily="34" charset="0"/>
                        </a:rPr>
                        <a:t>en matière d’exploitation sur un périmètre donné</a:t>
                      </a:r>
                      <a:endParaRPr lang="fr-FR"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53408431"/>
                  </a:ext>
                </a:extLst>
              </a:tr>
              <a:tr h="809513">
                <a:tc>
                  <a:txBody>
                    <a:bodyPr/>
                    <a:lstStyle/>
                    <a:p>
                      <a:r>
                        <a:rPr lang="fr-FR" sz="1600" b="1" kern="1200" dirty="0">
                          <a:solidFill>
                            <a:schemeClr val="dk1"/>
                          </a:solidFill>
                          <a:effectLst/>
                          <a:latin typeface="Arial" panose="020B0604020202020204" pitchFamily="34" charset="0"/>
                          <a:ea typeface="+mn-ea"/>
                          <a:cs typeface="Arial" panose="020B0604020202020204" pitchFamily="34" charset="0"/>
                        </a:rPr>
                        <a:t>Questions foncières</a:t>
                      </a:r>
                      <a:endParaRPr lang="fr-FR" sz="1600" b="1" dirty="0">
                        <a:latin typeface="Arial" panose="020B0604020202020204" pitchFamily="34" charset="0"/>
                        <a:cs typeface="Arial" panose="020B0604020202020204" pitchFamily="34" charset="0"/>
                      </a:endParaRPr>
                    </a:p>
                  </a:txBody>
                  <a:tcPr/>
                </a:tc>
                <a:tc>
                  <a:txBody>
                    <a:bodyPr/>
                    <a:lstStyle/>
                    <a:p>
                      <a:r>
                        <a:rPr lang="fr-FR" sz="1600" b="1" kern="1200" dirty="0">
                          <a:solidFill>
                            <a:schemeClr val="dk1"/>
                          </a:solidFill>
                          <a:effectLst/>
                          <a:latin typeface="Arial" panose="020B0604020202020204" pitchFamily="34" charset="0"/>
                          <a:ea typeface="+mn-ea"/>
                          <a:cs typeface="Arial" panose="020B0604020202020204" pitchFamily="34" charset="0"/>
                        </a:rPr>
                        <a:t>Déficit d’inclusion de l’agriculture familiale</a:t>
                      </a:r>
                      <a:endParaRPr lang="fr-FR"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38029807"/>
                  </a:ext>
                </a:extLst>
              </a:tr>
              <a:tr h="809513">
                <a:tc>
                  <a:txBody>
                    <a:bodyPr/>
                    <a:lstStyle/>
                    <a:p>
                      <a:r>
                        <a:rPr lang="fr-FR" sz="1600" b="1" kern="1200" dirty="0">
                          <a:solidFill>
                            <a:schemeClr val="dk1"/>
                          </a:solidFill>
                          <a:effectLst/>
                          <a:latin typeface="Arial" panose="020B0604020202020204" pitchFamily="34" charset="0"/>
                          <a:ea typeface="+mn-ea"/>
                          <a:cs typeface="Arial" panose="020B0604020202020204" pitchFamily="34" charset="0"/>
                        </a:rPr>
                        <a:t>Intégration des collectivités locales dans les organes de gouvernance des projets</a:t>
                      </a:r>
                      <a:endParaRPr lang="fr-FR" sz="1600" b="1" dirty="0">
                        <a:latin typeface="Arial" panose="020B0604020202020204" pitchFamily="34" charset="0"/>
                        <a:cs typeface="Arial" panose="020B0604020202020204" pitchFamily="34" charset="0"/>
                      </a:endParaRPr>
                    </a:p>
                  </a:txBody>
                  <a:tcPr/>
                </a:tc>
                <a:tc>
                  <a:txBody>
                    <a:bodyPr/>
                    <a:lstStyle/>
                    <a:p>
                      <a:endParaRPr lang="fr-FR"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00411525"/>
                  </a:ext>
                </a:extLst>
              </a:tr>
            </a:tbl>
          </a:graphicData>
        </a:graphic>
      </p:graphicFrame>
    </p:spTree>
    <p:extLst>
      <p:ext uri="{BB962C8B-B14F-4D97-AF65-F5344CB8AC3E}">
        <p14:creationId xmlns:p14="http://schemas.microsoft.com/office/powerpoint/2010/main" val="965514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61365"/>
            <a:ext cx="10515600" cy="1317811"/>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28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CADRE STRATEGIQUE ET OPERATIONNEL DE DEVELOPPEMENT DES ZONES ECONOMIQUES SPECIALES DE NOUVELLE GENERATION EN AFRIQUE CENTRALE</a:t>
            </a:r>
            <a:br>
              <a:rPr lang="fr-FR" sz="36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215153" y="1694329"/>
            <a:ext cx="11766175" cy="4908177"/>
          </a:xfrm>
          <a:solidFill>
            <a:schemeClr val="accent3">
              <a:lumMod val="60000"/>
              <a:lumOff val="40000"/>
            </a:schemeClr>
          </a:solidFill>
        </p:spPr>
        <p:txBody>
          <a:bodyPr>
            <a:normAutofit/>
          </a:bodyPr>
          <a:lstStyle/>
          <a:p>
            <a:r>
              <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Quel environnement juridique ?</a:t>
            </a:r>
          </a:p>
          <a:p>
            <a:pPr>
              <a:buFontTx/>
              <a:buChar char="-"/>
            </a:pPr>
            <a:r>
              <a:rPr lang="fr-FR" sz="2000" spc="-30" dirty="0">
                <a:effectLst/>
                <a:latin typeface="Arial" panose="020B0604020202020204" pitchFamily="34" charset="0"/>
                <a:ea typeface="Calibri" panose="020F0502020204030204" pitchFamily="34" charset="0"/>
                <a:cs typeface="Arial" panose="020B0604020202020204" pitchFamily="34" charset="0"/>
              </a:rPr>
              <a:t>Quid de l’impact d’autres législations : partenariats public-privé, énergie, foncier ; </a:t>
            </a:r>
          </a:p>
          <a:p>
            <a:pPr>
              <a:buFontTx/>
              <a:buChar char="-"/>
            </a:pPr>
            <a:r>
              <a:rPr lang="fr-FR" sz="2000" spc="-30" dirty="0">
                <a:latin typeface="Arial" panose="020B0604020202020204" pitchFamily="34" charset="0"/>
                <a:ea typeface="Calibri" panose="020F0502020204030204" pitchFamily="34" charset="0"/>
                <a:cs typeface="Arial" panose="020B0604020202020204" pitchFamily="34" charset="0"/>
              </a:rPr>
              <a:t>Peu</a:t>
            </a:r>
            <a:r>
              <a:rPr lang="fr-FR" sz="2000" spc="-30" dirty="0">
                <a:effectLst/>
                <a:latin typeface="Arial" panose="020B0604020202020204" pitchFamily="34" charset="0"/>
                <a:ea typeface="Calibri" panose="020F0502020204030204" pitchFamily="34" charset="0"/>
                <a:cs typeface="Arial" panose="020B0604020202020204" pitchFamily="34" charset="0"/>
              </a:rPr>
              <a:t> de législations sur les ZES en Afrique centrale renvoient à la législation sur les PPP à l’exception de celle de la RDC ; point d’attention pour éviter toute contradiction ; possibilité de dérogation pour </a:t>
            </a:r>
            <a:r>
              <a:rPr lang="fr-FR" sz="2000" spc="-30" dirty="0">
                <a:latin typeface="Arial" panose="020B0604020202020204" pitchFamily="34" charset="0"/>
                <a:ea typeface="Calibri" panose="020F0502020204030204" pitchFamily="34" charset="0"/>
                <a:cs typeface="Arial" panose="020B0604020202020204" pitchFamily="34" charset="0"/>
              </a:rPr>
              <a:t>faciliter </a:t>
            </a:r>
            <a:r>
              <a:rPr lang="fr-FR" sz="2000" spc="-30" dirty="0">
                <a:effectLst/>
                <a:latin typeface="Arial" panose="020B0604020202020204" pitchFamily="34" charset="0"/>
                <a:ea typeface="Calibri" panose="020F0502020204030204" pitchFamily="34" charset="0"/>
                <a:cs typeface="Arial" panose="020B0604020202020204" pitchFamily="34" charset="0"/>
              </a:rPr>
              <a:t>fluidité du projet, notamment au plan institutionnel, procédural, contractuel (fiscal) ; </a:t>
            </a:r>
          </a:p>
          <a:p>
            <a:pPr>
              <a:buFontTx/>
              <a:buChar char="-"/>
            </a:pPr>
            <a:r>
              <a:rPr lang="fr-FR" sz="2000" spc="-30" dirty="0">
                <a:latin typeface="Arial" panose="020B0604020202020204" pitchFamily="34" charset="0"/>
                <a:ea typeface="Calibri" panose="020F0502020204030204" pitchFamily="34" charset="0"/>
                <a:cs typeface="Arial" panose="020B0604020202020204" pitchFamily="34" charset="0"/>
              </a:rPr>
              <a:t>C</a:t>
            </a:r>
            <a:r>
              <a:rPr lang="fr-FR" sz="2000" spc="-30" dirty="0">
                <a:effectLst/>
                <a:latin typeface="Arial" panose="020B0604020202020204" pitchFamily="34" charset="0"/>
                <a:ea typeface="Calibri" panose="020F0502020204030204" pitchFamily="34" charset="0"/>
                <a:cs typeface="Arial" panose="020B0604020202020204" pitchFamily="34" charset="0"/>
              </a:rPr>
              <a:t>omparaison entre législations sur les ZES et sur les PPP : mise en exergue de grandes différences en matière procédurale : appel d’offres pas acquis ; </a:t>
            </a:r>
          </a:p>
          <a:p>
            <a:pPr>
              <a:buFontTx/>
              <a:buChar char="-"/>
            </a:pPr>
            <a:r>
              <a:rPr lang="fr-FR" sz="2000" spc="-30" dirty="0">
                <a:effectLst/>
                <a:latin typeface="Arial" panose="020B0604020202020204" pitchFamily="34" charset="0"/>
                <a:ea typeface="Calibri" panose="020F0502020204030204" pitchFamily="34" charset="0"/>
                <a:cs typeface="Arial" panose="020B0604020202020204" pitchFamily="34" charset="0"/>
              </a:rPr>
              <a:t>Retour d’expérience </a:t>
            </a:r>
            <a:r>
              <a:rPr lang="fr-FR" sz="2000" spc="-30" dirty="0">
                <a:latin typeface="Arial" panose="020B0604020202020204" pitchFamily="34" charset="0"/>
                <a:ea typeface="Calibri" panose="020F0502020204030204" pitchFamily="34" charset="0"/>
                <a:cs typeface="Arial" panose="020B0604020202020204" pitchFamily="34" charset="0"/>
              </a:rPr>
              <a:t>sur les différents modèles PPP : mo</a:t>
            </a:r>
            <a:r>
              <a:rPr lang="fr-FR" sz="2000" spc="-30" dirty="0">
                <a:effectLst/>
                <a:latin typeface="Arial" panose="020B0604020202020204" pitchFamily="34" charset="0"/>
                <a:ea typeface="Calibri" panose="020F0502020204030204" pitchFamily="34" charset="0"/>
                <a:cs typeface="Arial" panose="020B0604020202020204" pitchFamily="34" charset="0"/>
              </a:rPr>
              <a:t>dèle PPP réinventé au Maroc dans la zone de Tanger Med : schéma de gouvernance marqué par forte présence des acteurs publics, et cela à raison des problématiques de souveraineté ; secteur privé s’installe dans un environnement très favorable développé en amont par l’Etat ; </a:t>
            </a:r>
          </a:p>
          <a:p>
            <a:pPr>
              <a:buFontTx/>
              <a:buChar char="-"/>
            </a:pPr>
            <a:r>
              <a:rPr lang="fr-FR" sz="2000" spc="-30" dirty="0">
                <a:effectLst/>
                <a:latin typeface="Arial" panose="020B0604020202020204" pitchFamily="34" charset="0"/>
                <a:ea typeface="Calibri" panose="020F0502020204030204" pitchFamily="34" charset="0"/>
                <a:cs typeface="Arial" panose="020B0604020202020204" pitchFamily="34" charset="0"/>
              </a:rPr>
              <a:t>Point de divergence majeur avec les schémas de PPP développés en Afrique subsaharienne, qui sont parfois caractérisés par un déficit de gouvernance, parfois sans études de faisabilité, ou modèle économique et financier, conclus de gré à gré, avec un risque de « capture » de la zone en fonction d’intérêts financiers peu propres à satisfaire les objectifs de politique industrielle de l’Etat.</a:t>
            </a:r>
            <a:endParaRPr lang="fr-FR" sz="2000" dirty="0">
              <a:effectLst/>
              <a:latin typeface="Arial" panose="020B0604020202020204" pitchFamily="34" charset="0"/>
              <a:ea typeface="Calibri" panose="020F0502020204030204" pitchFamily="34" charset="0"/>
              <a:cs typeface="Arial" panose="020B0604020202020204" pitchFamily="34" charset="0"/>
            </a:endParaRPr>
          </a:p>
          <a:p>
            <a:pPr>
              <a:buFontTx/>
              <a:buChar char="-"/>
            </a:pPr>
            <a:endParaRPr lang="fr-FR" sz="2000" dirty="0">
              <a:effectLst/>
              <a:latin typeface="Arial" panose="020B0604020202020204" pitchFamily="34" charset="0"/>
              <a:ea typeface="Calibri" panose="020F0502020204030204" pitchFamily="34" charset="0"/>
              <a:cs typeface="Arial" panose="020B0604020202020204" pitchFamily="34" charset="0"/>
            </a:endParaRPr>
          </a:p>
          <a:p>
            <a:pPr>
              <a:buFontTx/>
              <a:buChar char="-"/>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1596189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21025"/>
            <a:ext cx="10515600" cy="1519516"/>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28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CADRE STRATEGIQUE ET OPERATIONNEL DE DEVELOPPEMENT DES ZONES ECONOMIQUES SPECIALES DE NOUVELLE GENERATION EN AFRIQUE CENTRALE</a:t>
            </a:r>
            <a:br>
              <a:rPr lang="fr-FR" sz="36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242047" y="1949824"/>
            <a:ext cx="11645153" cy="4583394"/>
          </a:xfrm>
          <a:solidFill>
            <a:schemeClr val="accent3">
              <a:lumMod val="60000"/>
              <a:lumOff val="40000"/>
            </a:schemeClr>
          </a:solidFill>
        </p:spPr>
        <p:txBody>
          <a:bodyPr>
            <a:normAutofit fontScale="92500"/>
          </a:bodyPr>
          <a:lstStyle/>
          <a:p>
            <a:r>
              <a:rPr lang="fr-FR" sz="24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Quel environnement juridique ?</a:t>
            </a:r>
          </a:p>
          <a:p>
            <a:pPr marL="0" indent="0" algn="just">
              <a:lnSpc>
                <a:spcPct val="115000"/>
              </a:lnSpc>
              <a:spcAft>
                <a:spcPts val="800"/>
              </a:spcAft>
              <a:buNone/>
            </a:pPr>
            <a:r>
              <a:rPr lang="fr-FR" sz="2400" spc="-30" dirty="0">
                <a:effectLst/>
                <a:latin typeface="Arial" panose="020B0604020202020204" pitchFamily="34" charset="0"/>
                <a:ea typeface="Calibri" panose="020F0502020204030204" pitchFamily="34" charset="0"/>
                <a:cs typeface="Arial" panose="020B0604020202020204" pitchFamily="34" charset="0"/>
              </a:rPr>
              <a:t>- Energie : coût : facteur essentiel d’installation ; au Sénégal, la législation permet la fourniture par un producteur indépendant que ce dernier soit situé hors ou dans la ZES ;</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15000"/>
              </a:lnSpc>
              <a:spcAft>
                <a:spcPts val="800"/>
              </a:spcAft>
              <a:buNone/>
            </a:pPr>
            <a:r>
              <a:rPr lang="fr-FR" sz="2400" spc="-30" dirty="0">
                <a:effectLst/>
                <a:latin typeface="Arial" panose="020B0604020202020204" pitchFamily="34" charset="0"/>
                <a:ea typeface="Calibri" panose="020F0502020204030204" pitchFamily="34" charset="0"/>
                <a:cs typeface="Arial" panose="020B0604020202020204" pitchFamily="34" charset="0"/>
              </a:rPr>
              <a:t>- Foncier : Afrique centrale : cession de terrain ou bail emphytéotique. La première option ne paraît pas aujourd’hui recommandée, à raison des problématiques de souveraineté et surtout de la sensibilité des populations -notamment dans les projets d’agropoles- ;</a:t>
            </a:r>
          </a:p>
          <a:p>
            <a:pPr marL="0" indent="0" algn="just">
              <a:lnSpc>
                <a:spcPct val="115000"/>
              </a:lnSpc>
              <a:spcAft>
                <a:spcPts val="800"/>
              </a:spcAft>
              <a:buNone/>
            </a:pPr>
            <a:r>
              <a:rPr lang="fr-FR" sz="2400" spc="-30" dirty="0">
                <a:latin typeface="Arial" panose="020B0604020202020204" pitchFamily="34" charset="0"/>
                <a:ea typeface="Calibri" panose="020F0502020204030204" pitchFamily="34" charset="0"/>
                <a:cs typeface="Arial" panose="020B0604020202020204" pitchFamily="34" charset="0"/>
              </a:rPr>
              <a:t>- A</a:t>
            </a:r>
            <a:r>
              <a:rPr lang="fr-FR" sz="2400" spc="-30" dirty="0">
                <a:effectLst/>
                <a:latin typeface="Arial" panose="020B0604020202020204" pitchFamily="34" charset="0"/>
                <a:ea typeface="Calibri" panose="020F0502020204030204" pitchFamily="34" charset="0"/>
                <a:cs typeface="Arial" panose="020B0604020202020204" pitchFamily="34" charset="0"/>
              </a:rPr>
              <a:t>u demeurant, le bail emphytéotique autorise des solutions sécurisant les promoteurs développeurs avec la possibilité de prise de sûretés sur les ouvrages construits et les équipements financés.</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1765685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21024"/>
            <a:ext cx="10515600" cy="1344705"/>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28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CADRE STRATEGIQUE ET OPERATIONNEL DE DEVELOPPEMENT DES ZONES ECONOMIQUES SPECIALES DE NOUVELLE GENERATION EN AFRIQUE CENTRALE</a:t>
            </a:r>
            <a:br>
              <a:rPr lang="fr-FR" sz="36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174812" y="1640541"/>
            <a:ext cx="11914094" cy="5096435"/>
          </a:xfrm>
          <a:solidFill>
            <a:schemeClr val="accent3">
              <a:lumMod val="60000"/>
              <a:lumOff val="40000"/>
            </a:schemeClr>
          </a:solidFill>
        </p:spPr>
        <p:txBody>
          <a:bodyPr>
            <a:normAutofit fontScale="92500" lnSpcReduction="20000"/>
          </a:bodyPr>
          <a:lstStyle/>
          <a:p>
            <a:r>
              <a:rPr lang="fr-FR" sz="22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Quelles modalités de gouvernance institutionnelle ?</a:t>
            </a:r>
          </a:p>
          <a:p>
            <a:pPr marL="0" indent="0" algn="just">
              <a:lnSpc>
                <a:spcPct val="115000"/>
              </a:lnSpc>
              <a:spcAft>
                <a:spcPts val="800"/>
              </a:spcAft>
              <a:buNone/>
            </a:pPr>
            <a:r>
              <a:rPr lang="fr-FR" sz="2200" spc="-30" dirty="0">
                <a:effectLst/>
                <a:latin typeface="Arial" panose="020B0604020202020204" pitchFamily="34" charset="0"/>
                <a:ea typeface="Calibri" panose="020F0502020204030204" pitchFamily="34" charset="0"/>
                <a:cs typeface="Arial" panose="020B0604020202020204" pitchFamily="34" charset="0"/>
              </a:rPr>
              <a:t>- Afrique centrale : fonction d’administration confiée à une agence, (établissement public administratif, établissement public à caractère industriel et commercial) ; autre option possible : société d’Etat, comme au Sénégal par exemple, où l’Agence de promotion des investissements est aussi l’entité en charge de l’administration des ZES ;</a:t>
            </a:r>
            <a:endParaRPr lang="fr-FR" sz="2200"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15000"/>
              </a:lnSpc>
              <a:spcAft>
                <a:spcPts val="800"/>
              </a:spcAft>
              <a:buNone/>
            </a:pPr>
            <a:r>
              <a:rPr lang="fr-FR" sz="2200" spc="-30" dirty="0">
                <a:effectLst/>
                <a:latin typeface="Arial" panose="020B0604020202020204" pitchFamily="34" charset="0"/>
                <a:ea typeface="Calibri" panose="020F0502020204030204" pitchFamily="34" charset="0"/>
                <a:cs typeface="Arial" panose="020B0604020202020204" pitchFamily="34" charset="0"/>
              </a:rPr>
              <a:t>- Agropoles, diverses options sont envisagées en Afrique : au Sénégal, par exemple, ont été considérées l’option d’une agence, (mise en œuvre au Togo), d’un programme et d’une Unité de gestion (structures purement publiques) ; l’administrateur des ZES n’est donc pas en charge l’administration des agropoles ; gouvernance des projets est assurée dans le cadre de contrats PPP signés entre l’Etat et le partenaire privé ;</a:t>
            </a:r>
          </a:p>
          <a:p>
            <a:pPr marL="0" indent="0" algn="just">
              <a:lnSpc>
                <a:spcPct val="115000"/>
              </a:lnSpc>
              <a:spcAft>
                <a:spcPts val="800"/>
              </a:spcAft>
              <a:buNone/>
            </a:pPr>
            <a:r>
              <a:rPr lang="fr-FR" sz="2200" spc="-30" dirty="0">
                <a:effectLst/>
                <a:latin typeface="Arial" panose="020B0604020202020204" pitchFamily="34" charset="0"/>
                <a:ea typeface="Calibri" panose="020F0502020204030204" pitchFamily="34" charset="0"/>
                <a:cs typeface="Arial" panose="020B0604020202020204" pitchFamily="34" charset="0"/>
              </a:rPr>
              <a:t>- Fonction de développement, aménagement, gestion, exploitation confiée à une structure publique, soit développée dans le cadre d’un partenariat public-privé ; option d’une structure publique ne doit pas être définitivement écartée. L’intérêt de cette option réside dans la montée en puissance de la ZES, portée dans une première phase par la partie publique, afin de légitimer sa pertinence auprès du secteur privé, avant dans une seconde phase de recourir au schéma PPP.</a:t>
            </a:r>
            <a:endParaRPr lang="fr-FR" sz="2200"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15000"/>
              </a:lnSpc>
              <a:spcAft>
                <a:spcPts val="800"/>
              </a:spcAft>
              <a:buNone/>
            </a:pPr>
            <a:endParaRPr lang="fr-FR" sz="1800" dirty="0">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2625010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324783"/>
            <a:ext cx="10515600" cy="1719169"/>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28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CADRE STRATEGIQUE ET OPERATIONNEL DE DEVELOPPEMENT DES ZONES ECONOMIQUES SPECIALES DE NOUVELLE GENERATION EN AFRIQUE CENTRALE</a:t>
            </a:r>
            <a:br>
              <a:rPr lang="fr-FR" sz="36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309282" y="2299447"/>
            <a:ext cx="11752730" cy="4233770"/>
          </a:xfrm>
          <a:solidFill>
            <a:schemeClr val="accent3">
              <a:lumMod val="60000"/>
              <a:lumOff val="40000"/>
            </a:schemeClr>
          </a:solidFill>
        </p:spPr>
        <p:txBody>
          <a:bodyPr>
            <a:normAutofit/>
          </a:bodyPr>
          <a:lstStyle/>
          <a:p>
            <a:r>
              <a:rPr lang="fr-FR" sz="26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Rôles des acteurs publics</a:t>
            </a:r>
          </a:p>
          <a:p>
            <a:pPr>
              <a:buFontTx/>
              <a:buChar char="-"/>
            </a:pPr>
            <a:r>
              <a:rPr lang="fr-FR" sz="2600" spc="-30" dirty="0">
                <a:effectLst/>
                <a:latin typeface="Arial" panose="020B0604020202020204" pitchFamily="34" charset="0"/>
                <a:ea typeface="Calibri" panose="020F0502020204030204" pitchFamily="34" charset="0"/>
                <a:cs typeface="Arial" panose="020B0604020202020204" pitchFamily="34" charset="0"/>
              </a:rPr>
              <a:t>Rôle des Etats : essentiel (mesures d’accompagnement ci-après) : </a:t>
            </a:r>
          </a:p>
          <a:p>
            <a:pPr>
              <a:buFontTx/>
              <a:buChar char="-"/>
            </a:pPr>
            <a:r>
              <a:rPr lang="fr-FR" sz="2200" spc="-30" dirty="0">
                <a:effectLst/>
                <a:latin typeface="Arial" panose="020B0604020202020204" pitchFamily="34" charset="0"/>
                <a:ea typeface="Calibri" panose="020F0502020204030204" pitchFamily="34" charset="0"/>
                <a:cs typeface="Arial" panose="020B0604020202020204" pitchFamily="34" charset="0"/>
              </a:rPr>
              <a:t>financement des infrastructures d’accès ;</a:t>
            </a:r>
          </a:p>
          <a:p>
            <a:pPr>
              <a:buFontTx/>
              <a:buChar char="-"/>
            </a:pPr>
            <a:r>
              <a:rPr lang="fr-FR" sz="2200" spc="-30" dirty="0">
                <a:effectLst/>
                <a:latin typeface="Arial" panose="020B0604020202020204" pitchFamily="34" charset="0"/>
                <a:ea typeface="Calibri" panose="020F0502020204030204" pitchFamily="34" charset="0"/>
                <a:cs typeface="Arial" panose="020B0604020202020204" pitchFamily="34" charset="0"/>
              </a:rPr>
              <a:t>mesures d’ordre logistique, notamment au niveau portuaire, écosystèmes performant de la ZES, notamment au niveau des services fournis (guichets uniques, </a:t>
            </a:r>
            <a:r>
              <a:rPr lang="fr-FR" sz="2200" spc="-30" dirty="0" err="1">
                <a:effectLst/>
                <a:latin typeface="Arial" panose="020B0604020202020204" pitchFamily="34" charset="0"/>
                <a:ea typeface="Calibri" panose="020F0502020204030204" pitchFamily="34" charset="0"/>
                <a:cs typeface="Arial" panose="020B0604020202020204" pitchFamily="34" charset="0"/>
              </a:rPr>
              <a:t>etc</a:t>
            </a:r>
            <a:r>
              <a:rPr lang="fr-FR" sz="2200" spc="-30" dirty="0">
                <a:effectLst/>
                <a:latin typeface="Arial" panose="020B0604020202020204" pitchFamily="34" charset="0"/>
                <a:ea typeface="Calibri" panose="020F0502020204030204" pitchFamily="34" charset="0"/>
                <a:cs typeface="Arial" panose="020B0604020202020204" pitchFamily="34" charset="0"/>
              </a:rPr>
              <a:t>) ;</a:t>
            </a:r>
          </a:p>
          <a:p>
            <a:pPr>
              <a:buFontTx/>
              <a:buChar char="-"/>
            </a:pPr>
            <a:r>
              <a:rPr lang="fr-FR" sz="2200" spc="-30" dirty="0">
                <a:effectLst/>
                <a:latin typeface="Arial" panose="020B0604020202020204" pitchFamily="34" charset="0"/>
                <a:ea typeface="Calibri" panose="020F0502020204030204" pitchFamily="34" charset="0"/>
                <a:cs typeface="Arial" panose="020B0604020202020204" pitchFamily="34" charset="0"/>
              </a:rPr>
              <a:t>garantie du respect des normes environnementales, sociales et de gouvernance (ESG) ;</a:t>
            </a:r>
          </a:p>
          <a:p>
            <a:pPr>
              <a:buFontTx/>
              <a:buChar char="-"/>
            </a:pPr>
            <a:r>
              <a:rPr lang="fr-FR" sz="2200" spc="-30" dirty="0">
                <a:effectLst/>
                <a:latin typeface="Arial" panose="020B0604020202020204" pitchFamily="34" charset="0"/>
                <a:ea typeface="Calibri" panose="020F0502020204030204" pitchFamily="34" charset="0"/>
                <a:cs typeface="Arial" panose="020B0604020202020204" pitchFamily="34" charset="0"/>
              </a:rPr>
              <a:t>renforcement des capacités et des compétences de la main d’œuvre locale, en liaison avec le ministère en charge de la formation ;</a:t>
            </a:r>
          </a:p>
          <a:p>
            <a:pPr>
              <a:buFontTx/>
              <a:buChar char="-"/>
            </a:pPr>
            <a:r>
              <a:rPr lang="fr-FR" sz="2200" spc="-30" dirty="0">
                <a:effectLst/>
                <a:latin typeface="Arial" panose="020B0604020202020204" pitchFamily="34" charset="0"/>
                <a:ea typeface="Calibri" panose="020F0502020204030204" pitchFamily="34" charset="0"/>
                <a:cs typeface="Arial" panose="020B0604020202020204" pitchFamily="34" charset="0"/>
              </a:rPr>
              <a:t>climat des affaires, développement du secteur privé ;</a:t>
            </a:r>
          </a:p>
          <a:p>
            <a:pPr>
              <a:buFontTx/>
              <a:buChar char="-"/>
            </a:pPr>
            <a:r>
              <a:rPr lang="fr-FR" sz="2200" spc="-30" dirty="0">
                <a:effectLst/>
                <a:latin typeface="Arial" panose="020B0604020202020204" pitchFamily="34" charset="0"/>
                <a:ea typeface="Calibri" panose="020F0502020204030204" pitchFamily="34" charset="0"/>
                <a:cs typeface="Arial" panose="020B0604020202020204" pitchFamily="34" charset="0"/>
              </a:rPr>
              <a:t>actions de régulation commerciale.</a:t>
            </a:r>
            <a:endParaRPr lang="fr-FR" sz="22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4010950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34471"/>
            <a:ext cx="10515600" cy="1156447"/>
          </a:xfrm>
          <a:solidFill>
            <a:schemeClr val="tx1"/>
          </a:solidFill>
        </p:spPr>
        <p:txBody>
          <a:bodyPr>
            <a:noAutofit/>
          </a:bodyPr>
          <a:lstStyle/>
          <a:p>
            <a:pPr algn="ctr"/>
            <a:r>
              <a:rPr lang="fr-FR" sz="36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GUIDE OPERATIONNEL</a:t>
            </a:r>
            <a:br>
              <a:rPr lang="fr-FR" sz="36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br>
            <a:r>
              <a:rPr lang="fr-FR" sz="36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FEUILLE DE ROUTE AU NIVEAU NATIONAL</a:t>
            </a: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0" y="1425388"/>
            <a:ext cx="12192000" cy="5432611"/>
          </a:xfrm>
          <a:solidFill>
            <a:schemeClr val="accent3">
              <a:lumMod val="60000"/>
              <a:lumOff val="40000"/>
            </a:schemeClr>
          </a:solidFill>
        </p:spPr>
        <p:txBody>
          <a:bodyPr/>
          <a:lstStyle/>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lgn="ctr">
              <a:buNone/>
            </a:pPr>
            <a:r>
              <a:rPr lang="fr-FR" sz="4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Le Guide opérationnel et sa composante de feuille de route au niveau national fait l’objet d’une présentation séparée</a:t>
            </a: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3159290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34471"/>
            <a:ext cx="10515600" cy="1156447"/>
          </a:xfrm>
          <a:solidFill>
            <a:schemeClr val="tx1"/>
          </a:solidFill>
        </p:spPr>
        <p:txBody>
          <a:bodyPr>
            <a:noAutofit/>
          </a:bodyPr>
          <a:lstStyle/>
          <a:p>
            <a:pPr algn="ctr"/>
            <a:r>
              <a:rPr lang="fr-FR" sz="32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GUIDE OPERATIONNEL</a:t>
            </a:r>
            <a:br>
              <a:rPr lang="fr-FR" sz="32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br>
            <a:r>
              <a:rPr lang="fr-FR" sz="32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FEUILLE DE ROUTE AU NIVEAU </a:t>
            </a:r>
            <a:r>
              <a:rPr lang="fr-FR" sz="3200" b="1" dirty="0">
                <a:solidFill>
                  <a:schemeClr val="accent3">
                    <a:lumMod val="60000"/>
                    <a:lumOff val="40000"/>
                  </a:schemeClr>
                </a:solidFill>
                <a:latin typeface="Arial" panose="020B0604020202020204" pitchFamily="34" charset="0"/>
                <a:ea typeface="Times New Roman" panose="02020603050405020304" pitchFamily="18" charset="0"/>
                <a:cs typeface="Arial" panose="020B0604020202020204" pitchFamily="34" charset="0"/>
              </a:rPr>
              <a:t>COMMUNAUTAIRE</a:t>
            </a:r>
            <a:endParaRPr lang="fr-FR" sz="32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0" y="1425388"/>
            <a:ext cx="12192000" cy="5432611"/>
          </a:xfrm>
          <a:solidFill>
            <a:schemeClr val="accent3">
              <a:lumMod val="60000"/>
              <a:lumOff val="40000"/>
            </a:schemeClr>
          </a:solidFill>
        </p:spPr>
        <p:txBody>
          <a:bodyPr/>
          <a:lstStyle/>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lgn="ctr">
              <a:buNone/>
            </a:pPr>
            <a:r>
              <a:rPr lang="fr-FR" sz="4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Le Guide opérationnel et sa composante de feuille de route au niveau communautaire fait l’objet d’une présentation séparée</a:t>
            </a: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19286909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34472"/>
            <a:ext cx="10515600" cy="2191869"/>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32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RECOMMANDATIONS POUR LE DEVELOPPEMENT DES ZES EN AFRIQUE CENTRALE</a:t>
            </a:r>
            <a:br>
              <a:rPr lang="fr-FR" sz="32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br>
            <a:r>
              <a:rPr lang="fr-FR" sz="2400" i="1" spc="-30" dirty="0">
                <a:solidFill>
                  <a:schemeClr val="accent3">
                    <a:lumMod val="60000"/>
                    <a:lumOff val="40000"/>
                  </a:schemeClr>
                </a:solidFill>
                <a:effectLst/>
                <a:latin typeface="Arial" panose="020B0604020202020204" pitchFamily="34" charset="0"/>
                <a:ea typeface="Yu Mincho" panose="02020400000000000000" pitchFamily="18" charset="-128"/>
                <a:cs typeface="Arial" panose="020B0604020202020204" pitchFamily="34" charset="0"/>
              </a:rPr>
              <a:t>Proposition de mesures pour renforcer les dispositions réglementaires, et institutionnelles liées au développement des ZES</a:t>
            </a:r>
            <a:br>
              <a:rPr lang="en-US" sz="2400" i="1" dirty="0">
                <a:solidFill>
                  <a:schemeClr val="accent3">
                    <a:lumMod val="60000"/>
                    <a:lumOff val="40000"/>
                  </a:schemeClr>
                </a:solidFill>
                <a:latin typeface="Arial" panose="020B0604020202020204" pitchFamily="34" charset="0"/>
                <a:cs typeface="Arial" panose="020B0604020202020204" pitchFamily="34" charset="0"/>
              </a:rPr>
            </a:br>
            <a:br>
              <a:rPr lang="fr-FR" sz="18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215153" y="2554941"/>
            <a:ext cx="11976847" cy="4020671"/>
          </a:xfrm>
          <a:solidFill>
            <a:schemeClr val="accent3">
              <a:lumMod val="60000"/>
              <a:lumOff val="40000"/>
            </a:schemeClr>
          </a:solidFill>
        </p:spPr>
        <p:txBody>
          <a:bodyPr>
            <a:normAutofit lnSpcReduction="10000"/>
          </a:bodyPr>
          <a:lstStyle/>
          <a:p>
            <a:r>
              <a:rPr lang="fr-FR" sz="2000" b="1" dirty="0">
                <a:effectLst/>
                <a:latin typeface="Arial" panose="020B0604020202020204" pitchFamily="34" charset="0"/>
                <a:ea typeface="DengXian Light" panose="02010600030101010101" pitchFamily="2" charset="-122"/>
                <a:cs typeface="Arial" panose="020B0604020202020204" pitchFamily="34" charset="0"/>
              </a:rPr>
              <a:t>Au niveau législatif</a:t>
            </a:r>
          </a:p>
          <a:p>
            <a:pPr>
              <a:buFontTx/>
              <a:buChar char="-"/>
            </a:pPr>
            <a:r>
              <a:rPr lang="fr-FR" sz="2000" b="1" u="sng" dirty="0">
                <a:latin typeface="Arial" panose="020B0604020202020204" pitchFamily="34" charset="0"/>
                <a:ea typeface="DengXian Light" panose="02010600030101010101" pitchFamily="2" charset="-122"/>
                <a:cs typeface="Arial" panose="020B0604020202020204" pitchFamily="34" charset="0"/>
              </a:rPr>
              <a:t>Objectifs</a:t>
            </a:r>
            <a:r>
              <a:rPr lang="fr-FR" sz="2000" b="1" dirty="0">
                <a:latin typeface="Arial" panose="020B0604020202020204" pitchFamily="34" charset="0"/>
                <a:ea typeface="DengXian Light" panose="02010600030101010101" pitchFamily="2" charset="-122"/>
                <a:cs typeface="Arial" panose="020B0604020202020204" pitchFamily="34" charset="0"/>
              </a:rPr>
              <a:t> : </a:t>
            </a:r>
            <a:r>
              <a:rPr lang="fr-FR" sz="1800" b="1" dirty="0">
                <a:latin typeface="Arial" panose="020B0604020202020204" pitchFamily="34" charset="0"/>
                <a:ea typeface="DengXian Light" panose="02010600030101010101" pitchFamily="2" charset="-122"/>
                <a:cs typeface="Arial" panose="020B0604020202020204" pitchFamily="34" charset="0"/>
              </a:rPr>
              <a:t>Fixer des objectifs clairs (politique industrielle, équilibre des territoires, etc..) qui seront déclinés dans les textes réglementaires (au niveau des critères de qualification, d’évaluation des promoteurs développeurs, d’éligibilité des entreprises agréées) ;</a:t>
            </a:r>
          </a:p>
          <a:p>
            <a:pPr>
              <a:buFontTx/>
              <a:buChar char="-"/>
            </a:pPr>
            <a:r>
              <a:rPr lang="fr-FR" sz="2000" b="1" u="sng" dirty="0">
                <a:effectLst/>
                <a:latin typeface="Arial" panose="020B0604020202020204" pitchFamily="34" charset="0"/>
                <a:ea typeface="DengXian Light" panose="02010600030101010101" pitchFamily="2" charset="-122"/>
                <a:cs typeface="Arial" panose="020B0604020202020204" pitchFamily="34" charset="0"/>
              </a:rPr>
              <a:t>Champ d’application</a:t>
            </a:r>
            <a:r>
              <a:rPr lang="fr-FR" sz="2000" b="1" dirty="0">
                <a:effectLst/>
                <a:latin typeface="Arial" panose="020B0604020202020204" pitchFamily="34" charset="0"/>
                <a:ea typeface="DengXian Light" panose="02010600030101010101" pitchFamily="2" charset="-122"/>
                <a:cs typeface="Arial" panose="020B0604020202020204" pitchFamily="34" charset="0"/>
              </a:rPr>
              <a:t> : </a:t>
            </a:r>
            <a:r>
              <a:rPr lang="fr-FR" sz="1800" b="1" dirty="0">
                <a:latin typeface="Arial" panose="020B0604020202020204" pitchFamily="34" charset="0"/>
                <a:ea typeface="DengXian Light" panose="02010600030101010101" pitchFamily="2" charset="-122"/>
                <a:cs typeface="Arial" panose="020B0604020202020204" pitchFamily="34" charset="0"/>
              </a:rPr>
              <a:t>D</a:t>
            </a:r>
            <a:r>
              <a:rPr lang="fr-FR" sz="1800" b="1" dirty="0">
                <a:effectLst/>
                <a:latin typeface="Arial" panose="020B0604020202020204" pitchFamily="34" charset="0"/>
                <a:ea typeface="DengXian Light" panose="02010600030101010101" pitchFamily="2" charset="-122"/>
                <a:cs typeface="Arial" panose="020B0604020202020204" pitchFamily="34" charset="0"/>
              </a:rPr>
              <a:t>éfinir les types de zones (législation séparée pour les Zones franches) ; Clusters industriels dans le pays….</a:t>
            </a:r>
            <a:r>
              <a:rPr lang="fr-FR" sz="1800" b="1" dirty="0" err="1">
                <a:effectLst/>
                <a:latin typeface="Arial" panose="020B0604020202020204" pitchFamily="34" charset="0"/>
                <a:ea typeface="DengXian Light" panose="02010600030101010101" pitchFamily="2" charset="-122"/>
                <a:cs typeface="Arial" panose="020B0604020202020204" pitchFamily="34" charset="0"/>
              </a:rPr>
              <a:t>etc</a:t>
            </a:r>
            <a:r>
              <a:rPr lang="fr-FR" sz="1800" b="1" dirty="0">
                <a:effectLst/>
                <a:latin typeface="Arial" panose="020B0604020202020204" pitchFamily="34" charset="0"/>
                <a:ea typeface="DengXian Light" panose="02010600030101010101" pitchFamily="2" charset="-122"/>
                <a:cs typeface="Arial" panose="020B0604020202020204" pitchFamily="34" charset="0"/>
              </a:rPr>
              <a:t>…</a:t>
            </a:r>
          </a:p>
          <a:p>
            <a:pPr>
              <a:buFontTx/>
              <a:buChar char="-"/>
            </a:pPr>
            <a:r>
              <a:rPr lang="fr-FR" sz="1800" b="1" dirty="0">
                <a:latin typeface="Arial" panose="020B0604020202020204" pitchFamily="34" charset="0"/>
                <a:ea typeface="DengXian Light" panose="02010600030101010101" pitchFamily="2" charset="-122"/>
                <a:cs typeface="Arial" panose="020B0604020202020204" pitchFamily="34" charset="0"/>
              </a:rPr>
              <a:t>¨</a:t>
            </a:r>
            <a:r>
              <a:rPr lang="fr-FR" sz="2000" b="1" u="sng" dirty="0">
                <a:latin typeface="Arial" panose="020B0604020202020204" pitchFamily="34" charset="0"/>
                <a:ea typeface="DengXian Light" panose="02010600030101010101" pitchFamily="2" charset="-122"/>
                <a:cs typeface="Arial" panose="020B0604020202020204" pitchFamily="34" charset="0"/>
              </a:rPr>
              <a:t>Processus de création</a:t>
            </a:r>
            <a:r>
              <a:rPr lang="fr-FR" sz="2000" b="1" dirty="0">
                <a:latin typeface="Arial" panose="020B0604020202020204" pitchFamily="34" charset="0"/>
                <a:ea typeface="DengXian Light" panose="02010600030101010101" pitchFamily="2" charset="-122"/>
                <a:cs typeface="Arial" panose="020B0604020202020204" pitchFamily="34" charset="0"/>
              </a:rPr>
              <a:t> </a:t>
            </a:r>
            <a:r>
              <a:rPr lang="fr-FR" sz="1800" b="1" dirty="0">
                <a:latin typeface="Arial" panose="020B0604020202020204" pitchFamily="34" charset="0"/>
                <a:ea typeface="DengXian Light" panose="02010600030101010101" pitchFamily="2" charset="-122"/>
                <a:cs typeface="Arial" panose="020B0604020202020204" pitchFamily="34" charset="0"/>
              </a:rPr>
              <a:t>: Structure en charge ; modalités ; principe d’un plan de développement des ZES ;</a:t>
            </a:r>
            <a:endParaRPr lang="fr-FR" sz="1800" b="1" dirty="0">
              <a:effectLst/>
              <a:latin typeface="Arial" panose="020B0604020202020204" pitchFamily="34" charset="0"/>
              <a:ea typeface="DengXian Light" panose="02010600030101010101" pitchFamily="2" charset="-122"/>
              <a:cs typeface="Arial" panose="020B0604020202020204" pitchFamily="34" charset="0"/>
            </a:endParaRPr>
          </a:p>
          <a:p>
            <a:pPr>
              <a:buFontTx/>
              <a:buChar char="-"/>
            </a:pPr>
            <a:r>
              <a:rPr lang="fr-FR" sz="2000" b="1" u="sng" dirty="0">
                <a:latin typeface="Arial" panose="020B0604020202020204" pitchFamily="34" charset="0"/>
                <a:ea typeface="DengXian Light" panose="02010600030101010101" pitchFamily="2" charset="-122"/>
                <a:cs typeface="Arial" panose="020B0604020202020204" pitchFamily="34" charset="0"/>
              </a:rPr>
              <a:t>Cadre institutionnel</a:t>
            </a:r>
            <a:r>
              <a:rPr lang="fr-FR" sz="2000" b="1" dirty="0">
                <a:latin typeface="Arial" panose="020B0604020202020204" pitchFamily="34" charset="0"/>
                <a:ea typeface="DengXian Light" panose="02010600030101010101" pitchFamily="2" charset="-122"/>
                <a:cs typeface="Arial" panose="020B0604020202020204" pitchFamily="34" charset="0"/>
              </a:rPr>
              <a:t> </a:t>
            </a:r>
            <a:r>
              <a:rPr lang="fr-FR" sz="1800" b="1" dirty="0">
                <a:latin typeface="Arial" panose="020B0604020202020204" pitchFamily="34" charset="0"/>
                <a:ea typeface="DengXian Light" panose="02010600030101010101" pitchFamily="2" charset="-122"/>
                <a:cs typeface="Arial" panose="020B0604020202020204" pitchFamily="34" charset="0"/>
              </a:rPr>
              <a:t>(fonction d’administration, de régulation, de développement/gestion/exploitation) : éviter les chevauchements ; prise en compte du dispositif PPP (caractère autosuffisant de la Loi sur les ZES (sauf en matière d’études) ; Missions des acteurs ; Rôle des collectivités locales ; </a:t>
            </a:r>
          </a:p>
          <a:p>
            <a:pPr>
              <a:buFontTx/>
              <a:buChar char="-"/>
            </a:pPr>
            <a:r>
              <a:rPr lang="fr-FR" sz="2000" b="1" u="sng" dirty="0">
                <a:effectLst/>
                <a:latin typeface="Arial" panose="020B0604020202020204" pitchFamily="34" charset="0"/>
                <a:ea typeface="DengXian Light" panose="02010600030101010101" pitchFamily="2" charset="-122"/>
                <a:cs typeface="Arial" panose="020B0604020202020204" pitchFamily="34" charset="0"/>
              </a:rPr>
              <a:t>C</a:t>
            </a:r>
            <a:r>
              <a:rPr lang="fr-FR" sz="2000" b="1" u="sng" dirty="0">
                <a:latin typeface="Arial" panose="020B0604020202020204" pitchFamily="34" charset="0"/>
                <a:ea typeface="DengXian Light" panose="02010600030101010101" pitchFamily="2" charset="-122"/>
                <a:cs typeface="Arial" panose="020B0604020202020204" pitchFamily="34" charset="0"/>
              </a:rPr>
              <a:t>adre de développement des projets</a:t>
            </a:r>
            <a:r>
              <a:rPr lang="fr-FR" sz="2000" b="1" dirty="0">
                <a:latin typeface="Arial" panose="020B0604020202020204" pitchFamily="34" charset="0"/>
                <a:ea typeface="DengXian Light" panose="02010600030101010101" pitchFamily="2" charset="-122"/>
                <a:cs typeface="Arial" panose="020B0604020202020204" pitchFamily="34" charset="0"/>
              </a:rPr>
              <a:t> : </a:t>
            </a:r>
            <a:r>
              <a:rPr lang="fr-FR" sz="1800" b="1" dirty="0">
                <a:latin typeface="Arial" panose="020B0604020202020204" pitchFamily="34" charset="0"/>
                <a:ea typeface="DengXian Light" panose="02010600030101010101" pitchFamily="2" charset="-122"/>
                <a:cs typeface="Arial" panose="020B0604020202020204" pitchFamily="34" charset="0"/>
              </a:rPr>
              <a:t>études de faisabilité, procédures de recrutement des promoteurs développeurs, des entreprises agréées ;</a:t>
            </a:r>
            <a:endParaRPr lang="fr-FR" sz="1800" b="1" dirty="0">
              <a:effectLst/>
              <a:latin typeface="Arial" panose="020B0604020202020204" pitchFamily="34" charset="0"/>
              <a:ea typeface="DengXian Light" panose="02010600030101010101" pitchFamily="2" charset="-122"/>
              <a:cs typeface="Arial" panose="020B0604020202020204" pitchFamily="34" charset="0"/>
            </a:endParaRPr>
          </a:p>
          <a:p>
            <a:pPr>
              <a:buFontTx/>
              <a:buChar char="-"/>
            </a:pPr>
            <a:endParaRPr lang="fr-FR" sz="18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3903937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134472"/>
            <a:ext cx="10515600" cy="2191869"/>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32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RECOMMANDATIONS POUR LE DEVELOPPEMENT DES ZES EN AFRIQUE CENTRALE</a:t>
            </a:r>
            <a:br>
              <a:rPr lang="fr-FR" sz="32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br>
            <a:r>
              <a:rPr lang="fr-FR" sz="2400" i="1" spc="-30" dirty="0">
                <a:solidFill>
                  <a:schemeClr val="accent3">
                    <a:lumMod val="60000"/>
                    <a:lumOff val="40000"/>
                  </a:schemeClr>
                </a:solidFill>
                <a:effectLst/>
                <a:latin typeface="Arial" panose="020B0604020202020204" pitchFamily="34" charset="0"/>
                <a:ea typeface="Yu Mincho" panose="02020400000000000000" pitchFamily="18" charset="-128"/>
                <a:cs typeface="Arial" panose="020B0604020202020204" pitchFamily="34" charset="0"/>
              </a:rPr>
              <a:t>Proposition de mesures pour renforcer les dispositions réglementaires, et institutionnelles liées au développement des ZES</a:t>
            </a:r>
            <a:br>
              <a:rPr lang="en-US" sz="2400" i="1" dirty="0">
                <a:solidFill>
                  <a:schemeClr val="accent3">
                    <a:lumMod val="60000"/>
                    <a:lumOff val="40000"/>
                  </a:schemeClr>
                </a:solidFill>
                <a:latin typeface="Arial" panose="020B0604020202020204" pitchFamily="34" charset="0"/>
                <a:cs typeface="Arial" panose="020B0604020202020204" pitchFamily="34" charset="0"/>
              </a:rPr>
            </a:br>
            <a:br>
              <a:rPr lang="fr-FR" sz="18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215153" y="2554941"/>
            <a:ext cx="11976847" cy="4020671"/>
          </a:xfrm>
          <a:solidFill>
            <a:schemeClr val="accent3">
              <a:lumMod val="60000"/>
              <a:lumOff val="40000"/>
            </a:schemeClr>
          </a:solidFill>
        </p:spPr>
        <p:txBody>
          <a:bodyPr>
            <a:normAutofit/>
          </a:bodyPr>
          <a:lstStyle/>
          <a:p>
            <a:r>
              <a:rPr lang="fr-FR" sz="2000" b="1" dirty="0">
                <a:effectLst/>
                <a:latin typeface="Arial" panose="020B0604020202020204" pitchFamily="34" charset="0"/>
                <a:ea typeface="DengXian Light" panose="02010600030101010101" pitchFamily="2" charset="-122"/>
                <a:cs typeface="Arial" panose="020B0604020202020204" pitchFamily="34" charset="0"/>
              </a:rPr>
              <a:t>Au niveau législatif</a:t>
            </a:r>
          </a:p>
          <a:p>
            <a:pPr>
              <a:buFontTx/>
              <a:buChar char="-"/>
            </a:pPr>
            <a:r>
              <a:rPr lang="fr-FR" sz="2000" b="1" u="sng" dirty="0">
                <a:effectLst/>
                <a:latin typeface="Arial" panose="020B0604020202020204" pitchFamily="34" charset="0"/>
                <a:ea typeface="DengXian Light" panose="02010600030101010101" pitchFamily="2" charset="-122"/>
                <a:cs typeface="Arial" panose="020B0604020202020204" pitchFamily="34" charset="0"/>
              </a:rPr>
              <a:t>Cadre contractuel</a:t>
            </a:r>
            <a:r>
              <a:rPr lang="fr-FR" sz="2000" b="1" dirty="0">
                <a:effectLst/>
                <a:latin typeface="Arial" panose="020B0604020202020204" pitchFamily="34" charset="0"/>
                <a:ea typeface="DengXian Light" panose="02010600030101010101" pitchFamily="2" charset="-122"/>
                <a:cs typeface="Arial" panose="020B0604020202020204" pitchFamily="34" charset="0"/>
              </a:rPr>
              <a:t> : </a:t>
            </a:r>
            <a:r>
              <a:rPr lang="fr-FR" sz="1800" b="1" dirty="0">
                <a:effectLst/>
                <a:latin typeface="Arial" panose="020B0604020202020204" pitchFamily="34" charset="0"/>
                <a:ea typeface="DengXian Light" panose="02010600030101010101" pitchFamily="2" charset="-122"/>
                <a:cs typeface="Arial" panose="020B0604020202020204" pitchFamily="34" charset="0"/>
              </a:rPr>
              <a:t>Typologie des contrats (public, public-privé)</a:t>
            </a:r>
          </a:p>
          <a:p>
            <a:pPr>
              <a:buFontTx/>
              <a:buChar char="-"/>
            </a:pPr>
            <a:r>
              <a:rPr lang="fr-FR" sz="2000" b="1" u="sng" dirty="0">
                <a:effectLst/>
                <a:latin typeface="Arial" panose="020B0604020202020204" pitchFamily="34" charset="0"/>
                <a:ea typeface="DengXian Light" panose="02010600030101010101" pitchFamily="2" charset="-122"/>
                <a:cs typeface="Arial" panose="020B0604020202020204" pitchFamily="34" charset="0"/>
              </a:rPr>
              <a:t>Cadre incitatif</a:t>
            </a:r>
            <a:r>
              <a:rPr lang="fr-FR" sz="2000" b="1" dirty="0">
                <a:effectLst/>
                <a:latin typeface="Arial" panose="020B0604020202020204" pitchFamily="34" charset="0"/>
                <a:ea typeface="DengXian Light" panose="02010600030101010101" pitchFamily="2" charset="-122"/>
                <a:cs typeface="Arial" panose="020B0604020202020204" pitchFamily="34" charset="0"/>
              </a:rPr>
              <a:t> </a:t>
            </a:r>
            <a:r>
              <a:rPr lang="fr-FR" sz="1800" b="1" dirty="0">
                <a:effectLst/>
                <a:latin typeface="Arial" panose="020B0604020202020204" pitchFamily="34" charset="0"/>
                <a:ea typeface="DengXian Light" panose="02010600030101010101" pitchFamily="2" charset="-122"/>
                <a:cs typeface="Arial" panose="020B0604020202020204" pitchFamily="34" charset="0"/>
              </a:rPr>
              <a:t>: Règles d’origine ; incitations fiscales, douanières, dispositifs en termes de change, </a:t>
            </a:r>
            <a:r>
              <a:rPr lang="fr-FR" sz="1800" b="1" dirty="0">
                <a:latin typeface="Arial" panose="020B0604020202020204" pitchFamily="34" charset="0"/>
                <a:ea typeface="DengXian Light" panose="02010600030101010101" pitchFamily="2" charset="-122"/>
                <a:cs typeface="Arial" panose="020B0604020202020204" pitchFamily="34" charset="0"/>
              </a:rPr>
              <a:t>d</a:t>
            </a:r>
            <a:r>
              <a:rPr lang="fr-FR" sz="1800" b="1" dirty="0">
                <a:effectLst/>
                <a:latin typeface="Arial" panose="020B0604020202020204" pitchFamily="34" charset="0"/>
                <a:ea typeface="DengXian Light" panose="02010600030101010101" pitchFamily="2" charset="-122"/>
                <a:cs typeface="Arial" panose="020B0604020202020204" pitchFamily="34" charset="0"/>
              </a:rPr>
              <a:t>e comptes en devises, mesures de régulation commerciale ; autres avantages (foncier, prix des loyers, prix des services, prix de l’énergie/eau, législation du travail </a:t>
            </a:r>
            <a:r>
              <a:rPr lang="fr-FR" sz="1800" b="1" dirty="0" err="1">
                <a:effectLst/>
                <a:latin typeface="Arial" panose="020B0604020202020204" pitchFamily="34" charset="0"/>
                <a:ea typeface="DengXian Light" panose="02010600030101010101" pitchFamily="2" charset="-122"/>
                <a:cs typeface="Arial" panose="020B0604020202020204" pitchFamily="34" charset="0"/>
              </a:rPr>
              <a:t>etc</a:t>
            </a:r>
            <a:r>
              <a:rPr lang="fr-FR" sz="1800" b="1" dirty="0">
                <a:effectLst/>
                <a:latin typeface="Arial" panose="020B0604020202020204" pitchFamily="34" charset="0"/>
                <a:ea typeface="DengXian Light" panose="02010600030101010101" pitchFamily="2" charset="-122"/>
                <a:cs typeface="Arial" panose="020B0604020202020204" pitchFamily="34" charset="0"/>
              </a:rPr>
              <a:t>)</a:t>
            </a:r>
          </a:p>
          <a:p>
            <a:pPr>
              <a:buFontTx/>
              <a:buChar char="-"/>
            </a:pPr>
            <a:r>
              <a:rPr lang="fr-FR" sz="2000" b="1" u="sng" dirty="0">
                <a:latin typeface="Arial" panose="020B0604020202020204" pitchFamily="34" charset="0"/>
                <a:ea typeface="DengXian Light" panose="02010600030101010101" pitchFamily="2" charset="-122"/>
                <a:cs typeface="Arial" panose="020B0604020202020204" pitchFamily="34" charset="0"/>
              </a:rPr>
              <a:t>Suivi évaluation</a:t>
            </a:r>
            <a:r>
              <a:rPr lang="fr-FR" sz="2000" b="1" dirty="0">
                <a:latin typeface="Arial" panose="020B0604020202020204" pitchFamily="34" charset="0"/>
                <a:ea typeface="DengXian Light" panose="02010600030101010101" pitchFamily="2" charset="-122"/>
                <a:cs typeface="Arial" panose="020B0604020202020204" pitchFamily="34" charset="0"/>
              </a:rPr>
              <a:t> : </a:t>
            </a:r>
            <a:r>
              <a:rPr lang="fr-FR" sz="1800" b="1" dirty="0">
                <a:latin typeface="Arial" panose="020B0604020202020204" pitchFamily="34" charset="0"/>
                <a:ea typeface="DengXian Light" panose="02010600030101010101" pitchFamily="2" charset="-122"/>
                <a:cs typeface="Arial" panose="020B0604020202020204" pitchFamily="34" charset="0"/>
              </a:rPr>
              <a:t>Structure, modalités, critères, sanctions</a:t>
            </a:r>
          </a:p>
          <a:p>
            <a:pPr>
              <a:buFontTx/>
              <a:buChar char="-"/>
            </a:pPr>
            <a:r>
              <a:rPr lang="fr-FR" sz="2000" b="1" u="sng" dirty="0">
                <a:effectLst/>
                <a:latin typeface="Arial" panose="020B0604020202020204" pitchFamily="34" charset="0"/>
                <a:ea typeface="DengXian Light" panose="02010600030101010101" pitchFamily="2" charset="-122"/>
                <a:cs typeface="Arial" panose="020B0604020202020204" pitchFamily="34" charset="0"/>
              </a:rPr>
              <a:t>Cadre de règlement des litiges</a:t>
            </a:r>
            <a:r>
              <a:rPr lang="fr-FR" sz="2000" b="1" dirty="0">
                <a:effectLst/>
                <a:latin typeface="Arial" panose="020B0604020202020204" pitchFamily="34" charset="0"/>
                <a:ea typeface="DengXian Light" panose="02010600030101010101" pitchFamily="2" charset="-122"/>
                <a:cs typeface="Arial" panose="020B0604020202020204" pitchFamily="34" charset="0"/>
              </a:rPr>
              <a:t> : </a:t>
            </a:r>
            <a:r>
              <a:rPr lang="fr-FR" sz="1800" b="1" dirty="0">
                <a:effectLst/>
                <a:latin typeface="Arial" panose="020B0604020202020204" pitchFamily="34" charset="0"/>
                <a:ea typeface="DengXian Light" panose="02010600030101010101" pitchFamily="2" charset="-122"/>
                <a:cs typeface="Arial" panose="020B0604020202020204" pitchFamily="34" charset="0"/>
              </a:rPr>
              <a:t>En phase de passation et en phase d’exécution des contrats</a:t>
            </a:r>
          </a:p>
          <a:p>
            <a:pPr marL="0" indent="0">
              <a:buNone/>
            </a:pPr>
            <a:endParaRPr lang="fr-FR" sz="18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r>
              <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rPr>
              <a:t>Il pourrait être recommandé par la CEA l’adoption d’un cadre de développement des ZES à transposer dans les législations nationales </a:t>
            </a: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3467504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309282"/>
            <a:ext cx="10515600" cy="2447365"/>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32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RECOMMANDATIONS POUR LE DEVELOPPEMENT DES ZES EN AFRIQUE CENTRALE</a:t>
            </a:r>
            <a:br>
              <a:rPr lang="fr-FR" sz="32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br>
            <a:r>
              <a:rPr lang="fr-FR" sz="2400" i="1" spc="-30" dirty="0">
                <a:solidFill>
                  <a:schemeClr val="accent3">
                    <a:lumMod val="60000"/>
                    <a:lumOff val="40000"/>
                  </a:schemeClr>
                </a:solidFill>
                <a:effectLst/>
                <a:latin typeface="Arial" panose="020B0604020202020204" pitchFamily="34" charset="0"/>
                <a:ea typeface="Yu Mincho" panose="02020400000000000000" pitchFamily="18" charset="-128"/>
                <a:cs typeface="Arial" panose="020B0604020202020204" pitchFamily="34" charset="0"/>
              </a:rPr>
              <a:t>Proposition de mesures pour renforcer les dispositions réglementaires, et institutionnelles liées au développement des ZES</a:t>
            </a:r>
            <a:br>
              <a:rPr lang="en-US" sz="2400" i="1" dirty="0">
                <a:solidFill>
                  <a:schemeClr val="accent3">
                    <a:lumMod val="60000"/>
                    <a:lumOff val="40000"/>
                  </a:schemeClr>
                </a:solidFill>
                <a:latin typeface="Arial" panose="020B0604020202020204" pitchFamily="34" charset="0"/>
                <a:cs typeface="Arial" panose="020B0604020202020204" pitchFamily="34" charset="0"/>
              </a:rPr>
            </a:br>
            <a:br>
              <a:rPr lang="fr-FR" sz="18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282387" y="2891118"/>
            <a:ext cx="11591365" cy="3751729"/>
          </a:xfrm>
          <a:solidFill>
            <a:schemeClr val="accent3">
              <a:lumMod val="60000"/>
              <a:lumOff val="40000"/>
            </a:schemeClr>
          </a:solidFill>
        </p:spPr>
        <p:txBody>
          <a:bodyPr/>
          <a:lstStyle/>
          <a:p>
            <a:r>
              <a:rPr lang="fr-FR" sz="2000" b="1" dirty="0">
                <a:effectLst/>
                <a:latin typeface="Arial" panose="020B0604020202020204" pitchFamily="34" charset="0"/>
                <a:ea typeface="DengXian Light" panose="02010600030101010101" pitchFamily="2" charset="-122"/>
                <a:cs typeface="Arial" panose="020B0604020202020204" pitchFamily="34" charset="0"/>
              </a:rPr>
              <a:t>Au niveau </a:t>
            </a:r>
            <a:r>
              <a:rPr lang="fr-FR" sz="2000" b="1" dirty="0">
                <a:latin typeface="Arial" panose="020B0604020202020204" pitchFamily="34" charset="0"/>
                <a:ea typeface="DengXian Light" panose="02010600030101010101" pitchFamily="2" charset="-122"/>
                <a:cs typeface="Arial" panose="020B0604020202020204" pitchFamily="34" charset="0"/>
              </a:rPr>
              <a:t>réglementaire</a:t>
            </a:r>
          </a:p>
          <a:p>
            <a:pPr marL="0" indent="0">
              <a:buNone/>
            </a:pPr>
            <a:r>
              <a:rPr lang="fr-FR" sz="2000" b="1" dirty="0">
                <a:latin typeface="Arial" panose="020B0604020202020204" pitchFamily="34" charset="0"/>
                <a:ea typeface="DengXian Light" panose="02010600030101010101" pitchFamily="2" charset="-122"/>
                <a:cs typeface="Arial" panose="020B0604020202020204" pitchFamily="34" charset="0"/>
              </a:rPr>
              <a:t>Le cadre réglementaire a pour objectifs de :</a:t>
            </a:r>
          </a:p>
          <a:p>
            <a:pPr>
              <a:buFontTx/>
              <a:buChar char="-"/>
            </a:pPr>
            <a:r>
              <a:rPr lang="fr-FR" sz="1800" b="1" dirty="0">
                <a:latin typeface="Arial" panose="020B0604020202020204" pitchFamily="34" charset="0"/>
                <a:ea typeface="DengXian Light" panose="02010600030101010101" pitchFamily="2" charset="-122"/>
                <a:cs typeface="Arial" panose="020B0604020202020204" pitchFamily="34" charset="0"/>
              </a:rPr>
              <a:t>préciser les modalités de création des zones (critères) ; contenu du plan de développement de la ZES ;</a:t>
            </a:r>
          </a:p>
          <a:p>
            <a:pPr>
              <a:buFontTx/>
              <a:buChar char="-"/>
            </a:pPr>
            <a:r>
              <a:rPr lang="fr-FR" sz="1800" b="1" dirty="0">
                <a:latin typeface="Arial" panose="020B0604020202020204" pitchFamily="34" charset="0"/>
                <a:ea typeface="DengXian Light" panose="02010600030101010101" pitchFamily="2" charset="-122"/>
                <a:cs typeface="Arial" panose="020B0604020202020204" pitchFamily="34" charset="0"/>
              </a:rPr>
              <a:t>fixer les missions des divers acteurs selon le cycle des projets ; </a:t>
            </a:r>
          </a:p>
          <a:p>
            <a:pPr>
              <a:buFontTx/>
              <a:buChar char="-"/>
            </a:pPr>
            <a:r>
              <a:rPr lang="fr-FR" sz="1800" b="1" dirty="0">
                <a:latin typeface="Arial" panose="020B0604020202020204" pitchFamily="34" charset="0"/>
                <a:ea typeface="DengXian Light" panose="02010600030101010101" pitchFamily="2" charset="-122"/>
                <a:cs typeface="Arial" panose="020B0604020202020204" pitchFamily="34" charset="0"/>
              </a:rPr>
              <a:t>définir le contenu des études de faisabilité nécessaires ;</a:t>
            </a:r>
          </a:p>
          <a:p>
            <a:pPr>
              <a:buFontTx/>
              <a:buChar char="-"/>
            </a:pPr>
            <a:r>
              <a:rPr lang="fr-FR" sz="1800" b="1" dirty="0">
                <a:latin typeface="Arial" panose="020B0604020202020204" pitchFamily="34" charset="0"/>
                <a:ea typeface="DengXian Light" panose="02010600030101010101" pitchFamily="2" charset="-122"/>
                <a:cs typeface="Arial" panose="020B0604020202020204" pitchFamily="34" charset="0"/>
              </a:rPr>
              <a:t>régler également les modalités procédurales de recrutement des promoteurs développeurs ainsi que des entreprises agréées (critères) ;</a:t>
            </a:r>
          </a:p>
          <a:p>
            <a:pPr>
              <a:buFontTx/>
              <a:buChar char="-"/>
            </a:pPr>
            <a:r>
              <a:rPr lang="fr-FR" sz="1800" b="1" dirty="0">
                <a:latin typeface="Arial" panose="020B0604020202020204" pitchFamily="34" charset="0"/>
                <a:ea typeface="DengXian Light" panose="02010600030101010101" pitchFamily="2" charset="-122"/>
                <a:cs typeface="Arial" panose="020B0604020202020204" pitchFamily="34" charset="0"/>
              </a:rPr>
              <a:t>préciser les clauses les plus sensibles à intégrer dans les contrats ; (cahier des charges, modèles économiques/financiers)</a:t>
            </a:r>
          </a:p>
          <a:p>
            <a:pPr>
              <a:buFontTx/>
              <a:buChar char="-"/>
            </a:pPr>
            <a:r>
              <a:rPr lang="fr-FR" sz="1800" b="1" dirty="0">
                <a:latin typeface="Arial" panose="020B0604020202020204" pitchFamily="34" charset="0"/>
                <a:ea typeface="DengXian Light" panose="02010600030101010101" pitchFamily="2" charset="-122"/>
                <a:cs typeface="Arial" panose="020B0604020202020204" pitchFamily="34" charset="0"/>
              </a:rPr>
              <a:t>préciser les modalités d’application  des incitations en fonction des orientations retenues pour le développement des zones ;</a:t>
            </a:r>
          </a:p>
          <a:p>
            <a:pPr>
              <a:buFontTx/>
              <a:buChar char="-"/>
            </a:pPr>
            <a:endParaRPr lang="fr-FR" sz="1800" b="1" dirty="0">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22371639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309282"/>
            <a:ext cx="10515600" cy="2447365"/>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32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RECOMMANDATIONS POUR LE DEVELOPPEMENT DES ZES EN AFRIQUE CENTRALE</a:t>
            </a:r>
            <a:br>
              <a:rPr lang="fr-FR" sz="32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br>
            <a:r>
              <a:rPr lang="fr-FR" sz="2400" i="1" spc="-30" dirty="0">
                <a:solidFill>
                  <a:schemeClr val="accent3">
                    <a:lumMod val="60000"/>
                    <a:lumOff val="40000"/>
                  </a:schemeClr>
                </a:solidFill>
                <a:effectLst/>
                <a:latin typeface="Arial" panose="020B0604020202020204" pitchFamily="34" charset="0"/>
                <a:ea typeface="Yu Mincho" panose="02020400000000000000" pitchFamily="18" charset="-128"/>
                <a:cs typeface="Arial" panose="020B0604020202020204" pitchFamily="34" charset="0"/>
              </a:rPr>
              <a:t>Proposition de mesures pour renforcer les dispositions réglementaires, et institutionnelles liées au développement des ZES</a:t>
            </a:r>
            <a:br>
              <a:rPr lang="en-US" sz="2400" i="1" dirty="0">
                <a:solidFill>
                  <a:schemeClr val="accent3">
                    <a:lumMod val="60000"/>
                    <a:lumOff val="40000"/>
                  </a:schemeClr>
                </a:solidFill>
                <a:latin typeface="Arial" panose="020B0604020202020204" pitchFamily="34" charset="0"/>
                <a:cs typeface="Arial" panose="020B0604020202020204" pitchFamily="34" charset="0"/>
              </a:rPr>
            </a:br>
            <a:br>
              <a:rPr lang="fr-FR" sz="18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282387" y="2891118"/>
            <a:ext cx="11591365" cy="3751729"/>
          </a:xfrm>
          <a:solidFill>
            <a:schemeClr val="accent3">
              <a:lumMod val="60000"/>
              <a:lumOff val="40000"/>
            </a:schemeClr>
          </a:solidFill>
        </p:spPr>
        <p:txBody>
          <a:bodyPr/>
          <a:lstStyle/>
          <a:p>
            <a:r>
              <a:rPr lang="fr-FR" sz="2000" b="1" dirty="0">
                <a:effectLst/>
                <a:latin typeface="Arial" panose="020B0604020202020204" pitchFamily="34" charset="0"/>
                <a:ea typeface="DengXian Light" panose="02010600030101010101" pitchFamily="2" charset="-122"/>
                <a:cs typeface="Arial" panose="020B0604020202020204" pitchFamily="34" charset="0"/>
              </a:rPr>
              <a:t>Au niveau </a:t>
            </a:r>
            <a:r>
              <a:rPr lang="fr-FR" sz="2000" b="1" dirty="0">
                <a:latin typeface="Arial" panose="020B0604020202020204" pitchFamily="34" charset="0"/>
                <a:ea typeface="DengXian Light" panose="02010600030101010101" pitchFamily="2" charset="-122"/>
                <a:cs typeface="Arial" panose="020B0604020202020204" pitchFamily="34" charset="0"/>
              </a:rPr>
              <a:t>réglementaire</a:t>
            </a:r>
          </a:p>
          <a:p>
            <a:pPr marL="0" indent="0" algn="ctr">
              <a:buNone/>
            </a:pPr>
            <a:endParaRPr lang="fr-FR" sz="3200" b="1" dirty="0">
              <a:latin typeface="Arial" panose="020B0604020202020204" pitchFamily="34" charset="0"/>
              <a:ea typeface="DengXian Light" panose="02010600030101010101" pitchFamily="2" charset="-122"/>
              <a:cs typeface="Arial" panose="020B0604020202020204" pitchFamily="34" charset="0"/>
            </a:endParaRPr>
          </a:p>
          <a:p>
            <a:pPr marL="0" indent="0" algn="ctr">
              <a:buNone/>
            </a:pPr>
            <a:r>
              <a:rPr lang="fr-FR" sz="3200" b="1" dirty="0">
                <a:latin typeface="Arial" panose="020B0604020202020204" pitchFamily="34" charset="0"/>
                <a:ea typeface="DengXian Light" panose="02010600030101010101" pitchFamily="2" charset="-122"/>
                <a:cs typeface="Arial" panose="020B0604020202020204" pitchFamily="34" charset="0"/>
              </a:rPr>
              <a:t>Le cadre réglementaire permet aussi pour chaque zone et par décret de création de préciser les modalités de leur développement par référence aux objectifs gouvernementaux </a:t>
            </a: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71442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664D9-277B-28CB-0B43-8C54A7198FFA}"/>
              </a:ext>
            </a:extLst>
          </p:cNvPr>
          <p:cNvSpPr>
            <a:spLocks noGrp="1"/>
          </p:cNvSpPr>
          <p:nvPr>
            <p:ph type="title"/>
          </p:nvPr>
        </p:nvSpPr>
        <p:spPr>
          <a:xfrm>
            <a:off x="838200" y="309282"/>
            <a:ext cx="10515600" cy="2447365"/>
          </a:xfrm>
          <a:solidFill>
            <a:schemeClr val="tx1"/>
          </a:solidFill>
        </p:spPr>
        <p:txBody>
          <a:bodyPr>
            <a:noAutofit/>
          </a:bodyPr>
          <a:lstStyle/>
          <a:p>
            <a:pPr algn="ctr"/>
            <a:br>
              <a:rPr lang="fr-FR" sz="2800" b="1" dirty="0">
                <a:solidFill>
                  <a:schemeClr val="accent3">
                    <a:lumMod val="60000"/>
                    <a:lumOff val="40000"/>
                  </a:schemeClr>
                </a:solidFill>
                <a:effectLst/>
                <a:latin typeface="Lato" panose="020F0502020204030203" pitchFamily="34" charset="0"/>
                <a:ea typeface="Times New Roman" panose="02020603050405020304" pitchFamily="18" charset="0"/>
                <a:cs typeface="Times New Roman" panose="02020603050405020304" pitchFamily="18" charset="0"/>
              </a:rPr>
            </a:br>
            <a:r>
              <a:rPr lang="fr-FR" sz="32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RECOMMANDATIONS POUR LE DEVELOPPEMENT DES ZES EN AFRIQUE CENTRALE</a:t>
            </a:r>
            <a:br>
              <a:rPr lang="fr-FR" sz="3200" b="1" dirty="0">
                <a:solidFill>
                  <a:schemeClr val="accent3">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br>
            <a:r>
              <a:rPr lang="fr-FR" sz="2400" i="1" spc="-30" dirty="0">
                <a:solidFill>
                  <a:schemeClr val="accent3">
                    <a:lumMod val="60000"/>
                    <a:lumOff val="40000"/>
                  </a:schemeClr>
                </a:solidFill>
                <a:effectLst/>
                <a:latin typeface="Arial" panose="020B0604020202020204" pitchFamily="34" charset="0"/>
                <a:ea typeface="Yu Mincho" panose="02020400000000000000" pitchFamily="18" charset="-128"/>
                <a:cs typeface="Arial" panose="020B0604020202020204" pitchFamily="34" charset="0"/>
              </a:rPr>
              <a:t>Proposition de mesures pour renforcer les dispositions réglementaires, et institutionnelles liées au développement des ZES</a:t>
            </a:r>
            <a:br>
              <a:rPr lang="en-US" sz="2400" i="1" dirty="0">
                <a:solidFill>
                  <a:schemeClr val="accent3">
                    <a:lumMod val="60000"/>
                    <a:lumOff val="40000"/>
                  </a:schemeClr>
                </a:solidFill>
                <a:latin typeface="Arial" panose="020B0604020202020204" pitchFamily="34" charset="0"/>
                <a:cs typeface="Arial" panose="020B0604020202020204" pitchFamily="34" charset="0"/>
              </a:rPr>
            </a:br>
            <a:br>
              <a:rPr lang="fr-FR" sz="1800" b="1" dirty="0">
                <a:solidFill>
                  <a:srgbClr val="0070C0"/>
                </a:solidFill>
                <a:effectLst/>
                <a:latin typeface="Lato" panose="020F0502020204030203" pitchFamily="34" charset="0"/>
                <a:ea typeface="Times New Roman" panose="02020603050405020304" pitchFamily="18" charset="0"/>
                <a:cs typeface="Times New Roman" panose="02020603050405020304" pitchFamily="18" charset="0"/>
              </a:rPr>
            </a:br>
            <a:endParaRPr lang="fr-FR" sz="3600" b="1" dirty="0">
              <a:solidFill>
                <a:schemeClr val="accent3">
                  <a:lumMod val="60000"/>
                  <a:lumOff val="40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73F7CDB0-7213-516C-CECD-017E6BE82062}"/>
              </a:ext>
            </a:extLst>
          </p:cNvPr>
          <p:cNvSpPr>
            <a:spLocks noGrp="1"/>
          </p:cNvSpPr>
          <p:nvPr>
            <p:ph idx="1"/>
          </p:nvPr>
        </p:nvSpPr>
        <p:spPr>
          <a:xfrm>
            <a:off x="838200" y="3025588"/>
            <a:ext cx="10515600" cy="3245504"/>
          </a:xfrm>
          <a:solidFill>
            <a:schemeClr val="accent3">
              <a:lumMod val="60000"/>
              <a:lumOff val="40000"/>
            </a:schemeClr>
          </a:solidFill>
        </p:spPr>
        <p:txBody>
          <a:bodyPr/>
          <a:lstStyle/>
          <a:p>
            <a:r>
              <a:rPr lang="fr-FR" sz="2000" b="1" dirty="0">
                <a:effectLst/>
                <a:latin typeface="Arial" panose="020B0604020202020204" pitchFamily="34" charset="0"/>
                <a:ea typeface="DengXian Light" panose="02010600030101010101" pitchFamily="2" charset="-122"/>
                <a:cs typeface="Arial" panose="020B0604020202020204" pitchFamily="34" charset="0"/>
              </a:rPr>
              <a:t>Au niveau opérationnel ;</a:t>
            </a:r>
          </a:p>
          <a:p>
            <a:endParaRPr lang="fr-FR" sz="2000" b="1" dirty="0">
              <a:latin typeface="Arial" panose="020B0604020202020204" pitchFamily="34" charset="0"/>
              <a:ea typeface="DengXian Light" panose="02010600030101010101" pitchFamily="2" charset="-122"/>
              <a:cs typeface="Arial" panose="020B0604020202020204" pitchFamily="34" charset="0"/>
            </a:endParaRPr>
          </a:p>
          <a:p>
            <a:pPr algn="ctr"/>
            <a:r>
              <a:rPr lang="fr-FR" sz="2000" b="1" dirty="0">
                <a:effectLst/>
                <a:latin typeface="Arial" panose="020B0604020202020204" pitchFamily="34" charset="0"/>
                <a:ea typeface="DengXian Light" panose="02010600030101010101" pitchFamily="2" charset="-122"/>
                <a:cs typeface="Arial" panose="020B0604020202020204" pitchFamily="34" charset="0"/>
              </a:rPr>
              <a:t>Protocoles d’accord </a:t>
            </a:r>
            <a:r>
              <a:rPr lang="fr-FR" sz="2000" b="1" dirty="0">
                <a:latin typeface="Arial" panose="020B0604020202020204" pitchFamily="34" charset="0"/>
                <a:ea typeface="DengXian Light" panose="02010600030101010101" pitchFamily="2" charset="-122"/>
                <a:cs typeface="Arial" panose="020B0604020202020204" pitchFamily="34" charset="0"/>
              </a:rPr>
              <a:t>entre l’Administration des ZES et les administrations (Impôts, Douanes, Travail, etc…) ;</a:t>
            </a:r>
          </a:p>
          <a:p>
            <a:pPr algn="ctr"/>
            <a:r>
              <a:rPr lang="fr-FR" sz="2000" b="1" dirty="0">
                <a:effectLst/>
                <a:latin typeface="Arial" panose="020B0604020202020204" pitchFamily="34" charset="0"/>
                <a:ea typeface="DengXian Light" panose="02010600030101010101" pitchFamily="2" charset="-122"/>
                <a:cs typeface="Arial" panose="020B0604020202020204" pitchFamily="34" charset="0"/>
              </a:rPr>
              <a:t>Dispositif de guichet unique ;</a:t>
            </a:r>
          </a:p>
          <a:p>
            <a:pPr algn="ctr"/>
            <a:r>
              <a:rPr lang="fr-FR" sz="2000" b="1" dirty="0">
                <a:latin typeface="Arial" panose="020B0604020202020204" pitchFamily="34" charset="0"/>
                <a:ea typeface="DengXian Light" panose="02010600030101010101" pitchFamily="2" charset="-122"/>
                <a:cs typeface="Arial" panose="020B0604020202020204" pitchFamily="34" charset="0"/>
              </a:rPr>
              <a:t>Règlement intérieur de la Zone ;</a:t>
            </a:r>
          </a:p>
          <a:p>
            <a:pPr algn="ctr"/>
            <a:r>
              <a:rPr lang="fr-FR" sz="2000" b="1" dirty="0">
                <a:effectLst/>
                <a:latin typeface="Arial" panose="020B0604020202020204" pitchFamily="34" charset="0"/>
                <a:ea typeface="DengXian Light" panose="02010600030101010101" pitchFamily="2" charset="-122"/>
                <a:cs typeface="Arial" panose="020B0604020202020204" pitchFamily="34" charset="0"/>
              </a:rPr>
              <a:t>Modèles de contrat et de cahier des charges</a:t>
            </a:r>
          </a:p>
          <a:p>
            <a:endParaRPr lang="fr-FR" sz="2000" b="1" dirty="0">
              <a:solidFill>
                <a:srgbClr val="2F5496"/>
              </a:solidFill>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endParaRPr lang="fr-FR" sz="2000" b="1" dirty="0">
              <a:solidFill>
                <a:srgbClr val="2F5496"/>
              </a:solidFill>
              <a:effectLst/>
              <a:latin typeface="Arial" panose="020B0604020202020204" pitchFamily="34" charset="0"/>
              <a:ea typeface="DengXian Light" panose="02010600030101010101" pitchFamily="2" charset="-122"/>
              <a:cs typeface="Arial" panose="020B0604020202020204" pitchFamily="34" charset="0"/>
            </a:endParaRPr>
          </a:p>
          <a:p>
            <a:pPr marL="0" indent="0">
              <a:buNone/>
            </a:pPr>
            <a:endParaRPr lang="fr-FR" sz="1800" dirty="0">
              <a:solidFill>
                <a:srgbClr val="344085"/>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sz="1800" dirty="0">
              <a:solidFill>
                <a:srgbClr val="344085"/>
              </a:solidFill>
              <a:effectLst/>
              <a:latin typeface="Lato" panose="020F0502020204030203" pitchFamily="34" charset="0"/>
              <a:ea typeface="Calibri" panose="020F0502020204030204" pitchFamily="34" charset="0"/>
              <a:cs typeface="Arial" panose="020B0604020202020204" pitchFamily="34" charset="0"/>
            </a:endParaRPr>
          </a:p>
          <a:p>
            <a:pPr marL="0" indent="0">
              <a:buNone/>
            </a:pPr>
            <a:endParaRPr lang="fr-FR" dirty="0"/>
          </a:p>
        </p:txBody>
      </p:sp>
    </p:spTree>
    <p:extLst>
      <p:ext uri="{BB962C8B-B14F-4D97-AF65-F5344CB8AC3E}">
        <p14:creationId xmlns:p14="http://schemas.microsoft.com/office/powerpoint/2010/main" val="3151976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FDA75-06AC-4178-987F-A3A8E3CBBEE0}"/>
              </a:ext>
            </a:extLst>
          </p:cNvPr>
          <p:cNvSpPr>
            <a:spLocks noGrp="1"/>
          </p:cNvSpPr>
          <p:nvPr>
            <p:ph type="title"/>
          </p:nvPr>
        </p:nvSpPr>
        <p:spPr/>
        <p:txBody>
          <a:bodyPr>
            <a:normAutofit/>
          </a:bodyPr>
          <a:lstStyle/>
          <a:p>
            <a:r>
              <a:rPr lang="en-US" dirty="0"/>
              <a:t>E</a:t>
            </a:r>
            <a:r>
              <a:rPr lang="en-US"/>
              <a:t>n</a:t>
            </a:r>
            <a:r>
              <a:rPr lang="en-US" dirty="0"/>
              <a:t> conclusion…</a:t>
            </a:r>
            <a:r>
              <a:rPr lang="en-US" dirty="0" err="1"/>
              <a:t>quelques</a:t>
            </a:r>
            <a:r>
              <a:rPr lang="en-US" dirty="0"/>
              <a:t> </a:t>
            </a:r>
            <a:r>
              <a:rPr lang="en-US" dirty="0" err="1"/>
              <a:t>priorités</a:t>
            </a:r>
            <a:r>
              <a:rPr lang="en-US" dirty="0"/>
              <a:t> pour le </a:t>
            </a:r>
            <a:r>
              <a:rPr lang="en-US" dirty="0" err="1"/>
              <a:t>développement</a:t>
            </a:r>
            <a:r>
              <a:rPr lang="en-US" dirty="0"/>
              <a:t> des ZES</a:t>
            </a:r>
          </a:p>
        </p:txBody>
      </p:sp>
      <p:grpSp>
        <p:nvGrpSpPr>
          <p:cNvPr id="8" name="Group 7">
            <a:extLst>
              <a:ext uri="{FF2B5EF4-FFF2-40B4-BE49-F238E27FC236}">
                <a16:creationId xmlns:a16="http://schemas.microsoft.com/office/drawing/2014/main" id="{5E610AA8-59B7-49E1-A7BC-B9380169F23C}"/>
              </a:ext>
            </a:extLst>
          </p:cNvPr>
          <p:cNvGrpSpPr/>
          <p:nvPr/>
        </p:nvGrpSpPr>
        <p:grpSpPr>
          <a:xfrm>
            <a:off x="6096000" y="1244906"/>
            <a:ext cx="5638402" cy="5266063"/>
            <a:chOff x="4836405" y="1938969"/>
            <a:chExt cx="3426246" cy="3199990"/>
          </a:xfrm>
        </p:grpSpPr>
        <p:pic>
          <p:nvPicPr>
            <p:cNvPr id="6" name="Picture 4" descr="Image result for globe africa silhouette&quot;">
              <a:extLst>
                <a:ext uri="{FF2B5EF4-FFF2-40B4-BE49-F238E27FC236}">
                  <a16:creationId xmlns:a16="http://schemas.microsoft.com/office/drawing/2014/main" id="{05F6593A-E087-4B15-BEF4-1DAD8E9091B5}"/>
                </a:ext>
              </a:extLst>
            </p:cNvPr>
            <p:cNvPicPr>
              <a:picLocks noChangeAspect="1" noChangeArrowheads="1"/>
            </p:cNvPicPr>
            <p:nvPr/>
          </p:nvPicPr>
          <p:blipFill rotWithShape="1">
            <a:blip r:embed="rId3" cstate="screen">
              <a:duotone>
                <a:schemeClr val="bg2">
                  <a:shade val="45000"/>
                  <a:satMod val="135000"/>
                </a:schemeClr>
                <a:prstClr val="white"/>
              </a:duotone>
              <a:extLst>
                <a:ext uri="{28A0092B-C50C-407E-A947-70E740481C1C}">
                  <a14:useLocalDpi xmlns:a14="http://schemas.microsoft.com/office/drawing/2010/main"/>
                </a:ext>
              </a:extLst>
            </a:blip>
            <a:srcRect/>
            <a:stretch/>
          </p:blipFill>
          <p:spPr bwMode="auto">
            <a:xfrm>
              <a:off x="4836405" y="1938969"/>
              <a:ext cx="3426246" cy="3199990"/>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Shape 6">
              <a:extLst>
                <a:ext uri="{FF2B5EF4-FFF2-40B4-BE49-F238E27FC236}">
                  <a16:creationId xmlns:a16="http://schemas.microsoft.com/office/drawing/2014/main" id="{D0DCE3C0-B19F-4792-A292-FC64F5F032E8}"/>
                </a:ext>
              </a:extLst>
            </p:cNvPr>
            <p:cNvSpPr/>
            <p:nvPr/>
          </p:nvSpPr>
          <p:spPr>
            <a:xfrm>
              <a:off x="6043613" y="2583992"/>
              <a:ext cx="1900237" cy="2209800"/>
            </a:xfrm>
            <a:custGeom>
              <a:avLst/>
              <a:gdLst>
                <a:gd name="connsiteX0" fmla="*/ 1347787 w 1900237"/>
                <a:gd name="connsiteY0" fmla="*/ 142875 h 2209800"/>
                <a:gd name="connsiteX1" fmla="*/ 1219200 w 1900237"/>
                <a:gd name="connsiteY1" fmla="*/ 152400 h 2209800"/>
                <a:gd name="connsiteX2" fmla="*/ 1152525 w 1900237"/>
                <a:gd name="connsiteY2" fmla="*/ 152400 h 2209800"/>
                <a:gd name="connsiteX3" fmla="*/ 1085850 w 1900237"/>
                <a:gd name="connsiteY3" fmla="*/ 109537 h 2209800"/>
                <a:gd name="connsiteX4" fmla="*/ 1052512 w 1900237"/>
                <a:gd name="connsiteY4" fmla="*/ 104775 h 2209800"/>
                <a:gd name="connsiteX5" fmla="*/ 1047750 w 1900237"/>
                <a:gd name="connsiteY5" fmla="*/ 123825 h 2209800"/>
                <a:gd name="connsiteX6" fmla="*/ 1038225 w 1900237"/>
                <a:gd name="connsiteY6" fmla="*/ 152400 h 2209800"/>
                <a:gd name="connsiteX7" fmla="*/ 1028700 w 1900237"/>
                <a:gd name="connsiteY7" fmla="*/ 180975 h 2209800"/>
                <a:gd name="connsiteX8" fmla="*/ 1000125 w 1900237"/>
                <a:gd name="connsiteY8" fmla="*/ 161925 h 2209800"/>
                <a:gd name="connsiteX9" fmla="*/ 833437 w 1900237"/>
                <a:gd name="connsiteY9" fmla="*/ 104775 h 2209800"/>
                <a:gd name="connsiteX10" fmla="*/ 809625 w 1900237"/>
                <a:gd name="connsiteY10" fmla="*/ 100012 h 2209800"/>
                <a:gd name="connsiteX11" fmla="*/ 800100 w 1900237"/>
                <a:gd name="connsiteY11" fmla="*/ 57150 h 2209800"/>
                <a:gd name="connsiteX12" fmla="*/ 766762 w 1900237"/>
                <a:gd name="connsiteY12" fmla="*/ 4762 h 2209800"/>
                <a:gd name="connsiteX13" fmla="*/ 742950 w 1900237"/>
                <a:gd name="connsiteY13" fmla="*/ 0 h 2209800"/>
                <a:gd name="connsiteX14" fmla="*/ 438150 w 1900237"/>
                <a:gd name="connsiteY14" fmla="*/ 42862 h 2209800"/>
                <a:gd name="connsiteX15" fmla="*/ 314325 w 1900237"/>
                <a:gd name="connsiteY15" fmla="*/ 90487 h 2209800"/>
                <a:gd name="connsiteX16" fmla="*/ 266700 w 1900237"/>
                <a:gd name="connsiteY16" fmla="*/ 142875 h 2209800"/>
                <a:gd name="connsiteX17" fmla="*/ 271462 w 1900237"/>
                <a:gd name="connsiteY17" fmla="*/ 180975 h 2209800"/>
                <a:gd name="connsiteX18" fmla="*/ 214312 w 1900237"/>
                <a:gd name="connsiteY18" fmla="*/ 219075 h 2209800"/>
                <a:gd name="connsiteX19" fmla="*/ 138112 w 1900237"/>
                <a:gd name="connsiteY19" fmla="*/ 285750 h 2209800"/>
                <a:gd name="connsiteX20" fmla="*/ 76200 w 1900237"/>
                <a:gd name="connsiteY20" fmla="*/ 371475 h 2209800"/>
                <a:gd name="connsiteX21" fmla="*/ 47625 w 1900237"/>
                <a:gd name="connsiteY21" fmla="*/ 433387 h 2209800"/>
                <a:gd name="connsiteX22" fmla="*/ 33337 w 1900237"/>
                <a:gd name="connsiteY22" fmla="*/ 552450 h 2209800"/>
                <a:gd name="connsiteX23" fmla="*/ 4762 w 1900237"/>
                <a:gd name="connsiteY23" fmla="*/ 638175 h 2209800"/>
                <a:gd name="connsiteX24" fmla="*/ 0 w 1900237"/>
                <a:gd name="connsiteY24" fmla="*/ 681037 h 2209800"/>
                <a:gd name="connsiteX25" fmla="*/ 14287 w 1900237"/>
                <a:gd name="connsiteY25" fmla="*/ 728662 h 2209800"/>
                <a:gd name="connsiteX26" fmla="*/ 66675 w 1900237"/>
                <a:gd name="connsiteY26" fmla="*/ 800100 h 2209800"/>
                <a:gd name="connsiteX27" fmla="*/ 133350 w 1900237"/>
                <a:gd name="connsiteY27" fmla="*/ 904875 h 2209800"/>
                <a:gd name="connsiteX28" fmla="*/ 209550 w 1900237"/>
                <a:gd name="connsiteY28" fmla="*/ 966787 h 2209800"/>
                <a:gd name="connsiteX29" fmla="*/ 233362 w 1900237"/>
                <a:gd name="connsiteY29" fmla="*/ 985837 h 2209800"/>
                <a:gd name="connsiteX30" fmla="*/ 285750 w 1900237"/>
                <a:gd name="connsiteY30" fmla="*/ 1004887 h 2209800"/>
                <a:gd name="connsiteX31" fmla="*/ 414337 w 1900237"/>
                <a:gd name="connsiteY31" fmla="*/ 995362 h 2209800"/>
                <a:gd name="connsiteX32" fmla="*/ 504825 w 1900237"/>
                <a:gd name="connsiteY32" fmla="*/ 966787 h 2209800"/>
                <a:gd name="connsiteX33" fmla="*/ 600075 w 1900237"/>
                <a:gd name="connsiteY33" fmla="*/ 938212 h 2209800"/>
                <a:gd name="connsiteX34" fmla="*/ 661987 w 1900237"/>
                <a:gd name="connsiteY34" fmla="*/ 938212 h 2209800"/>
                <a:gd name="connsiteX35" fmla="*/ 685800 w 1900237"/>
                <a:gd name="connsiteY35" fmla="*/ 966787 h 2209800"/>
                <a:gd name="connsiteX36" fmla="*/ 714375 w 1900237"/>
                <a:gd name="connsiteY36" fmla="*/ 1000125 h 2209800"/>
                <a:gd name="connsiteX37" fmla="*/ 804862 w 1900237"/>
                <a:gd name="connsiteY37" fmla="*/ 1009650 h 2209800"/>
                <a:gd name="connsiteX38" fmla="*/ 852487 w 1900237"/>
                <a:gd name="connsiteY38" fmla="*/ 1033462 h 2209800"/>
                <a:gd name="connsiteX39" fmla="*/ 847725 w 1900237"/>
                <a:gd name="connsiteY39" fmla="*/ 1071562 h 2209800"/>
                <a:gd name="connsiteX40" fmla="*/ 842962 w 1900237"/>
                <a:gd name="connsiteY40" fmla="*/ 1119187 h 2209800"/>
                <a:gd name="connsiteX41" fmla="*/ 833437 w 1900237"/>
                <a:gd name="connsiteY41" fmla="*/ 1171575 h 2209800"/>
                <a:gd name="connsiteX42" fmla="*/ 838200 w 1900237"/>
                <a:gd name="connsiteY42" fmla="*/ 1223962 h 2209800"/>
                <a:gd name="connsiteX43" fmla="*/ 871537 w 1900237"/>
                <a:gd name="connsiteY43" fmla="*/ 1266825 h 2209800"/>
                <a:gd name="connsiteX44" fmla="*/ 895350 w 1900237"/>
                <a:gd name="connsiteY44" fmla="*/ 1319212 h 2209800"/>
                <a:gd name="connsiteX45" fmla="*/ 938212 w 1900237"/>
                <a:gd name="connsiteY45" fmla="*/ 1347787 h 2209800"/>
                <a:gd name="connsiteX46" fmla="*/ 962025 w 1900237"/>
                <a:gd name="connsiteY46" fmla="*/ 1428750 h 2209800"/>
                <a:gd name="connsiteX47" fmla="*/ 971550 w 1900237"/>
                <a:gd name="connsiteY47" fmla="*/ 1495425 h 2209800"/>
                <a:gd name="connsiteX48" fmla="*/ 957262 w 1900237"/>
                <a:gd name="connsiteY48" fmla="*/ 1562100 h 2209800"/>
                <a:gd name="connsiteX49" fmla="*/ 928687 w 1900237"/>
                <a:gd name="connsiteY49" fmla="*/ 1633537 h 2209800"/>
                <a:gd name="connsiteX50" fmla="*/ 895350 w 1900237"/>
                <a:gd name="connsiteY50" fmla="*/ 1700212 h 2209800"/>
                <a:gd name="connsiteX51" fmla="*/ 895350 w 1900237"/>
                <a:gd name="connsiteY51" fmla="*/ 1738312 h 2209800"/>
                <a:gd name="connsiteX52" fmla="*/ 923925 w 1900237"/>
                <a:gd name="connsiteY52" fmla="*/ 1814512 h 2209800"/>
                <a:gd name="connsiteX53" fmla="*/ 952500 w 1900237"/>
                <a:gd name="connsiteY53" fmla="*/ 1871662 h 2209800"/>
                <a:gd name="connsiteX54" fmla="*/ 971550 w 1900237"/>
                <a:gd name="connsiteY54" fmla="*/ 1957387 h 2209800"/>
                <a:gd name="connsiteX55" fmla="*/ 1009650 w 1900237"/>
                <a:gd name="connsiteY55" fmla="*/ 2038350 h 2209800"/>
                <a:gd name="connsiteX56" fmla="*/ 1028700 w 1900237"/>
                <a:gd name="connsiteY56" fmla="*/ 2171700 h 2209800"/>
                <a:gd name="connsiteX57" fmla="*/ 1023937 w 1900237"/>
                <a:gd name="connsiteY57" fmla="*/ 2162175 h 2209800"/>
                <a:gd name="connsiteX58" fmla="*/ 1047750 w 1900237"/>
                <a:gd name="connsiteY58" fmla="*/ 2209800 h 2209800"/>
                <a:gd name="connsiteX59" fmla="*/ 1104900 w 1900237"/>
                <a:gd name="connsiteY59" fmla="*/ 2200275 h 2209800"/>
                <a:gd name="connsiteX60" fmla="*/ 1185862 w 1900237"/>
                <a:gd name="connsiteY60" fmla="*/ 2176462 h 2209800"/>
                <a:gd name="connsiteX61" fmla="*/ 1300162 w 1900237"/>
                <a:gd name="connsiteY61" fmla="*/ 2133600 h 2209800"/>
                <a:gd name="connsiteX62" fmla="*/ 1333500 w 1900237"/>
                <a:gd name="connsiteY62" fmla="*/ 2105025 h 2209800"/>
                <a:gd name="connsiteX63" fmla="*/ 1366837 w 1900237"/>
                <a:gd name="connsiteY63" fmla="*/ 2043112 h 2209800"/>
                <a:gd name="connsiteX64" fmla="*/ 1395412 w 1900237"/>
                <a:gd name="connsiteY64" fmla="*/ 1995487 h 2209800"/>
                <a:gd name="connsiteX65" fmla="*/ 1447800 w 1900237"/>
                <a:gd name="connsiteY65" fmla="*/ 1962150 h 2209800"/>
                <a:gd name="connsiteX66" fmla="*/ 1485900 w 1900237"/>
                <a:gd name="connsiteY66" fmla="*/ 1914525 h 2209800"/>
                <a:gd name="connsiteX67" fmla="*/ 1514475 w 1900237"/>
                <a:gd name="connsiteY67" fmla="*/ 1876425 h 2209800"/>
                <a:gd name="connsiteX68" fmla="*/ 1533525 w 1900237"/>
                <a:gd name="connsiteY68" fmla="*/ 1819275 h 2209800"/>
                <a:gd name="connsiteX69" fmla="*/ 1533525 w 1900237"/>
                <a:gd name="connsiteY69" fmla="*/ 1795462 h 2209800"/>
                <a:gd name="connsiteX70" fmla="*/ 1524000 w 1900237"/>
                <a:gd name="connsiteY70" fmla="*/ 1752600 h 2209800"/>
                <a:gd name="connsiteX71" fmla="*/ 1585912 w 1900237"/>
                <a:gd name="connsiteY71" fmla="*/ 1724025 h 2209800"/>
                <a:gd name="connsiteX72" fmla="*/ 1633537 w 1900237"/>
                <a:gd name="connsiteY72" fmla="*/ 1685925 h 2209800"/>
                <a:gd name="connsiteX73" fmla="*/ 1671637 w 1900237"/>
                <a:gd name="connsiteY73" fmla="*/ 1657350 h 2209800"/>
                <a:gd name="connsiteX74" fmla="*/ 1700212 w 1900237"/>
                <a:gd name="connsiteY74" fmla="*/ 1609725 h 2209800"/>
                <a:gd name="connsiteX75" fmla="*/ 1709737 w 1900237"/>
                <a:gd name="connsiteY75" fmla="*/ 1547812 h 2209800"/>
                <a:gd name="connsiteX76" fmla="*/ 1714500 w 1900237"/>
                <a:gd name="connsiteY76" fmla="*/ 1481137 h 2209800"/>
                <a:gd name="connsiteX77" fmla="*/ 1704975 w 1900237"/>
                <a:gd name="connsiteY77" fmla="*/ 1409700 h 2209800"/>
                <a:gd name="connsiteX78" fmla="*/ 1695450 w 1900237"/>
                <a:gd name="connsiteY78" fmla="*/ 1347787 h 2209800"/>
                <a:gd name="connsiteX79" fmla="*/ 1695450 w 1900237"/>
                <a:gd name="connsiteY79" fmla="*/ 1271587 h 2209800"/>
                <a:gd name="connsiteX80" fmla="*/ 1719262 w 1900237"/>
                <a:gd name="connsiteY80" fmla="*/ 1219200 h 2209800"/>
                <a:gd name="connsiteX81" fmla="*/ 1747837 w 1900237"/>
                <a:gd name="connsiteY81" fmla="*/ 1157287 h 2209800"/>
                <a:gd name="connsiteX82" fmla="*/ 1828800 w 1900237"/>
                <a:gd name="connsiteY82" fmla="*/ 1042987 h 2209800"/>
                <a:gd name="connsiteX83" fmla="*/ 1885950 w 1900237"/>
                <a:gd name="connsiteY83" fmla="*/ 933450 h 2209800"/>
                <a:gd name="connsiteX84" fmla="*/ 1895475 w 1900237"/>
                <a:gd name="connsiteY84" fmla="*/ 866775 h 2209800"/>
                <a:gd name="connsiteX85" fmla="*/ 1900237 w 1900237"/>
                <a:gd name="connsiteY85" fmla="*/ 785812 h 2209800"/>
                <a:gd name="connsiteX86" fmla="*/ 1900237 w 1900237"/>
                <a:gd name="connsiteY86" fmla="*/ 723900 h 2209800"/>
                <a:gd name="connsiteX87" fmla="*/ 1828800 w 1900237"/>
                <a:gd name="connsiteY87" fmla="*/ 752475 h 2209800"/>
                <a:gd name="connsiteX88" fmla="*/ 1790700 w 1900237"/>
                <a:gd name="connsiteY88" fmla="*/ 766762 h 2209800"/>
                <a:gd name="connsiteX89" fmla="*/ 1776412 w 1900237"/>
                <a:gd name="connsiteY89" fmla="*/ 766762 h 2209800"/>
                <a:gd name="connsiteX90" fmla="*/ 1747837 w 1900237"/>
                <a:gd name="connsiteY90" fmla="*/ 738187 h 2209800"/>
                <a:gd name="connsiteX91" fmla="*/ 1743075 w 1900237"/>
                <a:gd name="connsiteY91" fmla="*/ 690562 h 2209800"/>
                <a:gd name="connsiteX92" fmla="*/ 1733550 w 1900237"/>
                <a:gd name="connsiteY92" fmla="*/ 676275 h 2209800"/>
                <a:gd name="connsiteX93" fmla="*/ 1685925 w 1900237"/>
                <a:gd name="connsiteY93" fmla="*/ 642937 h 2209800"/>
                <a:gd name="connsiteX94" fmla="*/ 1652587 w 1900237"/>
                <a:gd name="connsiteY94" fmla="*/ 623887 h 2209800"/>
                <a:gd name="connsiteX95" fmla="*/ 1600200 w 1900237"/>
                <a:gd name="connsiteY95" fmla="*/ 533400 h 2209800"/>
                <a:gd name="connsiteX96" fmla="*/ 1576387 w 1900237"/>
                <a:gd name="connsiteY96" fmla="*/ 485775 h 2209800"/>
                <a:gd name="connsiteX97" fmla="*/ 1543050 w 1900237"/>
                <a:gd name="connsiteY97" fmla="*/ 442912 h 2209800"/>
                <a:gd name="connsiteX98" fmla="*/ 1514475 w 1900237"/>
                <a:gd name="connsiteY98" fmla="*/ 376237 h 2209800"/>
                <a:gd name="connsiteX99" fmla="*/ 1462087 w 1900237"/>
                <a:gd name="connsiteY99" fmla="*/ 338137 h 2209800"/>
                <a:gd name="connsiteX100" fmla="*/ 1423987 w 1900237"/>
                <a:gd name="connsiteY100" fmla="*/ 280987 h 2209800"/>
                <a:gd name="connsiteX101" fmla="*/ 1395412 w 1900237"/>
                <a:gd name="connsiteY101" fmla="*/ 257175 h 2209800"/>
                <a:gd name="connsiteX102" fmla="*/ 1371600 w 1900237"/>
                <a:gd name="connsiteY102" fmla="*/ 209550 h 2209800"/>
                <a:gd name="connsiteX103" fmla="*/ 1347787 w 1900237"/>
                <a:gd name="connsiteY103" fmla="*/ 142875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900237" h="2209800">
                  <a:moveTo>
                    <a:pt x="1347787" y="142875"/>
                  </a:moveTo>
                  <a:lnTo>
                    <a:pt x="1219200" y="152400"/>
                  </a:lnTo>
                  <a:lnTo>
                    <a:pt x="1152525" y="152400"/>
                  </a:lnTo>
                  <a:lnTo>
                    <a:pt x="1085850" y="109537"/>
                  </a:lnTo>
                  <a:lnTo>
                    <a:pt x="1052512" y="104775"/>
                  </a:lnTo>
                  <a:lnTo>
                    <a:pt x="1047750" y="123825"/>
                  </a:lnTo>
                  <a:lnTo>
                    <a:pt x="1038225" y="152400"/>
                  </a:lnTo>
                  <a:lnTo>
                    <a:pt x="1028700" y="180975"/>
                  </a:lnTo>
                  <a:lnTo>
                    <a:pt x="1000125" y="161925"/>
                  </a:lnTo>
                  <a:lnTo>
                    <a:pt x="833437" y="104775"/>
                  </a:lnTo>
                  <a:lnTo>
                    <a:pt x="809625" y="100012"/>
                  </a:lnTo>
                  <a:lnTo>
                    <a:pt x="800100" y="57150"/>
                  </a:lnTo>
                  <a:lnTo>
                    <a:pt x="766762" y="4762"/>
                  </a:lnTo>
                  <a:lnTo>
                    <a:pt x="742950" y="0"/>
                  </a:lnTo>
                  <a:lnTo>
                    <a:pt x="438150" y="42862"/>
                  </a:lnTo>
                  <a:lnTo>
                    <a:pt x="314325" y="90487"/>
                  </a:lnTo>
                  <a:lnTo>
                    <a:pt x="266700" y="142875"/>
                  </a:lnTo>
                  <a:lnTo>
                    <a:pt x="271462" y="180975"/>
                  </a:lnTo>
                  <a:lnTo>
                    <a:pt x="214312" y="219075"/>
                  </a:lnTo>
                  <a:lnTo>
                    <a:pt x="138112" y="285750"/>
                  </a:lnTo>
                  <a:lnTo>
                    <a:pt x="76200" y="371475"/>
                  </a:lnTo>
                  <a:lnTo>
                    <a:pt x="47625" y="433387"/>
                  </a:lnTo>
                  <a:lnTo>
                    <a:pt x="33337" y="552450"/>
                  </a:lnTo>
                  <a:lnTo>
                    <a:pt x="4762" y="638175"/>
                  </a:lnTo>
                  <a:lnTo>
                    <a:pt x="0" y="681037"/>
                  </a:lnTo>
                  <a:lnTo>
                    <a:pt x="14287" y="728662"/>
                  </a:lnTo>
                  <a:lnTo>
                    <a:pt x="66675" y="800100"/>
                  </a:lnTo>
                  <a:lnTo>
                    <a:pt x="133350" y="904875"/>
                  </a:lnTo>
                  <a:lnTo>
                    <a:pt x="209550" y="966787"/>
                  </a:lnTo>
                  <a:lnTo>
                    <a:pt x="233362" y="985837"/>
                  </a:lnTo>
                  <a:lnTo>
                    <a:pt x="285750" y="1004887"/>
                  </a:lnTo>
                  <a:lnTo>
                    <a:pt x="414337" y="995362"/>
                  </a:lnTo>
                  <a:lnTo>
                    <a:pt x="504825" y="966787"/>
                  </a:lnTo>
                  <a:lnTo>
                    <a:pt x="600075" y="938212"/>
                  </a:lnTo>
                  <a:lnTo>
                    <a:pt x="661987" y="938212"/>
                  </a:lnTo>
                  <a:lnTo>
                    <a:pt x="685800" y="966787"/>
                  </a:lnTo>
                  <a:lnTo>
                    <a:pt x="714375" y="1000125"/>
                  </a:lnTo>
                  <a:lnTo>
                    <a:pt x="804862" y="1009650"/>
                  </a:lnTo>
                  <a:lnTo>
                    <a:pt x="852487" y="1033462"/>
                  </a:lnTo>
                  <a:lnTo>
                    <a:pt x="847725" y="1071562"/>
                  </a:lnTo>
                  <a:lnTo>
                    <a:pt x="842962" y="1119187"/>
                  </a:lnTo>
                  <a:lnTo>
                    <a:pt x="833437" y="1171575"/>
                  </a:lnTo>
                  <a:lnTo>
                    <a:pt x="838200" y="1223962"/>
                  </a:lnTo>
                  <a:lnTo>
                    <a:pt x="871537" y="1266825"/>
                  </a:lnTo>
                  <a:lnTo>
                    <a:pt x="895350" y="1319212"/>
                  </a:lnTo>
                  <a:lnTo>
                    <a:pt x="938212" y="1347787"/>
                  </a:lnTo>
                  <a:lnTo>
                    <a:pt x="962025" y="1428750"/>
                  </a:lnTo>
                  <a:lnTo>
                    <a:pt x="971550" y="1495425"/>
                  </a:lnTo>
                  <a:lnTo>
                    <a:pt x="957262" y="1562100"/>
                  </a:lnTo>
                  <a:lnTo>
                    <a:pt x="928687" y="1633537"/>
                  </a:lnTo>
                  <a:lnTo>
                    <a:pt x="895350" y="1700212"/>
                  </a:lnTo>
                  <a:lnTo>
                    <a:pt x="895350" y="1738312"/>
                  </a:lnTo>
                  <a:lnTo>
                    <a:pt x="923925" y="1814512"/>
                  </a:lnTo>
                  <a:lnTo>
                    <a:pt x="952500" y="1871662"/>
                  </a:lnTo>
                  <a:lnTo>
                    <a:pt x="971550" y="1957387"/>
                  </a:lnTo>
                  <a:lnTo>
                    <a:pt x="1009650" y="2038350"/>
                  </a:lnTo>
                  <a:lnTo>
                    <a:pt x="1028700" y="2171700"/>
                  </a:lnTo>
                  <a:lnTo>
                    <a:pt x="1023937" y="2162175"/>
                  </a:lnTo>
                  <a:lnTo>
                    <a:pt x="1047750" y="2209800"/>
                  </a:lnTo>
                  <a:lnTo>
                    <a:pt x="1104900" y="2200275"/>
                  </a:lnTo>
                  <a:lnTo>
                    <a:pt x="1185862" y="2176462"/>
                  </a:lnTo>
                  <a:lnTo>
                    <a:pt x="1300162" y="2133600"/>
                  </a:lnTo>
                  <a:lnTo>
                    <a:pt x="1333500" y="2105025"/>
                  </a:lnTo>
                  <a:lnTo>
                    <a:pt x="1366837" y="2043112"/>
                  </a:lnTo>
                  <a:lnTo>
                    <a:pt x="1395412" y="1995487"/>
                  </a:lnTo>
                  <a:lnTo>
                    <a:pt x="1447800" y="1962150"/>
                  </a:lnTo>
                  <a:lnTo>
                    <a:pt x="1485900" y="1914525"/>
                  </a:lnTo>
                  <a:lnTo>
                    <a:pt x="1514475" y="1876425"/>
                  </a:lnTo>
                  <a:lnTo>
                    <a:pt x="1533525" y="1819275"/>
                  </a:lnTo>
                  <a:lnTo>
                    <a:pt x="1533525" y="1795462"/>
                  </a:lnTo>
                  <a:lnTo>
                    <a:pt x="1524000" y="1752600"/>
                  </a:lnTo>
                  <a:lnTo>
                    <a:pt x="1585912" y="1724025"/>
                  </a:lnTo>
                  <a:lnTo>
                    <a:pt x="1633537" y="1685925"/>
                  </a:lnTo>
                  <a:lnTo>
                    <a:pt x="1671637" y="1657350"/>
                  </a:lnTo>
                  <a:lnTo>
                    <a:pt x="1700212" y="1609725"/>
                  </a:lnTo>
                  <a:lnTo>
                    <a:pt x="1709737" y="1547812"/>
                  </a:lnTo>
                  <a:lnTo>
                    <a:pt x="1714500" y="1481137"/>
                  </a:lnTo>
                  <a:lnTo>
                    <a:pt x="1704975" y="1409700"/>
                  </a:lnTo>
                  <a:lnTo>
                    <a:pt x="1695450" y="1347787"/>
                  </a:lnTo>
                  <a:lnTo>
                    <a:pt x="1695450" y="1271587"/>
                  </a:lnTo>
                  <a:lnTo>
                    <a:pt x="1719262" y="1219200"/>
                  </a:lnTo>
                  <a:lnTo>
                    <a:pt x="1747837" y="1157287"/>
                  </a:lnTo>
                  <a:lnTo>
                    <a:pt x="1828800" y="1042987"/>
                  </a:lnTo>
                  <a:lnTo>
                    <a:pt x="1885950" y="933450"/>
                  </a:lnTo>
                  <a:lnTo>
                    <a:pt x="1895475" y="866775"/>
                  </a:lnTo>
                  <a:lnTo>
                    <a:pt x="1900237" y="785812"/>
                  </a:lnTo>
                  <a:lnTo>
                    <a:pt x="1900237" y="723900"/>
                  </a:lnTo>
                  <a:lnTo>
                    <a:pt x="1828800" y="752475"/>
                  </a:lnTo>
                  <a:lnTo>
                    <a:pt x="1790700" y="766762"/>
                  </a:lnTo>
                  <a:lnTo>
                    <a:pt x="1776412" y="766762"/>
                  </a:lnTo>
                  <a:lnTo>
                    <a:pt x="1747837" y="738187"/>
                  </a:lnTo>
                  <a:lnTo>
                    <a:pt x="1743075" y="690562"/>
                  </a:lnTo>
                  <a:lnTo>
                    <a:pt x="1733550" y="676275"/>
                  </a:lnTo>
                  <a:lnTo>
                    <a:pt x="1685925" y="642937"/>
                  </a:lnTo>
                  <a:lnTo>
                    <a:pt x="1652587" y="623887"/>
                  </a:lnTo>
                  <a:lnTo>
                    <a:pt x="1600200" y="533400"/>
                  </a:lnTo>
                  <a:lnTo>
                    <a:pt x="1576387" y="485775"/>
                  </a:lnTo>
                  <a:lnTo>
                    <a:pt x="1543050" y="442912"/>
                  </a:lnTo>
                  <a:lnTo>
                    <a:pt x="1514475" y="376237"/>
                  </a:lnTo>
                  <a:lnTo>
                    <a:pt x="1462087" y="338137"/>
                  </a:lnTo>
                  <a:lnTo>
                    <a:pt x="1423987" y="280987"/>
                  </a:lnTo>
                  <a:lnTo>
                    <a:pt x="1395412" y="257175"/>
                  </a:lnTo>
                  <a:lnTo>
                    <a:pt x="1371600" y="209550"/>
                  </a:lnTo>
                  <a:lnTo>
                    <a:pt x="1347787" y="142875"/>
                  </a:lnTo>
                  <a:close/>
                </a:path>
              </a:pathLst>
            </a:cu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Rectangle 8">
            <a:extLst>
              <a:ext uri="{FF2B5EF4-FFF2-40B4-BE49-F238E27FC236}">
                <a16:creationId xmlns:a16="http://schemas.microsoft.com/office/drawing/2014/main" id="{6E5A1698-1D27-4E30-9D33-2287311362E2}"/>
              </a:ext>
            </a:extLst>
          </p:cNvPr>
          <p:cNvSpPr/>
          <p:nvPr/>
        </p:nvSpPr>
        <p:spPr>
          <a:xfrm>
            <a:off x="0" y="1586428"/>
            <a:ext cx="6786390" cy="7199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en-US" sz="2000" b="1" dirty="0" err="1"/>
              <a:t>Quels</a:t>
            </a:r>
            <a:r>
              <a:rPr lang="en-US" sz="2000" b="1" dirty="0"/>
              <a:t> segments </a:t>
            </a:r>
            <a:r>
              <a:rPr lang="en-US" sz="2000" b="1" dirty="0" err="1"/>
              <a:t>industriels</a:t>
            </a:r>
            <a:r>
              <a:rPr lang="en-US" sz="2000" b="1" dirty="0"/>
              <a:t>, </a:t>
            </a:r>
            <a:r>
              <a:rPr lang="en-US" sz="2000" b="1" dirty="0" err="1"/>
              <a:t>quels</a:t>
            </a:r>
            <a:r>
              <a:rPr lang="en-US" sz="2000" b="1" dirty="0"/>
              <a:t> </a:t>
            </a:r>
            <a:r>
              <a:rPr lang="en-US" sz="2000" b="1" dirty="0" err="1"/>
              <a:t>avantages</a:t>
            </a:r>
            <a:r>
              <a:rPr lang="en-US" sz="2000" b="1" dirty="0"/>
              <a:t> </a:t>
            </a:r>
            <a:r>
              <a:rPr lang="en-US" sz="2000" b="1" dirty="0" err="1"/>
              <a:t>comparatifs</a:t>
            </a:r>
            <a:r>
              <a:rPr lang="en-US" sz="2000" b="1" dirty="0"/>
              <a:t> ?</a:t>
            </a:r>
          </a:p>
        </p:txBody>
      </p:sp>
      <p:sp>
        <p:nvSpPr>
          <p:cNvPr id="12" name="Rectangle 11">
            <a:extLst>
              <a:ext uri="{FF2B5EF4-FFF2-40B4-BE49-F238E27FC236}">
                <a16:creationId xmlns:a16="http://schemas.microsoft.com/office/drawing/2014/main" id="{7772A6C4-B8DA-4DB8-9DEA-645A86136CC5}"/>
              </a:ext>
            </a:extLst>
          </p:cNvPr>
          <p:cNvSpPr/>
          <p:nvPr/>
        </p:nvSpPr>
        <p:spPr>
          <a:xfrm>
            <a:off x="0" y="2839870"/>
            <a:ext cx="6786390" cy="7199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en-US" sz="2000" b="1" dirty="0" err="1"/>
              <a:t>Quels</a:t>
            </a:r>
            <a:r>
              <a:rPr lang="en-US" sz="2000" b="1" dirty="0"/>
              <a:t> </a:t>
            </a:r>
            <a:r>
              <a:rPr lang="en-US" sz="2000" b="1" dirty="0" err="1"/>
              <a:t>transferts</a:t>
            </a:r>
            <a:r>
              <a:rPr lang="en-US" sz="2000" b="1" dirty="0"/>
              <a:t> de technologies, </a:t>
            </a:r>
            <a:r>
              <a:rPr lang="en-US" sz="2000" b="1" dirty="0" err="1"/>
              <a:t>quel</a:t>
            </a:r>
            <a:r>
              <a:rPr lang="en-US" sz="2000" b="1" dirty="0"/>
              <a:t> </a:t>
            </a:r>
            <a:r>
              <a:rPr lang="en-US" sz="2000" b="1" dirty="0" err="1"/>
              <a:t>renforcement</a:t>
            </a:r>
            <a:r>
              <a:rPr lang="en-US" sz="2000" b="1" dirty="0"/>
              <a:t> des </a:t>
            </a:r>
            <a:r>
              <a:rPr lang="en-US" sz="2000" b="1" dirty="0" err="1"/>
              <a:t>capacités</a:t>
            </a:r>
            <a:r>
              <a:rPr lang="en-US" sz="2000" b="1" dirty="0"/>
              <a:t> ?</a:t>
            </a:r>
          </a:p>
        </p:txBody>
      </p:sp>
      <p:sp>
        <p:nvSpPr>
          <p:cNvPr id="13" name="Rectangle 12">
            <a:extLst>
              <a:ext uri="{FF2B5EF4-FFF2-40B4-BE49-F238E27FC236}">
                <a16:creationId xmlns:a16="http://schemas.microsoft.com/office/drawing/2014/main" id="{30C78F71-067A-42BA-820E-58E573D6964A}"/>
              </a:ext>
            </a:extLst>
          </p:cNvPr>
          <p:cNvSpPr/>
          <p:nvPr/>
        </p:nvSpPr>
        <p:spPr>
          <a:xfrm>
            <a:off x="0" y="4093312"/>
            <a:ext cx="6786390" cy="7199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0" rtlCol="0" anchor="ctr"/>
          <a:lstStyle/>
          <a:p>
            <a:r>
              <a:rPr lang="en-US" sz="2000" b="1" dirty="0" err="1"/>
              <a:t>Quel</a:t>
            </a:r>
            <a:r>
              <a:rPr lang="en-US" sz="2000" b="1" dirty="0"/>
              <a:t> </a:t>
            </a:r>
            <a:r>
              <a:rPr lang="en-US" sz="2000" b="1" dirty="0" err="1"/>
              <a:t>contenu</a:t>
            </a:r>
            <a:r>
              <a:rPr lang="en-US" sz="2000" b="1" dirty="0"/>
              <a:t> local ?</a:t>
            </a:r>
          </a:p>
        </p:txBody>
      </p:sp>
    </p:spTree>
    <p:extLst>
      <p:ext uri="{BB962C8B-B14F-4D97-AF65-F5344CB8AC3E}">
        <p14:creationId xmlns:p14="http://schemas.microsoft.com/office/powerpoint/2010/main" val="12107592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B00AADB-A564-6C46-AC45-CF6FFC107E67}"/>
              </a:ext>
            </a:extLst>
          </p:cNvPr>
          <p:cNvSpPr>
            <a:spLocks noGrp="1"/>
          </p:cNvSpPr>
          <p:nvPr>
            <p:ph type="title"/>
          </p:nvPr>
        </p:nvSpPr>
        <p:spPr/>
        <p:txBody>
          <a:bodyPr/>
          <a:lstStyle/>
          <a:p>
            <a:endParaRPr lang="en-RW"/>
          </a:p>
        </p:txBody>
      </p:sp>
      <p:pic>
        <p:nvPicPr>
          <p:cNvPr id="7" name="Picture 6">
            <a:extLst>
              <a:ext uri="{FF2B5EF4-FFF2-40B4-BE49-F238E27FC236}">
                <a16:creationId xmlns:a16="http://schemas.microsoft.com/office/drawing/2014/main" id="{91438CA6-7CE0-CB43-9968-723F3301C6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3350" y="1285875"/>
            <a:ext cx="11853863" cy="3951287"/>
          </a:xfrm>
          <a:prstGeom prst="rect">
            <a:avLst/>
          </a:prstGeom>
        </p:spPr>
      </p:pic>
      <p:sp>
        <p:nvSpPr>
          <p:cNvPr id="11" name="Subtitle 2">
            <a:extLst>
              <a:ext uri="{FF2B5EF4-FFF2-40B4-BE49-F238E27FC236}">
                <a16:creationId xmlns:a16="http://schemas.microsoft.com/office/drawing/2014/main" id="{AB14C6CC-CA1C-B24D-8057-4ED55ED219FE}"/>
              </a:ext>
            </a:extLst>
          </p:cNvPr>
          <p:cNvSpPr txBox="1">
            <a:spLocks/>
          </p:cNvSpPr>
          <p:nvPr/>
        </p:nvSpPr>
        <p:spPr>
          <a:xfrm>
            <a:off x="1633765" y="5715625"/>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Pour plus </a:t>
            </a:r>
            <a:r>
              <a:rPr lang="en-US" sz="2000" b="1" dirty="0" err="1"/>
              <a:t>d'informations</a:t>
            </a:r>
            <a:r>
              <a:rPr lang="en-US" sz="2000" b="1"/>
              <a:t>:</a:t>
            </a:r>
          </a:p>
          <a:p>
            <a:pPr>
              <a:lnSpc>
                <a:spcPct val="100000"/>
              </a:lnSpc>
              <a:spcBef>
                <a:spcPts val="0"/>
              </a:spcBef>
            </a:pPr>
            <a:r>
              <a:rPr lang="en-US" sz="1800"/>
              <a:t>www</a:t>
            </a:r>
            <a:r>
              <a:rPr lang="en-US" sz="1800" dirty="0"/>
              <a:t>.uneca.org/ea-icsoe26</a:t>
            </a:r>
            <a:endParaRPr lang="en-US" sz="2000" dirty="0"/>
          </a:p>
        </p:txBody>
      </p:sp>
    </p:spTree>
    <p:extLst>
      <p:ext uri="{BB962C8B-B14F-4D97-AF65-F5344CB8AC3E}">
        <p14:creationId xmlns:p14="http://schemas.microsoft.com/office/powerpoint/2010/main" val="1978470678"/>
      </p:ext>
    </p:extLst>
  </p:cSld>
  <p:clrMapOvr>
    <a:masterClrMapping/>
  </p:clrMapOvr>
</p:sld>
</file>

<file path=ppt/theme/theme1.xml><?xml version="1.0" encoding="utf-8"?>
<a:theme xmlns:a="http://schemas.openxmlformats.org/drawingml/2006/main" name="Office Theme">
  <a:themeElements>
    <a:clrScheme name="SDG">
      <a:dk1>
        <a:sysClr val="windowText" lastClr="000000"/>
      </a:dk1>
      <a:lt1>
        <a:sysClr val="window" lastClr="FFFFFF"/>
      </a:lt1>
      <a:dk2>
        <a:srgbClr val="44546A"/>
      </a:dk2>
      <a:lt2>
        <a:srgbClr val="E7E6E6"/>
      </a:lt2>
      <a:accent1>
        <a:srgbClr val="0A97D9"/>
      </a:accent1>
      <a:accent2>
        <a:srgbClr val="4C9F38"/>
      </a:accent2>
      <a:accent3>
        <a:srgbClr val="FD9D24"/>
      </a:accent3>
      <a:accent4>
        <a:srgbClr val="FF3A21"/>
      </a:accent4>
      <a:accent5>
        <a:srgbClr val="A21942"/>
      </a:accent5>
      <a:accent6>
        <a:srgbClr val="00689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1443</TotalTime>
  <Words>4872</Words>
  <Application>Microsoft Office PowerPoint</Application>
  <PresentationFormat>Widescreen</PresentationFormat>
  <Paragraphs>355</Paragraphs>
  <Slides>35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Lato</vt:lpstr>
      <vt:lpstr>Office Theme</vt:lpstr>
      <vt:lpstr>PowerPoint Presentation</vt:lpstr>
      <vt:lpstr>Les zones économiques spéciales de nouvelle génération pour la diversification économique et l’industrialisation en Afrique Centrale </vt:lpstr>
      <vt:lpstr>PLAN DE LA PRESENTATION</vt:lpstr>
      <vt:lpstr>DIAGNOSTIC</vt:lpstr>
      <vt:lpstr>DIAGNOSTIC</vt:lpstr>
      <vt:lpstr>DIAGNOSTIC</vt:lpstr>
      <vt:lpstr>DIAGNOSTIC</vt:lpstr>
      <vt:lpstr>DIAGNOSTIC</vt:lpstr>
      <vt:lpstr>DIAGNOSTIC</vt:lpstr>
      <vt:lpstr>Mesures d’améliorations proposées par les pays en réponses aux questionnaires </vt:lpstr>
      <vt:lpstr>DIAGNOSTIC</vt:lpstr>
      <vt:lpstr>DIAGNOSTIC</vt:lpstr>
      <vt:lpstr>DIAGNOSTIC</vt:lpstr>
      <vt:lpstr>DIAGNOSTIC</vt:lpstr>
      <vt:lpstr>DIAGNOSTIC</vt:lpstr>
      <vt:lpstr> CADRE STRATEGIQUE ET OPERATIONNEL DE DEVELOPPEMENT DES ZONES ECONOMIQUES SPECIALES DE NOUVELLE GENERATION EN AFRIQUE CENTRALE </vt:lpstr>
      <vt:lpstr> CADRE STRATEGIQUE ET OPERATIONNEL DE DEVELOPPEMENT DES ZONES ECONOMIQUES SPECIALES DE NOUVELLE GENERATION EN AFRIQUE CENTRALE </vt:lpstr>
      <vt:lpstr> CADRE STRATEGIQUE ET OPERATIONNEL DE DEVELOPPEMENT DES ZONES ECONOMIQUES SPECIALES DE NOUVELLE GENERATION EN AFRIQUE CENTRALE </vt:lpstr>
      <vt:lpstr> CADRE STRATEGIQUE ET OPERATIONNEL DE DEVELOPPEMENT DES ZONES ECONOMIQUES SPECIALES DE NOUVELLE GENERATION EN AFRIQUE CENTRALE </vt:lpstr>
      <vt:lpstr> CADRE STRATEGIQUE ET OPERATIONNEL DE DEVELOPPEMENT DES ZONES ECONOMIQUES SPECIALES DE NOUVELLE GENERATION EN AFRIQUE CENTRALE </vt:lpstr>
      <vt:lpstr> CADRE STRATEGIQUE ET OPERATIONNEL DE DEVELOPPEMENT DES ZONES ECONOMIQUES SPECIALES DE NOUVELLE GENERATION EN AFRIQUE CENTRALE </vt:lpstr>
      <vt:lpstr> Les agropoles : questions stratégiques   </vt:lpstr>
      <vt:lpstr> CADRE STRATEGIQUE ET OPERATIONNEL DE DEVELOPPEMENT DES ZONES ECONOMIQUES SPECIALES DE NOUVELLE GENERATION EN AFRIQUE CENTRALE </vt:lpstr>
      <vt:lpstr> CADRE STRATEGIQUE ET OPERATIONNEL DE DEVELOPPEMENT DES ZONES ECONOMIQUES SPECIALES DE NOUVELLE GENERATION EN AFRIQUE CENTRALE </vt:lpstr>
      <vt:lpstr> CADRE STRATEGIQUE ET OPERATIONNEL DE DEVELOPPEMENT DES ZONES ECONOMIQUES SPECIALES DE NOUVELLE GENERATION EN AFRIQUE CENTRALE </vt:lpstr>
      <vt:lpstr> CADRE STRATEGIQUE ET OPERATIONNEL DE DEVELOPPEMENT DES ZONES ECONOMIQUES SPECIALES DE NOUVELLE GENERATION EN AFRIQUE CENTRALE </vt:lpstr>
      <vt:lpstr>GUIDE OPERATIONNEL FEUILLE DE ROUTE AU NIVEAU NATIONAL</vt:lpstr>
      <vt:lpstr>GUIDE OPERATIONNEL FEUILLE DE ROUTE AU NIVEAU COMMUNAUTAIRE</vt:lpstr>
      <vt:lpstr> RECOMMANDATIONS POUR LE DEVELOPPEMENT DES ZES EN AFRIQUE CENTRALE Proposition de mesures pour renforcer les dispositions réglementaires, et institutionnelles liées au développement des ZES  </vt:lpstr>
      <vt:lpstr> RECOMMANDATIONS POUR LE DEVELOPPEMENT DES ZES EN AFRIQUE CENTRALE Proposition de mesures pour renforcer les dispositions réglementaires, et institutionnelles liées au développement des ZES  </vt:lpstr>
      <vt:lpstr> RECOMMANDATIONS POUR LE DEVELOPPEMENT DES ZES EN AFRIQUE CENTRALE Proposition de mesures pour renforcer les dispositions réglementaires, et institutionnelles liées au développement des ZES  </vt:lpstr>
      <vt:lpstr> RECOMMANDATIONS POUR LE DEVELOPPEMENT DES ZES EN AFRIQUE CENTRALE Proposition de mesures pour renforcer les dispositions réglementaires, et institutionnelles liées au développement des ZES  </vt:lpstr>
      <vt:lpstr> RECOMMANDATIONS POUR LE DEVELOPPEMENT DES ZES EN AFRIQUE CENTRALE Proposition de mesures pour renforcer les dispositions réglementaires, et institutionnelles liées au développement des ZES  </vt:lpstr>
      <vt:lpstr>En conclusion…quelques priorités pour le développement des ZES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Raquel Frederick</dc:creator>
  <cp:lastModifiedBy>Jean Claude Umugaba</cp:lastModifiedBy>
  <cp:revision>72</cp:revision>
  <dcterms:created xsi:type="dcterms:W3CDTF">2020-02-05T12:44:36Z</dcterms:created>
  <dcterms:modified xsi:type="dcterms:W3CDTF">2022-11-16T06:02:22Z</dcterms:modified>
</cp:coreProperties>
</file>