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22"/>
  </p:notesMasterIdLst>
  <p:sldIdLst>
    <p:sldId id="296"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289" r:id="rId19"/>
    <p:sldId id="329" r:id="rId20"/>
    <p:sldId id="29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97D9"/>
    <a:srgbClr val="0563C1"/>
    <a:srgbClr val="344085"/>
    <a:srgbClr val="D6DCE5"/>
    <a:srgbClr val="063C77"/>
    <a:srgbClr val="2B7B17"/>
    <a:srgbClr val="810024"/>
    <a:srgbClr val="CD7000"/>
    <a:srgbClr val="0172B1"/>
    <a:srgbClr val="033B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37" autoAdjust="0"/>
    <p:restoredTop sz="89870" autoAdjust="0"/>
  </p:normalViewPr>
  <p:slideViewPr>
    <p:cSldViewPr snapToGrid="0">
      <p:cViewPr varScale="1">
        <p:scale>
          <a:sx n="67" d="100"/>
          <a:sy n="67" d="100"/>
        </p:scale>
        <p:origin x="5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Synthèse3!$AB$28</c:f>
              <c:strCache>
                <c:ptCount val="1"/>
                <c:pt idx="0">
                  <c:v>2020</c:v>
                </c:pt>
              </c:strCache>
            </c:strRef>
          </c:tx>
          <c:spPr>
            <a:solidFill>
              <a:schemeClr val="accent1"/>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74-407F-BB04-4867DD9E426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Synthèse3!$AA$29:$AA$41</c:f>
              <c:strCache>
                <c:ptCount val="13"/>
                <c:pt idx="0">
                  <c:v>          Angola</c:v>
                </c:pt>
                <c:pt idx="1">
                  <c:v>          Cameroun</c:v>
                </c:pt>
                <c:pt idx="2">
                  <c:v>          RCA</c:v>
                </c:pt>
                <c:pt idx="3">
                  <c:v>          Tchad</c:v>
                </c:pt>
                <c:pt idx="4">
                  <c:v>          Congo</c:v>
                </c:pt>
                <c:pt idx="5">
                  <c:v>          RDC</c:v>
                </c:pt>
                <c:pt idx="6">
                  <c:v>          Guinée Equatoriale</c:v>
                </c:pt>
                <c:pt idx="7">
                  <c:v>          Gabon</c:v>
                </c:pt>
                <c:pt idx="8">
                  <c:v>          Sao Tomé-et-Principe</c:v>
                </c:pt>
                <c:pt idx="9">
                  <c:v>          Burundi</c:v>
                </c:pt>
                <c:pt idx="10">
                  <c:v>          Rwanda</c:v>
                </c:pt>
                <c:pt idx="11">
                  <c:v>          CEMAC</c:v>
                </c:pt>
                <c:pt idx="12">
                  <c:v>         CEEAC </c:v>
                </c:pt>
              </c:strCache>
            </c:strRef>
          </c:cat>
          <c:val>
            <c:numRef>
              <c:f>Synthèse3!$AB$29:$AB$41</c:f>
              <c:numCache>
                <c:formatCode>#\ ##0.0</c:formatCode>
                <c:ptCount val="13"/>
                <c:pt idx="0">
                  <c:v>1.4970000000000001</c:v>
                </c:pt>
                <c:pt idx="1">
                  <c:v>-3.7770165185342521</c:v>
                </c:pt>
                <c:pt idx="2">
                  <c:v>-6.9207828396583988</c:v>
                </c:pt>
                <c:pt idx="3">
                  <c:v>2.9638638221918985</c:v>
                </c:pt>
                <c:pt idx="4">
                  <c:v>12.685814908257667</c:v>
                </c:pt>
                <c:pt idx="5">
                  <c:v>-2.2480000000000002</c:v>
                </c:pt>
                <c:pt idx="6">
                  <c:v>2.4751537835771193</c:v>
                </c:pt>
                <c:pt idx="7">
                  <c:v>-1.5019447620843605</c:v>
                </c:pt>
                <c:pt idx="8">
                  <c:v>-10.250999999999999</c:v>
                </c:pt>
                <c:pt idx="9">
                  <c:v>-10.212</c:v>
                </c:pt>
                <c:pt idx="10">
                  <c:v>-11.945</c:v>
                </c:pt>
                <c:pt idx="11" formatCode="0.0">
                  <c:v>0.43188432149132289</c:v>
                </c:pt>
                <c:pt idx="12">
                  <c:v>-0.82011716292367831</c:v>
                </c:pt>
              </c:numCache>
            </c:numRef>
          </c:val>
          <c:extLst>
            <c:ext xmlns:c16="http://schemas.microsoft.com/office/drawing/2014/chart" uri="{C3380CC4-5D6E-409C-BE32-E72D297353CC}">
              <c16:uniqueId val="{00000001-F274-407F-BB04-4867DD9E426A}"/>
            </c:ext>
          </c:extLst>
        </c:ser>
        <c:ser>
          <c:idx val="1"/>
          <c:order val="1"/>
          <c:tx>
            <c:strRef>
              <c:f>Synthèse3!$AC$28</c:f>
              <c:strCache>
                <c:ptCount val="1"/>
                <c:pt idx="0">
                  <c:v>2021</c:v>
                </c:pt>
              </c:strCache>
            </c:strRef>
          </c:tx>
          <c:spPr>
            <a:solidFill>
              <a:schemeClr val="accent2"/>
            </a:solidFill>
            <a:ln>
              <a:noFill/>
            </a:ln>
            <a:effectLst/>
          </c:spPr>
          <c:invertIfNegative val="0"/>
          <c:cat>
            <c:strRef>
              <c:f>Synthèse3!$AA$29:$AA$41</c:f>
              <c:strCache>
                <c:ptCount val="13"/>
                <c:pt idx="0">
                  <c:v>          Angola</c:v>
                </c:pt>
                <c:pt idx="1">
                  <c:v>          Cameroun</c:v>
                </c:pt>
                <c:pt idx="2">
                  <c:v>          RCA</c:v>
                </c:pt>
                <c:pt idx="3">
                  <c:v>          Tchad</c:v>
                </c:pt>
                <c:pt idx="4">
                  <c:v>          Congo</c:v>
                </c:pt>
                <c:pt idx="5">
                  <c:v>          RDC</c:v>
                </c:pt>
                <c:pt idx="6">
                  <c:v>          Guinée Equatoriale</c:v>
                </c:pt>
                <c:pt idx="7">
                  <c:v>          Gabon</c:v>
                </c:pt>
                <c:pt idx="8">
                  <c:v>          Sao Tomé-et-Principe</c:v>
                </c:pt>
                <c:pt idx="9">
                  <c:v>          Burundi</c:v>
                </c:pt>
                <c:pt idx="10">
                  <c:v>          Rwanda</c:v>
                </c:pt>
                <c:pt idx="11">
                  <c:v>          CEMAC</c:v>
                </c:pt>
                <c:pt idx="12">
                  <c:v>         CEEAC </c:v>
                </c:pt>
              </c:strCache>
            </c:strRef>
          </c:cat>
          <c:val>
            <c:numRef>
              <c:f>Synthèse3!$AC$29:$AC$41</c:f>
              <c:numCache>
                <c:formatCode>#\ ##0.0</c:formatCode>
                <c:ptCount val="13"/>
                <c:pt idx="0">
                  <c:v>11.334</c:v>
                </c:pt>
                <c:pt idx="1">
                  <c:v>-3.3334575038734617</c:v>
                </c:pt>
                <c:pt idx="2">
                  <c:v>-10.023620376276144</c:v>
                </c:pt>
                <c:pt idx="3">
                  <c:v>0.20956798103019961</c:v>
                </c:pt>
                <c:pt idx="4">
                  <c:v>11.429807359703238</c:v>
                </c:pt>
                <c:pt idx="5">
                  <c:v>-1.0289999999999999</c:v>
                </c:pt>
                <c:pt idx="6">
                  <c:v>-8.2418317335187137</c:v>
                </c:pt>
                <c:pt idx="7">
                  <c:v>5.4767218215744942</c:v>
                </c:pt>
                <c:pt idx="8">
                  <c:v>-9.6929999999999996</c:v>
                </c:pt>
                <c:pt idx="9">
                  <c:v>-13.523999999999999</c:v>
                </c:pt>
                <c:pt idx="10">
                  <c:v>-10.504</c:v>
                </c:pt>
                <c:pt idx="11" formatCode="0.0">
                  <c:v>-0.66198934730334136</c:v>
                </c:pt>
                <c:pt idx="12" formatCode="0.0">
                  <c:v>2.394054155567201</c:v>
                </c:pt>
              </c:numCache>
            </c:numRef>
          </c:val>
          <c:extLst>
            <c:ext xmlns:c16="http://schemas.microsoft.com/office/drawing/2014/chart" uri="{C3380CC4-5D6E-409C-BE32-E72D297353CC}">
              <c16:uniqueId val="{00000002-F274-407F-BB04-4867DD9E426A}"/>
            </c:ext>
          </c:extLst>
        </c:ser>
        <c:dLbls>
          <c:showLegendKey val="0"/>
          <c:showVal val="0"/>
          <c:showCatName val="0"/>
          <c:showSerName val="0"/>
          <c:showPercent val="0"/>
          <c:showBubbleSize val="0"/>
        </c:dLbls>
        <c:gapWidth val="219"/>
        <c:overlap val="-27"/>
        <c:axId val="1988882448"/>
        <c:axId val="1988886192"/>
      </c:barChart>
      <c:catAx>
        <c:axId val="19888824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88886192"/>
        <c:crossesAt val="0"/>
        <c:auto val="1"/>
        <c:lblAlgn val="ctr"/>
        <c:lblOffset val="100"/>
        <c:noMultiLvlLbl val="0"/>
      </c:catAx>
      <c:valAx>
        <c:axId val="1988886192"/>
        <c:scaling>
          <c:orientation val="minMax"/>
        </c:scaling>
        <c:delete val="0"/>
        <c:axPos val="l"/>
        <c:majorGridlines>
          <c:spPr>
            <a:ln w="9525" cap="flat" cmpd="sng" algn="ctr">
              <a:solidFill>
                <a:schemeClr val="tx1">
                  <a:lumMod val="15000"/>
                  <a:lumOff val="85000"/>
                </a:schemeClr>
              </a:solidFill>
              <a:round/>
            </a:ln>
            <a:effectLst/>
          </c:spPr>
        </c:majorGridlines>
        <c:numFmt formatCode="#\ ##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88882448"/>
        <c:crossesAt val="1"/>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Synthèse3!$AB$9</c:f>
              <c:strCache>
                <c:ptCount val="1"/>
                <c:pt idx="0">
                  <c:v>2020</c:v>
                </c:pt>
              </c:strCache>
            </c:strRef>
          </c:tx>
          <c:spPr>
            <a:solidFill>
              <a:schemeClr val="accent1"/>
            </a:solidFill>
            <a:ln>
              <a:noFill/>
            </a:ln>
            <a:effectLst/>
          </c:spPr>
          <c:invertIfNegative val="0"/>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07-4D8C-89EA-C7855833AFB2}"/>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07-4D8C-89EA-C7855833AFB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Synthèse3!$AA$10:$AA$22</c:f>
              <c:strCache>
                <c:ptCount val="13"/>
                <c:pt idx="0">
                  <c:v>          Angola</c:v>
                </c:pt>
                <c:pt idx="1">
                  <c:v>          Cameroun</c:v>
                </c:pt>
                <c:pt idx="2">
                  <c:v>          RCA</c:v>
                </c:pt>
                <c:pt idx="3">
                  <c:v>          Tchad</c:v>
                </c:pt>
                <c:pt idx="4">
                  <c:v>          Congo</c:v>
                </c:pt>
                <c:pt idx="5">
                  <c:v>          RDC</c:v>
                </c:pt>
                <c:pt idx="6">
                  <c:v>          Guinée Equatoriale</c:v>
                </c:pt>
                <c:pt idx="7">
                  <c:v>          Gabon</c:v>
                </c:pt>
                <c:pt idx="8">
                  <c:v>          Sao Tomé-et-Principe</c:v>
                </c:pt>
                <c:pt idx="9">
                  <c:v>          Burundi</c:v>
                </c:pt>
                <c:pt idx="10">
                  <c:v>          Rwanda</c:v>
                </c:pt>
                <c:pt idx="11">
                  <c:v>          CEMAC</c:v>
                </c:pt>
                <c:pt idx="12">
                  <c:v>         CEEAC </c:v>
                </c:pt>
              </c:strCache>
            </c:strRef>
          </c:cat>
          <c:val>
            <c:numRef>
              <c:f>Synthèse3!$AB$10:$AB$22</c:f>
              <c:numCache>
                <c:formatCode>#\ ##0.0</c:formatCode>
                <c:ptCount val="13"/>
                <c:pt idx="0">
                  <c:v>-1.8939999999999999</c:v>
                </c:pt>
                <c:pt idx="1">
                  <c:v>-1.1651782752217166</c:v>
                </c:pt>
                <c:pt idx="2">
                  <c:v>-6.9492768511226526</c:v>
                </c:pt>
                <c:pt idx="3">
                  <c:v>0.79537031770226552</c:v>
                </c:pt>
                <c:pt idx="4">
                  <c:v>-1.0889509578498886</c:v>
                </c:pt>
                <c:pt idx="5">
                  <c:v>-1.1830000000000001</c:v>
                </c:pt>
                <c:pt idx="6">
                  <c:v>-1.8390419903923469</c:v>
                </c:pt>
                <c:pt idx="7">
                  <c:v>-1.1609862590712254</c:v>
                </c:pt>
                <c:pt idx="8">
                  <c:v>6.2619999999999996</c:v>
                </c:pt>
                <c:pt idx="9">
                  <c:v>-3.6349999999999998</c:v>
                </c:pt>
                <c:pt idx="10">
                  <c:v>-7.8019999999999996</c:v>
                </c:pt>
                <c:pt idx="11" formatCode="0.0">
                  <c:v>-1.1354946621586881</c:v>
                </c:pt>
                <c:pt idx="12">
                  <c:v>-5.5201484008811148</c:v>
                </c:pt>
              </c:numCache>
            </c:numRef>
          </c:val>
          <c:extLst>
            <c:ext xmlns:c16="http://schemas.microsoft.com/office/drawing/2014/chart" uri="{C3380CC4-5D6E-409C-BE32-E72D297353CC}">
              <c16:uniqueId val="{00000002-D607-4D8C-89EA-C7855833AFB2}"/>
            </c:ext>
          </c:extLst>
        </c:ser>
        <c:ser>
          <c:idx val="1"/>
          <c:order val="1"/>
          <c:tx>
            <c:strRef>
              <c:f>Synthèse3!$AC$9</c:f>
              <c:strCache>
                <c:ptCount val="1"/>
                <c:pt idx="0">
                  <c:v>2021</c:v>
                </c:pt>
              </c:strCache>
            </c:strRef>
          </c:tx>
          <c:spPr>
            <a:solidFill>
              <a:schemeClr val="accent2"/>
            </a:solidFill>
            <a:ln>
              <a:noFill/>
            </a:ln>
            <a:effectLst/>
          </c:spPr>
          <c:invertIfNegative val="0"/>
          <c:dLbls>
            <c:dLbl>
              <c:idx val="11"/>
              <c:layout>
                <c:manualLayout>
                  <c:x val="-9.722222222222222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07-4D8C-89EA-C7855833AFB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Synthèse3!$AA$10:$AA$22</c:f>
              <c:strCache>
                <c:ptCount val="13"/>
                <c:pt idx="0">
                  <c:v>          Angola</c:v>
                </c:pt>
                <c:pt idx="1">
                  <c:v>          Cameroun</c:v>
                </c:pt>
                <c:pt idx="2">
                  <c:v>          RCA</c:v>
                </c:pt>
                <c:pt idx="3">
                  <c:v>          Tchad</c:v>
                </c:pt>
                <c:pt idx="4">
                  <c:v>          Congo</c:v>
                </c:pt>
                <c:pt idx="5">
                  <c:v>          RDC</c:v>
                </c:pt>
                <c:pt idx="6">
                  <c:v>          Guinée Equatoriale</c:v>
                </c:pt>
                <c:pt idx="7">
                  <c:v>          Gabon</c:v>
                </c:pt>
                <c:pt idx="8">
                  <c:v>          Sao Tomé-et-Principe</c:v>
                </c:pt>
                <c:pt idx="9">
                  <c:v>          Burundi</c:v>
                </c:pt>
                <c:pt idx="10">
                  <c:v>          Rwanda</c:v>
                </c:pt>
                <c:pt idx="11">
                  <c:v>          CEMAC</c:v>
                </c:pt>
                <c:pt idx="12">
                  <c:v>         CEEAC </c:v>
                </c:pt>
              </c:strCache>
            </c:strRef>
          </c:cat>
          <c:val>
            <c:numRef>
              <c:f>Synthèse3!$AC$10:$AC$22</c:f>
              <c:numCache>
                <c:formatCode>#\ ##0.0</c:formatCode>
                <c:ptCount val="13"/>
                <c:pt idx="0">
                  <c:v>2.8239999999999998</c:v>
                </c:pt>
                <c:pt idx="1">
                  <c:v>-1.1218723272123552</c:v>
                </c:pt>
                <c:pt idx="2">
                  <c:v>-6.2565846692617795</c:v>
                </c:pt>
                <c:pt idx="3">
                  <c:v>-2.5127555925030021</c:v>
                </c:pt>
                <c:pt idx="4">
                  <c:v>2.4433374846531795</c:v>
                </c:pt>
                <c:pt idx="5">
                  <c:v>0.19500000000000001</c:v>
                </c:pt>
                <c:pt idx="6">
                  <c:v>2.0363900880231776</c:v>
                </c:pt>
                <c:pt idx="7">
                  <c:v>-1.1471790677152318</c:v>
                </c:pt>
                <c:pt idx="8">
                  <c:v>1.0780000000000001</c:v>
                </c:pt>
                <c:pt idx="9">
                  <c:v>-0.93200000000000005</c:v>
                </c:pt>
                <c:pt idx="10">
                  <c:v>-5.048</c:v>
                </c:pt>
                <c:pt idx="11" formatCode="0.0">
                  <c:v>-0.55064593262044781</c:v>
                </c:pt>
                <c:pt idx="12" formatCode="0.0">
                  <c:v>7.7948017272541484E-2</c:v>
                </c:pt>
              </c:numCache>
            </c:numRef>
          </c:val>
          <c:extLst>
            <c:ext xmlns:c16="http://schemas.microsoft.com/office/drawing/2014/chart" uri="{C3380CC4-5D6E-409C-BE32-E72D297353CC}">
              <c16:uniqueId val="{00000004-D607-4D8C-89EA-C7855833AFB2}"/>
            </c:ext>
          </c:extLst>
        </c:ser>
        <c:dLbls>
          <c:showLegendKey val="0"/>
          <c:showVal val="0"/>
          <c:showCatName val="0"/>
          <c:showSerName val="0"/>
          <c:showPercent val="0"/>
          <c:showBubbleSize val="0"/>
        </c:dLbls>
        <c:gapWidth val="182"/>
        <c:axId val="1999275264"/>
        <c:axId val="1999270272"/>
      </c:barChart>
      <c:catAx>
        <c:axId val="199927526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99270272"/>
        <c:crosses val="autoZero"/>
        <c:auto val="1"/>
        <c:lblAlgn val="ctr"/>
        <c:lblOffset val="100"/>
        <c:noMultiLvlLbl val="0"/>
      </c:catAx>
      <c:valAx>
        <c:axId val="1999270272"/>
        <c:scaling>
          <c:orientation val="minMax"/>
          <c:max val="7"/>
          <c:min val="-8"/>
        </c:scaling>
        <c:delete val="0"/>
        <c:axPos val="b"/>
        <c:majorGridlines>
          <c:spPr>
            <a:ln w="9525" cap="flat" cmpd="sng" algn="ctr">
              <a:solidFill>
                <a:schemeClr val="tx1">
                  <a:lumMod val="15000"/>
                  <a:lumOff val="85000"/>
                </a:schemeClr>
              </a:solidFill>
              <a:round/>
            </a:ln>
            <a:effectLst/>
          </c:spPr>
        </c:majorGridlines>
        <c:numFmt formatCode="#\ ##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9927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Synthèse3!$AB$51</c:f>
              <c:strCache>
                <c:ptCount val="1"/>
                <c:pt idx="0">
                  <c:v>2020</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Synthèse3!$AA$52:$AA$64</c:f>
              <c:strCache>
                <c:ptCount val="13"/>
                <c:pt idx="0">
                  <c:v>          Angola</c:v>
                </c:pt>
                <c:pt idx="1">
                  <c:v>          Cameroun</c:v>
                </c:pt>
                <c:pt idx="2">
                  <c:v>          RCA</c:v>
                </c:pt>
                <c:pt idx="3">
                  <c:v>          Tchad</c:v>
                </c:pt>
                <c:pt idx="4">
                  <c:v>          Congo</c:v>
                </c:pt>
                <c:pt idx="5">
                  <c:v>          RDC</c:v>
                </c:pt>
                <c:pt idx="6">
                  <c:v>          Guinée Equatoriale</c:v>
                </c:pt>
                <c:pt idx="7">
                  <c:v>          Gabon</c:v>
                </c:pt>
                <c:pt idx="8">
                  <c:v>          Sao Tomé-et-Principe</c:v>
                </c:pt>
                <c:pt idx="9">
                  <c:v>          Burundi</c:v>
                </c:pt>
                <c:pt idx="10">
                  <c:v>          Rwanda</c:v>
                </c:pt>
                <c:pt idx="11">
                  <c:v>          CEMAC</c:v>
                </c:pt>
                <c:pt idx="12">
                  <c:v>         CEEAC </c:v>
                </c:pt>
              </c:strCache>
            </c:strRef>
          </c:cat>
          <c:val>
            <c:numRef>
              <c:f>Synthèse3!$AB$52:$AB$64</c:f>
              <c:numCache>
                <c:formatCode>#\ ##0.0</c:formatCode>
                <c:ptCount val="13"/>
                <c:pt idx="0">
                  <c:v>113.554</c:v>
                </c:pt>
                <c:pt idx="1">
                  <c:v>39.08598753831901</c:v>
                </c:pt>
                <c:pt idx="2">
                  <c:v>41.700784099423899</c:v>
                </c:pt>
                <c:pt idx="3">
                  <c:v>44.157632715754694</c:v>
                </c:pt>
                <c:pt idx="4">
                  <c:v>103.75140374241938</c:v>
                </c:pt>
                <c:pt idx="5">
                  <c:v>15.003</c:v>
                </c:pt>
                <c:pt idx="6">
                  <c:v>46.487627968954072</c:v>
                </c:pt>
                <c:pt idx="7">
                  <c:v>57.437472189675006</c:v>
                </c:pt>
                <c:pt idx="8">
                  <c:v>71.566999999999993</c:v>
                </c:pt>
                <c:pt idx="9">
                  <c:v>59.988</c:v>
                </c:pt>
                <c:pt idx="10">
                  <c:v>49.816000000000003</c:v>
                </c:pt>
                <c:pt idx="11" formatCode="0.0">
                  <c:v>53.466781960757174</c:v>
                </c:pt>
                <c:pt idx="12">
                  <c:v>64.512959529070827</c:v>
                </c:pt>
              </c:numCache>
            </c:numRef>
          </c:val>
          <c:extLst>
            <c:ext xmlns:c16="http://schemas.microsoft.com/office/drawing/2014/chart" uri="{C3380CC4-5D6E-409C-BE32-E72D297353CC}">
              <c16:uniqueId val="{00000000-0961-4576-A9D6-F1EF189DD47C}"/>
            </c:ext>
          </c:extLst>
        </c:ser>
        <c:ser>
          <c:idx val="1"/>
          <c:order val="1"/>
          <c:tx>
            <c:strRef>
              <c:f>Synthèse3!$AC$51</c:f>
              <c:strCache>
                <c:ptCount val="1"/>
                <c:pt idx="0">
                  <c:v>2021</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f>Synthèse3!$AA$52:$AA$64</c:f>
              <c:strCache>
                <c:ptCount val="13"/>
                <c:pt idx="0">
                  <c:v>          Angola</c:v>
                </c:pt>
                <c:pt idx="1">
                  <c:v>          Cameroun</c:v>
                </c:pt>
                <c:pt idx="2">
                  <c:v>          RCA</c:v>
                </c:pt>
                <c:pt idx="3">
                  <c:v>          Tchad</c:v>
                </c:pt>
                <c:pt idx="4">
                  <c:v>          Congo</c:v>
                </c:pt>
                <c:pt idx="5">
                  <c:v>          RDC</c:v>
                </c:pt>
                <c:pt idx="6">
                  <c:v>          Guinée Equatoriale</c:v>
                </c:pt>
                <c:pt idx="7">
                  <c:v>          Gabon</c:v>
                </c:pt>
                <c:pt idx="8">
                  <c:v>          Sao Tomé-et-Principe</c:v>
                </c:pt>
                <c:pt idx="9">
                  <c:v>          Burundi</c:v>
                </c:pt>
                <c:pt idx="10">
                  <c:v>          Rwanda</c:v>
                </c:pt>
                <c:pt idx="11">
                  <c:v>          CEMAC</c:v>
                </c:pt>
                <c:pt idx="12">
                  <c:v>         CEEAC </c:v>
                </c:pt>
              </c:strCache>
            </c:strRef>
          </c:cat>
          <c:val>
            <c:numRef>
              <c:f>Synthèse3!$AC$52:$AC$64</c:f>
              <c:numCache>
                <c:formatCode>#\ ##0.0</c:formatCode>
                <c:ptCount val="13"/>
                <c:pt idx="0">
                  <c:v>136.82599999999999</c:v>
                </c:pt>
                <c:pt idx="1">
                  <c:v>41.508914593758817</c:v>
                </c:pt>
                <c:pt idx="2">
                  <c:v>38.634704693949743</c:v>
                </c:pt>
                <c:pt idx="3">
                  <c:v>43.635644550384797</c:v>
                </c:pt>
                <c:pt idx="4">
                  <c:v>124.87534113734367</c:v>
                </c:pt>
                <c:pt idx="5">
                  <c:v>15.619</c:v>
                </c:pt>
                <c:pt idx="6">
                  <c:v>49.773904250349069</c:v>
                </c:pt>
                <c:pt idx="7">
                  <c:v>64.640830816182742</c:v>
                </c:pt>
                <c:pt idx="8">
                  <c:v>81.373999999999995</c:v>
                </c:pt>
                <c:pt idx="9">
                  <c:v>65.965000000000003</c:v>
                </c:pt>
                <c:pt idx="10">
                  <c:v>64.637</c:v>
                </c:pt>
                <c:pt idx="11" formatCode="0.0">
                  <c:v>56.789619906852138</c:v>
                </c:pt>
                <c:pt idx="12" formatCode="0.0">
                  <c:v>67.226389491432926</c:v>
                </c:pt>
              </c:numCache>
            </c:numRef>
          </c:val>
          <c:extLst>
            <c:ext xmlns:c16="http://schemas.microsoft.com/office/drawing/2014/chart" uri="{C3380CC4-5D6E-409C-BE32-E72D297353CC}">
              <c16:uniqueId val="{00000001-0961-4576-A9D6-F1EF189DD47C}"/>
            </c:ext>
          </c:extLst>
        </c:ser>
        <c:dLbls>
          <c:showLegendKey val="0"/>
          <c:showVal val="0"/>
          <c:showCatName val="0"/>
          <c:showSerName val="0"/>
          <c:showPercent val="0"/>
          <c:showBubbleSize val="0"/>
        </c:dLbls>
        <c:gapWidth val="100"/>
        <c:overlap val="-24"/>
        <c:axId val="2102750576"/>
        <c:axId val="2102750992"/>
      </c:barChart>
      <c:catAx>
        <c:axId val="2102750576"/>
        <c:scaling>
          <c:orientation val="minMax"/>
        </c:scaling>
        <c:delete val="0"/>
        <c:axPos val="b"/>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2"/>
                </a:solidFill>
                <a:latin typeface="+mn-lt"/>
                <a:ea typeface="+mn-ea"/>
                <a:cs typeface="+mn-cs"/>
              </a:defRPr>
            </a:pPr>
            <a:endParaRPr lang="fr-FR"/>
          </a:p>
        </c:txPr>
        <c:crossAx val="2102750992"/>
        <c:crosses val="autoZero"/>
        <c:auto val="0"/>
        <c:lblAlgn val="ctr"/>
        <c:lblOffset val="100"/>
        <c:tickLblSkip val="1"/>
        <c:noMultiLvlLbl val="0"/>
      </c:catAx>
      <c:valAx>
        <c:axId val="2102750992"/>
        <c:scaling>
          <c:orientation val="minMax"/>
          <c:max val="140"/>
        </c:scaling>
        <c:delete val="0"/>
        <c:axPos val="l"/>
        <c:majorGridlines>
          <c:spPr>
            <a:ln w="9525" cap="flat" cmpd="sng" algn="ctr">
              <a:solidFill>
                <a:schemeClr val="tx2">
                  <a:lumMod val="15000"/>
                  <a:lumOff val="85000"/>
                </a:schemeClr>
              </a:solidFill>
              <a:round/>
            </a:ln>
            <a:effectLst/>
          </c:spPr>
        </c:majorGridlines>
        <c:numFmt formatCode="#\ ##0.0"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crossAx val="2102750576"/>
        <c:crossesAt val="1"/>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‹N°›</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18</a:t>
            </a:fld>
            <a:endParaRPr lang="en-US"/>
          </a:p>
        </p:txBody>
      </p:sp>
    </p:spTree>
    <p:extLst>
      <p:ext uri="{BB962C8B-B14F-4D97-AF65-F5344CB8AC3E}">
        <p14:creationId xmlns:p14="http://schemas.microsoft.com/office/powerpoint/2010/main" val="68696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19</a:t>
            </a:fld>
            <a:endParaRPr lang="en-US"/>
          </a:p>
        </p:txBody>
      </p:sp>
    </p:spTree>
    <p:extLst>
      <p:ext uri="{BB962C8B-B14F-4D97-AF65-F5344CB8AC3E}">
        <p14:creationId xmlns:p14="http://schemas.microsoft.com/office/powerpoint/2010/main" val="1941664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20</a:t>
            </a:fld>
            <a:endParaRPr lang="en-US"/>
          </a:p>
        </p:txBody>
      </p:sp>
    </p:spTree>
    <p:extLst>
      <p:ext uri="{BB962C8B-B14F-4D97-AF65-F5344CB8AC3E}">
        <p14:creationId xmlns:p14="http://schemas.microsoft.com/office/powerpoint/2010/main" val="3211194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1C9E085-1CA1-4AF6-99D4-002099CA5AA6}"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119383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51B9DC8-C563-41CF-8CE6-BA2E3ACF4C3E}"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82708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2044BA8-44C6-428A-B09A-9955E9682398}"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348362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A8BADE9-2E67-4FA8-8A60-34AA3C22C567}"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84632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24BA068-9041-498E-992D-B3288893A304}" type="datetime1">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4201709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F2BFD6B-E901-41FF-B61E-04FEB223C19C}" type="datetime1">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531232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87DFEA-A4D8-441F-92B0-99A366D15BAC}" type="datetime1">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4011754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DD6F276-62C5-45B1-8D64-8A603999FC05}"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563080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50916B7-E91C-413C-8F2E-D037D4C22B36}" type="datetime1">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392869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7E7ED59-57C7-4378-AB3B-B2D8F9493ABE}"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820074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1366845-DF41-49C0-A1A3-8E9BA754417D}" type="datetime1">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226212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4EEB0239-9373-4CEE-A827-72B4B05A02EF}" type="datetime1">
              <a:rPr lang="en-US" smtClean="0"/>
              <a:t>11/14/2022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‹N°›</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2107681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594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A4097778-63A7-49B1-BCE9-A55CEF6F466D}" type="datetime1">
              <a:rPr lang="en-US" smtClean="0"/>
              <a:t>11/14/2022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77078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826BF-DC2E-4D8B-B19F-E37CC0773656}" type="datetime1">
              <a:rPr lang="en-US" smtClean="0"/>
              <a:t>11/14/2022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21038200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49" r:id="rId14"/>
    <p:sldLayoutId id="214748365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Presenter</a:t>
            </a:r>
          </a:p>
          <a:p>
            <a:pPr>
              <a:lnSpc>
                <a:spcPct val="100000"/>
              </a:lnSpc>
              <a:spcBef>
                <a:spcPts val="0"/>
              </a:spcBef>
            </a:pPr>
            <a:r>
              <a:rPr lang="en-US" sz="1800" dirty="0"/>
              <a:t>Title</a:t>
            </a:r>
          </a:p>
          <a:p>
            <a:pPr>
              <a:lnSpc>
                <a:spcPct val="100000"/>
              </a:lnSpc>
              <a:spcBef>
                <a:spcPts val="0"/>
              </a:spcBef>
            </a:pPr>
            <a:r>
              <a:rPr lang="en-US" sz="1800" dirty="0"/>
              <a:t>UNECA Sub-Regional Office for Eastern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9703E11-90B2-D742-8A4A-DB99F7DD6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137"/>
            <a:ext cx="12192000" cy="6857619"/>
          </a:xfrm>
          <a:prstGeom prst="rect">
            <a:avLst/>
          </a:prstGeom>
        </p:spPr>
      </p:pic>
    </p:spTree>
    <p:extLst>
      <p:ext uri="{BB962C8B-B14F-4D97-AF65-F5344CB8AC3E}">
        <p14:creationId xmlns:p14="http://schemas.microsoft.com/office/powerpoint/2010/main" val="5747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a:xfrm>
            <a:off x="1524000" y="2101118"/>
            <a:ext cx="9144000" cy="1571774"/>
          </a:xfrm>
        </p:spPr>
        <p:txBody>
          <a:bodyPr>
            <a:noAutofit/>
          </a:bodyPr>
          <a:lstStyle/>
          <a:p>
            <a:br>
              <a:rPr lang="fr-FR" sz="4000" dirty="0"/>
            </a:br>
            <a:br>
              <a:rPr lang="fr-FR" sz="4000" dirty="0"/>
            </a:br>
            <a:r>
              <a:rPr lang="fr-FR" sz="3600" dirty="0"/>
              <a:t>Evolution macroéconomique en Afrique centrale en 2020-2021 et prévisions pour 2022-2025</a:t>
            </a:r>
            <a:endParaRPr lang="en-GB" sz="4000"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2400" dirty="0"/>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Mamadou Malick BAL</a:t>
            </a:r>
          </a:p>
          <a:p>
            <a:pPr>
              <a:lnSpc>
                <a:spcPct val="100000"/>
              </a:lnSpc>
              <a:spcBef>
                <a:spcPts val="0"/>
              </a:spcBef>
            </a:pPr>
            <a:r>
              <a:rPr lang="en-US" sz="1800" dirty="0" err="1"/>
              <a:t>Economiste</a:t>
            </a:r>
            <a:endParaRPr lang="en-US" sz="1800" dirty="0"/>
          </a:p>
          <a:p>
            <a:pPr>
              <a:lnSpc>
                <a:spcPct val="100000"/>
              </a:lnSpc>
              <a:spcBef>
                <a:spcPts val="0"/>
              </a:spcBef>
            </a:pPr>
            <a:r>
              <a:rPr lang="en-US" sz="1800" dirty="0"/>
              <a:t>Bureau sous-regional de la CEA pour </a:t>
            </a:r>
            <a:r>
              <a:rPr lang="en-US" sz="1800" dirty="0" err="1"/>
              <a:t>l’Afrique</a:t>
            </a:r>
            <a:r>
              <a:rPr lang="en-US" sz="1800" dirty="0"/>
              <a:t> centrale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Tree>
    <p:extLst>
      <p:ext uri="{BB962C8B-B14F-4D97-AF65-F5344CB8AC3E}">
        <p14:creationId xmlns:p14="http://schemas.microsoft.com/office/powerpoint/2010/main" val="237290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4BD780-56B6-4057-9EE3-FC60516276F3}"/>
              </a:ext>
            </a:extLst>
          </p:cNvPr>
          <p:cNvSpPr>
            <a:spLocks noGrp="1"/>
          </p:cNvSpPr>
          <p:nvPr>
            <p:ph type="title"/>
          </p:nvPr>
        </p:nvSpPr>
        <p:spPr/>
        <p:txBody>
          <a:bodyPr/>
          <a:lstStyle/>
          <a:p>
            <a:pPr algn="ctr"/>
            <a:r>
              <a:rPr lang="fr-FR" b="1" dirty="0"/>
              <a:t>Plan de présentation</a:t>
            </a:r>
          </a:p>
        </p:txBody>
      </p:sp>
      <p:sp>
        <p:nvSpPr>
          <p:cNvPr id="3" name="Espace réservé du contenu 2">
            <a:extLst>
              <a:ext uri="{FF2B5EF4-FFF2-40B4-BE49-F238E27FC236}">
                <a16:creationId xmlns:a16="http://schemas.microsoft.com/office/drawing/2014/main" id="{86FC497A-E65D-4718-AEBD-D8A388851365}"/>
              </a:ext>
            </a:extLst>
          </p:cNvPr>
          <p:cNvSpPr>
            <a:spLocks noGrp="1"/>
          </p:cNvSpPr>
          <p:nvPr>
            <p:ph idx="1"/>
          </p:nvPr>
        </p:nvSpPr>
        <p:spPr>
          <a:xfrm>
            <a:off x="838200" y="1690688"/>
            <a:ext cx="10515600" cy="4486275"/>
          </a:xfrm>
        </p:spPr>
        <p:txBody>
          <a:bodyPr/>
          <a:lstStyle/>
          <a:p>
            <a:pPr marL="514350" indent="-514350">
              <a:buFont typeface="+mj-lt"/>
              <a:buAutoNum type="arabicPeriod"/>
            </a:pPr>
            <a:r>
              <a:rPr lang="fr-FR" dirty="0"/>
              <a:t>Croissance </a:t>
            </a:r>
          </a:p>
          <a:p>
            <a:pPr marL="514350" indent="-514350">
              <a:buFont typeface="+mj-lt"/>
              <a:buAutoNum type="arabicPeriod"/>
            </a:pPr>
            <a:r>
              <a:rPr lang="fr-FR" dirty="0"/>
              <a:t>Prix </a:t>
            </a:r>
          </a:p>
          <a:p>
            <a:pPr marL="514350" indent="-514350">
              <a:buFont typeface="+mj-lt"/>
              <a:buAutoNum type="arabicPeriod"/>
            </a:pPr>
            <a:r>
              <a:rPr lang="fr-FR" dirty="0"/>
              <a:t>Secteur extérieur</a:t>
            </a:r>
          </a:p>
          <a:p>
            <a:pPr marL="514350" indent="-514350">
              <a:buFont typeface="+mj-lt"/>
              <a:buAutoNum type="arabicPeriod"/>
            </a:pPr>
            <a:r>
              <a:rPr lang="fr-FR" dirty="0"/>
              <a:t>Finances publiques</a:t>
            </a:r>
          </a:p>
          <a:p>
            <a:pPr marL="514350" indent="-514350">
              <a:buFont typeface="+mj-lt"/>
              <a:buAutoNum type="arabicPeriod"/>
            </a:pPr>
            <a:r>
              <a:rPr lang="fr-FR" dirty="0"/>
              <a:t>Dette </a:t>
            </a:r>
          </a:p>
          <a:p>
            <a:pPr marL="514350" indent="-514350">
              <a:buFont typeface="+mj-lt"/>
              <a:buAutoNum type="arabicPeriod"/>
            </a:pPr>
            <a:r>
              <a:rPr lang="fr-FR" dirty="0"/>
              <a:t>Prévisions</a:t>
            </a:r>
          </a:p>
          <a:p>
            <a:pPr marL="514350" indent="-514350">
              <a:buFont typeface="+mj-lt"/>
              <a:buAutoNum type="arabicPeriod"/>
            </a:pPr>
            <a:r>
              <a:rPr lang="fr-FR" dirty="0"/>
              <a:t>Recommandations</a:t>
            </a:r>
          </a:p>
          <a:p>
            <a:pPr marL="514350" indent="-514350">
              <a:buFont typeface="+mj-lt"/>
              <a:buAutoNum type="arabicPeriod"/>
            </a:pPr>
            <a:r>
              <a:rPr lang="fr-FR" dirty="0"/>
              <a:t>Conclusion</a:t>
            </a:r>
          </a:p>
          <a:p>
            <a:endParaRPr lang="fr-FR" dirty="0"/>
          </a:p>
        </p:txBody>
      </p:sp>
      <p:sp>
        <p:nvSpPr>
          <p:cNvPr id="4" name="Espace réservé du numéro de diapositive 3">
            <a:extLst>
              <a:ext uri="{FF2B5EF4-FFF2-40B4-BE49-F238E27FC236}">
                <a16:creationId xmlns:a16="http://schemas.microsoft.com/office/drawing/2014/main" id="{C503C468-A23A-4FDB-BAFF-A8E95F54E2A8}"/>
              </a:ext>
            </a:extLst>
          </p:cNvPr>
          <p:cNvSpPr>
            <a:spLocks noGrp="1"/>
          </p:cNvSpPr>
          <p:nvPr>
            <p:ph type="sldNum" sz="quarter" idx="12"/>
          </p:nvPr>
        </p:nvSpPr>
        <p:spPr/>
        <p:txBody>
          <a:bodyPr/>
          <a:lstStyle/>
          <a:p>
            <a:fld id="{669CF414-0634-4E5D-9077-D58D470BFA39}" type="slidenum">
              <a:rPr lang="en-US" smtClean="0"/>
              <a:t>3</a:t>
            </a:fld>
            <a:endParaRPr lang="en-US"/>
          </a:p>
        </p:txBody>
      </p:sp>
    </p:spTree>
    <p:extLst>
      <p:ext uri="{BB962C8B-B14F-4D97-AF65-F5344CB8AC3E}">
        <p14:creationId xmlns:p14="http://schemas.microsoft.com/office/powerpoint/2010/main" val="364576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7D9AFC-A62F-422C-BD3A-ED28070021A4}"/>
              </a:ext>
            </a:extLst>
          </p:cNvPr>
          <p:cNvSpPr>
            <a:spLocks noGrp="1"/>
          </p:cNvSpPr>
          <p:nvPr>
            <p:ph type="title"/>
          </p:nvPr>
        </p:nvSpPr>
        <p:spPr>
          <a:xfrm>
            <a:off x="838200" y="365126"/>
            <a:ext cx="10515600" cy="444500"/>
          </a:xfrm>
        </p:spPr>
        <p:txBody>
          <a:bodyPr>
            <a:noAutofit/>
          </a:bodyPr>
          <a:lstStyle/>
          <a:p>
            <a:r>
              <a:rPr lang="fr-FR" sz="2800" b="1" dirty="0"/>
              <a:t>1. Croissance</a:t>
            </a:r>
          </a:p>
        </p:txBody>
      </p:sp>
      <p:sp>
        <p:nvSpPr>
          <p:cNvPr id="3" name="Espace réservé du contenu 2">
            <a:extLst>
              <a:ext uri="{FF2B5EF4-FFF2-40B4-BE49-F238E27FC236}">
                <a16:creationId xmlns:a16="http://schemas.microsoft.com/office/drawing/2014/main" id="{59734AA4-BCCD-424D-AD8E-EE528E0266D7}"/>
              </a:ext>
            </a:extLst>
          </p:cNvPr>
          <p:cNvSpPr>
            <a:spLocks noGrp="1"/>
          </p:cNvSpPr>
          <p:nvPr>
            <p:ph idx="1"/>
          </p:nvPr>
        </p:nvSpPr>
        <p:spPr>
          <a:xfrm>
            <a:off x="838200" y="809626"/>
            <a:ext cx="10515600" cy="5367337"/>
          </a:xfrm>
        </p:spPr>
        <p:txBody>
          <a:bodyPr>
            <a:normAutofit/>
          </a:bodyPr>
          <a:lstStyle/>
          <a:p>
            <a:pPr marL="0" indent="0">
              <a:buNone/>
            </a:pPr>
            <a:r>
              <a:rPr lang="fr-FR" sz="4000" b="1" dirty="0">
                <a:solidFill>
                  <a:srgbClr val="000099"/>
                </a:solidFill>
                <a:effectLst>
                  <a:outerShdw blurRad="38100" dist="38100" dir="2700000" algn="tl">
                    <a:srgbClr val="C0C0C0"/>
                  </a:outerShdw>
                </a:effectLst>
                <a:latin typeface="+mj-lt"/>
                <a:ea typeface="+mj-ea"/>
                <a:cs typeface="+mj-cs"/>
              </a:rPr>
              <a:t>La CEEAC a enregistré une récession de 3,6 % en 2020</a:t>
            </a:r>
          </a:p>
          <a:p>
            <a:r>
              <a:rPr lang="fr-FR" sz="3200" spc="-30" dirty="0">
                <a:effectLst/>
                <a:latin typeface="Lato" panose="020F0502020204030203" pitchFamily="34" charset="0"/>
                <a:ea typeface="Calibri" panose="020F0502020204030204" pitchFamily="34" charset="0"/>
                <a:cs typeface="Times New Roman" panose="02020603050405020304" pitchFamily="18" charset="0"/>
              </a:rPr>
              <a:t>Contexte mondial difficile marqué par la crise sanitaire qui a perturbé les circuits d’approvisionnement avec les restrictions sur les mouvements des personnes à travers le monde</a:t>
            </a:r>
          </a:p>
          <a:p>
            <a:r>
              <a:rPr lang="fr-FR" sz="3200" spc="-30" dirty="0">
                <a:latin typeface="Lato" panose="020F0502020204030203" pitchFamily="34" charset="0"/>
                <a:cs typeface="Times New Roman" panose="02020603050405020304" pitchFamily="18" charset="0"/>
              </a:rPr>
              <a:t>La zone CEMAC n’a pas été épargnée, avec un recul du PIB réel de 1,7% en relation avec la pandémie, combinée avec la chute des cours du pétrole brut et les nombreuses restrictions sur l’offre</a:t>
            </a:r>
          </a:p>
          <a:p>
            <a:pPr marL="0" indent="0">
              <a:buNone/>
            </a:pPr>
            <a:endParaRPr lang="fr-FR" sz="2400" spc="-30" dirty="0">
              <a:latin typeface="Lato" panose="020F0502020204030203"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E8C2B601-0D96-4DDE-A735-1DD53A266453}"/>
              </a:ext>
            </a:extLst>
          </p:cNvPr>
          <p:cNvSpPr>
            <a:spLocks noGrp="1"/>
          </p:cNvSpPr>
          <p:nvPr>
            <p:ph type="sldNum" sz="quarter" idx="12"/>
          </p:nvPr>
        </p:nvSpPr>
        <p:spPr/>
        <p:txBody>
          <a:bodyPr/>
          <a:lstStyle/>
          <a:p>
            <a:fld id="{669CF414-0634-4E5D-9077-D58D470BFA39}" type="slidenum">
              <a:rPr lang="en-US" smtClean="0"/>
              <a:t>4</a:t>
            </a:fld>
            <a:endParaRPr lang="en-US"/>
          </a:p>
        </p:txBody>
      </p:sp>
    </p:spTree>
    <p:extLst>
      <p:ext uri="{BB962C8B-B14F-4D97-AF65-F5344CB8AC3E}">
        <p14:creationId xmlns:p14="http://schemas.microsoft.com/office/powerpoint/2010/main" val="3066031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7D9AFC-A62F-422C-BD3A-ED28070021A4}"/>
              </a:ext>
            </a:extLst>
          </p:cNvPr>
          <p:cNvSpPr>
            <a:spLocks noGrp="1"/>
          </p:cNvSpPr>
          <p:nvPr>
            <p:ph type="title"/>
          </p:nvPr>
        </p:nvSpPr>
        <p:spPr>
          <a:xfrm>
            <a:off x="838200" y="365126"/>
            <a:ext cx="10515600" cy="444500"/>
          </a:xfrm>
        </p:spPr>
        <p:txBody>
          <a:bodyPr>
            <a:noAutofit/>
          </a:bodyPr>
          <a:lstStyle/>
          <a:p>
            <a:r>
              <a:rPr lang="fr-FR" sz="2800" b="1" dirty="0"/>
              <a:t>1. Croissance</a:t>
            </a:r>
          </a:p>
        </p:txBody>
      </p:sp>
      <p:sp>
        <p:nvSpPr>
          <p:cNvPr id="3" name="Espace réservé du contenu 2">
            <a:extLst>
              <a:ext uri="{FF2B5EF4-FFF2-40B4-BE49-F238E27FC236}">
                <a16:creationId xmlns:a16="http://schemas.microsoft.com/office/drawing/2014/main" id="{59734AA4-BCCD-424D-AD8E-EE528E0266D7}"/>
              </a:ext>
            </a:extLst>
          </p:cNvPr>
          <p:cNvSpPr>
            <a:spLocks noGrp="1"/>
          </p:cNvSpPr>
          <p:nvPr>
            <p:ph idx="1"/>
          </p:nvPr>
        </p:nvSpPr>
        <p:spPr>
          <a:xfrm>
            <a:off x="838200" y="809626"/>
            <a:ext cx="10515600" cy="5367337"/>
          </a:xfrm>
        </p:spPr>
        <p:txBody>
          <a:bodyPr>
            <a:normAutofit/>
          </a:bodyPr>
          <a:lstStyle/>
          <a:p>
            <a:pPr marL="0" indent="0">
              <a:buNone/>
            </a:pPr>
            <a:r>
              <a:rPr lang="fr-FR" sz="4000" b="1" dirty="0">
                <a:solidFill>
                  <a:srgbClr val="000099"/>
                </a:solidFill>
                <a:effectLst>
                  <a:outerShdw blurRad="38100" dist="38100" dir="2700000" algn="tl">
                    <a:srgbClr val="C0C0C0"/>
                  </a:outerShdw>
                </a:effectLst>
                <a:latin typeface="+mj-lt"/>
                <a:ea typeface="+mj-ea"/>
                <a:cs typeface="+mj-cs"/>
              </a:rPr>
              <a:t>Reprise des activités économiques de la CEEAC en 2021 avec une croissance de 1,7%</a:t>
            </a:r>
          </a:p>
          <a:p>
            <a:r>
              <a:rPr lang="fr-FR" sz="3200" spc="-30" dirty="0">
                <a:effectLst/>
                <a:latin typeface="Lato" panose="020F0502020204030203" pitchFamily="34" charset="0"/>
                <a:ea typeface="Calibri" panose="020F0502020204030204" pitchFamily="34" charset="0"/>
                <a:cs typeface="Times New Roman" panose="02020603050405020304" pitchFamily="18" charset="0"/>
              </a:rPr>
              <a:t>Augmentation des exportations et des cours des produits de base</a:t>
            </a:r>
          </a:p>
          <a:p>
            <a:r>
              <a:rPr lang="fr-FR" sz="3200" spc="-30" dirty="0">
                <a:effectLst/>
                <a:latin typeface="Lato" panose="020F0502020204030203" pitchFamily="34" charset="0"/>
                <a:ea typeface="Calibri" panose="020F0502020204030204" pitchFamily="34" charset="0"/>
                <a:cs typeface="Times New Roman" panose="02020603050405020304" pitchFamily="18" charset="0"/>
              </a:rPr>
              <a:t>Levée des restrictions contre la Covid-19 et  effets des programmes de relance post-covid</a:t>
            </a:r>
          </a:p>
          <a:p>
            <a:r>
              <a:rPr lang="fr-FR" sz="3200" spc="-30" dirty="0">
                <a:latin typeface="Lato" panose="020F0502020204030203" pitchFamily="34" charset="0"/>
                <a:cs typeface="Times New Roman" panose="02020603050405020304" pitchFamily="18" charset="0"/>
              </a:rPr>
              <a:t>Croissance en zone CEMAC de 1,5 %, sous l’effet d’une reprise dans le secteur non pétrolier</a:t>
            </a:r>
          </a:p>
        </p:txBody>
      </p:sp>
      <p:sp>
        <p:nvSpPr>
          <p:cNvPr id="4" name="Espace réservé du numéro de diapositive 3">
            <a:extLst>
              <a:ext uri="{FF2B5EF4-FFF2-40B4-BE49-F238E27FC236}">
                <a16:creationId xmlns:a16="http://schemas.microsoft.com/office/drawing/2014/main" id="{2FD9D028-9A4D-45FB-893C-5CA8C8BE09ED}"/>
              </a:ext>
            </a:extLst>
          </p:cNvPr>
          <p:cNvSpPr>
            <a:spLocks noGrp="1"/>
          </p:cNvSpPr>
          <p:nvPr>
            <p:ph type="sldNum" sz="quarter" idx="12"/>
          </p:nvPr>
        </p:nvSpPr>
        <p:spPr/>
        <p:txBody>
          <a:bodyPr/>
          <a:lstStyle/>
          <a:p>
            <a:fld id="{669CF414-0634-4E5D-9077-D58D470BFA39}" type="slidenum">
              <a:rPr lang="en-US" smtClean="0"/>
              <a:t>5</a:t>
            </a:fld>
            <a:endParaRPr lang="en-US"/>
          </a:p>
        </p:txBody>
      </p:sp>
    </p:spTree>
    <p:extLst>
      <p:ext uri="{BB962C8B-B14F-4D97-AF65-F5344CB8AC3E}">
        <p14:creationId xmlns:p14="http://schemas.microsoft.com/office/powerpoint/2010/main" val="1126688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AFA7DBFC-D92E-4346-87AD-6A56B4F0D58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2661" y="1140431"/>
            <a:ext cx="10625218" cy="5003515"/>
          </a:xfrm>
          <a:prstGeom prst="rect">
            <a:avLst/>
          </a:prstGeom>
          <a:noFill/>
          <a:ln>
            <a:noFill/>
          </a:ln>
        </p:spPr>
      </p:pic>
      <p:sp>
        <p:nvSpPr>
          <p:cNvPr id="8" name="ZoneTexte 7">
            <a:extLst>
              <a:ext uri="{FF2B5EF4-FFF2-40B4-BE49-F238E27FC236}">
                <a16:creationId xmlns:a16="http://schemas.microsoft.com/office/drawing/2014/main" id="{198C1E58-2474-4C9A-B63A-6A85258F9F55}"/>
              </a:ext>
            </a:extLst>
          </p:cNvPr>
          <p:cNvSpPr txBox="1"/>
          <p:nvPr/>
        </p:nvSpPr>
        <p:spPr>
          <a:xfrm>
            <a:off x="2782156" y="6218064"/>
            <a:ext cx="6097712" cy="389658"/>
          </a:xfrm>
          <a:prstGeom prst="rect">
            <a:avLst/>
          </a:prstGeom>
          <a:noFill/>
        </p:spPr>
        <p:txBody>
          <a:bodyPr wrap="square">
            <a:spAutoFit/>
          </a:bodyPr>
          <a:lstStyle/>
          <a:p>
            <a:pPr indent="228600" algn="l">
              <a:lnSpc>
                <a:spcPct val="115000"/>
              </a:lnSpc>
              <a:spcBef>
                <a:spcPts val="600"/>
              </a:spcBef>
              <a:spcAft>
                <a:spcPts val="600"/>
              </a:spcAft>
            </a:pPr>
            <a:r>
              <a:rPr lang="fr-CM" sz="1800" i="1" spc="-30" dirty="0">
                <a:effectLst/>
                <a:latin typeface="Lato" panose="020F0502020204030203" pitchFamily="34" charset="0"/>
                <a:ea typeface="Calibri" panose="020F0502020204030204" pitchFamily="34" charset="0"/>
                <a:cs typeface="Times New Roman" panose="02020603050405020304" pitchFamily="18" charset="0"/>
              </a:rPr>
              <a:t>Source : CNUCED/BEAC/FMI/Administrations Publiques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Texte 9">
            <a:extLst>
              <a:ext uri="{FF2B5EF4-FFF2-40B4-BE49-F238E27FC236}">
                <a16:creationId xmlns:a16="http://schemas.microsoft.com/office/drawing/2014/main" id="{44CA0DEB-3834-4EE7-A9A3-25F17BB07D1B}"/>
              </a:ext>
            </a:extLst>
          </p:cNvPr>
          <p:cNvSpPr txBox="1"/>
          <p:nvPr/>
        </p:nvSpPr>
        <p:spPr>
          <a:xfrm>
            <a:off x="1476375" y="494100"/>
            <a:ext cx="7667625" cy="369332"/>
          </a:xfrm>
          <a:prstGeom prst="rect">
            <a:avLst/>
          </a:prstGeom>
          <a:noFill/>
        </p:spPr>
        <p:txBody>
          <a:bodyPr wrap="square">
            <a:spAutoFit/>
          </a:bodyPr>
          <a:lstStyle/>
          <a:p>
            <a:r>
              <a:rPr lang="fr-FR" sz="1800" b="1" spc="-30" dirty="0">
                <a:solidFill>
                  <a:srgbClr val="002060"/>
                </a:solidFill>
                <a:effectLst/>
                <a:latin typeface="Lato" panose="020F0502020204030203" pitchFamily="34" charset="0"/>
                <a:ea typeface="Calibri" panose="020F0502020204030204" pitchFamily="34" charset="0"/>
                <a:cs typeface="Times New Roman" panose="02020603050405020304" pitchFamily="18" charset="0"/>
              </a:rPr>
              <a:t>Evolution taux de croissance des pays de la CEEAC  en 2020 et 2021 (en %)</a:t>
            </a:r>
            <a:endParaRPr lang="fr-FR" dirty="0"/>
          </a:p>
        </p:txBody>
      </p:sp>
      <p:sp>
        <p:nvSpPr>
          <p:cNvPr id="11" name="Espace réservé du numéro de diapositive 10">
            <a:extLst>
              <a:ext uri="{FF2B5EF4-FFF2-40B4-BE49-F238E27FC236}">
                <a16:creationId xmlns:a16="http://schemas.microsoft.com/office/drawing/2014/main" id="{5664E502-8241-44F7-88F4-D7AE6D40FD7A}"/>
              </a:ext>
            </a:extLst>
          </p:cNvPr>
          <p:cNvSpPr>
            <a:spLocks noGrp="1"/>
          </p:cNvSpPr>
          <p:nvPr>
            <p:ph type="sldNum" sz="quarter" idx="12"/>
          </p:nvPr>
        </p:nvSpPr>
        <p:spPr/>
        <p:txBody>
          <a:bodyPr/>
          <a:lstStyle/>
          <a:p>
            <a:fld id="{669CF414-0634-4E5D-9077-D58D470BFA39}" type="slidenum">
              <a:rPr lang="en-US" smtClean="0"/>
              <a:t>6</a:t>
            </a:fld>
            <a:endParaRPr lang="en-US"/>
          </a:p>
        </p:txBody>
      </p:sp>
    </p:spTree>
    <p:extLst>
      <p:ext uri="{BB962C8B-B14F-4D97-AF65-F5344CB8AC3E}">
        <p14:creationId xmlns:p14="http://schemas.microsoft.com/office/powerpoint/2010/main" val="112828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D040BE-466F-46D6-8561-C53010E1D835}"/>
              </a:ext>
            </a:extLst>
          </p:cNvPr>
          <p:cNvSpPr>
            <a:spLocks noGrp="1"/>
          </p:cNvSpPr>
          <p:nvPr>
            <p:ph type="title"/>
          </p:nvPr>
        </p:nvSpPr>
        <p:spPr>
          <a:xfrm>
            <a:off x="838200" y="365125"/>
            <a:ext cx="10515600" cy="434975"/>
          </a:xfrm>
        </p:spPr>
        <p:txBody>
          <a:bodyPr>
            <a:noAutofit/>
          </a:bodyPr>
          <a:lstStyle/>
          <a:p>
            <a:r>
              <a:rPr lang="fr-FR" sz="2800" b="1" dirty="0"/>
              <a:t>2.Prix</a:t>
            </a:r>
          </a:p>
        </p:txBody>
      </p:sp>
      <p:sp>
        <p:nvSpPr>
          <p:cNvPr id="3" name="Espace réservé du contenu 2">
            <a:extLst>
              <a:ext uri="{FF2B5EF4-FFF2-40B4-BE49-F238E27FC236}">
                <a16:creationId xmlns:a16="http://schemas.microsoft.com/office/drawing/2014/main" id="{684E9EEA-1914-41BF-87BE-E80D64F10F32}"/>
              </a:ext>
            </a:extLst>
          </p:cNvPr>
          <p:cNvSpPr>
            <a:spLocks noGrp="1"/>
          </p:cNvSpPr>
          <p:nvPr>
            <p:ph idx="1"/>
          </p:nvPr>
        </p:nvSpPr>
        <p:spPr>
          <a:xfrm>
            <a:off x="838200" y="800100"/>
            <a:ext cx="10515600" cy="5376863"/>
          </a:xfrm>
        </p:spPr>
        <p:txBody>
          <a:bodyPr/>
          <a:lstStyle/>
          <a:p>
            <a:pPr marL="0" indent="0">
              <a:buNone/>
            </a:pPr>
            <a:r>
              <a:rPr lang="fr-FR" sz="4000" b="1" dirty="0">
                <a:solidFill>
                  <a:srgbClr val="000099"/>
                </a:solidFill>
                <a:effectLst>
                  <a:outerShdw blurRad="38100" dist="38100" dir="2700000" algn="tl">
                    <a:srgbClr val="C0C0C0"/>
                  </a:outerShdw>
                </a:effectLst>
                <a:latin typeface="+mj-lt"/>
                <a:ea typeface="+mj-ea"/>
                <a:cs typeface="+mj-cs"/>
              </a:rPr>
              <a:t>L’Afrique centrale a enregistré des taux d’inflation globalement élevés en 2020 (+7,3 %) et en 2021 (+7,4 %) </a:t>
            </a:r>
          </a:p>
          <a:p>
            <a:r>
              <a:rPr lang="fr-FR" sz="3200" spc="-30" dirty="0">
                <a:latin typeface="Lato" panose="020F0502020204030203" pitchFamily="34" charset="0"/>
                <a:ea typeface="Calibri" panose="020F0502020204030204" pitchFamily="34" charset="0"/>
                <a:cs typeface="Times New Roman" panose="02020603050405020304" pitchFamily="18" charset="0"/>
              </a:rPr>
              <a:t>R</a:t>
            </a:r>
            <a:r>
              <a:rPr lang="fr-FR" sz="3200" spc="-30" dirty="0">
                <a:effectLst/>
                <a:latin typeface="Lato" panose="020F0502020204030203" pitchFamily="34" charset="0"/>
                <a:ea typeface="Calibri" panose="020F0502020204030204" pitchFamily="34" charset="0"/>
                <a:cs typeface="Times New Roman" panose="02020603050405020304" pitchFamily="18" charset="0"/>
              </a:rPr>
              <a:t>estrictions sur l’offre et une demande en nette progression, notamment en période post-covid, conjuguée avec une hausse des prix des produits alimentaires importés</a:t>
            </a:r>
          </a:p>
          <a:p>
            <a:r>
              <a:rPr lang="fr-FR" sz="3200" spc="-30" dirty="0">
                <a:latin typeface="Lato" panose="020F0502020204030203" pitchFamily="34" charset="0"/>
                <a:cs typeface="Times New Roman" panose="02020603050405020304" pitchFamily="18" charset="0"/>
              </a:rPr>
              <a:t>La zone CEMAC plus performante avec des taux d’inflation en moyenne annuelle à +2,3 % en 2020 et 1,6 % en 2021 </a:t>
            </a:r>
          </a:p>
        </p:txBody>
      </p:sp>
      <p:sp>
        <p:nvSpPr>
          <p:cNvPr id="4" name="Espace réservé du numéro de diapositive 3">
            <a:extLst>
              <a:ext uri="{FF2B5EF4-FFF2-40B4-BE49-F238E27FC236}">
                <a16:creationId xmlns:a16="http://schemas.microsoft.com/office/drawing/2014/main" id="{1FF96880-EED5-4996-83B2-1929F849ADE4}"/>
              </a:ext>
            </a:extLst>
          </p:cNvPr>
          <p:cNvSpPr>
            <a:spLocks noGrp="1"/>
          </p:cNvSpPr>
          <p:nvPr>
            <p:ph type="sldNum" sz="quarter" idx="12"/>
          </p:nvPr>
        </p:nvSpPr>
        <p:spPr/>
        <p:txBody>
          <a:bodyPr/>
          <a:lstStyle/>
          <a:p>
            <a:fld id="{669CF414-0634-4E5D-9077-D58D470BFA39}" type="slidenum">
              <a:rPr lang="en-US" smtClean="0"/>
              <a:t>7</a:t>
            </a:fld>
            <a:endParaRPr lang="en-US"/>
          </a:p>
        </p:txBody>
      </p:sp>
    </p:spTree>
    <p:extLst>
      <p:ext uri="{BB962C8B-B14F-4D97-AF65-F5344CB8AC3E}">
        <p14:creationId xmlns:p14="http://schemas.microsoft.com/office/powerpoint/2010/main" val="3010878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6986E73-7D2D-401A-BD58-34FDA9F44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78094" y="1223778"/>
            <a:ext cx="10675704" cy="5080769"/>
          </a:xfrm>
          <a:prstGeom prst="rect">
            <a:avLst/>
          </a:prstGeom>
          <a:noFill/>
        </p:spPr>
      </p:pic>
      <p:sp>
        <p:nvSpPr>
          <p:cNvPr id="6" name="ZoneTexte 5">
            <a:extLst>
              <a:ext uri="{FF2B5EF4-FFF2-40B4-BE49-F238E27FC236}">
                <a16:creationId xmlns:a16="http://schemas.microsoft.com/office/drawing/2014/main" id="{8AE60453-5907-4F20-89F9-23291386A045}"/>
              </a:ext>
            </a:extLst>
          </p:cNvPr>
          <p:cNvSpPr txBox="1"/>
          <p:nvPr/>
        </p:nvSpPr>
        <p:spPr>
          <a:xfrm>
            <a:off x="581025" y="277115"/>
            <a:ext cx="10553700" cy="389658"/>
          </a:xfrm>
          <a:prstGeom prst="rect">
            <a:avLst/>
          </a:prstGeom>
          <a:noFill/>
        </p:spPr>
        <p:txBody>
          <a:bodyPr wrap="square">
            <a:spAutoFit/>
          </a:bodyPr>
          <a:lstStyle/>
          <a:p>
            <a:pPr algn="l">
              <a:lnSpc>
                <a:spcPct val="115000"/>
              </a:lnSpc>
              <a:spcBef>
                <a:spcPts val="600"/>
              </a:spcBef>
              <a:spcAft>
                <a:spcPts val="600"/>
              </a:spcAft>
            </a:pPr>
            <a:r>
              <a:rPr lang="fr-FR" sz="1800" b="1" spc="-30" dirty="0">
                <a:solidFill>
                  <a:srgbClr val="002060"/>
                </a:solidFill>
                <a:effectLst/>
                <a:latin typeface="Lato" panose="020F0502020204030203" pitchFamily="34" charset="0"/>
                <a:ea typeface="Calibri" panose="020F0502020204030204" pitchFamily="34" charset="0"/>
                <a:cs typeface="Times New Roman" panose="02020603050405020304" pitchFamily="18" charset="0"/>
              </a:rPr>
              <a:t>Evolution du taux d’inflation en moyenne annuelle des pays de la CEEAC  en 2020 et 2021 (en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ZoneTexte 7">
            <a:extLst>
              <a:ext uri="{FF2B5EF4-FFF2-40B4-BE49-F238E27FC236}">
                <a16:creationId xmlns:a16="http://schemas.microsoft.com/office/drawing/2014/main" id="{A7974061-0180-4714-9E3D-06C52733429C}"/>
              </a:ext>
            </a:extLst>
          </p:cNvPr>
          <p:cNvSpPr txBox="1"/>
          <p:nvPr/>
        </p:nvSpPr>
        <p:spPr>
          <a:xfrm>
            <a:off x="2009775" y="6386056"/>
            <a:ext cx="7054171" cy="389658"/>
          </a:xfrm>
          <a:prstGeom prst="rect">
            <a:avLst/>
          </a:prstGeom>
          <a:noFill/>
        </p:spPr>
        <p:txBody>
          <a:bodyPr wrap="square">
            <a:spAutoFit/>
          </a:bodyPr>
          <a:lstStyle/>
          <a:p>
            <a:pPr marL="270510" algn="just">
              <a:lnSpc>
                <a:spcPct val="115000"/>
              </a:lnSpc>
              <a:spcBef>
                <a:spcPts val="600"/>
              </a:spcBef>
              <a:spcAft>
                <a:spcPts val="600"/>
              </a:spcAft>
            </a:pPr>
            <a:r>
              <a:rPr lang="fr-CM" sz="1800" i="1" spc="-30" dirty="0">
                <a:effectLst/>
                <a:latin typeface="Lato" panose="020F0502020204030203" pitchFamily="34" charset="0"/>
                <a:ea typeface="Calibri" panose="020F0502020204030204" pitchFamily="34" charset="0"/>
                <a:cs typeface="Times New Roman" panose="02020603050405020304" pitchFamily="18" charset="0"/>
              </a:rPr>
              <a:t>Source : CNUCED/BEAC/FMI/Administrations Publiques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Espace réservé du numéro de diapositive 8">
            <a:extLst>
              <a:ext uri="{FF2B5EF4-FFF2-40B4-BE49-F238E27FC236}">
                <a16:creationId xmlns:a16="http://schemas.microsoft.com/office/drawing/2014/main" id="{84C48627-3A5C-4B73-9B16-19E65DB97846}"/>
              </a:ext>
            </a:extLst>
          </p:cNvPr>
          <p:cNvSpPr>
            <a:spLocks noGrp="1"/>
          </p:cNvSpPr>
          <p:nvPr>
            <p:ph type="sldNum" sz="quarter" idx="12"/>
          </p:nvPr>
        </p:nvSpPr>
        <p:spPr/>
        <p:txBody>
          <a:bodyPr/>
          <a:lstStyle/>
          <a:p>
            <a:fld id="{669CF414-0634-4E5D-9077-D58D470BFA39}" type="slidenum">
              <a:rPr lang="en-US" smtClean="0"/>
              <a:t>8</a:t>
            </a:fld>
            <a:endParaRPr lang="en-US"/>
          </a:p>
        </p:txBody>
      </p:sp>
    </p:spTree>
    <p:extLst>
      <p:ext uri="{BB962C8B-B14F-4D97-AF65-F5344CB8AC3E}">
        <p14:creationId xmlns:p14="http://schemas.microsoft.com/office/powerpoint/2010/main" val="2371233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FCA21-BB3B-466E-A132-CD31C9F2F168}"/>
              </a:ext>
            </a:extLst>
          </p:cNvPr>
          <p:cNvSpPr>
            <a:spLocks noGrp="1"/>
          </p:cNvSpPr>
          <p:nvPr>
            <p:ph type="title"/>
          </p:nvPr>
        </p:nvSpPr>
        <p:spPr>
          <a:xfrm>
            <a:off x="838200" y="365126"/>
            <a:ext cx="10515600" cy="425450"/>
          </a:xfrm>
        </p:spPr>
        <p:txBody>
          <a:bodyPr>
            <a:normAutofit fontScale="90000"/>
          </a:bodyPr>
          <a:lstStyle/>
          <a:p>
            <a:r>
              <a:rPr lang="fr-FR" sz="2800" dirty="0"/>
              <a:t>3. Secteur extérieur</a:t>
            </a:r>
          </a:p>
        </p:txBody>
      </p:sp>
      <p:sp>
        <p:nvSpPr>
          <p:cNvPr id="3" name="Espace réservé du contenu 2">
            <a:extLst>
              <a:ext uri="{FF2B5EF4-FFF2-40B4-BE49-F238E27FC236}">
                <a16:creationId xmlns:a16="http://schemas.microsoft.com/office/drawing/2014/main" id="{9FE2F2E6-8D4F-42B4-BB2B-7D5AAC640EAD}"/>
              </a:ext>
            </a:extLst>
          </p:cNvPr>
          <p:cNvSpPr>
            <a:spLocks noGrp="1"/>
          </p:cNvSpPr>
          <p:nvPr>
            <p:ph idx="1"/>
          </p:nvPr>
        </p:nvSpPr>
        <p:spPr>
          <a:xfrm>
            <a:off x="838200" y="923925"/>
            <a:ext cx="10515600" cy="5253038"/>
          </a:xfrm>
        </p:spPr>
        <p:txBody>
          <a:bodyPr>
            <a:normAutofit/>
          </a:bodyPr>
          <a:lstStyle/>
          <a:p>
            <a:pPr marL="0" indent="0">
              <a:buNone/>
            </a:pPr>
            <a:r>
              <a:rPr lang="fr-FR" altLang="fr-FR" sz="4000" b="1" dirty="0">
                <a:solidFill>
                  <a:srgbClr val="000099"/>
                </a:solidFill>
                <a:effectLst>
                  <a:outerShdw blurRad="38100" dist="38100" dir="2700000" algn="tl">
                    <a:srgbClr val="C0C0C0"/>
                  </a:outerShdw>
                </a:effectLst>
                <a:latin typeface="+mj-lt"/>
                <a:ea typeface="+mj-ea"/>
                <a:cs typeface="+mj-cs"/>
              </a:rPr>
              <a:t>La sous-région CEEAC très dépendante de l’exportation des produits de base </a:t>
            </a:r>
          </a:p>
          <a:p>
            <a:r>
              <a:rPr lang="fr-FR" spc="-30" dirty="0">
                <a:latin typeface="Lato" panose="020F0502020204030203" pitchFamily="34" charset="0"/>
                <a:cs typeface="Times New Roman" panose="02020603050405020304" pitchFamily="18" charset="0"/>
              </a:rPr>
              <a:t>Le secteur extérieur des pays de l’Afrique centrale a été impacté en raison du caractère extraverti de leurs économies très dépendantes des exportations des matières premières et des importations de biens de consommation et d’équipement.</a:t>
            </a:r>
          </a:p>
          <a:p>
            <a:r>
              <a:rPr lang="fr-FR" spc="-30" dirty="0">
                <a:latin typeface="Lato" panose="020F0502020204030203" pitchFamily="34" charset="0"/>
                <a:cs typeface="Times New Roman" panose="02020603050405020304" pitchFamily="18" charset="0"/>
              </a:rPr>
              <a:t>Le solde du compte courant a affiché un déficit de 0,8 % du PIB de la région, contre un excédent de 0,5 % du PIB un an plus tôt. </a:t>
            </a:r>
          </a:p>
          <a:p>
            <a:r>
              <a:rPr lang="fr-FR" spc="-30" dirty="0">
                <a:latin typeface="Lato" panose="020F0502020204030203" pitchFamily="34" charset="0"/>
                <a:cs typeface="Times New Roman" panose="02020603050405020304" pitchFamily="18" charset="0"/>
              </a:rPr>
              <a:t>Le solde du courant de la région est redevenu excédentaire (2,4 % du PIB) en 2021. </a:t>
            </a:r>
          </a:p>
        </p:txBody>
      </p:sp>
      <p:sp>
        <p:nvSpPr>
          <p:cNvPr id="4" name="Espace réservé du numéro de diapositive 3">
            <a:extLst>
              <a:ext uri="{FF2B5EF4-FFF2-40B4-BE49-F238E27FC236}">
                <a16:creationId xmlns:a16="http://schemas.microsoft.com/office/drawing/2014/main" id="{4E639F19-5F71-4C30-9C11-6ED01FC9B6E4}"/>
              </a:ext>
            </a:extLst>
          </p:cNvPr>
          <p:cNvSpPr>
            <a:spLocks noGrp="1"/>
          </p:cNvSpPr>
          <p:nvPr>
            <p:ph type="sldNum" sz="quarter" idx="12"/>
          </p:nvPr>
        </p:nvSpPr>
        <p:spPr/>
        <p:txBody>
          <a:bodyPr/>
          <a:lstStyle/>
          <a:p>
            <a:fld id="{669CF414-0634-4E5D-9077-D58D470BFA39}" type="slidenum">
              <a:rPr lang="en-US" smtClean="0"/>
              <a:t>9</a:t>
            </a:fld>
            <a:endParaRPr lang="en-US"/>
          </a:p>
        </p:txBody>
      </p:sp>
    </p:spTree>
    <p:extLst>
      <p:ext uri="{BB962C8B-B14F-4D97-AF65-F5344CB8AC3E}">
        <p14:creationId xmlns:p14="http://schemas.microsoft.com/office/powerpoint/2010/main" val="3523839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7E4119C1-6AF7-405E-B88D-6E7F1BA4CA12}"/>
              </a:ext>
            </a:extLst>
          </p:cNvPr>
          <p:cNvGraphicFramePr/>
          <p:nvPr>
            <p:extLst>
              <p:ext uri="{D42A27DB-BD31-4B8C-83A1-F6EECF244321}">
                <p14:modId xmlns:p14="http://schemas.microsoft.com/office/powerpoint/2010/main" val="4257224729"/>
              </p:ext>
            </p:extLst>
          </p:nvPr>
        </p:nvGraphicFramePr>
        <p:xfrm>
          <a:off x="838201" y="1099336"/>
          <a:ext cx="10381180" cy="4834739"/>
        </p:xfrm>
        <a:graphic>
          <a:graphicData uri="http://schemas.openxmlformats.org/drawingml/2006/chart">
            <c:chart xmlns:c="http://schemas.openxmlformats.org/drawingml/2006/chart" xmlns:r="http://schemas.openxmlformats.org/officeDocument/2006/relationships" r:id="rId2"/>
          </a:graphicData>
        </a:graphic>
      </p:graphicFrame>
      <p:sp>
        <p:nvSpPr>
          <p:cNvPr id="7" name="ZoneTexte 6">
            <a:extLst>
              <a:ext uri="{FF2B5EF4-FFF2-40B4-BE49-F238E27FC236}">
                <a16:creationId xmlns:a16="http://schemas.microsoft.com/office/drawing/2014/main" id="{DEC8FF41-F45F-4A04-ADBF-A258F52BD600}"/>
              </a:ext>
            </a:extLst>
          </p:cNvPr>
          <p:cNvSpPr txBox="1"/>
          <p:nvPr/>
        </p:nvSpPr>
        <p:spPr>
          <a:xfrm>
            <a:off x="1162050" y="391129"/>
            <a:ext cx="9591675" cy="389658"/>
          </a:xfrm>
          <a:prstGeom prst="rect">
            <a:avLst/>
          </a:prstGeom>
          <a:noFill/>
        </p:spPr>
        <p:txBody>
          <a:bodyPr wrap="square">
            <a:spAutoFit/>
          </a:bodyPr>
          <a:lstStyle/>
          <a:p>
            <a:pPr algn="l">
              <a:lnSpc>
                <a:spcPct val="115000"/>
              </a:lnSpc>
              <a:spcBef>
                <a:spcPts val="600"/>
              </a:spcBef>
              <a:spcAft>
                <a:spcPts val="600"/>
              </a:spcAft>
            </a:pPr>
            <a:r>
              <a:rPr lang="fr-FR" sz="1800" b="1" spc="-30" dirty="0">
                <a:solidFill>
                  <a:srgbClr val="002060"/>
                </a:solidFill>
                <a:effectLst/>
                <a:latin typeface="Lato" panose="020F0502020204030203" pitchFamily="34" charset="0"/>
                <a:ea typeface="Calibri" panose="020F0502020204030204" pitchFamily="34" charset="0"/>
                <a:cs typeface="Times New Roman" panose="02020603050405020304" pitchFamily="18" charset="0"/>
              </a:rPr>
              <a:t>Evolution du solde du compte courant des pays de la CEEAC en 2020 et 2021 (en %du PIB)</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Texte 9">
            <a:extLst>
              <a:ext uri="{FF2B5EF4-FFF2-40B4-BE49-F238E27FC236}">
                <a16:creationId xmlns:a16="http://schemas.microsoft.com/office/drawing/2014/main" id="{CB208B87-CD1D-4172-8765-7C1C6DBB88C8}"/>
              </a:ext>
            </a:extLst>
          </p:cNvPr>
          <p:cNvSpPr txBox="1"/>
          <p:nvPr/>
        </p:nvSpPr>
        <p:spPr>
          <a:xfrm>
            <a:off x="3046476" y="6097539"/>
            <a:ext cx="6096000" cy="369332"/>
          </a:xfrm>
          <a:prstGeom prst="rect">
            <a:avLst/>
          </a:prstGeom>
          <a:noFill/>
        </p:spPr>
        <p:txBody>
          <a:bodyPr wrap="square">
            <a:spAutoFit/>
          </a:bodyPr>
          <a:lstStyle/>
          <a:p>
            <a:r>
              <a:rPr lang="fr-FR" dirty="0"/>
              <a:t>Source : CNUCED/BEAC/FMI/Administrations Publiques</a:t>
            </a:r>
          </a:p>
        </p:txBody>
      </p:sp>
      <p:sp>
        <p:nvSpPr>
          <p:cNvPr id="8" name="Espace réservé du numéro de diapositive 7">
            <a:extLst>
              <a:ext uri="{FF2B5EF4-FFF2-40B4-BE49-F238E27FC236}">
                <a16:creationId xmlns:a16="http://schemas.microsoft.com/office/drawing/2014/main" id="{43B04955-8B72-4E0B-93CC-D12D0BAA8533}"/>
              </a:ext>
            </a:extLst>
          </p:cNvPr>
          <p:cNvSpPr>
            <a:spLocks noGrp="1"/>
          </p:cNvSpPr>
          <p:nvPr>
            <p:ph type="sldNum" sz="quarter" idx="12"/>
          </p:nvPr>
        </p:nvSpPr>
        <p:spPr/>
        <p:txBody>
          <a:bodyPr/>
          <a:lstStyle/>
          <a:p>
            <a:fld id="{669CF414-0634-4E5D-9077-D58D470BFA39}" type="slidenum">
              <a:rPr lang="en-US" smtClean="0"/>
              <a:t>10</a:t>
            </a:fld>
            <a:endParaRPr lang="en-US"/>
          </a:p>
        </p:txBody>
      </p:sp>
    </p:spTree>
    <p:extLst>
      <p:ext uri="{BB962C8B-B14F-4D97-AF65-F5344CB8AC3E}">
        <p14:creationId xmlns:p14="http://schemas.microsoft.com/office/powerpoint/2010/main" val="3824820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61D95-F63B-4B78-8F40-B9B8070F92A6}"/>
              </a:ext>
            </a:extLst>
          </p:cNvPr>
          <p:cNvSpPr>
            <a:spLocks noGrp="1"/>
          </p:cNvSpPr>
          <p:nvPr>
            <p:ph type="title"/>
          </p:nvPr>
        </p:nvSpPr>
        <p:spPr>
          <a:xfrm>
            <a:off x="838200" y="365126"/>
            <a:ext cx="10515600" cy="444500"/>
          </a:xfrm>
        </p:spPr>
        <p:txBody>
          <a:bodyPr>
            <a:normAutofit fontScale="90000"/>
          </a:bodyPr>
          <a:lstStyle/>
          <a:p>
            <a:r>
              <a:rPr lang="fr-FR" sz="2800" dirty="0"/>
              <a:t>4.Finances publiques </a:t>
            </a:r>
          </a:p>
        </p:txBody>
      </p:sp>
      <p:sp>
        <p:nvSpPr>
          <p:cNvPr id="3" name="Espace réservé du contenu 2">
            <a:extLst>
              <a:ext uri="{FF2B5EF4-FFF2-40B4-BE49-F238E27FC236}">
                <a16:creationId xmlns:a16="http://schemas.microsoft.com/office/drawing/2014/main" id="{2F01CF59-5A7F-48C1-B5FC-A8F36445D825}"/>
              </a:ext>
            </a:extLst>
          </p:cNvPr>
          <p:cNvSpPr>
            <a:spLocks noGrp="1"/>
          </p:cNvSpPr>
          <p:nvPr>
            <p:ph idx="1"/>
          </p:nvPr>
        </p:nvSpPr>
        <p:spPr>
          <a:xfrm>
            <a:off x="838200" y="809626"/>
            <a:ext cx="10515600" cy="5367337"/>
          </a:xfrm>
        </p:spPr>
        <p:txBody>
          <a:bodyPr>
            <a:normAutofit/>
          </a:bodyPr>
          <a:lstStyle/>
          <a:p>
            <a:pPr marL="0" indent="0">
              <a:buNone/>
            </a:pPr>
            <a:r>
              <a:rPr lang="fr-FR" sz="3200" b="1" dirty="0">
                <a:solidFill>
                  <a:srgbClr val="000099"/>
                </a:solidFill>
                <a:effectLst>
                  <a:outerShdw blurRad="38100" dist="38100" dir="2700000" algn="tl">
                    <a:srgbClr val="C0C0C0"/>
                  </a:outerShdw>
                </a:effectLst>
                <a:latin typeface="+mj-lt"/>
                <a:ea typeface="+mj-ea"/>
                <a:cs typeface="+mj-cs"/>
              </a:rPr>
              <a:t>L’Afrique centrale a enregistré une contreperformance en 2020 avec un déficit budgétaire global de 5,5 % du PIB…</a:t>
            </a:r>
          </a:p>
          <a:p>
            <a:r>
              <a:rPr lang="fr-FR" sz="2400" spc="-30" dirty="0">
                <a:latin typeface="Lato" panose="020F0502020204030203" pitchFamily="34" charset="0"/>
                <a:ea typeface="Calibri" panose="020F0502020204030204" pitchFamily="34" charset="0"/>
                <a:cs typeface="Times New Roman" panose="02020603050405020304" pitchFamily="18" charset="0"/>
              </a:rPr>
              <a:t>C</a:t>
            </a:r>
            <a:r>
              <a:rPr lang="fr-FR" sz="2400" spc="-30" dirty="0">
                <a:effectLst/>
                <a:latin typeface="Lato" panose="020F0502020204030203" pitchFamily="34" charset="0"/>
                <a:ea typeface="Calibri" panose="020F0502020204030204" pitchFamily="34" charset="0"/>
                <a:cs typeface="Times New Roman" panose="02020603050405020304" pitchFamily="18" charset="0"/>
              </a:rPr>
              <a:t>rise sanitaire qui a impacté sensiblement les activités économiques, malgré les efforts en matière de mobilisation des recettes fiscales et de maîtrise des dépenses publiques dans le cadre des programmes avec le FMI. </a:t>
            </a:r>
          </a:p>
          <a:p>
            <a:r>
              <a:rPr lang="fr-FR" sz="2400" spc="-30" dirty="0">
                <a:latin typeface="Lato" panose="020F0502020204030203" pitchFamily="34" charset="0"/>
                <a:ea typeface="Calibri" panose="020F0502020204030204" pitchFamily="34" charset="0"/>
                <a:cs typeface="Times New Roman" panose="02020603050405020304" pitchFamily="18" charset="0"/>
              </a:rPr>
              <a:t>C</a:t>
            </a:r>
            <a:r>
              <a:rPr lang="fr-FR" sz="2400" spc="-30" dirty="0">
                <a:effectLst/>
                <a:latin typeface="Lato" panose="020F0502020204030203" pitchFamily="34" charset="0"/>
                <a:ea typeface="Calibri" panose="020F0502020204030204" pitchFamily="34" charset="0"/>
                <a:cs typeface="Times New Roman" panose="02020603050405020304" pitchFamily="18" charset="0"/>
              </a:rPr>
              <a:t>hute des revenus tirés de l’exportation des matières premières qui ont vu leurs cours mondiaux s’effondrer du fait de la pandémie.</a:t>
            </a:r>
          </a:p>
          <a:p>
            <a:pPr marL="0" indent="0">
              <a:buNone/>
            </a:pPr>
            <a:r>
              <a:rPr lang="fr-FR" sz="3200" b="1" dirty="0">
                <a:solidFill>
                  <a:srgbClr val="000099"/>
                </a:solidFill>
                <a:effectLst>
                  <a:outerShdw blurRad="38100" dist="38100" dir="2700000" algn="tl">
                    <a:srgbClr val="C0C0C0"/>
                  </a:outerShdw>
                </a:effectLst>
                <a:latin typeface="+mj-lt"/>
                <a:ea typeface="+mj-ea"/>
                <a:cs typeface="+mj-cs"/>
              </a:rPr>
              <a:t>… les déficits budgétaires se sont résorbés en 2021 avec un solde budgétaire redevenu excédentaire à 0,1 % du PIB.</a:t>
            </a:r>
          </a:p>
          <a:p>
            <a:pPr algn="just">
              <a:lnSpc>
                <a:spcPct val="115000"/>
              </a:lnSpc>
              <a:spcBef>
                <a:spcPts val="600"/>
              </a:spcBef>
              <a:spcAft>
                <a:spcPts val="800"/>
              </a:spcAft>
            </a:pPr>
            <a:r>
              <a:rPr lang="fr-FR" sz="2400" spc="-30" dirty="0">
                <a:latin typeface="Lato" panose="020F0502020204030203" pitchFamily="34" charset="0"/>
                <a:ea typeface="Calibri" panose="020F0502020204030204" pitchFamily="34" charset="0"/>
                <a:cs typeface="Times New Roman" panose="02020603050405020304" pitchFamily="18" charset="0"/>
              </a:rPr>
              <a:t>H</a:t>
            </a:r>
            <a:r>
              <a:rPr lang="fr-FR" sz="2400" spc="-30" dirty="0">
                <a:effectLst/>
                <a:latin typeface="Lato" panose="020F0502020204030203" pitchFamily="34" charset="0"/>
                <a:ea typeface="Calibri" panose="020F0502020204030204" pitchFamily="34" charset="0"/>
                <a:cs typeface="Times New Roman" panose="02020603050405020304" pitchFamily="18" charset="0"/>
              </a:rPr>
              <a:t>ausse des recettes pétrolières et efforts fournis dans la mobilisation des recettes fiscales hors pétroles, dans le cadre des programmes avec le FMI. </a:t>
            </a:r>
            <a:endParaRPr lang="fr-FR" sz="4000" b="1" dirty="0">
              <a:solidFill>
                <a:srgbClr val="000099"/>
              </a:solidFill>
              <a:effectLst>
                <a:outerShdw blurRad="38100" dist="38100" dir="2700000" algn="tl">
                  <a:srgbClr val="C0C0C0"/>
                </a:outerShdw>
              </a:effectLst>
              <a:latin typeface="+mj-lt"/>
              <a:ea typeface="+mj-ea"/>
              <a:cs typeface="+mj-cs"/>
            </a:endParaRPr>
          </a:p>
        </p:txBody>
      </p:sp>
      <p:sp>
        <p:nvSpPr>
          <p:cNvPr id="4" name="Espace réservé du numéro de diapositive 3">
            <a:extLst>
              <a:ext uri="{FF2B5EF4-FFF2-40B4-BE49-F238E27FC236}">
                <a16:creationId xmlns:a16="http://schemas.microsoft.com/office/drawing/2014/main" id="{3711F24C-ABAD-4883-B576-1D6BDF12315F}"/>
              </a:ext>
            </a:extLst>
          </p:cNvPr>
          <p:cNvSpPr>
            <a:spLocks noGrp="1"/>
          </p:cNvSpPr>
          <p:nvPr>
            <p:ph type="sldNum" sz="quarter" idx="12"/>
          </p:nvPr>
        </p:nvSpPr>
        <p:spPr/>
        <p:txBody>
          <a:bodyPr/>
          <a:lstStyle/>
          <a:p>
            <a:fld id="{669CF414-0634-4E5D-9077-D58D470BFA39}" type="slidenum">
              <a:rPr lang="en-US" smtClean="0"/>
              <a:t>11</a:t>
            </a:fld>
            <a:endParaRPr lang="en-US"/>
          </a:p>
        </p:txBody>
      </p:sp>
    </p:spTree>
    <p:extLst>
      <p:ext uri="{BB962C8B-B14F-4D97-AF65-F5344CB8AC3E}">
        <p14:creationId xmlns:p14="http://schemas.microsoft.com/office/powerpoint/2010/main" val="230299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BA7A38C0-685F-4434-B672-E259519E0FA9}"/>
              </a:ext>
            </a:extLst>
          </p:cNvPr>
          <p:cNvGraphicFramePr/>
          <p:nvPr>
            <p:extLst>
              <p:ext uri="{D42A27DB-BD31-4B8C-83A1-F6EECF244321}">
                <p14:modId xmlns:p14="http://schemas.microsoft.com/office/powerpoint/2010/main" val="3124641815"/>
              </p:ext>
            </p:extLst>
          </p:nvPr>
        </p:nvGraphicFramePr>
        <p:xfrm>
          <a:off x="585627" y="1202076"/>
          <a:ext cx="10768173" cy="4921322"/>
        </p:xfrm>
        <a:graphic>
          <a:graphicData uri="http://schemas.openxmlformats.org/drawingml/2006/chart">
            <c:chart xmlns:c="http://schemas.openxmlformats.org/drawingml/2006/chart" xmlns:r="http://schemas.openxmlformats.org/officeDocument/2006/relationships" r:id="rId2"/>
          </a:graphicData>
        </a:graphic>
      </p:graphicFrame>
      <p:sp>
        <p:nvSpPr>
          <p:cNvPr id="6" name="ZoneTexte 5">
            <a:extLst>
              <a:ext uri="{FF2B5EF4-FFF2-40B4-BE49-F238E27FC236}">
                <a16:creationId xmlns:a16="http://schemas.microsoft.com/office/drawing/2014/main" id="{97CC3CCF-E03E-403B-8DB5-BDC15599C51A}"/>
              </a:ext>
            </a:extLst>
          </p:cNvPr>
          <p:cNvSpPr txBox="1"/>
          <p:nvPr/>
        </p:nvSpPr>
        <p:spPr>
          <a:xfrm>
            <a:off x="742949" y="305690"/>
            <a:ext cx="9877425" cy="389658"/>
          </a:xfrm>
          <a:prstGeom prst="rect">
            <a:avLst/>
          </a:prstGeom>
          <a:noFill/>
        </p:spPr>
        <p:txBody>
          <a:bodyPr wrap="square">
            <a:spAutoFit/>
          </a:bodyPr>
          <a:lstStyle/>
          <a:p>
            <a:pPr algn="l">
              <a:lnSpc>
                <a:spcPct val="115000"/>
              </a:lnSpc>
              <a:spcBef>
                <a:spcPts val="600"/>
              </a:spcBef>
              <a:spcAft>
                <a:spcPts val="600"/>
              </a:spcAft>
            </a:pPr>
            <a:r>
              <a:rPr lang="fr-FR" sz="1800" b="1" spc="-30" dirty="0">
                <a:solidFill>
                  <a:srgbClr val="002060"/>
                </a:solidFill>
                <a:effectLst/>
                <a:latin typeface="Lato" panose="020F0502020204030203" pitchFamily="34" charset="0"/>
                <a:ea typeface="Calibri" panose="020F0502020204030204" pitchFamily="34" charset="0"/>
                <a:cs typeface="Times New Roman" panose="02020603050405020304" pitchFamily="18" charset="0"/>
              </a:rPr>
              <a:t>Evolution du solde budgétaire global des pays de la CEEAC en 2020 et 2021 (en %du PIB)</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ZoneTexte 7">
            <a:extLst>
              <a:ext uri="{FF2B5EF4-FFF2-40B4-BE49-F238E27FC236}">
                <a16:creationId xmlns:a16="http://schemas.microsoft.com/office/drawing/2014/main" id="{2FE88631-07DF-4BD8-9A08-7F8AE105AF79}"/>
              </a:ext>
            </a:extLst>
          </p:cNvPr>
          <p:cNvSpPr txBox="1"/>
          <p:nvPr/>
        </p:nvSpPr>
        <p:spPr>
          <a:xfrm>
            <a:off x="1876425" y="6240468"/>
            <a:ext cx="7141288" cy="389658"/>
          </a:xfrm>
          <a:prstGeom prst="rect">
            <a:avLst/>
          </a:prstGeom>
          <a:noFill/>
        </p:spPr>
        <p:txBody>
          <a:bodyPr wrap="square">
            <a:spAutoFit/>
          </a:bodyPr>
          <a:lstStyle/>
          <a:p>
            <a:pPr indent="457200" algn="l">
              <a:lnSpc>
                <a:spcPct val="115000"/>
              </a:lnSpc>
              <a:spcBef>
                <a:spcPts val="600"/>
              </a:spcBef>
              <a:spcAft>
                <a:spcPts val="600"/>
              </a:spcAft>
            </a:pPr>
            <a:r>
              <a:rPr lang="fr-CM" sz="1800" i="1" spc="-30" dirty="0">
                <a:effectLst/>
                <a:latin typeface="Lato" panose="020F0502020204030203" pitchFamily="34" charset="0"/>
                <a:ea typeface="Calibri" panose="020F0502020204030204" pitchFamily="34" charset="0"/>
                <a:cs typeface="Times New Roman" panose="02020603050405020304" pitchFamily="18" charset="0"/>
              </a:rPr>
              <a:t>Source : BEAC/FMI/Administrations Publiques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Espace réservé du numéro de diapositive 8">
            <a:extLst>
              <a:ext uri="{FF2B5EF4-FFF2-40B4-BE49-F238E27FC236}">
                <a16:creationId xmlns:a16="http://schemas.microsoft.com/office/drawing/2014/main" id="{60B08138-3366-4D62-9F5A-1F50566DD88C}"/>
              </a:ext>
            </a:extLst>
          </p:cNvPr>
          <p:cNvSpPr>
            <a:spLocks noGrp="1"/>
          </p:cNvSpPr>
          <p:nvPr>
            <p:ph type="sldNum" sz="quarter" idx="12"/>
          </p:nvPr>
        </p:nvSpPr>
        <p:spPr/>
        <p:txBody>
          <a:bodyPr/>
          <a:lstStyle/>
          <a:p>
            <a:fld id="{669CF414-0634-4E5D-9077-D58D470BFA39}" type="slidenum">
              <a:rPr lang="en-US" smtClean="0"/>
              <a:t>12</a:t>
            </a:fld>
            <a:endParaRPr lang="en-US"/>
          </a:p>
        </p:txBody>
      </p:sp>
    </p:spTree>
    <p:extLst>
      <p:ext uri="{BB962C8B-B14F-4D97-AF65-F5344CB8AC3E}">
        <p14:creationId xmlns:p14="http://schemas.microsoft.com/office/powerpoint/2010/main" val="2658296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74F816-B78B-4037-A9E4-BC4984AED7F6}"/>
              </a:ext>
            </a:extLst>
          </p:cNvPr>
          <p:cNvSpPr>
            <a:spLocks noGrp="1"/>
          </p:cNvSpPr>
          <p:nvPr>
            <p:ph type="title"/>
          </p:nvPr>
        </p:nvSpPr>
        <p:spPr>
          <a:xfrm>
            <a:off x="838200" y="365126"/>
            <a:ext cx="10515600" cy="482600"/>
          </a:xfrm>
        </p:spPr>
        <p:txBody>
          <a:bodyPr>
            <a:noAutofit/>
          </a:bodyPr>
          <a:lstStyle/>
          <a:p>
            <a:r>
              <a:rPr lang="fr-FR" sz="2400" dirty="0"/>
              <a:t>5. Dette</a:t>
            </a:r>
          </a:p>
        </p:txBody>
      </p:sp>
      <p:sp>
        <p:nvSpPr>
          <p:cNvPr id="3" name="Espace réservé du contenu 2">
            <a:extLst>
              <a:ext uri="{FF2B5EF4-FFF2-40B4-BE49-F238E27FC236}">
                <a16:creationId xmlns:a16="http://schemas.microsoft.com/office/drawing/2014/main" id="{AFF6698F-30D4-4A25-88E0-C12D3349318B}"/>
              </a:ext>
            </a:extLst>
          </p:cNvPr>
          <p:cNvSpPr>
            <a:spLocks noGrp="1"/>
          </p:cNvSpPr>
          <p:nvPr>
            <p:ph idx="1"/>
          </p:nvPr>
        </p:nvSpPr>
        <p:spPr>
          <a:xfrm>
            <a:off x="838200" y="990600"/>
            <a:ext cx="10515600" cy="5186363"/>
          </a:xfrm>
        </p:spPr>
        <p:txBody>
          <a:bodyPr/>
          <a:lstStyle/>
          <a:p>
            <a:pPr marL="0" indent="0">
              <a:buNone/>
            </a:pPr>
            <a:r>
              <a:rPr lang="fr-FR" sz="4000" b="1" dirty="0">
                <a:solidFill>
                  <a:srgbClr val="000099"/>
                </a:solidFill>
                <a:effectLst>
                  <a:outerShdw blurRad="38100" dist="38100" dir="2700000" algn="tl">
                    <a:srgbClr val="C0C0C0"/>
                  </a:outerShdw>
                </a:effectLst>
                <a:latin typeface="+mj-lt"/>
                <a:ea typeface="+mj-ea"/>
                <a:cs typeface="+mj-cs"/>
              </a:rPr>
              <a:t>Les ratios de la dette se sont légèrement dégradés dans l’ensemble des pays de la CEEAC </a:t>
            </a:r>
          </a:p>
          <a:p>
            <a:r>
              <a:rPr lang="fr-FR" sz="2400" spc="-30" dirty="0">
                <a:solidFill>
                  <a:srgbClr val="000000"/>
                </a:solidFill>
                <a:latin typeface="Lato" panose="020F0502020204030203" pitchFamily="34" charset="0"/>
                <a:ea typeface="Calibri" panose="020F0502020204030204" pitchFamily="34" charset="0"/>
                <a:cs typeface="Times New Roman" panose="02020603050405020304" pitchFamily="18" charset="0"/>
              </a:rPr>
              <a:t>L</a:t>
            </a:r>
            <a:r>
              <a:rPr lang="fr-FR" sz="2400" spc="-3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’encours de la dette globale s’est établi à 67,2 % du PIB en 2021 après 64,5 % du PIB en 2020. </a:t>
            </a:r>
          </a:p>
          <a:p>
            <a:r>
              <a:rPr lang="fr-FR" sz="2400" spc="-3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Les pays de la CEMAC ont également enregistré une hausse de leur taux d’endettement public dans l’ensemble avec 56,8 % du PIB en 2021 après 53,5 % du PIB en 2020.</a:t>
            </a:r>
            <a:endParaRPr lang="fr-FR" sz="3600" dirty="0"/>
          </a:p>
        </p:txBody>
      </p:sp>
      <p:sp>
        <p:nvSpPr>
          <p:cNvPr id="4" name="Espace réservé du numéro de diapositive 3">
            <a:extLst>
              <a:ext uri="{FF2B5EF4-FFF2-40B4-BE49-F238E27FC236}">
                <a16:creationId xmlns:a16="http://schemas.microsoft.com/office/drawing/2014/main" id="{C8B4F29E-FB5D-40F1-9E28-78D81E6E0598}"/>
              </a:ext>
            </a:extLst>
          </p:cNvPr>
          <p:cNvSpPr>
            <a:spLocks noGrp="1"/>
          </p:cNvSpPr>
          <p:nvPr>
            <p:ph type="sldNum" sz="quarter" idx="12"/>
          </p:nvPr>
        </p:nvSpPr>
        <p:spPr/>
        <p:txBody>
          <a:bodyPr/>
          <a:lstStyle/>
          <a:p>
            <a:fld id="{669CF414-0634-4E5D-9077-D58D470BFA39}" type="slidenum">
              <a:rPr lang="en-US" smtClean="0"/>
              <a:t>13</a:t>
            </a:fld>
            <a:endParaRPr lang="en-US"/>
          </a:p>
        </p:txBody>
      </p:sp>
    </p:spTree>
    <p:extLst>
      <p:ext uri="{BB962C8B-B14F-4D97-AF65-F5344CB8AC3E}">
        <p14:creationId xmlns:p14="http://schemas.microsoft.com/office/powerpoint/2010/main" val="3268812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Graphique 3">
            <a:extLst>
              <a:ext uri="{FF2B5EF4-FFF2-40B4-BE49-F238E27FC236}">
                <a16:creationId xmlns:a16="http://schemas.microsoft.com/office/drawing/2014/main" id="{F72FD63E-2122-44DA-95E5-8F25434DE0AF}"/>
              </a:ext>
            </a:extLst>
          </p:cNvPr>
          <p:cNvGraphicFramePr/>
          <p:nvPr>
            <p:extLst>
              <p:ext uri="{D42A27DB-BD31-4B8C-83A1-F6EECF244321}">
                <p14:modId xmlns:p14="http://schemas.microsoft.com/office/powerpoint/2010/main" val="507234637"/>
              </p:ext>
            </p:extLst>
          </p:nvPr>
        </p:nvGraphicFramePr>
        <p:xfrm>
          <a:off x="643467" y="1561672"/>
          <a:ext cx="10905066" cy="4652861"/>
        </p:xfrm>
        <a:graphic>
          <a:graphicData uri="http://schemas.openxmlformats.org/drawingml/2006/chart">
            <c:chart xmlns:c="http://schemas.openxmlformats.org/drawingml/2006/chart" xmlns:r="http://schemas.openxmlformats.org/officeDocument/2006/relationships" r:id="rId2"/>
          </a:graphicData>
        </a:graphic>
      </p:graphicFrame>
      <p:sp>
        <p:nvSpPr>
          <p:cNvPr id="18" name="ZoneTexte 17">
            <a:extLst>
              <a:ext uri="{FF2B5EF4-FFF2-40B4-BE49-F238E27FC236}">
                <a16:creationId xmlns:a16="http://schemas.microsoft.com/office/drawing/2014/main" id="{E1341EB0-0D7B-43F2-8CE5-1BD237227F18}"/>
              </a:ext>
            </a:extLst>
          </p:cNvPr>
          <p:cNvSpPr txBox="1"/>
          <p:nvPr/>
        </p:nvSpPr>
        <p:spPr>
          <a:xfrm>
            <a:off x="3152775" y="6101834"/>
            <a:ext cx="6096000" cy="369332"/>
          </a:xfrm>
          <a:prstGeom prst="rect">
            <a:avLst/>
          </a:prstGeom>
          <a:noFill/>
        </p:spPr>
        <p:txBody>
          <a:bodyPr wrap="square">
            <a:spAutoFit/>
          </a:bodyPr>
          <a:lstStyle/>
          <a:p>
            <a:r>
              <a:rPr lang="fr-CM" sz="1800" i="1" spc="-30" dirty="0">
                <a:effectLst/>
                <a:latin typeface="Lato" panose="020F0502020204030203" pitchFamily="34" charset="0"/>
                <a:ea typeface="Calibri" panose="020F0502020204030204" pitchFamily="34" charset="0"/>
                <a:cs typeface="Times New Roman" panose="02020603050405020304" pitchFamily="18" charset="0"/>
              </a:rPr>
              <a:t>Source : BEAC/FMI/Administrations Publiques</a:t>
            </a:r>
            <a:endParaRPr lang="fr-FR" dirty="0"/>
          </a:p>
        </p:txBody>
      </p:sp>
      <p:sp>
        <p:nvSpPr>
          <p:cNvPr id="20" name="ZoneTexte 19">
            <a:extLst>
              <a:ext uri="{FF2B5EF4-FFF2-40B4-BE49-F238E27FC236}">
                <a16:creationId xmlns:a16="http://schemas.microsoft.com/office/drawing/2014/main" id="{B9BB0139-6CAE-40F9-BA23-43A080F665D6}"/>
              </a:ext>
            </a:extLst>
          </p:cNvPr>
          <p:cNvSpPr txBox="1"/>
          <p:nvPr/>
        </p:nvSpPr>
        <p:spPr>
          <a:xfrm>
            <a:off x="1571625" y="386834"/>
            <a:ext cx="7677150" cy="389658"/>
          </a:xfrm>
          <a:prstGeom prst="rect">
            <a:avLst/>
          </a:prstGeom>
          <a:noFill/>
        </p:spPr>
        <p:txBody>
          <a:bodyPr wrap="square">
            <a:spAutoFit/>
          </a:bodyPr>
          <a:lstStyle/>
          <a:p>
            <a:pPr algn="l">
              <a:lnSpc>
                <a:spcPct val="115000"/>
              </a:lnSpc>
              <a:spcBef>
                <a:spcPts val="600"/>
              </a:spcBef>
              <a:spcAft>
                <a:spcPts val="600"/>
              </a:spcAft>
            </a:pPr>
            <a:r>
              <a:rPr lang="fr-FR" sz="1800" b="1" spc="-30" dirty="0">
                <a:solidFill>
                  <a:srgbClr val="002060"/>
                </a:solidFill>
                <a:effectLst/>
                <a:latin typeface="Lato" panose="020F0502020204030203" pitchFamily="34" charset="0"/>
                <a:ea typeface="Calibri" panose="020F0502020204030204" pitchFamily="34" charset="0"/>
                <a:cs typeface="Times New Roman" panose="02020603050405020304" pitchFamily="18" charset="0"/>
              </a:rPr>
              <a:t>Taux d’endettement public global  en 2020 et 2021 (en %du PIB)</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Espace réservé du numéro de diapositive 7">
            <a:extLst>
              <a:ext uri="{FF2B5EF4-FFF2-40B4-BE49-F238E27FC236}">
                <a16:creationId xmlns:a16="http://schemas.microsoft.com/office/drawing/2014/main" id="{65196086-630E-4801-96FC-4BDE45612B98}"/>
              </a:ext>
            </a:extLst>
          </p:cNvPr>
          <p:cNvSpPr>
            <a:spLocks noGrp="1"/>
          </p:cNvSpPr>
          <p:nvPr>
            <p:ph type="sldNum" sz="quarter" idx="12"/>
          </p:nvPr>
        </p:nvSpPr>
        <p:spPr/>
        <p:txBody>
          <a:bodyPr/>
          <a:lstStyle/>
          <a:p>
            <a:fld id="{669CF414-0634-4E5D-9077-D58D470BFA39}" type="slidenum">
              <a:rPr lang="en-US" smtClean="0"/>
              <a:t>14</a:t>
            </a:fld>
            <a:endParaRPr lang="en-US"/>
          </a:p>
        </p:txBody>
      </p:sp>
    </p:spTree>
    <p:extLst>
      <p:ext uri="{BB962C8B-B14F-4D97-AF65-F5344CB8AC3E}">
        <p14:creationId xmlns:p14="http://schemas.microsoft.com/office/powerpoint/2010/main" val="3402270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12A07A-BF29-4B69-B8A0-91D191123B6A}"/>
              </a:ext>
            </a:extLst>
          </p:cNvPr>
          <p:cNvSpPr>
            <a:spLocks noGrp="1"/>
          </p:cNvSpPr>
          <p:nvPr>
            <p:ph type="title"/>
          </p:nvPr>
        </p:nvSpPr>
        <p:spPr>
          <a:xfrm>
            <a:off x="838200" y="365126"/>
            <a:ext cx="10515600" cy="596900"/>
          </a:xfrm>
        </p:spPr>
        <p:txBody>
          <a:bodyPr>
            <a:noAutofit/>
          </a:bodyPr>
          <a:lstStyle/>
          <a:p>
            <a:r>
              <a:rPr lang="fr-FR" sz="2400" dirty="0"/>
              <a:t>6.Prévisions</a:t>
            </a:r>
          </a:p>
        </p:txBody>
      </p:sp>
      <p:sp>
        <p:nvSpPr>
          <p:cNvPr id="3" name="Espace réservé du contenu 2">
            <a:extLst>
              <a:ext uri="{FF2B5EF4-FFF2-40B4-BE49-F238E27FC236}">
                <a16:creationId xmlns:a16="http://schemas.microsoft.com/office/drawing/2014/main" id="{0B45655D-BBD1-4B72-A679-ECFE9F71F709}"/>
              </a:ext>
            </a:extLst>
          </p:cNvPr>
          <p:cNvSpPr>
            <a:spLocks noGrp="1"/>
          </p:cNvSpPr>
          <p:nvPr>
            <p:ph idx="1"/>
          </p:nvPr>
        </p:nvSpPr>
        <p:spPr>
          <a:xfrm>
            <a:off x="838200" y="1066800"/>
            <a:ext cx="10515600" cy="5110163"/>
          </a:xfrm>
        </p:spPr>
        <p:txBody>
          <a:bodyPr>
            <a:normAutofit/>
          </a:bodyPr>
          <a:lstStyle/>
          <a:p>
            <a:r>
              <a:rPr lang="fr-FR" sz="3600" b="1" dirty="0">
                <a:solidFill>
                  <a:srgbClr val="000099"/>
                </a:solidFill>
                <a:effectLst>
                  <a:outerShdw blurRad="38100" dist="38100" dir="2700000" algn="tl">
                    <a:srgbClr val="C0C0C0"/>
                  </a:outerShdw>
                </a:effectLst>
                <a:latin typeface="+mj-lt"/>
                <a:ea typeface="+mj-ea"/>
                <a:cs typeface="+mj-cs"/>
              </a:rPr>
              <a:t>Les prévisions de croissance des pays de la CEEAC tablent sur une poursuite de la reprise des activités économiques en 2022 avec un taux de croissance du PIB réel qui s’établirait à 3,5 %</a:t>
            </a:r>
          </a:p>
          <a:p>
            <a:pPr marL="0" indent="0">
              <a:buNone/>
            </a:pPr>
            <a:endParaRPr lang="fr-FR" sz="3600" b="1" dirty="0">
              <a:solidFill>
                <a:srgbClr val="000099"/>
              </a:solidFill>
              <a:effectLst>
                <a:outerShdw blurRad="38100" dist="38100" dir="2700000" algn="tl">
                  <a:srgbClr val="C0C0C0"/>
                </a:outerShdw>
              </a:effectLst>
              <a:latin typeface="+mj-lt"/>
              <a:ea typeface="+mj-ea"/>
              <a:cs typeface="+mj-cs"/>
            </a:endParaRPr>
          </a:p>
          <a:p>
            <a:r>
              <a:rPr lang="fr-FR" sz="3600" b="1" dirty="0">
                <a:solidFill>
                  <a:srgbClr val="000099"/>
                </a:solidFill>
                <a:effectLst>
                  <a:outerShdw blurRad="38100" dist="38100" dir="2700000" algn="tl">
                    <a:srgbClr val="C0C0C0"/>
                  </a:outerShdw>
                </a:effectLst>
                <a:latin typeface="+mj-lt"/>
                <a:ea typeface="+mj-ea"/>
                <a:cs typeface="+mj-cs"/>
              </a:rPr>
              <a:t>A moyen terme, la croissance économique de la CEEAC dans son ensemble devrait se consolider pour s’établir à 3,8 % en 2023, puis à 4,0 % en 2024 et 4,2 % en 2025. </a:t>
            </a:r>
          </a:p>
        </p:txBody>
      </p:sp>
      <p:sp>
        <p:nvSpPr>
          <p:cNvPr id="4" name="Espace réservé du numéro de diapositive 3">
            <a:extLst>
              <a:ext uri="{FF2B5EF4-FFF2-40B4-BE49-F238E27FC236}">
                <a16:creationId xmlns:a16="http://schemas.microsoft.com/office/drawing/2014/main" id="{AF906B9C-F7D9-4052-AAE8-9814424ACA03}"/>
              </a:ext>
            </a:extLst>
          </p:cNvPr>
          <p:cNvSpPr>
            <a:spLocks noGrp="1"/>
          </p:cNvSpPr>
          <p:nvPr>
            <p:ph type="sldNum" sz="quarter" idx="12"/>
          </p:nvPr>
        </p:nvSpPr>
        <p:spPr/>
        <p:txBody>
          <a:bodyPr/>
          <a:lstStyle/>
          <a:p>
            <a:fld id="{669CF414-0634-4E5D-9077-D58D470BFA39}" type="slidenum">
              <a:rPr lang="en-US" smtClean="0"/>
              <a:t>15</a:t>
            </a:fld>
            <a:endParaRPr lang="en-US"/>
          </a:p>
        </p:txBody>
      </p:sp>
    </p:spTree>
    <p:extLst>
      <p:ext uri="{BB962C8B-B14F-4D97-AF65-F5344CB8AC3E}">
        <p14:creationId xmlns:p14="http://schemas.microsoft.com/office/powerpoint/2010/main" val="2596859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BB8FEB8-8E41-4506-BFED-81564DBD74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43467" y="1263721"/>
            <a:ext cx="10905066" cy="4674742"/>
          </a:xfrm>
          <a:prstGeom prst="rect">
            <a:avLst/>
          </a:prstGeom>
          <a:noFill/>
        </p:spPr>
      </p:pic>
      <p:sp>
        <p:nvSpPr>
          <p:cNvPr id="8" name="ZoneTexte 7">
            <a:extLst>
              <a:ext uri="{FF2B5EF4-FFF2-40B4-BE49-F238E27FC236}">
                <a16:creationId xmlns:a16="http://schemas.microsoft.com/office/drawing/2014/main" id="{211700AD-907B-47BA-8FFF-38823C9BAC24}"/>
              </a:ext>
            </a:extLst>
          </p:cNvPr>
          <p:cNvSpPr txBox="1"/>
          <p:nvPr/>
        </p:nvSpPr>
        <p:spPr>
          <a:xfrm>
            <a:off x="3333750" y="5938463"/>
            <a:ext cx="6096000" cy="389658"/>
          </a:xfrm>
          <a:prstGeom prst="rect">
            <a:avLst/>
          </a:prstGeom>
          <a:noFill/>
        </p:spPr>
        <p:txBody>
          <a:bodyPr wrap="square">
            <a:spAutoFit/>
          </a:bodyPr>
          <a:lstStyle/>
          <a:p>
            <a:pPr indent="457200" algn="just">
              <a:lnSpc>
                <a:spcPct val="115000"/>
              </a:lnSpc>
              <a:spcBef>
                <a:spcPts val="600"/>
              </a:spcBef>
              <a:spcAft>
                <a:spcPts val="600"/>
              </a:spcAft>
            </a:pPr>
            <a:r>
              <a:rPr lang="fr-CM" sz="1800" i="1" spc="-30" dirty="0">
                <a:effectLst/>
                <a:latin typeface="Lato" panose="020F0502020204030203" pitchFamily="34" charset="0"/>
                <a:ea typeface="Calibri" panose="020F0502020204030204" pitchFamily="34" charset="0"/>
                <a:cs typeface="Times New Roman" panose="02020603050405020304" pitchFamily="18" charset="0"/>
              </a:rPr>
              <a:t>Source : BEAC, FMI</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ZoneTexte 9">
            <a:extLst>
              <a:ext uri="{FF2B5EF4-FFF2-40B4-BE49-F238E27FC236}">
                <a16:creationId xmlns:a16="http://schemas.microsoft.com/office/drawing/2014/main" id="{C568ADC7-7F6C-4CE2-B50D-10C8AB6589F7}"/>
              </a:ext>
            </a:extLst>
          </p:cNvPr>
          <p:cNvSpPr txBox="1"/>
          <p:nvPr/>
        </p:nvSpPr>
        <p:spPr>
          <a:xfrm>
            <a:off x="1104900" y="360685"/>
            <a:ext cx="9734550" cy="639791"/>
          </a:xfrm>
          <a:prstGeom prst="rect">
            <a:avLst/>
          </a:prstGeom>
          <a:noFill/>
        </p:spPr>
        <p:txBody>
          <a:bodyPr wrap="square">
            <a:spAutoFit/>
          </a:bodyPr>
          <a:lstStyle/>
          <a:p>
            <a:pPr algn="l">
              <a:lnSpc>
                <a:spcPct val="115000"/>
              </a:lnSpc>
              <a:spcBef>
                <a:spcPts val="600"/>
              </a:spcBef>
              <a:spcAft>
                <a:spcPts val="600"/>
              </a:spcAft>
            </a:pPr>
            <a:r>
              <a:rPr lang="fr-FR" sz="1600" b="1" spc="-30" dirty="0">
                <a:solidFill>
                  <a:srgbClr val="002060"/>
                </a:solidFill>
                <a:effectLst/>
                <a:latin typeface="Lato" panose="020F0502020204030203" pitchFamily="34" charset="0"/>
                <a:ea typeface="Calibri" panose="020F0502020204030204" pitchFamily="34" charset="0"/>
                <a:cs typeface="Times New Roman" panose="02020603050405020304" pitchFamily="18" charset="0"/>
              </a:rPr>
              <a:t>Evolution de la croissance du PIB réel, des soldes budgétaire public et extérieur courant et du taux d’endettement de la CEEAC- 2022-2025</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Espace réservé du numéro de diapositive 12">
            <a:extLst>
              <a:ext uri="{FF2B5EF4-FFF2-40B4-BE49-F238E27FC236}">
                <a16:creationId xmlns:a16="http://schemas.microsoft.com/office/drawing/2014/main" id="{6749656D-31ED-40BB-ACB9-F7B71B23826C}"/>
              </a:ext>
            </a:extLst>
          </p:cNvPr>
          <p:cNvSpPr>
            <a:spLocks noGrp="1"/>
          </p:cNvSpPr>
          <p:nvPr>
            <p:ph type="sldNum" sz="quarter" idx="12"/>
          </p:nvPr>
        </p:nvSpPr>
        <p:spPr/>
        <p:txBody>
          <a:bodyPr/>
          <a:lstStyle/>
          <a:p>
            <a:fld id="{669CF414-0634-4E5D-9077-D58D470BFA39}" type="slidenum">
              <a:rPr lang="en-US" smtClean="0"/>
              <a:t>16</a:t>
            </a:fld>
            <a:endParaRPr lang="en-US"/>
          </a:p>
        </p:txBody>
      </p:sp>
    </p:spTree>
    <p:extLst>
      <p:ext uri="{BB962C8B-B14F-4D97-AF65-F5344CB8AC3E}">
        <p14:creationId xmlns:p14="http://schemas.microsoft.com/office/powerpoint/2010/main" val="3651897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5A3BA0-0646-4B8E-98C0-52C3FD555AAB}"/>
              </a:ext>
            </a:extLst>
          </p:cNvPr>
          <p:cNvSpPr>
            <a:spLocks noGrp="1"/>
          </p:cNvSpPr>
          <p:nvPr>
            <p:ph type="title"/>
          </p:nvPr>
        </p:nvSpPr>
        <p:spPr>
          <a:xfrm>
            <a:off x="838200" y="365126"/>
            <a:ext cx="10515600" cy="539750"/>
          </a:xfrm>
        </p:spPr>
        <p:txBody>
          <a:bodyPr>
            <a:noAutofit/>
          </a:bodyPr>
          <a:lstStyle/>
          <a:p>
            <a:r>
              <a:rPr lang="fr-FR" sz="2400" dirty="0"/>
              <a:t>7. Recommandations</a:t>
            </a:r>
          </a:p>
        </p:txBody>
      </p:sp>
      <p:sp>
        <p:nvSpPr>
          <p:cNvPr id="3" name="Espace réservé du contenu 2">
            <a:extLst>
              <a:ext uri="{FF2B5EF4-FFF2-40B4-BE49-F238E27FC236}">
                <a16:creationId xmlns:a16="http://schemas.microsoft.com/office/drawing/2014/main" id="{5AB41A85-37EB-4181-9C9C-8D46011B78AF}"/>
              </a:ext>
            </a:extLst>
          </p:cNvPr>
          <p:cNvSpPr>
            <a:spLocks noGrp="1"/>
          </p:cNvSpPr>
          <p:nvPr>
            <p:ph idx="1"/>
          </p:nvPr>
        </p:nvSpPr>
        <p:spPr>
          <a:xfrm>
            <a:off x="838200" y="904876"/>
            <a:ext cx="10515600" cy="5272087"/>
          </a:xfrm>
        </p:spPr>
        <p:txBody>
          <a:bodyPr>
            <a:normAutofit lnSpcReduction="10000"/>
          </a:bodyPr>
          <a:lstStyle/>
          <a:p>
            <a:pPr>
              <a:buFont typeface="Wingdings" panose="05000000000000000000" pitchFamily="2" charset="2"/>
              <a:buChar char="§"/>
            </a:pPr>
            <a:r>
              <a:rPr lang="fr-FR" sz="2400" spc="-30" dirty="0">
                <a:effectLst/>
                <a:latin typeface="Lato" panose="020F0502020204030203" pitchFamily="34" charset="0"/>
                <a:ea typeface="Calibri" panose="020F0502020204030204" pitchFamily="34" charset="0"/>
                <a:cs typeface="Times New Roman" panose="02020603050405020304" pitchFamily="18" charset="0"/>
              </a:rPr>
              <a:t>Les pays de la CEEAC doivent veiller à avoir un dosage des politiques (</a:t>
            </a:r>
            <a:r>
              <a:rPr lang="fr-FR" sz="2400" spc="-30" dirty="0" err="1">
                <a:effectLst/>
                <a:latin typeface="Lato" panose="020F0502020204030203" pitchFamily="34" charset="0"/>
                <a:ea typeface="Calibri" panose="020F0502020204030204" pitchFamily="34" charset="0"/>
                <a:cs typeface="Times New Roman" panose="02020603050405020304" pitchFamily="18" charset="0"/>
              </a:rPr>
              <a:t>policy</a:t>
            </a:r>
            <a:r>
              <a:rPr lang="fr-FR" sz="2400" spc="-30" dirty="0">
                <a:effectLst/>
                <a:latin typeface="Lato" panose="020F0502020204030203" pitchFamily="34" charset="0"/>
                <a:ea typeface="Calibri" panose="020F0502020204030204" pitchFamily="34" charset="0"/>
                <a:cs typeface="Times New Roman" panose="02020603050405020304" pitchFamily="18" charset="0"/>
              </a:rPr>
              <a:t> mix) cohérent afin de tirer profit de la hausse actuelle des cours du pétrole et des autres matières premières exportées </a:t>
            </a:r>
          </a:p>
          <a:p>
            <a:pPr marL="0" indent="0">
              <a:buNone/>
            </a:pPr>
            <a:endParaRPr lang="fr-FR" sz="2400" spc="-30" dirty="0">
              <a:effectLst/>
              <a:latin typeface="Lato" panose="020F0502020204030203" pitchFamily="34" charset="0"/>
              <a:ea typeface="Calibri" panose="020F0502020204030204" pitchFamily="34" charset="0"/>
              <a:cs typeface="Times New Roman" panose="02020603050405020304" pitchFamily="18" charset="0"/>
            </a:endParaRPr>
          </a:p>
          <a:p>
            <a:pPr algn="just">
              <a:spcBef>
                <a:spcPts val="600"/>
              </a:spcBef>
              <a:spcAft>
                <a:spcPts val="600"/>
              </a:spcAft>
              <a:buFont typeface="Wingdings" panose="05000000000000000000" pitchFamily="2" charset="2"/>
              <a:buChar char="§"/>
            </a:pPr>
            <a:r>
              <a:rPr lang="fr-FR" sz="2400" spc="-30" dirty="0">
                <a:effectLst/>
                <a:latin typeface="Lato" panose="020F0502020204030203" pitchFamily="34" charset="0"/>
                <a:ea typeface="Calibri" panose="020F0502020204030204" pitchFamily="34" charset="0"/>
                <a:cs typeface="Times New Roman" panose="02020603050405020304" pitchFamily="18" charset="0"/>
              </a:rPr>
              <a:t>Les pays de l’Afrique centrale devraient accélérer les réformes budgétaires structurelles et renforcer davantage les pratiques de gestion de la dette pour garantir la viabilité de leur situation budgétaire à long terme </a:t>
            </a:r>
          </a:p>
          <a:p>
            <a:pPr marL="0" indent="0" algn="just">
              <a:spcBef>
                <a:spcPts val="600"/>
              </a:spcBef>
              <a:spcAft>
                <a:spcPts val="600"/>
              </a:spcAft>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Bef>
                <a:spcPts val="600"/>
              </a:spcBef>
              <a:spcAft>
                <a:spcPts val="600"/>
              </a:spcAft>
              <a:buFont typeface="Wingdings" panose="05000000000000000000" pitchFamily="2" charset="2"/>
              <a:buChar char="§"/>
            </a:pPr>
            <a:r>
              <a:rPr lang="fr-FR" sz="2400" spc="-30" dirty="0">
                <a:effectLst/>
                <a:latin typeface="Lato" panose="020F0502020204030203" pitchFamily="34" charset="0"/>
                <a:ea typeface="Calibri" panose="020F0502020204030204" pitchFamily="34" charset="0"/>
                <a:cs typeface="Times New Roman" panose="02020603050405020304" pitchFamily="18" charset="0"/>
              </a:rPr>
              <a:t>Les autorités nationales doivent accélérer les réformes structurelles pour assainir l’environnement des affaires et diversifier leurs économies, afin de les rendre moins vulnérables aux fluctuations des cours des matières premières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fr-FR" sz="1800" spc="-30" dirty="0">
                <a:effectLst/>
                <a:latin typeface="Lato" panose="020F0502020204030203" pitchFamily="34" charset="0"/>
                <a:ea typeface="Calibri" panose="020F0502020204030204" pitchFamily="34" charset="0"/>
                <a:cs typeface="Times New Roman" panose="02020603050405020304" pitchFamily="18" charset="0"/>
              </a:rPr>
            </a:br>
            <a:endParaRPr lang="fr-FR" dirty="0"/>
          </a:p>
        </p:txBody>
      </p:sp>
      <p:sp>
        <p:nvSpPr>
          <p:cNvPr id="6" name="Espace réservé du numéro de diapositive 5">
            <a:extLst>
              <a:ext uri="{FF2B5EF4-FFF2-40B4-BE49-F238E27FC236}">
                <a16:creationId xmlns:a16="http://schemas.microsoft.com/office/drawing/2014/main" id="{B592DF1E-A016-43A1-97AF-222BA2C98E64}"/>
              </a:ext>
            </a:extLst>
          </p:cNvPr>
          <p:cNvSpPr>
            <a:spLocks noGrp="1"/>
          </p:cNvSpPr>
          <p:nvPr>
            <p:ph type="sldNum" sz="quarter" idx="12"/>
          </p:nvPr>
        </p:nvSpPr>
        <p:spPr/>
        <p:txBody>
          <a:bodyPr/>
          <a:lstStyle/>
          <a:p>
            <a:fld id="{669CF414-0634-4E5D-9077-D58D470BFA39}" type="slidenum">
              <a:rPr lang="en-US" smtClean="0"/>
              <a:t>17</a:t>
            </a:fld>
            <a:endParaRPr lang="en-US"/>
          </a:p>
        </p:txBody>
      </p:sp>
    </p:spTree>
    <p:extLst>
      <p:ext uri="{BB962C8B-B14F-4D97-AF65-F5344CB8AC3E}">
        <p14:creationId xmlns:p14="http://schemas.microsoft.com/office/powerpoint/2010/main" val="753306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DA75-06AC-4178-987F-A3A8E3CBBEE0}"/>
              </a:ext>
            </a:extLst>
          </p:cNvPr>
          <p:cNvSpPr>
            <a:spLocks noGrp="1"/>
          </p:cNvSpPr>
          <p:nvPr>
            <p:ph type="title"/>
          </p:nvPr>
        </p:nvSpPr>
        <p:spPr/>
        <p:txBody>
          <a:bodyPr>
            <a:normAutofit/>
          </a:bodyPr>
          <a:lstStyle/>
          <a:p>
            <a:r>
              <a:rPr lang="en-US" dirty="0"/>
              <a:t>8. Conclusion</a:t>
            </a:r>
          </a:p>
        </p:txBody>
      </p:sp>
      <p:grpSp>
        <p:nvGrpSpPr>
          <p:cNvPr id="8" name="Group 7">
            <a:extLst>
              <a:ext uri="{FF2B5EF4-FFF2-40B4-BE49-F238E27FC236}">
                <a16:creationId xmlns:a16="http://schemas.microsoft.com/office/drawing/2014/main" id="{5E610AA8-59B7-49E1-A7BC-B9380169F23C}"/>
              </a:ext>
            </a:extLst>
          </p:cNvPr>
          <p:cNvGrpSpPr/>
          <p:nvPr/>
        </p:nvGrpSpPr>
        <p:grpSpPr>
          <a:xfrm>
            <a:off x="6096000" y="1244906"/>
            <a:ext cx="5638402" cy="5266063"/>
            <a:chOff x="4836405" y="1938969"/>
            <a:chExt cx="3426246" cy="3199990"/>
          </a:xfrm>
        </p:grpSpPr>
        <p:pic>
          <p:nvPicPr>
            <p:cNvPr id="6" name="Picture 4" descr="Image result for globe africa silhouette&quot;">
              <a:extLst>
                <a:ext uri="{FF2B5EF4-FFF2-40B4-BE49-F238E27FC236}">
                  <a16:creationId xmlns:a16="http://schemas.microsoft.com/office/drawing/2014/main" id="{05F6593A-E087-4B15-BEF4-1DAD8E9091B5}"/>
                </a:ext>
              </a:extLst>
            </p:cNvPr>
            <p:cNvPicPr>
              <a:picLocks noChangeAspect="1" noChangeArrowheads="1"/>
            </p:cNvPicPr>
            <p:nvPr/>
          </p:nvPicPr>
          <p:blipFill rotWithShape="1">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4836405" y="1938969"/>
              <a:ext cx="3426246" cy="319999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Shape 6">
              <a:extLst>
                <a:ext uri="{FF2B5EF4-FFF2-40B4-BE49-F238E27FC236}">
                  <a16:creationId xmlns:a16="http://schemas.microsoft.com/office/drawing/2014/main" id="{D0DCE3C0-B19F-4792-A292-FC64F5F032E8}"/>
                </a:ext>
              </a:extLst>
            </p:cNvPr>
            <p:cNvSpPr/>
            <p:nvPr/>
          </p:nvSpPr>
          <p:spPr>
            <a:xfrm>
              <a:off x="6043613" y="2583992"/>
              <a:ext cx="1900237" cy="2209800"/>
            </a:xfrm>
            <a:custGeom>
              <a:avLst/>
              <a:gdLst>
                <a:gd name="connsiteX0" fmla="*/ 1347787 w 1900237"/>
                <a:gd name="connsiteY0" fmla="*/ 142875 h 2209800"/>
                <a:gd name="connsiteX1" fmla="*/ 1219200 w 1900237"/>
                <a:gd name="connsiteY1" fmla="*/ 152400 h 2209800"/>
                <a:gd name="connsiteX2" fmla="*/ 1152525 w 1900237"/>
                <a:gd name="connsiteY2" fmla="*/ 152400 h 2209800"/>
                <a:gd name="connsiteX3" fmla="*/ 1085850 w 1900237"/>
                <a:gd name="connsiteY3" fmla="*/ 109537 h 2209800"/>
                <a:gd name="connsiteX4" fmla="*/ 1052512 w 1900237"/>
                <a:gd name="connsiteY4" fmla="*/ 104775 h 2209800"/>
                <a:gd name="connsiteX5" fmla="*/ 1047750 w 1900237"/>
                <a:gd name="connsiteY5" fmla="*/ 123825 h 2209800"/>
                <a:gd name="connsiteX6" fmla="*/ 1038225 w 1900237"/>
                <a:gd name="connsiteY6" fmla="*/ 152400 h 2209800"/>
                <a:gd name="connsiteX7" fmla="*/ 1028700 w 1900237"/>
                <a:gd name="connsiteY7" fmla="*/ 180975 h 2209800"/>
                <a:gd name="connsiteX8" fmla="*/ 1000125 w 1900237"/>
                <a:gd name="connsiteY8" fmla="*/ 161925 h 2209800"/>
                <a:gd name="connsiteX9" fmla="*/ 833437 w 1900237"/>
                <a:gd name="connsiteY9" fmla="*/ 104775 h 2209800"/>
                <a:gd name="connsiteX10" fmla="*/ 809625 w 1900237"/>
                <a:gd name="connsiteY10" fmla="*/ 100012 h 2209800"/>
                <a:gd name="connsiteX11" fmla="*/ 800100 w 1900237"/>
                <a:gd name="connsiteY11" fmla="*/ 57150 h 2209800"/>
                <a:gd name="connsiteX12" fmla="*/ 766762 w 1900237"/>
                <a:gd name="connsiteY12" fmla="*/ 4762 h 2209800"/>
                <a:gd name="connsiteX13" fmla="*/ 742950 w 1900237"/>
                <a:gd name="connsiteY13" fmla="*/ 0 h 2209800"/>
                <a:gd name="connsiteX14" fmla="*/ 438150 w 1900237"/>
                <a:gd name="connsiteY14" fmla="*/ 42862 h 2209800"/>
                <a:gd name="connsiteX15" fmla="*/ 314325 w 1900237"/>
                <a:gd name="connsiteY15" fmla="*/ 90487 h 2209800"/>
                <a:gd name="connsiteX16" fmla="*/ 266700 w 1900237"/>
                <a:gd name="connsiteY16" fmla="*/ 142875 h 2209800"/>
                <a:gd name="connsiteX17" fmla="*/ 271462 w 1900237"/>
                <a:gd name="connsiteY17" fmla="*/ 180975 h 2209800"/>
                <a:gd name="connsiteX18" fmla="*/ 214312 w 1900237"/>
                <a:gd name="connsiteY18" fmla="*/ 219075 h 2209800"/>
                <a:gd name="connsiteX19" fmla="*/ 138112 w 1900237"/>
                <a:gd name="connsiteY19" fmla="*/ 285750 h 2209800"/>
                <a:gd name="connsiteX20" fmla="*/ 76200 w 1900237"/>
                <a:gd name="connsiteY20" fmla="*/ 371475 h 2209800"/>
                <a:gd name="connsiteX21" fmla="*/ 47625 w 1900237"/>
                <a:gd name="connsiteY21" fmla="*/ 433387 h 2209800"/>
                <a:gd name="connsiteX22" fmla="*/ 33337 w 1900237"/>
                <a:gd name="connsiteY22" fmla="*/ 552450 h 2209800"/>
                <a:gd name="connsiteX23" fmla="*/ 4762 w 1900237"/>
                <a:gd name="connsiteY23" fmla="*/ 638175 h 2209800"/>
                <a:gd name="connsiteX24" fmla="*/ 0 w 1900237"/>
                <a:gd name="connsiteY24" fmla="*/ 681037 h 2209800"/>
                <a:gd name="connsiteX25" fmla="*/ 14287 w 1900237"/>
                <a:gd name="connsiteY25" fmla="*/ 728662 h 2209800"/>
                <a:gd name="connsiteX26" fmla="*/ 66675 w 1900237"/>
                <a:gd name="connsiteY26" fmla="*/ 800100 h 2209800"/>
                <a:gd name="connsiteX27" fmla="*/ 133350 w 1900237"/>
                <a:gd name="connsiteY27" fmla="*/ 904875 h 2209800"/>
                <a:gd name="connsiteX28" fmla="*/ 209550 w 1900237"/>
                <a:gd name="connsiteY28" fmla="*/ 966787 h 2209800"/>
                <a:gd name="connsiteX29" fmla="*/ 233362 w 1900237"/>
                <a:gd name="connsiteY29" fmla="*/ 985837 h 2209800"/>
                <a:gd name="connsiteX30" fmla="*/ 285750 w 1900237"/>
                <a:gd name="connsiteY30" fmla="*/ 1004887 h 2209800"/>
                <a:gd name="connsiteX31" fmla="*/ 414337 w 1900237"/>
                <a:gd name="connsiteY31" fmla="*/ 995362 h 2209800"/>
                <a:gd name="connsiteX32" fmla="*/ 504825 w 1900237"/>
                <a:gd name="connsiteY32" fmla="*/ 966787 h 2209800"/>
                <a:gd name="connsiteX33" fmla="*/ 600075 w 1900237"/>
                <a:gd name="connsiteY33" fmla="*/ 938212 h 2209800"/>
                <a:gd name="connsiteX34" fmla="*/ 661987 w 1900237"/>
                <a:gd name="connsiteY34" fmla="*/ 938212 h 2209800"/>
                <a:gd name="connsiteX35" fmla="*/ 685800 w 1900237"/>
                <a:gd name="connsiteY35" fmla="*/ 966787 h 2209800"/>
                <a:gd name="connsiteX36" fmla="*/ 714375 w 1900237"/>
                <a:gd name="connsiteY36" fmla="*/ 1000125 h 2209800"/>
                <a:gd name="connsiteX37" fmla="*/ 804862 w 1900237"/>
                <a:gd name="connsiteY37" fmla="*/ 1009650 h 2209800"/>
                <a:gd name="connsiteX38" fmla="*/ 852487 w 1900237"/>
                <a:gd name="connsiteY38" fmla="*/ 1033462 h 2209800"/>
                <a:gd name="connsiteX39" fmla="*/ 847725 w 1900237"/>
                <a:gd name="connsiteY39" fmla="*/ 1071562 h 2209800"/>
                <a:gd name="connsiteX40" fmla="*/ 842962 w 1900237"/>
                <a:gd name="connsiteY40" fmla="*/ 1119187 h 2209800"/>
                <a:gd name="connsiteX41" fmla="*/ 833437 w 1900237"/>
                <a:gd name="connsiteY41" fmla="*/ 1171575 h 2209800"/>
                <a:gd name="connsiteX42" fmla="*/ 838200 w 1900237"/>
                <a:gd name="connsiteY42" fmla="*/ 1223962 h 2209800"/>
                <a:gd name="connsiteX43" fmla="*/ 871537 w 1900237"/>
                <a:gd name="connsiteY43" fmla="*/ 1266825 h 2209800"/>
                <a:gd name="connsiteX44" fmla="*/ 895350 w 1900237"/>
                <a:gd name="connsiteY44" fmla="*/ 1319212 h 2209800"/>
                <a:gd name="connsiteX45" fmla="*/ 938212 w 1900237"/>
                <a:gd name="connsiteY45" fmla="*/ 1347787 h 2209800"/>
                <a:gd name="connsiteX46" fmla="*/ 962025 w 1900237"/>
                <a:gd name="connsiteY46" fmla="*/ 1428750 h 2209800"/>
                <a:gd name="connsiteX47" fmla="*/ 971550 w 1900237"/>
                <a:gd name="connsiteY47" fmla="*/ 1495425 h 2209800"/>
                <a:gd name="connsiteX48" fmla="*/ 957262 w 1900237"/>
                <a:gd name="connsiteY48" fmla="*/ 1562100 h 2209800"/>
                <a:gd name="connsiteX49" fmla="*/ 928687 w 1900237"/>
                <a:gd name="connsiteY49" fmla="*/ 1633537 h 2209800"/>
                <a:gd name="connsiteX50" fmla="*/ 895350 w 1900237"/>
                <a:gd name="connsiteY50" fmla="*/ 1700212 h 2209800"/>
                <a:gd name="connsiteX51" fmla="*/ 895350 w 1900237"/>
                <a:gd name="connsiteY51" fmla="*/ 1738312 h 2209800"/>
                <a:gd name="connsiteX52" fmla="*/ 923925 w 1900237"/>
                <a:gd name="connsiteY52" fmla="*/ 1814512 h 2209800"/>
                <a:gd name="connsiteX53" fmla="*/ 952500 w 1900237"/>
                <a:gd name="connsiteY53" fmla="*/ 1871662 h 2209800"/>
                <a:gd name="connsiteX54" fmla="*/ 971550 w 1900237"/>
                <a:gd name="connsiteY54" fmla="*/ 1957387 h 2209800"/>
                <a:gd name="connsiteX55" fmla="*/ 1009650 w 1900237"/>
                <a:gd name="connsiteY55" fmla="*/ 2038350 h 2209800"/>
                <a:gd name="connsiteX56" fmla="*/ 1028700 w 1900237"/>
                <a:gd name="connsiteY56" fmla="*/ 2171700 h 2209800"/>
                <a:gd name="connsiteX57" fmla="*/ 1023937 w 1900237"/>
                <a:gd name="connsiteY57" fmla="*/ 2162175 h 2209800"/>
                <a:gd name="connsiteX58" fmla="*/ 1047750 w 1900237"/>
                <a:gd name="connsiteY58" fmla="*/ 2209800 h 2209800"/>
                <a:gd name="connsiteX59" fmla="*/ 1104900 w 1900237"/>
                <a:gd name="connsiteY59" fmla="*/ 2200275 h 2209800"/>
                <a:gd name="connsiteX60" fmla="*/ 1185862 w 1900237"/>
                <a:gd name="connsiteY60" fmla="*/ 2176462 h 2209800"/>
                <a:gd name="connsiteX61" fmla="*/ 1300162 w 1900237"/>
                <a:gd name="connsiteY61" fmla="*/ 2133600 h 2209800"/>
                <a:gd name="connsiteX62" fmla="*/ 1333500 w 1900237"/>
                <a:gd name="connsiteY62" fmla="*/ 2105025 h 2209800"/>
                <a:gd name="connsiteX63" fmla="*/ 1366837 w 1900237"/>
                <a:gd name="connsiteY63" fmla="*/ 2043112 h 2209800"/>
                <a:gd name="connsiteX64" fmla="*/ 1395412 w 1900237"/>
                <a:gd name="connsiteY64" fmla="*/ 1995487 h 2209800"/>
                <a:gd name="connsiteX65" fmla="*/ 1447800 w 1900237"/>
                <a:gd name="connsiteY65" fmla="*/ 1962150 h 2209800"/>
                <a:gd name="connsiteX66" fmla="*/ 1485900 w 1900237"/>
                <a:gd name="connsiteY66" fmla="*/ 1914525 h 2209800"/>
                <a:gd name="connsiteX67" fmla="*/ 1514475 w 1900237"/>
                <a:gd name="connsiteY67" fmla="*/ 1876425 h 2209800"/>
                <a:gd name="connsiteX68" fmla="*/ 1533525 w 1900237"/>
                <a:gd name="connsiteY68" fmla="*/ 1819275 h 2209800"/>
                <a:gd name="connsiteX69" fmla="*/ 1533525 w 1900237"/>
                <a:gd name="connsiteY69" fmla="*/ 1795462 h 2209800"/>
                <a:gd name="connsiteX70" fmla="*/ 1524000 w 1900237"/>
                <a:gd name="connsiteY70" fmla="*/ 1752600 h 2209800"/>
                <a:gd name="connsiteX71" fmla="*/ 1585912 w 1900237"/>
                <a:gd name="connsiteY71" fmla="*/ 1724025 h 2209800"/>
                <a:gd name="connsiteX72" fmla="*/ 1633537 w 1900237"/>
                <a:gd name="connsiteY72" fmla="*/ 1685925 h 2209800"/>
                <a:gd name="connsiteX73" fmla="*/ 1671637 w 1900237"/>
                <a:gd name="connsiteY73" fmla="*/ 1657350 h 2209800"/>
                <a:gd name="connsiteX74" fmla="*/ 1700212 w 1900237"/>
                <a:gd name="connsiteY74" fmla="*/ 1609725 h 2209800"/>
                <a:gd name="connsiteX75" fmla="*/ 1709737 w 1900237"/>
                <a:gd name="connsiteY75" fmla="*/ 1547812 h 2209800"/>
                <a:gd name="connsiteX76" fmla="*/ 1714500 w 1900237"/>
                <a:gd name="connsiteY76" fmla="*/ 1481137 h 2209800"/>
                <a:gd name="connsiteX77" fmla="*/ 1704975 w 1900237"/>
                <a:gd name="connsiteY77" fmla="*/ 1409700 h 2209800"/>
                <a:gd name="connsiteX78" fmla="*/ 1695450 w 1900237"/>
                <a:gd name="connsiteY78" fmla="*/ 1347787 h 2209800"/>
                <a:gd name="connsiteX79" fmla="*/ 1695450 w 1900237"/>
                <a:gd name="connsiteY79" fmla="*/ 1271587 h 2209800"/>
                <a:gd name="connsiteX80" fmla="*/ 1719262 w 1900237"/>
                <a:gd name="connsiteY80" fmla="*/ 1219200 h 2209800"/>
                <a:gd name="connsiteX81" fmla="*/ 1747837 w 1900237"/>
                <a:gd name="connsiteY81" fmla="*/ 1157287 h 2209800"/>
                <a:gd name="connsiteX82" fmla="*/ 1828800 w 1900237"/>
                <a:gd name="connsiteY82" fmla="*/ 1042987 h 2209800"/>
                <a:gd name="connsiteX83" fmla="*/ 1885950 w 1900237"/>
                <a:gd name="connsiteY83" fmla="*/ 933450 h 2209800"/>
                <a:gd name="connsiteX84" fmla="*/ 1895475 w 1900237"/>
                <a:gd name="connsiteY84" fmla="*/ 866775 h 2209800"/>
                <a:gd name="connsiteX85" fmla="*/ 1900237 w 1900237"/>
                <a:gd name="connsiteY85" fmla="*/ 785812 h 2209800"/>
                <a:gd name="connsiteX86" fmla="*/ 1900237 w 1900237"/>
                <a:gd name="connsiteY86" fmla="*/ 723900 h 2209800"/>
                <a:gd name="connsiteX87" fmla="*/ 1828800 w 1900237"/>
                <a:gd name="connsiteY87" fmla="*/ 752475 h 2209800"/>
                <a:gd name="connsiteX88" fmla="*/ 1790700 w 1900237"/>
                <a:gd name="connsiteY88" fmla="*/ 766762 h 2209800"/>
                <a:gd name="connsiteX89" fmla="*/ 1776412 w 1900237"/>
                <a:gd name="connsiteY89" fmla="*/ 766762 h 2209800"/>
                <a:gd name="connsiteX90" fmla="*/ 1747837 w 1900237"/>
                <a:gd name="connsiteY90" fmla="*/ 738187 h 2209800"/>
                <a:gd name="connsiteX91" fmla="*/ 1743075 w 1900237"/>
                <a:gd name="connsiteY91" fmla="*/ 690562 h 2209800"/>
                <a:gd name="connsiteX92" fmla="*/ 1733550 w 1900237"/>
                <a:gd name="connsiteY92" fmla="*/ 676275 h 2209800"/>
                <a:gd name="connsiteX93" fmla="*/ 1685925 w 1900237"/>
                <a:gd name="connsiteY93" fmla="*/ 642937 h 2209800"/>
                <a:gd name="connsiteX94" fmla="*/ 1652587 w 1900237"/>
                <a:gd name="connsiteY94" fmla="*/ 623887 h 2209800"/>
                <a:gd name="connsiteX95" fmla="*/ 1600200 w 1900237"/>
                <a:gd name="connsiteY95" fmla="*/ 533400 h 2209800"/>
                <a:gd name="connsiteX96" fmla="*/ 1576387 w 1900237"/>
                <a:gd name="connsiteY96" fmla="*/ 485775 h 2209800"/>
                <a:gd name="connsiteX97" fmla="*/ 1543050 w 1900237"/>
                <a:gd name="connsiteY97" fmla="*/ 442912 h 2209800"/>
                <a:gd name="connsiteX98" fmla="*/ 1514475 w 1900237"/>
                <a:gd name="connsiteY98" fmla="*/ 376237 h 2209800"/>
                <a:gd name="connsiteX99" fmla="*/ 1462087 w 1900237"/>
                <a:gd name="connsiteY99" fmla="*/ 338137 h 2209800"/>
                <a:gd name="connsiteX100" fmla="*/ 1423987 w 1900237"/>
                <a:gd name="connsiteY100" fmla="*/ 280987 h 2209800"/>
                <a:gd name="connsiteX101" fmla="*/ 1395412 w 1900237"/>
                <a:gd name="connsiteY101" fmla="*/ 257175 h 2209800"/>
                <a:gd name="connsiteX102" fmla="*/ 1371600 w 1900237"/>
                <a:gd name="connsiteY102" fmla="*/ 209550 h 2209800"/>
                <a:gd name="connsiteX103" fmla="*/ 1347787 w 1900237"/>
                <a:gd name="connsiteY103" fmla="*/ 142875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900237" h="2209800">
                  <a:moveTo>
                    <a:pt x="1347787" y="142875"/>
                  </a:moveTo>
                  <a:lnTo>
                    <a:pt x="1219200" y="152400"/>
                  </a:lnTo>
                  <a:lnTo>
                    <a:pt x="1152525" y="152400"/>
                  </a:lnTo>
                  <a:lnTo>
                    <a:pt x="1085850" y="109537"/>
                  </a:lnTo>
                  <a:lnTo>
                    <a:pt x="1052512" y="104775"/>
                  </a:lnTo>
                  <a:lnTo>
                    <a:pt x="1047750" y="123825"/>
                  </a:lnTo>
                  <a:lnTo>
                    <a:pt x="1038225" y="152400"/>
                  </a:lnTo>
                  <a:lnTo>
                    <a:pt x="1028700" y="180975"/>
                  </a:lnTo>
                  <a:lnTo>
                    <a:pt x="1000125" y="161925"/>
                  </a:lnTo>
                  <a:lnTo>
                    <a:pt x="833437" y="104775"/>
                  </a:lnTo>
                  <a:lnTo>
                    <a:pt x="809625" y="100012"/>
                  </a:lnTo>
                  <a:lnTo>
                    <a:pt x="800100" y="57150"/>
                  </a:lnTo>
                  <a:lnTo>
                    <a:pt x="766762" y="4762"/>
                  </a:lnTo>
                  <a:lnTo>
                    <a:pt x="742950" y="0"/>
                  </a:lnTo>
                  <a:lnTo>
                    <a:pt x="438150" y="42862"/>
                  </a:lnTo>
                  <a:lnTo>
                    <a:pt x="314325" y="90487"/>
                  </a:lnTo>
                  <a:lnTo>
                    <a:pt x="266700" y="142875"/>
                  </a:lnTo>
                  <a:lnTo>
                    <a:pt x="271462" y="180975"/>
                  </a:lnTo>
                  <a:lnTo>
                    <a:pt x="214312" y="219075"/>
                  </a:lnTo>
                  <a:lnTo>
                    <a:pt x="138112" y="285750"/>
                  </a:lnTo>
                  <a:lnTo>
                    <a:pt x="76200" y="371475"/>
                  </a:lnTo>
                  <a:lnTo>
                    <a:pt x="47625" y="433387"/>
                  </a:lnTo>
                  <a:lnTo>
                    <a:pt x="33337" y="552450"/>
                  </a:lnTo>
                  <a:lnTo>
                    <a:pt x="4762" y="638175"/>
                  </a:lnTo>
                  <a:lnTo>
                    <a:pt x="0" y="681037"/>
                  </a:lnTo>
                  <a:lnTo>
                    <a:pt x="14287" y="728662"/>
                  </a:lnTo>
                  <a:lnTo>
                    <a:pt x="66675" y="800100"/>
                  </a:lnTo>
                  <a:lnTo>
                    <a:pt x="133350" y="904875"/>
                  </a:lnTo>
                  <a:lnTo>
                    <a:pt x="209550" y="966787"/>
                  </a:lnTo>
                  <a:lnTo>
                    <a:pt x="233362" y="985837"/>
                  </a:lnTo>
                  <a:lnTo>
                    <a:pt x="285750" y="1004887"/>
                  </a:lnTo>
                  <a:lnTo>
                    <a:pt x="414337" y="995362"/>
                  </a:lnTo>
                  <a:lnTo>
                    <a:pt x="504825" y="966787"/>
                  </a:lnTo>
                  <a:lnTo>
                    <a:pt x="600075" y="938212"/>
                  </a:lnTo>
                  <a:lnTo>
                    <a:pt x="661987" y="938212"/>
                  </a:lnTo>
                  <a:lnTo>
                    <a:pt x="685800" y="966787"/>
                  </a:lnTo>
                  <a:lnTo>
                    <a:pt x="714375" y="1000125"/>
                  </a:lnTo>
                  <a:lnTo>
                    <a:pt x="804862" y="1009650"/>
                  </a:lnTo>
                  <a:lnTo>
                    <a:pt x="852487" y="1033462"/>
                  </a:lnTo>
                  <a:lnTo>
                    <a:pt x="847725" y="1071562"/>
                  </a:lnTo>
                  <a:lnTo>
                    <a:pt x="842962" y="1119187"/>
                  </a:lnTo>
                  <a:lnTo>
                    <a:pt x="833437" y="1171575"/>
                  </a:lnTo>
                  <a:lnTo>
                    <a:pt x="838200" y="1223962"/>
                  </a:lnTo>
                  <a:lnTo>
                    <a:pt x="871537" y="1266825"/>
                  </a:lnTo>
                  <a:lnTo>
                    <a:pt x="895350" y="1319212"/>
                  </a:lnTo>
                  <a:lnTo>
                    <a:pt x="938212" y="1347787"/>
                  </a:lnTo>
                  <a:lnTo>
                    <a:pt x="962025" y="1428750"/>
                  </a:lnTo>
                  <a:lnTo>
                    <a:pt x="971550" y="1495425"/>
                  </a:lnTo>
                  <a:lnTo>
                    <a:pt x="957262" y="1562100"/>
                  </a:lnTo>
                  <a:lnTo>
                    <a:pt x="928687" y="1633537"/>
                  </a:lnTo>
                  <a:lnTo>
                    <a:pt x="895350" y="1700212"/>
                  </a:lnTo>
                  <a:lnTo>
                    <a:pt x="895350" y="1738312"/>
                  </a:lnTo>
                  <a:lnTo>
                    <a:pt x="923925" y="1814512"/>
                  </a:lnTo>
                  <a:lnTo>
                    <a:pt x="952500" y="1871662"/>
                  </a:lnTo>
                  <a:lnTo>
                    <a:pt x="971550" y="1957387"/>
                  </a:lnTo>
                  <a:lnTo>
                    <a:pt x="1009650" y="2038350"/>
                  </a:lnTo>
                  <a:lnTo>
                    <a:pt x="1028700" y="2171700"/>
                  </a:lnTo>
                  <a:lnTo>
                    <a:pt x="1023937" y="2162175"/>
                  </a:lnTo>
                  <a:lnTo>
                    <a:pt x="1047750" y="2209800"/>
                  </a:lnTo>
                  <a:lnTo>
                    <a:pt x="1104900" y="2200275"/>
                  </a:lnTo>
                  <a:lnTo>
                    <a:pt x="1185862" y="2176462"/>
                  </a:lnTo>
                  <a:lnTo>
                    <a:pt x="1300162" y="2133600"/>
                  </a:lnTo>
                  <a:lnTo>
                    <a:pt x="1333500" y="2105025"/>
                  </a:lnTo>
                  <a:lnTo>
                    <a:pt x="1366837" y="2043112"/>
                  </a:lnTo>
                  <a:lnTo>
                    <a:pt x="1395412" y="1995487"/>
                  </a:lnTo>
                  <a:lnTo>
                    <a:pt x="1447800" y="1962150"/>
                  </a:lnTo>
                  <a:lnTo>
                    <a:pt x="1485900" y="1914525"/>
                  </a:lnTo>
                  <a:lnTo>
                    <a:pt x="1514475" y="1876425"/>
                  </a:lnTo>
                  <a:lnTo>
                    <a:pt x="1533525" y="1819275"/>
                  </a:lnTo>
                  <a:lnTo>
                    <a:pt x="1533525" y="1795462"/>
                  </a:lnTo>
                  <a:lnTo>
                    <a:pt x="1524000" y="1752600"/>
                  </a:lnTo>
                  <a:lnTo>
                    <a:pt x="1585912" y="1724025"/>
                  </a:lnTo>
                  <a:lnTo>
                    <a:pt x="1633537" y="1685925"/>
                  </a:lnTo>
                  <a:lnTo>
                    <a:pt x="1671637" y="1657350"/>
                  </a:lnTo>
                  <a:lnTo>
                    <a:pt x="1700212" y="1609725"/>
                  </a:lnTo>
                  <a:lnTo>
                    <a:pt x="1709737" y="1547812"/>
                  </a:lnTo>
                  <a:lnTo>
                    <a:pt x="1714500" y="1481137"/>
                  </a:lnTo>
                  <a:lnTo>
                    <a:pt x="1704975" y="1409700"/>
                  </a:lnTo>
                  <a:lnTo>
                    <a:pt x="1695450" y="1347787"/>
                  </a:lnTo>
                  <a:lnTo>
                    <a:pt x="1695450" y="1271587"/>
                  </a:lnTo>
                  <a:lnTo>
                    <a:pt x="1719262" y="1219200"/>
                  </a:lnTo>
                  <a:lnTo>
                    <a:pt x="1747837" y="1157287"/>
                  </a:lnTo>
                  <a:lnTo>
                    <a:pt x="1828800" y="1042987"/>
                  </a:lnTo>
                  <a:lnTo>
                    <a:pt x="1885950" y="933450"/>
                  </a:lnTo>
                  <a:lnTo>
                    <a:pt x="1895475" y="866775"/>
                  </a:lnTo>
                  <a:lnTo>
                    <a:pt x="1900237" y="785812"/>
                  </a:lnTo>
                  <a:lnTo>
                    <a:pt x="1900237" y="723900"/>
                  </a:lnTo>
                  <a:lnTo>
                    <a:pt x="1828800" y="752475"/>
                  </a:lnTo>
                  <a:lnTo>
                    <a:pt x="1790700" y="766762"/>
                  </a:lnTo>
                  <a:lnTo>
                    <a:pt x="1776412" y="766762"/>
                  </a:lnTo>
                  <a:lnTo>
                    <a:pt x="1747837" y="738187"/>
                  </a:lnTo>
                  <a:lnTo>
                    <a:pt x="1743075" y="690562"/>
                  </a:lnTo>
                  <a:lnTo>
                    <a:pt x="1733550" y="676275"/>
                  </a:lnTo>
                  <a:lnTo>
                    <a:pt x="1685925" y="642937"/>
                  </a:lnTo>
                  <a:lnTo>
                    <a:pt x="1652587" y="623887"/>
                  </a:lnTo>
                  <a:lnTo>
                    <a:pt x="1600200" y="533400"/>
                  </a:lnTo>
                  <a:lnTo>
                    <a:pt x="1576387" y="485775"/>
                  </a:lnTo>
                  <a:lnTo>
                    <a:pt x="1543050" y="442912"/>
                  </a:lnTo>
                  <a:lnTo>
                    <a:pt x="1514475" y="376237"/>
                  </a:lnTo>
                  <a:lnTo>
                    <a:pt x="1462087" y="338137"/>
                  </a:lnTo>
                  <a:lnTo>
                    <a:pt x="1423987" y="280987"/>
                  </a:lnTo>
                  <a:lnTo>
                    <a:pt x="1395412" y="257175"/>
                  </a:lnTo>
                  <a:lnTo>
                    <a:pt x="1371600" y="209550"/>
                  </a:lnTo>
                  <a:lnTo>
                    <a:pt x="1347787" y="142875"/>
                  </a:lnTo>
                  <a:close/>
                </a:path>
              </a:pathLst>
            </a:cu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6E5A1698-1D27-4E30-9D33-2287311362E2}"/>
              </a:ext>
            </a:extLst>
          </p:cNvPr>
          <p:cNvSpPr/>
          <p:nvPr/>
        </p:nvSpPr>
        <p:spPr>
          <a:xfrm>
            <a:off x="0" y="719401"/>
            <a:ext cx="7724775" cy="13348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2400" b="1" dirty="0"/>
              <a:t>La contribution à la création de richesse des pays de l’Afrique centrale comparée à celle des autres sous-régions africaines reste faible</a:t>
            </a:r>
          </a:p>
        </p:txBody>
      </p:sp>
      <p:sp>
        <p:nvSpPr>
          <p:cNvPr id="12" name="Rectangle 11">
            <a:extLst>
              <a:ext uri="{FF2B5EF4-FFF2-40B4-BE49-F238E27FC236}">
                <a16:creationId xmlns:a16="http://schemas.microsoft.com/office/drawing/2014/main" id="{7772A6C4-B8DA-4DB8-9DEA-645A86136CC5}"/>
              </a:ext>
            </a:extLst>
          </p:cNvPr>
          <p:cNvSpPr/>
          <p:nvPr/>
        </p:nvSpPr>
        <p:spPr>
          <a:xfrm>
            <a:off x="0" y="2230101"/>
            <a:ext cx="6786390" cy="11988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2400" b="1" dirty="0"/>
              <a:t>Le modèle de croissance économique repose sur l’exportation d’un nombre réduit de produits peu transformés</a:t>
            </a:r>
          </a:p>
        </p:txBody>
      </p:sp>
      <p:sp>
        <p:nvSpPr>
          <p:cNvPr id="13" name="Rectangle 12">
            <a:extLst>
              <a:ext uri="{FF2B5EF4-FFF2-40B4-BE49-F238E27FC236}">
                <a16:creationId xmlns:a16="http://schemas.microsoft.com/office/drawing/2014/main" id="{30C78F71-067A-42BA-820E-58E573D6964A}"/>
              </a:ext>
            </a:extLst>
          </p:cNvPr>
          <p:cNvSpPr/>
          <p:nvPr/>
        </p:nvSpPr>
        <p:spPr>
          <a:xfrm>
            <a:off x="0" y="3533775"/>
            <a:ext cx="6786390" cy="18383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2400" b="1" dirty="0"/>
              <a:t>Les variations des prix des produits de base affectent les recettes d'exportation, la balance des paiements, les finances publiques, l'inflation et les taux de change et entravent les capacités des pays à gérer leurs économies </a:t>
            </a:r>
          </a:p>
        </p:txBody>
      </p:sp>
      <p:sp>
        <p:nvSpPr>
          <p:cNvPr id="10" name="ZoneTexte 9">
            <a:extLst>
              <a:ext uri="{FF2B5EF4-FFF2-40B4-BE49-F238E27FC236}">
                <a16:creationId xmlns:a16="http://schemas.microsoft.com/office/drawing/2014/main" id="{FC21D8A6-C902-4797-A867-9698A23A02B6}"/>
              </a:ext>
            </a:extLst>
          </p:cNvPr>
          <p:cNvSpPr txBox="1"/>
          <p:nvPr/>
        </p:nvSpPr>
        <p:spPr>
          <a:xfrm>
            <a:off x="3143249" y="5712939"/>
            <a:ext cx="7362825" cy="461665"/>
          </a:xfrm>
          <a:prstGeom prst="rect">
            <a:avLst/>
          </a:prstGeom>
          <a:noFill/>
        </p:spPr>
        <p:txBody>
          <a:bodyPr wrap="square">
            <a:spAutoFit/>
          </a:bodyPr>
          <a:lstStyle/>
          <a:p>
            <a:r>
              <a:rPr lang="fr-FR" sz="2400" b="1" spc="-30" dirty="0">
                <a:latin typeface="Lato" panose="020F0502020204030203" pitchFamily="34" charset="0"/>
                <a:cs typeface="Times New Roman" panose="02020603050405020304" pitchFamily="18" charset="0"/>
              </a:rPr>
              <a:t>Impératif de la diversification et de l’industrialisation</a:t>
            </a:r>
            <a:endParaRPr lang="fr-FR" sz="2400" dirty="0"/>
          </a:p>
        </p:txBody>
      </p:sp>
      <p:sp>
        <p:nvSpPr>
          <p:cNvPr id="11" name="Flèche : droite 10">
            <a:extLst>
              <a:ext uri="{FF2B5EF4-FFF2-40B4-BE49-F238E27FC236}">
                <a16:creationId xmlns:a16="http://schemas.microsoft.com/office/drawing/2014/main" id="{AA0D44C3-C0BF-4B64-B1BB-40EB178A2564}"/>
              </a:ext>
            </a:extLst>
          </p:cNvPr>
          <p:cNvSpPr/>
          <p:nvPr/>
        </p:nvSpPr>
        <p:spPr>
          <a:xfrm>
            <a:off x="982233" y="571293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a:extLst>
              <a:ext uri="{FF2B5EF4-FFF2-40B4-BE49-F238E27FC236}">
                <a16:creationId xmlns:a16="http://schemas.microsoft.com/office/drawing/2014/main" id="{009C5642-8038-45F0-A7D4-68C24D1B6AC0}"/>
              </a:ext>
            </a:extLst>
          </p:cNvPr>
          <p:cNvSpPr>
            <a:spLocks noGrp="1"/>
          </p:cNvSpPr>
          <p:nvPr>
            <p:ph type="sldNum" sz="quarter" idx="12"/>
          </p:nvPr>
        </p:nvSpPr>
        <p:spPr/>
        <p:txBody>
          <a:bodyPr/>
          <a:lstStyle/>
          <a:p>
            <a:fld id="{669CF414-0634-4E5D-9077-D58D470BFA39}" type="slidenum">
              <a:rPr lang="en-US" smtClean="0"/>
              <a:t>18</a:t>
            </a:fld>
            <a:endParaRPr lang="en-US"/>
          </a:p>
        </p:txBody>
      </p:sp>
    </p:spTree>
    <p:extLst>
      <p:ext uri="{BB962C8B-B14F-4D97-AF65-F5344CB8AC3E}">
        <p14:creationId xmlns:p14="http://schemas.microsoft.com/office/powerpoint/2010/main" val="1210759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DA75-06AC-4178-987F-A3A8E3CBBEE0}"/>
              </a:ext>
            </a:extLst>
          </p:cNvPr>
          <p:cNvSpPr>
            <a:spLocks noGrp="1"/>
          </p:cNvSpPr>
          <p:nvPr>
            <p:ph type="title"/>
          </p:nvPr>
        </p:nvSpPr>
        <p:spPr/>
        <p:txBody>
          <a:bodyPr>
            <a:normAutofit/>
          </a:bodyPr>
          <a:lstStyle/>
          <a:p>
            <a:r>
              <a:rPr lang="en-US" dirty="0"/>
              <a:t>8. Conclusion</a:t>
            </a:r>
          </a:p>
        </p:txBody>
      </p:sp>
      <p:grpSp>
        <p:nvGrpSpPr>
          <p:cNvPr id="8" name="Group 7">
            <a:extLst>
              <a:ext uri="{FF2B5EF4-FFF2-40B4-BE49-F238E27FC236}">
                <a16:creationId xmlns:a16="http://schemas.microsoft.com/office/drawing/2014/main" id="{5E610AA8-59B7-49E1-A7BC-B9380169F23C}"/>
              </a:ext>
            </a:extLst>
          </p:cNvPr>
          <p:cNvGrpSpPr/>
          <p:nvPr/>
        </p:nvGrpSpPr>
        <p:grpSpPr>
          <a:xfrm>
            <a:off x="6096000" y="1244906"/>
            <a:ext cx="5638402" cy="5266063"/>
            <a:chOff x="4836405" y="1938969"/>
            <a:chExt cx="3426246" cy="3199990"/>
          </a:xfrm>
        </p:grpSpPr>
        <p:pic>
          <p:nvPicPr>
            <p:cNvPr id="6" name="Picture 4" descr="Image result for globe africa silhouette&quot;">
              <a:extLst>
                <a:ext uri="{FF2B5EF4-FFF2-40B4-BE49-F238E27FC236}">
                  <a16:creationId xmlns:a16="http://schemas.microsoft.com/office/drawing/2014/main" id="{05F6593A-E087-4B15-BEF4-1DAD8E9091B5}"/>
                </a:ext>
              </a:extLst>
            </p:cNvPr>
            <p:cNvPicPr>
              <a:picLocks noChangeAspect="1" noChangeArrowheads="1"/>
            </p:cNvPicPr>
            <p:nvPr/>
          </p:nvPicPr>
          <p:blipFill rotWithShape="1">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4836405" y="1938969"/>
              <a:ext cx="3426246" cy="319999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Shape 6">
              <a:extLst>
                <a:ext uri="{FF2B5EF4-FFF2-40B4-BE49-F238E27FC236}">
                  <a16:creationId xmlns:a16="http://schemas.microsoft.com/office/drawing/2014/main" id="{D0DCE3C0-B19F-4792-A292-FC64F5F032E8}"/>
                </a:ext>
              </a:extLst>
            </p:cNvPr>
            <p:cNvSpPr/>
            <p:nvPr/>
          </p:nvSpPr>
          <p:spPr>
            <a:xfrm>
              <a:off x="6043613" y="2583992"/>
              <a:ext cx="1900237" cy="2209800"/>
            </a:xfrm>
            <a:custGeom>
              <a:avLst/>
              <a:gdLst>
                <a:gd name="connsiteX0" fmla="*/ 1347787 w 1900237"/>
                <a:gd name="connsiteY0" fmla="*/ 142875 h 2209800"/>
                <a:gd name="connsiteX1" fmla="*/ 1219200 w 1900237"/>
                <a:gd name="connsiteY1" fmla="*/ 152400 h 2209800"/>
                <a:gd name="connsiteX2" fmla="*/ 1152525 w 1900237"/>
                <a:gd name="connsiteY2" fmla="*/ 152400 h 2209800"/>
                <a:gd name="connsiteX3" fmla="*/ 1085850 w 1900237"/>
                <a:gd name="connsiteY3" fmla="*/ 109537 h 2209800"/>
                <a:gd name="connsiteX4" fmla="*/ 1052512 w 1900237"/>
                <a:gd name="connsiteY4" fmla="*/ 104775 h 2209800"/>
                <a:gd name="connsiteX5" fmla="*/ 1047750 w 1900237"/>
                <a:gd name="connsiteY5" fmla="*/ 123825 h 2209800"/>
                <a:gd name="connsiteX6" fmla="*/ 1038225 w 1900237"/>
                <a:gd name="connsiteY6" fmla="*/ 152400 h 2209800"/>
                <a:gd name="connsiteX7" fmla="*/ 1028700 w 1900237"/>
                <a:gd name="connsiteY7" fmla="*/ 180975 h 2209800"/>
                <a:gd name="connsiteX8" fmla="*/ 1000125 w 1900237"/>
                <a:gd name="connsiteY8" fmla="*/ 161925 h 2209800"/>
                <a:gd name="connsiteX9" fmla="*/ 833437 w 1900237"/>
                <a:gd name="connsiteY9" fmla="*/ 104775 h 2209800"/>
                <a:gd name="connsiteX10" fmla="*/ 809625 w 1900237"/>
                <a:gd name="connsiteY10" fmla="*/ 100012 h 2209800"/>
                <a:gd name="connsiteX11" fmla="*/ 800100 w 1900237"/>
                <a:gd name="connsiteY11" fmla="*/ 57150 h 2209800"/>
                <a:gd name="connsiteX12" fmla="*/ 766762 w 1900237"/>
                <a:gd name="connsiteY12" fmla="*/ 4762 h 2209800"/>
                <a:gd name="connsiteX13" fmla="*/ 742950 w 1900237"/>
                <a:gd name="connsiteY13" fmla="*/ 0 h 2209800"/>
                <a:gd name="connsiteX14" fmla="*/ 438150 w 1900237"/>
                <a:gd name="connsiteY14" fmla="*/ 42862 h 2209800"/>
                <a:gd name="connsiteX15" fmla="*/ 314325 w 1900237"/>
                <a:gd name="connsiteY15" fmla="*/ 90487 h 2209800"/>
                <a:gd name="connsiteX16" fmla="*/ 266700 w 1900237"/>
                <a:gd name="connsiteY16" fmla="*/ 142875 h 2209800"/>
                <a:gd name="connsiteX17" fmla="*/ 271462 w 1900237"/>
                <a:gd name="connsiteY17" fmla="*/ 180975 h 2209800"/>
                <a:gd name="connsiteX18" fmla="*/ 214312 w 1900237"/>
                <a:gd name="connsiteY18" fmla="*/ 219075 h 2209800"/>
                <a:gd name="connsiteX19" fmla="*/ 138112 w 1900237"/>
                <a:gd name="connsiteY19" fmla="*/ 285750 h 2209800"/>
                <a:gd name="connsiteX20" fmla="*/ 76200 w 1900237"/>
                <a:gd name="connsiteY20" fmla="*/ 371475 h 2209800"/>
                <a:gd name="connsiteX21" fmla="*/ 47625 w 1900237"/>
                <a:gd name="connsiteY21" fmla="*/ 433387 h 2209800"/>
                <a:gd name="connsiteX22" fmla="*/ 33337 w 1900237"/>
                <a:gd name="connsiteY22" fmla="*/ 552450 h 2209800"/>
                <a:gd name="connsiteX23" fmla="*/ 4762 w 1900237"/>
                <a:gd name="connsiteY23" fmla="*/ 638175 h 2209800"/>
                <a:gd name="connsiteX24" fmla="*/ 0 w 1900237"/>
                <a:gd name="connsiteY24" fmla="*/ 681037 h 2209800"/>
                <a:gd name="connsiteX25" fmla="*/ 14287 w 1900237"/>
                <a:gd name="connsiteY25" fmla="*/ 728662 h 2209800"/>
                <a:gd name="connsiteX26" fmla="*/ 66675 w 1900237"/>
                <a:gd name="connsiteY26" fmla="*/ 800100 h 2209800"/>
                <a:gd name="connsiteX27" fmla="*/ 133350 w 1900237"/>
                <a:gd name="connsiteY27" fmla="*/ 904875 h 2209800"/>
                <a:gd name="connsiteX28" fmla="*/ 209550 w 1900237"/>
                <a:gd name="connsiteY28" fmla="*/ 966787 h 2209800"/>
                <a:gd name="connsiteX29" fmla="*/ 233362 w 1900237"/>
                <a:gd name="connsiteY29" fmla="*/ 985837 h 2209800"/>
                <a:gd name="connsiteX30" fmla="*/ 285750 w 1900237"/>
                <a:gd name="connsiteY30" fmla="*/ 1004887 h 2209800"/>
                <a:gd name="connsiteX31" fmla="*/ 414337 w 1900237"/>
                <a:gd name="connsiteY31" fmla="*/ 995362 h 2209800"/>
                <a:gd name="connsiteX32" fmla="*/ 504825 w 1900237"/>
                <a:gd name="connsiteY32" fmla="*/ 966787 h 2209800"/>
                <a:gd name="connsiteX33" fmla="*/ 600075 w 1900237"/>
                <a:gd name="connsiteY33" fmla="*/ 938212 h 2209800"/>
                <a:gd name="connsiteX34" fmla="*/ 661987 w 1900237"/>
                <a:gd name="connsiteY34" fmla="*/ 938212 h 2209800"/>
                <a:gd name="connsiteX35" fmla="*/ 685800 w 1900237"/>
                <a:gd name="connsiteY35" fmla="*/ 966787 h 2209800"/>
                <a:gd name="connsiteX36" fmla="*/ 714375 w 1900237"/>
                <a:gd name="connsiteY36" fmla="*/ 1000125 h 2209800"/>
                <a:gd name="connsiteX37" fmla="*/ 804862 w 1900237"/>
                <a:gd name="connsiteY37" fmla="*/ 1009650 h 2209800"/>
                <a:gd name="connsiteX38" fmla="*/ 852487 w 1900237"/>
                <a:gd name="connsiteY38" fmla="*/ 1033462 h 2209800"/>
                <a:gd name="connsiteX39" fmla="*/ 847725 w 1900237"/>
                <a:gd name="connsiteY39" fmla="*/ 1071562 h 2209800"/>
                <a:gd name="connsiteX40" fmla="*/ 842962 w 1900237"/>
                <a:gd name="connsiteY40" fmla="*/ 1119187 h 2209800"/>
                <a:gd name="connsiteX41" fmla="*/ 833437 w 1900237"/>
                <a:gd name="connsiteY41" fmla="*/ 1171575 h 2209800"/>
                <a:gd name="connsiteX42" fmla="*/ 838200 w 1900237"/>
                <a:gd name="connsiteY42" fmla="*/ 1223962 h 2209800"/>
                <a:gd name="connsiteX43" fmla="*/ 871537 w 1900237"/>
                <a:gd name="connsiteY43" fmla="*/ 1266825 h 2209800"/>
                <a:gd name="connsiteX44" fmla="*/ 895350 w 1900237"/>
                <a:gd name="connsiteY44" fmla="*/ 1319212 h 2209800"/>
                <a:gd name="connsiteX45" fmla="*/ 938212 w 1900237"/>
                <a:gd name="connsiteY45" fmla="*/ 1347787 h 2209800"/>
                <a:gd name="connsiteX46" fmla="*/ 962025 w 1900237"/>
                <a:gd name="connsiteY46" fmla="*/ 1428750 h 2209800"/>
                <a:gd name="connsiteX47" fmla="*/ 971550 w 1900237"/>
                <a:gd name="connsiteY47" fmla="*/ 1495425 h 2209800"/>
                <a:gd name="connsiteX48" fmla="*/ 957262 w 1900237"/>
                <a:gd name="connsiteY48" fmla="*/ 1562100 h 2209800"/>
                <a:gd name="connsiteX49" fmla="*/ 928687 w 1900237"/>
                <a:gd name="connsiteY49" fmla="*/ 1633537 h 2209800"/>
                <a:gd name="connsiteX50" fmla="*/ 895350 w 1900237"/>
                <a:gd name="connsiteY50" fmla="*/ 1700212 h 2209800"/>
                <a:gd name="connsiteX51" fmla="*/ 895350 w 1900237"/>
                <a:gd name="connsiteY51" fmla="*/ 1738312 h 2209800"/>
                <a:gd name="connsiteX52" fmla="*/ 923925 w 1900237"/>
                <a:gd name="connsiteY52" fmla="*/ 1814512 h 2209800"/>
                <a:gd name="connsiteX53" fmla="*/ 952500 w 1900237"/>
                <a:gd name="connsiteY53" fmla="*/ 1871662 h 2209800"/>
                <a:gd name="connsiteX54" fmla="*/ 971550 w 1900237"/>
                <a:gd name="connsiteY54" fmla="*/ 1957387 h 2209800"/>
                <a:gd name="connsiteX55" fmla="*/ 1009650 w 1900237"/>
                <a:gd name="connsiteY55" fmla="*/ 2038350 h 2209800"/>
                <a:gd name="connsiteX56" fmla="*/ 1028700 w 1900237"/>
                <a:gd name="connsiteY56" fmla="*/ 2171700 h 2209800"/>
                <a:gd name="connsiteX57" fmla="*/ 1023937 w 1900237"/>
                <a:gd name="connsiteY57" fmla="*/ 2162175 h 2209800"/>
                <a:gd name="connsiteX58" fmla="*/ 1047750 w 1900237"/>
                <a:gd name="connsiteY58" fmla="*/ 2209800 h 2209800"/>
                <a:gd name="connsiteX59" fmla="*/ 1104900 w 1900237"/>
                <a:gd name="connsiteY59" fmla="*/ 2200275 h 2209800"/>
                <a:gd name="connsiteX60" fmla="*/ 1185862 w 1900237"/>
                <a:gd name="connsiteY60" fmla="*/ 2176462 h 2209800"/>
                <a:gd name="connsiteX61" fmla="*/ 1300162 w 1900237"/>
                <a:gd name="connsiteY61" fmla="*/ 2133600 h 2209800"/>
                <a:gd name="connsiteX62" fmla="*/ 1333500 w 1900237"/>
                <a:gd name="connsiteY62" fmla="*/ 2105025 h 2209800"/>
                <a:gd name="connsiteX63" fmla="*/ 1366837 w 1900237"/>
                <a:gd name="connsiteY63" fmla="*/ 2043112 h 2209800"/>
                <a:gd name="connsiteX64" fmla="*/ 1395412 w 1900237"/>
                <a:gd name="connsiteY64" fmla="*/ 1995487 h 2209800"/>
                <a:gd name="connsiteX65" fmla="*/ 1447800 w 1900237"/>
                <a:gd name="connsiteY65" fmla="*/ 1962150 h 2209800"/>
                <a:gd name="connsiteX66" fmla="*/ 1485900 w 1900237"/>
                <a:gd name="connsiteY66" fmla="*/ 1914525 h 2209800"/>
                <a:gd name="connsiteX67" fmla="*/ 1514475 w 1900237"/>
                <a:gd name="connsiteY67" fmla="*/ 1876425 h 2209800"/>
                <a:gd name="connsiteX68" fmla="*/ 1533525 w 1900237"/>
                <a:gd name="connsiteY68" fmla="*/ 1819275 h 2209800"/>
                <a:gd name="connsiteX69" fmla="*/ 1533525 w 1900237"/>
                <a:gd name="connsiteY69" fmla="*/ 1795462 h 2209800"/>
                <a:gd name="connsiteX70" fmla="*/ 1524000 w 1900237"/>
                <a:gd name="connsiteY70" fmla="*/ 1752600 h 2209800"/>
                <a:gd name="connsiteX71" fmla="*/ 1585912 w 1900237"/>
                <a:gd name="connsiteY71" fmla="*/ 1724025 h 2209800"/>
                <a:gd name="connsiteX72" fmla="*/ 1633537 w 1900237"/>
                <a:gd name="connsiteY72" fmla="*/ 1685925 h 2209800"/>
                <a:gd name="connsiteX73" fmla="*/ 1671637 w 1900237"/>
                <a:gd name="connsiteY73" fmla="*/ 1657350 h 2209800"/>
                <a:gd name="connsiteX74" fmla="*/ 1700212 w 1900237"/>
                <a:gd name="connsiteY74" fmla="*/ 1609725 h 2209800"/>
                <a:gd name="connsiteX75" fmla="*/ 1709737 w 1900237"/>
                <a:gd name="connsiteY75" fmla="*/ 1547812 h 2209800"/>
                <a:gd name="connsiteX76" fmla="*/ 1714500 w 1900237"/>
                <a:gd name="connsiteY76" fmla="*/ 1481137 h 2209800"/>
                <a:gd name="connsiteX77" fmla="*/ 1704975 w 1900237"/>
                <a:gd name="connsiteY77" fmla="*/ 1409700 h 2209800"/>
                <a:gd name="connsiteX78" fmla="*/ 1695450 w 1900237"/>
                <a:gd name="connsiteY78" fmla="*/ 1347787 h 2209800"/>
                <a:gd name="connsiteX79" fmla="*/ 1695450 w 1900237"/>
                <a:gd name="connsiteY79" fmla="*/ 1271587 h 2209800"/>
                <a:gd name="connsiteX80" fmla="*/ 1719262 w 1900237"/>
                <a:gd name="connsiteY80" fmla="*/ 1219200 h 2209800"/>
                <a:gd name="connsiteX81" fmla="*/ 1747837 w 1900237"/>
                <a:gd name="connsiteY81" fmla="*/ 1157287 h 2209800"/>
                <a:gd name="connsiteX82" fmla="*/ 1828800 w 1900237"/>
                <a:gd name="connsiteY82" fmla="*/ 1042987 h 2209800"/>
                <a:gd name="connsiteX83" fmla="*/ 1885950 w 1900237"/>
                <a:gd name="connsiteY83" fmla="*/ 933450 h 2209800"/>
                <a:gd name="connsiteX84" fmla="*/ 1895475 w 1900237"/>
                <a:gd name="connsiteY84" fmla="*/ 866775 h 2209800"/>
                <a:gd name="connsiteX85" fmla="*/ 1900237 w 1900237"/>
                <a:gd name="connsiteY85" fmla="*/ 785812 h 2209800"/>
                <a:gd name="connsiteX86" fmla="*/ 1900237 w 1900237"/>
                <a:gd name="connsiteY86" fmla="*/ 723900 h 2209800"/>
                <a:gd name="connsiteX87" fmla="*/ 1828800 w 1900237"/>
                <a:gd name="connsiteY87" fmla="*/ 752475 h 2209800"/>
                <a:gd name="connsiteX88" fmla="*/ 1790700 w 1900237"/>
                <a:gd name="connsiteY88" fmla="*/ 766762 h 2209800"/>
                <a:gd name="connsiteX89" fmla="*/ 1776412 w 1900237"/>
                <a:gd name="connsiteY89" fmla="*/ 766762 h 2209800"/>
                <a:gd name="connsiteX90" fmla="*/ 1747837 w 1900237"/>
                <a:gd name="connsiteY90" fmla="*/ 738187 h 2209800"/>
                <a:gd name="connsiteX91" fmla="*/ 1743075 w 1900237"/>
                <a:gd name="connsiteY91" fmla="*/ 690562 h 2209800"/>
                <a:gd name="connsiteX92" fmla="*/ 1733550 w 1900237"/>
                <a:gd name="connsiteY92" fmla="*/ 676275 h 2209800"/>
                <a:gd name="connsiteX93" fmla="*/ 1685925 w 1900237"/>
                <a:gd name="connsiteY93" fmla="*/ 642937 h 2209800"/>
                <a:gd name="connsiteX94" fmla="*/ 1652587 w 1900237"/>
                <a:gd name="connsiteY94" fmla="*/ 623887 h 2209800"/>
                <a:gd name="connsiteX95" fmla="*/ 1600200 w 1900237"/>
                <a:gd name="connsiteY95" fmla="*/ 533400 h 2209800"/>
                <a:gd name="connsiteX96" fmla="*/ 1576387 w 1900237"/>
                <a:gd name="connsiteY96" fmla="*/ 485775 h 2209800"/>
                <a:gd name="connsiteX97" fmla="*/ 1543050 w 1900237"/>
                <a:gd name="connsiteY97" fmla="*/ 442912 h 2209800"/>
                <a:gd name="connsiteX98" fmla="*/ 1514475 w 1900237"/>
                <a:gd name="connsiteY98" fmla="*/ 376237 h 2209800"/>
                <a:gd name="connsiteX99" fmla="*/ 1462087 w 1900237"/>
                <a:gd name="connsiteY99" fmla="*/ 338137 h 2209800"/>
                <a:gd name="connsiteX100" fmla="*/ 1423987 w 1900237"/>
                <a:gd name="connsiteY100" fmla="*/ 280987 h 2209800"/>
                <a:gd name="connsiteX101" fmla="*/ 1395412 w 1900237"/>
                <a:gd name="connsiteY101" fmla="*/ 257175 h 2209800"/>
                <a:gd name="connsiteX102" fmla="*/ 1371600 w 1900237"/>
                <a:gd name="connsiteY102" fmla="*/ 209550 h 2209800"/>
                <a:gd name="connsiteX103" fmla="*/ 1347787 w 1900237"/>
                <a:gd name="connsiteY103" fmla="*/ 142875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900237" h="2209800">
                  <a:moveTo>
                    <a:pt x="1347787" y="142875"/>
                  </a:moveTo>
                  <a:lnTo>
                    <a:pt x="1219200" y="152400"/>
                  </a:lnTo>
                  <a:lnTo>
                    <a:pt x="1152525" y="152400"/>
                  </a:lnTo>
                  <a:lnTo>
                    <a:pt x="1085850" y="109537"/>
                  </a:lnTo>
                  <a:lnTo>
                    <a:pt x="1052512" y="104775"/>
                  </a:lnTo>
                  <a:lnTo>
                    <a:pt x="1047750" y="123825"/>
                  </a:lnTo>
                  <a:lnTo>
                    <a:pt x="1038225" y="152400"/>
                  </a:lnTo>
                  <a:lnTo>
                    <a:pt x="1028700" y="180975"/>
                  </a:lnTo>
                  <a:lnTo>
                    <a:pt x="1000125" y="161925"/>
                  </a:lnTo>
                  <a:lnTo>
                    <a:pt x="833437" y="104775"/>
                  </a:lnTo>
                  <a:lnTo>
                    <a:pt x="809625" y="100012"/>
                  </a:lnTo>
                  <a:lnTo>
                    <a:pt x="800100" y="57150"/>
                  </a:lnTo>
                  <a:lnTo>
                    <a:pt x="766762" y="4762"/>
                  </a:lnTo>
                  <a:lnTo>
                    <a:pt x="742950" y="0"/>
                  </a:lnTo>
                  <a:lnTo>
                    <a:pt x="438150" y="42862"/>
                  </a:lnTo>
                  <a:lnTo>
                    <a:pt x="314325" y="90487"/>
                  </a:lnTo>
                  <a:lnTo>
                    <a:pt x="266700" y="142875"/>
                  </a:lnTo>
                  <a:lnTo>
                    <a:pt x="271462" y="180975"/>
                  </a:lnTo>
                  <a:lnTo>
                    <a:pt x="214312" y="219075"/>
                  </a:lnTo>
                  <a:lnTo>
                    <a:pt x="138112" y="285750"/>
                  </a:lnTo>
                  <a:lnTo>
                    <a:pt x="76200" y="371475"/>
                  </a:lnTo>
                  <a:lnTo>
                    <a:pt x="47625" y="433387"/>
                  </a:lnTo>
                  <a:lnTo>
                    <a:pt x="33337" y="552450"/>
                  </a:lnTo>
                  <a:lnTo>
                    <a:pt x="4762" y="638175"/>
                  </a:lnTo>
                  <a:lnTo>
                    <a:pt x="0" y="681037"/>
                  </a:lnTo>
                  <a:lnTo>
                    <a:pt x="14287" y="728662"/>
                  </a:lnTo>
                  <a:lnTo>
                    <a:pt x="66675" y="800100"/>
                  </a:lnTo>
                  <a:lnTo>
                    <a:pt x="133350" y="904875"/>
                  </a:lnTo>
                  <a:lnTo>
                    <a:pt x="209550" y="966787"/>
                  </a:lnTo>
                  <a:lnTo>
                    <a:pt x="233362" y="985837"/>
                  </a:lnTo>
                  <a:lnTo>
                    <a:pt x="285750" y="1004887"/>
                  </a:lnTo>
                  <a:lnTo>
                    <a:pt x="414337" y="995362"/>
                  </a:lnTo>
                  <a:lnTo>
                    <a:pt x="504825" y="966787"/>
                  </a:lnTo>
                  <a:lnTo>
                    <a:pt x="600075" y="938212"/>
                  </a:lnTo>
                  <a:lnTo>
                    <a:pt x="661987" y="938212"/>
                  </a:lnTo>
                  <a:lnTo>
                    <a:pt x="685800" y="966787"/>
                  </a:lnTo>
                  <a:lnTo>
                    <a:pt x="714375" y="1000125"/>
                  </a:lnTo>
                  <a:lnTo>
                    <a:pt x="804862" y="1009650"/>
                  </a:lnTo>
                  <a:lnTo>
                    <a:pt x="852487" y="1033462"/>
                  </a:lnTo>
                  <a:lnTo>
                    <a:pt x="847725" y="1071562"/>
                  </a:lnTo>
                  <a:lnTo>
                    <a:pt x="842962" y="1119187"/>
                  </a:lnTo>
                  <a:lnTo>
                    <a:pt x="833437" y="1171575"/>
                  </a:lnTo>
                  <a:lnTo>
                    <a:pt x="838200" y="1223962"/>
                  </a:lnTo>
                  <a:lnTo>
                    <a:pt x="871537" y="1266825"/>
                  </a:lnTo>
                  <a:lnTo>
                    <a:pt x="895350" y="1319212"/>
                  </a:lnTo>
                  <a:lnTo>
                    <a:pt x="938212" y="1347787"/>
                  </a:lnTo>
                  <a:lnTo>
                    <a:pt x="962025" y="1428750"/>
                  </a:lnTo>
                  <a:lnTo>
                    <a:pt x="971550" y="1495425"/>
                  </a:lnTo>
                  <a:lnTo>
                    <a:pt x="957262" y="1562100"/>
                  </a:lnTo>
                  <a:lnTo>
                    <a:pt x="928687" y="1633537"/>
                  </a:lnTo>
                  <a:lnTo>
                    <a:pt x="895350" y="1700212"/>
                  </a:lnTo>
                  <a:lnTo>
                    <a:pt x="895350" y="1738312"/>
                  </a:lnTo>
                  <a:lnTo>
                    <a:pt x="923925" y="1814512"/>
                  </a:lnTo>
                  <a:lnTo>
                    <a:pt x="952500" y="1871662"/>
                  </a:lnTo>
                  <a:lnTo>
                    <a:pt x="971550" y="1957387"/>
                  </a:lnTo>
                  <a:lnTo>
                    <a:pt x="1009650" y="2038350"/>
                  </a:lnTo>
                  <a:lnTo>
                    <a:pt x="1028700" y="2171700"/>
                  </a:lnTo>
                  <a:lnTo>
                    <a:pt x="1023937" y="2162175"/>
                  </a:lnTo>
                  <a:lnTo>
                    <a:pt x="1047750" y="2209800"/>
                  </a:lnTo>
                  <a:lnTo>
                    <a:pt x="1104900" y="2200275"/>
                  </a:lnTo>
                  <a:lnTo>
                    <a:pt x="1185862" y="2176462"/>
                  </a:lnTo>
                  <a:lnTo>
                    <a:pt x="1300162" y="2133600"/>
                  </a:lnTo>
                  <a:lnTo>
                    <a:pt x="1333500" y="2105025"/>
                  </a:lnTo>
                  <a:lnTo>
                    <a:pt x="1366837" y="2043112"/>
                  </a:lnTo>
                  <a:lnTo>
                    <a:pt x="1395412" y="1995487"/>
                  </a:lnTo>
                  <a:lnTo>
                    <a:pt x="1447800" y="1962150"/>
                  </a:lnTo>
                  <a:lnTo>
                    <a:pt x="1485900" y="1914525"/>
                  </a:lnTo>
                  <a:lnTo>
                    <a:pt x="1514475" y="1876425"/>
                  </a:lnTo>
                  <a:lnTo>
                    <a:pt x="1533525" y="1819275"/>
                  </a:lnTo>
                  <a:lnTo>
                    <a:pt x="1533525" y="1795462"/>
                  </a:lnTo>
                  <a:lnTo>
                    <a:pt x="1524000" y="1752600"/>
                  </a:lnTo>
                  <a:lnTo>
                    <a:pt x="1585912" y="1724025"/>
                  </a:lnTo>
                  <a:lnTo>
                    <a:pt x="1633537" y="1685925"/>
                  </a:lnTo>
                  <a:lnTo>
                    <a:pt x="1671637" y="1657350"/>
                  </a:lnTo>
                  <a:lnTo>
                    <a:pt x="1700212" y="1609725"/>
                  </a:lnTo>
                  <a:lnTo>
                    <a:pt x="1709737" y="1547812"/>
                  </a:lnTo>
                  <a:lnTo>
                    <a:pt x="1714500" y="1481137"/>
                  </a:lnTo>
                  <a:lnTo>
                    <a:pt x="1704975" y="1409700"/>
                  </a:lnTo>
                  <a:lnTo>
                    <a:pt x="1695450" y="1347787"/>
                  </a:lnTo>
                  <a:lnTo>
                    <a:pt x="1695450" y="1271587"/>
                  </a:lnTo>
                  <a:lnTo>
                    <a:pt x="1719262" y="1219200"/>
                  </a:lnTo>
                  <a:lnTo>
                    <a:pt x="1747837" y="1157287"/>
                  </a:lnTo>
                  <a:lnTo>
                    <a:pt x="1828800" y="1042987"/>
                  </a:lnTo>
                  <a:lnTo>
                    <a:pt x="1885950" y="933450"/>
                  </a:lnTo>
                  <a:lnTo>
                    <a:pt x="1895475" y="866775"/>
                  </a:lnTo>
                  <a:lnTo>
                    <a:pt x="1900237" y="785812"/>
                  </a:lnTo>
                  <a:lnTo>
                    <a:pt x="1900237" y="723900"/>
                  </a:lnTo>
                  <a:lnTo>
                    <a:pt x="1828800" y="752475"/>
                  </a:lnTo>
                  <a:lnTo>
                    <a:pt x="1790700" y="766762"/>
                  </a:lnTo>
                  <a:lnTo>
                    <a:pt x="1776412" y="766762"/>
                  </a:lnTo>
                  <a:lnTo>
                    <a:pt x="1747837" y="738187"/>
                  </a:lnTo>
                  <a:lnTo>
                    <a:pt x="1743075" y="690562"/>
                  </a:lnTo>
                  <a:lnTo>
                    <a:pt x="1733550" y="676275"/>
                  </a:lnTo>
                  <a:lnTo>
                    <a:pt x="1685925" y="642937"/>
                  </a:lnTo>
                  <a:lnTo>
                    <a:pt x="1652587" y="623887"/>
                  </a:lnTo>
                  <a:lnTo>
                    <a:pt x="1600200" y="533400"/>
                  </a:lnTo>
                  <a:lnTo>
                    <a:pt x="1576387" y="485775"/>
                  </a:lnTo>
                  <a:lnTo>
                    <a:pt x="1543050" y="442912"/>
                  </a:lnTo>
                  <a:lnTo>
                    <a:pt x="1514475" y="376237"/>
                  </a:lnTo>
                  <a:lnTo>
                    <a:pt x="1462087" y="338137"/>
                  </a:lnTo>
                  <a:lnTo>
                    <a:pt x="1423987" y="280987"/>
                  </a:lnTo>
                  <a:lnTo>
                    <a:pt x="1395412" y="257175"/>
                  </a:lnTo>
                  <a:lnTo>
                    <a:pt x="1371600" y="209550"/>
                  </a:lnTo>
                  <a:lnTo>
                    <a:pt x="1347787" y="142875"/>
                  </a:lnTo>
                  <a:close/>
                </a:path>
              </a:pathLst>
            </a:cu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6E5A1698-1D27-4E30-9D33-2287311362E2}"/>
              </a:ext>
            </a:extLst>
          </p:cNvPr>
          <p:cNvSpPr/>
          <p:nvPr/>
        </p:nvSpPr>
        <p:spPr>
          <a:xfrm>
            <a:off x="0" y="581025"/>
            <a:ext cx="8467725" cy="14732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2400" b="1" dirty="0"/>
              <a:t>Le « Consensus de Douala» souligne l’urgence d’accélérer le processus de diversification des économies de l’Afrique centrale à travers la promotion d’une industrialisation basée sur les ressources naturelles</a:t>
            </a:r>
          </a:p>
        </p:txBody>
      </p:sp>
      <p:sp>
        <p:nvSpPr>
          <p:cNvPr id="12" name="Rectangle 11">
            <a:extLst>
              <a:ext uri="{FF2B5EF4-FFF2-40B4-BE49-F238E27FC236}">
                <a16:creationId xmlns:a16="http://schemas.microsoft.com/office/drawing/2014/main" id="{7772A6C4-B8DA-4DB8-9DEA-645A86136CC5}"/>
              </a:ext>
            </a:extLst>
          </p:cNvPr>
          <p:cNvSpPr/>
          <p:nvPr/>
        </p:nvSpPr>
        <p:spPr>
          <a:xfrm>
            <a:off x="0" y="2198939"/>
            <a:ext cx="8001000" cy="15824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2400" b="1" dirty="0"/>
              <a:t>Le Bureau de la CEA pour l’Afrique centrale a poursuivi ses réflexions en vue de l’élaboration d’un Plan Directeur d’Industrialisation et de Diversification Economique pour l’Afrique centrale (PDIDE Régional)</a:t>
            </a:r>
          </a:p>
        </p:txBody>
      </p:sp>
      <p:sp>
        <p:nvSpPr>
          <p:cNvPr id="13" name="Rectangle 12">
            <a:extLst>
              <a:ext uri="{FF2B5EF4-FFF2-40B4-BE49-F238E27FC236}">
                <a16:creationId xmlns:a16="http://schemas.microsoft.com/office/drawing/2014/main" id="{30C78F71-067A-42BA-820E-58E573D6964A}"/>
              </a:ext>
            </a:extLst>
          </p:cNvPr>
          <p:cNvSpPr/>
          <p:nvPr/>
        </p:nvSpPr>
        <p:spPr>
          <a:xfrm>
            <a:off x="0" y="3886200"/>
            <a:ext cx="6786390" cy="14895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fr-FR" sz="2400" b="1"/>
              <a:t>PDIDE est un véhicule commun pour toutes les parties prenantes afin de contribuer en bloc à diversifier les économies de l’Afrique centrale</a:t>
            </a:r>
            <a:endParaRPr lang="fr-FR" sz="2400" b="1" dirty="0"/>
          </a:p>
        </p:txBody>
      </p:sp>
      <p:sp>
        <p:nvSpPr>
          <p:cNvPr id="11" name="Flèche : droite 10">
            <a:extLst>
              <a:ext uri="{FF2B5EF4-FFF2-40B4-BE49-F238E27FC236}">
                <a16:creationId xmlns:a16="http://schemas.microsoft.com/office/drawing/2014/main" id="{AA0D44C3-C0BF-4B64-B1BB-40EB178A2564}"/>
              </a:ext>
            </a:extLst>
          </p:cNvPr>
          <p:cNvSpPr/>
          <p:nvPr/>
        </p:nvSpPr>
        <p:spPr>
          <a:xfrm>
            <a:off x="358268" y="559606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373BD793-A89E-4F63-BDF9-61BBB44305A1}"/>
              </a:ext>
            </a:extLst>
          </p:cNvPr>
          <p:cNvSpPr txBox="1"/>
          <p:nvPr/>
        </p:nvSpPr>
        <p:spPr>
          <a:xfrm>
            <a:off x="1752600" y="5480529"/>
            <a:ext cx="8467725" cy="1292662"/>
          </a:xfrm>
          <a:prstGeom prst="rect">
            <a:avLst/>
          </a:prstGeom>
          <a:noFill/>
        </p:spPr>
        <p:txBody>
          <a:bodyPr wrap="square">
            <a:spAutoFit/>
          </a:bodyPr>
          <a:lstStyle/>
          <a:p>
            <a:pPr marL="0" indent="0">
              <a:buNone/>
            </a:pPr>
            <a:r>
              <a:rPr lang="fr-FR" sz="2000" b="1" spc="-30" dirty="0">
                <a:latin typeface="Lato" panose="020F0502020204030203" pitchFamily="34" charset="0"/>
                <a:cs typeface="Times New Roman" panose="02020603050405020304" pitchFamily="18" charset="0"/>
              </a:rPr>
              <a:t>Briser le cercle vicieux du modèle de croissance économique actuel, et de migrer progressivement vers un cercle vertueux de croissance inclusive et durable</a:t>
            </a:r>
          </a:p>
          <a:p>
            <a:pPr marL="0" indent="0">
              <a:buNone/>
            </a:pPr>
            <a:endParaRPr lang="fr-FR" sz="1800" spc="-30" dirty="0">
              <a:latin typeface="Lato" panose="020F0502020204030203"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EECB43FC-5A15-4539-817D-2858CC9B7872}"/>
              </a:ext>
            </a:extLst>
          </p:cNvPr>
          <p:cNvSpPr>
            <a:spLocks noGrp="1"/>
          </p:cNvSpPr>
          <p:nvPr>
            <p:ph type="sldNum" sz="quarter" idx="12"/>
          </p:nvPr>
        </p:nvSpPr>
        <p:spPr/>
        <p:txBody>
          <a:bodyPr/>
          <a:lstStyle/>
          <a:p>
            <a:fld id="{669CF414-0634-4E5D-9077-D58D470BFA39}" type="slidenum">
              <a:rPr lang="en-US" smtClean="0"/>
              <a:t>19</a:t>
            </a:fld>
            <a:endParaRPr lang="en-US"/>
          </a:p>
        </p:txBody>
      </p:sp>
    </p:spTree>
    <p:extLst>
      <p:ext uri="{BB962C8B-B14F-4D97-AF65-F5344CB8AC3E}">
        <p14:creationId xmlns:p14="http://schemas.microsoft.com/office/powerpoint/2010/main" val="752118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0AADB-A564-6C46-AC45-CF6FFC107E67}"/>
              </a:ext>
            </a:extLst>
          </p:cNvPr>
          <p:cNvSpPr>
            <a:spLocks noGrp="1"/>
          </p:cNvSpPr>
          <p:nvPr>
            <p:ph type="title"/>
          </p:nvPr>
        </p:nvSpPr>
        <p:spPr/>
        <p:txBody>
          <a:bodyPr/>
          <a:lstStyle/>
          <a:p>
            <a:endParaRPr lang="en-RW"/>
          </a:p>
        </p:txBody>
      </p:sp>
      <p:pic>
        <p:nvPicPr>
          <p:cNvPr id="7" name="Picture 6">
            <a:extLst>
              <a:ext uri="{FF2B5EF4-FFF2-40B4-BE49-F238E27FC236}">
                <a16:creationId xmlns:a16="http://schemas.microsoft.com/office/drawing/2014/main" id="{91438CA6-7CE0-CB43-9968-723F3301C6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0" y="1285875"/>
            <a:ext cx="11853863" cy="3951287"/>
          </a:xfrm>
          <a:prstGeom prst="rect">
            <a:avLst/>
          </a:prstGeom>
        </p:spPr>
      </p:pic>
      <p:sp>
        <p:nvSpPr>
          <p:cNvPr id="11" name="Subtitle 2">
            <a:extLst>
              <a:ext uri="{FF2B5EF4-FFF2-40B4-BE49-F238E27FC236}">
                <a16:creationId xmlns:a16="http://schemas.microsoft.com/office/drawing/2014/main" id="{AB14C6CC-CA1C-B24D-8057-4ED55ED219FE}"/>
              </a:ext>
            </a:extLst>
          </p:cNvPr>
          <p:cNvSpPr txBox="1">
            <a:spLocks/>
          </p:cNvSpPr>
          <p:nvPr/>
        </p:nvSpPr>
        <p:spPr>
          <a:xfrm>
            <a:off x="1633765" y="5715625"/>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Pour plus </a:t>
            </a:r>
            <a:r>
              <a:rPr lang="en-US" sz="2000" b="1" dirty="0" err="1"/>
              <a:t>d'informations</a:t>
            </a:r>
            <a:r>
              <a:rPr lang="en-US" sz="2000" b="1"/>
              <a:t>:</a:t>
            </a:r>
          </a:p>
          <a:p>
            <a:pPr>
              <a:lnSpc>
                <a:spcPct val="100000"/>
              </a:lnSpc>
              <a:spcBef>
                <a:spcPts val="0"/>
              </a:spcBef>
            </a:pPr>
            <a:r>
              <a:rPr lang="en-US" sz="1800"/>
              <a:t>www</a:t>
            </a:r>
            <a:r>
              <a:rPr lang="en-US" sz="1800" dirty="0"/>
              <a:t>.uneca.org/ea-icsoe26</a:t>
            </a:r>
            <a:endParaRPr lang="en-US" sz="2000" dirty="0"/>
          </a:p>
        </p:txBody>
      </p:sp>
    </p:spTree>
    <p:extLst>
      <p:ext uri="{BB962C8B-B14F-4D97-AF65-F5344CB8AC3E}">
        <p14:creationId xmlns:p14="http://schemas.microsoft.com/office/powerpoint/2010/main" val="1978470678"/>
      </p:ext>
    </p:extLst>
  </p:cSld>
  <p:clrMapOvr>
    <a:masterClrMapping/>
  </p:clrMapOvr>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1427</TotalTime>
  <Words>1123</Words>
  <Application>Microsoft Office PowerPoint</Application>
  <PresentationFormat>Grand écran</PresentationFormat>
  <Paragraphs>104</Paragraphs>
  <Slides>20</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Calibri</vt:lpstr>
      <vt:lpstr>Calibri Light</vt:lpstr>
      <vt:lpstr>Lato</vt:lpstr>
      <vt:lpstr>Wingdings</vt:lpstr>
      <vt:lpstr>Office Theme</vt:lpstr>
      <vt:lpstr>Présentation PowerPoint</vt:lpstr>
      <vt:lpstr>  Evolution macroéconomique en Afrique centrale en 2020-2021 et prévisions pour 2022-2025</vt:lpstr>
      <vt:lpstr>Plan de présentation</vt:lpstr>
      <vt:lpstr>1. Croissance</vt:lpstr>
      <vt:lpstr>1. Croissance</vt:lpstr>
      <vt:lpstr>Présentation PowerPoint</vt:lpstr>
      <vt:lpstr>2.Prix</vt:lpstr>
      <vt:lpstr>Présentation PowerPoint</vt:lpstr>
      <vt:lpstr>3. Secteur extérieur</vt:lpstr>
      <vt:lpstr>Présentation PowerPoint</vt:lpstr>
      <vt:lpstr>4.Finances publiques </vt:lpstr>
      <vt:lpstr>Présentation PowerPoint</vt:lpstr>
      <vt:lpstr>5. Dette</vt:lpstr>
      <vt:lpstr>Présentation PowerPoint</vt:lpstr>
      <vt:lpstr>6.Prévisions</vt:lpstr>
      <vt:lpstr>Présentation PowerPoint</vt:lpstr>
      <vt:lpstr>7. Recommandations</vt:lpstr>
      <vt:lpstr>8. Conclusion</vt:lpstr>
      <vt:lpstr>8. Conclusion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Mamadou Malick BAL</cp:lastModifiedBy>
  <cp:revision>59</cp:revision>
  <dcterms:created xsi:type="dcterms:W3CDTF">2020-02-05T12:44:36Z</dcterms:created>
  <dcterms:modified xsi:type="dcterms:W3CDTF">2022-11-14T19:48:27Z</dcterms:modified>
</cp:coreProperties>
</file>