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96" r:id="rId2"/>
    <p:sldId id="326" r:id="rId3"/>
    <p:sldId id="266" r:id="rId4"/>
    <p:sldId id="308" r:id="rId5"/>
    <p:sldId id="327" r:id="rId6"/>
    <p:sldId id="328" r:id="rId7"/>
    <p:sldId id="329" r:id="rId8"/>
    <p:sldId id="330" r:id="rId9"/>
    <p:sldId id="331" r:id="rId10"/>
    <p:sldId id="332" r:id="rId11"/>
    <p:sldId id="333" r:id="rId12"/>
    <p:sldId id="334" r:id="rId13"/>
    <p:sldId id="335" r:id="rId14"/>
    <p:sldId id="338" r:id="rId15"/>
    <p:sldId id="336" r:id="rId16"/>
    <p:sldId id="337" r:id="rId17"/>
    <p:sldId id="291"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2" clrIdx="0">
    <p:extLst>
      <p:ext uri="{19B8F6BF-5375-455C-9EA6-DF929625EA0E}">
        <p15:presenceInfo xmlns:p15="http://schemas.microsoft.com/office/powerpoint/2012/main" userId="Raquel Frederick"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63C1"/>
    <a:srgbClr val="2B7B17"/>
    <a:srgbClr val="0172B1"/>
    <a:srgbClr val="344085"/>
    <a:srgbClr val="0A97D9"/>
    <a:srgbClr val="D6DCE5"/>
    <a:srgbClr val="063C77"/>
    <a:srgbClr val="810024"/>
    <a:srgbClr val="CD7000"/>
    <a:srgbClr val="033B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37" autoAdjust="0"/>
    <p:restoredTop sz="89870" autoAdjust="0"/>
  </p:normalViewPr>
  <p:slideViewPr>
    <p:cSldViewPr snapToGrid="0">
      <p:cViewPr varScale="1">
        <p:scale>
          <a:sx n="77" d="100"/>
          <a:sy n="77" d="100"/>
        </p:scale>
        <p:origin x="220" y="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ED5F7F-28F9-4073-85C2-2BE119621B73}"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en-US"/>
        </a:p>
      </dgm:t>
    </dgm:pt>
    <dgm:pt modelId="{5E30E5DA-14DD-479F-953F-897051FF3043}">
      <dgm:prSet custT="1"/>
      <dgm:spPr>
        <a:solidFill>
          <a:srgbClr val="FF0000"/>
        </a:solidFill>
      </dgm:spPr>
      <dgm:t>
        <a:bodyPr/>
        <a:lstStyle/>
        <a:p>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Comment passer du cercle vicieux au cercle vertueux ?</a:t>
          </a:r>
          <a:endParaRPr lang="en-US"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endParaRPr>
        </a:p>
      </dgm:t>
    </dgm:pt>
    <dgm:pt modelId="{627A7379-DCFC-4B55-A43F-3B4B49E3248C}" type="parTrans" cxnId="{FACB5BEA-C804-405D-9718-2892BDFAF545}">
      <dgm:prSet/>
      <dgm:spPr/>
      <dgm:t>
        <a:bodyPr/>
        <a:lstStyle/>
        <a:p>
          <a:endParaRPr lang="en-US"/>
        </a:p>
      </dgm:t>
    </dgm:pt>
    <dgm:pt modelId="{31D2E2EB-886C-4844-9057-2F675388DF74}" type="sibTrans" cxnId="{FACB5BEA-C804-405D-9718-2892BDFAF545}">
      <dgm:prSet/>
      <dgm:spPr/>
      <dgm:t>
        <a:bodyPr/>
        <a:lstStyle/>
        <a:p>
          <a:endParaRPr lang="en-US"/>
        </a:p>
      </dgm:t>
    </dgm:pt>
    <dgm:pt modelId="{F07927C5-E686-4B8C-80BA-610FEF4C0CF0}">
      <dgm:prSet phldrT="[Text]"/>
      <dgm:spPr>
        <a:solidFill>
          <a:srgbClr val="00B050"/>
        </a:solidFill>
        <a:ln>
          <a:solidFill>
            <a:srgbClr val="00B050"/>
          </a:solidFill>
        </a:ln>
      </dgm:spPr>
      <dgm:t>
        <a:bodyPr/>
        <a:lstStyle/>
        <a:p>
          <a:pPr>
            <a:buFont typeface="Wingdings" panose="05000000000000000000" pitchFamily="2" charset="2"/>
            <a:buChar char="q"/>
          </a:pPr>
          <a:r>
            <a:rPr lang="fr-FR" b="1"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2</a:t>
          </a:r>
        </a:p>
        <a:p>
          <a:r>
            <a:rPr lang="fr-FR" b="1"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 valeur en capital financier de l’</a:t>
          </a:r>
          <a:r>
            <a:rPr lang="fr-FR" b="1" dirty="0" err="1">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b="1"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est très élevée sinon illimité</a:t>
          </a:r>
        </a:p>
      </dgm:t>
    </dgm:pt>
    <dgm:pt modelId="{D2E7C759-3B9B-49D6-A2CF-98B7AEC29273}" type="parTrans" cxnId="{3A2CDA04-AF81-4495-AA40-151664FAC2BE}">
      <dgm:prSet/>
      <dgm:spPr/>
      <dgm:t>
        <a:bodyPr/>
        <a:lstStyle/>
        <a:p>
          <a:endParaRPr lang="en-US"/>
        </a:p>
      </dgm:t>
    </dgm:pt>
    <dgm:pt modelId="{A9FF926F-D72B-40A5-817C-F13156AA0145}" type="sibTrans" cxnId="{3A2CDA04-AF81-4495-AA40-151664FAC2BE}">
      <dgm:prSet/>
      <dgm:spPr/>
      <dgm:t>
        <a:bodyPr/>
        <a:lstStyle/>
        <a:p>
          <a:endParaRPr lang="en-US"/>
        </a:p>
      </dgm:t>
    </dgm:pt>
    <dgm:pt modelId="{62469B2A-362C-4820-9C79-231929161CBE}">
      <dgm:prSet phldrT="[Text]" custT="1"/>
      <dgm:spPr>
        <a:solidFill>
          <a:srgbClr val="00B050"/>
        </a:solidFill>
      </dgm:spPr>
      <dgm:t>
        <a:bodyPr/>
        <a:lstStyle/>
        <a:p>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3 </a:t>
          </a:r>
        </a:p>
        <a:p>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t>
          </a:r>
          <a:r>
            <a:rPr lang="fr-FR" sz="8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peut émettre des actions sans droit de vote lui permettant de lever d’importants financements non remboursables par émission des actions de l’</a:t>
          </a:r>
          <a:r>
            <a:rPr lang="fr-FR" sz="8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sans droit de vote.</a:t>
          </a:r>
          <a:endParaRPr lang="en-US"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endParaRPr>
        </a:p>
      </dgm:t>
    </dgm:pt>
    <dgm:pt modelId="{E528FB33-909D-4DDE-B947-D33C5FCC7A39}" type="parTrans" cxnId="{17EEB1B0-448A-4C87-96D0-F9817E3E5C16}">
      <dgm:prSet/>
      <dgm:spPr/>
      <dgm:t>
        <a:bodyPr/>
        <a:lstStyle/>
        <a:p>
          <a:endParaRPr lang="en-US"/>
        </a:p>
      </dgm:t>
    </dgm:pt>
    <dgm:pt modelId="{523DE072-35AC-4932-9B83-2011C9145F93}" type="sibTrans" cxnId="{17EEB1B0-448A-4C87-96D0-F9817E3E5C16}">
      <dgm:prSet/>
      <dgm:spPr/>
      <dgm:t>
        <a:bodyPr/>
        <a:lstStyle/>
        <a:p>
          <a:endParaRPr lang="en-US"/>
        </a:p>
      </dgm:t>
    </dgm:pt>
    <dgm:pt modelId="{7350B13F-6E31-4F61-80F6-5562D2324292}">
      <dgm:prSet custT="1"/>
      <dgm:spPr>
        <a:solidFill>
          <a:srgbClr val="00B050"/>
        </a:solidFill>
      </dgm:spPr>
      <dgm:t>
        <a:bodyPr/>
        <a:lstStyle/>
        <a:p>
          <a:pPr marL="0" lvl="0" algn="ctr" defTabSz="400050">
            <a:lnSpc>
              <a:spcPct val="90000"/>
            </a:lnSpc>
            <a:spcBef>
              <a:spcPct val="0"/>
            </a:spcBef>
            <a:spcAft>
              <a:spcPct val="35000"/>
            </a:spcAft>
            <a:buNone/>
          </a:pP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1 </a:t>
          </a:r>
        </a:p>
        <a:p>
          <a:pPr marL="0" lvl="0" algn="ctr" defTabSz="400050">
            <a:lnSpc>
              <a:spcPct val="90000"/>
            </a:lnSpc>
            <a:spcBef>
              <a:spcPct val="0"/>
            </a:spcBef>
            <a:spcAft>
              <a:spcPct val="35000"/>
            </a:spcAft>
            <a:buNone/>
          </a:pP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t>
          </a:r>
          <a:r>
            <a:rPr lang="fr-FR" sz="9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est en partie propriétaire du capital naturel et de revenus futurs à perpétuité.  </a:t>
          </a:r>
        </a:p>
      </dgm:t>
    </dgm:pt>
    <dgm:pt modelId="{2E3D64E3-23E8-4910-8979-6B2798641149}" type="parTrans" cxnId="{2A7520C4-2D8F-4B29-B360-97E8F5F6D3BB}">
      <dgm:prSet/>
      <dgm:spPr/>
      <dgm:t>
        <a:bodyPr/>
        <a:lstStyle/>
        <a:p>
          <a:endParaRPr lang="en-US"/>
        </a:p>
      </dgm:t>
    </dgm:pt>
    <dgm:pt modelId="{558C40C8-A930-4051-AC8C-F50CAD1CF770}" type="sibTrans" cxnId="{2A7520C4-2D8F-4B29-B360-97E8F5F6D3BB}">
      <dgm:prSet/>
      <dgm:spPr/>
      <dgm:t>
        <a:bodyPr/>
        <a:lstStyle/>
        <a:p>
          <a:endParaRPr lang="en-US"/>
        </a:p>
      </dgm:t>
    </dgm:pt>
    <dgm:pt modelId="{CDD2716C-0F69-4AE0-9EFE-E80404F51468}" type="pres">
      <dgm:prSet presAssocID="{45ED5F7F-28F9-4073-85C2-2BE119621B73}" presName="cycleMatrixDiagram" presStyleCnt="0">
        <dgm:presLayoutVars>
          <dgm:chMax val="1"/>
          <dgm:dir/>
          <dgm:animLvl val="lvl"/>
          <dgm:resizeHandles val="exact"/>
        </dgm:presLayoutVars>
      </dgm:prSet>
      <dgm:spPr/>
    </dgm:pt>
    <dgm:pt modelId="{B8392CE2-A419-4F76-A3E7-BCDCEAF7782B}" type="pres">
      <dgm:prSet presAssocID="{45ED5F7F-28F9-4073-85C2-2BE119621B73}" presName="children" presStyleCnt="0"/>
      <dgm:spPr/>
    </dgm:pt>
    <dgm:pt modelId="{09A114B4-43BA-46E2-A40C-34181B32440A}" type="pres">
      <dgm:prSet presAssocID="{45ED5F7F-28F9-4073-85C2-2BE119621B73}" presName="childPlaceholder" presStyleCnt="0"/>
      <dgm:spPr/>
    </dgm:pt>
    <dgm:pt modelId="{15FBA7A1-C227-4662-9816-BDE03C72333A}" type="pres">
      <dgm:prSet presAssocID="{45ED5F7F-28F9-4073-85C2-2BE119621B73}" presName="circle" presStyleCnt="0"/>
      <dgm:spPr/>
    </dgm:pt>
    <dgm:pt modelId="{4D7F6E6C-65DD-4D1B-B908-0DCDEC7FF50E}" type="pres">
      <dgm:prSet presAssocID="{45ED5F7F-28F9-4073-85C2-2BE119621B73}" presName="quadrant1" presStyleLbl="node1" presStyleIdx="0" presStyleCnt="4" custLinFactNeighborX="2310" custLinFactNeighborY="-1948">
        <dgm:presLayoutVars>
          <dgm:chMax val="1"/>
          <dgm:bulletEnabled val="1"/>
        </dgm:presLayoutVars>
      </dgm:prSet>
      <dgm:spPr/>
    </dgm:pt>
    <dgm:pt modelId="{9B3C47DE-E794-4EB5-B01A-5200755D1612}" type="pres">
      <dgm:prSet presAssocID="{45ED5F7F-28F9-4073-85C2-2BE119621B73}" presName="quadrant2" presStyleLbl="node1" presStyleIdx="1" presStyleCnt="4" custLinFactNeighborY="-661">
        <dgm:presLayoutVars>
          <dgm:chMax val="1"/>
          <dgm:bulletEnabled val="1"/>
        </dgm:presLayoutVars>
      </dgm:prSet>
      <dgm:spPr/>
    </dgm:pt>
    <dgm:pt modelId="{A8167A3B-2439-4627-8E85-566761133A7C}" type="pres">
      <dgm:prSet presAssocID="{45ED5F7F-28F9-4073-85C2-2BE119621B73}" presName="quadrant3" presStyleLbl="node1" presStyleIdx="2" presStyleCnt="4" custLinFactNeighborX="-1321" custLinFactNeighborY="-2007">
        <dgm:presLayoutVars>
          <dgm:chMax val="1"/>
          <dgm:bulletEnabled val="1"/>
        </dgm:presLayoutVars>
      </dgm:prSet>
      <dgm:spPr/>
    </dgm:pt>
    <dgm:pt modelId="{424A8ECE-B71C-4920-8E5D-650D5C5F765F}" type="pres">
      <dgm:prSet presAssocID="{45ED5F7F-28F9-4073-85C2-2BE119621B73}" presName="quadrant4" presStyleLbl="node1" presStyleIdx="3" presStyleCnt="4" custLinFactNeighborX="2309" custLinFactNeighborY="-1727">
        <dgm:presLayoutVars>
          <dgm:chMax val="1"/>
          <dgm:bulletEnabled val="1"/>
        </dgm:presLayoutVars>
      </dgm:prSet>
      <dgm:spPr/>
    </dgm:pt>
    <dgm:pt modelId="{1625DA22-FC8D-4622-9BF2-ECA7C6D49271}" type="pres">
      <dgm:prSet presAssocID="{45ED5F7F-28F9-4073-85C2-2BE119621B73}" presName="quadrantPlaceholder" presStyleCnt="0"/>
      <dgm:spPr/>
    </dgm:pt>
    <dgm:pt modelId="{88A412AC-40ED-4476-9E06-D9FD15B86DA4}" type="pres">
      <dgm:prSet presAssocID="{45ED5F7F-28F9-4073-85C2-2BE119621B73}" presName="center1" presStyleLbl="fgShp" presStyleIdx="0" presStyleCnt="2"/>
      <dgm:spPr>
        <a:solidFill>
          <a:srgbClr val="FF0000"/>
        </a:solidFill>
      </dgm:spPr>
    </dgm:pt>
    <dgm:pt modelId="{D2860B5A-61F7-44EE-B9D4-77D1B9B55111}" type="pres">
      <dgm:prSet presAssocID="{45ED5F7F-28F9-4073-85C2-2BE119621B73}" presName="center2" presStyleLbl="fgShp" presStyleIdx="1" presStyleCnt="2"/>
      <dgm:spPr>
        <a:solidFill>
          <a:srgbClr val="00B050"/>
        </a:solidFill>
      </dgm:spPr>
    </dgm:pt>
  </dgm:ptLst>
  <dgm:cxnLst>
    <dgm:cxn modelId="{3A2CDA04-AF81-4495-AA40-151664FAC2BE}" srcId="{45ED5F7F-28F9-4073-85C2-2BE119621B73}" destId="{F07927C5-E686-4B8C-80BA-610FEF4C0CF0}" srcOrd="2" destOrd="0" parTransId="{D2E7C759-3B9B-49D6-A2CF-98B7AEC29273}" sibTransId="{A9FF926F-D72B-40A5-817C-F13156AA0145}"/>
    <dgm:cxn modelId="{34297F05-C6E4-4085-AF2A-E34EA507732F}" type="presOf" srcId="{45ED5F7F-28F9-4073-85C2-2BE119621B73}" destId="{CDD2716C-0F69-4AE0-9EFE-E80404F51468}" srcOrd="0" destOrd="0" presId="urn:microsoft.com/office/officeart/2005/8/layout/cycle4"/>
    <dgm:cxn modelId="{0D089A68-21BA-499A-8098-CBAD0BF57262}" type="presOf" srcId="{F07927C5-E686-4B8C-80BA-610FEF4C0CF0}" destId="{A8167A3B-2439-4627-8E85-566761133A7C}" srcOrd="0" destOrd="0" presId="urn:microsoft.com/office/officeart/2005/8/layout/cycle4"/>
    <dgm:cxn modelId="{17EEB1B0-448A-4C87-96D0-F9817E3E5C16}" srcId="{45ED5F7F-28F9-4073-85C2-2BE119621B73}" destId="{62469B2A-362C-4820-9C79-231929161CBE}" srcOrd="3" destOrd="0" parTransId="{E528FB33-909D-4DDE-B947-D33C5FCC7A39}" sibTransId="{523DE072-35AC-4932-9B83-2011C9145F93}"/>
    <dgm:cxn modelId="{1D682EB1-44E3-45A3-8FDC-BAF6FD6BC96F}" type="presOf" srcId="{62469B2A-362C-4820-9C79-231929161CBE}" destId="{424A8ECE-B71C-4920-8E5D-650D5C5F765F}" srcOrd="0" destOrd="0" presId="urn:microsoft.com/office/officeart/2005/8/layout/cycle4"/>
    <dgm:cxn modelId="{2A7520C4-2D8F-4B29-B360-97E8F5F6D3BB}" srcId="{45ED5F7F-28F9-4073-85C2-2BE119621B73}" destId="{7350B13F-6E31-4F61-80F6-5562D2324292}" srcOrd="1" destOrd="0" parTransId="{2E3D64E3-23E8-4910-8979-6B2798641149}" sibTransId="{558C40C8-A930-4051-AC8C-F50CAD1CF770}"/>
    <dgm:cxn modelId="{857D88E2-0635-4676-ACD6-370C3E4DACA5}" type="presOf" srcId="{5E30E5DA-14DD-479F-953F-897051FF3043}" destId="{4D7F6E6C-65DD-4D1B-B908-0DCDEC7FF50E}" srcOrd="0" destOrd="0" presId="urn:microsoft.com/office/officeart/2005/8/layout/cycle4"/>
    <dgm:cxn modelId="{63FC3BE5-12AF-4E89-AC47-2B6320187AB6}" type="presOf" srcId="{7350B13F-6E31-4F61-80F6-5562D2324292}" destId="{9B3C47DE-E794-4EB5-B01A-5200755D1612}" srcOrd="0" destOrd="0" presId="urn:microsoft.com/office/officeart/2005/8/layout/cycle4"/>
    <dgm:cxn modelId="{FACB5BEA-C804-405D-9718-2892BDFAF545}" srcId="{45ED5F7F-28F9-4073-85C2-2BE119621B73}" destId="{5E30E5DA-14DD-479F-953F-897051FF3043}" srcOrd="0" destOrd="0" parTransId="{627A7379-DCFC-4B55-A43F-3B4B49E3248C}" sibTransId="{31D2E2EB-886C-4844-9057-2F675388DF74}"/>
    <dgm:cxn modelId="{93CF8E4C-64E5-4488-8177-D27743F13D01}" type="presParOf" srcId="{CDD2716C-0F69-4AE0-9EFE-E80404F51468}" destId="{B8392CE2-A419-4F76-A3E7-BCDCEAF7782B}" srcOrd="0" destOrd="0" presId="urn:microsoft.com/office/officeart/2005/8/layout/cycle4"/>
    <dgm:cxn modelId="{DE7EED69-EA4A-40DD-ACC9-D5D920EF160E}" type="presParOf" srcId="{B8392CE2-A419-4F76-A3E7-BCDCEAF7782B}" destId="{09A114B4-43BA-46E2-A40C-34181B32440A}" srcOrd="0" destOrd="0" presId="urn:microsoft.com/office/officeart/2005/8/layout/cycle4"/>
    <dgm:cxn modelId="{2293292F-46CA-401F-8FFD-7FE5A8C53A3A}" type="presParOf" srcId="{CDD2716C-0F69-4AE0-9EFE-E80404F51468}" destId="{15FBA7A1-C227-4662-9816-BDE03C72333A}" srcOrd="1" destOrd="0" presId="urn:microsoft.com/office/officeart/2005/8/layout/cycle4"/>
    <dgm:cxn modelId="{9B4349DF-4761-4E3C-A3A2-440310AE02DF}" type="presParOf" srcId="{15FBA7A1-C227-4662-9816-BDE03C72333A}" destId="{4D7F6E6C-65DD-4D1B-B908-0DCDEC7FF50E}" srcOrd="0" destOrd="0" presId="urn:microsoft.com/office/officeart/2005/8/layout/cycle4"/>
    <dgm:cxn modelId="{E6499CED-E34E-45CD-AC57-DAD03A4D448F}" type="presParOf" srcId="{15FBA7A1-C227-4662-9816-BDE03C72333A}" destId="{9B3C47DE-E794-4EB5-B01A-5200755D1612}" srcOrd="1" destOrd="0" presId="urn:microsoft.com/office/officeart/2005/8/layout/cycle4"/>
    <dgm:cxn modelId="{218DD0DC-4EBA-4973-9A10-B6318E14C1CB}" type="presParOf" srcId="{15FBA7A1-C227-4662-9816-BDE03C72333A}" destId="{A8167A3B-2439-4627-8E85-566761133A7C}" srcOrd="2" destOrd="0" presId="urn:microsoft.com/office/officeart/2005/8/layout/cycle4"/>
    <dgm:cxn modelId="{C8A01167-F0B7-4FC2-9B88-65840C3752AB}" type="presParOf" srcId="{15FBA7A1-C227-4662-9816-BDE03C72333A}" destId="{424A8ECE-B71C-4920-8E5D-650D5C5F765F}" srcOrd="3" destOrd="0" presId="urn:microsoft.com/office/officeart/2005/8/layout/cycle4"/>
    <dgm:cxn modelId="{B12E92FF-7576-47A1-9339-F800AB739154}" type="presParOf" srcId="{15FBA7A1-C227-4662-9816-BDE03C72333A}" destId="{1625DA22-FC8D-4622-9BF2-ECA7C6D49271}" srcOrd="4" destOrd="0" presId="urn:microsoft.com/office/officeart/2005/8/layout/cycle4"/>
    <dgm:cxn modelId="{5AFABB16-FFA8-40BF-9CDA-7CA191439F00}" type="presParOf" srcId="{CDD2716C-0F69-4AE0-9EFE-E80404F51468}" destId="{88A412AC-40ED-4476-9E06-D9FD15B86DA4}" srcOrd="2" destOrd="0" presId="urn:microsoft.com/office/officeart/2005/8/layout/cycle4"/>
    <dgm:cxn modelId="{AFE07548-DC00-4B54-8853-3E4FA284DAA6}" type="presParOf" srcId="{CDD2716C-0F69-4AE0-9EFE-E80404F51468}" destId="{D2860B5A-61F7-44EE-B9D4-77D1B9B55111}"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7F6E6C-65DD-4D1B-B908-0DCDEC7FF50E}">
      <dsp:nvSpPr>
        <dsp:cNvPr id="0" name=""/>
        <dsp:cNvSpPr/>
      </dsp:nvSpPr>
      <dsp:spPr>
        <a:xfrm>
          <a:off x="1560188" y="232476"/>
          <a:ext cx="2072728" cy="2072728"/>
        </a:xfrm>
        <a:prstGeom prst="pieWedge">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Comment passer du cercle vicieux au cercle vertueux ?</a:t>
          </a:r>
          <a:endParaRPr lang="en-US"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endParaRPr>
        </a:p>
      </dsp:txBody>
      <dsp:txXfrm>
        <a:off x="2167276" y="839564"/>
        <a:ext cx="1465640" cy="1465640"/>
      </dsp:txXfrm>
    </dsp:sp>
    <dsp:sp modelId="{9B3C47DE-E794-4EB5-B01A-5200755D1612}">
      <dsp:nvSpPr>
        <dsp:cNvPr id="0" name=""/>
        <dsp:cNvSpPr/>
      </dsp:nvSpPr>
      <dsp:spPr>
        <a:xfrm rot="5400000">
          <a:off x="3680775" y="259152"/>
          <a:ext cx="2072728" cy="2072728"/>
        </a:xfrm>
        <a:prstGeom prst="pieWedg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64008" rIns="64008" bIns="64008" numCol="1" spcCol="1270" anchor="ctr" anchorCtr="0">
          <a:noAutofit/>
        </a:bodyPr>
        <a:lstStyle/>
        <a:p>
          <a:pPr marL="0" lvl="0" indent="0" algn="ctr" defTabSz="400050">
            <a:lnSpc>
              <a:spcPct val="90000"/>
            </a:lnSpc>
            <a:spcBef>
              <a:spcPct val="0"/>
            </a:spcBef>
            <a:spcAft>
              <a:spcPct val="35000"/>
            </a:spcAft>
            <a:buNone/>
          </a:pP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1 </a:t>
          </a:r>
        </a:p>
        <a:p>
          <a:pPr marL="0" lvl="0" indent="0" algn="ctr" defTabSz="400050">
            <a:lnSpc>
              <a:spcPct val="90000"/>
            </a:lnSpc>
            <a:spcBef>
              <a:spcPct val="0"/>
            </a:spcBef>
            <a:spcAft>
              <a:spcPct val="35000"/>
            </a:spcAft>
            <a:buNone/>
          </a:pP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t>
          </a:r>
          <a:r>
            <a:rPr lang="fr-FR" sz="9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9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est en partie propriétaire du capital naturel et de revenus futurs à perpétuité.  </a:t>
          </a:r>
        </a:p>
      </dsp:txBody>
      <dsp:txXfrm rot="-5400000">
        <a:off x="3680775" y="866240"/>
        <a:ext cx="1465640" cy="1465640"/>
      </dsp:txXfrm>
    </dsp:sp>
    <dsp:sp modelId="{A8167A3B-2439-4627-8E85-566761133A7C}">
      <dsp:nvSpPr>
        <dsp:cNvPr id="0" name=""/>
        <dsp:cNvSpPr/>
      </dsp:nvSpPr>
      <dsp:spPr>
        <a:xfrm rot="10800000">
          <a:off x="3653394" y="2399720"/>
          <a:ext cx="2072728" cy="2072728"/>
        </a:xfrm>
        <a:prstGeom prst="pieWedge">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marL="0" lvl="0" indent="0" algn="ctr" defTabSz="622300">
            <a:lnSpc>
              <a:spcPct val="90000"/>
            </a:lnSpc>
            <a:spcBef>
              <a:spcPct val="0"/>
            </a:spcBef>
            <a:spcAft>
              <a:spcPct val="35000"/>
            </a:spcAft>
            <a:buFont typeface="Wingdings" panose="05000000000000000000" pitchFamily="2" charset="2"/>
            <a:buNone/>
          </a:pPr>
          <a:r>
            <a:rPr lang="fr-FR" sz="1400" b="1" kern="1200"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2</a:t>
          </a:r>
        </a:p>
        <a:p>
          <a:pPr marL="0" lvl="0" indent="0" algn="ctr" defTabSz="622300">
            <a:lnSpc>
              <a:spcPct val="90000"/>
            </a:lnSpc>
            <a:spcBef>
              <a:spcPct val="0"/>
            </a:spcBef>
            <a:spcAft>
              <a:spcPct val="35000"/>
            </a:spcAft>
            <a:buNone/>
          </a:pPr>
          <a:r>
            <a:rPr lang="fr-FR" sz="1400" b="1" kern="1200"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 valeur en capital financier de l’</a:t>
          </a:r>
          <a:r>
            <a:rPr lang="fr-FR" sz="1400" b="1" kern="1200" dirty="0" err="1">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1400" b="1" kern="1200" dirty="0">
              <a:solidFill>
                <a:schemeClr val="bg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est très élevée sinon illimité</a:t>
          </a:r>
        </a:p>
      </dsp:txBody>
      <dsp:txXfrm rot="10800000">
        <a:off x="3653394" y="2399720"/>
        <a:ext cx="1465640" cy="1465640"/>
      </dsp:txXfrm>
    </dsp:sp>
    <dsp:sp modelId="{424A8ECE-B71C-4920-8E5D-650D5C5F765F}">
      <dsp:nvSpPr>
        <dsp:cNvPr id="0" name=""/>
        <dsp:cNvSpPr/>
      </dsp:nvSpPr>
      <dsp:spPr>
        <a:xfrm rot="16200000">
          <a:off x="1560167" y="2405523"/>
          <a:ext cx="2072728" cy="2072728"/>
        </a:xfrm>
        <a:prstGeom prst="pieWedg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896" tIns="56896" rIns="56896" bIns="56896" numCol="1" spcCol="1270" anchor="ctr" anchorCtr="0">
          <a:noAutofit/>
        </a:bodyPr>
        <a:lstStyle/>
        <a:p>
          <a:pPr marL="0" lvl="0" indent="0" algn="ctr" defTabSz="355600">
            <a:lnSpc>
              <a:spcPct val="90000"/>
            </a:lnSpc>
            <a:spcBef>
              <a:spcPct val="0"/>
            </a:spcBef>
            <a:spcAft>
              <a:spcPct val="35000"/>
            </a:spcAft>
            <a:buNone/>
          </a:pP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Phase  3 </a:t>
          </a:r>
        </a:p>
        <a:p>
          <a:pPr marL="0" lvl="0" indent="0" algn="ctr" defTabSz="355600">
            <a:lnSpc>
              <a:spcPct val="90000"/>
            </a:lnSpc>
            <a:spcBef>
              <a:spcPct val="0"/>
            </a:spcBef>
            <a:spcAft>
              <a:spcPct val="35000"/>
            </a:spcAft>
            <a:buNone/>
          </a:pP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L’</a:t>
          </a:r>
          <a:r>
            <a:rPr lang="fr-FR" sz="8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peut émettre des actions sans droit de vote lui permettant de lever d’importants financements non remboursables par émission des actions de l’</a:t>
          </a:r>
          <a:r>
            <a:rPr lang="fr-FR" sz="800" b="1" kern="1200" dirty="0" err="1">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Etat</a:t>
          </a:r>
          <a:r>
            <a:rPr lang="fr-FR"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rPr>
            <a:t> sans droit de vote.</a:t>
          </a:r>
          <a:endParaRPr lang="en-US" sz="800" b="1" kern="1200" dirty="0">
            <a:solidFill>
              <a:prstClr val="white"/>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cs typeface="+mn-cs"/>
          </a:endParaRPr>
        </a:p>
      </dsp:txBody>
      <dsp:txXfrm rot="5400000">
        <a:off x="2167255" y="2405523"/>
        <a:ext cx="1465640" cy="1465640"/>
      </dsp:txXfrm>
    </dsp:sp>
    <dsp:sp modelId="{88A412AC-40ED-4476-9E06-D9FD15B86DA4}">
      <dsp:nvSpPr>
        <dsp:cNvPr id="0" name=""/>
        <dsp:cNvSpPr/>
      </dsp:nvSpPr>
      <dsp:spPr>
        <a:xfrm>
          <a:off x="3275085" y="1962629"/>
          <a:ext cx="715641" cy="622297"/>
        </a:xfrm>
        <a:prstGeom prst="circularArrow">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860B5A-61F7-44EE-B9D4-77D1B9B55111}">
      <dsp:nvSpPr>
        <dsp:cNvPr id="0" name=""/>
        <dsp:cNvSpPr/>
      </dsp:nvSpPr>
      <dsp:spPr>
        <a:xfrm rot="10800000">
          <a:off x="3275085" y="2201974"/>
          <a:ext cx="715641" cy="622297"/>
        </a:xfrm>
        <a:prstGeom prst="circularArrow">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11/17/2022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a:t>
            </a:fld>
            <a:endParaRPr lang="en-US"/>
          </a:p>
        </p:txBody>
      </p:sp>
    </p:spTree>
    <p:extLst>
      <p:ext uri="{BB962C8B-B14F-4D97-AF65-F5344CB8AC3E}">
        <p14:creationId xmlns:p14="http://schemas.microsoft.com/office/powerpoint/2010/main" val="18270154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économies de l’Afrique centrale continuent d’afficher une croissance du PIB très instable, en deçà </a:t>
            </a:r>
            <a:r>
              <a:rPr lang="fr-FR" sz="1200" b="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d’un taux de croissance à deux chiffres </a:t>
            </a:r>
            <a:r>
              <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et tributaire de l’évolution du cours du baril de pétrole brut sur le marché international. De plus, cette croissance dépend largement de l’exportation des ressources naturelles à faible valeur ajoutée et est non inclusive.  En</a:t>
            </a:r>
            <a:r>
              <a:rPr lang="fr-FR" sz="1200" baseline="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conséquence</a:t>
            </a:r>
            <a:r>
              <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ces économies sont caractérisées par des taux de chômage, de sous-emploi et de pauvreté très élevés; par le chômage caché; et par une forte prédominance du secteur informel.</a:t>
            </a:r>
          </a:p>
        </p:txBody>
      </p:sp>
      <p:sp>
        <p:nvSpPr>
          <p:cNvPr id="4" name="Slide Number Placeholder 3"/>
          <p:cNvSpPr>
            <a:spLocks noGrp="1"/>
          </p:cNvSpPr>
          <p:nvPr>
            <p:ph type="sldNum" sz="quarter" idx="10"/>
          </p:nvPr>
        </p:nvSpPr>
        <p:spPr/>
        <p:txBody>
          <a:bodyPr/>
          <a:lstStyle/>
          <a:p>
            <a:fld id="{FDB8604C-1101-4E9F-9D20-27B96184E882}" type="slidenum">
              <a:rPr lang="en-US" smtClean="0"/>
              <a:t>4</a:t>
            </a:fld>
            <a:endParaRPr lang="en-US"/>
          </a:p>
        </p:txBody>
      </p:sp>
    </p:spTree>
    <p:extLst>
      <p:ext uri="{BB962C8B-B14F-4D97-AF65-F5344CB8AC3E}">
        <p14:creationId xmlns:p14="http://schemas.microsoft.com/office/powerpoint/2010/main" val="3540193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5</a:t>
            </a:fld>
            <a:endParaRPr lang="en-US"/>
          </a:p>
        </p:txBody>
      </p:sp>
    </p:spTree>
    <p:extLst>
      <p:ext uri="{BB962C8B-B14F-4D97-AF65-F5344CB8AC3E}">
        <p14:creationId xmlns:p14="http://schemas.microsoft.com/office/powerpoint/2010/main" val="3968359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6</a:t>
            </a:fld>
            <a:endParaRPr lang="en-US"/>
          </a:p>
        </p:txBody>
      </p:sp>
    </p:spTree>
    <p:extLst>
      <p:ext uri="{BB962C8B-B14F-4D97-AF65-F5344CB8AC3E}">
        <p14:creationId xmlns:p14="http://schemas.microsoft.com/office/powerpoint/2010/main" val="382476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8</a:t>
            </a:fld>
            <a:endParaRPr lang="en-US"/>
          </a:p>
        </p:txBody>
      </p:sp>
    </p:spTree>
    <p:extLst>
      <p:ext uri="{BB962C8B-B14F-4D97-AF65-F5344CB8AC3E}">
        <p14:creationId xmlns:p14="http://schemas.microsoft.com/office/powerpoint/2010/main" val="3876538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9</a:t>
            </a:fld>
            <a:endParaRPr lang="en-US"/>
          </a:p>
        </p:txBody>
      </p:sp>
    </p:spTree>
    <p:extLst>
      <p:ext uri="{BB962C8B-B14F-4D97-AF65-F5344CB8AC3E}">
        <p14:creationId xmlns:p14="http://schemas.microsoft.com/office/powerpoint/2010/main" val="39123385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10</a:t>
            </a:fld>
            <a:endParaRPr lang="en-US"/>
          </a:p>
        </p:txBody>
      </p:sp>
    </p:spTree>
    <p:extLst>
      <p:ext uri="{BB962C8B-B14F-4D97-AF65-F5344CB8AC3E}">
        <p14:creationId xmlns:p14="http://schemas.microsoft.com/office/powerpoint/2010/main" val="2900025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11</a:t>
            </a:fld>
            <a:endParaRPr lang="en-US"/>
          </a:p>
        </p:txBody>
      </p:sp>
    </p:spTree>
    <p:extLst>
      <p:ext uri="{BB962C8B-B14F-4D97-AF65-F5344CB8AC3E}">
        <p14:creationId xmlns:p14="http://schemas.microsoft.com/office/powerpoint/2010/main" val="1329275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12</a:t>
            </a:fld>
            <a:endParaRPr lang="en-US"/>
          </a:p>
        </p:txBody>
      </p:sp>
    </p:spTree>
    <p:extLst>
      <p:ext uri="{BB962C8B-B14F-4D97-AF65-F5344CB8AC3E}">
        <p14:creationId xmlns:p14="http://schemas.microsoft.com/office/powerpoint/2010/main" val="35803284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13</a:t>
            </a:fld>
            <a:endParaRPr lang="en-US"/>
          </a:p>
        </p:txBody>
      </p:sp>
    </p:spTree>
    <p:extLst>
      <p:ext uri="{BB962C8B-B14F-4D97-AF65-F5344CB8AC3E}">
        <p14:creationId xmlns:p14="http://schemas.microsoft.com/office/powerpoint/2010/main" val="402655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14</a:t>
            </a:fld>
            <a:endParaRPr lang="en-US"/>
          </a:p>
        </p:txBody>
      </p:sp>
    </p:spTree>
    <p:extLst>
      <p:ext uri="{BB962C8B-B14F-4D97-AF65-F5344CB8AC3E}">
        <p14:creationId xmlns:p14="http://schemas.microsoft.com/office/powerpoint/2010/main" val="37709543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sz="1200"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p:txBody>
      </p:sp>
      <p:sp>
        <p:nvSpPr>
          <p:cNvPr id="4" name="Slide Number Placeholder 3"/>
          <p:cNvSpPr>
            <a:spLocks noGrp="1"/>
          </p:cNvSpPr>
          <p:nvPr>
            <p:ph type="sldNum" sz="quarter" idx="10"/>
          </p:nvPr>
        </p:nvSpPr>
        <p:spPr/>
        <p:txBody>
          <a:bodyPr/>
          <a:lstStyle/>
          <a:p>
            <a:fld id="{FDB8604C-1101-4E9F-9D20-27B96184E882}" type="slidenum">
              <a:rPr lang="en-US" smtClean="0"/>
              <a:t>16</a:t>
            </a:fld>
            <a:endParaRPr lang="en-US"/>
          </a:p>
        </p:txBody>
      </p:sp>
    </p:spTree>
    <p:extLst>
      <p:ext uri="{BB962C8B-B14F-4D97-AF65-F5344CB8AC3E}">
        <p14:creationId xmlns:p14="http://schemas.microsoft.com/office/powerpoint/2010/main" val="194726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DB8604C-1101-4E9F-9D20-27B96184E882}" type="slidenum">
              <a:rPr lang="en-US" smtClean="0"/>
              <a:t>17</a:t>
            </a:fld>
            <a:endParaRPr lang="en-US"/>
          </a:p>
        </p:txBody>
      </p:sp>
    </p:spTree>
    <p:extLst>
      <p:ext uri="{BB962C8B-B14F-4D97-AF65-F5344CB8AC3E}">
        <p14:creationId xmlns:p14="http://schemas.microsoft.com/office/powerpoint/2010/main" val="3211194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a:duotone>
              <a:prstClr val="black"/>
              <a:schemeClr val="tx2">
                <a:tint val="45000"/>
                <a:satMod val="400000"/>
              </a:schemeClr>
            </a:duotone>
          </a:blip>
          <a:stretch>
            <a:fillRect/>
          </a:stretch>
        </p:blipFill>
        <p:spPr>
          <a:xfrm>
            <a:off x="0" y="0"/>
            <a:ext cx="2591025"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7" y="8"/>
            <a:ext cx="12191985"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7545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7545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75450"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7545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7545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109144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109144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1091448"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1091448"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109144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2107447"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2107447"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2107447"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2107447"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312344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312344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3123446"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312344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312344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4139444"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4139444"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4139444"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4139444"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108128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4139444"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5155443"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5155443"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5155443"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2107447"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5155443"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6171442"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6171442"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6171442"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6171442"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6171442"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7187440"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7187440"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718744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75450"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7187440"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7187440"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8203439"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8203439"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108263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8203439"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8203439"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9219438"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9219438"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9219438"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9219438"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9219438"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10225276"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10225276"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10225276"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10225276"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10225276"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10225276"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11241275" y="7620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11241275" y="29937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11241275" y="3961460"/>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11241275" y="493399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11241275" y="5906523"/>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75450" y="2021262"/>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2107447" y="1048731"/>
            <a:ext cx="875277"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1081290" y="1048731"/>
            <a:ext cx="4959592"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0" tIns="60960" rIns="60960" bIns="6096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7187441" y="4933992"/>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154032" y="1277848"/>
            <a:ext cx="3685833" cy="446332"/>
          </a:xfrm>
          <a:prstGeom prst="rect">
            <a:avLst/>
          </a:prstGeom>
          <a:noFill/>
          <a:extLst>
            <a:ext uri="{909E8E84-426E-40dd-AFC4-6F175D3DCCD1}">
              <a14:hiddenFill xmlns:a14="http://schemas.microsoft.com/office/drawing/2010/main" xmlns="">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7177281" y="5906521"/>
            <a:ext cx="4929112"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p>
            <a:pPr lvl="0" algn="r">
              <a:defRPr/>
            </a:pPr>
            <a:endParaRPr kumimoji="0" lang="en-GB" sz="140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5048078" y="1222013"/>
            <a:ext cx="840435"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7187440" y="5067016"/>
            <a:ext cx="4918952"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24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7187440" y="6004193"/>
            <a:ext cx="4918952" cy="772744"/>
          </a:xfrm>
        </p:spPr>
        <p:txBody>
          <a:bodyPr>
            <a:normAutofit/>
          </a:bodyPr>
          <a:lstStyle>
            <a:lvl1pPr marL="0" indent="0" algn="r">
              <a:buNone/>
              <a:defRPr kumimoji="0" lang="en-US" sz="16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A8CAD78-3B11-475A-A438-4CF2A39118AD}"/>
              </a:ext>
            </a:extLst>
          </p:cNvPr>
          <p:cNvPicPr>
            <a:picLocks noChangeAspect="1"/>
          </p:cNvPicPr>
          <p:nvPr userDrawn="1"/>
        </p:nvPicPr>
        <p:blipFill>
          <a:blip r:embed="rId2"/>
          <a:srcRect/>
          <a:stretch/>
        </p:blipFill>
        <p:spPr>
          <a:xfrm>
            <a:off x="0" y="0"/>
            <a:ext cx="12192000" cy="2832100"/>
          </a:xfrm>
          <a:prstGeom prst="rect">
            <a:avLst/>
          </a:prstGeom>
        </p:spPr>
      </p:pic>
      <p:sp>
        <p:nvSpPr>
          <p:cNvPr id="2" name="Title 1">
            <a:extLst>
              <a:ext uri="{FF2B5EF4-FFF2-40B4-BE49-F238E27FC236}">
                <a16:creationId xmlns:a16="http://schemas.microsoft.com/office/drawing/2014/main" id="{62A8B711-89BB-4235-B878-27FA41EDFD62}"/>
              </a:ext>
            </a:extLst>
          </p:cNvPr>
          <p:cNvSpPr>
            <a:spLocks noGrp="1"/>
          </p:cNvSpPr>
          <p:nvPr>
            <p:ph type="ctrTitle"/>
          </p:nvPr>
        </p:nvSpPr>
        <p:spPr>
          <a:xfrm>
            <a:off x="1524000" y="1857226"/>
            <a:ext cx="9144000" cy="1571774"/>
          </a:xfrm>
        </p:spPr>
        <p:txBody>
          <a:bodyPr anchor="b">
            <a:normAutofit/>
          </a:bodyPr>
          <a:lstStyle>
            <a:lvl1pPr algn="ctr">
              <a:defRPr sz="5400" b="1">
                <a:solidFill>
                  <a:srgbClr val="344085"/>
                </a:solidFill>
              </a:defRPr>
            </a:lvl1pPr>
          </a:lstStyle>
          <a:p>
            <a:r>
              <a:rPr lang="en-US" dirty="0"/>
              <a:t>Click to edit Master title style</a:t>
            </a:r>
          </a:p>
        </p:txBody>
      </p:sp>
      <p:sp>
        <p:nvSpPr>
          <p:cNvPr id="3" name="Subtitle 2">
            <a:extLst>
              <a:ext uri="{FF2B5EF4-FFF2-40B4-BE49-F238E27FC236}">
                <a16:creationId xmlns:a16="http://schemas.microsoft.com/office/drawing/2014/main" id="{E4E77EA1-61EE-4732-B453-669C8FB2F6A4}"/>
              </a:ext>
            </a:extLst>
          </p:cNvPr>
          <p:cNvSpPr>
            <a:spLocks noGrp="1"/>
          </p:cNvSpPr>
          <p:nvPr>
            <p:ph type="subTitle" idx="1"/>
          </p:nvPr>
        </p:nvSpPr>
        <p:spPr>
          <a:xfrm>
            <a:off x="1524000" y="3556947"/>
            <a:ext cx="9144000" cy="639456"/>
          </a:xfrm>
        </p:spPr>
        <p:txBody>
          <a:bodyPr>
            <a:normAutofit/>
          </a:bodyPr>
          <a:lstStyle>
            <a:lvl1pPr marL="0" indent="0" algn="ctr">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907AFAF2-A8F9-49FC-86D3-9BEDB0A3855C}"/>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F9B83A50-A07F-4073-BE21-9F3A6062DAD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97F856C-CC7B-4D09-B172-5E7ECFB38C82}"/>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Picture 7">
            <a:extLst>
              <a:ext uri="{FF2B5EF4-FFF2-40B4-BE49-F238E27FC236}">
                <a16:creationId xmlns:a16="http://schemas.microsoft.com/office/drawing/2014/main" id="{1A672EF7-D8CC-49E9-B099-1442D2B05D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770401" y="136525"/>
            <a:ext cx="1166798" cy="737163"/>
          </a:xfrm>
          <a:prstGeom prst="rect">
            <a:avLst/>
          </a:prstGeom>
        </p:spPr>
      </p:pic>
      <p:pic>
        <p:nvPicPr>
          <p:cNvPr id="9" name="Picture 8" descr="A close up of a logo&#10;&#10;Description automatically generated">
            <a:extLst>
              <a:ext uri="{FF2B5EF4-FFF2-40B4-BE49-F238E27FC236}">
                <a16:creationId xmlns:a16="http://schemas.microsoft.com/office/drawing/2014/main" id="{746DFC1A-BD78-4B8B-8875-BA5CB270C31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97125" y="433950"/>
            <a:ext cx="3282075" cy="378701"/>
          </a:xfrm>
          <a:prstGeom prst="rect">
            <a:avLst/>
          </a:prstGeom>
        </p:spPr>
      </p:pic>
    </p:spTree>
    <p:extLst>
      <p:ext uri="{BB962C8B-B14F-4D97-AF65-F5344CB8AC3E}">
        <p14:creationId xmlns:p14="http://schemas.microsoft.com/office/powerpoint/2010/main" val="1090047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6A8F9-4943-4376-8F21-EECCBA8C83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8F4922-77C0-40EE-B42D-8430927537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91D69-2581-4399-9136-BBB66A52B4E8}"/>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4BC0CEB2-AE29-4BDB-976C-8C1918E65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B44394-3F4C-49D7-AA2A-71496A42E539}"/>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67602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BE2BB-2D6B-43D9-99DE-EC43A85060B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F01C85F-7295-42A9-A750-300F202A7F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CD806C-A8B9-4208-8C34-6E1BC28F547F}"/>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BAEE352A-0BA2-4F6A-A4B6-82828B300F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F50B8-A6A4-4032-85BB-834F02B913B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035296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51A55CE-FF44-4778-BBF3-D3ACF54D6D55}"/>
              </a:ext>
            </a:extLst>
          </p:cNvPr>
          <p:cNvSpPr/>
          <p:nvPr userDrawn="1"/>
        </p:nvSpPr>
        <p:spPr>
          <a:xfrm>
            <a:off x="150420" y="136524"/>
            <a:ext cx="11891160" cy="6437663"/>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576745-A9A3-4C9E-8B60-F791DA717881}"/>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370113" y="365125"/>
            <a:ext cx="2991585" cy="4912269"/>
          </a:xfrm>
        </p:spPr>
        <p:txBody>
          <a:bodyPr>
            <a:normAutofit/>
          </a:bodyPr>
          <a:lstStyle>
            <a:lvl1pPr algn="r">
              <a:defRPr sz="4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4020788" y="365125"/>
            <a:ext cx="7801098"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cxnSp>
        <p:nvCxnSpPr>
          <p:cNvPr id="12" name="Straight Connector 11">
            <a:extLst>
              <a:ext uri="{FF2B5EF4-FFF2-40B4-BE49-F238E27FC236}">
                <a16:creationId xmlns:a16="http://schemas.microsoft.com/office/drawing/2014/main" id="{CAFABA51-0E17-4B34-ADF7-D43CC38C243F}"/>
              </a:ext>
            </a:extLst>
          </p:cNvPr>
          <p:cNvCxnSpPr/>
          <p:nvPr userDrawn="1"/>
        </p:nvCxnSpPr>
        <p:spPr>
          <a:xfrm>
            <a:off x="3581400" y="705395"/>
            <a:ext cx="0" cy="4232365"/>
          </a:xfrm>
          <a:prstGeom prst="line">
            <a:avLst/>
          </a:prstGeom>
          <a:ln>
            <a:solidFill>
              <a:srgbClr val="1C3867"/>
            </a:solidFill>
          </a:ln>
        </p:spPr>
        <p:style>
          <a:lnRef idx="1">
            <a:schemeClr val="accent1"/>
          </a:lnRef>
          <a:fillRef idx="0">
            <a:schemeClr val="accent1"/>
          </a:fillRef>
          <a:effectRef idx="0">
            <a:schemeClr val="accent1"/>
          </a:effectRef>
          <a:fontRef idx="minor">
            <a:schemeClr val="tx1"/>
          </a:fontRef>
        </p:style>
      </p:cxnSp>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12192000" cy="741776"/>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0" y="6513362"/>
            <a:ext cx="5572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370113" y="133655"/>
            <a:ext cx="11451773" cy="585746"/>
          </a:xfrm>
        </p:spPr>
        <p:txBody>
          <a:bodyPr>
            <a:noAutofit/>
          </a:bodyPr>
          <a:lstStyle>
            <a:lvl1pPr algn="l">
              <a:defRPr sz="32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370113" y="898789"/>
            <a:ext cx="11451773"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838200" y="6356350"/>
            <a:ext cx="2743200" cy="365125"/>
          </a:xfrm>
        </p:spPr>
        <p:txBody>
          <a:bodyPr/>
          <a:lstStyle/>
          <a:p>
            <a:fld id="{895CCF58-98CC-425C-A4EB-C90C2473AAB3}" type="datetimeFigureOut">
              <a:rPr lang="en-US" smtClean="0"/>
              <a:t>11/17/2022</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4038600" y="6356350"/>
            <a:ext cx="41148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8610600" y="6356350"/>
            <a:ext cx="27432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53217" y="6513362"/>
            <a:ext cx="8038783"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6208" y="6576704"/>
            <a:ext cx="1959391" cy="226084"/>
          </a:xfrm>
          <a:prstGeom prst="rect">
            <a:avLst/>
          </a:prstGeom>
        </p:spPr>
      </p:pic>
    </p:spTree>
    <p:extLst>
      <p:ext uri="{BB962C8B-B14F-4D97-AF65-F5344CB8AC3E}">
        <p14:creationId xmlns:p14="http://schemas.microsoft.com/office/powerpoint/2010/main" val="3491079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12192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3032015" y="1676426"/>
            <a:ext cx="6126166" cy="741776"/>
          </a:xfrm>
        </p:spPr>
        <p:txBody>
          <a:bodyPr>
            <a:normAutofit/>
          </a:bodyPr>
          <a:lstStyle>
            <a:lvl1pPr algn="ctr">
              <a:defRPr sz="36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47786" y="245130"/>
            <a:ext cx="1174100"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370113" y="336307"/>
            <a:ext cx="4619740" cy="55942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30344756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EB72DE-5A80-418D-9495-27F72C5CEDB9}"/>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3" name="Footer Placeholder 2">
            <a:extLst>
              <a:ext uri="{FF2B5EF4-FFF2-40B4-BE49-F238E27FC236}">
                <a16:creationId xmlns:a16="http://schemas.microsoft.com/office/drawing/2014/main" id="{3E83E291-D3F1-4438-B2F2-61B3C9CDBD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5D015D-8DAB-4211-BD4F-5F5285D295BB}"/>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881837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31DD-977B-4662-9E41-C3AC5AD689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AC027CB-280D-4D21-ADF9-245A5D9963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C49993-EB36-4711-A79F-E569808E2A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98DF56-3C6F-48B8-9AEF-20AB75AB06FE}"/>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6" name="Footer Placeholder 5">
            <a:extLst>
              <a:ext uri="{FF2B5EF4-FFF2-40B4-BE49-F238E27FC236}">
                <a16:creationId xmlns:a16="http://schemas.microsoft.com/office/drawing/2014/main" id="{7316C4D6-9CC5-4C7B-BD52-11BF1DD4D0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C9FCF5-BF57-406C-8FCE-DF816062408F}"/>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2173417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1F300-AE65-40C2-B757-A1508762AF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1AE0A6F-C8C1-4D83-9981-C832A0EF21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B09A185-979E-44CD-B787-310DDC796C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1AE47B-C5B1-40AB-B861-4636DD3207AF}"/>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6" name="Footer Placeholder 5">
            <a:extLst>
              <a:ext uri="{FF2B5EF4-FFF2-40B4-BE49-F238E27FC236}">
                <a16:creationId xmlns:a16="http://schemas.microsoft.com/office/drawing/2014/main" id="{79953A7D-8899-4BCF-9838-632BB277C4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F4A305-0056-495E-8029-C592AAD10A07}"/>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1858650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49B14-EA8D-4C9B-8197-20F877433ED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AEBFE1-9E9B-4B78-BECF-395A01D721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6E9ABD-4B57-4CFB-A061-D0C164309AE6}"/>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88146B61-6DD7-4428-9E89-5E4533110C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3B7C1-088F-4985-9CAF-BF96221709E2}"/>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0526409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1457BA-8DDA-4F51-A78A-9C9B141FC8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C0B337-A7CD-4FD1-9AF9-DB7CA30F86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1665F7-BE7B-4C5E-9BCF-DD5AC4C9A5EE}"/>
              </a:ext>
            </a:extLst>
          </p:cNvPr>
          <p:cNvSpPr>
            <a:spLocks noGrp="1"/>
          </p:cNvSpPr>
          <p:nvPr>
            <p:ph type="dt" sz="half" idx="10"/>
          </p:nvPr>
        </p:nvSpPr>
        <p:spPr/>
        <p:txBody>
          <a:body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53119722-7C4E-450F-B0C2-7201FA1CF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1C4B82-8370-4FEC-8797-870255110151}"/>
              </a:ext>
            </a:extLst>
          </p:cNvPr>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83476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C5F97E-7E30-4AB1-8A10-FB67B5F8BC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B48D02-6CDD-4781-B2F5-388722BBC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A4EE15-71BB-49E0-83C9-3BD1A02C3A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11/17/2022</a:t>
            </a:fld>
            <a:endParaRPr lang="en-US"/>
          </a:p>
        </p:txBody>
      </p:sp>
      <p:sp>
        <p:nvSpPr>
          <p:cNvPr id="5" name="Footer Placeholder 4">
            <a:extLst>
              <a:ext uri="{FF2B5EF4-FFF2-40B4-BE49-F238E27FC236}">
                <a16:creationId xmlns:a16="http://schemas.microsoft.com/office/drawing/2014/main" id="{A1C2C261-C4D5-4F38-A9B5-1E0779E99C1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265078-73CE-42E2-BDE0-E9191F2266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a:t>
            </a:fld>
            <a:endParaRPr lang="en-US"/>
          </a:p>
        </p:txBody>
      </p:sp>
    </p:spTree>
    <p:extLst>
      <p:ext uri="{BB962C8B-B14F-4D97-AF65-F5344CB8AC3E}">
        <p14:creationId xmlns:p14="http://schemas.microsoft.com/office/powerpoint/2010/main" val="198069269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p:txBody>
          <a:bodyPr/>
          <a:lstStyle/>
          <a:p>
            <a:endParaRPr lang="en-GB"/>
          </a:p>
        </p:txBody>
      </p:sp>
      <p:sp>
        <p:nvSpPr>
          <p:cNvPr id="5" name="Subtitle 4">
            <a:extLst>
              <a:ext uri="{FF2B5EF4-FFF2-40B4-BE49-F238E27FC236}">
                <a16:creationId xmlns:a16="http://schemas.microsoft.com/office/drawing/2014/main" id="{4B1FBE96-BFFE-4DC2-8C1D-9F2EE99D5E1A}"/>
              </a:ext>
            </a:extLst>
          </p:cNvPr>
          <p:cNvSpPr>
            <a:spLocks noGrp="1"/>
          </p:cNvSpPr>
          <p:nvPr>
            <p:ph type="subTitle" idx="1"/>
          </p:nvPr>
        </p:nvSpPr>
        <p:spPr/>
        <p:txBody>
          <a:bodyPr/>
          <a:lstStyle/>
          <a:p>
            <a:endParaRPr lang="en-GB" dirty="0"/>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4324350"/>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2400"/>
              <a:t>Event | Date</a:t>
            </a:r>
          </a:p>
        </p:txBody>
      </p:sp>
      <p:sp>
        <p:nvSpPr>
          <p:cNvPr id="7" name="Subtitle 2">
            <a:extLst>
              <a:ext uri="{FF2B5EF4-FFF2-40B4-BE49-F238E27FC236}">
                <a16:creationId xmlns:a16="http://schemas.microsoft.com/office/drawing/2014/main" id="{93E15701-E4A5-42D4-A252-A6498A87248F}"/>
              </a:ext>
            </a:extLst>
          </p:cNvPr>
          <p:cNvSpPr txBox="1">
            <a:spLocks/>
          </p:cNvSpPr>
          <p:nvPr/>
        </p:nvSpPr>
        <p:spPr>
          <a:xfrm>
            <a:off x="1667219" y="5615264"/>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Presenter</a:t>
            </a:r>
          </a:p>
          <a:p>
            <a:pPr>
              <a:lnSpc>
                <a:spcPct val="100000"/>
              </a:lnSpc>
              <a:spcBef>
                <a:spcPts val="0"/>
              </a:spcBef>
            </a:pPr>
            <a:r>
              <a:rPr lang="en-US" sz="1800" dirty="0"/>
              <a:t>Title</a:t>
            </a:r>
          </a:p>
          <a:p>
            <a:pPr>
              <a:lnSpc>
                <a:spcPct val="100000"/>
              </a:lnSpc>
              <a:spcBef>
                <a:spcPts val="0"/>
              </a:spcBef>
            </a:pPr>
            <a:r>
              <a:rPr lang="en-US" sz="1800" dirty="0"/>
              <a:t>UNECA Sub-Regional Office for Eastern Africa </a:t>
            </a:r>
          </a:p>
          <a:p>
            <a:pPr>
              <a:lnSpc>
                <a:spcPct val="100000"/>
              </a:lnSpc>
              <a:spcBef>
                <a:spcPts val="0"/>
              </a:spcBef>
            </a:pPr>
            <a:endParaRPr lang="en-US" sz="2000" dirty="0"/>
          </a:p>
          <a:p>
            <a:pPr>
              <a:lnSpc>
                <a:spcPct val="100000"/>
              </a:lnSpc>
              <a:spcBef>
                <a:spcPts val="0"/>
              </a:spcBef>
            </a:pPr>
            <a:endParaRPr lang="en-US" sz="2000" dirty="0"/>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26984" y="5091753"/>
            <a:ext cx="4538032" cy="258932"/>
          </a:xfrm>
          <a:prstGeom prst="rect">
            <a:avLst/>
          </a:prstGeom>
        </p:spPr>
      </p:pic>
      <p:pic>
        <p:nvPicPr>
          <p:cNvPr id="10" name="Picture 9">
            <a:extLst>
              <a:ext uri="{FF2B5EF4-FFF2-40B4-BE49-F238E27FC236}">
                <a16:creationId xmlns:a16="http://schemas.microsoft.com/office/drawing/2014/main" id="{C9703E11-90B2-D742-8A4A-DB99F7DD66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90"/>
            <a:ext cx="12192000" cy="6857619"/>
          </a:xfrm>
          <a:prstGeom prst="rect">
            <a:avLst/>
          </a:prstGeom>
        </p:spPr>
      </p:pic>
    </p:spTree>
    <p:extLst>
      <p:ext uri="{BB962C8B-B14F-4D97-AF65-F5344CB8AC3E}">
        <p14:creationId xmlns:p14="http://schemas.microsoft.com/office/powerpoint/2010/main" val="5747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67EBBF-5A1D-4E61-8DB8-446EDE9D8BFE}"/>
              </a:ext>
            </a:extLst>
          </p:cNvPr>
          <p:cNvSpPr>
            <a:spLocks noGrp="1"/>
          </p:cNvSpPr>
          <p:nvPr>
            <p:ph type="ctrTitle"/>
          </p:nvPr>
        </p:nvSpPr>
        <p:spPr>
          <a:xfrm>
            <a:off x="0" y="2514922"/>
            <a:ext cx="12192000" cy="1077828"/>
          </a:xfrm>
        </p:spPr>
        <p:txBody>
          <a:bodyPr>
            <a:normAutofit fontScale="90000"/>
          </a:bodyPr>
          <a:lstStyle/>
          <a:p>
            <a:r>
              <a:rPr lang="fr-FR" sz="2400" dirty="0">
                <a:solidFill>
                  <a:srgbClr val="00B050"/>
                </a:solidFill>
              </a:rPr>
              <a:t>Enjeux et Opportunités de financement innovant du développement sur la base d’un Consortium de valorisation du capital naturel de l’Afrique centrale</a:t>
            </a:r>
            <a:br>
              <a:rPr lang="fr-FR" sz="2400" dirty="0">
                <a:solidFill>
                  <a:srgbClr val="00B050"/>
                </a:solidFill>
              </a:rPr>
            </a:br>
            <a:r>
              <a:rPr lang="fr-FR" sz="2400" dirty="0">
                <a:solidFill>
                  <a:srgbClr val="00B050"/>
                </a:solidFill>
              </a:rPr>
              <a:t>-  La solution par l’émission des actions de l’</a:t>
            </a:r>
            <a:r>
              <a:rPr lang="fr-FR" sz="2400" dirty="0" err="1">
                <a:solidFill>
                  <a:srgbClr val="00B050"/>
                </a:solidFill>
              </a:rPr>
              <a:t>Etat</a:t>
            </a:r>
            <a:r>
              <a:rPr lang="fr-FR" sz="2400" dirty="0">
                <a:solidFill>
                  <a:srgbClr val="00B050"/>
                </a:solidFill>
              </a:rPr>
              <a:t> sans droit de vote </a:t>
            </a:r>
          </a:p>
        </p:txBody>
      </p:sp>
      <p:sp>
        <p:nvSpPr>
          <p:cNvPr id="6" name="Subtitle 2">
            <a:extLst>
              <a:ext uri="{FF2B5EF4-FFF2-40B4-BE49-F238E27FC236}">
                <a16:creationId xmlns:a16="http://schemas.microsoft.com/office/drawing/2014/main" id="{5E8BED3C-E4F5-4E74-9E81-F6E0D5F3C8A5}"/>
              </a:ext>
            </a:extLst>
          </p:cNvPr>
          <p:cNvSpPr txBox="1">
            <a:spLocks/>
          </p:cNvSpPr>
          <p:nvPr/>
        </p:nvSpPr>
        <p:spPr>
          <a:xfrm>
            <a:off x="1524000" y="3804164"/>
            <a:ext cx="9144000" cy="63945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kumimoji="0" lang="en-US" sz="3400" b="1" i="1" u="none" strike="noStrike" kern="1200" cap="none" spc="0" normalizeH="0" baseline="0" dirty="0">
                <a:ln>
                  <a:noFill/>
                </a:ln>
                <a:solidFill>
                  <a:srgbClr val="A21942"/>
                </a:solidFill>
                <a:effectLst/>
                <a:uLnTx/>
                <a:uFillTx/>
                <a:latin typeface="Calibri Light" panose="020F0302020204030204"/>
                <a:ea typeface="+mj-ea"/>
                <a:cs typeface="+mj-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fr-FR" sz="2400" dirty="0"/>
              <a:t>Session 7 | 17 Novembre 2022</a:t>
            </a:r>
          </a:p>
        </p:txBody>
      </p:sp>
      <p:pic>
        <p:nvPicPr>
          <p:cNvPr id="8" name="Content Placeholder 4">
            <a:extLst>
              <a:ext uri="{FF2B5EF4-FFF2-40B4-BE49-F238E27FC236}">
                <a16:creationId xmlns:a16="http://schemas.microsoft.com/office/drawing/2014/main" id="{FFFFA3AC-832B-453A-B9AF-3F8311C0C1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746301" y="4314154"/>
            <a:ext cx="4538032" cy="258932"/>
          </a:xfrm>
          <a:prstGeom prst="rect">
            <a:avLst/>
          </a:prstGeom>
        </p:spPr>
      </p:pic>
      <p:sp>
        <p:nvSpPr>
          <p:cNvPr id="9" name="Subtitle 2">
            <a:extLst>
              <a:ext uri="{FF2B5EF4-FFF2-40B4-BE49-F238E27FC236}">
                <a16:creationId xmlns:a16="http://schemas.microsoft.com/office/drawing/2014/main" id="{93E15701-E4A5-42D4-A252-A6498A87248F}"/>
              </a:ext>
            </a:extLst>
          </p:cNvPr>
          <p:cNvSpPr txBox="1">
            <a:spLocks/>
          </p:cNvSpPr>
          <p:nvPr/>
        </p:nvSpPr>
        <p:spPr>
          <a:xfrm>
            <a:off x="1631361" y="4781546"/>
            <a:ext cx="9144000" cy="1016889"/>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hangingPunct="0">
              <a:lnSpc>
                <a:spcPct val="100000"/>
              </a:lnSpc>
            </a:pPr>
            <a:r>
              <a:rPr lang="fr-FR" sz="2000" b="1" dirty="0"/>
              <a:t>SE Daniel NGASSIKI</a:t>
            </a:r>
            <a:endParaRPr lang="en-US" sz="2000" b="1" dirty="0"/>
          </a:p>
          <a:p>
            <a:pPr hangingPunct="0"/>
            <a:r>
              <a:rPr lang="fr-FR" sz="2000" dirty="0"/>
              <a:t>        </a:t>
            </a:r>
            <a:r>
              <a:rPr lang="fr-FR" sz="2000" b="1" dirty="0"/>
              <a:t>Ambassadeur du Congo au Cameroun, </a:t>
            </a:r>
            <a:r>
              <a:rPr lang="fr-FR" sz="2000" b="1" dirty="0" err="1"/>
              <a:t>Economiste</a:t>
            </a:r>
            <a:r>
              <a:rPr lang="fr-FR" sz="2000" b="1" dirty="0"/>
              <a:t> financier</a:t>
            </a:r>
            <a:endParaRPr lang="en-US" sz="2000" dirty="0"/>
          </a:p>
          <a:p>
            <a:pPr>
              <a:lnSpc>
                <a:spcPct val="100000"/>
              </a:lnSpc>
              <a:spcBef>
                <a:spcPts val="0"/>
              </a:spcBef>
            </a:pPr>
            <a:r>
              <a:rPr lang="en-US" sz="1800" dirty="0" err="1"/>
              <a:t>Ambassade</a:t>
            </a:r>
            <a:r>
              <a:rPr lang="en-US" sz="1800" dirty="0"/>
              <a:t> du Congo au Cameroun</a:t>
            </a:r>
          </a:p>
          <a:p>
            <a:pPr>
              <a:lnSpc>
                <a:spcPct val="100000"/>
              </a:lnSpc>
              <a:spcBef>
                <a:spcPts val="0"/>
              </a:spcBef>
            </a:pPr>
            <a:endParaRPr lang="en-US" sz="2000" dirty="0"/>
          </a:p>
          <a:p>
            <a:pPr>
              <a:lnSpc>
                <a:spcPct val="100000"/>
              </a:lnSpc>
              <a:spcBef>
                <a:spcPts val="0"/>
              </a:spcBef>
            </a:pPr>
            <a:endParaRPr lang="en-US" sz="2000" dirty="0"/>
          </a:p>
        </p:txBody>
      </p:sp>
    </p:spTree>
    <p:extLst>
      <p:ext uri="{BB962C8B-B14F-4D97-AF65-F5344CB8AC3E}">
        <p14:creationId xmlns:p14="http://schemas.microsoft.com/office/powerpoint/2010/main" val="38453273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205726-02BD-4AB1-B0F4-7A6B1D2E97CF}"/>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69177D5-2648-49C4-9707-198589674EB5}"/>
              </a:ext>
            </a:extLst>
          </p:cNvPr>
          <p:cNvSpPr/>
          <p:nvPr/>
        </p:nvSpPr>
        <p:spPr>
          <a:xfrm>
            <a:off x="-1" y="-12827"/>
            <a:ext cx="12192000" cy="6857999"/>
          </a:xfrm>
          <a:prstGeom prst="rect">
            <a:avLst/>
          </a:prstGeom>
          <a:solidFill>
            <a:schemeClr val="accent6">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CCA0EA3-24FD-4D5D-A1F8-2332BBBB6117}"/>
              </a:ext>
            </a:extLst>
          </p:cNvPr>
          <p:cNvSpPr>
            <a:spLocks noGrp="1"/>
          </p:cNvSpPr>
          <p:nvPr>
            <p:ph type="title"/>
          </p:nvPr>
        </p:nvSpPr>
        <p:spPr>
          <a:xfrm>
            <a:off x="3343703" y="227339"/>
            <a:ext cx="5504594" cy="649484"/>
          </a:xfrm>
        </p:spPr>
        <p:txBody>
          <a:bodyPr>
            <a:normAutofit/>
          </a:bodyPr>
          <a:lstStyle/>
          <a:p>
            <a:pPr algn="ctr"/>
            <a:r>
              <a:rPr lang="en-US" sz="2400" b="0" dirty="0">
                <a:solidFill>
                  <a:schemeClr val="accent3">
                    <a:lumMod val="60000"/>
                    <a:lumOff val="40000"/>
                  </a:schemeClr>
                </a:solidFill>
                <a:latin typeface="Arial" panose="020B0604020202020204" pitchFamily="34" charset="0"/>
                <a:cs typeface="Arial" panose="020B0604020202020204" pitchFamily="34" charset="0"/>
              </a:rPr>
              <a:t>PLAN</a:t>
            </a:r>
          </a:p>
        </p:txBody>
      </p:sp>
      <p:pic>
        <p:nvPicPr>
          <p:cNvPr id="6" name="Picture 5" descr="A close up of a logo&#10;&#10;Description automatically generated">
            <a:extLst>
              <a:ext uri="{FF2B5EF4-FFF2-40B4-BE49-F238E27FC236}">
                <a16:creationId xmlns:a16="http://schemas.microsoft.com/office/drawing/2014/main" id="{13961D9F-FCDD-4A16-9A06-8CEB77F748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9" name="Rectangle 8">
            <a:extLst>
              <a:ext uri="{FF2B5EF4-FFF2-40B4-BE49-F238E27FC236}">
                <a16:creationId xmlns:a16="http://schemas.microsoft.com/office/drawing/2014/main" id="{01578888-5660-4F3D-A5E3-53E6F5C2888D}"/>
              </a:ext>
            </a:extLst>
          </p:cNvPr>
          <p:cNvSpPr/>
          <p:nvPr/>
        </p:nvSpPr>
        <p:spPr>
          <a:xfrm>
            <a:off x="3870542" y="1590805"/>
            <a:ext cx="5947226"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2400" b="1" dirty="0">
                <a:solidFill>
                  <a:schemeClr val="accent3">
                    <a:lumMod val="60000"/>
                    <a:lumOff val="40000"/>
                  </a:schemeClr>
                </a:solidFill>
                <a:latin typeface="Arial" panose="020B0604020202020204" pitchFamily="34" charset="0"/>
                <a:cs typeface="Arial" panose="020B0604020202020204" pitchFamily="34" charset="0"/>
              </a:rPr>
              <a:t>Contexte, vision et choix des principes de financement </a:t>
            </a:r>
          </a:p>
          <a:p>
            <a:r>
              <a:rPr lang="en-US" sz="1200" dirty="0">
                <a:latin typeface="Arial" panose="020B0604020202020204" pitchFamily="34" charset="0"/>
                <a:cs typeface="Arial" panose="020B0604020202020204" pitchFamily="34" charset="0"/>
              </a:rPr>
              <a:t>SOLUTIONS INNOVANTES DE FINANCEMENT </a:t>
            </a:r>
            <a:r>
              <a:rPr lang="en-US" sz="1400" b="1" dirty="0">
                <a:latin typeface="Arial" panose="020B0604020202020204" pitchFamily="34" charset="0"/>
                <a:cs typeface="Arial" panose="020B0604020202020204" pitchFamily="34" charset="0"/>
              </a:rPr>
              <a:t>SANS REMBOURSEMENT</a:t>
            </a:r>
            <a:endParaRPr lang="en-US" sz="1200" b="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26DA62C9-6AD9-4789-9C83-42E867FE2AAD}"/>
              </a:ext>
            </a:extLst>
          </p:cNvPr>
          <p:cNvSpPr/>
          <p:nvPr/>
        </p:nvSpPr>
        <p:spPr>
          <a:xfrm>
            <a:off x="2559485" y="1590804"/>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01</a:t>
            </a:r>
          </a:p>
        </p:txBody>
      </p:sp>
      <p:sp>
        <p:nvSpPr>
          <p:cNvPr id="11" name="Rectangle 10">
            <a:extLst>
              <a:ext uri="{FF2B5EF4-FFF2-40B4-BE49-F238E27FC236}">
                <a16:creationId xmlns:a16="http://schemas.microsoft.com/office/drawing/2014/main" id="{491EAEF0-386E-4052-911B-0CEB787CB050}"/>
              </a:ext>
            </a:extLst>
          </p:cNvPr>
          <p:cNvSpPr/>
          <p:nvPr/>
        </p:nvSpPr>
        <p:spPr>
          <a:xfrm>
            <a:off x="3870542" y="2971980"/>
            <a:ext cx="640121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bg2">
                    <a:lumMod val="50000"/>
                  </a:schemeClr>
                </a:solidFill>
                <a:latin typeface="Arial" panose="020B0604020202020204" pitchFamily="34" charset="0"/>
                <a:cs typeface="Arial" panose="020B0604020202020204" pitchFamily="34" charset="0"/>
              </a:rPr>
              <a:t>Un Consortium au service du financement innovant des Etats et du développement</a:t>
            </a:r>
          </a:p>
          <a:p>
            <a:r>
              <a:rPr lang="en-US" sz="1200" dirty="0">
                <a:solidFill>
                  <a:schemeClr val="bg2">
                    <a:lumMod val="50000"/>
                  </a:schemeClr>
                </a:solidFill>
                <a:latin typeface="Arial" panose="020B0604020202020204" pitchFamily="34" charset="0"/>
                <a:cs typeface="Arial" panose="020B0604020202020204" pitchFamily="34" charset="0"/>
              </a:rPr>
              <a:t>ASSOCIES SOUVERAINS, ASSOCIES / ACTIONNAIRES, PARTENAIRES D’APPUI</a:t>
            </a:r>
          </a:p>
        </p:txBody>
      </p:sp>
      <p:sp>
        <p:nvSpPr>
          <p:cNvPr id="12" name="Rectangle 11">
            <a:extLst>
              <a:ext uri="{FF2B5EF4-FFF2-40B4-BE49-F238E27FC236}">
                <a16:creationId xmlns:a16="http://schemas.microsoft.com/office/drawing/2014/main" id="{97AC4CA6-C8E5-41E1-8798-4C33DA98A18C}"/>
              </a:ext>
            </a:extLst>
          </p:cNvPr>
          <p:cNvSpPr/>
          <p:nvPr/>
        </p:nvSpPr>
        <p:spPr>
          <a:xfrm>
            <a:off x="2559485" y="2971979"/>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02</a:t>
            </a:r>
          </a:p>
        </p:txBody>
      </p:sp>
      <p:sp>
        <p:nvSpPr>
          <p:cNvPr id="13" name="Rectangle 12">
            <a:extLst>
              <a:ext uri="{FF2B5EF4-FFF2-40B4-BE49-F238E27FC236}">
                <a16:creationId xmlns:a16="http://schemas.microsoft.com/office/drawing/2014/main" id="{7725AF0C-02D6-4A9E-ABB8-64BC6BAF76CB}"/>
              </a:ext>
            </a:extLst>
          </p:cNvPr>
          <p:cNvSpPr/>
          <p:nvPr/>
        </p:nvSpPr>
        <p:spPr>
          <a:xfrm>
            <a:off x="3870542" y="4535604"/>
            <a:ext cx="619620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1700" b="1" dirty="0">
                <a:solidFill>
                  <a:schemeClr val="bg2">
                    <a:lumMod val="50000"/>
                  </a:schemeClr>
                </a:solidFill>
                <a:latin typeface="Arial" panose="020B0604020202020204" pitchFamily="34" charset="0"/>
                <a:cs typeface="Arial" panose="020B0604020202020204" pitchFamily="34" charset="0"/>
              </a:rPr>
              <a:t>Dispositions opérationnelles</a:t>
            </a:r>
          </a:p>
          <a:p>
            <a:r>
              <a:rPr lang="en-US" sz="1200" dirty="0">
                <a:solidFill>
                  <a:schemeClr val="bg2">
                    <a:lumMod val="50000"/>
                  </a:schemeClr>
                </a:solidFill>
                <a:latin typeface="Arial" panose="020B0604020202020204" pitchFamily="34" charset="0"/>
                <a:cs typeface="Arial" panose="020B0604020202020204" pitchFamily="34" charset="0"/>
              </a:rPr>
              <a:t>FONDS BLUE, MARCHE CARBONE, BLOCKCHAIN, PLATEFORME FINANCIERE</a:t>
            </a:r>
          </a:p>
        </p:txBody>
      </p:sp>
      <p:sp>
        <p:nvSpPr>
          <p:cNvPr id="14" name="Rectangle 13">
            <a:extLst>
              <a:ext uri="{FF2B5EF4-FFF2-40B4-BE49-F238E27FC236}">
                <a16:creationId xmlns:a16="http://schemas.microsoft.com/office/drawing/2014/main" id="{EBF3FF28-5670-4CEE-A1D8-3265FB60DCD1}"/>
              </a:ext>
            </a:extLst>
          </p:cNvPr>
          <p:cNvSpPr/>
          <p:nvPr/>
        </p:nvSpPr>
        <p:spPr>
          <a:xfrm>
            <a:off x="2559485" y="453560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03</a:t>
            </a:r>
          </a:p>
        </p:txBody>
      </p:sp>
      <p:cxnSp>
        <p:nvCxnSpPr>
          <p:cNvPr id="16" name="Straight Connector 15">
            <a:extLst>
              <a:ext uri="{FF2B5EF4-FFF2-40B4-BE49-F238E27FC236}">
                <a16:creationId xmlns:a16="http://schemas.microsoft.com/office/drawing/2014/main" id="{1D7F19B9-92D7-4E70-8457-208DB38DF996}"/>
              </a:ext>
            </a:extLst>
          </p:cNvPr>
          <p:cNvCxnSpPr/>
          <p:nvPr/>
        </p:nvCxnSpPr>
        <p:spPr>
          <a:xfrm>
            <a:off x="2125249" y="2670150"/>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B56CAD-E061-44A8-8272-D6A444271AF0}"/>
              </a:ext>
            </a:extLst>
          </p:cNvPr>
          <p:cNvCxnSpPr/>
          <p:nvPr/>
        </p:nvCxnSpPr>
        <p:spPr>
          <a:xfrm>
            <a:off x="2125249" y="4273458"/>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953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p:txBody>
          <a:bodyPr/>
          <a:lstStyle/>
          <a:p>
            <a:r>
              <a:rPr lang="fr-FR" dirty="0">
                <a:solidFill>
                  <a:srgbClr val="FF0000"/>
                </a:solidFill>
                <a:latin typeface="Cambria Math" panose="02040503050406030204" pitchFamily="18" charset="0"/>
                <a:ea typeface="Cambria Math" panose="02040503050406030204" pitchFamily="18" charset="0"/>
              </a:rPr>
              <a:t>Le poids de la dette                    </a:t>
            </a:r>
            <a:r>
              <a:rPr lang="fr-FR" dirty="0">
                <a:solidFill>
                  <a:srgbClr val="00B050"/>
                </a:solidFill>
                <a:latin typeface="Cambria Math" panose="02040503050406030204" pitchFamily="18" charset="0"/>
                <a:ea typeface="Cambria Math" panose="02040503050406030204" pitchFamily="18" charset="0"/>
              </a:rPr>
              <a:t>Solutions puissantes de financement</a:t>
            </a:r>
          </a:p>
        </p:txBody>
      </p:sp>
      <p:sp>
        <p:nvSpPr>
          <p:cNvPr id="11" name="TextBox 10"/>
          <p:cNvSpPr txBox="1"/>
          <p:nvPr/>
        </p:nvSpPr>
        <p:spPr>
          <a:xfrm>
            <a:off x="7723908" y="827764"/>
            <a:ext cx="4396972" cy="3477875"/>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 poids de la dette et la récurrence des déficits empêchent de continuer à compter sur les ressources d’endettement </a:t>
            </a:r>
          </a:p>
          <a:p>
            <a:pPr marL="342900" indent="-342900" algn="just">
              <a:buFont typeface="Wingdings" panose="05000000000000000000" pitchFamily="2" charset="2"/>
              <a:buChar char="q"/>
            </a:pPr>
            <a:endPar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recherche de </a:t>
            </a:r>
            <a:r>
              <a:rPr lang="fr-FR" sz="2200"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solutions puissantes de financement non remboursable </a:t>
            </a: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autrement dit sur fonds propres.</a:t>
            </a:r>
          </a:p>
        </p:txBody>
      </p:sp>
      <p:sp>
        <p:nvSpPr>
          <p:cNvPr id="12" name="TextBox 11"/>
          <p:cNvSpPr txBox="1"/>
          <p:nvPr/>
        </p:nvSpPr>
        <p:spPr>
          <a:xfrm>
            <a:off x="228600" y="6183085"/>
            <a:ext cx="7377544" cy="307777"/>
          </a:xfrm>
          <a:prstGeom prst="rect">
            <a:avLst/>
          </a:prstGeom>
          <a:noFill/>
        </p:spPr>
        <p:txBody>
          <a:bodyPr wrap="square" rtlCol="0">
            <a:spAutoFit/>
          </a:bodyPr>
          <a:lstStyle/>
          <a:p>
            <a:r>
              <a:rPr lang="fr-FR" sz="1400" b="1" i="1" dirty="0">
                <a:latin typeface="Cambria Math" panose="02040503050406030204" pitchFamily="18" charset="0"/>
                <a:ea typeface="Cambria Math" panose="02040503050406030204" pitchFamily="18" charset="0"/>
              </a:rPr>
              <a:t>Source :</a:t>
            </a:r>
            <a:r>
              <a:rPr lang="fr-FR" sz="1400" i="1" dirty="0">
                <a:latin typeface="Cambria Math" panose="02040503050406030204" pitchFamily="18" charset="0"/>
                <a:ea typeface="Cambria Math" panose="02040503050406030204" pitchFamily="18" charset="0"/>
              </a:rPr>
              <a:t> FMI, 2021, perspectives économiques régionales pour l’Afrique subsaharienne</a:t>
            </a:r>
            <a:endParaRPr lang="fr-FR" sz="1400" dirty="0">
              <a:latin typeface="Cambria Math" panose="02040503050406030204" pitchFamily="18" charset="0"/>
              <a:ea typeface="Cambria Math" panose="02040503050406030204" pitchFamily="18" charset="0"/>
            </a:endParaRPr>
          </a:p>
        </p:txBody>
      </p:sp>
      <p:sp>
        <p:nvSpPr>
          <p:cNvPr id="3" name="Flèche droite 2"/>
          <p:cNvSpPr/>
          <p:nvPr/>
        </p:nvSpPr>
        <p:spPr>
          <a:xfrm>
            <a:off x="4084320" y="300147"/>
            <a:ext cx="1198880" cy="243840"/>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3" name="Group 2"/>
          <p:cNvGrpSpPr/>
          <p:nvPr/>
        </p:nvGrpSpPr>
        <p:grpSpPr>
          <a:xfrm>
            <a:off x="87086" y="827764"/>
            <a:ext cx="7400834" cy="5350507"/>
            <a:chOff x="87086" y="776794"/>
            <a:chExt cx="7519058" cy="5401478"/>
          </a:xfrm>
        </p:grpSpPr>
        <p:pic>
          <p:nvPicPr>
            <p:cNvPr id="14" name="Picture 10"/>
            <p:cNvPicPr/>
            <p:nvPr/>
          </p:nvPicPr>
          <p:blipFill>
            <a:blip r:embed="rId3">
              <a:extLst>
                <a:ext uri="{28A0092B-C50C-407E-A947-70E740481C1C}">
                  <a14:useLocalDpi xmlns:a14="http://schemas.microsoft.com/office/drawing/2010/main" val="0"/>
                </a:ext>
              </a:extLst>
            </a:blip>
            <a:srcRect/>
            <a:stretch>
              <a:fillRect/>
            </a:stretch>
          </p:blipFill>
          <p:spPr bwMode="auto">
            <a:xfrm>
              <a:off x="87087" y="1512711"/>
              <a:ext cx="7519057" cy="4665561"/>
            </a:xfrm>
            <a:prstGeom prst="rect">
              <a:avLst/>
            </a:prstGeom>
            <a:noFill/>
            <a:ln>
              <a:noFill/>
            </a:ln>
          </p:spPr>
        </p:pic>
        <p:sp>
          <p:nvSpPr>
            <p:cNvPr id="15" name="Round Same Side Corner Rectangle 19"/>
            <p:cNvSpPr/>
            <p:nvPr/>
          </p:nvSpPr>
          <p:spPr>
            <a:xfrm>
              <a:off x="87086" y="776794"/>
              <a:ext cx="7519058" cy="731104"/>
            </a:xfrm>
            <a:prstGeom prst="round2Same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fr-FR" sz="2000" dirty="0">
                  <a:latin typeface="Cambria Math" panose="02040503050406030204" pitchFamily="18" charset="0"/>
                  <a:ea typeface="Cambria Math" panose="02040503050406030204" pitchFamily="18" charset="0"/>
                </a:rPr>
                <a:t>Dette publique des pays de l’Afrique centrale en pourcentage du PIB de 2017 à 2021 </a:t>
              </a:r>
            </a:p>
          </p:txBody>
        </p:sp>
      </p:grpSp>
      <p:sp>
        <p:nvSpPr>
          <p:cNvPr id="4" name="Rectangle 3"/>
          <p:cNvSpPr/>
          <p:nvPr/>
        </p:nvSpPr>
        <p:spPr>
          <a:xfrm>
            <a:off x="7606144" y="5228977"/>
            <a:ext cx="4514736" cy="110799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Implémentation de </a:t>
            </a:r>
            <a:r>
              <a:rPr lang="fr-FR" sz="2200"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stratégies plus adéquates</a:t>
            </a: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et plus efficaces de développement </a:t>
            </a:r>
            <a:r>
              <a:rPr lang="fr-FR" sz="2200" b="1" dirty="0">
                <a:solidFill>
                  <a:srgbClr val="2B7B17"/>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sur mesure</a:t>
            </a:r>
          </a:p>
        </p:txBody>
      </p:sp>
      <p:sp>
        <p:nvSpPr>
          <p:cNvPr id="16" name="Flèche droite 15"/>
          <p:cNvSpPr/>
          <p:nvPr/>
        </p:nvSpPr>
        <p:spPr>
          <a:xfrm rot="5400000">
            <a:off x="9525143" y="4688627"/>
            <a:ext cx="676737"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8527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r>
              <a:rPr lang="fr-FR" dirty="0">
                <a:latin typeface="Cambria Math" panose="02040503050406030204" pitchFamily="18" charset="0"/>
                <a:ea typeface="Cambria Math" panose="02040503050406030204" pitchFamily="18" charset="0"/>
              </a:rPr>
              <a:t>VISION</a:t>
            </a:r>
          </a:p>
        </p:txBody>
      </p:sp>
      <p:sp>
        <p:nvSpPr>
          <p:cNvPr id="11" name="TextBox 10"/>
          <p:cNvSpPr txBox="1"/>
          <p:nvPr/>
        </p:nvSpPr>
        <p:spPr>
          <a:xfrm>
            <a:off x="220614" y="891303"/>
            <a:ext cx="11750768"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lvl="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Marcher sans concession vers la liberté, et l’enrichissement financier, en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tournant le dos à la subordination financière</a:t>
            </a: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associée notamment au surendettement.</a:t>
            </a:r>
          </a:p>
        </p:txBody>
      </p:sp>
      <p:sp>
        <p:nvSpPr>
          <p:cNvPr id="4" name="Rectangle 3"/>
          <p:cNvSpPr/>
          <p:nvPr/>
        </p:nvSpPr>
        <p:spPr>
          <a:xfrm>
            <a:off x="247469" y="4103679"/>
            <a:ext cx="11742782" cy="1107996"/>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Tirer le plus grand profit possible du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capital naturel</a:t>
            </a: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Pour cela, il y a lieu de prendre soin, notamment pour les Etats,  d’exploiter ce capital naturel en </a:t>
            </a:r>
            <a:r>
              <a:rPr lang="fr-FR" sz="2200"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statut d’associé, propriétaire ou copropriétaire.</a:t>
            </a:r>
          </a:p>
        </p:txBody>
      </p:sp>
      <p:sp>
        <p:nvSpPr>
          <p:cNvPr id="16" name="Flèche droite 15"/>
          <p:cNvSpPr/>
          <p:nvPr/>
        </p:nvSpPr>
        <p:spPr>
          <a:xfrm>
            <a:off x="5759827" y="2741437"/>
            <a:ext cx="676737"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3811605" y="126021"/>
            <a:ext cx="8857914" cy="400110"/>
          </a:xfrm>
          <a:prstGeom prst="rect">
            <a:avLst/>
          </a:prstGeom>
        </p:spPr>
        <p:txBody>
          <a:bodyPr wrap="square">
            <a:spAutoFit/>
          </a:bodyPr>
          <a:lstStyle/>
          <a:p>
            <a:pPr algn="just">
              <a:spcAft>
                <a:spcPts val="0"/>
              </a:spcAft>
            </a:pPr>
            <a:r>
              <a:rPr lang="fr-FR" sz="2000" b="1" dirty="0">
                <a:solidFill>
                  <a:srgbClr val="00B050"/>
                </a:solidFill>
                <a:latin typeface="Times New Roman" panose="02020603050405020304" pitchFamily="18" charset="0"/>
                <a:ea typeface="Times New Roman" panose="02020603050405020304" pitchFamily="18" charset="0"/>
              </a:rPr>
              <a:t>Plus d’Investisseurs, d’Associés et Copropriétaires, moins ou pas de Dettes</a:t>
            </a:r>
          </a:p>
        </p:txBody>
      </p:sp>
      <p:sp>
        <p:nvSpPr>
          <p:cNvPr id="7" name="Rectangle 6"/>
          <p:cNvSpPr/>
          <p:nvPr/>
        </p:nvSpPr>
        <p:spPr>
          <a:xfrm>
            <a:off x="6513475" y="2130239"/>
            <a:ext cx="5476776" cy="1477328"/>
          </a:xfrm>
          <a:prstGeom prst="rect">
            <a:avLst/>
          </a:prstGeom>
          <a:solidFill>
            <a:schemeClr val="bg1">
              <a:lumMod val="95000"/>
            </a:schemeClr>
          </a:solidFill>
          <a:ln w="19050">
            <a:solidFill>
              <a:schemeClr val="accent4"/>
            </a:solidFill>
          </a:ln>
        </p:spPr>
        <p:txBody>
          <a:bodyPr wrap="square">
            <a:spAutoFit/>
          </a:bodyPr>
          <a:lstStyle/>
          <a:p>
            <a:pPr marL="457200" algn="just">
              <a:spcAft>
                <a:spcPts val="0"/>
              </a:spcAft>
            </a:pPr>
            <a:r>
              <a:rPr lang="fr-FR" dirty="0">
                <a:solidFill>
                  <a:srgbClr val="000000"/>
                </a:solidFill>
                <a:latin typeface="Arial" panose="020B0604020202020204" pitchFamily="34" charset="0"/>
                <a:ea typeface="Times New Roman" panose="02020603050405020304" pitchFamily="18" charset="0"/>
                <a:cs typeface="Times New Roman (Corps CS)"/>
              </a:rPr>
              <a:t>Citation : « …..</a:t>
            </a:r>
            <a:r>
              <a:rPr lang="fr-FR" b="1" dirty="0">
                <a:solidFill>
                  <a:srgbClr val="FF0000"/>
                </a:solidFill>
                <a:latin typeface="Arial" panose="020B0604020202020204" pitchFamily="34" charset="0"/>
                <a:ea typeface="Times New Roman" panose="02020603050405020304" pitchFamily="18" charset="0"/>
                <a:cs typeface="Times New Roman (Corps CS)"/>
              </a:rPr>
              <a:t> La dette </a:t>
            </a:r>
            <a:r>
              <a:rPr lang="fr-FR" dirty="0">
                <a:solidFill>
                  <a:srgbClr val="000000"/>
                </a:solidFill>
                <a:latin typeface="Arial" panose="020B0604020202020204" pitchFamily="34" charset="0"/>
                <a:ea typeface="Times New Roman" panose="02020603050405020304" pitchFamily="18" charset="0"/>
                <a:cs typeface="Times New Roman (Corps CS)"/>
              </a:rPr>
              <a:t>est une arme utilisé pour conquérir et asservir des sociétés, et les intérêts sont ses munitions principales » Citation de John Adams (1735- 1826), 2e Président des Etats-Unis. </a:t>
            </a:r>
            <a:endParaRPr lang="fr-FR" sz="1600" dirty="0">
              <a:effectLst/>
              <a:latin typeface="Book Antiqua" panose="02040602050305030304" pitchFamily="18" charset="0"/>
              <a:ea typeface="Calibri" panose="020F0502020204030204" pitchFamily="34" charset="0"/>
              <a:cs typeface="Times New Roman (Corps CS)"/>
            </a:endParaRPr>
          </a:p>
        </p:txBody>
      </p:sp>
      <p:sp>
        <p:nvSpPr>
          <p:cNvPr id="17" name="Rectangle 16"/>
          <p:cNvSpPr/>
          <p:nvPr/>
        </p:nvSpPr>
        <p:spPr>
          <a:xfrm>
            <a:off x="247469" y="5552736"/>
            <a:ext cx="11742782"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stratégie adéquate de s’enrichir en capital humain au moyen de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l’éducation de masse et de qualité.</a:t>
            </a:r>
          </a:p>
        </p:txBody>
      </p:sp>
      <p:sp>
        <p:nvSpPr>
          <p:cNvPr id="10" name="Rectangle 9"/>
          <p:cNvSpPr/>
          <p:nvPr/>
        </p:nvSpPr>
        <p:spPr>
          <a:xfrm>
            <a:off x="247469" y="2139864"/>
            <a:ext cx="5421811" cy="1446550"/>
          </a:xfrm>
          <a:prstGeom prst="rect">
            <a:avLst/>
          </a:prstGeom>
          <a:ln>
            <a:solidFill>
              <a:srgbClr val="FF0000"/>
            </a:solidFill>
          </a:ln>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L’attention est à réserver à une prise de conscience des deux modes d’asservissement d’un peuple : par l’épée ou par la dette. </a:t>
            </a:r>
          </a:p>
        </p:txBody>
      </p:sp>
      <p:sp>
        <p:nvSpPr>
          <p:cNvPr id="18" name="Flèche droite 17"/>
          <p:cNvSpPr/>
          <p:nvPr/>
        </p:nvSpPr>
        <p:spPr>
          <a:xfrm>
            <a:off x="2006898" y="263325"/>
            <a:ext cx="1595711"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59013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r>
              <a:rPr lang="fr-FR" dirty="0"/>
              <a:t>STRATEGIES D’ENRECHISSEMENT : </a:t>
            </a:r>
            <a:r>
              <a:rPr lang="fr-FR" dirty="0">
                <a:solidFill>
                  <a:schemeClr val="tx1"/>
                </a:solidFill>
              </a:rPr>
              <a:t>Avoir des associés</a:t>
            </a:r>
            <a:r>
              <a:rPr lang="fr-FR" dirty="0"/>
              <a:t> </a:t>
            </a:r>
            <a:endParaRPr lang="fr-FR" dirty="0">
              <a:latin typeface="Cambria Math" panose="02040503050406030204" pitchFamily="18" charset="0"/>
              <a:ea typeface="Cambria Math" panose="02040503050406030204" pitchFamily="18" charset="0"/>
            </a:endParaRPr>
          </a:p>
        </p:txBody>
      </p:sp>
      <p:sp>
        <p:nvSpPr>
          <p:cNvPr id="16" name="Flèche droite 15"/>
          <p:cNvSpPr/>
          <p:nvPr/>
        </p:nvSpPr>
        <p:spPr>
          <a:xfrm>
            <a:off x="7221281" y="3628460"/>
            <a:ext cx="676737"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220614" y="1216582"/>
            <a:ext cx="6096000" cy="212365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Celui qui se finance sur capitaux propres bénéficie du levier des intérêts composés ou capitalisés tandis qu’il s’agit d’un fardeau exponentiel pour tous ceux qui, faute d’épargne, se servent des capitaux des partenaires économiques. </a:t>
            </a:r>
          </a:p>
        </p:txBody>
      </p:sp>
      <p:sp>
        <p:nvSpPr>
          <p:cNvPr id="6" name="Rectangle 5"/>
          <p:cNvSpPr/>
          <p:nvPr/>
        </p:nvSpPr>
        <p:spPr>
          <a:xfrm>
            <a:off x="8198738" y="2981396"/>
            <a:ext cx="3662030" cy="1477328"/>
          </a:xfrm>
          <a:prstGeom prst="rect">
            <a:avLst/>
          </a:prstGeom>
          <a:solidFill>
            <a:schemeClr val="bg1">
              <a:lumMod val="95000"/>
            </a:schemeClr>
          </a:solidFill>
          <a:ln w="19050">
            <a:solidFill>
              <a:schemeClr val="accent4"/>
            </a:solidFill>
          </a:ln>
        </p:spPr>
        <p:txBody>
          <a:bodyPr wrap="square">
            <a:spAutoFit/>
          </a:bodyPr>
          <a:lstStyle/>
          <a:p>
            <a:pPr marL="457200" algn="just"/>
            <a:r>
              <a:rPr lang="fr-FR" dirty="0">
                <a:solidFill>
                  <a:srgbClr val="000000"/>
                </a:solidFill>
                <a:latin typeface="Arial" panose="020B0604020202020204" pitchFamily="34" charset="0"/>
                <a:ea typeface="Times New Roman" panose="02020603050405020304" pitchFamily="18" charset="0"/>
                <a:cs typeface="Times New Roman (Corps CS)"/>
              </a:rPr>
              <a:t>Pour la stratégie de développement ou d’enrichissement, </a:t>
            </a:r>
            <a:r>
              <a:rPr lang="fr-FR" b="1" dirty="0">
                <a:solidFill>
                  <a:srgbClr val="00B050"/>
                </a:solidFill>
                <a:latin typeface="Arial" panose="020B0604020202020204" pitchFamily="34" charset="0"/>
                <a:ea typeface="Times New Roman" panose="02020603050405020304" pitchFamily="18" charset="0"/>
                <a:cs typeface="Times New Roman (Corps CS)"/>
              </a:rPr>
              <a:t>mieux vaut avoir des associés</a:t>
            </a:r>
            <a:r>
              <a:rPr lang="fr-FR" dirty="0">
                <a:solidFill>
                  <a:srgbClr val="00B050"/>
                </a:solidFill>
                <a:latin typeface="Arial" panose="020B0604020202020204" pitchFamily="34" charset="0"/>
                <a:ea typeface="Times New Roman" panose="02020603050405020304" pitchFamily="18" charset="0"/>
                <a:cs typeface="Times New Roman (Corps CS)"/>
              </a:rPr>
              <a:t> </a:t>
            </a:r>
            <a:r>
              <a:rPr lang="fr-FR" dirty="0">
                <a:solidFill>
                  <a:srgbClr val="000000"/>
                </a:solidFill>
                <a:latin typeface="Arial" panose="020B0604020202020204" pitchFamily="34" charset="0"/>
                <a:ea typeface="Times New Roman" panose="02020603050405020304" pitchFamily="18" charset="0"/>
                <a:cs typeface="Times New Roman (Corps CS)"/>
              </a:rPr>
              <a:t>que des préteurs.</a:t>
            </a:r>
          </a:p>
        </p:txBody>
      </p:sp>
      <p:sp>
        <p:nvSpPr>
          <p:cNvPr id="8" name="Rectangle 7"/>
          <p:cNvSpPr/>
          <p:nvPr/>
        </p:nvSpPr>
        <p:spPr>
          <a:xfrm>
            <a:off x="220614" y="4253375"/>
            <a:ext cx="6096000" cy="178510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 capitalisme attribue les privilèges et les victoires à celui qui détient du capital</a:t>
            </a: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 il attribue les fardeaux et les défaites à celui qui ne dispose pas de titres de propriété rémunérés</a:t>
            </a:r>
          </a:p>
        </p:txBody>
      </p:sp>
      <p:sp>
        <p:nvSpPr>
          <p:cNvPr id="9" name="Accolade fermante 8"/>
          <p:cNvSpPr/>
          <p:nvPr/>
        </p:nvSpPr>
        <p:spPr>
          <a:xfrm>
            <a:off x="6535551" y="2308314"/>
            <a:ext cx="385010" cy="2852578"/>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pic>
        <p:nvPicPr>
          <p:cNvPr id="12" name="Image 11"/>
          <p:cNvPicPr>
            <a:picLocks noChangeAspect="1"/>
          </p:cNvPicPr>
          <p:nvPr/>
        </p:nvPicPr>
        <p:blipFill>
          <a:blip r:embed="rId3"/>
          <a:stretch>
            <a:fillRect/>
          </a:stretch>
        </p:blipFill>
        <p:spPr>
          <a:xfrm>
            <a:off x="8801500" y="4707823"/>
            <a:ext cx="2456505" cy="1640213"/>
          </a:xfrm>
          <a:prstGeom prst="rect">
            <a:avLst/>
          </a:prstGeom>
        </p:spPr>
      </p:pic>
      <p:pic>
        <p:nvPicPr>
          <p:cNvPr id="13" name="Image 12"/>
          <p:cNvPicPr>
            <a:picLocks noChangeAspect="1"/>
          </p:cNvPicPr>
          <p:nvPr/>
        </p:nvPicPr>
        <p:blipFill>
          <a:blip r:embed="rId4"/>
          <a:stretch>
            <a:fillRect/>
          </a:stretch>
        </p:blipFill>
        <p:spPr>
          <a:xfrm>
            <a:off x="8801500" y="1057912"/>
            <a:ext cx="2456505" cy="1539446"/>
          </a:xfrm>
          <a:prstGeom prst="rect">
            <a:avLst/>
          </a:prstGeom>
        </p:spPr>
      </p:pic>
    </p:spTree>
    <p:extLst>
      <p:ext uri="{BB962C8B-B14F-4D97-AF65-F5344CB8AC3E}">
        <p14:creationId xmlns:p14="http://schemas.microsoft.com/office/powerpoint/2010/main" val="1393489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205726-02BD-4AB1-B0F4-7A6B1D2E97CF}"/>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69177D5-2648-49C4-9707-198589674EB5}"/>
              </a:ext>
            </a:extLst>
          </p:cNvPr>
          <p:cNvSpPr/>
          <p:nvPr/>
        </p:nvSpPr>
        <p:spPr>
          <a:xfrm>
            <a:off x="-1" y="-12827"/>
            <a:ext cx="12192000" cy="6857999"/>
          </a:xfrm>
          <a:prstGeom prst="rect">
            <a:avLst/>
          </a:prstGeom>
          <a:solidFill>
            <a:schemeClr val="accent6">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CCA0EA3-24FD-4D5D-A1F8-2332BBBB6117}"/>
              </a:ext>
            </a:extLst>
          </p:cNvPr>
          <p:cNvSpPr>
            <a:spLocks noGrp="1"/>
          </p:cNvSpPr>
          <p:nvPr>
            <p:ph type="title"/>
          </p:nvPr>
        </p:nvSpPr>
        <p:spPr>
          <a:xfrm>
            <a:off x="3343703" y="227339"/>
            <a:ext cx="5504594" cy="649484"/>
          </a:xfrm>
        </p:spPr>
        <p:txBody>
          <a:bodyPr>
            <a:normAutofit/>
          </a:bodyPr>
          <a:lstStyle/>
          <a:p>
            <a:pPr algn="ctr"/>
            <a:r>
              <a:rPr lang="en-US" sz="2400" b="0" dirty="0">
                <a:solidFill>
                  <a:schemeClr val="accent3">
                    <a:lumMod val="60000"/>
                    <a:lumOff val="40000"/>
                  </a:schemeClr>
                </a:solidFill>
                <a:latin typeface="Arial" panose="020B0604020202020204" pitchFamily="34" charset="0"/>
                <a:cs typeface="Arial" panose="020B0604020202020204" pitchFamily="34" charset="0"/>
              </a:rPr>
              <a:t>PLAN</a:t>
            </a:r>
          </a:p>
        </p:txBody>
      </p:sp>
      <p:pic>
        <p:nvPicPr>
          <p:cNvPr id="6" name="Picture 5" descr="A close up of a logo&#10;&#10;Description automatically generated">
            <a:extLst>
              <a:ext uri="{FF2B5EF4-FFF2-40B4-BE49-F238E27FC236}">
                <a16:creationId xmlns:a16="http://schemas.microsoft.com/office/drawing/2014/main" id="{13961D9F-FCDD-4A16-9A06-8CEB77F748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9" name="Rectangle 8">
            <a:extLst>
              <a:ext uri="{FF2B5EF4-FFF2-40B4-BE49-F238E27FC236}">
                <a16:creationId xmlns:a16="http://schemas.microsoft.com/office/drawing/2014/main" id="{01578888-5660-4F3D-A5E3-53E6F5C2888D}"/>
              </a:ext>
            </a:extLst>
          </p:cNvPr>
          <p:cNvSpPr/>
          <p:nvPr/>
        </p:nvSpPr>
        <p:spPr>
          <a:xfrm>
            <a:off x="3870542" y="1590805"/>
            <a:ext cx="655361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bg2">
                    <a:lumMod val="50000"/>
                  </a:schemeClr>
                </a:solidFill>
                <a:latin typeface="Arial" panose="020B0604020202020204" pitchFamily="34" charset="0"/>
                <a:cs typeface="Arial" panose="020B0604020202020204" pitchFamily="34" charset="0"/>
              </a:rPr>
              <a:t>Contexte, vision et choix des principes de financement </a:t>
            </a:r>
          </a:p>
          <a:p>
            <a:r>
              <a:rPr lang="en-US" sz="1200" dirty="0">
                <a:solidFill>
                  <a:schemeClr val="bg2">
                    <a:lumMod val="50000"/>
                  </a:schemeClr>
                </a:solidFill>
                <a:latin typeface="Arial" panose="020B0604020202020204" pitchFamily="34" charset="0"/>
                <a:cs typeface="Arial" panose="020B0604020202020204" pitchFamily="34" charset="0"/>
              </a:rPr>
              <a:t>SOLUTIONS INNOVANTES DE FINANCEMENT SANS REMBOURSEMENT</a:t>
            </a:r>
          </a:p>
        </p:txBody>
      </p:sp>
      <p:sp>
        <p:nvSpPr>
          <p:cNvPr id="10" name="Rectangle 9">
            <a:extLst>
              <a:ext uri="{FF2B5EF4-FFF2-40B4-BE49-F238E27FC236}">
                <a16:creationId xmlns:a16="http://schemas.microsoft.com/office/drawing/2014/main" id="{26DA62C9-6AD9-4789-9C83-42E867FE2AAD}"/>
              </a:ext>
            </a:extLst>
          </p:cNvPr>
          <p:cNvSpPr/>
          <p:nvPr/>
        </p:nvSpPr>
        <p:spPr>
          <a:xfrm>
            <a:off x="2559485" y="1590804"/>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01</a:t>
            </a:r>
          </a:p>
        </p:txBody>
      </p:sp>
      <p:sp>
        <p:nvSpPr>
          <p:cNvPr id="11" name="Rectangle 10">
            <a:extLst>
              <a:ext uri="{FF2B5EF4-FFF2-40B4-BE49-F238E27FC236}">
                <a16:creationId xmlns:a16="http://schemas.microsoft.com/office/drawing/2014/main" id="{491EAEF0-386E-4052-911B-0CEB787CB050}"/>
              </a:ext>
            </a:extLst>
          </p:cNvPr>
          <p:cNvSpPr/>
          <p:nvPr/>
        </p:nvSpPr>
        <p:spPr>
          <a:xfrm>
            <a:off x="3870542" y="2971980"/>
            <a:ext cx="640121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accent3">
                    <a:lumMod val="60000"/>
                    <a:lumOff val="40000"/>
                  </a:schemeClr>
                </a:solidFill>
                <a:latin typeface="Arial" panose="020B0604020202020204" pitchFamily="34" charset="0"/>
                <a:cs typeface="Arial" panose="020B0604020202020204" pitchFamily="34" charset="0"/>
              </a:rPr>
              <a:t>Un Consortium au service du financement innovant des Etats et du développement</a:t>
            </a:r>
          </a:p>
          <a:p>
            <a:r>
              <a:rPr lang="en-US" sz="1200" b="1" dirty="0">
                <a:latin typeface="Arial" panose="020B0604020202020204" pitchFamily="34" charset="0"/>
                <a:cs typeface="Arial" panose="020B0604020202020204" pitchFamily="34" charset="0"/>
              </a:rPr>
              <a:t>ASSOCIES SOUVERAINS, ASSOCIES / ACTIONNAIRES, PARTENAIRES D’APPUI</a:t>
            </a:r>
          </a:p>
        </p:txBody>
      </p:sp>
      <p:sp>
        <p:nvSpPr>
          <p:cNvPr id="12" name="Rectangle 11">
            <a:extLst>
              <a:ext uri="{FF2B5EF4-FFF2-40B4-BE49-F238E27FC236}">
                <a16:creationId xmlns:a16="http://schemas.microsoft.com/office/drawing/2014/main" id="{97AC4CA6-C8E5-41E1-8798-4C33DA98A18C}"/>
              </a:ext>
            </a:extLst>
          </p:cNvPr>
          <p:cNvSpPr/>
          <p:nvPr/>
        </p:nvSpPr>
        <p:spPr>
          <a:xfrm>
            <a:off x="2559485" y="2971979"/>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02</a:t>
            </a:r>
          </a:p>
        </p:txBody>
      </p:sp>
      <p:sp>
        <p:nvSpPr>
          <p:cNvPr id="13" name="Rectangle 12">
            <a:extLst>
              <a:ext uri="{FF2B5EF4-FFF2-40B4-BE49-F238E27FC236}">
                <a16:creationId xmlns:a16="http://schemas.microsoft.com/office/drawing/2014/main" id="{7725AF0C-02D6-4A9E-ABB8-64BC6BAF76CB}"/>
              </a:ext>
            </a:extLst>
          </p:cNvPr>
          <p:cNvSpPr/>
          <p:nvPr/>
        </p:nvSpPr>
        <p:spPr>
          <a:xfrm>
            <a:off x="3870542" y="4535604"/>
            <a:ext cx="619620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1700" b="1" dirty="0">
                <a:solidFill>
                  <a:schemeClr val="bg2">
                    <a:lumMod val="50000"/>
                  </a:schemeClr>
                </a:solidFill>
                <a:latin typeface="Arial" panose="020B0604020202020204" pitchFamily="34" charset="0"/>
                <a:cs typeface="Arial" panose="020B0604020202020204" pitchFamily="34" charset="0"/>
              </a:rPr>
              <a:t>Dispositions opérationnelles</a:t>
            </a:r>
          </a:p>
          <a:p>
            <a:r>
              <a:rPr lang="en-US" sz="1200" dirty="0">
                <a:solidFill>
                  <a:schemeClr val="bg2">
                    <a:lumMod val="50000"/>
                  </a:schemeClr>
                </a:solidFill>
                <a:latin typeface="Arial" panose="020B0604020202020204" pitchFamily="34" charset="0"/>
                <a:cs typeface="Arial" panose="020B0604020202020204" pitchFamily="34" charset="0"/>
              </a:rPr>
              <a:t>FONDS BLUE, MARCHE CARBONE, BLOCKCHAIN, PLATEFORME FINANCIERE</a:t>
            </a:r>
          </a:p>
        </p:txBody>
      </p:sp>
      <p:sp>
        <p:nvSpPr>
          <p:cNvPr id="14" name="Rectangle 13">
            <a:extLst>
              <a:ext uri="{FF2B5EF4-FFF2-40B4-BE49-F238E27FC236}">
                <a16:creationId xmlns:a16="http://schemas.microsoft.com/office/drawing/2014/main" id="{EBF3FF28-5670-4CEE-A1D8-3265FB60DCD1}"/>
              </a:ext>
            </a:extLst>
          </p:cNvPr>
          <p:cNvSpPr/>
          <p:nvPr/>
        </p:nvSpPr>
        <p:spPr>
          <a:xfrm>
            <a:off x="2559485" y="453560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03</a:t>
            </a:r>
          </a:p>
        </p:txBody>
      </p:sp>
      <p:cxnSp>
        <p:nvCxnSpPr>
          <p:cNvPr id="16" name="Straight Connector 15">
            <a:extLst>
              <a:ext uri="{FF2B5EF4-FFF2-40B4-BE49-F238E27FC236}">
                <a16:creationId xmlns:a16="http://schemas.microsoft.com/office/drawing/2014/main" id="{1D7F19B9-92D7-4E70-8457-208DB38DF996}"/>
              </a:ext>
            </a:extLst>
          </p:cNvPr>
          <p:cNvCxnSpPr/>
          <p:nvPr/>
        </p:nvCxnSpPr>
        <p:spPr>
          <a:xfrm>
            <a:off x="2125249" y="2670150"/>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B56CAD-E061-44A8-8272-D6A444271AF0}"/>
              </a:ext>
            </a:extLst>
          </p:cNvPr>
          <p:cNvCxnSpPr/>
          <p:nvPr/>
        </p:nvCxnSpPr>
        <p:spPr>
          <a:xfrm>
            <a:off x="2125249" y="4273458"/>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403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9622" y="3275224"/>
            <a:ext cx="12181219" cy="322999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r>
              <a:rPr lang="fr-FR" dirty="0"/>
              <a:t>STRATEGIES D’ENRECHISSEMENT : </a:t>
            </a:r>
            <a:r>
              <a:rPr lang="fr-FR" dirty="0">
                <a:solidFill>
                  <a:schemeClr val="tx1"/>
                </a:solidFill>
              </a:rPr>
              <a:t>Avoir des associés</a:t>
            </a:r>
            <a:r>
              <a:rPr lang="fr-FR" dirty="0"/>
              <a:t> </a:t>
            </a:r>
            <a:endParaRPr lang="fr-FR" dirty="0">
              <a:latin typeface="Cambria Math" panose="02040503050406030204" pitchFamily="18" charset="0"/>
              <a:ea typeface="Cambria Math" panose="02040503050406030204" pitchFamily="18" charset="0"/>
            </a:endParaRPr>
          </a:p>
        </p:txBody>
      </p:sp>
      <p:sp>
        <p:nvSpPr>
          <p:cNvPr id="16" name="Flèche droite 15"/>
          <p:cNvSpPr/>
          <p:nvPr/>
        </p:nvSpPr>
        <p:spPr>
          <a:xfrm>
            <a:off x="6509270" y="4854002"/>
            <a:ext cx="676737"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220614" y="1283957"/>
            <a:ext cx="6096000" cy="1446550"/>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Modes de financement du Consortium fondés sur la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mobilisation du statut de propriétaire </a:t>
            </a: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et d’associé en situation de leadership pour les Etats.</a:t>
            </a:r>
          </a:p>
        </p:txBody>
      </p:sp>
      <p:sp>
        <p:nvSpPr>
          <p:cNvPr id="6" name="Rectangle 5"/>
          <p:cNvSpPr/>
          <p:nvPr/>
        </p:nvSpPr>
        <p:spPr>
          <a:xfrm>
            <a:off x="7898018" y="1353342"/>
            <a:ext cx="4133561" cy="1200329"/>
          </a:xfrm>
          <a:prstGeom prst="rect">
            <a:avLst/>
          </a:prstGeom>
          <a:solidFill>
            <a:schemeClr val="bg1">
              <a:lumMod val="95000"/>
            </a:schemeClr>
          </a:solidFill>
          <a:ln w="19050">
            <a:solidFill>
              <a:schemeClr val="accent4"/>
            </a:solidFill>
          </a:ln>
        </p:spPr>
        <p:txBody>
          <a:bodyPr wrap="square">
            <a:spAutoFit/>
          </a:bodyPr>
          <a:lstStyle/>
          <a:p>
            <a:pPr marL="457200" algn="just"/>
            <a:r>
              <a:rPr lang="fr-FR" dirty="0">
                <a:solidFill>
                  <a:srgbClr val="000000"/>
                </a:solidFill>
                <a:latin typeface="Arial" panose="020B0604020202020204" pitchFamily="34" charset="0"/>
                <a:ea typeface="Times New Roman" panose="02020603050405020304" pitchFamily="18" charset="0"/>
                <a:cs typeface="Times New Roman (Corps CS)"/>
              </a:rPr>
              <a:t>Des apports en fonds propres et non d’endettement, pour les investisseurs du </a:t>
            </a:r>
            <a:r>
              <a:rPr lang="fr-FR" b="1" dirty="0">
                <a:solidFill>
                  <a:srgbClr val="00B050"/>
                </a:solidFill>
                <a:latin typeface="Arial" panose="020B0604020202020204" pitchFamily="34" charset="0"/>
                <a:ea typeface="Times New Roman" panose="02020603050405020304" pitchFamily="18" charset="0"/>
                <a:cs typeface="Times New Roman (Corps CS)"/>
              </a:rPr>
              <a:t>secteur privé dans un statut d’associé.</a:t>
            </a:r>
          </a:p>
        </p:txBody>
      </p:sp>
      <p:sp>
        <p:nvSpPr>
          <p:cNvPr id="8" name="Rectangle 7"/>
          <p:cNvSpPr/>
          <p:nvPr/>
        </p:nvSpPr>
        <p:spPr>
          <a:xfrm>
            <a:off x="302164" y="4560883"/>
            <a:ext cx="6096941"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solidFill>
                  <a:schemeClr val="tx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Financement du Consortium par des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capitaux externes</a:t>
            </a:r>
            <a:r>
              <a:rPr lang="fr-FR" sz="2200" b="1" dirty="0">
                <a:solidFill>
                  <a:schemeClr val="tx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n’est pas exclu.</a:t>
            </a:r>
          </a:p>
        </p:txBody>
      </p:sp>
      <p:sp>
        <p:nvSpPr>
          <p:cNvPr id="4" name="Plus 3"/>
          <p:cNvSpPr/>
          <p:nvPr/>
        </p:nvSpPr>
        <p:spPr>
          <a:xfrm>
            <a:off x="6891393" y="1713697"/>
            <a:ext cx="561296" cy="504845"/>
          </a:xfrm>
          <a:prstGeom prst="mathPlu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7817806" y="3583594"/>
            <a:ext cx="4213773" cy="1200329"/>
          </a:xfrm>
          <a:prstGeom prst="rect">
            <a:avLst/>
          </a:prstGeom>
          <a:ln>
            <a:solidFill>
              <a:schemeClr val="tx1"/>
            </a:solidFill>
          </a:ln>
        </p:spPr>
        <p:txBody>
          <a:bodyPr wrap="square">
            <a:spAutoFit/>
          </a:bodyPr>
          <a:lstStyle/>
          <a:p>
            <a:pPr marL="285750" indent="-285750" algn="just">
              <a:spcAft>
                <a:spcPts val="0"/>
              </a:spcAft>
              <a:buFont typeface="Wingdings" panose="05000000000000000000" pitchFamily="2" charset="2"/>
              <a:buChar char="Ø"/>
            </a:pPr>
            <a:r>
              <a:rPr lang="fr-FR" dirty="0">
                <a:solidFill>
                  <a:srgbClr val="000000"/>
                </a:solidFill>
                <a:latin typeface="Arial" panose="020B0604020202020204" pitchFamily="34" charset="0"/>
                <a:ea typeface="Times New Roman" panose="02020603050405020304" pitchFamily="18" charset="0"/>
                <a:cs typeface="Times New Roman (Corps CS)"/>
              </a:rPr>
              <a:t>Réservé exclusivement pour les financements de type </a:t>
            </a:r>
            <a:r>
              <a:rPr lang="fr-FR" b="1" dirty="0">
                <a:solidFill>
                  <a:srgbClr val="00B050"/>
                </a:solidFill>
                <a:latin typeface="Arial" panose="020B0604020202020204" pitchFamily="34" charset="0"/>
                <a:ea typeface="Times New Roman" panose="02020603050405020304" pitchFamily="18" charset="0"/>
                <a:cs typeface="Times New Roman (Corps CS)"/>
              </a:rPr>
              <a:t>dons et subventions </a:t>
            </a:r>
            <a:r>
              <a:rPr lang="fr-FR" dirty="0">
                <a:solidFill>
                  <a:srgbClr val="000000"/>
                </a:solidFill>
                <a:latin typeface="Arial" panose="020B0604020202020204" pitchFamily="34" charset="0"/>
                <a:ea typeface="Times New Roman" panose="02020603050405020304" pitchFamily="18" charset="0"/>
                <a:cs typeface="Times New Roman (Corps CS)"/>
              </a:rPr>
              <a:t>; </a:t>
            </a:r>
          </a:p>
          <a:p>
            <a:pPr algn="just">
              <a:spcAft>
                <a:spcPts val="0"/>
              </a:spcAft>
            </a:pPr>
            <a:endParaRPr lang="fr-FR" dirty="0">
              <a:solidFill>
                <a:srgbClr val="000000"/>
              </a:solidFill>
              <a:latin typeface="Arial" panose="020B0604020202020204" pitchFamily="34" charset="0"/>
              <a:ea typeface="Times New Roman" panose="02020603050405020304" pitchFamily="18" charset="0"/>
              <a:cs typeface="Times New Roman (Corps CS)"/>
            </a:endParaRPr>
          </a:p>
        </p:txBody>
      </p:sp>
      <p:sp>
        <p:nvSpPr>
          <p:cNvPr id="7" name="Rectangle 6"/>
          <p:cNvSpPr/>
          <p:nvPr/>
        </p:nvSpPr>
        <p:spPr>
          <a:xfrm>
            <a:off x="7817807" y="5169884"/>
            <a:ext cx="4213772" cy="1200329"/>
          </a:xfrm>
          <a:prstGeom prst="rect">
            <a:avLst/>
          </a:prstGeom>
          <a:ln>
            <a:solidFill>
              <a:schemeClr val="tx1"/>
            </a:solidFill>
          </a:ln>
        </p:spPr>
        <p:txBody>
          <a:bodyPr wrap="square">
            <a:spAutoFit/>
          </a:bodyPr>
          <a:lstStyle/>
          <a:p>
            <a:pPr marL="285750" indent="-285750" algn="just">
              <a:buFont typeface="Wingdings" panose="05000000000000000000" pitchFamily="2" charset="2"/>
              <a:buChar char="Ø"/>
            </a:pPr>
            <a:r>
              <a:rPr lang="fr-FR" b="1" dirty="0">
                <a:solidFill>
                  <a:srgbClr val="00B050"/>
                </a:solidFill>
                <a:latin typeface="Arial" panose="020B0604020202020204" pitchFamily="34" charset="0"/>
                <a:ea typeface="Times New Roman" panose="02020603050405020304" pitchFamily="18" charset="0"/>
                <a:cs typeface="Times New Roman (Corps CS)"/>
              </a:rPr>
              <a:t>Projets à haut rendement </a:t>
            </a:r>
            <a:r>
              <a:rPr lang="fr-FR" dirty="0">
                <a:solidFill>
                  <a:srgbClr val="000000"/>
                </a:solidFill>
                <a:latin typeface="Arial" panose="020B0604020202020204" pitchFamily="34" charset="0"/>
                <a:ea typeface="Times New Roman" panose="02020603050405020304" pitchFamily="18" charset="0"/>
                <a:cs typeface="Times New Roman (Corps CS)"/>
              </a:rPr>
              <a:t>capables de couvrir par eux-mêmes, de préférence projet par projet, les charges d’intérêts.</a:t>
            </a:r>
          </a:p>
        </p:txBody>
      </p:sp>
      <p:sp>
        <p:nvSpPr>
          <p:cNvPr id="14" name="Accolade fermante 13"/>
          <p:cNvSpPr/>
          <p:nvPr/>
        </p:nvSpPr>
        <p:spPr>
          <a:xfrm flipH="1">
            <a:off x="7395160" y="3871426"/>
            <a:ext cx="228048" cy="2148351"/>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647408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r>
              <a:rPr lang="fr-FR" dirty="0"/>
              <a:t>STRATEGIES D’ENRECHISSEMENT : </a:t>
            </a:r>
            <a:r>
              <a:rPr lang="fr-FR" dirty="0">
                <a:solidFill>
                  <a:schemeClr val="tx1"/>
                </a:solidFill>
              </a:rPr>
              <a:t>Avoir des associés</a:t>
            </a:r>
            <a:r>
              <a:rPr lang="fr-FR" dirty="0"/>
              <a:t> </a:t>
            </a:r>
            <a:endParaRPr lang="fr-FR" dirty="0">
              <a:latin typeface="Cambria Math" panose="02040503050406030204" pitchFamily="18" charset="0"/>
              <a:ea typeface="Cambria Math" panose="02040503050406030204" pitchFamily="18" charset="0"/>
            </a:endParaRPr>
          </a:p>
        </p:txBody>
      </p:sp>
      <p:sp>
        <p:nvSpPr>
          <p:cNvPr id="16" name="Flèche droite 15"/>
          <p:cNvSpPr/>
          <p:nvPr/>
        </p:nvSpPr>
        <p:spPr>
          <a:xfrm>
            <a:off x="6832447" y="1582305"/>
            <a:ext cx="676737" cy="183201"/>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Rectangle 2"/>
          <p:cNvSpPr/>
          <p:nvPr/>
        </p:nvSpPr>
        <p:spPr>
          <a:xfrm>
            <a:off x="302164" y="1289186"/>
            <a:ext cx="6096000" cy="76944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Etats membres détenteurs souverains du capital naturel du Bassin du Congo</a:t>
            </a:r>
          </a:p>
        </p:txBody>
      </p:sp>
      <p:sp>
        <p:nvSpPr>
          <p:cNvPr id="9" name="Rectangle 8"/>
          <p:cNvSpPr/>
          <p:nvPr/>
        </p:nvSpPr>
        <p:spPr>
          <a:xfrm>
            <a:off x="9622" y="3903172"/>
            <a:ext cx="12181219" cy="260204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7943467" y="1454070"/>
            <a:ext cx="4133561" cy="369332"/>
          </a:xfrm>
          <a:prstGeom prst="rect">
            <a:avLst/>
          </a:prstGeom>
          <a:solidFill>
            <a:schemeClr val="bg1">
              <a:lumMod val="95000"/>
            </a:schemeClr>
          </a:solidFill>
          <a:ln w="19050">
            <a:solidFill>
              <a:schemeClr val="accent4"/>
            </a:solidFill>
          </a:ln>
        </p:spPr>
        <p:txBody>
          <a:bodyPr wrap="square">
            <a:spAutoFit/>
          </a:bodyPr>
          <a:lstStyle/>
          <a:p>
            <a:pPr marL="457200" algn="just"/>
            <a:r>
              <a:rPr lang="fr-FR" b="1" dirty="0">
                <a:solidFill>
                  <a:srgbClr val="00B050"/>
                </a:solidFill>
              </a:rPr>
              <a:t>Associés souverains du Consortium </a:t>
            </a:r>
            <a:endParaRPr lang="fr-FR" b="1" dirty="0">
              <a:solidFill>
                <a:srgbClr val="00B050"/>
              </a:solidFill>
              <a:latin typeface="Arial" panose="020B0604020202020204" pitchFamily="34" charset="0"/>
              <a:ea typeface="Times New Roman" panose="02020603050405020304" pitchFamily="18" charset="0"/>
              <a:cs typeface="Times New Roman (Corps CS)"/>
            </a:endParaRPr>
          </a:p>
        </p:txBody>
      </p:sp>
      <p:sp>
        <p:nvSpPr>
          <p:cNvPr id="8" name="Rectangle 7"/>
          <p:cNvSpPr/>
          <p:nvPr/>
        </p:nvSpPr>
        <p:spPr>
          <a:xfrm>
            <a:off x="302164" y="5038770"/>
            <a:ext cx="3442635" cy="43088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Capitaux externes</a:t>
            </a:r>
          </a:p>
        </p:txBody>
      </p:sp>
      <p:sp>
        <p:nvSpPr>
          <p:cNvPr id="12" name="Rectangle 11"/>
          <p:cNvSpPr/>
          <p:nvPr/>
        </p:nvSpPr>
        <p:spPr>
          <a:xfrm>
            <a:off x="336137" y="2828703"/>
            <a:ext cx="3374687" cy="430887"/>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marL="342900" indent="-342900" algn="just">
              <a:buFont typeface="Wingdings" panose="05000000000000000000" pitchFamily="2" charset="2"/>
              <a:buChar char="q"/>
            </a:pP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investisseurs privés</a:t>
            </a:r>
          </a:p>
        </p:txBody>
      </p:sp>
      <p:sp>
        <p:nvSpPr>
          <p:cNvPr id="13" name="Rectangle 12"/>
          <p:cNvSpPr/>
          <p:nvPr/>
        </p:nvSpPr>
        <p:spPr>
          <a:xfrm>
            <a:off x="7943466" y="2518420"/>
            <a:ext cx="4133561" cy="1200329"/>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solidFill>
                  <a:srgbClr val="00B050"/>
                </a:solidFill>
              </a:rPr>
              <a:t>Associés / actionnaires</a:t>
            </a:r>
          </a:p>
          <a:p>
            <a:pPr marL="457200" algn="ctr"/>
            <a:endParaRPr lang="fr-FR" b="1" dirty="0"/>
          </a:p>
          <a:p>
            <a:pPr marL="457200" algn="ctr"/>
            <a:r>
              <a:rPr lang="fr-FR" dirty="0"/>
              <a:t>Représentativité en fonction de leurs apports en fonds propres. </a:t>
            </a:r>
          </a:p>
        </p:txBody>
      </p:sp>
      <p:sp>
        <p:nvSpPr>
          <p:cNvPr id="15" name="Flèche droite 14"/>
          <p:cNvSpPr/>
          <p:nvPr/>
        </p:nvSpPr>
        <p:spPr>
          <a:xfrm>
            <a:off x="4803006" y="2962266"/>
            <a:ext cx="2706177" cy="16376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Rectangle 16"/>
          <p:cNvSpPr/>
          <p:nvPr/>
        </p:nvSpPr>
        <p:spPr>
          <a:xfrm>
            <a:off x="7943465" y="4189879"/>
            <a:ext cx="4133561" cy="923330"/>
          </a:xfrm>
          <a:prstGeom prst="rect">
            <a:avLst/>
          </a:prstGeom>
          <a:solidFill>
            <a:schemeClr val="bg1"/>
          </a:solidFill>
          <a:ln w="19050">
            <a:solidFill>
              <a:schemeClr val="accent4"/>
            </a:solidFill>
          </a:ln>
        </p:spPr>
        <p:txBody>
          <a:bodyPr wrap="square">
            <a:spAutoFit/>
          </a:bodyPr>
          <a:lstStyle/>
          <a:p>
            <a:pPr marL="457200" algn="ctr"/>
            <a:r>
              <a:rPr lang="fr-FR" b="1" dirty="0">
                <a:solidFill>
                  <a:srgbClr val="00B050"/>
                </a:solidFill>
              </a:rPr>
              <a:t>Associés / actionnaires</a:t>
            </a:r>
          </a:p>
          <a:p>
            <a:pPr marL="457200" algn="ctr"/>
            <a:endParaRPr lang="fr-FR" b="1" dirty="0"/>
          </a:p>
          <a:p>
            <a:pPr marL="457200" algn="ctr"/>
            <a:r>
              <a:rPr lang="fr-FR" dirty="0">
                <a:solidFill>
                  <a:srgbClr val="000000"/>
                </a:solidFill>
                <a:latin typeface="Arial" panose="020B0604020202020204" pitchFamily="34" charset="0"/>
                <a:ea typeface="Times New Roman" panose="02020603050405020304" pitchFamily="18" charset="0"/>
                <a:cs typeface="Times New Roman (Corps CS)"/>
              </a:rPr>
              <a:t>Projets à hauts rendements</a:t>
            </a:r>
            <a:endParaRPr lang="fr-FR" dirty="0"/>
          </a:p>
        </p:txBody>
      </p:sp>
      <p:sp>
        <p:nvSpPr>
          <p:cNvPr id="18" name="Flèche droite 17"/>
          <p:cNvSpPr/>
          <p:nvPr/>
        </p:nvSpPr>
        <p:spPr>
          <a:xfrm>
            <a:off x="4096904" y="5172333"/>
            <a:ext cx="2952795" cy="163763"/>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7943465" y="5403089"/>
            <a:ext cx="4133561" cy="923330"/>
          </a:xfrm>
          <a:prstGeom prst="rect">
            <a:avLst/>
          </a:prstGeom>
          <a:solidFill>
            <a:schemeClr val="bg1"/>
          </a:solidFill>
          <a:ln w="19050">
            <a:solidFill>
              <a:schemeClr val="accent4"/>
            </a:solidFill>
          </a:ln>
        </p:spPr>
        <p:txBody>
          <a:bodyPr wrap="square">
            <a:spAutoFit/>
          </a:bodyPr>
          <a:lstStyle/>
          <a:p>
            <a:pPr marL="457200" algn="ctr"/>
            <a:r>
              <a:rPr lang="fr-FR" b="1" dirty="0">
                <a:solidFill>
                  <a:srgbClr val="00B050"/>
                </a:solidFill>
              </a:rPr>
              <a:t>Partenaires de soutien</a:t>
            </a:r>
          </a:p>
          <a:p>
            <a:pPr marL="457200" algn="ctr"/>
            <a:endParaRPr lang="fr-FR" b="1" dirty="0"/>
          </a:p>
          <a:p>
            <a:pPr marL="457200" algn="ctr"/>
            <a:r>
              <a:rPr lang="fr-FR" dirty="0"/>
              <a:t>Dons et Subventions</a:t>
            </a:r>
            <a:endParaRPr lang="fr-FR" b="1" dirty="0"/>
          </a:p>
        </p:txBody>
      </p:sp>
      <p:sp>
        <p:nvSpPr>
          <p:cNvPr id="20" name="Accolade fermante 19"/>
          <p:cNvSpPr/>
          <p:nvPr/>
        </p:nvSpPr>
        <p:spPr>
          <a:xfrm flipH="1">
            <a:off x="7424034" y="4281061"/>
            <a:ext cx="228048" cy="195304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4212745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Les financements innovants ne dépendant pas des Etats de de l’Afrique Centrale mais sont pourtant en lien avec la valorisation du capital naturel du Bassin du Congo         1/2</a:t>
            </a:r>
            <a:endParaRPr lang="fr-FR" sz="2400" dirty="0">
              <a:latin typeface="Cambria Math" panose="02040503050406030204" pitchFamily="18" charset="0"/>
              <a:ea typeface="Cambria Math" panose="02040503050406030204" pitchFamily="18" charset="0"/>
            </a:endParaRPr>
          </a:p>
        </p:txBody>
      </p:sp>
      <p:sp>
        <p:nvSpPr>
          <p:cNvPr id="6" name="Rectangle 5"/>
          <p:cNvSpPr/>
          <p:nvPr/>
        </p:nvSpPr>
        <p:spPr>
          <a:xfrm>
            <a:off x="370112" y="1536119"/>
            <a:ext cx="4916576" cy="2308324"/>
          </a:xfrm>
          <a:prstGeom prst="rect">
            <a:avLst/>
          </a:prstGeom>
          <a:solidFill>
            <a:schemeClr val="bg1">
              <a:lumMod val="95000"/>
            </a:schemeClr>
          </a:solidFill>
          <a:ln w="19050">
            <a:solidFill>
              <a:schemeClr val="accent4"/>
            </a:solidFill>
          </a:ln>
        </p:spPr>
        <p:txBody>
          <a:bodyPr wrap="square">
            <a:spAutoFit/>
          </a:bodyPr>
          <a:lstStyle/>
          <a:p>
            <a:pPr marL="457200" algn="just"/>
            <a:r>
              <a:rPr lang="fr-FR"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Il ne s’agit pas de faire un inventaire plus ou moins exhaustif des financements sous les dossiers.</a:t>
            </a:r>
          </a:p>
          <a:p>
            <a:pPr marL="457200" algn="just"/>
            <a:endParaRPr lang="fr-FR"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endParaRPr>
          </a:p>
          <a:p>
            <a:pPr marL="457200" algn="just"/>
            <a:r>
              <a:rPr lang="fr-FR" dirty="0"/>
              <a:t>Les modes de financement dont l’impact potentiel est très promoteur et de grande échelle en termes de mobilisation des ressources financières.</a:t>
            </a:r>
            <a:endParaRPr lang="fr-FR" b="1" dirty="0">
              <a:solidFill>
                <a:srgbClr val="FF0000"/>
              </a:solidFill>
              <a:latin typeface="Arial" panose="020B0604020202020204" pitchFamily="34" charset="0"/>
              <a:ea typeface="Times New Roman" panose="02020603050405020304" pitchFamily="18" charset="0"/>
              <a:cs typeface="Times New Roman (Corps CS)"/>
            </a:endParaRPr>
          </a:p>
        </p:txBody>
      </p:sp>
      <p:sp>
        <p:nvSpPr>
          <p:cNvPr id="8" name="Rectangle 7"/>
          <p:cNvSpPr/>
          <p:nvPr/>
        </p:nvSpPr>
        <p:spPr>
          <a:xfrm>
            <a:off x="152986" y="4706688"/>
            <a:ext cx="5033920" cy="1785104"/>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just"/>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engagements internationaux pris par les pays liés à la lutte contre le changement climatique, </a:t>
            </a:r>
            <a:r>
              <a:rPr lang="fr-FR" sz="2200" b="1" dirty="0">
                <a:solidFill>
                  <a:srgbClr val="FF000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en relation avec la stature du bassin du Congo</a:t>
            </a:r>
            <a:r>
              <a:rPr lang="fr-FR" sz="2200"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comme 2e poumon écologique de la planète.</a:t>
            </a:r>
          </a:p>
        </p:txBody>
      </p:sp>
      <p:sp>
        <p:nvSpPr>
          <p:cNvPr id="13" name="Rectangle 12"/>
          <p:cNvSpPr/>
          <p:nvPr/>
        </p:nvSpPr>
        <p:spPr>
          <a:xfrm>
            <a:off x="5513295" y="4737466"/>
            <a:ext cx="6591037" cy="1754326"/>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solidFill>
                  <a:srgbClr val="FF0000"/>
                </a:solidFill>
              </a:rPr>
              <a:t>100 milliards de dollars par an à l’horizon 2020…Des promesses non tenues.</a:t>
            </a:r>
          </a:p>
          <a:p>
            <a:pPr marL="457200" algn="ctr"/>
            <a:endParaRPr lang="fr-FR" b="1" dirty="0"/>
          </a:p>
          <a:p>
            <a:pPr marL="457200" algn="just"/>
            <a:r>
              <a:rPr lang="fr-FR" dirty="0">
                <a:solidFill>
                  <a:srgbClr val="FF0000"/>
                </a:solidFill>
              </a:rPr>
              <a:t>Depuis la Cop 15, en 2009, dans le cadre de la Conférence des Parties à la Convention-cadre des Nations unies sur le changement climatique</a:t>
            </a:r>
            <a:r>
              <a:rPr lang="fr-FR" dirty="0"/>
              <a:t>.</a:t>
            </a:r>
          </a:p>
        </p:txBody>
      </p:sp>
      <p:pic>
        <p:nvPicPr>
          <p:cNvPr id="5" name="Image 4"/>
          <p:cNvPicPr>
            <a:picLocks noChangeAspect="1"/>
          </p:cNvPicPr>
          <p:nvPr/>
        </p:nvPicPr>
        <p:blipFill>
          <a:blip r:embed="rId3"/>
          <a:stretch>
            <a:fillRect/>
          </a:stretch>
        </p:blipFill>
        <p:spPr>
          <a:xfrm>
            <a:off x="5513295" y="788895"/>
            <a:ext cx="6591038" cy="3791516"/>
          </a:xfrm>
          <a:prstGeom prst="rect">
            <a:avLst/>
          </a:prstGeom>
        </p:spPr>
      </p:pic>
      <p:sp>
        <p:nvSpPr>
          <p:cNvPr id="16" name="Flèche droite 15"/>
          <p:cNvSpPr/>
          <p:nvPr/>
        </p:nvSpPr>
        <p:spPr>
          <a:xfrm>
            <a:off x="5286688" y="4706687"/>
            <a:ext cx="746559" cy="175432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9D1481D1-789E-4145-89FA-BFCDB524AF83}"/>
              </a:ext>
            </a:extLst>
          </p:cNvPr>
          <p:cNvSpPr/>
          <p:nvPr/>
        </p:nvSpPr>
        <p:spPr>
          <a:xfrm>
            <a:off x="7790328" y="3844443"/>
            <a:ext cx="4314003" cy="646331"/>
          </a:xfrm>
          <a:prstGeom prst="rect">
            <a:avLst/>
          </a:prstGeom>
          <a:solidFill>
            <a:schemeClr val="bg1">
              <a:lumMod val="95000"/>
            </a:schemeClr>
          </a:solidFill>
          <a:ln w="19050">
            <a:solidFill>
              <a:schemeClr val="accent4"/>
            </a:solidFill>
          </a:ln>
        </p:spPr>
        <p:txBody>
          <a:bodyPr wrap="square">
            <a:spAutoFit/>
          </a:bodyPr>
          <a:lstStyle/>
          <a:p>
            <a:pPr marL="457200" algn="just"/>
            <a:r>
              <a:rPr lang="fr-FR"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situation de mobilisation des fonds pour le climat est toujours au rouge</a:t>
            </a:r>
            <a:endParaRPr lang="fr-FR" b="1" dirty="0">
              <a:solidFill>
                <a:srgbClr val="FF0000"/>
              </a:solidFill>
              <a:latin typeface="Arial" panose="020B0604020202020204" pitchFamily="34" charset="0"/>
              <a:ea typeface="Times New Roman" panose="02020603050405020304" pitchFamily="18" charset="0"/>
              <a:cs typeface="Times New Roman (Corps CS)"/>
            </a:endParaRPr>
          </a:p>
        </p:txBody>
      </p:sp>
    </p:spTree>
    <p:extLst>
      <p:ext uri="{BB962C8B-B14F-4D97-AF65-F5344CB8AC3E}">
        <p14:creationId xmlns:p14="http://schemas.microsoft.com/office/powerpoint/2010/main" val="24641798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Les financements innovants ne dépendant pas des Etats de de l’Afrique Centrale mais sont pourtant en lien avec la valorisation du capital naturel du Bassin du Congo  1/2</a:t>
            </a:r>
            <a:endParaRPr lang="fr-FR" sz="2400" dirty="0">
              <a:latin typeface="Cambria Math" panose="02040503050406030204" pitchFamily="18" charset="0"/>
              <a:ea typeface="Cambria Math" panose="02040503050406030204" pitchFamily="18" charset="0"/>
            </a:endParaRPr>
          </a:p>
        </p:txBody>
      </p:sp>
      <p:sp>
        <p:nvSpPr>
          <p:cNvPr id="19" name="Rectangle 18"/>
          <p:cNvSpPr/>
          <p:nvPr/>
        </p:nvSpPr>
        <p:spPr>
          <a:xfrm>
            <a:off x="153737" y="1342329"/>
            <a:ext cx="11884522" cy="1785104"/>
          </a:xfrm>
          <a:prstGeom prst="rect">
            <a:avLst/>
          </a:prstGeom>
          <a:solidFill>
            <a:schemeClr val="bg1">
              <a:lumMod val="95000"/>
            </a:schemeClr>
          </a:solidFill>
          <a:ln w="19050">
            <a:solidFill>
              <a:schemeClr val="accent4"/>
            </a:solidFill>
          </a:ln>
        </p:spPr>
        <p:txBody>
          <a:bodyPr wrap="square">
            <a:spAutoFit/>
          </a:bodyPr>
          <a:lstStyle/>
          <a:p>
            <a:pPr marL="457200" algn="ctr"/>
            <a:r>
              <a:rPr lang="fr-FR" sz="2000" b="1" dirty="0">
                <a:solidFill>
                  <a:schemeClr val="accent1"/>
                </a:solidFill>
              </a:rPr>
              <a:t>Fonds Bleu pour le Bassin du Congo</a:t>
            </a:r>
          </a:p>
          <a:p>
            <a:pPr marL="457200" algn="ctr"/>
            <a:endParaRPr lang="fr-FR" dirty="0"/>
          </a:p>
          <a:p>
            <a:pPr marL="742950" indent="-285750">
              <a:buFont typeface="Wingdings" panose="05000000000000000000" pitchFamily="2" charset="2"/>
              <a:buChar char="Ø"/>
            </a:pPr>
            <a:r>
              <a:rPr lang="fr-FR" dirty="0"/>
              <a:t>Tous les projets des 16 pays formant la commission climat du bassin du Congo. </a:t>
            </a:r>
          </a:p>
          <a:p>
            <a:pPr marL="742950" indent="-285750">
              <a:buFont typeface="Wingdings" panose="05000000000000000000" pitchFamily="2" charset="2"/>
              <a:buChar char="Ø"/>
            </a:pPr>
            <a:r>
              <a:rPr lang="fr-FR" dirty="0"/>
              <a:t>Ces pays ont adopté un plan d’investissement de 10 milliards de dollars.</a:t>
            </a:r>
          </a:p>
          <a:p>
            <a:pPr marL="742950" indent="-285750">
              <a:buFont typeface="Wingdings" panose="05000000000000000000" pitchFamily="2" charset="2"/>
              <a:buChar char="Ø"/>
            </a:pPr>
            <a:r>
              <a:rPr lang="fr-FR" dirty="0">
                <a:solidFill>
                  <a:srgbClr val="0563C1"/>
                </a:solidFill>
              </a:rPr>
              <a:t>La BDEAC  a été sélectionné pour remplir le mandat d’hébergement et de gestion de la ligne de financement </a:t>
            </a:r>
            <a:r>
              <a:rPr lang="fr-FR" dirty="0"/>
              <a:t>de ce Fonds bleu du Bassin du Congo.</a:t>
            </a:r>
            <a:endParaRPr lang="fr-FR" b="1" dirty="0"/>
          </a:p>
        </p:txBody>
      </p:sp>
      <p:sp>
        <p:nvSpPr>
          <p:cNvPr id="3" name="Rectangle 2"/>
          <p:cNvSpPr/>
          <p:nvPr/>
        </p:nvSpPr>
        <p:spPr>
          <a:xfrm>
            <a:off x="259774" y="4326630"/>
            <a:ext cx="5217160" cy="1785104"/>
          </a:xfrm>
          <a:prstGeom prst="rect">
            <a:avLst/>
          </a:prstGeom>
          <a:ln>
            <a:solidFill>
              <a:srgbClr val="FF0000"/>
            </a:solidFill>
          </a:ln>
        </p:spPr>
        <p:txBody>
          <a:bodyPr wrap="square">
            <a:spAutoFit/>
          </a:bodyPr>
          <a:lstStyle/>
          <a:p>
            <a:pPr algn="ctr">
              <a:spcAft>
                <a:spcPts val="0"/>
              </a:spcAft>
            </a:pPr>
            <a:r>
              <a:rPr lang="fr-FR" sz="2000" b="1" dirty="0">
                <a:solidFill>
                  <a:srgbClr val="FF0000"/>
                </a:solidFill>
              </a:rPr>
              <a:t>Avènement d’un marché du carbone souverain</a:t>
            </a:r>
            <a:r>
              <a:rPr lang="fr-FR" dirty="0">
                <a:solidFill>
                  <a:srgbClr val="FF0000"/>
                </a:solidFill>
                <a:latin typeface="Arial" panose="020B0604020202020204" pitchFamily="34" charset="0"/>
                <a:ea typeface="Times New Roman" panose="02020603050405020304" pitchFamily="18" charset="0"/>
                <a:cs typeface="Times New Roman (Corps CS)"/>
              </a:rPr>
              <a:t> </a:t>
            </a:r>
          </a:p>
          <a:p>
            <a:pPr algn="just">
              <a:spcAft>
                <a:spcPts val="0"/>
              </a:spcAft>
            </a:pPr>
            <a:endParaRPr lang="fr-FR" dirty="0">
              <a:solidFill>
                <a:srgbClr val="000000"/>
              </a:solidFill>
              <a:latin typeface="Arial" panose="020B0604020202020204" pitchFamily="34" charset="0"/>
              <a:ea typeface="Times New Roman" panose="02020603050405020304" pitchFamily="18" charset="0"/>
              <a:cs typeface="Times New Roman (Corps CS)"/>
            </a:endParaRPr>
          </a:p>
          <a:p>
            <a:pPr algn="just">
              <a:spcAft>
                <a:spcPts val="0"/>
              </a:spcAft>
            </a:pPr>
            <a:r>
              <a:rPr lang="fr-FR" dirty="0">
                <a:solidFill>
                  <a:srgbClr val="00B050"/>
                </a:solidFill>
                <a:latin typeface="Arial" panose="020B0604020202020204" pitchFamily="34" charset="0"/>
                <a:ea typeface="Times New Roman" panose="02020603050405020304" pitchFamily="18" charset="0"/>
                <a:cs typeface="Times New Roman (Corps CS)"/>
              </a:rPr>
              <a:t>En économie et en finance, le plus important c’est de disposer d’une propriété sur un bien qui est commercialisé</a:t>
            </a:r>
            <a:r>
              <a:rPr lang="fr-FR" dirty="0">
                <a:solidFill>
                  <a:srgbClr val="000000"/>
                </a:solidFill>
                <a:latin typeface="Arial" panose="020B0604020202020204" pitchFamily="34" charset="0"/>
                <a:ea typeface="Times New Roman" panose="02020603050405020304" pitchFamily="18" charset="0"/>
                <a:cs typeface="Times New Roman (Corps CS)"/>
              </a:rPr>
              <a:t>, plutôt de dépendre du bon vouloir des partenaires économiques. </a:t>
            </a:r>
            <a:endParaRPr lang="fr-FR" sz="1600" dirty="0">
              <a:effectLst/>
              <a:latin typeface="Book Antiqua" panose="02040602050305030304" pitchFamily="18" charset="0"/>
              <a:ea typeface="Calibri" panose="020F0502020204030204" pitchFamily="34" charset="0"/>
              <a:cs typeface="Times New Roman (Corps CS)"/>
            </a:endParaRPr>
          </a:p>
        </p:txBody>
      </p:sp>
      <p:sp>
        <p:nvSpPr>
          <p:cNvPr id="11" name="Flèche droite 10"/>
          <p:cNvSpPr/>
          <p:nvPr/>
        </p:nvSpPr>
        <p:spPr>
          <a:xfrm rot="5400000">
            <a:off x="2323408" y="3663008"/>
            <a:ext cx="1089892" cy="166546"/>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p:cNvPicPr>
            <a:picLocks noChangeAspect="1"/>
          </p:cNvPicPr>
          <p:nvPr/>
        </p:nvPicPr>
        <p:blipFill>
          <a:blip r:embed="rId3"/>
          <a:stretch>
            <a:fillRect/>
          </a:stretch>
        </p:blipFill>
        <p:spPr>
          <a:xfrm>
            <a:off x="6833938" y="3322950"/>
            <a:ext cx="5204322" cy="3094000"/>
          </a:xfrm>
          <a:prstGeom prst="rect">
            <a:avLst/>
          </a:prstGeom>
          <a:ln>
            <a:solidFill>
              <a:schemeClr val="tx1"/>
            </a:solidFill>
          </a:ln>
        </p:spPr>
      </p:pic>
    </p:spTree>
    <p:extLst>
      <p:ext uri="{BB962C8B-B14F-4D97-AF65-F5344CB8AC3E}">
        <p14:creationId xmlns:p14="http://schemas.microsoft.com/office/powerpoint/2010/main" val="31415783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9622" y="1876926"/>
            <a:ext cx="12181219" cy="462829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Les financements dépendant des Etats de l’Afrique Centrale eux-mêmes</a:t>
            </a:r>
            <a:endParaRPr lang="fr-FR" sz="2400" dirty="0">
              <a:latin typeface="Cambria Math" panose="02040503050406030204" pitchFamily="18" charset="0"/>
              <a:ea typeface="Cambria Math" panose="02040503050406030204" pitchFamily="18" charset="0"/>
            </a:endParaRPr>
          </a:p>
        </p:txBody>
      </p:sp>
      <p:sp>
        <p:nvSpPr>
          <p:cNvPr id="16" name="Flèche droite 15"/>
          <p:cNvSpPr/>
          <p:nvPr/>
        </p:nvSpPr>
        <p:spPr>
          <a:xfrm>
            <a:off x="6872552" y="5830429"/>
            <a:ext cx="898249" cy="1276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p:cNvSpPr/>
          <p:nvPr/>
        </p:nvSpPr>
        <p:spPr>
          <a:xfrm>
            <a:off x="163362" y="907899"/>
            <a:ext cx="11916343" cy="646331"/>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Occasion est belle d’indiquer comment le capital naturel d’un pays peut être une source de ressources directes pour les Etats eux-mêmes.</a:t>
            </a:r>
          </a:p>
        </p:txBody>
      </p:sp>
      <p:sp>
        <p:nvSpPr>
          <p:cNvPr id="13" name="Rectangle 12"/>
          <p:cNvSpPr/>
          <p:nvPr/>
        </p:nvSpPr>
        <p:spPr>
          <a:xfrm>
            <a:off x="7838294" y="5230264"/>
            <a:ext cx="4235114" cy="1200329"/>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solidFill>
                  <a:srgbClr val="00B050"/>
                </a:solidFill>
              </a:rPr>
              <a:t>Actions souveraines de préférence</a:t>
            </a:r>
          </a:p>
          <a:p>
            <a:pPr marL="457200" algn="ctr"/>
            <a:endParaRPr lang="fr-FR" b="1" dirty="0">
              <a:solidFill>
                <a:srgbClr val="00B050"/>
              </a:solidFill>
            </a:endParaRPr>
          </a:p>
          <a:p>
            <a:pPr marL="457200" algn="just"/>
            <a:r>
              <a:rPr lang="fr-FR" dirty="0">
                <a:solidFill>
                  <a:srgbClr val="00B050"/>
                </a:solidFill>
              </a:rPr>
              <a:t>Transformant l’Etat en une grosse entreprise de capital financier</a:t>
            </a:r>
          </a:p>
        </p:txBody>
      </p:sp>
      <p:sp>
        <p:nvSpPr>
          <p:cNvPr id="3" name="Rectangle 2"/>
          <p:cNvSpPr/>
          <p:nvPr/>
        </p:nvSpPr>
        <p:spPr>
          <a:xfrm>
            <a:off x="192504" y="2075992"/>
            <a:ext cx="6511886"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fiscalité traditionnelle sur la production, les transactions et les résultats.</a:t>
            </a:r>
          </a:p>
        </p:txBody>
      </p:sp>
      <p:sp>
        <p:nvSpPr>
          <p:cNvPr id="4" name="Rectangle 3"/>
          <p:cNvSpPr/>
          <p:nvPr/>
        </p:nvSpPr>
        <p:spPr>
          <a:xfrm>
            <a:off x="192504" y="3232145"/>
            <a:ext cx="6534068"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modalités de partage de production applicables à l’exploitation des ressources naturelles.</a:t>
            </a:r>
          </a:p>
        </p:txBody>
      </p:sp>
      <p:sp>
        <p:nvSpPr>
          <p:cNvPr id="5" name="Rectangle 4"/>
          <p:cNvSpPr/>
          <p:nvPr/>
        </p:nvSpPr>
        <p:spPr>
          <a:xfrm>
            <a:off x="203468" y="4369047"/>
            <a:ext cx="6523103"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constitution d’un fonds souverain régional si possible greffé au Consortium.</a:t>
            </a:r>
          </a:p>
        </p:txBody>
      </p:sp>
      <p:sp>
        <p:nvSpPr>
          <p:cNvPr id="7" name="Rectangle 6"/>
          <p:cNvSpPr/>
          <p:nvPr/>
        </p:nvSpPr>
        <p:spPr>
          <a:xfrm>
            <a:off x="225398" y="5515571"/>
            <a:ext cx="6478991"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création, l’émission et la commercialisation des actions de l’Etat dépourvues de droit de vote.</a:t>
            </a:r>
          </a:p>
        </p:txBody>
      </p:sp>
      <p:sp>
        <p:nvSpPr>
          <p:cNvPr id="12" name="Rectangle 11"/>
          <p:cNvSpPr/>
          <p:nvPr/>
        </p:nvSpPr>
        <p:spPr>
          <a:xfrm>
            <a:off x="7669733" y="2062851"/>
            <a:ext cx="4409972" cy="923330"/>
          </a:xfrm>
          <a:prstGeom prst="rect">
            <a:avLst/>
          </a:prstGeom>
          <a:solidFill>
            <a:schemeClr val="bg1">
              <a:lumMod val="95000"/>
            </a:schemeClr>
          </a:solidFill>
          <a:ln w="19050">
            <a:solidFill>
              <a:schemeClr val="accent4"/>
            </a:solidFill>
          </a:ln>
        </p:spPr>
        <p:txBody>
          <a:bodyPr wrap="square">
            <a:spAutoFit/>
          </a:bodyPr>
          <a:lstStyle/>
          <a:p>
            <a:pPr algn="ctr"/>
            <a:r>
              <a:rPr lang="fr-FR" b="1" dirty="0">
                <a:solidFill>
                  <a:srgbClr val="00B050"/>
                </a:solidFill>
              </a:rPr>
              <a:t>L’Etat, un associé de toutes les entreprises</a:t>
            </a:r>
          </a:p>
          <a:p>
            <a:pPr marL="457200" algn="ctr"/>
            <a:endParaRPr lang="fr-FR" b="1" dirty="0">
              <a:solidFill>
                <a:srgbClr val="FF0000"/>
              </a:solidFill>
            </a:endParaRPr>
          </a:p>
          <a:p>
            <a:pPr marL="457200" algn="ctr"/>
            <a:r>
              <a:rPr lang="fr-FR" dirty="0">
                <a:solidFill>
                  <a:srgbClr val="00B050"/>
                </a:solidFill>
              </a:rPr>
              <a:t>Revenus ou « dividendes » souverains</a:t>
            </a:r>
            <a:r>
              <a:rPr lang="fr-FR" dirty="0"/>
              <a:t>.</a:t>
            </a:r>
          </a:p>
        </p:txBody>
      </p:sp>
      <p:sp>
        <p:nvSpPr>
          <p:cNvPr id="14" name="Flèche droite 13"/>
          <p:cNvSpPr/>
          <p:nvPr/>
        </p:nvSpPr>
        <p:spPr>
          <a:xfrm>
            <a:off x="6815526" y="2460712"/>
            <a:ext cx="816590" cy="1276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46347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Un mode de financement innovant entre les mains des Etats :  </a:t>
            </a:r>
            <a:r>
              <a:rPr lang="fr-FR" sz="2400" dirty="0">
                <a:solidFill>
                  <a:srgbClr val="00B050"/>
                </a:solidFill>
              </a:rPr>
              <a:t>la valorisation financière du capital naturel par émission des actions de l’Etat sans droit de vote                     1/2</a:t>
            </a:r>
            <a:endParaRPr lang="fr-FR" sz="2400" dirty="0">
              <a:solidFill>
                <a:srgbClr val="00B050"/>
              </a:solidFill>
              <a:latin typeface="Cambria Math" panose="02040503050406030204" pitchFamily="18" charset="0"/>
              <a:ea typeface="Cambria Math" panose="02040503050406030204" pitchFamily="18" charset="0"/>
            </a:endParaRPr>
          </a:p>
        </p:txBody>
      </p:sp>
      <p:sp>
        <p:nvSpPr>
          <p:cNvPr id="6" name="Rectangle 5"/>
          <p:cNvSpPr/>
          <p:nvPr/>
        </p:nvSpPr>
        <p:spPr>
          <a:xfrm>
            <a:off x="174857" y="1118009"/>
            <a:ext cx="11916343" cy="646331"/>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Occasion est belle d’indiquer comment le capital naturel d’un pays peut être une source de ressources directes pour les Etats eux-mêmes.                    </a:t>
            </a:r>
          </a:p>
        </p:txBody>
      </p:sp>
      <p:pic>
        <p:nvPicPr>
          <p:cNvPr id="8" name="Image 7"/>
          <p:cNvPicPr>
            <a:picLocks noChangeAspect="1"/>
          </p:cNvPicPr>
          <p:nvPr/>
        </p:nvPicPr>
        <p:blipFill>
          <a:blip r:embed="rId3"/>
          <a:stretch>
            <a:fillRect/>
          </a:stretch>
        </p:blipFill>
        <p:spPr>
          <a:xfrm>
            <a:off x="285449" y="4850472"/>
            <a:ext cx="11628871" cy="1519029"/>
          </a:xfrm>
          <a:prstGeom prst="rect">
            <a:avLst/>
          </a:prstGeom>
        </p:spPr>
      </p:pic>
      <p:sp>
        <p:nvSpPr>
          <p:cNvPr id="17" name="Rectangle 16"/>
          <p:cNvSpPr/>
          <p:nvPr/>
        </p:nvSpPr>
        <p:spPr>
          <a:xfrm>
            <a:off x="163362" y="2158273"/>
            <a:ext cx="6287287"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L’Etat est en partie propriétaire du capital naturel et de revenus futurs à perpétuité.</a:t>
            </a:r>
          </a:p>
        </p:txBody>
      </p:sp>
      <p:sp>
        <p:nvSpPr>
          <p:cNvPr id="18" name="Rectangle 17"/>
          <p:cNvSpPr/>
          <p:nvPr/>
        </p:nvSpPr>
        <p:spPr>
          <a:xfrm>
            <a:off x="7669733" y="2219829"/>
            <a:ext cx="4409972" cy="646331"/>
          </a:xfrm>
          <a:prstGeom prst="rect">
            <a:avLst/>
          </a:prstGeom>
          <a:solidFill>
            <a:schemeClr val="bg1">
              <a:lumMod val="95000"/>
            </a:schemeClr>
          </a:solidFill>
          <a:ln w="19050">
            <a:solidFill>
              <a:schemeClr val="tx1"/>
            </a:solidFill>
          </a:ln>
        </p:spPr>
        <p:txBody>
          <a:bodyPr wrap="square">
            <a:spAutoFit/>
          </a:bodyPr>
          <a:lstStyle/>
          <a:p>
            <a:pPr algn="ctr"/>
            <a:r>
              <a:rPr lang="fr-FR" b="1" dirty="0">
                <a:solidFill>
                  <a:srgbClr val="00B050"/>
                </a:solidFill>
              </a:rPr>
              <a:t>La valeur en capital financier de l’Etat est très élevée sinon illimité</a:t>
            </a:r>
          </a:p>
        </p:txBody>
      </p:sp>
      <p:sp>
        <p:nvSpPr>
          <p:cNvPr id="19" name="Flèche droite 18"/>
          <p:cNvSpPr/>
          <p:nvPr/>
        </p:nvSpPr>
        <p:spPr>
          <a:xfrm>
            <a:off x="6651896" y="2519336"/>
            <a:ext cx="816590" cy="1276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p:cNvSpPr/>
          <p:nvPr/>
        </p:nvSpPr>
        <p:spPr>
          <a:xfrm>
            <a:off x="174857" y="3715579"/>
            <a:ext cx="11842282" cy="769441"/>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L’Etat peut émettre des actions sans droit de vote lui permettant de lever d’importants financements non remboursables par émission des actions de l’Etat sans droit de vote.</a:t>
            </a:r>
          </a:p>
        </p:txBody>
      </p:sp>
      <p:sp>
        <p:nvSpPr>
          <p:cNvPr id="20" name="Flèche droite 19"/>
          <p:cNvSpPr/>
          <p:nvPr/>
        </p:nvSpPr>
        <p:spPr>
          <a:xfrm rot="5400000">
            <a:off x="2391585" y="3301088"/>
            <a:ext cx="613516" cy="1160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droite 20"/>
          <p:cNvSpPr/>
          <p:nvPr/>
        </p:nvSpPr>
        <p:spPr>
          <a:xfrm rot="5400000">
            <a:off x="9625965" y="3246479"/>
            <a:ext cx="613516" cy="1160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0467840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Un mode de financement innovant entre les mains des Etats :  </a:t>
            </a:r>
            <a:r>
              <a:rPr lang="fr-FR" sz="2400" dirty="0">
                <a:solidFill>
                  <a:srgbClr val="00B050"/>
                </a:solidFill>
              </a:rPr>
              <a:t>la valorisation financière du capital naturel par émission des actions de l’Etat sans droit de vote               1/2</a:t>
            </a:r>
            <a:endParaRPr lang="fr-FR" sz="2400" dirty="0">
              <a:solidFill>
                <a:srgbClr val="00B050"/>
              </a:solidFill>
              <a:latin typeface="Cambria Math" panose="02040503050406030204" pitchFamily="18" charset="0"/>
              <a:ea typeface="Cambria Math" panose="02040503050406030204" pitchFamily="18" charset="0"/>
            </a:endParaRPr>
          </a:p>
        </p:txBody>
      </p:sp>
      <p:sp>
        <p:nvSpPr>
          <p:cNvPr id="6" name="Rectangle 5"/>
          <p:cNvSpPr/>
          <p:nvPr/>
        </p:nvSpPr>
        <p:spPr>
          <a:xfrm>
            <a:off x="174857" y="1118009"/>
            <a:ext cx="11916343" cy="646331"/>
          </a:xfrm>
          <a:prstGeom prst="rect">
            <a:avLst/>
          </a:prstGeom>
          <a:solidFill>
            <a:schemeClr val="bg1">
              <a:lumMod val="95000"/>
            </a:schemeClr>
          </a:solidFill>
          <a:ln w="19050">
            <a:solidFill>
              <a:schemeClr val="accent4"/>
            </a:solidFill>
          </a:ln>
        </p:spPr>
        <p:txBody>
          <a:bodyPr wrap="square">
            <a:spAutoFit/>
          </a:bodyPr>
          <a:lstStyle/>
          <a:p>
            <a:pPr marL="457200" algn="ctr"/>
            <a:r>
              <a:rPr lang="fr-FR" b="1" dirty="0">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Occasion est belle d’indiquer comment le capital naturel d’un pays peut être une source de ressources directes pour les Etats eux-mêmes.</a:t>
            </a:r>
          </a:p>
        </p:txBody>
      </p:sp>
      <p:graphicFrame>
        <p:nvGraphicFramePr>
          <p:cNvPr id="4" name="Diagram 3">
            <a:extLst>
              <a:ext uri="{FF2B5EF4-FFF2-40B4-BE49-F238E27FC236}">
                <a16:creationId xmlns:a16="http://schemas.microsoft.com/office/drawing/2014/main" id="{0145E078-F2D0-4BD0-90B3-68F151CA72D3}"/>
              </a:ext>
            </a:extLst>
          </p:cNvPr>
          <p:cNvGraphicFramePr/>
          <p:nvPr>
            <p:extLst>
              <p:ext uri="{D42A27DB-BD31-4B8C-83A1-F6EECF244321}">
                <p14:modId xmlns:p14="http://schemas.microsoft.com/office/powerpoint/2010/main" val="3430462965"/>
              </p:ext>
            </p:extLst>
          </p:nvPr>
        </p:nvGraphicFramePr>
        <p:xfrm>
          <a:off x="2393045" y="1798492"/>
          <a:ext cx="7265812" cy="47869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0" name="Flèche droite 19"/>
          <p:cNvSpPr/>
          <p:nvPr/>
        </p:nvSpPr>
        <p:spPr>
          <a:xfrm rot="5400000">
            <a:off x="5777198" y="6799996"/>
            <a:ext cx="613516" cy="116009"/>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39615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205726-02BD-4AB1-B0F4-7A6B1D2E97CF}"/>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369177D5-2648-49C4-9707-198589674EB5}"/>
              </a:ext>
            </a:extLst>
          </p:cNvPr>
          <p:cNvSpPr/>
          <p:nvPr/>
        </p:nvSpPr>
        <p:spPr>
          <a:xfrm>
            <a:off x="-1" y="-12827"/>
            <a:ext cx="12192000" cy="6857999"/>
          </a:xfrm>
          <a:prstGeom prst="rect">
            <a:avLst/>
          </a:prstGeom>
          <a:solidFill>
            <a:schemeClr val="accent6">
              <a:lumMod val="50000"/>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CCA0EA3-24FD-4D5D-A1F8-2332BBBB6117}"/>
              </a:ext>
            </a:extLst>
          </p:cNvPr>
          <p:cNvSpPr>
            <a:spLocks noGrp="1"/>
          </p:cNvSpPr>
          <p:nvPr>
            <p:ph type="title"/>
          </p:nvPr>
        </p:nvSpPr>
        <p:spPr>
          <a:xfrm>
            <a:off x="3343703" y="227339"/>
            <a:ext cx="5504594" cy="649484"/>
          </a:xfrm>
        </p:spPr>
        <p:txBody>
          <a:bodyPr>
            <a:normAutofit/>
          </a:bodyPr>
          <a:lstStyle/>
          <a:p>
            <a:pPr algn="ctr"/>
            <a:r>
              <a:rPr lang="en-US" sz="2400" b="0" dirty="0">
                <a:solidFill>
                  <a:schemeClr val="accent3">
                    <a:lumMod val="60000"/>
                    <a:lumOff val="40000"/>
                  </a:schemeClr>
                </a:solidFill>
                <a:latin typeface="Arial" panose="020B0604020202020204" pitchFamily="34" charset="0"/>
                <a:cs typeface="Arial" panose="020B0604020202020204" pitchFamily="34" charset="0"/>
              </a:rPr>
              <a:t>PLAN</a:t>
            </a:r>
          </a:p>
        </p:txBody>
      </p:sp>
      <p:pic>
        <p:nvPicPr>
          <p:cNvPr id="6" name="Picture 5" descr="A close up of a logo&#10;&#10;Description automatically generated">
            <a:extLst>
              <a:ext uri="{FF2B5EF4-FFF2-40B4-BE49-F238E27FC236}">
                <a16:creationId xmlns:a16="http://schemas.microsoft.com/office/drawing/2014/main" id="{13961D9F-FCDD-4A16-9A06-8CEB77F748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3891" y="227339"/>
            <a:ext cx="1959391" cy="226084"/>
          </a:xfrm>
          <a:prstGeom prst="rect">
            <a:avLst/>
          </a:prstGeom>
        </p:spPr>
      </p:pic>
      <p:sp>
        <p:nvSpPr>
          <p:cNvPr id="9" name="Rectangle 8">
            <a:extLst>
              <a:ext uri="{FF2B5EF4-FFF2-40B4-BE49-F238E27FC236}">
                <a16:creationId xmlns:a16="http://schemas.microsoft.com/office/drawing/2014/main" id="{01578888-5660-4F3D-A5E3-53E6F5C2888D}"/>
              </a:ext>
            </a:extLst>
          </p:cNvPr>
          <p:cNvSpPr/>
          <p:nvPr/>
        </p:nvSpPr>
        <p:spPr>
          <a:xfrm>
            <a:off x="3870542" y="1590805"/>
            <a:ext cx="655361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bg2">
                    <a:lumMod val="50000"/>
                  </a:schemeClr>
                </a:solidFill>
                <a:latin typeface="Arial" panose="020B0604020202020204" pitchFamily="34" charset="0"/>
                <a:cs typeface="Arial" panose="020B0604020202020204" pitchFamily="34" charset="0"/>
              </a:rPr>
              <a:t>Contexte, vision et choix des principes de financement </a:t>
            </a:r>
          </a:p>
          <a:p>
            <a:r>
              <a:rPr lang="en-US" sz="1200" dirty="0">
                <a:solidFill>
                  <a:schemeClr val="bg2">
                    <a:lumMod val="50000"/>
                  </a:schemeClr>
                </a:solidFill>
                <a:latin typeface="Arial" panose="020B0604020202020204" pitchFamily="34" charset="0"/>
                <a:cs typeface="Arial" panose="020B0604020202020204" pitchFamily="34" charset="0"/>
              </a:rPr>
              <a:t>SOLUTIONS INNOVANTES DE FINANCEMENT SANS REMBOURSEMENT</a:t>
            </a:r>
          </a:p>
        </p:txBody>
      </p:sp>
      <p:sp>
        <p:nvSpPr>
          <p:cNvPr id="10" name="Rectangle 9">
            <a:extLst>
              <a:ext uri="{FF2B5EF4-FFF2-40B4-BE49-F238E27FC236}">
                <a16:creationId xmlns:a16="http://schemas.microsoft.com/office/drawing/2014/main" id="{26DA62C9-6AD9-4789-9C83-42E867FE2AAD}"/>
              </a:ext>
            </a:extLst>
          </p:cNvPr>
          <p:cNvSpPr/>
          <p:nvPr/>
        </p:nvSpPr>
        <p:spPr>
          <a:xfrm>
            <a:off x="2559485" y="1590804"/>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01</a:t>
            </a:r>
          </a:p>
        </p:txBody>
      </p:sp>
      <p:sp>
        <p:nvSpPr>
          <p:cNvPr id="11" name="Rectangle 10">
            <a:extLst>
              <a:ext uri="{FF2B5EF4-FFF2-40B4-BE49-F238E27FC236}">
                <a16:creationId xmlns:a16="http://schemas.microsoft.com/office/drawing/2014/main" id="{491EAEF0-386E-4052-911B-0CEB787CB050}"/>
              </a:ext>
            </a:extLst>
          </p:cNvPr>
          <p:cNvSpPr/>
          <p:nvPr/>
        </p:nvSpPr>
        <p:spPr>
          <a:xfrm>
            <a:off x="3870542" y="2971980"/>
            <a:ext cx="640121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2400" b="1" dirty="0">
                <a:solidFill>
                  <a:schemeClr val="bg2">
                    <a:lumMod val="50000"/>
                  </a:schemeClr>
                </a:solidFill>
                <a:latin typeface="Arial" panose="020B0604020202020204" pitchFamily="34" charset="0"/>
                <a:cs typeface="Arial" panose="020B0604020202020204" pitchFamily="34" charset="0"/>
              </a:rPr>
              <a:t>Un Consortium au service du financement innovant des Etats et du développement</a:t>
            </a:r>
          </a:p>
          <a:p>
            <a:r>
              <a:rPr lang="en-US" sz="1200" dirty="0">
                <a:solidFill>
                  <a:schemeClr val="bg2">
                    <a:lumMod val="50000"/>
                  </a:schemeClr>
                </a:solidFill>
                <a:latin typeface="Arial" panose="020B0604020202020204" pitchFamily="34" charset="0"/>
                <a:cs typeface="Arial" panose="020B0604020202020204" pitchFamily="34" charset="0"/>
              </a:rPr>
              <a:t>CHAÎNES DE VALEUR INDUSTRIELLES ET AGRICOLES </a:t>
            </a:r>
          </a:p>
        </p:txBody>
      </p:sp>
      <p:sp>
        <p:nvSpPr>
          <p:cNvPr id="12" name="Rectangle 11">
            <a:extLst>
              <a:ext uri="{FF2B5EF4-FFF2-40B4-BE49-F238E27FC236}">
                <a16:creationId xmlns:a16="http://schemas.microsoft.com/office/drawing/2014/main" id="{97AC4CA6-C8E5-41E1-8798-4C33DA98A18C}"/>
              </a:ext>
            </a:extLst>
          </p:cNvPr>
          <p:cNvSpPr/>
          <p:nvPr/>
        </p:nvSpPr>
        <p:spPr>
          <a:xfrm>
            <a:off x="2559485" y="2971979"/>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bg2">
                    <a:lumMod val="50000"/>
                  </a:schemeClr>
                </a:solidFill>
                <a:latin typeface="Arial" panose="020B0604020202020204" pitchFamily="34" charset="0"/>
                <a:cs typeface="Arial" panose="020B0604020202020204" pitchFamily="34" charset="0"/>
              </a:rPr>
              <a:t>02</a:t>
            </a:r>
          </a:p>
        </p:txBody>
      </p:sp>
      <p:sp>
        <p:nvSpPr>
          <p:cNvPr id="13" name="Rectangle 12">
            <a:extLst>
              <a:ext uri="{FF2B5EF4-FFF2-40B4-BE49-F238E27FC236}">
                <a16:creationId xmlns:a16="http://schemas.microsoft.com/office/drawing/2014/main" id="{7725AF0C-02D6-4A9E-ABB8-64BC6BAF76CB}"/>
              </a:ext>
            </a:extLst>
          </p:cNvPr>
          <p:cNvSpPr/>
          <p:nvPr/>
        </p:nvSpPr>
        <p:spPr>
          <a:xfrm>
            <a:off x="3870542" y="4535604"/>
            <a:ext cx="6196208"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fr-FR" sz="2400" b="1" dirty="0">
                <a:solidFill>
                  <a:schemeClr val="accent3">
                    <a:lumMod val="60000"/>
                    <a:lumOff val="40000"/>
                  </a:schemeClr>
                </a:solidFill>
                <a:latin typeface="Arial" panose="020B0604020202020204" pitchFamily="34" charset="0"/>
                <a:cs typeface="Arial" panose="020B0604020202020204" pitchFamily="34" charset="0"/>
              </a:rPr>
              <a:t>Dispositions opérationnelles</a:t>
            </a:r>
          </a:p>
          <a:p>
            <a:r>
              <a:rPr lang="en-US" sz="1200" dirty="0">
                <a:latin typeface="Arial" panose="020B0604020202020204" pitchFamily="34" charset="0"/>
                <a:cs typeface="Arial" panose="020B0604020202020204" pitchFamily="34" charset="0"/>
              </a:rPr>
              <a:t>FONDS BLUE, MARCHE CARBONE, </a:t>
            </a:r>
            <a:r>
              <a:rPr lang="en-US" sz="1200" b="1" dirty="0">
                <a:latin typeface="Arial" panose="020B0604020202020204" pitchFamily="34" charset="0"/>
                <a:cs typeface="Arial" panose="020B0604020202020204" pitchFamily="34" charset="0"/>
              </a:rPr>
              <a:t>BLOCKCHAIN</a:t>
            </a:r>
            <a:r>
              <a:rPr lang="en-US" sz="1200" dirty="0">
                <a:latin typeface="Arial" panose="020B0604020202020204" pitchFamily="34" charset="0"/>
                <a:cs typeface="Arial" panose="020B0604020202020204" pitchFamily="34" charset="0"/>
              </a:rPr>
              <a:t>, PLATEFORME FINANCIERE</a:t>
            </a:r>
          </a:p>
        </p:txBody>
      </p:sp>
      <p:sp>
        <p:nvSpPr>
          <p:cNvPr id="14" name="Rectangle 13">
            <a:extLst>
              <a:ext uri="{FF2B5EF4-FFF2-40B4-BE49-F238E27FC236}">
                <a16:creationId xmlns:a16="http://schemas.microsoft.com/office/drawing/2014/main" id="{EBF3FF28-5670-4CEE-A1D8-3265FB60DCD1}"/>
              </a:ext>
            </a:extLst>
          </p:cNvPr>
          <p:cNvSpPr/>
          <p:nvPr/>
        </p:nvSpPr>
        <p:spPr>
          <a:xfrm>
            <a:off x="2559485" y="4535603"/>
            <a:ext cx="1167007" cy="10156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r>
              <a:rPr lang="en-US" sz="7200" dirty="0">
                <a:solidFill>
                  <a:schemeClr val="accent3">
                    <a:lumMod val="60000"/>
                    <a:lumOff val="40000"/>
                  </a:schemeClr>
                </a:solidFill>
                <a:latin typeface="Arial" panose="020B0604020202020204" pitchFamily="34" charset="0"/>
                <a:cs typeface="Arial" panose="020B0604020202020204" pitchFamily="34" charset="0"/>
              </a:rPr>
              <a:t>03</a:t>
            </a:r>
          </a:p>
        </p:txBody>
      </p:sp>
      <p:cxnSp>
        <p:nvCxnSpPr>
          <p:cNvPr id="16" name="Straight Connector 15">
            <a:extLst>
              <a:ext uri="{FF2B5EF4-FFF2-40B4-BE49-F238E27FC236}">
                <a16:creationId xmlns:a16="http://schemas.microsoft.com/office/drawing/2014/main" id="{1D7F19B9-92D7-4E70-8457-208DB38DF996}"/>
              </a:ext>
            </a:extLst>
          </p:cNvPr>
          <p:cNvCxnSpPr/>
          <p:nvPr/>
        </p:nvCxnSpPr>
        <p:spPr>
          <a:xfrm>
            <a:off x="2125249" y="2670150"/>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BB56CAD-E061-44A8-8272-D6A444271AF0}"/>
              </a:ext>
            </a:extLst>
          </p:cNvPr>
          <p:cNvCxnSpPr/>
          <p:nvPr/>
        </p:nvCxnSpPr>
        <p:spPr>
          <a:xfrm>
            <a:off x="2125249" y="4273458"/>
            <a:ext cx="7941501" cy="0"/>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882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ED3CF-EF34-481C-AD8A-A1A7E3190CEE}"/>
              </a:ext>
            </a:extLst>
          </p:cNvPr>
          <p:cNvSpPr>
            <a:spLocks noGrp="1"/>
          </p:cNvSpPr>
          <p:nvPr>
            <p:ph type="title"/>
          </p:nvPr>
        </p:nvSpPr>
        <p:spPr>
          <a:xfrm>
            <a:off x="370112" y="88129"/>
            <a:ext cx="11451773" cy="585746"/>
          </a:xfrm>
        </p:spPr>
        <p:txBody>
          <a:bodyPr/>
          <a:lstStyle/>
          <a:p>
            <a:pPr algn="ctr"/>
            <a:r>
              <a:rPr lang="fr-FR" sz="2400" dirty="0"/>
              <a:t>DISPOSITIONS OPERATIONNELLES</a:t>
            </a:r>
            <a:endParaRPr lang="fr-FR" sz="2400" dirty="0">
              <a:solidFill>
                <a:schemeClr val="tx1"/>
              </a:solidFill>
              <a:latin typeface="Cambria Math" panose="02040503050406030204" pitchFamily="18" charset="0"/>
              <a:ea typeface="Cambria Math" panose="02040503050406030204" pitchFamily="18" charset="0"/>
            </a:endParaRPr>
          </a:p>
        </p:txBody>
      </p:sp>
      <p:sp>
        <p:nvSpPr>
          <p:cNvPr id="17" name="Rectangle 16"/>
          <p:cNvSpPr/>
          <p:nvPr/>
        </p:nvSpPr>
        <p:spPr>
          <a:xfrm>
            <a:off x="327780" y="1089402"/>
            <a:ext cx="11536436" cy="769441"/>
          </a:xfrm>
          <a:prstGeom prst="rect">
            <a:avLst/>
          </a:prstGeom>
          <a:solidFill>
            <a:schemeClr val="bg1"/>
          </a:solidFill>
          <a:ln>
            <a:solidFill>
              <a:schemeClr val="tx1"/>
            </a:solidFill>
          </a:ln>
        </p:spPr>
        <p:txBody>
          <a:bodyPr wrap="square">
            <a:spAutoFit/>
          </a:bodyPr>
          <a:lstStyle/>
          <a:p>
            <a:pPr marL="342900" indent="-342900" algn="just">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Les dispositions opérationnelles consistent à recourir à la </a:t>
            </a:r>
            <a:r>
              <a:rPr lang="fr-FR" sz="2200" b="1" dirty="0">
                <a:solidFill>
                  <a:srgbClr val="00B050"/>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BDEAC comme institution d’hébergement et de gestion des fonds </a:t>
            </a: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qui seront mobilisés sous le chapeau du Consortium</a:t>
            </a:r>
          </a:p>
        </p:txBody>
      </p:sp>
      <p:sp>
        <p:nvSpPr>
          <p:cNvPr id="18" name="Rectangle 17"/>
          <p:cNvSpPr/>
          <p:nvPr/>
        </p:nvSpPr>
        <p:spPr>
          <a:xfrm>
            <a:off x="1321677" y="2194879"/>
            <a:ext cx="5827576" cy="369332"/>
          </a:xfrm>
          <a:prstGeom prst="rect">
            <a:avLst/>
          </a:prstGeom>
          <a:solidFill>
            <a:schemeClr val="bg1">
              <a:lumMod val="95000"/>
            </a:schemeClr>
          </a:solidFill>
          <a:ln w="19050">
            <a:solidFill>
              <a:schemeClr val="tx1"/>
            </a:solidFill>
          </a:ln>
        </p:spPr>
        <p:txBody>
          <a:bodyPr wrap="square">
            <a:spAutoFit/>
          </a:bodyPr>
          <a:lstStyle/>
          <a:p>
            <a:pPr marL="285750" indent="-285750">
              <a:buFont typeface="Wingdings" panose="05000000000000000000" pitchFamily="2" charset="2"/>
              <a:buChar char="ü"/>
            </a:pPr>
            <a:r>
              <a:rPr lang="fr-FR" b="1" dirty="0">
                <a:solidFill>
                  <a:srgbClr val="00B050"/>
                </a:solidFill>
              </a:rPr>
              <a:t>Sélectionnée par appel d’offres pour le Fonds Bleu</a:t>
            </a:r>
          </a:p>
        </p:txBody>
      </p:sp>
      <p:sp>
        <p:nvSpPr>
          <p:cNvPr id="9" name="Rectangle 8"/>
          <p:cNvSpPr/>
          <p:nvPr/>
        </p:nvSpPr>
        <p:spPr>
          <a:xfrm>
            <a:off x="328825" y="4165842"/>
            <a:ext cx="3877416" cy="430887"/>
          </a:xfrm>
          <a:prstGeom prst="rect">
            <a:avLst/>
          </a:prstGeom>
          <a:solidFill>
            <a:schemeClr val="bg1"/>
          </a:solidFill>
          <a:ln>
            <a:solidFill>
              <a:schemeClr val="tx1"/>
            </a:solidFill>
          </a:ln>
        </p:spPr>
        <p:txBody>
          <a:bodyPr wrap="square">
            <a:spAutoFit/>
          </a:bodyPr>
          <a:lstStyle/>
          <a:p>
            <a:pPr marL="342900" indent="-342900">
              <a:buFont typeface="Wingdings" panose="05000000000000000000" pitchFamily="2" charset="2"/>
              <a:buChar char="q"/>
            </a:pP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la technologie </a:t>
            </a:r>
            <a:r>
              <a:rPr lang="fr-FR" sz="2200" b="1" dirty="0" err="1">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Blockchain</a:t>
            </a:r>
            <a:r>
              <a:rPr lang="fr-FR" sz="2200" b="1" dirty="0">
                <a:solidFill>
                  <a:schemeClr val="dk1"/>
                </a:solidFill>
                <a:effectLst>
                  <a:outerShdw blurRad="50800" dist="38100" dir="2700000" algn="tl" rotWithShape="0">
                    <a:prstClr val="black">
                      <a:alpha val="40000"/>
                    </a:prstClr>
                  </a:outerShdw>
                </a:effectLst>
                <a:latin typeface="Cambria Math" panose="02040503050406030204" pitchFamily="18" charset="0"/>
                <a:ea typeface="Cambria Math" panose="02040503050406030204" pitchFamily="18" charset="0"/>
              </a:rPr>
              <a:t> </a:t>
            </a:r>
          </a:p>
        </p:txBody>
      </p:sp>
      <p:sp>
        <p:nvSpPr>
          <p:cNvPr id="12" name="Rectangle 11"/>
          <p:cNvSpPr/>
          <p:nvPr/>
        </p:nvSpPr>
        <p:spPr>
          <a:xfrm>
            <a:off x="1315258" y="2947396"/>
            <a:ext cx="5827576" cy="369332"/>
          </a:xfrm>
          <a:prstGeom prst="rect">
            <a:avLst/>
          </a:prstGeom>
          <a:solidFill>
            <a:schemeClr val="bg1">
              <a:lumMod val="95000"/>
            </a:schemeClr>
          </a:solidFill>
          <a:ln w="19050">
            <a:solidFill>
              <a:schemeClr val="tx1"/>
            </a:solidFill>
          </a:ln>
        </p:spPr>
        <p:txBody>
          <a:bodyPr wrap="square">
            <a:spAutoFit/>
          </a:bodyPr>
          <a:lstStyle/>
          <a:p>
            <a:pPr marL="285750" indent="-285750">
              <a:buFont typeface="Wingdings" panose="05000000000000000000" pitchFamily="2" charset="2"/>
              <a:buChar char="ü"/>
            </a:pPr>
            <a:r>
              <a:rPr lang="fr-FR" b="1" dirty="0">
                <a:solidFill>
                  <a:srgbClr val="00B050"/>
                </a:solidFill>
              </a:rPr>
              <a:t>Dispose de l’appui de la banque centrale BEAC</a:t>
            </a:r>
          </a:p>
        </p:txBody>
      </p:sp>
      <p:sp>
        <p:nvSpPr>
          <p:cNvPr id="14" name="Rectangle 13"/>
          <p:cNvSpPr/>
          <p:nvPr/>
        </p:nvSpPr>
        <p:spPr>
          <a:xfrm>
            <a:off x="1321677" y="4896888"/>
            <a:ext cx="5827576" cy="369332"/>
          </a:xfrm>
          <a:prstGeom prst="rect">
            <a:avLst/>
          </a:prstGeom>
          <a:solidFill>
            <a:schemeClr val="bg1">
              <a:lumMod val="95000"/>
            </a:schemeClr>
          </a:solidFill>
          <a:ln w="19050">
            <a:solidFill>
              <a:schemeClr val="tx1"/>
            </a:solidFill>
          </a:ln>
        </p:spPr>
        <p:txBody>
          <a:bodyPr wrap="square">
            <a:spAutoFit/>
          </a:bodyPr>
          <a:lstStyle/>
          <a:p>
            <a:pPr marL="285750" indent="-285750">
              <a:buFont typeface="Wingdings" panose="05000000000000000000" pitchFamily="2" charset="2"/>
              <a:buChar char="ü"/>
            </a:pPr>
            <a:r>
              <a:rPr lang="fr-FR" b="1" dirty="0">
                <a:solidFill>
                  <a:srgbClr val="00B050"/>
                </a:solidFill>
              </a:rPr>
              <a:t>Apporter des garanties d’efficacité et de transparence </a:t>
            </a:r>
          </a:p>
        </p:txBody>
      </p:sp>
      <p:sp>
        <p:nvSpPr>
          <p:cNvPr id="16" name="Rectangle 15"/>
          <p:cNvSpPr/>
          <p:nvPr/>
        </p:nvSpPr>
        <p:spPr>
          <a:xfrm>
            <a:off x="1315258" y="5624978"/>
            <a:ext cx="5827576" cy="646331"/>
          </a:xfrm>
          <a:prstGeom prst="rect">
            <a:avLst/>
          </a:prstGeom>
          <a:solidFill>
            <a:schemeClr val="bg1">
              <a:lumMod val="95000"/>
            </a:schemeClr>
          </a:solidFill>
          <a:ln w="19050">
            <a:solidFill>
              <a:schemeClr val="tx1"/>
            </a:solidFill>
          </a:ln>
        </p:spPr>
        <p:txBody>
          <a:bodyPr wrap="square">
            <a:spAutoFit/>
          </a:bodyPr>
          <a:lstStyle/>
          <a:p>
            <a:pPr marL="285750" indent="-285750">
              <a:buFont typeface="Wingdings" panose="05000000000000000000" pitchFamily="2" charset="2"/>
              <a:buChar char="ü"/>
            </a:pPr>
            <a:r>
              <a:rPr lang="fr-FR" b="1" dirty="0">
                <a:solidFill>
                  <a:srgbClr val="00B050"/>
                </a:solidFill>
              </a:rPr>
              <a:t>Fonctionner avec des principes du jeu de l’offre et de la demande implémenté dans les bourses de valeur.</a:t>
            </a:r>
          </a:p>
        </p:txBody>
      </p:sp>
      <p:cxnSp>
        <p:nvCxnSpPr>
          <p:cNvPr id="11" name="Connecteur droit 10"/>
          <p:cNvCxnSpPr/>
          <p:nvPr/>
        </p:nvCxnSpPr>
        <p:spPr>
          <a:xfrm>
            <a:off x="0" y="3830852"/>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5" name="Image 14"/>
          <p:cNvPicPr>
            <a:picLocks noChangeAspect="1"/>
          </p:cNvPicPr>
          <p:nvPr/>
        </p:nvPicPr>
        <p:blipFill>
          <a:blip r:embed="rId3"/>
          <a:stretch>
            <a:fillRect/>
          </a:stretch>
        </p:blipFill>
        <p:spPr>
          <a:xfrm>
            <a:off x="8399929" y="3920473"/>
            <a:ext cx="3465331" cy="2511289"/>
          </a:xfrm>
          <a:prstGeom prst="rect">
            <a:avLst/>
          </a:prstGeom>
          <a:ln>
            <a:solidFill>
              <a:schemeClr val="tx1"/>
            </a:solidFill>
          </a:ln>
        </p:spPr>
      </p:pic>
      <p:pic>
        <p:nvPicPr>
          <p:cNvPr id="22" name="Image 21"/>
          <p:cNvPicPr>
            <a:picLocks noChangeAspect="1"/>
          </p:cNvPicPr>
          <p:nvPr/>
        </p:nvPicPr>
        <p:blipFill>
          <a:blip r:embed="rId4"/>
          <a:stretch>
            <a:fillRect/>
          </a:stretch>
        </p:blipFill>
        <p:spPr>
          <a:xfrm>
            <a:off x="8399929" y="1940517"/>
            <a:ext cx="3464287" cy="1688208"/>
          </a:xfrm>
          <a:prstGeom prst="rect">
            <a:avLst/>
          </a:prstGeom>
        </p:spPr>
      </p:pic>
    </p:spTree>
    <p:extLst>
      <p:ext uri="{BB962C8B-B14F-4D97-AF65-F5344CB8AC3E}">
        <p14:creationId xmlns:p14="http://schemas.microsoft.com/office/powerpoint/2010/main" val="340135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B00AADB-A564-6C46-AC45-CF6FFC107E67}"/>
              </a:ext>
            </a:extLst>
          </p:cNvPr>
          <p:cNvSpPr>
            <a:spLocks noGrp="1"/>
          </p:cNvSpPr>
          <p:nvPr>
            <p:ph type="title"/>
          </p:nvPr>
        </p:nvSpPr>
        <p:spPr/>
        <p:txBody>
          <a:bodyPr/>
          <a:lstStyle/>
          <a:p>
            <a:endParaRPr lang="x-none"/>
          </a:p>
        </p:txBody>
      </p:sp>
      <p:pic>
        <p:nvPicPr>
          <p:cNvPr id="7" name="Picture 6">
            <a:extLst>
              <a:ext uri="{FF2B5EF4-FFF2-40B4-BE49-F238E27FC236}">
                <a16:creationId xmlns:a16="http://schemas.microsoft.com/office/drawing/2014/main" id="{91438CA6-7CE0-CB43-9968-723F3301C6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3350" y="1285875"/>
            <a:ext cx="11853863" cy="3951287"/>
          </a:xfrm>
          <a:prstGeom prst="rect">
            <a:avLst/>
          </a:prstGeom>
        </p:spPr>
      </p:pic>
      <p:sp>
        <p:nvSpPr>
          <p:cNvPr id="11" name="Subtitle 2">
            <a:extLst>
              <a:ext uri="{FF2B5EF4-FFF2-40B4-BE49-F238E27FC236}">
                <a16:creationId xmlns:a16="http://schemas.microsoft.com/office/drawing/2014/main" id="{AB14C6CC-CA1C-B24D-8057-4ED55ED219FE}"/>
              </a:ext>
            </a:extLst>
          </p:cNvPr>
          <p:cNvSpPr txBox="1">
            <a:spLocks/>
          </p:cNvSpPr>
          <p:nvPr/>
        </p:nvSpPr>
        <p:spPr>
          <a:xfrm>
            <a:off x="1633765" y="5715625"/>
            <a:ext cx="9144000" cy="101688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pPr>
            <a:r>
              <a:rPr lang="en-US" sz="2000" b="1" dirty="0"/>
              <a:t>Pour plus </a:t>
            </a:r>
            <a:r>
              <a:rPr lang="en-US" sz="2000" b="1" dirty="0" err="1"/>
              <a:t>d'informations</a:t>
            </a:r>
            <a:r>
              <a:rPr lang="en-US" sz="2000" b="1" dirty="0"/>
              <a:t>:</a:t>
            </a:r>
          </a:p>
          <a:p>
            <a:pPr>
              <a:lnSpc>
                <a:spcPct val="100000"/>
              </a:lnSpc>
              <a:spcBef>
                <a:spcPts val="0"/>
              </a:spcBef>
            </a:pPr>
            <a:r>
              <a:rPr lang="en-US" sz="1800" dirty="0"/>
              <a:t>www.uneca.org/ea-icsoe26</a:t>
            </a:r>
            <a:endParaRPr lang="en-US" sz="2000" dirty="0"/>
          </a:p>
        </p:txBody>
      </p:sp>
    </p:spTree>
    <p:extLst>
      <p:ext uri="{BB962C8B-B14F-4D97-AF65-F5344CB8AC3E}">
        <p14:creationId xmlns:p14="http://schemas.microsoft.com/office/powerpoint/2010/main" val="1978470678"/>
      </p:ext>
    </p:extLst>
  </p:cSld>
  <p:clrMapOvr>
    <a:masterClrMapping/>
  </p:clrMapOvr>
</p:sld>
</file>

<file path=ppt/theme/theme1.xml><?xml version="1.0" encoding="utf-8"?>
<a:theme xmlns:a="http://schemas.openxmlformats.org/drawingml/2006/main" name="Office Theme">
  <a:themeElements>
    <a:clrScheme name="SDG">
      <a:dk1>
        <a:sysClr val="windowText" lastClr="000000"/>
      </a:dk1>
      <a:lt1>
        <a:sysClr val="window" lastClr="FFFFFF"/>
      </a:lt1>
      <a:dk2>
        <a:srgbClr val="44546A"/>
      </a:dk2>
      <a:lt2>
        <a:srgbClr val="E7E6E6"/>
      </a:lt2>
      <a:accent1>
        <a:srgbClr val="0A97D9"/>
      </a:accent1>
      <a:accent2>
        <a:srgbClr val="4C9F38"/>
      </a:accent2>
      <a:accent3>
        <a:srgbClr val="FD9D24"/>
      </a:accent3>
      <a:accent4>
        <a:srgbClr val="FF3A21"/>
      </a:accent4>
      <a:accent5>
        <a:srgbClr val="A21942"/>
      </a:accent5>
      <a:accent6>
        <a:srgbClr val="00689D"/>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4150</TotalTime>
  <Words>1509</Words>
  <Application>Microsoft Office PowerPoint</Application>
  <PresentationFormat>Widescreen</PresentationFormat>
  <Paragraphs>144</Paragraphs>
  <Slides>17</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Book Antiqua</vt:lpstr>
      <vt:lpstr>Calibri</vt:lpstr>
      <vt:lpstr>Calibri Light</vt:lpstr>
      <vt:lpstr>Cambria Math</vt:lpstr>
      <vt:lpstr>Times New Roman</vt:lpstr>
      <vt:lpstr>Wingdings</vt:lpstr>
      <vt:lpstr>Office Theme</vt:lpstr>
      <vt:lpstr>PowerPoint Presentation</vt:lpstr>
      <vt:lpstr>Enjeux et Opportunités de financement innovant du développement sur la base d’un Consortium de valorisation du capital naturel de l’Afrique centrale -  La solution par l’émission des actions de l’Etat sans droit de vote </vt:lpstr>
      <vt:lpstr>PLAN</vt:lpstr>
      <vt:lpstr>Le poids de la dette                    Solutions puissantes de financement</vt:lpstr>
      <vt:lpstr>VISION</vt:lpstr>
      <vt:lpstr>STRATEGIES D’ENRECHISSEMENT : Avoir des associés </vt:lpstr>
      <vt:lpstr>PLAN</vt:lpstr>
      <vt:lpstr>STRATEGIES D’ENRECHISSEMENT : Avoir des associés </vt:lpstr>
      <vt:lpstr>STRATEGIES D’ENRECHISSEMENT : Avoir des associés </vt:lpstr>
      <vt:lpstr>Les financements innovants ne dépendant pas des Etats de de l’Afrique Centrale mais sont pourtant en lien avec la valorisation du capital naturel du Bassin du Congo         1/2</vt:lpstr>
      <vt:lpstr>Les financements innovants ne dépendant pas des Etats de de l’Afrique Centrale mais sont pourtant en lien avec la valorisation du capital naturel du Bassin du Congo  1/2</vt:lpstr>
      <vt:lpstr>Les financements dépendant des Etats de l’Afrique Centrale eux-mêmes</vt:lpstr>
      <vt:lpstr>Un mode de financement innovant entre les mains des Etats :  la valorisation financière du capital naturel par émission des actions de l’Etat sans droit de vote                     1/2</vt:lpstr>
      <vt:lpstr>Un mode de financement innovant entre les mains des Etats :  la valorisation financière du capital naturel par émission des actions de l’Etat sans droit de vote               1/2</vt:lpstr>
      <vt:lpstr>PLAN</vt:lpstr>
      <vt:lpstr>DISPOSITIONS OPERATIONNELLES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Adama Ekberg Coulibaly</cp:lastModifiedBy>
  <cp:revision>126</cp:revision>
  <dcterms:created xsi:type="dcterms:W3CDTF">2020-02-05T12:44:36Z</dcterms:created>
  <dcterms:modified xsi:type="dcterms:W3CDTF">2022-11-17T10:38:26Z</dcterms:modified>
</cp:coreProperties>
</file>