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3"/>
  </p:notesMasterIdLst>
  <p:sldIdLst>
    <p:sldId id="676" r:id="rId3"/>
    <p:sldId id="257" r:id="rId4"/>
    <p:sldId id="1332" r:id="rId5"/>
    <p:sldId id="1333" r:id="rId6"/>
    <p:sldId id="1334" r:id="rId7"/>
    <p:sldId id="677" r:id="rId8"/>
    <p:sldId id="685" r:id="rId9"/>
    <p:sldId id="496" r:id="rId10"/>
    <p:sldId id="497" r:id="rId11"/>
    <p:sldId id="1335" r:id="rId12"/>
    <p:sldId id="696" r:id="rId13"/>
    <p:sldId id="312" r:id="rId14"/>
    <p:sldId id="698" r:id="rId15"/>
    <p:sldId id="701" r:id="rId16"/>
    <p:sldId id="326" r:id="rId17"/>
    <p:sldId id="674" r:id="rId18"/>
    <p:sldId id="1331" r:id="rId19"/>
    <p:sldId id="293" r:id="rId20"/>
    <p:sldId id="1336"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fy Ogo" initials="IO" lastIdx="4" clrIdx="0">
    <p:extLst>
      <p:ext uri="{19B8F6BF-5375-455C-9EA6-DF929625EA0E}">
        <p15:presenceInfo xmlns:p15="http://schemas.microsoft.com/office/powerpoint/2012/main" userId="Ify Og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71" autoAdjust="0"/>
    <p:restoredTop sz="94660"/>
  </p:normalViewPr>
  <p:slideViewPr>
    <p:cSldViewPr snapToGrid="0">
      <p:cViewPr varScale="1">
        <p:scale>
          <a:sx n="63" d="100"/>
          <a:sy n="63" d="100"/>
        </p:scale>
        <p:origin x="5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D34124-2381-47D3-A51D-FBDEBDBB249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CA"/>
        </a:p>
      </dgm:t>
    </dgm:pt>
    <dgm:pt modelId="{EA2977DA-7527-41C3-8171-8478391C2E1E}">
      <dgm:prSet phldrT="[Text]" custT="1"/>
      <dgm:spPr>
        <a:solidFill>
          <a:schemeClr val="accent6">
            <a:lumMod val="60000"/>
            <a:lumOff val="40000"/>
          </a:schemeClr>
        </a:solidFill>
        <a:ln>
          <a:solidFill>
            <a:schemeClr val="accent6">
              <a:lumMod val="40000"/>
              <a:lumOff val="60000"/>
            </a:schemeClr>
          </a:solidFill>
        </a:ln>
      </dgm:spPr>
      <dgm:t>
        <a:bodyPr/>
        <a:lstStyle/>
        <a:p>
          <a:pPr>
            <a:buFont typeface="Calibri" panose="020F0502020204030204" pitchFamily="34" charset="0"/>
            <a:buChar char="-"/>
          </a:pPr>
          <a:r>
            <a:rPr lang="fr-FR" sz="2400" dirty="0"/>
            <a:t>Accès à des marchés plus larges</a:t>
          </a:r>
          <a:endParaRPr lang="en-CA" sz="2400" dirty="0"/>
        </a:p>
      </dgm:t>
    </dgm:pt>
    <dgm:pt modelId="{879D35A1-3867-4E64-8E85-49B968965599}" type="parTrans" cxnId="{FD8FFB62-1B46-4F15-A8A0-D3678F8E3307}">
      <dgm:prSet/>
      <dgm:spPr/>
      <dgm:t>
        <a:bodyPr/>
        <a:lstStyle/>
        <a:p>
          <a:endParaRPr lang="en-CA" sz="1600"/>
        </a:p>
      </dgm:t>
    </dgm:pt>
    <dgm:pt modelId="{D59E051A-85B2-4144-817F-8FC1A000251E}" type="sibTrans" cxnId="{FD8FFB62-1B46-4F15-A8A0-D3678F8E3307}">
      <dgm:prSet custT="1"/>
      <dgm:spPr/>
      <dgm:t>
        <a:bodyPr/>
        <a:lstStyle/>
        <a:p>
          <a:endParaRPr lang="en-CA" sz="2400"/>
        </a:p>
      </dgm:t>
    </dgm:pt>
    <dgm:pt modelId="{2BB42588-FA14-478A-9F7F-A8732C0C736F}">
      <dgm:prSet custT="1"/>
      <dgm:spPr>
        <a:solidFill>
          <a:schemeClr val="accent2">
            <a:lumMod val="40000"/>
            <a:lumOff val="60000"/>
          </a:schemeClr>
        </a:solidFill>
      </dgm:spPr>
      <dgm:t>
        <a:bodyPr/>
        <a:lstStyle/>
        <a:p>
          <a:r>
            <a:rPr lang="en-GB" sz="2400" dirty="0">
              <a:latin typeface="Calibri" panose="020F0502020204030204" pitchFamily="34" charset="0"/>
              <a:cs typeface="Times New Roman" panose="02020603050405020304" pitchFamily="18" charset="0"/>
            </a:rPr>
            <a:t>Des </a:t>
          </a:r>
          <a:r>
            <a:rPr lang="en-GB" sz="2400" dirty="0" err="1">
              <a:latin typeface="Calibri" panose="020F0502020204030204" pitchFamily="34" charset="0"/>
              <a:cs typeface="Times New Roman" panose="02020603050405020304" pitchFamily="18" charset="0"/>
            </a:rPr>
            <a:t>investissements</a:t>
          </a:r>
          <a:r>
            <a:rPr lang="en-GB" sz="2400" dirty="0">
              <a:latin typeface="Calibri" panose="020F0502020204030204" pitchFamily="34" charset="0"/>
              <a:cs typeface="Times New Roman" panose="02020603050405020304" pitchFamily="18" charset="0"/>
            </a:rPr>
            <a:t> plus </a:t>
          </a:r>
          <a:r>
            <a:rPr lang="en-GB" sz="2400" dirty="0" err="1">
              <a:latin typeface="Calibri" panose="020F0502020204030204" pitchFamily="34" charset="0"/>
              <a:cs typeface="Times New Roman" panose="02020603050405020304" pitchFamily="18" charset="0"/>
            </a:rPr>
            <a:t>rentables</a:t>
          </a:r>
          <a:endParaRPr lang="en-CA" sz="2400" dirty="0">
            <a:latin typeface="Calibri" panose="020F0502020204030204" pitchFamily="34" charset="0"/>
            <a:ea typeface="Calibri" panose="020F0502020204030204" pitchFamily="34" charset="0"/>
            <a:cs typeface="Times New Roman" panose="02020603050405020304" pitchFamily="18" charset="0"/>
          </a:endParaRPr>
        </a:p>
      </dgm:t>
    </dgm:pt>
    <dgm:pt modelId="{DB4CAD16-32A4-493A-B578-959E83B3BABA}" type="parTrans" cxnId="{41CDA462-1141-48D9-833E-C0E92EBDD491}">
      <dgm:prSet/>
      <dgm:spPr/>
      <dgm:t>
        <a:bodyPr/>
        <a:lstStyle/>
        <a:p>
          <a:endParaRPr lang="en-CA" sz="1600"/>
        </a:p>
      </dgm:t>
    </dgm:pt>
    <dgm:pt modelId="{6794E09B-57D7-45C0-A136-853C3DEEFEE1}" type="sibTrans" cxnId="{41CDA462-1141-48D9-833E-C0E92EBDD491}">
      <dgm:prSet custT="1"/>
      <dgm:spPr/>
      <dgm:t>
        <a:bodyPr/>
        <a:lstStyle/>
        <a:p>
          <a:endParaRPr lang="en-CA" sz="2400"/>
        </a:p>
      </dgm:t>
    </dgm:pt>
    <dgm:pt modelId="{610E6211-DA37-4AD3-B659-131B8DB5382D}">
      <dgm:prSet custT="1"/>
      <dgm:spPr>
        <a:solidFill>
          <a:schemeClr val="accent5">
            <a:lumMod val="40000"/>
            <a:lumOff val="60000"/>
          </a:schemeClr>
        </a:solidFill>
      </dgm:spPr>
      <dgm:t>
        <a:bodyPr/>
        <a:lstStyle/>
        <a:p>
          <a:r>
            <a:rPr lang="en-GB" sz="2400" dirty="0" err="1">
              <a:latin typeface="Calibri" panose="020F0502020204030204" pitchFamily="34" charset="0"/>
              <a:cs typeface="Times New Roman" panose="02020603050405020304" pitchFamily="18" charset="0"/>
            </a:rPr>
            <a:t>Favorise</a:t>
          </a:r>
          <a:r>
            <a:rPr lang="en-GB" sz="2400" dirty="0">
              <a:latin typeface="Calibri" panose="020F0502020204030204" pitchFamily="34" charset="0"/>
              <a:cs typeface="Times New Roman" panose="02020603050405020304" pitchFamily="18" charset="0"/>
            </a:rPr>
            <a:t> </a:t>
          </a:r>
          <a:r>
            <a:rPr lang="en-GB" sz="2400" dirty="0" err="1">
              <a:latin typeface="Calibri" panose="020F0502020204030204" pitchFamily="34" charset="0"/>
              <a:cs typeface="Times New Roman" panose="02020603050405020304" pitchFamily="18" charset="0"/>
            </a:rPr>
            <a:t>l'industrialisation</a:t>
          </a:r>
          <a:endParaRPr lang="en-CA" sz="2400" dirty="0">
            <a:latin typeface="Calibri" panose="020F0502020204030204" pitchFamily="34" charset="0"/>
            <a:ea typeface="Calibri" panose="020F0502020204030204" pitchFamily="34" charset="0"/>
            <a:cs typeface="Times New Roman" panose="02020603050405020304" pitchFamily="18" charset="0"/>
          </a:endParaRPr>
        </a:p>
      </dgm:t>
    </dgm:pt>
    <dgm:pt modelId="{045107A1-B148-482F-B077-6B65F9810466}" type="parTrans" cxnId="{B1710307-DED8-433F-9EDD-7AB3F2A15B5A}">
      <dgm:prSet/>
      <dgm:spPr/>
      <dgm:t>
        <a:bodyPr/>
        <a:lstStyle/>
        <a:p>
          <a:endParaRPr lang="en-CA" sz="1600"/>
        </a:p>
      </dgm:t>
    </dgm:pt>
    <dgm:pt modelId="{7340450E-6149-44A4-A9A0-5D61325BFDE2}" type="sibTrans" cxnId="{B1710307-DED8-433F-9EDD-7AB3F2A15B5A}">
      <dgm:prSet custT="1"/>
      <dgm:spPr/>
      <dgm:t>
        <a:bodyPr/>
        <a:lstStyle/>
        <a:p>
          <a:endParaRPr lang="en-CA" sz="2400"/>
        </a:p>
      </dgm:t>
    </dgm:pt>
    <dgm:pt modelId="{8CB86311-6391-494E-927C-4CB7096053B0}">
      <dgm:prSet custT="1"/>
      <dgm:spPr>
        <a:solidFill>
          <a:srgbClr val="7030A0"/>
        </a:solidFill>
      </dgm:spPr>
      <dgm:t>
        <a:bodyPr/>
        <a:lstStyle/>
        <a:p>
          <a:r>
            <a:rPr lang="en-GB" sz="2400" b="0" i="0" dirty="0" err="1"/>
            <a:t>Élargissement</a:t>
          </a:r>
          <a:r>
            <a:rPr lang="en-GB" sz="2400" b="0" i="0" dirty="0"/>
            <a:t> des </a:t>
          </a:r>
          <a:r>
            <a:rPr lang="en-GB" sz="2400" b="0" i="0" dirty="0" err="1"/>
            <a:t>secteurs</a:t>
          </a:r>
          <a:endParaRPr lang="en-CA" sz="2400" dirty="0">
            <a:latin typeface="Calibri" panose="020F0502020204030204" pitchFamily="34" charset="0"/>
            <a:ea typeface="Calibri" panose="020F0502020204030204" pitchFamily="34" charset="0"/>
            <a:cs typeface="Times New Roman" panose="02020603050405020304" pitchFamily="18" charset="0"/>
          </a:endParaRPr>
        </a:p>
      </dgm:t>
    </dgm:pt>
    <dgm:pt modelId="{236D756B-C423-41E2-B079-D85E29395ACF}" type="parTrans" cxnId="{5FE9AE00-882D-4316-BDDB-6F0CF5B23677}">
      <dgm:prSet/>
      <dgm:spPr/>
      <dgm:t>
        <a:bodyPr/>
        <a:lstStyle/>
        <a:p>
          <a:endParaRPr lang="en-CA" sz="1600"/>
        </a:p>
      </dgm:t>
    </dgm:pt>
    <dgm:pt modelId="{76DCC7FB-AC19-42FC-ACAF-46029052B175}" type="sibTrans" cxnId="{5FE9AE00-882D-4316-BDDB-6F0CF5B23677}">
      <dgm:prSet custT="1"/>
      <dgm:spPr/>
      <dgm:t>
        <a:bodyPr/>
        <a:lstStyle/>
        <a:p>
          <a:endParaRPr lang="en-CA" sz="2400"/>
        </a:p>
      </dgm:t>
    </dgm:pt>
    <dgm:pt modelId="{2C05B9B8-1C6A-441D-BF54-031FB66C7EAB}">
      <dgm:prSet custT="1"/>
      <dgm:spPr/>
      <dgm:t>
        <a:bodyPr/>
        <a:lstStyle/>
        <a:p>
          <a:r>
            <a:rPr lang="fr-FR" sz="2400" dirty="0">
              <a:latin typeface="Calibri" panose="020F0502020204030204" pitchFamily="34" charset="0"/>
              <a:cs typeface="Times New Roman" panose="02020603050405020304" pitchFamily="18" charset="0"/>
            </a:rPr>
            <a:t>Développer des chaînes de valeur régionales</a:t>
          </a:r>
          <a:endParaRPr lang="en-CA" sz="2400" dirty="0">
            <a:latin typeface="Calibri" panose="020F0502020204030204" pitchFamily="34" charset="0"/>
            <a:ea typeface="Calibri" panose="020F0502020204030204" pitchFamily="34" charset="0"/>
            <a:cs typeface="Times New Roman" panose="02020603050405020304" pitchFamily="18" charset="0"/>
          </a:endParaRPr>
        </a:p>
      </dgm:t>
    </dgm:pt>
    <dgm:pt modelId="{EFB9DCF8-3ACA-4D22-ABA5-CA32B19CB493}" type="parTrans" cxnId="{4A14A24F-85A3-477C-A935-46340FD0E1B9}">
      <dgm:prSet/>
      <dgm:spPr/>
      <dgm:t>
        <a:bodyPr/>
        <a:lstStyle/>
        <a:p>
          <a:endParaRPr lang="en-CA" sz="1600"/>
        </a:p>
      </dgm:t>
    </dgm:pt>
    <dgm:pt modelId="{F9D3D49E-DD46-4EC8-B7A7-5673863E2766}" type="sibTrans" cxnId="{4A14A24F-85A3-477C-A935-46340FD0E1B9}">
      <dgm:prSet/>
      <dgm:spPr/>
      <dgm:t>
        <a:bodyPr/>
        <a:lstStyle/>
        <a:p>
          <a:endParaRPr lang="en-CA" sz="1600"/>
        </a:p>
      </dgm:t>
    </dgm:pt>
    <dgm:pt modelId="{4E67085D-5966-427D-B24B-5643C4D22157}" type="pres">
      <dgm:prSet presAssocID="{E8D34124-2381-47D3-A51D-FBDEBDBB2490}" presName="outerComposite" presStyleCnt="0">
        <dgm:presLayoutVars>
          <dgm:chMax val="5"/>
          <dgm:dir/>
          <dgm:resizeHandles val="exact"/>
        </dgm:presLayoutVars>
      </dgm:prSet>
      <dgm:spPr/>
    </dgm:pt>
    <dgm:pt modelId="{E98B72CD-88F6-4C1C-BA26-C7AA1B897803}" type="pres">
      <dgm:prSet presAssocID="{E8D34124-2381-47D3-A51D-FBDEBDBB2490}" presName="dummyMaxCanvas" presStyleCnt="0">
        <dgm:presLayoutVars/>
      </dgm:prSet>
      <dgm:spPr/>
    </dgm:pt>
    <dgm:pt modelId="{42E77350-7D9A-4116-B211-2E74CFD2C640}" type="pres">
      <dgm:prSet presAssocID="{E8D34124-2381-47D3-A51D-FBDEBDBB2490}" presName="FiveNodes_1" presStyleLbl="node1" presStyleIdx="0" presStyleCnt="5">
        <dgm:presLayoutVars>
          <dgm:bulletEnabled val="1"/>
        </dgm:presLayoutVars>
      </dgm:prSet>
      <dgm:spPr/>
    </dgm:pt>
    <dgm:pt modelId="{64C641F5-366E-49C5-90B1-1462CF0CAAFE}" type="pres">
      <dgm:prSet presAssocID="{E8D34124-2381-47D3-A51D-FBDEBDBB2490}" presName="FiveNodes_2" presStyleLbl="node1" presStyleIdx="1" presStyleCnt="5">
        <dgm:presLayoutVars>
          <dgm:bulletEnabled val="1"/>
        </dgm:presLayoutVars>
      </dgm:prSet>
      <dgm:spPr/>
    </dgm:pt>
    <dgm:pt modelId="{3FC28E2E-DD7E-4148-B18B-B1C114B1197E}" type="pres">
      <dgm:prSet presAssocID="{E8D34124-2381-47D3-A51D-FBDEBDBB2490}" presName="FiveNodes_3" presStyleLbl="node1" presStyleIdx="2" presStyleCnt="5">
        <dgm:presLayoutVars>
          <dgm:bulletEnabled val="1"/>
        </dgm:presLayoutVars>
      </dgm:prSet>
      <dgm:spPr/>
    </dgm:pt>
    <dgm:pt modelId="{D44EDF73-1B45-453B-B7BB-53D385780714}" type="pres">
      <dgm:prSet presAssocID="{E8D34124-2381-47D3-A51D-FBDEBDBB2490}" presName="FiveNodes_4" presStyleLbl="node1" presStyleIdx="3" presStyleCnt="5">
        <dgm:presLayoutVars>
          <dgm:bulletEnabled val="1"/>
        </dgm:presLayoutVars>
      </dgm:prSet>
      <dgm:spPr/>
    </dgm:pt>
    <dgm:pt modelId="{4468C85C-103B-45C0-BC72-0DD63DDEE5A1}" type="pres">
      <dgm:prSet presAssocID="{E8D34124-2381-47D3-A51D-FBDEBDBB2490}" presName="FiveNodes_5" presStyleLbl="node1" presStyleIdx="4" presStyleCnt="5">
        <dgm:presLayoutVars>
          <dgm:bulletEnabled val="1"/>
        </dgm:presLayoutVars>
      </dgm:prSet>
      <dgm:spPr/>
    </dgm:pt>
    <dgm:pt modelId="{38DBD7E6-230A-4B4F-891F-DDB59D975D58}" type="pres">
      <dgm:prSet presAssocID="{E8D34124-2381-47D3-A51D-FBDEBDBB2490}" presName="FiveConn_1-2" presStyleLbl="fgAccFollowNode1" presStyleIdx="0" presStyleCnt="4">
        <dgm:presLayoutVars>
          <dgm:bulletEnabled val="1"/>
        </dgm:presLayoutVars>
      </dgm:prSet>
      <dgm:spPr/>
    </dgm:pt>
    <dgm:pt modelId="{00218023-4153-479A-9B7F-A6D20E7E8D8A}" type="pres">
      <dgm:prSet presAssocID="{E8D34124-2381-47D3-A51D-FBDEBDBB2490}" presName="FiveConn_2-3" presStyleLbl="fgAccFollowNode1" presStyleIdx="1" presStyleCnt="4">
        <dgm:presLayoutVars>
          <dgm:bulletEnabled val="1"/>
        </dgm:presLayoutVars>
      </dgm:prSet>
      <dgm:spPr/>
    </dgm:pt>
    <dgm:pt modelId="{BF90149D-5B1F-44DC-8287-8AA088DB8D49}" type="pres">
      <dgm:prSet presAssocID="{E8D34124-2381-47D3-A51D-FBDEBDBB2490}" presName="FiveConn_3-4" presStyleLbl="fgAccFollowNode1" presStyleIdx="2" presStyleCnt="4">
        <dgm:presLayoutVars>
          <dgm:bulletEnabled val="1"/>
        </dgm:presLayoutVars>
      </dgm:prSet>
      <dgm:spPr/>
    </dgm:pt>
    <dgm:pt modelId="{3F5F783F-EFCC-4D0E-A10C-3946CC82C6EA}" type="pres">
      <dgm:prSet presAssocID="{E8D34124-2381-47D3-A51D-FBDEBDBB2490}" presName="FiveConn_4-5" presStyleLbl="fgAccFollowNode1" presStyleIdx="3" presStyleCnt="4">
        <dgm:presLayoutVars>
          <dgm:bulletEnabled val="1"/>
        </dgm:presLayoutVars>
      </dgm:prSet>
      <dgm:spPr/>
    </dgm:pt>
    <dgm:pt modelId="{58C594F0-0713-4835-A0C1-630B592C1106}" type="pres">
      <dgm:prSet presAssocID="{E8D34124-2381-47D3-A51D-FBDEBDBB2490}" presName="FiveNodes_1_text" presStyleLbl="node1" presStyleIdx="4" presStyleCnt="5">
        <dgm:presLayoutVars>
          <dgm:bulletEnabled val="1"/>
        </dgm:presLayoutVars>
      </dgm:prSet>
      <dgm:spPr/>
    </dgm:pt>
    <dgm:pt modelId="{0C3548AF-C0A7-4450-B77C-BCAE1EFFF25D}" type="pres">
      <dgm:prSet presAssocID="{E8D34124-2381-47D3-A51D-FBDEBDBB2490}" presName="FiveNodes_2_text" presStyleLbl="node1" presStyleIdx="4" presStyleCnt="5">
        <dgm:presLayoutVars>
          <dgm:bulletEnabled val="1"/>
        </dgm:presLayoutVars>
      </dgm:prSet>
      <dgm:spPr/>
    </dgm:pt>
    <dgm:pt modelId="{F6500914-67C0-4294-9F21-C4511063879B}" type="pres">
      <dgm:prSet presAssocID="{E8D34124-2381-47D3-A51D-FBDEBDBB2490}" presName="FiveNodes_3_text" presStyleLbl="node1" presStyleIdx="4" presStyleCnt="5">
        <dgm:presLayoutVars>
          <dgm:bulletEnabled val="1"/>
        </dgm:presLayoutVars>
      </dgm:prSet>
      <dgm:spPr/>
    </dgm:pt>
    <dgm:pt modelId="{252CF613-1F88-4965-A4F9-8A4292EEC66E}" type="pres">
      <dgm:prSet presAssocID="{E8D34124-2381-47D3-A51D-FBDEBDBB2490}" presName="FiveNodes_4_text" presStyleLbl="node1" presStyleIdx="4" presStyleCnt="5">
        <dgm:presLayoutVars>
          <dgm:bulletEnabled val="1"/>
        </dgm:presLayoutVars>
      </dgm:prSet>
      <dgm:spPr/>
    </dgm:pt>
    <dgm:pt modelId="{443B4B33-B69D-4C4A-8180-365A326EEB11}" type="pres">
      <dgm:prSet presAssocID="{E8D34124-2381-47D3-A51D-FBDEBDBB2490}" presName="FiveNodes_5_text" presStyleLbl="node1" presStyleIdx="4" presStyleCnt="5">
        <dgm:presLayoutVars>
          <dgm:bulletEnabled val="1"/>
        </dgm:presLayoutVars>
      </dgm:prSet>
      <dgm:spPr/>
    </dgm:pt>
  </dgm:ptLst>
  <dgm:cxnLst>
    <dgm:cxn modelId="{5FE9AE00-882D-4316-BDDB-6F0CF5B23677}" srcId="{E8D34124-2381-47D3-A51D-FBDEBDBB2490}" destId="{8CB86311-6391-494E-927C-4CB7096053B0}" srcOrd="3" destOrd="0" parTransId="{236D756B-C423-41E2-B079-D85E29395ACF}" sibTransId="{76DCC7FB-AC19-42FC-ACAF-46029052B175}"/>
    <dgm:cxn modelId="{89D4AF00-6276-443D-BADE-1585DFF126D5}" type="presOf" srcId="{8CB86311-6391-494E-927C-4CB7096053B0}" destId="{D44EDF73-1B45-453B-B7BB-53D385780714}" srcOrd="0" destOrd="0" presId="urn:microsoft.com/office/officeart/2005/8/layout/vProcess5"/>
    <dgm:cxn modelId="{B1710307-DED8-433F-9EDD-7AB3F2A15B5A}" srcId="{E8D34124-2381-47D3-A51D-FBDEBDBB2490}" destId="{610E6211-DA37-4AD3-B659-131B8DB5382D}" srcOrd="2" destOrd="0" parTransId="{045107A1-B148-482F-B077-6B65F9810466}" sibTransId="{7340450E-6149-44A4-A9A0-5D61325BFDE2}"/>
    <dgm:cxn modelId="{40AB1F15-4061-44F4-8835-8A36FFE7FCA6}" type="presOf" srcId="{2BB42588-FA14-478A-9F7F-A8732C0C736F}" destId="{64C641F5-366E-49C5-90B1-1462CF0CAAFE}" srcOrd="0" destOrd="0" presId="urn:microsoft.com/office/officeart/2005/8/layout/vProcess5"/>
    <dgm:cxn modelId="{35E2251D-CE2F-4E49-8644-492D4B24AB5E}" type="presOf" srcId="{76DCC7FB-AC19-42FC-ACAF-46029052B175}" destId="{3F5F783F-EFCC-4D0E-A10C-3946CC82C6EA}" srcOrd="0" destOrd="0" presId="urn:microsoft.com/office/officeart/2005/8/layout/vProcess5"/>
    <dgm:cxn modelId="{84925623-3851-4EF8-8810-35E8219EFB11}" type="presOf" srcId="{7340450E-6149-44A4-A9A0-5D61325BFDE2}" destId="{BF90149D-5B1F-44DC-8287-8AA088DB8D49}" srcOrd="0" destOrd="0" presId="urn:microsoft.com/office/officeart/2005/8/layout/vProcess5"/>
    <dgm:cxn modelId="{36B3AB25-C402-4A6A-B8BE-A1229A03A444}" type="presOf" srcId="{2BB42588-FA14-478A-9F7F-A8732C0C736F}" destId="{0C3548AF-C0A7-4450-B77C-BCAE1EFFF25D}" srcOrd="1" destOrd="0" presId="urn:microsoft.com/office/officeart/2005/8/layout/vProcess5"/>
    <dgm:cxn modelId="{159DAE36-9008-41F2-80A7-DBECD3314E08}" type="presOf" srcId="{6794E09B-57D7-45C0-A136-853C3DEEFEE1}" destId="{00218023-4153-479A-9B7F-A6D20E7E8D8A}" srcOrd="0" destOrd="0" presId="urn:microsoft.com/office/officeart/2005/8/layout/vProcess5"/>
    <dgm:cxn modelId="{41CDA462-1141-48D9-833E-C0E92EBDD491}" srcId="{E8D34124-2381-47D3-A51D-FBDEBDBB2490}" destId="{2BB42588-FA14-478A-9F7F-A8732C0C736F}" srcOrd="1" destOrd="0" parTransId="{DB4CAD16-32A4-493A-B578-959E83B3BABA}" sibTransId="{6794E09B-57D7-45C0-A136-853C3DEEFEE1}"/>
    <dgm:cxn modelId="{41D9B762-A436-4155-9A76-F5EB6C06EE60}" type="presOf" srcId="{D59E051A-85B2-4144-817F-8FC1A000251E}" destId="{38DBD7E6-230A-4B4F-891F-DDB59D975D58}" srcOrd="0" destOrd="0" presId="urn:microsoft.com/office/officeart/2005/8/layout/vProcess5"/>
    <dgm:cxn modelId="{FD8FFB62-1B46-4F15-A8A0-D3678F8E3307}" srcId="{E8D34124-2381-47D3-A51D-FBDEBDBB2490}" destId="{EA2977DA-7527-41C3-8171-8478391C2E1E}" srcOrd="0" destOrd="0" parTransId="{879D35A1-3867-4E64-8E85-49B968965599}" sibTransId="{D59E051A-85B2-4144-817F-8FC1A000251E}"/>
    <dgm:cxn modelId="{BD4EB263-EEA2-4BCD-80B5-9FD6EBF625A5}" type="presOf" srcId="{EA2977DA-7527-41C3-8171-8478391C2E1E}" destId="{58C594F0-0713-4835-A0C1-630B592C1106}" srcOrd="1" destOrd="0" presId="urn:microsoft.com/office/officeart/2005/8/layout/vProcess5"/>
    <dgm:cxn modelId="{B4AE454C-75F7-4902-844B-640963254467}" type="presOf" srcId="{2C05B9B8-1C6A-441D-BF54-031FB66C7EAB}" destId="{443B4B33-B69D-4C4A-8180-365A326EEB11}" srcOrd="1" destOrd="0" presId="urn:microsoft.com/office/officeart/2005/8/layout/vProcess5"/>
    <dgm:cxn modelId="{4A14A24F-85A3-477C-A935-46340FD0E1B9}" srcId="{E8D34124-2381-47D3-A51D-FBDEBDBB2490}" destId="{2C05B9B8-1C6A-441D-BF54-031FB66C7EAB}" srcOrd="4" destOrd="0" parTransId="{EFB9DCF8-3ACA-4D22-ABA5-CA32B19CB493}" sibTransId="{F9D3D49E-DD46-4EC8-B7A7-5673863E2766}"/>
    <dgm:cxn modelId="{BB3D4783-4471-4C34-A910-CE5E3046E78C}" type="presOf" srcId="{EA2977DA-7527-41C3-8171-8478391C2E1E}" destId="{42E77350-7D9A-4116-B211-2E74CFD2C640}" srcOrd="0" destOrd="0" presId="urn:microsoft.com/office/officeart/2005/8/layout/vProcess5"/>
    <dgm:cxn modelId="{006F8C8A-50B9-496B-9534-3491D4252987}" type="presOf" srcId="{2C05B9B8-1C6A-441D-BF54-031FB66C7EAB}" destId="{4468C85C-103B-45C0-BC72-0DD63DDEE5A1}" srcOrd="0" destOrd="0" presId="urn:microsoft.com/office/officeart/2005/8/layout/vProcess5"/>
    <dgm:cxn modelId="{7DD386B2-CDEE-4E36-9342-71D6CC2C752F}" type="presOf" srcId="{8CB86311-6391-494E-927C-4CB7096053B0}" destId="{252CF613-1F88-4965-A4F9-8A4292EEC66E}" srcOrd="1" destOrd="0" presId="urn:microsoft.com/office/officeart/2005/8/layout/vProcess5"/>
    <dgm:cxn modelId="{028B53D8-0BBA-4113-813C-E475F9F1B708}" type="presOf" srcId="{610E6211-DA37-4AD3-B659-131B8DB5382D}" destId="{3FC28E2E-DD7E-4148-B18B-B1C114B1197E}" srcOrd="0" destOrd="0" presId="urn:microsoft.com/office/officeart/2005/8/layout/vProcess5"/>
    <dgm:cxn modelId="{B01216F2-70FB-482B-B5D8-F020E0A7BCDD}" type="presOf" srcId="{610E6211-DA37-4AD3-B659-131B8DB5382D}" destId="{F6500914-67C0-4294-9F21-C4511063879B}" srcOrd="1" destOrd="0" presId="urn:microsoft.com/office/officeart/2005/8/layout/vProcess5"/>
    <dgm:cxn modelId="{00AD21F7-A21A-41F7-AE82-349CDBF7E9F7}" type="presOf" srcId="{E8D34124-2381-47D3-A51D-FBDEBDBB2490}" destId="{4E67085D-5966-427D-B24B-5643C4D22157}" srcOrd="0" destOrd="0" presId="urn:microsoft.com/office/officeart/2005/8/layout/vProcess5"/>
    <dgm:cxn modelId="{CDD9735C-BE0D-4721-9D0E-619D09C58AC8}" type="presParOf" srcId="{4E67085D-5966-427D-B24B-5643C4D22157}" destId="{E98B72CD-88F6-4C1C-BA26-C7AA1B897803}" srcOrd="0" destOrd="0" presId="urn:microsoft.com/office/officeart/2005/8/layout/vProcess5"/>
    <dgm:cxn modelId="{D23E6CA1-D235-4C8E-BE3C-F9ACAE3D0772}" type="presParOf" srcId="{4E67085D-5966-427D-B24B-5643C4D22157}" destId="{42E77350-7D9A-4116-B211-2E74CFD2C640}" srcOrd="1" destOrd="0" presId="urn:microsoft.com/office/officeart/2005/8/layout/vProcess5"/>
    <dgm:cxn modelId="{2F852253-538F-4010-AC30-02F8B5B75356}" type="presParOf" srcId="{4E67085D-5966-427D-B24B-5643C4D22157}" destId="{64C641F5-366E-49C5-90B1-1462CF0CAAFE}" srcOrd="2" destOrd="0" presId="urn:microsoft.com/office/officeart/2005/8/layout/vProcess5"/>
    <dgm:cxn modelId="{53DFADC9-34B7-4E8E-9D63-34B1D90D2C7B}" type="presParOf" srcId="{4E67085D-5966-427D-B24B-5643C4D22157}" destId="{3FC28E2E-DD7E-4148-B18B-B1C114B1197E}" srcOrd="3" destOrd="0" presId="urn:microsoft.com/office/officeart/2005/8/layout/vProcess5"/>
    <dgm:cxn modelId="{C7647085-7830-4D33-9A5E-6F9697F4AE68}" type="presParOf" srcId="{4E67085D-5966-427D-B24B-5643C4D22157}" destId="{D44EDF73-1B45-453B-B7BB-53D385780714}" srcOrd="4" destOrd="0" presId="urn:microsoft.com/office/officeart/2005/8/layout/vProcess5"/>
    <dgm:cxn modelId="{342241C6-C430-4789-B8EF-CCCA541025A1}" type="presParOf" srcId="{4E67085D-5966-427D-B24B-5643C4D22157}" destId="{4468C85C-103B-45C0-BC72-0DD63DDEE5A1}" srcOrd="5" destOrd="0" presId="urn:microsoft.com/office/officeart/2005/8/layout/vProcess5"/>
    <dgm:cxn modelId="{9A08B54E-DAE0-485F-A918-AABCCF65D73B}" type="presParOf" srcId="{4E67085D-5966-427D-B24B-5643C4D22157}" destId="{38DBD7E6-230A-4B4F-891F-DDB59D975D58}" srcOrd="6" destOrd="0" presId="urn:microsoft.com/office/officeart/2005/8/layout/vProcess5"/>
    <dgm:cxn modelId="{994A8DFD-FF23-4A82-ABED-4A97872B6548}" type="presParOf" srcId="{4E67085D-5966-427D-B24B-5643C4D22157}" destId="{00218023-4153-479A-9B7F-A6D20E7E8D8A}" srcOrd="7" destOrd="0" presId="urn:microsoft.com/office/officeart/2005/8/layout/vProcess5"/>
    <dgm:cxn modelId="{F3C21F9D-71ED-4E56-9606-F1476EC0DA9C}" type="presParOf" srcId="{4E67085D-5966-427D-B24B-5643C4D22157}" destId="{BF90149D-5B1F-44DC-8287-8AA088DB8D49}" srcOrd="8" destOrd="0" presId="urn:microsoft.com/office/officeart/2005/8/layout/vProcess5"/>
    <dgm:cxn modelId="{D2F1FA82-564D-431A-87E1-94A59BA4E23D}" type="presParOf" srcId="{4E67085D-5966-427D-B24B-5643C4D22157}" destId="{3F5F783F-EFCC-4D0E-A10C-3946CC82C6EA}" srcOrd="9" destOrd="0" presId="urn:microsoft.com/office/officeart/2005/8/layout/vProcess5"/>
    <dgm:cxn modelId="{A2CF65D0-E43D-4B6E-BE95-E5BE261069A8}" type="presParOf" srcId="{4E67085D-5966-427D-B24B-5643C4D22157}" destId="{58C594F0-0713-4835-A0C1-630B592C1106}" srcOrd="10" destOrd="0" presId="urn:microsoft.com/office/officeart/2005/8/layout/vProcess5"/>
    <dgm:cxn modelId="{9D4E4934-96EF-4AE9-B7B9-63CC2D4C1609}" type="presParOf" srcId="{4E67085D-5966-427D-B24B-5643C4D22157}" destId="{0C3548AF-C0A7-4450-B77C-BCAE1EFFF25D}" srcOrd="11" destOrd="0" presId="urn:microsoft.com/office/officeart/2005/8/layout/vProcess5"/>
    <dgm:cxn modelId="{35DC43A3-DABF-4619-8FB6-658217C46B7C}" type="presParOf" srcId="{4E67085D-5966-427D-B24B-5643C4D22157}" destId="{F6500914-67C0-4294-9F21-C4511063879B}" srcOrd="12" destOrd="0" presId="urn:microsoft.com/office/officeart/2005/8/layout/vProcess5"/>
    <dgm:cxn modelId="{A9E9E3D2-9FDA-4CB1-B5BB-2A988F30E4E3}" type="presParOf" srcId="{4E67085D-5966-427D-B24B-5643C4D22157}" destId="{252CF613-1F88-4965-A4F9-8A4292EEC66E}" srcOrd="13" destOrd="0" presId="urn:microsoft.com/office/officeart/2005/8/layout/vProcess5"/>
    <dgm:cxn modelId="{452639CD-5640-4748-B900-EF8753649602}" type="presParOf" srcId="{4E67085D-5966-427D-B24B-5643C4D22157}" destId="{443B4B33-B69D-4C4A-8180-365A326EEB1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F300E5-1A90-4CE5-95C1-6EB532B745BA}" type="doc">
      <dgm:prSet loTypeId="urn:diagrams.loki3.com/BracketList" loCatId="list" qsTypeId="urn:microsoft.com/office/officeart/2005/8/quickstyle/simple2" qsCatId="simple" csTypeId="urn:microsoft.com/office/officeart/2005/8/colors/accent1_2" csCatId="accent1" phldr="1"/>
      <dgm:spPr/>
      <dgm:t>
        <a:bodyPr/>
        <a:lstStyle/>
        <a:p>
          <a:endParaRPr lang="en-CA"/>
        </a:p>
      </dgm:t>
    </dgm:pt>
    <dgm:pt modelId="{683CF8BB-C8ED-44F5-B869-15CDBCC4D207}">
      <dgm:prSet phldrT="[Text]" custT="1"/>
      <dgm:spPr/>
      <dgm:t>
        <a:bodyPr/>
        <a:lstStyle/>
        <a:p>
          <a:endParaRPr lang="en-CA" sz="2800" dirty="0"/>
        </a:p>
      </dgm:t>
    </dgm:pt>
    <dgm:pt modelId="{05858C44-CB44-4F44-A0E8-9EAA63941028}" type="parTrans" cxnId="{132ACE1F-9984-4E8D-9C30-0A6C2B93689E}">
      <dgm:prSet/>
      <dgm:spPr/>
      <dgm:t>
        <a:bodyPr/>
        <a:lstStyle/>
        <a:p>
          <a:endParaRPr lang="en-CA" sz="1050"/>
        </a:p>
      </dgm:t>
    </dgm:pt>
    <dgm:pt modelId="{F7B44B80-9B17-4549-8730-9F846F803F23}" type="sibTrans" cxnId="{132ACE1F-9984-4E8D-9C30-0A6C2B93689E}">
      <dgm:prSet/>
      <dgm:spPr/>
      <dgm:t>
        <a:bodyPr/>
        <a:lstStyle/>
        <a:p>
          <a:endParaRPr lang="en-CA" sz="1050"/>
        </a:p>
      </dgm:t>
    </dgm:pt>
    <dgm:pt modelId="{FB3617EC-3A8C-4A0A-AB3B-1BF4E3802795}">
      <dgm:prSet phldrT="[Text]" custT="1"/>
      <dgm:spPr/>
      <dgm:t>
        <a:bodyPr/>
        <a:lstStyle/>
        <a:p>
          <a:endParaRPr lang="en-CA" sz="2800" dirty="0"/>
        </a:p>
      </dgm:t>
    </dgm:pt>
    <dgm:pt modelId="{51CCA8F7-7034-49A9-9FC5-893D67E01752}" type="parTrans" cxnId="{AC98BB41-8FBF-43C3-83AA-D68747496779}">
      <dgm:prSet/>
      <dgm:spPr/>
      <dgm:t>
        <a:bodyPr/>
        <a:lstStyle/>
        <a:p>
          <a:endParaRPr lang="en-CA" sz="1050"/>
        </a:p>
      </dgm:t>
    </dgm:pt>
    <dgm:pt modelId="{C18C16D4-1CCF-4EB7-93CF-89B441C203BD}" type="sibTrans" cxnId="{AC98BB41-8FBF-43C3-83AA-D68747496779}">
      <dgm:prSet/>
      <dgm:spPr/>
      <dgm:t>
        <a:bodyPr/>
        <a:lstStyle/>
        <a:p>
          <a:endParaRPr lang="en-CA" sz="1050"/>
        </a:p>
      </dgm:t>
    </dgm:pt>
    <dgm:pt modelId="{959202A9-1EC7-44FE-92B2-5399D76F1BA4}">
      <dgm:prSet phldrT="[Text]" custT="1"/>
      <dgm:spPr>
        <a:solidFill>
          <a:schemeClr val="accent6">
            <a:lumMod val="60000"/>
            <a:lumOff val="40000"/>
          </a:schemeClr>
        </a:solidFill>
      </dgm:spPr>
      <dgm:t>
        <a:bodyPr/>
        <a:lstStyle/>
        <a:p>
          <a:pPr>
            <a:buNone/>
          </a:pPr>
          <a:r>
            <a:rPr lang="en-GB" sz="2800" dirty="0" err="1"/>
            <a:t>Sécurité</a:t>
          </a:r>
          <a:r>
            <a:rPr lang="en-GB" sz="2800" dirty="0"/>
            <a:t> </a:t>
          </a:r>
          <a:r>
            <a:rPr lang="en-GB" sz="2800" dirty="0" err="1"/>
            <a:t>alimentaire</a:t>
          </a:r>
          <a:endParaRPr lang="en-CA" sz="2800" dirty="0"/>
        </a:p>
      </dgm:t>
    </dgm:pt>
    <dgm:pt modelId="{FA2ED66C-3CF5-469F-918E-449372157B4B}" type="parTrans" cxnId="{CDA36EC9-34C7-4666-ADC1-3722D4C7F470}">
      <dgm:prSet/>
      <dgm:spPr/>
      <dgm:t>
        <a:bodyPr/>
        <a:lstStyle/>
        <a:p>
          <a:endParaRPr lang="en-CA" sz="1050"/>
        </a:p>
      </dgm:t>
    </dgm:pt>
    <dgm:pt modelId="{D34997D0-8DF5-4F1E-A40B-6C6FA7B8FBAA}" type="sibTrans" cxnId="{CDA36EC9-34C7-4666-ADC1-3722D4C7F470}">
      <dgm:prSet/>
      <dgm:spPr/>
      <dgm:t>
        <a:bodyPr/>
        <a:lstStyle/>
        <a:p>
          <a:endParaRPr lang="en-CA" sz="1050"/>
        </a:p>
      </dgm:t>
    </dgm:pt>
    <dgm:pt modelId="{714269F7-0C25-458C-BF6E-B8C2AC74F192}">
      <dgm:prSet phldrT="[Text]" custT="1"/>
      <dgm:spPr/>
      <dgm:t>
        <a:bodyPr/>
        <a:lstStyle/>
        <a:p>
          <a:endParaRPr lang="en-CA" sz="2800" dirty="0"/>
        </a:p>
      </dgm:t>
    </dgm:pt>
    <dgm:pt modelId="{40E7A627-E8D5-4083-A268-AEA1CA44EF94}" type="parTrans" cxnId="{C0DCC1CC-8714-49C4-BECE-163207AD442C}">
      <dgm:prSet/>
      <dgm:spPr/>
      <dgm:t>
        <a:bodyPr/>
        <a:lstStyle/>
        <a:p>
          <a:endParaRPr lang="en-CA" sz="1050"/>
        </a:p>
      </dgm:t>
    </dgm:pt>
    <dgm:pt modelId="{F2A14B2B-41FD-4949-BBD0-96EB1A996486}" type="sibTrans" cxnId="{C0DCC1CC-8714-49C4-BECE-163207AD442C}">
      <dgm:prSet/>
      <dgm:spPr/>
      <dgm:t>
        <a:bodyPr/>
        <a:lstStyle/>
        <a:p>
          <a:endParaRPr lang="en-CA" sz="1050"/>
        </a:p>
      </dgm:t>
    </dgm:pt>
    <dgm:pt modelId="{848DBD76-DEF7-4C5D-8539-01236E3481DA}">
      <dgm:prSet phldrT="[Text]" custT="1"/>
      <dgm:spPr>
        <a:solidFill>
          <a:schemeClr val="accent2">
            <a:lumMod val="75000"/>
          </a:schemeClr>
        </a:solidFill>
      </dgm:spPr>
      <dgm:t>
        <a:bodyPr/>
        <a:lstStyle/>
        <a:p>
          <a:pPr>
            <a:buNone/>
          </a:pPr>
          <a:r>
            <a:rPr lang="en-GB" sz="2800" dirty="0"/>
            <a:t>Une politique </a:t>
          </a:r>
          <a:r>
            <a:rPr lang="en-GB" sz="2800" dirty="0" err="1"/>
            <a:t>commerciale</a:t>
          </a:r>
          <a:r>
            <a:rPr lang="en-GB" sz="2800" dirty="0"/>
            <a:t> </a:t>
          </a:r>
          <a:r>
            <a:rPr lang="en-GB" sz="2800" dirty="0" err="1"/>
            <a:t>cohérente</a:t>
          </a:r>
          <a:endParaRPr lang="en-CA" sz="2800" dirty="0"/>
        </a:p>
      </dgm:t>
    </dgm:pt>
    <dgm:pt modelId="{881EA42C-A413-4FC1-955B-FF750B8290AC}" type="parTrans" cxnId="{834425E1-C1F2-4457-A735-D548E553C14A}">
      <dgm:prSet/>
      <dgm:spPr/>
      <dgm:t>
        <a:bodyPr/>
        <a:lstStyle/>
        <a:p>
          <a:endParaRPr lang="en-CA"/>
        </a:p>
      </dgm:t>
    </dgm:pt>
    <dgm:pt modelId="{5A808FAC-1F87-43C5-82D4-078C5FC3B606}" type="sibTrans" cxnId="{834425E1-C1F2-4457-A735-D548E553C14A}">
      <dgm:prSet/>
      <dgm:spPr/>
      <dgm:t>
        <a:bodyPr/>
        <a:lstStyle/>
        <a:p>
          <a:endParaRPr lang="en-CA"/>
        </a:p>
      </dgm:t>
    </dgm:pt>
    <dgm:pt modelId="{D911A00D-80E0-44C3-8B25-724A5188BACD}">
      <dgm:prSet phldrT="[Text]" custT="1"/>
      <dgm:spPr>
        <a:solidFill>
          <a:schemeClr val="accent4">
            <a:lumMod val="75000"/>
          </a:schemeClr>
        </a:solidFill>
      </dgm:spPr>
      <dgm:t>
        <a:bodyPr/>
        <a:lstStyle/>
        <a:p>
          <a:pPr>
            <a:buNone/>
          </a:pPr>
          <a:endParaRPr lang="en-CA" sz="2800" dirty="0"/>
        </a:p>
      </dgm:t>
    </dgm:pt>
    <dgm:pt modelId="{FA687FA0-25C3-40C0-BBB2-9DD5ACE73D22}" type="parTrans" cxnId="{FD98C865-3F60-47F0-B5C3-944161C701C5}">
      <dgm:prSet/>
      <dgm:spPr/>
      <dgm:t>
        <a:bodyPr/>
        <a:lstStyle/>
        <a:p>
          <a:endParaRPr lang="en-CA"/>
        </a:p>
      </dgm:t>
    </dgm:pt>
    <dgm:pt modelId="{FB9B763F-7FF7-4391-8688-84401573DB76}" type="sibTrans" cxnId="{FD98C865-3F60-47F0-B5C3-944161C701C5}">
      <dgm:prSet/>
      <dgm:spPr/>
      <dgm:t>
        <a:bodyPr/>
        <a:lstStyle/>
        <a:p>
          <a:endParaRPr lang="en-CA"/>
        </a:p>
      </dgm:t>
    </dgm:pt>
    <dgm:pt modelId="{039CCC39-3FFC-44C4-B343-794C89990FB5}">
      <dgm:prSet custT="1"/>
      <dgm:spPr/>
      <dgm:t>
        <a:bodyPr/>
        <a:lstStyle/>
        <a:p>
          <a:pPr>
            <a:buNone/>
          </a:pPr>
          <a:r>
            <a:rPr lang="en-GB" sz="2800" dirty="0"/>
            <a:t>Création d'emplois</a:t>
          </a:r>
        </a:p>
      </dgm:t>
    </dgm:pt>
    <dgm:pt modelId="{3C09D3EE-A437-40F3-BFB4-F032C6EB15B0}" type="parTrans" cxnId="{DCBE8991-8587-4C3F-990D-BC61D580772B}">
      <dgm:prSet/>
      <dgm:spPr/>
      <dgm:t>
        <a:bodyPr/>
        <a:lstStyle/>
        <a:p>
          <a:endParaRPr lang="en-GB"/>
        </a:p>
      </dgm:t>
    </dgm:pt>
    <dgm:pt modelId="{F8A4A55A-2779-4232-9610-623B5FCF6308}" type="sibTrans" cxnId="{DCBE8991-8587-4C3F-990D-BC61D580772B}">
      <dgm:prSet/>
      <dgm:spPr/>
      <dgm:t>
        <a:bodyPr/>
        <a:lstStyle/>
        <a:p>
          <a:endParaRPr lang="en-GB"/>
        </a:p>
      </dgm:t>
    </dgm:pt>
    <dgm:pt modelId="{D6626A36-1644-4CD4-90C2-B5DB32CA3EB9}" type="pres">
      <dgm:prSet presAssocID="{70F300E5-1A90-4CE5-95C1-6EB532B745BA}" presName="Name0" presStyleCnt="0">
        <dgm:presLayoutVars>
          <dgm:dir/>
          <dgm:animLvl val="lvl"/>
          <dgm:resizeHandles val="exact"/>
        </dgm:presLayoutVars>
      </dgm:prSet>
      <dgm:spPr/>
    </dgm:pt>
    <dgm:pt modelId="{15A2AE74-1B5C-4034-B096-DA5F569979F8}" type="pres">
      <dgm:prSet presAssocID="{683CF8BB-C8ED-44F5-B869-15CDBCC4D207}" presName="linNode" presStyleCnt="0"/>
      <dgm:spPr/>
    </dgm:pt>
    <dgm:pt modelId="{9045CDF7-DC22-4919-9142-6EF696DCE406}" type="pres">
      <dgm:prSet presAssocID="{683CF8BB-C8ED-44F5-B869-15CDBCC4D207}" presName="parTx" presStyleLbl="revTx" presStyleIdx="0" presStyleCnt="3">
        <dgm:presLayoutVars>
          <dgm:chMax val="1"/>
          <dgm:bulletEnabled val="1"/>
        </dgm:presLayoutVars>
      </dgm:prSet>
      <dgm:spPr/>
    </dgm:pt>
    <dgm:pt modelId="{47771089-9D38-42FB-904D-461AE5277D98}" type="pres">
      <dgm:prSet presAssocID="{683CF8BB-C8ED-44F5-B869-15CDBCC4D207}" presName="bracket" presStyleLbl="parChTrans1D1" presStyleIdx="0" presStyleCnt="3"/>
      <dgm:spPr/>
    </dgm:pt>
    <dgm:pt modelId="{239788E6-2A55-4E88-BE30-B0820925B80C}" type="pres">
      <dgm:prSet presAssocID="{683CF8BB-C8ED-44F5-B869-15CDBCC4D207}" presName="spH" presStyleCnt="0"/>
      <dgm:spPr/>
    </dgm:pt>
    <dgm:pt modelId="{6DCCEC1C-4CA0-4132-AD1C-8CF77E5C69F6}" type="pres">
      <dgm:prSet presAssocID="{683CF8BB-C8ED-44F5-B869-15CDBCC4D207}" presName="desTx" presStyleLbl="node1" presStyleIdx="0" presStyleCnt="3">
        <dgm:presLayoutVars>
          <dgm:bulletEnabled val="1"/>
        </dgm:presLayoutVars>
      </dgm:prSet>
      <dgm:spPr>
        <a:prstGeom prst="roundRect">
          <a:avLst/>
        </a:prstGeom>
      </dgm:spPr>
    </dgm:pt>
    <dgm:pt modelId="{C06EF12B-231D-4F51-81EA-41A3A3E355C1}" type="pres">
      <dgm:prSet presAssocID="{F7B44B80-9B17-4549-8730-9F846F803F23}" presName="spV" presStyleCnt="0"/>
      <dgm:spPr/>
    </dgm:pt>
    <dgm:pt modelId="{DDD44765-70E2-4757-B7C5-61F17C851143}" type="pres">
      <dgm:prSet presAssocID="{FB3617EC-3A8C-4A0A-AB3B-1BF4E3802795}" presName="linNode" presStyleCnt="0"/>
      <dgm:spPr/>
    </dgm:pt>
    <dgm:pt modelId="{0FFAB3C1-1D74-44B2-B6A4-2B8C86EAFD8A}" type="pres">
      <dgm:prSet presAssocID="{FB3617EC-3A8C-4A0A-AB3B-1BF4E3802795}" presName="parTx" presStyleLbl="revTx" presStyleIdx="1" presStyleCnt="3">
        <dgm:presLayoutVars>
          <dgm:chMax val="1"/>
          <dgm:bulletEnabled val="1"/>
        </dgm:presLayoutVars>
      </dgm:prSet>
      <dgm:spPr/>
    </dgm:pt>
    <dgm:pt modelId="{EC56113C-7306-43A8-8FEF-C4BAC95B8ACB}" type="pres">
      <dgm:prSet presAssocID="{FB3617EC-3A8C-4A0A-AB3B-1BF4E3802795}" presName="bracket" presStyleLbl="parChTrans1D1" presStyleIdx="1" presStyleCnt="3"/>
      <dgm:spPr/>
    </dgm:pt>
    <dgm:pt modelId="{2509796A-BB59-484F-B85C-B57ADA805148}" type="pres">
      <dgm:prSet presAssocID="{FB3617EC-3A8C-4A0A-AB3B-1BF4E3802795}" presName="spH" presStyleCnt="0"/>
      <dgm:spPr/>
    </dgm:pt>
    <dgm:pt modelId="{2368AE36-588C-44ED-BBAB-ACCC397F401D}" type="pres">
      <dgm:prSet presAssocID="{FB3617EC-3A8C-4A0A-AB3B-1BF4E3802795}" presName="desTx" presStyleLbl="node1" presStyleIdx="1" presStyleCnt="3">
        <dgm:presLayoutVars>
          <dgm:bulletEnabled val="1"/>
        </dgm:presLayoutVars>
      </dgm:prSet>
      <dgm:spPr>
        <a:prstGeom prst="roundRect">
          <a:avLst/>
        </a:prstGeom>
      </dgm:spPr>
    </dgm:pt>
    <dgm:pt modelId="{3DD2BDB6-BF8C-464B-B7C8-AC153D8525AF}" type="pres">
      <dgm:prSet presAssocID="{C18C16D4-1CCF-4EB7-93CF-89B441C203BD}" presName="spV" presStyleCnt="0"/>
      <dgm:spPr/>
    </dgm:pt>
    <dgm:pt modelId="{B1174FB8-7637-488B-9C97-D834BBCF8360}" type="pres">
      <dgm:prSet presAssocID="{714269F7-0C25-458C-BF6E-B8C2AC74F192}" presName="linNode" presStyleCnt="0"/>
      <dgm:spPr/>
    </dgm:pt>
    <dgm:pt modelId="{E9088372-60CA-4BE0-9E7B-331F92012685}" type="pres">
      <dgm:prSet presAssocID="{714269F7-0C25-458C-BF6E-B8C2AC74F192}" presName="parTx" presStyleLbl="revTx" presStyleIdx="2" presStyleCnt="3">
        <dgm:presLayoutVars>
          <dgm:chMax val="1"/>
          <dgm:bulletEnabled val="1"/>
        </dgm:presLayoutVars>
      </dgm:prSet>
      <dgm:spPr/>
    </dgm:pt>
    <dgm:pt modelId="{75A84DE7-AC83-4F24-A285-F98CD2B1BA89}" type="pres">
      <dgm:prSet presAssocID="{714269F7-0C25-458C-BF6E-B8C2AC74F192}" presName="bracket" presStyleLbl="parChTrans1D1" presStyleIdx="2" presStyleCnt="3"/>
      <dgm:spPr/>
    </dgm:pt>
    <dgm:pt modelId="{41D22659-6B93-4F9F-9D33-973A2F737A45}" type="pres">
      <dgm:prSet presAssocID="{714269F7-0C25-458C-BF6E-B8C2AC74F192}" presName="spH" presStyleCnt="0"/>
      <dgm:spPr/>
    </dgm:pt>
    <dgm:pt modelId="{8E62409B-5165-4EEF-B058-83448B646BFF}" type="pres">
      <dgm:prSet presAssocID="{714269F7-0C25-458C-BF6E-B8C2AC74F192}" presName="desTx" presStyleLbl="node1" presStyleIdx="2" presStyleCnt="3">
        <dgm:presLayoutVars>
          <dgm:bulletEnabled val="1"/>
        </dgm:presLayoutVars>
      </dgm:prSet>
      <dgm:spPr>
        <a:prstGeom prst="roundRect">
          <a:avLst/>
        </a:prstGeom>
      </dgm:spPr>
    </dgm:pt>
  </dgm:ptLst>
  <dgm:cxnLst>
    <dgm:cxn modelId="{FF2F8A0B-6900-4D37-837D-23F721642A21}" type="presOf" srcId="{039CCC39-3FFC-44C4-B343-794C89990FB5}" destId="{6DCCEC1C-4CA0-4132-AD1C-8CF77E5C69F6}" srcOrd="0" destOrd="1" presId="urn:diagrams.loki3.com/BracketList"/>
    <dgm:cxn modelId="{A117670D-D0F8-4679-B4BF-9454691D44DC}" type="presOf" srcId="{959202A9-1EC7-44FE-92B2-5399D76F1BA4}" destId="{8E62409B-5165-4EEF-B058-83448B646BFF}" srcOrd="0" destOrd="0" presId="urn:diagrams.loki3.com/BracketList"/>
    <dgm:cxn modelId="{132ACE1F-9984-4E8D-9C30-0A6C2B93689E}" srcId="{70F300E5-1A90-4CE5-95C1-6EB532B745BA}" destId="{683CF8BB-C8ED-44F5-B869-15CDBCC4D207}" srcOrd="0" destOrd="0" parTransId="{05858C44-CB44-4F44-A0E8-9EAA63941028}" sibTransId="{F7B44B80-9B17-4549-8730-9F846F803F23}"/>
    <dgm:cxn modelId="{AC98BB41-8FBF-43C3-83AA-D68747496779}" srcId="{70F300E5-1A90-4CE5-95C1-6EB532B745BA}" destId="{FB3617EC-3A8C-4A0A-AB3B-1BF4E3802795}" srcOrd="1" destOrd="0" parTransId="{51CCA8F7-7034-49A9-9FC5-893D67E01752}" sibTransId="{C18C16D4-1CCF-4EB7-93CF-89B441C203BD}"/>
    <dgm:cxn modelId="{FD98C865-3F60-47F0-B5C3-944161C701C5}" srcId="{683CF8BB-C8ED-44F5-B869-15CDBCC4D207}" destId="{D911A00D-80E0-44C3-8B25-724A5188BACD}" srcOrd="0" destOrd="0" parTransId="{FA687FA0-25C3-40C0-BBB2-9DD5ACE73D22}" sibTransId="{FB9B763F-7FF7-4391-8688-84401573DB76}"/>
    <dgm:cxn modelId="{106FF88A-12BA-4F37-A674-92FCC20E5EE2}" type="presOf" srcId="{714269F7-0C25-458C-BF6E-B8C2AC74F192}" destId="{E9088372-60CA-4BE0-9E7B-331F92012685}" srcOrd="0" destOrd="0" presId="urn:diagrams.loki3.com/BracketList"/>
    <dgm:cxn modelId="{DCBE8991-8587-4C3F-990D-BC61D580772B}" srcId="{683CF8BB-C8ED-44F5-B869-15CDBCC4D207}" destId="{039CCC39-3FFC-44C4-B343-794C89990FB5}" srcOrd="1" destOrd="0" parTransId="{3C09D3EE-A437-40F3-BFB4-F032C6EB15B0}" sibTransId="{F8A4A55A-2779-4232-9610-623B5FCF6308}"/>
    <dgm:cxn modelId="{F4357294-B0E2-48E3-A3AC-F12212FBE7D7}" type="presOf" srcId="{70F300E5-1A90-4CE5-95C1-6EB532B745BA}" destId="{D6626A36-1644-4CD4-90C2-B5DB32CA3EB9}" srcOrd="0" destOrd="0" presId="urn:diagrams.loki3.com/BracketList"/>
    <dgm:cxn modelId="{8EE1BDC5-6D28-4887-8478-72C44563F042}" type="presOf" srcId="{FB3617EC-3A8C-4A0A-AB3B-1BF4E3802795}" destId="{0FFAB3C1-1D74-44B2-B6A4-2B8C86EAFD8A}" srcOrd="0" destOrd="0" presId="urn:diagrams.loki3.com/BracketList"/>
    <dgm:cxn modelId="{CDA36EC9-34C7-4666-ADC1-3722D4C7F470}" srcId="{714269F7-0C25-458C-BF6E-B8C2AC74F192}" destId="{959202A9-1EC7-44FE-92B2-5399D76F1BA4}" srcOrd="0" destOrd="0" parTransId="{FA2ED66C-3CF5-469F-918E-449372157B4B}" sibTransId="{D34997D0-8DF5-4F1E-A40B-6C6FA7B8FBAA}"/>
    <dgm:cxn modelId="{C0DCC1CC-8714-49C4-BECE-163207AD442C}" srcId="{70F300E5-1A90-4CE5-95C1-6EB532B745BA}" destId="{714269F7-0C25-458C-BF6E-B8C2AC74F192}" srcOrd="2" destOrd="0" parTransId="{40E7A627-E8D5-4083-A268-AEA1CA44EF94}" sibTransId="{F2A14B2B-41FD-4949-BBD0-96EB1A996486}"/>
    <dgm:cxn modelId="{8DAE29DC-2BF3-4D5E-88FC-05951EA08683}" type="presOf" srcId="{683CF8BB-C8ED-44F5-B869-15CDBCC4D207}" destId="{9045CDF7-DC22-4919-9142-6EF696DCE406}" srcOrd="0" destOrd="0" presId="urn:diagrams.loki3.com/BracketList"/>
    <dgm:cxn modelId="{7CD224DE-F724-4BC5-8522-22560167696C}" type="presOf" srcId="{848DBD76-DEF7-4C5D-8539-01236E3481DA}" destId="{2368AE36-588C-44ED-BBAB-ACCC397F401D}" srcOrd="0" destOrd="0" presId="urn:diagrams.loki3.com/BracketList"/>
    <dgm:cxn modelId="{834425E1-C1F2-4457-A735-D548E553C14A}" srcId="{FB3617EC-3A8C-4A0A-AB3B-1BF4E3802795}" destId="{848DBD76-DEF7-4C5D-8539-01236E3481DA}" srcOrd="0" destOrd="0" parTransId="{881EA42C-A413-4FC1-955B-FF750B8290AC}" sibTransId="{5A808FAC-1F87-43C5-82D4-078C5FC3B606}"/>
    <dgm:cxn modelId="{AF19CDFE-DD12-4969-BBCE-CA273B32352E}" type="presOf" srcId="{D911A00D-80E0-44C3-8B25-724A5188BACD}" destId="{6DCCEC1C-4CA0-4132-AD1C-8CF77E5C69F6}" srcOrd="0" destOrd="0" presId="urn:diagrams.loki3.com/BracketList"/>
    <dgm:cxn modelId="{AF5E766F-AADF-422F-9B3D-B8105708FE17}" type="presParOf" srcId="{D6626A36-1644-4CD4-90C2-B5DB32CA3EB9}" destId="{15A2AE74-1B5C-4034-B096-DA5F569979F8}" srcOrd="0" destOrd="0" presId="urn:diagrams.loki3.com/BracketList"/>
    <dgm:cxn modelId="{A05A60A6-00EE-42C5-8636-CF28A5BBF9B2}" type="presParOf" srcId="{15A2AE74-1B5C-4034-B096-DA5F569979F8}" destId="{9045CDF7-DC22-4919-9142-6EF696DCE406}" srcOrd="0" destOrd="0" presId="urn:diagrams.loki3.com/BracketList"/>
    <dgm:cxn modelId="{E4EEBD99-1EB3-410D-B995-4B33E5C79C01}" type="presParOf" srcId="{15A2AE74-1B5C-4034-B096-DA5F569979F8}" destId="{47771089-9D38-42FB-904D-461AE5277D98}" srcOrd="1" destOrd="0" presId="urn:diagrams.loki3.com/BracketList"/>
    <dgm:cxn modelId="{7861B5A7-BD76-4F4C-B37D-291AB13FC854}" type="presParOf" srcId="{15A2AE74-1B5C-4034-B096-DA5F569979F8}" destId="{239788E6-2A55-4E88-BE30-B0820925B80C}" srcOrd="2" destOrd="0" presId="urn:diagrams.loki3.com/BracketList"/>
    <dgm:cxn modelId="{B2BE18FF-987E-4FF9-A37A-808BCFC84ABE}" type="presParOf" srcId="{15A2AE74-1B5C-4034-B096-DA5F569979F8}" destId="{6DCCEC1C-4CA0-4132-AD1C-8CF77E5C69F6}" srcOrd="3" destOrd="0" presId="urn:diagrams.loki3.com/BracketList"/>
    <dgm:cxn modelId="{832F9EA8-F6C6-44CC-B036-98D2297BFC63}" type="presParOf" srcId="{D6626A36-1644-4CD4-90C2-B5DB32CA3EB9}" destId="{C06EF12B-231D-4F51-81EA-41A3A3E355C1}" srcOrd="1" destOrd="0" presId="urn:diagrams.loki3.com/BracketList"/>
    <dgm:cxn modelId="{2207C05D-15F5-40DF-8D37-DE5488BA4B15}" type="presParOf" srcId="{D6626A36-1644-4CD4-90C2-B5DB32CA3EB9}" destId="{DDD44765-70E2-4757-B7C5-61F17C851143}" srcOrd="2" destOrd="0" presId="urn:diagrams.loki3.com/BracketList"/>
    <dgm:cxn modelId="{8F692DE5-05CD-4D37-9F43-5890B402C2DC}" type="presParOf" srcId="{DDD44765-70E2-4757-B7C5-61F17C851143}" destId="{0FFAB3C1-1D74-44B2-B6A4-2B8C86EAFD8A}" srcOrd="0" destOrd="0" presId="urn:diagrams.loki3.com/BracketList"/>
    <dgm:cxn modelId="{1132EC29-C624-43EB-A1DA-3690FED2E72F}" type="presParOf" srcId="{DDD44765-70E2-4757-B7C5-61F17C851143}" destId="{EC56113C-7306-43A8-8FEF-C4BAC95B8ACB}" srcOrd="1" destOrd="0" presId="urn:diagrams.loki3.com/BracketList"/>
    <dgm:cxn modelId="{72EB1939-F8C7-41E8-8717-EF7830DC9254}" type="presParOf" srcId="{DDD44765-70E2-4757-B7C5-61F17C851143}" destId="{2509796A-BB59-484F-B85C-B57ADA805148}" srcOrd="2" destOrd="0" presId="urn:diagrams.loki3.com/BracketList"/>
    <dgm:cxn modelId="{33A5B1CC-BC93-4A92-A55F-BFC753D0306A}" type="presParOf" srcId="{DDD44765-70E2-4757-B7C5-61F17C851143}" destId="{2368AE36-588C-44ED-BBAB-ACCC397F401D}" srcOrd="3" destOrd="0" presId="urn:diagrams.loki3.com/BracketList"/>
    <dgm:cxn modelId="{824CFE58-4DE6-4D9C-999D-1E0FD6A63EE1}" type="presParOf" srcId="{D6626A36-1644-4CD4-90C2-B5DB32CA3EB9}" destId="{3DD2BDB6-BF8C-464B-B7C8-AC153D8525AF}" srcOrd="3" destOrd="0" presId="urn:diagrams.loki3.com/BracketList"/>
    <dgm:cxn modelId="{FFCADB7C-2E60-449E-87C5-335766F407E0}" type="presParOf" srcId="{D6626A36-1644-4CD4-90C2-B5DB32CA3EB9}" destId="{B1174FB8-7637-488B-9C97-D834BBCF8360}" srcOrd="4" destOrd="0" presId="urn:diagrams.loki3.com/BracketList"/>
    <dgm:cxn modelId="{484DDCC8-75C5-47EA-AF11-3A493D39B6C5}" type="presParOf" srcId="{B1174FB8-7637-488B-9C97-D834BBCF8360}" destId="{E9088372-60CA-4BE0-9E7B-331F92012685}" srcOrd="0" destOrd="0" presId="urn:diagrams.loki3.com/BracketList"/>
    <dgm:cxn modelId="{7D33FCDF-60FB-4A1A-8820-3E12E820B2E1}" type="presParOf" srcId="{B1174FB8-7637-488B-9C97-D834BBCF8360}" destId="{75A84DE7-AC83-4F24-A285-F98CD2B1BA89}" srcOrd="1" destOrd="0" presId="urn:diagrams.loki3.com/BracketList"/>
    <dgm:cxn modelId="{F8D3CB1A-2416-4EC6-8A34-71581A0CF8D4}" type="presParOf" srcId="{B1174FB8-7637-488B-9C97-D834BBCF8360}" destId="{41D22659-6B93-4F9F-9D33-973A2F737A45}" srcOrd="2" destOrd="0" presId="urn:diagrams.loki3.com/BracketList"/>
    <dgm:cxn modelId="{DBAC83CB-57CD-48B5-9B64-D5DAFED3ED0A}" type="presParOf" srcId="{B1174FB8-7637-488B-9C97-D834BBCF8360}" destId="{8E62409B-5165-4EEF-B058-83448B646BFF}" srcOrd="3" destOrd="0" presId="urn:diagrams.loki3.com/Bracke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5EBD63-FA16-453E-A9E3-7028587F3B0D}" type="doc">
      <dgm:prSet loTypeId="urn:microsoft.com/office/officeart/2005/8/layout/chevron1" loCatId="process" qsTypeId="urn:microsoft.com/office/officeart/2005/8/quickstyle/simple1" qsCatId="simple" csTypeId="urn:microsoft.com/office/officeart/2005/8/colors/accent3_2" csCatId="accent3" phldr="1"/>
      <dgm:spPr/>
    </dgm:pt>
    <dgm:pt modelId="{54FC0868-3760-4A46-9F1C-0CA3707FDC75}">
      <dgm:prSet phldrT="[Text]" custT="1"/>
      <dgm:spPr/>
      <dgm:t>
        <a:bodyPr/>
        <a:lstStyle/>
        <a:p>
          <a:r>
            <a:rPr lang="fr-FR" sz="2800" dirty="0"/>
            <a:t>Suppression des tarifs douanières</a:t>
          </a:r>
          <a:endParaRPr lang="en-CA" sz="2800" dirty="0"/>
        </a:p>
      </dgm:t>
    </dgm:pt>
    <dgm:pt modelId="{193B3A40-8848-45A1-A9C7-6CD9DAD1600E}" type="parTrans" cxnId="{CD4B997F-F120-43B9-85E0-96C1D142694A}">
      <dgm:prSet/>
      <dgm:spPr/>
      <dgm:t>
        <a:bodyPr/>
        <a:lstStyle/>
        <a:p>
          <a:endParaRPr lang="en-CA"/>
        </a:p>
      </dgm:t>
    </dgm:pt>
    <dgm:pt modelId="{0D45E812-4D54-4CA7-9AEB-2E7789416153}" type="sibTrans" cxnId="{CD4B997F-F120-43B9-85E0-96C1D142694A}">
      <dgm:prSet/>
      <dgm:spPr/>
      <dgm:t>
        <a:bodyPr/>
        <a:lstStyle/>
        <a:p>
          <a:endParaRPr lang="en-CA"/>
        </a:p>
      </dgm:t>
    </dgm:pt>
    <dgm:pt modelId="{6849E5B3-1926-4884-91B2-4F7317422F4B}">
      <dgm:prSet phldrT="[Text]" custT="1"/>
      <dgm:spPr/>
      <dgm:t>
        <a:bodyPr/>
        <a:lstStyle/>
        <a:p>
          <a:r>
            <a:rPr lang="fr-FR" sz="2800" dirty="0"/>
            <a:t>Suppression des barrières non tarifaires</a:t>
          </a:r>
          <a:endParaRPr lang="en-CA" sz="2800" dirty="0"/>
        </a:p>
      </dgm:t>
    </dgm:pt>
    <dgm:pt modelId="{02BCF6E0-AEB7-48F4-B41E-8918B2765C3F}" type="parTrans" cxnId="{ED96BF74-DD36-47FC-90E7-1FC19425D268}">
      <dgm:prSet/>
      <dgm:spPr/>
      <dgm:t>
        <a:bodyPr/>
        <a:lstStyle/>
        <a:p>
          <a:endParaRPr lang="en-CA"/>
        </a:p>
      </dgm:t>
    </dgm:pt>
    <dgm:pt modelId="{DA945D62-6B78-4C69-8228-BCB679E1C754}" type="sibTrans" cxnId="{ED96BF74-DD36-47FC-90E7-1FC19425D268}">
      <dgm:prSet/>
      <dgm:spPr/>
      <dgm:t>
        <a:bodyPr/>
        <a:lstStyle/>
        <a:p>
          <a:endParaRPr lang="en-CA"/>
        </a:p>
      </dgm:t>
    </dgm:pt>
    <dgm:pt modelId="{101DBEE5-4A7B-4C94-9604-F17DB265C231}" type="pres">
      <dgm:prSet presAssocID="{385EBD63-FA16-453E-A9E3-7028587F3B0D}" presName="Name0" presStyleCnt="0">
        <dgm:presLayoutVars>
          <dgm:dir/>
          <dgm:animLvl val="lvl"/>
          <dgm:resizeHandles val="exact"/>
        </dgm:presLayoutVars>
      </dgm:prSet>
      <dgm:spPr/>
    </dgm:pt>
    <dgm:pt modelId="{5B98602B-8BE3-4FC1-9F15-8300723B7656}" type="pres">
      <dgm:prSet presAssocID="{54FC0868-3760-4A46-9F1C-0CA3707FDC75}" presName="parTxOnly" presStyleLbl="node1" presStyleIdx="0" presStyleCnt="2" custScaleX="97784" custLinFactNeighborY="-1026">
        <dgm:presLayoutVars>
          <dgm:chMax val="0"/>
          <dgm:chPref val="0"/>
          <dgm:bulletEnabled val="1"/>
        </dgm:presLayoutVars>
      </dgm:prSet>
      <dgm:spPr/>
    </dgm:pt>
    <dgm:pt modelId="{D8BB33AB-A8F2-4D9D-9B2C-B53822068BA9}" type="pres">
      <dgm:prSet presAssocID="{0D45E812-4D54-4CA7-9AEB-2E7789416153}" presName="parTxOnlySpace" presStyleCnt="0"/>
      <dgm:spPr/>
    </dgm:pt>
    <dgm:pt modelId="{EAFBAACF-3832-4303-8CD2-942EFB416C63}" type="pres">
      <dgm:prSet presAssocID="{6849E5B3-1926-4884-91B2-4F7317422F4B}" presName="parTxOnly" presStyleLbl="node1" presStyleIdx="1" presStyleCnt="2">
        <dgm:presLayoutVars>
          <dgm:chMax val="0"/>
          <dgm:chPref val="0"/>
          <dgm:bulletEnabled val="1"/>
        </dgm:presLayoutVars>
      </dgm:prSet>
      <dgm:spPr/>
    </dgm:pt>
  </dgm:ptLst>
  <dgm:cxnLst>
    <dgm:cxn modelId="{24123B0A-63D2-41D0-A0D2-68F2904657A6}" type="presOf" srcId="{385EBD63-FA16-453E-A9E3-7028587F3B0D}" destId="{101DBEE5-4A7B-4C94-9604-F17DB265C231}" srcOrd="0" destOrd="0" presId="urn:microsoft.com/office/officeart/2005/8/layout/chevron1"/>
    <dgm:cxn modelId="{4ADA6D65-F275-471A-9D4F-F939F0A7930E}" type="presOf" srcId="{6849E5B3-1926-4884-91B2-4F7317422F4B}" destId="{EAFBAACF-3832-4303-8CD2-942EFB416C63}" srcOrd="0" destOrd="0" presId="urn:microsoft.com/office/officeart/2005/8/layout/chevron1"/>
    <dgm:cxn modelId="{ED96BF74-DD36-47FC-90E7-1FC19425D268}" srcId="{385EBD63-FA16-453E-A9E3-7028587F3B0D}" destId="{6849E5B3-1926-4884-91B2-4F7317422F4B}" srcOrd="1" destOrd="0" parTransId="{02BCF6E0-AEB7-48F4-B41E-8918B2765C3F}" sibTransId="{DA945D62-6B78-4C69-8228-BCB679E1C754}"/>
    <dgm:cxn modelId="{CD4B997F-F120-43B9-85E0-96C1D142694A}" srcId="{385EBD63-FA16-453E-A9E3-7028587F3B0D}" destId="{54FC0868-3760-4A46-9F1C-0CA3707FDC75}" srcOrd="0" destOrd="0" parTransId="{193B3A40-8848-45A1-A9C7-6CD9DAD1600E}" sibTransId="{0D45E812-4D54-4CA7-9AEB-2E7789416153}"/>
    <dgm:cxn modelId="{8A7CCD7F-9772-428C-A381-04148BB3C1C8}" type="presOf" srcId="{54FC0868-3760-4A46-9F1C-0CA3707FDC75}" destId="{5B98602B-8BE3-4FC1-9F15-8300723B7656}" srcOrd="0" destOrd="0" presId="urn:microsoft.com/office/officeart/2005/8/layout/chevron1"/>
    <dgm:cxn modelId="{A13A3270-89E6-4B7F-B7C1-A3A65D85BE71}" type="presParOf" srcId="{101DBEE5-4A7B-4C94-9604-F17DB265C231}" destId="{5B98602B-8BE3-4FC1-9F15-8300723B7656}" srcOrd="0" destOrd="0" presId="urn:microsoft.com/office/officeart/2005/8/layout/chevron1"/>
    <dgm:cxn modelId="{3C9A0401-E5A8-4892-BFDF-593372528C3C}" type="presParOf" srcId="{101DBEE5-4A7B-4C94-9604-F17DB265C231}" destId="{D8BB33AB-A8F2-4D9D-9B2C-B53822068BA9}" srcOrd="1" destOrd="0" presId="urn:microsoft.com/office/officeart/2005/8/layout/chevron1"/>
    <dgm:cxn modelId="{139ACCAB-60C1-4F77-9943-9F9700FB0D1E}" type="presParOf" srcId="{101DBEE5-4A7B-4C94-9604-F17DB265C231}" destId="{EAFBAACF-3832-4303-8CD2-942EFB416C63}" srcOrd="2"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77350-7D9A-4116-B211-2E74CFD2C640}">
      <dsp:nvSpPr>
        <dsp:cNvPr id="0" name=""/>
        <dsp:cNvSpPr/>
      </dsp:nvSpPr>
      <dsp:spPr>
        <a:xfrm>
          <a:off x="0" y="0"/>
          <a:ext cx="6258560" cy="817120"/>
        </a:xfrm>
        <a:prstGeom prst="roundRect">
          <a:avLst>
            <a:gd name="adj" fmla="val 10000"/>
          </a:avLst>
        </a:prstGeom>
        <a:solidFill>
          <a:schemeClr val="accent6">
            <a:lumMod val="60000"/>
            <a:lumOff val="40000"/>
          </a:schemeClr>
        </a:solidFill>
        <a:ln w="12700" cap="flat" cmpd="sng" algn="ctr">
          <a:solidFill>
            <a:schemeClr val="accent6">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Calibri" panose="020F0502020204030204" pitchFamily="34" charset="0"/>
            <a:buNone/>
          </a:pPr>
          <a:r>
            <a:rPr lang="fr-FR" sz="2400" kern="1200" dirty="0"/>
            <a:t>Accès à des marchés plus larges</a:t>
          </a:r>
          <a:endParaRPr lang="en-CA" sz="2400" kern="1200" dirty="0"/>
        </a:p>
      </dsp:txBody>
      <dsp:txXfrm>
        <a:off x="23933" y="23933"/>
        <a:ext cx="5281219" cy="769254"/>
      </dsp:txXfrm>
    </dsp:sp>
    <dsp:sp modelId="{64C641F5-366E-49C5-90B1-1462CF0CAAFE}">
      <dsp:nvSpPr>
        <dsp:cNvPr id="0" name=""/>
        <dsp:cNvSpPr/>
      </dsp:nvSpPr>
      <dsp:spPr>
        <a:xfrm>
          <a:off x="467360" y="930609"/>
          <a:ext cx="6258560" cy="817120"/>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latin typeface="Calibri" panose="020F0502020204030204" pitchFamily="34" charset="0"/>
              <a:cs typeface="Times New Roman" panose="02020603050405020304" pitchFamily="18" charset="0"/>
            </a:rPr>
            <a:t>Des </a:t>
          </a:r>
          <a:r>
            <a:rPr lang="en-GB" sz="2400" kern="1200" dirty="0" err="1">
              <a:latin typeface="Calibri" panose="020F0502020204030204" pitchFamily="34" charset="0"/>
              <a:cs typeface="Times New Roman" panose="02020603050405020304" pitchFamily="18" charset="0"/>
            </a:rPr>
            <a:t>investissements</a:t>
          </a:r>
          <a:r>
            <a:rPr lang="en-GB" sz="2400" kern="1200" dirty="0">
              <a:latin typeface="Calibri" panose="020F0502020204030204" pitchFamily="34" charset="0"/>
              <a:cs typeface="Times New Roman" panose="02020603050405020304" pitchFamily="18" charset="0"/>
            </a:rPr>
            <a:t> plus </a:t>
          </a:r>
          <a:r>
            <a:rPr lang="en-GB" sz="2400" kern="1200" dirty="0" err="1">
              <a:latin typeface="Calibri" panose="020F0502020204030204" pitchFamily="34" charset="0"/>
              <a:cs typeface="Times New Roman" panose="02020603050405020304" pitchFamily="18" charset="0"/>
            </a:rPr>
            <a:t>rentables</a:t>
          </a:r>
          <a:endParaRPr lang="en-CA" sz="24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491293" y="954542"/>
        <a:ext cx="5212205" cy="769254"/>
      </dsp:txXfrm>
    </dsp:sp>
    <dsp:sp modelId="{3FC28E2E-DD7E-4148-B18B-B1C114B1197E}">
      <dsp:nvSpPr>
        <dsp:cNvPr id="0" name=""/>
        <dsp:cNvSpPr/>
      </dsp:nvSpPr>
      <dsp:spPr>
        <a:xfrm>
          <a:off x="934719" y="1861219"/>
          <a:ext cx="6258560" cy="817120"/>
        </a:xfrm>
        <a:prstGeom prst="roundRect">
          <a:avLst>
            <a:gd name="adj" fmla="val 10000"/>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err="1">
              <a:latin typeface="Calibri" panose="020F0502020204030204" pitchFamily="34" charset="0"/>
              <a:cs typeface="Times New Roman" panose="02020603050405020304" pitchFamily="18" charset="0"/>
            </a:rPr>
            <a:t>Favorise</a:t>
          </a:r>
          <a:r>
            <a:rPr lang="en-GB" sz="2400" kern="1200" dirty="0">
              <a:latin typeface="Calibri" panose="020F0502020204030204" pitchFamily="34" charset="0"/>
              <a:cs typeface="Times New Roman" panose="02020603050405020304" pitchFamily="18" charset="0"/>
            </a:rPr>
            <a:t> </a:t>
          </a:r>
          <a:r>
            <a:rPr lang="en-GB" sz="2400" kern="1200" dirty="0" err="1">
              <a:latin typeface="Calibri" panose="020F0502020204030204" pitchFamily="34" charset="0"/>
              <a:cs typeface="Times New Roman" panose="02020603050405020304" pitchFamily="18" charset="0"/>
            </a:rPr>
            <a:t>l'industrialisation</a:t>
          </a:r>
          <a:endParaRPr lang="en-CA" sz="24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958652" y="1885152"/>
        <a:ext cx="5212205" cy="769254"/>
      </dsp:txXfrm>
    </dsp:sp>
    <dsp:sp modelId="{D44EDF73-1B45-453B-B7BB-53D385780714}">
      <dsp:nvSpPr>
        <dsp:cNvPr id="0" name=""/>
        <dsp:cNvSpPr/>
      </dsp:nvSpPr>
      <dsp:spPr>
        <a:xfrm>
          <a:off x="1402079" y="2791828"/>
          <a:ext cx="6258560" cy="817120"/>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0" i="0" kern="1200" dirty="0" err="1"/>
            <a:t>Élargissement</a:t>
          </a:r>
          <a:r>
            <a:rPr lang="en-GB" sz="2400" b="0" i="0" kern="1200" dirty="0"/>
            <a:t> des </a:t>
          </a:r>
          <a:r>
            <a:rPr lang="en-GB" sz="2400" b="0" i="0" kern="1200" dirty="0" err="1"/>
            <a:t>secteurs</a:t>
          </a:r>
          <a:endParaRPr lang="en-CA" sz="24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1426012" y="2815761"/>
        <a:ext cx="5212205" cy="769254"/>
      </dsp:txXfrm>
    </dsp:sp>
    <dsp:sp modelId="{4468C85C-103B-45C0-BC72-0DD63DDEE5A1}">
      <dsp:nvSpPr>
        <dsp:cNvPr id="0" name=""/>
        <dsp:cNvSpPr/>
      </dsp:nvSpPr>
      <dsp:spPr>
        <a:xfrm>
          <a:off x="1869439" y="3722438"/>
          <a:ext cx="6258560" cy="8171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dirty="0">
              <a:latin typeface="Calibri" panose="020F0502020204030204" pitchFamily="34" charset="0"/>
              <a:cs typeface="Times New Roman" panose="02020603050405020304" pitchFamily="18" charset="0"/>
            </a:rPr>
            <a:t>Développer des chaînes de valeur régionales</a:t>
          </a:r>
          <a:endParaRPr lang="en-CA" sz="24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1893372" y="3746371"/>
        <a:ext cx="5212205" cy="769254"/>
      </dsp:txXfrm>
    </dsp:sp>
    <dsp:sp modelId="{38DBD7E6-230A-4B4F-891F-DDB59D975D58}">
      <dsp:nvSpPr>
        <dsp:cNvPr id="0" name=""/>
        <dsp:cNvSpPr/>
      </dsp:nvSpPr>
      <dsp:spPr>
        <a:xfrm>
          <a:off x="5727431" y="596952"/>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5846935" y="596952"/>
        <a:ext cx="292120" cy="399674"/>
      </dsp:txXfrm>
    </dsp:sp>
    <dsp:sp modelId="{00218023-4153-479A-9B7F-A6D20E7E8D8A}">
      <dsp:nvSpPr>
        <dsp:cNvPr id="0" name=""/>
        <dsp:cNvSpPr/>
      </dsp:nvSpPr>
      <dsp:spPr>
        <a:xfrm>
          <a:off x="6194791" y="1527561"/>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6314295" y="1527561"/>
        <a:ext cx="292120" cy="399674"/>
      </dsp:txXfrm>
    </dsp:sp>
    <dsp:sp modelId="{BF90149D-5B1F-44DC-8287-8AA088DB8D49}">
      <dsp:nvSpPr>
        <dsp:cNvPr id="0" name=""/>
        <dsp:cNvSpPr/>
      </dsp:nvSpPr>
      <dsp:spPr>
        <a:xfrm>
          <a:off x="6662151" y="2444552"/>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6781655" y="2444552"/>
        <a:ext cx="292120" cy="399674"/>
      </dsp:txXfrm>
    </dsp:sp>
    <dsp:sp modelId="{3F5F783F-EFCC-4D0E-A10C-3946CC82C6EA}">
      <dsp:nvSpPr>
        <dsp:cNvPr id="0" name=""/>
        <dsp:cNvSpPr/>
      </dsp:nvSpPr>
      <dsp:spPr>
        <a:xfrm>
          <a:off x="7129511" y="3384241"/>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7249015" y="3384241"/>
        <a:ext cx="292120" cy="399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5CDF7-DC22-4919-9142-6EF696DCE406}">
      <dsp:nvSpPr>
        <dsp:cNvPr id="0" name=""/>
        <dsp:cNvSpPr/>
      </dsp:nvSpPr>
      <dsp:spPr>
        <a:xfrm>
          <a:off x="0" y="164294"/>
          <a:ext cx="113925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endParaRPr lang="en-CA" sz="2800" kern="1200" dirty="0"/>
        </a:p>
      </dsp:txBody>
      <dsp:txXfrm>
        <a:off x="0" y="164294"/>
        <a:ext cx="1139253" cy="1287000"/>
      </dsp:txXfrm>
    </dsp:sp>
    <dsp:sp modelId="{47771089-9D38-42FB-904D-461AE5277D98}">
      <dsp:nvSpPr>
        <dsp:cNvPr id="0" name=""/>
        <dsp:cNvSpPr/>
      </dsp:nvSpPr>
      <dsp:spPr>
        <a:xfrm>
          <a:off x="1139252" y="164294"/>
          <a:ext cx="227850"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CCEC1C-4CA0-4132-AD1C-8CF77E5C69F6}">
      <dsp:nvSpPr>
        <dsp:cNvPr id="0" name=""/>
        <dsp:cNvSpPr/>
      </dsp:nvSpPr>
      <dsp:spPr>
        <a:xfrm>
          <a:off x="1458243" y="164294"/>
          <a:ext cx="3098768" cy="1287000"/>
        </a:xfrm>
        <a:prstGeom prst="round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None/>
          </a:pPr>
          <a:endParaRPr lang="en-CA" sz="2800" kern="1200" dirty="0"/>
        </a:p>
        <a:p>
          <a:pPr marL="285750" lvl="1" indent="-285750" algn="l" defTabSz="1244600">
            <a:lnSpc>
              <a:spcPct val="90000"/>
            </a:lnSpc>
            <a:spcBef>
              <a:spcPct val="0"/>
            </a:spcBef>
            <a:spcAft>
              <a:spcPct val="15000"/>
            </a:spcAft>
            <a:buNone/>
          </a:pPr>
          <a:r>
            <a:rPr lang="en-GB" sz="2800" kern="1200" dirty="0"/>
            <a:t>Création d'emplois</a:t>
          </a:r>
        </a:p>
      </dsp:txBody>
      <dsp:txXfrm>
        <a:off x="1521069" y="227120"/>
        <a:ext cx="2973116" cy="1161348"/>
      </dsp:txXfrm>
    </dsp:sp>
    <dsp:sp modelId="{0FFAB3C1-1D74-44B2-B6A4-2B8C86EAFD8A}">
      <dsp:nvSpPr>
        <dsp:cNvPr id="0" name=""/>
        <dsp:cNvSpPr/>
      </dsp:nvSpPr>
      <dsp:spPr>
        <a:xfrm>
          <a:off x="0" y="1826060"/>
          <a:ext cx="113925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endParaRPr lang="en-CA" sz="2800" kern="1200" dirty="0"/>
        </a:p>
      </dsp:txBody>
      <dsp:txXfrm>
        <a:off x="0" y="1826060"/>
        <a:ext cx="1139253" cy="1287000"/>
      </dsp:txXfrm>
    </dsp:sp>
    <dsp:sp modelId="{EC56113C-7306-43A8-8FEF-C4BAC95B8ACB}">
      <dsp:nvSpPr>
        <dsp:cNvPr id="0" name=""/>
        <dsp:cNvSpPr/>
      </dsp:nvSpPr>
      <dsp:spPr>
        <a:xfrm>
          <a:off x="1139252" y="1685294"/>
          <a:ext cx="227850" cy="1568531"/>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68AE36-588C-44ED-BBAB-ACCC397F401D}">
      <dsp:nvSpPr>
        <dsp:cNvPr id="0" name=""/>
        <dsp:cNvSpPr/>
      </dsp:nvSpPr>
      <dsp:spPr>
        <a:xfrm>
          <a:off x="1458243" y="1685294"/>
          <a:ext cx="3098768" cy="1568531"/>
        </a:xfrm>
        <a:prstGeom prst="round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None/>
          </a:pPr>
          <a:r>
            <a:rPr lang="en-GB" sz="2800" kern="1200" dirty="0"/>
            <a:t>Une politique </a:t>
          </a:r>
          <a:r>
            <a:rPr lang="en-GB" sz="2800" kern="1200" dirty="0" err="1"/>
            <a:t>commerciale</a:t>
          </a:r>
          <a:r>
            <a:rPr lang="en-GB" sz="2800" kern="1200" dirty="0"/>
            <a:t> </a:t>
          </a:r>
          <a:r>
            <a:rPr lang="en-GB" sz="2800" kern="1200" dirty="0" err="1"/>
            <a:t>cohérente</a:t>
          </a:r>
          <a:endParaRPr lang="en-CA" sz="2800" kern="1200" dirty="0"/>
        </a:p>
      </dsp:txBody>
      <dsp:txXfrm>
        <a:off x="1534812" y="1761863"/>
        <a:ext cx="2945630" cy="1415393"/>
      </dsp:txXfrm>
    </dsp:sp>
    <dsp:sp modelId="{E9088372-60CA-4BE0-9E7B-331F92012685}">
      <dsp:nvSpPr>
        <dsp:cNvPr id="0" name=""/>
        <dsp:cNvSpPr/>
      </dsp:nvSpPr>
      <dsp:spPr>
        <a:xfrm>
          <a:off x="0" y="3487825"/>
          <a:ext cx="113925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endParaRPr lang="en-CA" sz="2800" kern="1200" dirty="0"/>
        </a:p>
      </dsp:txBody>
      <dsp:txXfrm>
        <a:off x="0" y="3487825"/>
        <a:ext cx="1139253" cy="1287000"/>
      </dsp:txXfrm>
    </dsp:sp>
    <dsp:sp modelId="{75A84DE7-AC83-4F24-A285-F98CD2B1BA89}">
      <dsp:nvSpPr>
        <dsp:cNvPr id="0" name=""/>
        <dsp:cNvSpPr/>
      </dsp:nvSpPr>
      <dsp:spPr>
        <a:xfrm>
          <a:off x="1139252" y="3487825"/>
          <a:ext cx="227850"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62409B-5165-4EEF-B058-83448B646BFF}">
      <dsp:nvSpPr>
        <dsp:cNvPr id="0" name=""/>
        <dsp:cNvSpPr/>
      </dsp:nvSpPr>
      <dsp:spPr>
        <a:xfrm>
          <a:off x="1458243" y="3487825"/>
          <a:ext cx="3098768" cy="1287000"/>
        </a:xfrm>
        <a:prstGeom prst="roundRect">
          <a:avLst/>
        </a:prstGeom>
        <a:solidFill>
          <a:schemeClr val="accent6">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None/>
          </a:pPr>
          <a:r>
            <a:rPr lang="en-GB" sz="2800" kern="1200" dirty="0" err="1"/>
            <a:t>Sécurité</a:t>
          </a:r>
          <a:r>
            <a:rPr lang="en-GB" sz="2800" kern="1200" dirty="0"/>
            <a:t> </a:t>
          </a:r>
          <a:r>
            <a:rPr lang="en-GB" sz="2800" kern="1200" dirty="0" err="1"/>
            <a:t>alimentaire</a:t>
          </a:r>
          <a:endParaRPr lang="en-CA" sz="2800" kern="1200" dirty="0"/>
        </a:p>
      </dsp:txBody>
      <dsp:txXfrm>
        <a:off x="1521069" y="3550651"/>
        <a:ext cx="2973116" cy="11613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8602B-8BE3-4FC1-9F15-8300723B7656}">
      <dsp:nvSpPr>
        <dsp:cNvPr id="0" name=""/>
        <dsp:cNvSpPr/>
      </dsp:nvSpPr>
      <dsp:spPr>
        <a:xfrm>
          <a:off x="3299" y="0"/>
          <a:ext cx="6092391" cy="74914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fr-FR" sz="2800" kern="1200" dirty="0"/>
            <a:t>Suppression des tarifs douanières</a:t>
          </a:r>
          <a:endParaRPr lang="en-CA" sz="2800" kern="1200" dirty="0"/>
        </a:p>
      </dsp:txBody>
      <dsp:txXfrm>
        <a:off x="377870" y="0"/>
        <a:ext cx="5343250" cy="749141"/>
      </dsp:txXfrm>
    </dsp:sp>
    <dsp:sp modelId="{EAFBAACF-3832-4303-8CD2-942EFB416C63}">
      <dsp:nvSpPr>
        <dsp:cNvPr id="0" name=""/>
        <dsp:cNvSpPr/>
      </dsp:nvSpPr>
      <dsp:spPr>
        <a:xfrm>
          <a:off x="5472644" y="0"/>
          <a:ext cx="6230458" cy="74914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fr-FR" sz="2800" kern="1200" dirty="0"/>
            <a:t>Suppression des barrières non tarifaires</a:t>
          </a:r>
          <a:endParaRPr lang="en-CA" sz="2800" kern="1200" dirty="0"/>
        </a:p>
      </dsp:txBody>
      <dsp:txXfrm>
        <a:off x="5847215" y="0"/>
        <a:ext cx="5481317" cy="74914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372F15-C782-4D16-8C5E-78F1973D5E72}" type="datetimeFigureOut">
              <a:rPr lang="en-GB" smtClean="0"/>
              <a:t>22/04/2022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C8E45-E85F-4954-B963-E6DBF72C26AF}" type="slidenum">
              <a:rPr lang="en-GB" smtClean="0"/>
              <a:t>‹#›</a:t>
            </a:fld>
            <a:endParaRPr lang="en-GB"/>
          </a:p>
        </p:txBody>
      </p:sp>
    </p:spTree>
    <p:extLst>
      <p:ext uri="{BB962C8B-B14F-4D97-AF65-F5344CB8AC3E}">
        <p14:creationId xmlns:p14="http://schemas.microsoft.com/office/powerpoint/2010/main" val="598354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E9EA3AD-8276-459B-BEF2-317722D3DA2E}" type="slidenum">
              <a:rPr lang="en-CA" smtClean="0"/>
              <a:t>2</a:t>
            </a:fld>
            <a:endParaRPr lang="en-CA"/>
          </a:p>
        </p:txBody>
      </p:sp>
    </p:spTree>
    <p:extLst>
      <p:ext uri="{BB962C8B-B14F-4D97-AF65-F5344CB8AC3E}">
        <p14:creationId xmlns:p14="http://schemas.microsoft.com/office/powerpoint/2010/main" val="1150315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34810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9EA3AD-8276-459B-BEF2-317722D3DA2E}" type="slidenum">
              <a:rPr lang="en-CA" smtClean="0"/>
              <a:t>4</a:t>
            </a:fld>
            <a:endParaRPr lang="en-CA"/>
          </a:p>
        </p:txBody>
      </p:sp>
    </p:spTree>
    <p:extLst>
      <p:ext uri="{BB962C8B-B14F-4D97-AF65-F5344CB8AC3E}">
        <p14:creationId xmlns:p14="http://schemas.microsoft.com/office/powerpoint/2010/main" val="2266645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04569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07619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96326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E9EA3AD-8276-459B-BEF2-317722D3DA2E}" type="slidenum">
              <a:rPr lang="en-CA" smtClean="0"/>
              <a:t>16</a:t>
            </a:fld>
            <a:endParaRPr lang="en-CA"/>
          </a:p>
        </p:txBody>
      </p:sp>
    </p:spTree>
    <p:extLst>
      <p:ext uri="{BB962C8B-B14F-4D97-AF65-F5344CB8AC3E}">
        <p14:creationId xmlns:p14="http://schemas.microsoft.com/office/powerpoint/2010/main" val="2816764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indent="0">
              <a:spcBef>
                <a:spcPts val="300"/>
              </a:spcBef>
              <a:spcAft>
                <a:spcPts val="600"/>
              </a:spcAft>
              <a:buFont typeface="Arial" panose="020B0604020202020204" pitchFamily="34" charset="0"/>
              <a:buNone/>
            </a:pPr>
            <a:endParaRPr lang="en-CA" sz="12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26DC74-1EC6-4B53-B378-039FE0DA12B2}"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5414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CF85F-27B8-4AF8-8C1F-D03AEDFBE8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EA5545C-1EB6-4F02-B22D-61071F7E82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F2B67A-CF4B-4931-AA9E-9F42956AAB0A}"/>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5" name="Footer Placeholder 4">
            <a:extLst>
              <a:ext uri="{FF2B5EF4-FFF2-40B4-BE49-F238E27FC236}">
                <a16:creationId xmlns:a16="http://schemas.microsoft.com/office/drawing/2014/main" id="{205EFA91-B3ED-405B-9D3D-7DE48F5DA9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F16659-45DA-4EE0-90DC-E64F8CDB159A}"/>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3436407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844A-9693-44A6-91FD-2FD658DBAEE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386FED-FD1E-4CF3-913D-AC339189AD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7AC466-EA1F-45A1-A88E-77EAE52B1FB0}"/>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5" name="Footer Placeholder 4">
            <a:extLst>
              <a:ext uri="{FF2B5EF4-FFF2-40B4-BE49-F238E27FC236}">
                <a16:creationId xmlns:a16="http://schemas.microsoft.com/office/drawing/2014/main" id="{64041404-C69C-4786-BE52-3441FE1514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0EBA9A-153C-42F9-86E6-235E9AA3E8EA}"/>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2536710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15B9D-FD68-4463-A3DC-F676C27759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30BB16-27B5-4E00-8907-3D6486718E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AE5B3A-E045-4C43-8213-324C5AEDC7B4}"/>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5" name="Footer Placeholder 4">
            <a:extLst>
              <a:ext uri="{FF2B5EF4-FFF2-40B4-BE49-F238E27FC236}">
                <a16:creationId xmlns:a16="http://schemas.microsoft.com/office/drawing/2014/main" id="{84191DF9-BDE6-41EF-8D21-6816C10175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2E37F2-60A4-460C-BCC3-726B0BFAD77E}"/>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2962017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B47A-DDC0-4252-ADE5-D684B478F0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A3A2EB-3448-4B9F-B0FF-7D54AEE941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ED069C-DB85-4D65-9EB8-D2AE58798B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12AC03-0F95-481C-A3B2-94CC2580F7A0}"/>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6" name="Footer Placeholder 5">
            <a:extLst>
              <a:ext uri="{FF2B5EF4-FFF2-40B4-BE49-F238E27FC236}">
                <a16:creationId xmlns:a16="http://schemas.microsoft.com/office/drawing/2014/main" id="{B519355F-CAE8-4235-9A7F-EA1D7055FD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64BA8D-2513-4AC0-8496-CE9B49E6CEB4}"/>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1591926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2933-603E-47EF-9DCB-29D0A84BF4F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E9F3E1-A795-40A0-A1B2-30B9A3407E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2B4C0-6202-4423-917D-D60EA064E8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11CDAB2-E4A1-461A-8E86-0A69F7D034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4ABD91-FBA0-469D-8109-C2794F13D6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5104D0-F627-4885-AF2E-95D239734007}"/>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8" name="Footer Placeholder 7">
            <a:extLst>
              <a:ext uri="{FF2B5EF4-FFF2-40B4-BE49-F238E27FC236}">
                <a16:creationId xmlns:a16="http://schemas.microsoft.com/office/drawing/2014/main" id="{99F2B2A3-99E1-4F8F-A71D-8D23EFC1B6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E58F374-DF46-47F3-8E36-EEE27CCDBC3C}"/>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90976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10C9-3681-4822-B676-B136761C244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4CC3A4D-49C6-4B4B-8199-62BE8634C794}"/>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4" name="Footer Placeholder 3">
            <a:extLst>
              <a:ext uri="{FF2B5EF4-FFF2-40B4-BE49-F238E27FC236}">
                <a16:creationId xmlns:a16="http://schemas.microsoft.com/office/drawing/2014/main" id="{D1C3D872-5762-4C53-9487-386A426F360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3C57EEC-8904-4955-9628-E69897B4633E}"/>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2026120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5D5F4-E337-4812-AA6D-6938BDF3422F}"/>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3" name="Footer Placeholder 2">
            <a:extLst>
              <a:ext uri="{FF2B5EF4-FFF2-40B4-BE49-F238E27FC236}">
                <a16:creationId xmlns:a16="http://schemas.microsoft.com/office/drawing/2014/main" id="{A588C448-AF90-4FFC-BBAA-A6C3E6D9959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1298B8C-7372-4787-AA3A-77D4ABCE1F4B}"/>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412604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B1744-478B-440E-A773-634371240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5D73C3D-4C41-4215-BBD5-4FB87CDEC6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B2AE98F-76A3-4179-A5CA-4020AEF50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9EC386-F229-4A53-88A4-D3857BBB8258}"/>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6" name="Footer Placeholder 5">
            <a:extLst>
              <a:ext uri="{FF2B5EF4-FFF2-40B4-BE49-F238E27FC236}">
                <a16:creationId xmlns:a16="http://schemas.microsoft.com/office/drawing/2014/main" id="{1A1C8159-F730-4087-B99D-86116A7946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027AC7-1E13-4E09-89B6-6095AA3E94C0}"/>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1804263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6B07A-A76F-403F-8D31-ED9EC885C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3F69C3B-446B-42E0-A760-9F5A3E961E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7E2CC4B-A6AC-4489-93A8-5DE33924D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47B09B-37E8-49B4-A56C-84816F96A3CB}"/>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6" name="Footer Placeholder 5">
            <a:extLst>
              <a:ext uri="{FF2B5EF4-FFF2-40B4-BE49-F238E27FC236}">
                <a16:creationId xmlns:a16="http://schemas.microsoft.com/office/drawing/2014/main" id="{09EB65C8-82D3-4D2B-8E84-84975AB222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3DFFF7-494B-47FF-AA54-7225CA6D92D9}"/>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26189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165B-AE0C-4739-A65E-DA271914B9F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C6C044-211B-44B8-8D07-A83306E3CE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C3FED7-BF0E-4EF0-A535-24B1B0E939B6}"/>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5" name="Footer Placeholder 4">
            <a:extLst>
              <a:ext uri="{FF2B5EF4-FFF2-40B4-BE49-F238E27FC236}">
                <a16:creationId xmlns:a16="http://schemas.microsoft.com/office/drawing/2014/main" id="{82A7BC46-F870-4283-A038-87057C0567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876612-0AE3-4F14-9AFF-7A82AD5E0665}"/>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4266419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B30DEE-B5A3-4FB9-9D3A-C975668EA1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575C90-B0D1-4FAF-BFD4-60E5A6E1DE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CAACFC-578B-4496-82F0-8266F576C384}"/>
              </a:ext>
            </a:extLst>
          </p:cNvPr>
          <p:cNvSpPr>
            <a:spLocks noGrp="1"/>
          </p:cNvSpPr>
          <p:nvPr>
            <p:ph type="dt" sz="half" idx="10"/>
          </p:nvPr>
        </p:nvSpPr>
        <p:spPr/>
        <p:txBody>
          <a:bodyPr/>
          <a:lstStyle/>
          <a:p>
            <a:fld id="{C2496B01-4795-4208-B196-579BFABB8A2B}" type="datetimeFigureOut">
              <a:rPr lang="en-GB" smtClean="0"/>
              <a:t>22/04/2022</a:t>
            </a:fld>
            <a:endParaRPr lang="en-GB"/>
          </a:p>
        </p:txBody>
      </p:sp>
      <p:sp>
        <p:nvSpPr>
          <p:cNvPr id="5" name="Footer Placeholder 4">
            <a:extLst>
              <a:ext uri="{FF2B5EF4-FFF2-40B4-BE49-F238E27FC236}">
                <a16:creationId xmlns:a16="http://schemas.microsoft.com/office/drawing/2014/main" id="{AD78C640-755C-4AD8-9DF3-8CF3BC4E31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F87B99-61A2-4647-88D6-065C7D8AFAD9}"/>
              </a:ext>
            </a:extLst>
          </p:cNvPr>
          <p:cNvSpPr>
            <a:spLocks noGrp="1"/>
          </p:cNvSpPr>
          <p:nvPr>
            <p:ph type="sldNum" sz="quarter" idx="12"/>
          </p:nvPr>
        </p:nvSpPr>
        <p:spPr/>
        <p:txBody>
          <a:bodyPr/>
          <a:lstStyle/>
          <a:p>
            <a:fld id="{902147B5-E611-4CC2-AD23-53DC03C2067D}" type="slidenum">
              <a:rPr lang="en-GB" smtClean="0"/>
              <a:t>‹#›</a:t>
            </a:fld>
            <a:endParaRPr lang="en-GB"/>
          </a:p>
        </p:txBody>
      </p:sp>
    </p:spTree>
    <p:extLst>
      <p:ext uri="{BB962C8B-B14F-4D97-AF65-F5344CB8AC3E}">
        <p14:creationId xmlns:p14="http://schemas.microsoft.com/office/powerpoint/2010/main" val="1411093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439743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3033095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6D885-54AA-4B72-B0BF-2EC023794C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810134E-D23F-4456-BA9B-9B516BA5C9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5AC0809-71FF-49F4-B58F-FB0F96D835CB}"/>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5" name="Footer Placeholder 4">
            <a:extLst>
              <a:ext uri="{FF2B5EF4-FFF2-40B4-BE49-F238E27FC236}">
                <a16:creationId xmlns:a16="http://schemas.microsoft.com/office/drawing/2014/main" id="{6341DABE-5DFD-4F6B-BA35-8F15A90DED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DB5E7D-0DA1-4B63-8C41-33C14A571F55}"/>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4008072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E3F1-AB96-4685-9368-8109E238BA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74A3A8-D1E1-4227-AFDD-D1AEFC1F64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B9BF30-D95E-40A1-8A56-69EBAAABA86F}"/>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5" name="Footer Placeholder 4">
            <a:extLst>
              <a:ext uri="{FF2B5EF4-FFF2-40B4-BE49-F238E27FC236}">
                <a16:creationId xmlns:a16="http://schemas.microsoft.com/office/drawing/2014/main" id="{B5EFA226-D77A-4863-9D10-2656AC9051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B7CD5E-EFE2-488B-8037-CAE3CCB38764}"/>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289126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1BDF-484A-43AC-B3C6-447C8C7B79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D8B5D25-2F28-49D2-A2A5-F90B2214EA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6E0438-884E-4A86-B346-1E20321C0470}"/>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5" name="Footer Placeholder 4">
            <a:extLst>
              <a:ext uri="{FF2B5EF4-FFF2-40B4-BE49-F238E27FC236}">
                <a16:creationId xmlns:a16="http://schemas.microsoft.com/office/drawing/2014/main" id="{B8F3B9E4-8661-442D-ABED-72832D95AD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CEE1B6-2E97-4976-BAA9-80A392BFBD56}"/>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1127608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6C86-4BE2-45FD-9E3F-EB42624ADD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A7C0C9-1DA6-49EB-ADA2-87C33B9613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E0448C1-A4DD-4E64-9F59-0A1ACB06DE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3AAD167-4548-43CE-A56F-B3DF8C3BE112}"/>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6" name="Footer Placeholder 5">
            <a:extLst>
              <a:ext uri="{FF2B5EF4-FFF2-40B4-BE49-F238E27FC236}">
                <a16:creationId xmlns:a16="http://schemas.microsoft.com/office/drawing/2014/main" id="{C561F632-B61B-4B4B-A600-2542C4CD70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099A76-0D4A-4372-B022-BCDAC62F6C86}"/>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3515898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B131E-5FB5-41C3-8F6C-E2F62546B14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2230DA-9B10-4256-BE88-3175A71A6B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27D14D-9190-440F-9EF0-942E39A3EE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F2C02A0-9735-46F3-82BA-39AF991A3E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5523A8-CCC7-49E2-8097-AE9E285C36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0733D2D-B187-411A-993C-24FCB62E7C3F}"/>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8" name="Footer Placeholder 7">
            <a:extLst>
              <a:ext uri="{FF2B5EF4-FFF2-40B4-BE49-F238E27FC236}">
                <a16:creationId xmlns:a16="http://schemas.microsoft.com/office/drawing/2014/main" id="{F08BE4D4-5F67-4867-9CAC-3A44A6DC142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DFC34F5-7116-4A19-9552-FB37BB87D9A5}"/>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299446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13D1-C9C4-4C79-8C8B-6E82A8EDC0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D199B75-CE16-4A45-B0E0-67D9CF375DC7}"/>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4" name="Footer Placeholder 3">
            <a:extLst>
              <a:ext uri="{FF2B5EF4-FFF2-40B4-BE49-F238E27FC236}">
                <a16:creationId xmlns:a16="http://schemas.microsoft.com/office/drawing/2014/main" id="{9812C5B5-5FCE-428C-A0A4-00DE41E52E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6E835B0-9194-42F0-8BBC-ED7A2DB95A54}"/>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690816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C97AB4-B6E2-46EB-A9B7-1C5EE1686B17}"/>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3" name="Footer Placeholder 2">
            <a:extLst>
              <a:ext uri="{FF2B5EF4-FFF2-40B4-BE49-F238E27FC236}">
                <a16:creationId xmlns:a16="http://schemas.microsoft.com/office/drawing/2014/main" id="{1F4E13D7-D4AE-4997-9BD2-A20F0610E81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A3B015-2E1C-471D-B7D7-4202609FF48A}"/>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3442308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E5BA-BA41-4ECF-81AA-439FBD60DC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598FABE-A9BE-468A-9654-0736410FB7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9D610BB-D986-4219-89B6-22D6390248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49226F-8B8D-4EC9-AF03-D3D532D59CF1}"/>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6" name="Footer Placeholder 5">
            <a:extLst>
              <a:ext uri="{FF2B5EF4-FFF2-40B4-BE49-F238E27FC236}">
                <a16:creationId xmlns:a16="http://schemas.microsoft.com/office/drawing/2014/main" id="{683FAD92-411D-451E-82D1-6389775DA2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8F68AB-E359-4D5B-972F-B6BE334F8AC2}"/>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27342298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068F-CB66-405B-82B1-B746E44054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1ADFA9-123B-4775-B530-4DFDAD2C9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E0E258-CFC1-4096-8175-43773C4526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61F424-9B62-42FD-B76C-2D770F22323C}"/>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6" name="Footer Placeholder 5">
            <a:extLst>
              <a:ext uri="{FF2B5EF4-FFF2-40B4-BE49-F238E27FC236}">
                <a16:creationId xmlns:a16="http://schemas.microsoft.com/office/drawing/2014/main" id="{CB83FE4D-5BC4-47EA-9DB1-CA7882093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DCBA5D-234E-4430-A39A-7E706D4F372C}"/>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269889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0EC2-DD45-427B-9B9E-BBC9C520FA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50985B-9284-462E-82AE-54A61B4FE0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8C9E52-F1E1-4130-A4CA-22830BEE8F82}"/>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5" name="Footer Placeholder 4">
            <a:extLst>
              <a:ext uri="{FF2B5EF4-FFF2-40B4-BE49-F238E27FC236}">
                <a16:creationId xmlns:a16="http://schemas.microsoft.com/office/drawing/2014/main" id="{D029840E-8801-4222-B690-CC13994901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102D36-76F8-43EF-8ACF-CB34CE416D81}"/>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36103069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106F4C-39E5-43B8-A259-28CED684CC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DC7EE7-AA1D-43B0-94C3-73D882DFBE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719396-FDF6-46F7-AC47-C68BAB42104B}"/>
              </a:ext>
            </a:extLst>
          </p:cNvPr>
          <p:cNvSpPr>
            <a:spLocks noGrp="1"/>
          </p:cNvSpPr>
          <p:nvPr>
            <p:ph type="dt" sz="half" idx="10"/>
          </p:nvPr>
        </p:nvSpPr>
        <p:spPr/>
        <p:txBody>
          <a:bodyPr/>
          <a:lstStyle/>
          <a:p>
            <a:fld id="{3F588608-54E7-4F53-8AB5-006B0643DFC2}" type="datetimeFigureOut">
              <a:rPr lang="en-GB" smtClean="0"/>
              <a:t>22/04/2022</a:t>
            </a:fld>
            <a:endParaRPr lang="en-GB"/>
          </a:p>
        </p:txBody>
      </p:sp>
      <p:sp>
        <p:nvSpPr>
          <p:cNvPr id="5" name="Footer Placeholder 4">
            <a:extLst>
              <a:ext uri="{FF2B5EF4-FFF2-40B4-BE49-F238E27FC236}">
                <a16:creationId xmlns:a16="http://schemas.microsoft.com/office/drawing/2014/main" id="{78F616C1-1066-4147-A046-6840284CCD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FFEBD7-DC17-4343-B487-D3175507E66B}"/>
              </a:ext>
            </a:extLst>
          </p:cNvPr>
          <p:cNvSpPr>
            <a:spLocks noGrp="1"/>
          </p:cNvSpPr>
          <p:nvPr>
            <p:ph type="sldNum" sz="quarter" idx="12"/>
          </p:nvPr>
        </p:nvSpPr>
        <p:spPr/>
        <p:txBody>
          <a:bodyPr/>
          <a:lstStyle/>
          <a:p>
            <a:fld id="{B7C9870A-2F47-4B85-B03C-77765BD287F1}" type="slidenum">
              <a:rPr lang="en-GB" smtClean="0"/>
              <a:t>‹#›</a:t>
            </a:fld>
            <a:endParaRPr lang="en-GB"/>
          </a:p>
        </p:txBody>
      </p:sp>
    </p:spTree>
    <p:extLst>
      <p:ext uri="{BB962C8B-B14F-4D97-AF65-F5344CB8AC3E}">
        <p14:creationId xmlns:p14="http://schemas.microsoft.com/office/powerpoint/2010/main" val="24919403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8039391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388945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0E5B0E-CE8A-421A-B96A-57E0C9D976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471E5E-F685-4D9E-B5C6-5E20B3769C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526BF0-CF13-4178-97F9-FEFE6F7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496B01-4795-4208-B196-579BFABB8A2B}" type="datetimeFigureOut">
              <a:rPr lang="en-GB" smtClean="0"/>
              <a:t>22/04/2022</a:t>
            </a:fld>
            <a:endParaRPr lang="en-GB"/>
          </a:p>
        </p:txBody>
      </p:sp>
      <p:sp>
        <p:nvSpPr>
          <p:cNvPr id="5" name="Footer Placeholder 4">
            <a:extLst>
              <a:ext uri="{FF2B5EF4-FFF2-40B4-BE49-F238E27FC236}">
                <a16:creationId xmlns:a16="http://schemas.microsoft.com/office/drawing/2014/main" id="{BF9E51A9-FF3E-4905-AFDA-405B21D629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53C9C2A-FAB0-4606-B721-B531AE6DCA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2147B5-E611-4CC2-AD23-53DC03C2067D}" type="slidenum">
              <a:rPr lang="en-GB" smtClean="0"/>
              <a:t>‹#›</a:t>
            </a:fld>
            <a:endParaRPr lang="en-GB"/>
          </a:p>
        </p:txBody>
      </p:sp>
    </p:spTree>
    <p:extLst>
      <p:ext uri="{BB962C8B-B14F-4D97-AF65-F5344CB8AC3E}">
        <p14:creationId xmlns:p14="http://schemas.microsoft.com/office/powerpoint/2010/main" val="842280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9C9B0A-5CD3-49BD-9800-1FE0577D4F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D95AD5-785F-4697-B803-20D7B3A12D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67F0D6-4291-48E3-88F7-23321B7063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88608-54E7-4F53-8AB5-006B0643DFC2}" type="datetimeFigureOut">
              <a:rPr lang="en-GB" smtClean="0"/>
              <a:t>22/04/2022</a:t>
            </a:fld>
            <a:endParaRPr lang="en-GB"/>
          </a:p>
        </p:txBody>
      </p:sp>
      <p:sp>
        <p:nvSpPr>
          <p:cNvPr id="5" name="Footer Placeholder 4">
            <a:extLst>
              <a:ext uri="{FF2B5EF4-FFF2-40B4-BE49-F238E27FC236}">
                <a16:creationId xmlns:a16="http://schemas.microsoft.com/office/drawing/2014/main" id="{A3A62D72-99EC-40EA-B617-25E2FE545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167D057-BC5C-4C37-887F-A88A0D14F5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9870A-2F47-4B85-B03C-77765BD287F1}" type="slidenum">
              <a:rPr lang="en-GB" smtClean="0"/>
              <a:t>‹#›</a:t>
            </a:fld>
            <a:endParaRPr lang="en-GB"/>
          </a:p>
        </p:txBody>
      </p:sp>
    </p:spTree>
    <p:extLst>
      <p:ext uri="{BB962C8B-B14F-4D97-AF65-F5344CB8AC3E}">
        <p14:creationId xmlns:p14="http://schemas.microsoft.com/office/powerpoint/2010/main" val="35716591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mailto:girma6@un.org" TargetMode="External"/><Relationship Id="rId2" Type="http://schemas.openxmlformats.org/officeDocument/2006/relationships/hyperlink" Target="mailto:ameso@un.org" TargetMode="External"/><Relationship Id="rId1" Type="http://schemas.openxmlformats.org/officeDocument/2006/relationships/slideLayout" Target="../slideLayouts/slideLayout26.xml"/><Relationship Id="rId5" Type="http://schemas.openxmlformats.org/officeDocument/2006/relationships/hyperlink" Target="http://www.uneca.org/atpc" TargetMode="Externa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D4CFE27-DD2F-401A-999D-B7FC9B474DC1}"/>
              </a:ext>
            </a:extLst>
          </p:cNvPr>
          <p:cNvSpPr>
            <a:spLocks noGrp="1"/>
          </p:cNvSpPr>
          <p:nvPr>
            <p:ph type="title"/>
          </p:nvPr>
        </p:nvSpPr>
        <p:spPr>
          <a:xfrm>
            <a:off x="510300" y="2257425"/>
            <a:ext cx="11171400" cy="3120714"/>
          </a:xfrm>
        </p:spPr>
        <p:txBody>
          <a:bodyPr>
            <a:normAutofit/>
          </a:bodyPr>
          <a:lstStyle/>
          <a:p>
            <a:r>
              <a:rPr lang="fr-FR" sz="4400" dirty="0"/>
              <a:t>Vers une plus grande intégration régionale : Introduction à la </a:t>
            </a:r>
            <a:r>
              <a:rPr lang="fr-FR" sz="4400" dirty="0" err="1"/>
              <a:t>ZLECAf</a:t>
            </a:r>
            <a:br>
              <a:rPr lang="en-US" sz="4400" dirty="0"/>
            </a:br>
            <a:br>
              <a:rPr lang="en-US" dirty="0"/>
            </a:br>
            <a:endParaRPr lang="en-US" sz="2200" dirty="0"/>
          </a:p>
        </p:txBody>
      </p:sp>
      <p:sp>
        <p:nvSpPr>
          <p:cNvPr id="4" name="Rectangle: Rounded Corners 3">
            <a:extLst>
              <a:ext uri="{FF2B5EF4-FFF2-40B4-BE49-F238E27FC236}">
                <a16:creationId xmlns:a16="http://schemas.microsoft.com/office/drawing/2014/main" id="{85B73F88-42E8-458F-80CF-2C973800EDF9}"/>
              </a:ext>
            </a:extLst>
          </p:cNvPr>
          <p:cNvSpPr/>
          <p:nvPr/>
        </p:nvSpPr>
        <p:spPr>
          <a:xfrm>
            <a:off x="8560252" y="5287397"/>
            <a:ext cx="3631748" cy="147986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Mahlet Girma Bekele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latin typeface="+mn-lt"/>
                <a:ea typeface="+mn-ea"/>
                <a:cs typeface="+mn-cs"/>
              </a:rPr>
              <a:t>Analyste commerce et intégration régionale, Centre africain pour les politiques commerciales CEA</a:t>
            </a:r>
          </a:p>
        </p:txBody>
      </p:sp>
      <p:pic>
        <p:nvPicPr>
          <p:cNvPr id="5" name="Picture 4" descr="A picture containing text, clipart&#10;&#10;Description automatically generated">
            <a:extLst>
              <a:ext uri="{FF2B5EF4-FFF2-40B4-BE49-F238E27FC236}">
                <a16:creationId xmlns:a16="http://schemas.microsoft.com/office/drawing/2014/main" id="{9593E30B-C85F-41F7-81B5-39F7188A9F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87488" y="90743"/>
            <a:ext cx="2804512" cy="1366582"/>
          </a:xfrm>
          <a:prstGeom prst="rect">
            <a:avLst/>
          </a:prstGeom>
        </p:spPr>
      </p:pic>
    </p:spTree>
    <p:extLst>
      <p:ext uri="{BB962C8B-B14F-4D97-AF65-F5344CB8AC3E}">
        <p14:creationId xmlns:p14="http://schemas.microsoft.com/office/powerpoint/2010/main" val="185861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FD8E8-EE06-4794-9FA3-B9B375CC5C61}"/>
              </a:ext>
            </a:extLst>
          </p:cNvPr>
          <p:cNvSpPr>
            <a:spLocks noGrp="1"/>
          </p:cNvSpPr>
          <p:nvPr>
            <p:ph idx="1"/>
          </p:nvPr>
        </p:nvSpPr>
        <p:spPr>
          <a:xfrm>
            <a:off x="113665" y="1371600"/>
            <a:ext cx="11458575" cy="4958080"/>
          </a:xfrm>
        </p:spPr>
        <p:txBody>
          <a:bodyPr>
            <a:normAutofit fontScale="92500" lnSpcReduction="10000"/>
          </a:bodyPr>
          <a:lstStyle/>
          <a:p>
            <a:pPr>
              <a:lnSpc>
                <a:spcPct val="120000"/>
              </a:lnSpc>
              <a:spcBef>
                <a:spcPts val="0"/>
              </a:spcBef>
            </a:pPr>
            <a:r>
              <a:rPr lang="fr-FR" sz="3300" dirty="0" err="1">
                <a:effectLst/>
                <a:ea typeface="DengXian" panose="02010600030101010101" pitchFamily="2" charset="-122"/>
                <a:cs typeface="Arial" panose="020B0604020202020204" pitchFamily="34" charset="0"/>
              </a:rPr>
              <a:t>ZLECAf</a:t>
            </a:r>
            <a:r>
              <a:rPr lang="fr-FR" sz="3300" dirty="0">
                <a:ea typeface="DengXian" panose="02010600030101010101" pitchFamily="2" charset="-122"/>
                <a:cs typeface="Arial" panose="020B0604020202020204" pitchFamily="34" charset="0"/>
              </a:rPr>
              <a:t>  : Justification </a:t>
            </a:r>
          </a:p>
          <a:p>
            <a:pPr marL="0" indent="0">
              <a:lnSpc>
                <a:spcPct val="120000"/>
              </a:lnSpc>
              <a:spcBef>
                <a:spcPts val="0"/>
              </a:spcBef>
              <a:buNone/>
            </a:pPr>
            <a:endParaRPr lang="fr-FR" sz="3300" dirty="0">
              <a:effectLst/>
              <a:ea typeface="DengXian" panose="02010600030101010101" pitchFamily="2" charset="-122"/>
              <a:cs typeface="Arial" panose="020B0604020202020204" pitchFamily="34" charset="0"/>
            </a:endParaRPr>
          </a:p>
          <a:p>
            <a:pPr>
              <a:lnSpc>
                <a:spcPct val="120000"/>
              </a:lnSpc>
              <a:spcBef>
                <a:spcPts val="0"/>
              </a:spcBef>
            </a:pPr>
            <a:r>
              <a:rPr lang="fr-FR" sz="3300" dirty="0">
                <a:effectLst/>
                <a:ea typeface="DengXian" panose="02010600030101010101" pitchFamily="2" charset="-122"/>
                <a:cs typeface="Arial" panose="020B0604020202020204" pitchFamily="34" charset="0"/>
              </a:rPr>
              <a:t>Champ d'application de l’Accord de la </a:t>
            </a:r>
            <a:r>
              <a:rPr lang="fr-FR" sz="3300" dirty="0" err="1">
                <a:effectLst/>
                <a:ea typeface="DengXian" panose="02010600030101010101" pitchFamily="2" charset="-122"/>
                <a:cs typeface="Arial" panose="020B0604020202020204" pitchFamily="34" charset="0"/>
              </a:rPr>
              <a:t>ZLECAf</a:t>
            </a:r>
            <a:endParaRPr lang="fr-FR" sz="3300" dirty="0">
              <a:effectLst/>
              <a:ea typeface="DengXian" panose="02010600030101010101" pitchFamily="2" charset="-122"/>
              <a:cs typeface="Arial" panose="020B0604020202020204" pitchFamily="34" charset="0"/>
            </a:endParaRPr>
          </a:p>
          <a:p>
            <a:pPr>
              <a:lnSpc>
                <a:spcPct val="120000"/>
              </a:lnSpc>
              <a:spcBef>
                <a:spcPts val="0"/>
              </a:spcBef>
            </a:pPr>
            <a:endParaRPr lang="fr-FR" sz="3300" dirty="0">
              <a:effectLst/>
              <a:ea typeface="DengXian" panose="02010600030101010101" pitchFamily="2" charset="-122"/>
              <a:cs typeface="Arial" panose="020B0604020202020204" pitchFamily="34" charset="0"/>
            </a:endParaRPr>
          </a:p>
          <a:p>
            <a:pPr>
              <a:lnSpc>
                <a:spcPct val="120000"/>
              </a:lnSpc>
              <a:spcBef>
                <a:spcPts val="0"/>
              </a:spcBef>
            </a:pPr>
            <a:r>
              <a:rPr lang="fr-FR" sz="3300" dirty="0" err="1">
                <a:effectLst/>
                <a:ea typeface="DengXian" panose="02010600030101010101" pitchFamily="2" charset="-122"/>
                <a:cs typeface="Arial" panose="020B0604020202020204" pitchFamily="34" charset="0"/>
              </a:rPr>
              <a:t>ZLECAf</a:t>
            </a:r>
            <a:r>
              <a:rPr lang="fr-FR" sz="3300" dirty="0">
                <a:effectLst/>
                <a:ea typeface="DengXian" panose="02010600030101010101" pitchFamily="2" charset="-122"/>
                <a:cs typeface="Arial" panose="020B0604020202020204" pitchFamily="34" charset="0"/>
              </a:rPr>
              <a:t> : </a:t>
            </a:r>
            <a:r>
              <a:rPr lang="fr-FR" sz="3300" dirty="0" err="1">
                <a:ea typeface="DengXian" panose="02010600030101010101" pitchFamily="2" charset="-122"/>
                <a:cs typeface="Arial" panose="020B0604020202020204" pitchFamily="34" charset="0"/>
              </a:rPr>
              <a:t>S</a:t>
            </a:r>
            <a:r>
              <a:rPr lang="fr-FR" sz="3300" dirty="0" err="1">
                <a:effectLst/>
                <a:ea typeface="DengXian" panose="02010600030101010101" pitchFamily="2" charset="-122"/>
                <a:cs typeface="Arial" panose="020B0604020202020204" pitchFamily="34" charset="0"/>
              </a:rPr>
              <a:t>tatus</a:t>
            </a:r>
            <a:r>
              <a:rPr lang="fr-FR" sz="3300" dirty="0">
                <a:effectLst/>
                <a:ea typeface="DengXian" panose="02010600030101010101" pitchFamily="2" charset="-122"/>
                <a:cs typeface="Arial" panose="020B0604020202020204" pitchFamily="34" charset="0"/>
              </a:rPr>
              <a:t> de ratification et négociations</a:t>
            </a:r>
          </a:p>
          <a:p>
            <a:pPr marL="0" indent="0">
              <a:lnSpc>
                <a:spcPct val="120000"/>
              </a:lnSpc>
              <a:spcBef>
                <a:spcPts val="0"/>
              </a:spcBef>
              <a:buNone/>
            </a:pPr>
            <a:endParaRPr lang="fr-FR" sz="3300" dirty="0">
              <a:effectLst/>
              <a:ea typeface="DengXian" panose="02010600030101010101" pitchFamily="2" charset="-122"/>
              <a:cs typeface="Arial" panose="020B0604020202020204" pitchFamily="34" charset="0"/>
            </a:endParaRPr>
          </a:p>
          <a:p>
            <a:pPr>
              <a:lnSpc>
                <a:spcPct val="120000"/>
              </a:lnSpc>
              <a:spcBef>
                <a:spcPts val="0"/>
              </a:spcBef>
            </a:pPr>
            <a:r>
              <a:rPr lang="fr-FR" sz="3300" dirty="0">
                <a:effectLst/>
                <a:ea typeface="DengXian" panose="02010600030101010101" pitchFamily="2" charset="-122"/>
                <a:cs typeface="Arial" panose="020B0604020202020204" pitchFamily="34" charset="0"/>
              </a:rPr>
              <a:t>Effets attendus de la </a:t>
            </a:r>
            <a:r>
              <a:rPr lang="fr-FR" sz="3300" dirty="0" err="1">
                <a:effectLst/>
                <a:ea typeface="DengXian" panose="02010600030101010101" pitchFamily="2" charset="-122"/>
                <a:cs typeface="Arial" panose="020B0604020202020204" pitchFamily="34" charset="0"/>
              </a:rPr>
              <a:t>ZLECAf</a:t>
            </a:r>
            <a:r>
              <a:rPr lang="fr-FR" sz="3300" dirty="0">
                <a:effectLst/>
                <a:ea typeface="DengXian" panose="02010600030101010101" pitchFamily="2" charset="-122"/>
                <a:cs typeface="Arial" panose="020B0604020202020204" pitchFamily="34" charset="0"/>
              </a:rPr>
              <a:t> : Preuves empiriques (CEA)</a:t>
            </a:r>
          </a:p>
          <a:p>
            <a:pPr>
              <a:lnSpc>
                <a:spcPct val="120000"/>
              </a:lnSpc>
              <a:spcBef>
                <a:spcPts val="0"/>
              </a:spcBef>
            </a:pPr>
            <a:endParaRPr lang="fr-FR" sz="3300" dirty="0">
              <a:effectLst/>
              <a:ea typeface="DengXian" panose="02010600030101010101" pitchFamily="2" charset="-122"/>
              <a:cs typeface="Arial" panose="020B0604020202020204" pitchFamily="34" charset="0"/>
            </a:endParaRPr>
          </a:p>
          <a:p>
            <a:pPr>
              <a:lnSpc>
                <a:spcPct val="120000"/>
              </a:lnSpc>
              <a:spcBef>
                <a:spcPts val="0"/>
              </a:spcBef>
            </a:pPr>
            <a:r>
              <a:rPr lang="fr-FR" sz="3300" dirty="0">
                <a:effectLst/>
                <a:ea typeface="DengXian" panose="02010600030101010101" pitchFamily="2" charset="-122"/>
                <a:cs typeface="Arial" panose="020B0604020202020204" pitchFamily="34" charset="0"/>
              </a:rPr>
              <a:t>Conclusion </a:t>
            </a:r>
          </a:p>
          <a:p>
            <a:pPr>
              <a:lnSpc>
                <a:spcPct val="200000"/>
              </a:lnSpc>
              <a:spcBef>
                <a:spcPts val="0"/>
              </a:spcBef>
              <a:buFont typeface="Wingdings" panose="05000000000000000000" pitchFamily="2" charset="2"/>
              <a:buChar char="q"/>
            </a:pPr>
            <a:endParaRPr lang="fr-FR" dirty="0">
              <a:ea typeface="DengXian" panose="02010600030101010101" pitchFamily="2" charset="-122"/>
              <a:cs typeface="Arial" panose="020B0604020202020204" pitchFamily="34" charset="0"/>
            </a:endParaRPr>
          </a:p>
        </p:txBody>
      </p:sp>
      <p:sp>
        <p:nvSpPr>
          <p:cNvPr id="10" name="Rectângulo arredondado 8">
            <a:extLst>
              <a:ext uri="{FF2B5EF4-FFF2-40B4-BE49-F238E27FC236}">
                <a16:creationId xmlns:a16="http://schemas.microsoft.com/office/drawing/2014/main" id="{D49DA16F-2538-4038-B004-2ECCA5D85288}"/>
              </a:ext>
            </a:extLst>
          </p:cNvPr>
          <p:cNvSpPr/>
          <p:nvPr/>
        </p:nvSpPr>
        <p:spPr>
          <a:xfrm>
            <a:off x="113665" y="119697"/>
            <a:ext cx="1182624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600" b="1" dirty="0">
                <a:latin typeface="Calibri" panose="020F0502020204030204" pitchFamily="34" charset="0"/>
                <a:cs typeface="Calibri" panose="020F0502020204030204" pitchFamily="34" charset="0"/>
              </a:rPr>
              <a:t>S</a:t>
            </a:r>
            <a:r>
              <a:rPr lang="en-GB" sz="3600" b="1" dirty="0" err="1">
                <a:latin typeface="Calibri" panose="020F0502020204030204" pitchFamily="34" charset="0"/>
                <a:cs typeface="Calibri" panose="020F0502020204030204" pitchFamily="34" charset="0"/>
              </a:rPr>
              <a:t>ommaire</a:t>
            </a:r>
            <a:endParaRPr lang="en-GB"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554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60954" y="2112642"/>
            <a:ext cx="9144000" cy="830997"/>
          </a:xfrm>
          <a:prstGeom prst="rect">
            <a:avLst/>
          </a:prstGeom>
          <a:solidFill>
            <a:schemeClr val="accent5">
              <a:lumMod val="50000"/>
            </a:schemeClr>
          </a:solidFill>
        </p:spPr>
        <p:txBody>
          <a:bodyPr wrap="square" rtlCol="0">
            <a:spAutoFit/>
          </a:bodyPr>
          <a:lstStyle/>
          <a:p>
            <a:pPr algn="ctr"/>
            <a:r>
              <a:rPr lang="fr-FR" sz="4800" dirty="0" err="1">
                <a:solidFill>
                  <a:schemeClr val="bg1"/>
                </a:solidFill>
                <a:ea typeface="DengXian" panose="02010600030101010101" pitchFamily="2" charset="-122"/>
                <a:cs typeface="Arial" panose="020B0604020202020204" pitchFamily="34" charset="0"/>
              </a:rPr>
              <a:t>ZLECAf</a:t>
            </a:r>
            <a:r>
              <a:rPr lang="fr-FR" sz="4800" dirty="0">
                <a:solidFill>
                  <a:schemeClr val="bg1"/>
                </a:solidFill>
                <a:ea typeface="DengXian" panose="02010600030101010101" pitchFamily="2" charset="-122"/>
                <a:cs typeface="Arial" panose="020B0604020202020204" pitchFamily="34" charset="0"/>
              </a:rPr>
              <a:t> : Justification</a:t>
            </a:r>
            <a:endParaRPr lang="en-GB" sz="4800" dirty="0">
              <a:solidFill>
                <a:schemeClr val="bg1"/>
              </a:solidFill>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922449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89833931-D63C-4292-A676-E7141CD813F3}"/>
              </a:ext>
            </a:extLst>
          </p:cNvPr>
          <p:cNvSpPr/>
          <p:nvPr/>
        </p:nvSpPr>
        <p:spPr>
          <a:xfrm>
            <a:off x="84945" y="94176"/>
            <a:ext cx="1202211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200" b="1" dirty="0" err="1">
                <a:latin typeface="Century Gothic" panose="020B0502020202020204" pitchFamily="34" charset="0"/>
              </a:rPr>
              <a:t>ZLECAf</a:t>
            </a:r>
            <a:r>
              <a:rPr lang="fr-FR" sz="3200" b="1" dirty="0">
                <a:latin typeface="Century Gothic" panose="020B0502020202020204" pitchFamily="34" charset="0"/>
              </a:rPr>
              <a:t> : Pourquoi? </a:t>
            </a:r>
            <a:endParaRPr lang="en-GB" sz="3200" b="1" dirty="0">
              <a:latin typeface="Century Gothic" panose="020B0502020202020204" pitchFamily="34" charset="0"/>
            </a:endParaRPr>
          </a:p>
        </p:txBody>
      </p:sp>
      <p:graphicFrame>
        <p:nvGraphicFramePr>
          <p:cNvPr id="5" name="Diagram 4">
            <a:extLst>
              <a:ext uri="{FF2B5EF4-FFF2-40B4-BE49-F238E27FC236}">
                <a16:creationId xmlns:a16="http://schemas.microsoft.com/office/drawing/2014/main" id="{7A454B45-1DB2-4633-8924-6B976E7C8DD4}"/>
              </a:ext>
            </a:extLst>
          </p:cNvPr>
          <p:cNvGraphicFramePr/>
          <p:nvPr>
            <p:extLst>
              <p:ext uri="{D42A27DB-BD31-4B8C-83A1-F6EECF244321}">
                <p14:modId xmlns:p14="http://schemas.microsoft.com/office/powerpoint/2010/main" val="1176895066"/>
              </p:ext>
            </p:extLst>
          </p:nvPr>
        </p:nvGraphicFramePr>
        <p:xfrm>
          <a:off x="308133" y="1861237"/>
          <a:ext cx="8128000" cy="4539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87348A4D-4152-48DE-88B2-EB4624F9839C}"/>
              </a:ext>
            </a:extLst>
          </p:cNvPr>
          <p:cNvGraphicFramePr/>
          <p:nvPr>
            <p:extLst>
              <p:ext uri="{D42A27DB-BD31-4B8C-83A1-F6EECF244321}">
                <p14:modId xmlns:p14="http://schemas.microsoft.com/office/powerpoint/2010/main" val="2664594536"/>
              </p:ext>
            </p:extLst>
          </p:nvPr>
        </p:nvGraphicFramePr>
        <p:xfrm>
          <a:off x="7345177" y="1618933"/>
          <a:ext cx="4557012" cy="49391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Diagram 9">
            <a:extLst>
              <a:ext uri="{FF2B5EF4-FFF2-40B4-BE49-F238E27FC236}">
                <a16:creationId xmlns:a16="http://schemas.microsoft.com/office/drawing/2014/main" id="{1809E374-5609-460B-9554-FC104DCB2323}"/>
              </a:ext>
            </a:extLst>
          </p:cNvPr>
          <p:cNvGraphicFramePr/>
          <p:nvPr>
            <p:extLst>
              <p:ext uri="{D42A27DB-BD31-4B8C-83A1-F6EECF244321}">
                <p14:modId xmlns:p14="http://schemas.microsoft.com/office/powerpoint/2010/main" val="386378325"/>
              </p:ext>
            </p:extLst>
          </p:nvPr>
        </p:nvGraphicFramePr>
        <p:xfrm>
          <a:off x="195787" y="977706"/>
          <a:ext cx="11706402" cy="74914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728687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337832"/>
            <a:ext cx="9398000" cy="2185214"/>
          </a:xfrm>
          <a:prstGeom prst="rect">
            <a:avLst/>
          </a:prstGeom>
          <a:solidFill>
            <a:schemeClr val="accent5">
              <a:lumMod val="50000"/>
            </a:schemeClr>
          </a:solidFill>
        </p:spPr>
        <p:txBody>
          <a:bodyPr wrap="square" rtlCol="0">
            <a:spAutoFit/>
          </a:bodyPr>
          <a:lstStyle>
            <a:defPPr>
              <a:defRPr lang="en-US"/>
            </a:defPPr>
            <a:lvl1pPr algn="ctr">
              <a:defRPr sz="2000">
                <a:solidFill>
                  <a:schemeClr val="bg1"/>
                </a:solidFill>
                <a:latin typeface="Arial" panose="020B0604020202020204" pitchFamily="34" charset="0"/>
                <a:cs typeface="Arial" panose="020B0604020202020204" pitchFamily="34" charset="0"/>
              </a:defRPr>
            </a:lvl1pPr>
          </a:lstStyle>
          <a:p>
            <a:endParaRPr lang="fr-FR" dirty="0"/>
          </a:p>
          <a:p>
            <a:r>
              <a:rPr lang="fr-FR" sz="4800" dirty="0">
                <a:latin typeface="+mn-lt"/>
              </a:rPr>
              <a:t>Champ d'application de l’Accord de la </a:t>
            </a:r>
            <a:r>
              <a:rPr lang="fr-FR" sz="4800" dirty="0" err="1">
                <a:latin typeface="+mn-lt"/>
              </a:rPr>
              <a:t>ZLECAf</a:t>
            </a:r>
            <a:endParaRPr lang="fr-FR" sz="4800" dirty="0">
              <a:latin typeface="+mn-lt"/>
            </a:endParaRPr>
          </a:p>
          <a:p>
            <a:endParaRPr lang="en-GB" dirty="0"/>
          </a:p>
        </p:txBody>
      </p:sp>
    </p:spTree>
    <p:extLst>
      <p:ext uri="{BB962C8B-B14F-4D97-AF65-F5344CB8AC3E}">
        <p14:creationId xmlns:p14="http://schemas.microsoft.com/office/powerpoint/2010/main" val="360996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104775" y="85725"/>
            <a:ext cx="1198245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3600" b="1" dirty="0"/>
              <a:t>Champ d’application de l’Accord de la </a:t>
            </a:r>
            <a:r>
              <a:rPr lang="fr-FR" sz="3600" b="1" dirty="0" err="1"/>
              <a:t>ZLECAf</a:t>
            </a:r>
            <a:endParaRPr lang="en-US" sz="3600" b="1" dirty="0"/>
          </a:p>
        </p:txBody>
      </p:sp>
      <p:sp>
        <p:nvSpPr>
          <p:cNvPr id="5" name="Rectangle 1"/>
          <p:cNvSpPr>
            <a:spLocks/>
          </p:cNvSpPr>
          <p:nvPr/>
        </p:nvSpPr>
        <p:spPr bwMode="auto">
          <a:xfrm>
            <a:off x="1638167" y="1321734"/>
            <a:ext cx="9029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en-US" sz="2800" b="1" dirty="0"/>
          </a:p>
          <a:p>
            <a:endParaRPr lang="en-US" sz="2800" dirty="0"/>
          </a:p>
        </p:txBody>
      </p:sp>
      <p:graphicFrame>
        <p:nvGraphicFramePr>
          <p:cNvPr id="4" name="Table 3">
            <a:extLst>
              <a:ext uri="{FF2B5EF4-FFF2-40B4-BE49-F238E27FC236}">
                <a16:creationId xmlns:a16="http://schemas.microsoft.com/office/drawing/2014/main" id="{CD55AF79-945E-4BE0-9C7C-FFCDC18CADE7}"/>
              </a:ext>
            </a:extLst>
          </p:cNvPr>
          <p:cNvGraphicFramePr>
            <a:graphicFrameLocks noGrp="1"/>
          </p:cNvGraphicFramePr>
          <p:nvPr>
            <p:extLst>
              <p:ext uri="{D42A27DB-BD31-4B8C-83A1-F6EECF244321}">
                <p14:modId xmlns:p14="http://schemas.microsoft.com/office/powerpoint/2010/main" val="1957593173"/>
              </p:ext>
            </p:extLst>
          </p:nvPr>
        </p:nvGraphicFramePr>
        <p:xfrm>
          <a:off x="190500" y="997014"/>
          <a:ext cx="11604170" cy="5479061"/>
        </p:xfrm>
        <a:graphic>
          <a:graphicData uri="http://schemas.openxmlformats.org/drawingml/2006/table">
            <a:tbl>
              <a:tblPr bandRow="1"/>
              <a:tblGrid>
                <a:gridCol w="1811917">
                  <a:extLst>
                    <a:ext uri="{9D8B030D-6E8A-4147-A177-3AD203B41FA5}">
                      <a16:colId xmlns:a16="http://schemas.microsoft.com/office/drawing/2014/main" val="3746804834"/>
                    </a:ext>
                  </a:extLst>
                </a:gridCol>
                <a:gridCol w="3245858">
                  <a:extLst>
                    <a:ext uri="{9D8B030D-6E8A-4147-A177-3AD203B41FA5}">
                      <a16:colId xmlns:a16="http://schemas.microsoft.com/office/drawing/2014/main" val="3298051353"/>
                    </a:ext>
                  </a:extLst>
                </a:gridCol>
                <a:gridCol w="6546395">
                  <a:extLst>
                    <a:ext uri="{9D8B030D-6E8A-4147-A177-3AD203B41FA5}">
                      <a16:colId xmlns:a16="http://schemas.microsoft.com/office/drawing/2014/main" val="342624559"/>
                    </a:ext>
                  </a:extLst>
                </a:gridCol>
              </a:tblGrid>
              <a:tr h="1943100">
                <a:tc rowSpan="4">
                  <a:txBody>
                    <a:bodyPr/>
                    <a:lstStyle/>
                    <a:p>
                      <a:pPr marL="0" algn="l" defTabSz="914400" rtl="0" eaLnBrk="1" latinLnBrk="0" hangingPunct="1">
                        <a:lnSpc>
                          <a:spcPct val="115000"/>
                        </a:lnSpc>
                        <a:spcAft>
                          <a:spcPts val="0"/>
                        </a:spcAft>
                      </a:pPr>
                      <a:r>
                        <a:rPr lang="fr-FR" sz="1400" b="1" kern="1200" dirty="0">
                          <a:solidFill>
                            <a:srgbClr val="000000"/>
                          </a:solidFill>
                          <a:effectLst/>
                          <a:latin typeface="+mn-lt"/>
                          <a:ea typeface="+mn-ea"/>
                          <a:cs typeface="+mn-cs"/>
                        </a:rPr>
                        <a:t>Accord portant création de la Zone de libre-échange continentale africaine</a:t>
                      </a:r>
                      <a:endParaRPr lang="en-GB" sz="1400" b="1" kern="1200" dirty="0">
                        <a:solidFill>
                          <a:srgbClr val="000000"/>
                        </a:solidFill>
                        <a:effectLst/>
                        <a:latin typeface="+mn-lt"/>
                        <a:ea typeface="+mn-ea"/>
                        <a:cs typeface="+mn-cs"/>
                      </a:endParaRPr>
                    </a:p>
                  </a:txBody>
                  <a:tcPr marL="64401" marR="644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algn="l" defTabSz="914400" rtl="0" eaLnBrk="1" latinLnBrk="0" hangingPunct="1">
                        <a:lnSpc>
                          <a:spcPct val="115000"/>
                        </a:lnSpc>
                        <a:spcAft>
                          <a:spcPts val="0"/>
                        </a:spcAft>
                      </a:pPr>
                      <a:r>
                        <a:rPr lang="fr-FR" sz="1400" b="1" kern="1200" dirty="0">
                          <a:solidFill>
                            <a:srgbClr val="000000"/>
                          </a:solidFill>
                          <a:effectLst/>
                          <a:latin typeface="+mn-lt"/>
                          <a:cs typeface="+mn-cs"/>
                        </a:rPr>
                        <a:t>Protocole relatif au commerce des biens </a:t>
                      </a:r>
                      <a:endParaRPr lang="en-GB" sz="1400" b="1" kern="1200" dirty="0">
                        <a:solidFill>
                          <a:srgbClr val="000000"/>
                        </a:solidFill>
                        <a:effectLst/>
                        <a:latin typeface="+mn-lt"/>
                        <a:ea typeface="Arial" panose="020B0604020202020204" pitchFamily="34" charset="0"/>
                        <a:cs typeface="+mn-cs"/>
                      </a:endParaRPr>
                    </a:p>
                  </a:txBody>
                  <a:tcPr marL="64401" marR="64401" marT="0" marB="0" anchor="ctr">
                    <a:lnL>
                      <a:noFill/>
                    </a:lnL>
                    <a:lnR>
                      <a:noFill/>
                    </a:lnR>
                    <a:lnT w="12700" cap="flat" cmpd="sng" algn="ctr">
                      <a:solidFill>
                        <a:srgbClr val="000000"/>
                      </a:solidFill>
                      <a:prstDash val="solid"/>
                      <a:round/>
                      <a:headEnd type="none" w="med" len="med"/>
                      <a:tailEnd type="none" w="med" len="med"/>
                    </a:lnT>
                    <a:lnB>
                      <a:noFill/>
                    </a:lnB>
                    <a:solidFill>
                      <a:srgbClr val="B4C6E7"/>
                    </a:solidFill>
                  </a:tcPr>
                </a:tc>
                <a:tc>
                  <a:txBody>
                    <a:bodyPr/>
                    <a:lstStyle/>
                    <a:p>
                      <a:pPr marL="0" indent="0" algn="l" defTabSz="914400" rtl="0" eaLnBrk="1" latinLnBrk="0" hangingPunct="1">
                        <a:lnSpc>
                          <a:spcPct val="115000"/>
                        </a:lnSpc>
                        <a:spcAft>
                          <a:spcPts val="0"/>
                        </a:spcAft>
                        <a:buFont typeface="Arial" panose="020B0604020202020204" pitchFamily="34" charset="0"/>
                        <a:buNone/>
                      </a:pPr>
                      <a:r>
                        <a:rPr lang="fr-FR" sz="1300" kern="1200" dirty="0">
                          <a:solidFill>
                            <a:srgbClr val="000000"/>
                          </a:solidFill>
                          <a:effectLst/>
                          <a:latin typeface="+mn-lt"/>
                          <a:cs typeface="+mn-cs"/>
                        </a:rPr>
                        <a:t>Élimination des taxes et des restrictions quantitatives frappant les importations </a:t>
                      </a:r>
                    </a:p>
                    <a:p>
                      <a:pPr marL="0" indent="0" algn="l" defTabSz="914400" rtl="0" eaLnBrk="1" latinLnBrk="0" hangingPunct="1">
                        <a:lnSpc>
                          <a:spcPct val="115000"/>
                        </a:lnSpc>
                        <a:spcAft>
                          <a:spcPts val="0"/>
                        </a:spcAft>
                        <a:buFont typeface="Arial" panose="020B0604020202020204" pitchFamily="34" charset="0"/>
                        <a:buNone/>
                      </a:pPr>
                      <a:r>
                        <a:rPr lang="fr-FR" sz="1300" kern="1200" dirty="0">
                          <a:solidFill>
                            <a:srgbClr val="000000"/>
                          </a:solidFill>
                          <a:effectLst/>
                          <a:latin typeface="+mn-lt"/>
                          <a:cs typeface="+mn-cs"/>
                        </a:rPr>
                        <a:t>Obligation de traiter les importations non moins favorablement que les produits nationaux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Élimination des obstacles non tarifaires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Règles d’origine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Coopération entre les administrations douanières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Facilitation du commerce et du transit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Recours commerciaux, protection des industries émergentes et exceptions générales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Coopération sur les normes et la réglementation concernant les produits </a:t>
                      </a:r>
                    </a:p>
                    <a:p>
                      <a:pPr marL="0" algn="l" defTabSz="914400" rtl="0" eaLnBrk="1" latinLnBrk="0" hangingPunct="1">
                        <a:lnSpc>
                          <a:spcPct val="115000"/>
                        </a:lnSpc>
                        <a:spcAft>
                          <a:spcPts val="0"/>
                        </a:spcAft>
                      </a:pPr>
                      <a:r>
                        <a:rPr lang="fr-FR" sz="1300" kern="1200" dirty="0">
                          <a:solidFill>
                            <a:srgbClr val="000000"/>
                          </a:solidFill>
                          <a:effectLst/>
                          <a:latin typeface="+mn-lt"/>
                          <a:cs typeface="+mn-cs"/>
                        </a:rPr>
                        <a:t>Assistance technique, renforcement des capacités et coopération</a:t>
                      </a:r>
                      <a:endParaRPr lang="en-GB" sz="1300" kern="1200" dirty="0">
                        <a:solidFill>
                          <a:srgbClr val="000000"/>
                        </a:solidFill>
                        <a:effectLst/>
                        <a:latin typeface="+mn-lt"/>
                        <a:ea typeface="Arial" panose="020B0604020202020204" pitchFamily="34" charset="0"/>
                        <a:cs typeface="+mn-cs"/>
                      </a:endParaRPr>
                    </a:p>
                  </a:txBody>
                  <a:tcPr marL="64401" marR="64401" marT="0" marB="0">
                    <a:lnL>
                      <a:noFill/>
                    </a:lnL>
                    <a:lnR>
                      <a:noFill/>
                    </a:lnR>
                    <a:lnT w="12700" cap="flat" cmpd="sng" algn="ctr">
                      <a:solidFill>
                        <a:srgbClr val="000000"/>
                      </a:solidFill>
                      <a:prstDash val="solid"/>
                      <a:round/>
                      <a:headEnd type="none" w="med" len="med"/>
                      <a:tailEnd type="none" w="med" len="med"/>
                    </a:lnT>
                    <a:lnB>
                      <a:noFill/>
                    </a:lnB>
                    <a:solidFill>
                      <a:srgbClr val="DEEBF6"/>
                    </a:solidFill>
                  </a:tcPr>
                </a:tc>
                <a:extLst>
                  <a:ext uri="{0D108BD9-81ED-4DB2-BD59-A6C34878D82A}">
                    <a16:rowId xmlns:a16="http://schemas.microsoft.com/office/drawing/2014/main" val="1441540926"/>
                  </a:ext>
                </a:extLst>
              </a:tr>
              <a:tr h="1331849">
                <a:tc vMerge="1">
                  <a:txBody>
                    <a:bodyPr/>
                    <a:lstStyle/>
                    <a:p>
                      <a:endParaRPr lang="en-GB"/>
                    </a:p>
                  </a:txBody>
                  <a:tcPr/>
                </a:tc>
                <a:tc>
                  <a:txBody>
                    <a:bodyPr/>
                    <a:lstStyle/>
                    <a:p>
                      <a:pPr marL="0" algn="l" defTabSz="914400" rtl="0" eaLnBrk="1" latinLnBrk="0" hangingPunct="1">
                        <a:lnSpc>
                          <a:spcPct val="115000"/>
                        </a:lnSpc>
                        <a:spcAft>
                          <a:spcPts val="0"/>
                        </a:spcAft>
                      </a:pPr>
                      <a:r>
                        <a:rPr lang="fr-FR" sz="1400" b="1" kern="1200" dirty="0">
                          <a:solidFill>
                            <a:srgbClr val="000000"/>
                          </a:solidFill>
                          <a:effectLst/>
                          <a:latin typeface="+mn-lt"/>
                          <a:ea typeface="+mn-ea"/>
                          <a:cs typeface="+mn-cs"/>
                        </a:rPr>
                        <a:t>Protocole relatif au commerce des services</a:t>
                      </a:r>
                      <a:endParaRPr lang="en-GB" sz="1400" b="1" kern="1200" dirty="0">
                        <a:solidFill>
                          <a:srgbClr val="000000"/>
                        </a:solidFill>
                        <a:effectLst/>
                        <a:latin typeface="+mn-lt"/>
                        <a:ea typeface="+mn-ea"/>
                        <a:cs typeface="+mn-cs"/>
                      </a:endParaRPr>
                    </a:p>
                  </a:txBody>
                  <a:tcPr marL="64401" marR="64401" marT="0" marB="0" anchor="ctr">
                    <a:lnL>
                      <a:noFill/>
                    </a:lnL>
                    <a:lnR>
                      <a:noFill/>
                    </a:lnR>
                    <a:lnT>
                      <a:noFill/>
                    </a:lnT>
                    <a:lnB>
                      <a:noFill/>
                    </a:lnB>
                    <a:solidFill>
                      <a:srgbClr val="F7CBAC"/>
                    </a:solidFill>
                  </a:tcPr>
                </a:tc>
                <a:tc>
                  <a:txBody>
                    <a:bodyPr/>
                    <a:lstStyle/>
                    <a:p>
                      <a:pPr>
                        <a:lnSpc>
                          <a:spcPct val="115000"/>
                        </a:lnSpc>
                        <a:spcAft>
                          <a:spcPts val="0"/>
                        </a:spcAft>
                      </a:pPr>
                      <a:r>
                        <a:rPr lang="fr-FR" sz="1300" dirty="0">
                          <a:latin typeface="+mn-lt"/>
                        </a:rPr>
                        <a:t>Transparence de la réglementation régissant les services </a:t>
                      </a:r>
                    </a:p>
                    <a:p>
                      <a:pPr>
                        <a:lnSpc>
                          <a:spcPct val="115000"/>
                        </a:lnSpc>
                        <a:spcAft>
                          <a:spcPts val="0"/>
                        </a:spcAft>
                      </a:pPr>
                      <a:r>
                        <a:rPr lang="fr-FR" sz="1300" dirty="0">
                          <a:latin typeface="+mn-lt"/>
                        </a:rPr>
                        <a:t>Reconnaissance mutuelle des normes, des licences et des certifications des prestataires de services </a:t>
                      </a:r>
                    </a:p>
                    <a:p>
                      <a:pPr>
                        <a:lnSpc>
                          <a:spcPct val="115000"/>
                        </a:lnSpc>
                        <a:spcAft>
                          <a:spcPts val="0"/>
                        </a:spcAft>
                      </a:pPr>
                      <a:r>
                        <a:rPr lang="fr-FR" sz="1300" dirty="0">
                          <a:latin typeface="+mn-lt"/>
                        </a:rPr>
                        <a:t>Libéralisation progressive des secteurs des services </a:t>
                      </a:r>
                    </a:p>
                    <a:p>
                      <a:pPr>
                        <a:lnSpc>
                          <a:spcPct val="115000"/>
                        </a:lnSpc>
                        <a:spcAft>
                          <a:spcPts val="0"/>
                        </a:spcAft>
                      </a:pPr>
                      <a:r>
                        <a:rPr lang="fr-FR" sz="1300" dirty="0">
                          <a:latin typeface="+mn-lt"/>
                        </a:rPr>
                        <a:t>Obligation d’assurer aux prestataires de services étrangers un traitement qui ne soit pas moins favorable que celui accordé aux prestataires nationaux dans les secteurs libéralisés </a:t>
                      </a:r>
                    </a:p>
                    <a:p>
                      <a:pPr>
                        <a:lnSpc>
                          <a:spcPct val="115000"/>
                        </a:lnSpc>
                        <a:spcAft>
                          <a:spcPts val="0"/>
                        </a:spcAft>
                      </a:pPr>
                      <a:r>
                        <a:rPr lang="fr-FR" sz="1300" dirty="0">
                          <a:latin typeface="+mn-lt"/>
                        </a:rPr>
                        <a:t>Exceptions générales et exceptions relatives à la sécurité</a:t>
                      </a:r>
                      <a:endParaRPr lang="en-GB" sz="1300" dirty="0">
                        <a:solidFill>
                          <a:srgbClr val="000000"/>
                        </a:solidFill>
                        <a:effectLst/>
                        <a:latin typeface="+mn-lt"/>
                        <a:ea typeface="Arial" panose="020B0604020202020204" pitchFamily="34" charset="0"/>
                      </a:endParaRPr>
                    </a:p>
                  </a:txBody>
                  <a:tcPr marL="64401" marR="64401" marT="0" marB="0">
                    <a:lnL>
                      <a:noFill/>
                    </a:lnL>
                    <a:lnR>
                      <a:noFill/>
                    </a:lnR>
                    <a:lnT>
                      <a:noFill/>
                    </a:lnT>
                    <a:lnB>
                      <a:noFill/>
                    </a:lnB>
                    <a:solidFill>
                      <a:srgbClr val="FBE5D5"/>
                    </a:solidFill>
                  </a:tcPr>
                </a:tc>
                <a:extLst>
                  <a:ext uri="{0D108BD9-81ED-4DB2-BD59-A6C34878D82A}">
                    <a16:rowId xmlns:a16="http://schemas.microsoft.com/office/drawing/2014/main" val="880160400"/>
                  </a:ext>
                </a:extLst>
              </a:tr>
              <a:tr h="505527">
                <a:tc vMerge="1">
                  <a:txBody>
                    <a:bodyPr/>
                    <a:lstStyle/>
                    <a:p>
                      <a:endParaRPr lang="en-GB"/>
                    </a:p>
                  </a:txBody>
                  <a:tcPr/>
                </a:tc>
                <a:tc>
                  <a:txBody>
                    <a:bodyPr/>
                    <a:lstStyle/>
                    <a:p>
                      <a:pPr marL="0" algn="l" defTabSz="914400" rtl="0" eaLnBrk="1" latinLnBrk="0" hangingPunct="1">
                        <a:lnSpc>
                          <a:spcPct val="115000"/>
                        </a:lnSpc>
                        <a:spcAft>
                          <a:spcPts val="0"/>
                        </a:spcAft>
                      </a:pPr>
                      <a:r>
                        <a:rPr lang="fr-FR" sz="1400" b="1" kern="1200" dirty="0">
                          <a:solidFill>
                            <a:srgbClr val="000000"/>
                          </a:solidFill>
                          <a:effectLst/>
                          <a:latin typeface="+mn-lt"/>
                          <a:ea typeface="+mn-ea"/>
                          <a:cs typeface="+mn-cs"/>
                        </a:rPr>
                        <a:t>Protocole relatif au règlement des différends</a:t>
                      </a:r>
                      <a:endParaRPr lang="en-GB" sz="1400" b="1" kern="1200" dirty="0">
                        <a:solidFill>
                          <a:srgbClr val="000000"/>
                        </a:solidFill>
                        <a:effectLst/>
                        <a:latin typeface="+mn-lt"/>
                        <a:ea typeface="+mn-ea"/>
                        <a:cs typeface="+mn-cs"/>
                      </a:endParaRPr>
                    </a:p>
                  </a:txBody>
                  <a:tcPr marL="64401" marR="64401" marT="0" marB="0" anchor="ctr">
                    <a:lnL>
                      <a:noFill/>
                    </a:lnL>
                    <a:lnR>
                      <a:noFill/>
                    </a:lnR>
                    <a:lnT>
                      <a:noFill/>
                    </a:lnT>
                    <a:lnB>
                      <a:noFill/>
                    </a:lnB>
                    <a:solidFill>
                      <a:srgbClr val="FFE599"/>
                    </a:solidFill>
                  </a:tcPr>
                </a:tc>
                <a:tc>
                  <a:txBody>
                    <a:bodyPr/>
                    <a:lstStyle/>
                    <a:p>
                      <a:pPr>
                        <a:lnSpc>
                          <a:spcPct val="115000"/>
                        </a:lnSpc>
                        <a:spcAft>
                          <a:spcPts val="0"/>
                        </a:spcAft>
                      </a:pPr>
                      <a:r>
                        <a:rPr lang="fr-FR" sz="1300" dirty="0">
                          <a:latin typeface="+mn-lt"/>
                        </a:rPr>
                        <a:t>Règles et procédures régissant le règlement des différends dans la Zone de libre-échange continentale africaine</a:t>
                      </a:r>
                      <a:endParaRPr lang="en-GB" sz="1300" dirty="0">
                        <a:solidFill>
                          <a:srgbClr val="000000"/>
                        </a:solidFill>
                        <a:effectLst/>
                        <a:latin typeface="+mn-lt"/>
                        <a:ea typeface="Arial" panose="020B0604020202020204" pitchFamily="34" charset="0"/>
                      </a:endParaRPr>
                    </a:p>
                  </a:txBody>
                  <a:tcPr marL="64401" marR="64401" marT="0" marB="0">
                    <a:lnL>
                      <a:noFill/>
                    </a:lnL>
                    <a:lnR>
                      <a:noFill/>
                    </a:lnR>
                    <a:lnT>
                      <a:noFill/>
                    </a:lnT>
                    <a:lnB>
                      <a:noFill/>
                    </a:lnB>
                    <a:solidFill>
                      <a:srgbClr val="FFF2CC"/>
                    </a:solidFill>
                  </a:tcPr>
                </a:tc>
                <a:extLst>
                  <a:ext uri="{0D108BD9-81ED-4DB2-BD59-A6C34878D82A}">
                    <a16:rowId xmlns:a16="http://schemas.microsoft.com/office/drawing/2014/main" val="385725916"/>
                  </a:ext>
                </a:extLst>
              </a:tr>
              <a:tr h="1354922">
                <a:tc vMerge="1">
                  <a:txBody>
                    <a:bodyPr/>
                    <a:lstStyle/>
                    <a:p>
                      <a:endParaRPr lang="en-GB"/>
                    </a:p>
                  </a:txBody>
                  <a:tcPr/>
                </a:tc>
                <a:tc>
                  <a:txBody>
                    <a:bodyPr/>
                    <a:lstStyle/>
                    <a:p>
                      <a:pPr marL="0" algn="l" defTabSz="914400" rtl="0" eaLnBrk="1" latinLnBrk="0" hangingPunct="1">
                        <a:lnSpc>
                          <a:spcPct val="115000"/>
                        </a:lnSpc>
                        <a:spcAft>
                          <a:spcPts val="0"/>
                        </a:spcAft>
                      </a:pPr>
                      <a:r>
                        <a:rPr lang="en-GB" sz="1400" b="1" kern="1200" dirty="0">
                          <a:solidFill>
                            <a:srgbClr val="000000"/>
                          </a:solidFill>
                          <a:effectLst/>
                          <a:latin typeface="+mn-lt"/>
                          <a:ea typeface="+mn-ea"/>
                          <a:cs typeface="+mn-cs"/>
                        </a:rPr>
                        <a:t>N</a:t>
                      </a:r>
                      <a:r>
                        <a:rPr lang="fr-FR" sz="1400" b="1" kern="1200" noProof="0" dirty="0" err="1">
                          <a:solidFill>
                            <a:srgbClr val="000000"/>
                          </a:solidFill>
                          <a:effectLst/>
                          <a:latin typeface="+mn-lt"/>
                          <a:ea typeface="+mn-ea"/>
                          <a:cs typeface="+mn-cs"/>
                        </a:rPr>
                        <a:t>égociations</a:t>
                      </a:r>
                      <a:r>
                        <a:rPr lang="fr-FR" sz="1400" b="1" kern="1200" dirty="0">
                          <a:solidFill>
                            <a:srgbClr val="000000"/>
                          </a:solidFill>
                          <a:effectLst/>
                          <a:latin typeface="+mn-lt"/>
                          <a:ea typeface="+mn-ea"/>
                          <a:cs typeface="+mn-cs"/>
                        </a:rPr>
                        <a:t> des questions de la phase 2</a:t>
                      </a:r>
                      <a:endParaRPr lang="en-GB" sz="1400" b="1" kern="1200" dirty="0">
                        <a:solidFill>
                          <a:srgbClr val="000000"/>
                        </a:solidFill>
                        <a:effectLst/>
                        <a:latin typeface="+mn-lt"/>
                        <a:ea typeface="+mn-ea"/>
                        <a:cs typeface="+mn-cs"/>
                      </a:endParaRPr>
                    </a:p>
                    <a:p>
                      <a:pPr marL="0" algn="l" defTabSz="914400" rtl="0" eaLnBrk="1" latinLnBrk="0" hangingPunct="1">
                        <a:lnSpc>
                          <a:spcPct val="115000"/>
                        </a:lnSpc>
                        <a:spcAft>
                          <a:spcPts val="0"/>
                        </a:spcAft>
                      </a:pPr>
                      <a:endParaRPr lang="en-GB" sz="1400" b="1" kern="1200" dirty="0">
                        <a:solidFill>
                          <a:srgbClr val="000000"/>
                        </a:solidFill>
                        <a:effectLst/>
                        <a:latin typeface="+mn-lt"/>
                        <a:ea typeface="+mn-ea"/>
                        <a:cs typeface="+mn-cs"/>
                      </a:endParaRPr>
                    </a:p>
                  </a:txBody>
                  <a:tcPr marL="64401" marR="64401" marT="0" marB="0" anchor="ctr">
                    <a:lnL>
                      <a:noFill/>
                    </a:lnL>
                    <a:lnR>
                      <a:noFill/>
                    </a:lnR>
                    <a:lnT>
                      <a:noFill/>
                    </a:lnT>
                    <a:lnB w="12700" cap="flat" cmpd="sng" algn="ctr">
                      <a:solidFill>
                        <a:srgbClr val="000000"/>
                      </a:solidFill>
                      <a:prstDash val="solid"/>
                      <a:round/>
                      <a:headEnd type="none" w="med" len="med"/>
                      <a:tailEnd type="none" w="med" len="med"/>
                    </a:lnB>
                    <a:solidFill>
                      <a:srgbClr val="DBCAE0"/>
                    </a:solidFill>
                  </a:tcPr>
                </a:tc>
                <a:tc>
                  <a:txBody>
                    <a:bodyPr/>
                    <a:lstStyle/>
                    <a:p>
                      <a:pPr>
                        <a:lnSpc>
                          <a:spcPct val="115000"/>
                        </a:lnSpc>
                        <a:spcAft>
                          <a:spcPts val="0"/>
                        </a:spcAft>
                      </a:pPr>
                      <a:r>
                        <a:rPr lang="fr-FR" sz="1300" dirty="0">
                          <a:latin typeface="+mn-lt"/>
                        </a:rPr>
                        <a:t>Droits de la propriété intellectuelle </a:t>
                      </a:r>
                    </a:p>
                    <a:p>
                      <a:pPr>
                        <a:lnSpc>
                          <a:spcPct val="115000"/>
                        </a:lnSpc>
                        <a:spcAft>
                          <a:spcPts val="0"/>
                        </a:spcAft>
                      </a:pPr>
                      <a:r>
                        <a:rPr lang="fr-FR" sz="1300" dirty="0">
                          <a:latin typeface="+mn-lt"/>
                        </a:rPr>
                        <a:t>Investissement </a:t>
                      </a:r>
                    </a:p>
                    <a:p>
                      <a:pPr>
                        <a:lnSpc>
                          <a:spcPct val="115000"/>
                        </a:lnSpc>
                        <a:spcAft>
                          <a:spcPts val="0"/>
                        </a:spcAft>
                      </a:pPr>
                      <a:r>
                        <a:rPr lang="fr-FR" sz="1300" dirty="0">
                          <a:latin typeface="+mn-lt"/>
                        </a:rPr>
                        <a:t>Politiques de concurrence</a:t>
                      </a:r>
                      <a:endParaRPr lang="en-GB" sz="1300" dirty="0">
                        <a:solidFill>
                          <a:srgbClr val="000000"/>
                        </a:solidFill>
                        <a:effectLst/>
                        <a:latin typeface="+mn-lt"/>
                        <a:ea typeface="Calibri" panose="020F0502020204030204" pitchFamily="34" charset="0"/>
                      </a:endParaRPr>
                    </a:p>
                    <a:p>
                      <a:pPr marL="0" algn="l" defTabSz="914400" rtl="0" eaLnBrk="1" latinLnBrk="0" hangingPunct="1">
                        <a:lnSpc>
                          <a:spcPct val="115000"/>
                        </a:lnSpc>
                        <a:spcAft>
                          <a:spcPts val="0"/>
                        </a:spcAft>
                      </a:pPr>
                      <a:r>
                        <a:rPr lang="fr-FR" sz="1300" kern="1200" noProof="0" dirty="0">
                          <a:solidFill>
                            <a:schemeClr val="tx1"/>
                          </a:solidFill>
                          <a:latin typeface="+mn-lt"/>
                          <a:ea typeface="+mn-ea"/>
                          <a:cs typeface="+mn-cs"/>
                        </a:rPr>
                        <a:t>Commerce numérique</a:t>
                      </a:r>
                    </a:p>
                    <a:p>
                      <a:pPr marL="0" algn="l" defTabSz="914400" rtl="0" eaLnBrk="1" latinLnBrk="0" hangingPunct="1">
                        <a:lnSpc>
                          <a:spcPct val="115000"/>
                        </a:lnSpc>
                        <a:spcAft>
                          <a:spcPts val="0"/>
                        </a:spcAft>
                      </a:pPr>
                      <a:r>
                        <a:rPr lang="en-GB" sz="1300" dirty="0">
                          <a:solidFill>
                            <a:srgbClr val="000000"/>
                          </a:solidFill>
                          <a:effectLst/>
                          <a:latin typeface="+mn-lt"/>
                          <a:ea typeface="Arial" panose="020B0604020202020204" pitchFamily="34" charset="0"/>
                        </a:rPr>
                        <a:t>Femmes et </a:t>
                      </a:r>
                      <a:r>
                        <a:rPr lang="en-GB" sz="1300" dirty="0" err="1">
                          <a:solidFill>
                            <a:srgbClr val="000000"/>
                          </a:solidFill>
                          <a:effectLst/>
                          <a:latin typeface="+mn-lt"/>
                          <a:ea typeface="Arial" panose="020B0604020202020204" pitchFamily="34" charset="0"/>
                        </a:rPr>
                        <a:t>jeunes</a:t>
                      </a:r>
                      <a:r>
                        <a:rPr lang="en-GB" sz="1300" dirty="0">
                          <a:solidFill>
                            <a:srgbClr val="000000"/>
                          </a:solidFill>
                          <a:effectLst/>
                          <a:latin typeface="+mn-lt"/>
                          <a:ea typeface="Arial" panose="020B0604020202020204" pitchFamily="34" charset="0"/>
                        </a:rPr>
                        <a:t> dans le commerce</a:t>
                      </a:r>
                    </a:p>
                  </a:txBody>
                  <a:tcPr marL="64401" marR="64401" marT="0" marB="0">
                    <a:lnL>
                      <a:noFill/>
                    </a:lnL>
                    <a:lnR>
                      <a:noFill/>
                    </a:lnR>
                    <a:lnT>
                      <a:noFill/>
                    </a:lnT>
                    <a:lnB w="12700" cap="flat" cmpd="sng" algn="ctr">
                      <a:solidFill>
                        <a:srgbClr val="000000"/>
                      </a:solidFill>
                      <a:prstDash val="solid"/>
                      <a:round/>
                      <a:headEnd type="none" w="med" len="med"/>
                      <a:tailEnd type="none" w="med" len="med"/>
                    </a:lnB>
                    <a:solidFill>
                      <a:srgbClr val="E9E0EC"/>
                    </a:solidFill>
                  </a:tcPr>
                </a:tc>
                <a:extLst>
                  <a:ext uri="{0D108BD9-81ED-4DB2-BD59-A6C34878D82A}">
                    <a16:rowId xmlns:a16="http://schemas.microsoft.com/office/drawing/2014/main" val="3407774839"/>
                  </a:ext>
                </a:extLst>
              </a:tr>
            </a:tbl>
          </a:graphicData>
        </a:graphic>
      </p:graphicFrame>
    </p:spTree>
    <p:extLst>
      <p:ext uri="{BB962C8B-B14F-4D97-AF65-F5344CB8AC3E}">
        <p14:creationId xmlns:p14="http://schemas.microsoft.com/office/powerpoint/2010/main" val="245963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6675" y="73104"/>
            <a:ext cx="1198245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3200" b="1" dirty="0"/>
              <a:t>Les Cinq instruments d’opérationnalisation de la </a:t>
            </a:r>
            <a:r>
              <a:rPr lang="fr-FR" sz="3200" b="1" dirty="0" err="1"/>
              <a:t>ZLECAf</a:t>
            </a:r>
            <a:endParaRPr lang="en-US" sz="3200" b="1" dirty="0"/>
          </a:p>
        </p:txBody>
      </p:sp>
      <p:grpSp>
        <p:nvGrpSpPr>
          <p:cNvPr id="3" name="Group 2">
            <a:extLst>
              <a:ext uri="{FF2B5EF4-FFF2-40B4-BE49-F238E27FC236}">
                <a16:creationId xmlns:a16="http://schemas.microsoft.com/office/drawing/2014/main" id="{702DD7F1-99E7-4E8C-AD01-D4853D1C916B}"/>
              </a:ext>
            </a:extLst>
          </p:cNvPr>
          <p:cNvGrpSpPr/>
          <p:nvPr/>
        </p:nvGrpSpPr>
        <p:grpSpPr>
          <a:xfrm>
            <a:off x="376620" y="2003578"/>
            <a:ext cx="11362560" cy="4543704"/>
            <a:chOff x="988469" y="1921569"/>
            <a:chExt cx="10370599" cy="4147035"/>
          </a:xfrm>
        </p:grpSpPr>
        <p:grpSp>
          <p:nvGrpSpPr>
            <p:cNvPr id="11" name="Group 10">
              <a:extLst>
                <a:ext uri="{FF2B5EF4-FFF2-40B4-BE49-F238E27FC236}">
                  <a16:creationId xmlns:a16="http://schemas.microsoft.com/office/drawing/2014/main" id="{787D9542-CFE0-4EDF-9D36-2BD9EFD9B48B}"/>
                </a:ext>
              </a:extLst>
            </p:cNvPr>
            <p:cNvGrpSpPr/>
            <p:nvPr/>
          </p:nvGrpSpPr>
          <p:grpSpPr>
            <a:xfrm>
              <a:off x="1021893" y="1921569"/>
              <a:ext cx="1679326" cy="1680926"/>
              <a:chOff x="9007475" y="4872038"/>
              <a:chExt cx="1665288" cy="1666875"/>
            </a:xfrm>
            <a:solidFill>
              <a:schemeClr val="tx1">
                <a:lumMod val="75000"/>
                <a:lumOff val="25000"/>
              </a:schemeClr>
            </a:solidFill>
            <a:effectLst>
              <a:outerShdw blurRad="165100" dist="63500" dir="2700000" algn="ctr" rotWithShape="0">
                <a:srgbClr val="000000">
                  <a:alpha val="31000"/>
                </a:srgbClr>
              </a:outerShdw>
            </a:effectLst>
          </p:grpSpPr>
          <p:sp>
            <p:nvSpPr>
              <p:cNvPr id="42" name="Freeform 5">
                <a:extLst>
                  <a:ext uri="{FF2B5EF4-FFF2-40B4-BE49-F238E27FC236}">
                    <a16:creationId xmlns:a16="http://schemas.microsoft.com/office/drawing/2014/main" id="{62D120B1-0455-4E2D-A694-CE1E0BFC5EC4}"/>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ru-UA"/>
              </a:p>
            </p:txBody>
          </p:sp>
          <p:sp>
            <p:nvSpPr>
              <p:cNvPr id="43" name="Freeform 6">
                <a:extLst>
                  <a:ext uri="{FF2B5EF4-FFF2-40B4-BE49-F238E27FC236}">
                    <a16:creationId xmlns:a16="http://schemas.microsoft.com/office/drawing/2014/main" id="{4A75CA6C-587B-4D23-9923-7F0DFC8DCA81}"/>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ru-UA"/>
              </a:p>
            </p:txBody>
          </p:sp>
          <p:sp>
            <p:nvSpPr>
              <p:cNvPr id="44" name="Freeform 7">
                <a:extLst>
                  <a:ext uri="{FF2B5EF4-FFF2-40B4-BE49-F238E27FC236}">
                    <a16:creationId xmlns:a16="http://schemas.microsoft.com/office/drawing/2014/main" id="{F0720B78-AE16-4E70-80B8-2B5A119A5E4D}"/>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2" name="Group 11">
              <a:extLst>
                <a:ext uri="{FF2B5EF4-FFF2-40B4-BE49-F238E27FC236}">
                  <a16:creationId xmlns:a16="http://schemas.microsoft.com/office/drawing/2014/main" id="{DDCBD7DE-029D-44AF-B330-B06615302796}"/>
                </a:ext>
              </a:extLst>
            </p:cNvPr>
            <p:cNvGrpSpPr/>
            <p:nvPr/>
          </p:nvGrpSpPr>
          <p:grpSpPr>
            <a:xfrm>
              <a:off x="3173480" y="1921569"/>
              <a:ext cx="1679326" cy="1680926"/>
              <a:chOff x="9007475" y="4872038"/>
              <a:chExt cx="1665288" cy="1666875"/>
            </a:xfrm>
            <a:effectLst>
              <a:outerShdw blurRad="165100" dist="63500" dir="2700000" algn="ctr" rotWithShape="0">
                <a:srgbClr val="000000">
                  <a:alpha val="31000"/>
                </a:srgbClr>
              </a:outerShdw>
            </a:effectLst>
          </p:grpSpPr>
          <p:sp>
            <p:nvSpPr>
              <p:cNvPr id="39" name="Freeform 5">
                <a:extLst>
                  <a:ext uri="{FF2B5EF4-FFF2-40B4-BE49-F238E27FC236}">
                    <a16:creationId xmlns:a16="http://schemas.microsoft.com/office/drawing/2014/main" id="{6EEDA6CA-EB07-4239-BAF9-51CE5FC76735}"/>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ru-UA"/>
              </a:p>
            </p:txBody>
          </p:sp>
          <p:sp>
            <p:nvSpPr>
              <p:cNvPr id="40" name="Freeform 6">
                <a:extLst>
                  <a:ext uri="{FF2B5EF4-FFF2-40B4-BE49-F238E27FC236}">
                    <a16:creationId xmlns:a16="http://schemas.microsoft.com/office/drawing/2014/main" id="{FD3CFA5E-5DA9-4614-82D7-D680DE5EFA16}"/>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ru-UA"/>
              </a:p>
            </p:txBody>
          </p:sp>
          <p:sp>
            <p:nvSpPr>
              <p:cNvPr id="41" name="Freeform 7">
                <a:extLst>
                  <a:ext uri="{FF2B5EF4-FFF2-40B4-BE49-F238E27FC236}">
                    <a16:creationId xmlns:a16="http://schemas.microsoft.com/office/drawing/2014/main" id="{F3E63622-886B-4F4E-B910-7D7C678C0B37}"/>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13" name="Content Placeholder 2">
              <a:extLst>
                <a:ext uri="{FF2B5EF4-FFF2-40B4-BE49-F238E27FC236}">
                  <a16:creationId xmlns:a16="http://schemas.microsoft.com/office/drawing/2014/main" id="{ADB70526-A3A2-45EC-96DC-77617DDD15AE}"/>
                </a:ext>
              </a:extLst>
            </p:cNvPr>
            <p:cNvSpPr txBox="1">
              <a:spLocks/>
            </p:cNvSpPr>
            <p:nvPr/>
          </p:nvSpPr>
          <p:spPr>
            <a:xfrm>
              <a:off x="1000825" y="3880367"/>
              <a:ext cx="1700395" cy="181352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fr-FR" sz="1300" b="1" dirty="0">
                  <a:solidFill>
                    <a:schemeClr val="dk1"/>
                  </a:solidFill>
                  <a:latin typeface="+mn-lt"/>
                </a:rPr>
                <a:t>Les règles d’origine </a:t>
              </a:r>
              <a:endParaRPr lang="en-GB" sz="1300" b="1" dirty="0">
                <a:solidFill>
                  <a:schemeClr val="dk1"/>
                </a:solidFill>
                <a:latin typeface="+mn-lt"/>
              </a:endParaRPr>
            </a:p>
            <a:p>
              <a:pPr marL="0" indent="0" algn="ctr">
                <a:lnSpc>
                  <a:spcPct val="110000"/>
                </a:lnSpc>
                <a:spcBef>
                  <a:spcPts val="0"/>
                </a:spcBef>
                <a:buNone/>
              </a:pPr>
              <a:r>
                <a:rPr lang="fr-FR" sz="1300" dirty="0">
                  <a:latin typeface="+mn-lt"/>
                </a:rPr>
                <a:t>Détermine</a:t>
              </a:r>
              <a:r>
                <a:rPr lang="en-US" sz="1300" dirty="0">
                  <a:latin typeface="+mn-lt"/>
                </a:rPr>
                <a:t> </a:t>
              </a:r>
              <a:r>
                <a:rPr lang="fr-FR" sz="1300" dirty="0">
                  <a:latin typeface="+mn-lt"/>
                </a:rPr>
                <a:t>la nationalité "économique" des marchandises </a:t>
              </a:r>
              <a:r>
                <a:rPr lang="en-US" sz="1300" dirty="0">
                  <a:latin typeface="+mn-lt"/>
                </a:rPr>
                <a:t>”. </a:t>
              </a:r>
              <a:r>
                <a:rPr lang="fr-FR" sz="1300" dirty="0">
                  <a:latin typeface="+mn-lt"/>
                </a:rPr>
                <a:t>Dans le cadre de la </a:t>
              </a:r>
              <a:r>
                <a:rPr lang="fr-FR" sz="1300" dirty="0" err="1">
                  <a:latin typeface="+mn-lt"/>
                </a:rPr>
                <a:t>ZLECAf</a:t>
              </a:r>
              <a:r>
                <a:rPr lang="fr-FR" sz="1300" dirty="0">
                  <a:latin typeface="+mn-lt"/>
                </a:rPr>
                <a:t>,  les RO vont permettre d’identifier les produits qui peuvent bénéficier du traitement préférentiel prévu par la </a:t>
              </a:r>
              <a:r>
                <a:rPr lang="fr-FR" sz="1300" dirty="0" err="1">
                  <a:latin typeface="+mn-lt"/>
                </a:rPr>
                <a:t>ZLECAf</a:t>
              </a:r>
              <a:endParaRPr lang="en-GB" sz="1300" dirty="0">
                <a:latin typeface="+mn-lt"/>
              </a:endParaRPr>
            </a:p>
            <a:p>
              <a:pPr marL="0" indent="0" algn="ctr">
                <a:lnSpc>
                  <a:spcPct val="110000"/>
                </a:lnSpc>
                <a:spcBef>
                  <a:spcPts val="0"/>
                </a:spcBef>
                <a:buNone/>
              </a:pPr>
              <a:r>
                <a:rPr lang="en-US" sz="700" dirty="0">
                  <a:latin typeface="+mn-lt"/>
                </a:rPr>
                <a:t> </a:t>
              </a:r>
              <a:endParaRPr lang="en-GB" sz="700" dirty="0">
                <a:latin typeface="+mn-lt"/>
              </a:endParaRPr>
            </a:p>
          </p:txBody>
        </p:sp>
        <p:cxnSp>
          <p:nvCxnSpPr>
            <p:cNvPr id="14" name="Straight Connector 13">
              <a:extLst>
                <a:ext uri="{FF2B5EF4-FFF2-40B4-BE49-F238E27FC236}">
                  <a16:creationId xmlns:a16="http://schemas.microsoft.com/office/drawing/2014/main" id="{DD941E23-A9D5-4872-A692-3299103DB086}"/>
                </a:ext>
              </a:extLst>
            </p:cNvPr>
            <p:cNvCxnSpPr>
              <a:cxnSpLocks/>
            </p:cNvCxnSpPr>
            <p:nvPr/>
          </p:nvCxnSpPr>
          <p:spPr>
            <a:xfrm>
              <a:off x="988469" y="3801342"/>
              <a:ext cx="1738447" cy="0"/>
            </a:xfrm>
            <a:prstGeom prst="line">
              <a:avLst/>
            </a:prstGeom>
            <a:ln>
              <a:solidFill>
                <a:srgbClr val="00B050"/>
              </a:solidFill>
            </a:ln>
          </p:spPr>
          <p:style>
            <a:lnRef idx="3">
              <a:schemeClr val="dk1"/>
            </a:lnRef>
            <a:fillRef idx="0">
              <a:schemeClr val="dk1"/>
            </a:fillRef>
            <a:effectRef idx="2">
              <a:schemeClr val="dk1"/>
            </a:effectRef>
            <a:fontRef idx="minor">
              <a:schemeClr val="tx1"/>
            </a:fontRef>
          </p:style>
        </p:cxnSp>
        <p:sp>
          <p:nvSpPr>
            <p:cNvPr id="15" name="Content Placeholder 2">
              <a:extLst>
                <a:ext uri="{FF2B5EF4-FFF2-40B4-BE49-F238E27FC236}">
                  <a16:creationId xmlns:a16="http://schemas.microsoft.com/office/drawing/2014/main" id="{B7E81D6E-DFC9-4BB4-89F2-1486F8F79055}"/>
                </a:ext>
              </a:extLst>
            </p:cNvPr>
            <p:cNvSpPr txBox="1">
              <a:spLocks/>
            </p:cNvSpPr>
            <p:nvPr/>
          </p:nvSpPr>
          <p:spPr>
            <a:xfrm>
              <a:off x="3142644" y="3880366"/>
              <a:ext cx="1738447" cy="194227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fr-FR" sz="1200" b="1" i="0" kern="1200" dirty="0">
                  <a:solidFill>
                    <a:schemeClr val="dk1"/>
                  </a:solidFill>
                  <a:effectLst/>
                  <a:latin typeface="+mn-lt"/>
                  <a:ea typeface="+mn-ea"/>
                  <a:cs typeface="+mn-cs"/>
                </a:rPr>
                <a:t>Le portail en ligne pour les offres tarifaires </a:t>
              </a:r>
              <a:endParaRPr lang="en-GB" sz="1200" b="1" dirty="0">
                <a:latin typeface="+mn-lt"/>
              </a:endParaRPr>
            </a:p>
            <a:p>
              <a:pPr marL="0" indent="0" algn="ctr">
                <a:lnSpc>
                  <a:spcPct val="100000"/>
                </a:lnSpc>
                <a:spcBef>
                  <a:spcPts val="0"/>
                </a:spcBef>
                <a:buNone/>
              </a:pPr>
              <a:r>
                <a:rPr lang="fr-FR" sz="1200" dirty="0">
                  <a:latin typeface="+mn-lt"/>
                </a:rPr>
                <a:t>Outil visant à faciliter et à accélérer l'harmonisation des données nécessaires aux négociations et à soutenir la préparation et la soumission des offres en fonction des priorités des pays, conformément au calendrier de libéralisation tarifaire de la </a:t>
              </a:r>
              <a:r>
                <a:rPr lang="fr-FR" sz="1200" dirty="0" err="1">
                  <a:latin typeface="+mn-lt"/>
                </a:rPr>
                <a:t>ZLECAf</a:t>
              </a:r>
              <a:endParaRPr lang="fr-FR" sz="1200" dirty="0">
                <a:latin typeface="+mn-lt"/>
              </a:endParaRPr>
            </a:p>
            <a:p>
              <a:pPr marL="0" indent="0" algn="ctr">
                <a:lnSpc>
                  <a:spcPct val="100000"/>
                </a:lnSpc>
                <a:spcBef>
                  <a:spcPts val="0"/>
                </a:spcBef>
                <a:buNone/>
              </a:pPr>
              <a:endParaRPr lang="en-US" sz="1000" dirty="0">
                <a:latin typeface="Proxima Nova" panose="02000506030000020004" pitchFamily="50" charset="0"/>
              </a:endParaRPr>
            </a:p>
          </p:txBody>
        </p:sp>
        <p:cxnSp>
          <p:nvCxnSpPr>
            <p:cNvPr id="16" name="Straight Connector 15">
              <a:extLst>
                <a:ext uri="{FF2B5EF4-FFF2-40B4-BE49-F238E27FC236}">
                  <a16:creationId xmlns:a16="http://schemas.microsoft.com/office/drawing/2014/main" id="{BCC41883-107E-47A8-84E0-58BFC4F68070}"/>
                </a:ext>
              </a:extLst>
            </p:cNvPr>
            <p:cNvCxnSpPr>
              <a:cxnSpLocks/>
            </p:cNvCxnSpPr>
            <p:nvPr/>
          </p:nvCxnSpPr>
          <p:spPr>
            <a:xfrm>
              <a:off x="3142644" y="3801342"/>
              <a:ext cx="1738447" cy="0"/>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sp>
          <p:nvSpPr>
            <p:cNvPr id="17" name="Content Placeholder 2">
              <a:extLst>
                <a:ext uri="{FF2B5EF4-FFF2-40B4-BE49-F238E27FC236}">
                  <a16:creationId xmlns:a16="http://schemas.microsoft.com/office/drawing/2014/main" id="{453CD288-B1BB-4ACF-9F44-F1DCDC522E54}"/>
                </a:ext>
              </a:extLst>
            </p:cNvPr>
            <p:cNvSpPr txBox="1">
              <a:spLocks/>
            </p:cNvSpPr>
            <p:nvPr/>
          </p:nvSpPr>
          <p:spPr>
            <a:xfrm>
              <a:off x="5228068" y="3880367"/>
              <a:ext cx="1846886" cy="18135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fr-FR" sz="1200" b="1" i="0" kern="1200" dirty="0">
                  <a:solidFill>
                    <a:schemeClr val="dk1"/>
                  </a:solidFill>
                  <a:effectLst/>
                  <a:latin typeface="+mn-lt"/>
                  <a:ea typeface="+mn-ea"/>
                  <a:cs typeface="+mn-cs"/>
                </a:rPr>
                <a:t>Mécanisme </a:t>
              </a:r>
              <a:r>
                <a:rPr lang="fr-FR" sz="1200" b="1" dirty="0">
                  <a:solidFill>
                    <a:schemeClr val="dk1"/>
                  </a:solidFill>
                  <a:latin typeface="+mn-lt"/>
                </a:rPr>
                <a:t>de </a:t>
              </a:r>
              <a:r>
                <a:rPr lang="fr-FR" sz="1200" b="1" i="0" kern="1200" dirty="0">
                  <a:solidFill>
                    <a:schemeClr val="dk1"/>
                  </a:solidFill>
                  <a:effectLst/>
                  <a:latin typeface="+mn-lt"/>
                  <a:ea typeface="+mn-ea"/>
                  <a:cs typeface="+mn-cs"/>
                </a:rPr>
                <a:t>notifications, </a:t>
              </a:r>
              <a:r>
                <a:rPr lang="fr-FR" sz="1200" b="1" dirty="0">
                  <a:solidFill>
                    <a:schemeClr val="dk1"/>
                  </a:solidFill>
                  <a:latin typeface="+mn-lt"/>
                </a:rPr>
                <a:t>de </a:t>
              </a:r>
              <a:r>
                <a:rPr lang="fr-FR" sz="1200" b="1" i="0" kern="1200" dirty="0">
                  <a:solidFill>
                    <a:schemeClr val="dk1"/>
                  </a:solidFill>
                  <a:effectLst/>
                  <a:latin typeface="+mn-lt"/>
                  <a:ea typeface="+mn-ea"/>
                  <a:cs typeface="+mn-cs"/>
                </a:rPr>
                <a:t>suivi et d’élimination des barrières non tarifaires (BNT)</a:t>
              </a:r>
              <a:endParaRPr lang="en-GB" sz="1200" b="1" dirty="0">
                <a:latin typeface="+mn-lt"/>
              </a:endParaRPr>
            </a:p>
            <a:p>
              <a:pPr marL="0" indent="0" algn="ctr">
                <a:lnSpc>
                  <a:spcPct val="100000"/>
                </a:lnSpc>
                <a:spcBef>
                  <a:spcPts val="0"/>
                </a:spcBef>
                <a:buNone/>
              </a:pPr>
              <a:r>
                <a:rPr lang="fr-FR" sz="1200" dirty="0">
                  <a:latin typeface="+mn-lt"/>
                </a:rPr>
                <a:t>Mécanisme en ligne pour la notification, la suivi et l'élimination des BNT dans le cadre de  la </a:t>
              </a:r>
              <a:r>
                <a:rPr lang="fr-FR" sz="1200" dirty="0" err="1">
                  <a:latin typeface="+mn-lt"/>
                </a:rPr>
                <a:t>ZLECAf</a:t>
              </a:r>
              <a:r>
                <a:rPr lang="fr-FR" sz="1200" dirty="0">
                  <a:latin typeface="+mn-lt"/>
                </a:rPr>
                <a:t>. L'outil est accessible via </a:t>
              </a:r>
              <a:r>
                <a:rPr lang="en-US" sz="1200" dirty="0">
                  <a:latin typeface="+mn-lt"/>
                </a:rPr>
                <a:t>https://tradebarriers.africa/</a:t>
              </a:r>
            </a:p>
            <a:p>
              <a:pPr marL="0" indent="0" algn="ctr">
                <a:lnSpc>
                  <a:spcPct val="100000"/>
                </a:lnSpc>
                <a:spcBef>
                  <a:spcPts val="0"/>
                </a:spcBef>
                <a:buNone/>
              </a:pPr>
              <a:endParaRPr lang="en-US" sz="1200" dirty="0">
                <a:latin typeface="+mn-lt"/>
              </a:endParaRPr>
            </a:p>
            <a:p>
              <a:pPr marL="0" indent="0" algn="ctr">
                <a:lnSpc>
                  <a:spcPct val="100000"/>
                </a:lnSpc>
                <a:spcBef>
                  <a:spcPts val="0"/>
                </a:spcBef>
                <a:buNone/>
              </a:pPr>
              <a:endParaRPr lang="en-GB" sz="1200" dirty="0">
                <a:latin typeface="+mn-lt"/>
              </a:endParaRPr>
            </a:p>
          </p:txBody>
        </p:sp>
        <p:sp>
          <p:nvSpPr>
            <p:cNvPr id="18" name="Content Placeholder 2">
              <a:extLst>
                <a:ext uri="{FF2B5EF4-FFF2-40B4-BE49-F238E27FC236}">
                  <a16:creationId xmlns:a16="http://schemas.microsoft.com/office/drawing/2014/main" id="{A388BB14-6394-4425-9989-9BAD9681325F}"/>
                </a:ext>
              </a:extLst>
            </p:cNvPr>
            <p:cNvSpPr txBox="1">
              <a:spLocks/>
            </p:cNvSpPr>
            <p:nvPr/>
          </p:nvSpPr>
          <p:spPr>
            <a:xfrm>
              <a:off x="7476654" y="3880368"/>
              <a:ext cx="1679326" cy="163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fr-FR" sz="1200" b="1" kern="1200" dirty="0">
                  <a:solidFill>
                    <a:schemeClr val="dk1"/>
                  </a:solidFill>
                  <a:effectLst/>
                  <a:latin typeface="+mn-lt"/>
                  <a:ea typeface="+mn-ea"/>
                  <a:cs typeface="+mn-cs"/>
                </a:rPr>
                <a:t>Le système panafricain de paiement et de règlement numérique </a:t>
              </a:r>
              <a:endParaRPr lang="en-GB" sz="1200" b="1" dirty="0">
                <a:latin typeface="+mn-lt"/>
              </a:endParaRPr>
            </a:p>
            <a:p>
              <a:pPr marL="0" indent="0" algn="ctr">
                <a:lnSpc>
                  <a:spcPct val="100000"/>
                </a:lnSpc>
                <a:spcBef>
                  <a:spcPts val="0"/>
                </a:spcBef>
                <a:buNone/>
              </a:pPr>
              <a:r>
                <a:rPr lang="fr-FR" sz="1200" b="0" i="0" dirty="0">
                  <a:solidFill>
                    <a:srgbClr val="444444"/>
                  </a:solidFill>
                  <a:effectLst/>
                  <a:latin typeface="+mn-lt"/>
                </a:rPr>
                <a:t>vise à faciliter les paiements de biens et de services en devises africaines, dans le cadre de la promotion du commerce intra-africain.</a:t>
              </a:r>
              <a:endParaRPr lang="en-GB" sz="1200" b="1" dirty="0">
                <a:latin typeface="+mn-lt"/>
              </a:endParaRPr>
            </a:p>
            <a:p>
              <a:pPr marL="0" indent="0" algn="ctr">
                <a:lnSpc>
                  <a:spcPct val="100000"/>
                </a:lnSpc>
                <a:spcBef>
                  <a:spcPts val="0"/>
                </a:spcBef>
                <a:buNone/>
              </a:pPr>
              <a:endParaRPr lang="en-US" sz="1000" dirty="0">
                <a:latin typeface="Proxima Nova" panose="02000506030000020004" pitchFamily="50" charset="0"/>
              </a:endParaRPr>
            </a:p>
          </p:txBody>
        </p:sp>
        <p:sp>
          <p:nvSpPr>
            <p:cNvPr id="19" name="Content Placeholder 2">
              <a:extLst>
                <a:ext uri="{FF2B5EF4-FFF2-40B4-BE49-F238E27FC236}">
                  <a16:creationId xmlns:a16="http://schemas.microsoft.com/office/drawing/2014/main" id="{73FF1744-E251-40B9-891C-8DCC501E2B45}"/>
                </a:ext>
              </a:extLst>
            </p:cNvPr>
            <p:cNvSpPr txBox="1">
              <a:spLocks/>
            </p:cNvSpPr>
            <p:nvPr/>
          </p:nvSpPr>
          <p:spPr>
            <a:xfrm>
              <a:off x="9557680" y="3883478"/>
              <a:ext cx="1801388" cy="218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fr-FR" sz="1200" b="1" kern="1200" dirty="0">
                  <a:solidFill>
                    <a:schemeClr val="dk1"/>
                  </a:solidFill>
                  <a:effectLst/>
                  <a:latin typeface="+mn-lt"/>
                  <a:ea typeface="+mn-ea"/>
                  <a:cs typeface="+mn-cs"/>
                </a:rPr>
                <a:t>l’Observatoire du commerce africain (ATO)</a:t>
              </a:r>
              <a:endParaRPr lang="en-GB" sz="1200" b="1" dirty="0">
                <a:latin typeface="+mn-lt"/>
              </a:endParaRPr>
            </a:p>
            <a:p>
              <a:pPr marL="0" indent="0" algn="ctr">
                <a:lnSpc>
                  <a:spcPct val="100000"/>
                </a:lnSpc>
                <a:spcBef>
                  <a:spcPts val="0"/>
                </a:spcBef>
                <a:buNone/>
              </a:pPr>
              <a:r>
                <a:rPr lang="fr-FR" sz="1200" dirty="0">
                  <a:latin typeface="+mn-lt"/>
                </a:rPr>
                <a:t>Plate-forme en ligne pour collecter, traiter et analyser les données sur le commerce intra-africain et d'autres informations connexes. pour</a:t>
              </a:r>
              <a:r>
                <a:rPr lang="en-GB" sz="1200" dirty="0">
                  <a:latin typeface="+mn-lt"/>
                </a:rPr>
                <a:t> </a:t>
              </a:r>
              <a:r>
                <a:rPr lang="fr-FR" sz="1200" dirty="0">
                  <a:latin typeface="+mn-lt"/>
                </a:rPr>
                <a:t>éclairer les décisions de politiques commerciales et pour analyser la mise en œuvre de la </a:t>
              </a:r>
              <a:r>
                <a:rPr lang="fr-FR" sz="1200" dirty="0" err="1">
                  <a:latin typeface="+mn-lt"/>
                </a:rPr>
                <a:t>ZLECAf</a:t>
              </a:r>
              <a:r>
                <a:rPr lang="fr-FR" sz="1200" dirty="0">
                  <a:latin typeface="+mn-lt"/>
                </a:rPr>
                <a:t> et en estimer son impact</a:t>
              </a:r>
              <a:r>
                <a:rPr lang="fr-FR" sz="1000" b="0" i="0" dirty="0">
                  <a:solidFill>
                    <a:srgbClr val="554F44"/>
                  </a:solidFill>
                  <a:effectLst/>
                  <a:latin typeface="Museo"/>
                </a:rPr>
                <a:t>.</a:t>
              </a:r>
              <a:endParaRPr lang="en-GB" sz="1200" dirty="0">
                <a:latin typeface="+mn-lt"/>
              </a:endParaRPr>
            </a:p>
          </p:txBody>
        </p:sp>
        <p:pic>
          <p:nvPicPr>
            <p:cNvPr id="20" name="Graphic 19">
              <a:extLst>
                <a:ext uri="{FF2B5EF4-FFF2-40B4-BE49-F238E27FC236}">
                  <a16:creationId xmlns:a16="http://schemas.microsoft.com/office/drawing/2014/main" id="{43EC0557-10A3-41A7-BBAB-3CC4140582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84543" y="2528836"/>
              <a:ext cx="457200" cy="457200"/>
            </a:xfrm>
            <a:prstGeom prst="rect">
              <a:avLst/>
            </a:prstGeom>
          </p:spPr>
        </p:pic>
        <p:grpSp>
          <p:nvGrpSpPr>
            <p:cNvPr id="21" name="Group 20">
              <a:extLst>
                <a:ext uri="{FF2B5EF4-FFF2-40B4-BE49-F238E27FC236}">
                  <a16:creationId xmlns:a16="http://schemas.microsoft.com/office/drawing/2014/main" id="{CEB7640C-D36F-481B-A01F-2144B7C350A4}"/>
                </a:ext>
              </a:extLst>
            </p:cNvPr>
            <p:cNvGrpSpPr/>
            <p:nvPr/>
          </p:nvGrpSpPr>
          <p:grpSpPr>
            <a:xfrm>
              <a:off x="5325067" y="1921569"/>
              <a:ext cx="1679326" cy="1680926"/>
              <a:chOff x="9007475" y="4872038"/>
              <a:chExt cx="1665288" cy="1666875"/>
            </a:xfrm>
            <a:solidFill>
              <a:schemeClr val="tx1">
                <a:lumMod val="75000"/>
                <a:lumOff val="25000"/>
              </a:schemeClr>
            </a:solidFill>
            <a:effectLst>
              <a:outerShdw blurRad="165100" dist="63500" dir="2700000" algn="ctr" rotWithShape="0">
                <a:srgbClr val="000000">
                  <a:alpha val="31000"/>
                </a:srgbClr>
              </a:outerShdw>
            </a:effectLst>
          </p:grpSpPr>
          <p:sp>
            <p:nvSpPr>
              <p:cNvPr id="36" name="Freeform 5">
                <a:extLst>
                  <a:ext uri="{FF2B5EF4-FFF2-40B4-BE49-F238E27FC236}">
                    <a16:creationId xmlns:a16="http://schemas.microsoft.com/office/drawing/2014/main" id="{26DEE41F-6842-48B5-90CA-806B89BD372F}"/>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468B1"/>
              </a:solidFill>
              <a:ln>
                <a:noFill/>
              </a:ln>
            </p:spPr>
            <p:txBody>
              <a:bodyPr vert="horz" wrap="square" lIns="91440" tIns="45720" rIns="91440" bIns="45720" numCol="1" anchor="t" anchorCtr="0" compatLnSpc="1">
                <a:prstTxWarp prst="textNoShape">
                  <a:avLst/>
                </a:prstTxWarp>
              </a:bodyPr>
              <a:lstStyle/>
              <a:p>
                <a:endParaRPr lang="ru-UA"/>
              </a:p>
            </p:txBody>
          </p:sp>
          <p:sp>
            <p:nvSpPr>
              <p:cNvPr id="37" name="Freeform 6">
                <a:extLst>
                  <a:ext uri="{FF2B5EF4-FFF2-40B4-BE49-F238E27FC236}">
                    <a16:creationId xmlns:a16="http://schemas.microsoft.com/office/drawing/2014/main" id="{ED215032-6E70-4A69-A021-956185621D97}"/>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468B1"/>
              </a:solidFill>
              <a:ln>
                <a:noFill/>
              </a:ln>
            </p:spPr>
            <p:txBody>
              <a:bodyPr vert="horz" wrap="square" lIns="91440" tIns="45720" rIns="91440" bIns="45720" numCol="1" anchor="t" anchorCtr="0" compatLnSpc="1">
                <a:prstTxWarp prst="textNoShape">
                  <a:avLst/>
                </a:prstTxWarp>
              </a:bodyPr>
              <a:lstStyle/>
              <a:p>
                <a:endParaRPr lang="ru-UA"/>
              </a:p>
            </p:txBody>
          </p:sp>
          <p:sp>
            <p:nvSpPr>
              <p:cNvPr id="38" name="Freeform 7">
                <a:extLst>
                  <a:ext uri="{FF2B5EF4-FFF2-40B4-BE49-F238E27FC236}">
                    <a16:creationId xmlns:a16="http://schemas.microsoft.com/office/drawing/2014/main" id="{7B920F58-4707-4E7D-8067-54597DFB69DD}"/>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468B1"/>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22" name="Group 21">
              <a:extLst>
                <a:ext uri="{FF2B5EF4-FFF2-40B4-BE49-F238E27FC236}">
                  <a16:creationId xmlns:a16="http://schemas.microsoft.com/office/drawing/2014/main" id="{8E5CB199-069F-4FE5-AB1C-B56F73DA5A01}"/>
                </a:ext>
              </a:extLst>
            </p:cNvPr>
            <p:cNvGrpSpPr/>
            <p:nvPr/>
          </p:nvGrpSpPr>
          <p:grpSpPr>
            <a:xfrm>
              <a:off x="7476654" y="1921569"/>
              <a:ext cx="1679326" cy="1680926"/>
              <a:chOff x="9007475" y="4872038"/>
              <a:chExt cx="1665288" cy="1666875"/>
            </a:xfrm>
            <a:effectLst>
              <a:outerShdw blurRad="165100" dist="63500" dir="2700000" algn="ctr" rotWithShape="0">
                <a:srgbClr val="000000">
                  <a:alpha val="31000"/>
                </a:srgbClr>
              </a:outerShdw>
            </a:effectLst>
          </p:grpSpPr>
          <p:sp>
            <p:nvSpPr>
              <p:cNvPr id="33" name="Freeform 5">
                <a:extLst>
                  <a:ext uri="{FF2B5EF4-FFF2-40B4-BE49-F238E27FC236}">
                    <a16:creationId xmlns:a16="http://schemas.microsoft.com/office/drawing/2014/main" id="{6F97F30C-820B-4D15-9937-8C96EFCA2899}"/>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65381"/>
              </a:solidFill>
              <a:ln>
                <a:noFill/>
              </a:ln>
            </p:spPr>
            <p:txBody>
              <a:bodyPr vert="horz" wrap="square" lIns="91440" tIns="45720" rIns="91440" bIns="45720" numCol="1" anchor="t" anchorCtr="0" compatLnSpc="1">
                <a:prstTxWarp prst="textNoShape">
                  <a:avLst/>
                </a:prstTxWarp>
              </a:bodyPr>
              <a:lstStyle/>
              <a:p>
                <a:endParaRPr lang="ru-UA"/>
              </a:p>
            </p:txBody>
          </p:sp>
          <p:sp>
            <p:nvSpPr>
              <p:cNvPr id="34" name="Freeform 6">
                <a:extLst>
                  <a:ext uri="{FF2B5EF4-FFF2-40B4-BE49-F238E27FC236}">
                    <a16:creationId xmlns:a16="http://schemas.microsoft.com/office/drawing/2014/main" id="{FD0FFE89-D7F2-4602-9356-74E5224ABB99}"/>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65381"/>
              </a:solidFill>
              <a:ln>
                <a:noFill/>
              </a:ln>
            </p:spPr>
            <p:txBody>
              <a:bodyPr vert="horz" wrap="square" lIns="91440" tIns="45720" rIns="91440" bIns="45720" numCol="1" anchor="t" anchorCtr="0" compatLnSpc="1">
                <a:prstTxWarp prst="textNoShape">
                  <a:avLst/>
                </a:prstTxWarp>
              </a:bodyPr>
              <a:lstStyle/>
              <a:p>
                <a:endParaRPr lang="ru-UA" dirty="0"/>
              </a:p>
            </p:txBody>
          </p:sp>
          <p:sp>
            <p:nvSpPr>
              <p:cNvPr id="35" name="Freeform 7">
                <a:extLst>
                  <a:ext uri="{FF2B5EF4-FFF2-40B4-BE49-F238E27FC236}">
                    <a16:creationId xmlns:a16="http://schemas.microsoft.com/office/drawing/2014/main" id="{7BD7574E-E26D-4252-B992-AD3188FE16BD}"/>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65381"/>
              </a:solidFill>
              <a:ln>
                <a:noFill/>
              </a:ln>
            </p:spPr>
            <p:txBody>
              <a:bodyPr vert="horz" wrap="square" lIns="91440" tIns="45720" rIns="91440" bIns="45720" numCol="1" anchor="t" anchorCtr="0" compatLnSpc="1">
                <a:prstTxWarp prst="textNoShape">
                  <a:avLst/>
                </a:prstTxWarp>
              </a:bodyPr>
              <a:lstStyle/>
              <a:p>
                <a:endParaRPr lang="ru-UA" dirty="0"/>
              </a:p>
            </p:txBody>
          </p:sp>
        </p:grpSp>
        <p:grpSp>
          <p:nvGrpSpPr>
            <p:cNvPr id="23" name="Group 22">
              <a:extLst>
                <a:ext uri="{FF2B5EF4-FFF2-40B4-BE49-F238E27FC236}">
                  <a16:creationId xmlns:a16="http://schemas.microsoft.com/office/drawing/2014/main" id="{39FD8E40-EA18-488B-BD0B-82F4DD02A665}"/>
                </a:ext>
              </a:extLst>
            </p:cNvPr>
            <p:cNvGrpSpPr/>
            <p:nvPr/>
          </p:nvGrpSpPr>
          <p:grpSpPr>
            <a:xfrm>
              <a:off x="9628241" y="1921569"/>
              <a:ext cx="1679326" cy="1680926"/>
              <a:chOff x="9007475" y="4872038"/>
              <a:chExt cx="1665288" cy="1666875"/>
            </a:xfrm>
            <a:solidFill>
              <a:schemeClr val="tx1">
                <a:lumMod val="75000"/>
                <a:lumOff val="25000"/>
              </a:schemeClr>
            </a:solidFill>
            <a:effectLst>
              <a:outerShdw blurRad="165100" dist="63500" dir="2700000" algn="ctr" rotWithShape="0">
                <a:srgbClr val="000000">
                  <a:alpha val="31000"/>
                </a:srgbClr>
              </a:outerShdw>
            </a:effectLst>
          </p:grpSpPr>
          <p:sp>
            <p:nvSpPr>
              <p:cNvPr id="30" name="Freeform 5">
                <a:extLst>
                  <a:ext uri="{FF2B5EF4-FFF2-40B4-BE49-F238E27FC236}">
                    <a16:creationId xmlns:a16="http://schemas.microsoft.com/office/drawing/2014/main" id="{5C7B891B-4508-4D50-BC7C-AB85F27D0839}"/>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grpFill/>
              <a:ln>
                <a:noFill/>
              </a:ln>
            </p:spPr>
            <p:txBody>
              <a:bodyPr vert="horz" wrap="square" lIns="91440" tIns="45720" rIns="91440" bIns="45720" numCol="1" anchor="t" anchorCtr="0" compatLnSpc="1">
                <a:prstTxWarp prst="textNoShape">
                  <a:avLst/>
                </a:prstTxWarp>
              </a:bodyPr>
              <a:lstStyle/>
              <a:p>
                <a:endParaRPr lang="ru-UA"/>
              </a:p>
            </p:txBody>
          </p:sp>
          <p:sp>
            <p:nvSpPr>
              <p:cNvPr id="31" name="Freeform 6">
                <a:extLst>
                  <a:ext uri="{FF2B5EF4-FFF2-40B4-BE49-F238E27FC236}">
                    <a16:creationId xmlns:a16="http://schemas.microsoft.com/office/drawing/2014/main" id="{8234CD1D-DB12-4F43-9FD0-2E019183575E}"/>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grpFill/>
              <a:ln>
                <a:noFill/>
              </a:ln>
            </p:spPr>
            <p:txBody>
              <a:bodyPr vert="horz" wrap="square" lIns="91440" tIns="45720" rIns="91440" bIns="45720" numCol="1" anchor="t" anchorCtr="0" compatLnSpc="1">
                <a:prstTxWarp prst="textNoShape">
                  <a:avLst/>
                </a:prstTxWarp>
              </a:bodyPr>
              <a:lstStyle/>
              <a:p>
                <a:endParaRPr lang="ru-UA"/>
              </a:p>
            </p:txBody>
          </p:sp>
          <p:sp>
            <p:nvSpPr>
              <p:cNvPr id="32" name="Freeform 7">
                <a:extLst>
                  <a:ext uri="{FF2B5EF4-FFF2-40B4-BE49-F238E27FC236}">
                    <a16:creationId xmlns:a16="http://schemas.microsoft.com/office/drawing/2014/main" id="{99E95B84-9A72-45A9-9E93-61ADE9B4B107}"/>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ru-UA"/>
              </a:p>
            </p:txBody>
          </p:sp>
        </p:grpSp>
        <p:cxnSp>
          <p:nvCxnSpPr>
            <p:cNvPr id="27" name="Straight Connector 26">
              <a:extLst>
                <a:ext uri="{FF2B5EF4-FFF2-40B4-BE49-F238E27FC236}">
                  <a16:creationId xmlns:a16="http://schemas.microsoft.com/office/drawing/2014/main" id="{573C6FDA-73FC-430C-9A96-AEF95B9E0F0D}"/>
                </a:ext>
              </a:extLst>
            </p:cNvPr>
            <p:cNvCxnSpPr>
              <a:cxnSpLocks/>
            </p:cNvCxnSpPr>
            <p:nvPr/>
          </p:nvCxnSpPr>
          <p:spPr>
            <a:xfrm>
              <a:off x="5295506" y="3805420"/>
              <a:ext cx="1738447" cy="0"/>
            </a:xfrm>
            <a:prstGeom prst="line">
              <a:avLst/>
            </a:prstGeom>
            <a:ln>
              <a:solidFill>
                <a:srgbClr val="0468B1"/>
              </a:solidFill>
            </a:ln>
          </p:spPr>
          <p:style>
            <a:lnRef idx="3">
              <a:schemeClr val="dk1"/>
            </a:lnRef>
            <a:fillRef idx="0">
              <a:schemeClr val="dk1"/>
            </a:fillRef>
            <a:effectRef idx="2">
              <a:schemeClr val="dk1"/>
            </a:effectRef>
            <a:fontRef idx="minor">
              <a:schemeClr val="tx1"/>
            </a:fontRef>
          </p:style>
        </p:cxnSp>
        <p:cxnSp>
          <p:nvCxnSpPr>
            <p:cNvPr id="28" name="Straight Connector 27">
              <a:extLst>
                <a:ext uri="{FF2B5EF4-FFF2-40B4-BE49-F238E27FC236}">
                  <a16:creationId xmlns:a16="http://schemas.microsoft.com/office/drawing/2014/main" id="{2087AECA-36F3-4DED-9DA4-B5ED1C15A51D}"/>
                </a:ext>
              </a:extLst>
            </p:cNvPr>
            <p:cNvCxnSpPr>
              <a:cxnSpLocks/>
            </p:cNvCxnSpPr>
            <p:nvPr/>
          </p:nvCxnSpPr>
          <p:spPr>
            <a:xfrm>
              <a:off x="7443422" y="3805420"/>
              <a:ext cx="1738447" cy="0"/>
            </a:xfrm>
            <a:prstGeom prst="line">
              <a:avLst/>
            </a:prstGeom>
            <a:ln>
              <a:solidFill>
                <a:srgbClr val="065381"/>
              </a:solidFill>
            </a:ln>
          </p:spPr>
          <p:style>
            <a:lnRef idx="3">
              <a:schemeClr val="dk1"/>
            </a:lnRef>
            <a:fillRef idx="0">
              <a:schemeClr val="dk1"/>
            </a:fillRef>
            <a:effectRef idx="2">
              <a:schemeClr val="dk1"/>
            </a:effectRef>
            <a:fontRef idx="minor">
              <a:schemeClr val="tx1"/>
            </a:fontRef>
          </p:style>
        </p:cxnSp>
        <p:cxnSp>
          <p:nvCxnSpPr>
            <p:cNvPr id="29" name="Straight Connector 28">
              <a:extLst>
                <a:ext uri="{FF2B5EF4-FFF2-40B4-BE49-F238E27FC236}">
                  <a16:creationId xmlns:a16="http://schemas.microsoft.com/office/drawing/2014/main" id="{023DA3EF-9D2B-43CD-AB6C-CEB3BF91093E}"/>
                </a:ext>
              </a:extLst>
            </p:cNvPr>
            <p:cNvCxnSpPr>
              <a:cxnSpLocks/>
            </p:cNvCxnSpPr>
            <p:nvPr/>
          </p:nvCxnSpPr>
          <p:spPr>
            <a:xfrm>
              <a:off x="9620621" y="3809230"/>
              <a:ext cx="1738447" cy="0"/>
            </a:xfrm>
            <a:prstGeom prst="line">
              <a:avLst/>
            </a:prstGeom>
            <a:ln>
              <a:solidFill>
                <a:schemeClr val="tx1">
                  <a:lumMod val="75000"/>
                  <a:lumOff val="25000"/>
                </a:schemeClr>
              </a:solidFill>
            </a:ln>
          </p:spPr>
          <p:style>
            <a:lnRef idx="3">
              <a:schemeClr val="dk1"/>
            </a:lnRef>
            <a:fillRef idx="0">
              <a:schemeClr val="dk1"/>
            </a:fillRef>
            <a:effectRef idx="2">
              <a:schemeClr val="dk1"/>
            </a:effectRef>
            <a:fontRef idx="minor">
              <a:schemeClr val="tx1"/>
            </a:fontRef>
          </p:style>
        </p:cxnSp>
        <p:pic>
          <p:nvPicPr>
            <p:cNvPr id="45" name="Graphic 44">
              <a:extLst>
                <a:ext uri="{FF2B5EF4-FFF2-40B4-BE49-F238E27FC236}">
                  <a16:creationId xmlns:a16="http://schemas.microsoft.com/office/drawing/2014/main" id="{C88CDFD6-34E8-411D-9EBB-9823DFF376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7667" y="2528836"/>
              <a:ext cx="400050" cy="457200"/>
            </a:xfrm>
            <a:prstGeom prst="rect">
              <a:avLst/>
            </a:prstGeom>
          </p:spPr>
        </p:pic>
        <p:pic>
          <p:nvPicPr>
            <p:cNvPr id="46" name="Graphic 45">
              <a:extLst>
                <a:ext uri="{FF2B5EF4-FFF2-40B4-BE49-F238E27FC236}">
                  <a16:creationId xmlns:a16="http://schemas.microsoft.com/office/drawing/2014/main" id="{1ED039D8-AC81-49C6-9254-7D3F263566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36129" y="2528836"/>
              <a:ext cx="457200" cy="457200"/>
            </a:xfrm>
            <a:prstGeom prst="rect">
              <a:avLst/>
            </a:prstGeom>
          </p:spPr>
        </p:pic>
        <p:pic>
          <p:nvPicPr>
            <p:cNvPr id="47" name="Graphic 46">
              <a:extLst>
                <a:ext uri="{FF2B5EF4-FFF2-40B4-BE49-F238E27FC236}">
                  <a16:creationId xmlns:a16="http://schemas.microsoft.com/office/drawing/2014/main" id="{57AC5D2A-EDD2-4C34-8484-492DDB0D77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4045" y="2528836"/>
              <a:ext cx="457200" cy="457200"/>
            </a:xfrm>
            <a:prstGeom prst="rect">
              <a:avLst/>
            </a:prstGeom>
          </p:spPr>
        </p:pic>
        <p:pic>
          <p:nvPicPr>
            <p:cNvPr id="48" name="Graphic 47">
              <a:extLst>
                <a:ext uri="{FF2B5EF4-FFF2-40B4-BE49-F238E27FC236}">
                  <a16:creationId xmlns:a16="http://schemas.microsoft.com/office/drawing/2014/main" id="{2B65A6CF-DAB6-48A4-B04F-A5CB6FE7DA3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40646" y="2528836"/>
              <a:ext cx="457200" cy="457200"/>
            </a:xfrm>
            <a:prstGeom prst="rect">
              <a:avLst/>
            </a:prstGeom>
          </p:spPr>
        </p:pic>
      </p:grpSp>
    </p:spTree>
    <p:extLst>
      <p:ext uri="{BB962C8B-B14F-4D97-AF65-F5344CB8AC3E}">
        <p14:creationId xmlns:p14="http://schemas.microsoft.com/office/powerpoint/2010/main" val="3692069062"/>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2465"/>
            <a:ext cx="1211104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fr-FR" sz="3600" b="1" dirty="0"/>
              <a:t>Modalités de libéralisation tarifaires du commerce des biens </a:t>
            </a:r>
            <a:endParaRPr lang="en-GB" sz="3600" b="1" dirty="0"/>
          </a:p>
        </p:txBody>
      </p:sp>
      <p:sp>
        <p:nvSpPr>
          <p:cNvPr id="5" name="Rectangle 1"/>
          <p:cNvSpPr>
            <a:spLocks/>
          </p:cNvSpPr>
          <p:nvPr/>
        </p:nvSpPr>
        <p:spPr bwMode="auto">
          <a:xfrm>
            <a:off x="1638167" y="1321734"/>
            <a:ext cx="9029833"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en-US" sz="2800" b="1" dirty="0"/>
          </a:p>
          <a:p>
            <a:endParaRPr lang="en-US" sz="2800" dirty="0"/>
          </a:p>
        </p:txBody>
      </p:sp>
      <p:sp>
        <p:nvSpPr>
          <p:cNvPr id="6" name="TextBox 5">
            <a:extLst>
              <a:ext uri="{FF2B5EF4-FFF2-40B4-BE49-F238E27FC236}">
                <a16:creationId xmlns:a16="http://schemas.microsoft.com/office/drawing/2014/main" id="{1E1B7612-4011-40A0-ABE0-C6CE597F618A}"/>
              </a:ext>
            </a:extLst>
          </p:cNvPr>
          <p:cNvSpPr txBox="1"/>
          <p:nvPr/>
        </p:nvSpPr>
        <p:spPr>
          <a:xfrm>
            <a:off x="1821951" y="1031987"/>
            <a:ext cx="4572000" cy="369332"/>
          </a:xfrm>
          <a:prstGeom prst="rect">
            <a:avLst/>
          </a:prstGeom>
          <a:noFill/>
        </p:spPr>
        <p:txBody>
          <a:bodyPr wrap="square">
            <a:spAutoFit/>
          </a:bodyPr>
          <a:lstStyle/>
          <a:p>
            <a:endParaRPr lang="en-GB" dirty="0"/>
          </a:p>
        </p:txBody>
      </p:sp>
      <p:sp>
        <p:nvSpPr>
          <p:cNvPr id="12" name="Rectangle 11">
            <a:extLst>
              <a:ext uri="{FF2B5EF4-FFF2-40B4-BE49-F238E27FC236}">
                <a16:creationId xmlns:a16="http://schemas.microsoft.com/office/drawing/2014/main" id="{7293F07C-FBC7-4605-AF36-79D4F3647339}"/>
              </a:ext>
            </a:extLst>
          </p:cNvPr>
          <p:cNvSpPr/>
          <p:nvPr/>
        </p:nvSpPr>
        <p:spPr>
          <a:xfrm>
            <a:off x="9172575" y="1111041"/>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Terminator 8">
            <a:extLst>
              <a:ext uri="{FF2B5EF4-FFF2-40B4-BE49-F238E27FC236}">
                <a16:creationId xmlns:a16="http://schemas.microsoft.com/office/drawing/2014/main" id="{9A218261-561D-486F-A098-FCDF15596A93}"/>
              </a:ext>
            </a:extLst>
          </p:cNvPr>
          <p:cNvSpPr/>
          <p:nvPr/>
        </p:nvSpPr>
        <p:spPr>
          <a:xfrm>
            <a:off x="2888099" y="5321189"/>
            <a:ext cx="5905499" cy="1225606"/>
          </a:xfrm>
          <a:prstGeom prst="flowChartTerminator">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Critères de désignation des produits sensibles et exclus : sécurité alimentaire, sécurité nationale, recettes fiscales, moyens de subsistance et industrialisation.</a:t>
            </a:r>
            <a:endParaRPr lang="en-GB" b="1" dirty="0">
              <a:solidFill>
                <a:schemeClr val="tx1"/>
              </a:solidFill>
            </a:endParaRPr>
          </a:p>
        </p:txBody>
      </p:sp>
      <p:graphicFrame>
        <p:nvGraphicFramePr>
          <p:cNvPr id="2" name="Table 1">
            <a:extLst>
              <a:ext uri="{FF2B5EF4-FFF2-40B4-BE49-F238E27FC236}">
                <a16:creationId xmlns:a16="http://schemas.microsoft.com/office/drawing/2014/main" id="{BEE21AFB-230E-4891-BF0A-1569C5712240}"/>
              </a:ext>
            </a:extLst>
          </p:cNvPr>
          <p:cNvGraphicFramePr>
            <a:graphicFrameLocks noGrp="1"/>
          </p:cNvGraphicFramePr>
          <p:nvPr>
            <p:extLst>
              <p:ext uri="{D42A27DB-BD31-4B8C-83A1-F6EECF244321}">
                <p14:modId xmlns:p14="http://schemas.microsoft.com/office/powerpoint/2010/main" val="2486837098"/>
              </p:ext>
            </p:extLst>
          </p:nvPr>
        </p:nvGraphicFramePr>
        <p:xfrm>
          <a:off x="167269" y="882717"/>
          <a:ext cx="11831444" cy="4171672"/>
        </p:xfrm>
        <a:graphic>
          <a:graphicData uri="http://schemas.openxmlformats.org/drawingml/2006/table">
            <a:tbl>
              <a:tblPr firstRow="1" bandRow="1">
                <a:tableStyleId>{5C22544A-7EE6-4342-B048-85BDC9FD1C3A}</a:tableStyleId>
              </a:tblPr>
              <a:tblGrid>
                <a:gridCol w="3813716">
                  <a:extLst>
                    <a:ext uri="{9D8B030D-6E8A-4147-A177-3AD203B41FA5}">
                      <a16:colId xmlns:a16="http://schemas.microsoft.com/office/drawing/2014/main" val="77458555"/>
                    </a:ext>
                  </a:extLst>
                </a:gridCol>
                <a:gridCol w="4678646">
                  <a:extLst>
                    <a:ext uri="{9D8B030D-6E8A-4147-A177-3AD203B41FA5}">
                      <a16:colId xmlns:a16="http://schemas.microsoft.com/office/drawing/2014/main" val="2196022683"/>
                    </a:ext>
                  </a:extLst>
                </a:gridCol>
                <a:gridCol w="3339082">
                  <a:extLst>
                    <a:ext uri="{9D8B030D-6E8A-4147-A177-3AD203B41FA5}">
                      <a16:colId xmlns:a16="http://schemas.microsoft.com/office/drawing/2014/main" val="2515831338"/>
                    </a:ext>
                  </a:extLst>
                </a:gridCol>
              </a:tblGrid>
              <a:tr h="633232">
                <a:tc>
                  <a:txBody>
                    <a:bodyPr/>
                    <a:lstStyle/>
                    <a:p>
                      <a:r>
                        <a:rPr lang="fr-FR" b="1" dirty="0">
                          <a:solidFill>
                            <a:schemeClr val="tx1"/>
                          </a:solidFill>
                        </a:rPr>
                        <a:t>3 Catégorie</a:t>
                      </a:r>
                      <a:r>
                        <a:rPr lang="fr-FR" b="1" baseline="0" dirty="0">
                          <a:solidFill>
                            <a:schemeClr val="tx1"/>
                          </a:solidFill>
                        </a:rPr>
                        <a:t>s des produits</a:t>
                      </a:r>
                      <a:endParaRPr lang="fr-FR"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fr-FR" b="1" dirty="0">
                          <a:solidFill>
                            <a:schemeClr val="tx1"/>
                          </a:solidFill>
                        </a:rPr>
                        <a:t>2 catégories</a:t>
                      </a:r>
                      <a:r>
                        <a:rPr lang="fr-FR" b="1" baseline="0" dirty="0">
                          <a:solidFill>
                            <a:schemeClr val="tx1"/>
                          </a:solidFill>
                        </a:rPr>
                        <a:t> de pays</a:t>
                      </a:r>
                      <a:endParaRPr lang="fr-FR"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fr-FR" b="1" dirty="0">
                          <a:solidFill>
                            <a:schemeClr val="tx1"/>
                          </a:solidFill>
                        </a:rPr>
                        <a:t>Des périodes de libéralisation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83049003"/>
                  </a:ext>
                </a:extLst>
              </a:tr>
              <a:tr h="406760">
                <a:tc rowSpan="2">
                  <a:txBody>
                    <a:bodyPr/>
                    <a:lstStyle/>
                    <a:p>
                      <a:pPr marL="0" algn="l" defTabSz="914400" rtl="0" eaLnBrk="1" latinLnBrk="0" hangingPunct="1"/>
                      <a:r>
                        <a:rPr lang="fr-FR" sz="1800" b="1" kern="1200" dirty="0">
                          <a:solidFill>
                            <a:schemeClr val="tx1"/>
                          </a:solidFill>
                          <a:latin typeface="+mn-lt"/>
                          <a:ea typeface="+mn-ea"/>
                          <a:cs typeface="+mn-cs"/>
                        </a:rPr>
                        <a:t>Produits non-sensibles (g</a:t>
                      </a:r>
                      <a:r>
                        <a:rPr lang="fr-FR" sz="1800" b="1" kern="1200" noProof="0" dirty="0">
                          <a:solidFill>
                            <a:schemeClr val="tx1"/>
                          </a:solidFill>
                          <a:latin typeface="+mn-lt"/>
                          <a:ea typeface="+mn-ea"/>
                          <a:cs typeface="+mn-cs"/>
                        </a:rPr>
                        <a:t>roupe</a:t>
                      </a:r>
                      <a:r>
                        <a:rPr lang="en-GB" sz="1800" b="1" kern="1200" dirty="0">
                          <a:solidFill>
                            <a:schemeClr val="tx1"/>
                          </a:solidFill>
                          <a:latin typeface="+mn-lt"/>
                          <a:ea typeface="+mn-ea"/>
                          <a:cs typeface="+mn-cs"/>
                        </a:rPr>
                        <a:t> principal) 90% des </a:t>
                      </a:r>
                      <a:r>
                        <a:rPr lang="fr-FR" sz="1800" b="1" kern="1200" noProof="0" dirty="0">
                          <a:solidFill>
                            <a:schemeClr val="tx1"/>
                          </a:solidFill>
                          <a:latin typeface="+mn-lt"/>
                          <a:ea typeface="+mn-ea"/>
                          <a:cs typeface="+mn-cs"/>
                        </a:rPr>
                        <a:t>lignes tarifaires </a:t>
                      </a:r>
                      <a:r>
                        <a:rPr lang="en-GB" sz="1800" b="1" kern="1200" dirty="0">
                          <a:solidFill>
                            <a:schemeClr val="tx1"/>
                          </a:solidFill>
                          <a:latin typeface="+mn-lt"/>
                          <a:ea typeface="+mn-ea"/>
                          <a:cs typeface="+mn-cs"/>
                        </a:rPr>
                        <a:t>(de </a:t>
                      </a:r>
                      <a:r>
                        <a:rPr lang="fr-FR" sz="1800" b="1" kern="1200" noProof="0" dirty="0">
                          <a:solidFill>
                            <a:schemeClr val="tx1"/>
                          </a:solidFill>
                          <a:latin typeface="+mn-lt"/>
                          <a:ea typeface="+mn-ea"/>
                          <a:cs typeface="+mn-cs"/>
                        </a:rPr>
                        <a:t>l’ensemble</a:t>
                      </a:r>
                      <a:r>
                        <a:rPr lang="en-GB" sz="1800" b="1" kern="1200" dirty="0">
                          <a:solidFill>
                            <a:schemeClr val="tx1"/>
                          </a:solidFill>
                          <a:latin typeface="+mn-lt"/>
                          <a:ea typeface="+mn-ea"/>
                          <a:cs typeface="+mn-cs"/>
                        </a:rPr>
                        <a:t> des </a:t>
                      </a:r>
                      <a:r>
                        <a:rPr lang="fr-FR" sz="1800" b="1" kern="1200" noProof="0" dirty="0">
                          <a:solidFill>
                            <a:schemeClr val="tx1"/>
                          </a:solidFill>
                          <a:latin typeface="+mn-lt"/>
                          <a:ea typeface="+mn-ea"/>
                          <a:cs typeface="+mn-cs"/>
                        </a:rPr>
                        <a:t>produit)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l" defTabSz="914400" rtl="0" eaLnBrk="1" latinLnBrk="0" hangingPunct="1"/>
                      <a:r>
                        <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Non-</a:t>
                      </a:r>
                      <a:r>
                        <a:rPr lang="fr-FR" sz="1400" b="1" kern="1200" dirty="0">
                          <a:solidFill>
                            <a:schemeClr val="tx1"/>
                          </a:solidFill>
                          <a:latin typeface="Verdana" panose="020B0604030504040204" pitchFamily="34" charset="0"/>
                          <a:ea typeface="Verdana" panose="020B0604030504040204" pitchFamily="34" charset="0"/>
                          <a:cs typeface="+mn-cs"/>
                        </a:rPr>
                        <a:t>PMA</a:t>
                      </a:r>
                      <a:endPar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5 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402045443"/>
                  </a:ext>
                </a:extLst>
              </a:tr>
              <a:tr h="865096">
                <a:tc vMerge="1">
                  <a:txBody>
                    <a:bodyPr/>
                    <a:lstStyle/>
                    <a:p>
                      <a:endParaRPr lang="fr-FR" dirty="0"/>
                    </a:p>
                  </a:txBody>
                  <a:tcPr>
                    <a:solidFill>
                      <a:schemeClr val="accent1"/>
                    </a:solidFill>
                  </a:tcPr>
                </a:tc>
                <a:tc>
                  <a:txBody>
                    <a:bodyPr/>
                    <a:lstStyle/>
                    <a:p>
                      <a:r>
                        <a:rPr lang="fr-FR" sz="1400" b="1" kern="1200" dirty="0">
                          <a:solidFill>
                            <a:schemeClr val="tx1"/>
                          </a:solidFill>
                          <a:latin typeface="Verdana" panose="020B0604030504040204" pitchFamily="34" charset="0"/>
                          <a:ea typeface="Verdana" panose="020B0604030504040204" pitchFamily="34" charset="0"/>
                          <a:cs typeface="+mn-cs"/>
                        </a:rPr>
                        <a:t>les pays les moins avancés (PMA) </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10 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114491622"/>
                  </a:ext>
                </a:extLst>
              </a:tr>
              <a:tr h="406760">
                <a:tc rowSpan="2">
                  <a:txBody>
                    <a:bodyPr/>
                    <a:lstStyle/>
                    <a:p>
                      <a:pPr marL="0" algn="l" defTabSz="914400" rtl="0" eaLnBrk="1" latinLnBrk="0" hangingPunct="1"/>
                      <a:r>
                        <a:rPr lang="fr-FR" sz="1800" b="1" kern="1200" dirty="0">
                          <a:solidFill>
                            <a:schemeClr val="tx1"/>
                          </a:solidFill>
                          <a:latin typeface="+mn-lt"/>
                          <a:ea typeface="+mn-ea"/>
                          <a:cs typeface="+mn-cs"/>
                        </a:rPr>
                        <a:t>Produits sensibles 7% </a:t>
                      </a:r>
                      <a:r>
                        <a:rPr lang="fr-FR" sz="1800" b="1" kern="1200" noProof="0" dirty="0">
                          <a:solidFill>
                            <a:schemeClr val="tx1"/>
                          </a:solidFill>
                          <a:latin typeface="+mn-lt"/>
                          <a:ea typeface="+mn-ea"/>
                          <a:cs typeface="+mn-cs"/>
                        </a:rPr>
                        <a:t>des lignes tarifaires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Non-PMA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10 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788393888"/>
                  </a:ext>
                </a:extLst>
              </a:tr>
              <a:tr h="406760">
                <a:tc vMerge="1">
                  <a:txBody>
                    <a:bodyPr/>
                    <a:lstStyle/>
                    <a:p>
                      <a:endParaRPr lang="fr-FR" dirty="0"/>
                    </a:p>
                  </a:txBody>
                  <a:tcPr>
                    <a:solidFill>
                      <a:schemeClr val="accent1"/>
                    </a:solidFill>
                  </a:tcPr>
                </a:tc>
                <a:tc>
                  <a:txBody>
                    <a:bodyPr/>
                    <a:lstStyle/>
                    <a:p>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PMA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13 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244723368"/>
                  </a:ext>
                </a:extLst>
              </a:tr>
              <a:tr h="1453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kern="1200" dirty="0">
                          <a:solidFill>
                            <a:schemeClr val="tx1"/>
                          </a:solidFill>
                          <a:latin typeface="+mn-lt"/>
                          <a:ea typeface="+mn-ea"/>
                          <a:cs typeface="+mn-cs"/>
                        </a:rPr>
                        <a:t>Produits exclus 3% Produits sensibles 7% </a:t>
                      </a:r>
                      <a:r>
                        <a:rPr lang="fr-FR" sz="1800" b="1" kern="1200" noProof="0" dirty="0">
                          <a:solidFill>
                            <a:schemeClr val="tx1"/>
                          </a:solidFill>
                          <a:latin typeface="+mn-lt"/>
                          <a:ea typeface="+mn-ea"/>
                          <a:cs typeface="+mn-cs"/>
                        </a:rPr>
                        <a:t>des lignes tarifaires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kern="1200" noProof="0" dirty="0">
                        <a:solidFill>
                          <a:schemeClr val="tx1"/>
                        </a:solidFill>
                        <a:latin typeface="+mn-lt"/>
                        <a:ea typeface="+mn-ea"/>
                        <a:cs typeface="+mn-cs"/>
                      </a:endParaRPr>
                    </a:p>
                    <a:p>
                      <a:pPr marL="0" algn="l" defTabSz="914400" rtl="0" eaLnBrk="1" latinLnBrk="0" hangingPunct="1"/>
                      <a:endParaRPr lang="fr-FR" sz="1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Non-PMA, PMA =&gt; </a:t>
                      </a:r>
                      <a:r>
                        <a:rPr lang="fr-FR" sz="1400" b="1" dirty="0">
                          <a:solidFill>
                            <a:srgbClr val="FF0000"/>
                          </a:solidFill>
                          <a:latin typeface="Verdana" panose="020B0604030504040204" pitchFamily="34" charset="0"/>
                          <a:ea typeface="Verdana" panose="020B0604030504040204" pitchFamily="34" charset="0"/>
                          <a:cs typeface="Verdana" panose="020B0604030504040204" pitchFamily="34" charset="0"/>
                        </a:rPr>
                        <a:t>Double</a:t>
                      </a:r>
                      <a:r>
                        <a:rPr lang="fr-FR" sz="1400" b="1" baseline="0" dirty="0">
                          <a:solidFill>
                            <a:srgbClr val="FF0000"/>
                          </a:solidFill>
                          <a:latin typeface="Verdana" panose="020B0604030504040204" pitchFamily="34" charset="0"/>
                          <a:ea typeface="Verdana" panose="020B0604030504040204" pitchFamily="34" charset="0"/>
                          <a:cs typeface="Verdana" panose="020B0604030504040204" pitchFamily="34" charset="0"/>
                        </a:rPr>
                        <a:t> qualification</a:t>
                      </a:r>
                      <a:endParaRPr lang="fr-FR" sz="14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r>
                        <a:rPr lang="fr-FR" sz="1400" b="1" dirty="0">
                          <a:solidFill>
                            <a:srgbClr val="FF0000"/>
                          </a:solidFill>
                          <a:latin typeface="Verdana" panose="020B0604030504040204" pitchFamily="34" charset="0"/>
                          <a:ea typeface="Verdana" panose="020B0604030504040204" pitchFamily="34" charset="0"/>
                          <a:cs typeface="Verdana" panose="020B0604030504040204" pitchFamily="34" charset="0"/>
                        </a:rPr>
                        <a:t>(3% max</a:t>
                      </a:r>
                      <a:r>
                        <a:rPr lang="fr-FR" sz="1400" b="1" baseline="0" dirty="0">
                          <a:solidFill>
                            <a:srgbClr val="FF0000"/>
                          </a:solidFill>
                          <a:latin typeface="Verdana" panose="020B0604030504040204" pitchFamily="34" charset="0"/>
                          <a:ea typeface="Verdana" panose="020B0604030504040204" pitchFamily="34" charset="0"/>
                          <a:cs typeface="Verdana" panose="020B0604030504040204" pitchFamily="34" charset="0"/>
                        </a:rPr>
                        <a:t> des lignes tarifaires + 10% max de la valeur moyenne des importations en provenance des pays africains dans les trois années qui précédent la mise en œuvre de la </a:t>
                      </a:r>
                      <a:r>
                        <a:rPr lang="fr-FR" sz="1400" b="1" baseline="0" dirty="0" err="1">
                          <a:solidFill>
                            <a:srgbClr val="FF0000"/>
                          </a:solidFill>
                          <a:latin typeface="Verdana" panose="020B0604030504040204" pitchFamily="34" charset="0"/>
                          <a:ea typeface="Verdana" panose="020B0604030504040204" pitchFamily="34" charset="0"/>
                          <a:cs typeface="Verdana" panose="020B0604030504040204" pitchFamily="34" charset="0"/>
                        </a:rPr>
                        <a:t>ZLECAf</a:t>
                      </a:r>
                      <a:r>
                        <a:rPr lang="fr-FR" sz="1400" b="1" baseline="0" dirty="0">
                          <a:solidFill>
                            <a:srgbClr val="FF0000"/>
                          </a:solidFill>
                          <a:latin typeface="Verdana" panose="020B0604030504040204" pitchFamily="34" charset="0"/>
                          <a:ea typeface="Verdana" panose="020B0604030504040204" pitchFamily="34" charset="0"/>
                          <a:cs typeface="Verdana" panose="020B0604030504040204" pitchFamily="34" charset="0"/>
                        </a:rPr>
                        <a:t>)</a:t>
                      </a:r>
                      <a:endParaRPr lang="fr-FR" sz="14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Pas libéralisés, mais</a:t>
                      </a:r>
                      <a:r>
                        <a:rPr lang="fr-FR" sz="1400" b="1" baseline="0" dirty="0">
                          <a:solidFill>
                            <a:schemeClr val="tx1"/>
                          </a:solidFill>
                          <a:latin typeface="Verdana" panose="020B0604030504040204" pitchFamily="34" charset="0"/>
                          <a:ea typeface="Verdana" panose="020B0604030504040204" pitchFamily="34" charset="0"/>
                          <a:cs typeface="Verdana" panose="020B0604030504040204" pitchFamily="34" charset="0"/>
                        </a:rPr>
                        <a:t> l</a:t>
                      </a: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istes examinées</a:t>
                      </a:r>
                      <a:r>
                        <a:rPr lang="fr-FR" sz="1400" b="1" baseline="0" dirty="0">
                          <a:solidFill>
                            <a:schemeClr val="tx1"/>
                          </a:solidFill>
                          <a:latin typeface="Verdana" panose="020B0604030504040204" pitchFamily="34" charset="0"/>
                          <a:ea typeface="Verdana" panose="020B0604030504040204" pitchFamily="34" charset="0"/>
                          <a:cs typeface="Verdana" panose="020B0604030504040204" pitchFamily="34" charset="0"/>
                        </a:rPr>
                        <a:t> tous les 5 ans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648589312"/>
                  </a:ext>
                </a:extLst>
              </a:tr>
            </a:tbl>
          </a:graphicData>
        </a:graphic>
      </p:graphicFrame>
    </p:spTree>
    <p:extLst>
      <p:ext uri="{BB962C8B-B14F-4D97-AF65-F5344CB8AC3E}">
        <p14:creationId xmlns:p14="http://schemas.microsoft.com/office/powerpoint/2010/main" val="2704802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80960" y="36937"/>
            <a:ext cx="1211104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fr-FR" sz="3600" b="1" dirty="0"/>
              <a:t>Comprendre les modalités de libéralisation tarifaires</a:t>
            </a:r>
            <a:endParaRPr lang="en-GB" sz="3600" b="1" dirty="0"/>
          </a:p>
        </p:txBody>
      </p:sp>
      <p:sp>
        <p:nvSpPr>
          <p:cNvPr id="5" name="Rectangle 1"/>
          <p:cNvSpPr>
            <a:spLocks/>
          </p:cNvSpPr>
          <p:nvPr/>
        </p:nvSpPr>
        <p:spPr bwMode="auto">
          <a:xfrm>
            <a:off x="1638167" y="1321734"/>
            <a:ext cx="9029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en-US" sz="2800" b="1" dirty="0"/>
          </a:p>
          <a:p>
            <a:endParaRPr lang="en-US" sz="2800" dirty="0"/>
          </a:p>
        </p:txBody>
      </p:sp>
      <p:sp>
        <p:nvSpPr>
          <p:cNvPr id="3" name="Rectangle: Rounded Corners 2">
            <a:extLst>
              <a:ext uri="{FF2B5EF4-FFF2-40B4-BE49-F238E27FC236}">
                <a16:creationId xmlns:a16="http://schemas.microsoft.com/office/drawing/2014/main" id="{1E7B57C0-C879-4193-BFC6-343584DFF75F}"/>
              </a:ext>
            </a:extLst>
          </p:cNvPr>
          <p:cNvSpPr/>
          <p:nvPr/>
        </p:nvSpPr>
        <p:spPr>
          <a:xfrm>
            <a:off x="283028" y="1000469"/>
            <a:ext cx="11185706" cy="2533312"/>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900" b="1" dirty="0">
                <a:solidFill>
                  <a:schemeClr val="tx1"/>
                </a:solidFill>
              </a:rPr>
              <a:t>Les droits de douane sur 90 % des marchandises des États parties à la </a:t>
            </a:r>
            <a:r>
              <a:rPr lang="fr-FR" sz="1900" b="1" dirty="0" err="1">
                <a:solidFill>
                  <a:schemeClr val="tx1"/>
                </a:solidFill>
              </a:rPr>
              <a:t>ZLECAf</a:t>
            </a:r>
            <a:r>
              <a:rPr lang="fr-FR" sz="1900" b="1" dirty="0">
                <a:solidFill>
                  <a:schemeClr val="tx1"/>
                </a:solidFill>
              </a:rPr>
              <a:t> seront </a:t>
            </a:r>
            <a:r>
              <a:rPr lang="fr-FR" sz="1900" b="1" dirty="0">
                <a:solidFill>
                  <a:schemeClr val="accent2">
                    <a:lumMod val="75000"/>
                  </a:schemeClr>
                </a:solidFill>
              </a:rPr>
              <a:t>réduits au taux linéaires </a:t>
            </a:r>
            <a:r>
              <a:rPr lang="fr-FR" sz="1900" b="1" dirty="0">
                <a:solidFill>
                  <a:schemeClr val="tx1"/>
                </a:solidFill>
              </a:rPr>
              <a:t>jusqu’à 0 : 5 ans pour les non-PMA et 10 ans pour les PMA. </a:t>
            </a:r>
          </a:p>
          <a:p>
            <a:pPr algn="ctr"/>
            <a:r>
              <a:rPr lang="fr-FR" sz="1900" b="1" dirty="0">
                <a:solidFill>
                  <a:schemeClr val="accent2">
                    <a:lumMod val="75000"/>
                  </a:schemeClr>
                </a:solidFill>
              </a:rPr>
              <a:t>i.e. Un produit exporté d'un État Partie de la </a:t>
            </a:r>
            <a:r>
              <a:rPr lang="fr-FR" sz="1900" b="1" dirty="0" err="1">
                <a:solidFill>
                  <a:schemeClr val="accent2">
                    <a:lumMod val="75000"/>
                  </a:schemeClr>
                </a:solidFill>
              </a:rPr>
              <a:t>ZLECAf</a:t>
            </a:r>
            <a:r>
              <a:rPr lang="fr-FR" sz="1900" b="1" dirty="0">
                <a:solidFill>
                  <a:schemeClr val="accent2">
                    <a:lumMod val="75000"/>
                  </a:schemeClr>
                </a:solidFill>
              </a:rPr>
              <a:t> vers un pays non-PMA (si on applique un taux 25% la première année)</a:t>
            </a:r>
          </a:p>
          <a:p>
            <a:pPr algn="ctr"/>
            <a:r>
              <a:rPr lang="fr-FR" sz="1900" b="1" dirty="0">
                <a:solidFill>
                  <a:schemeClr val="accent2">
                    <a:lumMod val="75000"/>
                  </a:schemeClr>
                </a:solidFill>
              </a:rPr>
              <a:t>2021 : 25 pour cent</a:t>
            </a:r>
          </a:p>
          <a:p>
            <a:pPr algn="ctr"/>
            <a:r>
              <a:rPr lang="fr-FR" sz="1900" b="1" dirty="0">
                <a:solidFill>
                  <a:schemeClr val="accent2">
                    <a:lumMod val="75000"/>
                  </a:schemeClr>
                </a:solidFill>
              </a:rPr>
              <a:t>2022 : 20 pour cent </a:t>
            </a:r>
          </a:p>
          <a:p>
            <a:pPr algn="ctr"/>
            <a:r>
              <a:rPr lang="fr-FR" sz="1900" b="1" dirty="0">
                <a:solidFill>
                  <a:schemeClr val="accent2">
                    <a:lumMod val="75000"/>
                  </a:schemeClr>
                </a:solidFill>
              </a:rPr>
              <a:t> 2023 : 15 pour  cent</a:t>
            </a:r>
          </a:p>
          <a:p>
            <a:pPr algn="ctr"/>
            <a:r>
              <a:rPr lang="fr-FR" sz="1900" b="1" dirty="0">
                <a:solidFill>
                  <a:schemeClr val="tx1"/>
                </a:solidFill>
              </a:rPr>
              <a:t>Réductions chaque année jusqu'à ce que le taux soit 0</a:t>
            </a:r>
            <a:endParaRPr lang="en-GB" sz="1900" b="1" dirty="0">
              <a:solidFill>
                <a:schemeClr val="tx1"/>
              </a:solidFill>
            </a:endParaRPr>
          </a:p>
        </p:txBody>
      </p:sp>
      <p:sp>
        <p:nvSpPr>
          <p:cNvPr id="10" name="Arrow: Bent-Up 9">
            <a:extLst>
              <a:ext uri="{FF2B5EF4-FFF2-40B4-BE49-F238E27FC236}">
                <a16:creationId xmlns:a16="http://schemas.microsoft.com/office/drawing/2014/main" id="{3F69C279-849A-4F35-9630-8B9E2C38357F}"/>
              </a:ext>
            </a:extLst>
          </p:cNvPr>
          <p:cNvSpPr/>
          <p:nvPr/>
        </p:nvSpPr>
        <p:spPr>
          <a:xfrm rot="5400000">
            <a:off x="3846913" y="3221833"/>
            <a:ext cx="884116" cy="1590580"/>
          </a:xfrm>
          <a:prstGeom prst="bentUpArrow">
            <a:avLst>
              <a:gd name="adj1" fmla="val 32840"/>
              <a:gd name="adj2" fmla="val 25000"/>
              <a:gd name="adj3" fmla="val 35780"/>
            </a:avLst>
          </a:prstGeom>
          <a:solidFill>
            <a:schemeClr val="accent6">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 name="Rectangle: Rounded Corners 3">
            <a:extLst>
              <a:ext uri="{FF2B5EF4-FFF2-40B4-BE49-F238E27FC236}">
                <a16:creationId xmlns:a16="http://schemas.microsoft.com/office/drawing/2014/main" id="{7AA2E4C7-D9F0-4E94-BE7E-BD0A221A4D3A}"/>
              </a:ext>
            </a:extLst>
          </p:cNvPr>
          <p:cNvSpPr/>
          <p:nvPr/>
        </p:nvSpPr>
        <p:spPr>
          <a:xfrm>
            <a:off x="5084261" y="3797308"/>
            <a:ext cx="5150409" cy="1053886"/>
          </a:xfrm>
          <a:prstGeom prst="round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Pour  les7 % des marchandises "sensibles", les droits de douane seront réduits dans un délai de 10 ans pour les pays non PMA et de 13 ans pour les PMA</a:t>
            </a:r>
          </a:p>
        </p:txBody>
      </p:sp>
      <p:sp>
        <p:nvSpPr>
          <p:cNvPr id="13" name="Arrow: Bent-Up 12">
            <a:extLst>
              <a:ext uri="{FF2B5EF4-FFF2-40B4-BE49-F238E27FC236}">
                <a16:creationId xmlns:a16="http://schemas.microsoft.com/office/drawing/2014/main" id="{C0D1CD45-6FCD-4FB0-A1D0-744D0A5C54CC}"/>
              </a:ext>
            </a:extLst>
          </p:cNvPr>
          <p:cNvSpPr/>
          <p:nvPr/>
        </p:nvSpPr>
        <p:spPr>
          <a:xfrm rot="5400000">
            <a:off x="6787056" y="4664724"/>
            <a:ext cx="795033" cy="1590580"/>
          </a:xfrm>
          <a:prstGeom prst="bentUpArrow">
            <a:avLst>
              <a:gd name="adj1" fmla="val 32840"/>
              <a:gd name="adj2" fmla="val 25000"/>
              <a:gd name="adj3" fmla="val 35780"/>
            </a:avLst>
          </a:prstGeom>
          <a:solidFill>
            <a:schemeClr val="accent6">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Rectangle: Rounded Corners 14">
            <a:extLst>
              <a:ext uri="{FF2B5EF4-FFF2-40B4-BE49-F238E27FC236}">
                <a16:creationId xmlns:a16="http://schemas.microsoft.com/office/drawing/2014/main" id="{B032261F-5FC2-4C84-828A-F9A9C9BB56C3}"/>
              </a:ext>
            </a:extLst>
          </p:cNvPr>
          <p:cNvSpPr/>
          <p:nvPr/>
        </p:nvSpPr>
        <p:spPr>
          <a:xfrm>
            <a:off x="8099601" y="5214711"/>
            <a:ext cx="3996919" cy="1053887"/>
          </a:xfrm>
          <a:prstGeom prst="roundRect">
            <a:avLst>
              <a:gd name="adj" fmla="val 16670"/>
            </a:avLst>
          </a:prstGeom>
          <a:solidFill>
            <a:schemeClr val="accent5">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fr-FR" b="1" dirty="0">
                <a:solidFill>
                  <a:schemeClr val="tx1"/>
                </a:solidFill>
              </a:rPr>
              <a:t>Des droits de douane seront maintenus sur 3 % des produits "exclus"</a:t>
            </a:r>
          </a:p>
          <a:p>
            <a:r>
              <a:rPr lang="fr-FR" b="1" dirty="0"/>
              <a:t> </a:t>
            </a:r>
          </a:p>
          <a:p>
            <a:endParaRPr lang="fr-FR" b="1" dirty="0"/>
          </a:p>
          <a:p>
            <a:endParaRPr lang="fr-FR" b="1" dirty="0"/>
          </a:p>
          <a:p>
            <a:endParaRPr lang="en-GB" b="1" dirty="0"/>
          </a:p>
        </p:txBody>
      </p:sp>
    </p:spTree>
    <p:extLst>
      <p:ext uri="{BB962C8B-B14F-4D97-AF65-F5344CB8AC3E}">
        <p14:creationId xmlns:p14="http://schemas.microsoft.com/office/powerpoint/2010/main" val="4085651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142369" y="20710"/>
            <a:ext cx="120015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3600" b="1" dirty="0"/>
              <a:t>Modes de fourniture de services  </a:t>
            </a:r>
            <a:endParaRPr lang="en-GB" sz="3600" b="1" dirty="0"/>
          </a:p>
        </p:txBody>
      </p:sp>
      <p:sp>
        <p:nvSpPr>
          <p:cNvPr id="4" name="TextBox 1"/>
          <p:cNvSpPr txBox="1"/>
          <p:nvPr/>
        </p:nvSpPr>
        <p:spPr>
          <a:xfrm>
            <a:off x="3157658" y="1658489"/>
            <a:ext cx="5970923" cy="2835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n-US" sz="1600" b="1" dirty="0"/>
          </a:p>
        </p:txBody>
      </p:sp>
      <p:sp>
        <p:nvSpPr>
          <p:cNvPr id="57" name="Rectangle: Single Corner Rounded 56">
            <a:extLst>
              <a:ext uri="{FF2B5EF4-FFF2-40B4-BE49-F238E27FC236}">
                <a16:creationId xmlns:a16="http://schemas.microsoft.com/office/drawing/2014/main" id="{5D50A6A9-CB27-40DB-BCAE-260B84A3CFD5}"/>
              </a:ext>
            </a:extLst>
          </p:cNvPr>
          <p:cNvSpPr/>
          <p:nvPr/>
        </p:nvSpPr>
        <p:spPr>
          <a:xfrm>
            <a:off x="479966" y="1357952"/>
            <a:ext cx="11042083" cy="4928548"/>
          </a:xfrm>
          <a:prstGeom prst="round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endParaRPr lang="en-GB" sz="2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06E84D01-7783-4097-A4F8-C9CFBFA8821C}"/>
              </a:ext>
            </a:extLst>
          </p:cNvPr>
          <p:cNvGraphicFramePr>
            <a:graphicFrameLocks noGrp="1"/>
          </p:cNvGraphicFramePr>
          <p:nvPr>
            <p:ph idx="1"/>
          </p:nvPr>
        </p:nvGraphicFramePr>
        <p:xfrm>
          <a:off x="188687" y="930678"/>
          <a:ext cx="11523348" cy="5722032"/>
        </p:xfrm>
        <a:graphic>
          <a:graphicData uri="http://schemas.openxmlformats.org/drawingml/2006/table">
            <a:tbl>
              <a:tblPr firstRow="1" firstCol="1" bandRow="1">
                <a:tableStyleId>{93296810-A885-4BE3-A3E7-6D5BEEA58F35}</a:tableStyleId>
              </a:tblPr>
              <a:tblGrid>
                <a:gridCol w="2306863">
                  <a:extLst>
                    <a:ext uri="{9D8B030D-6E8A-4147-A177-3AD203B41FA5}">
                      <a16:colId xmlns:a16="http://schemas.microsoft.com/office/drawing/2014/main" val="4160037237"/>
                    </a:ext>
                  </a:extLst>
                </a:gridCol>
                <a:gridCol w="4615922">
                  <a:extLst>
                    <a:ext uri="{9D8B030D-6E8A-4147-A177-3AD203B41FA5}">
                      <a16:colId xmlns:a16="http://schemas.microsoft.com/office/drawing/2014/main" val="3020319068"/>
                    </a:ext>
                  </a:extLst>
                </a:gridCol>
                <a:gridCol w="4600563">
                  <a:extLst>
                    <a:ext uri="{9D8B030D-6E8A-4147-A177-3AD203B41FA5}">
                      <a16:colId xmlns:a16="http://schemas.microsoft.com/office/drawing/2014/main" val="2471532434"/>
                    </a:ext>
                  </a:extLst>
                </a:gridCol>
              </a:tblGrid>
              <a:tr h="568308">
                <a:tc>
                  <a:txBody>
                    <a:bodyPr/>
                    <a:lstStyle/>
                    <a:p>
                      <a:pPr marL="0" marR="0" algn="ctr" fontAlgn="t">
                        <a:lnSpc>
                          <a:spcPct val="107000"/>
                        </a:lnSpc>
                        <a:spcBef>
                          <a:spcPts val="0"/>
                        </a:spcBef>
                        <a:spcAft>
                          <a:spcPts val="0"/>
                        </a:spcAft>
                      </a:pPr>
                      <a:r>
                        <a:rPr lang="fr-FR" sz="1800" b="1" u="none" strike="noStrike" kern="1200" dirty="0">
                          <a:solidFill>
                            <a:schemeClr val="bg1"/>
                          </a:solidFill>
                          <a:effectLst/>
                          <a:latin typeface="+mn-lt"/>
                          <a:ea typeface="+mn-ea"/>
                          <a:cs typeface="+mn-cs"/>
                        </a:rPr>
                        <a:t>Modes de fourniture </a:t>
                      </a:r>
                      <a:endParaRPr lang="en-CA" sz="1800" b="1" u="none" strike="noStrike" kern="1200" dirty="0">
                        <a:solidFill>
                          <a:schemeClr val="bg1"/>
                        </a:solidFill>
                        <a:effectLst/>
                        <a:latin typeface="+mn-lt"/>
                        <a:ea typeface="+mn-ea"/>
                        <a:cs typeface="+mn-cs"/>
                      </a:endParaRPr>
                    </a:p>
                  </a:txBody>
                  <a:tcPr marL="68580" marR="68580" marT="4763" marB="0">
                    <a:solidFill>
                      <a:schemeClr val="accent1">
                        <a:lumMod val="75000"/>
                      </a:schemeClr>
                    </a:solidFill>
                  </a:tcPr>
                </a:tc>
                <a:tc>
                  <a:txBody>
                    <a:bodyPr/>
                    <a:lstStyle/>
                    <a:p>
                      <a:pPr marL="0" marR="0" algn="ctr" fontAlgn="t">
                        <a:lnSpc>
                          <a:spcPct val="107000"/>
                        </a:lnSpc>
                        <a:spcBef>
                          <a:spcPts val="0"/>
                        </a:spcBef>
                        <a:spcAft>
                          <a:spcPts val="0"/>
                        </a:spcAft>
                      </a:pPr>
                      <a:r>
                        <a:rPr lang="fr-FR" sz="1800" b="1" u="none" strike="noStrike" noProof="0" dirty="0">
                          <a:solidFill>
                            <a:schemeClr val="bg1"/>
                          </a:solidFill>
                          <a:effectLst/>
                        </a:rPr>
                        <a:t>Description</a:t>
                      </a:r>
                      <a:endParaRPr lang="fr-FR" sz="1800" b="1" i="0" u="none" strike="noStrike" noProof="0" dirty="0">
                        <a:solidFill>
                          <a:schemeClr val="bg1"/>
                        </a:solidFill>
                        <a:effectLst/>
                        <a:latin typeface="Arial" panose="020B0604020202020204" pitchFamily="34" charset="0"/>
                      </a:endParaRPr>
                    </a:p>
                  </a:txBody>
                  <a:tcPr marL="68580" marR="68580" marT="4763" marB="0">
                    <a:solidFill>
                      <a:schemeClr val="accent1">
                        <a:lumMod val="75000"/>
                      </a:schemeClr>
                    </a:solidFill>
                  </a:tcPr>
                </a:tc>
                <a:tc>
                  <a:txBody>
                    <a:bodyPr/>
                    <a:lstStyle/>
                    <a:p>
                      <a:pPr marL="0" marR="0" algn="ctr" fontAlgn="t">
                        <a:lnSpc>
                          <a:spcPct val="107000"/>
                        </a:lnSpc>
                        <a:spcBef>
                          <a:spcPts val="0"/>
                        </a:spcBef>
                        <a:spcAft>
                          <a:spcPts val="0"/>
                        </a:spcAft>
                      </a:pPr>
                      <a:r>
                        <a:rPr lang="fr-FR" sz="1800" b="1" u="none" strike="noStrike" noProof="0" dirty="0">
                          <a:solidFill>
                            <a:schemeClr val="bg1"/>
                          </a:solidFill>
                          <a:effectLst/>
                        </a:rPr>
                        <a:t>Exemple</a:t>
                      </a:r>
                      <a:r>
                        <a:rPr lang="en-CA" sz="1800" b="1" u="none" strike="noStrike" dirty="0">
                          <a:solidFill>
                            <a:schemeClr val="bg1"/>
                          </a:solidFill>
                          <a:effectLst/>
                        </a:rPr>
                        <a:t>s</a:t>
                      </a:r>
                      <a:endParaRPr lang="en-CA" sz="1800" b="1" i="0" u="none" strike="noStrike" dirty="0">
                        <a:solidFill>
                          <a:schemeClr val="bg1"/>
                        </a:solidFill>
                        <a:effectLst/>
                        <a:latin typeface="Arial" panose="020B0604020202020204" pitchFamily="34" charset="0"/>
                      </a:endParaRPr>
                    </a:p>
                  </a:txBody>
                  <a:tcPr marL="68580" marR="68580" marT="4763" marB="0">
                    <a:solidFill>
                      <a:schemeClr val="accent1">
                        <a:lumMod val="75000"/>
                      </a:schemeClr>
                    </a:solidFill>
                  </a:tcPr>
                </a:tc>
                <a:extLst>
                  <a:ext uri="{0D108BD9-81ED-4DB2-BD59-A6C34878D82A}">
                    <a16:rowId xmlns:a16="http://schemas.microsoft.com/office/drawing/2014/main" val="2461990387"/>
                  </a:ext>
                </a:extLst>
              </a:tr>
              <a:tr h="1257487">
                <a:tc>
                  <a:txBody>
                    <a:bodyPr/>
                    <a:lstStyle/>
                    <a:p>
                      <a:pPr marL="0" marR="0" lvl="0" indent="0" algn="ctr" defTabSz="914400" rtl="0" eaLnBrk="1" fontAlgn="t" latinLnBrk="0" hangingPunct="1">
                        <a:lnSpc>
                          <a:spcPct val="107000"/>
                        </a:lnSpc>
                        <a:spcBef>
                          <a:spcPts val="0"/>
                        </a:spcBef>
                        <a:spcAft>
                          <a:spcPts val="0"/>
                        </a:spcAft>
                        <a:buClrTx/>
                        <a:buSzTx/>
                        <a:buFontTx/>
                        <a:buNone/>
                        <a:tabLst/>
                        <a:defRPr/>
                      </a:pPr>
                      <a:r>
                        <a:rPr lang="en-CA" sz="1600" b="1" u="none" strike="noStrike" dirty="0">
                          <a:solidFill>
                            <a:schemeClr val="tx1"/>
                          </a:solidFill>
                          <a:effectLst/>
                        </a:rPr>
                        <a:t>Mode 1: </a:t>
                      </a:r>
                      <a:r>
                        <a:rPr lang="fr-FR" sz="1600" b="1" i="0" kern="1200" noProof="0" dirty="0">
                          <a:solidFill>
                            <a:schemeClr val="tx1"/>
                          </a:solidFill>
                          <a:effectLst/>
                          <a:latin typeface="+mn-lt"/>
                          <a:ea typeface="+mn-ea"/>
                          <a:cs typeface="+mn-cs"/>
                        </a:rPr>
                        <a:t>Fourniture transfrontières</a:t>
                      </a:r>
                    </a:p>
                    <a:p>
                      <a:pPr marL="0" marR="0" algn="ctr" fontAlgn="t">
                        <a:lnSpc>
                          <a:spcPct val="107000"/>
                        </a:lnSpc>
                        <a:spcBef>
                          <a:spcPts val="0"/>
                        </a:spcBef>
                        <a:spcAft>
                          <a:spcPts val="0"/>
                        </a:spcAft>
                      </a:pPr>
                      <a:endParaRPr lang="en-CA"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1" i="0" kern="1200" dirty="0">
                          <a:solidFill>
                            <a:schemeClr val="tx1"/>
                          </a:solidFill>
                          <a:effectLst/>
                          <a:latin typeface="+mn-lt"/>
                          <a:ea typeface="+mn-ea"/>
                          <a:cs typeface="+mn-cs"/>
                        </a:rPr>
                        <a:t>La fourniture d’un service à partir du territoire d’un pays membre dans le territoire de tout autre pays membre.</a:t>
                      </a:r>
                      <a:endParaRPr lang="en-US"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0" i="0" kern="1200" dirty="0">
                          <a:solidFill>
                            <a:schemeClr val="tx1"/>
                          </a:solidFill>
                          <a:effectLst/>
                          <a:latin typeface="+mn-lt"/>
                          <a:ea typeface="+mn-ea"/>
                          <a:cs typeface="+mn-cs"/>
                        </a:rPr>
                        <a:t>Un utilisateur dans le pays A reçoit des services de l’étranger à travers son infrastructure de télécommunications, de technologies de l’information ou de distribution postale</a:t>
                      </a:r>
                    </a:p>
                    <a:p>
                      <a:pPr marL="0" marR="0" algn="just" fontAlgn="t">
                        <a:lnSpc>
                          <a:spcPct val="107000"/>
                        </a:lnSpc>
                        <a:spcBef>
                          <a:spcPts val="0"/>
                        </a:spcBef>
                        <a:spcAft>
                          <a:spcPts val="0"/>
                        </a:spcAft>
                      </a:pPr>
                      <a:endParaRPr lang="en-US" sz="1600" b="0"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extLst>
                  <a:ext uri="{0D108BD9-81ED-4DB2-BD59-A6C34878D82A}">
                    <a16:rowId xmlns:a16="http://schemas.microsoft.com/office/drawing/2014/main" val="378085743"/>
                  </a:ext>
                </a:extLst>
              </a:tr>
              <a:tr h="1006904">
                <a:tc>
                  <a:txBody>
                    <a:bodyPr/>
                    <a:lstStyle/>
                    <a:p>
                      <a:pPr marL="0" marR="0" lvl="0" indent="0" algn="ctr" defTabSz="914400" rtl="0" eaLnBrk="1" fontAlgn="t" latinLnBrk="0" hangingPunct="1">
                        <a:lnSpc>
                          <a:spcPct val="107000"/>
                        </a:lnSpc>
                        <a:spcBef>
                          <a:spcPts val="0"/>
                        </a:spcBef>
                        <a:spcAft>
                          <a:spcPts val="0"/>
                        </a:spcAft>
                        <a:buClrTx/>
                        <a:buSzTx/>
                        <a:buFontTx/>
                        <a:buNone/>
                        <a:tabLst/>
                        <a:defRPr/>
                      </a:pPr>
                      <a:r>
                        <a:rPr lang="en-CA" sz="1600" b="1" u="none" strike="noStrike" dirty="0">
                          <a:solidFill>
                            <a:schemeClr val="tx1"/>
                          </a:solidFill>
                          <a:effectLst/>
                        </a:rPr>
                        <a:t>Mode 2:</a:t>
                      </a:r>
                      <a:r>
                        <a:rPr lang="fr-FR" sz="1600" b="1" i="0" kern="1200" noProof="0" dirty="0">
                          <a:solidFill>
                            <a:schemeClr val="tx1"/>
                          </a:solidFill>
                          <a:effectLst/>
                          <a:latin typeface="+mn-lt"/>
                          <a:ea typeface="+mn-ea"/>
                          <a:cs typeface="+mn-cs"/>
                        </a:rPr>
                        <a:t>Consommation à l'étranger </a:t>
                      </a:r>
                    </a:p>
                    <a:p>
                      <a:pPr marL="0" marR="0" algn="ctr" fontAlgn="t">
                        <a:lnSpc>
                          <a:spcPct val="107000"/>
                        </a:lnSpc>
                        <a:spcBef>
                          <a:spcPts val="0"/>
                        </a:spcBef>
                        <a:spcAft>
                          <a:spcPts val="0"/>
                        </a:spcAft>
                      </a:pPr>
                      <a:endParaRPr lang="en-CA"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1" i="0" kern="1200" dirty="0">
                          <a:solidFill>
                            <a:schemeClr val="tx1"/>
                          </a:solidFill>
                          <a:effectLst/>
                          <a:latin typeface="+mn-lt"/>
                          <a:ea typeface="+mn-ea"/>
                          <a:cs typeface="+mn-cs"/>
                        </a:rPr>
                        <a:t>La fourniture d’un service sur le territoire d’un pays membre à l’intention d’un consommateur de services de tout autre pays membre.</a:t>
                      </a:r>
                      <a:endParaRPr lang="en-US"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0" i="0" kern="1200" dirty="0">
                          <a:solidFill>
                            <a:schemeClr val="tx1"/>
                          </a:solidFill>
                          <a:effectLst/>
                          <a:latin typeface="+mn-lt"/>
                          <a:ea typeface="+mn-ea"/>
                          <a:cs typeface="+mn-cs"/>
                        </a:rPr>
                        <a:t>Des ressortissants du pays A se rendent dans le pays B en tant que touristes, étudiants ou malades pour recevoir différents services.</a:t>
                      </a:r>
                      <a:endParaRPr lang="en-CA" sz="1600" b="0"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extLst>
                  <a:ext uri="{0D108BD9-81ED-4DB2-BD59-A6C34878D82A}">
                    <a16:rowId xmlns:a16="http://schemas.microsoft.com/office/drawing/2014/main" val="3682874892"/>
                  </a:ext>
                </a:extLst>
              </a:tr>
              <a:tr h="1508068">
                <a:tc>
                  <a:txBody>
                    <a:bodyPr/>
                    <a:lstStyle/>
                    <a:p>
                      <a:pPr marL="0" marR="0" lvl="0" indent="0" algn="ctr" defTabSz="914400" rtl="0" eaLnBrk="1" fontAlgn="t" latinLnBrk="0" hangingPunct="1">
                        <a:lnSpc>
                          <a:spcPct val="107000"/>
                        </a:lnSpc>
                        <a:spcBef>
                          <a:spcPts val="0"/>
                        </a:spcBef>
                        <a:spcAft>
                          <a:spcPts val="0"/>
                        </a:spcAft>
                        <a:buClrTx/>
                        <a:buSzTx/>
                        <a:buFontTx/>
                        <a:buNone/>
                        <a:tabLst/>
                        <a:defRPr/>
                      </a:pPr>
                      <a:r>
                        <a:rPr lang="en-CA" sz="1600" b="1" u="none" strike="noStrike" dirty="0">
                          <a:solidFill>
                            <a:schemeClr val="tx1"/>
                          </a:solidFill>
                          <a:effectLst/>
                        </a:rPr>
                        <a:t>Mode 3:</a:t>
                      </a:r>
                      <a:r>
                        <a:rPr lang="fr-FR" sz="1600" b="1" i="0" kern="1200" noProof="0" dirty="0">
                          <a:solidFill>
                            <a:schemeClr val="tx1"/>
                          </a:solidFill>
                          <a:effectLst/>
                          <a:latin typeface="+mn-lt"/>
                          <a:ea typeface="+mn-ea"/>
                          <a:cs typeface="+mn-cs"/>
                        </a:rPr>
                        <a:t>Présence commerciale</a:t>
                      </a:r>
                    </a:p>
                    <a:p>
                      <a:pPr marL="0" marR="0" algn="ctr" fontAlgn="t">
                        <a:lnSpc>
                          <a:spcPct val="107000"/>
                        </a:lnSpc>
                        <a:spcBef>
                          <a:spcPts val="0"/>
                        </a:spcBef>
                        <a:spcAft>
                          <a:spcPts val="0"/>
                        </a:spcAft>
                      </a:pPr>
                      <a:endParaRPr lang="en-CA"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1" i="0" kern="1200" dirty="0">
                          <a:solidFill>
                            <a:schemeClr val="tx1"/>
                          </a:solidFill>
                          <a:effectLst/>
                          <a:latin typeface="+mn-lt"/>
                          <a:ea typeface="+mn-ea"/>
                          <a:cs typeface="+mn-cs"/>
                        </a:rPr>
                        <a:t>La fourniture de services par un fournisseur de services d’un pays membre, grâce à l’établissement d’une présence commerciale (un bureau) sur le territoire d’un autre pays membre.</a:t>
                      </a:r>
                      <a:endParaRPr lang="en-US"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0" i="0" kern="1200" dirty="0">
                          <a:solidFill>
                            <a:schemeClr val="tx1"/>
                          </a:solidFill>
                          <a:effectLst/>
                          <a:latin typeface="+mn-lt"/>
                          <a:ea typeface="+mn-ea"/>
                          <a:cs typeface="+mn-cs"/>
                        </a:rPr>
                        <a:t>Le service est fourni dans le pays A par une filiale, une succursale ou un bureau de représentation (groupe hôtelier, société de construction) </a:t>
                      </a:r>
                    </a:p>
                    <a:p>
                      <a:pPr marL="0" marR="0" algn="just" fontAlgn="t">
                        <a:lnSpc>
                          <a:spcPct val="107000"/>
                        </a:lnSpc>
                        <a:spcBef>
                          <a:spcPts val="0"/>
                        </a:spcBef>
                        <a:spcAft>
                          <a:spcPts val="0"/>
                        </a:spcAft>
                      </a:pPr>
                      <a:endParaRPr lang="en-US" sz="1600" b="0"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extLst>
                  <a:ext uri="{0D108BD9-81ED-4DB2-BD59-A6C34878D82A}">
                    <a16:rowId xmlns:a16="http://schemas.microsoft.com/office/drawing/2014/main" val="948709770"/>
                  </a:ext>
                </a:extLst>
              </a:tr>
              <a:tr h="1329381">
                <a:tc>
                  <a:txBody>
                    <a:bodyPr/>
                    <a:lstStyle/>
                    <a:p>
                      <a:pPr marL="0" marR="0" lvl="0" indent="0" algn="ctr" defTabSz="914400" rtl="0" eaLnBrk="1" fontAlgn="t" latinLnBrk="0" hangingPunct="1">
                        <a:lnSpc>
                          <a:spcPct val="107000"/>
                        </a:lnSpc>
                        <a:spcBef>
                          <a:spcPts val="0"/>
                        </a:spcBef>
                        <a:spcAft>
                          <a:spcPts val="0"/>
                        </a:spcAft>
                        <a:buClrTx/>
                        <a:buSzTx/>
                        <a:buFontTx/>
                        <a:buNone/>
                        <a:tabLst/>
                        <a:defRPr/>
                      </a:pPr>
                      <a:r>
                        <a:rPr lang="en-CA" sz="1600" b="1" u="none" strike="noStrike" dirty="0">
                          <a:solidFill>
                            <a:schemeClr val="tx1"/>
                          </a:solidFill>
                          <a:effectLst/>
                        </a:rPr>
                        <a:t>Mode 4: </a:t>
                      </a:r>
                      <a:r>
                        <a:rPr lang="fr-FR" sz="1600" b="1" u="none" strike="noStrike" noProof="0" dirty="0">
                          <a:solidFill>
                            <a:schemeClr val="tx1"/>
                          </a:solidFill>
                          <a:effectLst/>
                        </a:rPr>
                        <a:t>P</a:t>
                      </a:r>
                      <a:r>
                        <a:rPr lang="fr-FR" sz="1600" b="1" noProof="0" dirty="0">
                          <a:solidFill>
                            <a:schemeClr val="tx1"/>
                          </a:solidFill>
                        </a:rPr>
                        <a:t>résence de personnes physiques</a:t>
                      </a:r>
                      <a:endParaRPr lang="fr-FR" sz="1600" b="1" i="0" u="none" strike="noStrike" noProof="0"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1" i="0" kern="1200" dirty="0">
                          <a:solidFill>
                            <a:schemeClr val="tx1"/>
                          </a:solidFill>
                          <a:effectLst/>
                          <a:latin typeface="+mn-lt"/>
                          <a:ea typeface="+mn-ea"/>
                          <a:cs typeface="+mn-cs"/>
                        </a:rPr>
                        <a:t>Prestation de services par un fournisseur de services d’un pays membre, grâce à la présence de personnes physiques  temporaire de ce pays sur le territoire de tout autre pays membre. </a:t>
                      </a:r>
                      <a:endParaRPr lang="en-US"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just" fontAlgn="t">
                        <a:lnSpc>
                          <a:spcPct val="107000"/>
                        </a:lnSpc>
                        <a:spcBef>
                          <a:spcPts val="0"/>
                        </a:spcBef>
                        <a:spcAft>
                          <a:spcPts val="0"/>
                        </a:spcAft>
                      </a:pPr>
                      <a:r>
                        <a:rPr lang="fr-FR" sz="1600" b="0" i="0" kern="1200" dirty="0">
                          <a:solidFill>
                            <a:schemeClr val="tx1"/>
                          </a:solidFill>
                          <a:effectLst/>
                          <a:latin typeface="+mn-lt"/>
                          <a:ea typeface="+mn-ea"/>
                          <a:cs typeface="+mn-cs"/>
                        </a:rPr>
                        <a:t>Un expert-conseil ou un gestionnaire, un docteur se rendant dans un autre pays pour y offrir leurs services</a:t>
                      </a:r>
                      <a:endParaRPr lang="en-CA" sz="1600" b="0"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extLst>
                  <a:ext uri="{0D108BD9-81ED-4DB2-BD59-A6C34878D82A}">
                    <a16:rowId xmlns:a16="http://schemas.microsoft.com/office/drawing/2014/main" val="2878411372"/>
                  </a:ext>
                </a:extLst>
              </a:tr>
            </a:tbl>
          </a:graphicData>
        </a:graphic>
      </p:graphicFrame>
    </p:spTree>
    <p:extLst>
      <p:ext uri="{BB962C8B-B14F-4D97-AF65-F5344CB8AC3E}">
        <p14:creationId xmlns:p14="http://schemas.microsoft.com/office/powerpoint/2010/main" val="728476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175272"/>
            <a:ext cx="9144000" cy="2185214"/>
          </a:xfrm>
          <a:prstGeom prst="rect">
            <a:avLst/>
          </a:prstGeom>
          <a:solidFill>
            <a:schemeClr val="accent5">
              <a:lumMod val="50000"/>
            </a:schemeClr>
          </a:solidFill>
        </p:spPr>
        <p:txBody>
          <a:bodyPr wrap="square" rtlCol="0">
            <a:spAutoFit/>
          </a:bodyPr>
          <a:lstStyle/>
          <a:p>
            <a:pPr algn="ctr"/>
            <a:endParaRPr lang="fr-FR" sz="2000" dirty="0">
              <a:solidFill>
                <a:schemeClr val="bg1"/>
              </a:solidFill>
              <a:latin typeface="Arial" panose="020B0604020202020204" pitchFamily="34" charset="0"/>
              <a:cs typeface="Arial" panose="020B0604020202020204" pitchFamily="34" charset="0"/>
            </a:endParaRPr>
          </a:p>
          <a:p>
            <a:pPr algn="ctr"/>
            <a:r>
              <a:rPr lang="fr-FR" sz="4800" dirty="0" err="1">
                <a:solidFill>
                  <a:schemeClr val="bg1"/>
                </a:solidFill>
                <a:ea typeface="DengXian" panose="02010600030101010101" pitchFamily="2" charset="-122"/>
                <a:cs typeface="Arial" panose="020B0604020202020204" pitchFamily="34" charset="0"/>
              </a:rPr>
              <a:t>ZLECAf</a:t>
            </a:r>
            <a:r>
              <a:rPr lang="fr-FR" sz="4800" dirty="0">
                <a:solidFill>
                  <a:schemeClr val="bg1"/>
                </a:solidFill>
                <a:ea typeface="DengXian" panose="02010600030101010101" pitchFamily="2" charset="-122"/>
                <a:cs typeface="Arial" panose="020B0604020202020204" pitchFamily="34" charset="0"/>
              </a:rPr>
              <a:t> : </a:t>
            </a:r>
            <a:r>
              <a:rPr lang="fr-FR" sz="4800" dirty="0" err="1">
                <a:solidFill>
                  <a:schemeClr val="bg1"/>
                </a:solidFill>
                <a:ea typeface="DengXian" panose="02010600030101010101" pitchFamily="2" charset="-122"/>
                <a:cs typeface="Arial" panose="020B0604020202020204" pitchFamily="34" charset="0"/>
              </a:rPr>
              <a:t>Status</a:t>
            </a:r>
            <a:r>
              <a:rPr lang="fr-FR" sz="4800" dirty="0">
                <a:solidFill>
                  <a:schemeClr val="bg1"/>
                </a:solidFill>
                <a:ea typeface="DengXian" panose="02010600030101010101" pitchFamily="2" charset="-122"/>
                <a:cs typeface="Arial" panose="020B0604020202020204" pitchFamily="34" charset="0"/>
              </a:rPr>
              <a:t> de ratification et négociations</a:t>
            </a:r>
          </a:p>
          <a:p>
            <a:pPr algn="ctr"/>
            <a:endParaRPr lang="en-GB"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0494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91440" y="37710"/>
            <a:ext cx="1195832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3600" b="1" dirty="0"/>
              <a:t>Statut de ratification de l’Accord de la </a:t>
            </a:r>
            <a:r>
              <a:rPr lang="fr-FR" sz="3600" b="1" dirty="0" err="1"/>
              <a:t>ZLECAf</a:t>
            </a:r>
            <a:r>
              <a:rPr lang="fr-FR" sz="3600" b="1" dirty="0"/>
              <a:t>  </a:t>
            </a:r>
            <a:endParaRPr lang="en-GB" sz="3600" b="1" dirty="0"/>
          </a:p>
        </p:txBody>
      </p:sp>
      <p:pic>
        <p:nvPicPr>
          <p:cNvPr id="4" name="Picture 3" descr="Chart&#10;&#10;Description automatically generated">
            <a:extLst>
              <a:ext uri="{FF2B5EF4-FFF2-40B4-BE49-F238E27FC236}">
                <a16:creationId xmlns:a16="http://schemas.microsoft.com/office/drawing/2014/main" id="{FFE24774-C1C6-432F-8AEB-CC0BB46E91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454" y="1140330"/>
            <a:ext cx="11752305" cy="5252292"/>
          </a:xfrm>
          <a:prstGeom prst="rect">
            <a:avLst/>
          </a:prstGeom>
        </p:spPr>
      </p:pic>
    </p:spTree>
    <p:extLst>
      <p:ext uri="{BB962C8B-B14F-4D97-AF65-F5344CB8AC3E}">
        <p14:creationId xmlns:p14="http://schemas.microsoft.com/office/powerpoint/2010/main" val="1447594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F19C9234-94A6-4BA8-97D8-D19E9E60A667}"/>
              </a:ext>
            </a:extLst>
          </p:cNvPr>
          <p:cNvSpPr/>
          <p:nvPr/>
        </p:nvSpPr>
        <p:spPr>
          <a:xfrm>
            <a:off x="163814" y="0"/>
            <a:ext cx="11604010" cy="817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a:defRPr sz="1800" b="0" i="0" u="none" strike="noStrike" kern="0" cap="none" spc="0" baseline="0">
                <a:solidFill>
                  <a:srgbClr val="000000"/>
                </a:solidFill>
                <a:uFillTx/>
              </a:defRPr>
            </a:pPr>
            <a:r>
              <a:rPr lang="fr-FR" sz="3600" b="1" dirty="0" err="1">
                <a:solidFill>
                  <a:schemeClr val="lt1"/>
                </a:solidFill>
              </a:rPr>
              <a:t>ZLECAf</a:t>
            </a:r>
            <a:r>
              <a:rPr lang="fr-FR" sz="3600" b="1" dirty="0">
                <a:solidFill>
                  <a:schemeClr val="lt1"/>
                </a:solidFill>
              </a:rPr>
              <a:t> : </a:t>
            </a:r>
            <a:r>
              <a:rPr lang="fr-FR" sz="3600" b="1" dirty="0" err="1">
                <a:solidFill>
                  <a:schemeClr val="lt1"/>
                </a:solidFill>
              </a:rPr>
              <a:t>Status</a:t>
            </a:r>
            <a:r>
              <a:rPr lang="fr-FR" sz="3600" b="1" dirty="0">
                <a:solidFill>
                  <a:schemeClr val="lt1"/>
                </a:solidFill>
              </a:rPr>
              <a:t> de négociations</a:t>
            </a:r>
          </a:p>
        </p:txBody>
      </p:sp>
      <p:sp>
        <p:nvSpPr>
          <p:cNvPr id="4" name="Rectangle: Rounded Corners 3">
            <a:extLst>
              <a:ext uri="{FF2B5EF4-FFF2-40B4-BE49-F238E27FC236}">
                <a16:creationId xmlns:a16="http://schemas.microsoft.com/office/drawing/2014/main" id="{EB36EB02-D187-4284-B2DD-90F524141B61}"/>
              </a:ext>
            </a:extLst>
          </p:cNvPr>
          <p:cNvSpPr/>
          <p:nvPr/>
        </p:nvSpPr>
        <p:spPr>
          <a:xfrm>
            <a:off x="429316" y="887528"/>
            <a:ext cx="4865914" cy="3414329"/>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00000"/>
              <a:defRPr/>
            </a:pPr>
            <a:r>
              <a:rPr lang="en-GB" sz="2000" b="1" dirty="0">
                <a:solidFill>
                  <a:srgbClr val="000000"/>
                </a:solidFill>
                <a:latin typeface="Calibri"/>
              </a:rPr>
              <a:t>Commerce </a:t>
            </a:r>
            <a:r>
              <a:rPr lang="fr-FR" sz="2000" b="1" dirty="0">
                <a:solidFill>
                  <a:srgbClr val="000000"/>
                </a:solidFill>
                <a:latin typeface="Calibri"/>
              </a:rPr>
              <a:t>des marchandises</a:t>
            </a:r>
            <a:r>
              <a:rPr lang="en-US" sz="2000" b="1" dirty="0">
                <a:solidFill>
                  <a:srgbClr val="000000"/>
                </a:solidFill>
                <a:latin typeface="Calibri"/>
              </a:rPr>
              <a:t>:</a:t>
            </a:r>
            <a:endParaRPr lang="en-GB" sz="2000" b="1" dirty="0">
              <a:solidFill>
                <a:srgbClr val="000000"/>
              </a:solidFill>
              <a:latin typeface="Calibri"/>
            </a:endParaRPr>
          </a:p>
          <a:p>
            <a:pPr marL="228600" indent="-228600" algn="just">
              <a:lnSpc>
                <a:spcPct val="90000"/>
              </a:lnSpc>
              <a:spcBef>
                <a:spcPts val="500"/>
              </a:spcBef>
              <a:buSzPct val="100000"/>
              <a:buFont typeface="Wingdings" panose="05000000000000000000" pitchFamily="2" charset="2"/>
              <a:buChar char="Ø"/>
              <a:defRPr/>
            </a:pPr>
            <a:r>
              <a:rPr lang="fr-FR" sz="1600" dirty="0">
                <a:solidFill>
                  <a:srgbClr val="000000"/>
                </a:solidFill>
                <a:latin typeface="Calibri"/>
              </a:rPr>
              <a:t>43 pays ont soumis leurs offres tarifaires sur les marchandises, représentant 78 % des États membres de l'UA, avec des soumissions consolidées de 4 unions douanières (CEMAC, CEDEAO + Mauritanie, EAC et SACU).</a:t>
            </a:r>
          </a:p>
          <a:p>
            <a:pPr marL="228600" indent="-228600" algn="just">
              <a:lnSpc>
                <a:spcPct val="90000"/>
              </a:lnSpc>
              <a:spcBef>
                <a:spcPts val="500"/>
              </a:spcBef>
              <a:buSzPct val="100000"/>
              <a:buFont typeface="Wingdings" panose="05000000000000000000" pitchFamily="2" charset="2"/>
              <a:buChar char="Ø"/>
              <a:defRPr/>
            </a:pPr>
            <a:r>
              <a:rPr lang="fr-FR" sz="1600" dirty="0">
                <a:solidFill>
                  <a:srgbClr val="000000"/>
                </a:solidFill>
                <a:latin typeface="Calibri"/>
              </a:rPr>
              <a:t>28 des 43 offres des États membres sur les marchandises pour la libéralisation tarifaire ont atteint le seuil - 90 % des lignes tarifaires à libéraliser complètement.</a:t>
            </a:r>
          </a:p>
          <a:p>
            <a:pPr marL="228600" indent="-228600" algn="just">
              <a:lnSpc>
                <a:spcPct val="90000"/>
              </a:lnSpc>
              <a:spcBef>
                <a:spcPts val="500"/>
              </a:spcBef>
              <a:buSzPct val="100000"/>
              <a:buFont typeface="Wingdings" panose="05000000000000000000" pitchFamily="2" charset="2"/>
              <a:buChar char="Ø"/>
              <a:defRPr/>
            </a:pPr>
            <a:r>
              <a:rPr lang="fr-FR" sz="1600" dirty="0">
                <a:solidFill>
                  <a:srgbClr val="000000"/>
                </a:solidFill>
                <a:latin typeface="Calibri"/>
              </a:rPr>
              <a:t>87,7 % des lignes tarifaires ont fait l'objet d'un accord de </a:t>
            </a:r>
            <a:r>
              <a:rPr lang="fr-FR" sz="1600" dirty="0" err="1">
                <a:solidFill>
                  <a:srgbClr val="000000"/>
                </a:solidFill>
                <a:latin typeface="Calibri"/>
              </a:rPr>
              <a:t>RdO</a:t>
            </a:r>
            <a:r>
              <a:rPr lang="fr-FR" sz="1600" dirty="0">
                <a:solidFill>
                  <a:srgbClr val="000000"/>
                </a:solidFill>
                <a:latin typeface="Calibri"/>
              </a:rPr>
              <a:t>. Les </a:t>
            </a:r>
            <a:r>
              <a:rPr lang="fr-FR" sz="1600" dirty="0" err="1">
                <a:solidFill>
                  <a:srgbClr val="000000"/>
                </a:solidFill>
                <a:latin typeface="Calibri"/>
              </a:rPr>
              <a:t>RdO</a:t>
            </a:r>
            <a:r>
              <a:rPr lang="fr-FR" sz="1600" dirty="0">
                <a:solidFill>
                  <a:srgbClr val="000000"/>
                </a:solidFill>
                <a:latin typeface="Calibri"/>
              </a:rPr>
              <a:t> des CER s'appliquent aux lignes tarifaires restantes de 12,3 % (sur des bases temporaires). </a:t>
            </a:r>
            <a:endParaRPr lang="en-GB" sz="1600" dirty="0">
              <a:solidFill>
                <a:srgbClr val="000000"/>
              </a:solidFill>
              <a:latin typeface="Calibri"/>
            </a:endParaRPr>
          </a:p>
        </p:txBody>
      </p:sp>
      <p:sp>
        <p:nvSpPr>
          <p:cNvPr id="5" name="Rectangle: Rounded Corners 4">
            <a:extLst>
              <a:ext uri="{FF2B5EF4-FFF2-40B4-BE49-F238E27FC236}">
                <a16:creationId xmlns:a16="http://schemas.microsoft.com/office/drawing/2014/main" id="{A7BC1D66-A91F-42E1-BC40-6FDBE74744E2}"/>
              </a:ext>
            </a:extLst>
          </p:cNvPr>
          <p:cNvSpPr/>
          <p:nvPr/>
        </p:nvSpPr>
        <p:spPr>
          <a:xfrm>
            <a:off x="1818641" y="4301857"/>
            <a:ext cx="10060944" cy="2180223"/>
          </a:xfrm>
          <a:prstGeom prst="round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00000"/>
              <a:defRPr/>
            </a:pPr>
            <a:endParaRPr lang="en-US" b="1" dirty="0">
              <a:solidFill>
                <a:srgbClr val="000000"/>
              </a:solidFill>
              <a:latin typeface="Calibri"/>
            </a:endParaRPr>
          </a:p>
          <a:p>
            <a:pPr marL="0" lvl="1">
              <a:lnSpc>
                <a:spcPct val="90000"/>
              </a:lnSpc>
              <a:spcBef>
                <a:spcPts val="1000"/>
              </a:spcBef>
              <a:buSzPct val="100000"/>
              <a:defRPr/>
            </a:pPr>
            <a:r>
              <a:rPr lang="fr-FR" sz="2000" b="1" dirty="0">
                <a:solidFill>
                  <a:srgbClr val="000000"/>
                </a:solidFill>
                <a:latin typeface="Calibri"/>
              </a:rPr>
              <a:t>Questions de la phase II : Investissement, droits de propriété intellectuelle, politique de concurrence, commerce numérique, femmes et jeunes dans le commerce.</a:t>
            </a:r>
          </a:p>
          <a:p>
            <a:pPr marL="228600" lvl="1" indent="-228600" algn="just">
              <a:lnSpc>
                <a:spcPct val="90000"/>
              </a:lnSpc>
              <a:spcBef>
                <a:spcPts val="500"/>
              </a:spcBef>
              <a:buSzPct val="100000"/>
              <a:buFont typeface="Wingdings" panose="05000000000000000000" pitchFamily="2" charset="2"/>
              <a:buChar char="Ø"/>
              <a:defRPr/>
            </a:pPr>
            <a:r>
              <a:rPr lang="fr-FR" sz="1600" dirty="0">
                <a:solidFill>
                  <a:srgbClr val="000000"/>
                </a:solidFill>
                <a:latin typeface="Calibri"/>
              </a:rPr>
              <a:t>Des comités techniques ont été créés par les ministres et leurs mandats ont été approuvés pour les questions de politique de concurrence, de droits de propriété intellectuelle et d'investissement. Les protocoles sont en cours d'élaboration.</a:t>
            </a:r>
          </a:p>
          <a:p>
            <a:pPr marL="228600" lvl="1" indent="-228600" algn="just">
              <a:lnSpc>
                <a:spcPct val="90000"/>
              </a:lnSpc>
              <a:spcBef>
                <a:spcPts val="500"/>
              </a:spcBef>
              <a:buSzPct val="100000"/>
              <a:buFont typeface="Wingdings" panose="05000000000000000000" pitchFamily="2" charset="2"/>
              <a:buChar char="Ø"/>
              <a:defRPr/>
            </a:pPr>
            <a:r>
              <a:rPr lang="fr-FR" sz="1600" dirty="0">
                <a:solidFill>
                  <a:srgbClr val="000000"/>
                </a:solidFill>
                <a:latin typeface="Calibri"/>
              </a:rPr>
              <a:t>Les protocoles relatifs au commerce numérique et au commerce des femmes et des jeunes sont au stade de la consultation.</a:t>
            </a:r>
            <a:endParaRPr lang="en-GB" sz="1600" dirty="0">
              <a:solidFill>
                <a:srgbClr val="000000"/>
              </a:solidFill>
              <a:latin typeface="Calibri"/>
            </a:endParaRPr>
          </a:p>
        </p:txBody>
      </p:sp>
      <p:sp>
        <p:nvSpPr>
          <p:cNvPr id="8" name="Rectangle: Rounded Corners 7">
            <a:extLst>
              <a:ext uri="{FF2B5EF4-FFF2-40B4-BE49-F238E27FC236}">
                <a16:creationId xmlns:a16="http://schemas.microsoft.com/office/drawing/2014/main" id="{1E6451FC-130B-4A17-8AF7-B4DADEA36D1A}"/>
              </a:ext>
            </a:extLst>
          </p:cNvPr>
          <p:cNvSpPr/>
          <p:nvPr/>
        </p:nvSpPr>
        <p:spPr>
          <a:xfrm>
            <a:off x="6707966" y="1356751"/>
            <a:ext cx="4434958" cy="2398783"/>
          </a:xfrm>
          <a:prstGeom prst="roundRect">
            <a:avLst/>
          </a:prstGeom>
          <a:solidFill>
            <a:schemeClr val="bg2">
              <a:lumMod val="9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90000"/>
              </a:lnSpc>
              <a:spcBef>
                <a:spcPts val="1000"/>
              </a:spcBef>
              <a:buSzPct val="100000"/>
              <a:defRPr/>
            </a:pPr>
            <a:endParaRPr lang="en-GB" sz="2000" b="1" dirty="0">
              <a:solidFill>
                <a:srgbClr val="000000"/>
              </a:solidFill>
              <a:latin typeface="Calibri"/>
            </a:endParaRPr>
          </a:p>
          <a:p>
            <a:pPr marL="0" lvl="1">
              <a:lnSpc>
                <a:spcPct val="90000"/>
              </a:lnSpc>
              <a:spcBef>
                <a:spcPts val="1000"/>
              </a:spcBef>
              <a:buSzPct val="100000"/>
              <a:defRPr/>
            </a:pPr>
            <a:r>
              <a:rPr lang="en-GB" sz="2000" b="1" dirty="0">
                <a:solidFill>
                  <a:srgbClr val="000000"/>
                </a:solidFill>
                <a:latin typeface="Calibri"/>
              </a:rPr>
              <a:t>Commerce des services</a:t>
            </a:r>
            <a:r>
              <a:rPr lang="en-US" sz="2000" b="1" dirty="0">
                <a:solidFill>
                  <a:srgbClr val="000000"/>
                </a:solidFill>
                <a:latin typeface="Calibri"/>
              </a:rPr>
              <a:t>: </a:t>
            </a:r>
          </a:p>
          <a:p>
            <a:pPr marL="285750" lvl="1" indent="-285750" algn="just">
              <a:lnSpc>
                <a:spcPct val="90000"/>
              </a:lnSpc>
              <a:spcBef>
                <a:spcPts val="1000"/>
              </a:spcBef>
              <a:buSzPct val="100000"/>
              <a:buFont typeface="Wingdings" panose="05000000000000000000" pitchFamily="2" charset="2"/>
              <a:buChar char="Ø"/>
              <a:defRPr/>
            </a:pPr>
            <a:r>
              <a:rPr lang="fr-FR" sz="1600" dirty="0">
                <a:solidFill>
                  <a:srgbClr val="000000"/>
                </a:solidFill>
                <a:latin typeface="Calibri"/>
              </a:rPr>
              <a:t>5 secteurs prioritaires à libéraliser : services financiers, transports, télécommunications/technologies de l'information, services professionnels, tourisme.</a:t>
            </a:r>
          </a:p>
          <a:p>
            <a:pPr marL="285750" lvl="1" indent="-285750" algn="just">
              <a:lnSpc>
                <a:spcPct val="90000"/>
              </a:lnSpc>
              <a:spcBef>
                <a:spcPts val="1000"/>
              </a:spcBef>
              <a:buSzPct val="100000"/>
              <a:buFont typeface="Wingdings" panose="05000000000000000000" pitchFamily="2" charset="2"/>
              <a:buChar char="Ø"/>
              <a:defRPr/>
            </a:pPr>
            <a:r>
              <a:rPr lang="fr-FR" sz="1600" dirty="0">
                <a:solidFill>
                  <a:srgbClr val="000000"/>
                </a:solidFill>
                <a:latin typeface="Calibri"/>
              </a:rPr>
              <a:t>46 pays africains ont soumis leurs offres de services. La CEMAC, la CAE et la CEDEAO ont présenté des offres de services consolidées.</a:t>
            </a:r>
          </a:p>
          <a:p>
            <a:pPr marL="0" lvl="1">
              <a:lnSpc>
                <a:spcPct val="90000"/>
              </a:lnSpc>
              <a:spcBef>
                <a:spcPts val="1000"/>
              </a:spcBef>
              <a:buSzPct val="100000"/>
              <a:defRPr/>
            </a:pPr>
            <a:endParaRPr lang="en-US" sz="2000" b="1" dirty="0">
              <a:solidFill>
                <a:srgbClr val="000000"/>
              </a:solidFill>
              <a:latin typeface="Calibri"/>
            </a:endParaRPr>
          </a:p>
        </p:txBody>
      </p:sp>
    </p:spTree>
    <p:extLst>
      <p:ext uri="{BB962C8B-B14F-4D97-AF65-F5344CB8AC3E}">
        <p14:creationId xmlns:p14="http://schemas.microsoft.com/office/powerpoint/2010/main" val="193817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142362"/>
            <a:ext cx="9875520" cy="1877437"/>
          </a:xfrm>
          <a:prstGeom prst="rect">
            <a:avLst/>
          </a:prstGeom>
          <a:solidFill>
            <a:schemeClr val="accent5">
              <a:lumMod val="50000"/>
            </a:schemeClr>
          </a:solidFill>
        </p:spPr>
        <p:txBody>
          <a:bodyPr wrap="square" rtlCol="0">
            <a:spAutoFit/>
          </a:bodyPr>
          <a:lstStyle/>
          <a:p>
            <a:pPr algn="ctr"/>
            <a:endParaRPr lang="en-US" sz="2000" dirty="0">
              <a:solidFill>
                <a:schemeClr val="bg1"/>
              </a:solidFill>
              <a:latin typeface="Arial" panose="020B0604020202020204" pitchFamily="34" charset="0"/>
              <a:cs typeface="Arial" panose="020B0604020202020204" pitchFamily="34" charset="0"/>
            </a:endParaRPr>
          </a:p>
          <a:p>
            <a:pPr algn="ctr">
              <a:spcBef>
                <a:spcPts val="0"/>
              </a:spcBef>
            </a:pPr>
            <a:r>
              <a:rPr lang="fr-FR" sz="4800" dirty="0">
                <a:solidFill>
                  <a:schemeClr val="bg1"/>
                </a:solidFill>
                <a:ea typeface="DengXian" panose="02010600030101010101" pitchFamily="2" charset="-122"/>
                <a:cs typeface="Arial" panose="020B0604020202020204" pitchFamily="34" charset="0"/>
              </a:rPr>
              <a:t>Effets attendus de la </a:t>
            </a:r>
            <a:r>
              <a:rPr lang="fr-FR" sz="4800" dirty="0" err="1">
                <a:solidFill>
                  <a:schemeClr val="bg1"/>
                </a:solidFill>
                <a:ea typeface="DengXian" panose="02010600030101010101" pitchFamily="2" charset="-122"/>
                <a:cs typeface="Arial" panose="020B0604020202020204" pitchFamily="34" charset="0"/>
              </a:rPr>
              <a:t>ZLECAf</a:t>
            </a:r>
            <a:r>
              <a:rPr lang="fr-FR" sz="4800" dirty="0">
                <a:solidFill>
                  <a:schemeClr val="bg1"/>
                </a:solidFill>
                <a:ea typeface="DengXian" panose="02010600030101010101" pitchFamily="2" charset="-122"/>
                <a:cs typeface="Arial" panose="020B0604020202020204" pitchFamily="34" charset="0"/>
              </a:rPr>
              <a:t> : Preuves empiriques (CEA)</a:t>
            </a:r>
          </a:p>
        </p:txBody>
      </p:sp>
    </p:spTree>
    <p:extLst>
      <p:ext uri="{BB962C8B-B14F-4D97-AF65-F5344CB8AC3E}">
        <p14:creationId xmlns:p14="http://schemas.microsoft.com/office/powerpoint/2010/main" val="1797385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FB410993-89CF-4D7E-85D9-1F4C97A786ED}"/>
              </a:ext>
            </a:extLst>
          </p:cNvPr>
          <p:cNvSpPr/>
          <p:nvPr/>
        </p:nvSpPr>
        <p:spPr>
          <a:xfrm>
            <a:off x="129514" y="23818"/>
            <a:ext cx="11920245" cy="76616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357188" algn="ctr"/>
            <a:r>
              <a:rPr lang="fr-FR" sz="3600" b="1" dirty="0">
                <a:solidFill>
                  <a:srgbClr val="FFFFFF"/>
                </a:solidFill>
                <a:cs typeface="Arial" panose="020B0604020202020204" pitchFamily="34" charset="0"/>
              </a:rPr>
              <a:t>Impacts potentiels attendus</a:t>
            </a:r>
          </a:p>
        </p:txBody>
      </p:sp>
      <p:pic>
        <p:nvPicPr>
          <p:cNvPr id="12" name="Picture 11">
            <a:extLst>
              <a:ext uri="{FF2B5EF4-FFF2-40B4-BE49-F238E27FC236}">
                <a16:creationId xmlns:a16="http://schemas.microsoft.com/office/drawing/2014/main" id="{503639DE-E66E-4A93-A991-282E5B299F37}"/>
              </a:ext>
            </a:extLst>
          </p:cNvPr>
          <p:cNvPicPr>
            <a:picLocks noChangeAspect="1"/>
          </p:cNvPicPr>
          <p:nvPr/>
        </p:nvPicPr>
        <p:blipFill>
          <a:blip r:embed="rId2"/>
          <a:stretch>
            <a:fillRect/>
          </a:stretch>
        </p:blipFill>
        <p:spPr>
          <a:xfrm>
            <a:off x="513144" y="1043106"/>
            <a:ext cx="10794936" cy="4820366"/>
          </a:xfrm>
          <a:prstGeom prst="rect">
            <a:avLst/>
          </a:prstGeom>
        </p:spPr>
      </p:pic>
    </p:spTree>
    <p:extLst>
      <p:ext uri="{BB962C8B-B14F-4D97-AF65-F5344CB8AC3E}">
        <p14:creationId xmlns:p14="http://schemas.microsoft.com/office/powerpoint/2010/main" val="112743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6675" y="-34052"/>
            <a:ext cx="120015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altLang="en-US" sz="3600" b="1" dirty="0" err="1">
                <a:solidFill>
                  <a:srgbClr val="FFFFFF"/>
                </a:solidFill>
                <a:cs typeface="Arial" panose="020B0604020202020204" pitchFamily="34" charset="0"/>
                <a:sym typeface="Lato" pitchFamily="34" charset="0"/>
              </a:rPr>
              <a:t>ZLECAf</a:t>
            </a:r>
            <a:r>
              <a:rPr lang="fr-FR" altLang="en-US" sz="3600" b="1" dirty="0">
                <a:solidFill>
                  <a:srgbClr val="FFFFFF"/>
                </a:solidFill>
                <a:cs typeface="Arial" panose="020B0604020202020204" pitchFamily="34" charset="0"/>
                <a:sym typeface="Lato" pitchFamily="34" charset="0"/>
              </a:rPr>
              <a:t> : impacts attendus - exportations intra-africaines </a:t>
            </a:r>
            <a:endParaRPr lang="en-GB" sz="3600" b="1" dirty="0">
              <a:latin typeface="Century Gothic" panose="020B0502020202020204" pitchFamily="34" charset="0"/>
            </a:endParaRPr>
          </a:p>
        </p:txBody>
      </p:sp>
      <p:sp>
        <p:nvSpPr>
          <p:cNvPr id="10" name="TextBox 1"/>
          <p:cNvSpPr txBox="1"/>
          <p:nvPr/>
        </p:nvSpPr>
        <p:spPr>
          <a:xfrm>
            <a:off x="2254687" y="5179749"/>
            <a:ext cx="7776863" cy="2835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n-US" sz="1200" i="1" dirty="0"/>
          </a:p>
        </p:txBody>
      </p:sp>
      <p:sp>
        <p:nvSpPr>
          <p:cNvPr id="14" name="TextBox 13">
            <a:extLst>
              <a:ext uri="{FF2B5EF4-FFF2-40B4-BE49-F238E27FC236}">
                <a16:creationId xmlns:a16="http://schemas.microsoft.com/office/drawing/2014/main" id="{D1B90113-5C04-4D8F-B8CF-FA3A8977A4C2}"/>
              </a:ext>
            </a:extLst>
          </p:cNvPr>
          <p:cNvSpPr txBox="1"/>
          <p:nvPr/>
        </p:nvSpPr>
        <p:spPr>
          <a:xfrm>
            <a:off x="66675" y="6237588"/>
            <a:ext cx="1847850" cy="261610"/>
          </a:xfrm>
          <a:prstGeom prst="rect">
            <a:avLst/>
          </a:prstGeom>
          <a:noFill/>
        </p:spPr>
        <p:txBody>
          <a:bodyPr wrap="square">
            <a:spAutoFit/>
          </a:bodyPr>
          <a:lstStyle/>
          <a:p>
            <a:pPr algn="ctr"/>
            <a:r>
              <a:rPr lang="en-US" sz="1050" i="1" dirty="0"/>
              <a:t>Source: UNECA</a:t>
            </a:r>
          </a:p>
        </p:txBody>
      </p:sp>
      <p:sp>
        <p:nvSpPr>
          <p:cNvPr id="5" name="Rectangle: Diagonal Corners Rounded 4">
            <a:extLst>
              <a:ext uri="{FF2B5EF4-FFF2-40B4-BE49-F238E27FC236}">
                <a16:creationId xmlns:a16="http://schemas.microsoft.com/office/drawing/2014/main" id="{FE2CBA70-22CF-48B7-A651-8715CA710EC5}"/>
              </a:ext>
            </a:extLst>
          </p:cNvPr>
          <p:cNvSpPr/>
          <p:nvPr/>
        </p:nvSpPr>
        <p:spPr>
          <a:xfrm>
            <a:off x="8859520" y="2065189"/>
            <a:ext cx="3279153" cy="3543874"/>
          </a:xfrm>
          <a:prstGeom prst="round2Diag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rPr>
              <a:t>Les augmentations les plus importantes sont attendues dans les exportations de lait et de produits laitiers, de bois et de papier, de caoutchouc chimique, de plastique et de produits pharmaceutiques, de véhicules et de transports, de produits alimentaires transformés, de métaux, de céréales et de cultures, d'autres produits manufacturés, d'huiles raffinées et de sucre.</a:t>
            </a:r>
          </a:p>
          <a:p>
            <a:pPr algn="ctr"/>
            <a:endParaRPr lang="fr-FR" sz="1400" b="1" dirty="0">
              <a:solidFill>
                <a:schemeClr val="tx1"/>
              </a:solidFill>
            </a:endParaRPr>
          </a:p>
        </p:txBody>
      </p:sp>
      <p:sp>
        <p:nvSpPr>
          <p:cNvPr id="17" name="TextBox 16">
            <a:extLst>
              <a:ext uri="{FF2B5EF4-FFF2-40B4-BE49-F238E27FC236}">
                <a16:creationId xmlns:a16="http://schemas.microsoft.com/office/drawing/2014/main" id="{A70F3614-40BF-47F1-92C8-1920AC1105F0}"/>
              </a:ext>
            </a:extLst>
          </p:cNvPr>
          <p:cNvSpPr txBox="1"/>
          <p:nvPr/>
        </p:nvSpPr>
        <p:spPr>
          <a:xfrm>
            <a:off x="262758" y="836453"/>
            <a:ext cx="10400479" cy="584775"/>
          </a:xfrm>
          <a:prstGeom prst="rect">
            <a:avLst/>
          </a:prstGeom>
          <a:noFill/>
        </p:spPr>
        <p:txBody>
          <a:bodyPr wrap="square">
            <a:spAutoFit/>
          </a:bodyPr>
          <a:lstStyle/>
          <a:p>
            <a:pPr algn="ctr"/>
            <a:r>
              <a:rPr lang="fr-FR" sz="1600" b="1" dirty="0"/>
              <a:t>Les 10 principaux gains en matière d'exportations intra-africaines par secteur, par rapport au scénario de base sans </a:t>
            </a:r>
            <a:r>
              <a:rPr lang="fr-FR" sz="1600" b="1" dirty="0" err="1"/>
              <a:t>ZLECAf</a:t>
            </a:r>
            <a:r>
              <a:rPr lang="fr-FR" sz="1600" b="1" dirty="0"/>
              <a:t> en place - 2045 - milliards de dollars (différents scénarios)</a:t>
            </a:r>
            <a:endParaRPr lang="en-GB" sz="1600" b="1" dirty="0"/>
          </a:p>
        </p:txBody>
      </p:sp>
      <p:pic>
        <p:nvPicPr>
          <p:cNvPr id="3" name="Picture 2" descr="A picture containing chart&#10;&#10;Description automatically generated">
            <a:extLst>
              <a:ext uri="{FF2B5EF4-FFF2-40B4-BE49-F238E27FC236}">
                <a16:creationId xmlns:a16="http://schemas.microsoft.com/office/drawing/2014/main" id="{4D9554D6-F5EF-4476-A991-3A64A31C4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59" y="1446523"/>
            <a:ext cx="8698362" cy="5052675"/>
          </a:xfrm>
          <a:prstGeom prst="rect">
            <a:avLst/>
          </a:prstGeom>
        </p:spPr>
      </p:pic>
    </p:spTree>
    <p:extLst>
      <p:ext uri="{BB962C8B-B14F-4D97-AF65-F5344CB8AC3E}">
        <p14:creationId xmlns:p14="http://schemas.microsoft.com/office/powerpoint/2010/main" val="1671869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679A70-F052-422E-8D95-8CCD5C96D591}"/>
              </a:ext>
            </a:extLst>
          </p:cNvPr>
          <p:cNvSpPr>
            <a:spLocks noGrp="1"/>
          </p:cNvSpPr>
          <p:nvPr>
            <p:ph idx="1"/>
          </p:nvPr>
        </p:nvSpPr>
        <p:spPr>
          <a:xfrm>
            <a:off x="212942" y="1162996"/>
            <a:ext cx="11711834" cy="513314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50"/>
              </a:spcAft>
            </a:pPr>
            <a:r>
              <a:rPr lang="fr-FR" dirty="0"/>
              <a:t>L'accord reconnaît l'importance de l'égalité des sexes et de l'amélioration de la capacité d'exportation des fournisseurs informels, des MPME, des femmes et des jeunes. </a:t>
            </a:r>
          </a:p>
          <a:p>
            <a:pPr>
              <a:spcAft>
                <a:spcPts val="450"/>
              </a:spcAft>
            </a:pPr>
            <a:r>
              <a:rPr lang="fr-FR" dirty="0"/>
              <a:t>Augmentation prévue des exportations des secteurs à prédominance féminine dans l'industrie manufacturière et l'agriculture et ajout de valeur le long des chaînes de valeur.</a:t>
            </a:r>
          </a:p>
          <a:p>
            <a:pPr>
              <a:spcAft>
                <a:spcPts val="450"/>
              </a:spcAft>
            </a:pPr>
            <a:r>
              <a:rPr lang="fr-FR" dirty="0"/>
              <a:t>Augmentation prévue des exportations intra-africaines dans les industries à forte intensité de main-d'œuvre, salaires peu qualifiés.</a:t>
            </a:r>
          </a:p>
          <a:p>
            <a:pPr>
              <a:spcAft>
                <a:spcPts val="450"/>
              </a:spcAft>
            </a:pPr>
            <a:r>
              <a:rPr lang="fr-FR" dirty="0"/>
              <a:t>Renforcement des chaînes de valeur régionales, coopération douanière, facilitation des échanges.</a:t>
            </a:r>
          </a:p>
          <a:p>
            <a:pPr>
              <a:spcAft>
                <a:spcPts val="450"/>
              </a:spcAft>
            </a:pPr>
            <a:r>
              <a:rPr lang="fr-FR" dirty="0"/>
              <a:t>Mécanismes permettant de s'attaquer aux barrières non tarifaires.</a:t>
            </a:r>
          </a:p>
          <a:p>
            <a:pPr>
              <a:spcAft>
                <a:spcPts val="450"/>
              </a:spcAft>
            </a:pPr>
            <a:r>
              <a:rPr lang="fr-FR" dirty="0"/>
              <a:t>Protocole sur les femmes et les jeunes en cours d'élaboration</a:t>
            </a:r>
            <a:endParaRPr lang="en-GB" dirty="0"/>
          </a:p>
        </p:txBody>
      </p:sp>
      <p:sp>
        <p:nvSpPr>
          <p:cNvPr id="7" name="Rectângulo arredondado 8">
            <a:extLst>
              <a:ext uri="{FF2B5EF4-FFF2-40B4-BE49-F238E27FC236}">
                <a16:creationId xmlns:a16="http://schemas.microsoft.com/office/drawing/2014/main" id="{BBEC996B-C10A-4EAE-8FFD-79E6B2EC4756}"/>
              </a:ext>
            </a:extLst>
          </p:cNvPr>
          <p:cNvSpPr/>
          <p:nvPr/>
        </p:nvSpPr>
        <p:spPr>
          <a:xfrm>
            <a:off x="137786" y="72081"/>
            <a:ext cx="11862147" cy="7150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a:defRPr sz="1800" b="0" i="0" u="none" strike="noStrike" kern="0" cap="none" spc="0" baseline="0">
                <a:solidFill>
                  <a:srgbClr val="000000"/>
                </a:solidFill>
                <a:uFillTx/>
              </a:defRPr>
            </a:pPr>
            <a:r>
              <a:rPr lang="en-CA" sz="3000" b="1" kern="0" dirty="0" err="1">
                <a:solidFill>
                  <a:srgbClr val="FFFFFF"/>
                </a:solidFill>
                <a:latin typeface="Century Gothic" pitchFamily="34"/>
              </a:rPr>
              <a:t>ZLECAf</a:t>
            </a:r>
            <a:r>
              <a:rPr lang="en-CA" sz="3000" b="1" kern="0" dirty="0">
                <a:solidFill>
                  <a:srgbClr val="FFFFFF"/>
                </a:solidFill>
                <a:latin typeface="Century Gothic" pitchFamily="34"/>
              </a:rPr>
              <a:t> </a:t>
            </a:r>
            <a:r>
              <a:rPr lang="fr-FR" sz="3000" b="1" kern="0" dirty="0">
                <a:solidFill>
                  <a:srgbClr val="FFFFFF"/>
                </a:solidFill>
                <a:latin typeface="Century Gothic" pitchFamily="34"/>
              </a:rPr>
              <a:t>et inclusion (femmes et jeunes)</a:t>
            </a:r>
            <a:endParaRPr lang="en-US" sz="3000" b="1" kern="0" dirty="0">
              <a:solidFill>
                <a:srgbClr val="FFFFFF"/>
              </a:solidFill>
              <a:latin typeface="Century Gothic" pitchFamily="34"/>
            </a:endParaRPr>
          </a:p>
        </p:txBody>
      </p:sp>
    </p:spTree>
    <p:extLst>
      <p:ext uri="{BB962C8B-B14F-4D97-AF65-F5344CB8AC3E}">
        <p14:creationId xmlns:p14="http://schemas.microsoft.com/office/powerpoint/2010/main" val="895565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txBox="1">
            <a:spLocks/>
          </p:cNvSpPr>
          <p:nvPr/>
        </p:nvSpPr>
        <p:spPr>
          <a:xfrm>
            <a:off x="363256" y="961571"/>
            <a:ext cx="10074542" cy="687943"/>
          </a:xfrm>
          <a:prstGeom prst="rect">
            <a:avLst/>
          </a:prstGeom>
          <a:noFill/>
          <a:ln>
            <a:noFill/>
          </a:ln>
        </p:spPr>
        <p:txBody>
          <a:bodyPr vert="horz" wrap="square" lIns="91440" tIns="45720" rIns="91440" bIns="45720" anchor="t" anchorCtr="0" compatLnSpc="1">
            <a:normAutofit/>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800" b="1" dirty="0">
                <a:latin typeface="Arial" panose="020B0604020202020204" pitchFamily="34" charset="0"/>
                <a:cs typeface="Arial" panose="020B0604020202020204" pitchFamily="34" charset="0"/>
              </a:rPr>
              <a:t>Les avantages attendus de la </a:t>
            </a:r>
            <a:r>
              <a:rPr lang="fr-FR" sz="1800" b="1" dirty="0" err="1">
                <a:latin typeface="Arial" panose="020B0604020202020204" pitchFamily="34" charset="0"/>
                <a:cs typeface="Arial" panose="020B0604020202020204" pitchFamily="34" charset="0"/>
              </a:rPr>
              <a:t>ZLECAf</a:t>
            </a:r>
            <a:r>
              <a:rPr lang="fr-FR" sz="1800" b="1" dirty="0">
                <a:latin typeface="Arial" panose="020B0604020202020204" pitchFamily="34" charset="0"/>
                <a:cs typeface="Arial" panose="020B0604020202020204" pitchFamily="34" charset="0"/>
              </a:rPr>
              <a:t> ne seront pas automatiques </a:t>
            </a:r>
            <a:r>
              <a:rPr lang="fr-FR"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p:txBody>
      </p:sp>
      <p:sp>
        <p:nvSpPr>
          <p:cNvPr id="2" name="TextBox 1"/>
          <p:cNvSpPr txBox="1"/>
          <p:nvPr/>
        </p:nvSpPr>
        <p:spPr>
          <a:xfrm>
            <a:off x="4449041" y="2418566"/>
            <a:ext cx="4877838" cy="369332"/>
          </a:xfrm>
          <a:prstGeom prst="rect">
            <a:avLst/>
          </a:prstGeom>
          <a:solidFill>
            <a:schemeClr val="accent6">
              <a:lumMod val="20000"/>
              <a:lumOff val="80000"/>
            </a:schemeClr>
          </a:solidFill>
          <a:ln w="25400">
            <a:noFill/>
          </a:ln>
        </p:spPr>
        <p:txBody>
          <a:bodyPr wrap="square" rtlCol="0">
            <a:spAutoFit/>
          </a:bodyPr>
          <a:lstStyle/>
          <a:p>
            <a:pPr algn="ctr"/>
            <a:r>
              <a:rPr lang="fr-FR" b="1" dirty="0"/>
              <a:t>Poursuivre la ratification de l'accord</a:t>
            </a:r>
            <a:endParaRPr lang="en-US" b="1" dirty="0"/>
          </a:p>
        </p:txBody>
      </p:sp>
      <p:sp>
        <p:nvSpPr>
          <p:cNvPr id="6" name="TextBox 5"/>
          <p:cNvSpPr txBox="1"/>
          <p:nvPr/>
        </p:nvSpPr>
        <p:spPr>
          <a:xfrm>
            <a:off x="4449040" y="3036981"/>
            <a:ext cx="4877839" cy="369332"/>
          </a:xfrm>
          <a:prstGeom prst="rect">
            <a:avLst/>
          </a:prstGeom>
          <a:solidFill>
            <a:schemeClr val="accent5">
              <a:lumMod val="60000"/>
              <a:lumOff val="40000"/>
            </a:schemeClr>
          </a:solidFill>
          <a:ln w="25400">
            <a:noFill/>
          </a:ln>
        </p:spPr>
        <p:txBody>
          <a:bodyPr wrap="square" rtlCol="0">
            <a:spAutoFit/>
          </a:bodyPr>
          <a:lstStyle/>
          <a:p>
            <a:pPr algn="ctr"/>
            <a:r>
              <a:rPr lang="fr-FR" b="1" dirty="0"/>
              <a:t>Mettre en œuvre l'accord de manière efficace</a:t>
            </a:r>
          </a:p>
        </p:txBody>
      </p:sp>
      <p:sp>
        <p:nvSpPr>
          <p:cNvPr id="7" name="TextBox 6"/>
          <p:cNvSpPr txBox="1"/>
          <p:nvPr/>
        </p:nvSpPr>
        <p:spPr>
          <a:xfrm>
            <a:off x="1632464" y="2722529"/>
            <a:ext cx="2415824" cy="646331"/>
          </a:xfrm>
          <a:prstGeom prst="rect">
            <a:avLst/>
          </a:prstGeom>
          <a:solidFill>
            <a:schemeClr val="accent4"/>
          </a:solidFill>
          <a:ln w="25400">
            <a:noFill/>
          </a:ln>
        </p:spPr>
        <p:txBody>
          <a:bodyPr wrap="square" rtlCol="0">
            <a:spAutoFit/>
          </a:bodyPr>
          <a:lstStyle/>
          <a:p>
            <a:pPr algn="ctr"/>
            <a:r>
              <a:rPr lang="en-US" b="1" dirty="0"/>
              <a:t>Les </a:t>
            </a:r>
            <a:r>
              <a:rPr lang="en-US" b="1" dirty="0" err="1"/>
              <a:t>États</a:t>
            </a:r>
            <a:r>
              <a:rPr lang="en-US" b="1" dirty="0"/>
              <a:t> </a:t>
            </a:r>
            <a:r>
              <a:rPr lang="en-US" b="1" dirty="0" err="1"/>
              <a:t>membres</a:t>
            </a:r>
            <a:r>
              <a:rPr lang="en-US" b="1" dirty="0"/>
              <a:t> </a:t>
            </a:r>
            <a:r>
              <a:rPr lang="en-US" b="1" dirty="0" err="1"/>
              <a:t>doivent</a:t>
            </a:r>
            <a:r>
              <a:rPr lang="en-US" b="1" dirty="0"/>
              <a:t> :</a:t>
            </a:r>
          </a:p>
        </p:txBody>
      </p:sp>
      <p:sp>
        <p:nvSpPr>
          <p:cNvPr id="8" name="TextBox 7"/>
          <p:cNvSpPr txBox="1"/>
          <p:nvPr/>
        </p:nvSpPr>
        <p:spPr>
          <a:xfrm>
            <a:off x="363256" y="3601881"/>
            <a:ext cx="6913652" cy="369332"/>
          </a:xfrm>
          <a:prstGeom prst="rect">
            <a:avLst/>
          </a:prstGeom>
          <a:solidFill>
            <a:schemeClr val="accent2">
              <a:lumMod val="20000"/>
              <a:lumOff val="80000"/>
            </a:schemeClr>
          </a:solidFill>
          <a:ln w="25400">
            <a:noFill/>
          </a:ln>
        </p:spPr>
        <p:txBody>
          <a:bodyPr wrap="square" rtlCol="0">
            <a:spAutoFit/>
          </a:bodyPr>
          <a:lstStyle/>
          <a:p>
            <a:pPr algn="ctr"/>
            <a:r>
              <a:rPr lang="fr-FR" dirty="0"/>
              <a:t>Adopter les stratégies de la </a:t>
            </a:r>
            <a:r>
              <a:rPr lang="fr-FR" dirty="0" err="1"/>
              <a:t>ZLECAf</a:t>
            </a:r>
            <a:r>
              <a:rPr lang="fr-FR" dirty="0"/>
              <a:t> et déployer les plans d'action </a:t>
            </a:r>
            <a:endParaRPr lang="en-US" dirty="0"/>
          </a:p>
        </p:txBody>
      </p:sp>
      <p:sp>
        <p:nvSpPr>
          <p:cNvPr id="9" name="TextBox 8"/>
          <p:cNvSpPr txBox="1"/>
          <p:nvPr/>
        </p:nvSpPr>
        <p:spPr>
          <a:xfrm>
            <a:off x="363256" y="4111901"/>
            <a:ext cx="6913652" cy="369332"/>
          </a:xfrm>
          <a:prstGeom prst="rect">
            <a:avLst/>
          </a:prstGeom>
          <a:solidFill>
            <a:schemeClr val="accent2">
              <a:lumMod val="20000"/>
              <a:lumOff val="80000"/>
            </a:schemeClr>
          </a:solidFill>
          <a:ln w="25400">
            <a:noFill/>
          </a:ln>
        </p:spPr>
        <p:txBody>
          <a:bodyPr wrap="square" rtlCol="0">
            <a:spAutoFit/>
          </a:bodyPr>
          <a:lstStyle/>
          <a:p>
            <a:pPr algn="ctr"/>
            <a:r>
              <a:rPr lang="fr-FR" dirty="0"/>
              <a:t>Investir dans le développement des compétences et l'éducation </a:t>
            </a:r>
            <a:endParaRPr lang="en-US" dirty="0"/>
          </a:p>
        </p:txBody>
      </p:sp>
      <p:sp>
        <p:nvSpPr>
          <p:cNvPr id="10" name="TextBox 9"/>
          <p:cNvSpPr txBox="1"/>
          <p:nvPr/>
        </p:nvSpPr>
        <p:spPr>
          <a:xfrm>
            <a:off x="363256" y="4623900"/>
            <a:ext cx="6913652" cy="369332"/>
          </a:xfrm>
          <a:prstGeom prst="rect">
            <a:avLst/>
          </a:prstGeom>
          <a:solidFill>
            <a:schemeClr val="accent2">
              <a:lumMod val="20000"/>
              <a:lumOff val="80000"/>
            </a:schemeClr>
          </a:solidFill>
          <a:ln w="25400">
            <a:noFill/>
          </a:ln>
        </p:spPr>
        <p:txBody>
          <a:bodyPr wrap="square" rtlCol="0">
            <a:spAutoFit/>
          </a:bodyPr>
          <a:lstStyle/>
          <a:p>
            <a:pPr algn="ctr"/>
            <a:r>
              <a:rPr lang="fr-FR" dirty="0"/>
              <a:t>Rôle clé du secteur privé et des partenaires du développement</a:t>
            </a:r>
            <a:endParaRPr lang="en-US" dirty="0"/>
          </a:p>
        </p:txBody>
      </p:sp>
      <p:sp>
        <p:nvSpPr>
          <p:cNvPr id="11" name="TextBox 10"/>
          <p:cNvSpPr txBox="1"/>
          <p:nvPr/>
        </p:nvSpPr>
        <p:spPr>
          <a:xfrm>
            <a:off x="2323910" y="5169392"/>
            <a:ext cx="4803421" cy="923330"/>
          </a:xfrm>
          <a:prstGeom prst="rect">
            <a:avLst/>
          </a:prstGeom>
          <a:solidFill>
            <a:schemeClr val="accent4">
              <a:lumMod val="20000"/>
              <a:lumOff val="80000"/>
            </a:schemeClr>
          </a:solidFill>
        </p:spPr>
        <p:txBody>
          <a:bodyPr wrap="square" rtlCol="0">
            <a:spAutoFit/>
          </a:bodyPr>
          <a:lstStyle/>
          <a:p>
            <a:pPr algn="ctr"/>
            <a:r>
              <a:rPr lang="fr-FR" dirty="0"/>
              <a:t>Investir dans des secteurs qui les intéressent, qui sont stratégiques pour l'Afrique et qui présentent un potentiel pour les CVR</a:t>
            </a:r>
            <a:endParaRPr lang="en-US" dirty="0"/>
          </a:p>
        </p:txBody>
      </p:sp>
      <p:sp>
        <p:nvSpPr>
          <p:cNvPr id="12" name="TextBox 11"/>
          <p:cNvSpPr txBox="1"/>
          <p:nvPr/>
        </p:nvSpPr>
        <p:spPr>
          <a:xfrm>
            <a:off x="7992936" y="5006427"/>
            <a:ext cx="3213543" cy="1323439"/>
          </a:xfrm>
          <a:prstGeom prst="rect">
            <a:avLst/>
          </a:prstGeom>
          <a:solidFill>
            <a:schemeClr val="accent5">
              <a:lumMod val="20000"/>
              <a:lumOff val="80000"/>
            </a:schemeClr>
          </a:solidFill>
        </p:spPr>
        <p:txBody>
          <a:bodyPr wrap="square" rtlCol="0">
            <a:spAutoFit/>
          </a:bodyPr>
          <a:lstStyle/>
          <a:p>
            <a:pPr algn="ctr"/>
            <a:r>
              <a:rPr lang="fr-FR" sz="1600" dirty="0"/>
              <a:t>Infrastructures, services (par exemple, secteurs prioritaires, logistique, santé et éducation), biens (par exemple, agriculture, agroalimentaire, fabrication, etc.</a:t>
            </a:r>
            <a:r>
              <a:rPr lang="en-US" sz="1600" dirty="0"/>
              <a:t>)</a:t>
            </a:r>
          </a:p>
        </p:txBody>
      </p:sp>
      <p:cxnSp>
        <p:nvCxnSpPr>
          <p:cNvPr id="17" name="Straight Arrow Connector 16"/>
          <p:cNvCxnSpPr>
            <a:cxnSpLocks/>
            <a:stCxn id="7" idx="3"/>
            <a:endCxn id="2" idx="1"/>
          </p:cNvCxnSpPr>
          <p:nvPr/>
        </p:nvCxnSpPr>
        <p:spPr>
          <a:xfrm flipV="1">
            <a:off x="4048288" y="2603232"/>
            <a:ext cx="400753" cy="4424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a:stCxn id="7" idx="3"/>
            <a:endCxn id="6" idx="1"/>
          </p:cNvCxnSpPr>
          <p:nvPr/>
        </p:nvCxnSpPr>
        <p:spPr>
          <a:xfrm>
            <a:off x="4048288" y="3045695"/>
            <a:ext cx="400752" cy="1759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a:endCxn id="9" idx="3"/>
          </p:cNvCxnSpPr>
          <p:nvPr/>
        </p:nvCxnSpPr>
        <p:spPr>
          <a:xfrm flipH="1">
            <a:off x="7276908" y="4296567"/>
            <a:ext cx="25964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a:endCxn id="8" idx="3"/>
          </p:cNvCxnSpPr>
          <p:nvPr/>
        </p:nvCxnSpPr>
        <p:spPr>
          <a:xfrm flipH="1">
            <a:off x="7276908" y="3786547"/>
            <a:ext cx="25964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a:stCxn id="10" idx="2"/>
            <a:endCxn id="11" idx="0"/>
          </p:cNvCxnSpPr>
          <p:nvPr/>
        </p:nvCxnSpPr>
        <p:spPr>
          <a:xfrm>
            <a:off x="3820082" y="4993232"/>
            <a:ext cx="905539" cy="1761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cxnSpLocks/>
            <a:stCxn id="11" idx="3"/>
            <a:endCxn id="12" idx="1"/>
          </p:cNvCxnSpPr>
          <p:nvPr/>
        </p:nvCxnSpPr>
        <p:spPr>
          <a:xfrm>
            <a:off x="7127331" y="5631057"/>
            <a:ext cx="865605" cy="370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7276908" y="4793780"/>
            <a:ext cx="2596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536554" y="3406313"/>
            <a:ext cx="0" cy="38023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536554" y="3786547"/>
            <a:ext cx="0" cy="51002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36554" y="4296568"/>
            <a:ext cx="0" cy="51199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Rectângulo arredondado 8"/>
          <p:cNvSpPr/>
          <p:nvPr/>
        </p:nvSpPr>
        <p:spPr>
          <a:xfrm>
            <a:off x="16375" y="65890"/>
            <a:ext cx="12037512"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kern="0" dirty="0">
                <a:solidFill>
                  <a:srgbClr val="FFFFFF"/>
                </a:solidFill>
                <a:latin typeface="Century Gothic" pitchFamily="34"/>
              </a:rPr>
              <a:t>Deliberate actions to harness the benefits of the </a:t>
            </a:r>
            <a:r>
              <a:rPr lang="en-US" sz="2800" b="1" kern="0" dirty="0" err="1">
                <a:solidFill>
                  <a:srgbClr val="FFFFFF"/>
                </a:solidFill>
                <a:latin typeface="Century Gothic" pitchFamily="34"/>
              </a:rPr>
              <a:t>AfCFTA</a:t>
            </a:r>
            <a:endParaRPr lang="en-US" sz="2800" b="1" kern="0" dirty="0">
              <a:solidFill>
                <a:srgbClr val="FFFFFF"/>
              </a:solidFill>
              <a:latin typeface="Century Gothic" pitchFamily="34"/>
            </a:endParaRPr>
          </a:p>
        </p:txBody>
      </p:sp>
    </p:spTree>
    <p:extLst>
      <p:ext uri="{BB962C8B-B14F-4D97-AF65-F5344CB8AC3E}">
        <p14:creationId xmlns:p14="http://schemas.microsoft.com/office/powerpoint/2010/main" val="104322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down)">
                                      <p:cBhvr>
                                        <p:cTn id="26" dur="500"/>
                                        <p:tgtEl>
                                          <p:spTgt spid="39"/>
                                        </p:tgtEl>
                                      </p:cBhvr>
                                    </p:animEffect>
                                  </p:childTnLst>
                                </p:cTn>
                              </p:par>
                              <p:par>
                                <p:cTn id="27" presetID="22" presetClass="entr" presetSubtype="4"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down)">
                                      <p:cBhvr>
                                        <p:cTn id="29" dur="500"/>
                                        <p:tgtEl>
                                          <p:spTgt spid="2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par>
                                <p:cTn id="38" presetID="22" presetClass="entr" presetSubtype="4"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par>
                                <p:cTn id="49" presetID="22" presetClass="entr" presetSubtype="4"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down)">
                                      <p:cBhvr>
                                        <p:cTn id="51" dur="500"/>
                                        <p:tgtEl>
                                          <p:spTgt spid="3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500"/>
                                        <p:tgtEl>
                                          <p:spTgt spid="2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down)">
                                      <p:cBhvr>
                                        <p:cTn id="67" dur="500"/>
                                        <p:tgtEl>
                                          <p:spTgt spid="34"/>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txBox="1">
            <a:spLocks/>
          </p:cNvSpPr>
          <p:nvPr/>
        </p:nvSpPr>
        <p:spPr>
          <a:xfrm>
            <a:off x="354578" y="1402776"/>
            <a:ext cx="11361106" cy="5135810"/>
          </a:xfrm>
          <a:prstGeom prst="rect">
            <a:avLst/>
          </a:prstGeom>
          <a:noFill/>
          <a:ln>
            <a:noFill/>
          </a:ln>
        </p:spPr>
        <p:txBody>
          <a:bodyPr vert="horz" wrap="square" lIns="91440" tIns="45720" rIns="91440" bIns="45720" anchor="t" anchorCtr="0" compatLnSpc="1">
            <a:normAutofit fontScale="92500"/>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La mise en œuvre de la </a:t>
            </a:r>
            <a:r>
              <a:rPr lang="fr-FR" sz="2400" dirty="0" err="1">
                <a:solidFill>
                  <a:schemeClr val="tx1"/>
                </a:solidFill>
                <a:effectLst>
                  <a:outerShdw sx="0" sy="0">
                    <a:srgbClr val="000000"/>
                  </a:outerShdw>
                </a:effectLst>
                <a:latin typeface="Arial" panose="020B0604020202020204" pitchFamily="34" charset="0"/>
                <a:cs typeface="Arial" panose="020B0604020202020204" pitchFamily="34" charset="0"/>
              </a:rPr>
              <a:t>ZLECAf</a:t>
            </a: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 est cruciale pour construire des économies africaines diversifiées et plus fortes;</a:t>
            </a:r>
          </a:p>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Les résultats attendus de la </a:t>
            </a:r>
            <a:r>
              <a:rPr lang="fr-FR" sz="2400" dirty="0" err="1">
                <a:solidFill>
                  <a:schemeClr val="tx1"/>
                </a:solidFill>
                <a:effectLst>
                  <a:outerShdw sx="0" sy="0">
                    <a:srgbClr val="000000"/>
                  </a:outerShdw>
                </a:effectLst>
                <a:latin typeface="Arial" panose="020B0604020202020204" pitchFamily="34" charset="0"/>
                <a:cs typeface="Arial" panose="020B0604020202020204" pitchFamily="34" charset="0"/>
              </a:rPr>
              <a:t>ZLECAf</a:t>
            </a: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 ne se produiront pas du jour au lendemain : des efforts intégrés sont nécessaires à tous les niveaux pour la mise en œuvre;</a:t>
            </a:r>
          </a:p>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Nécessité d'actions/efforts délibérés par le biais de stratégies efficaces et intégrées pour maximiser les avantages de l'accord tout en minimisant les risques potentiels ;</a:t>
            </a:r>
          </a:p>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Identification des opportunités de développement/intégration des chaînes de valeur ;</a:t>
            </a:r>
          </a:p>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l'identification des contraintes et la définition d'actions visant à éliminer les obstacles ;</a:t>
            </a:r>
          </a:p>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Mise en œuvre inclusive de la </a:t>
            </a:r>
            <a:r>
              <a:rPr lang="fr-FR" sz="2400" dirty="0" err="1">
                <a:solidFill>
                  <a:schemeClr val="tx1"/>
                </a:solidFill>
                <a:effectLst>
                  <a:outerShdw sx="0" sy="0">
                    <a:srgbClr val="000000"/>
                  </a:outerShdw>
                </a:effectLst>
                <a:latin typeface="Arial" panose="020B0604020202020204" pitchFamily="34" charset="0"/>
                <a:cs typeface="Arial" panose="020B0604020202020204" pitchFamily="34" charset="0"/>
              </a:rPr>
              <a:t>ZLECAf</a:t>
            </a: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 ;</a:t>
            </a:r>
          </a:p>
          <a:p>
            <a:pPr marL="496888" indent="-457200" algn="just">
              <a:spcBef>
                <a:spcPts val="1200"/>
              </a:spcBef>
              <a:spcAft>
                <a:spcPts val="600"/>
              </a:spcAft>
              <a:buFont typeface="Wingdings" panose="05000000000000000000" pitchFamily="2" charset="2"/>
              <a:buChar char="§"/>
            </a:pP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Le secteur privé : pivot dans la mise en œuvre de la </a:t>
            </a:r>
            <a:r>
              <a:rPr lang="fr-FR" sz="2400" dirty="0" err="1">
                <a:solidFill>
                  <a:schemeClr val="tx1"/>
                </a:solidFill>
                <a:effectLst>
                  <a:outerShdw sx="0" sy="0">
                    <a:srgbClr val="000000"/>
                  </a:outerShdw>
                </a:effectLst>
                <a:latin typeface="Arial" panose="020B0604020202020204" pitchFamily="34" charset="0"/>
                <a:cs typeface="Arial" panose="020B0604020202020204" pitchFamily="34" charset="0"/>
              </a:rPr>
              <a:t>ZLECAf</a:t>
            </a:r>
            <a:r>
              <a:rPr lang="fr-FR" sz="2400" dirty="0">
                <a:solidFill>
                  <a:schemeClr val="tx1"/>
                </a:solidFill>
                <a:effectLst>
                  <a:outerShdw sx="0" sy="0">
                    <a:srgbClr val="000000"/>
                  </a:outerShdw>
                </a:effectLst>
                <a:latin typeface="Arial" panose="020B0604020202020204" pitchFamily="34" charset="0"/>
                <a:cs typeface="Arial" panose="020B0604020202020204" pitchFamily="34" charset="0"/>
              </a:rPr>
              <a:t>.</a:t>
            </a:r>
          </a:p>
          <a:p>
            <a:pPr marL="39688" indent="0" algn="just">
              <a:spcBef>
                <a:spcPts val="1200"/>
              </a:spcBef>
              <a:spcAft>
                <a:spcPts val="600"/>
              </a:spcAft>
              <a:buNone/>
            </a:pPr>
            <a:endParaRPr lang="en-US" sz="2400" dirty="0">
              <a:solidFill>
                <a:schemeClr val="tx1"/>
              </a:solidFill>
              <a:effectLst>
                <a:outerShdw sx="0" sy="0">
                  <a:srgbClr val="000000"/>
                </a:outerShdw>
              </a:effectLst>
              <a:latin typeface="Arial" panose="020B0604020202020204" pitchFamily="34" charset="0"/>
              <a:cs typeface="Arial" panose="020B0604020202020204" pitchFamily="34" charset="0"/>
            </a:endParaRPr>
          </a:p>
        </p:txBody>
      </p:sp>
      <p:sp>
        <p:nvSpPr>
          <p:cNvPr id="31" name="Rectângulo arredondado 8"/>
          <p:cNvSpPr/>
          <p:nvPr/>
        </p:nvSpPr>
        <p:spPr>
          <a:xfrm>
            <a:off x="354578" y="141046"/>
            <a:ext cx="11495044" cy="68567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kern="0" dirty="0">
                <a:solidFill>
                  <a:srgbClr val="FFFFFF"/>
                </a:solidFill>
                <a:latin typeface="Century Gothic" pitchFamily="34"/>
              </a:rPr>
              <a:t>Conclusion </a:t>
            </a:r>
          </a:p>
        </p:txBody>
      </p:sp>
    </p:spTree>
    <p:extLst>
      <p:ext uri="{BB962C8B-B14F-4D97-AF65-F5344CB8AC3E}">
        <p14:creationId xmlns:p14="http://schemas.microsoft.com/office/powerpoint/2010/main" val="4008054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50650-518A-4449-B8C8-2107FEB5E6C7}"/>
              </a:ext>
            </a:extLst>
          </p:cNvPr>
          <p:cNvSpPr>
            <a:spLocks noGrp="1"/>
          </p:cNvSpPr>
          <p:nvPr>
            <p:ph type="title"/>
          </p:nvPr>
        </p:nvSpPr>
        <p:spPr/>
        <p:txBody>
          <a:bodyPr>
            <a:normAutofit fontScale="90000"/>
          </a:bodyPr>
          <a:lstStyle/>
          <a:p>
            <a:br>
              <a:rPr lang="en-US" dirty="0">
                <a:hlinkClick r:id="rId2"/>
              </a:rPr>
            </a:br>
            <a:br>
              <a:rPr lang="en-US" dirty="0">
                <a:hlinkClick r:id="rId2"/>
              </a:rPr>
            </a:br>
            <a:br>
              <a:rPr lang="en-US" dirty="0"/>
            </a:br>
            <a:br>
              <a:rPr lang="en-US" dirty="0"/>
            </a:br>
            <a:br>
              <a:rPr lang="en-US" dirty="0"/>
            </a:br>
            <a:br>
              <a:rPr lang="en-US" dirty="0"/>
            </a:br>
            <a:endParaRPr lang="en-US" dirty="0"/>
          </a:p>
        </p:txBody>
      </p:sp>
      <p:graphicFrame>
        <p:nvGraphicFramePr>
          <p:cNvPr id="2" name="Table 3">
            <a:extLst>
              <a:ext uri="{FF2B5EF4-FFF2-40B4-BE49-F238E27FC236}">
                <a16:creationId xmlns:a16="http://schemas.microsoft.com/office/drawing/2014/main" id="{177AEB0A-1F98-44F6-BB9A-1D0FC4C67987}"/>
              </a:ext>
            </a:extLst>
          </p:cNvPr>
          <p:cNvGraphicFramePr>
            <a:graphicFrameLocks noGrp="1"/>
          </p:cNvGraphicFramePr>
          <p:nvPr>
            <p:extLst>
              <p:ext uri="{D42A27DB-BD31-4B8C-83A1-F6EECF244321}">
                <p14:modId xmlns:p14="http://schemas.microsoft.com/office/powerpoint/2010/main" val="1172331068"/>
              </p:ext>
            </p:extLst>
          </p:nvPr>
        </p:nvGraphicFramePr>
        <p:xfrm>
          <a:off x="8637137" y="5486400"/>
          <a:ext cx="8608786" cy="944880"/>
        </p:xfrm>
        <a:graphic>
          <a:graphicData uri="http://schemas.openxmlformats.org/drawingml/2006/table">
            <a:tbl>
              <a:tblPr firstRow="1" bandRow="1">
                <a:tableStyleId>{2D5ABB26-0587-4C30-8999-92F81FD0307C}</a:tableStyleId>
              </a:tblPr>
              <a:tblGrid>
                <a:gridCol w="4304393">
                  <a:extLst>
                    <a:ext uri="{9D8B030D-6E8A-4147-A177-3AD203B41FA5}">
                      <a16:colId xmlns:a16="http://schemas.microsoft.com/office/drawing/2014/main" val="1373657600"/>
                    </a:ext>
                  </a:extLst>
                </a:gridCol>
                <a:gridCol w="4304393">
                  <a:extLst>
                    <a:ext uri="{9D8B030D-6E8A-4147-A177-3AD203B41FA5}">
                      <a16:colId xmlns:a16="http://schemas.microsoft.com/office/drawing/2014/main" val="114508089"/>
                    </a:ext>
                  </a:extLst>
                </a:gridCol>
              </a:tblGrid>
              <a:tr h="875256">
                <a:tc>
                  <a:txBody>
                    <a:bodyPr/>
                    <a:lstStyle/>
                    <a:p>
                      <a:r>
                        <a:rPr lang="en-US" sz="2800" b="1" dirty="0">
                          <a:latin typeface="Abadi" panose="020B0604020104020204" pitchFamily="34" charset="0"/>
                          <a:hlinkClick r:id="rId3"/>
                        </a:rPr>
                        <a:t>girma6@un.org</a:t>
                      </a:r>
                      <a:r>
                        <a:rPr lang="en-US" sz="2800" b="1" dirty="0">
                          <a:latin typeface="Abadi" panose="020B0604020104020204" pitchFamily="34" charset="0"/>
                        </a:rPr>
                        <a:t> </a:t>
                      </a:r>
                      <a:br>
                        <a:rPr lang="en-US" sz="2800" b="1" dirty="0">
                          <a:latin typeface="Abadi" panose="020B0604020104020204" pitchFamily="34" charset="0"/>
                        </a:rPr>
                      </a:br>
                      <a:r>
                        <a:rPr lang="en-US" sz="2800" b="1" dirty="0">
                          <a:latin typeface="Abadi" panose="020B0604020104020204" pitchFamily="34" charset="0"/>
                        </a:rPr>
                        <a:t>Mahlet Girma Bekele</a:t>
                      </a:r>
                    </a:p>
                  </a:txBody>
                  <a:tcPr/>
                </a:tc>
                <a:tc>
                  <a:txBody>
                    <a:bodyPr/>
                    <a:lstStyle/>
                    <a:p>
                      <a:endParaRPr lang="en-US" sz="2800" b="1" kern="1200" dirty="0">
                        <a:solidFill>
                          <a:schemeClr val="tx1"/>
                        </a:solidFill>
                        <a:latin typeface="Abadi" panose="020B0604020104020204" pitchFamily="34" charset="0"/>
                        <a:ea typeface="+mn-ea"/>
                        <a:cs typeface="+mn-cs"/>
                      </a:endParaRPr>
                    </a:p>
                  </a:txBody>
                  <a:tcPr/>
                </a:tc>
                <a:extLst>
                  <a:ext uri="{0D108BD9-81ED-4DB2-BD59-A6C34878D82A}">
                    <a16:rowId xmlns:a16="http://schemas.microsoft.com/office/drawing/2014/main" val="2264942651"/>
                  </a:ext>
                </a:extLst>
              </a:tr>
            </a:tbl>
          </a:graphicData>
        </a:graphic>
      </p:graphicFrame>
      <p:pic>
        <p:nvPicPr>
          <p:cNvPr id="6" name="Picture 5" descr="A picture containing text, clipart&#10;&#10;Description automatically generated">
            <a:extLst>
              <a:ext uri="{FF2B5EF4-FFF2-40B4-BE49-F238E27FC236}">
                <a16:creationId xmlns:a16="http://schemas.microsoft.com/office/drawing/2014/main" id="{BD40D279-95C9-481B-9A72-7542599CEE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5582" y="289848"/>
            <a:ext cx="2804512" cy="1366582"/>
          </a:xfrm>
          <a:prstGeom prst="rect">
            <a:avLst/>
          </a:prstGeom>
        </p:spPr>
      </p:pic>
      <p:sp>
        <p:nvSpPr>
          <p:cNvPr id="5" name="Rectangle 2">
            <a:extLst>
              <a:ext uri="{FF2B5EF4-FFF2-40B4-BE49-F238E27FC236}">
                <a16:creationId xmlns:a16="http://schemas.microsoft.com/office/drawing/2014/main" id="{EC52BDD6-20FC-4945-B0BD-138CDE0D4010}"/>
              </a:ext>
            </a:extLst>
          </p:cNvPr>
          <p:cNvSpPr/>
          <p:nvPr/>
        </p:nvSpPr>
        <p:spPr>
          <a:xfrm>
            <a:off x="3884610" y="2334218"/>
            <a:ext cx="4422779" cy="1338828"/>
          </a:xfrm>
          <a:prstGeom prst="rect">
            <a:avLst/>
          </a:prstGeom>
          <a:noFill/>
          <a:ln cap="flat">
            <a:noFill/>
            <a:prstDash val="solid"/>
          </a:ln>
        </p:spPr>
        <p:txBody>
          <a:bodyPr vert="horz" wrap="square" lIns="0" tIns="0" rIns="0" bIns="0" anchor="t" anchorCtr="1" compatLnSpc="1">
            <a:spAutoFit/>
          </a:bodyPr>
          <a:lstStyle/>
          <a:p>
            <a:pPr marL="0" marR="0" lvl="0" indent="12701"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500" b="1" i="0" u="none" strike="noStrike" kern="1200" cap="none" spc="0" baseline="0" dirty="0">
                <a:solidFill>
                  <a:srgbClr val="000000"/>
                </a:solidFill>
                <a:uFillTx/>
                <a:latin typeface="Lato" pitchFamily="34"/>
                <a:ea typeface="MS PGothic" pitchFamily="34"/>
                <a:cs typeface="Calibri" pitchFamily="34"/>
              </a:rPr>
              <a:t>Merci!</a:t>
            </a:r>
          </a:p>
          <a:p>
            <a:pPr marL="0" marR="0" lvl="0" indent="12701"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600" b="1" i="0" u="none" strike="noStrike" kern="1200" cap="none" spc="0" baseline="0" dirty="0">
              <a:solidFill>
                <a:srgbClr val="000000"/>
              </a:solidFill>
              <a:uFillTx/>
              <a:latin typeface="Lato" pitchFamily="34"/>
              <a:ea typeface="MS PGothic" pitchFamily="34"/>
              <a:cs typeface="Calibri" pitchFamily="34"/>
              <a:hlinkClick r:id="rId5"/>
            </a:endParaRPr>
          </a:p>
          <a:p>
            <a:pPr marL="0" marR="0" lvl="0" indent="12701"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dirty="0">
                <a:solidFill>
                  <a:srgbClr val="000000"/>
                </a:solidFill>
                <a:uFillTx/>
                <a:latin typeface="Lato" pitchFamily="34"/>
                <a:ea typeface="MS PGothic" pitchFamily="34"/>
                <a:cs typeface="Calibri" pitchFamily="34"/>
                <a:hlinkClick r:id="rId5"/>
              </a:rPr>
              <a:t>www.uneca.org</a:t>
            </a:r>
            <a:endParaRPr lang="en-US" sz="1600" b="1" i="0" u="none" strike="noStrike" kern="1200" cap="none" spc="0" baseline="0" dirty="0">
              <a:solidFill>
                <a:srgbClr val="000000"/>
              </a:solidFill>
              <a:uFillTx/>
              <a:latin typeface="Lato" pitchFamily="34"/>
              <a:ea typeface="MS PGothic" pitchFamily="34"/>
              <a:cs typeface="Calibri" pitchFamily="34"/>
            </a:endParaRPr>
          </a:p>
        </p:txBody>
      </p:sp>
    </p:spTree>
    <p:extLst>
      <p:ext uri="{BB962C8B-B14F-4D97-AF65-F5344CB8AC3E}">
        <p14:creationId xmlns:p14="http://schemas.microsoft.com/office/powerpoint/2010/main" val="2408773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9299</TotalTime>
  <Words>1818</Words>
  <Application>Microsoft Office PowerPoint</Application>
  <PresentationFormat>Widescreen</PresentationFormat>
  <Paragraphs>168</Paragraphs>
  <Slides>20</Slides>
  <Notes>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20</vt:i4>
      </vt:variant>
    </vt:vector>
  </HeadingPairs>
  <TitlesOfParts>
    <vt:vector size="33" baseType="lpstr">
      <vt:lpstr>Abadi</vt:lpstr>
      <vt:lpstr>Arial</vt:lpstr>
      <vt:lpstr>Calibri</vt:lpstr>
      <vt:lpstr>Calibri Light</vt:lpstr>
      <vt:lpstr>Century Gothic</vt:lpstr>
      <vt:lpstr>Lato</vt:lpstr>
      <vt:lpstr>Lucida Sans</vt:lpstr>
      <vt:lpstr>Museo</vt:lpstr>
      <vt:lpstr>Proxima Nova</vt:lpstr>
      <vt:lpstr>Verdana</vt:lpstr>
      <vt:lpstr>Wingdings</vt:lpstr>
      <vt:lpstr>Office Theme</vt:lpstr>
      <vt:lpstr>1_Office Theme</vt:lpstr>
      <vt:lpstr>Vers une plus grande intégration régionale : Introduction à la ZLECAf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Mahlet Girma</dc:creator>
  <cp:lastModifiedBy>Mahlet Girma</cp:lastModifiedBy>
  <cp:revision>172</cp:revision>
  <dcterms:created xsi:type="dcterms:W3CDTF">2021-04-13T14:50:58Z</dcterms:created>
  <dcterms:modified xsi:type="dcterms:W3CDTF">2022-04-25T10:33:49Z</dcterms:modified>
</cp:coreProperties>
</file>