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25"/>
  </p:notesMasterIdLst>
  <p:sldIdLst>
    <p:sldId id="256" r:id="rId5"/>
    <p:sldId id="690" r:id="rId6"/>
    <p:sldId id="1332" r:id="rId7"/>
    <p:sldId id="650" r:id="rId8"/>
    <p:sldId id="1333" r:id="rId9"/>
    <p:sldId id="1330" r:id="rId10"/>
    <p:sldId id="680" r:id="rId11"/>
    <p:sldId id="496" r:id="rId12"/>
    <p:sldId id="682" r:id="rId13"/>
    <p:sldId id="685" r:id="rId14"/>
    <p:sldId id="696" r:id="rId15"/>
    <p:sldId id="495" r:id="rId16"/>
    <p:sldId id="698" r:id="rId17"/>
    <p:sldId id="701" r:id="rId18"/>
    <p:sldId id="314" r:id="rId19"/>
    <p:sldId id="674" r:id="rId20"/>
    <p:sldId id="1331" r:id="rId21"/>
    <p:sldId id="293" r:id="rId22"/>
    <p:sldId id="1334" r:id="rId23"/>
    <p:sldId id="25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6D53E52-88F5-4D65-9F42-6E9D6215559C}">
          <p14:sldIdLst>
            <p14:sldId id="256"/>
            <p14:sldId id="690"/>
            <p14:sldId id="1332"/>
            <p14:sldId id="650"/>
            <p14:sldId id="1333"/>
            <p14:sldId id="1330"/>
            <p14:sldId id="680"/>
            <p14:sldId id="496"/>
            <p14:sldId id="682"/>
            <p14:sldId id="685"/>
            <p14:sldId id="696"/>
            <p14:sldId id="495"/>
            <p14:sldId id="698"/>
            <p14:sldId id="701"/>
            <p14:sldId id="314"/>
            <p14:sldId id="674"/>
            <p14:sldId id="1331"/>
            <p14:sldId id="293"/>
            <p14:sldId id="1334"/>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7" autoAdjust="0"/>
    <p:restoredTop sz="81076" autoAdjust="0"/>
  </p:normalViewPr>
  <p:slideViewPr>
    <p:cSldViewPr snapToGrid="0">
      <p:cViewPr varScale="1">
        <p:scale>
          <a:sx n="51" d="100"/>
          <a:sy n="51" d="100"/>
        </p:scale>
        <p:origin x="12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D34124-2381-47D3-A51D-FBDEBDBB249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CA"/>
        </a:p>
      </dgm:t>
    </dgm:pt>
    <dgm:pt modelId="{EA2977DA-7527-41C3-8171-8478391C2E1E}">
      <dgm:prSet phldrT="[Text]" custT="1"/>
      <dgm:spPr>
        <a:solidFill>
          <a:schemeClr val="accent6">
            <a:lumMod val="60000"/>
            <a:lumOff val="40000"/>
          </a:schemeClr>
        </a:solidFill>
        <a:ln>
          <a:solidFill>
            <a:schemeClr val="accent6">
              <a:lumMod val="40000"/>
              <a:lumOff val="60000"/>
            </a:schemeClr>
          </a:solidFill>
        </a:ln>
      </dgm:spPr>
      <dgm:t>
        <a:bodyPr/>
        <a:lstStyle/>
        <a:p>
          <a:pPr>
            <a:buFont typeface="Calibri" panose="020F0502020204030204" pitchFamily="34" charset="0"/>
            <a:buChar char="-"/>
          </a:pPr>
          <a:r>
            <a:rPr lang="en-CA" sz="2400" dirty="0">
              <a:latin typeface="Calibri" panose="020F0502020204030204" pitchFamily="34" charset="0"/>
              <a:ea typeface="Calibri" panose="020F0502020204030204" pitchFamily="34" charset="0"/>
              <a:cs typeface="Times New Roman" panose="02020603050405020304" pitchFamily="18" charset="0"/>
            </a:rPr>
            <a:t>Access to wider markets</a:t>
          </a:r>
          <a:endParaRPr lang="en-CA" sz="2400" dirty="0"/>
        </a:p>
      </dgm:t>
    </dgm:pt>
    <dgm:pt modelId="{879D35A1-3867-4E64-8E85-49B968965599}" type="parTrans" cxnId="{FD8FFB62-1B46-4F15-A8A0-D3678F8E3307}">
      <dgm:prSet/>
      <dgm:spPr/>
      <dgm:t>
        <a:bodyPr/>
        <a:lstStyle/>
        <a:p>
          <a:endParaRPr lang="en-CA" sz="1600"/>
        </a:p>
      </dgm:t>
    </dgm:pt>
    <dgm:pt modelId="{D59E051A-85B2-4144-817F-8FC1A000251E}" type="sibTrans" cxnId="{FD8FFB62-1B46-4F15-A8A0-D3678F8E3307}">
      <dgm:prSet custT="1"/>
      <dgm:spPr/>
      <dgm:t>
        <a:bodyPr/>
        <a:lstStyle/>
        <a:p>
          <a:endParaRPr lang="en-CA" sz="2400"/>
        </a:p>
      </dgm:t>
    </dgm:pt>
    <dgm:pt modelId="{2BB42588-FA14-478A-9F7F-A8732C0C736F}">
      <dgm:prSet custT="1"/>
      <dgm:spPr>
        <a:solidFill>
          <a:schemeClr val="accent2">
            <a:lumMod val="40000"/>
            <a:lumOff val="60000"/>
          </a:schemeClr>
        </a:solidFill>
      </dgm:spPr>
      <dgm:t>
        <a:bodyPr/>
        <a:lstStyle/>
        <a:p>
          <a:r>
            <a:rPr lang="en-CA" sz="2400">
              <a:latin typeface="Calibri" panose="020F0502020204030204" pitchFamily="34" charset="0"/>
              <a:ea typeface="Calibri" panose="020F0502020204030204" pitchFamily="34" charset="0"/>
              <a:cs typeface="Times New Roman" panose="02020603050405020304" pitchFamily="18" charset="0"/>
            </a:rPr>
            <a:t>Makes investments worthwhile</a:t>
          </a:r>
          <a:endParaRPr lang="en-CA" sz="2400" dirty="0">
            <a:latin typeface="Calibri" panose="020F0502020204030204" pitchFamily="34" charset="0"/>
            <a:ea typeface="Calibri" panose="020F0502020204030204" pitchFamily="34" charset="0"/>
            <a:cs typeface="Times New Roman" panose="02020603050405020304" pitchFamily="18" charset="0"/>
          </a:endParaRPr>
        </a:p>
      </dgm:t>
    </dgm:pt>
    <dgm:pt modelId="{DB4CAD16-32A4-493A-B578-959E83B3BABA}" type="parTrans" cxnId="{41CDA462-1141-48D9-833E-C0E92EBDD491}">
      <dgm:prSet/>
      <dgm:spPr/>
      <dgm:t>
        <a:bodyPr/>
        <a:lstStyle/>
        <a:p>
          <a:endParaRPr lang="en-CA" sz="1600"/>
        </a:p>
      </dgm:t>
    </dgm:pt>
    <dgm:pt modelId="{6794E09B-57D7-45C0-A136-853C3DEEFEE1}" type="sibTrans" cxnId="{41CDA462-1141-48D9-833E-C0E92EBDD491}">
      <dgm:prSet custT="1"/>
      <dgm:spPr/>
      <dgm:t>
        <a:bodyPr/>
        <a:lstStyle/>
        <a:p>
          <a:endParaRPr lang="en-CA" sz="2400"/>
        </a:p>
      </dgm:t>
    </dgm:pt>
    <dgm:pt modelId="{610E6211-DA37-4AD3-B659-131B8DB5382D}">
      <dgm:prSet custT="1"/>
      <dgm:spPr>
        <a:solidFill>
          <a:schemeClr val="accent5">
            <a:lumMod val="40000"/>
            <a:lumOff val="60000"/>
          </a:schemeClr>
        </a:solidFill>
      </dgm:spPr>
      <dgm:t>
        <a:bodyPr/>
        <a:lstStyle/>
        <a:p>
          <a:r>
            <a:rPr lang="en-CA" sz="2400">
              <a:latin typeface="Calibri" panose="020F0502020204030204" pitchFamily="34" charset="0"/>
              <a:ea typeface="Calibri" panose="020F0502020204030204" pitchFamily="34" charset="0"/>
              <a:cs typeface="Times New Roman" panose="02020603050405020304" pitchFamily="18" charset="0"/>
            </a:rPr>
            <a:t>Drives industrialisation</a:t>
          </a:r>
          <a:endParaRPr lang="en-CA" sz="2400" dirty="0">
            <a:latin typeface="Calibri" panose="020F0502020204030204" pitchFamily="34" charset="0"/>
            <a:ea typeface="Calibri" panose="020F0502020204030204" pitchFamily="34" charset="0"/>
            <a:cs typeface="Times New Roman" panose="02020603050405020304" pitchFamily="18" charset="0"/>
          </a:endParaRPr>
        </a:p>
      </dgm:t>
    </dgm:pt>
    <dgm:pt modelId="{045107A1-B148-482F-B077-6B65F9810466}" type="parTrans" cxnId="{B1710307-DED8-433F-9EDD-7AB3F2A15B5A}">
      <dgm:prSet/>
      <dgm:spPr/>
      <dgm:t>
        <a:bodyPr/>
        <a:lstStyle/>
        <a:p>
          <a:endParaRPr lang="en-CA" sz="1600"/>
        </a:p>
      </dgm:t>
    </dgm:pt>
    <dgm:pt modelId="{7340450E-6149-44A4-A9A0-5D61325BFDE2}" type="sibTrans" cxnId="{B1710307-DED8-433F-9EDD-7AB3F2A15B5A}">
      <dgm:prSet custT="1"/>
      <dgm:spPr/>
      <dgm:t>
        <a:bodyPr/>
        <a:lstStyle/>
        <a:p>
          <a:endParaRPr lang="en-CA" sz="2400"/>
        </a:p>
      </dgm:t>
    </dgm:pt>
    <dgm:pt modelId="{8CB86311-6391-494E-927C-4CB7096053B0}">
      <dgm:prSet custT="1"/>
      <dgm:spPr>
        <a:solidFill>
          <a:srgbClr val="7030A0"/>
        </a:solidFill>
      </dgm:spPr>
      <dgm:t>
        <a:bodyPr/>
        <a:lstStyle/>
        <a:p>
          <a:r>
            <a:rPr lang="en-CA" sz="2400" dirty="0">
              <a:latin typeface="Calibri" panose="020F0502020204030204" pitchFamily="34" charset="0"/>
              <a:ea typeface="Calibri" panose="020F0502020204030204" pitchFamily="34" charset="0"/>
              <a:cs typeface="Times New Roman" panose="02020603050405020304" pitchFamily="18" charset="0"/>
            </a:rPr>
            <a:t>Expands sectors</a:t>
          </a:r>
        </a:p>
      </dgm:t>
    </dgm:pt>
    <dgm:pt modelId="{236D756B-C423-41E2-B079-D85E29395ACF}" type="parTrans" cxnId="{5FE9AE00-882D-4316-BDDB-6F0CF5B23677}">
      <dgm:prSet/>
      <dgm:spPr/>
      <dgm:t>
        <a:bodyPr/>
        <a:lstStyle/>
        <a:p>
          <a:endParaRPr lang="en-CA" sz="1600"/>
        </a:p>
      </dgm:t>
    </dgm:pt>
    <dgm:pt modelId="{76DCC7FB-AC19-42FC-ACAF-46029052B175}" type="sibTrans" cxnId="{5FE9AE00-882D-4316-BDDB-6F0CF5B23677}">
      <dgm:prSet custT="1"/>
      <dgm:spPr/>
      <dgm:t>
        <a:bodyPr/>
        <a:lstStyle/>
        <a:p>
          <a:endParaRPr lang="en-CA" sz="2400"/>
        </a:p>
      </dgm:t>
    </dgm:pt>
    <dgm:pt modelId="{2C05B9B8-1C6A-441D-BF54-031FB66C7EAB}">
      <dgm:prSet custT="1"/>
      <dgm:spPr/>
      <dgm:t>
        <a:bodyPr/>
        <a:lstStyle/>
        <a:p>
          <a:r>
            <a:rPr lang="en-CA" sz="2400" dirty="0">
              <a:latin typeface="Calibri" panose="020F0502020204030204" pitchFamily="34" charset="0"/>
              <a:ea typeface="Calibri" panose="020F0502020204030204" pitchFamily="34" charset="0"/>
              <a:cs typeface="Times New Roman" panose="02020603050405020304" pitchFamily="18" charset="0"/>
            </a:rPr>
            <a:t>Develops regional value chains</a:t>
          </a:r>
        </a:p>
      </dgm:t>
    </dgm:pt>
    <dgm:pt modelId="{EFB9DCF8-3ACA-4D22-ABA5-CA32B19CB493}" type="parTrans" cxnId="{4A14A24F-85A3-477C-A935-46340FD0E1B9}">
      <dgm:prSet/>
      <dgm:spPr/>
      <dgm:t>
        <a:bodyPr/>
        <a:lstStyle/>
        <a:p>
          <a:endParaRPr lang="en-CA" sz="1600"/>
        </a:p>
      </dgm:t>
    </dgm:pt>
    <dgm:pt modelId="{F9D3D49E-DD46-4EC8-B7A7-5673863E2766}" type="sibTrans" cxnId="{4A14A24F-85A3-477C-A935-46340FD0E1B9}">
      <dgm:prSet/>
      <dgm:spPr/>
      <dgm:t>
        <a:bodyPr/>
        <a:lstStyle/>
        <a:p>
          <a:endParaRPr lang="en-CA" sz="1600"/>
        </a:p>
      </dgm:t>
    </dgm:pt>
    <dgm:pt modelId="{4E67085D-5966-427D-B24B-5643C4D22157}" type="pres">
      <dgm:prSet presAssocID="{E8D34124-2381-47D3-A51D-FBDEBDBB2490}" presName="outerComposite" presStyleCnt="0">
        <dgm:presLayoutVars>
          <dgm:chMax val="5"/>
          <dgm:dir/>
          <dgm:resizeHandles val="exact"/>
        </dgm:presLayoutVars>
      </dgm:prSet>
      <dgm:spPr/>
    </dgm:pt>
    <dgm:pt modelId="{E98B72CD-88F6-4C1C-BA26-C7AA1B897803}" type="pres">
      <dgm:prSet presAssocID="{E8D34124-2381-47D3-A51D-FBDEBDBB2490}" presName="dummyMaxCanvas" presStyleCnt="0">
        <dgm:presLayoutVars/>
      </dgm:prSet>
      <dgm:spPr/>
    </dgm:pt>
    <dgm:pt modelId="{42E77350-7D9A-4116-B211-2E74CFD2C640}" type="pres">
      <dgm:prSet presAssocID="{E8D34124-2381-47D3-A51D-FBDEBDBB2490}" presName="FiveNodes_1" presStyleLbl="node1" presStyleIdx="0" presStyleCnt="5">
        <dgm:presLayoutVars>
          <dgm:bulletEnabled val="1"/>
        </dgm:presLayoutVars>
      </dgm:prSet>
      <dgm:spPr/>
    </dgm:pt>
    <dgm:pt modelId="{64C641F5-366E-49C5-90B1-1462CF0CAAFE}" type="pres">
      <dgm:prSet presAssocID="{E8D34124-2381-47D3-A51D-FBDEBDBB2490}" presName="FiveNodes_2" presStyleLbl="node1" presStyleIdx="1" presStyleCnt="5">
        <dgm:presLayoutVars>
          <dgm:bulletEnabled val="1"/>
        </dgm:presLayoutVars>
      </dgm:prSet>
      <dgm:spPr/>
    </dgm:pt>
    <dgm:pt modelId="{3FC28E2E-DD7E-4148-B18B-B1C114B1197E}" type="pres">
      <dgm:prSet presAssocID="{E8D34124-2381-47D3-A51D-FBDEBDBB2490}" presName="FiveNodes_3" presStyleLbl="node1" presStyleIdx="2" presStyleCnt="5">
        <dgm:presLayoutVars>
          <dgm:bulletEnabled val="1"/>
        </dgm:presLayoutVars>
      </dgm:prSet>
      <dgm:spPr/>
    </dgm:pt>
    <dgm:pt modelId="{D44EDF73-1B45-453B-B7BB-53D385780714}" type="pres">
      <dgm:prSet presAssocID="{E8D34124-2381-47D3-A51D-FBDEBDBB2490}" presName="FiveNodes_4" presStyleLbl="node1" presStyleIdx="3" presStyleCnt="5">
        <dgm:presLayoutVars>
          <dgm:bulletEnabled val="1"/>
        </dgm:presLayoutVars>
      </dgm:prSet>
      <dgm:spPr/>
    </dgm:pt>
    <dgm:pt modelId="{4468C85C-103B-45C0-BC72-0DD63DDEE5A1}" type="pres">
      <dgm:prSet presAssocID="{E8D34124-2381-47D3-A51D-FBDEBDBB2490}" presName="FiveNodes_5" presStyleLbl="node1" presStyleIdx="4" presStyleCnt="5">
        <dgm:presLayoutVars>
          <dgm:bulletEnabled val="1"/>
        </dgm:presLayoutVars>
      </dgm:prSet>
      <dgm:spPr/>
    </dgm:pt>
    <dgm:pt modelId="{38DBD7E6-230A-4B4F-891F-DDB59D975D58}" type="pres">
      <dgm:prSet presAssocID="{E8D34124-2381-47D3-A51D-FBDEBDBB2490}" presName="FiveConn_1-2" presStyleLbl="fgAccFollowNode1" presStyleIdx="0" presStyleCnt="4">
        <dgm:presLayoutVars>
          <dgm:bulletEnabled val="1"/>
        </dgm:presLayoutVars>
      </dgm:prSet>
      <dgm:spPr/>
    </dgm:pt>
    <dgm:pt modelId="{00218023-4153-479A-9B7F-A6D20E7E8D8A}" type="pres">
      <dgm:prSet presAssocID="{E8D34124-2381-47D3-A51D-FBDEBDBB2490}" presName="FiveConn_2-3" presStyleLbl="fgAccFollowNode1" presStyleIdx="1" presStyleCnt="4">
        <dgm:presLayoutVars>
          <dgm:bulletEnabled val="1"/>
        </dgm:presLayoutVars>
      </dgm:prSet>
      <dgm:spPr/>
    </dgm:pt>
    <dgm:pt modelId="{BF90149D-5B1F-44DC-8287-8AA088DB8D49}" type="pres">
      <dgm:prSet presAssocID="{E8D34124-2381-47D3-A51D-FBDEBDBB2490}" presName="FiveConn_3-4" presStyleLbl="fgAccFollowNode1" presStyleIdx="2" presStyleCnt="4">
        <dgm:presLayoutVars>
          <dgm:bulletEnabled val="1"/>
        </dgm:presLayoutVars>
      </dgm:prSet>
      <dgm:spPr/>
    </dgm:pt>
    <dgm:pt modelId="{3F5F783F-EFCC-4D0E-A10C-3946CC82C6EA}" type="pres">
      <dgm:prSet presAssocID="{E8D34124-2381-47D3-A51D-FBDEBDBB2490}" presName="FiveConn_4-5" presStyleLbl="fgAccFollowNode1" presStyleIdx="3" presStyleCnt="4">
        <dgm:presLayoutVars>
          <dgm:bulletEnabled val="1"/>
        </dgm:presLayoutVars>
      </dgm:prSet>
      <dgm:spPr/>
    </dgm:pt>
    <dgm:pt modelId="{58C594F0-0713-4835-A0C1-630B592C1106}" type="pres">
      <dgm:prSet presAssocID="{E8D34124-2381-47D3-A51D-FBDEBDBB2490}" presName="FiveNodes_1_text" presStyleLbl="node1" presStyleIdx="4" presStyleCnt="5">
        <dgm:presLayoutVars>
          <dgm:bulletEnabled val="1"/>
        </dgm:presLayoutVars>
      </dgm:prSet>
      <dgm:spPr/>
    </dgm:pt>
    <dgm:pt modelId="{0C3548AF-C0A7-4450-B77C-BCAE1EFFF25D}" type="pres">
      <dgm:prSet presAssocID="{E8D34124-2381-47D3-A51D-FBDEBDBB2490}" presName="FiveNodes_2_text" presStyleLbl="node1" presStyleIdx="4" presStyleCnt="5">
        <dgm:presLayoutVars>
          <dgm:bulletEnabled val="1"/>
        </dgm:presLayoutVars>
      </dgm:prSet>
      <dgm:spPr/>
    </dgm:pt>
    <dgm:pt modelId="{F6500914-67C0-4294-9F21-C4511063879B}" type="pres">
      <dgm:prSet presAssocID="{E8D34124-2381-47D3-A51D-FBDEBDBB2490}" presName="FiveNodes_3_text" presStyleLbl="node1" presStyleIdx="4" presStyleCnt="5">
        <dgm:presLayoutVars>
          <dgm:bulletEnabled val="1"/>
        </dgm:presLayoutVars>
      </dgm:prSet>
      <dgm:spPr/>
    </dgm:pt>
    <dgm:pt modelId="{252CF613-1F88-4965-A4F9-8A4292EEC66E}" type="pres">
      <dgm:prSet presAssocID="{E8D34124-2381-47D3-A51D-FBDEBDBB2490}" presName="FiveNodes_4_text" presStyleLbl="node1" presStyleIdx="4" presStyleCnt="5">
        <dgm:presLayoutVars>
          <dgm:bulletEnabled val="1"/>
        </dgm:presLayoutVars>
      </dgm:prSet>
      <dgm:spPr/>
    </dgm:pt>
    <dgm:pt modelId="{443B4B33-B69D-4C4A-8180-365A326EEB11}" type="pres">
      <dgm:prSet presAssocID="{E8D34124-2381-47D3-A51D-FBDEBDBB2490}" presName="FiveNodes_5_text" presStyleLbl="node1" presStyleIdx="4" presStyleCnt="5">
        <dgm:presLayoutVars>
          <dgm:bulletEnabled val="1"/>
        </dgm:presLayoutVars>
      </dgm:prSet>
      <dgm:spPr/>
    </dgm:pt>
  </dgm:ptLst>
  <dgm:cxnLst>
    <dgm:cxn modelId="{5FE9AE00-882D-4316-BDDB-6F0CF5B23677}" srcId="{E8D34124-2381-47D3-A51D-FBDEBDBB2490}" destId="{8CB86311-6391-494E-927C-4CB7096053B0}" srcOrd="3" destOrd="0" parTransId="{236D756B-C423-41E2-B079-D85E29395ACF}" sibTransId="{76DCC7FB-AC19-42FC-ACAF-46029052B175}"/>
    <dgm:cxn modelId="{89D4AF00-6276-443D-BADE-1585DFF126D5}" type="presOf" srcId="{8CB86311-6391-494E-927C-4CB7096053B0}" destId="{D44EDF73-1B45-453B-B7BB-53D385780714}" srcOrd="0" destOrd="0" presId="urn:microsoft.com/office/officeart/2005/8/layout/vProcess5"/>
    <dgm:cxn modelId="{B1710307-DED8-433F-9EDD-7AB3F2A15B5A}" srcId="{E8D34124-2381-47D3-A51D-FBDEBDBB2490}" destId="{610E6211-DA37-4AD3-B659-131B8DB5382D}" srcOrd="2" destOrd="0" parTransId="{045107A1-B148-482F-B077-6B65F9810466}" sibTransId="{7340450E-6149-44A4-A9A0-5D61325BFDE2}"/>
    <dgm:cxn modelId="{40AB1F15-4061-44F4-8835-8A36FFE7FCA6}" type="presOf" srcId="{2BB42588-FA14-478A-9F7F-A8732C0C736F}" destId="{64C641F5-366E-49C5-90B1-1462CF0CAAFE}" srcOrd="0" destOrd="0" presId="urn:microsoft.com/office/officeart/2005/8/layout/vProcess5"/>
    <dgm:cxn modelId="{35E2251D-CE2F-4E49-8644-492D4B24AB5E}" type="presOf" srcId="{76DCC7FB-AC19-42FC-ACAF-46029052B175}" destId="{3F5F783F-EFCC-4D0E-A10C-3946CC82C6EA}" srcOrd="0" destOrd="0" presId="urn:microsoft.com/office/officeart/2005/8/layout/vProcess5"/>
    <dgm:cxn modelId="{84925623-3851-4EF8-8810-35E8219EFB11}" type="presOf" srcId="{7340450E-6149-44A4-A9A0-5D61325BFDE2}" destId="{BF90149D-5B1F-44DC-8287-8AA088DB8D49}" srcOrd="0" destOrd="0" presId="urn:microsoft.com/office/officeart/2005/8/layout/vProcess5"/>
    <dgm:cxn modelId="{36B3AB25-C402-4A6A-B8BE-A1229A03A444}" type="presOf" srcId="{2BB42588-FA14-478A-9F7F-A8732C0C736F}" destId="{0C3548AF-C0A7-4450-B77C-BCAE1EFFF25D}" srcOrd="1" destOrd="0" presId="urn:microsoft.com/office/officeart/2005/8/layout/vProcess5"/>
    <dgm:cxn modelId="{159DAE36-9008-41F2-80A7-DBECD3314E08}" type="presOf" srcId="{6794E09B-57D7-45C0-A136-853C3DEEFEE1}" destId="{00218023-4153-479A-9B7F-A6D20E7E8D8A}" srcOrd="0" destOrd="0" presId="urn:microsoft.com/office/officeart/2005/8/layout/vProcess5"/>
    <dgm:cxn modelId="{41CDA462-1141-48D9-833E-C0E92EBDD491}" srcId="{E8D34124-2381-47D3-A51D-FBDEBDBB2490}" destId="{2BB42588-FA14-478A-9F7F-A8732C0C736F}" srcOrd="1" destOrd="0" parTransId="{DB4CAD16-32A4-493A-B578-959E83B3BABA}" sibTransId="{6794E09B-57D7-45C0-A136-853C3DEEFEE1}"/>
    <dgm:cxn modelId="{41D9B762-A436-4155-9A76-F5EB6C06EE60}" type="presOf" srcId="{D59E051A-85B2-4144-817F-8FC1A000251E}" destId="{38DBD7E6-230A-4B4F-891F-DDB59D975D58}" srcOrd="0" destOrd="0" presId="urn:microsoft.com/office/officeart/2005/8/layout/vProcess5"/>
    <dgm:cxn modelId="{FD8FFB62-1B46-4F15-A8A0-D3678F8E3307}" srcId="{E8D34124-2381-47D3-A51D-FBDEBDBB2490}" destId="{EA2977DA-7527-41C3-8171-8478391C2E1E}" srcOrd="0" destOrd="0" parTransId="{879D35A1-3867-4E64-8E85-49B968965599}" sibTransId="{D59E051A-85B2-4144-817F-8FC1A000251E}"/>
    <dgm:cxn modelId="{BD4EB263-EEA2-4BCD-80B5-9FD6EBF625A5}" type="presOf" srcId="{EA2977DA-7527-41C3-8171-8478391C2E1E}" destId="{58C594F0-0713-4835-A0C1-630B592C1106}" srcOrd="1" destOrd="0" presId="urn:microsoft.com/office/officeart/2005/8/layout/vProcess5"/>
    <dgm:cxn modelId="{B4AE454C-75F7-4902-844B-640963254467}" type="presOf" srcId="{2C05B9B8-1C6A-441D-BF54-031FB66C7EAB}" destId="{443B4B33-B69D-4C4A-8180-365A326EEB11}" srcOrd="1" destOrd="0" presId="urn:microsoft.com/office/officeart/2005/8/layout/vProcess5"/>
    <dgm:cxn modelId="{4A14A24F-85A3-477C-A935-46340FD0E1B9}" srcId="{E8D34124-2381-47D3-A51D-FBDEBDBB2490}" destId="{2C05B9B8-1C6A-441D-BF54-031FB66C7EAB}" srcOrd="4" destOrd="0" parTransId="{EFB9DCF8-3ACA-4D22-ABA5-CA32B19CB493}" sibTransId="{F9D3D49E-DD46-4EC8-B7A7-5673863E2766}"/>
    <dgm:cxn modelId="{BB3D4783-4471-4C34-A910-CE5E3046E78C}" type="presOf" srcId="{EA2977DA-7527-41C3-8171-8478391C2E1E}" destId="{42E77350-7D9A-4116-B211-2E74CFD2C640}" srcOrd="0" destOrd="0" presId="urn:microsoft.com/office/officeart/2005/8/layout/vProcess5"/>
    <dgm:cxn modelId="{006F8C8A-50B9-496B-9534-3491D4252987}" type="presOf" srcId="{2C05B9B8-1C6A-441D-BF54-031FB66C7EAB}" destId="{4468C85C-103B-45C0-BC72-0DD63DDEE5A1}" srcOrd="0" destOrd="0" presId="urn:microsoft.com/office/officeart/2005/8/layout/vProcess5"/>
    <dgm:cxn modelId="{7DD386B2-CDEE-4E36-9342-71D6CC2C752F}" type="presOf" srcId="{8CB86311-6391-494E-927C-4CB7096053B0}" destId="{252CF613-1F88-4965-A4F9-8A4292EEC66E}" srcOrd="1" destOrd="0" presId="urn:microsoft.com/office/officeart/2005/8/layout/vProcess5"/>
    <dgm:cxn modelId="{028B53D8-0BBA-4113-813C-E475F9F1B708}" type="presOf" srcId="{610E6211-DA37-4AD3-B659-131B8DB5382D}" destId="{3FC28E2E-DD7E-4148-B18B-B1C114B1197E}" srcOrd="0" destOrd="0" presId="urn:microsoft.com/office/officeart/2005/8/layout/vProcess5"/>
    <dgm:cxn modelId="{B01216F2-70FB-482B-B5D8-F020E0A7BCDD}" type="presOf" srcId="{610E6211-DA37-4AD3-B659-131B8DB5382D}" destId="{F6500914-67C0-4294-9F21-C4511063879B}" srcOrd="1" destOrd="0" presId="urn:microsoft.com/office/officeart/2005/8/layout/vProcess5"/>
    <dgm:cxn modelId="{00AD21F7-A21A-41F7-AE82-349CDBF7E9F7}" type="presOf" srcId="{E8D34124-2381-47D3-A51D-FBDEBDBB2490}" destId="{4E67085D-5966-427D-B24B-5643C4D22157}" srcOrd="0" destOrd="0" presId="urn:microsoft.com/office/officeart/2005/8/layout/vProcess5"/>
    <dgm:cxn modelId="{CDD9735C-BE0D-4721-9D0E-619D09C58AC8}" type="presParOf" srcId="{4E67085D-5966-427D-B24B-5643C4D22157}" destId="{E98B72CD-88F6-4C1C-BA26-C7AA1B897803}" srcOrd="0" destOrd="0" presId="urn:microsoft.com/office/officeart/2005/8/layout/vProcess5"/>
    <dgm:cxn modelId="{D23E6CA1-D235-4C8E-BE3C-F9ACAE3D0772}" type="presParOf" srcId="{4E67085D-5966-427D-B24B-5643C4D22157}" destId="{42E77350-7D9A-4116-B211-2E74CFD2C640}" srcOrd="1" destOrd="0" presId="urn:microsoft.com/office/officeart/2005/8/layout/vProcess5"/>
    <dgm:cxn modelId="{2F852253-538F-4010-AC30-02F8B5B75356}" type="presParOf" srcId="{4E67085D-5966-427D-B24B-5643C4D22157}" destId="{64C641F5-366E-49C5-90B1-1462CF0CAAFE}" srcOrd="2" destOrd="0" presId="urn:microsoft.com/office/officeart/2005/8/layout/vProcess5"/>
    <dgm:cxn modelId="{53DFADC9-34B7-4E8E-9D63-34B1D90D2C7B}" type="presParOf" srcId="{4E67085D-5966-427D-B24B-5643C4D22157}" destId="{3FC28E2E-DD7E-4148-B18B-B1C114B1197E}" srcOrd="3" destOrd="0" presId="urn:microsoft.com/office/officeart/2005/8/layout/vProcess5"/>
    <dgm:cxn modelId="{C7647085-7830-4D33-9A5E-6F9697F4AE68}" type="presParOf" srcId="{4E67085D-5966-427D-B24B-5643C4D22157}" destId="{D44EDF73-1B45-453B-B7BB-53D385780714}" srcOrd="4" destOrd="0" presId="urn:microsoft.com/office/officeart/2005/8/layout/vProcess5"/>
    <dgm:cxn modelId="{342241C6-C430-4789-B8EF-CCCA541025A1}" type="presParOf" srcId="{4E67085D-5966-427D-B24B-5643C4D22157}" destId="{4468C85C-103B-45C0-BC72-0DD63DDEE5A1}" srcOrd="5" destOrd="0" presId="urn:microsoft.com/office/officeart/2005/8/layout/vProcess5"/>
    <dgm:cxn modelId="{9A08B54E-DAE0-485F-A918-AABCCF65D73B}" type="presParOf" srcId="{4E67085D-5966-427D-B24B-5643C4D22157}" destId="{38DBD7E6-230A-4B4F-891F-DDB59D975D58}" srcOrd="6" destOrd="0" presId="urn:microsoft.com/office/officeart/2005/8/layout/vProcess5"/>
    <dgm:cxn modelId="{994A8DFD-FF23-4A82-ABED-4A97872B6548}" type="presParOf" srcId="{4E67085D-5966-427D-B24B-5643C4D22157}" destId="{00218023-4153-479A-9B7F-A6D20E7E8D8A}" srcOrd="7" destOrd="0" presId="urn:microsoft.com/office/officeart/2005/8/layout/vProcess5"/>
    <dgm:cxn modelId="{F3C21F9D-71ED-4E56-9606-F1476EC0DA9C}" type="presParOf" srcId="{4E67085D-5966-427D-B24B-5643C4D22157}" destId="{BF90149D-5B1F-44DC-8287-8AA088DB8D49}" srcOrd="8" destOrd="0" presId="urn:microsoft.com/office/officeart/2005/8/layout/vProcess5"/>
    <dgm:cxn modelId="{D2F1FA82-564D-431A-87E1-94A59BA4E23D}" type="presParOf" srcId="{4E67085D-5966-427D-B24B-5643C4D22157}" destId="{3F5F783F-EFCC-4D0E-A10C-3946CC82C6EA}" srcOrd="9" destOrd="0" presId="urn:microsoft.com/office/officeart/2005/8/layout/vProcess5"/>
    <dgm:cxn modelId="{A2CF65D0-E43D-4B6E-BE95-E5BE261069A8}" type="presParOf" srcId="{4E67085D-5966-427D-B24B-5643C4D22157}" destId="{58C594F0-0713-4835-A0C1-630B592C1106}" srcOrd="10" destOrd="0" presId="urn:microsoft.com/office/officeart/2005/8/layout/vProcess5"/>
    <dgm:cxn modelId="{9D4E4934-96EF-4AE9-B7B9-63CC2D4C1609}" type="presParOf" srcId="{4E67085D-5966-427D-B24B-5643C4D22157}" destId="{0C3548AF-C0A7-4450-B77C-BCAE1EFFF25D}" srcOrd="11" destOrd="0" presId="urn:microsoft.com/office/officeart/2005/8/layout/vProcess5"/>
    <dgm:cxn modelId="{35DC43A3-DABF-4619-8FB6-658217C46B7C}" type="presParOf" srcId="{4E67085D-5966-427D-B24B-5643C4D22157}" destId="{F6500914-67C0-4294-9F21-C4511063879B}" srcOrd="12" destOrd="0" presId="urn:microsoft.com/office/officeart/2005/8/layout/vProcess5"/>
    <dgm:cxn modelId="{A9E9E3D2-9FDA-4CB1-B5BB-2A988F30E4E3}" type="presParOf" srcId="{4E67085D-5966-427D-B24B-5643C4D22157}" destId="{252CF613-1F88-4965-A4F9-8A4292EEC66E}" srcOrd="13" destOrd="0" presId="urn:microsoft.com/office/officeart/2005/8/layout/vProcess5"/>
    <dgm:cxn modelId="{452639CD-5640-4748-B900-EF8753649602}" type="presParOf" srcId="{4E67085D-5966-427D-B24B-5643C4D22157}" destId="{443B4B33-B69D-4C4A-8180-365A326EEB1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F300E5-1A90-4CE5-95C1-6EB532B745BA}" type="doc">
      <dgm:prSet loTypeId="urn:diagrams.loki3.com/BracketList" loCatId="list" qsTypeId="urn:microsoft.com/office/officeart/2005/8/quickstyle/simple2" qsCatId="simple" csTypeId="urn:microsoft.com/office/officeart/2005/8/colors/accent1_2" csCatId="accent1" phldr="1"/>
      <dgm:spPr/>
      <dgm:t>
        <a:bodyPr/>
        <a:lstStyle/>
        <a:p>
          <a:endParaRPr lang="en-CA"/>
        </a:p>
      </dgm:t>
    </dgm:pt>
    <dgm:pt modelId="{683CF8BB-C8ED-44F5-B869-15CDBCC4D207}">
      <dgm:prSet phldrT="[Text]" custT="1"/>
      <dgm:spPr/>
      <dgm:t>
        <a:bodyPr/>
        <a:lstStyle/>
        <a:p>
          <a:endParaRPr lang="en-CA" sz="2800" dirty="0"/>
        </a:p>
      </dgm:t>
    </dgm:pt>
    <dgm:pt modelId="{05858C44-CB44-4F44-A0E8-9EAA63941028}" type="parTrans" cxnId="{132ACE1F-9984-4E8D-9C30-0A6C2B93689E}">
      <dgm:prSet/>
      <dgm:spPr/>
      <dgm:t>
        <a:bodyPr/>
        <a:lstStyle/>
        <a:p>
          <a:endParaRPr lang="en-CA" sz="1050"/>
        </a:p>
      </dgm:t>
    </dgm:pt>
    <dgm:pt modelId="{F7B44B80-9B17-4549-8730-9F846F803F23}" type="sibTrans" cxnId="{132ACE1F-9984-4E8D-9C30-0A6C2B93689E}">
      <dgm:prSet/>
      <dgm:spPr/>
      <dgm:t>
        <a:bodyPr/>
        <a:lstStyle/>
        <a:p>
          <a:endParaRPr lang="en-CA" sz="1050"/>
        </a:p>
      </dgm:t>
    </dgm:pt>
    <dgm:pt modelId="{FB3617EC-3A8C-4A0A-AB3B-1BF4E3802795}">
      <dgm:prSet phldrT="[Text]" custT="1"/>
      <dgm:spPr/>
      <dgm:t>
        <a:bodyPr/>
        <a:lstStyle/>
        <a:p>
          <a:endParaRPr lang="en-CA" sz="2800" dirty="0"/>
        </a:p>
      </dgm:t>
    </dgm:pt>
    <dgm:pt modelId="{51CCA8F7-7034-49A9-9FC5-893D67E01752}" type="parTrans" cxnId="{AC98BB41-8FBF-43C3-83AA-D68747496779}">
      <dgm:prSet/>
      <dgm:spPr/>
      <dgm:t>
        <a:bodyPr/>
        <a:lstStyle/>
        <a:p>
          <a:endParaRPr lang="en-CA" sz="1050"/>
        </a:p>
      </dgm:t>
    </dgm:pt>
    <dgm:pt modelId="{C18C16D4-1CCF-4EB7-93CF-89B441C203BD}" type="sibTrans" cxnId="{AC98BB41-8FBF-43C3-83AA-D68747496779}">
      <dgm:prSet/>
      <dgm:spPr/>
      <dgm:t>
        <a:bodyPr/>
        <a:lstStyle/>
        <a:p>
          <a:endParaRPr lang="en-CA" sz="1050"/>
        </a:p>
      </dgm:t>
    </dgm:pt>
    <dgm:pt modelId="{959202A9-1EC7-44FE-92B2-5399D76F1BA4}">
      <dgm:prSet phldrT="[Text]" custT="1"/>
      <dgm:spPr>
        <a:solidFill>
          <a:schemeClr val="accent6">
            <a:lumMod val="60000"/>
            <a:lumOff val="40000"/>
          </a:schemeClr>
        </a:solidFill>
      </dgm:spPr>
      <dgm:t>
        <a:bodyPr/>
        <a:lstStyle/>
        <a:p>
          <a:pPr>
            <a:buNone/>
          </a:pPr>
          <a:r>
            <a:rPr lang="en-CA" sz="2800" dirty="0"/>
            <a:t>Food security</a:t>
          </a:r>
        </a:p>
      </dgm:t>
    </dgm:pt>
    <dgm:pt modelId="{FA2ED66C-3CF5-469F-918E-449372157B4B}" type="parTrans" cxnId="{CDA36EC9-34C7-4666-ADC1-3722D4C7F470}">
      <dgm:prSet/>
      <dgm:spPr/>
      <dgm:t>
        <a:bodyPr/>
        <a:lstStyle/>
        <a:p>
          <a:endParaRPr lang="en-CA" sz="1050"/>
        </a:p>
      </dgm:t>
    </dgm:pt>
    <dgm:pt modelId="{D34997D0-8DF5-4F1E-A40B-6C6FA7B8FBAA}" type="sibTrans" cxnId="{CDA36EC9-34C7-4666-ADC1-3722D4C7F470}">
      <dgm:prSet/>
      <dgm:spPr/>
      <dgm:t>
        <a:bodyPr/>
        <a:lstStyle/>
        <a:p>
          <a:endParaRPr lang="en-CA" sz="1050"/>
        </a:p>
      </dgm:t>
    </dgm:pt>
    <dgm:pt modelId="{714269F7-0C25-458C-BF6E-B8C2AC74F192}">
      <dgm:prSet phldrT="[Text]" custT="1"/>
      <dgm:spPr/>
      <dgm:t>
        <a:bodyPr/>
        <a:lstStyle/>
        <a:p>
          <a:endParaRPr lang="en-CA" sz="2800" dirty="0"/>
        </a:p>
      </dgm:t>
    </dgm:pt>
    <dgm:pt modelId="{40E7A627-E8D5-4083-A268-AEA1CA44EF94}" type="parTrans" cxnId="{C0DCC1CC-8714-49C4-BECE-163207AD442C}">
      <dgm:prSet/>
      <dgm:spPr/>
      <dgm:t>
        <a:bodyPr/>
        <a:lstStyle/>
        <a:p>
          <a:endParaRPr lang="en-CA" sz="1050"/>
        </a:p>
      </dgm:t>
    </dgm:pt>
    <dgm:pt modelId="{F2A14B2B-41FD-4949-BBD0-96EB1A996486}" type="sibTrans" cxnId="{C0DCC1CC-8714-49C4-BECE-163207AD442C}">
      <dgm:prSet/>
      <dgm:spPr/>
      <dgm:t>
        <a:bodyPr/>
        <a:lstStyle/>
        <a:p>
          <a:endParaRPr lang="en-CA" sz="1050"/>
        </a:p>
      </dgm:t>
    </dgm:pt>
    <dgm:pt modelId="{848DBD76-DEF7-4C5D-8539-01236E3481DA}">
      <dgm:prSet phldrT="[Text]" custT="1"/>
      <dgm:spPr>
        <a:solidFill>
          <a:schemeClr val="accent2">
            <a:lumMod val="75000"/>
          </a:schemeClr>
        </a:solidFill>
      </dgm:spPr>
      <dgm:t>
        <a:bodyPr/>
        <a:lstStyle/>
        <a:p>
          <a:pPr>
            <a:buNone/>
          </a:pPr>
          <a:r>
            <a:rPr lang="en-CA" sz="2800" dirty="0"/>
            <a:t>Coherent trade policy</a:t>
          </a:r>
        </a:p>
      </dgm:t>
    </dgm:pt>
    <dgm:pt modelId="{881EA42C-A413-4FC1-955B-FF750B8290AC}" type="parTrans" cxnId="{834425E1-C1F2-4457-A735-D548E553C14A}">
      <dgm:prSet/>
      <dgm:spPr/>
      <dgm:t>
        <a:bodyPr/>
        <a:lstStyle/>
        <a:p>
          <a:endParaRPr lang="en-CA"/>
        </a:p>
      </dgm:t>
    </dgm:pt>
    <dgm:pt modelId="{5A808FAC-1F87-43C5-82D4-078C5FC3B606}" type="sibTrans" cxnId="{834425E1-C1F2-4457-A735-D548E553C14A}">
      <dgm:prSet/>
      <dgm:spPr/>
      <dgm:t>
        <a:bodyPr/>
        <a:lstStyle/>
        <a:p>
          <a:endParaRPr lang="en-CA"/>
        </a:p>
      </dgm:t>
    </dgm:pt>
    <dgm:pt modelId="{D911A00D-80E0-44C3-8B25-724A5188BACD}">
      <dgm:prSet phldrT="[Text]" custT="1"/>
      <dgm:spPr>
        <a:solidFill>
          <a:schemeClr val="accent4">
            <a:lumMod val="75000"/>
          </a:schemeClr>
        </a:solidFill>
      </dgm:spPr>
      <dgm:t>
        <a:bodyPr/>
        <a:lstStyle/>
        <a:p>
          <a:pPr>
            <a:buNone/>
          </a:pPr>
          <a:r>
            <a:rPr lang="en-CA" sz="2800" dirty="0"/>
            <a:t>Job creation</a:t>
          </a:r>
        </a:p>
      </dgm:t>
    </dgm:pt>
    <dgm:pt modelId="{FA687FA0-25C3-40C0-BBB2-9DD5ACE73D22}" type="parTrans" cxnId="{FD98C865-3F60-47F0-B5C3-944161C701C5}">
      <dgm:prSet/>
      <dgm:spPr/>
      <dgm:t>
        <a:bodyPr/>
        <a:lstStyle/>
        <a:p>
          <a:endParaRPr lang="en-CA"/>
        </a:p>
      </dgm:t>
    </dgm:pt>
    <dgm:pt modelId="{FB9B763F-7FF7-4391-8688-84401573DB76}" type="sibTrans" cxnId="{FD98C865-3F60-47F0-B5C3-944161C701C5}">
      <dgm:prSet/>
      <dgm:spPr/>
      <dgm:t>
        <a:bodyPr/>
        <a:lstStyle/>
        <a:p>
          <a:endParaRPr lang="en-CA"/>
        </a:p>
      </dgm:t>
    </dgm:pt>
    <dgm:pt modelId="{D6626A36-1644-4CD4-90C2-B5DB32CA3EB9}" type="pres">
      <dgm:prSet presAssocID="{70F300E5-1A90-4CE5-95C1-6EB532B745BA}" presName="Name0" presStyleCnt="0">
        <dgm:presLayoutVars>
          <dgm:dir/>
          <dgm:animLvl val="lvl"/>
          <dgm:resizeHandles val="exact"/>
        </dgm:presLayoutVars>
      </dgm:prSet>
      <dgm:spPr/>
    </dgm:pt>
    <dgm:pt modelId="{15A2AE74-1B5C-4034-B096-DA5F569979F8}" type="pres">
      <dgm:prSet presAssocID="{683CF8BB-C8ED-44F5-B869-15CDBCC4D207}" presName="linNode" presStyleCnt="0"/>
      <dgm:spPr/>
    </dgm:pt>
    <dgm:pt modelId="{9045CDF7-DC22-4919-9142-6EF696DCE406}" type="pres">
      <dgm:prSet presAssocID="{683CF8BB-C8ED-44F5-B869-15CDBCC4D207}" presName="parTx" presStyleLbl="revTx" presStyleIdx="0" presStyleCnt="3">
        <dgm:presLayoutVars>
          <dgm:chMax val="1"/>
          <dgm:bulletEnabled val="1"/>
        </dgm:presLayoutVars>
      </dgm:prSet>
      <dgm:spPr/>
    </dgm:pt>
    <dgm:pt modelId="{47771089-9D38-42FB-904D-461AE5277D98}" type="pres">
      <dgm:prSet presAssocID="{683CF8BB-C8ED-44F5-B869-15CDBCC4D207}" presName="bracket" presStyleLbl="parChTrans1D1" presStyleIdx="0" presStyleCnt="3"/>
      <dgm:spPr/>
    </dgm:pt>
    <dgm:pt modelId="{239788E6-2A55-4E88-BE30-B0820925B80C}" type="pres">
      <dgm:prSet presAssocID="{683CF8BB-C8ED-44F5-B869-15CDBCC4D207}" presName="spH" presStyleCnt="0"/>
      <dgm:spPr/>
    </dgm:pt>
    <dgm:pt modelId="{6DCCEC1C-4CA0-4132-AD1C-8CF77E5C69F6}" type="pres">
      <dgm:prSet presAssocID="{683CF8BB-C8ED-44F5-B869-15CDBCC4D207}" presName="desTx" presStyleLbl="node1" presStyleIdx="0" presStyleCnt="3">
        <dgm:presLayoutVars>
          <dgm:bulletEnabled val="1"/>
        </dgm:presLayoutVars>
      </dgm:prSet>
      <dgm:spPr>
        <a:prstGeom prst="roundRect">
          <a:avLst/>
        </a:prstGeom>
      </dgm:spPr>
    </dgm:pt>
    <dgm:pt modelId="{C06EF12B-231D-4F51-81EA-41A3A3E355C1}" type="pres">
      <dgm:prSet presAssocID="{F7B44B80-9B17-4549-8730-9F846F803F23}" presName="spV" presStyleCnt="0"/>
      <dgm:spPr/>
    </dgm:pt>
    <dgm:pt modelId="{DDD44765-70E2-4757-B7C5-61F17C851143}" type="pres">
      <dgm:prSet presAssocID="{FB3617EC-3A8C-4A0A-AB3B-1BF4E3802795}" presName="linNode" presStyleCnt="0"/>
      <dgm:spPr/>
    </dgm:pt>
    <dgm:pt modelId="{0FFAB3C1-1D74-44B2-B6A4-2B8C86EAFD8A}" type="pres">
      <dgm:prSet presAssocID="{FB3617EC-3A8C-4A0A-AB3B-1BF4E3802795}" presName="parTx" presStyleLbl="revTx" presStyleIdx="1" presStyleCnt="3">
        <dgm:presLayoutVars>
          <dgm:chMax val="1"/>
          <dgm:bulletEnabled val="1"/>
        </dgm:presLayoutVars>
      </dgm:prSet>
      <dgm:spPr/>
    </dgm:pt>
    <dgm:pt modelId="{EC56113C-7306-43A8-8FEF-C4BAC95B8ACB}" type="pres">
      <dgm:prSet presAssocID="{FB3617EC-3A8C-4A0A-AB3B-1BF4E3802795}" presName="bracket" presStyleLbl="parChTrans1D1" presStyleIdx="1" presStyleCnt="3"/>
      <dgm:spPr/>
    </dgm:pt>
    <dgm:pt modelId="{2509796A-BB59-484F-B85C-B57ADA805148}" type="pres">
      <dgm:prSet presAssocID="{FB3617EC-3A8C-4A0A-AB3B-1BF4E3802795}" presName="spH" presStyleCnt="0"/>
      <dgm:spPr/>
    </dgm:pt>
    <dgm:pt modelId="{2368AE36-588C-44ED-BBAB-ACCC397F401D}" type="pres">
      <dgm:prSet presAssocID="{FB3617EC-3A8C-4A0A-AB3B-1BF4E3802795}" presName="desTx" presStyleLbl="node1" presStyleIdx="1" presStyleCnt="3">
        <dgm:presLayoutVars>
          <dgm:bulletEnabled val="1"/>
        </dgm:presLayoutVars>
      </dgm:prSet>
      <dgm:spPr>
        <a:prstGeom prst="roundRect">
          <a:avLst/>
        </a:prstGeom>
      </dgm:spPr>
    </dgm:pt>
    <dgm:pt modelId="{3DD2BDB6-BF8C-464B-B7C8-AC153D8525AF}" type="pres">
      <dgm:prSet presAssocID="{C18C16D4-1CCF-4EB7-93CF-89B441C203BD}" presName="spV" presStyleCnt="0"/>
      <dgm:spPr/>
    </dgm:pt>
    <dgm:pt modelId="{B1174FB8-7637-488B-9C97-D834BBCF8360}" type="pres">
      <dgm:prSet presAssocID="{714269F7-0C25-458C-BF6E-B8C2AC74F192}" presName="linNode" presStyleCnt="0"/>
      <dgm:spPr/>
    </dgm:pt>
    <dgm:pt modelId="{E9088372-60CA-4BE0-9E7B-331F92012685}" type="pres">
      <dgm:prSet presAssocID="{714269F7-0C25-458C-BF6E-B8C2AC74F192}" presName="parTx" presStyleLbl="revTx" presStyleIdx="2" presStyleCnt="3">
        <dgm:presLayoutVars>
          <dgm:chMax val="1"/>
          <dgm:bulletEnabled val="1"/>
        </dgm:presLayoutVars>
      </dgm:prSet>
      <dgm:spPr/>
    </dgm:pt>
    <dgm:pt modelId="{75A84DE7-AC83-4F24-A285-F98CD2B1BA89}" type="pres">
      <dgm:prSet presAssocID="{714269F7-0C25-458C-BF6E-B8C2AC74F192}" presName="bracket" presStyleLbl="parChTrans1D1" presStyleIdx="2" presStyleCnt="3"/>
      <dgm:spPr/>
    </dgm:pt>
    <dgm:pt modelId="{41D22659-6B93-4F9F-9D33-973A2F737A45}" type="pres">
      <dgm:prSet presAssocID="{714269F7-0C25-458C-BF6E-B8C2AC74F192}" presName="spH" presStyleCnt="0"/>
      <dgm:spPr/>
    </dgm:pt>
    <dgm:pt modelId="{8E62409B-5165-4EEF-B058-83448B646BFF}" type="pres">
      <dgm:prSet presAssocID="{714269F7-0C25-458C-BF6E-B8C2AC74F192}" presName="desTx" presStyleLbl="node1" presStyleIdx="2" presStyleCnt="3">
        <dgm:presLayoutVars>
          <dgm:bulletEnabled val="1"/>
        </dgm:presLayoutVars>
      </dgm:prSet>
      <dgm:spPr>
        <a:prstGeom prst="roundRect">
          <a:avLst/>
        </a:prstGeom>
      </dgm:spPr>
    </dgm:pt>
  </dgm:ptLst>
  <dgm:cxnLst>
    <dgm:cxn modelId="{A117670D-D0F8-4679-B4BF-9454691D44DC}" type="presOf" srcId="{959202A9-1EC7-44FE-92B2-5399D76F1BA4}" destId="{8E62409B-5165-4EEF-B058-83448B646BFF}" srcOrd="0" destOrd="0" presId="urn:diagrams.loki3.com/BracketList"/>
    <dgm:cxn modelId="{132ACE1F-9984-4E8D-9C30-0A6C2B93689E}" srcId="{70F300E5-1A90-4CE5-95C1-6EB532B745BA}" destId="{683CF8BB-C8ED-44F5-B869-15CDBCC4D207}" srcOrd="0" destOrd="0" parTransId="{05858C44-CB44-4F44-A0E8-9EAA63941028}" sibTransId="{F7B44B80-9B17-4549-8730-9F846F803F23}"/>
    <dgm:cxn modelId="{AC98BB41-8FBF-43C3-83AA-D68747496779}" srcId="{70F300E5-1A90-4CE5-95C1-6EB532B745BA}" destId="{FB3617EC-3A8C-4A0A-AB3B-1BF4E3802795}" srcOrd="1" destOrd="0" parTransId="{51CCA8F7-7034-49A9-9FC5-893D67E01752}" sibTransId="{C18C16D4-1CCF-4EB7-93CF-89B441C203BD}"/>
    <dgm:cxn modelId="{FD98C865-3F60-47F0-B5C3-944161C701C5}" srcId="{683CF8BB-C8ED-44F5-B869-15CDBCC4D207}" destId="{D911A00D-80E0-44C3-8B25-724A5188BACD}" srcOrd="0" destOrd="0" parTransId="{FA687FA0-25C3-40C0-BBB2-9DD5ACE73D22}" sibTransId="{FB9B763F-7FF7-4391-8688-84401573DB76}"/>
    <dgm:cxn modelId="{106FF88A-12BA-4F37-A674-92FCC20E5EE2}" type="presOf" srcId="{714269F7-0C25-458C-BF6E-B8C2AC74F192}" destId="{E9088372-60CA-4BE0-9E7B-331F92012685}" srcOrd="0" destOrd="0" presId="urn:diagrams.loki3.com/BracketList"/>
    <dgm:cxn modelId="{F4357294-B0E2-48E3-A3AC-F12212FBE7D7}" type="presOf" srcId="{70F300E5-1A90-4CE5-95C1-6EB532B745BA}" destId="{D6626A36-1644-4CD4-90C2-B5DB32CA3EB9}" srcOrd="0" destOrd="0" presId="urn:diagrams.loki3.com/BracketList"/>
    <dgm:cxn modelId="{8EE1BDC5-6D28-4887-8478-72C44563F042}" type="presOf" srcId="{FB3617EC-3A8C-4A0A-AB3B-1BF4E3802795}" destId="{0FFAB3C1-1D74-44B2-B6A4-2B8C86EAFD8A}" srcOrd="0" destOrd="0" presId="urn:diagrams.loki3.com/BracketList"/>
    <dgm:cxn modelId="{CDA36EC9-34C7-4666-ADC1-3722D4C7F470}" srcId="{714269F7-0C25-458C-BF6E-B8C2AC74F192}" destId="{959202A9-1EC7-44FE-92B2-5399D76F1BA4}" srcOrd="0" destOrd="0" parTransId="{FA2ED66C-3CF5-469F-918E-449372157B4B}" sibTransId="{D34997D0-8DF5-4F1E-A40B-6C6FA7B8FBAA}"/>
    <dgm:cxn modelId="{C0DCC1CC-8714-49C4-BECE-163207AD442C}" srcId="{70F300E5-1A90-4CE5-95C1-6EB532B745BA}" destId="{714269F7-0C25-458C-BF6E-B8C2AC74F192}" srcOrd="2" destOrd="0" parTransId="{40E7A627-E8D5-4083-A268-AEA1CA44EF94}" sibTransId="{F2A14B2B-41FD-4949-BBD0-96EB1A996486}"/>
    <dgm:cxn modelId="{8DAE29DC-2BF3-4D5E-88FC-05951EA08683}" type="presOf" srcId="{683CF8BB-C8ED-44F5-B869-15CDBCC4D207}" destId="{9045CDF7-DC22-4919-9142-6EF696DCE406}" srcOrd="0" destOrd="0" presId="urn:diagrams.loki3.com/BracketList"/>
    <dgm:cxn modelId="{7CD224DE-F724-4BC5-8522-22560167696C}" type="presOf" srcId="{848DBD76-DEF7-4C5D-8539-01236E3481DA}" destId="{2368AE36-588C-44ED-BBAB-ACCC397F401D}" srcOrd="0" destOrd="0" presId="urn:diagrams.loki3.com/BracketList"/>
    <dgm:cxn modelId="{834425E1-C1F2-4457-A735-D548E553C14A}" srcId="{FB3617EC-3A8C-4A0A-AB3B-1BF4E3802795}" destId="{848DBD76-DEF7-4C5D-8539-01236E3481DA}" srcOrd="0" destOrd="0" parTransId="{881EA42C-A413-4FC1-955B-FF750B8290AC}" sibTransId="{5A808FAC-1F87-43C5-82D4-078C5FC3B606}"/>
    <dgm:cxn modelId="{AF19CDFE-DD12-4969-BBCE-CA273B32352E}" type="presOf" srcId="{D911A00D-80E0-44C3-8B25-724A5188BACD}" destId="{6DCCEC1C-4CA0-4132-AD1C-8CF77E5C69F6}" srcOrd="0" destOrd="0" presId="urn:diagrams.loki3.com/BracketList"/>
    <dgm:cxn modelId="{AF5E766F-AADF-422F-9B3D-B8105708FE17}" type="presParOf" srcId="{D6626A36-1644-4CD4-90C2-B5DB32CA3EB9}" destId="{15A2AE74-1B5C-4034-B096-DA5F569979F8}" srcOrd="0" destOrd="0" presId="urn:diagrams.loki3.com/BracketList"/>
    <dgm:cxn modelId="{A05A60A6-00EE-42C5-8636-CF28A5BBF9B2}" type="presParOf" srcId="{15A2AE74-1B5C-4034-B096-DA5F569979F8}" destId="{9045CDF7-DC22-4919-9142-6EF696DCE406}" srcOrd="0" destOrd="0" presId="urn:diagrams.loki3.com/BracketList"/>
    <dgm:cxn modelId="{E4EEBD99-1EB3-410D-B995-4B33E5C79C01}" type="presParOf" srcId="{15A2AE74-1B5C-4034-B096-DA5F569979F8}" destId="{47771089-9D38-42FB-904D-461AE5277D98}" srcOrd="1" destOrd="0" presId="urn:diagrams.loki3.com/BracketList"/>
    <dgm:cxn modelId="{7861B5A7-BD76-4F4C-B37D-291AB13FC854}" type="presParOf" srcId="{15A2AE74-1B5C-4034-B096-DA5F569979F8}" destId="{239788E6-2A55-4E88-BE30-B0820925B80C}" srcOrd="2" destOrd="0" presId="urn:diagrams.loki3.com/BracketList"/>
    <dgm:cxn modelId="{B2BE18FF-987E-4FF9-A37A-808BCFC84ABE}" type="presParOf" srcId="{15A2AE74-1B5C-4034-B096-DA5F569979F8}" destId="{6DCCEC1C-4CA0-4132-AD1C-8CF77E5C69F6}" srcOrd="3" destOrd="0" presId="urn:diagrams.loki3.com/BracketList"/>
    <dgm:cxn modelId="{832F9EA8-F6C6-44CC-B036-98D2297BFC63}" type="presParOf" srcId="{D6626A36-1644-4CD4-90C2-B5DB32CA3EB9}" destId="{C06EF12B-231D-4F51-81EA-41A3A3E355C1}" srcOrd="1" destOrd="0" presId="urn:diagrams.loki3.com/BracketList"/>
    <dgm:cxn modelId="{2207C05D-15F5-40DF-8D37-DE5488BA4B15}" type="presParOf" srcId="{D6626A36-1644-4CD4-90C2-B5DB32CA3EB9}" destId="{DDD44765-70E2-4757-B7C5-61F17C851143}" srcOrd="2" destOrd="0" presId="urn:diagrams.loki3.com/BracketList"/>
    <dgm:cxn modelId="{8F692DE5-05CD-4D37-9F43-5890B402C2DC}" type="presParOf" srcId="{DDD44765-70E2-4757-B7C5-61F17C851143}" destId="{0FFAB3C1-1D74-44B2-B6A4-2B8C86EAFD8A}" srcOrd="0" destOrd="0" presId="urn:diagrams.loki3.com/BracketList"/>
    <dgm:cxn modelId="{1132EC29-C624-43EB-A1DA-3690FED2E72F}" type="presParOf" srcId="{DDD44765-70E2-4757-B7C5-61F17C851143}" destId="{EC56113C-7306-43A8-8FEF-C4BAC95B8ACB}" srcOrd="1" destOrd="0" presId="urn:diagrams.loki3.com/BracketList"/>
    <dgm:cxn modelId="{72EB1939-F8C7-41E8-8717-EF7830DC9254}" type="presParOf" srcId="{DDD44765-70E2-4757-B7C5-61F17C851143}" destId="{2509796A-BB59-484F-B85C-B57ADA805148}" srcOrd="2" destOrd="0" presId="urn:diagrams.loki3.com/BracketList"/>
    <dgm:cxn modelId="{33A5B1CC-BC93-4A92-A55F-BFC753D0306A}" type="presParOf" srcId="{DDD44765-70E2-4757-B7C5-61F17C851143}" destId="{2368AE36-588C-44ED-BBAB-ACCC397F401D}" srcOrd="3" destOrd="0" presId="urn:diagrams.loki3.com/BracketList"/>
    <dgm:cxn modelId="{824CFE58-4DE6-4D9C-999D-1E0FD6A63EE1}" type="presParOf" srcId="{D6626A36-1644-4CD4-90C2-B5DB32CA3EB9}" destId="{3DD2BDB6-BF8C-464B-B7C8-AC153D8525AF}" srcOrd="3" destOrd="0" presId="urn:diagrams.loki3.com/BracketList"/>
    <dgm:cxn modelId="{FFCADB7C-2E60-449E-87C5-335766F407E0}" type="presParOf" srcId="{D6626A36-1644-4CD4-90C2-B5DB32CA3EB9}" destId="{B1174FB8-7637-488B-9C97-D834BBCF8360}" srcOrd="4" destOrd="0" presId="urn:diagrams.loki3.com/BracketList"/>
    <dgm:cxn modelId="{484DDCC8-75C5-47EA-AF11-3A493D39B6C5}" type="presParOf" srcId="{B1174FB8-7637-488B-9C97-D834BBCF8360}" destId="{E9088372-60CA-4BE0-9E7B-331F92012685}" srcOrd="0" destOrd="0" presId="urn:diagrams.loki3.com/BracketList"/>
    <dgm:cxn modelId="{7D33FCDF-60FB-4A1A-8820-3E12E820B2E1}" type="presParOf" srcId="{B1174FB8-7637-488B-9C97-D834BBCF8360}" destId="{75A84DE7-AC83-4F24-A285-F98CD2B1BA89}" srcOrd="1" destOrd="0" presId="urn:diagrams.loki3.com/BracketList"/>
    <dgm:cxn modelId="{F8D3CB1A-2416-4EC6-8A34-71581A0CF8D4}" type="presParOf" srcId="{B1174FB8-7637-488B-9C97-D834BBCF8360}" destId="{41D22659-6B93-4F9F-9D33-973A2F737A45}" srcOrd="2" destOrd="0" presId="urn:diagrams.loki3.com/BracketList"/>
    <dgm:cxn modelId="{DBAC83CB-57CD-48B5-9B64-D5DAFED3ED0A}" type="presParOf" srcId="{B1174FB8-7637-488B-9C97-D834BBCF8360}" destId="{8E62409B-5165-4EEF-B058-83448B646BFF}" srcOrd="3" destOrd="0" presId="urn:diagrams.loki3.com/Bracke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5EBD63-FA16-453E-A9E3-7028587F3B0D}" type="doc">
      <dgm:prSet loTypeId="urn:microsoft.com/office/officeart/2005/8/layout/chevron1" loCatId="process" qsTypeId="urn:microsoft.com/office/officeart/2005/8/quickstyle/simple1" qsCatId="simple" csTypeId="urn:microsoft.com/office/officeart/2005/8/colors/accent3_2" csCatId="accent3" phldr="1"/>
      <dgm:spPr/>
    </dgm:pt>
    <dgm:pt modelId="{54FC0868-3760-4A46-9F1C-0CA3707FDC75}">
      <dgm:prSet phldrT="[Text]" custT="1"/>
      <dgm:spPr/>
      <dgm:t>
        <a:bodyPr/>
        <a:lstStyle/>
        <a:p>
          <a:r>
            <a:rPr lang="en-CA" sz="2800" dirty="0"/>
            <a:t>Removal of Tariffs</a:t>
          </a:r>
        </a:p>
      </dgm:t>
    </dgm:pt>
    <dgm:pt modelId="{193B3A40-8848-45A1-A9C7-6CD9DAD1600E}" type="parTrans" cxnId="{CD4B997F-F120-43B9-85E0-96C1D142694A}">
      <dgm:prSet/>
      <dgm:spPr/>
      <dgm:t>
        <a:bodyPr/>
        <a:lstStyle/>
        <a:p>
          <a:endParaRPr lang="en-CA"/>
        </a:p>
      </dgm:t>
    </dgm:pt>
    <dgm:pt modelId="{0D45E812-4D54-4CA7-9AEB-2E7789416153}" type="sibTrans" cxnId="{CD4B997F-F120-43B9-85E0-96C1D142694A}">
      <dgm:prSet/>
      <dgm:spPr/>
      <dgm:t>
        <a:bodyPr/>
        <a:lstStyle/>
        <a:p>
          <a:endParaRPr lang="en-CA"/>
        </a:p>
      </dgm:t>
    </dgm:pt>
    <dgm:pt modelId="{6849E5B3-1926-4884-91B2-4F7317422F4B}">
      <dgm:prSet phldrT="[Text]" custT="1"/>
      <dgm:spPr/>
      <dgm:t>
        <a:bodyPr/>
        <a:lstStyle/>
        <a:p>
          <a:r>
            <a:rPr lang="en-CA" sz="2800" dirty="0"/>
            <a:t>Removal of Non-Tariff Barriers</a:t>
          </a:r>
        </a:p>
      </dgm:t>
    </dgm:pt>
    <dgm:pt modelId="{02BCF6E0-AEB7-48F4-B41E-8918B2765C3F}" type="parTrans" cxnId="{ED96BF74-DD36-47FC-90E7-1FC19425D268}">
      <dgm:prSet/>
      <dgm:spPr/>
      <dgm:t>
        <a:bodyPr/>
        <a:lstStyle/>
        <a:p>
          <a:endParaRPr lang="en-CA"/>
        </a:p>
      </dgm:t>
    </dgm:pt>
    <dgm:pt modelId="{DA945D62-6B78-4C69-8228-BCB679E1C754}" type="sibTrans" cxnId="{ED96BF74-DD36-47FC-90E7-1FC19425D268}">
      <dgm:prSet/>
      <dgm:spPr/>
      <dgm:t>
        <a:bodyPr/>
        <a:lstStyle/>
        <a:p>
          <a:endParaRPr lang="en-CA"/>
        </a:p>
      </dgm:t>
    </dgm:pt>
    <dgm:pt modelId="{101DBEE5-4A7B-4C94-9604-F17DB265C231}" type="pres">
      <dgm:prSet presAssocID="{385EBD63-FA16-453E-A9E3-7028587F3B0D}" presName="Name0" presStyleCnt="0">
        <dgm:presLayoutVars>
          <dgm:dir/>
          <dgm:animLvl val="lvl"/>
          <dgm:resizeHandles val="exact"/>
        </dgm:presLayoutVars>
      </dgm:prSet>
      <dgm:spPr/>
    </dgm:pt>
    <dgm:pt modelId="{5B98602B-8BE3-4FC1-9F15-8300723B7656}" type="pres">
      <dgm:prSet presAssocID="{54FC0868-3760-4A46-9F1C-0CA3707FDC75}" presName="parTxOnly" presStyleLbl="node1" presStyleIdx="0" presStyleCnt="2" custLinFactNeighborY="-1026">
        <dgm:presLayoutVars>
          <dgm:chMax val="0"/>
          <dgm:chPref val="0"/>
          <dgm:bulletEnabled val="1"/>
        </dgm:presLayoutVars>
      </dgm:prSet>
      <dgm:spPr/>
    </dgm:pt>
    <dgm:pt modelId="{D8BB33AB-A8F2-4D9D-9B2C-B53822068BA9}" type="pres">
      <dgm:prSet presAssocID="{0D45E812-4D54-4CA7-9AEB-2E7789416153}" presName="parTxOnlySpace" presStyleCnt="0"/>
      <dgm:spPr/>
    </dgm:pt>
    <dgm:pt modelId="{EAFBAACF-3832-4303-8CD2-942EFB416C63}" type="pres">
      <dgm:prSet presAssocID="{6849E5B3-1926-4884-91B2-4F7317422F4B}" presName="parTxOnly" presStyleLbl="node1" presStyleIdx="1" presStyleCnt="2">
        <dgm:presLayoutVars>
          <dgm:chMax val="0"/>
          <dgm:chPref val="0"/>
          <dgm:bulletEnabled val="1"/>
        </dgm:presLayoutVars>
      </dgm:prSet>
      <dgm:spPr/>
    </dgm:pt>
  </dgm:ptLst>
  <dgm:cxnLst>
    <dgm:cxn modelId="{24123B0A-63D2-41D0-A0D2-68F2904657A6}" type="presOf" srcId="{385EBD63-FA16-453E-A9E3-7028587F3B0D}" destId="{101DBEE5-4A7B-4C94-9604-F17DB265C231}" srcOrd="0" destOrd="0" presId="urn:microsoft.com/office/officeart/2005/8/layout/chevron1"/>
    <dgm:cxn modelId="{4ADA6D65-F275-471A-9D4F-F939F0A7930E}" type="presOf" srcId="{6849E5B3-1926-4884-91B2-4F7317422F4B}" destId="{EAFBAACF-3832-4303-8CD2-942EFB416C63}" srcOrd="0" destOrd="0" presId="urn:microsoft.com/office/officeart/2005/8/layout/chevron1"/>
    <dgm:cxn modelId="{ED96BF74-DD36-47FC-90E7-1FC19425D268}" srcId="{385EBD63-FA16-453E-A9E3-7028587F3B0D}" destId="{6849E5B3-1926-4884-91B2-4F7317422F4B}" srcOrd="1" destOrd="0" parTransId="{02BCF6E0-AEB7-48F4-B41E-8918B2765C3F}" sibTransId="{DA945D62-6B78-4C69-8228-BCB679E1C754}"/>
    <dgm:cxn modelId="{CD4B997F-F120-43B9-85E0-96C1D142694A}" srcId="{385EBD63-FA16-453E-A9E3-7028587F3B0D}" destId="{54FC0868-3760-4A46-9F1C-0CA3707FDC75}" srcOrd="0" destOrd="0" parTransId="{193B3A40-8848-45A1-A9C7-6CD9DAD1600E}" sibTransId="{0D45E812-4D54-4CA7-9AEB-2E7789416153}"/>
    <dgm:cxn modelId="{8A7CCD7F-9772-428C-A381-04148BB3C1C8}" type="presOf" srcId="{54FC0868-3760-4A46-9F1C-0CA3707FDC75}" destId="{5B98602B-8BE3-4FC1-9F15-8300723B7656}" srcOrd="0" destOrd="0" presId="urn:microsoft.com/office/officeart/2005/8/layout/chevron1"/>
    <dgm:cxn modelId="{A13A3270-89E6-4B7F-B7C1-A3A65D85BE71}" type="presParOf" srcId="{101DBEE5-4A7B-4C94-9604-F17DB265C231}" destId="{5B98602B-8BE3-4FC1-9F15-8300723B7656}" srcOrd="0" destOrd="0" presId="urn:microsoft.com/office/officeart/2005/8/layout/chevron1"/>
    <dgm:cxn modelId="{3C9A0401-E5A8-4892-BFDF-593372528C3C}" type="presParOf" srcId="{101DBEE5-4A7B-4C94-9604-F17DB265C231}" destId="{D8BB33AB-A8F2-4D9D-9B2C-B53822068BA9}" srcOrd="1" destOrd="0" presId="urn:microsoft.com/office/officeart/2005/8/layout/chevron1"/>
    <dgm:cxn modelId="{139ACCAB-60C1-4F77-9943-9F9700FB0D1E}" type="presParOf" srcId="{101DBEE5-4A7B-4C94-9604-F17DB265C231}" destId="{EAFBAACF-3832-4303-8CD2-942EFB416C63}" srcOrd="2"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77350-7D9A-4116-B211-2E74CFD2C640}">
      <dsp:nvSpPr>
        <dsp:cNvPr id="0" name=""/>
        <dsp:cNvSpPr/>
      </dsp:nvSpPr>
      <dsp:spPr>
        <a:xfrm>
          <a:off x="0" y="0"/>
          <a:ext cx="6258560" cy="817120"/>
        </a:xfrm>
        <a:prstGeom prst="roundRect">
          <a:avLst>
            <a:gd name="adj" fmla="val 10000"/>
          </a:avLst>
        </a:prstGeom>
        <a:solidFill>
          <a:schemeClr val="accent6">
            <a:lumMod val="60000"/>
            <a:lumOff val="40000"/>
          </a:schemeClr>
        </a:solidFill>
        <a:ln w="12700" cap="flat" cmpd="sng" algn="ctr">
          <a:solidFill>
            <a:schemeClr val="accent6">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Calibri" panose="020F0502020204030204" pitchFamily="34" charset="0"/>
            <a:buNone/>
          </a:pPr>
          <a:r>
            <a:rPr lang="en-CA" sz="2400" kern="1200" dirty="0">
              <a:latin typeface="Calibri" panose="020F0502020204030204" pitchFamily="34" charset="0"/>
              <a:ea typeface="Calibri" panose="020F0502020204030204" pitchFamily="34" charset="0"/>
              <a:cs typeface="Times New Roman" panose="02020603050405020304" pitchFamily="18" charset="0"/>
            </a:rPr>
            <a:t>Access to wider markets</a:t>
          </a:r>
          <a:endParaRPr lang="en-CA" sz="2400" kern="1200" dirty="0"/>
        </a:p>
      </dsp:txBody>
      <dsp:txXfrm>
        <a:off x="23933" y="23933"/>
        <a:ext cx="5281219" cy="769254"/>
      </dsp:txXfrm>
    </dsp:sp>
    <dsp:sp modelId="{64C641F5-366E-49C5-90B1-1462CF0CAAFE}">
      <dsp:nvSpPr>
        <dsp:cNvPr id="0" name=""/>
        <dsp:cNvSpPr/>
      </dsp:nvSpPr>
      <dsp:spPr>
        <a:xfrm>
          <a:off x="467360" y="930609"/>
          <a:ext cx="6258560" cy="817120"/>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a:latin typeface="Calibri" panose="020F0502020204030204" pitchFamily="34" charset="0"/>
              <a:ea typeface="Calibri" panose="020F0502020204030204" pitchFamily="34" charset="0"/>
              <a:cs typeface="Times New Roman" panose="02020603050405020304" pitchFamily="18" charset="0"/>
            </a:rPr>
            <a:t>Makes investments worthwhile</a:t>
          </a:r>
          <a:endParaRPr lang="en-CA" sz="24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491293" y="954542"/>
        <a:ext cx="5212205" cy="769254"/>
      </dsp:txXfrm>
    </dsp:sp>
    <dsp:sp modelId="{3FC28E2E-DD7E-4148-B18B-B1C114B1197E}">
      <dsp:nvSpPr>
        <dsp:cNvPr id="0" name=""/>
        <dsp:cNvSpPr/>
      </dsp:nvSpPr>
      <dsp:spPr>
        <a:xfrm>
          <a:off x="934719" y="1861219"/>
          <a:ext cx="6258560" cy="817120"/>
        </a:xfrm>
        <a:prstGeom prst="roundRect">
          <a:avLst>
            <a:gd name="adj" fmla="val 10000"/>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a:latin typeface="Calibri" panose="020F0502020204030204" pitchFamily="34" charset="0"/>
              <a:ea typeface="Calibri" panose="020F0502020204030204" pitchFamily="34" charset="0"/>
              <a:cs typeface="Times New Roman" panose="02020603050405020304" pitchFamily="18" charset="0"/>
            </a:rPr>
            <a:t>Drives industrialisation</a:t>
          </a:r>
          <a:endParaRPr lang="en-CA" sz="2400" kern="1200" dirty="0">
            <a:latin typeface="Calibri" panose="020F0502020204030204" pitchFamily="34" charset="0"/>
            <a:ea typeface="Calibri" panose="020F0502020204030204" pitchFamily="34" charset="0"/>
            <a:cs typeface="Times New Roman" panose="02020603050405020304" pitchFamily="18" charset="0"/>
          </a:endParaRPr>
        </a:p>
      </dsp:txBody>
      <dsp:txXfrm>
        <a:off x="958652" y="1885152"/>
        <a:ext cx="5212205" cy="769254"/>
      </dsp:txXfrm>
    </dsp:sp>
    <dsp:sp modelId="{D44EDF73-1B45-453B-B7BB-53D385780714}">
      <dsp:nvSpPr>
        <dsp:cNvPr id="0" name=""/>
        <dsp:cNvSpPr/>
      </dsp:nvSpPr>
      <dsp:spPr>
        <a:xfrm>
          <a:off x="1402079" y="2791828"/>
          <a:ext cx="6258560" cy="817120"/>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dirty="0">
              <a:latin typeface="Calibri" panose="020F0502020204030204" pitchFamily="34" charset="0"/>
              <a:ea typeface="Calibri" panose="020F0502020204030204" pitchFamily="34" charset="0"/>
              <a:cs typeface="Times New Roman" panose="02020603050405020304" pitchFamily="18" charset="0"/>
            </a:rPr>
            <a:t>Expands sectors</a:t>
          </a:r>
        </a:p>
      </dsp:txBody>
      <dsp:txXfrm>
        <a:off x="1426012" y="2815761"/>
        <a:ext cx="5212205" cy="769254"/>
      </dsp:txXfrm>
    </dsp:sp>
    <dsp:sp modelId="{4468C85C-103B-45C0-BC72-0DD63DDEE5A1}">
      <dsp:nvSpPr>
        <dsp:cNvPr id="0" name=""/>
        <dsp:cNvSpPr/>
      </dsp:nvSpPr>
      <dsp:spPr>
        <a:xfrm>
          <a:off x="1869439" y="3722438"/>
          <a:ext cx="6258560" cy="8171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dirty="0">
              <a:latin typeface="Calibri" panose="020F0502020204030204" pitchFamily="34" charset="0"/>
              <a:ea typeface="Calibri" panose="020F0502020204030204" pitchFamily="34" charset="0"/>
              <a:cs typeface="Times New Roman" panose="02020603050405020304" pitchFamily="18" charset="0"/>
            </a:rPr>
            <a:t>Develops regional value chains</a:t>
          </a:r>
        </a:p>
      </dsp:txBody>
      <dsp:txXfrm>
        <a:off x="1893372" y="3746371"/>
        <a:ext cx="5212205" cy="769254"/>
      </dsp:txXfrm>
    </dsp:sp>
    <dsp:sp modelId="{38DBD7E6-230A-4B4F-891F-DDB59D975D58}">
      <dsp:nvSpPr>
        <dsp:cNvPr id="0" name=""/>
        <dsp:cNvSpPr/>
      </dsp:nvSpPr>
      <dsp:spPr>
        <a:xfrm>
          <a:off x="5727431" y="596952"/>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5846935" y="596952"/>
        <a:ext cx="292120" cy="399674"/>
      </dsp:txXfrm>
    </dsp:sp>
    <dsp:sp modelId="{00218023-4153-479A-9B7F-A6D20E7E8D8A}">
      <dsp:nvSpPr>
        <dsp:cNvPr id="0" name=""/>
        <dsp:cNvSpPr/>
      </dsp:nvSpPr>
      <dsp:spPr>
        <a:xfrm>
          <a:off x="6194791" y="1527561"/>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6314295" y="1527561"/>
        <a:ext cx="292120" cy="399674"/>
      </dsp:txXfrm>
    </dsp:sp>
    <dsp:sp modelId="{BF90149D-5B1F-44DC-8287-8AA088DB8D49}">
      <dsp:nvSpPr>
        <dsp:cNvPr id="0" name=""/>
        <dsp:cNvSpPr/>
      </dsp:nvSpPr>
      <dsp:spPr>
        <a:xfrm>
          <a:off x="6662151" y="2444552"/>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6781655" y="2444552"/>
        <a:ext cx="292120" cy="399674"/>
      </dsp:txXfrm>
    </dsp:sp>
    <dsp:sp modelId="{3F5F783F-EFCC-4D0E-A10C-3946CC82C6EA}">
      <dsp:nvSpPr>
        <dsp:cNvPr id="0" name=""/>
        <dsp:cNvSpPr/>
      </dsp:nvSpPr>
      <dsp:spPr>
        <a:xfrm>
          <a:off x="7129511" y="3384241"/>
          <a:ext cx="531128" cy="5311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7249015" y="3384241"/>
        <a:ext cx="292120" cy="399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5CDF7-DC22-4919-9142-6EF696DCE406}">
      <dsp:nvSpPr>
        <dsp:cNvPr id="0" name=""/>
        <dsp:cNvSpPr/>
      </dsp:nvSpPr>
      <dsp:spPr>
        <a:xfrm>
          <a:off x="0" y="305060"/>
          <a:ext cx="113925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endParaRPr lang="en-CA" sz="2800" kern="1200" dirty="0"/>
        </a:p>
      </dsp:txBody>
      <dsp:txXfrm>
        <a:off x="0" y="305060"/>
        <a:ext cx="1139253" cy="1287000"/>
      </dsp:txXfrm>
    </dsp:sp>
    <dsp:sp modelId="{47771089-9D38-42FB-904D-461AE5277D98}">
      <dsp:nvSpPr>
        <dsp:cNvPr id="0" name=""/>
        <dsp:cNvSpPr/>
      </dsp:nvSpPr>
      <dsp:spPr>
        <a:xfrm>
          <a:off x="1139252" y="305060"/>
          <a:ext cx="227850"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CCEC1C-4CA0-4132-AD1C-8CF77E5C69F6}">
      <dsp:nvSpPr>
        <dsp:cNvPr id="0" name=""/>
        <dsp:cNvSpPr/>
      </dsp:nvSpPr>
      <dsp:spPr>
        <a:xfrm>
          <a:off x="1458243" y="305060"/>
          <a:ext cx="3098768" cy="1287000"/>
        </a:xfrm>
        <a:prstGeom prst="round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None/>
          </a:pPr>
          <a:r>
            <a:rPr lang="en-CA" sz="2800" kern="1200" dirty="0"/>
            <a:t>Job creation</a:t>
          </a:r>
        </a:p>
      </dsp:txBody>
      <dsp:txXfrm>
        <a:off x="1521069" y="367886"/>
        <a:ext cx="2973116" cy="1161348"/>
      </dsp:txXfrm>
    </dsp:sp>
    <dsp:sp modelId="{0FFAB3C1-1D74-44B2-B6A4-2B8C86EAFD8A}">
      <dsp:nvSpPr>
        <dsp:cNvPr id="0" name=""/>
        <dsp:cNvSpPr/>
      </dsp:nvSpPr>
      <dsp:spPr>
        <a:xfrm>
          <a:off x="0" y="1826060"/>
          <a:ext cx="113925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endParaRPr lang="en-CA" sz="2800" kern="1200" dirty="0"/>
        </a:p>
      </dsp:txBody>
      <dsp:txXfrm>
        <a:off x="0" y="1826060"/>
        <a:ext cx="1139253" cy="1287000"/>
      </dsp:txXfrm>
    </dsp:sp>
    <dsp:sp modelId="{EC56113C-7306-43A8-8FEF-C4BAC95B8ACB}">
      <dsp:nvSpPr>
        <dsp:cNvPr id="0" name=""/>
        <dsp:cNvSpPr/>
      </dsp:nvSpPr>
      <dsp:spPr>
        <a:xfrm>
          <a:off x="1139252" y="1826060"/>
          <a:ext cx="227850"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68AE36-588C-44ED-BBAB-ACCC397F401D}">
      <dsp:nvSpPr>
        <dsp:cNvPr id="0" name=""/>
        <dsp:cNvSpPr/>
      </dsp:nvSpPr>
      <dsp:spPr>
        <a:xfrm>
          <a:off x="1458243" y="1826060"/>
          <a:ext cx="3098768" cy="1287000"/>
        </a:xfrm>
        <a:prstGeom prst="round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None/>
          </a:pPr>
          <a:r>
            <a:rPr lang="en-CA" sz="2800" kern="1200" dirty="0"/>
            <a:t>Coherent trade policy</a:t>
          </a:r>
        </a:p>
      </dsp:txBody>
      <dsp:txXfrm>
        <a:off x="1521069" y="1888886"/>
        <a:ext cx="2973116" cy="1161348"/>
      </dsp:txXfrm>
    </dsp:sp>
    <dsp:sp modelId="{E9088372-60CA-4BE0-9E7B-331F92012685}">
      <dsp:nvSpPr>
        <dsp:cNvPr id="0" name=""/>
        <dsp:cNvSpPr/>
      </dsp:nvSpPr>
      <dsp:spPr>
        <a:xfrm>
          <a:off x="0" y="3347060"/>
          <a:ext cx="113925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endParaRPr lang="en-CA" sz="2800" kern="1200" dirty="0"/>
        </a:p>
      </dsp:txBody>
      <dsp:txXfrm>
        <a:off x="0" y="3347060"/>
        <a:ext cx="1139253" cy="1287000"/>
      </dsp:txXfrm>
    </dsp:sp>
    <dsp:sp modelId="{75A84DE7-AC83-4F24-A285-F98CD2B1BA89}">
      <dsp:nvSpPr>
        <dsp:cNvPr id="0" name=""/>
        <dsp:cNvSpPr/>
      </dsp:nvSpPr>
      <dsp:spPr>
        <a:xfrm>
          <a:off x="1139252" y="3347060"/>
          <a:ext cx="227850"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62409B-5165-4EEF-B058-83448B646BFF}">
      <dsp:nvSpPr>
        <dsp:cNvPr id="0" name=""/>
        <dsp:cNvSpPr/>
      </dsp:nvSpPr>
      <dsp:spPr>
        <a:xfrm>
          <a:off x="1458243" y="3347060"/>
          <a:ext cx="3098768" cy="1287000"/>
        </a:xfrm>
        <a:prstGeom prst="roundRect">
          <a:avLst/>
        </a:prstGeom>
        <a:solidFill>
          <a:schemeClr val="accent6">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None/>
          </a:pPr>
          <a:r>
            <a:rPr lang="en-CA" sz="2800" kern="1200" dirty="0"/>
            <a:t>Food security</a:t>
          </a:r>
        </a:p>
      </dsp:txBody>
      <dsp:txXfrm>
        <a:off x="1521069" y="3409886"/>
        <a:ext cx="2973116" cy="11613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8602B-8BE3-4FC1-9F15-8300723B7656}">
      <dsp:nvSpPr>
        <dsp:cNvPr id="0" name=""/>
        <dsp:cNvSpPr/>
      </dsp:nvSpPr>
      <dsp:spPr>
        <a:xfrm>
          <a:off x="8490" y="0"/>
          <a:ext cx="5075445" cy="74914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CA" sz="2800" kern="1200" dirty="0"/>
            <a:t>Removal of Tariffs</a:t>
          </a:r>
        </a:p>
      </dsp:txBody>
      <dsp:txXfrm>
        <a:off x="383061" y="0"/>
        <a:ext cx="4326304" cy="749141"/>
      </dsp:txXfrm>
    </dsp:sp>
    <dsp:sp modelId="{EAFBAACF-3832-4303-8CD2-942EFB416C63}">
      <dsp:nvSpPr>
        <dsp:cNvPr id="0" name=""/>
        <dsp:cNvSpPr/>
      </dsp:nvSpPr>
      <dsp:spPr>
        <a:xfrm>
          <a:off x="4576391" y="0"/>
          <a:ext cx="5075445" cy="74914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CA" sz="2800" kern="1200" dirty="0"/>
            <a:t>Removal of Non-Tariff Barriers</a:t>
          </a:r>
        </a:p>
      </dsp:txBody>
      <dsp:txXfrm>
        <a:off x="4950962" y="0"/>
        <a:ext cx="4326304" cy="74914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0B3DA9-2C9F-40EB-A269-C7132EA97701}" type="datetimeFigureOut">
              <a:rPr lang="en-CA" smtClean="0"/>
              <a:t>2022-04-22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9EA3AD-8276-459B-BEF2-317722D3DA2E}" type="slidenum">
              <a:rPr lang="en-CA" smtClean="0"/>
              <a:t>‹#›</a:t>
            </a:fld>
            <a:endParaRPr lang="en-CA"/>
          </a:p>
        </p:txBody>
      </p:sp>
    </p:spTree>
    <p:extLst>
      <p:ext uri="{BB962C8B-B14F-4D97-AF65-F5344CB8AC3E}">
        <p14:creationId xmlns:p14="http://schemas.microsoft.com/office/powerpoint/2010/main" val="194797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34810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E9EA3AD-8276-459B-BEF2-317722D3DA2E}" type="slidenum">
              <a:rPr lang="en-CA" smtClean="0"/>
              <a:t>4</a:t>
            </a:fld>
            <a:endParaRPr lang="en-CA"/>
          </a:p>
        </p:txBody>
      </p:sp>
    </p:spTree>
    <p:extLst>
      <p:ext uri="{BB962C8B-B14F-4D97-AF65-F5344CB8AC3E}">
        <p14:creationId xmlns:p14="http://schemas.microsoft.com/office/powerpoint/2010/main" val="2266645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0456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07619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E9EA3AD-8276-459B-BEF2-317722D3DA2E}" type="slidenum">
              <a:rPr lang="en-CA" smtClean="0"/>
              <a:t>12</a:t>
            </a:fld>
            <a:endParaRPr lang="en-CA"/>
          </a:p>
        </p:txBody>
      </p:sp>
    </p:spTree>
    <p:extLst>
      <p:ext uri="{BB962C8B-B14F-4D97-AF65-F5344CB8AC3E}">
        <p14:creationId xmlns:p14="http://schemas.microsoft.com/office/powerpoint/2010/main" val="334003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96326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E9EA3AD-8276-459B-BEF2-317722D3DA2E}" type="slidenum">
              <a:rPr lang="en-CA" smtClean="0"/>
              <a:t>16</a:t>
            </a:fld>
            <a:endParaRPr lang="en-CA"/>
          </a:p>
        </p:txBody>
      </p:sp>
    </p:spTree>
    <p:extLst>
      <p:ext uri="{BB962C8B-B14F-4D97-AF65-F5344CB8AC3E}">
        <p14:creationId xmlns:p14="http://schemas.microsoft.com/office/powerpoint/2010/main" val="2816764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4" indent="0">
              <a:spcBef>
                <a:spcPts val="300"/>
              </a:spcBef>
              <a:spcAft>
                <a:spcPts val="600"/>
              </a:spcAft>
              <a:buFont typeface="Arial" panose="020B0604020202020204" pitchFamily="34" charset="0"/>
              <a:buNone/>
            </a:pPr>
            <a:endParaRPr lang="en-CA" sz="12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26DC74-1EC6-4B53-B378-039FE0DA12B2}"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54147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1000997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976318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44546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616973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A4665-1760-4F3A-92D1-288D66200B7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BC0C37F-883F-4C6C-A74E-D991E29677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6DD2498-0F65-4B32-9783-0518026DEACB}"/>
              </a:ext>
            </a:extLst>
          </p:cNvPr>
          <p:cNvSpPr>
            <a:spLocks noGrp="1"/>
          </p:cNvSpPr>
          <p:nvPr>
            <p:ph type="dt" sz="half" idx="10"/>
          </p:nvPr>
        </p:nvSpPr>
        <p:spPr/>
        <p:txBody>
          <a:bodyPr/>
          <a:lstStyle/>
          <a:p>
            <a:fld id="{2479F143-24BC-4727-8860-65D6AFD17712}" type="datetimeFigureOut">
              <a:rPr lang="en-CA" smtClean="0"/>
              <a:t>2022-04-22</a:t>
            </a:fld>
            <a:endParaRPr lang="en-CA"/>
          </a:p>
        </p:txBody>
      </p:sp>
      <p:sp>
        <p:nvSpPr>
          <p:cNvPr id="5" name="Footer Placeholder 4">
            <a:extLst>
              <a:ext uri="{FF2B5EF4-FFF2-40B4-BE49-F238E27FC236}">
                <a16:creationId xmlns:a16="http://schemas.microsoft.com/office/drawing/2014/main" id="{804BB37F-CA26-4E6A-AD62-CCD56B0D85D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EE3FAC8-FCCB-4551-9DC9-23560DB9BD5C}"/>
              </a:ext>
            </a:extLst>
          </p:cNvPr>
          <p:cNvSpPr>
            <a:spLocks noGrp="1"/>
          </p:cNvSpPr>
          <p:nvPr>
            <p:ph type="sldNum" sz="quarter" idx="12"/>
          </p:nvPr>
        </p:nvSpPr>
        <p:spPr/>
        <p:txBody>
          <a:bodyPr/>
          <a:lstStyle/>
          <a:p>
            <a:fld id="{63546293-7AF9-4CEB-881A-C1DB749311D5}" type="slidenum">
              <a:rPr lang="en-CA" smtClean="0"/>
              <a:t>‹#›</a:t>
            </a:fld>
            <a:endParaRPr lang="en-CA"/>
          </a:p>
        </p:txBody>
      </p:sp>
    </p:spTree>
    <p:extLst>
      <p:ext uri="{BB962C8B-B14F-4D97-AF65-F5344CB8AC3E}">
        <p14:creationId xmlns:p14="http://schemas.microsoft.com/office/powerpoint/2010/main" val="103452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0583172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1" r:id="rId4"/>
    <p:sldLayoutId id="214748368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2.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uneca.org/sites/default/files/keymessageanddocuments/en_afcfta-infographics-11.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uneca.org/atpc" TargetMode="External"/><Relationship Id="rId1" Type="http://schemas.openxmlformats.org/officeDocument/2006/relationships/slideLayout" Target="../slideLayouts/slideLayout3.xml"/><Relationship Id="rId4" Type="http://schemas.openxmlformats.org/officeDocument/2006/relationships/hyperlink" Target="mailto:girma6@u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15A1C3C-7B19-4795-A010-811F57604C85}"/>
              </a:ext>
            </a:extLst>
          </p:cNvPr>
          <p:cNvSpPr txBox="1"/>
          <p:nvPr/>
        </p:nvSpPr>
        <p:spPr>
          <a:xfrm>
            <a:off x="1776248" y="2551837"/>
            <a:ext cx="8639503" cy="1323439"/>
          </a:xfrm>
          <a:prstGeom prst="rect">
            <a:avLst/>
          </a:prstGeom>
          <a:noFill/>
        </p:spPr>
        <p:txBody>
          <a:bodyPr wrap="square">
            <a:spAutoFit/>
          </a:bodyPr>
          <a:lstStyle/>
          <a:p>
            <a:pPr algn="ctr"/>
            <a:r>
              <a:rPr lang="en-US" sz="4000" dirty="0">
                <a:solidFill>
                  <a:schemeClr val="accent1"/>
                </a:solidFill>
                <a:effectLst/>
                <a:ea typeface="Calibri" panose="020F0502020204030204" pitchFamily="34" charset="0"/>
                <a:cs typeface="Arial" panose="020B0604020202020204" pitchFamily="34" charset="0"/>
              </a:rPr>
              <a:t>Towards </a:t>
            </a:r>
            <a:r>
              <a:rPr lang="en-GB" sz="4000" dirty="0">
                <a:solidFill>
                  <a:schemeClr val="accent1"/>
                </a:solidFill>
                <a:effectLst/>
                <a:ea typeface="Times New Roman" panose="02020603050405020304" pitchFamily="18" charset="0"/>
                <a:cs typeface="Times New Roman" panose="02020603050405020304" pitchFamily="18" charset="0"/>
              </a:rPr>
              <a:t>greater</a:t>
            </a:r>
            <a:r>
              <a:rPr lang="en-US" sz="4000" dirty="0">
                <a:solidFill>
                  <a:schemeClr val="accent1"/>
                </a:solidFill>
                <a:effectLst/>
                <a:ea typeface="Calibri" panose="020F0502020204030204" pitchFamily="34" charset="0"/>
                <a:cs typeface="Arial" panose="020B0604020202020204" pitchFamily="34" charset="0"/>
              </a:rPr>
              <a:t> integration: An introduction to the </a:t>
            </a:r>
            <a:r>
              <a:rPr lang="en-US" sz="4000" dirty="0" err="1">
                <a:solidFill>
                  <a:schemeClr val="accent1"/>
                </a:solidFill>
                <a:effectLst/>
                <a:ea typeface="Calibri" panose="020F0502020204030204" pitchFamily="34" charset="0"/>
                <a:cs typeface="Arial" panose="020B0604020202020204" pitchFamily="34" charset="0"/>
              </a:rPr>
              <a:t>AfCFTA</a:t>
            </a:r>
            <a:endParaRPr lang="en-GB" sz="4000" b="1" dirty="0">
              <a:solidFill>
                <a:schemeClr val="accent1"/>
              </a:solidFill>
            </a:endParaRPr>
          </a:p>
        </p:txBody>
      </p:sp>
      <p:sp>
        <p:nvSpPr>
          <p:cNvPr id="6" name="TextBox 5">
            <a:extLst>
              <a:ext uri="{FF2B5EF4-FFF2-40B4-BE49-F238E27FC236}">
                <a16:creationId xmlns:a16="http://schemas.microsoft.com/office/drawing/2014/main" id="{7FA7F3D4-ED36-4475-8D1C-27BC91137FE8}"/>
              </a:ext>
            </a:extLst>
          </p:cNvPr>
          <p:cNvSpPr txBox="1"/>
          <p:nvPr/>
        </p:nvSpPr>
        <p:spPr>
          <a:xfrm>
            <a:off x="5915416" y="5517221"/>
            <a:ext cx="6093912" cy="1089529"/>
          </a:xfrm>
          <a:prstGeom prst="rect">
            <a:avLst/>
          </a:prstGeom>
          <a:noFill/>
        </p:spPr>
        <p:txBody>
          <a:bodyPr wrap="square">
            <a:spAutoFit/>
          </a:bodyPr>
          <a:lstStyle/>
          <a:p>
            <a:pPr algn="r" defTabSz="685800">
              <a:lnSpc>
                <a:spcPct val="90000"/>
              </a:lnSpc>
              <a:defRPr sz="1800" b="0" i="0" u="none" strike="noStrike" kern="0" cap="none" spc="0" baseline="0">
                <a:solidFill>
                  <a:srgbClr val="000000"/>
                </a:solidFill>
                <a:uFillTx/>
              </a:defRPr>
            </a:pPr>
            <a:r>
              <a:rPr lang="en-US" sz="1800" b="1" dirty="0">
                <a:solidFill>
                  <a:srgbClr val="203864"/>
                </a:solidFill>
                <a:latin typeface="Lucida Sans" pitchFamily="34"/>
              </a:rPr>
              <a:t>Mahlet Girma </a:t>
            </a:r>
          </a:p>
          <a:p>
            <a:pPr algn="r" defTabSz="685800">
              <a:lnSpc>
                <a:spcPct val="90000"/>
              </a:lnSpc>
              <a:defRPr sz="1800" b="0" i="0" u="none" strike="noStrike" kern="0" cap="none" spc="0" baseline="0">
                <a:solidFill>
                  <a:srgbClr val="000000"/>
                </a:solidFill>
                <a:uFillTx/>
              </a:defRPr>
            </a:pPr>
            <a:r>
              <a:rPr lang="en-US" sz="1800" b="1" dirty="0">
                <a:solidFill>
                  <a:srgbClr val="203864"/>
                </a:solidFill>
                <a:latin typeface="Lucida Sans" pitchFamily="34"/>
              </a:rPr>
              <a:t>Trade Analyst </a:t>
            </a:r>
          </a:p>
          <a:p>
            <a:pPr algn="r" defTabSz="685800">
              <a:lnSpc>
                <a:spcPct val="90000"/>
              </a:lnSpc>
              <a:defRPr sz="1800" b="0" i="0" u="none" strike="noStrike" kern="0" cap="none" spc="0" baseline="0">
                <a:solidFill>
                  <a:srgbClr val="000000"/>
                </a:solidFill>
                <a:uFillTx/>
              </a:defRPr>
            </a:pPr>
            <a:r>
              <a:rPr lang="en-US" sz="1800" b="1" dirty="0">
                <a:solidFill>
                  <a:srgbClr val="203864"/>
                </a:solidFill>
                <a:latin typeface="Lucida Sans" pitchFamily="34"/>
              </a:rPr>
              <a:t>African Trade Policy Center </a:t>
            </a:r>
          </a:p>
          <a:p>
            <a:pPr algn="r" defTabSz="685800">
              <a:lnSpc>
                <a:spcPct val="90000"/>
              </a:lnSpc>
              <a:defRPr sz="1800" b="0" i="0" u="none" strike="noStrike" kern="0" cap="none" spc="0" baseline="0">
                <a:solidFill>
                  <a:srgbClr val="000000"/>
                </a:solidFill>
                <a:uFillTx/>
              </a:defRPr>
            </a:pPr>
            <a:r>
              <a:rPr lang="en-US" sz="1800" b="1" dirty="0">
                <a:solidFill>
                  <a:srgbClr val="203864"/>
                </a:solidFill>
                <a:latin typeface="Lucida Sans" pitchFamily="34"/>
              </a:rPr>
              <a:t>UNECA </a:t>
            </a:r>
          </a:p>
        </p:txBody>
      </p:sp>
      <p:pic>
        <p:nvPicPr>
          <p:cNvPr id="4" name="Picture 3">
            <a:extLst>
              <a:ext uri="{FF2B5EF4-FFF2-40B4-BE49-F238E27FC236}">
                <a16:creationId xmlns:a16="http://schemas.microsoft.com/office/drawing/2014/main" id="{97A569E4-47BF-4204-B0A0-2CDA5115B2BD}"/>
              </a:ext>
            </a:extLst>
          </p:cNvPr>
          <p:cNvPicPr>
            <a:picLocks noChangeAspect="1"/>
          </p:cNvPicPr>
          <p:nvPr/>
        </p:nvPicPr>
        <p:blipFill>
          <a:blip r:embed="rId2"/>
          <a:stretch>
            <a:fillRect/>
          </a:stretch>
        </p:blipFill>
        <p:spPr>
          <a:xfrm>
            <a:off x="9773928" y="126718"/>
            <a:ext cx="2235400" cy="1159789"/>
          </a:xfrm>
          <a:prstGeom prst="rect">
            <a:avLst/>
          </a:prstGeom>
        </p:spPr>
      </p:pic>
    </p:spTree>
    <p:extLst>
      <p:ext uri="{BB962C8B-B14F-4D97-AF65-F5344CB8AC3E}">
        <p14:creationId xmlns:p14="http://schemas.microsoft.com/office/powerpoint/2010/main" val="185861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FEEC636-2F39-4EEF-97EC-DF618F5BB3EB}"/>
              </a:ext>
            </a:extLst>
          </p:cNvPr>
          <p:cNvSpPr/>
          <p:nvPr/>
        </p:nvSpPr>
        <p:spPr>
          <a:xfrm>
            <a:off x="200416" y="83503"/>
            <a:ext cx="11749414" cy="88534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a:defRPr sz="1800" b="0" i="0" u="none" strike="noStrike" kern="0" cap="none" spc="0" baseline="0">
                <a:solidFill>
                  <a:srgbClr val="000000"/>
                </a:solidFill>
                <a:uFillTx/>
              </a:defRPr>
            </a:pPr>
            <a:r>
              <a:rPr lang="fr-FR" sz="4000" b="1" kern="0" dirty="0">
                <a:solidFill>
                  <a:srgbClr val="FFFFFF"/>
                </a:solidFill>
                <a:latin typeface="Century Gothic" pitchFamily="34"/>
              </a:rPr>
              <a:t>Contents</a:t>
            </a:r>
            <a:endParaRPr lang="en-GB" sz="4000" b="1" kern="0" dirty="0">
              <a:solidFill>
                <a:srgbClr val="FFFFFF"/>
              </a:solidFill>
              <a:latin typeface="Century Gothic" pitchFamily="34"/>
            </a:endParaRPr>
          </a:p>
        </p:txBody>
      </p:sp>
      <p:sp>
        <p:nvSpPr>
          <p:cNvPr id="5" name="TextBox 4">
            <a:extLst>
              <a:ext uri="{FF2B5EF4-FFF2-40B4-BE49-F238E27FC236}">
                <a16:creationId xmlns:a16="http://schemas.microsoft.com/office/drawing/2014/main" id="{754AF7D6-FC48-406A-99A4-78D374840177}"/>
              </a:ext>
            </a:extLst>
          </p:cNvPr>
          <p:cNvSpPr txBox="1"/>
          <p:nvPr/>
        </p:nvSpPr>
        <p:spPr>
          <a:xfrm>
            <a:off x="442586" y="1083459"/>
            <a:ext cx="11749414" cy="6186309"/>
          </a:xfrm>
          <a:prstGeom prst="rect">
            <a:avLst/>
          </a:prstGeom>
          <a:noFill/>
        </p:spPr>
        <p:txBody>
          <a:bodyPr wrap="square">
            <a:spAutoFit/>
          </a:bodyPr>
          <a:lstStyle/>
          <a:p>
            <a:pPr marL="342900" indent="-342900">
              <a:buFont typeface="Symbol" panose="05050102010706020507" pitchFamily="18" charset="2"/>
              <a:buChar char=""/>
            </a:pPr>
            <a:r>
              <a:rPr lang="en-GB" sz="3600" dirty="0" err="1">
                <a:latin typeface="Calibri" panose="020F0502020204030204" pitchFamily="34" charset="0"/>
                <a:ea typeface="Calibri" panose="020F0502020204030204" pitchFamily="34" charset="0"/>
              </a:rPr>
              <a:t>AfCFTA</a:t>
            </a:r>
            <a:r>
              <a:rPr lang="en-GB" sz="3600" dirty="0">
                <a:latin typeface="Calibri" panose="020F0502020204030204" pitchFamily="34" charset="0"/>
                <a:ea typeface="Calibri" panose="020F0502020204030204" pitchFamily="34" charset="0"/>
              </a:rPr>
              <a:t> :Justification</a:t>
            </a:r>
          </a:p>
          <a:p>
            <a:pPr marL="342900" indent="-342900">
              <a:buFont typeface="Symbol" panose="05050102010706020507" pitchFamily="18" charset="2"/>
              <a:buChar char=""/>
            </a:pPr>
            <a:endParaRPr lang="en-GB" sz="3600" dirty="0">
              <a:latin typeface="Calibri" panose="020F0502020204030204" pitchFamily="34" charset="0"/>
              <a:ea typeface="Calibri" panose="020F0502020204030204" pitchFamily="34" charset="0"/>
            </a:endParaRPr>
          </a:p>
          <a:p>
            <a:pPr marL="342900" indent="-342900">
              <a:buFont typeface="Symbol" panose="05050102010706020507" pitchFamily="18" charset="2"/>
              <a:buChar char=""/>
            </a:pPr>
            <a:r>
              <a:rPr lang="en-GB" sz="3600" dirty="0" err="1">
                <a:latin typeface="Calibri" panose="020F0502020204030204" pitchFamily="34" charset="0"/>
                <a:ea typeface="Calibri" panose="020F0502020204030204" pitchFamily="34" charset="0"/>
              </a:rPr>
              <a:t>AfCFTA</a:t>
            </a:r>
            <a:r>
              <a:rPr lang="en-GB" sz="3600" dirty="0">
                <a:latin typeface="Calibri" panose="020F0502020204030204" pitchFamily="34" charset="0"/>
                <a:ea typeface="Calibri" panose="020F0502020204030204" pitchFamily="34" charset="0"/>
              </a:rPr>
              <a:t> : Scope</a:t>
            </a:r>
          </a:p>
          <a:p>
            <a:endParaRPr lang="en-GB" sz="3600" dirty="0">
              <a:latin typeface="Calibri" panose="020F0502020204030204" pitchFamily="34" charset="0"/>
              <a:ea typeface="Calibri" panose="020F0502020204030204" pitchFamily="34" charset="0"/>
            </a:endParaRPr>
          </a:p>
          <a:p>
            <a:pPr marL="342900" indent="-342900">
              <a:buFont typeface="Symbol" panose="05050102010706020507" pitchFamily="18" charset="2"/>
              <a:buChar char=""/>
            </a:pPr>
            <a:r>
              <a:rPr lang="en-GB" sz="3600" dirty="0">
                <a:latin typeface="Calibri" panose="020F0502020204030204" pitchFamily="34" charset="0"/>
                <a:ea typeface="Calibri" panose="020F0502020204030204" pitchFamily="34" charset="0"/>
              </a:rPr>
              <a:t>Status of the </a:t>
            </a:r>
            <a:r>
              <a:rPr lang="en-GB" sz="3600" dirty="0" err="1">
                <a:latin typeface="Calibri" panose="020F0502020204030204" pitchFamily="34" charset="0"/>
                <a:ea typeface="Calibri" panose="020F0502020204030204" pitchFamily="34" charset="0"/>
              </a:rPr>
              <a:t>AfCFTA</a:t>
            </a:r>
            <a:r>
              <a:rPr lang="en-GB" sz="3600" dirty="0">
                <a:latin typeface="Calibri" panose="020F0502020204030204" pitchFamily="34" charset="0"/>
                <a:ea typeface="Calibri" panose="020F0502020204030204" pitchFamily="34" charset="0"/>
              </a:rPr>
              <a:t>  : Ratification and negotiations</a:t>
            </a:r>
          </a:p>
          <a:p>
            <a:endParaRPr lang="en-GB" sz="3600" dirty="0">
              <a:latin typeface="Calibri" panose="020F0502020204030204" pitchFamily="34" charset="0"/>
              <a:ea typeface="Calibri" panose="020F0502020204030204" pitchFamily="34" charset="0"/>
            </a:endParaRPr>
          </a:p>
          <a:p>
            <a:pPr marL="342900" indent="-342900">
              <a:buFont typeface="Symbol" panose="05050102010706020507" pitchFamily="18" charset="2"/>
              <a:buChar char=""/>
            </a:pPr>
            <a:r>
              <a:rPr lang="en-GB" sz="3600" dirty="0">
                <a:latin typeface="Calibri" panose="020F0502020204030204" pitchFamily="34" charset="0"/>
              </a:rPr>
              <a:t>Expected effects of the </a:t>
            </a:r>
            <a:r>
              <a:rPr lang="en-GB" sz="3600" dirty="0" err="1">
                <a:latin typeface="Calibri" panose="020F0502020204030204" pitchFamily="34" charset="0"/>
              </a:rPr>
              <a:t>AfCFTA</a:t>
            </a:r>
            <a:r>
              <a:rPr lang="en-GB" sz="3600" dirty="0">
                <a:latin typeface="Calibri" panose="020F0502020204030204" pitchFamily="34" charset="0"/>
              </a:rPr>
              <a:t>: Empirical evidence from ECA</a:t>
            </a:r>
          </a:p>
          <a:p>
            <a:endParaRPr lang="en-GB" sz="3600" dirty="0">
              <a:latin typeface="Calibri" panose="020F0502020204030204" pitchFamily="34" charset="0"/>
            </a:endParaRPr>
          </a:p>
          <a:p>
            <a:pPr marL="342900" indent="-342900">
              <a:buFont typeface="Symbol" panose="05050102010706020507" pitchFamily="18" charset="2"/>
              <a:buChar char=""/>
            </a:pPr>
            <a:r>
              <a:rPr lang="en-GB" sz="3600" dirty="0">
                <a:latin typeface="Calibri" panose="020F0502020204030204" pitchFamily="34" charset="0"/>
              </a:rPr>
              <a:t>Conclusion </a:t>
            </a:r>
          </a:p>
          <a:p>
            <a:pPr lvl="0"/>
            <a:endParaRPr lang="en-GB" sz="3600" dirty="0">
              <a:latin typeface="Calibri" panose="020F0502020204030204" pitchFamily="34" charset="0"/>
            </a:endParaRPr>
          </a:p>
          <a:p>
            <a:r>
              <a:rPr lang="en-GB" sz="3600" dirty="0">
                <a:latin typeface="Calibri" panose="020F0502020204030204" pitchFamily="34" charset="0"/>
              </a:rPr>
              <a:t> </a:t>
            </a:r>
          </a:p>
        </p:txBody>
      </p:sp>
    </p:spTree>
    <p:extLst>
      <p:ext uri="{BB962C8B-B14F-4D97-AF65-F5344CB8AC3E}">
        <p14:creationId xmlns:p14="http://schemas.microsoft.com/office/powerpoint/2010/main" val="182344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60954" y="2112642"/>
            <a:ext cx="9144000" cy="830997"/>
          </a:xfrm>
          <a:prstGeom prst="rect">
            <a:avLst/>
          </a:prstGeom>
          <a:solidFill>
            <a:schemeClr val="accent5">
              <a:lumMod val="50000"/>
            </a:schemeClr>
          </a:solidFill>
        </p:spPr>
        <p:txBody>
          <a:bodyPr wrap="square" rtlCol="0">
            <a:spAutoFit/>
          </a:bodyPr>
          <a:lstStyle/>
          <a:p>
            <a:pPr algn="ctr"/>
            <a:r>
              <a:rPr lang="fr-FR" sz="4800" dirty="0" err="1">
                <a:solidFill>
                  <a:schemeClr val="bg1"/>
                </a:solidFill>
                <a:ea typeface="DengXian" panose="02010600030101010101" pitchFamily="2" charset="-122"/>
                <a:cs typeface="Arial" panose="020B0604020202020204" pitchFamily="34" charset="0"/>
              </a:rPr>
              <a:t>AfCFTA</a:t>
            </a:r>
            <a:r>
              <a:rPr lang="fr-FR" sz="4800" dirty="0">
                <a:solidFill>
                  <a:schemeClr val="bg1"/>
                </a:solidFill>
                <a:ea typeface="DengXian" panose="02010600030101010101" pitchFamily="2" charset="-122"/>
                <a:cs typeface="Arial" panose="020B0604020202020204" pitchFamily="34" charset="0"/>
              </a:rPr>
              <a:t> : Justification</a:t>
            </a:r>
            <a:endParaRPr lang="en-GB" sz="4800" dirty="0">
              <a:solidFill>
                <a:schemeClr val="bg1"/>
              </a:solidFill>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922449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89833931-D63C-4292-A676-E7141CD813F3}"/>
              </a:ext>
            </a:extLst>
          </p:cNvPr>
          <p:cNvSpPr/>
          <p:nvPr/>
        </p:nvSpPr>
        <p:spPr>
          <a:xfrm>
            <a:off x="84945" y="94176"/>
            <a:ext cx="1202211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200" b="1" dirty="0" err="1">
                <a:latin typeface="Century Gothic" panose="020B0502020202020204" pitchFamily="34" charset="0"/>
              </a:rPr>
              <a:t>AfCFTA</a:t>
            </a:r>
            <a:r>
              <a:rPr lang="fr-FR" sz="3200" b="1" dirty="0">
                <a:latin typeface="Century Gothic" panose="020B0502020202020204" pitchFamily="34" charset="0"/>
              </a:rPr>
              <a:t> : </a:t>
            </a:r>
            <a:r>
              <a:rPr lang="fr-FR" sz="3200" b="1" dirty="0" err="1">
                <a:latin typeface="Century Gothic" panose="020B0502020202020204" pitchFamily="34" charset="0"/>
              </a:rPr>
              <a:t>Why</a:t>
            </a:r>
            <a:r>
              <a:rPr lang="fr-FR" sz="3200" b="1" dirty="0">
                <a:latin typeface="Century Gothic" panose="020B0502020202020204" pitchFamily="34" charset="0"/>
              </a:rPr>
              <a:t>? </a:t>
            </a:r>
            <a:endParaRPr lang="en-GB" sz="3200" b="1" dirty="0">
              <a:latin typeface="Century Gothic" panose="020B0502020202020204" pitchFamily="34" charset="0"/>
            </a:endParaRPr>
          </a:p>
        </p:txBody>
      </p:sp>
      <p:graphicFrame>
        <p:nvGraphicFramePr>
          <p:cNvPr id="5" name="Diagram 4">
            <a:extLst>
              <a:ext uri="{FF2B5EF4-FFF2-40B4-BE49-F238E27FC236}">
                <a16:creationId xmlns:a16="http://schemas.microsoft.com/office/drawing/2014/main" id="{7A454B45-1DB2-4633-8924-6B976E7C8DD4}"/>
              </a:ext>
            </a:extLst>
          </p:cNvPr>
          <p:cNvGraphicFramePr/>
          <p:nvPr>
            <p:extLst>
              <p:ext uri="{D42A27DB-BD31-4B8C-83A1-F6EECF244321}">
                <p14:modId xmlns:p14="http://schemas.microsoft.com/office/powerpoint/2010/main" val="2802770260"/>
              </p:ext>
            </p:extLst>
          </p:nvPr>
        </p:nvGraphicFramePr>
        <p:xfrm>
          <a:off x="308133" y="1861237"/>
          <a:ext cx="8128000" cy="4539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87348A4D-4152-48DE-88B2-EB4624F9839C}"/>
              </a:ext>
            </a:extLst>
          </p:cNvPr>
          <p:cNvGraphicFramePr/>
          <p:nvPr>
            <p:extLst>
              <p:ext uri="{D42A27DB-BD31-4B8C-83A1-F6EECF244321}">
                <p14:modId xmlns:p14="http://schemas.microsoft.com/office/powerpoint/2010/main" val="3100074131"/>
              </p:ext>
            </p:extLst>
          </p:nvPr>
        </p:nvGraphicFramePr>
        <p:xfrm>
          <a:off x="7345177" y="1618933"/>
          <a:ext cx="4557012" cy="49391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Diagram 9">
            <a:extLst>
              <a:ext uri="{FF2B5EF4-FFF2-40B4-BE49-F238E27FC236}">
                <a16:creationId xmlns:a16="http://schemas.microsoft.com/office/drawing/2014/main" id="{1809E374-5609-460B-9554-FC104DCB2323}"/>
              </a:ext>
            </a:extLst>
          </p:cNvPr>
          <p:cNvGraphicFramePr/>
          <p:nvPr>
            <p:extLst>
              <p:ext uri="{D42A27DB-BD31-4B8C-83A1-F6EECF244321}">
                <p14:modId xmlns:p14="http://schemas.microsoft.com/office/powerpoint/2010/main" val="2844612852"/>
              </p:ext>
            </p:extLst>
          </p:nvPr>
        </p:nvGraphicFramePr>
        <p:xfrm>
          <a:off x="1265836" y="1008871"/>
          <a:ext cx="9660328" cy="74914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728687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175272"/>
            <a:ext cx="9144000" cy="1446550"/>
          </a:xfrm>
          <a:prstGeom prst="rect">
            <a:avLst/>
          </a:prstGeom>
          <a:solidFill>
            <a:schemeClr val="accent5">
              <a:lumMod val="50000"/>
            </a:schemeClr>
          </a:solidFill>
        </p:spPr>
        <p:txBody>
          <a:bodyPr wrap="square" rtlCol="0">
            <a:spAutoFit/>
          </a:bodyPr>
          <a:lstStyle/>
          <a:p>
            <a:pPr algn="ctr"/>
            <a:endParaRPr lang="fr-FR" sz="2000" dirty="0">
              <a:solidFill>
                <a:schemeClr val="bg1"/>
              </a:solidFill>
              <a:latin typeface="Arial" panose="020B0604020202020204" pitchFamily="34" charset="0"/>
              <a:cs typeface="Arial" panose="020B0604020202020204" pitchFamily="34" charset="0"/>
            </a:endParaRPr>
          </a:p>
          <a:p>
            <a:pPr algn="ctr"/>
            <a:r>
              <a:rPr lang="en-US" sz="4800" dirty="0">
                <a:solidFill>
                  <a:schemeClr val="bg1"/>
                </a:solidFill>
                <a:ea typeface="DengXian" panose="02010600030101010101" pitchFamily="2" charset="-122"/>
                <a:cs typeface="Arial" panose="020B0604020202020204" pitchFamily="34" charset="0"/>
              </a:rPr>
              <a:t>Scope of the </a:t>
            </a:r>
            <a:r>
              <a:rPr lang="en-US" sz="4800" dirty="0" err="1">
                <a:solidFill>
                  <a:schemeClr val="bg1"/>
                </a:solidFill>
                <a:ea typeface="DengXian" panose="02010600030101010101" pitchFamily="2" charset="-122"/>
                <a:cs typeface="Arial" panose="020B0604020202020204" pitchFamily="34" charset="0"/>
              </a:rPr>
              <a:t>AfCFTA</a:t>
            </a:r>
            <a:endParaRPr lang="en-US" sz="4800" dirty="0">
              <a:solidFill>
                <a:schemeClr val="bg1"/>
              </a:solidFill>
              <a:ea typeface="DengXian" panose="02010600030101010101" pitchFamily="2" charset="-122"/>
              <a:cs typeface="Arial" panose="020B0604020202020204" pitchFamily="34" charset="0"/>
            </a:endParaRPr>
          </a:p>
          <a:p>
            <a:pPr algn="ctr"/>
            <a:endParaRPr lang="en-GB"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996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89833931-D63C-4292-A676-E7141CD813F3}"/>
              </a:ext>
            </a:extLst>
          </p:cNvPr>
          <p:cNvSpPr/>
          <p:nvPr/>
        </p:nvSpPr>
        <p:spPr>
          <a:xfrm>
            <a:off x="-132413" y="34710"/>
            <a:ext cx="12132348"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200" b="1" dirty="0" err="1">
                <a:latin typeface="Century Gothic" panose="020B0502020202020204" pitchFamily="34" charset="0"/>
              </a:rPr>
              <a:t>AfCFTA</a:t>
            </a:r>
            <a:r>
              <a:rPr lang="fr-FR" sz="3200" b="1" dirty="0">
                <a:latin typeface="Century Gothic" panose="020B0502020202020204" pitchFamily="34" charset="0"/>
              </a:rPr>
              <a:t> Framework  : An </a:t>
            </a:r>
            <a:r>
              <a:rPr lang="fr-FR" sz="3200" b="1" dirty="0" err="1">
                <a:latin typeface="Century Gothic" panose="020B0502020202020204" pitchFamily="34" charset="0"/>
              </a:rPr>
              <a:t>overview</a:t>
            </a:r>
            <a:r>
              <a:rPr lang="fr-FR" sz="3200" b="1" dirty="0">
                <a:latin typeface="Century Gothic" panose="020B0502020202020204" pitchFamily="34" charset="0"/>
              </a:rPr>
              <a:t> </a:t>
            </a:r>
            <a:endParaRPr lang="en-GB" sz="3200" b="1" dirty="0">
              <a:latin typeface="Century Gothic" panose="020B0502020202020204" pitchFamily="34" charset="0"/>
            </a:endParaRPr>
          </a:p>
        </p:txBody>
      </p:sp>
      <p:graphicFrame>
        <p:nvGraphicFramePr>
          <p:cNvPr id="6" name="Table 5">
            <a:extLst>
              <a:ext uri="{FF2B5EF4-FFF2-40B4-BE49-F238E27FC236}">
                <a16:creationId xmlns:a16="http://schemas.microsoft.com/office/drawing/2014/main" id="{CA63311A-7BE5-493A-A0B9-1C9E5659DFDA}"/>
              </a:ext>
            </a:extLst>
          </p:cNvPr>
          <p:cNvGraphicFramePr>
            <a:graphicFrameLocks noGrp="1"/>
          </p:cNvGraphicFramePr>
          <p:nvPr>
            <p:extLst>
              <p:ext uri="{D42A27DB-BD31-4B8C-83A1-F6EECF244321}">
                <p14:modId xmlns:p14="http://schemas.microsoft.com/office/powerpoint/2010/main" val="3959840404"/>
              </p:ext>
            </p:extLst>
          </p:nvPr>
        </p:nvGraphicFramePr>
        <p:xfrm>
          <a:off x="237998" y="893844"/>
          <a:ext cx="11761937" cy="5587790"/>
        </p:xfrm>
        <a:graphic>
          <a:graphicData uri="http://schemas.openxmlformats.org/drawingml/2006/table">
            <a:tbl>
              <a:tblPr bandRow="1"/>
              <a:tblGrid>
                <a:gridCol w="1956574">
                  <a:extLst>
                    <a:ext uri="{9D8B030D-6E8A-4147-A177-3AD203B41FA5}">
                      <a16:colId xmlns:a16="http://schemas.microsoft.com/office/drawing/2014/main" val="20000"/>
                    </a:ext>
                  </a:extLst>
                </a:gridCol>
                <a:gridCol w="3447872">
                  <a:extLst>
                    <a:ext uri="{9D8B030D-6E8A-4147-A177-3AD203B41FA5}">
                      <a16:colId xmlns:a16="http://schemas.microsoft.com/office/drawing/2014/main" val="20001"/>
                    </a:ext>
                  </a:extLst>
                </a:gridCol>
                <a:gridCol w="6357491">
                  <a:extLst>
                    <a:ext uri="{9D8B030D-6E8A-4147-A177-3AD203B41FA5}">
                      <a16:colId xmlns:a16="http://schemas.microsoft.com/office/drawing/2014/main" val="20002"/>
                    </a:ext>
                  </a:extLst>
                </a:gridCol>
              </a:tblGrid>
              <a:tr h="1983373">
                <a:tc rowSpan="4">
                  <a:txBody>
                    <a:bodyPr/>
                    <a:lstStyle/>
                    <a:p>
                      <a:pPr>
                        <a:lnSpc>
                          <a:spcPct val="115000"/>
                        </a:lnSpc>
                        <a:spcAft>
                          <a:spcPts val="0"/>
                        </a:spcAft>
                      </a:pPr>
                      <a:r>
                        <a:rPr lang="en-GB" sz="2400" b="1" dirty="0">
                          <a:solidFill>
                            <a:schemeClr val="accent2"/>
                          </a:solidFill>
                          <a:effectLst/>
                          <a:latin typeface="Calibri" panose="020F0502020204030204" pitchFamily="34" charset="0"/>
                          <a:ea typeface="Calibri" panose="020F0502020204030204" pitchFamily="34" charset="0"/>
                        </a:rPr>
                        <a:t>Agreement establishing the African Continental Free Trade Area (AfCFTA)</a:t>
                      </a:r>
                      <a:endParaRPr lang="en-GB" sz="2400" dirty="0">
                        <a:solidFill>
                          <a:schemeClr val="accent2"/>
                        </a:solidFill>
                        <a:effectLst/>
                        <a:latin typeface="Arial" panose="020B0604020202020204" pitchFamily="34" charset="0"/>
                        <a:ea typeface="Arial" panose="020B0604020202020204" pitchFamily="34" charset="0"/>
                      </a:endParaRPr>
                    </a:p>
                  </a:txBody>
                  <a:tcPr marL="64401" marR="644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defTabSz="914400">
                        <a:lnSpc>
                          <a:spcPct val="115000"/>
                        </a:lnSpc>
                        <a:spcAft>
                          <a:spcPts val="0"/>
                        </a:spcAft>
                      </a:pPr>
                      <a:r>
                        <a:rPr lang="en-GB" sz="2400" b="1" dirty="0">
                          <a:solidFill>
                            <a:srgbClr val="000000"/>
                          </a:solidFill>
                          <a:effectLst/>
                          <a:latin typeface="Calibri" panose="020F0502020204030204" pitchFamily="34" charset="0"/>
                          <a:ea typeface="Calibri" panose="020F0502020204030204" pitchFamily="34" charset="0"/>
                        </a:rPr>
                        <a:t>Protocol on Trade in Goods </a:t>
                      </a:r>
                      <a:endParaRPr lang="en-GB" sz="2400" dirty="0">
                        <a:solidFill>
                          <a:srgbClr val="000000"/>
                        </a:solidFill>
                        <a:effectLst/>
                        <a:latin typeface="Arial" panose="020B0604020202020204" pitchFamily="34" charset="0"/>
                        <a:ea typeface="Arial" panose="020B0604020202020204" pitchFamily="34" charset="0"/>
                      </a:endParaRPr>
                    </a:p>
                  </a:txBody>
                  <a:tcPr marL="64401" marR="64401" marT="0" marB="0" anchor="ctr">
                    <a:lnL>
                      <a:noFill/>
                    </a:lnL>
                    <a:lnR>
                      <a:noFill/>
                    </a:lnR>
                    <a:lnT w="12700" cap="flat" cmpd="sng" algn="ctr">
                      <a:solidFill>
                        <a:srgbClr val="000000"/>
                      </a:solidFill>
                      <a:prstDash val="solid"/>
                      <a:round/>
                      <a:headEnd type="none" w="med" len="med"/>
                      <a:tailEnd type="none" w="med" len="med"/>
                    </a:lnT>
                    <a:lnB>
                      <a:noFill/>
                    </a:lnB>
                    <a:solidFill>
                      <a:srgbClr val="B4C6E7"/>
                    </a:solidFill>
                  </a:tcPr>
                </a:tc>
                <a:tc>
                  <a:txBody>
                    <a:bodyPr/>
                    <a:lstStyle/>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Elimination of duties and quantitative restrictions on imports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Imports shall be treated no less favourably than domestic products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Elimination of non-tariff barriers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Rules of Origin</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Cooperation of customs authorities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Trade facilitation and transit</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Trade remedies, protections for infant industries and general exceptions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Cooperation over product standards and regulations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Technical assistance, capacity-building and cooperation</a:t>
                      </a:r>
                      <a:endParaRPr lang="en-GB" sz="1400" b="0" dirty="0">
                        <a:solidFill>
                          <a:srgbClr val="000000"/>
                        </a:solidFill>
                        <a:effectLst/>
                        <a:latin typeface="Arial" panose="020B0604020202020204" pitchFamily="34" charset="0"/>
                        <a:ea typeface="Arial" panose="020B0604020202020204" pitchFamily="34" charset="0"/>
                      </a:endParaRPr>
                    </a:p>
                  </a:txBody>
                  <a:tcPr marL="64401" marR="64401" marT="0" marB="0">
                    <a:lnL>
                      <a:noFill/>
                    </a:lnL>
                    <a:lnR>
                      <a:noFill/>
                    </a:lnR>
                    <a:lnT w="12700" cap="flat" cmpd="sng" algn="ctr">
                      <a:solidFill>
                        <a:srgbClr val="000000"/>
                      </a:solidFill>
                      <a:prstDash val="solid"/>
                      <a:round/>
                      <a:headEnd type="none" w="med" len="med"/>
                      <a:tailEnd type="none" w="med" len="med"/>
                    </a:lnT>
                    <a:lnB>
                      <a:noFill/>
                    </a:lnB>
                    <a:solidFill>
                      <a:srgbClr val="DEEBF6"/>
                    </a:solidFill>
                  </a:tcPr>
                </a:tc>
                <a:extLst>
                  <a:ext uri="{0D108BD9-81ED-4DB2-BD59-A6C34878D82A}">
                    <a16:rowId xmlns:a16="http://schemas.microsoft.com/office/drawing/2014/main" val="10000"/>
                  </a:ext>
                </a:extLst>
              </a:tr>
              <a:tr h="1374181">
                <a:tc vMerge="1">
                  <a:txBody>
                    <a:bodyPr/>
                    <a:lstStyle/>
                    <a:p>
                      <a:endParaRPr lang="en-GB"/>
                    </a:p>
                  </a:txBody>
                  <a:tcPr/>
                </a:tc>
                <a:tc>
                  <a:txBody>
                    <a:bodyPr/>
                    <a:lstStyle/>
                    <a:p>
                      <a:pPr>
                        <a:lnSpc>
                          <a:spcPct val="115000"/>
                        </a:lnSpc>
                        <a:spcAft>
                          <a:spcPts val="0"/>
                        </a:spcAft>
                      </a:pPr>
                      <a:r>
                        <a:rPr lang="en-GB" sz="2400" b="1" dirty="0">
                          <a:solidFill>
                            <a:srgbClr val="000000"/>
                          </a:solidFill>
                          <a:effectLst/>
                          <a:latin typeface="Calibri" panose="020F0502020204030204" pitchFamily="34" charset="0"/>
                          <a:ea typeface="Calibri" panose="020F0502020204030204" pitchFamily="34" charset="0"/>
                        </a:rPr>
                        <a:t>Protocol on Trade in Services</a:t>
                      </a:r>
                      <a:endParaRPr lang="en-GB" sz="2400" dirty="0">
                        <a:solidFill>
                          <a:srgbClr val="000000"/>
                        </a:solidFill>
                        <a:effectLst/>
                        <a:latin typeface="Arial" panose="020B0604020202020204" pitchFamily="34" charset="0"/>
                        <a:ea typeface="Arial" panose="020B0604020202020204" pitchFamily="34" charset="0"/>
                      </a:endParaRPr>
                    </a:p>
                  </a:txBody>
                  <a:tcPr marL="64401" marR="64401" marT="0" marB="0" anchor="ctr">
                    <a:lnL>
                      <a:noFill/>
                    </a:lnL>
                    <a:lnR>
                      <a:noFill/>
                    </a:lnR>
                    <a:lnT>
                      <a:noFill/>
                    </a:lnT>
                    <a:lnB>
                      <a:noFill/>
                    </a:lnB>
                    <a:solidFill>
                      <a:srgbClr val="F7CBAC"/>
                    </a:solidFill>
                  </a:tcPr>
                </a:tc>
                <a:tc>
                  <a:txBody>
                    <a:bodyPr/>
                    <a:lstStyle/>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Transparency of service regulations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Mutual recognition of standards, licensing and certification of services suppliers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Progressive liberalization of services sectors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Service suppliers shall be treated no less favourably than domestic suppliers in liberalized sectors</a:t>
                      </a:r>
                      <a:endParaRPr lang="en-GB" sz="1400" b="0" dirty="0">
                        <a:solidFill>
                          <a:srgbClr val="000000"/>
                        </a:solidFill>
                        <a:effectLst/>
                        <a:latin typeface="Arial" panose="020B0604020202020204" pitchFamily="34" charset="0"/>
                        <a:ea typeface="Arial" panose="020B0604020202020204" pitchFamily="34" charset="0"/>
                      </a:endParaRPr>
                    </a:p>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Provision for general and security exceptions</a:t>
                      </a:r>
                      <a:endParaRPr lang="en-GB" sz="1400" b="0" dirty="0">
                        <a:solidFill>
                          <a:srgbClr val="000000"/>
                        </a:solidFill>
                        <a:effectLst/>
                        <a:latin typeface="Arial" panose="020B0604020202020204" pitchFamily="34" charset="0"/>
                        <a:ea typeface="Arial" panose="020B0604020202020204" pitchFamily="34" charset="0"/>
                      </a:endParaRPr>
                    </a:p>
                  </a:txBody>
                  <a:tcPr marL="64401" marR="64401" marT="0" marB="0">
                    <a:lnL>
                      <a:noFill/>
                    </a:lnL>
                    <a:lnR>
                      <a:noFill/>
                    </a:lnR>
                    <a:lnT>
                      <a:noFill/>
                    </a:lnT>
                    <a:lnB>
                      <a:noFill/>
                    </a:lnB>
                    <a:solidFill>
                      <a:srgbClr val="FBE5D5"/>
                    </a:solidFill>
                  </a:tcPr>
                </a:tc>
                <a:extLst>
                  <a:ext uri="{0D108BD9-81ED-4DB2-BD59-A6C34878D82A}">
                    <a16:rowId xmlns:a16="http://schemas.microsoft.com/office/drawing/2014/main" val="10001"/>
                  </a:ext>
                </a:extLst>
              </a:tr>
              <a:tr h="736548">
                <a:tc vMerge="1">
                  <a:txBody>
                    <a:bodyPr/>
                    <a:lstStyle/>
                    <a:p>
                      <a:endParaRPr lang="en-GB"/>
                    </a:p>
                  </a:txBody>
                  <a:tcPr/>
                </a:tc>
                <a:tc>
                  <a:txBody>
                    <a:bodyPr/>
                    <a:lstStyle/>
                    <a:p>
                      <a:pPr>
                        <a:lnSpc>
                          <a:spcPct val="115000"/>
                        </a:lnSpc>
                        <a:spcAft>
                          <a:spcPts val="0"/>
                        </a:spcAft>
                      </a:pPr>
                      <a:r>
                        <a:rPr lang="en-GB" sz="2400" b="1" dirty="0">
                          <a:solidFill>
                            <a:srgbClr val="000000"/>
                          </a:solidFill>
                          <a:effectLst/>
                          <a:latin typeface="Calibri" panose="020F0502020204030204" pitchFamily="34" charset="0"/>
                          <a:ea typeface="Calibri" panose="020F0502020204030204" pitchFamily="34" charset="0"/>
                        </a:rPr>
                        <a:t>Protocol on Dispute Settlement</a:t>
                      </a:r>
                      <a:endParaRPr lang="en-GB" sz="2400" dirty="0">
                        <a:solidFill>
                          <a:srgbClr val="000000"/>
                        </a:solidFill>
                        <a:effectLst/>
                        <a:latin typeface="Arial" panose="020B0604020202020204" pitchFamily="34" charset="0"/>
                        <a:ea typeface="Arial" panose="020B0604020202020204" pitchFamily="34" charset="0"/>
                      </a:endParaRPr>
                    </a:p>
                  </a:txBody>
                  <a:tcPr marL="64401" marR="64401" marT="0" marB="0" anchor="ctr">
                    <a:lnL>
                      <a:noFill/>
                    </a:lnL>
                    <a:lnR>
                      <a:noFill/>
                    </a:lnR>
                    <a:lnT>
                      <a:noFill/>
                    </a:lnT>
                    <a:lnB>
                      <a:noFill/>
                    </a:lnB>
                    <a:solidFill>
                      <a:srgbClr val="FFE599"/>
                    </a:solidFill>
                  </a:tcPr>
                </a:tc>
                <a:tc>
                  <a:txBody>
                    <a:bodyPr/>
                    <a:lstStyle/>
                    <a:p>
                      <a:pPr>
                        <a:lnSpc>
                          <a:spcPct val="115000"/>
                        </a:lnSpc>
                        <a:spcAft>
                          <a:spcPts val="0"/>
                        </a:spcAft>
                      </a:pPr>
                      <a:r>
                        <a:rPr lang="en-GB" sz="1400" b="0" dirty="0">
                          <a:solidFill>
                            <a:srgbClr val="000000"/>
                          </a:solidFill>
                          <a:effectLst/>
                          <a:latin typeface="Calibri" panose="020F0502020204030204" pitchFamily="34" charset="0"/>
                          <a:ea typeface="Calibri" panose="020F0502020204030204" pitchFamily="34" charset="0"/>
                        </a:rPr>
                        <a:t>Rules and Procedures for Settlement of Disputes within the African Continental Free Trade Area</a:t>
                      </a:r>
                      <a:endParaRPr lang="en-GB" sz="1400" b="0" dirty="0">
                        <a:solidFill>
                          <a:srgbClr val="000000"/>
                        </a:solidFill>
                        <a:effectLst/>
                        <a:latin typeface="Arial" panose="020B0604020202020204" pitchFamily="34" charset="0"/>
                        <a:ea typeface="Arial" panose="020B0604020202020204" pitchFamily="34" charset="0"/>
                      </a:endParaRPr>
                    </a:p>
                  </a:txBody>
                  <a:tcPr marL="64401" marR="64401" marT="0" marB="0">
                    <a:lnL>
                      <a:noFill/>
                    </a:lnL>
                    <a:lnR>
                      <a:noFill/>
                    </a:lnR>
                    <a:lnT>
                      <a:noFill/>
                    </a:lnT>
                    <a:lnB>
                      <a:noFill/>
                    </a:lnB>
                    <a:solidFill>
                      <a:srgbClr val="FFF2CC"/>
                    </a:solidFill>
                  </a:tcPr>
                </a:tc>
                <a:extLst>
                  <a:ext uri="{0D108BD9-81ED-4DB2-BD59-A6C34878D82A}">
                    <a16:rowId xmlns:a16="http://schemas.microsoft.com/office/drawing/2014/main" val="10002"/>
                  </a:ext>
                </a:extLst>
              </a:tr>
              <a:tr h="1124755">
                <a:tc vMerge="1">
                  <a:txBody>
                    <a:bodyPr/>
                    <a:lstStyle/>
                    <a:p>
                      <a:endParaRPr lang="en-US"/>
                    </a:p>
                  </a:txBody>
                  <a:tcPr/>
                </a:tc>
                <a:tc gridSpan="2">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800" b="1" dirty="0">
                          <a:solidFill>
                            <a:srgbClr val="000000"/>
                          </a:solidFill>
                          <a:effectLst/>
                          <a:latin typeface="Calibri" panose="020F0502020204030204" pitchFamily="34" charset="0"/>
                          <a:ea typeface="Calibri" panose="020F0502020204030204" pitchFamily="34" charset="0"/>
                        </a:rPr>
                        <a:t>Phase 2 negotiations :  Intellectual property rights,</a:t>
                      </a:r>
                      <a:r>
                        <a:rPr lang="en-GB" sz="1800" b="1" baseline="0" dirty="0">
                          <a:solidFill>
                            <a:srgbClr val="000000"/>
                          </a:solidFill>
                          <a:effectLst/>
                          <a:latin typeface="Calibri" panose="020F0502020204030204" pitchFamily="34" charset="0"/>
                          <a:ea typeface="Calibri" panose="020F0502020204030204" pitchFamily="34" charset="0"/>
                        </a:rPr>
                        <a:t> </a:t>
                      </a:r>
                      <a:r>
                        <a:rPr lang="en-GB" sz="1800" b="1" dirty="0">
                          <a:solidFill>
                            <a:srgbClr val="000000"/>
                          </a:solidFill>
                          <a:effectLst/>
                          <a:latin typeface="Calibri" panose="020F0502020204030204" pitchFamily="34" charset="0"/>
                          <a:ea typeface="Calibri" panose="020F0502020204030204" pitchFamily="34" charset="0"/>
                        </a:rPr>
                        <a:t>Investment , Competition policy , digital trade, </a:t>
                      </a:r>
                      <a:r>
                        <a:rPr lang="en-GB" sz="1800" b="1" kern="1200" dirty="0">
                          <a:solidFill>
                            <a:srgbClr val="000000"/>
                          </a:solidFill>
                          <a:effectLst/>
                          <a:latin typeface="Calibri" panose="020F0502020204030204" pitchFamily="34" charset="0"/>
                          <a:cs typeface="+mn-cs"/>
                        </a:rPr>
                        <a:t>Women and Youth in Trade</a:t>
                      </a:r>
                      <a:endParaRPr lang="en-GB" sz="1800" b="1" kern="1200" dirty="0">
                        <a:solidFill>
                          <a:srgbClr val="000000"/>
                        </a:solidFill>
                        <a:effectLst/>
                        <a:latin typeface="Calibri" panose="020F0502020204030204" pitchFamily="34" charset="0"/>
                        <a:ea typeface="Calibri" panose="020F0502020204030204" pitchFamily="34" charset="0"/>
                        <a:cs typeface="+mn-cs"/>
                      </a:endParaRPr>
                    </a:p>
                    <a:p>
                      <a:pPr>
                        <a:lnSpc>
                          <a:spcPct val="115000"/>
                        </a:lnSpc>
                        <a:spcAft>
                          <a:spcPts val="0"/>
                        </a:spcAft>
                      </a:pPr>
                      <a:endParaRPr lang="en-GB" sz="1800" b="1" dirty="0">
                        <a:solidFill>
                          <a:srgbClr val="000000"/>
                        </a:solidFill>
                        <a:effectLst/>
                        <a:latin typeface="Calibri" panose="020F0502020204030204" pitchFamily="34" charset="0"/>
                        <a:ea typeface="Calibri" panose="020F0502020204030204" pitchFamily="34" charset="0"/>
                      </a:endParaRPr>
                    </a:p>
                  </a:txBody>
                  <a:tcPr marL="64401" marR="64401" marT="0" marB="0" anchor="ctr">
                    <a:lnL>
                      <a:noFill/>
                    </a:lnL>
                    <a:lnT>
                      <a:noFill/>
                    </a:lnT>
                    <a:lnB w="12700" cap="flat" cmpd="sng" algn="ctr">
                      <a:solidFill>
                        <a:srgbClr val="000000"/>
                      </a:solidFill>
                      <a:prstDash val="solid"/>
                      <a:round/>
                      <a:headEnd type="none" w="med" len="med"/>
                      <a:tailEnd type="none" w="med" len="med"/>
                    </a:lnB>
                    <a:solidFill>
                      <a:srgbClr val="DBCAE0"/>
                    </a:solidFill>
                  </a:tcPr>
                </a:tc>
                <a:tc hMerge="1">
                  <a:txBody>
                    <a:bodyPr/>
                    <a:lstStyle/>
                    <a:p>
                      <a:endParaRPr lang="en-US"/>
                    </a:p>
                  </a:txBody>
                  <a:tcPr/>
                </a:tc>
                <a:extLst>
                  <a:ext uri="{0D108BD9-81ED-4DB2-BD59-A6C34878D82A}">
                    <a16:rowId xmlns:a16="http://schemas.microsoft.com/office/drawing/2014/main" val="2302880214"/>
                  </a:ext>
                </a:extLst>
              </a:tr>
            </a:tbl>
          </a:graphicData>
        </a:graphic>
      </p:graphicFrame>
    </p:spTree>
    <p:extLst>
      <p:ext uri="{BB962C8B-B14F-4D97-AF65-F5344CB8AC3E}">
        <p14:creationId xmlns:p14="http://schemas.microsoft.com/office/powerpoint/2010/main" val="155651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154422" y="9976"/>
            <a:ext cx="11883155"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3600" b="1" dirty="0"/>
              <a:t>Five Operational Instruments of the </a:t>
            </a:r>
            <a:r>
              <a:rPr lang="en-US" sz="3600" b="1" dirty="0" err="1"/>
              <a:t>AfCFTA</a:t>
            </a:r>
            <a:endParaRPr lang="en-US" sz="3600" b="1" dirty="0"/>
          </a:p>
        </p:txBody>
      </p:sp>
      <p:grpSp>
        <p:nvGrpSpPr>
          <p:cNvPr id="3" name="Group 2">
            <a:extLst>
              <a:ext uri="{FF2B5EF4-FFF2-40B4-BE49-F238E27FC236}">
                <a16:creationId xmlns:a16="http://schemas.microsoft.com/office/drawing/2014/main" id="{702DD7F1-99E7-4E8C-AD01-D4853D1C916B}"/>
              </a:ext>
            </a:extLst>
          </p:cNvPr>
          <p:cNvGrpSpPr/>
          <p:nvPr/>
        </p:nvGrpSpPr>
        <p:grpSpPr>
          <a:xfrm>
            <a:off x="376620" y="1643817"/>
            <a:ext cx="11362560" cy="4274209"/>
            <a:chOff x="988469" y="1921569"/>
            <a:chExt cx="10370599" cy="3901067"/>
          </a:xfrm>
        </p:grpSpPr>
        <p:grpSp>
          <p:nvGrpSpPr>
            <p:cNvPr id="11" name="Group 10">
              <a:extLst>
                <a:ext uri="{FF2B5EF4-FFF2-40B4-BE49-F238E27FC236}">
                  <a16:creationId xmlns:a16="http://schemas.microsoft.com/office/drawing/2014/main" id="{787D9542-CFE0-4EDF-9D36-2BD9EFD9B48B}"/>
                </a:ext>
              </a:extLst>
            </p:cNvPr>
            <p:cNvGrpSpPr/>
            <p:nvPr/>
          </p:nvGrpSpPr>
          <p:grpSpPr>
            <a:xfrm>
              <a:off x="1021893" y="1921569"/>
              <a:ext cx="1679326" cy="1680926"/>
              <a:chOff x="9007475" y="4872038"/>
              <a:chExt cx="1665288" cy="1666875"/>
            </a:xfrm>
            <a:solidFill>
              <a:schemeClr val="tx1">
                <a:lumMod val="75000"/>
                <a:lumOff val="25000"/>
              </a:schemeClr>
            </a:solidFill>
            <a:effectLst>
              <a:outerShdw blurRad="165100" dist="63500" dir="2700000" algn="ctr" rotWithShape="0">
                <a:srgbClr val="000000">
                  <a:alpha val="31000"/>
                </a:srgbClr>
              </a:outerShdw>
            </a:effectLst>
          </p:grpSpPr>
          <p:sp>
            <p:nvSpPr>
              <p:cNvPr id="42" name="Freeform 5">
                <a:extLst>
                  <a:ext uri="{FF2B5EF4-FFF2-40B4-BE49-F238E27FC236}">
                    <a16:creationId xmlns:a16="http://schemas.microsoft.com/office/drawing/2014/main" id="{62D120B1-0455-4E2D-A694-CE1E0BFC5EC4}"/>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ru-UA"/>
              </a:p>
            </p:txBody>
          </p:sp>
          <p:sp>
            <p:nvSpPr>
              <p:cNvPr id="43" name="Freeform 6">
                <a:extLst>
                  <a:ext uri="{FF2B5EF4-FFF2-40B4-BE49-F238E27FC236}">
                    <a16:creationId xmlns:a16="http://schemas.microsoft.com/office/drawing/2014/main" id="{4A75CA6C-587B-4D23-9923-7F0DFC8DCA81}"/>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ru-UA"/>
              </a:p>
            </p:txBody>
          </p:sp>
          <p:sp>
            <p:nvSpPr>
              <p:cNvPr id="44" name="Freeform 7">
                <a:extLst>
                  <a:ext uri="{FF2B5EF4-FFF2-40B4-BE49-F238E27FC236}">
                    <a16:creationId xmlns:a16="http://schemas.microsoft.com/office/drawing/2014/main" id="{F0720B78-AE16-4E70-80B8-2B5A119A5E4D}"/>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2" name="Group 11">
              <a:extLst>
                <a:ext uri="{FF2B5EF4-FFF2-40B4-BE49-F238E27FC236}">
                  <a16:creationId xmlns:a16="http://schemas.microsoft.com/office/drawing/2014/main" id="{DDCBD7DE-029D-44AF-B330-B06615302796}"/>
                </a:ext>
              </a:extLst>
            </p:cNvPr>
            <p:cNvGrpSpPr/>
            <p:nvPr/>
          </p:nvGrpSpPr>
          <p:grpSpPr>
            <a:xfrm>
              <a:off x="3173480" y="1921569"/>
              <a:ext cx="1679326" cy="1680926"/>
              <a:chOff x="9007475" y="4872038"/>
              <a:chExt cx="1665288" cy="1666875"/>
            </a:xfrm>
            <a:effectLst>
              <a:outerShdw blurRad="165100" dist="63500" dir="2700000" algn="ctr" rotWithShape="0">
                <a:srgbClr val="000000">
                  <a:alpha val="31000"/>
                </a:srgbClr>
              </a:outerShdw>
            </a:effectLst>
          </p:grpSpPr>
          <p:sp>
            <p:nvSpPr>
              <p:cNvPr id="39" name="Freeform 5">
                <a:extLst>
                  <a:ext uri="{FF2B5EF4-FFF2-40B4-BE49-F238E27FC236}">
                    <a16:creationId xmlns:a16="http://schemas.microsoft.com/office/drawing/2014/main" id="{6EEDA6CA-EB07-4239-BAF9-51CE5FC76735}"/>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ru-UA"/>
              </a:p>
            </p:txBody>
          </p:sp>
          <p:sp>
            <p:nvSpPr>
              <p:cNvPr id="40" name="Freeform 6">
                <a:extLst>
                  <a:ext uri="{FF2B5EF4-FFF2-40B4-BE49-F238E27FC236}">
                    <a16:creationId xmlns:a16="http://schemas.microsoft.com/office/drawing/2014/main" id="{FD3CFA5E-5DA9-4614-82D7-D680DE5EFA16}"/>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ru-UA"/>
              </a:p>
            </p:txBody>
          </p:sp>
          <p:sp>
            <p:nvSpPr>
              <p:cNvPr id="41" name="Freeform 7">
                <a:extLst>
                  <a:ext uri="{FF2B5EF4-FFF2-40B4-BE49-F238E27FC236}">
                    <a16:creationId xmlns:a16="http://schemas.microsoft.com/office/drawing/2014/main" id="{F3E63622-886B-4F4E-B910-7D7C678C0B37}"/>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13" name="Content Placeholder 2">
              <a:extLst>
                <a:ext uri="{FF2B5EF4-FFF2-40B4-BE49-F238E27FC236}">
                  <a16:creationId xmlns:a16="http://schemas.microsoft.com/office/drawing/2014/main" id="{ADB70526-A3A2-45EC-96DC-77617DDD15AE}"/>
                </a:ext>
              </a:extLst>
            </p:cNvPr>
            <p:cNvSpPr txBox="1">
              <a:spLocks/>
            </p:cNvSpPr>
            <p:nvPr/>
          </p:nvSpPr>
          <p:spPr>
            <a:xfrm>
              <a:off x="1000824" y="3880368"/>
              <a:ext cx="1738448" cy="17495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GB" sz="1100" b="1" dirty="0"/>
                <a:t>RULES OF ORIGIN</a:t>
              </a:r>
            </a:p>
            <a:p>
              <a:pPr marL="0" indent="0" algn="ctr">
                <a:lnSpc>
                  <a:spcPct val="110000"/>
                </a:lnSpc>
                <a:spcBef>
                  <a:spcPts val="0"/>
                </a:spcBef>
                <a:buNone/>
              </a:pPr>
              <a:r>
                <a:rPr lang="en-US" sz="1000" dirty="0">
                  <a:latin typeface="Proxima Nova" panose="02000506030000020004" pitchFamily="50" charset="0"/>
                </a:rPr>
                <a:t>Criteria which confer to a specific product “an economic nationality”. </a:t>
              </a:r>
              <a:r>
                <a:rPr lang="en-US" sz="1000" dirty="0" err="1">
                  <a:latin typeface="Proxima Nova" panose="02000506030000020004" pitchFamily="50" charset="0"/>
                </a:rPr>
                <a:t>AfCFTA</a:t>
              </a:r>
              <a:r>
                <a:rPr lang="en-US" sz="1000" dirty="0">
                  <a:latin typeface="Proxima Nova" panose="02000506030000020004" pitchFamily="50" charset="0"/>
                </a:rPr>
                <a:t> </a:t>
              </a:r>
              <a:r>
                <a:rPr lang="en-US" sz="1000" dirty="0" err="1">
                  <a:latin typeface="Proxima Nova" panose="02000506030000020004" pitchFamily="50" charset="0"/>
                </a:rPr>
                <a:t>RoO</a:t>
              </a:r>
              <a:r>
                <a:rPr lang="en-US" sz="1000" dirty="0">
                  <a:latin typeface="Proxima Nova" panose="02000506030000020004" pitchFamily="50" charset="0"/>
                </a:rPr>
                <a:t> determine the minimum level of processing of a product on the continent so that it benefits advantages provided by the Agreement</a:t>
              </a:r>
              <a:endParaRPr lang="en-GB" sz="1000" dirty="0">
                <a:latin typeface="Proxima Nova" panose="02000506030000020004" pitchFamily="50" charset="0"/>
              </a:endParaRPr>
            </a:p>
          </p:txBody>
        </p:sp>
        <p:cxnSp>
          <p:nvCxnSpPr>
            <p:cNvPr id="14" name="Straight Connector 13">
              <a:extLst>
                <a:ext uri="{FF2B5EF4-FFF2-40B4-BE49-F238E27FC236}">
                  <a16:creationId xmlns:a16="http://schemas.microsoft.com/office/drawing/2014/main" id="{DD941E23-A9D5-4872-A692-3299103DB086}"/>
                </a:ext>
              </a:extLst>
            </p:cNvPr>
            <p:cNvCxnSpPr>
              <a:cxnSpLocks/>
            </p:cNvCxnSpPr>
            <p:nvPr/>
          </p:nvCxnSpPr>
          <p:spPr>
            <a:xfrm>
              <a:off x="988469" y="3801342"/>
              <a:ext cx="1738447" cy="0"/>
            </a:xfrm>
            <a:prstGeom prst="line">
              <a:avLst/>
            </a:prstGeom>
            <a:ln>
              <a:solidFill>
                <a:srgbClr val="00B050"/>
              </a:solidFill>
            </a:ln>
          </p:spPr>
          <p:style>
            <a:lnRef idx="3">
              <a:schemeClr val="dk1"/>
            </a:lnRef>
            <a:fillRef idx="0">
              <a:schemeClr val="dk1"/>
            </a:fillRef>
            <a:effectRef idx="2">
              <a:schemeClr val="dk1"/>
            </a:effectRef>
            <a:fontRef idx="minor">
              <a:schemeClr val="tx1"/>
            </a:fontRef>
          </p:style>
        </p:cxnSp>
        <p:sp>
          <p:nvSpPr>
            <p:cNvPr id="15" name="Content Placeholder 2">
              <a:extLst>
                <a:ext uri="{FF2B5EF4-FFF2-40B4-BE49-F238E27FC236}">
                  <a16:creationId xmlns:a16="http://schemas.microsoft.com/office/drawing/2014/main" id="{B7E81D6E-DFC9-4BB4-89F2-1486F8F79055}"/>
                </a:ext>
              </a:extLst>
            </p:cNvPr>
            <p:cNvSpPr txBox="1">
              <a:spLocks/>
            </p:cNvSpPr>
            <p:nvPr/>
          </p:nvSpPr>
          <p:spPr>
            <a:xfrm>
              <a:off x="3142644" y="3880366"/>
              <a:ext cx="1738447" cy="19422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GB" sz="1100" b="1" dirty="0"/>
                <a:t>ONLINE TARRIF NEGOTIATION PORTAL</a:t>
              </a:r>
            </a:p>
            <a:p>
              <a:pPr marL="0" indent="0" algn="ctr">
                <a:lnSpc>
                  <a:spcPct val="100000"/>
                </a:lnSpc>
                <a:spcBef>
                  <a:spcPts val="0"/>
                </a:spcBef>
                <a:buNone/>
              </a:pPr>
              <a:r>
                <a:rPr lang="en-US" sz="1000" dirty="0">
                  <a:latin typeface="Proxima Nova" panose="02000506030000020004" pitchFamily="50" charset="0"/>
                </a:rPr>
                <a:t>Tool with a view to facilitate and accelerate harmonization of data needed for negotiations and support preparation and submission of offers based on countries’ priorities, in accordance with the tariff liberalization schedule of the </a:t>
              </a:r>
              <a:r>
                <a:rPr lang="en-US" sz="1000" dirty="0" err="1">
                  <a:latin typeface="Proxima Nova" panose="02000506030000020004" pitchFamily="50" charset="0"/>
                </a:rPr>
                <a:t>AfCFTA</a:t>
              </a:r>
              <a:r>
                <a:rPr lang="en-US" sz="1000" i="1" dirty="0">
                  <a:latin typeface="Proxima Nova" panose="02000506030000020004" pitchFamily="50" charset="0"/>
                </a:rPr>
                <a:t>.</a:t>
              </a:r>
              <a:endParaRPr lang="en-GB" sz="1000" dirty="0"/>
            </a:p>
          </p:txBody>
        </p:sp>
        <p:cxnSp>
          <p:nvCxnSpPr>
            <p:cNvPr id="16" name="Straight Connector 15">
              <a:extLst>
                <a:ext uri="{FF2B5EF4-FFF2-40B4-BE49-F238E27FC236}">
                  <a16:creationId xmlns:a16="http://schemas.microsoft.com/office/drawing/2014/main" id="{BCC41883-107E-47A8-84E0-58BFC4F68070}"/>
                </a:ext>
              </a:extLst>
            </p:cNvPr>
            <p:cNvCxnSpPr>
              <a:cxnSpLocks/>
            </p:cNvCxnSpPr>
            <p:nvPr/>
          </p:nvCxnSpPr>
          <p:spPr>
            <a:xfrm>
              <a:off x="3142644" y="3801342"/>
              <a:ext cx="1738447" cy="0"/>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sp>
          <p:nvSpPr>
            <p:cNvPr id="17" name="Content Placeholder 2">
              <a:extLst>
                <a:ext uri="{FF2B5EF4-FFF2-40B4-BE49-F238E27FC236}">
                  <a16:creationId xmlns:a16="http://schemas.microsoft.com/office/drawing/2014/main" id="{453CD288-B1BB-4ACF-9F44-F1DCDC522E54}"/>
                </a:ext>
              </a:extLst>
            </p:cNvPr>
            <p:cNvSpPr txBox="1">
              <a:spLocks/>
            </p:cNvSpPr>
            <p:nvPr/>
          </p:nvSpPr>
          <p:spPr>
            <a:xfrm>
              <a:off x="5228068" y="3880367"/>
              <a:ext cx="1846886" cy="14038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GB" sz="1100" b="1" dirty="0">
                  <a:latin typeface="Proxima Nova" panose="02000506030000020004" pitchFamily="50" charset="0"/>
                </a:rPr>
                <a:t>NON-TARIFF BARRIERS (NTB) MECHANISM</a:t>
              </a:r>
            </a:p>
            <a:p>
              <a:pPr marL="0" indent="0" algn="ctr">
                <a:lnSpc>
                  <a:spcPct val="100000"/>
                </a:lnSpc>
                <a:spcBef>
                  <a:spcPts val="0"/>
                </a:spcBef>
                <a:buNone/>
              </a:pPr>
              <a:r>
                <a:rPr lang="en-US" sz="1000" dirty="0">
                  <a:latin typeface="Proxima Nova" panose="02000506030000020004" pitchFamily="50" charset="0"/>
                </a:rPr>
                <a:t>Online mechanism for notification, monitoring and elimination of NTBs under the </a:t>
              </a:r>
              <a:r>
                <a:rPr lang="en-US" sz="1000" dirty="0" err="1">
                  <a:latin typeface="Proxima Nova" panose="02000506030000020004" pitchFamily="50" charset="0"/>
                </a:rPr>
                <a:t>AfCFTA</a:t>
              </a:r>
              <a:r>
                <a:rPr lang="en-US" sz="1000" dirty="0">
                  <a:latin typeface="Proxima Nova" panose="02000506030000020004" pitchFamily="50" charset="0"/>
                </a:rPr>
                <a:t>. The tool is accessible via https://tradebarriers.africa/</a:t>
              </a:r>
              <a:endParaRPr lang="en-US" sz="1000" i="1" dirty="0">
                <a:latin typeface="Proxima Nova" panose="02000506030000020004" pitchFamily="50" charset="0"/>
              </a:endParaRPr>
            </a:p>
            <a:p>
              <a:pPr marL="0" indent="0" algn="ctr">
                <a:lnSpc>
                  <a:spcPct val="100000"/>
                </a:lnSpc>
                <a:spcBef>
                  <a:spcPts val="0"/>
                </a:spcBef>
                <a:buNone/>
              </a:pPr>
              <a:endParaRPr lang="en-GB" sz="1100" dirty="0">
                <a:latin typeface="Proxima Nova" panose="02000506030000020004" pitchFamily="50" charset="0"/>
              </a:endParaRPr>
            </a:p>
          </p:txBody>
        </p:sp>
        <p:sp>
          <p:nvSpPr>
            <p:cNvPr id="18" name="Content Placeholder 2">
              <a:extLst>
                <a:ext uri="{FF2B5EF4-FFF2-40B4-BE49-F238E27FC236}">
                  <a16:creationId xmlns:a16="http://schemas.microsoft.com/office/drawing/2014/main" id="{A388BB14-6394-4425-9989-9BAD9681325F}"/>
                </a:ext>
              </a:extLst>
            </p:cNvPr>
            <p:cNvSpPr txBox="1">
              <a:spLocks/>
            </p:cNvSpPr>
            <p:nvPr/>
          </p:nvSpPr>
          <p:spPr>
            <a:xfrm>
              <a:off x="7291706" y="3880368"/>
              <a:ext cx="1968752" cy="9294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GB" sz="1000" b="1" dirty="0"/>
                <a:t>PAN-AFRICAN PAYMENT AND SETTLEMENT PLATFORM</a:t>
              </a:r>
            </a:p>
            <a:p>
              <a:pPr marL="0" indent="0" algn="ctr">
                <a:lnSpc>
                  <a:spcPct val="100000"/>
                </a:lnSpc>
                <a:spcBef>
                  <a:spcPts val="0"/>
                </a:spcBef>
                <a:buNone/>
              </a:pPr>
              <a:r>
                <a:rPr lang="en-US" sz="1000" dirty="0">
                  <a:latin typeface="Proxima Nova" panose="02000506030000020004" pitchFamily="50" charset="0"/>
                </a:rPr>
                <a:t>Digital payment system that will help companies to clear and settle intra-African trade transactions for goods and services in their local currencies </a:t>
              </a:r>
              <a:endParaRPr lang="en-GB" sz="1000" dirty="0">
                <a:latin typeface="Proxima Nova" panose="02000506030000020004" pitchFamily="50" charset="0"/>
              </a:endParaRPr>
            </a:p>
          </p:txBody>
        </p:sp>
        <p:sp>
          <p:nvSpPr>
            <p:cNvPr id="19" name="Content Placeholder 2">
              <a:extLst>
                <a:ext uri="{FF2B5EF4-FFF2-40B4-BE49-F238E27FC236}">
                  <a16:creationId xmlns:a16="http://schemas.microsoft.com/office/drawing/2014/main" id="{73FF1744-E251-40B9-891C-8DCC501E2B45}"/>
                </a:ext>
              </a:extLst>
            </p:cNvPr>
            <p:cNvSpPr txBox="1">
              <a:spLocks/>
            </p:cNvSpPr>
            <p:nvPr/>
          </p:nvSpPr>
          <p:spPr>
            <a:xfrm>
              <a:off x="9620622" y="3883478"/>
              <a:ext cx="1738446" cy="9588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GB" sz="1000" b="1" dirty="0">
                  <a:latin typeface="Proxima Nova" panose="02000506030000020004" pitchFamily="50" charset="0"/>
                </a:rPr>
                <a:t>AFRICAN TRADE OBSERVATORY</a:t>
              </a:r>
            </a:p>
            <a:p>
              <a:pPr marL="0" indent="0" algn="ctr">
                <a:lnSpc>
                  <a:spcPct val="100000"/>
                </a:lnSpc>
                <a:spcBef>
                  <a:spcPts val="0"/>
                </a:spcBef>
                <a:buNone/>
              </a:pPr>
              <a:r>
                <a:rPr lang="en-US" sz="1000" dirty="0">
                  <a:latin typeface="Proxima Nova" panose="02000506030000020004" pitchFamily="50" charset="0"/>
                </a:rPr>
                <a:t>Online platform that collect, process and </a:t>
              </a:r>
              <a:r>
                <a:rPr lang="en-US" sz="1000" dirty="0" err="1">
                  <a:latin typeface="Proxima Nova" panose="02000506030000020004" pitchFamily="50" charset="0"/>
                </a:rPr>
                <a:t>analyse</a:t>
              </a:r>
              <a:r>
                <a:rPr lang="en-US" sz="1000" dirty="0">
                  <a:latin typeface="Proxima Nova" panose="02000506030000020004" pitchFamily="50" charset="0"/>
                </a:rPr>
                <a:t> intra-Africa trade data and other related information.</a:t>
              </a:r>
              <a:r>
                <a:rPr lang="en-GB" sz="1000" dirty="0">
                  <a:latin typeface="Proxima Nova" panose="02000506030000020004" pitchFamily="50" charset="0"/>
                </a:rPr>
                <a:t> </a:t>
              </a:r>
            </a:p>
          </p:txBody>
        </p:sp>
        <p:pic>
          <p:nvPicPr>
            <p:cNvPr id="20" name="Graphic 19">
              <a:extLst>
                <a:ext uri="{FF2B5EF4-FFF2-40B4-BE49-F238E27FC236}">
                  <a16:creationId xmlns:a16="http://schemas.microsoft.com/office/drawing/2014/main" id="{43EC0557-10A3-41A7-BBAB-3CC4140582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84543" y="2528836"/>
              <a:ext cx="457200" cy="457200"/>
            </a:xfrm>
            <a:prstGeom prst="rect">
              <a:avLst/>
            </a:prstGeom>
          </p:spPr>
        </p:pic>
        <p:grpSp>
          <p:nvGrpSpPr>
            <p:cNvPr id="21" name="Group 20">
              <a:extLst>
                <a:ext uri="{FF2B5EF4-FFF2-40B4-BE49-F238E27FC236}">
                  <a16:creationId xmlns:a16="http://schemas.microsoft.com/office/drawing/2014/main" id="{CEB7640C-D36F-481B-A01F-2144B7C350A4}"/>
                </a:ext>
              </a:extLst>
            </p:cNvPr>
            <p:cNvGrpSpPr/>
            <p:nvPr/>
          </p:nvGrpSpPr>
          <p:grpSpPr>
            <a:xfrm>
              <a:off x="5325067" y="1921569"/>
              <a:ext cx="1679326" cy="1680926"/>
              <a:chOff x="9007475" y="4872038"/>
              <a:chExt cx="1665288" cy="1666875"/>
            </a:xfrm>
            <a:solidFill>
              <a:schemeClr val="tx1">
                <a:lumMod val="75000"/>
                <a:lumOff val="25000"/>
              </a:schemeClr>
            </a:solidFill>
            <a:effectLst>
              <a:outerShdw blurRad="165100" dist="63500" dir="2700000" algn="ctr" rotWithShape="0">
                <a:srgbClr val="000000">
                  <a:alpha val="31000"/>
                </a:srgbClr>
              </a:outerShdw>
            </a:effectLst>
          </p:grpSpPr>
          <p:sp>
            <p:nvSpPr>
              <p:cNvPr id="36" name="Freeform 5">
                <a:extLst>
                  <a:ext uri="{FF2B5EF4-FFF2-40B4-BE49-F238E27FC236}">
                    <a16:creationId xmlns:a16="http://schemas.microsoft.com/office/drawing/2014/main" id="{26DEE41F-6842-48B5-90CA-806B89BD372F}"/>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468B1"/>
              </a:solidFill>
              <a:ln>
                <a:noFill/>
              </a:ln>
            </p:spPr>
            <p:txBody>
              <a:bodyPr vert="horz" wrap="square" lIns="91440" tIns="45720" rIns="91440" bIns="45720" numCol="1" anchor="t" anchorCtr="0" compatLnSpc="1">
                <a:prstTxWarp prst="textNoShape">
                  <a:avLst/>
                </a:prstTxWarp>
              </a:bodyPr>
              <a:lstStyle/>
              <a:p>
                <a:endParaRPr lang="ru-UA"/>
              </a:p>
            </p:txBody>
          </p:sp>
          <p:sp>
            <p:nvSpPr>
              <p:cNvPr id="37" name="Freeform 6">
                <a:extLst>
                  <a:ext uri="{FF2B5EF4-FFF2-40B4-BE49-F238E27FC236}">
                    <a16:creationId xmlns:a16="http://schemas.microsoft.com/office/drawing/2014/main" id="{ED215032-6E70-4A69-A021-956185621D97}"/>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468B1"/>
              </a:solidFill>
              <a:ln>
                <a:noFill/>
              </a:ln>
            </p:spPr>
            <p:txBody>
              <a:bodyPr vert="horz" wrap="square" lIns="91440" tIns="45720" rIns="91440" bIns="45720" numCol="1" anchor="t" anchorCtr="0" compatLnSpc="1">
                <a:prstTxWarp prst="textNoShape">
                  <a:avLst/>
                </a:prstTxWarp>
              </a:bodyPr>
              <a:lstStyle/>
              <a:p>
                <a:endParaRPr lang="ru-UA"/>
              </a:p>
            </p:txBody>
          </p:sp>
          <p:sp>
            <p:nvSpPr>
              <p:cNvPr id="38" name="Freeform 7">
                <a:extLst>
                  <a:ext uri="{FF2B5EF4-FFF2-40B4-BE49-F238E27FC236}">
                    <a16:creationId xmlns:a16="http://schemas.microsoft.com/office/drawing/2014/main" id="{7B920F58-4707-4E7D-8067-54597DFB69DD}"/>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468B1"/>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22" name="Group 21">
              <a:extLst>
                <a:ext uri="{FF2B5EF4-FFF2-40B4-BE49-F238E27FC236}">
                  <a16:creationId xmlns:a16="http://schemas.microsoft.com/office/drawing/2014/main" id="{8E5CB199-069F-4FE5-AB1C-B56F73DA5A01}"/>
                </a:ext>
              </a:extLst>
            </p:cNvPr>
            <p:cNvGrpSpPr/>
            <p:nvPr/>
          </p:nvGrpSpPr>
          <p:grpSpPr>
            <a:xfrm>
              <a:off x="7476654" y="1921569"/>
              <a:ext cx="1679326" cy="1680926"/>
              <a:chOff x="9007475" y="4872038"/>
              <a:chExt cx="1665288" cy="1666875"/>
            </a:xfrm>
            <a:effectLst>
              <a:outerShdw blurRad="165100" dist="63500" dir="2700000" algn="ctr" rotWithShape="0">
                <a:srgbClr val="000000">
                  <a:alpha val="31000"/>
                </a:srgbClr>
              </a:outerShdw>
            </a:effectLst>
          </p:grpSpPr>
          <p:sp>
            <p:nvSpPr>
              <p:cNvPr id="33" name="Freeform 5">
                <a:extLst>
                  <a:ext uri="{FF2B5EF4-FFF2-40B4-BE49-F238E27FC236}">
                    <a16:creationId xmlns:a16="http://schemas.microsoft.com/office/drawing/2014/main" id="{6F97F30C-820B-4D15-9937-8C96EFCA2899}"/>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solidFill>
                <a:srgbClr val="065381"/>
              </a:solidFill>
              <a:ln>
                <a:noFill/>
              </a:ln>
            </p:spPr>
            <p:txBody>
              <a:bodyPr vert="horz" wrap="square" lIns="91440" tIns="45720" rIns="91440" bIns="45720" numCol="1" anchor="t" anchorCtr="0" compatLnSpc="1">
                <a:prstTxWarp prst="textNoShape">
                  <a:avLst/>
                </a:prstTxWarp>
              </a:bodyPr>
              <a:lstStyle/>
              <a:p>
                <a:endParaRPr lang="ru-UA"/>
              </a:p>
            </p:txBody>
          </p:sp>
          <p:sp>
            <p:nvSpPr>
              <p:cNvPr id="34" name="Freeform 6">
                <a:extLst>
                  <a:ext uri="{FF2B5EF4-FFF2-40B4-BE49-F238E27FC236}">
                    <a16:creationId xmlns:a16="http://schemas.microsoft.com/office/drawing/2014/main" id="{FD0FFE89-D7F2-4602-9356-74E5224ABB99}"/>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solidFill>
                <a:srgbClr val="065381"/>
              </a:solidFill>
              <a:ln>
                <a:noFill/>
              </a:ln>
            </p:spPr>
            <p:txBody>
              <a:bodyPr vert="horz" wrap="square" lIns="91440" tIns="45720" rIns="91440" bIns="45720" numCol="1" anchor="t" anchorCtr="0" compatLnSpc="1">
                <a:prstTxWarp prst="textNoShape">
                  <a:avLst/>
                </a:prstTxWarp>
              </a:bodyPr>
              <a:lstStyle/>
              <a:p>
                <a:endParaRPr lang="ru-UA" dirty="0"/>
              </a:p>
            </p:txBody>
          </p:sp>
          <p:sp>
            <p:nvSpPr>
              <p:cNvPr id="35" name="Freeform 7">
                <a:extLst>
                  <a:ext uri="{FF2B5EF4-FFF2-40B4-BE49-F238E27FC236}">
                    <a16:creationId xmlns:a16="http://schemas.microsoft.com/office/drawing/2014/main" id="{7BD7574E-E26D-4252-B992-AD3188FE16BD}"/>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solidFill>
                <a:srgbClr val="065381"/>
              </a:solidFill>
              <a:ln>
                <a:noFill/>
              </a:ln>
            </p:spPr>
            <p:txBody>
              <a:bodyPr vert="horz" wrap="square" lIns="91440" tIns="45720" rIns="91440" bIns="45720" numCol="1" anchor="t" anchorCtr="0" compatLnSpc="1">
                <a:prstTxWarp prst="textNoShape">
                  <a:avLst/>
                </a:prstTxWarp>
              </a:bodyPr>
              <a:lstStyle/>
              <a:p>
                <a:endParaRPr lang="ru-UA" dirty="0"/>
              </a:p>
            </p:txBody>
          </p:sp>
        </p:grpSp>
        <p:grpSp>
          <p:nvGrpSpPr>
            <p:cNvPr id="23" name="Group 22">
              <a:extLst>
                <a:ext uri="{FF2B5EF4-FFF2-40B4-BE49-F238E27FC236}">
                  <a16:creationId xmlns:a16="http://schemas.microsoft.com/office/drawing/2014/main" id="{39FD8E40-EA18-488B-BD0B-82F4DD02A665}"/>
                </a:ext>
              </a:extLst>
            </p:cNvPr>
            <p:cNvGrpSpPr/>
            <p:nvPr/>
          </p:nvGrpSpPr>
          <p:grpSpPr>
            <a:xfrm>
              <a:off x="9628241" y="1921569"/>
              <a:ext cx="1679326" cy="1680926"/>
              <a:chOff x="9007475" y="4872038"/>
              <a:chExt cx="1665288" cy="1666875"/>
            </a:xfrm>
            <a:solidFill>
              <a:schemeClr val="tx1">
                <a:lumMod val="75000"/>
                <a:lumOff val="25000"/>
              </a:schemeClr>
            </a:solidFill>
            <a:effectLst>
              <a:outerShdw blurRad="165100" dist="63500" dir="2700000" algn="ctr" rotWithShape="0">
                <a:srgbClr val="000000">
                  <a:alpha val="31000"/>
                </a:srgbClr>
              </a:outerShdw>
            </a:effectLst>
          </p:grpSpPr>
          <p:sp>
            <p:nvSpPr>
              <p:cNvPr id="30" name="Freeform 5">
                <a:extLst>
                  <a:ext uri="{FF2B5EF4-FFF2-40B4-BE49-F238E27FC236}">
                    <a16:creationId xmlns:a16="http://schemas.microsoft.com/office/drawing/2014/main" id="{5C7B891B-4508-4D50-BC7C-AB85F27D0839}"/>
                  </a:ext>
                </a:extLst>
              </p:cNvPr>
              <p:cNvSpPr>
                <a:spLocks noEditPoints="1"/>
              </p:cNvSpPr>
              <p:nvPr/>
            </p:nvSpPr>
            <p:spPr bwMode="auto">
              <a:xfrm>
                <a:off x="9007475" y="4872038"/>
                <a:ext cx="1665288" cy="1666875"/>
              </a:xfrm>
              <a:custGeom>
                <a:avLst/>
                <a:gdLst>
                  <a:gd name="T0" fmla="*/ 220 w 440"/>
                  <a:gd name="T1" fmla="*/ 0 h 440"/>
                  <a:gd name="T2" fmla="*/ 0 w 440"/>
                  <a:gd name="T3" fmla="*/ 220 h 440"/>
                  <a:gd name="T4" fmla="*/ 220 w 440"/>
                  <a:gd name="T5" fmla="*/ 440 h 440"/>
                  <a:gd name="T6" fmla="*/ 440 w 440"/>
                  <a:gd name="T7" fmla="*/ 220 h 440"/>
                  <a:gd name="T8" fmla="*/ 220 w 440"/>
                  <a:gd name="T9" fmla="*/ 0 h 440"/>
                  <a:gd name="T10" fmla="*/ 220 w 440"/>
                  <a:gd name="T11" fmla="*/ 384 h 440"/>
                  <a:gd name="T12" fmla="*/ 55 w 440"/>
                  <a:gd name="T13" fmla="*/ 220 h 440"/>
                  <a:gd name="T14" fmla="*/ 220 w 440"/>
                  <a:gd name="T15" fmla="*/ 55 h 440"/>
                  <a:gd name="T16" fmla="*/ 385 w 440"/>
                  <a:gd name="T17" fmla="*/ 220 h 440"/>
                  <a:gd name="T18" fmla="*/ 220 w 440"/>
                  <a:gd name="T19" fmla="*/ 38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40">
                    <a:moveTo>
                      <a:pt x="220" y="0"/>
                    </a:moveTo>
                    <a:cubicBezTo>
                      <a:pt x="98" y="0"/>
                      <a:pt x="0" y="98"/>
                      <a:pt x="0" y="220"/>
                    </a:cubicBezTo>
                    <a:cubicBezTo>
                      <a:pt x="0" y="341"/>
                      <a:pt x="98" y="440"/>
                      <a:pt x="220" y="440"/>
                    </a:cubicBezTo>
                    <a:cubicBezTo>
                      <a:pt x="341" y="440"/>
                      <a:pt x="440" y="341"/>
                      <a:pt x="440" y="220"/>
                    </a:cubicBezTo>
                    <a:cubicBezTo>
                      <a:pt x="440" y="98"/>
                      <a:pt x="341" y="0"/>
                      <a:pt x="220" y="0"/>
                    </a:cubicBezTo>
                    <a:close/>
                    <a:moveTo>
                      <a:pt x="220" y="384"/>
                    </a:moveTo>
                    <a:cubicBezTo>
                      <a:pt x="129" y="384"/>
                      <a:pt x="55" y="311"/>
                      <a:pt x="55" y="220"/>
                    </a:cubicBezTo>
                    <a:cubicBezTo>
                      <a:pt x="55" y="129"/>
                      <a:pt x="129" y="55"/>
                      <a:pt x="220" y="55"/>
                    </a:cubicBezTo>
                    <a:cubicBezTo>
                      <a:pt x="311" y="55"/>
                      <a:pt x="385" y="129"/>
                      <a:pt x="385" y="220"/>
                    </a:cubicBezTo>
                    <a:cubicBezTo>
                      <a:pt x="385" y="311"/>
                      <a:pt x="311" y="384"/>
                      <a:pt x="220" y="384"/>
                    </a:cubicBezTo>
                    <a:close/>
                  </a:path>
                </a:pathLst>
              </a:custGeom>
              <a:grpFill/>
              <a:ln>
                <a:noFill/>
              </a:ln>
            </p:spPr>
            <p:txBody>
              <a:bodyPr vert="horz" wrap="square" lIns="91440" tIns="45720" rIns="91440" bIns="45720" numCol="1" anchor="t" anchorCtr="0" compatLnSpc="1">
                <a:prstTxWarp prst="textNoShape">
                  <a:avLst/>
                </a:prstTxWarp>
              </a:bodyPr>
              <a:lstStyle/>
              <a:p>
                <a:endParaRPr lang="ru-UA"/>
              </a:p>
            </p:txBody>
          </p:sp>
          <p:sp>
            <p:nvSpPr>
              <p:cNvPr id="31" name="Freeform 6">
                <a:extLst>
                  <a:ext uri="{FF2B5EF4-FFF2-40B4-BE49-F238E27FC236}">
                    <a16:creationId xmlns:a16="http://schemas.microsoft.com/office/drawing/2014/main" id="{8234CD1D-DB12-4F43-9FD0-2E019183575E}"/>
                  </a:ext>
                </a:extLst>
              </p:cNvPr>
              <p:cNvSpPr>
                <a:spLocks/>
              </p:cNvSpPr>
              <p:nvPr/>
            </p:nvSpPr>
            <p:spPr bwMode="auto">
              <a:xfrm>
                <a:off x="9007475" y="4872038"/>
                <a:ext cx="1339850" cy="1508125"/>
              </a:xfrm>
              <a:custGeom>
                <a:avLst/>
                <a:gdLst>
                  <a:gd name="T0" fmla="*/ 5 w 354"/>
                  <a:gd name="T1" fmla="*/ 224 h 398"/>
                  <a:gd name="T2" fmla="*/ 225 w 354"/>
                  <a:gd name="T3" fmla="*/ 4 h 398"/>
                  <a:gd name="T4" fmla="*/ 354 w 354"/>
                  <a:gd name="T5" fmla="*/ 46 h 398"/>
                  <a:gd name="T6" fmla="*/ 220 w 354"/>
                  <a:gd name="T7" fmla="*/ 0 h 398"/>
                  <a:gd name="T8" fmla="*/ 0 w 354"/>
                  <a:gd name="T9" fmla="*/ 220 h 398"/>
                  <a:gd name="T10" fmla="*/ 91 w 354"/>
                  <a:gd name="T11" fmla="*/ 398 h 398"/>
                  <a:gd name="T12" fmla="*/ 5 w 354"/>
                  <a:gd name="T13" fmla="*/ 224 h 398"/>
                </a:gdLst>
                <a:ahLst/>
                <a:cxnLst>
                  <a:cxn ang="0">
                    <a:pos x="T0" y="T1"/>
                  </a:cxn>
                  <a:cxn ang="0">
                    <a:pos x="T2" y="T3"/>
                  </a:cxn>
                  <a:cxn ang="0">
                    <a:pos x="T4" y="T5"/>
                  </a:cxn>
                  <a:cxn ang="0">
                    <a:pos x="T6" y="T7"/>
                  </a:cxn>
                  <a:cxn ang="0">
                    <a:pos x="T8" y="T9"/>
                  </a:cxn>
                  <a:cxn ang="0">
                    <a:pos x="T10" y="T11"/>
                  </a:cxn>
                  <a:cxn ang="0">
                    <a:pos x="T12" y="T13"/>
                  </a:cxn>
                </a:cxnLst>
                <a:rect l="0" t="0" r="r" b="b"/>
                <a:pathLst>
                  <a:path w="354" h="398">
                    <a:moveTo>
                      <a:pt x="5" y="224"/>
                    </a:moveTo>
                    <a:cubicBezTo>
                      <a:pt x="5" y="102"/>
                      <a:pt x="104" y="4"/>
                      <a:pt x="225" y="4"/>
                    </a:cubicBezTo>
                    <a:cubicBezTo>
                      <a:pt x="273" y="4"/>
                      <a:pt x="318" y="19"/>
                      <a:pt x="354" y="46"/>
                    </a:cubicBezTo>
                    <a:cubicBezTo>
                      <a:pt x="317" y="17"/>
                      <a:pt x="270" y="0"/>
                      <a:pt x="220" y="0"/>
                    </a:cubicBezTo>
                    <a:cubicBezTo>
                      <a:pt x="98" y="0"/>
                      <a:pt x="0" y="98"/>
                      <a:pt x="0" y="220"/>
                    </a:cubicBezTo>
                    <a:cubicBezTo>
                      <a:pt x="0" y="293"/>
                      <a:pt x="36" y="358"/>
                      <a:pt x="91" y="398"/>
                    </a:cubicBezTo>
                    <a:cubicBezTo>
                      <a:pt x="39" y="358"/>
                      <a:pt x="5" y="294"/>
                      <a:pt x="5" y="224"/>
                    </a:cubicBezTo>
                    <a:close/>
                  </a:path>
                </a:pathLst>
              </a:custGeom>
              <a:grpFill/>
              <a:ln>
                <a:noFill/>
              </a:ln>
            </p:spPr>
            <p:txBody>
              <a:bodyPr vert="horz" wrap="square" lIns="91440" tIns="45720" rIns="91440" bIns="45720" numCol="1" anchor="t" anchorCtr="0" compatLnSpc="1">
                <a:prstTxWarp prst="textNoShape">
                  <a:avLst/>
                </a:prstTxWarp>
              </a:bodyPr>
              <a:lstStyle/>
              <a:p>
                <a:endParaRPr lang="ru-UA"/>
              </a:p>
            </p:txBody>
          </p:sp>
          <p:sp>
            <p:nvSpPr>
              <p:cNvPr id="32" name="Freeform 7">
                <a:extLst>
                  <a:ext uri="{FF2B5EF4-FFF2-40B4-BE49-F238E27FC236}">
                    <a16:creationId xmlns:a16="http://schemas.microsoft.com/office/drawing/2014/main" id="{99E95B84-9A72-45A9-9E93-61ADE9B4B107}"/>
                  </a:ext>
                </a:extLst>
              </p:cNvPr>
              <p:cNvSpPr>
                <a:spLocks/>
              </p:cNvSpPr>
              <p:nvPr/>
            </p:nvSpPr>
            <p:spPr bwMode="auto">
              <a:xfrm>
                <a:off x="9475788" y="5213351"/>
                <a:ext cx="1008063" cy="1128713"/>
              </a:xfrm>
              <a:custGeom>
                <a:avLst/>
                <a:gdLst>
                  <a:gd name="T0" fmla="*/ 197 w 266"/>
                  <a:gd name="T1" fmla="*/ 0 h 298"/>
                  <a:gd name="T2" fmla="*/ 261 w 266"/>
                  <a:gd name="T3" fmla="*/ 130 h 298"/>
                  <a:gd name="T4" fmla="*/ 96 w 266"/>
                  <a:gd name="T5" fmla="*/ 294 h 298"/>
                  <a:gd name="T6" fmla="*/ 0 w 266"/>
                  <a:gd name="T7" fmla="*/ 264 h 298"/>
                  <a:gd name="T8" fmla="*/ 101 w 266"/>
                  <a:gd name="T9" fmla="*/ 298 h 298"/>
                  <a:gd name="T10" fmla="*/ 266 w 266"/>
                  <a:gd name="T11" fmla="*/ 134 h 298"/>
                  <a:gd name="T12" fmla="*/ 197 w 266"/>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266" h="298">
                    <a:moveTo>
                      <a:pt x="197" y="0"/>
                    </a:moveTo>
                    <a:cubicBezTo>
                      <a:pt x="236" y="30"/>
                      <a:pt x="261" y="77"/>
                      <a:pt x="261" y="130"/>
                    </a:cubicBezTo>
                    <a:cubicBezTo>
                      <a:pt x="261" y="221"/>
                      <a:pt x="187" y="294"/>
                      <a:pt x="96" y="294"/>
                    </a:cubicBezTo>
                    <a:cubicBezTo>
                      <a:pt x="60" y="294"/>
                      <a:pt x="27" y="283"/>
                      <a:pt x="0" y="264"/>
                    </a:cubicBezTo>
                    <a:cubicBezTo>
                      <a:pt x="28" y="285"/>
                      <a:pt x="63" y="298"/>
                      <a:pt x="101" y="298"/>
                    </a:cubicBezTo>
                    <a:cubicBezTo>
                      <a:pt x="192" y="298"/>
                      <a:pt x="266" y="225"/>
                      <a:pt x="266" y="134"/>
                    </a:cubicBezTo>
                    <a:cubicBezTo>
                      <a:pt x="266" y="79"/>
                      <a:pt x="239" y="30"/>
                      <a:pt x="19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ru-UA"/>
              </a:p>
            </p:txBody>
          </p:sp>
        </p:grpSp>
        <p:cxnSp>
          <p:nvCxnSpPr>
            <p:cNvPr id="27" name="Straight Connector 26">
              <a:extLst>
                <a:ext uri="{FF2B5EF4-FFF2-40B4-BE49-F238E27FC236}">
                  <a16:creationId xmlns:a16="http://schemas.microsoft.com/office/drawing/2014/main" id="{573C6FDA-73FC-430C-9A96-AEF95B9E0F0D}"/>
                </a:ext>
              </a:extLst>
            </p:cNvPr>
            <p:cNvCxnSpPr>
              <a:cxnSpLocks/>
            </p:cNvCxnSpPr>
            <p:nvPr/>
          </p:nvCxnSpPr>
          <p:spPr>
            <a:xfrm>
              <a:off x="5295506" y="3805420"/>
              <a:ext cx="1738447" cy="0"/>
            </a:xfrm>
            <a:prstGeom prst="line">
              <a:avLst/>
            </a:prstGeom>
            <a:ln>
              <a:solidFill>
                <a:srgbClr val="0468B1"/>
              </a:solidFill>
            </a:ln>
          </p:spPr>
          <p:style>
            <a:lnRef idx="3">
              <a:schemeClr val="dk1"/>
            </a:lnRef>
            <a:fillRef idx="0">
              <a:schemeClr val="dk1"/>
            </a:fillRef>
            <a:effectRef idx="2">
              <a:schemeClr val="dk1"/>
            </a:effectRef>
            <a:fontRef idx="minor">
              <a:schemeClr val="tx1"/>
            </a:fontRef>
          </p:style>
        </p:cxnSp>
        <p:cxnSp>
          <p:nvCxnSpPr>
            <p:cNvPr id="28" name="Straight Connector 27">
              <a:extLst>
                <a:ext uri="{FF2B5EF4-FFF2-40B4-BE49-F238E27FC236}">
                  <a16:creationId xmlns:a16="http://schemas.microsoft.com/office/drawing/2014/main" id="{2087AECA-36F3-4DED-9DA4-B5ED1C15A51D}"/>
                </a:ext>
              </a:extLst>
            </p:cNvPr>
            <p:cNvCxnSpPr>
              <a:cxnSpLocks/>
            </p:cNvCxnSpPr>
            <p:nvPr/>
          </p:nvCxnSpPr>
          <p:spPr>
            <a:xfrm>
              <a:off x="7443422" y="3805420"/>
              <a:ext cx="1738447" cy="0"/>
            </a:xfrm>
            <a:prstGeom prst="line">
              <a:avLst/>
            </a:prstGeom>
            <a:ln>
              <a:solidFill>
                <a:srgbClr val="065381"/>
              </a:solidFill>
            </a:ln>
          </p:spPr>
          <p:style>
            <a:lnRef idx="3">
              <a:schemeClr val="dk1"/>
            </a:lnRef>
            <a:fillRef idx="0">
              <a:schemeClr val="dk1"/>
            </a:fillRef>
            <a:effectRef idx="2">
              <a:schemeClr val="dk1"/>
            </a:effectRef>
            <a:fontRef idx="minor">
              <a:schemeClr val="tx1"/>
            </a:fontRef>
          </p:style>
        </p:cxnSp>
        <p:cxnSp>
          <p:nvCxnSpPr>
            <p:cNvPr id="29" name="Straight Connector 28">
              <a:extLst>
                <a:ext uri="{FF2B5EF4-FFF2-40B4-BE49-F238E27FC236}">
                  <a16:creationId xmlns:a16="http://schemas.microsoft.com/office/drawing/2014/main" id="{023DA3EF-9D2B-43CD-AB6C-CEB3BF91093E}"/>
                </a:ext>
              </a:extLst>
            </p:cNvPr>
            <p:cNvCxnSpPr>
              <a:cxnSpLocks/>
            </p:cNvCxnSpPr>
            <p:nvPr/>
          </p:nvCxnSpPr>
          <p:spPr>
            <a:xfrm>
              <a:off x="9620621" y="3809230"/>
              <a:ext cx="1738447" cy="0"/>
            </a:xfrm>
            <a:prstGeom prst="line">
              <a:avLst/>
            </a:prstGeom>
            <a:ln>
              <a:solidFill>
                <a:schemeClr val="tx1">
                  <a:lumMod val="75000"/>
                  <a:lumOff val="25000"/>
                </a:schemeClr>
              </a:solidFill>
            </a:ln>
          </p:spPr>
          <p:style>
            <a:lnRef idx="3">
              <a:schemeClr val="dk1"/>
            </a:lnRef>
            <a:fillRef idx="0">
              <a:schemeClr val="dk1"/>
            </a:fillRef>
            <a:effectRef idx="2">
              <a:schemeClr val="dk1"/>
            </a:effectRef>
            <a:fontRef idx="minor">
              <a:schemeClr val="tx1"/>
            </a:fontRef>
          </p:style>
        </p:cxnSp>
        <p:pic>
          <p:nvPicPr>
            <p:cNvPr id="45" name="Graphic 44">
              <a:extLst>
                <a:ext uri="{FF2B5EF4-FFF2-40B4-BE49-F238E27FC236}">
                  <a16:creationId xmlns:a16="http://schemas.microsoft.com/office/drawing/2014/main" id="{C88CDFD6-34E8-411D-9EBB-9823DFF376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7667" y="2528836"/>
              <a:ext cx="400050" cy="457200"/>
            </a:xfrm>
            <a:prstGeom prst="rect">
              <a:avLst/>
            </a:prstGeom>
          </p:spPr>
        </p:pic>
        <p:pic>
          <p:nvPicPr>
            <p:cNvPr id="46" name="Graphic 45">
              <a:extLst>
                <a:ext uri="{FF2B5EF4-FFF2-40B4-BE49-F238E27FC236}">
                  <a16:creationId xmlns:a16="http://schemas.microsoft.com/office/drawing/2014/main" id="{1ED039D8-AC81-49C6-9254-7D3F263566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36129" y="2528836"/>
              <a:ext cx="457200" cy="457200"/>
            </a:xfrm>
            <a:prstGeom prst="rect">
              <a:avLst/>
            </a:prstGeom>
          </p:spPr>
        </p:pic>
        <p:pic>
          <p:nvPicPr>
            <p:cNvPr id="47" name="Graphic 46">
              <a:extLst>
                <a:ext uri="{FF2B5EF4-FFF2-40B4-BE49-F238E27FC236}">
                  <a16:creationId xmlns:a16="http://schemas.microsoft.com/office/drawing/2014/main" id="{57AC5D2A-EDD2-4C34-8484-492DDB0D777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84045" y="2528836"/>
              <a:ext cx="457200" cy="457200"/>
            </a:xfrm>
            <a:prstGeom prst="rect">
              <a:avLst/>
            </a:prstGeom>
          </p:spPr>
        </p:pic>
        <p:pic>
          <p:nvPicPr>
            <p:cNvPr id="48" name="Graphic 47">
              <a:extLst>
                <a:ext uri="{FF2B5EF4-FFF2-40B4-BE49-F238E27FC236}">
                  <a16:creationId xmlns:a16="http://schemas.microsoft.com/office/drawing/2014/main" id="{2B65A6CF-DAB6-48A4-B04F-A5CB6FE7DA3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40646" y="2528836"/>
              <a:ext cx="457200" cy="457200"/>
            </a:xfrm>
            <a:prstGeom prst="rect">
              <a:avLst/>
            </a:prstGeom>
          </p:spPr>
        </p:pic>
      </p:grpSp>
    </p:spTree>
    <p:extLst>
      <p:ext uri="{BB962C8B-B14F-4D97-AF65-F5344CB8AC3E}">
        <p14:creationId xmlns:p14="http://schemas.microsoft.com/office/powerpoint/2010/main" val="3692069062"/>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389911" y="-14638"/>
            <a:ext cx="11386159"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600" b="1" dirty="0" err="1"/>
              <a:t>Modali</a:t>
            </a:r>
            <a:r>
              <a:rPr lang="en-US" sz="3600" b="1" dirty="0"/>
              <a:t>ties to liberalize trade in goods</a:t>
            </a:r>
          </a:p>
        </p:txBody>
      </p:sp>
      <p:sp>
        <p:nvSpPr>
          <p:cNvPr id="5" name="Rectangle 1"/>
          <p:cNvSpPr>
            <a:spLocks/>
          </p:cNvSpPr>
          <p:nvPr/>
        </p:nvSpPr>
        <p:spPr bwMode="auto">
          <a:xfrm>
            <a:off x="1638167" y="1321734"/>
            <a:ext cx="9029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en-US" sz="2800" b="1" dirty="0"/>
          </a:p>
          <a:p>
            <a:endParaRPr lang="en-US" sz="2800" dirty="0"/>
          </a:p>
        </p:txBody>
      </p:sp>
      <p:sp>
        <p:nvSpPr>
          <p:cNvPr id="6" name="TextBox 5">
            <a:extLst>
              <a:ext uri="{FF2B5EF4-FFF2-40B4-BE49-F238E27FC236}">
                <a16:creationId xmlns:a16="http://schemas.microsoft.com/office/drawing/2014/main" id="{1E1B7612-4011-40A0-ABE0-C6CE597F618A}"/>
              </a:ext>
            </a:extLst>
          </p:cNvPr>
          <p:cNvSpPr txBox="1"/>
          <p:nvPr/>
        </p:nvSpPr>
        <p:spPr>
          <a:xfrm>
            <a:off x="1821951" y="1031987"/>
            <a:ext cx="4572000" cy="369332"/>
          </a:xfrm>
          <a:prstGeom prst="rect">
            <a:avLst/>
          </a:prstGeom>
          <a:noFill/>
        </p:spPr>
        <p:txBody>
          <a:bodyPr wrap="square">
            <a:spAutoFit/>
          </a:bodyPr>
          <a:lstStyle/>
          <a:p>
            <a:endParaRPr lang="en-GB" dirty="0"/>
          </a:p>
        </p:txBody>
      </p:sp>
      <p:sp>
        <p:nvSpPr>
          <p:cNvPr id="12" name="Rectangle 11">
            <a:extLst>
              <a:ext uri="{FF2B5EF4-FFF2-40B4-BE49-F238E27FC236}">
                <a16:creationId xmlns:a16="http://schemas.microsoft.com/office/drawing/2014/main" id="{7293F07C-FBC7-4605-AF36-79D4F3647339}"/>
              </a:ext>
            </a:extLst>
          </p:cNvPr>
          <p:cNvSpPr/>
          <p:nvPr/>
        </p:nvSpPr>
        <p:spPr>
          <a:xfrm>
            <a:off x="9172575" y="1111041"/>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Terminator 8">
            <a:extLst>
              <a:ext uri="{FF2B5EF4-FFF2-40B4-BE49-F238E27FC236}">
                <a16:creationId xmlns:a16="http://schemas.microsoft.com/office/drawing/2014/main" id="{9A218261-561D-486F-A098-FCDF15596A93}"/>
              </a:ext>
            </a:extLst>
          </p:cNvPr>
          <p:cNvSpPr/>
          <p:nvPr/>
        </p:nvSpPr>
        <p:spPr>
          <a:xfrm>
            <a:off x="3200333" y="5291683"/>
            <a:ext cx="5905499" cy="1225606"/>
          </a:xfrm>
          <a:prstGeom prst="flowChartTerminator">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GB" b="1" dirty="0">
                <a:solidFill>
                  <a:schemeClr val="tx1"/>
                </a:solidFill>
              </a:rPr>
            </a:br>
            <a:r>
              <a:rPr lang="en-GB" b="1" dirty="0">
                <a:solidFill>
                  <a:schemeClr val="tx1"/>
                </a:solidFill>
              </a:rPr>
              <a:t>Criteria for sensitive or</a:t>
            </a:r>
            <a:r>
              <a:rPr lang="fr-FR" sz="1800" b="1" dirty="0">
                <a:solidFill>
                  <a:schemeClr val="tx1"/>
                </a:solidFill>
              </a:rPr>
              <a:t> </a:t>
            </a:r>
            <a:r>
              <a:rPr lang="fr-FR" sz="1800" b="1" dirty="0" err="1">
                <a:solidFill>
                  <a:schemeClr val="tx1"/>
                </a:solidFill>
              </a:rPr>
              <a:t>excluded</a:t>
            </a:r>
            <a:r>
              <a:rPr lang="fr-FR" sz="1800" b="1" dirty="0">
                <a:solidFill>
                  <a:schemeClr val="tx1"/>
                </a:solidFill>
              </a:rPr>
              <a:t> </a:t>
            </a:r>
            <a:r>
              <a:rPr lang="fr-FR" sz="1800" b="1" dirty="0" err="1">
                <a:solidFill>
                  <a:schemeClr val="tx1"/>
                </a:solidFill>
                <a:latin typeface="Abadi" panose="020B0604020104020204" pitchFamily="34" charset="0"/>
              </a:rPr>
              <a:t>products</a:t>
            </a:r>
            <a:r>
              <a:rPr lang="fr-FR" sz="1800" b="1" dirty="0">
                <a:solidFill>
                  <a:schemeClr val="tx1"/>
                </a:solidFill>
              </a:rPr>
              <a:t>: contribution to </a:t>
            </a:r>
            <a:r>
              <a:rPr lang="fr-FR" sz="1800" b="1" dirty="0" err="1">
                <a:solidFill>
                  <a:schemeClr val="tx1"/>
                </a:solidFill>
              </a:rPr>
              <a:t>employment</a:t>
            </a:r>
            <a:r>
              <a:rPr lang="fr-FR" sz="1800" b="1" dirty="0">
                <a:solidFill>
                  <a:schemeClr val="tx1"/>
                </a:solidFill>
              </a:rPr>
              <a:t>, revenue contribution, export </a:t>
            </a:r>
            <a:r>
              <a:rPr lang="fr-FR" sz="1800" b="1" dirty="0" err="1">
                <a:solidFill>
                  <a:schemeClr val="tx1"/>
                </a:solidFill>
              </a:rPr>
              <a:t>earnings</a:t>
            </a:r>
            <a:r>
              <a:rPr lang="fr-FR" sz="1800" b="1" dirty="0">
                <a:solidFill>
                  <a:schemeClr val="tx1"/>
                </a:solidFill>
              </a:rPr>
              <a:t>, </a:t>
            </a:r>
            <a:r>
              <a:rPr lang="en-GB" sz="1800" b="1" dirty="0">
                <a:solidFill>
                  <a:schemeClr val="tx1"/>
                </a:solidFill>
              </a:rPr>
              <a:t>food security, national security, fiscal revenue, livelihood and industrialisation</a:t>
            </a:r>
            <a:endParaRPr lang="en-GB" b="1" dirty="0">
              <a:solidFill>
                <a:schemeClr val="tx1"/>
              </a:solidFill>
            </a:endParaRPr>
          </a:p>
          <a:p>
            <a:pPr algn="ctr"/>
            <a:endParaRPr lang="en-GB" b="1" dirty="0">
              <a:solidFill>
                <a:schemeClr val="tx1"/>
              </a:solidFill>
            </a:endParaRPr>
          </a:p>
        </p:txBody>
      </p:sp>
      <p:graphicFrame>
        <p:nvGraphicFramePr>
          <p:cNvPr id="2" name="Table 1">
            <a:extLst>
              <a:ext uri="{FF2B5EF4-FFF2-40B4-BE49-F238E27FC236}">
                <a16:creationId xmlns:a16="http://schemas.microsoft.com/office/drawing/2014/main" id="{BEE21AFB-230E-4891-BF0A-1569C5712240}"/>
              </a:ext>
            </a:extLst>
          </p:cNvPr>
          <p:cNvGraphicFramePr>
            <a:graphicFrameLocks noGrp="1"/>
          </p:cNvGraphicFramePr>
          <p:nvPr>
            <p:extLst>
              <p:ext uri="{D42A27DB-BD31-4B8C-83A1-F6EECF244321}">
                <p14:modId xmlns:p14="http://schemas.microsoft.com/office/powerpoint/2010/main" val="2114007406"/>
              </p:ext>
            </p:extLst>
          </p:nvPr>
        </p:nvGraphicFramePr>
        <p:xfrm>
          <a:off x="167269" y="882717"/>
          <a:ext cx="11831444" cy="4408966"/>
        </p:xfrm>
        <a:graphic>
          <a:graphicData uri="http://schemas.openxmlformats.org/drawingml/2006/table">
            <a:tbl>
              <a:tblPr firstRow="1" bandRow="1">
                <a:tableStyleId>{5C22544A-7EE6-4342-B048-85BDC9FD1C3A}</a:tableStyleId>
              </a:tblPr>
              <a:tblGrid>
                <a:gridCol w="3813716">
                  <a:extLst>
                    <a:ext uri="{9D8B030D-6E8A-4147-A177-3AD203B41FA5}">
                      <a16:colId xmlns:a16="http://schemas.microsoft.com/office/drawing/2014/main" val="77458555"/>
                    </a:ext>
                  </a:extLst>
                </a:gridCol>
                <a:gridCol w="4678646">
                  <a:extLst>
                    <a:ext uri="{9D8B030D-6E8A-4147-A177-3AD203B41FA5}">
                      <a16:colId xmlns:a16="http://schemas.microsoft.com/office/drawing/2014/main" val="2196022683"/>
                    </a:ext>
                  </a:extLst>
                </a:gridCol>
                <a:gridCol w="3339082">
                  <a:extLst>
                    <a:ext uri="{9D8B030D-6E8A-4147-A177-3AD203B41FA5}">
                      <a16:colId xmlns:a16="http://schemas.microsoft.com/office/drawing/2014/main" val="2515831338"/>
                    </a:ext>
                  </a:extLst>
                </a:gridCol>
              </a:tblGrid>
              <a:tr h="633232">
                <a:tc>
                  <a:txBody>
                    <a:bodyPr/>
                    <a:lstStyle/>
                    <a:p>
                      <a:r>
                        <a:rPr lang="en-US" sz="2000" b="1" noProof="0" dirty="0">
                          <a:solidFill>
                            <a:schemeClr val="bg1"/>
                          </a:solidFill>
                        </a:rPr>
                        <a:t>3 categories of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r>
                        <a:rPr lang="en-US" sz="2000" b="1" noProof="0" dirty="0">
                          <a:solidFill>
                            <a:schemeClr val="bg1"/>
                          </a:solidFill>
                        </a:rPr>
                        <a:t>2 categories of countries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US" sz="2000" b="1" noProof="0" dirty="0">
                          <a:solidFill>
                            <a:schemeClr val="bg1"/>
                          </a:solidFill>
                        </a:rPr>
                        <a:t>Periods of liberalization</a:t>
                      </a:r>
                    </a:p>
                    <a:p>
                      <a:endParaRPr lang="fr-FR" sz="2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2583049003"/>
                  </a:ext>
                </a:extLst>
              </a:tr>
              <a:tr h="40676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kern="1200" dirty="0">
                          <a:solidFill>
                            <a:schemeClr val="bg1"/>
                          </a:solidFill>
                          <a:latin typeface="+mn-lt"/>
                          <a:ea typeface="+mn-ea"/>
                          <a:cs typeface="+mn-cs"/>
                        </a:rPr>
                        <a:t>Non-sensitive products : </a:t>
                      </a:r>
                      <a:endParaRPr lang="en-US" sz="2000" b="1" kern="1200" dirty="0">
                        <a:solidFill>
                          <a:schemeClr val="bg1"/>
                        </a:solidFill>
                        <a:latin typeface="+mn-lt"/>
                        <a:ea typeface="+mn-ea"/>
                        <a:cs typeface="+mn-cs"/>
                      </a:endParaRPr>
                    </a:p>
                    <a:p>
                      <a:pPr marL="0" algn="l" defTabSz="914400" rtl="0" eaLnBrk="1" latinLnBrk="0" hangingPunct="1"/>
                      <a:r>
                        <a:rPr lang="en-US" sz="2000" b="1" kern="1200" dirty="0">
                          <a:solidFill>
                            <a:schemeClr val="bg1"/>
                          </a:solidFill>
                          <a:latin typeface="+mn-lt"/>
                          <a:ea typeface="+mn-ea"/>
                          <a:cs typeface="+mn-cs"/>
                        </a:rPr>
                        <a:t>To be fully liberalized 90%</a:t>
                      </a:r>
                      <a:endParaRPr lang="en-GB" sz="2000" b="1" kern="120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marL="0" algn="l" defTabSz="914400" rtl="0" eaLnBrk="1" latinLnBrk="0" hangingPunct="1"/>
                      <a:r>
                        <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Non-</a:t>
                      </a:r>
                      <a:r>
                        <a:rPr lang="fr-FR" sz="1400" b="1" kern="1200" dirty="0" err="1">
                          <a:solidFill>
                            <a:schemeClr val="tx1"/>
                          </a:solidFill>
                          <a:latin typeface="Verdana" panose="020B0604030504040204" pitchFamily="34" charset="0"/>
                          <a:ea typeface="Verdana" panose="020B0604030504040204" pitchFamily="34" charset="0"/>
                          <a:cs typeface="+mn-cs"/>
                        </a:rPr>
                        <a:t>LDCs</a:t>
                      </a:r>
                      <a:endPar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5 </a:t>
                      </a:r>
                      <a:r>
                        <a:rPr lang="fr-FR" sz="1400" b="1" dirty="0" err="1">
                          <a:solidFill>
                            <a:schemeClr val="tx1"/>
                          </a:solidFill>
                          <a:latin typeface="Verdana" panose="020B0604030504040204" pitchFamily="34" charset="0"/>
                          <a:ea typeface="Verdana" panose="020B0604030504040204" pitchFamily="34" charset="0"/>
                          <a:cs typeface="Verdana" panose="020B0604030504040204" pitchFamily="34" charset="0"/>
                        </a:rPr>
                        <a:t>years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402045443"/>
                  </a:ext>
                </a:extLst>
              </a:tr>
              <a:tr h="842262">
                <a:tc vMerge="1">
                  <a:txBody>
                    <a:bodyPr/>
                    <a:lstStyle/>
                    <a:p>
                      <a:endParaRPr lang="fr-FR" dirty="0"/>
                    </a:p>
                  </a:txBody>
                  <a:tcPr>
                    <a:solidFill>
                      <a:schemeClr val="accent1"/>
                    </a:solidFill>
                  </a:tcPr>
                </a:tc>
                <a:tc>
                  <a:txBody>
                    <a:bodyPr/>
                    <a:lstStyle/>
                    <a:p>
                      <a:r>
                        <a:rPr lang="en-GB" sz="1800" b="1" i="0" kern="1200" dirty="0">
                          <a:solidFill>
                            <a:schemeClr val="dk1"/>
                          </a:solidFill>
                          <a:effectLst/>
                          <a:latin typeface="+mn-lt"/>
                          <a:ea typeface="+mn-ea"/>
                          <a:cs typeface="+mn-cs"/>
                        </a:rPr>
                        <a:t>Least developed countries</a:t>
                      </a:r>
                      <a:r>
                        <a:rPr lang="fr-FR" sz="1400" b="1" kern="1200" dirty="0">
                          <a:solidFill>
                            <a:schemeClr val="tx1"/>
                          </a:solidFill>
                          <a:latin typeface="Verdana" panose="020B0604030504040204" pitchFamily="34" charset="0"/>
                          <a:ea typeface="Verdana" panose="020B0604030504040204" pitchFamily="34" charset="0"/>
                          <a:cs typeface="+mn-cs"/>
                        </a:rPr>
                        <a:t>(</a:t>
                      </a:r>
                      <a:r>
                        <a:rPr lang="fr-FR" sz="1400" b="1" kern="1200" dirty="0" err="1">
                          <a:solidFill>
                            <a:schemeClr val="tx1"/>
                          </a:solidFill>
                          <a:latin typeface="Verdana" panose="020B0604030504040204" pitchFamily="34" charset="0"/>
                          <a:ea typeface="Verdana" panose="020B0604030504040204" pitchFamily="34" charset="0"/>
                          <a:cs typeface="+mn-cs"/>
                        </a:rPr>
                        <a:t>LDCs</a:t>
                      </a:r>
                      <a:r>
                        <a:rPr lang="fr-FR" sz="1400" b="1" kern="1200" dirty="0">
                          <a:solidFill>
                            <a:schemeClr val="tx1"/>
                          </a:solidFill>
                          <a:latin typeface="Verdana" panose="020B0604030504040204" pitchFamily="34" charset="0"/>
                          <a:ea typeface="Verdana" panose="020B0604030504040204" pitchFamily="34" charset="0"/>
                          <a:cs typeface="+mn-cs"/>
                        </a:rPr>
                        <a:t>) </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10 </a:t>
                      </a:r>
                      <a:r>
                        <a:rPr lang="fr-FR" sz="1400" b="1" dirty="0" err="1">
                          <a:solidFill>
                            <a:schemeClr val="tx1"/>
                          </a:solidFill>
                          <a:latin typeface="Verdana" panose="020B0604030504040204" pitchFamily="34" charset="0"/>
                          <a:ea typeface="Verdana" panose="020B0604030504040204" pitchFamily="34" charset="0"/>
                          <a:cs typeface="Verdana" panose="020B0604030504040204" pitchFamily="34" charset="0"/>
                        </a:rPr>
                        <a:t>years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114491622"/>
                  </a:ext>
                </a:extLst>
              </a:tr>
              <a:tr h="40676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kern="1200" dirty="0">
                          <a:solidFill>
                            <a:schemeClr val="bg1"/>
                          </a:solidFill>
                          <a:latin typeface="+mn-lt"/>
                          <a:ea typeface="+mn-ea"/>
                          <a:cs typeface="+mn-cs"/>
                        </a:rPr>
                        <a:t>Sensitive products :</a:t>
                      </a:r>
                      <a:endParaRPr lang="en-US" sz="2000" b="1" kern="1200" dirty="0">
                        <a:solidFill>
                          <a:schemeClr val="bg1"/>
                        </a:solidFill>
                        <a:latin typeface="+mn-lt"/>
                        <a:ea typeface="+mn-ea"/>
                        <a:cs typeface="+mn-cs"/>
                      </a:endParaRPr>
                    </a:p>
                    <a:p>
                      <a:pPr marL="0" algn="l" defTabSz="914400" rtl="0" eaLnBrk="1" latinLnBrk="0" hangingPunct="1"/>
                      <a:r>
                        <a:rPr lang="en-GB" sz="2000" b="1" kern="1200" dirty="0">
                          <a:solidFill>
                            <a:schemeClr val="bg1"/>
                          </a:solidFill>
                          <a:latin typeface="+mn-lt"/>
                          <a:ea typeface="+mn-ea"/>
                          <a:cs typeface="+mn-cs"/>
                        </a:rPr>
                        <a:t>To be fully liberalized </a:t>
                      </a:r>
                      <a:r>
                        <a:rPr lang="en-US" sz="2000" b="1" kern="1200" dirty="0">
                          <a:solidFill>
                            <a:schemeClr val="bg1"/>
                          </a:solidFill>
                          <a:latin typeface="+mn-lt"/>
                          <a:ea typeface="+mn-ea"/>
                          <a:cs typeface="+mn-cs"/>
                        </a:rPr>
                        <a:t>over a longer period 7%</a:t>
                      </a:r>
                      <a:endParaRPr lang="en-GB" sz="2000" b="1" kern="1200" dirty="0">
                        <a:solidFill>
                          <a:schemeClr val="bg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Non-</a:t>
                      </a:r>
                      <a:r>
                        <a:rPr lang="fr-FR" sz="1400" b="1" kern="1200" dirty="0" err="1">
                          <a:solidFill>
                            <a:schemeClr val="tx1"/>
                          </a:solidFill>
                          <a:latin typeface="Verdana" panose="020B0604030504040204" pitchFamily="34" charset="0"/>
                          <a:ea typeface="Verdana" panose="020B0604030504040204" pitchFamily="34" charset="0"/>
                          <a:cs typeface="+mn-cs"/>
                        </a:rPr>
                        <a:t>LDCs</a:t>
                      </a:r>
                      <a:endPar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10 </a:t>
                      </a:r>
                      <a:r>
                        <a:rPr lang="fr-FR" sz="1400" b="1" dirty="0" err="1">
                          <a:solidFill>
                            <a:schemeClr val="tx1"/>
                          </a:solidFill>
                          <a:latin typeface="Verdana" panose="020B0604030504040204" pitchFamily="34" charset="0"/>
                          <a:ea typeface="Verdana" panose="020B0604030504040204" pitchFamily="34" charset="0"/>
                          <a:cs typeface="Verdana" panose="020B0604030504040204" pitchFamily="34" charset="0"/>
                        </a:rPr>
                        <a:t>years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88393888"/>
                  </a:ext>
                </a:extLst>
              </a:tr>
              <a:tr h="0">
                <a:tc vMerge="1">
                  <a:txBody>
                    <a:bodyPr/>
                    <a:lstStyle/>
                    <a:p>
                      <a:endParaRPr lang="fr-FR" dirty="0"/>
                    </a:p>
                  </a:txBody>
                  <a:tcPr>
                    <a:solidFill>
                      <a:schemeClr val="accent1"/>
                    </a:solidFill>
                  </a:tcPr>
                </a:tc>
                <a:tc>
                  <a:txBody>
                    <a:bodyPr/>
                    <a:lstStyle/>
                    <a:p>
                      <a:r>
                        <a:rPr lang="fr-FR" sz="1400" b="1" dirty="0" err="1">
                          <a:solidFill>
                            <a:schemeClr val="tx1"/>
                          </a:solidFill>
                          <a:latin typeface="Verdana" panose="020B0604030504040204" pitchFamily="34" charset="0"/>
                          <a:ea typeface="Verdana" panose="020B0604030504040204" pitchFamily="34" charset="0"/>
                          <a:cs typeface="Verdana" panose="020B0604030504040204" pitchFamily="34" charset="0"/>
                        </a:rPr>
                        <a:t>LDCs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13 </a:t>
                      </a:r>
                      <a:r>
                        <a:rPr lang="fr-FR" sz="1400" b="1" dirty="0" err="1">
                          <a:solidFill>
                            <a:schemeClr val="tx1"/>
                          </a:solidFill>
                          <a:latin typeface="Verdana" panose="020B0604030504040204" pitchFamily="34" charset="0"/>
                          <a:ea typeface="Verdana" panose="020B0604030504040204" pitchFamily="34" charset="0"/>
                          <a:cs typeface="Verdana" panose="020B0604030504040204" pitchFamily="34" charset="0"/>
                        </a:rPr>
                        <a:t>years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244723368"/>
                  </a:ext>
                </a:extLst>
              </a:tr>
              <a:tr h="14530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bg1"/>
                          </a:solidFill>
                          <a:latin typeface="+mn-lt"/>
                          <a:ea typeface="+mn-ea"/>
                          <a:cs typeface="+mn-cs"/>
                        </a:rPr>
                        <a:t>Excluded </a:t>
                      </a:r>
                      <a:r>
                        <a:rPr lang="fr-FR" sz="2000" b="1" kern="1200" dirty="0" err="1">
                          <a:solidFill>
                            <a:schemeClr val="bg1"/>
                          </a:solidFill>
                          <a:latin typeface="+mn-lt"/>
                          <a:ea typeface="+mn-ea"/>
                          <a:cs typeface="+mn-cs"/>
                        </a:rPr>
                        <a:t>products</a:t>
                      </a:r>
                      <a:r>
                        <a:rPr lang="fr-FR" sz="2000" b="1" kern="1200" dirty="0">
                          <a:solidFill>
                            <a:schemeClr val="bg1"/>
                          </a:solidFill>
                          <a:latin typeface="+mn-lt"/>
                          <a:ea typeface="+mn-ea"/>
                          <a:cs typeface="+mn-cs"/>
                        </a:rPr>
                        <a:t> :</a:t>
                      </a:r>
                      <a:r>
                        <a:rPr lang="en-GB" sz="2000" b="1" kern="1200" dirty="0">
                          <a:solidFill>
                            <a:schemeClr val="bg1"/>
                          </a:solidFill>
                          <a:latin typeface="+mn-lt"/>
                          <a:ea typeface="+mn-ea"/>
                          <a:cs typeface="+mn-cs"/>
                        </a:rPr>
                        <a:t>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kern="1200" noProof="0" dirty="0">
                        <a:solidFill>
                          <a:schemeClr val="tx1"/>
                        </a:solidFill>
                        <a:latin typeface="+mn-lt"/>
                        <a:ea typeface="+mn-ea"/>
                        <a:cs typeface="+mn-cs"/>
                      </a:endParaRPr>
                    </a:p>
                    <a:p>
                      <a:pPr marL="0" algn="l" defTabSz="914400" rtl="0" eaLnBrk="1" latinLnBrk="0" hangingPunct="1"/>
                      <a:endParaRPr lang="fr-FR" sz="1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Non-</a:t>
                      </a:r>
                      <a:r>
                        <a:rPr lang="fr-FR" sz="1400" b="1" kern="1200" dirty="0">
                          <a:solidFill>
                            <a:schemeClr val="tx1"/>
                          </a:solidFill>
                          <a:latin typeface="Verdana" panose="020B0604030504040204" pitchFamily="34" charset="0"/>
                          <a:ea typeface="Verdana" panose="020B0604030504040204" pitchFamily="34" charset="0"/>
                          <a:cs typeface="+mn-cs"/>
                        </a:rPr>
                        <a:t>LDCS</a:t>
                      </a: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fr-FR" sz="1400" b="1" dirty="0" err="1">
                          <a:solidFill>
                            <a:schemeClr val="tx1"/>
                          </a:solidFill>
                          <a:latin typeface="Verdana" panose="020B0604030504040204" pitchFamily="34" charset="0"/>
                          <a:ea typeface="Verdana" panose="020B0604030504040204" pitchFamily="34" charset="0"/>
                          <a:cs typeface="Verdana" panose="020B0604030504040204" pitchFamily="34" charset="0"/>
                        </a:rPr>
                        <a:t>LDCs</a:t>
                      </a:r>
                      <a:r>
                        <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rPr>
                        <a:t> =&gt;</a:t>
                      </a:r>
                      <a:r>
                        <a:rPr lang="en-GB" sz="1400" b="1" baseline="0" dirty="0">
                          <a:solidFill>
                            <a:schemeClr val="accent1"/>
                          </a:solidFill>
                          <a:latin typeface="Verdana" panose="020B0604030504040204" pitchFamily="34" charset="0"/>
                          <a:ea typeface="Verdana" panose="020B0604030504040204" pitchFamily="34" charset="0"/>
                          <a:cs typeface="Verdana" panose="020B0604030504040204" pitchFamily="34" charset="0"/>
                        </a:rPr>
                        <a:t>Double qualification</a:t>
                      </a:r>
                    </a:p>
                    <a:p>
                      <a:r>
                        <a:rPr lang="en-GB" sz="1400" b="1" baseline="0" dirty="0">
                          <a:solidFill>
                            <a:schemeClr val="accent1"/>
                          </a:solidFill>
                          <a:latin typeface="Verdana" panose="020B0604030504040204" pitchFamily="34" charset="0"/>
                          <a:ea typeface="Verdana" panose="020B0604030504040204" pitchFamily="34" charset="0"/>
                          <a:cs typeface="Verdana" panose="020B0604030504040204" pitchFamily="34" charset="0"/>
                        </a:rPr>
                        <a:t>(max 3% of tariff lines + max 10% of the average value of imports from African countries in the three years preceding the implementation of the AfCFTA)</a:t>
                      </a:r>
                      <a:endParaRPr lang="fr-FR" sz="1400" b="1" dirty="0">
                        <a:solidFill>
                          <a:schemeClr val="accent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GB" sz="1400" b="1" dirty="0">
                          <a:solidFill>
                            <a:schemeClr val="tx1"/>
                          </a:solidFill>
                          <a:latin typeface="Verdana" panose="020B0604030504040204" pitchFamily="34" charset="0"/>
                          <a:ea typeface="Verdana" panose="020B0604030504040204" pitchFamily="34" charset="0"/>
                          <a:cs typeface="Verdana" panose="020B0604030504040204" pitchFamily="34" charset="0"/>
                        </a:rPr>
                        <a:t>Not liberalized, but the lists are reviewed every 5 years</a:t>
                      </a:r>
                      <a:endParaRPr lang="fr-FR"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648589312"/>
                  </a:ext>
                </a:extLst>
              </a:tr>
            </a:tbl>
          </a:graphicData>
        </a:graphic>
      </p:graphicFrame>
    </p:spTree>
    <p:extLst>
      <p:ext uri="{BB962C8B-B14F-4D97-AF65-F5344CB8AC3E}">
        <p14:creationId xmlns:p14="http://schemas.microsoft.com/office/powerpoint/2010/main" val="2683069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80960" y="36937"/>
            <a:ext cx="1211104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3600" b="1" dirty="0"/>
              <a:t>Understanding the modalities of liberalization </a:t>
            </a:r>
          </a:p>
        </p:txBody>
      </p:sp>
      <p:sp>
        <p:nvSpPr>
          <p:cNvPr id="5" name="Rectangle 1"/>
          <p:cNvSpPr>
            <a:spLocks/>
          </p:cNvSpPr>
          <p:nvPr/>
        </p:nvSpPr>
        <p:spPr bwMode="auto">
          <a:xfrm>
            <a:off x="1638167" y="1321734"/>
            <a:ext cx="9029833"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endParaRPr lang="en-US" sz="2800" b="1" dirty="0"/>
          </a:p>
          <a:p>
            <a:endParaRPr lang="en-US" sz="2800" dirty="0"/>
          </a:p>
        </p:txBody>
      </p:sp>
      <p:sp>
        <p:nvSpPr>
          <p:cNvPr id="3" name="Rectangle: Rounded Corners 2">
            <a:extLst>
              <a:ext uri="{FF2B5EF4-FFF2-40B4-BE49-F238E27FC236}">
                <a16:creationId xmlns:a16="http://schemas.microsoft.com/office/drawing/2014/main" id="{1E7B57C0-C879-4193-BFC6-343584DFF75F}"/>
              </a:ext>
            </a:extLst>
          </p:cNvPr>
          <p:cNvSpPr/>
          <p:nvPr/>
        </p:nvSpPr>
        <p:spPr>
          <a:xfrm>
            <a:off x="283028" y="1000469"/>
            <a:ext cx="11185706" cy="2533312"/>
          </a:xfrm>
          <a:prstGeom prst="roundRect">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b="1" dirty="0">
              <a:solidFill>
                <a:schemeClr val="tx1"/>
              </a:solidFill>
            </a:endParaRPr>
          </a:p>
          <a:p>
            <a:pPr algn="ctr"/>
            <a:r>
              <a:rPr lang="en-US" sz="1900" b="1" dirty="0">
                <a:solidFill>
                  <a:schemeClr val="tx1"/>
                </a:solidFill>
              </a:rPr>
              <a:t>Tariffs on 90 per cent of goods of </a:t>
            </a:r>
            <a:r>
              <a:rPr lang="en-US" sz="1900" b="1" dirty="0" err="1">
                <a:solidFill>
                  <a:schemeClr val="tx1"/>
                </a:solidFill>
              </a:rPr>
              <a:t>AfCFTA</a:t>
            </a:r>
            <a:r>
              <a:rPr lang="en-US" sz="1900" b="1" dirty="0">
                <a:solidFill>
                  <a:schemeClr val="tx1"/>
                </a:solidFill>
              </a:rPr>
              <a:t> State Parties will be reduced in </a:t>
            </a:r>
            <a:r>
              <a:rPr lang="en-US" sz="1900" b="1" dirty="0">
                <a:solidFill>
                  <a:schemeClr val="accent1"/>
                </a:solidFill>
              </a:rPr>
              <a:t>equal annual installments </a:t>
            </a:r>
            <a:r>
              <a:rPr lang="en-US" sz="1900" b="1" dirty="0">
                <a:solidFill>
                  <a:schemeClr val="tx1"/>
                </a:solidFill>
              </a:rPr>
              <a:t>until they are eliminated: 5 years for non-LDCs and 10 years for LDCs. </a:t>
            </a:r>
            <a:endParaRPr lang="fr-FR" sz="1900" b="1" dirty="0">
              <a:solidFill>
                <a:schemeClr val="tx1"/>
              </a:solidFill>
            </a:endParaRPr>
          </a:p>
          <a:p>
            <a:pPr algn="ctr"/>
            <a:r>
              <a:rPr lang="fr-FR" sz="1900" b="1" dirty="0">
                <a:solidFill>
                  <a:schemeClr val="accent1"/>
                </a:solidFill>
              </a:rPr>
              <a:t>i.e. </a:t>
            </a:r>
            <a:r>
              <a:rPr lang="en-US" sz="1900" b="1" dirty="0">
                <a:solidFill>
                  <a:schemeClr val="accent1"/>
                </a:solidFill>
              </a:rPr>
              <a:t>A product exported from an </a:t>
            </a:r>
            <a:r>
              <a:rPr lang="en-US" sz="1900" b="1" dirty="0" err="1">
                <a:solidFill>
                  <a:schemeClr val="accent1"/>
                </a:solidFill>
              </a:rPr>
              <a:t>AfCFTA</a:t>
            </a:r>
            <a:r>
              <a:rPr lang="en-US" sz="1900" b="1" dirty="0">
                <a:solidFill>
                  <a:schemeClr val="accent1"/>
                </a:solidFill>
              </a:rPr>
              <a:t> State Party into a non-LDC </a:t>
            </a:r>
            <a:r>
              <a:rPr lang="fr-FR" sz="1900" b="1" dirty="0">
                <a:solidFill>
                  <a:schemeClr val="accent1"/>
                </a:solidFill>
              </a:rPr>
              <a:t>( if a 25% rate </a:t>
            </a:r>
            <a:r>
              <a:rPr lang="fr-FR" sz="1900" b="1" dirty="0" err="1">
                <a:solidFill>
                  <a:schemeClr val="accent1"/>
                </a:solidFill>
              </a:rPr>
              <a:t>is</a:t>
            </a:r>
            <a:r>
              <a:rPr lang="fr-FR" sz="1900" b="1" dirty="0">
                <a:solidFill>
                  <a:schemeClr val="accent1"/>
                </a:solidFill>
              </a:rPr>
              <a:t> </a:t>
            </a:r>
            <a:r>
              <a:rPr lang="fr-FR" sz="1900" b="1" dirty="0" err="1">
                <a:solidFill>
                  <a:schemeClr val="accent1"/>
                </a:solidFill>
              </a:rPr>
              <a:t>applied</a:t>
            </a:r>
            <a:r>
              <a:rPr lang="fr-FR" sz="1900" b="1" dirty="0">
                <a:solidFill>
                  <a:schemeClr val="accent1"/>
                </a:solidFill>
              </a:rPr>
              <a:t> the first </a:t>
            </a:r>
            <a:r>
              <a:rPr lang="fr-FR" sz="1900" b="1" dirty="0" err="1">
                <a:solidFill>
                  <a:schemeClr val="accent1"/>
                </a:solidFill>
              </a:rPr>
              <a:t>year</a:t>
            </a:r>
            <a:r>
              <a:rPr lang="fr-FR" sz="1900" b="1" dirty="0">
                <a:solidFill>
                  <a:schemeClr val="accent1"/>
                </a:solidFill>
              </a:rPr>
              <a:t>)</a:t>
            </a:r>
          </a:p>
          <a:p>
            <a:pPr algn="ctr"/>
            <a:r>
              <a:rPr lang="fr-FR" sz="1900" b="1" dirty="0">
                <a:solidFill>
                  <a:schemeClr val="accent1"/>
                </a:solidFill>
              </a:rPr>
              <a:t>2021 : 25 per cent</a:t>
            </a:r>
          </a:p>
          <a:p>
            <a:pPr algn="ctr"/>
            <a:r>
              <a:rPr lang="fr-FR" sz="1900" b="1" dirty="0">
                <a:solidFill>
                  <a:schemeClr val="accent1"/>
                </a:solidFill>
              </a:rPr>
              <a:t>2022 : 20 per cent </a:t>
            </a:r>
          </a:p>
          <a:p>
            <a:pPr algn="ctr"/>
            <a:r>
              <a:rPr lang="fr-FR" sz="1900" b="1" dirty="0">
                <a:solidFill>
                  <a:schemeClr val="accent1"/>
                </a:solidFill>
              </a:rPr>
              <a:t> 2023 : 15 per cent</a:t>
            </a:r>
          </a:p>
          <a:p>
            <a:pPr algn="ctr"/>
            <a:r>
              <a:rPr lang="en-US" sz="1900" b="1" dirty="0">
                <a:solidFill>
                  <a:schemeClr val="tx1"/>
                </a:solidFill>
              </a:rPr>
              <a:t>Reductions each year until it is traded duty-free </a:t>
            </a:r>
            <a:endParaRPr lang="en-GB" sz="1900" b="1" dirty="0">
              <a:solidFill>
                <a:schemeClr val="tx1"/>
              </a:solidFill>
            </a:endParaRPr>
          </a:p>
        </p:txBody>
      </p:sp>
      <p:sp>
        <p:nvSpPr>
          <p:cNvPr id="10" name="Arrow: Bent-Up 9">
            <a:extLst>
              <a:ext uri="{FF2B5EF4-FFF2-40B4-BE49-F238E27FC236}">
                <a16:creationId xmlns:a16="http://schemas.microsoft.com/office/drawing/2014/main" id="{3F69C279-849A-4F35-9630-8B9E2C38357F}"/>
              </a:ext>
            </a:extLst>
          </p:cNvPr>
          <p:cNvSpPr/>
          <p:nvPr/>
        </p:nvSpPr>
        <p:spPr>
          <a:xfrm rot="5400000">
            <a:off x="3846913" y="3221833"/>
            <a:ext cx="884116" cy="1590580"/>
          </a:xfrm>
          <a:prstGeom prst="bentUpArrow">
            <a:avLst>
              <a:gd name="adj1" fmla="val 32840"/>
              <a:gd name="adj2" fmla="val 25000"/>
              <a:gd name="adj3" fmla="val 35780"/>
            </a:avLst>
          </a:prstGeom>
          <a:solidFill>
            <a:schemeClr val="accent2">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 name="Rectangle: Rounded Corners 3">
            <a:extLst>
              <a:ext uri="{FF2B5EF4-FFF2-40B4-BE49-F238E27FC236}">
                <a16:creationId xmlns:a16="http://schemas.microsoft.com/office/drawing/2014/main" id="{7AA2E4C7-D9F0-4E94-BE7E-BD0A221A4D3A}"/>
              </a:ext>
            </a:extLst>
          </p:cNvPr>
          <p:cNvSpPr/>
          <p:nvPr/>
        </p:nvSpPr>
        <p:spPr>
          <a:xfrm>
            <a:off x="5084261" y="3797308"/>
            <a:ext cx="5150409" cy="1053886"/>
          </a:xfrm>
          <a:prstGeom prst="round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b="1" dirty="0">
              <a:solidFill>
                <a:schemeClr val="tx1"/>
              </a:solidFill>
            </a:endParaRPr>
          </a:p>
          <a:p>
            <a:pPr algn="ctr"/>
            <a:r>
              <a:rPr lang="en-US" sz="1900" b="1" dirty="0">
                <a:solidFill>
                  <a:schemeClr val="tx1"/>
                </a:solidFill>
              </a:rPr>
              <a:t>On 7 per cent of ‘sensitive’ goods, tariffs will fall within 10 years for non- LDCs and 13 years for LDCs. </a:t>
            </a:r>
          </a:p>
          <a:p>
            <a:pPr algn="ctr"/>
            <a:endParaRPr lang="fr-FR" b="1" dirty="0">
              <a:solidFill>
                <a:schemeClr val="tx1"/>
              </a:solidFill>
            </a:endParaRPr>
          </a:p>
        </p:txBody>
      </p:sp>
      <p:sp>
        <p:nvSpPr>
          <p:cNvPr id="13" name="Arrow: Bent-Up 12">
            <a:extLst>
              <a:ext uri="{FF2B5EF4-FFF2-40B4-BE49-F238E27FC236}">
                <a16:creationId xmlns:a16="http://schemas.microsoft.com/office/drawing/2014/main" id="{C0D1CD45-6FCD-4FB0-A1D0-744D0A5C54CC}"/>
              </a:ext>
            </a:extLst>
          </p:cNvPr>
          <p:cNvSpPr/>
          <p:nvPr/>
        </p:nvSpPr>
        <p:spPr>
          <a:xfrm rot="5400000">
            <a:off x="6787056" y="4664724"/>
            <a:ext cx="795033" cy="1590580"/>
          </a:xfrm>
          <a:prstGeom prst="bentUpArrow">
            <a:avLst>
              <a:gd name="adj1" fmla="val 32840"/>
              <a:gd name="adj2" fmla="val 25000"/>
              <a:gd name="adj3" fmla="val 35780"/>
            </a:avLst>
          </a:prstGeom>
          <a:solidFill>
            <a:schemeClr val="accent2">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Rectangle: Rounded Corners 14">
            <a:extLst>
              <a:ext uri="{FF2B5EF4-FFF2-40B4-BE49-F238E27FC236}">
                <a16:creationId xmlns:a16="http://schemas.microsoft.com/office/drawing/2014/main" id="{B032261F-5FC2-4C84-828A-F9A9C9BB56C3}"/>
              </a:ext>
            </a:extLst>
          </p:cNvPr>
          <p:cNvSpPr/>
          <p:nvPr/>
        </p:nvSpPr>
        <p:spPr>
          <a:xfrm>
            <a:off x="7903658" y="5330587"/>
            <a:ext cx="3996919" cy="1053887"/>
          </a:xfrm>
          <a:prstGeom prst="roundRect">
            <a:avLst>
              <a:gd name="adj" fmla="val 16670"/>
            </a:avLst>
          </a:prstGeom>
          <a:solidFill>
            <a:schemeClr val="accent5">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lgn="ctr"/>
            <a:r>
              <a:rPr lang="en-US" sz="1900" b="1" dirty="0">
                <a:solidFill>
                  <a:schemeClr val="tx1"/>
                </a:solidFill>
              </a:rPr>
              <a:t>Tariffs will remain on 3 per cent of ‘excluded’ products.</a:t>
            </a:r>
          </a:p>
          <a:p>
            <a:pPr lvl="0"/>
            <a:r>
              <a:rPr lang="en-US" dirty="0"/>
              <a:t>. </a:t>
            </a:r>
          </a:p>
          <a:p>
            <a:r>
              <a:rPr lang="fr-FR" b="1" dirty="0"/>
              <a:t> </a:t>
            </a:r>
          </a:p>
          <a:p>
            <a:endParaRPr lang="fr-FR" b="1" dirty="0"/>
          </a:p>
          <a:p>
            <a:endParaRPr lang="fr-FR" b="1" dirty="0"/>
          </a:p>
          <a:p>
            <a:endParaRPr lang="en-GB" b="1" dirty="0"/>
          </a:p>
        </p:txBody>
      </p:sp>
    </p:spTree>
    <p:extLst>
      <p:ext uri="{BB962C8B-B14F-4D97-AF65-F5344CB8AC3E}">
        <p14:creationId xmlns:p14="http://schemas.microsoft.com/office/powerpoint/2010/main" val="4085651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311167" y="-18184"/>
            <a:ext cx="11569666"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600" b="1" dirty="0"/>
              <a:t>Modes of </a:t>
            </a:r>
            <a:r>
              <a:rPr lang="fr-FR" sz="3600" b="1" dirty="0" err="1"/>
              <a:t>supply</a:t>
            </a:r>
            <a:r>
              <a:rPr lang="fr-FR" sz="3600" b="1" dirty="0"/>
              <a:t> : </a:t>
            </a:r>
            <a:r>
              <a:rPr lang="fr-FR" sz="3600" b="1" dirty="0" err="1"/>
              <a:t>trade</a:t>
            </a:r>
            <a:r>
              <a:rPr lang="fr-FR" sz="3600" b="1" dirty="0"/>
              <a:t> in services  </a:t>
            </a:r>
            <a:endParaRPr lang="en-GB" sz="3600" b="1" dirty="0"/>
          </a:p>
        </p:txBody>
      </p:sp>
      <p:sp>
        <p:nvSpPr>
          <p:cNvPr id="4" name="TextBox 1"/>
          <p:cNvSpPr txBox="1"/>
          <p:nvPr/>
        </p:nvSpPr>
        <p:spPr>
          <a:xfrm>
            <a:off x="3157658" y="1658489"/>
            <a:ext cx="5970923" cy="2835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n-US" sz="1600" b="1" dirty="0"/>
          </a:p>
        </p:txBody>
      </p:sp>
      <p:sp>
        <p:nvSpPr>
          <p:cNvPr id="57" name="Rectangle: Single Corner Rounded 56">
            <a:extLst>
              <a:ext uri="{FF2B5EF4-FFF2-40B4-BE49-F238E27FC236}">
                <a16:creationId xmlns:a16="http://schemas.microsoft.com/office/drawing/2014/main" id="{5D50A6A9-CB27-40DB-BCAE-260B84A3CFD5}"/>
              </a:ext>
            </a:extLst>
          </p:cNvPr>
          <p:cNvSpPr/>
          <p:nvPr/>
        </p:nvSpPr>
        <p:spPr>
          <a:xfrm>
            <a:off x="479966" y="1357952"/>
            <a:ext cx="11042083" cy="4928548"/>
          </a:xfrm>
          <a:prstGeom prst="round1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endParaRPr lang="en-GB" sz="2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06E84D01-7783-4097-A4F8-C9CFBFA8821C}"/>
              </a:ext>
            </a:extLst>
          </p:cNvPr>
          <p:cNvGraphicFramePr>
            <a:graphicFrameLocks noGrp="1"/>
          </p:cNvGraphicFramePr>
          <p:nvPr>
            <p:ph idx="1"/>
            <p:extLst>
              <p:ext uri="{D42A27DB-BD31-4B8C-83A1-F6EECF244321}">
                <p14:modId xmlns:p14="http://schemas.microsoft.com/office/powerpoint/2010/main" val="3370437570"/>
              </p:ext>
            </p:extLst>
          </p:nvPr>
        </p:nvGraphicFramePr>
        <p:xfrm>
          <a:off x="311167" y="889347"/>
          <a:ext cx="11523348" cy="5592704"/>
        </p:xfrm>
        <a:graphic>
          <a:graphicData uri="http://schemas.openxmlformats.org/drawingml/2006/table">
            <a:tbl>
              <a:tblPr firstRow="1" firstCol="1" bandRow="1">
                <a:tableStyleId>{93296810-A885-4BE3-A3E7-6D5BEEA58F35}</a:tableStyleId>
              </a:tblPr>
              <a:tblGrid>
                <a:gridCol w="2306863">
                  <a:extLst>
                    <a:ext uri="{9D8B030D-6E8A-4147-A177-3AD203B41FA5}">
                      <a16:colId xmlns:a16="http://schemas.microsoft.com/office/drawing/2014/main" val="4160037237"/>
                    </a:ext>
                  </a:extLst>
                </a:gridCol>
                <a:gridCol w="4615922">
                  <a:extLst>
                    <a:ext uri="{9D8B030D-6E8A-4147-A177-3AD203B41FA5}">
                      <a16:colId xmlns:a16="http://schemas.microsoft.com/office/drawing/2014/main" val="3020319068"/>
                    </a:ext>
                  </a:extLst>
                </a:gridCol>
                <a:gridCol w="4600563">
                  <a:extLst>
                    <a:ext uri="{9D8B030D-6E8A-4147-A177-3AD203B41FA5}">
                      <a16:colId xmlns:a16="http://schemas.microsoft.com/office/drawing/2014/main" val="2471532434"/>
                    </a:ext>
                  </a:extLst>
                </a:gridCol>
              </a:tblGrid>
              <a:tr h="471852">
                <a:tc>
                  <a:txBody>
                    <a:bodyPr/>
                    <a:lstStyle/>
                    <a:p>
                      <a:pPr marL="0" marR="0" algn="ctr" fontAlgn="t">
                        <a:lnSpc>
                          <a:spcPct val="107000"/>
                        </a:lnSpc>
                        <a:spcBef>
                          <a:spcPts val="0"/>
                        </a:spcBef>
                        <a:spcAft>
                          <a:spcPts val="0"/>
                        </a:spcAft>
                      </a:pPr>
                      <a:r>
                        <a:rPr lang="en-US" sz="1800" b="1" u="none" strike="noStrike" kern="1200" noProof="0" dirty="0">
                          <a:solidFill>
                            <a:schemeClr val="bg1"/>
                          </a:solidFill>
                          <a:effectLst/>
                          <a:latin typeface="+mn-lt"/>
                          <a:ea typeface="+mn-ea"/>
                          <a:cs typeface="+mn-cs"/>
                        </a:rPr>
                        <a:t>Mode of supply </a:t>
                      </a:r>
                    </a:p>
                  </a:txBody>
                  <a:tcPr marL="68580" marR="68580" marT="4763" marB="0">
                    <a:solidFill>
                      <a:schemeClr val="tx1">
                        <a:lumMod val="50000"/>
                        <a:lumOff val="50000"/>
                      </a:schemeClr>
                    </a:solidFill>
                  </a:tcPr>
                </a:tc>
                <a:tc>
                  <a:txBody>
                    <a:bodyPr/>
                    <a:lstStyle/>
                    <a:p>
                      <a:pPr marL="0" marR="0" algn="ctr" fontAlgn="t">
                        <a:lnSpc>
                          <a:spcPct val="107000"/>
                        </a:lnSpc>
                        <a:spcBef>
                          <a:spcPts val="0"/>
                        </a:spcBef>
                        <a:spcAft>
                          <a:spcPts val="0"/>
                        </a:spcAft>
                      </a:pPr>
                      <a:r>
                        <a:rPr lang="fr-FR" sz="1800" b="1" u="none" strike="noStrike" noProof="0" dirty="0">
                          <a:solidFill>
                            <a:schemeClr val="bg1"/>
                          </a:solidFill>
                          <a:effectLst/>
                        </a:rPr>
                        <a:t>Description</a:t>
                      </a:r>
                      <a:endParaRPr lang="fr-FR" sz="1800" b="1" i="0" u="none" strike="noStrike" noProof="0" dirty="0">
                        <a:solidFill>
                          <a:schemeClr val="bg1"/>
                        </a:solidFill>
                        <a:effectLst/>
                        <a:latin typeface="Arial" panose="020B0604020202020204" pitchFamily="34" charset="0"/>
                      </a:endParaRPr>
                    </a:p>
                  </a:txBody>
                  <a:tcPr marL="68580" marR="68580" marT="4763" marB="0">
                    <a:solidFill>
                      <a:schemeClr val="tx1">
                        <a:lumMod val="50000"/>
                        <a:lumOff val="50000"/>
                      </a:schemeClr>
                    </a:solidFill>
                  </a:tcPr>
                </a:tc>
                <a:tc>
                  <a:txBody>
                    <a:bodyPr/>
                    <a:lstStyle/>
                    <a:p>
                      <a:pPr marL="0" marR="0" algn="ctr" fontAlgn="t">
                        <a:lnSpc>
                          <a:spcPct val="107000"/>
                        </a:lnSpc>
                        <a:spcBef>
                          <a:spcPts val="0"/>
                        </a:spcBef>
                        <a:spcAft>
                          <a:spcPts val="0"/>
                        </a:spcAft>
                      </a:pPr>
                      <a:r>
                        <a:rPr lang="fr-FR" sz="1800" b="1" u="none" strike="noStrike" noProof="0" dirty="0">
                          <a:solidFill>
                            <a:schemeClr val="bg1"/>
                          </a:solidFill>
                          <a:effectLst/>
                        </a:rPr>
                        <a:t>Example</a:t>
                      </a:r>
                      <a:r>
                        <a:rPr lang="en-CA" sz="1800" b="1" u="none" strike="noStrike" dirty="0">
                          <a:solidFill>
                            <a:schemeClr val="bg1"/>
                          </a:solidFill>
                          <a:effectLst/>
                        </a:rPr>
                        <a:t>s</a:t>
                      </a:r>
                      <a:endParaRPr lang="en-CA" sz="1800" b="1" i="0" u="none" strike="noStrike" dirty="0">
                        <a:solidFill>
                          <a:schemeClr val="bg1"/>
                        </a:solidFill>
                        <a:effectLst/>
                        <a:latin typeface="Arial" panose="020B0604020202020204" pitchFamily="34" charset="0"/>
                      </a:endParaRPr>
                    </a:p>
                  </a:txBody>
                  <a:tcPr marL="68580" marR="68580" marT="4763" marB="0">
                    <a:solidFill>
                      <a:schemeClr val="tx1">
                        <a:lumMod val="50000"/>
                        <a:lumOff val="50000"/>
                      </a:schemeClr>
                    </a:solidFill>
                  </a:tcPr>
                </a:tc>
                <a:extLst>
                  <a:ext uri="{0D108BD9-81ED-4DB2-BD59-A6C34878D82A}">
                    <a16:rowId xmlns:a16="http://schemas.microsoft.com/office/drawing/2014/main" val="2461990387"/>
                  </a:ext>
                </a:extLst>
              </a:tr>
              <a:tr h="1257487">
                <a:tc>
                  <a:txBody>
                    <a:bodyPr/>
                    <a:lstStyle/>
                    <a:p>
                      <a:pPr marL="0" marR="0" lvl="0" indent="0" algn="l" defTabSz="914400" rtl="0" eaLnBrk="1" fontAlgn="t" latinLnBrk="0" hangingPunct="1">
                        <a:lnSpc>
                          <a:spcPct val="107000"/>
                        </a:lnSpc>
                        <a:spcBef>
                          <a:spcPts val="0"/>
                        </a:spcBef>
                        <a:spcAft>
                          <a:spcPts val="0"/>
                        </a:spcAft>
                        <a:buClrTx/>
                        <a:buSzTx/>
                        <a:buFontTx/>
                        <a:buNone/>
                        <a:tabLst/>
                        <a:defRPr/>
                      </a:pPr>
                      <a:r>
                        <a:rPr lang="en-CA" sz="1600" b="1" i="0" kern="1200" dirty="0">
                          <a:solidFill>
                            <a:schemeClr val="tx1"/>
                          </a:solidFill>
                          <a:effectLst/>
                          <a:latin typeface="+mn-lt"/>
                          <a:ea typeface="+mn-ea"/>
                          <a:cs typeface="+mn-cs"/>
                        </a:rPr>
                        <a:t>Mode 1: Cross-border supply</a:t>
                      </a:r>
                    </a:p>
                    <a:p>
                      <a:pPr marL="0" marR="0" lvl="0" indent="0" algn="l" defTabSz="914400" rtl="0" eaLnBrk="1" fontAlgn="t" latinLnBrk="0" hangingPunct="1">
                        <a:lnSpc>
                          <a:spcPct val="107000"/>
                        </a:lnSpc>
                        <a:spcBef>
                          <a:spcPts val="0"/>
                        </a:spcBef>
                        <a:spcAft>
                          <a:spcPts val="0"/>
                        </a:spcAft>
                        <a:buClrTx/>
                        <a:buSzTx/>
                        <a:buFontTx/>
                        <a:buNone/>
                        <a:tabLst/>
                        <a:defRPr/>
                      </a:pPr>
                      <a:endParaRPr lang="fr-FR" sz="1600" b="1" i="0" kern="1200" noProof="0" dirty="0">
                        <a:solidFill>
                          <a:schemeClr val="tx1"/>
                        </a:solidFill>
                        <a:effectLst/>
                        <a:latin typeface="+mn-lt"/>
                        <a:ea typeface="+mn-ea"/>
                        <a:cs typeface="+mn-cs"/>
                      </a:endParaRPr>
                    </a:p>
                    <a:p>
                      <a:pPr marL="0" marR="0" algn="l" defTabSz="914400" rtl="0" eaLnBrk="1" fontAlgn="t" latinLnBrk="0" hangingPunct="1">
                        <a:lnSpc>
                          <a:spcPct val="107000"/>
                        </a:lnSpc>
                        <a:spcBef>
                          <a:spcPts val="0"/>
                        </a:spcBef>
                        <a:spcAft>
                          <a:spcPts val="0"/>
                        </a:spcAft>
                      </a:pPr>
                      <a:endParaRPr lang="en-CA" sz="1600" b="1"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tc>
                  <a:txBody>
                    <a:bodyPr/>
                    <a:lstStyle/>
                    <a:p>
                      <a:pPr marL="0" marR="0" lvl="0" indent="0" algn="just" defTabSz="914400" rtl="0" eaLnBrk="1" fontAlgn="t" latinLnBrk="0" hangingPunct="1">
                        <a:lnSpc>
                          <a:spcPct val="107000"/>
                        </a:lnSpc>
                        <a:spcBef>
                          <a:spcPts val="0"/>
                        </a:spcBef>
                        <a:spcAft>
                          <a:spcPts val="0"/>
                        </a:spcAft>
                        <a:buClrTx/>
                        <a:buSzTx/>
                        <a:buFontTx/>
                        <a:buNone/>
                        <a:tabLst/>
                        <a:defRPr/>
                      </a:pPr>
                      <a:r>
                        <a:rPr lang="en-US" sz="1600" b="1" i="0" kern="1200" dirty="0">
                          <a:solidFill>
                            <a:schemeClr val="tx1"/>
                          </a:solidFill>
                          <a:effectLst/>
                          <a:latin typeface="+mn-lt"/>
                          <a:ea typeface="+mn-ea"/>
                          <a:cs typeface="+mn-cs"/>
                        </a:rPr>
                        <a:t>Service flows that move from the territory of one Member into the territory of another member</a:t>
                      </a:r>
                    </a:p>
                    <a:p>
                      <a:pPr marL="0" marR="0" algn="just" fontAlgn="t">
                        <a:lnSpc>
                          <a:spcPct val="107000"/>
                        </a:lnSpc>
                        <a:spcBef>
                          <a:spcPts val="0"/>
                        </a:spcBef>
                        <a:spcAft>
                          <a:spcPts val="0"/>
                        </a:spcAft>
                      </a:pPr>
                      <a:endParaRPr lang="en-US" sz="1600" b="1"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tc>
                  <a:txBody>
                    <a:bodyPr/>
                    <a:lstStyle/>
                    <a:p>
                      <a:pPr marL="0" marR="0" algn="l" fontAlgn="t">
                        <a:lnSpc>
                          <a:spcPct val="107000"/>
                        </a:lnSpc>
                        <a:spcBef>
                          <a:spcPts val="0"/>
                        </a:spcBef>
                        <a:spcAft>
                          <a:spcPts val="0"/>
                        </a:spcAft>
                      </a:pPr>
                      <a:r>
                        <a:rPr lang="en-GB" sz="1600" b="0" i="0" kern="1200" dirty="0">
                          <a:solidFill>
                            <a:schemeClr val="tx1"/>
                          </a:solidFill>
                          <a:effectLst/>
                          <a:latin typeface="+mn-lt"/>
                          <a:ea typeface="+mn-ea"/>
                          <a:cs typeface="+mn-cs"/>
                        </a:rPr>
                        <a:t>A user in country A receives services from abroad through its telecommunications, information technology or postal delivery infrastructure</a:t>
                      </a:r>
                      <a:endParaRPr lang="en-US" sz="1600" b="0"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extLst>
                  <a:ext uri="{0D108BD9-81ED-4DB2-BD59-A6C34878D82A}">
                    <a16:rowId xmlns:a16="http://schemas.microsoft.com/office/drawing/2014/main" val="378085743"/>
                  </a:ext>
                </a:extLst>
              </a:tr>
              <a:tr h="1006904">
                <a:tc>
                  <a:txBody>
                    <a:bodyPr/>
                    <a:lstStyle/>
                    <a:p>
                      <a:pPr marL="0" marR="0" lvl="0" indent="0" algn="l" defTabSz="914400" rtl="0" eaLnBrk="1" fontAlgn="t" latinLnBrk="0" hangingPunct="1">
                        <a:lnSpc>
                          <a:spcPct val="107000"/>
                        </a:lnSpc>
                        <a:spcBef>
                          <a:spcPts val="0"/>
                        </a:spcBef>
                        <a:spcAft>
                          <a:spcPts val="0"/>
                        </a:spcAft>
                        <a:buClrTx/>
                        <a:buSzTx/>
                        <a:buFontTx/>
                        <a:buNone/>
                        <a:tabLst/>
                        <a:defRPr/>
                      </a:pPr>
                      <a:r>
                        <a:rPr lang="en-CA" sz="1600" b="1" i="0" kern="1200" dirty="0">
                          <a:solidFill>
                            <a:schemeClr val="tx1"/>
                          </a:solidFill>
                          <a:effectLst/>
                          <a:latin typeface="+mn-lt"/>
                          <a:ea typeface="+mn-ea"/>
                          <a:cs typeface="+mn-cs"/>
                        </a:rPr>
                        <a:t>Mode 2:Consumption abroad</a:t>
                      </a:r>
                      <a:endParaRPr lang="fr-FR" sz="1600" b="1" i="0" kern="1200" noProof="0" dirty="0">
                        <a:solidFill>
                          <a:schemeClr val="tx1"/>
                        </a:solidFill>
                        <a:effectLst/>
                        <a:latin typeface="+mn-lt"/>
                        <a:ea typeface="+mn-ea"/>
                        <a:cs typeface="+mn-cs"/>
                      </a:endParaRPr>
                    </a:p>
                    <a:p>
                      <a:pPr marL="0" marR="0" algn="l" defTabSz="914400" rtl="0" eaLnBrk="1" fontAlgn="t" latinLnBrk="0" hangingPunct="1">
                        <a:lnSpc>
                          <a:spcPct val="107000"/>
                        </a:lnSpc>
                        <a:spcBef>
                          <a:spcPts val="0"/>
                        </a:spcBef>
                        <a:spcAft>
                          <a:spcPts val="0"/>
                        </a:spcAft>
                      </a:pPr>
                      <a:endParaRPr lang="en-CA" sz="1600" b="1"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tc>
                  <a:txBody>
                    <a:bodyPr/>
                    <a:lstStyle/>
                    <a:p>
                      <a:pPr marL="0" marR="0" lvl="0" indent="0" algn="just" defTabSz="914400" rtl="0" eaLnBrk="1" fontAlgn="t" latinLnBrk="0" hangingPunct="1">
                        <a:lnSpc>
                          <a:spcPct val="107000"/>
                        </a:lnSpc>
                        <a:spcBef>
                          <a:spcPts val="0"/>
                        </a:spcBef>
                        <a:spcAft>
                          <a:spcPts val="0"/>
                        </a:spcAft>
                        <a:buClrTx/>
                        <a:buSzTx/>
                        <a:buFontTx/>
                        <a:buNone/>
                        <a:tabLst/>
                        <a:defRPr/>
                      </a:pPr>
                      <a:r>
                        <a:rPr lang="en-US" sz="1600" b="1" i="0" kern="1200" dirty="0">
                          <a:solidFill>
                            <a:schemeClr val="tx1"/>
                          </a:solidFill>
                          <a:effectLst/>
                          <a:latin typeface="+mn-lt"/>
                          <a:ea typeface="+mn-ea"/>
                          <a:cs typeface="+mn-cs"/>
                        </a:rPr>
                        <a:t>Service consumer moves into another Member’s territory to obtain a service</a:t>
                      </a:r>
                    </a:p>
                    <a:p>
                      <a:pPr marL="0" marR="0" algn="just" fontAlgn="t">
                        <a:lnSpc>
                          <a:spcPct val="107000"/>
                        </a:lnSpc>
                        <a:spcBef>
                          <a:spcPts val="0"/>
                        </a:spcBef>
                        <a:spcAft>
                          <a:spcPts val="0"/>
                        </a:spcAft>
                      </a:pPr>
                      <a:endParaRPr lang="en-US" sz="1600" b="1"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tc>
                  <a:txBody>
                    <a:bodyPr/>
                    <a:lstStyle/>
                    <a:p>
                      <a:pPr marL="0" marR="0" algn="l" fontAlgn="t">
                        <a:lnSpc>
                          <a:spcPct val="107000"/>
                        </a:lnSpc>
                        <a:spcBef>
                          <a:spcPts val="0"/>
                        </a:spcBef>
                        <a:spcAft>
                          <a:spcPts val="0"/>
                        </a:spcAft>
                      </a:pPr>
                      <a:r>
                        <a:rPr lang="en-GB" sz="1600" b="0" i="0" kern="1200" dirty="0">
                          <a:solidFill>
                            <a:schemeClr val="tx1"/>
                          </a:solidFill>
                          <a:effectLst/>
                          <a:latin typeface="+mn-lt"/>
                          <a:ea typeface="+mn-ea"/>
                          <a:cs typeface="+mn-cs"/>
                        </a:rPr>
                        <a:t>Nationals of country A travel to country B as tourists, students or patients to receive various services.</a:t>
                      </a:r>
                      <a:endParaRPr lang="en-CA" sz="1600" b="0"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extLst>
                  <a:ext uri="{0D108BD9-81ED-4DB2-BD59-A6C34878D82A}">
                    <a16:rowId xmlns:a16="http://schemas.microsoft.com/office/drawing/2014/main" val="3682874892"/>
                  </a:ext>
                </a:extLst>
              </a:tr>
              <a:tr h="1527080">
                <a:tc>
                  <a:txBody>
                    <a:bodyPr/>
                    <a:lstStyle/>
                    <a:p>
                      <a:pPr marL="0" marR="0" lvl="0" indent="0" algn="l" defTabSz="914400" rtl="0" eaLnBrk="1" fontAlgn="t" latinLnBrk="0" hangingPunct="1">
                        <a:lnSpc>
                          <a:spcPct val="107000"/>
                        </a:lnSpc>
                        <a:spcBef>
                          <a:spcPts val="0"/>
                        </a:spcBef>
                        <a:spcAft>
                          <a:spcPts val="0"/>
                        </a:spcAft>
                        <a:buClrTx/>
                        <a:buSzTx/>
                        <a:buFontTx/>
                        <a:buNone/>
                        <a:tabLst/>
                        <a:defRPr/>
                      </a:pPr>
                      <a:r>
                        <a:rPr lang="en-CA" sz="1600" b="1" i="0" kern="1200" dirty="0">
                          <a:solidFill>
                            <a:schemeClr val="tx1"/>
                          </a:solidFill>
                          <a:effectLst/>
                          <a:latin typeface="+mn-lt"/>
                          <a:ea typeface="+mn-ea"/>
                          <a:cs typeface="+mn-cs"/>
                        </a:rPr>
                        <a:t>Mode 3:Commercial presence</a:t>
                      </a:r>
                    </a:p>
                  </a:txBody>
                  <a:tcPr marL="68580" marR="68580" marT="4763" marB="0">
                    <a:solidFill>
                      <a:schemeClr val="tx2">
                        <a:lumMod val="20000"/>
                        <a:lumOff val="80000"/>
                      </a:schemeClr>
                    </a:solidFill>
                  </a:tcPr>
                </a:tc>
                <a:tc>
                  <a:txBody>
                    <a:bodyPr/>
                    <a:lstStyle/>
                    <a:p>
                      <a:pPr marL="0" marR="0" lvl="0" indent="0" algn="just" defTabSz="914400" rtl="0" eaLnBrk="1" fontAlgn="t" latinLnBrk="0" hangingPunct="1">
                        <a:lnSpc>
                          <a:spcPct val="107000"/>
                        </a:lnSpc>
                        <a:spcBef>
                          <a:spcPts val="0"/>
                        </a:spcBef>
                        <a:spcAft>
                          <a:spcPts val="0"/>
                        </a:spcAft>
                        <a:buClrTx/>
                        <a:buSzTx/>
                        <a:buFontTx/>
                        <a:buNone/>
                        <a:tabLst/>
                        <a:defRPr/>
                      </a:pPr>
                      <a:r>
                        <a:rPr lang="en-US" sz="1600" b="1" i="0" kern="1200" dirty="0">
                          <a:solidFill>
                            <a:schemeClr val="tx1"/>
                          </a:solidFill>
                          <a:effectLst/>
                          <a:latin typeface="+mn-lt"/>
                          <a:ea typeface="+mn-ea"/>
                          <a:cs typeface="+mn-cs"/>
                        </a:rPr>
                        <a:t>Service supplier of one Member establishing territorial presence through ownership or lease of premises in another Member’s territory to provide a service</a:t>
                      </a:r>
                    </a:p>
                    <a:p>
                      <a:pPr marL="0" marR="0" algn="just" fontAlgn="t">
                        <a:lnSpc>
                          <a:spcPct val="107000"/>
                        </a:lnSpc>
                        <a:spcBef>
                          <a:spcPts val="0"/>
                        </a:spcBef>
                        <a:spcAft>
                          <a:spcPts val="0"/>
                        </a:spcAft>
                      </a:pPr>
                      <a:endParaRPr lang="en-US" sz="1600" b="1" i="0" u="none" strike="noStrike" dirty="0">
                        <a:solidFill>
                          <a:schemeClr val="tx1"/>
                        </a:solidFill>
                        <a:effectLst/>
                        <a:latin typeface="Arial" panose="020B0604020202020204" pitchFamily="34" charset="0"/>
                      </a:endParaRPr>
                    </a:p>
                  </a:txBody>
                  <a:tcPr marL="68580" marR="68580" marT="4763" marB="0">
                    <a:solidFill>
                      <a:schemeClr val="tx2">
                        <a:lumMod val="20000"/>
                        <a:lumOff val="80000"/>
                      </a:schemeClr>
                    </a:solidFill>
                  </a:tcPr>
                </a:tc>
                <a:tc>
                  <a:txBody>
                    <a:bodyPr/>
                    <a:lstStyle/>
                    <a:p>
                      <a:pPr marL="0" marR="0" algn="l" fontAlgn="t">
                        <a:lnSpc>
                          <a:spcPct val="107000"/>
                        </a:lnSpc>
                        <a:spcBef>
                          <a:spcPts val="0"/>
                        </a:spcBef>
                        <a:spcAft>
                          <a:spcPts val="0"/>
                        </a:spcAft>
                      </a:pPr>
                      <a:r>
                        <a:rPr lang="en-GB" sz="1600" b="0" i="0" kern="1200" dirty="0">
                          <a:solidFill>
                            <a:schemeClr val="tx1"/>
                          </a:solidFill>
                          <a:effectLst/>
                          <a:latin typeface="+mn-lt"/>
                          <a:ea typeface="+mn-ea"/>
                          <a:cs typeface="+mn-cs"/>
                        </a:rPr>
                        <a:t>The service is provided in country A by a subsidiary, branch or representative office (hotel group, construction company) </a:t>
                      </a:r>
                      <a:endParaRPr lang="en-US" sz="1600" b="0"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extLst>
                  <a:ext uri="{0D108BD9-81ED-4DB2-BD59-A6C34878D82A}">
                    <a16:rowId xmlns:a16="http://schemas.microsoft.com/office/drawing/2014/main" val="948709770"/>
                  </a:ext>
                </a:extLst>
              </a:tr>
              <a:tr h="1329381">
                <a:tc>
                  <a:txBody>
                    <a:bodyPr/>
                    <a:lstStyle/>
                    <a:p>
                      <a:pPr marL="0" marR="0" lvl="0" indent="0" algn="l" defTabSz="914400" rtl="0" eaLnBrk="1" fontAlgn="t" latinLnBrk="0" hangingPunct="1">
                        <a:lnSpc>
                          <a:spcPct val="107000"/>
                        </a:lnSpc>
                        <a:spcBef>
                          <a:spcPts val="0"/>
                        </a:spcBef>
                        <a:spcAft>
                          <a:spcPts val="0"/>
                        </a:spcAft>
                        <a:buClrTx/>
                        <a:buSzTx/>
                        <a:buFontTx/>
                        <a:buNone/>
                        <a:tabLst/>
                        <a:defRPr/>
                      </a:pPr>
                      <a:r>
                        <a:rPr lang="en-CA" sz="1600" b="1" i="0" kern="1200" dirty="0">
                          <a:solidFill>
                            <a:schemeClr val="tx1"/>
                          </a:solidFill>
                          <a:effectLst/>
                          <a:latin typeface="+mn-lt"/>
                          <a:ea typeface="+mn-ea"/>
                          <a:cs typeface="+mn-cs"/>
                        </a:rPr>
                        <a:t>Mode 4:Presence of natural persons</a:t>
                      </a:r>
                      <a:endParaRPr lang="fr-FR" sz="1600" b="1" i="0" kern="1200" noProof="0" dirty="0">
                        <a:solidFill>
                          <a:schemeClr val="tx1"/>
                        </a:solidFill>
                        <a:effectLst/>
                        <a:latin typeface="+mn-lt"/>
                        <a:ea typeface="+mn-ea"/>
                        <a:cs typeface="+mn-cs"/>
                      </a:endParaRPr>
                    </a:p>
                  </a:txBody>
                  <a:tcPr marL="68580" marR="68580" marT="4763" marB="0">
                    <a:solidFill>
                      <a:schemeClr val="tx2">
                        <a:lumMod val="20000"/>
                        <a:lumOff val="80000"/>
                      </a:schemeClr>
                    </a:solidFill>
                  </a:tcPr>
                </a:tc>
                <a:tc>
                  <a:txBody>
                    <a:bodyPr/>
                    <a:lstStyle/>
                    <a:p>
                      <a:pPr marL="0" marR="0" lvl="0" indent="0" algn="just" defTabSz="914400" rtl="0" eaLnBrk="1" fontAlgn="t" latinLnBrk="0" hangingPunct="1">
                        <a:lnSpc>
                          <a:spcPct val="107000"/>
                        </a:lnSpc>
                        <a:spcBef>
                          <a:spcPts val="0"/>
                        </a:spcBef>
                        <a:spcAft>
                          <a:spcPts val="0"/>
                        </a:spcAft>
                        <a:buClrTx/>
                        <a:buSzTx/>
                        <a:buFontTx/>
                        <a:buNone/>
                        <a:tabLst/>
                        <a:defRPr/>
                      </a:pPr>
                      <a:r>
                        <a:rPr lang="en-US" sz="1600" b="1" i="0" kern="1200" dirty="0">
                          <a:solidFill>
                            <a:schemeClr val="tx1"/>
                          </a:solidFill>
                          <a:effectLst/>
                          <a:latin typeface="+mn-lt"/>
                          <a:ea typeface="+mn-ea"/>
                          <a:cs typeface="+mn-cs"/>
                        </a:rPr>
                        <a:t>Consists of a person of one Member entering the territory of another Member to supply a service</a:t>
                      </a:r>
                    </a:p>
                    <a:p>
                      <a:pPr marL="0" marR="0" lvl="0" indent="0" algn="just" defTabSz="914400" rtl="0" eaLnBrk="1" fontAlgn="t" latinLnBrk="0" hangingPunct="1">
                        <a:lnSpc>
                          <a:spcPct val="107000"/>
                        </a:lnSpc>
                        <a:spcBef>
                          <a:spcPts val="0"/>
                        </a:spcBef>
                        <a:spcAft>
                          <a:spcPts val="0"/>
                        </a:spcAft>
                        <a:buClrTx/>
                        <a:buSzTx/>
                        <a:buFontTx/>
                        <a:buNone/>
                        <a:tabLst/>
                        <a:defRPr/>
                      </a:pPr>
                      <a:endParaRPr lang="en-US" sz="1600" b="1"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tc>
                  <a:txBody>
                    <a:bodyPr/>
                    <a:lstStyle/>
                    <a:p>
                      <a:pPr marL="0" marR="0" algn="l" fontAlgn="t">
                        <a:lnSpc>
                          <a:spcPct val="107000"/>
                        </a:lnSpc>
                        <a:spcBef>
                          <a:spcPts val="0"/>
                        </a:spcBef>
                        <a:spcAft>
                          <a:spcPts val="0"/>
                        </a:spcAft>
                      </a:pPr>
                      <a:r>
                        <a:rPr lang="en-GB" sz="1600" b="0" i="0" kern="1200" dirty="0">
                          <a:solidFill>
                            <a:schemeClr val="tx1"/>
                          </a:solidFill>
                          <a:effectLst/>
                          <a:latin typeface="+mn-lt"/>
                          <a:ea typeface="+mn-ea"/>
                          <a:cs typeface="+mn-cs"/>
                        </a:rPr>
                        <a:t>A consultant , accountants or a doctor going to another country to offer their services</a:t>
                      </a:r>
                    </a:p>
                    <a:p>
                      <a:pPr marL="0" marR="0" algn="l" fontAlgn="t">
                        <a:lnSpc>
                          <a:spcPct val="107000"/>
                        </a:lnSpc>
                        <a:spcBef>
                          <a:spcPts val="0"/>
                        </a:spcBef>
                        <a:spcAft>
                          <a:spcPts val="0"/>
                        </a:spcAft>
                      </a:pPr>
                      <a:endParaRPr lang="en-CA" sz="1600" b="0" i="0" kern="1200" dirty="0">
                        <a:solidFill>
                          <a:schemeClr val="tx1"/>
                        </a:solidFill>
                        <a:effectLst/>
                        <a:latin typeface="+mn-lt"/>
                        <a:ea typeface="+mn-ea"/>
                        <a:cs typeface="+mn-cs"/>
                      </a:endParaRPr>
                    </a:p>
                  </a:txBody>
                  <a:tcPr marL="68580" marR="68580" marT="4763" marB="0">
                    <a:solidFill>
                      <a:schemeClr val="tx2">
                        <a:lumMod val="20000"/>
                        <a:lumOff val="80000"/>
                      </a:schemeClr>
                    </a:solidFill>
                  </a:tcPr>
                </a:tc>
                <a:extLst>
                  <a:ext uri="{0D108BD9-81ED-4DB2-BD59-A6C34878D82A}">
                    <a16:rowId xmlns:a16="http://schemas.microsoft.com/office/drawing/2014/main" val="2878411372"/>
                  </a:ext>
                </a:extLst>
              </a:tr>
            </a:tbl>
          </a:graphicData>
        </a:graphic>
      </p:graphicFrame>
    </p:spTree>
    <p:extLst>
      <p:ext uri="{BB962C8B-B14F-4D97-AF65-F5344CB8AC3E}">
        <p14:creationId xmlns:p14="http://schemas.microsoft.com/office/powerpoint/2010/main" val="2489555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175272"/>
            <a:ext cx="9144000" cy="2185214"/>
          </a:xfrm>
          <a:prstGeom prst="rect">
            <a:avLst/>
          </a:prstGeom>
          <a:solidFill>
            <a:schemeClr val="accent5">
              <a:lumMod val="50000"/>
            </a:schemeClr>
          </a:solidFill>
        </p:spPr>
        <p:txBody>
          <a:bodyPr wrap="square" rtlCol="0">
            <a:spAutoFit/>
          </a:bodyPr>
          <a:lstStyle/>
          <a:p>
            <a:pPr algn="ctr"/>
            <a:endParaRPr lang="fr-FR" sz="2000" dirty="0">
              <a:solidFill>
                <a:schemeClr val="bg1"/>
              </a:solidFill>
              <a:latin typeface="Arial" panose="020B0604020202020204" pitchFamily="34" charset="0"/>
              <a:cs typeface="Arial" panose="020B0604020202020204" pitchFamily="34" charset="0"/>
            </a:endParaRPr>
          </a:p>
          <a:p>
            <a:pPr algn="ctr"/>
            <a:r>
              <a:rPr lang="en-US" sz="4800" dirty="0">
                <a:solidFill>
                  <a:schemeClr val="bg1"/>
                </a:solidFill>
                <a:ea typeface="DengXian" panose="02010600030101010101" pitchFamily="2" charset="-122"/>
                <a:cs typeface="Arial" panose="020B0604020202020204" pitchFamily="34" charset="0"/>
              </a:rPr>
              <a:t>Status of the </a:t>
            </a:r>
            <a:r>
              <a:rPr lang="en-US" sz="4800" dirty="0" err="1">
                <a:solidFill>
                  <a:schemeClr val="bg1"/>
                </a:solidFill>
                <a:ea typeface="DengXian" panose="02010600030101010101" pitchFamily="2" charset="-122"/>
                <a:cs typeface="Arial" panose="020B0604020202020204" pitchFamily="34" charset="0"/>
              </a:rPr>
              <a:t>AfCFTA</a:t>
            </a:r>
            <a:r>
              <a:rPr lang="en-US" sz="4800" dirty="0">
                <a:solidFill>
                  <a:schemeClr val="bg1"/>
                </a:solidFill>
                <a:ea typeface="DengXian" panose="02010600030101010101" pitchFamily="2" charset="-122"/>
                <a:cs typeface="Arial" panose="020B0604020202020204" pitchFamily="34" charset="0"/>
              </a:rPr>
              <a:t> : Ratification and negotiations</a:t>
            </a:r>
          </a:p>
          <a:p>
            <a:pPr algn="ctr"/>
            <a:endParaRPr lang="en-GB"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0494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ângulo arredondado 8">
            <a:extLst>
              <a:ext uri="{FF2B5EF4-FFF2-40B4-BE49-F238E27FC236}">
                <a16:creationId xmlns:a16="http://schemas.microsoft.com/office/drawing/2014/main" id="{D49DA16F-2538-4038-B004-2ECCA5D85288}"/>
              </a:ext>
            </a:extLst>
          </p:cNvPr>
          <p:cNvSpPr/>
          <p:nvPr/>
        </p:nvSpPr>
        <p:spPr>
          <a:xfrm>
            <a:off x="0" y="-155622"/>
            <a:ext cx="121920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3600" b="1" dirty="0" err="1">
                <a:latin typeface="Calibri" panose="020F0502020204030204" pitchFamily="34" charset="0"/>
                <a:cs typeface="Calibri" panose="020F0502020204030204" pitchFamily="34" charset="0"/>
              </a:rPr>
              <a:t>AfCFTA</a:t>
            </a:r>
            <a:r>
              <a:rPr lang="fr-FR" sz="3600" b="1" dirty="0">
                <a:latin typeface="Calibri" panose="020F0502020204030204" pitchFamily="34" charset="0"/>
                <a:cs typeface="Calibri" panose="020F0502020204030204" pitchFamily="34" charset="0"/>
              </a:rPr>
              <a:t>: Ratification </a:t>
            </a:r>
            <a:r>
              <a:rPr lang="fr-FR" sz="3600" b="1" dirty="0" err="1">
                <a:latin typeface="Calibri" panose="020F0502020204030204" pitchFamily="34" charset="0"/>
                <a:cs typeface="Calibri" panose="020F0502020204030204" pitchFamily="34" charset="0"/>
              </a:rPr>
              <a:t>status</a:t>
            </a:r>
            <a:endParaRPr lang="en-GB" sz="3600" b="1" dirty="0">
              <a:latin typeface="Calibri" panose="020F0502020204030204" pitchFamily="34" charset="0"/>
              <a:cs typeface="Calibri" panose="020F0502020204030204" pitchFamily="34" charset="0"/>
            </a:endParaRPr>
          </a:p>
        </p:txBody>
      </p:sp>
      <p:pic>
        <p:nvPicPr>
          <p:cNvPr id="17" name="Picture 16" descr="Chart, sunburst chart&#10;&#10;Description automatically generated">
            <a:extLst>
              <a:ext uri="{FF2B5EF4-FFF2-40B4-BE49-F238E27FC236}">
                <a16:creationId xmlns:a16="http://schemas.microsoft.com/office/drawing/2014/main" id="{80824905-EDFA-477B-8D73-4F6AE6793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533" y="829926"/>
            <a:ext cx="11681469" cy="5445613"/>
          </a:xfrm>
          <a:prstGeom prst="rect">
            <a:avLst/>
          </a:prstGeom>
        </p:spPr>
      </p:pic>
    </p:spTree>
    <p:extLst>
      <p:ext uri="{BB962C8B-B14F-4D97-AF65-F5344CB8AC3E}">
        <p14:creationId xmlns:p14="http://schemas.microsoft.com/office/powerpoint/2010/main" val="3457626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F19C9234-94A6-4BA8-97D8-D19E9E60A667}"/>
              </a:ext>
            </a:extLst>
          </p:cNvPr>
          <p:cNvSpPr/>
          <p:nvPr/>
        </p:nvSpPr>
        <p:spPr>
          <a:xfrm>
            <a:off x="275574" y="86493"/>
            <a:ext cx="11604010" cy="817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a:defRPr sz="1800" b="0" i="0" u="none" strike="noStrike" kern="0" cap="none" spc="0" baseline="0">
                <a:solidFill>
                  <a:srgbClr val="000000"/>
                </a:solidFill>
                <a:uFillTx/>
              </a:defRPr>
            </a:pPr>
            <a:r>
              <a:rPr lang="fr-FR" sz="3600" b="1" dirty="0" err="1">
                <a:solidFill>
                  <a:srgbClr val="FFFFFF"/>
                </a:solidFill>
                <a:latin typeface="Calibri" panose="020F0502020204030204" pitchFamily="34" charset="0"/>
                <a:cs typeface="Calibri" panose="020F0502020204030204" pitchFamily="34" charset="0"/>
              </a:rPr>
              <a:t>AfCFTA</a:t>
            </a:r>
            <a:r>
              <a:rPr lang="fr-FR" sz="3600" b="1" dirty="0">
                <a:solidFill>
                  <a:srgbClr val="FFFFFF"/>
                </a:solidFill>
                <a:latin typeface="Calibri" panose="020F0502020204030204" pitchFamily="34" charset="0"/>
                <a:cs typeface="Calibri" panose="020F0502020204030204" pitchFamily="34" charset="0"/>
              </a:rPr>
              <a:t> : </a:t>
            </a:r>
            <a:r>
              <a:rPr lang="fr-FR" sz="3600" b="1" dirty="0" err="1">
                <a:solidFill>
                  <a:srgbClr val="FFFFFF"/>
                </a:solidFill>
                <a:latin typeface="Calibri" panose="020F0502020204030204" pitchFamily="34" charset="0"/>
                <a:cs typeface="Calibri" panose="020F0502020204030204" pitchFamily="34" charset="0"/>
              </a:rPr>
              <a:t>Status</a:t>
            </a:r>
            <a:r>
              <a:rPr lang="fr-FR" sz="3600" b="1" dirty="0">
                <a:solidFill>
                  <a:srgbClr val="FFFFFF"/>
                </a:solidFill>
                <a:latin typeface="Calibri" panose="020F0502020204030204" pitchFamily="34" charset="0"/>
                <a:cs typeface="Calibri" panose="020F0502020204030204" pitchFamily="34" charset="0"/>
              </a:rPr>
              <a:t> of the </a:t>
            </a:r>
            <a:r>
              <a:rPr lang="en-US" sz="3600" b="1" dirty="0">
                <a:solidFill>
                  <a:srgbClr val="FFFFFF"/>
                </a:solidFill>
                <a:latin typeface="Calibri" panose="020F0502020204030204" pitchFamily="34" charset="0"/>
                <a:cs typeface="Calibri" panose="020F0502020204030204" pitchFamily="34" charset="0"/>
              </a:rPr>
              <a:t>negotiations</a:t>
            </a:r>
            <a:r>
              <a:rPr lang="fr-FR" sz="3600" b="1" dirty="0">
                <a:solidFill>
                  <a:srgbClr val="FFFFFF"/>
                </a:solidFill>
                <a:latin typeface="Calibri" panose="020F0502020204030204" pitchFamily="34" charset="0"/>
                <a:cs typeface="Calibri" panose="020F0502020204030204" pitchFamily="34" charset="0"/>
              </a:rPr>
              <a:t> </a:t>
            </a:r>
            <a:endParaRPr lang="en-GB" sz="3600" b="1" dirty="0">
              <a:solidFill>
                <a:srgbClr val="FFFFFF"/>
              </a:solidFill>
              <a:latin typeface="Calibri" panose="020F0502020204030204" pitchFamily="34" charset="0"/>
              <a:cs typeface="Calibri" panose="020F0502020204030204" pitchFamily="34" charset="0"/>
            </a:endParaRPr>
          </a:p>
        </p:txBody>
      </p:sp>
      <p:sp>
        <p:nvSpPr>
          <p:cNvPr id="4" name="Rectangle: Rounded Corners 3">
            <a:extLst>
              <a:ext uri="{FF2B5EF4-FFF2-40B4-BE49-F238E27FC236}">
                <a16:creationId xmlns:a16="http://schemas.microsoft.com/office/drawing/2014/main" id="{EB36EB02-D187-4284-B2DD-90F524141B61}"/>
              </a:ext>
            </a:extLst>
          </p:cNvPr>
          <p:cNvSpPr/>
          <p:nvPr/>
        </p:nvSpPr>
        <p:spPr>
          <a:xfrm>
            <a:off x="429316" y="887528"/>
            <a:ext cx="4865914" cy="3414329"/>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lnSpc>
                <a:spcPct val="90000"/>
              </a:lnSpc>
              <a:spcBef>
                <a:spcPts val="1000"/>
              </a:spcBef>
              <a:buSzPct val="100000"/>
              <a:defRPr/>
            </a:pPr>
            <a:r>
              <a:rPr lang="en-GB" sz="2000" b="1" dirty="0">
                <a:solidFill>
                  <a:srgbClr val="000000"/>
                </a:solidFill>
                <a:latin typeface="Calibri"/>
              </a:rPr>
              <a:t>Protocol on Trade in Goods</a:t>
            </a:r>
          </a:p>
          <a:p>
            <a:pPr marL="228600" indent="-228600" algn="just">
              <a:lnSpc>
                <a:spcPct val="90000"/>
              </a:lnSpc>
              <a:spcBef>
                <a:spcPts val="500"/>
              </a:spcBef>
              <a:buSzPct val="100000"/>
              <a:buFont typeface="Wingdings" panose="05000000000000000000" pitchFamily="2" charset="2"/>
              <a:buChar char="Ø"/>
              <a:defRPr/>
            </a:pPr>
            <a:r>
              <a:rPr lang="en-US" sz="1600" dirty="0">
                <a:solidFill>
                  <a:srgbClr val="000000"/>
                </a:solidFill>
                <a:latin typeface="Calibri"/>
              </a:rPr>
              <a:t>43 countries have submitted their tariff offers on goods representing 78 percent of AU Member States with consolidated submissions from 4 Customs Unions (CEMAC, ECOWAS +</a:t>
            </a:r>
            <a:r>
              <a:rPr lang="en-GB" sz="1600" dirty="0">
                <a:solidFill>
                  <a:srgbClr val="000000"/>
                </a:solidFill>
                <a:latin typeface="Calibri"/>
              </a:rPr>
              <a:t> </a:t>
            </a:r>
            <a:r>
              <a:rPr lang="en-US" sz="1600" dirty="0">
                <a:solidFill>
                  <a:srgbClr val="000000"/>
                </a:solidFill>
                <a:latin typeface="Calibri"/>
              </a:rPr>
              <a:t>Mauritania, EAC and SACU)</a:t>
            </a:r>
          </a:p>
          <a:p>
            <a:pPr marL="228600" indent="-228600" algn="just">
              <a:lnSpc>
                <a:spcPct val="90000"/>
              </a:lnSpc>
              <a:spcBef>
                <a:spcPts val="500"/>
              </a:spcBef>
              <a:buSzPct val="100000"/>
              <a:buFont typeface="Wingdings" panose="05000000000000000000" pitchFamily="2" charset="2"/>
              <a:buChar char="Ø"/>
              <a:defRPr/>
            </a:pPr>
            <a:r>
              <a:rPr lang="en-US" sz="1600" dirty="0">
                <a:solidFill>
                  <a:srgbClr val="000000"/>
                </a:solidFill>
                <a:latin typeface="Calibri"/>
              </a:rPr>
              <a:t>28 of 43 Member States offers on goods for tariff liberalization have</a:t>
            </a:r>
            <a:r>
              <a:rPr lang="en-GB" sz="1600" dirty="0">
                <a:solidFill>
                  <a:srgbClr val="000000"/>
                </a:solidFill>
                <a:latin typeface="Calibri"/>
              </a:rPr>
              <a:t> </a:t>
            </a:r>
            <a:r>
              <a:rPr lang="en-US" sz="1600" dirty="0">
                <a:solidFill>
                  <a:srgbClr val="000000"/>
                </a:solidFill>
                <a:latin typeface="Calibri"/>
              </a:rPr>
              <a:t>met the threshold - 90  percent of tariff lines to be fully liberalized.</a:t>
            </a:r>
          </a:p>
          <a:p>
            <a:pPr marL="228600" indent="-228600" algn="just">
              <a:lnSpc>
                <a:spcPct val="90000"/>
              </a:lnSpc>
              <a:spcBef>
                <a:spcPts val="500"/>
              </a:spcBef>
              <a:buSzPct val="100000"/>
              <a:buFont typeface="Wingdings" panose="05000000000000000000" pitchFamily="2" charset="2"/>
              <a:buChar char="Ø"/>
              <a:defRPr/>
            </a:pPr>
            <a:r>
              <a:rPr lang="en-US" sz="1600" dirty="0">
                <a:solidFill>
                  <a:srgbClr val="000000"/>
                </a:solidFill>
                <a:latin typeface="Calibri"/>
              </a:rPr>
              <a:t>87.7% of the tariff lines have agreed </a:t>
            </a:r>
            <a:r>
              <a:rPr lang="en-US" sz="1600" dirty="0" err="1">
                <a:solidFill>
                  <a:srgbClr val="000000"/>
                </a:solidFill>
                <a:latin typeface="Calibri"/>
              </a:rPr>
              <a:t>RoO</a:t>
            </a:r>
            <a:r>
              <a:rPr lang="en-US" sz="1600" dirty="0">
                <a:solidFill>
                  <a:srgbClr val="000000"/>
                </a:solidFill>
                <a:latin typeface="Calibri"/>
              </a:rPr>
              <a:t>. RECs </a:t>
            </a:r>
            <a:r>
              <a:rPr lang="en-US" sz="1600" dirty="0" err="1">
                <a:solidFill>
                  <a:srgbClr val="000000"/>
                </a:solidFill>
                <a:latin typeface="Calibri"/>
              </a:rPr>
              <a:t>RoO</a:t>
            </a:r>
            <a:r>
              <a:rPr lang="en-US" sz="1600" dirty="0">
                <a:solidFill>
                  <a:srgbClr val="000000"/>
                </a:solidFill>
                <a:latin typeface="Calibri"/>
              </a:rPr>
              <a:t> shall apply to the outstanding 12.3 percent tariff lines (on temporary bases). </a:t>
            </a:r>
            <a:endParaRPr lang="en-GB" sz="1600" dirty="0">
              <a:solidFill>
                <a:srgbClr val="000000"/>
              </a:solidFill>
              <a:latin typeface="Calibri"/>
            </a:endParaRPr>
          </a:p>
        </p:txBody>
      </p:sp>
      <p:sp>
        <p:nvSpPr>
          <p:cNvPr id="5" name="Rectangle: Rounded Corners 4">
            <a:extLst>
              <a:ext uri="{FF2B5EF4-FFF2-40B4-BE49-F238E27FC236}">
                <a16:creationId xmlns:a16="http://schemas.microsoft.com/office/drawing/2014/main" id="{A7BC1D66-A91F-42E1-BC40-6FDBE74744E2}"/>
              </a:ext>
            </a:extLst>
          </p:cNvPr>
          <p:cNvSpPr/>
          <p:nvPr/>
        </p:nvSpPr>
        <p:spPr>
          <a:xfrm>
            <a:off x="4158641" y="4301857"/>
            <a:ext cx="7720943" cy="2079135"/>
          </a:xfrm>
          <a:prstGeom prst="round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00000"/>
              <a:defRPr/>
            </a:pPr>
            <a:endParaRPr lang="en-US" b="1" dirty="0">
              <a:solidFill>
                <a:srgbClr val="000000"/>
              </a:solidFill>
              <a:latin typeface="Calibri"/>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en-US" sz="2000" b="1" dirty="0">
                <a:solidFill>
                  <a:srgbClr val="000000"/>
                </a:solidFill>
                <a:latin typeface="Calibri"/>
              </a:rPr>
              <a:t>Phase II issues: Investment, Intellectual Property Rights ,Competition Policy</a:t>
            </a:r>
            <a:r>
              <a:rPr lang="en-GB" sz="2000" b="1" dirty="0">
                <a:solidFill>
                  <a:srgbClr val="000000"/>
                </a:solidFill>
                <a:latin typeface="Calibri"/>
              </a:rPr>
              <a:t>, digital trade, Women and Youth in Trade</a:t>
            </a:r>
          </a:p>
          <a:p>
            <a:pPr>
              <a:lnSpc>
                <a:spcPct val="115000"/>
              </a:lnSpc>
              <a:spcAft>
                <a:spcPts val="0"/>
              </a:spcAft>
            </a:pPr>
            <a:endParaRPr lang="en-GB" b="1" dirty="0">
              <a:solidFill>
                <a:srgbClr val="000000"/>
              </a:solidFill>
              <a:effectLst/>
              <a:latin typeface="Calibri" panose="020F0502020204030204" pitchFamily="34" charset="0"/>
              <a:ea typeface="Calibri" panose="020F0502020204030204" pitchFamily="34" charset="0"/>
            </a:endParaRPr>
          </a:p>
          <a:p>
            <a:pPr marL="228600" lvl="1" indent="-228600" algn="just">
              <a:lnSpc>
                <a:spcPct val="90000"/>
              </a:lnSpc>
              <a:spcBef>
                <a:spcPts val="500"/>
              </a:spcBef>
              <a:buSzPct val="100000"/>
              <a:buFont typeface="Wingdings" panose="05000000000000000000" pitchFamily="2" charset="2"/>
              <a:buChar char="Ø"/>
              <a:defRPr/>
            </a:pPr>
            <a:r>
              <a:rPr lang="en-US" sz="1600" dirty="0">
                <a:solidFill>
                  <a:srgbClr val="000000"/>
                </a:solidFill>
                <a:latin typeface="Calibri"/>
              </a:rPr>
              <a:t>Technical committees have been established by ministers and terms of reference approved for the competition policy, intellectual property rights and investment issues. The Protocol are being developed.</a:t>
            </a:r>
            <a:endParaRPr lang="en-GB" sz="1600" dirty="0">
              <a:solidFill>
                <a:srgbClr val="000000"/>
              </a:solidFill>
              <a:latin typeface="Calibri"/>
            </a:endParaRPr>
          </a:p>
          <a:p>
            <a:pPr marL="228600" lvl="1" indent="-228600" algn="just">
              <a:lnSpc>
                <a:spcPct val="90000"/>
              </a:lnSpc>
              <a:spcBef>
                <a:spcPts val="500"/>
              </a:spcBef>
              <a:buSzPct val="100000"/>
              <a:buFont typeface="Wingdings" panose="05000000000000000000" pitchFamily="2" charset="2"/>
              <a:buChar char="Ø"/>
              <a:defRPr/>
            </a:pPr>
            <a:r>
              <a:rPr lang="en-US" sz="1600" dirty="0">
                <a:solidFill>
                  <a:srgbClr val="000000"/>
                </a:solidFill>
                <a:latin typeface="Calibri"/>
              </a:rPr>
              <a:t>Digital Trade and Women and Youth Trade Protocols are at consultation level.</a:t>
            </a:r>
            <a:endParaRPr lang="en-GB" sz="1600" dirty="0">
              <a:solidFill>
                <a:srgbClr val="000000"/>
              </a:solidFill>
              <a:latin typeface="Calibri"/>
            </a:endParaRPr>
          </a:p>
          <a:p>
            <a:pPr marL="685800" lvl="1" indent="-228600" algn="just" defTabSz="914400">
              <a:lnSpc>
                <a:spcPct val="90000"/>
              </a:lnSpc>
              <a:spcBef>
                <a:spcPts val="500"/>
              </a:spcBef>
              <a:buSzPct val="100000"/>
              <a:buFont typeface="Wingdings" panose="05000000000000000000" pitchFamily="2" charset="2"/>
              <a:buChar char="Ø"/>
              <a:defRPr/>
            </a:pPr>
            <a:endParaRPr lang="en-GB" sz="2100" dirty="0">
              <a:solidFill>
                <a:srgbClr val="000000"/>
              </a:solidFill>
              <a:latin typeface="Calibri"/>
            </a:endParaRPr>
          </a:p>
        </p:txBody>
      </p:sp>
      <p:sp>
        <p:nvSpPr>
          <p:cNvPr id="8" name="Rectangle: Rounded Corners 7">
            <a:extLst>
              <a:ext uri="{FF2B5EF4-FFF2-40B4-BE49-F238E27FC236}">
                <a16:creationId xmlns:a16="http://schemas.microsoft.com/office/drawing/2014/main" id="{1E6451FC-130B-4A17-8AF7-B4DADEA36D1A}"/>
              </a:ext>
            </a:extLst>
          </p:cNvPr>
          <p:cNvSpPr/>
          <p:nvPr/>
        </p:nvSpPr>
        <p:spPr>
          <a:xfrm>
            <a:off x="7327726" y="1124632"/>
            <a:ext cx="4434958" cy="2398783"/>
          </a:xfrm>
          <a:prstGeom prst="roundRect">
            <a:avLst/>
          </a:prstGeom>
          <a:solidFill>
            <a:schemeClr val="bg2">
              <a:lumMod val="9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00000"/>
              <a:defRPr/>
            </a:pPr>
            <a:r>
              <a:rPr lang="en-GB" sz="2000" b="1" dirty="0">
                <a:solidFill>
                  <a:srgbClr val="000000"/>
                </a:solidFill>
                <a:latin typeface="Calibri"/>
              </a:rPr>
              <a:t>Protocol on Trade in Services </a:t>
            </a:r>
          </a:p>
          <a:p>
            <a:pPr marL="228600" lvl="1" indent="-228600">
              <a:lnSpc>
                <a:spcPct val="90000"/>
              </a:lnSpc>
              <a:spcBef>
                <a:spcPts val="500"/>
              </a:spcBef>
              <a:buSzPct val="100000"/>
              <a:buFont typeface="Wingdings" panose="05000000000000000000" pitchFamily="2" charset="2"/>
              <a:buChar char="Ø"/>
              <a:defRPr/>
            </a:pPr>
            <a:r>
              <a:rPr lang="en-US" sz="1600" dirty="0">
                <a:solidFill>
                  <a:srgbClr val="000000"/>
                </a:solidFill>
                <a:latin typeface="Calibri"/>
              </a:rPr>
              <a:t>5 priority sectors to be liberalized: financial services, transport, telecommunications/information technology, professional services tourism</a:t>
            </a:r>
          </a:p>
          <a:p>
            <a:pPr marL="228600" lvl="1" indent="-228600">
              <a:lnSpc>
                <a:spcPct val="90000"/>
              </a:lnSpc>
              <a:spcBef>
                <a:spcPts val="500"/>
              </a:spcBef>
              <a:buSzPct val="100000"/>
              <a:buFont typeface="Wingdings" panose="05000000000000000000" pitchFamily="2" charset="2"/>
              <a:buChar char="Ø"/>
              <a:defRPr/>
            </a:pPr>
            <a:r>
              <a:rPr lang="en-GB" sz="1600" dirty="0">
                <a:solidFill>
                  <a:srgbClr val="000000"/>
                </a:solidFill>
                <a:latin typeface="Calibri"/>
              </a:rPr>
              <a:t>46 African countries have submitted their Services Offers. </a:t>
            </a:r>
            <a:r>
              <a:rPr lang="en-US" sz="1600" dirty="0">
                <a:solidFill>
                  <a:srgbClr val="000000"/>
                </a:solidFill>
                <a:latin typeface="Calibri"/>
              </a:rPr>
              <a:t>CEMAC, EAC and ECOWAS have presented consolidated services offers</a:t>
            </a:r>
            <a:r>
              <a:rPr lang="en-US" sz="1500" dirty="0">
                <a:solidFill>
                  <a:srgbClr val="000000"/>
                </a:solidFill>
                <a:latin typeface="Calibri"/>
              </a:rPr>
              <a:t>.</a:t>
            </a:r>
          </a:p>
        </p:txBody>
      </p:sp>
    </p:spTree>
    <p:extLst>
      <p:ext uri="{BB962C8B-B14F-4D97-AF65-F5344CB8AC3E}">
        <p14:creationId xmlns:p14="http://schemas.microsoft.com/office/powerpoint/2010/main" val="193817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142362"/>
            <a:ext cx="9144000" cy="2185214"/>
          </a:xfrm>
          <a:prstGeom prst="rect">
            <a:avLst/>
          </a:prstGeom>
          <a:solidFill>
            <a:schemeClr val="accent5">
              <a:lumMod val="50000"/>
            </a:schemeClr>
          </a:solidFill>
        </p:spPr>
        <p:txBody>
          <a:bodyPr wrap="square" rtlCol="0">
            <a:spAutoFit/>
          </a:bodyPr>
          <a:lstStyle/>
          <a:p>
            <a:pPr algn="ctr"/>
            <a:endParaRPr lang="en-US" sz="2000" dirty="0">
              <a:solidFill>
                <a:schemeClr val="bg1"/>
              </a:solidFill>
              <a:latin typeface="Arial" panose="020B0604020202020204" pitchFamily="34" charset="0"/>
              <a:cs typeface="Arial" panose="020B0604020202020204" pitchFamily="34" charset="0"/>
            </a:endParaRPr>
          </a:p>
          <a:p>
            <a:pPr algn="ctr"/>
            <a:r>
              <a:rPr lang="en-GB" sz="4800" dirty="0">
                <a:solidFill>
                  <a:schemeClr val="bg1"/>
                </a:solidFill>
                <a:ea typeface="DengXian" panose="02010600030101010101" pitchFamily="2" charset="-122"/>
                <a:cs typeface="Arial" panose="020B0604020202020204" pitchFamily="34" charset="0"/>
              </a:rPr>
              <a:t>Expected effects of the </a:t>
            </a:r>
            <a:r>
              <a:rPr lang="en-GB" sz="4800" dirty="0" err="1">
                <a:solidFill>
                  <a:schemeClr val="bg1"/>
                </a:solidFill>
                <a:ea typeface="DengXian" panose="02010600030101010101" pitchFamily="2" charset="-122"/>
                <a:cs typeface="Arial" panose="020B0604020202020204" pitchFamily="34" charset="0"/>
              </a:rPr>
              <a:t>AfCFTA</a:t>
            </a:r>
            <a:r>
              <a:rPr lang="en-GB" sz="4800" dirty="0">
                <a:solidFill>
                  <a:schemeClr val="bg1"/>
                </a:solidFill>
                <a:ea typeface="DengXian" panose="02010600030101010101" pitchFamily="2" charset="-122"/>
                <a:cs typeface="Arial" panose="020B0604020202020204" pitchFamily="34" charset="0"/>
              </a:rPr>
              <a:t>: Empirical evidence from ECA</a:t>
            </a:r>
          </a:p>
          <a:p>
            <a:pPr algn="ctr"/>
            <a:r>
              <a:rPr lang="en-US" sz="20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97385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FEEC636-2F39-4EEF-97EC-DF618F5BB3EB}"/>
              </a:ext>
            </a:extLst>
          </p:cNvPr>
          <p:cNvSpPr/>
          <p:nvPr/>
        </p:nvSpPr>
        <p:spPr>
          <a:xfrm>
            <a:off x="91716" y="29084"/>
            <a:ext cx="11971283" cy="817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algn="ctr">
              <a:defRPr sz="1800" b="0" i="0" u="none" strike="noStrike" kern="0" cap="none" spc="0" baseline="0">
                <a:solidFill>
                  <a:srgbClr val="000000"/>
                </a:solidFill>
                <a:uFillTx/>
              </a:defRPr>
            </a:pPr>
            <a:r>
              <a:rPr lang="en-US" sz="3600" b="1" dirty="0">
                <a:solidFill>
                  <a:schemeClr val="lt1"/>
                </a:solidFill>
              </a:rPr>
              <a:t>AfCFTA: Benefits centered on intra-African trade</a:t>
            </a:r>
            <a:endParaRPr lang="en-GB" sz="3600" b="1" dirty="0">
              <a:solidFill>
                <a:schemeClr val="lt1"/>
              </a:solidFill>
            </a:endParaRPr>
          </a:p>
        </p:txBody>
      </p:sp>
      <p:sp>
        <p:nvSpPr>
          <p:cNvPr id="10" name="TextBox 9"/>
          <p:cNvSpPr txBox="1"/>
          <p:nvPr/>
        </p:nvSpPr>
        <p:spPr>
          <a:xfrm>
            <a:off x="2370722" y="6317416"/>
            <a:ext cx="7413272" cy="276999"/>
          </a:xfrm>
          <a:prstGeom prst="rect">
            <a:avLst/>
          </a:prstGeom>
          <a:noFill/>
        </p:spPr>
        <p:txBody>
          <a:bodyPr wrap="square" rtlCol="0">
            <a:spAutoFit/>
          </a:bodyPr>
          <a:lstStyle/>
          <a:p>
            <a:pPr algn="ctr"/>
            <a:r>
              <a:rPr lang="en-US" sz="1200" b="1" i="1" dirty="0">
                <a:solidFill>
                  <a:schemeClr val="tx2"/>
                </a:solidFill>
              </a:rPr>
              <a:t>Source: ECA (</a:t>
            </a:r>
            <a:r>
              <a:rPr lang="en-US" sz="1200" b="1" i="1" dirty="0">
                <a:solidFill>
                  <a:schemeClr val="tx2"/>
                </a:solidFill>
                <a:hlinkClick r:id="rId2"/>
              </a:rPr>
              <a:t>https://uneca.org/sites/default/files/keymessageanddocuments/en_afcfta-infographics-11.pdf</a:t>
            </a:r>
            <a:r>
              <a:rPr lang="en-US" sz="1200" b="1" i="1" dirty="0">
                <a:solidFill>
                  <a:schemeClr val="tx2"/>
                </a:solidFill>
              </a:rPr>
              <a:t>)</a:t>
            </a:r>
          </a:p>
        </p:txBody>
      </p:sp>
      <p:pic>
        <p:nvPicPr>
          <p:cNvPr id="6" name="Picture 5" descr="Timeline&#10;&#10;Description automatically generated">
            <a:extLst>
              <a:ext uri="{FF2B5EF4-FFF2-40B4-BE49-F238E27FC236}">
                <a16:creationId xmlns:a16="http://schemas.microsoft.com/office/drawing/2014/main" id="{1DFCFDDF-3539-4C0D-A155-79648253B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345" y="998483"/>
            <a:ext cx="9858703" cy="5374596"/>
          </a:xfrm>
          <a:prstGeom prst="rect">
            <a:avLst/>
          </a:prstGeom>
        </p:spPr>
      </p:pic>
    </p:spTree>
    <p:extLst>
      <p:ext uri="{BB962C8B-B14F-4D97-AF65-F5344CB8AC3E}">
        <p14:creationId xmlns:p14="http://schemas.microsoft.com/office/powerpoint/2010/main" val="2849218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6675" y="-34052"/>
            <a:ext cx="120015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altLang="en-US" sz="3600" b="1" dirty="0" err="1">
                <a:solidFill>
                  <a:srgbClr val="FFFFFF"/>
                </a:solidFill>
                <a:cs typeface="Arial" panose="020B0604020202020204" pitchFamily="34" charset="0"/>
                <a:sym typeface="Lato" pitchFamily="34" charset="0"/>
              </a:rPr>
              <a:t>AfCFTA</a:t>
            </a:r>
            <a:r>
              <a:rPr lang="en-US" altLang="en-US" sz="3600" b="1" dirty="0">
                <a:solidFill>
                  <a:srgbClr val="FFFFFF"/>
                </a:solidFill>
                <a:cs typeface="Arial" panose="020B0604020202020204" pitchFamily="34" charset="0"/>
                <a:sym typeface="Lato" pitchFamily="34" charset="0"/>
              </a:rPr>
              <a:t>: expected impacts </a:t>
            </a:r>
            <a:r>
              <a:rPr lang="fr-FR" altLang="en-US" sz="3600" b="1" dirty="0">
                <a:solidFill>
                  <a:srgbClr val="FFFFFF"/>
                </a:solidFill>
                <a:cs typeface="Arial" panose="020B0604020202020204" pitchFamily="34" charset="0"/>
                <a:sym typeface="Lato" pitchFamily="34" charset="0"/>
              </a:rPr>
              <a:t>-</a:t>
            </a:r>
            <a:r>
              <a:rPr lang="fr-FR" sz="3600" b="1" dirty="0"/>
              <a:t>  intra-African exports </a:t>
            </a:r>
            <a:endParaRPr lang="en-GB" sz="3600" b="1" dirty="0">
              <a:latin typeface="Century Gothic" panose="020B0502020202020204" pitchFamily="34" charset="0"/>
            </a:endParaRPr>
          </a:p>
        </p:txBody>
      </p:sp>
      <p:sp>
        <p:nvSpPr>
          <p:cNvPr id="10" name="TextBox 1"/>
          <p:cNvSpPr txBox="1"/>
          <p:nvPr/>
        </p:nvSpPr>
        <p:spPr>
          <a:xfrm>
            <a:off x="2254687" y="5179749"/>
            <a:ext cx="7776863" cy="2835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n-US" sz="1200" i="1" dirty="0"/>
          </a:p>
        </p:txBody>
      </p:sp>
      <p:sp>
        <p:nvSpPr>
          <p:cNvPr id="14" name="TextBox 13">
            <a:extLst>
              <a:ext uri="{FF2B5EF4-FFF2-40B4-BE49-F238E27FC236}">
                <a16:creationId xmlns:a16="http://schemas.microsoft.com/office/drawing/2014/main" id="{D1B90113-5C04-4D8F-B8CF-FA3A8977A4C2}"/>
              </a:ext>
            </a:extLst>
          </p:cNvPr>
          <p:cNvSpPr txBox="1"/>
          <p:nvPr/>
        </p:nvSpPr>
        <p:spPr>
          <a:xfrm>
            <a:off x="66675" y="6237588"/>
            <a:ext cx="1847850" cy="261610"/>
          </a:xfrm>
          <a:prstGeom prst="rect">
            <a:avLst/>
          </a:prstGeom>
          <a:noFill/>
        </p:spPr>
        <p:txBody>
          <a:bodyPr wrap="square">
            <a:spAutoFit/>
          </a:bodyPr>
          <a:lstStyle/>
          <a:p>
            <a:pPr algn="ctr"/>
            <a:r>
              <a:rPr lang="en-US" sz="1050" i="1" dirty="0"/>
              <a:t>Source: UNECA</a:t>
            </a:r>
          </a:p>
        </p:txBody>
      </p:sp>
      <p:sp>
        <p:nvSpPr>
          <p:cNvPr id="5" name="Rectangle: Diagonal Corners Rounded 4">
            <a:extLst>
              <a:ext uri="{FF2B5EF4-FFF2-40B4-BE49-F238E27FC236}">
                <a16:creationId xmlns:a16="http://schemas.microsoft.com/office/drawing/2014/main" id="{FE2CBA70-22CF-48B7-A651-8715CA710EC5}"/>
              </a:ext>
            </a:extLst>
          </p:cNvPr>
          <p:cNvSpPr/>
          <p:nvPr/>
        </p:nvSpPr>
        <p:spPr>
          <a:xfrm>
            <a:off x="9187803" y="2065189"/>
            <a:ext cx="2950870" cy="3543874"/>
          </a:xfrm>
          <a:prstGeom prst="round2Diag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b="1" dirty="0">
                <a:solidFill>
                  <a:schemeClr val="tx1"/>
                </a:solidFill>
                <a:cs typeface="Arial" panose="020B0604020202020204" pitchFamily="34" charset="0"/>
                <a:sym typeface="Lato" pitchFamily="34" charset="0"/>
              </a:rPr>
              <a:t>Largest increases expected in exports of milk and dairy, wood and paper ,Chemical rubber , plastic and pharmaceutical products ,vehicles and transport, processed food , metals, Cereals and crops , other manufactured products, refined oils, sugar</a:t>
            </a:r>
            <a:endParaRPr lang="en-GB" sz="1400" b="1" dirty="0">
              <a:solidFill>
                <a:schemeClr val="tx1"/>
              </a:solidFill>
            </a:endParaRPr>
          </a:p>
        </p:txBody>
      </p:sp>
      <p:sp>
        <p:nvSpPr>
          <p:cNvPr id="17" name="TextBox 16">
            <a:extLst>
              <a:ext uri="{FF2B5EF4-FFF2-40B4-BE49-F238E27FC236}">
                <a16:creationId xmlns:a16="http://schemas.microsoft.com/office/drawing/2014/main" id="{A70F3614-40BF-47F1-92C8-1920AC1105F0}"/>
              </a:ext>
            </a:extLst>
          </p:cNvPr>
          <p:cNvSpPr txBox="1"/>
          <p:nvPr/>
        </p:nvSpPr>
        <p:spPr>
          <a:xfrm>
            <a:off x="262758" y="836453"/>
            <a:ext cx="10400479" cy="830997"/>
          </a:xfrm>
          <a:prstGeom prst="rect">
            <a:avLst/>
          </a:prstGeom>
          <a:noFill/>
        </p:spPr>
        <p:txBody>
          <a:bodyPr wrap="square">
            <a:spAutoFit/>
          </a:bodyPr>
          <a:lstStyle/>
          <a:p>
            <a:pPr algn="ctr"/>
            <a:r>
              <a:rPr lang="en-US" sz="1600" b="1" dirty="0"/>
              <a:t>Top 10 gains in intra-African exports by sectors, as compared to the baseline without </a:t>
            </a:r>
            <a:r>
              <a:rPr lang="en-US" sz="1600" b="1" dirty="0" err="1"/>
              <a:t>AfCFTA</a:t>
            </a:r>
            <a:r>
              <a:rPr lang="en-US" sz="1600" b="1" dirty="0"/>
              <a:t> in place - 2045 - US$ bn (various scenarios)</a:t>
            </a:r>
            <a:endParaRPr lang="en-GB" sz="1600" b="1" dirty="0"/>
          </a:p>
          <a:p>
            <a:pPr algn="ctr"/>
            <a:endParaRPr lang="en-GB" sz="1600" b="1" dirty="0"/>
          </a:p>
        </p:txBody>
      </p:sp>
      <p:pic>
        <p:nvPicPr>
          <p:cNvPr id="3" name="Picture 2" descr="A picture containing chart&#10;&#10;Description automatically generated">
            <a:extLst>
              <a:ext uri="{FF2B5EF4-FFF2-40B4-BE49-F238E27FC236}">
                <a16:creationId xmlns:a16="http://schemas.microsoft.com/office/drawing/2014/main" id="{4D9554D6-F5EF-4476-A991-3A64A31C4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58" y="1446523"/>
            <a:ext cx="8925045" cy="5052675"/>
          </a:xfrm>
          <a:prstGeom prst="rect">
            <a:avLst/>
          </a:prstGeom>
        </p:spPr>
      </p:pic>
    </p:spTree>
    <p:extLst>
      <p:ext uri="{BB962C8B-B14F-4D97-AF65-F5344CB8AC3E}">
        <p14:creationId xmlns:p14="http://schemas.microsoft.com/office/powerpoint/2010/main" val="1671869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679A70-F052-422E-8D95-8CCD5C96D591}"/>
              </a:ext>
            </a:extLst>
          </p:cNvPr>
          <p:cNvSpPr>
            <a:spLocks noGrp="1"/>
          </p:cNvSpPr>
          <p:nvPr>
            <p:ph idx="1"/>
          </p:nvPr>
        </p:nvSpPr>
        <p:spPr>
          <a:xfrm>
            <a:off x="240083" y="1305236"/>
            <a:ext cx="11711834" cy="51331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450"/>
              </a:spcAft>
            </a:pPr>
            <a:r>
              <a:rPr lang="en-GB" b="1" dirty="0"/>
              <a:t>Agreement recognises the importance of gender equality </a:t>
            </a:r>
            <a:r>
              <a:rPr lang="en-GB" dirty="0"/>
              <a:t>and improving export capacity of informal suppliers, MSMEs, women/youth </a:t>
            </a:r>
          </a:p>
          <a:p>
            <a:pPr algn="just">
              <a:spcAft>
                <a:spcPts val="450"/>
              </a:spcAft>
            </a:pPr>
            <a:r>
              <a:rPr lang="en-US" b="1" dirty="0">
                <a:ea typeface="Calibri" panose="020F0502020204030204" pitchFamily="34" charset="0"/>
                <a:cs typeface="Times New Roman" panose="02020603050405020304" pitchFamily="18" charset="0"/>
              </a:rPr>
              <a:t>Projected increases in exports of female-dominated sectors </a:t>
            </a:r>
            <a:r>
              <a:rPr lang="en-US" dirty="0">
                <a:ea typeface="Calibri" panose="020F0502020204030204" pitchFamily="34" charset="0"/>
                <a:cs typeface="Times New Roman" panose="02020603050405020304" pitchFamily="18" charset="0"/>
              </a:rPr>
              <a:t>in manufacturing and agriculture and value addition along value chains</a:t>
            </a:r>
            <a:endParaRPr lang="en-GB" sz="2400" dirty="0">
              <a:ea typeface="Calibri" panose="020F0502020204030204" pitchFamily="34" charset="0"/>
              <a:cs typeface="Calibri" panose="020F0502020204030204" pitchFamily="34" charset="0"/>
            </a:endParaRPr>
          </a:p>
          <a:p>
            <a:pPr algn="just">
              <a:spcAft>
                <a:spcPts val="450"/>
              </a:spcAft>
            </a:pPr>
            <a:r>
              <a:rPr lang="en-GB" b="1" dirty="0"/>
              <a:t>Projected increases intra-African exports </a:t>
            </a:r>
            <a:r>
              <a:rPr lang="en-GB" dirty="0"/>
              <a:t>in labour-intensive industries, low-skilled wages</a:t>
            </a:r>
          </a:p>
          <a:p>
            <a:pPr algn="just">
              <a:spcAft>
                <a:spcPts val="450"/>
              </a:spcAft>
            </a:pPr>
            <a:r>
              <a:rPr lang="en-US" b="1" dirty="0"/>
              <a:t>Strengthening regional value chains, customs cooperation, trade facilitation</a:t>
            </a:r>
            <a:endParaRPr lang="en-CA" dirty="0"/>
          </a:p>
          <a:p>
            <a:pPr algn="just">
              <a:spcAft>
                <a:spcPts val="450"/>
              </a:spcAft>
            </a:pPr>
            <a:r>
              <a:rPr lang="en-US" b="1" dirty="0"/>
              <a:t>Mechanisms to address non-tariff barriers</a:t>
            </a:r>
          </a:p>
          <a:p>
            <a:pPr algn="just">
              <a:spcAft>
                <a:spcPts val="450"/>
              </a:spcAft>
            </a:pPr>
            <a:r>
              <a:rPr lang="en-US" b="1" dirty="0"/>
              <a:t>Protocol on women and youth being developed</a:t>
            </a:r>
            <a:endParaRPr lang="en-CA" dirty="0"/>
          </a:p>
        </p:txBody>
      </p:sp>
      <p:sp>
        <p:nvSpPr>
          <p:cNvPr id="7" name="Rectângulo arredondado 8">
            <a:extLst>
              <a:ext uri="{FF2B5EF4-FFF2-40B4-BE49-F238E27FC236}">
                <a16:creationId xmlns:a16="http://schemas.microsoft.com/office/drawing/2014/main" id="{BBEC996B-C10A-4EAE-8FFD-79E6B2EC4756}"/>
              </a:ext>
            </a:extLst>
          </p:cNvPr>
          <p:cNvSpPr/>
          <p:nvPr/>
        </p:nvSpPr>
        <p:spPr>
          <a:xfrm>
            <a:off x="137786" y="21003"/>
            <a:ext cx="11862147" cy="8172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a:defRPr sz="1800" b="0" i="0" u="none" strike="noStrike" kern="0" cap="none" spc="0" baseline="0">
                <a:solidFill>
                  <a:srgbClr val="000000"/>
                </a:solidFill>
                <a:uFillTx/>
              </a:defRPr>
            </a:pPr>
            <a:r>
              <a:rPr lang="en-CA" sz="3600" b="1" kern="0" dirty="0" err="1">
                <a:solidFill>
                  <a:srgbClr val="FFFFFF"/>
                </a:solidFill>
                <a:latin typeface="Calibri" panose="020F0502020204030204" pitchFamily="34" charset="0"/>
                <a:cs typeface="Calibri" panose="020F0502020204030204" pitchFamily="34" charset="0"/>
              </a:rPr>
              <a:t>AfCFTA</a:t>
            </a:r>
            <a:r>
              <a:rPr lang="en-CA" sz="3600" b="1" kern="0" dirty="0">
                <a:solidFill>
                  <a:srgbClr val="FFFFFF"/>
                </a:solidFill>
                <a:latin typeface="Calibri" panose="020F0502020204030204" pitchFamily="34" charset="0"/>
                <a:cs typeface="Calibri" panose="020F0502020204030204" pitchFamily="34" charset="0"/>
              </a:rPr>
              <a:t> and Inclusion (Women and Youth)</a:t>
            </a:r>
            <a:endParaRPr lang="en-US" sz="3600" b="1" kern="0"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5565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txBox="1">
            <a:spLocks/>
          </p:cNvSpPr>
          <p:nvPr/>
        </p:nvSpPr>
        <p:spPr>
          <a:xfrm>
            <a:off x="363256" y="961571"/>
            <a:ext cx="10074542" cy="687943"/>
          </a:xfrm>
          <a:prstGeom prst="rect">
            <a:avLst/>
          </a:prstGeom>
          <a:noFill/>
          <a:ln>
            <a:noFill/>
          </a:ln>
        </p:spPr>
        <p:txBody>
          <a:bodyPr vert="horz" wrap="square" lIns="91440" tIns="45720" rIns="91440" bIns="45720" anchor="t" anchorCtr="0" compatLnSpc="1">
            <a:normAutofit/>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endParaRPr lang="en-US" sz="800" b="1" dirty="0">
              <a:latin typeface="Arial" panose="020B0604020202020204" pitchFamily="34" charset="0"/>
              <a:cs typeface="Arial" panose="020B0604020202020204" pitchFamily="34" charset="0"/>
            </a:endParaRPr>
          </a:p>
          <a:p>
            <a:pPr marL="0" indent="0" algn="ctr">
              <a:buNone/>
            </a:pPr>
            <a:r>
              <a:rPr lang="en-US" sz="2400" b="1" dirty="0">
                <a:latin typeface="Arial" panose="020B0604020202020204" pitchFamily="34" charset="0"/>
                <a:cs typeface="Arial" panose="020B0604020202020204" pitchFamily="34" charset="0"/>
              </a:rPr>
              <a:t>Expected benefits from </a:t>
            </a:r>
            <a:r>
              <a:rPr lang="en-US" sz="2400" b="1" dirty="0" err="1">
                <a:latin typeface="Arial" panose="020B0604020202020204" pitchFamily="34" charset="0"/>
                <a:cs typeface="Arial" panose="020B0604020202020204" pitchFamily="34" charset="0"/>
              </a:rPr>
              <a:t>AfCFTA</a:t>
            </a:r>
            <a:r>
              <a:rPr lang="en-US" sz="2400" b="1" dirty="0">
                <a:latin typeface="Arial" panose="020B0604020202020204" pitchFamily="34" charset="0"/>
                <a:cs typeface="Arial" panose="020B0604020202020204" pitchFamily="34" charset="0"/>
              </a:rPr>
              <a:t> will not be automatic:</a:t>
            </a:r>
          </a:p>
        </p:txBody>
      </p:sp>
      <p:sp>
        <p:nvSpPr>
          <p:cNvPr id="2" name="TextBox 1"/>
          <p:cNvSpPr txBox="1"/>
          <p:nvPr/>
        </p:nvSpPr>
        <p:spPr>
          <a:xfrm>
            <a:off x="4449041" y="2418566"/>
            <a:ext cx="3414890" cy="369332"/>
          </a:xfrm>
          <a:prstGeom prst="rect">
            <a:avLst/>
          </a:prstGeom>
          <a:solidFill>
            <a:schemeClr val="accent6">
              <a:lumMod val="20000"/>
              <a:lumOff val="80000"/>
            </a:schemeClr>
          </a:solidFill>
          <a:ln w="25400">
            <a:noFill/>
          </a:ln>
        </p:spPr>
        <p:txBody>
          <a:bodyPr wrap="square" rtlCol="0">
            <a:spAutoFit/>
          </a:bodyPr>
          <a:lstStyle/>
          <a:p>
            <a:pPr algn="ctr"/>
            <a:r>
              <a:rPr lang="en-US" b="1" dirty="0"/>
              <a:t>Pursue ratification of Agreement</a:t>
            </a:r>
          </a:p>
        </p:txBody>
      </p:sp>
      <p:sp>
        <p:nvSpPr>
          <p:cNvPr id="6" name="TextBox 5"/>
          <p:cNvSpPr txBox="1"/>
          <p:nvPr/>
        </p:nvSpPr>
        <p:spPr>
          <a:xfrm>
            <a:off x="4449041" y="3036981"/>
            <a:ext cx="3414891" cy="369332"/>
          </a:xfrm>
          <a:prstGeom prst="rect">
            <a:avLst/>
          </a:prstGeom>
          <a:solidFill>
            <a:schemeClr val="accent5">
              <a:lumMod val="60000"/>
              <a:lumOff val="40000"/>
            </a:schemeClr>
          </a:solidFill>
          <a:ln w="25400">
            <a:noFill/>
          </a:ln>
        </p:spPr>
        <p:txBody>
          <a:bodyPr wrap="square" rtlCol="0">
            <a:spAutoFit/>
          </a:bodyPr>
          <a:lstStyle/>
          <a:p>
            <a:pPr algn="ctr"/>
            <a:r>
              <a:rPr lang="en-US" b="1" dirty="0"/>
              <a:t>Implement Agreement effectively</a:t>
            </a:r>
          </a:p>
        </p:txBody>
      </p:sp>
      <p:sp>
        <p:nvSpPr>
          <p:cNvPr id="7" name="TextBox 6"/>
          <p:cNvSpPr txBox="1"/>
          <p:nvPr/>
        </p:nvSpPr>
        <p:spPr>
          <a:xfrm>
            <a:off x="1632464" y="2722529"/>
            <a:ext cx="2415824" cy="369332"/>
          </a:xfrm>
          <a:prstGeom prst="rect">
            <a:avLst/>
          </a:prstGeom>
          <a:solidFill>
            <a:schemeClr val="accent4"/>
          </a:solidFill>
          <a:ln w="25400">
            <a:noFill/>
          </a:ln>
        </p:spPr>
        <p:txBody>
          <a:bodyPr wrap="square" rtlCol="0">
            <a:spAutoFit/>
          </a:bodyPr>
          <a:lstStyle/>
          <a:p>
            <a:pPr algn="ctr"/>
            <a:r>
              <a:rPr lang="en-US" b="1" dirty="0"/>
              <a:t>Member States must</a:t>
            </a:r>
          </a:p>
        </p:txBody>
      </p:sp>
      <p:sp>
        <p:nvSpPr>
          <p:cNvPr id="8" name="TextBox 7"/>
          <p:cNvSpPr txBox="1"/>
          <p:nvPr/>
        </p:nvSpPr>
        <p:spPr>
          <a:xfrm>
            <a:off x="2174332" y="3601881"/>
            <a:ext cx="5102576" cy="369332"/>
          </a:xfrm>
          <a:prstGeom prst="rect">
            <a:avLst/>
          </a:prstGeom>
          <a:solidFill>
            <a:schemeClr val="accent2">
              <a:lumMod val="20000"/>
              <a:lumOff val="80000"/>
            </a:schemeClr>
          </a:solidFill>
          <a:ln w="25400">
            <a:noFill/>
          </a:ln>
        </p:spPr>
        <p:txBody>
          <a:bodyPr wrap="square" rtlCol="0">
            <a:spAutoFit/>
          </a:bodyPr>
          <a:lstStyle/>
          <a:p>
            <a:pPr algn="ctr"/>
            <a:r>
              <a:rPr lang="en-US" dirty="0"/>
              <a:t>Adopt </a:t>
            </a:r>
            <a:r>
              <a:rPr lang="en-US" dirty="0" err="1"/>
              <a:t>AfCFTA</a:t>
            </a:r>
            <a:r>
              <a:rPr lang="en-US" dirty="0"/>
              <a:t> Strategies &amp; roll out Action Plans </a:t>
            </a:r>
          </a:p>
        </p:txBody>
      </p:sp>
      <p:sp>
        <p:nvSpPr>
          <p:cNvPr id="9" name="TextBox 8"/>
          <p:cNvSpPr txBox="1"/>
          <p:nvPr/>
        </p:nvSpPr>
        <p:spPr>
          <a:xfrm>
            <a:off x="2174332" y="4111901"/>
            <a:ext cx="5102576" cy="369332"/>
          </a:xfrm>
          <a:prstGeom prst="rect">
            <a:avLst/>
          </a:prstGeom>
          <a:solidFill>
            <a:schemeClr val="accent2">
              <a:lumMod val="20000"/>
              <a:lumOff val="80000"/>
            </a:schemeClr>
          </a:solidFill>
          <a:ln w="25400">
            <a:noFill/>
          </a:ln>
        </p:spPr>
        <p:txBody>
          <a:bodyPr wrap="square" rtlCol="0">
            <a:spAutoFit/>
          </a:bodyPr>
          <a:lstStyle/>
          <a:p>
            <a:pPr algn="ctr"/>
            <a:r>
              <a:rPr lang="en-US" dirty="0"/>
              <a:t>Invest in skill development and education </a:t>
            </a:r>
          </a:p>
        </p:txBody>
      </p:sp>
      <p:sp>
        <p:nvSpPr>
          <p:cNvPr id="10" name="TextBox 9"/>
          <p:cNvSpPr txBox="1"/>
          <p:nvPr/>
        </p:nvSpPr>
        <p:spPr>
          <a:xfrm>
            <a:off x="2174332" y="4623900"/>
            <a:ext cx="5102576" cy="369332"/>
          </a:xfrm>
          <a:prstGeom prst="rect">
            <a:avLst/>
          </a:prstGeom>
          <a:solidFill>
            <a:schemeClr val="accent2">
              <a:lumMod val="20000"/>
              <a:lumOff val="80000"/>
            </a:schemeClr>
          </a:solidFill>
          <a:ln w="25400">
            <a:noFill/>
          </a:ln>
        </p:spPr>
        <p:txBody>
          <a:bodyPr wrap="square" rtlCol="0">
            <a:spAutoFit/>
          </a:bodyPr>
          <a:lstStyle/>
          <a:p>
            <a:pPr algn="ctr"/>
            <a:r>
              <a:rPr lang="en-US" dirty="0"/>
              <a:t>Key role of Private Sector and development Partners</a:t>
            </a:r>
          </a:p>
        </p:txBody>
      </p:sp>
      <p:sp>
        <p:nvSpPr>
          <p:cNvPr id="11" name="TextBox 10"/>
          <p:cNvSpPr txBox="1"/>
          <p:nvPr/>
        </p:nvSpPr>
        <p:spPr>
          <a:xfrm>
            <a:off x="2323910" y="5169392"/>
            <a:ext cx="4803421" cy="646331"/>
          </a:xfrm>
          <a:prstGeom prst="rect">
            <a:avLst/>
          </a:prstGeom>
          <a:solidFill>
            <a:schemeClr val="accent4">
              <a:lumMod val="20000"/>
              <a:lumOff val="80000"/>
            </a:schemeClr>
          </a:solidFill>
        </p:spPr>
        <p:txBody>
          <a:bodyPr wrap="square" rtlCol="0">
            <a:spAutoFit/>
          </a:bodyPr>
          <a:lstStyle/>
          <a:p>
            <a:pPr algn="ctr"/>
            <a:r>
              <a:rPr lang="en-US" dirty="0"/>
              <a:t>Invest in sectors of interest to them that are strategic for Africa &amp; with potential for RVCs</a:t>
            </a:r>
          </a:p>
        </p:txBody>
      </p:sp>
      <p:sp>
        <p:nvSpPr>
          <p:cNvPr id="12" name="TextBox 11"/>
          <p:cNvSpPr txBox="1"/>
          <p:nvPr/>
        </p:nvSpPr>
        <p:spPr>
          <a:xfrm>
            <a:off x="7992937" y="5006427"/>
            <a:ext cx="2573866" cy="1323439"/>
          </a:xfrm>
          <a:prstGeom prst="rect">
            <a:avLst/>
          </a:prstGeom>
          <a:solidFill>
            <a:schemeClr val="accent5">
              <a:lumMod val="20000"/>
              <a:lumOff val="80000"/>
            </a:schemeClr>
          </a:solidFill>
        </p:spPr>
        <p:txBody>
          <a:bodyPr wrap="square" rtlCol="0">
            <a:spAutoFit/>
          </a:bodyPr>
          <a:lstStyle/>
          <a:p>
            <a:pPr algn="ctr"/>
            <a:r>
              <a:rPr lang="en-US" sz="1600" dirty="0"/>
              <a:t>Infrastructure, Services (e.g. priority sectors, logistics, health &amp; education), Goods (e.g. Agriculture, agro-processing, manufacture)</a:t>
            </a:r>
          </a:p>
        </p:txBody>
      </p:sp>
      <p:cxnSp>
        <p:nvCxnSpPr>
          <p:cNvPr id="17" name="Straight Arrow Connector 16"/>
          <p:cNvCxnSpPr>
            <a:stCxn id="7" idx="3"/>
            <a:endCxn id="2" idx="1"/>
          </p:cNvCxnSpPr>
          <p:nvPr/>
        </p:nvCxnSpPr>
        <p:spPr>
          <a:xfrm flipV="1">
            <a:off x="4048289" y="2603233"/>
            <a:ext cx="400753" cy="30396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7" idx="3"/>
            <a:endCxn id="6" idx="1"/>
          </p:cNvCxnSpPr>
          <p:nvPr/>
        </p:nvCxnSpPr>
        <p:spPr>
          <a:xfrm>
            <a:off x="4048288" y="2907195"/>
            <a:ext cx="400752" cy="31445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9" idx="3"/>
          </p:cNvCxnSpPr>
          <p:nvPr/>
        </p:nvCxnSpPr>
        <p:spPr>
          <a:xfrm flipH="1">
            <a:off x="7276909" y="4296567"/>
            <a:ext cx="2596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8" idx="3"/>
          </p:cNvCxnSpPr>
          <p:nvPr/>
        </p:nvCxnSpPr>
        <p:spPr>
          <a:xfrm flipH="1">
            <a:off x="7276909" y="3786547"/>
            <a:ext cx="2596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2"/>
            <a:endCxn id="11" idx="0"/>
          </p:cNvCxnSpPr>
          <p:nvPr/>
        </p:nvCxnSpPr>
        <p:spPr>
          <a:xfrm>
            <a:off x="4725620" y="4993233"/>
            <a:ext cx="0" cy="1761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1" idx="3"/>
            <a:endCxn id="12" idx="1"/>
          </p:cNvCxnSpPr>
          <p:nvPr/>
        </p:nvCxnSpPr>
        <p:spPr>
          <a:xfrm>
            <a:off x="7127331" y="5492558"/>
            <a:ext cx="865607" cy="1755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7276908" y="4793780"/>
            <a:ext cx="25964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536554" y="3406313"/>
            <a:ext cx="0" cy="38023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536554" y="3786547"/>
            <a:ext cx="0" cy="51002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536554" y="4296568"/>
            <a:ext cx="0" cy="51199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Rectângulo arredondado 8"/>
          <p:cNvSpPr/>
          <p:nvPr/>
        </p:nvSpPr>
        <p:spPr>
          <a:xfrm>
            <a:off x="162837" y="-2213"/>
            <a:ext cx="11891049"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3600" b="1" kern="0" dirty="0">
                <a:solidFill>
                  <a:srgbClr val="FFFFFF"/>
                </a:solidFill>
                <a:latin typeface="Calibri" panose="020F0502020204030204" pitchFamily="34" charset="0"/>
                <a:cs typeface="Calibri" panose="020F0502020204030204" pitchFamily="34" charset="0"/>
              </a:rPr>
              <a:t>Deliberate actions to harness the benefits of the </a:t>
            </a:r>
            <a:r>
              <a:rPr lang="en-US" sz="3600" b="1" kern="0" dirty="0" err="1">
                <a:solidFill>
                  <a:srgbClr val="FFFFFF"/>
                </a:solidFill>
                <a:latin typeface="Calibri" panose="020F0502020204030204" pitchFamily="34" charset="0"/>
                <a:cs typeface="Calibri" panose="020F0502020204030204" pitchFamily="34" charset="0"/>
              </a:rPr>
              <a:t>AfCFTA</a:t>
            </a:r>
            <a:endParaRPr lang="en-US" sz="3600" b="1" kern="0"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322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down)">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par>
                                <p:cTn id="32" presetID="22" presetClass="entr" presetSubtype="4"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500"/>
                                        <p:tgtEl>
                                          <p:spTgt spid="2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down)">
                                      <p:cBhvr>
                                        <p:cTn id="53" dur="500"/>
                                        <p:tgtEl>
                                          <p:spTgt spid="43"/>
                                        </p:tgtEl>
                                      </p:cBhvr>
                                    </p:animEffect>
                                  </p:childTnLst>
                                </p:cTn>
                              </p:par>
                              <p:par>
                                <p:cTn id="54" presetID="22" presetClass="entr" presetSubtype="4"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down)">
                                      <p:cBhvr>
                                        <p:cTn id="56" dur="500"/>
                                        <p:tgtEl>
                                          <p:spTgt spid="3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down)">
                                      <p:cBhvr>
                                        <p:cTn id="64" dur="500"/>
                                        <p:tgtEl>
                                          <p:spTgt spid="29"/>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down)">
                                      <p:cBhvr>
                                        <p:cTn id="72" dur="500"/>
                                        <p:tgtEl>
                                          <p:spTgt spid="3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txBox="1">
            <a:spLocks/>
          </p:cNvSpPr>
          <p:nvPr/>
        </p:nvSpPr>
        <p:spPr>
          <a:xfrm>
            <a:off x="415447" y="1139729"/>
            <a:ext cx="11361106" cy="5135810"/>
          </a:xfrm>
          <a:prstGeom prst="rect">
            <a:avLst/>
          </a:prstGeom>
          <a:noFill/>
          <a:ln>
            <a:noFill/>
          </a:ln>
        </p:spPr>
        <p:txBody>
          <a:bodyPr vert="horz" wrap="square" lIns="91440" tIns="45720" rIns="91440" bIns="45720" anchor="t" anchorCtr="0" compatLnSpc="1">
            <a:normAutofit fontScale="92500"/>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6888" indent="-457200" algn="just">
              <a:spcBef>
                <a:spcPts val="1200"/>
              </a:spcBef>
              <a:spcAft>
                <a:spcPts val="600"/>
              </a:spcAft>
              <a:buFont typeface="Wingdings" panose="05000000000000000000" pitchFamily="2" charset="2"/>
              <a:buChar char="§"/>
            </a:pPr>
            <a:r>
              <a:rPr lang="en-US" dirty="0" err="1">
                <a:solidFill>
                  <a:schemeClr val="tx1"/>
                </a:solidFill>
                <a:effectLst>
                  <a:outerShdw sx="0" sy="0">
                    <a:srgbClr val="000000"/>
                  </a:outerShdw>
                </a:effectLst>
                <a:latin typeface="+mn-lt"/>
                <a:cs typeface="Arial" panose="020B0604020202020204" pitchFamily="34" charset="0"/>
              </a:rPr>
              <a:t>AfCFTA</a:t>
            </a:r>
            <a:r>
              <a:rPr lang="en-US" dirty="0">
                <a:solidFill>
                  <a:schemeClr val="tx1"/>
                </a:solidFill>
                <a:effectLst>
                  <a:outerShdw sx="0" sy="0">
                    <a:srgbClr val="000000"/>
                  </a:outerShdw>
                </a:effectLst>
                <a:latin typeface="+mn-lt"/>
                <a:cs typeface="Arial" panose="020B0604020202020204" pitchFamily="34" charset="0"/>
              </a:rPr>
              <a:t> implementation is crucial to build diversified and stronger African economies </a:t>
            </a:r>
          </a:p>
          <a:p>
            <a:pPr marL="496888" indent="-457200" algn="just">
              <a:spcBef>
                <a:spcPts val="1200"/>
              </a:spcBef>
              <a:spcAft>
                <a:spcPts val="600"/>
              </a:spcAft>
              <a:buFont typeface="Wingdings" panose="05000000000000000000" pitchFamily="2" charset="2"/>
              <a:buChar char="§"/>
            </a:pPr>
            <a:r>
              <a:rPr lang="en-US" dirty="0">
                <a:solidFill>
                  <a:schemeClr val="tx1"/>
                </a:solidFill>
                <a:effectLst>
                  <a:outerShdw sx="0" sy="0">
                    <a:srgbClr val="000000"/>
                  </a:outerShdw>
                </a:effectLst>
                <a:latin typeface="+mn-lt"/>
                <a:cs typeface="Arial" panose="020B0604020202020204" pitchFamily="34" charset="0"/>
              </a:rPr>
              <a:t>Expected outcomes of the </a:t>
            </a:r>
            <a:r>
              <a:rPr lang="en-US" dirty="0" err="1">
                <a:solidFill>
                  <a:schemeClr val="tx1"/>
                </a:solidFill>
                <a:effectLst>
                  <a:outerShdw sx="0" sy="0">
                    <a:srgbClr val="000000"/>
                  </a:outerShdw>
                </a:effectLst>
                <a:latin typeface="+mn-lt"/>
                <a:cs typeface="Arial" panose="020B0604020202020204" pitchFamily="34" charset="0"/>
              </a:rPr>
              <a:t>AfCFTA</a:t>
            </a:r>
            <a:r>
              <a:rPr lang="en-US" dirty="0">
                <a:solidFill>
                  <a:schemeClr val="tx1"/>
                </a:solidFill>
                <a:effectLst>
                  <a:outerShdw sx="0" sy="0">
                    <a:srgbClr val="000000"/>
                  </a:outerShdw>
                </a:effectLst>
                <a:latin typeface="+mn-lt"/>
                <a:cs typeface="Arial" panose="020B0604020202020204" pitchFamily="34" charset="0"/>
              </a:rPr>
              <a:t> will not come overnight: integrated efforts needed at all levels for implementation</a:t>
            </a:r>
          </a:p>
          <a:p>
            <a:pPr marL="496888" indent="-457200" algn="just">
              <a:spcBef>
                <a:spcPts val="1200"/>
              </a:spcBef>
              <a:spcAft>
                <a:spcPts val="600"/>
              </a:spcAft>
              <a:buFont typeface="Wingdings" panose="05000000000000000000" pitchFamily="2" charset="2"/>
              <a:buChar char="§"/>
            </a:pPr>
            <a:r>
              <a:rPr lang="en-GB" altLang="en-US" dirty="0">
                <a:solidFill>
                  <a:schemeClr val="tx1"/>
                </a:solidFill>
                <a:effectLst>
                  <a:outerShdw sx="0" sy="0">
                    <a:srgbClr val="000000"/>
                  </a:outerShdw>
                </a:effectLst>
                <a:latin typeface="+mn-lt"/>
                <a:cs typeface="Arial" panose="020B0604020202020204" pitchFamily="34" charset="0"/>
                <a:sym typeface="Lato" pitchFamily="34" charset="0"/>
              </a:rPr>
              <a:t>Need for deliberate </a:t>
            </a:r>
            <a:r>
              <a:rPr lang="en-GB" altLang="en-US" dirty="0" err="1">
                <a:solidFill>
                  <a:schemeClr val="tx1"/>
                </a:solidFill>
                <a:effectLst>
                  <a:outerShdw sx="0" sy="0">
                    <a:srgbClr val="000000"/>
                  </a:outerShdw>
                </a:effectLst>
                <a:latin typeface="+mn-lt"/>
                <a:cs typeface="Arial" panose="020B0604020202020204" pitchFamily="34" charset="0"/>
                <a:sym typeface="Lato" pitchFamily="34" charset="0"/>
              </a:rPr>
              <a:t>actionsthrough</a:t>
            </a:r>
            <a:r>
              <a:rPr lang="en-GB" altLang="en-US" dirty="0">
                <a:solidFill>
                  <a:schemeClr val="tx1"/>
                </a:solidFill>
                <a:effectLst>
                  <a:outerShdw sx="0" sy="0">
                    <a:srgbClr val="000000"/>
                  </a:outerShdw>
                </a:effectLst>
                <a:latin typeface="+mn-lt"/>
                <a:cs typeface="Arial" panose="020B0604020202020204" pitchFamily="34" charset="0"/>
                <a:sym typeface="Lato" pitchFamily="34" charset="0"/>
              </a:rPr>
              <a:t> effective and integrated strategies to maximize the benefits of the Agreement while minimizing potential risks;</a:t>
            </a:r>
          </a:p>
          <a:p>
            <a:pPr marL="496888" indent="-457200" algn="just">
              <a:spcBef>
                <a:spcPts val="1200"/>
              </a:spcBef>
              <a:spcAft>
                <a:spcPts val="600"/>
              </a:spcAft>
              <a:buFont typeface="Wingdings" panose="05000000000000000000" pitchFamily="2" charset="2"/>
              <a:buChar char="§"/>
            </a:pPr>
            <a:r>
              <a:rPr lang="en-GB" altLang="en-US" dirty="0">
                <a:solidFill>
                  <a:schemeClr val="tx1"/>
                </a:solidFill>
                <a:effectLst>
                  <a:outerShdw sx="0" sy="0">
                    <a:srgbClr val="000000"/>
                  </a:outerShdw>
                </a:effectLst>
                <a:latin typeface="+mn-lt"/>
                <a:cs typeface="Arial" panose="020B0604020202020204" pitchFamily="34" charset="0"/>
                <a:sym typeface="Lato" pitchFamily="34" charset="0"/>
              </a:rPr>
              <a:t>Identification of opportunities for value chains development/integration;</a:t>
            </a:r>
          </a:p>
          <a:p>
            <a:pPr marL="496888" indent="-457200" algn="just">
              <a:spcBef>
                <a:spcPts val="1200"/>
              </a:spcBef>
              <a:spcAft>
                <a:spcPts val="600"/>
              </a:spcAft>
              <a:buFont typeface="Wingdings" panose="05000000000000000000" pitchFamily="2" charset="2"/>
              <a:buChar char="§"/>
            </a:pPr>
            <a:r>
              <a:rPr lang="en-GB" altLang="en-US" dirty="0">
                <a:solidFill>
                  <a:schemeClr val="tx1"/>
                </a:solidFill>
                <a:effectLst>
                  <a:outerShdw sx="0" sy="0">
                    <a:srgbClr val="000000"/>
                  </a:outerShdw>
                </a:effectLst>
                <a:latin typeface="+mn-lt"/>
                <a:cs typeface="Arial" panose="020B0604020202020204" pitchFamily="34" charset="0"/>
                <a:sym typeface="Lato" pitchFamily="34" charset="0"/>
              </a:rPr>
              <a:t>Identification of constraints and definition of actions to address impediments;</a:t>
            </a:r>
          </a:p>
          <a:p>
            <a:pPr marL="496888" indent="-457200" algn="just">
              <a:spcBef>
                <a:spcPts val="1200"/>
              </a:spcBef>
              <a:spcAft>
                <a:spcPts val="600"/>
              </a:spcAft>
              <a:buFont typeface="Wingdings" panose="05000000000000000000" pitchFamily="2" charset="2"/>
              <a:buChar char="§"/>
            </a:pPr>
            <a:r>
              <a:rPr lang="en-GB" altLang="en-US" dirty="0">
                <a:solidFill>
                  <a:schemeClr val="tx1"/>
                </a:solidFill>
                <a:effectLst>
                  <a:outerShdw sx="0" sy="0">
                    <a:srgbClr val="000000"/>
                  </a:outerShdw>
                </a:effectLst>
                <a:latin typeface="+mn-lt"/>
                <a:cs typeface="Arial" panose="020B0604020202020204" pitchFamily="34" charset="0"/>
                <a:sym typeface="Lato" pitchFamily="34" charset="0"/>
              </a:rPr>
              <a:t>Inclusive implementation of the </a:t>
            </a:r>
            <a:r>
              <a:rPr lang="en-GB" altLang="en-US" dirty="0" err="1">
                <a:solidFill>
                  <a:schemeClr val="tx1"/>
                </a:solidFill>
                <a:effectLst>
                  <a:outerShdw sx="0" sy="0">
                    <a:srgbClr val="000000"/>
                  </a:outerShdw>
                </a:effectLst>
                <a:latin typeface="+mn-lt"/>
                <a:cs typeface="Arial" panose="020B0604020202020204" pitchFamily="34" charset="0"/>
                <a:sym typeface="Lato" pitchFamily="34" charset="0"/>
              </a:rPr>
              <a:t>AfCFTA</a:t>
            </a:r>
            <a:endParaRPr lang="en-GB" altLang="en-US" dirty="0">
              <a:solidFill>
                <a:schemeClr val="tx1"/>
              </a:solidFill>
              <a:effectLst>
                <a:outerShdw sx="0" sy="0">
                  <a:srgbClr val="000000"/>
                </a:outerShdw>
              </a:effectLst>
              <a:latin typeface="+mn-lt"/>
              <a:cs typeface="Arial" panose="020B0604020202020204" pitchFamily="34" charset="0"/>
              <a:sym typeface="Lato" pitchFamily="34" charset="0"/>
            </a:endParaRPr>
          </a:p>
          <a:p>
            <a:pPr marL="496888" indent="-457200" algn="just">
              <a:spcBef>
                <a:spcPts val="1200"/>
              </a:spcBef>
              <a:spcAft>
                <a:spcPts val="600"/>
              </a:spcAft>
              <a:buFont typeface="Wingdings" panose="05000000000000000000" pitchFamily="2" charset="2"/>
              <a:buChar char="§"/>
            </a:pPr>
            <a:r>
              <a:rPr lang="en-US" dirty="0">
                <a:solidFill>
                  <a:schemeClr val="tx1"/>
                </a:solidFill>
                <a:effectLst>
                  <a:outerShdw sx="0" sy="0">
                    <a:srgbClr val="000000"/>
                  </a:outerShdw>
                </a:effectLst>
                <a:latin typeface="+mn-lt"/>
                <a:cs typeface="Arial" panose="020B0604020202020204" pitchFamily="34" charset="0"/>
              </a:rPr>
              <a:t>The private sector : pivotal in the </a:t>
            </a:r>
            <a:r>
              <a:rPr lang="en-US" dirty="0" err="1">
                <a:solidFill>
                  <a:schemeClr val="tx1"/>
                </a:solidFill>
                <a:effectLst>
                  <a:outerShdw sx="0" sy="0">
                    <a:srgbClr val="000000"/>
                  </a:outerShdw>
                </a:effectLst>
                <a:latin typeface="+mn-lt"/>
                <a:cs typeface="Arial" panose="020B0604020202020204" pitchFamily="34" charset="0"/>
              </a:rPr>
              <a:t>AfCFTA</a:t>
            </a:r>
            <a:r>
              <a:rPr lang="en-US" dirty="0">
                <a:solidFill>
                  <a:schemeClr val="tx1"/>
                </a:solidFill>
                <a:effectLst>
                  <a:outerShdw sx="0" sy="0">
                    <a:srgbClr val="000000"/>
                  </a:outerShdw>
                </a:effectLst>
                <a:latin typeface="+mn-lt"/>
                <a:cs typeface="Arial" panose="020B0604020202020204" pitchFamily="34" charset="0"/>
              </a:rPr>
              <a:t> implementation </a:t>
            </a:r>
          </a:p>
        </p:txBody>
      </p:sp>
      <p:sp>
        <p:nvSpPr>
          <p:cNvPr id="31" name="Rectângulo arredondado 8"/>
          <p:cNvSpPr/>
          <p:nvPr/>
        </p:nvSpPr>
        <p:spPr>
          <a:xfrm>
            <a:off x="354578" y="7156"/>
            <a:ext cx="11495044" cy="953453"/>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4400" b="1" kern="0" dirty="0">
                <a:solidFill>
                  <a:srgbClr val="FFFFFF"/>
                </a:solidFill>
              </a:rPr>
              <a:t>Conclusion</a:t>
            </a:r>
            <a:r>
              <a:rPr lang="en-US" sz="3600" b="1" kern="0" dirty="0">
                <a:solidFill>
                  <a:srgbClr val="FFFFFF"/>
                </a:solidFill>
              </a:rPr>
              <a:t> </a:t>
            </a:r>
          </a:p>
        </p:txBody>
      </p:sp>
    </p:spTree>
    <p:extLst>
      <p:ext uri="{BB962C8B-B14F-4D97-AF65-F5344CB8AC3E}">
        <p14:creationId xmlns:p14="http://schemas.microsoft.com/office/powerpoint/2010/main" val="4008054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55CCF43-5A9B-416C-86E4-6C5C8A41C5C9}"/>
              </a:ext>
            </a:extLst>
          </p:cNvPr>
          <p:cNvSpPr/>
          <p:nvPr/>
        </p:nvSpPr>
        <p:spPr>
          <a:xfrm>
            <a:off x="3884610" y="3082634"/>
            <a:ext cx="4422779" cy="1585049"/>
          </a:xfrm>
          <a:prstGeom prst="rect">
            <a:avLst/>
          </a:prstGeom>
          <a:noFill/>
          <a:ln cap="flat">
            <a:noFill/>
            <a:prstDash val="solid"/>
          </a:ln>
        </p:spPr>
        <p:txBody>
          <a:bodyPr vert="horz" wrap="square" lIns="0" tIns="0" rIns="0" bIns="0" anchor="t" anchorCtr="1" compatLnSpc="1">
            <a:spAutoFit/>
          </a:bodyPr>
          <a:lstStyle/>
          <a:p>
            <a:pPr indent="12701" algn="ctr">
              <a:defRPr sz="1800" b="0" i="0" u="none" strike="noStrike" kern="0" cap="none" spc="0" baseline="0">
                <a:solidFill>
                  <a:srgbClr val="000000"/>
                </a:solidFill>
                <a:uFillTx/>
              </a:defRPr>
            </a:pPr>
            <a:r>
              <a:rPr lang="en-US" sz="5500" b="1" dirty="0">
                <a:solidFill>
                  <a:srgbClr val="000000"/>
                </a:solidFill>
                <a:latin typeface="Lato" pitchFamily="34"/>
                <a:ea typeface="MS PGothic" pitchFamily="34"/>
                <a:cs typeface="Calibri" pitchFamily="34"/>
              </a:rPr>
              <a:t>THANK YOU!</a:t>
            </a:r>
          </a:p>
          <a:p>
            <a:pPr indent="12701" algn="ctr">
              <a:defRPr sz="1800" b="0" i="0" u="none" strike="noStrike" kern="0" cap="none" spc="0" baseline="0">
                <a:solidFill>
                  <a:srgbClr val="000000"/>
                </a:solidFill>
                <a:uFillTx/>
              </a:defRPr>
            </a:pPr>
            <a:r>
              <a:rPr lang="en-US" sz="1200" b="1" dirty="0">
                <a:solidFill>
                  <a:srgbClr val="000000"/>
                </a:solidFill>
                <a:latin typeface="Lato" pitchFamily="34"/>
                <a:ea typeface="MS PGothic" pitchFamily="34"/>
                <a:cs typeface="Calibri" pitchFamily="34"/>
                <a:hlinkClick r:id="rId2"/>
              </a:rPr>
              <a:t>www.uneca.org/atpc</a:t>
            </a:r>
            <a:endParaRPr lang="en-US" sz="1200" b="1" dirty="0">
              <a:solidFill>
                <a:srgbClr val="000000"/>
              </a:solidFill>
              <a:latin typeface="Lato" pitchFamily="34"/>
              <a:ea typeface="MS PGothic" pitchFamily="34"/>
              <a:cs typeface="Calibri" pitchFamily="34"/>
            </a:endParaRPr>
          </a:p>
          <a:p>
            <a:pPr indent="12701" algn="ctr">
              <a:defRPr sz="1800" b="0" i="0" u="none" strike="noStrike" kern="0" cap="none" spc="0" baseline="0">
                <a:solidFill>
                  <a:srgbClr val="000000"/>
                </a:solidFill>
                <a:uFillTx/>
              </a:defRPr>
            </a:pPr>
            <a:r>
              <a:rPr lang="en-US" sz="1200" b="1" dirty="0">
                <a:solidFill>
                  <a:srgbClr val="000000"/>
                </a:solidFill>
                <a:latin typeface="Lato" pitchFamily="34"/>
                <a:ea typeface="MS PGothic" pitchFamily="34"/>
                <a:cs typeface="Calibri" pitchFamily="34"/>
              </a:rPr>
              <a:t>Twitter: @atpc2</a:t>
            </a:r>
          </a:p>
          <a:p>
            <a:pPr indent="12701" algn="ctr">
              <a:defRPr sz="1800" b="0" i="0" u="none" strike="noStrike" kern="0" cap="none" spc="0" baseline="0">
                <a:solidFill>
                  <a:srgbClr val="000000"/>
                </a:solidFill>
                <a:uFillTx/>
              </a:defRPr>
            </a:pPr>
            <a:r>
              <a:rPr lang="en-US" sz="1200" b="1" dirty="0">
                <a:solidFill>
                  <a:srgbClr val="000000"/>
                </a:solidFill>
                <a:latin typeface="Lato" pitchFamily="34"/>
                <a:ea typeface="MS PGothic" pitchFamily="34"/>
                <a:cs typeface="Calibri" pitchFamily="34"/>
              </a:rPr>
              <a:t>Facebook: @africantradepolicycentre</a:t>
            </a:r>
          </a:p>
          <a:p>
            <a:pPr indent="12701" algn="ctr">
              <a:defRPr sz="1800" b="0" i="0" u="none" strike="noStrike" kern="0" cap="none" spc="0" baseline="0">
                <a:solidFill>
                  <a:srgbClr val="000000"/>
                </a:solidFill>
                <a:uFillTx/>
              </a:defRPr>
            </a:pPr>
            <a:r>
              <a:rPr lang="en-US" sz="1200" b="1" dirty="0">
                <a:solidFill>
                  <a:srgbClr val="000000"/>
                </a:solidFill>
                <a:latin typeface="Lato" pitchFamily="34"/>
                <a:ea typeface="MS PGothic" pitchFamily="34"/>
                <a:cs typeface="Calibri" pitchFamily="34"/>
              </a:rPr>
              <a:t>Email: eca-atpc@un.org</a:t>
            </a:r>
          </a:p>
        </p:txBody>
      </p:sp>
      <p:pic>
        <p:nvPicPr>
          <p:cNvPr id="3" name="Picture 2">
            <a:extLst>
              <a:ext uri="{FF2B5EF4-FFF2-40B4-BE49-F238E27FC236}">
                <a16:creationId xmlns:a16="http://schemas.microsoft.com/office/drawing/2014/main" id="{EFAA93C1-8B0A-4B1F-BEAA-B665ABF114A8}"/>
              </a:ext>
            </a:extLst>
          </p:cNvPr>
          <p:cNvPicPr>
            <a:picLocks noChangeAspect="1"/>
          </p:cNvPicPr>
          <p:nvPr/>
        </p:nvPicPr>
        <p:blipFill>
          <a:blip r:embed="rId3"/>
          <a:stretch>
            <a:fillRect/>
          </a:stretch>
        </p:blipFill>
        <p:spPr>
          <a:xfrm>
            <a:off x="9847296" y="0"/>
            <a:ext cx="2235400" cy="1159789"/>
          </a:xfrm>
          <a:prstGeom prst="rect">
            <a:avLst/>
          </a:prstGeom>
        </p:spPr>
      </p:pic>
      <p:sp>
        <p:nvSpPr>
          <p:cNvPr id="5" name="TextBox 4">
            <a:extLst>
              <a:ext uri="{FF2B5EF4-FFF2-40B4-BE49-F238E27FC236}">
                <a16:creationId xmlns:a16="http://schemas.microsoft.com/office/drawing/2014/main" id="{3FA40B56-1C35-471B-9FEC-25953D2197C4}"/>
              </a:ext>
            </a:extLst>
          </p:cNvPr>
          <p:cNvSpPr txBox="1"/>
          <p:nvPr/>
        </p:nvSpPr>
        <p:spPr>
          <a:xfrm>
            <a:off x="8918532" y="4190629"/>
            <a:ext cx="4638257" cy="954107"/>
          </a:xfrm>
          <a:prstGeom prst="rect">
            <a:avLst/>
          </a:prstGeom>
          <a:noFill/>
        </p:spPr>
        <p:txBody>
          <a:bodyPr wrap="square">
            <a:spAutoFit/>
          </a:bodyPr>
          <a:lstStyle/>
          <a:p>
            <a:r>
              <a:rPr lang="en-US" sz="2800" b="1" dirty="0">
                <a:latin typeface="Abadi" panose="020B0604020104020204" pitchFamily="34" charset="0"/>
                <a:hlinkClick r:id="rId4"/>
              </a:rPr>
              <a:t>girma6@un.org</a:t>
            </a:r>
            <a:br>
              <a:rPr lang="en-US" sz="2800" b="1" dirty="0">
                <a:latin typeface="Abadi" panose="020B0604020104020204" pitchFamily="34" charset="0"/>
              </a:rPr>
            </a:br>
            <a:r>
              <a:rPr lang="en-US" sz="2800" b="1" dirty="0">
                <a:latin typeface="Abadi" panose="020B0604020104020204" pitchFamily="34" charset="0"/>
              </a:rPr>
              <a:t>Mahlet Girma Bekele</a:t>
            </a:r>
          </a:p>
        </p:txBody>
      </p:sp>
    </p:spTree>
  </p:cSld>
  <p:clrMapOvr>
    <a:masterClrMapping/>
  </p:clrMapOvr>
</p:sld>
</file>

<file path=ppt/theme/theme1.xml><?xml version="1.0" encoding="utf-8"?>
<a:theme xmlns:a="http://schemas.openxmlformats.org/drawingml/2006/main" name="ATPC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PC Theme" id="{3C6BD903-4B7A-402C-BD0C-6D49C010DBFD}" vid="{BA4E3DD0-8A1F-4921-83C6-D2C49F5DEC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307632BEB62142BF26E36AD6D8B684" ma:contentTypeVersion="13" ma:contentTypeDescription="Create a new document." ma:contentTypeScope="" ma:versionID="6392f8719cbe93b64825aa8aca3c4917">
  <xsd:schema xmlns:xsd="http://www.w3.org/2001/XMLSchema" xmlns:xs="http://www.w3.org/2001/XMLSchema" xmlns:p="http://schemas.microsoft.com/office/2006/metadata/properties" xmlns:ns3="3419e837-75ee-4790-acc3-5f19a082db3f" xmlns:ns4="9ffe2fae-7f9e-41d6-8a76-86fd2ba05685" targetNamespace="http://schemas.microsoft.com/office/2006/metadata/properties" ma:root="true" ma:fieldsID="c09fa19b88608c0fe9b7c10083998fc7" ns3:_="" ns4:_="">
    <xsd:import namespace="3419e837-75ee-4790-acc3-5f19a082db3f"/>
    <xsd:import namespace="9ffe2fae-7f9e-41d6-8a76-86fd2ba0568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19e837-75ee-4790-acc3-5f19a082db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fe2fae-7f9e-41d6-8a76-86fd2ba0568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138E46-DC54-4777-A00A-B3889EAA453E}">
  <ds:schemaRefs>
    <ds:schemaRef ds:uri="http://schemas.microsoft.com/sharepoint/v3/contenttype/forms"/>
  </ds:schemaRefs>
</ds:datastoreItem>
</file>

<file path=customXml/itemProps2.xml><?xml version="1.0" encoding="utf-8"?>
<ds:datastoreItem xmlns:ds="http://schemas.openxmlformats.org/officeDocument/2006/customXml" ds:itemID="{E222A96E-DCD3-4DA5-9337-009FCD2BEE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19e837-75ee-4790-acc3-5f19a082db3f"/>
    <ds:schemaRef ds:uri="9ffe2fae-7f9e-41d6-8a76-86fd2ba056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83ADFC-CAD3-4874-94DE-1168D6DEF30A}">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3419e837-75ee-4790-acc3-5f19a082db3f"/>
    <ds:schemaRef ds:uri="9ffe2fae-7f9e-41d6-8a76-86fd2ba05685"/>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28471</TotalTime>
  <Words>1490</Words>
  <Application>Microsoft Office PowerPoint</Application>
  <PresentationFormat>Widescreen</PresentationFormat>
  <Paragraphs>175</Paragraphs>
  <Slides>20</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Abadi</vt:lpstr>
      <vt:lpstr>Arial</vt:lpstr>
      <vt:lpstr>Calibri</vt:lpstr>
      <vt:lpstr>Calibri Light</vt:lpstr>
      <vt:lpstr>Century Gothic</vt:lpstr>
      <vt:lpstr>Lato</vt:lpstr>
      <vt:lpstr>Lucida Sans</vt:lpstr>
      <vt:lpstr>Proxima Nova</vt:lpstr>
      <vt:lpstr>Symbol</vt:lpstr>
      <vt:lpstr>Verdana</vt:lpstr>
      <vt:lpstr>Wingdings</vt:lpstr>
      <vt:lpstr>ATPC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ATPC Team Meeting Update  Nadia 04 May 2020</dc:title>
  <dc:creator>Nadia H</dc:creator>
  <cp:lastModifiedBy>Mahlet Girma</cp:lastModifiedBy>
  <cp:revision>180</cp:revision>
  <dcterms:created xsi:type="dcterms:W3CDTF">2020-05-04T06:53:11Z</dcterms:created>
  <dcterms:modified xsi:type="dcterms:W3CDTF">2022-04-25T10:34:14Z</dcterms:modified>
</cp:coreProperties>
</file>