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380" r:id="rId2"/>
    <p:sldId id="650" r:id="rId3"/>
    <p:sldId id="660" r:id="rId4"/>
    <p:sldId id="661" r:id="rId5"/>
    <p:sldId id="662" r:id="rId6"/>
    <p:sldId id="386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86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8B3FFF-C810-44CF-AB48-1CBE9D0F5B25}" type="datetimeFigureOut">
              <a:rPr lang="en-US" smtClean="0"/>
              <a:t>10/25/2022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CFD8BD-B5A2-4393-92F1-48E13BB5DA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46134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57A55F-4C5B-E248-9EC8-471E991E4A8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71317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D273F1-609B-4954-B159-32F0A2916D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F0A0806-C2A2-40BE-AD39-E50DFE7F84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278140-F020-4499-84CA-B4ABCB4EEF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37383-3A22-4E60-9724-918062C91A94}" type="datetimeFigureOut">
              <a:rPr lang="en-US" smtClean="0"/>
              <a:t>10/25/2022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FB8D10-7228-4790-9950-E722FFA650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C74F54-3E55-4A1C-AEAB-A61FAF31E9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A6CC3-E86F-49A1-961C-BD015BEE4C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39070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47E4D7-8C53-4B49-BBB0-9D6595F1A3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4BF4B9-74EC-4855-B509-8B374BFCA3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3363AA-4761-457F-917C-08BDD57B25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37383-3A22-4E60-9724-918062C91A94}" type="datetimeFigureOut">
              <a:rPr lang="en-US" smtClean="0"/>
              <a:t>10/25/2022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103E4E-63CB-4815-9BC9-BB990007D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8982E4-2299-48B7-AC08-2A8C022E63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A6CC3-E86F-49A1-961C-BD015BEE4C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05911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420CF2-971F-432C-8318-115684118F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8467B5-F7A5-4FB2-873E-733601AE00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58D8EF-C8F2-4DC3-B510-1A293755D6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37383-3A22-4E60-9724-918062C91A94}" type="datetimeFigureOut">
              <a:rPr lang="en-US" smtClean="0"/>
              <a:t>10/25/2022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8320A4-B6CC-45C0-9525-E4F867B845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EC9C38-D778-4C0D-B627-234FFA9C80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A6CC3-E86F-49A1-961C-BD015BEE4C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51127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1B053C-B0D2-495A-BE8C-904D3DE46F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D2527D-079C-4E2C-A08F-F13C170BED8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EA54D63-A2D1-4EF9-90B1-0349447910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DEA50D-76ED-4ACB-B5BB-8193F3CE3C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37383-3A22-4E60-9724-918062C91A94}" type="datetimeFigureOut">
              <a:rPr lang="en-US" smtClean="0"/>
              <a:t>10/25/2022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9AE130-4F77-4FE9-B435-E174C24262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5DF4CC-5EC3-43AE-A62A-733A612C09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A6CC3-E86F-49A1-961C-BD015BEE4C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99266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D490A3-06FE-4E12-8597-E3F5636C34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62F71A-35EB-4DA4-8F14-3E0C8BFC81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03FA33-DFE0-4191-BDA5-A2324F3892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35856E5-CF90-41D7-921D-B7147AF284F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817B9FB-73FB-455A-A280-005553559F9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2F24D3E-C66F-49C6-ABF0-8D0ECE1E84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37383-3A22-4E60-9724-918062C91A94}" type="datetimeFigureOut">
              <a:rPr lang="en-US" smtClean="0"/>
              <a:t>10/25/2022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114ED39-49D6-42C5-AE79-ADA56091F8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5097F71-0FEE-4F8A-B179-DD7D2D5BA1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A6CC3-E86F-49A1-961C-BD015BEE4C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31711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411D83-5D60-4988-B97A-61AF6F6819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E997317-EC88-4B9B-BC91-935EFE1DC3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37383-3A22-4E60-9724-918062C91A94}" type="datetimeFigureOut">
              <a:rPr lang="en-US" smtClean="0"/>
              <a:t>10/25/2022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8030CBE-9295-4A17-8261-1087B44DD0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3BBEC64-7BF4-44DC-B728-1B8E7DAAC1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A6CC3-E86F-49A1-961C-BD015BEE4C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50606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76408FC-68CA-44A7-B57F-1EE3AB0864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37383-3A22-4E60-9724-918062C91A94}" type="datetimeFigureOut">
              <a:rPr lang="en-US" smtClean="0"/>
              <a:t>10/25/2022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E142A14-BDDC-49AB-B341-6B1C3E14F7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470BEB-4501-45A9-86BB-1CB2C94507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A6CC3-E86F-49A1-961C-BD015BEE4C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96155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34E2AF-91CD-4289-8EDE-916AC1EEE0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CE6A87-8518-4C27-B4AC-198272057D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F01F6E-B56D-4A19-8BC7-EB61658553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58C7995-9E47-4C6B-994D-CFD2F2DD91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37383-3A22-4E60-9724-918062C91A94}" type="datetimeFigureOut">
              <a:rPr lang="en-US" smtClean="0"/>
              <a:t>10/25/2022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020802-09E3-48AF-A68A-269CB28473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65EC95C-7E55-46CF-9DAE-0222CEEB44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A6CC3-E86F-49A1-961C-BD015BEE4C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22144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B32B0A-BB8E-4A11-BC8F-8C978A292E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BAA657C-9A69-4070-905C-4D18E3E61CD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20283E-3508-4182-A823-8640C7F32C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D03FC50-3513-4E76-81A4-505A917C76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37383-3A22-4E60-9724-918062C91A94}" type="datetimeFigureOut">
              <a:rPr lang="en-US" smtClean="0"/>
              <a:t>10/25/2022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F913AFF-24C7-4532-8652-1DE3929014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DACBD8-D522-40B3-AE57-BB433EDE53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A6CC3-E86F-49A1-961C-BD015BEE4C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91364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39C31C-CBC2-4608-A2D6-B9B3F8DE11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9EA4D1C-514A-4F1F-82A5-6609C088FC5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5D053E-DB60-47C9-86EE-B4A7CEDF4B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37383-3A22-4E60-9724-918062C91A94}" type="datetimeFigureOut">
              <a:rPr lang="en-US" smtClean="0"/>
              <a:t>10/25/2022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6B4BE7-9DC5-48F6-9658-A0FD217F22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F31C80-80D9-4A80-AC00-B0E5367AFE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A6CC3-E86F-49A1-961C-BD015BEE4C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20530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AF64B56-0419-4A29-9298-BDC3EF210A0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B62D240-AD43-4A3B-89F9-4974FAC2A1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D59052-1C23-49F1-8501-69DFC7F02C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37383-3A22-4E60-9724-918062C91A94}" type="datetimeFigureOut">
              <a:rPr lang="en-US" smtClean="0"/>
              <a:t>10/25/2022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0D9663-F075-49C0-8F16-BF86CABC6E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2B7733-2F5F-4EEF-8A90-8AF3451040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A6CC3-E86F-49A1-961C-BD015BEE4C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1944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Zoomed Ma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0" hasCustomPrompt="1"/>
          </p:nvPr>
        </p:nvSpPr>
        <p:spPr>
          <a:xfrm>
            <a:off x="762005" y="1643063"/>
            <a:ext cx="10629900" cy="3986212"/>
          </a:xfrm>
          <a:solidFill>
            <a:schemeClr val="bg2"/>
          </a:solidFill>
        </p:spPr>
        <p:txBody>
          <a:bodyPr>
            <a:normAutofit/>
          </a:bodyPr>
          <a:lstStyle>
            <a:lvl1pPr marL="205740" indent="-205740" algn="l">
              <a:defRPr sz="1320" baseline="0">
                <a:latin typeface="Univers LT Std 55 Roman" charset="0"/>
              </a:defRPr>
            </a:lvl1pPr>
          </a:lstStyle>
          <a:p>
            <a:pPr marL="274313" marR="0" lvl="0" indent="-274313" algn="l" defTabSz="1097252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/>
              <a:t>You can place a zoomed in view of your map here or place a graph. This slide is optional. </a:t>
            </a:r>
            <a:br>
              <a:rPr lang="en-US"/>
            </a:br>
            <a:r>
              <a:rPr lang="en-US"/>
              <a:t>Whatever best fits your requirement.</a:t>
            </a:r>
          </a:p>
        </p:txBody>
      </p:sp>
    </p:spTree>
    <p:extLst>
      <p:ext uri="{BB962C8B-B14F-4D97-AF65-F5344CB8AC3E}">
        <p14:creationId xmlns:p14="http://schemas.microsoft.com/office/powerpoint/2010/main" val="8943299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6AED401-70BB-4C73-B15C-D7BB61924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268E5E-4386-49E7-98AE-C667E9743A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7889EC-8D6E-427B-A286-AD7953EBEB9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537383-3A22-4E60-9724-918062C91A94}" type="datetimeFigureOut">
              <a:rPr lang="en-US" smtClean="0"/>
              <a:t>10/25/2022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8A9B33-4A87-40F3-8F04-92638B7F41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CCE43B-F531-48A6-A826-AC3B108B34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5A6CC3-E86F-49A1-961C-BD015BEE4C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05438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A37E0289-8148-42E8-8835-AB53E5D0C6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05553" y="2018820"/>
            <a:ext cx="6251110" cy="2235465"/>
          </a:xfrm>
        </p:spPr>
        <p:txBody>
          <a:bodyPr anchor="b">
            <a:normAutofit fontScale="90000"/>
          </a:bodyPr>
          <a:lstStyle/>
          <a:p>
            <a:pPr algn="l"/>
            <a:br>
              <a:rPr lang="en-US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</a:br>
            <a:r>
              <a:rPr lang="en-US" sz="19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sz="19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Assessing progress in the development of civil registration and vital statistics systems in the region: How can Africa accelerate progress in meeting regional and international commitments? </a:t>
            </a:r>
            <a:r>
              <a:rPr lang="en-US" sz="19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Your presentation will be on Safe, Innovative, and Cost-effective digitization</a:t>
            </a:r>
            <a:r>
              <a:rPr lang="en-US" sz="19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: </a:t>
            </a:r>
            <a:r>
              <a:rPr lang="en-US" sz="1900" b="1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26</a:t>
            </a:r>
            <a:r>
              <a:rPr lang="en-US" sz="1900" b="1" i="1" u="none" strike="noStrike" baseline="30000" dirty="0">
                <a:solidFill>
                  <a:srgbClr val="000000"/>
                </a:solidFill>
                <a:latin typeface="Times New Roman" panose="02020603050405020304" pitchFamily="18" charset="0"/>
              </a:rPr>
              <a:t>th</a:t>
            </a:r>
            <a:r>
              <a:rPr lang="en-US" sz="1900" b="1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October 2022</a:t>
            </a:r>
            <a:br>
              <a:rPr lang="en-US" sz="5400" dirty="0"/>
            </a:br>
            <a:endParaRPr lang="en-GB" sz="5400" dirty="0"/>
          </a:p>
        </p:txBody>
      </p:sp>
      <p:sp>
        <p:nvSpPr>
          <p:cNvPr id="11" name="Subtitle 10">
            <a:extLst>
              <a:ext uri="{FF2B5EF4-FFF2-40B4-BE49-F238E27FC236}">
                <a16:creationId xmlns:a16="http://schemas.microsoft.com/office/drawing/2014/main" id="{B0536619-C042-4C18-8263-C192E23C2C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05553" y="4582537"/>
            <a:ext cx="6251111" cy="1847699"/>
          </a:xfrm>
        </p:spPr>
        <p:txBody>
          <a:bodyPr>
            <a:normAutofit/>
          </a:bodyPr>
          <a:lstStyle/>
          <a:p>
            <a:pPr algn="l"/>
            <a:r>
              <a:rPr lang="en-US" sz="2400" b="1" dirty="0"/>
              <a:t>Name of presenter</a:t>
            </a:r>
            <a:r>
              <a:rPr lang="en-US" sz="2400" dirty="0"/>
              <a:t>: Bhaskar Mishra, Child Protection </a:t>
            </a:r>
            <a:r>
              <a:rPr lang="en-US" dirty="0"/>
              <a:t>Specialist (CRVS and Legal Identity)</a:t>
            </a:r>
            <a:endParaRPr lang="en-US" sz="2400" dirty="0"/>
          </a:p>
          <a:p>
            <a:pPr algn="l"/>
            <a:r>
              <a:rPr lang="en-US" sz="2400" b="1" dirty="0"/>
              <a:t>Institution: </a:t>
            </a:r>
            <a:r>
              <a:rPr lang="en-US" sz="2400" dirty="0"/>
              <a:t>UNICEF-HQ</a:t>
            </a:r>
          </a:p>
          <a:p>
            <a:pPr algn="l"/>
            <a:r>
              <a:rPr lang="en-US" sz="2400" b="1" dirty="0"/>
              <a:t>Country: </a:t>
            </a:r>
            <a:r>
              <a:rPr lang="en-US" dirty="0"/>
              <a:t>New York- USA</a:t>
            </a:r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24BF014-0B1A-4EB3-A3D8-2B73FA8AE99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274" r="6862"/>
          <a:stretch/>
        </p:blipFill>
        <p:spPr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A36AE2AC-D5D4-4600-A046-3BC0985245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3072" y="713652"/>
            <a:ext cx="2914650" cy="120015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6BEA1D42-B17D-4C76-AB60-C396D478FB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31108" y="608877"/>
            <a:ext cx="3400425" cy="130492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B0470FB-FE53-4F77-ACF8-E7DE15B71D4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09020" y="6175189"/>
            <a:ext cx="3279932" cy="682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74529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79">
            <a:extLst>
              <a:ext uri="{FF2B5EF4-FFF2-40B4-BE49-F238E27FC236}">
                <a16:creationId xmlns:a16="http://schemas.microsoft.com/office/drawing/2014/main" id="{F6EAD37F-CE24-6140-80CC-9506CB831510}"/>
              </a:ext>
            </a:extLst>
          </p:cNvPr>
          <p:cNvSpPr/>
          <p:nvPr/>
        </p:nvSpPr>
        <p:spPr>
          <a:xfrm>
            <a:off x="711678" y="697017"/>
            <a:ext cx="11235010" cy="5367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41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pPr>
            <a:r>
              <a:rPr lang="en-US" sz="3600" b="1" spc="-20" dirty="0">
                <a:solidFill>
                  <a:srgbClr val="00AEEF"/>
                </a:solidFill>
                <a:latin typeface="Arial" charset="0"/>
                <a:ea typeface="Arial" charset="0"/>
                <a:cs typeface="Arial" charset="0"/>
                <a:sym typeface="Montserrat-Regular"/>
              </a:rPr>
              <a:t>Digitization</a:t>
            </a:r>
            <a:r>
              <a:rPr kumimoji="0" lang="en-US" sz="3600" b="1" i="0" u="none" strike="noStrike" kern="1200" cap="none" spc="-20" normalizeH="0" baseline="0" noProof="0" dirty="0">
                <a:ln>
                  <a:noFill/>
                </a:ln>
                <a:solidFill>
                  <a:srgbClr val="00AEEF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  <a:sym typeface="Montserrat-Regular"/>
              </a:rPr>
              <a:t> = enabler for continuum of services</a:t>
            </a:r>
            <a:endParaRPr kumimoji="0" sz="3600" b="1" i="0" u="none" strike="noStrike" kern="1200" cap="none" spc="-20" normalizeH="0" baseline="0" noProof="0" dirty="0">
              <a:ln>
                <a:noFill/>
              </a:ln>
              <a:solidFill>
                <a:srgbClr val="00AEEF"/>
              </a:solidFill>
              <a:effectLst/>
              <a:uLnTx/>
              <a:uFillTx/>
              <a:latin typeface="Arial" charset="0"/>
              <a:ea typeface="Arial" charset="0"/>
              <a:cs typeface="Arial" charset="0"/>
              <a:sym typeface="Montserrat-Regular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7631916E-6851-764A-B38F-BC8333743234}"/>
              </a:ext>
            </a:extLst>
          </p:cNvPr>
          <p:cNvGraphicFramePr>
            <a:graphicFrameLocks noGrp="1"/>
          </p:cNvGraphicFramePr>
          <p:nvPr/>
        </p:nvGraphicFramePr>
        <p:xfrm>
          <a:off x="711678" y="6172200"/>
          <a:ext cx="11023122" cy="536747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5511561">
                  <a:extLst>
                    <a:ext uri="{9D8B030D-6E8A-4147-A177-3AD203B41FA5}">
                      <a16:colId xmlns:a16="http://schemas.microsoft.com/office/drawing/2014/main" val="1063476286"/>
                    </a:ext>
                  </a:extLst>
                </a:gridCol>
                <a:gridCol w="5511561">
                  <a:extLst>
                    <a:ext uri="{9D8B030D-6E8A-4147-A177-3AD203B41FA5}">
                      <a16:colId xmlns:a16="http://schemas.microsoft.com/office/drawing/2014/main" val="399418297"/>
                    </a:ext>
                  </a:extLst>
                </a:gridCol>
              </a:tblGrid>
              <a:tr h="53674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b="0">
                          <a:solidFill>
                            <a:schemeClr val="bg1"/>
                          </a:solidFill>
                        </a:rPr>
                        <a:t>4 </a:t>
                      </a:r>
                      <a:r>
                        <a:rPr lang="en-US" sz="1050" b="0">
                          <a:solidFill>
                            <a:schemeClr val="bg2"/>
                          </a:solidFill>
                        </a:rPr>
                        <a:t> </a:t>
                      </a:r>
                      <a:r>
                        <a:rPr lang="en-US" sz="1050" b="0" i="0" kern="1200">
                          <a:solidFill>
                            <a:schemeClr val="bg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|  </a:t>
                      </a:r>
                      <a:r>
                        <a:rPr lang="en-US" sz="1050" b="0" i="0" kern="120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UNICEF: </a:t>
                      </a:r>
                      <a:r>
                        <a:rPr lang="en-US" sz="1050" b="0">
                          <a:solidFill>
                            <a:schemeClr val="bg1"/>
                          </a:solidFill>
                        </a:rPr>
                        <a:t>Mobile for Birth Registration (M4BR)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1670588"/>
                  </a:ext>
                </a:extLst>
              </a:tr>
            </a:tbl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05D3C030-2316-48E5-AB26-EE85EB33C2B8}"/>
              </a:ext>
            </a:extLst>
          </p:cNvPr>
          <p:cNvSpPr/>
          <p:nvPr/>
        </p:nvSpPr>
        <p:spPr>
          <a:xfrm>
            <a:off x="777187" y="2931694"/>
            <a:ext cx="1379621" cy="994611"/>
          </a:xfrm>
          <a:prstGeom prst="rect">
            <a:avLst/>
          </a:prstGeom>
          <a:solidFill>
            <a:schemeClr val="tx1"/>
          </a:solidFill>
          <a:ln w="25400">
            <a:solidFill>
              <a:srgbClr val="00AEE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00AEE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Pre-birth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DD1CA470-696F-41FD-921C-42BC4ADDF6F9}"/>
              </a:ext>
            </a:extLst>
          </p:cNvPr>
          <p:cNvCxnSpPr>
            <a:cxnSpLocks/>
          </p:cNvCxnSpPr>
          <p:nvPr/>
        </p:nvCxnSpPr>
        <p:spPr>
          <a:xfrm>
            <a:off x="2618342" y="1422657"/>
            <a:ext cx="0" cy="4487779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9DF79FD5-0C08-4F81-BD3A-3AACEA6B7C99}"/>
              </a:ext>
            </a:extLst>
          </p:cNvPr>
          <p:cNvSpPr/>
          <p:nvPr/>
        </p:nvSpPr>
        <p:spPr>
          <a:xfrm>
            <a:off x="2993480" y="2434389"/>
            <a:ext cx="1651474" cy="994611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Notification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D4E0013-EC11-4341-8A5B-B84217C771DE}"/>
              </a:ext>
            </a:extLst>
          </p:cNvPr>
          <p:cNvSpPr/>
          <p:nvPr/>
        </p:nvSpPr>
        <p:spPr>
          <a:xfrm>
            <a:off x="2993480" y="4001166"/>
            <a:ext cx="1651474" cy="994611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Declaration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AF47B45-9CFD-4846-8259-17252C2E8E28}"/>
              </a:ext>
            </a:extLst>
          </p:cNvPr>
          <p:cNvSpPr/>
          <p:nvPr/>
        </p:nvSpPr>
        <p:spPr>
          <a:xfrm>
            <a:off x="5247989" y="3154585"/>
            <a:ext cx="1651474" cy="994611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Validation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80CA58A-0216-4D12-8D04-1C4049BF3D6E}"/>
              </a:ext>
            </a:extLst>
          </p:cNvPr>
          <p:cNvSpPr/>
          <p:nvPr/>
        </p:nvSpPr>
        <p:spPr>
          <a:xfrm>
            <a:off x="7478797" y="2429193"/>
            <a:ext cx="1698697" cy="994611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Registration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FFB2B55-C322-4A2B-883B-A43CBAC52F89}"/>
              </a:ext>
            </a:extLst>
          </p:cNvPr>
          <p:cNvSpPr/>
          <p:nvPr/>
        </p:nvSpPr>
        <p:spPr>
          <a:xfrm>
            <a:off x="7481109" y="3998253"/>
            <a:ext cx="1698693" cy="994611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Certification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99224370-5AE4-4AB0-ABCF-DE04BB4C5482}"/>
              </a:ext>
            </a:extLst>
          </p:cNvPr>
          <p:cNvCxnSpPr>
            <a:cxnSpLocks/>
          </p:cNvCxnSpPr>
          <p:nvPr/>
        </p:nvCxnSpPr>
        <p:spPr>
          <a:xfrm>
            <a:off x="9567999" y="1638899"/>
            <a:ext cx="0" cy="4487779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9F3D7988-2265-4850-BC56-EA436FF0F7A8}"/>
              </a:ext>
            </a:extLst>
          </p:cNvPr>
          <p:cNvSpPr/>
          <p:nvPr/>
        </p:nvSpPr>
        <p:spPr>
          <a:xfrm>
            <a:off x="9864824" y="2931694"/>
            <a:ext cx="1631956" cy="994611"/>
          </a:xfrm>
          <a:prstGeom prst="rect">
            <a:avLst/>
          </a:prstGeom>
          <a:ln>
            <a:solidFill>
              <a:srgbClr val="00AEE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Post-registration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BB583B0D-4886-489D-980B-45456B6BB346}"/>
              </a:ext>
            </a:extLst>
          </p:cNvPr>
          <p:cNvCxnSpPr>
            <a:cxnSpLocks/>
            <a:stCxn id="9" idx="2"/>
            <a:endCxn id="10" idx="0"/>
          </p:cNvCxnSpPr>
          <p:nvPr/>
        </p:nvCxnSpPr>
        <p:spPr>
          <a:xfrm>
            <a:off x="3819217" y="3429000"/>
            <a:ext cx="0" cy="572166"/>
          </a:xfrm>
          <a:prstGeom prst="straightConnector1">
            <a:avLst/>
          </a:prstGeom>
          <a:ln w="508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879752D2-84D6-414F-B11B-8B8D261F3434}"/>
              </a:ext>
            </a:extLst>
          </p:cNvPr>
          <p:cNvCxnSpPr>
            <a:cxnSpLocks/>
            <a:stCxn id="10" idx="3"/>
            <a:endCxn id="11" idx="1"/>
          </p:cNvCxnSpPr>
          <p:nvPr/>
        </p:nvCxnSpPr>
        <p:spPr>
          <a:xfrm flipV="1">
            <a:off x="4644954" y="3651891"/>
            <a:ext cx="603035" cy="846581"/>
          </a:xfrm>
          <a:prstGeom prst="straightConnector1">
            <a:avLst/>
          </a:prstGeom>
          <a:ln w="508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5DF05070-2FCA-474A-939F-545AEEE58D69}"/>
              </a:ext>
            </a:extLst>
          </p:cNvPr>
          <p:cNvCxnSpPr>
            <a:cxnSpLocks/>
            <a:stCxn id="11" idx="3"/>
            <a:endCxn id="12" idx="1"/>
          </p:cNvCxnSpPr>
          <p:nvPr/>
        </p:nvCxnSpPr>
        <p:spPr>
          <a:xfrm flipV="1">
            <a:off x="6899463" y="2926499"/>
            <a:ext cx="579334" cy="725392"/>
          </a:xfrm>
          <a:prstGeom prst="straightConnector1">
            <a:avLst/>
          </a:prstGeom>
          <a:ln w="508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9E85FF43-BB92-43D7-B719-BCBFC3E327CA}"/>
              </a:ext>
            </a:extLst>
          </p:cNvPr>
          <p:cNvCxnSpPr>
            <a:cxnSpLocks/>
          </p:cNvCxnSpPr>
          <p:nvPr/>
        </p:nvCxnSpPr>
        <p:spPr>
          <a:xfrm>
            <a:off x="8328145" y="3423804"/>
            <a:ext cx="2310" cy="574449"/>
          </a:xfrm>
          <a:prstGeom prst="straightConnector1">
            <a:avLst/>
          </a:prstGeom>
          <a:ln w="508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16">
            <a:extLst>
              <a:ext uri="{FF2B5EF4-FFF2-40B4-BE49-F238E27FC236}">
                <a16:creationId xmlns:a16="http://schemas.microsoft.com/office/drawing/2014/main" id="{54569ACB-59A4-452D-87DC-5A3AEDDC07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09020" y="6175189"/>
            <a:ext cx="3279932" cy="682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39692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4495554-3DA2-42CE-85C6-68377B0D28E5}"/>
              </a:ext>
            </a:extLst>
          </p:cNvPr>
          <p:cNvSpPr txBox="1"/>
          <p:nvPr/>
        </p:nvSpPr>
        <p:spPr>
          <a:xfrm>
            <a:off x="410967" y="287676"/>
            <a:ext cx="51610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C00000"/>
                </a:solidFill>
              </a:rPr>
              <a:t>Innovative digitization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C1FF1B8-A661-4D1A-AD30-25E8BE72C689}"/>
              </a:ext>
            </a:extLst>
          </p:cNvPr>
          <p:cNvSpPr txBox="1"/>
          <p:nvPr/>
        </p:nvSpPr>
        <p:spPr>
          <a:xfrm>
            <a:off x="152400" y="1102489"/>
            <a:ext cx="11887199" cy="51768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800" b="1" dirty="0">
                <a:solidFill>
                  <a:srgbClr val="002060"/>
                </a:solidFill>
              </a:rPr>
              <a:t>Should strictly conform to the CRVS business process – a non-negotiable priority</a:t>
            </a:r>
          </a:p>
          <a:p>
            <a:pPr>
              <a:lnSpc>
                <a:spcPct val="120000"/>
              </a:lnSpc>
            </a:pPr>
            <a:r>
              <a:rPr lang="en-US" sz="2800" b="1" dirty="0">
                <a:solidFill>
                  <a:srgbClr val="002060"/>
                </a:solidFill>
              </a:rPr>
              <a:t>Extent of digitization based on ground realities – a hybrid approach</a:t>
            </a:r>
          </a:p>
          <a:p>
            <a:pPr>
              <a:lnSpc>
                <a:spcPct val="120000"/>
              </a:lnSpc>
            </a:pPr>
            <a:r>
              <a:rPr lang="en-US" sz="2800" b="1" dirty="0">
                <a:solidFill>
                  <a:srgbClr val="002060"/>
                </a:solidFill>
              </a:rPr>
              <a:t>Alternate options for issuing a UIN -  should not become a barrier and means of exclusion</a:t>
            </a:r>
          </a:p>
          <a:p>
            <a:pPr>
              <a:lnSpc>
                <a:spcPct val="120000"/>
              </a:lnSpc>
            </a:pPr>
            <a:r>
              <a:rPr lang="en-US" sz="2800" b="1" dirty="0">
                <a:solidFill>
                  <a:srgbClr val="002060"/>
                </a:solidFill>
              </a:rPr>
              <a:t>Gradual approach to linking national ID of parents – start with the health sector</a:t>
            </a:r>
          </a:p>
          <a:p>
            <a:pPr>
              <a:lnSpc>
                <a:spcPct val="120000"/>
              </a:lnSpc>
            </a:pPr>
            <a:r>
              <a:rPr lang="en-US" sz="2800" b="1" dirty="0">
                <a:solidFill>
                  <a:srgbClr val="002060"/>
                </a:solidFill>
              </a:rPr>
              <a:t>Health-CR-NID pathway – ‘collect once and use multiple times’ and ‘move information, not people’</a:t>
            </a:r>
          </a:p>
          <a:p>
            <a:r>
              <a:rPr lang="en-US" sz="2800" dirty="0"/>
              <a:t>	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1DC1B6C-3450-40F1-94DE-40EF70D2FC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09020" y="6175189"/>
            <a:ext cx="3279932" cy="682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63747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08E8687-2A48-41EA-B013-9FEB79EF483C}"/>
              </a:ext>
            </a:extLst>
          </p:cNvPr>
          <p:cNvSpPr txBox="1"/>
          <p:nvPr/>
        </p:nvSpPr>
        <p:spPr>
          <a:xfrm>
            <a:off x="482884" y="205753"/>
            <a:ext cx="39350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C00000"/>
                </a:solidFill>
              </a:rPr>
              <a:t>Safe digitization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55F78CE-D6FD-4BD8-8D4D-51DD9D7B66CB}"/>
              </a:ext>
            </a:extLst>
          </p:cNvPr>
          <p:cNvSpPr txBox="1"/>
          <p:nvPr/>
        </p:nvSpPr>
        <p:spPr>
          <a:xfrm>
            <a:off x="482884" y="917912"/>
            <a:ext cx="11517331" cy="557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2060"/>
                </a:solidFill>
              </a:rPr>
              <a:t>Mandated by CR law as certificates are legal documents</a:t>
            </a:r>
          </a:p>
          <a:p>
            <a:r>
              <a:rPr lang="en-US" sz="2800" dirty="0"/>
              <a:t>- </a:t>
            </a:r>
            <a:r>
              <a:rPr lang="en-US" sz="2400" dirty="0">
                <a:solidFill>
                  <a:srgbClr val="0070C0"/>
                </a:solidFill>
              </a:rPr>
              <a:t>harmonization of provisions with IT laws </a:t>
            </a:r>
          </a:p>
          <a:p>
            <a:r>
              <a:rPr lang="en-US" sz="2400" dirty="0">
                <a:solidFill>
                  <a:srgbClr val="0070C0"/>
                </a:solidFill>
              </a:rPr>
              <a:t>- data protection, privacy, confidentiality, ethics, intended and proportionate use with no repurposing          </a:t>
            </a:r>
          </a:p>
          <a:p>
            <a:r>
              <a:rPr lang="en-US" sz="2400" dirty="0">
                <a:solidFill>
                  <a:srgbClr val="0070C0"/>
                </a:solidFill>
              </a:rPr>
              <a:t>- clearly defined data sharing protocols</a:t>
            </a:r>
          </a:p>
          <a:p>
            <a:r>
              <a:rPr lang="en-US" sz="2800" b="1" dirty="0">
                <a:solidFill>
                  <a:srgbClr val="002060"/>
                </a:solidFill>
              </a:rPr>
              <a:t>Adequate protection at all stages</a:t>
            </a:r>
          </a:p>
          <a:p>
            <a:r>
              <a:rPr lang="en-US" sz="2800" dirty="0"/>
              <a:t>- </a:t>
            </a:r>
            <a:r>
              <a:rPr lang="en-US" sz="2400" dirty="0">
                <a:solidFill>
                  <a:srgbClr val="0070C0"/>
                </a:solidFill>
              </a:rPr>
              <a:t>collection (credentials, lost devices, auto-cleaning)</a:t>
            </a:r>
          </a:p>
          <a:p>
            <a:r>
              <a:rPr lang="en-US" sz="2400" dirty="0">
                <a:solidFill>
                  <a:srgbClr val="0070C0"/>
                </a:solidFill>
              </a:rPr>
              <a:t>- transfer (encrypted, data loss)</a:t>
            </a:r>
          </a:p>
          <a:p>
            <a:r>
              <a:rPr lang="en-US" sz="2400" dirty="0">
                <a:solidFill>
                  <a:srgbClr val="0070C0"/>
                </a:solidFill>
              </a:rPr>
              <a:t>- processing (authority, approval, trails)</a:t>
            </a:r>
          </a:p>
          <a:p>
            <a:r>
              <a:rPr lang="en-US" sz="2400" dirty="0">
                <a:solidFill>
                  <a:srgbClr val="0070C0"/>
                </a:solidFill>
              </a:rPr>
              <a:t>- storage ( safe &amp; protected location(s), backup) </a:t>
            </a:r>
          </a:p>
          <a:p>
            <a:r>
              <a:rPr lang="en-US" sz="2800" b="1" dirty="0">
                <a:solidFill>
                  <a:srgbClr val="002060"/>
                </a:solidFill>
              </a:rPr>
              <a:t>Other concomitant measures</a:t>
            </a:r>
          </a:p>
          <a:p>
            <a:r>
              <a:rPr lang="en-US" dirty="0"/>
              <a:t>- </a:t>
            </a:r>
            <a:r>
              <a:rPr lang="en-US" sz="2400" dirty="0">
                <a:solidFill>
                  <a:srgbClr val="0070C0"/>
                </a:solidFill>
              </a:rPr>
              <a:t>data ownership</a:t>
            </a:r>
          </a:p>
          <a:p>
            <a:r>
              <a:rPr lang="en-US" sz="2400" dirty="0">
                <a:solidFill>
                  <a:srgbClr val="0070C0"/>
                </a:solidFill>
              </a:rPr>
              <a:t>- auditing of CRVS applications</a:t>
            </a:r>
          </a:p>
          <a:p>
            <a:r>
              <a:rPr lang="en-US" sz="2400" dirty="0">
                <a:solidFill>
                  <a:srgbClr val="0070C0"/>
                </a:solidFill>
              </a:rPr>
              <a:t>-  SOPs for handling of devices, especially mobile devices and handover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550933C-0A13-430F-AE33-E2F4D36C0A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7564" y="6281057"/>
            <a:ext cx="2771387" cy="576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88850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08998C3-64BB-4CD0-B5B2-D56E55A1C206}"/>
              </a:ext>
            </a:extLst>
          </p:cNvPr>
          <p:cNvSpPr txBox="1"/>
          <p:nvPr/>
        </p:nvSpPr>
        <p:spPr>
          <a:xfrm>
            <a:off x="347609" y="96772"/>
            <a:ext cx="50162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C00000"/>
                </a:solidFill>
              </a:rPr>
              <a:t>Cost-effective digitization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43B3C85-853B-43D9-AD76-FF7D6A54EB09}"/>
              </a:ext>
            </a:extLst>
          </p:cNvPr>
          <p:cNvSpPr txBox="1"/>
          <p:nvPr/>
        </p:nvSpPr>
        <p:spPr>
          <a:xfrm>
            <a:off x="347609" y="768633"/>
            <a:ext cx="11778343" cy="71096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2060"/>
                </a:solidFill>
              </a:rPr>
              <a:t>Cost of CRVS solutions </a:t>
            </a:r>
          </a:p>
          <a:p>
            <a:pPr lvl="1"/>
            <a:r>
              <a:rPr lang="en-US" sz="2400" dirty="0"/>
              <a:t>– One-time cost (development &amp; deployment) and recurring cost (routine maintenance support and need-based enhancements/customization) </a:t>
            </a:r>
          </a:p>
          <a:p>
            <a:pPr marL="61913" lvl="1"/>
            <a:endParaRPr lang="en-US" sz="2400" dirty="0"/>
          </a:p>
          <a:p>
            <a:pPr marL="61913" lvl="1"/>
            <a:r>
              <a:rPr lang="en-US" sz="2800" b="1" dirty="0">
                <a:solidFill>
                  <a:srgbClr val="002060"/>
                </a:solidFill>
              </a:rPr>
              <a:t>Cost of equipment - 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US" sz="28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roportionate and progressive investment in IT infrastructure  </a:t>
            </a:r>
          </a:p>
          <a:p>
            <a:pPr marL="742950" lvl="1" indent="-285750">
              <a:buFontTx/>
              <a:buChar char="-"/>
            </a:pPr>
            <a:r>
              <a:rPr lang="en-US" sz="2400" dirty="0"/>
              <a:t>Initial investment, maintenance, and replacement </a:t>
            </a:r>
          </a:p>
          <a:p>
            <a:pPr marL="742950" lvl="1" indent="-285750">
              <a:buFontTx/>
              <a:buChar char="-"/>
            </a:pPr>
            <a:r>
              <a:rPr lang="en-US" sz="2400" dirty="0"/>
              <a:t>Piggy ride on the automation process in the health sector </a:t>
            </a:r>
          </a:p>
          <a:p>
            <a:pPr marL="742950" lvl="1" indent="-285750">
              <a:buFontTx/>
              <a:buChar char="-"/>
            </a:pPr>
            <a:r>
              <a:rPr lang="en-US" sz="2400" dirty="0"/>
              <a:t>Use the available infrastructure of the NID/IT/e-gov departments</a:t>
            </a:r>
          </a:p>
          <a:p>
            <a:pPr marL="742950" lvl="1" indent="-285750">
              <a:buFontTx/>
              <a:buChar char="-"/>
            </a:pPr>
            <a:endParaRPr lang="en-US" sz="2400" dirty="0"/>
          </a:p>
          <a:p>
            <a:pPr marL="61913" lvl="1" indent="-61913"/>
            <a:r>
              <a:rPr lang="en-US" sz="28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Align CRVS's digital strategy with the national digital framework </a:t>
            </a:r>
          </a:p>
          <a:p>
            <a:pPr marL="61913" lvl="1" indent="-61913"/>
            <a:endParaRPr lang="en-US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1913" lvl="1" indent="-61913"/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US" sz="28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artnerships with mobile service providers</a:t>
            </a:r>
          </a:p>
          <a:p>
            <a:pPr marL="61913" lvl="1" indent="-61913"/>
            <a:endParaRPr lang="en-US" sz="2800" b="1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1913" lvl="1" indent="-61913"/>
            <a:r>
              <a:rPr lang="en-US" sz="28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Cost should not be passed on to clients</a:t>
            </a:r>
          </a:p>
          <a:p>
            <a:pPr marL="61913" lvl="1" indent="-61913"/>
            <a:endParaRPr lang="en-US" sz="2800" dirty="0"/>
          </a:p>
          <a:p>
            <a:pPr marL="742950" lvl="1" indent="-285750">
              <a:buFontTx/>
              <a:buChar char="-"/>
            </a:pPr>
            <a:endParaRPr lang="en-US" dirty="0"/>
          </a:p>
          <a:p>
            <a:pPr lvl="1"/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152A2A8-9C80-4D5C-880A-6FD1FB332F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09020" y="6175189"/>
            <a:ext cx="3279932" cy="682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94199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0FA13EC-CA21-4F9A-A7FA-A8FCEF2E41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12975" y="6177603"/>
            <a:ext cx="3279025" cy="68039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454010D-4C72-4588-98FA-971EB88F1B17}"/>
              </a:ext>
            </a:extLst>
          </p:cNvPr>
          <p:cNvSpPr txBox="1"/>
          <p:nvPr/>
        </p:nvSpPr>
        <p:spPr>
          <a:xfrm>
            <a:off x="1436914" y="2844225"/>
            <a:ext cx="3124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THANK YOU</a:t>
            </a:r>
          </a:p>
        </p:txBody>
      </p:sp>
      <p:pic>
        <p:nvPicPr>
          <p:cNvPr id="8" name="Picture 7" descr="A picture containing wall, person, indoor&#10;&#10;Description automatically generated">
            <a:extLst>
              <a:ext uri="{FF2B5EF4-FFF2-40B4-BE49-F238E27FC236}">
                <a16:creationId xmlns:a16="http://schemas.microsoft.com/office/drawing/2014/main" id="{3DDA96F3-763D-44B2-BD0E-DCDEDA43450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392" t="701" r="20459" b="-701"/>
          <a:stretch/>
        </p:blipFill>
        <p:spPr>
          <a:xfrm>
            <a:off x="5611298" y="11576"/>
            <a:ext cx="6580702" cy="6166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75078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1230</TotalTime>
  <Words>371</Words>
  <Application>Microsoft Office PowerPoint</Application>
  <PresentationFormat>Widescreen</PresentationFormat>
  <Paragraphs>51</Paragraphs>
  <Slides>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Calibri</vt:lpstr>
      <vt:lpstr>Calibri Light</vt:lpstr>
      <vt:lpstr>Times New Roman</vt:lpstr>
      <vt:lpstr>Univers LT Std 55 Roman</vt:lpstr>
      <vt:lpstr>Office Theme</vt:lpstr>
      <vt:lpstr>  Assessing progress in the development of civil registration and vital statistics systems in the region: How can Africa accelerate progress in meeting regional and international commitments? Your presentation will be on Safe, Innovative, and Cost-effective digitization: 26th October 2022 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Assessing progress in the development of civil registration and vital statistics systems in the region: How can Africa accelerate progress in meeting regional and international commitments? Your presentation will be on “Status of birth registration in Africa: status, success stories, proven best practices, opportunities and strategies for progress: 24th October 2022 </dc:title>
  <dc:creator>Bhaskar Mishra</dc:creator>
  <cp:lastModifiedBy>Bhaskar Mishra</cp:lastModifiedBy>
  <cp:revision>35</cp:revision>
  <dcterms:created xsi:type="dcterms:W3CDTF">2022-10-25T06:13:05Z</dcterms:created>
  <dcterms:modified xsi:type="dcterms:W3CDTF">2022-10-26T03:48:19Z</dcterms:modified>
</cp:coreProperties>
</file>