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6" r:id="rId2"/>
  </p:sldMasterIdLst>
  <p:notesMasterIdLst>
    <p:notesMasterId r:id="rId20"/>
  </p:notesMasterIdLst>
  <p:sldIdLst>
    <p:sldId id="380" r:id="rId3"/>
    <p:sldId id="381" r:id="rId4"/>
    <p:sldId id="392" r:id="rId5"/>
    <p:sldId id="387" r:id="rId6"/>
    <p:sldId id="388" r:id="rId7"/>
    <p:sldId id="399" r:id="rId8"/>
    <p:sldId id="398" r:id="rId9"/>
    <p:sldId id="397" r:id="rId10"/>
    <p:sldId id="391" r:id="rId11"/>
    <p:sldId id="389" r:id="rId12"/>
    <p:sldId id="385" r:id="rId13"/>
    <p:sldId id="384" r:id="rId14"/>
    <p:sldId id="396" r:id="rId15"/>
    <p:sldId id="393" r:id="rId16"/>
    <p:sldId id="394" r:id="rId17"/>
    <p:sldId id="386" r:id="rId18"/>
    <p:sldId id="383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C556673-F842-9E27-9CC1-4D315327DE73}" name="James Mwanza" initials="JM" userId="James Mwanza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6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63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microsoft.com/office/2018/10/relationships/authors" Target="author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9.153582177796811E-2"/>
          <c:y val="8.3417908520674877E-2"/>
          <c:w val="0.89560075545215301"/>
          <c:h val="0.76690443455311563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'Figure C.2'!$B$3</c:f>
              <c:strCache>
                <c:ptCount val="1"/>
                <c:pt idx="0">
                  <c:v>% due to R00-R99</c:v>
                </c:pt>
              </c:strCache>
            </c:strRef>
          </c:tx>
          <c:invertIfNegative val="0"/>
          <c:cat>
            <c:numRef>
              <c:f>'Figure C.2'!$A$4:$A$25</c:f>
              <c:numCache>
                <c:formatCode>General</c:formatCode>
                <c:ptCount val="22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  <c:pt idx="14">
                  <c:v>2011</c:v>
                </c:pt>
                <c:pt idx="15">
                  <c:v>2012</c:v>
                </c:pt>
                <c:pt idx="16">
                  <c:v>2013</c:v>
                </c:pt>
                <c:pt idx="17">
                  <c:v>2014</c:v>
                </c:pt>
                <c:pt idx="18">
                  <c:v>2015</c:v>
                </c:pt>
                <c:pt idx="19">
                  <c:v>2016</c:v>
                </c:pt>
                <c:pt idx="20">
                  <c:v>2017</c:v>
                </c:pt>
                <c:pt idx="21">
                  <c:v>2018</c:v>
                </c:pt>
              </c:numCache>
            </c:numRef>
          </c:cat>
          <c:val>
            <c:numRef>
              <c:f>'Figure C.2'!$B$4:$B$25</c:f>
              <c:numCache>
                <c:formatCode>0.00</c:formatCode>
                <c:ptCount val="22"/>
                <c:pt idx="0">
                  <c:v>13.367956766816835</c:v>
                </c:pt>
                <c:pt idx="1">
                  <c:v>13.953589822587814</c:v>
                </c:pt>
                <c:pt idx="2">
                  <c:v>12.373113352942099</c:v>
                </c:pt>
                <c:pt idx="3">
                  <c:v>12.527156664311292</c:v>
                </c:pt>
                <c:pt idx="4">
                  <c:v>12.776368646313843</c:v>
                </c:pt>
                <c:pt idx="5">
                  <c:v>12.609697017829488</c:v>
                </c:pt>
                <c:pt idx="6">
                  <c:v>12.674291870764065</c:v>
                </c:pt>
                <c:pt idx="7">
                  <c:v>12.391204803663225</c:v>
                </c:pt>
                <c:pt idx="8">
                  <c:v>12.543860087778516</c:v>
                </c:pt>
                <c:pt idx="9">
                  <c:v>13.666714946677711</c:v>
                </c:pt>
                <c:pt idx="10">
                  <c:v>14.015435676164065</c:v>
                </c:pt>
                <c:pt idx="11">
                  <c:v>13.738800072842338</c:v>
                </c:pt>
                <c:pt idx="12">
                  <c:v>13.841741195959845</c:v>
                </c:pt>
                <c:pt idx="13">
                  <c:v>13.606937274988812</c:v>
                </c:pt>
                <c:pt idx="14">
                  <c:v>13.661748416652836</c:v>
                </c:pt>
                <c:pt idx="15">
                  <c:v>13.619103124363502</c:v>
                </c:pt>
                <c:pt idx="16">
                  <c:v>12.758991706404196</c:v>
                </c:pt>
                <c:pt idx="17">
                  <c:v>12.411271061021228</c:v>
                </c:pt>
                <c:pt idx="18">
                  <c:v>12.338606368095471</c:v>
                </c:pt>
                <c:pt idx="19">
                  <c:v>13.187909864287908</c:v>
                </c:pt>
                <c:pt idx="20">
                  <c:v>13.377101744129059</c:v>
                </c:pt>
                <c:pt idx="21">
                  <c:v>13.490553154748532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49-4589-8A3D-4DC8434266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91786808"/>
        <c:axId val="591787592"/>
      </c:barChart>
      <c:catAx>
        <c:axId val="59178680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500"/>
                </a:pPr>
                <a:r>
                  <a:rPr lang="en-ZA" sz="1500"/>
                  <a:t>Year of death </a:t>
                </a:r>
              </a:p>
            </c:rich>
          </c:tx>
          <c:layout>
            <c:manualLayout>
              <c:xMode val="edge"/>
              <c:yMode val="edge"/>
              <c:x val="0.49539586364308391"/>
              <c:y val="0.9419678920490743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591787592"/>
        <c:crosses val="autoZero"/>
        <c:auto val="1"/>
        <c:lblAlgn val="ctr"/>
        <c:lblOffset val="100"/>
        <c:noMultiLvlLbl val="0"/>
      </c:catAx>
      <c:valAx>
        <c:axId val="591787592"/>
        <c:scaling>
          <c:orientation val="minMax"/>
          <c:max val="14.1"/>
          <c:min val="10"/>
        </c:scaling>
        <c:delete val="0"/>
        <c:axPos val="l"/>
        <c:majorGridlines>
          <c:spPr>
            <a:ln>
              <a:solidFill>
                <a:schemeClr val="bg1">
                  <a:lumMod val="50000"/>
                </a:schemeClr>
              </a:solidFill>
              <a:prstDash val="lgDash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 sz="1500" b="1">
                    <a:solidFill>
                      <a:schemeClr val="tx1"/>
                    </a:solidFill>
                  </a:defRPr>
                </a:pPr>
                <a:r>
                  <a:rPr lang="en-ZA" sz="1500" b="1">
                    <a:solidFill>
                      <a:schemeClr val="tx1"/>
                    </a:solidFill>
                  </a:rPr>
                  <a:t>Percentage </a:t>
                </a:r>
              </a:p>
            </c:rich>
          </c:tx>
          <c:layout>
            <c:manualLayout>
              <c:xMode val="edge"/>
              <c:yMode val="edge"/>
              <c:x val="1.9503432500548128E-2"/>
              <c:y val="0.35513531832663942"/>
            </c:manualLayout>
          </c:layout>
          <c:overlay val="0"/>
        </c:title>
        <c:numFmt formatCode="0.0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en-US"/>
          </a:p>
        </c:txPr>
        <c:crossAx val="591786808"/>
        <c:crosses val="autoZero"/>
        <c:crossBetween val="between"/>
        <c:minorUnit val="1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900"/>
            </a:pPr>
            <a:endParaRPr lang="en-US"/>
          </a:p>
        </c:txPr>
      </c:dTable>
      <c:spPr>
        <a:noFill/>
        <a:ln>
          <a:solidFill>
            <a:schemeClr val="bg1">
              <a:lumMod val="50000"/>
            </a:schemeClr>
          </a:solidFill>
        </a:ln>
      </c:spPr>
    </c:plotArea>
    <c:plotVisOnly val="1"/>
    <c:dispBlanksAs val="gap"/>
    <c:showDLblsOverMax val="0"/>
  </c:chart>
  <c:txPr>
    <a:bodyPr/>
    <a:lstStyle/>
    <a:p>
      <a:pPr>
        <a:defRPr sz="900"/>
      </a:pPr>
      <a:endParaRPr lang="en-US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7DB045-E0D5-4F76-8D75-1B1420A7B86B}" type="datetimeFigureOut">
              <a:rPr lang="en-US" smtClean="0"/>
              <a:t>10/25/2022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32DBDF-DABC-46E0-89F8-F735D360C2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427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96C62-C2E3-40CE-BFD4-0FE416C82343}" type="datetimeFigureOut">
              <a:rPr lang="en-US" smtClean="0"/>
              <a:t>10/25/2022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7072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96C62-C2E3-40CE-BFD4-0FE416C82343}" type="datetimeFigureOut">
              <a:rPr lang="en-US" smtClean="0"/>
              <a:t>10/25/2022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2365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96C62-C2E3-40CE-BFD4-0FE416C82343}" type="datetimeFigureOut">
              <a:rPr lang="en-US" smtClean="0"/>
              <a:t>10/25/2022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1852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96C62-C2E3-40CE-BFD4-0FE416C82343}" type="datetimeFigureOut">
              <a:rPr lang="en-US" smtClean="0"/>
              <a:t>10/25/2022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0114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96C62-C2E3-40CE-BFD4-0FE416C82343}" type="datetimeFigureOut">
              <a:rPr lang="en-US" smtClean="0"/>
              <a:t>10/25/2022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3493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96C62-C2E3-40CE-BFD4-0FE416C82343}" type="datetimeFigureOut">
              <a:rPr lang="en-US" smtClean="0"/>
              <a:t>10/25/2022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259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96C62-C2E3-40CE-BFD4-0FE416C82343}" type="datetimeFigureOut">
              <a:rPr lang="en-US" smtClean="0"/>
              <a:t>10/25/2022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31745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96C62-C2E3-40CE-BFD4-0FE416C82343}" type="datetimeFigureOut">
              <a:rPr lang="en-US" smtClean="0"/>
              <a:t>10/25/2022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5172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96C62-C2E3-40CE-BFD4-0FE416C82343}" type="datetimeFigureOut">
              <a:rPr lang="en-US" smtClean="0"/>
              <a:t>10/25/2022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6847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96C62-C2E3-40CE-BFD4-0FE416C82343}" type="datetimeFigureOut">
              <a:rPr lang="en-US" smtClean="0"/>
              <a:t>10/25/2022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5264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896C62-C2E3-40CE-BFD4-0FE416C82343}" type="datetimeFigureOut">
              <a:rPr lang="en-US" smtClean="0"/>
              <a:t>10/25/2022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975DA1-D75A-4B7A-8C0A-943C0366E8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444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1200" y="1825625"/>
            <a:ext cx="11289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5B475743-3A64-A74D-A307-659BB60BB7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94676"/>
          <a:stretch/>
        </p:blipFill>
        <p:spPr>
          <a:xfrm>
            <a:off x="0" y="6492874"/>
            <a:ext cx="12192000" cy="365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9756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outdoor object, solar cell&#10;&#10;Description automatically generated">
            <a:extLst>
              <a:ext uri="{FF2B5EF4-FFF2-40B4-BE49-F238E27FC236}">
                <a16:creationId xmlns:a16="http://schemas.microsoft.com/office/drawing/2014/main" id="{6307C092-7B1C-BC4F-8088-BBECA502B88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4787900"/>
            <a:ext cx="12192000" cy="20701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AF345D1-61B6-1D40-8DFE-38133E869F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8520"/>
          <a:stretch/>
        </p:blipFill>
        <p:spPr>
          <a:xfrm>
            <a:off x="4201132" y="277232"/>
            <a:ext cx="3789737" cy="1795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9401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19404" y="1124744"/>
            <a:ext cx="10753195" cy="482453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</a:lstStyle>
          <a:p>
            <a:pPr lvl="0"/>
            <a:endParaRPr lang="en-ZA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720098" y="332657"/>
            <a:ext cx="10752499" cy="64735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ZA" dirty="0"/>
              <a:t>SHORT HEADING GOES HERE </a:t>
            </a:r>
          </a:p>
        </p:txBody>
      </p:sp>
    </p:spTree>
    <p:extLst>
      <p:ext uri="{BB962C8B-B14F-4D97-AF65-F5344CB8AC3E}">
        <p14:creationId xmlns:p14="http://schemas.microsoft.com/office/powerpoint/2010/main" val="288709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5000">
        <p:fade/>
      </p:transition>
    </mc:Choice>
    <mc:Fallback xmlns="">
      <p:transition spd="med" advClick="0" advTm="1500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719403" y="549400"/>
            <a:ext cx="10753195" cy="295160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ZA" sz="6000" dirty="0"/>
              <a:t>PRESENTATION TITLE INSERTED HERE</a:t>
            </a:r>
            <a:endParaRPr lang="en-ZA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2" y="3645024"/>
            <a:ext cx="10753196" cy="86409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SUBHEADING INSERTED HERE LOREM IPSUM DOLOR SIT AMET, CONSETETUR SADIPSCING ELITR, SED DIAM NONUMY EIRMOD</a:t>
            </a:r>
            <a:endParaRPr lang="en-ZA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2" hasCustomPrompt="1"/>
          </p:nvPr>
        </p:nvSpPr>
        <p:spPr>
          <a:xfrm>
            <a:off x="719403" y="4581128"/>
            <a:ext cx="10753195" cy="576064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Presenter </a:t>
            </a:r>
            <a:r>
              <a:rPr lang="en-US" dirty="0"/>
              <a:t>Name and Surname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043435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5000">
        <p:fade/>
      </p:transition>
    </mc:Choice>
    <mc:Fallback xmlns="">
      <p:transition spd="med" advClick="0" advTm="1500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719403" y="548682"/>
            <a:ext cx="10753195" cy="201622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6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ZA" sz="6000" dirty="0"/>
              <a:t>Presentation title inserted here</a:t>
            </a:r>
            <a:endParaRPr lang="en-ZA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2" y="2636912"/>
            <a:ext cx="10753196" cy="86409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Subheading inserted here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consetetur</a:t>
            </a:r>
            <a:r>
              <a:rPr lang="en-US" dirty="0"/>
              <a:t> </a:t>
            </a:r>
            <a:r>
              <a:rPr lang="en-US" dirty="0" err="1"/>
              <a:t>sadipscing</a:t>
            </a:r>
            <a:r>
              <a:rPr lang="en-US" dirty="0"/>
              <a:t> </a:t>
            </a:r>
            <a:r>
              <a:rPr lang="en-US" dirty="0" err="1"/>
              <a:t>elitr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nonumy</a:t>
            </a:r>
            <a:r>
              <a:rPr lang="en-US" dirty="0"/>
              <a:t> </a:t>
            </a:r>
            <a:r>
              <a:rPr lang="en-US" dirty="0" err="1"/>
              <a:t>eirmod</a:t>
            </a:r>
            <a:endParaRPr lang="en-ZA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2" hasCustomPrompt="1"/>
          </p:nvPr>
        </p:nvSpPr>
        <p:spPr>
          <a:xfrm>
            <a:off x="719403" y="3429000"/>
            <a:ext cx="10753195" cy="576064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Presenter Name and Surname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937135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5000">
        <p:fade/>
      </p:transition>
    </mc:Choice>
    <mc:Fallback xmlns="">
      <p:transition spd="med" advClick="0" advTm="1500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2" y="1268760"/>
            <a:ext cx="10753196" cy="72008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Subheading inserted here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consetetur</a:t>
            </a:r>
            <a:r>
              <a:rPr lang="en-US" dirty="0"/>
              <a:t> </a:t>
            </a:r>
            <a:r>
              <a:rPr lang="en-US" dirty="0" err="1"/>
              <a:t>sadipscing</a:t>
            </a:r>
            <a:r>
              <a:rPr lang="en-US" dirty="0"/>
              <a:t> </a:t>
            </a:r>
            <a:r>
              <a:rPr lang="en-US" dirty="0" err="1"/>
              <a:t>elitr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nonumy</a:t>
            </a:r>
            <a:r>
              <a:rPr lang="en-US" dirty="0"/>
              <a:t> </a:t>
            </a:r>
            <a:r>
              <a:rPr lang="en-US" dirty="0" err="1"/>
              <a:t>eirmod</a:t>
            </a:r>
            <a:endParaRPr lang="en-ZA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2" hasCustomPrompt="1"/>
          </p:nvPr>
        </p:nvSpPr>
        <p:spPr>
          <a:xfrm>
            <a:off x="719403" y="2060848"/>
            <a:ext cx="10753195" cy="576064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Presenter Name and Surname</a:t>
            </a:r>
            <a:endParaRPr lang="en-ZA" dirty="0"/>
          </a:p>
        </p:txBody>
      </p:sp>
      <p:sp>
        <p:nvSpPr>
          <p:cNvPr id="6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719403" y="548680"/>
            <a:ext cx="10753195" cy="648072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200" b="1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Presentation title inserted here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209774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5000">
        <p:fade/>
      </p:transition>
    </mc:Choice>
    <mc:Fallback xmlns="">
      <p:transition spd="med" advClick="0" advTm="1500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2" y="2780928"/>
            <a:ext cx="10753196" cy="72008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aseline="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Description of this section</a:t>
            </a:r>
            <a:endParaRPr lang="en-Z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719403" y="2204865"/>
            <a:ext cx="10753195" cy="5048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400" b="1" baseline="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400">
                <a:solidFill>
                  <a:schemeClr val="bg1"/>
                </a:solidFill>
              </a:defRPr>
            </a:lvl4pPr>
            <a:lvl5pPr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ZA" dirty="0"/>
              <a:t>SECTION HEADING</a:t>
            </a:r>
          </a:p>
        </p:txBody>
      </p:sp>
    </p:spTree>
    <p:extLst>
      <p:ext uri="{BB962C8B-B14F-4D97-AF65-F5344CB8AC3E}">
        <p14:creationId xmlns:p14="http://schemas.microsoft.com/office/powerpoint/2010/main" val="1064919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5000">
        <p:fade/>
      </p:transition>
    </mc:Choice>
    <mc:Fallback xmlns="">
      <p:transition spd="med" advClick="0" advTm="1500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(long)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719403" y="548680"/>
            <a:ext cx="10753195" cy="4824536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500" b="0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buNone/>
              <a:defRPr>
                <a:solidFill>
                  <a:schemeClr val="bg1"/>
                </a:solidFill>
              </a:defRPr>
            </a:lvl4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LONG QUOTE SLIDE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consetetur</a:t>
            </a:r>
            <a:r>
              <a:rPr lang="en-US" dirty="0"/>
              <a:t> </a:t>
            </a:r>
            <a:r>
              <a:rPr lang="en-US" dirty="0" err="1"/>
              <a:t>sadipscing</a:t>
            </a:r>
            <a:r>
              <a:rPr lang="en-US" dirty="0"/>
              <a:t> </a:t>
            </a:r>
            <a:r>
              <a:rPr lang="en-US" dirty="0" err="1"/>
              <a:t>elitr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nonumy</a:t>
            </a:r>
            <a:r>
              <a:rPr lang="en-US" dirty="0"/>
              <a:t> </a:t>
            </a:r>
            <a:r>
              <a:rPr lang="en-US" dirty="0" err="1"/>
              <a:t>eirmod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invidunt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aliquyam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. At </a:t>
            </a:r>
            <a:r>
              <a:rPr lang="en-US" dirty="0" err="1"/>
              <a:t>vero</a:t>
            </a:r>
            <a:r>
              <a:rPr lang="en-US" dirty="0"/>
              <a:t> </a:t>
            </a:r>
            <a:r>
              <a:rPr lang="en-US" dirty="0" err="1"/>
              <a:t>eos</a:t>
            </a:r>
            <a:r>
              <a:rPr lang="en-US" dirty="0"/>
              <a:t> et </a:t>
            </a:r>
            <a:r>
              <a:rPr lang="en-US" dirty="0" err="1"/>
              <a:t>accusam</a:t>
            </a:r>
            <a:r>
              <a:rPr lang="en-US" dirty="0"/>
              <a:t> et </a:t>
            </a:r>
            <a:r>
              <a:rPr lang="en-US" dirty="0" err="1"/>
              <a:t>justo</a:t>
            </a:r>
            <a:r>
              <a:rPr lang="en-US" dirty="0"/>
              <a:t> duo </a:t>
            </a:r>
            <a:r>
              <a:rPr lang="en-US" dirty="0" err="1"/>
              <a:t>dolores</a:t>
            </a:r>
            <a:r>
              <a:rPr lang="en-US" dirty="0"/>
              <a:t> et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rebum</a:t>
            </a:r>
            <a:r>
              <a:rPr lang="en-US" dirty="0"/>
              <a:t>. Stet </a:t>
            </a:r>
            <a:r>
              <a:rPr lang="en-US" dirty="0" err="1"/>
              <a:t>clita</a:t>
            </a:r>
            <a:r>
              <a:rPr lang="en-US" dirty="0"/>
              <a:t> </a:t>
            </a:r>
            <a:r>
              <a:rPr lang="en-US" dirty="0" err="1"/>
              <a:t>kasd</a:t>
            </a:r>
            <a:r>
              <a:rPr lang="en-US" dirty="0"/>
              <a:t> </a:t>
            </a:r>
            <a:r>
              <a:rPr lang="en-US" dirty="0" err="1"/>
              <a:t>gubergren</a:t>
            </a:r>
            <a:r>
              <a:rPr lang="en-US" dirty="0"/>
              <a:t>, no sea </a:t>
            </a:r>
            <a:r>
              <a:rPr lang="en-US" dirty="0" err="1"/>
              <a:t>takimata</a:t>
            </a:r>
            <a:r>
              <a:rPr lang="en-US" dirty="0"/>
              <a:t> </a:t>
            </a:r>
            <a:r>
              <a:rPr lang="en-US" dirty="0" err="1"/>
              <a:t>sanctus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Lorem ipsum dolor sit </a:t>
            </a:r>
            <a:r>
              <a:rPr lang="en-US" dirty="0" err="1"/>
              <a:t>amet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consetetur</a:t>
            </a:r>
            <a:r>
              <a:rPr lang="en-US" dirty="0"/>
              <a:t> </a:t>
            </a:r>
            <a:r>
              <a:rPr lang="en-US" dirty="0" err="1"/>
              <a:t>sadipscing</a:t>
            </a:r>
            <a:r>
              <a:rPr lang="en-US" dirty="0"/>
              <a:t> </a:t>
            </a:r>
            <a:r>
              <a:rPr lang="en-US" dirty="0" err="1"/>
              <a:t>elitr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nonumy</a:t>
            </a:r>
            <a:r>
              <a:rPr lang="en-US" dirty="0"/>
              <a:t> </a:t>
            </a:r>
            <a:r>
              <a:rPr lang="en-US" dirty="0" err="1"/>
              <a:t>eirmod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invidunt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aliquyam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.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719667" y="5804496"/>
            <a:ext cx="10752931" cy="360809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Source: Lorem Ipsum Dolor Sit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153218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5000">
        <p:fade/>
      </p:transition>
    </mc:Choice>
    <mc:Fallback xmlns="">
      <p:transition spd="med" advClick="0" advTm="1500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(long)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719403" y="548680"/>
            <a:ext cx="10753195" cy="4824536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500" b="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LONG QUOTE SLIDE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consetetur</a:t>
            </a:r>
            <a:r>
              <a:rPr lang="en-US" dirty="0"/>
              <a:t> </a:t>
            </a:r>
            <a:r>
              <a:rPr lang="en-US" dirty="0" err="1"/>
              <a:t>sadipscing</a:t>
            </a:r>
            <a:r>
              <a:rPr lang="en-US" dirty="0"/>
              <a:t> </a:t>
            </a:r>
            <a:r>
              <a:rPr lang="en-US" dirty="0" err="1"/>
              <a:t>elitr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nonumy</a:t>
            </a:r>
            <a:r>
              <a:rPr lang="en-US" dirty="0"/>
              <a:t> </a:t>
            </a:r>
            <a:r>
              <a:rPr lang="en-US" dirty="0" err="1"/>
              <a:t>eirmod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invidunt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aliquyam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. At </a:t>
            </a:r>
            <a:r>
              <a:rPr lang="en-US" dirty="0" err="1"/>
              <a:t>vero</a:t>
            </a:r>
            <a:r>
              <a:rPr lang="en-US" dirty="0"/>
              <a:t> </a:t>
            </a:r>
            <a:r>
              <a:rPr lang="en-US" dirty="0" err="1"/>
              <a:t>eos</a:t>
            </a:r>
            <a:r>
              <a:rPr lang="en-US" dirty="0"/>
              <a:t> et </a:t>
            </a:r>
            <a:r>
              <a:rPr lang="en-US" dirty="0" err="1"/>
              <a:t>accusam</a:t>
            </a:r>
            <a:r>
              <a:rPr lang="en-US" dirty="0"/>
              <a:t> et </a:t>
            </a:r>
            <a:r>
              <a:rPr lang="en-US" dirty="0" err="1"/>
              <a:t>justo</a:t>
            </a:r>
            <a:r>
              <a:rPr lang="en-US" dirty="0"/>
              <a:t> duo </a:t>
            </a:r>
            <a:r>
              <a:rPr lang="en-US" dirty="0" err="1"/>
              <a:t>dolores</a:t>
            </a:r>
            <a:r>
              <a:rPr lang="en-US" dirty="0"/>
              <a:t> et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rebum</a:t>
            </a:r>
            <a:r>
              <a:rPr lang="en-US" dirty="0"/>
              <a:t>. Stet </a:t>
            </a:r>
            <a:r>
              <a:rPr lang="en-US" dirty="0" err="1"/>
              <a:t>clita</a:t>
            </a:r>
            <a:r>
              <a:rPr lang="en-US" dirty="0"/>
              <a:t> </a:t>
            </a:r>
            <a:r>
              <a:rPr lang="en-US" dirty="0" err="1"/>
              <a:t>kasd</a:t>
            </a:r>
            <a:r>
              <a:rPr lang="en-US" dirty="0"/>
              <a:t> </a:t>
            </a:r>
            <a:r>
              <a:rPr lang="en-US" dirty="0" err="1"/>
              <a:t>gubergren</a:t>
            </a:r>
            <a:r>
              <a:rPr lang="en-US" dirty="0"/>
              <a:t>, no sea </a:t>
            </a:r>
            <a:r>
              <a:rPr lang="en-US" dirty="0" err="1"/>
              <a:t>takimata</a:t>
            </a:r>
            <a:r>
              <a:rPr lang="en-US" dirty="0"/>
              <a:t> </a:t>
            </a:r>
            <a:r>
              <a:rPr lang="en-US" dirty="0" err="1"/>
              <a:t>sanctus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Lorem ipsum dolor sit </a:t>
            </a:r>
            <a:r>
              <a:rPr lang="en-US" dirty="0" err="1"/>
              <a:t>amet</a:t>
            </a:r>
            <a:r>
              <a:rPr lang="en-US" dirty="0"/>
              <a:t>.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consetetur</a:t>
            </a:r>
            <a:r>
              <a:rPr lang="en-US" dirty="0"/>
              <a:t> </a:t>
            </a:r>
            <a:r>
              <a:rPr lang="en-US" dirty="0" err="1"/>
              <a:t>sadipscing</a:t>
            </a:r>
            <a:r>
              <a:rPr lang="en-US" dirty="0"/>
              <a:t> </a:t>
            </a:r>
            <a:r>
              <a:rPr lang="en-US" dirty="0" err="1"/>
              <a:t>elitr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nonumy</a:t>
            </a:r>
            <a:r>
              <a:rPr lang="en-US" dirty="0"/>
              <a:t> </a:t>
            </a:r>
            <a:r>
              <a:rPr lang="en-US" dirty="0" err="1"/>
              <a:t>eirmod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invidunt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aliquyam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.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719667" y="5804496"/>
            <a:ext cx="10752931" cy="360809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Source: Lorem Ipsum Dolor Sit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46271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5000">
        <p:fade/>
      </p:transition>
    </mc:Choice>
    <mc:Fallback xmlns="">
      <p:transition spd="med" advClick="0" advTm="1500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(short)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719403" y="1916832"/>
            <a:ext cx="10753195" cy="1728192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500" b="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SHORT QUOTE SLIDE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consetetur</a:t>
            </a:r>
            <a:r>
              <a:rPr lang="en-US" dirty="0"/>
              <a:t> </a:t>
            </a:r>
            <a:r>
              <a:rPr lang="en-US" dirty="0" err="1"/>
              <a:t>sadipscing</a:t>
            </a:r>
            <a:r>
              <a:rPr lang="en-US" dirty="0"/>
              <a:t> </a:t>
            </a:r>
            <a:r>
              <a:rPr lang="en-US" dirty="0" err="1"/>
              <a:t>elitr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nonumy</a:t>
            </a:r>
            <a:r>
              <a:rPr lang="en-US" dirty="0"/>
              <a:t> </a:t>
            </a:r>
            <a:r>
              <a:rPr lang="en-US" dirty="0" err="1"/>
              <a:t>eirmod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invidunt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aliquyam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.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719667" y="5804496"/>
            <a:ext cx="10752931" cy="360809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Source: Lorem Ipsum Dolor Sit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766301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5000">
        <p:fade/>
      </p:transition>
    </mc:Choice>
    <mc:Fallback xmlns="">
      <p:transition spd="med" advClick="0" advTm="15000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(short)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719403" y="1916832"/>
            <a:ext cx="10753195" cy="1728192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500" b="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SHORT QUOTE SLIDE 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consetetur</a:t>
            </a:r>
            <a:r>
              <a:rPr lang="en-US" dirty="0"/>
              <a:t> </a:t>
            </a:r>
            <a:r>
              <a:rPr lang="en-US" dirty="0" err="1"/>
              <a:t>sadipscing</a:t>
            </a:r>
            <a:r>
              <a:rPr lang="en-US" dirty="0"/>
              <a:t> </a:t>
            </a:r>
            <a:r>
              <a:rPr lang="en-US" dirty="0" err="1"/>
              <a:t>elitr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nonumy</a:t>
            </a:r>
            <a:r>
              <a:rPr lang="en-US" dirty="0"/>
              <a:t> </a:t>
            </a:r>
            <a:r>
              <a:rPr lang="en-US" dirty="0" err="1"/>
              <a:t>eirmod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invidunt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</a:t>
            </a:r>
            <a:r>
              <a:rPr lang="en-US" dirty="0" err="1"/>
              <a:t>dolore</a:t>
            </a:r>
            <a:r>
              <a:rPr lang="en-US" dirty="0"/>
              <a:t> magna </a:t>
            </a:r>
            <a:r>
              <a:rPr lang="en-US" dirty="0" err="1"/>
              <a:t>aliquyam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, </a:t>
            </a:r>
            <a:r>
              <a:rPr lang="en-US" dirty="0" err="1"/>
              <a:t>sed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voluptua</a:t>
            </a:r>
            <a:r>
              <a:rPr lang="en-US" dirty="0"/>
              <a:t>.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4" hasCustomPrompt="1"/>
          </p:nvPr>
        </p:nvSpPr>
        <p:spPr>
          <a:xfrm>
            <a:off x="719667" y="5804496"/>
            <a:ext cx="10752931" cy="360809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000">
                <a:solidFill>
                  <a:srgbClr val="000000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Source: Lorem Ipsum Dolor Sit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105406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5000">
        <p:fade/>
      </p:transition>
    </mc:Choice>
    <mc:Fallback xmlns="">
      <p:transition spd="med" advClick="0" advTm="15000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2833094" y="1700832"/>
            <a:ext cx="6527269" cy="252025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ZA" dirty="0"/>
              <a:t>Insert icon(s)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720098" y="333375"/>
            <a:ext cx="10752499" cy="8636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000">
                <a:solidFill>
                  <a:schemeClr val="bg1"/>
                </a:solidFill>
              </a:defRPr>
            </a:lvl1pPr>
          </a:lstStyle>
          <a:p>
            <a:pPr lvl="0"/>
            <a:r>
              <a:rPr lang="en-ZA" dirty="0"/>
              <a:t>SHORT HEADING GOES HERE 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719404" y="4941169"/>
            <a:ext cx="10753192" cy="9366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ZA" dirty="0"/>
              <a:t>Short description with a xx% goes here</a:t>
            </a:r>
          </a:p>
        </p:txBody>
      </p:sp>
    </p:spTree>
    <p:extLst>
      <p:ext uri="{BB962C8B-B14F-4D97-AF65-F5344CB8AC3E}">
        <p14:creationId xmlns:p14="http://schemas.microsoft.com/office/powerpoint/2010/main" val="426220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5000">
        <p:fade/>
      </p:transition>
    </mc:Choice>
    <mc:Fallback xmlns="">
      <p:transition spd="med" advClick="0" advTm="15000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2833094" y="1700832"/>
            <a:ext cx="6527269" cy="252025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000000"/>
                </a:solidFill>
              </a:defRPr>
            </a:lvl1pPr>
          </a:lstStyle>
          <a:p>
            <a:r>
              <a:rPr lang="en-ZA" dirty="0"/>
              <a:t>Insert icon(s)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720098" y="333375"/>
            <a:ext cx="10752499" cy="8636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000">
                <a:solidFill>
                  <a:srgbClr val="000000"/>
                </a:solidFill>
              </a:defRPr>
            </a:lvl1pPr>
          </a:lstStyle>
          <a:p>
            <a:pPr lvl="0"/>
            <a:r>
              <a:rPr lang="en-ZA" dirty="0"/>
              <a:t>SHORT HEADING GOES HERE 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719402" y="4941169"/>
            <a:ext cx="10753197" cy="9366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000000"/>
                </a:solidFill>
              </a:defRPr>
            </a:lvl1pPr>
          </a:lstStyle>
          <a:p>
            <a:pPr lvl="0"/>
            <a:r>
              <a:rPr lang="en-ZA" dirty="0"/>
              <a:t>Short description with a xx% goes here</a:t>
            </a:r>
          </a:p>
        </p:txBody>
      </p:sp>
    </p:spTree>
    <p:extLst>
      <p:ext uri="{BB962C8B-B14F-4D97-AF65-F5344CB8AC3E}">
        <p14:creationId xmlns:p14="http://schemas.microsoft.com/office/powerpoint/2010/main" val="1554947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5000">
        <p:fade/>
      </p:transition>
    </mc:Choice>
    <mc:Fallback xmlns="">
      <p:transition spd="med" advClick="0" advTm="15000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1776976" y="764704"/>
            <a:ext cx="8639504" cy="259228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ZA" dirty="0"/>
              <a:t>Insert icon(s)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719402" y="3861048"/>
            <a:ext cx="10753197" cy="216024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/>
                </a:solidFill>
              </a:defRPr>
            </a:lvl1pPr>
          </a:lstStyle>
          <a:p>
            <a:pPr lvl="0"/>
            <a:r>
              <a:rPr lang="en-ZA" dirty="0"/>
              <a:t>Short description with a xx% goes here. Lorem ipsum </a:t>
            </a:r>
            <a:r>
              <a:rPr lang="en-ZA" dirty="0" err="1"/>
              <a:t>dolor</a:t>
            </a:r>
            <a:r>
              <a:rPr lang="en-ZA" dirty="0"/>
              <a:t> sit </a:t>
            </a:r>
            <a:r>
              <a:rPr lang="en-ZA" dirty="0" err="1"/>
              <a:t>amet</a:t>
            </a:r>
            <a:r>
              <a:rPr lang="en-ZA" dirty="0"/>
              <a:t>, </a:t>
            </a:r>
            <a:r>
              <a:rPr lang="en-ZA" dirty="0" err="1"/>
              <a:t>consetetur</a:t>
            </a:r>
            <a:r>
              <a:rPr lang="en-ZA" dirty="0"/>
              <a:t> </a:t>
            </a:r>
            <a:r>
              <a:rPr lang="en-ZA" dirty="0" err="1"/>
              <a:t>sadipscing</a:t>
            </a:r>
            <a:r>
              <a:rPr lang="en-ZA" dirty="0"/>
              <a:t> </a:t>
            </a:r>
            <a:r>
              <a:rPr lang="en-ZA" dirty="0" err="1"/>
              <a:t>elitr</a:t>
            </a:r>
            <a:r>
              <a:rPr lang="en-ZA" dirty="0"/>
              <a:t>, </a:t>
            </a:r>
            <a:r>
              <a:rPr lang="en-ZA" dirty="0" err="1"/>
              <a:t>sed</a:t>
            </a:r>
            <a:r>
              <a:rPr lang="en-ZA" dirty="0"/>
              <a:t> </a:t>
            </a:r>
            <a:r>
              <a:rPr lang="en-ZA" dirty="0" err="1"/>
              <a:t>diam</a:t>
            </a:r>
            <a:r>
              <a:rPr lang="en-ZA" dirty="0"/>
              <a:t> </a:t>
            </a:r>
            <a:r>
              <a:rPr lang="en-ZA" dirty="0" err="1"/>
              <a:t>nonumy</a:t>
            </a:r>
            <a:r>
              <a:rPr lang="en-ZA" dirty="0"/>
              <a:t> </a:t>
            </a:r>
            <a:r>
              <a:rPr lang="en-ZA" dirty="0" err="1"/>
              <a:t>eirmod</a:t>
            </a:r>
            <a:r>
              <a:rPr lang="en-ZA" dirty="0"/>
              <a:t> </a:t>
            </a:r>
            <a:r>
              <a:rPr lang="en-ZA" dirty="0" err="1"/>
              <a:t>tempor</a:t>
            </a:r>
            <a:r>
              <a:rPr lang="en-ZA" dirty="0"/>
              <a:t> </a:t>
            </a:r>
            <a:r>
              <a:rPr lang="en-ZA" dirty="0" err="1"/>
              <a:t>invidunt</a:t>
            </a:r>
            <a:r>
              <a:rPr lang="en-ZA" dirty="0"/>
              <a:t> </a:t>
            </a:r>
            <a:r>
              <a:rPr lang="en-ZA" dirty="0" err="1"/>
              <a:t>ut</a:t>
            </a:r>
            <a:r>
              <a:rPr lang="en-ZA" dirty="0"/>
              <a:t> </a:t>
            </a:r>
            <a:r>
              <a:rPr lang="en-ZA" dirty="0" err="1"/>
              <a:t>labore</a:t>
            </a:r>
            <a:r>
              <a:rPr lang="en-ZA" dirty="0"/>
              <a:t> et </a:t>
            </a:r>
            <a:r>
              <a:rPr lang="en-ZA" dirty="0" err="1"/>
              <a:t>dolore</a:t>
            </a:r>
            <a:r>
              <a:rPr lang="en-ZA" dirty="0"/>
              <a:t> magna </a:t>
            </a:r>
            <a:r>
              <a:rPr lang="en-ZA" dirty="0" err="1"/>
              <a:t>aliquyam</a:t>
            </a:r>
            <a:r>
              <a:rPr lang="en-ZA" dirty="0"/>
              <a:t> </a:t>
            </a:r>
            <a:r>
              <a:rPr lang="en-ZA" dirty="0" err="1"/>
              <a:t>erat</a:t>
            </a:r>
            <a:r>
              <a:rPr lang="en-ZA" dirty="0"/>
              <a:t>, </a:t>
            </a:r>
            <a:r>
              <a:rPr lang="en-ZA" dirty="0" err="1"/>
              <a:t>sed</a:t>
            </a:r>
            <a:r>
              <a:rPr lang="en-ZA" dirty="0"/>
              <a:t> </a:t>
            </a:r>
            <a:r>
              <a:rPr lang="en-ZA" dirty="0" err="1"/>
              <a:t>diam</a:t>
            </a:r>
            <a:r>
              <a:rPr lang="en-ZA" dirty="0"/>
              <a:t> </a:t>
            </a:r>
            <a:r>
              <a:rPr lang="en-ZA" dirty="0" err="1"/>
              <a:t>voluptua</a:t>
            </a:r>
            <a:r>
              <a:rPr lang="en-ZA" dirty="0"/>
              <a:t>. At </a:t>
            </a:r>
            <a:r>
              <a:rPr lang="en-ZA" dirty="0" err="1"/>
              <a:t>vero</a:t>
            </a:r>
            <a:r>
              <a:rPr lang="en-ZA" dirty="0"/>
              <a:t> </a:t>
            </a:r>
            <a:r>
              <a:rPr lang="en-ZA" dirty="0" err="1"/>
              <a:t>eos</a:t>
            </a:r>
            <a:r>
              <a:rPr lang="en-ZA" dirty="0"/>
              <a:t> et </a:t>
            </a:r>
            <a:r>
              <a:rPr lang="en-ZA" dirty="0" err="1"/>
              <a:t>accusam</a:t>
            </a:r>
            <a:r>
              <a:rPr lang="en-ZA" dirty="0"/>
              <a:t> et </a:t>
            </a:r>
            <a:r>
              <a:rPr lang="en-ZA" dirty="0" err="1"/>
              <a:t>justo</a:t>
            </a:r>
            <a:r>
              <a:rPr lang="en-ZA" dirty="0"/>
              <a:t> duo </a:t>
            </a:r>
            <a:r>
              <a:rPr lang="en-ZA" dirty="0" err="1"/>
              <a:t>dolores</a:t>
            </a:r>
            <a:r>
              <a:rPr lang="en-ZA" dirty="0"/>
              <a:t> et </a:t>
            </a:r>
            <a:r>
              <a:rPr lang="en-ZA" dirty="0" err="1"/>
              <a:t>ea</a:t>
            </a:r>
            <a:r>
              <a:rPr lang="en-ZA" dirty="0"/>
              <a:t> </a:t>
            </a:r>
            <a:r>
              <a:rPr lang="en-ZA" dirty="0" err="1"/>
              <a:t>rebum</a:t>
            </a:r>
            <a:r>
              <a:rPr lang="en-ZA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53206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5000">
        <p:fade/>
      </p:transition>
    </mc:Choice>
    <mc:Fallback xmlns="">
      <p:transition spd="med" advClick="0" advTm="15000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1776976" y="764704"/>
            <a:ext cx="8639504" cy="259228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000000"/>
                </a:solidFill>
              </a:defRPr>
            </a:lvl1pPr>
          </a:lstStyle>
          <a:p>
            <a:r>
              <a:rPr lang="en-ZA" dirty="0"/>
              <a:t>Insert icon(s)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719402" y="3861048"/>
            <a:ext cx="10753197" cy="216024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000000"/>
                </a:solidFill>
              </a:defRPr>
            </a:lvl1pPr>
          </a:lstStyle>
          <a:p>
            <a:pPr lvl="0"/>
            <a:r>
              <a:rPr lang="en-ZA" dirty="0"/>
              <a:t>Short description with a xx% goes here. Lorem ipsum </a:t>
            </a:r>
            <a:r>
              <a:rPr lang="en-ZA" dirty="0" err="1"/>
              <a:t>dolor</a:t>
            </a:r>
            <a:r>
              <a:rPr lang="en-ZA" dirty="0"/>
              <a:t> sit </a:t>
            </a:r>
            <a:r>
              <a:rPr lang="en-ZA" dirty="0" err="1"/>
              <a:t>amet</a:t>
            </a:r>
            <a:r>
              <a:rPr lang="en-ZA" dirty="0"/>
              <a:t>, </a:t>
            </a:r>
            <a:r>
              <a:rPr lang="en-ZA" dirty="0" err="1"/>
              <a:t>consetetur</a:t>
            </a:r>
            <a:r>
              <a:rPr lang="en-ZA" dirty="0"/>
              <a:t> </a:t>
            </a:r>
            <a:r>
              <a:rPr lang="en-ZA" dirty="0" err="1"/>
              <a:t>sadipscing</a:t>
            </a:r>
            <a:r>
              <a:rPr lang="en-ZA" dirty="0"/>
              <a:t> </a:t>
            </a:r>
            <a:r>
              <a:rPr lang="en-ZA" dirty="0" err="1"/>
              <a:t>elitr</a:t>
            </a:r>
            <a:r>
              <a:rPr lang="en-ZA" dirty="0"/>
              <a:t>, </a:t>
            </a:r>
            <a:r>
              <a:rPr lang="en-ZA" dirty="0" err="1"/>
              <a:t>sed</a:t>
            </a:r>
            <a:r>
              <a:rPr lang="en-ZA" dirty="0"/>
              <a:t> </a:t>
            </a:r>
            <a:r>
              <a:rPr lang="en-ZA" dirty="0" err="1"/>
              <a:t>diam</a:t>
            </a:r>
            <a:r>
              <a:rPr lang="en-ZA" dirty="0"/>
              <a:t> </a:t>
            </a:r>
            <a:r>
              <a:rPr lang="en-ZA" dirty="0" err="1"/>
              <a:t>nonumy</a:t>
            </a:r>
            <a:r>
              <a:rPr lang="en-ZA" dirty="0"/>
              <a:t> </a:t>
            </a:r>
            <a:r>
              <a:rPr lang="en-ZA" dirty="0" err="1"/>
              <a:t>eirmod</a:t>
            </a:r>
            <a:r>
              <a:rPr lang="en-ZA" dirty="0"/>
              <a:t> </a:t>
            </a:r>
            <a:r>
              <a:rPr lang="en-ZA" dirty="0" err="1"/>
              <a:t>tempor</a:t>
            </a:r>
            <a:r>
              <a:rPr lang="en-ZA" dirty="0"/>
              <a:t> </a:t>
            </a:r>
            <a:r>
              <a:rPr lang="en-ZA" dirty="0" err="1"/>
              <a:t>invidunt</a:t>
            </a:r>
            <a:r>
              <a:rPr lang="en-ZA" dirty="0"/>
              <a:t> </a:t>
            </a:r>
            <a:r>
              <a:rPr lang="en-ZA" dirty="0" err="1"/>
              <a:t>ut</a:t>
            </a:r>
            <a:r>
              <a:rPr lang="en-ZA" dirty="0"/>
              <a:t> </a:t>
            </a:r>
            <a:r>
              <a:rPr lang="en-ZA" dirty="0" err="1"/>
              <a:t>labore</a:t>
            </a:r>
            <a:r>
              <a:rPr lang="en-ZA" dirty="0"/>
              <a:t> et </a:t>
            </a:r>
            <a:r>
              <a:rPr lang="en-ZA" dirty="0" err="1"/>
              <a:t>dolore</a:t>
            </a:r>
            <a:r>
              <a:rPr lang="en-ZA" dirty="0"/>
              <a:t> magna </a:t>
            </a:r>
            <a:r>
              <a:rPr lang="en-ZA" dirty="0" err="1"/>
              <a:t>aliquyam</a:t>
            </a:r>
            <a:r>
              <a:rPr lang="en-ZA" dirty="0"/>
              <a:t> </a:t>
            </a:r>
            <a:r>
              <a:rPr lang="en-ZA" dirty="0" err="1"/>
              <a:t>erat</a:t>
            </a:r>
            <a:r>
              <a:rPr lang="en-ZA" dirty="0"/>
              <a:t>, </a:t>
            </a:r>
            <a:r>
              <a:rPr lang="en-ZA" dirty="0" err="1"/>
              <a:t>sed</a:t>
            </a:r>
            <a:r>
              <a:rPr lang="en-ZA" dirty="0"/>
              <a:t> </a:t>
            </a:r>
            <a:r>
              <a:rPr lang="en-ZA" dirty="0" err="1"/>
              <a:t>diam</a:t>
            </a:r>
            <a:r>
              <a:rPr lang="en-ZA" dirty="0"/>
              <a:t> </a:t>
            </a:r>
            <a:r>
              <a:rPr lang="en-ZA" dirty="0" err="1"/>
              <a:t>voluptua</a:t>
            </a:r>
            <a:r>
              <a:rPr lang="en-ZA" dirty="0"/>
              <a:t>. At </a:t>
            </a:r>
            <a:r>
              <a:rPr lang="en-ZA" dirty="0" err="1"/>
              <a:t>vero</a:t>
            </a:r>
            <a:r>
              <a:rPr lang="en-ZA" dirty="0"/>
              <a:t> </a:t>
            </a:r>
            <a:r>
              <a:rPr lang="en-ZA" dirty="0" err="1"/>
              <a:t>eos</a:t>
            </a:r>
            <a:r>
              <a:rPr lang="en-ZA" dirty="0"/>
              <a:t> et </a:t>
            </a:r>
            <a:r>
              <a:rPr lang="en-ZA" dirty="0" err="1"/>
              <a:t>accusam</a:t>
            </a:r>
            <a:r>
              <a:rPr lang="en-ZA" dirty="0"/>
              <a:t> et </a:t>
            </a:r>
            <a:r>
              <a:rPr lang="en-ZA" dirty="0" err="1"/>
              <a:t>justo</a:t>
            </a:r>
            <a:r>
              <a:rPr lang="en-ZA" dirty="0"/>
              <a:t> duo </a:t>
            </a:r>
            <a:r>
              <a:rPr lang="en-ZA" dirty="0" err="1"/>
              <a:t>dolores</a:t>
            </a:r>
            <a:r>
              <a:rPr lang="en-ZA" dirty="0"/>
              <a:t> et </a:t>
            </a:r>
            <a:r>
              <a:rPr lang="en-ZA" dirty="0" err="1"/>
              <a:t>ea</a:t>
            </a:r>
            <a:r>
              <a:rPr lang="en-ZA" dirty="0"/>
              <a:t> </a:t>
            </a:r>
            <a:r>
              <a:rPr lang="en-ZA" dirty="0" err="1"/>
              <a:t>rebum</a:t>
            </a:r>
            <a:r>
              <a:rPr lang="en-ZA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42486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5000">
        <p:fade/>
      </p:transition>
    </mc:Choice>
    <mc:Fallback xmlns="">
      <p:transition spd="med" advClick="0" advTm="15000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19404" y="1124744"/>
            <a:ext cx="10753195" cy="482453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4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 marL="1371600" indent="0">
              <a:buNone/>
              <a:defRPr>
                <a:solidFill>
                  <a:schemeClr val="bg1"/>
                </a:solidFill>
              </a:defRPr>
            </a:lvl4pPr>
          </a:lstStyle>
          <a:p>
            <a:pPr lvl="0"/>
            <a:endParaRPr lang="en-ZA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720098" y="332657"/>
            <a:ext cx="10752499" cy="64735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</a:defRPr>
            </a:lvl1pPr>
          </a:lstStyle>
          <a:p>
            <a:pPr lvl="0"/>
            <a:r>
              <a:rPr lang="en-ZA" dirty="0"/>
              <a:t>SHORT HEADING GOES HERE </a:t>
            </a:r>
          </a:p>
        </p:txBody>
      </p:sp>
    </p:spTree>
    <p:extLst>
      <p:ext uri="{BB962C8B-B14F-4D97-AF65-F5344CB8AC3E}">
        <p14:creationId xmlns:p14="http://schemas.microsoft.com/office/powerpoint/2010/main" val="3440155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5000">
        <p:fade/>
      </p:transition>
    </mc:Choice>
    <mc:Fallback xmlns="">
      <p:transition spd="med" advClick="0" advTm="15000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19404" y="1124744"/>
            <a:ext cx="10753195" cy="482453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/>
            </a:lvl1pPr>
          </a:lstStyle>
          <a:p>
            <a:pPr lvl="0"/>
            <a:endParaRPr lang="en-ZA" dirty="0"/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720098" y="332657"/>
            <a:ext cx="10752499" cy="64735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800">
                <a:solidFill>
                  <a:srgbClr val="000000"/>
                </a:solidFill>
              </a:defRPr>
            </a:lvl1pPr>
          </a:lstStyle>
          <a:p>
            <a:pPr lvl="0"/>
            <a:r>
              <a:rPr lang="en-ZA" dirty="0"/>
              <a:t>SHORT HEADING GOES HERE </a:t>
            </a:r>
          </a:p>
        </p:txBody>
      </p:sp>
    </p:spTree>
    <p:extLst>
      <p:ext uri="{BB962C8B-B14F-4D97-AF65-F5344CB8AC3E}">
        <p14:creationId xmlns:p14="http://schemas.microsoft.com/office/powerpoint/2010/main" val="2109954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5000">
        <p:fade/>
      </p:transition>
    </mc:Choice>
    <mc:Fallback xmlns="">
      <p:transition spd="med" advClick="0" advTm="15000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720098" y="333375"/>
            <a:ext cx="10752499" cy="8636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800" b="0">
                <a:solidFill>
                  <a:srgbClr val="000000"/>
                </a:solidFill>
              </a:defRPr>
            </a:lvl1pPr>
          </a:lstStyle>
          <a:p>
            <a:pPr lvl="0"/>
            <a:r>
              <a:rPr lang="en-ZA" dirty="0"/>
              <a:t>GIVE A HEADING TO THIS GRAPH</a:t>
            </a:r>
          </a:p>
        </p:txBody>
      </p:sp>
    </p:spTree>
    <p:extLst>
      <p:ext uri="{BB962C8B-B14F-4D97-AF65-F5344CB8AC3E}">
        <p14:creationId xmlns:p14="http://schemas.microsoft.com/office/powerpoint/2010/main" val="180267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5000">
        <p:fade/>
      </p:transition>
    </mc:Choice>
    <mc:Fallback xmlns="">
      <p:transition spd="med" advClick="0" advTm="15000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720098" y="333375"/>
            <a:ext cx="10752499" cy="8636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800" b="0">
                <a:solidFill>
                  <a:srgbClr val="000000"/>
                </a:solidFill>
              </a:defRPr>
            </a:lvl1pPr>
          </a:lstStyle>
          <a:p>
            <a:pPr lvl="0"/>
            <a:r>
              <a:rPr lang="en-ZA" dirty="0"/>
              <a:t>GIVE A HEADING TO THIS GRAPH</a:t>
            </a:r>
          </a:p>
        </p:txBody>
      </p:sp>
    </p:spTree>
    <p:extLst>
      <p:ext uri="{BB962C8B-B14F-4D97-AF65-F5344CB8AC3E}">
        <p14:creationId xmlns:p14="http://schemas.microsoft.com/office/powerpoint/2010/main" val="323310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5000">
        <p:fade/>
      </p:transition>
    </mc:Choice>
    <mc:Fallback xmlns="">
      <p:transition spd="med" advClick="0" advTm="15000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720098" y="333375"/>
            <a:ext cx="10752499" cy="8636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800" b="0">
                <a:solidFill>
                  <a:srgbClr val="000000"/>
                </a:solidFill>
              </a:defRPr>
            </a:lvl1pPr>
          </a:lstStyle>
          <a:p>
            <a:pPr lvl="0"/>
            <a:r>
              <a:rPr lang="en-ZA" dirty="0"/>
              <a:t>GIVE A HEADING TO THIS GRAPH</a:t>
            </a:r>
          </a:p>
        </p:txBody>
      </p:sp>
    </p:spTree>
    <p:extLst>
      <p:ext uri="{BB962C8B-B14F-4D97-AF65-F5344CB8AC3E}">
        <p14:creationId xmlns:p14="http://schemas.microsoft.com/office/powerpoint/2010/main" val="2676559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5000">
        <p:fade/>
      </p:transition>
    </mc:Choice>
    <mc:Fallback xmlns="">
      <p:transition spd="med" advClick="0" advTm="15000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720098" y="333375"/>
            <a:ext cx="10752499" cy="8636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800" b="0">
                <a:solidFill>
                  <a:srgbClr val="000000"/>
                </a:solidFill>
              </a:defRPr>
            </a:lvl1pPr>
          </a:lstStyle>
          <a:p>
            <a:pPr lvl="0"/>
            <a:r>
              <a:rPr lang="en-ZA" dirty="0"/>
              <a:t>GIVE A HEADING TO THIS GRAPH</a:t>
            </a:r>
          </a:p>
        </p:txBody>
      </p:sp>
    </p:spTree>
    <p:extLst>
      <p:ext uri="{BB962C8B-B14F-4D97-AF65-F5344CB8AC3E}">
        <p14:creationId xmlns:p14="http://schemas.microsoft.com/office/powerpoint/2010/main" val="3853602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5000">
        <p:fade/>
      </p:transition>
    </mc:Choice>
    <mc:Fallback xmlns="">
      <p:transition spd="med" advClick="0" advTm="15000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720098" y="333375"/>
            <a:ext cx="10752499" cy="8636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800" b="0">
                <a:solidFill>
                  <a:srgbClr val="000000"/>
                </a:solidFill>
              </a:defRPr>
            </a:lvl1pPr>
          </a:lstStyle>
          <a:p>
            <a:pPr lvl="0"/>
            <a:r>
              <a:rPr lang="en-ZA" dirty="0"/>
              <a:t>GIVE A HEADING TO THIS GRAPH</a:t>
            </a:r>
          </a:p>
        </p:txBody>
      </p:sp>
    </p:spTree>
    <p:extLst>
      <p:ext uri="{BB962C8B-B14F-4D97-AF65-F5344CB8AC3E}">
        <p14:creationId xmlns:p14="http://schemas.microsoft.com/office/powerpoint/2010/main" val="2349025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5000">
        <p:fade/>
      </p:transition>
    </mc:Choice>
    <mc:Fallback xmlns="">
      <p:transition spd="med" advClick="0" advTm="15000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720098" y="333375"/>
            <a:ext cx="10752499" cy="8636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800" b="0">
                <a:solidFill>
                  <a:srgbClr val="000000"/>
                </a:solidFill>
              </a:defRPr>
            </a:lvl1pPr>
          </a:lstStyle>
          <a:p>
            <a:pPr lvl="0"/>
            <a:r>
              <a:rPr lang="en-ZA" dirty="0"/>
              <a:t>GIVE A HEADING TO THIS GRAPH</a:t>
            </a:r>
          </a:p>
        </p:txBody>
      </p:sp>
    </p:spTree>
    <p:extLst>
      <p:ext uri="{BB962C8B-B14F-4D97-AF65-F5344CB8AC3E}">
        <p14:creationId xmlns:p14="http://schemas.microsoft.com/office/powerpoint/2010/main" val="2707409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5000">
        <p:fade/>
      </p:transition>
    </mc:Choice>
    <mc:Fallback xmlns="">
      <p:transition spd="med" advClick="0" advTm="15000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 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720098" y="333375"/>
            <a:ext cx="10752499" cy="8636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800" b="0">
                <a:solidFill>
                  <a:srgbClr val="000000"/>
                </a:solidFill>
              </a:defRPr>
            </a:lvl1pPr>
          </a:lstStyle>
          <a:p>
            <a:pPr lvl="0"/>
            <a:r>
              <a:rPr lang="en-ZA" dirty="0"/>
              <a:t>GIVE A HEADING TO THIS GRAPH</a:t>
            </a:r>
          </a:p>
        </p:txBody>
      </p:sp>
    </p:spTree>
    <p:extLst>
      <p:ext uri="{BB962C8B-B14F-4D97-AF65-F5344CB8AC3E}">
        <p14:creationId xmlns:p14="http://schemas.microsoft.com/office/powerpoint/2010/main" val="1785509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5000">
        <p:fade/>
      </p:transition>
    </mc:Choice>
    <mc:Fallback xmlns="">
      <p:transition spd="med" advClick="0" advTm="15000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720098" y="333375"/>
            <a:ext cx="10752499" cy="8636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2800" b="0">
                <a:solidFill>
                  <a:srgbClr val="000000"/>
                </a:solidFill>
              </a:defRPr>
            </a:lvl1pPr>
          </a:lstStyle>
          <a:p>
            <a:pPr lvl="0"/>
            <a:r>
              <a:rPr lang="en-ZA" dirty="0"/>
              <a:t>GIVE A HEADING TO THIS TABLE</a:t>
            </a:r>
          </a:p>
        </p:txBody>
      </p:sp>
      <p:sp>
        <p:nvSpPr>
          <p:cNvPr id="5" name="Picture Placeholder 6"/>
          <p:cNvSpPr>
            <a:spLocks noGrp="1"/>
          </p:cNvSpPr>
          <p:nvPr>
            <p:ph type="pic" sz="quarter" idx="10" hasCustomPrompt="1"/>
          </p:nvPr>
        </p:nvSpPr>
        <p:spPr>
          <a:xfrm>
            <a:off x="719403" y="1556792"/>
            <a:ext cx="10753195" cy="388843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rgbClr val="000000"/>
                </a:solidFill>
              </a:defRPr>
            </a:lvl1pPr>
          </a:lstStyle>
          <a:p>
            <a:r>
              <a:rPr lang="en-ZA" dirty="0"/>
              <a:t>Insert table</a:t>
            </a:r>
          </a:p>
        </p:txBody>
      </p:sp>
    </p:spTree>
    <p:extLst>
      <p:ext uri="{BB962C8B-B14F-4D97-AF65-F5344CB8AC3E}">
        <p14:creationId xmlns:p14="http://schemas.microsoft.com/office/powerpoint/2010/main" val="2874794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5000">
        <p:fade/>
      </p:transition>
    </mc:Choice>
    <mc:Fallback xmlns="">
      <p:transition spd="med" advClick="0" advTm="15000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7031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5000">
        <p:fade/>
      </p:transition>
    </mc:Choice>
    <mc:Fallback xmlns="">
      <p:transition spd="med" advClick="0" advTm="15000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7734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5000">
        <p:fade/>
      </p:transition>
    </mc:Choice>
    <mc:Fallback xmlns="">
      <p:transition spd="med" advClick="0" advTm="15000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2640312" y="2421384"/>
            <a:ext cx="6912072" cy="8636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ZA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711288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5000">
        <p:fade/>
      </p:transition>
    </mc:Choice>
    <mc:Fallback xmlns="">
      <p:transition spd="med" advClick="0" advTm="15000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2640312" y="2421384"/>
            <a:ext cx="6912072" cy="8636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2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ZA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520720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5000">
        <p:fade/>
      </p:transition>
    </mc:Choice>
    <mc:Fallback xmlns="">
      <p:transition spd="med" advClick="0" advTm="15000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BA11F33-FA88-47E3-B872-B225FA21A0C0}" type="slidenum">
              <a:rPr lang="en-ZA" smtClean="0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52096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slideLayout" Target="../slideLayouts/slideLayout32.xml"/><Relationship Id="rId26" Type="http://schemas.openxmlformats.org/officeDocument/2006/relationships/slideLayout" Target="../slideLayouts/slideLayout40.xml"/><Relationship Id="rId3" Type="http://schemas.openxmlformats.org/officeDocument/2006/relationships/slideLayout" Target="../slideLayouts/slideLayout17.xml"/><Relationship Id="rId21" Type="http://schemas.openxmlformats.org/officeDocument/2006/relationships/slideLayout" Target="../slideLayouts/slideLayout35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31.xml"/><Relationship Id="rId25" Type="http://schemas.openxmlformats.org/officeDocument/2006/relationships/slideLayout" Target="../slideLayouts/slideLayout39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20" Type="http://schemas.openxmlformats.org/officeDocument/2006/relationships/slideLayout" Target="../slideLayouts/slideLayout34.xml"/><Relationship Id="rId29" Type="http://schemas.openxmlformats.org/officeDocument/2006/relationships/image" Target="../media/image4.jpg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38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23" Type="http://schemas.openxmlformats.org/officeDocument/2006/relationships/slideLayout" Target="../slideLayouts/slideLayout37.xml"/><Relationship Id="rId28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19" Type="http://schemas.openxmlformats.org/officeDocument/2006/relationships/slideLayout" Target="../slideLayouts/slideLayout33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Relationship Id="rId22" Type="http://schemas.openxmlformats.org/officeDocument/2006/relationships/slideLayout" Target="../slideLayouts/slideLayout36.xml"/><Relationship Id="rId27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896C62-C2E3-40CE-BFD4-0FE416C82343}" type="datetimeFigureOut">
              <a:rPr lang="en-US" smtClean="0"/>
              <a:t>10/25/2022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975DA1-D75A-4B7A-8C0A-943C0366E8C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157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  <p:sldLayoutId id="2147483674" r:id="rId13"/>
    <p:sldLayoutId id="2147483675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ZA" dirty="0"/>
          </a:p>
        </p:txBody>
      </p:sp>
      <p:sp>
        <p:nvSpPr>
          <p:cNvPr id="6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205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C50696-897D-46A7-B06B-38E1372127ED}"/>
              </a:ext>
            </a:extLst>
          </p:cNvPr>
          <p:cNvPicPr>
            <a:picLocks noChangeAspect="1"/>
          </p:cNvPicPr>
          <p:nvPr userDrawn="1"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022800"/>
            <a:ext cx="12192000" cy="862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443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692" r:id="rId16"/>
    <p:sldLayoutId id="2147483693" r:id="rId17"/>
    <p:sldLayoutId id="2147483694" r:id="rId18"/>
    <p:sldLayoutId id="2147483695" r:id="rId19"/>
    <p:sldLayoutId id="2147483696" r:id="rId20"/>
    <p:sldLayoutId id="2147483697" r:id="rId21"/>
    <p:sldLayoutId id="2147483698" r:id="rId22"/>
    <p:sldLayoutId id="2147483699" r:id="rId23"/>
    <p:sldLayoutId id="2147483700" r:id="rId24"/>
    <p:sldLayoutId id="2147483701" r:id="rId25"/>
    <p:sldLayoutId id="2147483702" r:id="rId26"/>
    <p:sldLayoutId id="2147483703" r:id="rId27"/>
  </p:sldLayoutIdLst>
  <mc:AlternateContent xmlns:mc="http://schemas.openxmlformats.org/markup-compatibility/2006" xmlns:p14="http://schemas.microsoft.com/office/powerpoint/2010/main">
    <mc:Choice Requires="p14">
      <p:transition spd="med" p14:dur="700" advClick="0" advTm="15000">
        <p:fade/>
      </p:transition>
    </mc:Choice>
    <mc:Fallback xmlns="">
      <p:transition spd="med" advClick="0" advTm="1500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5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2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9B7AD9F6-8CE7-4299-8FC6-328F4DCD3F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A37E0289-8148-42E8-8835-AB53E5D0C6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60393" y="2395441"/>
            <a:ext cx="7947243" cy="2462022"/>
          </a:xfrm>
        </p:spPr>
        <p:txBody>
          <a:bodyPr anchor="b">
            <a:normAutofit/>
          </a:bodyPr>
          <a:lstStyle/>
          <a:p>
            <a:pPr algn="l"/>
            <a:r>
              <a:rPr lang="en-US" sz="3500" b="1" dirty="0">
                <a:solidFill>
                  <a:schemeClr val="accent2">
                    <a:lumMod val="75000"/>
                  </a:schemeClr>
                </a:solidFill>
                <a:latin typeface="Arial Rounded MT Bold" panose="020F0704030504030204" pitchFamily="34" charset="0"/>
              </a:rPr>
              <a:t>Medical Certification of Causes of Death- South African Experience</a:t>
            </a:r>
            <a:br>
              <a:rPr lang="en-US" sz="3500" b="1" dirty="0">
                <a:solidFill>
                  <a:schemeClr val="accent2">
                    <a:lumMod val="75000"/>
                  </a:schemeClr>
                </a:solidFill>
                <a:latin typeface="Arial Rounded MT Bold" panose="020F0704030504030204" pitchFamily="34" charset="0"/>
              </a:rPr>
            </a:br>
            <a:endParaRPr lang="en-GB" sz="3500" b="1" dirty="0">
              <a:solidFill>
                <a:schemeClr val="accent2">
                  <a:lumMod val="75000"/>
                </a:schemeClr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11" name="Subtitle 10">
            <a:extLst>
              <a:ext uri="{FF2B5EF4-FFF2-40B4-BE49-F238E27FC236}">
                <a16:creationId xmlns:a16="http://schemas.microsoft.com/office/drawing/2014/main" id="{B0536619-C042-4C18-8263-C192E23C2C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05552" y="5070483"/>
            <a:ext cx="6251111" cy="1572768"/>
          </a:xfrm>
        </p:spPr>
        <p:txBody>
          <a:bodyPr>
            <a:normAutofit/>
          </a:bodyPr>
          <a:lstStyle/>
          <a:p>
            <a:pPr algn="l"/>
            <a:r>
              <a:rPr lang="en-US" b="1" dirty="0"/>
              <a:t>                   P</a:t>
            </a:r>
            <a:r>
              <a:rPr lang="en-US" sz="2400" b="1" dirty="0"/>
              <a:t>resenter</a:t>
            </a:r>
            <a:r>
              <a:rPr lang="en-US" sz="2400" dirty="0"/>
              <a:t>: </a:t>
            </a:r>
            <a:r>
              <a:rPr lang="en-US" b="1" dirty="0"/>
              <a:t>Mosidi Nhlapo</a:t>
            </a:r>
          </a:p>
          <a:p>
            <a:r>
              <a:rPr lang="en-US" b="1" dirty="0"/>
              <a:t>Statistics South Africa</a:t>
            </a:r>
          </a:p>
          <a:p>
            <a:r>
              <a:rPr lang="en-US" b="1" dirty="0"/>
              <a:t>South Africa</a:t>
            </a:r>
            <a:endParaRPr lang="en-GB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4BF014-0B1A-4EB3-A3D8-2B73FA8AE9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274" r="6862"/>
          <a:stretch/>
        </p:blipFill>
        <p:spPr>
          <a:xfrm>
            <a:off x="1" y="10"/>
            <a:ext cx="4657344" cy="6857990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3" name="sketchy line">
            <a:extLst>
              <a:ext uri="{FF2B5EF4-FFF2-40B4-BE49-F238E27FC236}">
                <a16:creationId xmlns:a16="http://schemas.microsoft.com/office/drawing/2014/main" id="{F49775AF-8896-43EE-92C6-83497D6DC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2862" y="4409267"/>
            <a:ext cx="4243589" cy="18288"/>
          </a:xfrm>
          <a:custGeom>
            <a:avLst/>
            <a:gdLst>
              <a:gd name="connsiteX0" fmla="*/ 0 w 4243589"/>
              <a:gd name="connsiteY0" fmla="*/ 0 h 18288"/>
              <a:gd name="connsiteX1" fmla="*/ 563791 w 4243589"/>
              <a:gd name="connsiteY1" fmla="*/ 0 h 18288"/>
              <a:gd name="connsiteX2" fmla="*/ 1042710 w 4243589"/>
              <a:gd name="connsiteY2" fmla="*/ 0 h 18288"/>
              <a:gd name="connsiteX3" fmla="*/ 1564066 w 4243589"/>
              <a:gd name="connsiteY3" fmla="*/ 0 h 18288"/>
              <a:gd name="connsiteX4" fmla="*/ 2212729 w 4243589"/>
              <a:gd name="connsiteY4" fmla="*/ 0 h 18288"/>
              <a:gd name="connsiteX5" fmla="*/ 2776520 w 4243589"/>
              <a:gd name="connsiteY5" fmla="*/ 0 h 18288"/>
              <a:gd name="connsiteX6" fmla="*/ 3297875 w 4243589"/>
              <a:gd name="connsiteY6" fmla="*/ 0 h 18288"/>
              <a:gd name="connsiteX7" fmla="*/ 4243589 w 4243589"/>
              <a:gd name="connsiteY7" fmla="*/ 0 h 18288"/>
              <a:gd name="connsiteX8" fmla="*/ 4243589 w 4243589"/>
              <a:gd name="connsiteY8" fmla="*/ 18288 h 18288"/>
              <a:gd name="connsiteX9" fmla="*/ 3637362 w 4243589"/>
              <a:gd name="connsiteY9" fmla="*/ 18288 h 18288"/>
              <a:gd name="connsiteX10" fmla="*/ 3116007 w 4243589"/>
              <a:gd name="connsiteY10" fmla="*/ 18288 h 18288"/>
              <a:gd name="connsiteX11" fmla="*/ 2424908 w 4243589"/>
              <a:gd name="connsiteY11" fmla="*/ 18288 h 18288"/>
              <a:gd name="connsiteX12" fmla="*/ 1861117 w 4243589"/>
              <a:gd name="connsiteY12" fmla="*/ 18288 h 18288"/>
              <a:gd name="connsiteX13" fmla="*/ 1382198 w 4243589"/>
              <a:gd name="connsiteY13" fmla="*/ 18288 h 18288"/>
              <a:gd name="connsiteX14" fmla="*/ 733535 w 4243589"/>
              <a:gd name="connsiteY14" fmla="*/ 18288 h 18288"/>
              <a:gd name="connsiteX15" fmla="*/ 0 w 4243589"/>
              <a:gd name="connsiteY15" fmla="*/ 18288 h 18288"/>
              <a:gd name="connsiteX16" fmla="*/ 0 w 4243589"/>
              <a:gd name="connsiteY16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3987" y="7429"/>
                  <a:pt x="4243569" y="10822"/>
                  <a:pt x="4243589" y="18288"/>
                </a:cubicBezTo>
                <a:cubicBezTo>
                  <a:pt x="4112949" y="-2855"/>
                  <a:pt x="3928037" y="1831"/>
                  <a:pt x="3637362" y="18288"/>
                </a:cubicBezTo>
                <a:cubicBezTo>
                  <a:pt x="3346687" y="34745"/>
                  <a:pt x="3254446" y="26669"/>
                  <a:pt x="3116007" y="18288"/>
                </a:cubicBezTo>
                <a:cubicBezTo>
                  <a:pt x="2977569" y="9907"/>
                  <a:pt x="2620228" y="28873"/>
                  <a:pt x="2424908" y="18288"/>
                </a:cubicBezTo>
                <a:cubicBezTo>
                  <a:pt x="2229588" y="7703"/>
                  <a:pt x="2088287" y="-3854"/>
                  <a:pt x="1861117" y="18288"/>
                </a:cubicBezTo>
                <a:cubicBezTo>
                  <a:pt x="1633947" y="40430"/>
                  <a:pt x="1502447" y="-871"/>
                  <a:pt x="1382198" y="18288"/>
                </a:cubicBezTo>
                <a:cubicBezTo>
                  <a:pt x="1261949" y="37447"/>
                  <a:pt x="1045440" y="28353"/>
                  <a:pt x="733535" y="18288"/>
                </a:cubicBezTo>
                <a:cubicBezTo>
                  <a:pt x="421630" y="8223"/>
                  <a:pt x="341257" y="-18359"/>
                  <a:pt x="0" y="18288"/>
                </a:cubicBezTo>
                <a:cubicBezTo>
                  <a:pt x="-591" y="13205"/>
                  <a:pt x="-663" y="6329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2703" y="5429"/>
                  <a:pt x="4244410" y="14046"/>
                  <a:pt x="4243589" y="18288"/>
                </a:cubicBezTo>
                <a:cubicBezTo>
                  <a:pt x="4130424" y="-1240"/>
                  <a:pt x="3932803" y="42249"/>
                  <a:pt x="3722234" y="18288"/>
                </a:cubicBezTo>
                <a:cubicBezTo>
                  <a:pt x="3511665" y="-5673"/>
                  <a:pt x="3269903" y="45994"/>
                  <a:pt x="3116007" y="18288"/>
                </a:cubicBezTo>
                <a:cubicBezTo>
                  <a:pt x="2962111" y="-9418"/>
                  <a:pt x="2744280" y="23224"/>
                  <a:pt x="2509780" y="18288"/>
                </a:cubicBezTo>
                <a:cubicBezTo>
                  <a:pt x="2275280" y="13352"/>
                  <a:pt x="2066059" y="43664"/>
                  <a:pt x="1945989" y="18288"/>
                </a:cubicBezTo>
                <a:cubicBezTo>
                  <a:pt x="1825919" y="-7088"/>
                  <a:pt x="1407329" y="12616"/>
                  <a:pt x="1254890" y="18288"/>
                </a:cubicBezTo>
                <a:cubicBezTo>
                  <a:pt x="1102451" y="23960"/>
                  <a:pt x="837950" y="31673"/>
                  <a:pt x="563791" y="18288"/>
                </a:cubicBezTo>
                <a:cubicBezTo>
                  <a:pt x="289632" y="4903"/>
                  <a:pt x="132768" y="7105"/>
                  <a:pt x="0" y="18288"/>
                </a:cubicBezTo>
                <a:cubicBezTo>
                  <a:pt x="668" y="13665"/>
                  <a:pt x="578" y="5675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36AE2AC-D5D4-4600-A046-3BC0985245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072" y="713652"/>
            <a:ext cx="2914650" cy="120015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BEA1D42-B17D-4C76-AB60-C396D478FB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1108" y="608877"/>
            <a:ext cx="3400425" cy="130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452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A440A-985F-436B-923C-FE7F03786B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B050"/>
                </a:solidFill>
              </a:rPr>
              <a:t>Content of presentation </a:t>
            </a:r>
            <a:endParaRPr lang="en-GB" b="1" dirty="0">
              <a:solidFill>
                <a:srgbClr val="00B05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45EDA-0164-439F-9B2B-FB0DC1A880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Key Stakeholders</a:t>
            </a:r>
          </a:p>
          <a:p>
            <a:r>
              <a:rPr lang="en-GB" dirty="0"/>
              <a:t>Applicable legal instruments</a:t>
            </a:r>
          </a:p>
          <a:p>
            <a:r>
              <a:rPr lang="en-GB" dirty="0"/>
              <a:t>Key interventions </a:t>
            </a:r>
          </a:p>
          <a:p>
            <a:r>
              <a:rPr lang="en-GB" dirty="0"/>
              <a:t>Quality of certification </a:t>
            </a:r>
          </a:p>
          <a:p>
            <a:r>
              <a:rPr lang="en-GB" dirty="0"/>
              <a:t>Current challenges  </a:t>
            </a:r>
          </a:p>
        </p:txBody>
      </p:sp>
    </p:spTree>
    <p:extLst>
      <p:ext uri="{BB962C8B-B14F-4D97-AF65-F5344CB8AC3E}">
        <p14:creationId xmlns:p14="http://schemas.microsoft.com/office/powerpoint/2010/main" val="38179513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FC2A6-CF09-F0F5-FA3B-8289E1D45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54" y="78798"/>
            <a:ext cx="10515600" cy="706293"/>
          </a:xfrm>
        </p:spPr>
        <p:txBody>
          <a:bodyPr>
            <a:normAutofit/>
          </a:bodyPr>
          <a:lstStyle/>
          <a:p>
            <a:r>
              <a:rPr lang="en-US" b="1" i="1" dirty="0"/>
              <a:t>Key interventions 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0054" y="785091"/>
            <a:ext cx="11757891" cy="61770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 indent="-457200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en-ZA" sz="4000" b="1" dirty="0">
                <a:latin typeface="Centaur" pitchFamily="18" charset="0"/>
                <a:cs typeface="Aharoni" pitchFamily="2" charset="-79"/>
              </a:rPr>
              <a:t>S</a:t>
            </a:r>
            <a:r>
              <a:rPr lang="en-ZA" sz="2800" dirty="0">
                <a:latin typeface="Centaur" pitchFamily="18" charset="0"/>
                <a:cs typeface="Aharoni" pitchFamily="2" charset="-79"/>
              </a:rPr>
              <a:t>outh Africa has a long history of registering vital events, particularly the recording of births and deaths. </a:t>
            </a:r>
            <a:r>
              <a:rPr lang="en-GB" sz="2800" dirty="0">
                <a:latin typeface="Centaur" pitchFamily="18" charset="0"/>
                <a:cs typeface="Aharoni" pitchFamily="2" charset="-79"/>
              </a:rPr>
              <a:t>Statistics South Africa (Stats SA) has been processing, coding and disseminating mortality and causes of deaths information from the South African civil registration system since 1997. </a:t>
            </a:r>
          </a:p>
          <a:p>
            <a:pPr lvl="2" indent="-457200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en-ZA" sz="4000" b="1" dirty="0">
                <a:latin typeface="Centaur" pitchFamily="18" charset="0"/>
                <a:cs typeface="Aharoni" pitchFamily="2" charset="-79"/>
              </a:rPr>
              <a:t>R</a:t>
            </a:r>
            <a:r>
              <a:rPr lang="en-ZA" sz="2800" dirty="0">
                <a:latin typeface="Centaur" pitchFamily="18" charset="0"/>
                <a:cs typeface="Aharoni" pitchFamily="2" charset="-79"/>
              </a:rPr>
              <a:t>egulation on sealing of DNF for confidentiality</a:t>
            </a:r>
          </a:p>
          <a:p>
            <a:pPr lvl="2" indent="-457200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en-ZA" sz="4000" b="1" dirty="0">
                <a:latin typeface="Centaur" pitchFamily="18" charset="0"/>
                <a:cs typeface="Aharoni" pitchFamily="2" charset="-79"/>
              </a:rPr>
              <a:t>T</a:t>
            </a:r>
            <a:r>
              <a:rPr lang="en-ZA" sz="2800" dirty="0">
                <a:latin typeface="Centaur" pitchFamily="18" charset="0"/>
                <a:cs typeface="Aharoni" pitchFamily="2" charset="-79"/>
              </a:rPr>
              <a:t>raining of medical practitioners in certification (2012)</a:t>
            </a:r>
          </a:p>
          <a:p>
            <a:pPr lvl="2" indent="-457200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en-US" sz="4000" b="1" dirty="0">
                <a:latin typeface="Centaur" pitchFamily="18" charset="0"/>
                <a:cs typeface="Aharoni" pitchFamily="2" charset="-79"/>
              </a:rPr>
              <a:t>D</a:t>
            </a:r>
            <a:r>
              <a:rPr lang="en-US" sz="2800" dirty="0">
                <a:latin typeface="Centaur" pitchFamily="18" charset="0"/>
                <a:cs typeface="Aharoni" pitchFamily="2" charset="-79"/>
              </a:rPr>
              <a:t>evelopment and dissemination of the  MCCOD online/e-learning training program </a:t>
            </a:r>
          </a:p>
          <a:p>
            <a:pPr lvl="2" indent="-457200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en-US" sz="4000" b="1" dirty="0">
                <a:latin typeface="Centaur" pitchFamily="18" charset="0"/>
                <a:cs typeface="Aharoni" pitchFamily="2" charset="-79"/>
              </a:rPr>
              <a:t>E</a:t>
            </a:r>
            <a:r>
              <a:rPr lang="en-US" sz="2800" dirty="0">
                <a:latin typeface="Centaur" pitchFamily="18" charset="0"/>
                <a:cs typeface="Aharoni" pitchFamily="2" charset="-79"/>
              </a:rPr>
              <a:t>stablishment of the Clinical and Diagnostic Coding TWG- prioritise improving quality of MCCOD for NHI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endParaRPr lang="en-ZA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3218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ZA" dirty="0"/>
              <a:t>Co</a:t>
            </a:r>
            <a:endParaRPr lang="en-ZA" sz="3000" dirty="0"/>
          </a:p>
        </p:txBody>
      </p:sp>
      <p:sp>
        <p:nvSpPr>
          <p:cNvPr id="25" name="Rectangle 24"/>
          <p:cNvSpPr/>
          <p:nvPr/>
        </p:nvSpPr>
        <p:spPr>
          <a:xfrm>
            <a:off x="247180" y="162688"/>
            <a:ext cx="5760710" cy="798274"/>
          </a:xfrm>
          <a:prstGeom prst="rect">
            <a:avLst/>
          </a:prstGeom>
          <a:solidFill>
            <a:srgbClr val="EEECE1">
              <a:lumMod val="2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>
              <a:defRPr/>
            </a:pPr>
            <a:r>
              <a:rPr lang="en-GB" sz="2800" kern="0" dirty="0">
                <a:solidFill>
                  <a:prstClr val="white"/>
                </a:solidFill>
                <a:latin typeface="Calibri"/>
              </a:rPr>
              <a:t>Key stakeholders in death registration 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47180" y="1334042"/>
            <a:ext cx="54567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2000" b="1" kern="0" dirty="0"/>
              <a:t>System is well coordinated and largely manual  (paper based)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315098" y="2195906"/>
            <a:ext cx="305486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GB" sz="1200" b="1" i="1" kern="0" dirty="0">
                <a:solidFill>
                  <a:prstClr val="black"/>
                </a:solidFill>
              </a:rPr>
              <a:t>Registration of deaths 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GB" sz="1200" b="1" i="1" kern="0" dirty="0">
                <a:solidFill>
                  <a:prstClr val="black"/>
                </a:solidFill>
              </a:rPr>
              <a:t>Issuance of death certificate 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GB" sz="1200" b="1" i="1" kern="0" dirty="0">
                <a:solidFill>
                  <a:prstClr val="black"/>
                </a:solidFill>
              </a:rPr>
              <a:t>Update the  National Population Register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b="1" i="1" kern="0" dirty="0">
                <a:solidFill>
                  <a:prstClr val="black"/>
                </a:solidFill>
              </a:rPr>
              <a:t>Births and Deaths Act 51 of 1992 as amended</a:t>
            </a:r>
            <a:r>
              <a:rPr lang="en-GB" sz="1200" b="1" i="1" kern="0" dirty="0">
                <a:solidFill>
                  <a:prstClr val="black"/>
                </a:solidFill>
              </a:rPr>
              <a:t> 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324672" y="3599708"/>
            <a:ext cx="316317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b="1" i="1" kern="0" dirty="0">
                <a:solidFill>
                  <a:prstClr val="black"/>
                </a:solidFill>
              </a:rPr>
              <a:t>Confirmation of death occurrence in cases where Dr is unavailable.</a:t>
            </a:r>
            <a:r>
              <a:rPr lang="en-ZA" sz="1200" b="1" i="1" kern="0" dirty="0">
                <a:solidFill>
                  <a:prstClr val="black"/>
                </a:solidFill>
              </a:rPr>
              <a:t> (Sec 22 Officers)</a:t>
            </a:r>
            <a:endParaRPr lang="en-GB" sz="1200" b="1" i="1" kern="0" dirty="0">
              <a:solidFill>
                <a:prstClr val="black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GB" sz="1200" b="1" i="1" kern="0" dirty="0">
                <a:solidFill>
                  <a:prstClr val="black"/>
                </a:solidFill>
              </a:rPr>
              <a:t>Completion of Death Report DHA-1680 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GB" sz="1200" b="1" i="1" kern="0" dirty="0">
                <a:solidFill>
                  <a:prstClr val="black"/>
                </a:solidFill>
              </a:rPr>
              <a:t>Recording </a:t>
            </a:r>
            <a:r>
              <a:rPr lang="en-GB" sz="1200" b="1" i="1" kern="0" dirty="0" err="1">
                <a:solidFill>
                  <a:prstClr val="black"/>
                </a:solidFill>
              </a:rPr>
              <a:t>CoD</a:t>
            </a:r>
            <a:r>
              <a:rPr lang="en-GB" sz="1200" b="1" i="1" kern="0" dirty="0">
                <a:solidFill>
                  <a:prstClr val="black"/>
                </a:solidFill>
              </a:rPr>
              <a:t> based on information from deceased family members 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544364" y="359090"/>
            <a:ext cx="3016133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GB" sz="1100" b="1" i="1" kern="0" dirty="0">
                <a:solidFill>
                  <a:prstClr val="black"/>
                </a:solidFill>
              </a:rPr>
              <a:t>Confirmation of death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GB" sz="1100" b="1" i="1" kern="0" dirty="0">
                <a:solidFill>
                  <a:prstClr val="black"/>
                </a:solidFill>
              </a:rPr>
              <a:t>Certification death (including causes of death)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b="1" i="1" kern="0" dirty="0">
                <a:solidFill>
                  <a:prstClr val="black"/>
                </a:solidFill>
              </a:rPr>
              <a:t>Completion of relevant sections of DHA-1663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en-US" sz="1100" b="1" i="1" kern="0" dirty="0">
                <a:solidFill>
                  <a:prstClr val="black"/>
                </a:solidFill>
              </a:rPr>
              <a:t>Administration of the Health Act and Inquest Act.</a:t>
            </a:r>
          </a:p>
          <a:p>
            <a:pPr>
              <a:defRPr/>
            </a:pPr>
            <a:endParaRPr lang="en-GB" sz="1100" b="1" i="1" kern="0" dirty="0">
              <a:solidFill>
                <a:prstClr val="black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7623279" y="5156204"/>
            <a:ext cx="399606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1200" b="1" i="1" kern="0" dirty="0">
                <a:solidFill>
                  <a:prstClr val="black"/>
                </a:solidFill>
              </a:rPr>
              <a:t>Collects DHA- 1663 from Department of Home Affairs  (DHA)</a:t>
            </a:r>
          </a:p>
          <a:p>
            <a:pPr>
              <a:defRPr/>
            </a:pPr>
            <a:r>
              <a:rPr lang="en-GB" sz="1200" b="1" i="1" kern="0" dirty="0">
                <a:solidFill>
                  <a:prstClr val="black"/>
                </a:solidFill>
              </a:rPr>
              <a:t>Data Processing </a:t>
            </a:r>
          </a:p>
          <a:p>
            <a:pPr>
              <a:defRPr/>
            </a:pPr>
            <a:r>
              <a:rPr lang="en-GB" sz="1200" b="1" i="1" kern="0" dirty="0">
                <a:solidFill>
                  <a:prstClr val="black"/>
                </a:solidFill>
              </a:rPr>
              <a:t>Data analysis &amp; report writing </a:t>
            </a:r>
          </a:p>
          <a:p>
            <a:pPr>
              <a:defRPr/>
            </a:pPr>
            <a:r>
              <a:rPr lang="en-GB" sz="1200" b="1" i="1" kern="0" dirty="0">
                <a:solidFill>
                  <a:prstClr val="black"/>
                </a:solidFill>
              </a:rPr>
              <a:t>Return the forms to DHA</a:t>
            </a:r>
          </a:p>
          <a:p>
            <a:pPr>
              <a:defRPr/>
            </a:pPr>
            <a:endParaRPr lang="en-GB" sz="1200" i="1" kern="0" dirty="0">
              <a:solidFill>
                <a:prstClr val="black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009785" y="1497793"/>
            <a:ext cx="2643837" cy="461665"/>
          </a:xfrm>
          <a:prstGeom prst="rect">
            <a:avLst/>
          </a:prstGeom>
          <a:solidFill>
            <a:srgbClr val="F9F9F9"/>
          </a:solidFill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ZA" sz="1200" b="1" i="1" kern="0" dirty="0">
                <a:solidFill>
                  <a:prstClr val="black"/>
                </a:solidFill>
              </a:rPr>
              <a:t>Funeral undertakers  -Private Doctors (certification of </a:t>
            </a:r>
            <a:r>
              <a:rPr lang="en-ZA" sz="1200" b="1" i="1" kern="0" dirty="0" err="1">
                <a:solidFill>
                  <a:prstClr val="black"/>
                </a:solidFill>
              </a:rPr>
              <a:t>CoD</a:t>
            </a:r>
            <a:r>
              <a:rPr lang="en-ZA" sz="1200" b="1" i="1" kern="0" dirty="0">
                <a:solidFill>
                  <a:prstClr val="black"/>
                </a:solidFill>
              </a:rPr>
              <a:t>)</a:t>
            </a:r>
            <a:endParaRPr lang="en-GB" sz="1200" b="1" i="1" kern="0" dirty="0">
              <a:solidFill>
                <a:prstClr val="black"/>
              </a:solidFill>
            </a:endParaRP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CCA8850-758A-45D0-A3C9-31898E9185DA}"/>
              </a:ext>
            </a:extLst>
          </p:cNvPr>
          <p:cNvGrpSpPr/>
          <p:nvPr/>
        </p:nvGrpSpPr>
        <p:grpSpPr>
          <a:xfrm rot="11216227" flipV="1">
            <a:off x="5923464" y="3214619"/>
            <a:ext cx="1794314" cy="767279"/>
            <a:chOff x="3909753" y="3162185"/>
            <a:chExt cx="4372494" cy="1070794"/>
          </a:xfrm>
          <a:solidFill>
            <a:schemeClr val="accent3">
              <a:lumMod val="40000"/>
              <a:lumOff val="60000"/>
            </a:schemeClr>
          </a:solidFill>
        </p:grpSpPr>
        <p:sp>
          <p:nvSpPr>
            <p:cNvPr id="36" name="Freeform: Shape 56">
              <a:extLst>
                <a:ext uri="{FF2B5EF4-FFF2-40B4-BE49-F238E27FC236}">
                  <a16:creationId xmlns:a16="http://schemas.microsoft.com/office/drawing/2014/main" id="{EB5F0BFC-7A48-45C5-B5CF-0774376DC731}"/>
                </a:ext>
              </a:extLst>
            </p:cNvPr>
            <p:cNvSpPr/>
            <p:nvPr/>
          </p:nvSpPr>
          <p:spPr>
            <a:xfrm>
              <a:off x="3909753" y="3162185"/>
              <a:ext cx="4372494" cy="535397"/>
            </a:xfrm>
            <a:custGeom>
              <a:avLst/>
              <a:gdLst>
                <a:gd name="connsiteX0" fmla="*/ 4372494 w 4372494"/>
                <a:gd name="connsiteY0" fmla="*/ 0 h 535397"/>
                <a:gd name="connsiteX1" fmla="*/ 4372494 w 4372494"/>
                <a:gd name="connsiteY1" fmla="*/ 535397 h 535397"/>
                <a:gd name="connsiteX2" fmla="*/ 0 w 4372494"/>
                <a:gd name="connsiteY2" fmla="*/ 535397 h 535397"/>
                <a:gd name="connsiteX3" fmla="*/ 0 w 4372494"/>
                <a:gd name="connsiteY3" fmla="*/ 0 h 535397"/>
                <a:gd name="connsiteX4" fmla="*/ 39384 w 4372494"/>
                <a:gd name="connsiteY4" fmla="*/ 14676 h 535397"/>
                <a:gd name="connsiteX5" fmla="*/ 2186247 w 4372494"/>
                <a:gd name="connsiteY5" fmla="*/ 245550 h 535397"/>
                <a:gd name="connsiteX6" fmla="*/ 4333110 w 4372494"/>
                <a:gd name="connsiteY6" fmla="*/ 14676 h 535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72494" h="535397">
                  <a:moveTo>
                    <a:pt x="4372494" y="0"/>
                  </a:moveTo>
                  <a:lnTo>
                    <a:pt x="4372494" y="535397"/>
                  </a:lnTo>
                  <a:lnTo>
                    <a:pt x="0" y="535397"/>
                  </a:lnTo>
                  <a:lnTo>
                    <a:pt x="0" y="0"/>
                  </a:lnTo>
                  <a:lnTo>
                    <a:pt x="39384" y="14676"/>
                  </a:lnTo>
                  <a:cubicBezTo>
                    <a:pt x="504652" y="153969"/>
                    <a:pt x="1292572" y="245550"/>
                    <a:pt x="2186247" y="245550"/>
                  </a:cubicBezTo>
                  <a:cubicBezTo>
                    <a:pt x="3079923" y="245550"/>
                    <a:pt x="3867843" y="153969"/>
                    <a:pt x="4333110" y="14676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IN" sz="1350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37" name="Freeform: Shape 57">
              <a:extLst>
                <a:ext uri="{FF2B5EF4-FFF2-40B4-BE49-F238E27FC236}">
                  <a16:creationId xmlns:a16="http://schemas.microsoft.com/office/drawing/2014/main" id="{DBDFC8A0-940D-4663-AA3E-E3DCF5AC747B}"/>
                </a:ext>
              </a:extLst>
            </p:cNvPr>
            <p:cNvSpPr/>
            <p:nvPr/>
          </p:nvSpPr>
          <p:spPr>
            <a:xfrm flipV="1">
              <a:off x="3909753" y="3697582"/>
              <a:ext cx="4372494" cy="535397"/>
            </a:xfrm>
            <a:custGeom>
              <a:avLst/>
              <a:gdLst>
                <a:gd name="connsiteX0" fmla="*/ 4372494 w 4372494"/>
                <a:gd name="connsiteY0" fmla="*/ 0 h 535397"/>
                <a:gd name="connsiteX1" fmla="*/ 4372494 w 4372494"/>
                <a:gd name="connsiteY1" fmla="*/ 535397 h 535397"/>
                <a:gd name="connsiteX2" fmla="*/ 0 w 4372494"/>
                <a:gd name="connsiteY2" fmla="*/ 535397 h 535397"/>
                <a:gd name="connsiteX3" fmla="*/ 0 w 4372494"/>
                <a:gd name="connsiteY3" fmla="*/ 0 h 535397"/>
                <a:gd name="connsiteX4" fmla="*/ 39384 w 4372494"/>
                <a:gd name="connsiteY4" fmla="*/ 14676 h 535397"/>
                <a:gd name="connsiteX5" fmla="*/ 2186247 w 4372494"/>
                <a:gd name="connsiteY5" fmla="*/ 245550 h 535397"/>
                <a:gd name="connsiteX6" fmla="*/ 4333110 w 4372494"/>
                <a:gd name="connsiteY6" fmla="*/ 14676 h 5353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372494" h="535397">
                  <a:moveTo>
                    <a:pt x="4372494" y="0"/>
                  </a:moveTo>
                  <a:lnTo>
                    <a:pt x="4372494" y="535397"/>
                  </a:lnTo>
                  <a:lnTo>
                    <a:pt x="0" y="535397"/>
                  </a:lnTo>
                  <a:lnTo>
                    <a:pt x="0" y="0"/>
                  </a:lnTo>
                  <a:lnTo>
                    <a:pt x="39384" y="14676"/>
                  </a:lnTo>
                  <a:cubicBezTo>
                    <a:pt x="504652" y="153969"/>
                    <a:pt x="1292572" y="245550"/>
                    <a:pt x="2186247" y="245550"/>
                  </a:cubicBezTo>
                  <a:cubicBezTo>
                    <a:pt x="3079923" y="245550"/>
                    <a:pt x="3867843" y="153969"/>
                    <a:pt x="4333110" y="14676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IN" sz="1350" kern="0">
                <a:solidFill>
                  <a:prstClr val="white"/>
                </a:solidFill>
                <a:latin typeface="Calibri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037214" y="3552458"/>
            <a:ext cx="1673997" cy="1981256"/>
            <a:chOff x="5070451" y="2569977"/>
            <a:chExt cx="2576590" cy="3492196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7D6B8CF1-6F09-4A8B-98EC-2306A73867F2}"/>
                </a:ext>
              </a:extLst>
            </p:cNvPr>
            <p:cNvGrpSpPr/>
            <p:nvPr/>
          </p:nvGrpSpPr>
          <p:grpSpPr>
            <a:xfrm rot="2700000" flipV="1">
              <a:off x="4205757" y="3434671"/>
              <a:ext cx="3023779" cy="1294391"/>
              <a:chOff x="3909753" y="3162185"/>
              <a:chExt cx="4372494" cy="1070794"/>
            </a:xfrm>
          </p:grpSpPr>
          <p:sp>
            <p:nvSpPr>
              <p:cNvPr id="44" name="Freeform: Shape 54">
                <a:extLst>
                  <a:ext uri="{FF2B5EF4-FFF2-40B4-BE49-F238E27FC236}">
                    <a16:creationId xmlns:a16="http://schemas.microsoft.com/office/drawing/2014/main" id="{04A94FEA-A3B2-4F8D-92F4-82FC18E6FAB9}"/>
                  </a:ext>
                </a:extLst>
              </p:cNvPr>
              <p:cNvSpPr/>
              <p:nvPr/>
            </p:nvSpPr>
            <p:spPr>
              <a:xfrm>
                <a:off x="3909753" y="3162185"/>
                <a:ext cx="4372494" cy="535397"/>
              </a:xfrm>
              <a:custGeom>
                <a:avLst/>
                <a:gdLst>
                  <a:gd name="connsiteX0" fmla="*/ 4372494 w 4372494"/>
                  <a:gd name="connsiteY0" fmla="*/ 0 h 535397"/>
                  <a:gd name="connsiteX1" fmla="*/ 4372494 w 4372494"/>
                  <a:gd name="connsiteY1" fmla="*/ 535397 h 535397"/>
                  <a:gd name="connsiteX2" fmla="*/ 0 w 4372494"/>
                  <a:gd name="connsiteY2" fmla="*/ 535397 h 535397"/>
                  <a:gd name="connsiteX3" fmla="*/ 0 w 4372494"/>
                  <a:gd name="connsiteY3" fmla="*/ 0 h 535397"/>
                  <a:gd name="connsiteX4" fmla="*/ 39384 w 4372494"/>
                  <a:gd name="connsiteY4" fmla="*/ 14676 h 535397"/>
                  <a:gd name="connsiteX5" fmla="*/ 2186247 w 4372494"/>
                  <a:gd name="connsiteY5" fmla="*/ 245550 h 535397"/>
                  <a:gd name="connsiteX6" fmla="*/ 4333110 w 4372494"/>
                  <a:gd name="connsiteY6" fmla="*/ 14676 h 5353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372494" h="535397">
                    <a:moveTo>
                      <a:pt x="4372494" y="0"/>
                    </a:moveTo>
                    <a:lnTo>
                      <a:pt x="4372494" y="535397"/>
                    </a:lnTo>
                    <a:lnTo>
                      <a:pt x="0" y="535397"/>
                    </a:lnTo>
                    <a:lnTo>
                      <a:pt x="0" y="0"/>
                    </a:lnTo>
                    <a:lnTo>
                      <a:pt x="39384" y="14676"/>
                    </a:lnTo>
                    <a:cubicBezTo>
                      <a:pt x="504652" y="153969"/>
                      <a:pt x="1292572" y="245550"/>
                      <a:pt x="2186247" y="245550"/>
                    </a:cubicBezTo>
                    <a:cubicBezTo>
                      <a:pt x="3079923" y="245550"/>
                      <a:pt x="3867843" y="153969"/>
                      <a:pt x="4333110" y="14676"/>
                    </a:cubicBezTo>
                    <a:close/>
                  </a:path>
                </a:pathLst>
              </a:custGeom>
              <a:solidFill>
                <a:srgbClr val="31859A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IN" sz="1350" kern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45" name="Freeform: Shape 55">
                <a:extLst>
                  <a:ext uri="{FF2B5EF4-FFF2-40B4-BE49-F238E27FC236}">
                    <a16:creationId xmlns:a16="http://schemas.microsoft.com/office/drawing/2014/main" id="{25BCE5B2-812A-4ACA-9964-22AC8EE693B6}"/>
                  </a:ext>
                </a:extLst>
              </p:cNvPr>
              <p:cNvSpPr/>
              <p:nvPr/>
            </p:nvSpPr>
            <p:spPr>
              <a:xfrm flipV="1">
                <a:off x="3909753" y="3697582"/>
                <a:ext cx="4372494" cy="535397"/>
              </a:xfrm>
              <a:custGeom>
                <a:avLst/>
                <a:gdLst>
                  <a:gd name="connsiteX0" fmla="*/ 4372494 w 4372494"/>
                  <a:gd name="connsiteY0" fmla="*/ 0 h 535397"/>
                  <a:gd name="connsiteX1" fmla="*/ 4372494 w 4372494"/>
                  <a:gd name="connsiteY1" fmla="*/ 535397 h 535397"/>
                  <a:gd name="connsiteX2" fmla="*/ 0 w 4372494"/>
                  <a:gd name="connsiteY2" fmla="*/ 535397 h 535397"/>
                  <a:gd name="connsiteX3" fmla="*/ 0 w 4372494"/>
                  <a:gd name="connsiteY3" fmla="*/ 0 h 535397"/>
                  <a:gd name="connsiteX4" fmla="*/ 39384 w 4372494"/>
                  <a:gd name="connsiteY4" fmla="*/ 14676 h 535397"/>
                  <a:gd name="connsiteX5" fmla="*/ 2186247 w 4372494"/>
                  <a:gd name="connsiteY5" fmla="*/ 245550 h 535397"/>
                  <a:gd name="connsiteX6" fmla="*/ 4333110 w 4372494"/>
                  <a:gd name="connsiteY6" fmla="*/ 14676 h 5353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372494" h="535397">
                    <a:moveTo>
                      <a:pt x="4372494" y="0"/>
                    </a:moveTo>
                    <a:lnTo>
                      <a:pt x="4372494" y="535397"/>
                    </a:lnTo>
                    <a:lnTo>
                      <a:pt x="0" y="535397"/>
                    </a:lnTo>
                    <a:lnTo>
                      <a:pt x="0" y="0"/>
                    </a:lnTo>
                    <a:lnTo>
                      <a:pt x="39384" y="14676"/>
                    </a:lnTo>
                    <a:cubicBezTo>
                      <a:pt x="504652" y="153969"/>
                      <a:pt x="1292572" y="245550"/>
                      <a:pt x="2186247" y="245550"/>
                    </a:cubicBezTo>
                    <a:cubicBezTo>
                      <a:pt x="3079923" y="245550"/>
                      <a:pt x="3867843" y="153969"/>
                      <a:pt x="4333110" y="14676"/>
                    </a:cubicBezTo>
                    <a:close/>
                  </a:path>
                </a:pathLst>
              </a:custGeom>
              <a:solidFill>
                <a:srgbClr val="31859A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IN" sz="1350" kern="0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1DC60688-B741-42D6-B0FA-EC81516B3B1D}"/>
                </a:ext>
              </a:extLst>
            </p:cNvPr>
            <p:cNvGrpSpPr/>
            <p:nvPr/>
          </p:nvGrpSpPr>
          <p:grpSpPr>
            <a:xfrm rot="5400000" flipV="1">
              <a:off x="6120086" y="4535217"/>
              <a:ext cx="1519674" cy="1534237"/>
              <a:chOff x="8133347" y="4479564"/>
              <a:chExt cx="1804738" cy="1804738"/>
            </a:xfrm>
          </p:grpSpPr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E52D1CFB-A8F6-4CB2-84E1-0DBCFB663618}"/>
                  </a:ext>
                </a:extLst>
              </p:cNvPr>
              <p:cNvSpPr/>
              <p:nvPr/>
            </p:nvSpPr>
            <p:spPr>
              <a:xfrm>
                <a:off x="8133347" y="4479564"/>
                <a:ext cx="1804738" cy="1804738"/>
              </a:xfrm>
              <a:prstGeom prst="ellipse">
                <a:avLst/>
              </a:prstGeom>
              <a:gradFill flip="none" rotWithShape="1">
                <a:gsLst>
                  <a:gs pos="100000">
                    <a:sysClr val="window" lastClr="FFFFFF">
                      <a:lumMod val="95000"/>
                    </a:sysClr>
                  </a:gs>
                  <a:gs pos="0">
                    <a:sysClr val="window" lastClr="FFFFFF"/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outerShdw blurRad="355600" dist="127000" dir="2700000" algn="tl" rotWithShape="0">
                  <a:sysClr val="windowText" lastClr="000000">
                    <a:lumMod val="85000"/>
                    <a:lumOff val="15000"/>
                    <a:alpha val="40000"/>
                  </a:sysClr>
                </a:outerShdw>
              </a:effectLst>
            </p:spPr>
            <p:txBody>
              <a:bodyPr rtlCol="0" anchor="ctr"/>
              <a:lstStyle/>
              <a:p>
                <a:pPr algn="ctr">
                  <a:defRPr/>
                </a:pPr>
                <a:endParaRPr lang="en-IN" sz="1350" kern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7FE33A64-3F6F-4D0F-ADDF-C66C17F70C6A}"/>
                  </a:ext>
                </a:extLst>
              </p:cNvPr>
              <p:cNvSpPr/>
              <p:nvPr/>
            </p:nvSpPr>
            <p:spPr>
              <a:xfrm>
                <a:off x="8265694" y="4638264"/>
                <a:ext cx="1540044" cy="1487338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rgbClr val="31859A"/>
                </a:solidFill>
                <a:prstDash val="solid"/>
              </a:ln>
              <a:effectLst>
                <a:outerShdw blurRad="355600" dist="127000" dir="2700000" algn="tl" rotWithShape="0">
                  <a:sysClr val="windowText" lastClr="000000">
                    <a:lumMod val="85000"/>
                    <a:lumOff val="15000"/>
                    <a:alpha val="40000"/>
                  </a:sysClr>
                </a:outerShdw>
              </a:effectLst>
            </p:spPr>
            <p:txBody>
              <a:bodyPr rtlCol="0" anchor="ctr"/>
              <a:lstStyle/>
              <a:p>
                <a:pPr algn="ctr">
                  <a:defRPr/>
                </a:pPr>
                <a:endParaRPr lang="en-IN" sz="1350" kern="0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  <p:sp>
          <p:nvSpPr>
            <p:cNvPr id="41" name="Rectangle 40"/>
            <p:cNvSpPr/>
            <p:nvPr/>
          </p:nvSpPr>
          <p:spPr>
            <a:xfrm>
              <a:off x="6276343" y="4963047"/>
              <a:ext cx="1141224" cy="7323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GB" sz="1050" b="1" kern="0" dirty="0">
                  <a:solidFill>
                    <a:srgbClr val="D58E01"/>
                  </a:solidFill>
                </a:rPr>
                <a:t>Statistics SA</a:t>
              </a:r>
            </a:p>
          </p:txBody>
        </p:sp>
      </p:grpSp>
      <p:sp>
        <p:nvSpPr>
          <p:cNvPr id="47" name="Freeform: Shape 56">
            <a:extLst>
              <a:ext uri="{FF2B5EF4-FFF2-40B4-BE49-F238E27FC236}">
                <a16:creationId xmlns:a16="http://schemas.microsoft.com/office/drawing/2014/main" id="{EB5F0BFC-7A48-45C5-B5CF-0774376DC731}"/>
              </a:ext>
            </a:extLst>
          </p:cNvPr>
          <p:cNvSpPr/>
          <p:nvPr/>
        </p:nvSpPr>
        <p:spPr>
          <a:xfrm rot="10080171" flipV="1">
            <a:off x="5948423" y="2421553"/>
            <a:ext cx="1794314" cy="383639"/>
          </a:xfrm>
          <a:custGeom>
            <a:avLst/>
            <a:gdLst>
              <a:gd name="connsiteX0" fmla="*/ 4372494 w 4372494"/>
              <a:gd name="connsiteY0" fmla="*/ 0 h 535397"/>
              <a:gd name="connsiteX1" fmla="*/ 4372494 w 4372494"/>
              <a:gd name="connsiteY1" fmla="*/ 535397 h 535397"/>
              <a:gd name="connsiteX2" fmla="*/ 0 w 4372494"/>
              <a:gd name="connsiteY2" fmla="*/ 535397 h 535397"/>
              <a:gd name="connsiteX3" fmla="*/ 0 w 4372494"/>
              <a:gd name="connsiteY3" fmla="*/ 0 h 535397"/>
              <a:gd name="connsiteX4" fmla="*/ 39384 w 4372494"/>
              <a:gd name="connsiteY4" fmla="*/ 14676 h 535397"/>
              <a:gd name="connsiteX5" fmla="*/ 2186247 w 4372494"/>
              <a:gd name="connsiteY5" fmla="*/ 245550 h 535397"/>
              <a:gd name="connsiteX6" fmla="*/ 4333110 w 4372494"/>
              <a:gd name="connsiteY6" fmla="*/ 14676 h 535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72494" h="535397">
                <a:moveTo>
                  <a:pt x="4372494" y="0"/>
                </a:moveTo>
                <a:lnTo>
                  <a:pt x="4372494" y="535397"/>
                </a:lnTo>
                <a:lnTo>
                  <a:pt x="0" y="535397"/>
                </a:lnTo>
                <a:lnTo>
                  <a:pt x="0" y="0"/>
                </a:lnTo>
                <a:lnTo>
                  <a:pt x="39384" y="14676"/>
                </a:lnTo>
                <a:cubicBezTo>
                  <a:pt x="504652" y="153969"/>
                  <a:pt x="1292572" y="245550"/>
                  <a:pt x="2186247" y="245550"/>
                </a:cubicBezTo>
                <a:cubicBezTo>
                  <a:pt x="3079923" y="245550"/>
                  <a:pt x="3867843" y="153969"/>
                  <a:pt x="4333110" y="14676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IN" sz="1350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48" name="Freeform: Shape 57">
            <a:extLst>
              <a:ext uri="{FF2B5EF4-FFF2-40B4-BE49-F238E27FC236}">
                <a16:creationId xmlns:a16="http://schemas.microsoft.com/office/drawing/2014/main" id="{DBDFC8A0-940D-4663-AA3E-E3DCF5AC747B}"/>
              </a:ext>
            </a:extLst>
          </p:cNvPr>
          <p:cNvSpPr/>
          <p:nvPr/>
        </p:nvSpPr>
        <p:spPr>
          <a:xfrm rot="10080171">
            <a:off x="6028167" y="2796810"/>
            <a:ext cx="1794314" cy="383639"/>
          </a:xfrm>
          <a:custGeom>
            <a:avLst/>
            <a:gdLst>
              <a:gd name="connsiteX0" fmla="*/ 4372494 w 4372494"/>
              <a:gd name="connsiteY0" fmla="*/ 0 h 535397"/>
              <a:gd name="connsiteX1" fmla="*/ 4372494 w 4372494"/>
              <a:gd name="connsiteY1" fmla="*/ 535397 h 535397"/>
              <a:gd name="connsiteX2" fmla="*/ 0 w 4372494"/>
              <a:gd name="connsiteY2" fmla="*/ 535397 h 535397"/>
              <a:gd name="connsiteX3" fmla="*/ 0 w 4372494"/>
              <a:gd name="connsiteY3" fmla="*/ 0 h 535397"/>
              <a:gd name="connsiteX4" fmla="*/ 39384 w 4372494"/>
              <a:gd name="connsiteY4" fmla="*/ 14676 h 535397"/>
              <a:gd name="connsiteX5" fmla="*/ 2186247 w 4372494"/>
              <a:gd name="connsiteY5" fmla="*/ 245550 h 535397"/>
              <a:gd name="connsiteX6" fmla="*/ 4333110 w 4372494"/>
              <a:gd name="connsiteY6" fmla="*/ 14676 h 535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72494" h="535397">
                <a:moveTo>
                  <a:pt x="4372494" y="0"/>
                </a:moveTo>
                <a:lnTo>
                  <a:pt x="4372494" y="535397"/>
                </a:lnTo>
                <a:lnTo>
                  <a:pt x="0" y="535397"/>
                </a:lnTo>
                <a:lnTo>
                  <a:pt x="0" y="0"/>
                </a:lnTo>
                <a:lnTo>
                  <a:pt x="39384" y="14676"/>
                </a:lnTo>
                <a:cubicBezTo>
                  <a:pt x="504652" y="153969"/>
                  <a:pt x="1292572" y="245550"/>
                  <a:pt x="2186247" y="245550"/>
                </a:cubicBezTo>
                <a:cubicBezTo>
                  <a:pt x="3079923" y="245550"/>
                  <a:pt x="3867843" y="153969"/>
                  <a:pt x="4333110" y="14676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IN" sz="1350" kern="0">
              <a:solidFill>
                <a:prstClr val="white"/>
              </a:solidFill>
              <a:latin typeface="Calibri"/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5712480" y="961660"/>
            <a:ext cx="2013943" cy="1573146"/>
            <a:chOff x="4237451" y="1"/>
            <a:chExt cx="3409590" cy="2545385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473EA8A3-D24C-4FA5-AC00-EF78A41013CF}"/>
                </a:ext>
              </a:extLst>
            </p:cNvPr>
            <p:cNvGrpSpPr/>
            <p:nvPr/>
          </p:nvGrpSpPr>
          <p:grpSpPr>
            <a:xfrm rot="18900000" flipV="1">
              <a:off x="4237451" y="1238589"/>
              <a:ext cx="2995077" cy="1306797"/>
              <a:chOff x="3909753" y="3162185"/>
              <a:chExt cx="4372494" cy="1070794"/>
            </a:xfrm>
          </p:grpSpPr>
          <p:sp>
            <p:nvSpPr>
              <p:cNvPr id="55" name="Freeform: Shape 58">
                <a:extLst>
                  <a:ext uri="{FF2B5EF4-FFF2-40B4-BE49-F238E27FC236}">
                    <a16:creationId xmlns:a16="http://schemas.microsoft.com/office/drawing/2014/main" id="{470AB5F5-162E-438B-AD06-C131011FD647}"/>
                  </a:ext>
                </a:extLst>
              </p:cNvPr>
              <p:cNvSpPr/>
              <p:nvPr/>
            </p:nvSpPr>
            <p:spPr>
              <a:xfrm>
                <a:off x="3909753" y="3162185"/>
                <a:ext cx="4372494" cy="535397"/>
              </a:xfrm>
              <a:custGeom>
                <a:avLst/>
                <a:gdLst>
                  <a:gd name="connsiteX0" fmla="*/ 4372494 w 4372494"/>
                  <a:gd name="connsiteY0" fmla="*/ 0 h 535397"/>
                  <a:gd name="connsiteX1" fmla="*/ 4372494 w 4372494"/>
                  <a:gd name="connsiteY1" fmla="*/ 535397 h 535397"/>
                  <a:gd name="connsiteX2" fmla="*/ 0 w 4372494"/>
                  <a:gd name="connsiteY2" fmla="*/ 535397 h 535397"/>
                  <a:gd name="connsiteX3" fmla="*/ 0 w 4372494"/>
                  <a:gd name="connsiteY3" fmla="*/ 0 h 535397"/>
                  <a:gd name="connsiteX4" fmla="*/ 39384 w 4372494"/>
                  <a:gd name="connsiteY4" fmla="*/ 14676 h 535397"/>
                  <a:gd name="connsiteX5" fmla="*/ 2186247 w 4372494"/>
                  <a:gd name="connsiteY5" fmla="*/ 245550 h 535397"/>
                  <a:gd name="connsiteX6" fmla="*/ 4333110 w 4372494"/>
                  <a:gd name="connsiteY6" fmla="*/ 14676 h 5353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372494" h="535397">
                    <a:moveTo>
                      <a:pt x="4372494" y="0"/>
                    </a:moveTo>
                    <a:lnTo>
                      <a:pt x="4372494" y="535397"/>
                    </a:lnTo>
                    <a:lnTo>
                      <a:pt x="0" y="535397"/>
                    </a:lnTo>
                    <a:lnTo>
                      <a:pt x="0" y="0"/>
                    </a:lnTo>
                    <a:lnTo>
                      <a:pt x="39384" y="14676"/>
                    </a:lnTo>
                    <a:cubicBezTo>
                      <a:pt x="504652" y="153969"/>
                      <a:pt x="1292572" y="245550"/>
                      <a:pt x="2186247" y="245550"/>
                    </a:cubicBezTo>
                    <a:cubicBezTo>
                      <a:pt x="3079923" y="245550"/>
                      <a:pt x="3867843" y="153969"/>
                      <a:pt x="4333110" y="14676"/>
                    </a:cubicBezTo>
                    <a:close/>
                  </a:path>
                </a:pathLst>
              </a:custGeom>
              <a:solidFill>
                <a:srgbClr val="8064A2">
                  <a:lumMod val="75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IN" sz="1350" kern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56" name="Freeform: Shape 59">
                <a:extLst>
                  <a:ext uri="{FF2B5EF4-FFF2-40B4-BE49-F238E27FC236}">
                    <a16:creationId xmlns:a16="http://schemas.microsoft.com/office/drawing/2014/main" id="{3A585108-C2F9-4226-9C12-6D9BECE6A7AE}"/>
                  </a:ext>
                </a:extLst>
              </p:cNvPr>
              <p:cNvSpPr/>
              <p:nvPr/>
            </p:nvSpPr>
            <p:spPr>
              <a:xfrm flipV="1">
                <a:off x="3909753" y="3697582"/>
                <a:ext cx="4372494" cy="535397"/>
              </a:xfrm>
              <a:custGeom>
                <a:avLst/>
                <a:gdLst>
                  <a:gd name="connsiteX0" fmla="*/ 4372494 w 4372494"/>
                  <a:gd name="connsiteY0" fmla="*/ 0 h 535397"/>
                  <a:gd name="connsiteX1" fmla="*/ 4372494 w 4372494"/>
                  <a:gd name="connsiteY1" fmla="*/ 535397 h 535397"/>
                  <a:gd name="connsiteX2" fmla="*/ 0 w 4372494"/>
                  <a:gd name="connsiteY2" fmla="*/ 535397 h 535397"/>
                  <a:gd name="connsiteX3" fmla="*/ 0 w 4372494"/>
                  <a:gd name="connsiteY3" fmla="*/ 0 h 535397"/>
                  <a:gd name="connsiteX4" fmla="*/ 39384 w 4372494"/>
                  <a:gd name="connsiteY4" fmla="*/ 14676 h 535397"/>
                  <a:gd name="connsiteX5" fmla="*/ 2186247 w 4372494"/>
                  <a:gd name="connsiteY5" fmla="*/ 245550 h 535397"/>
                  <a:gd name="connsiteX6" fmla="*/ 4333110 w 4372494"/>
                  <a:gd name="connsiteY6" fmla="*/ 14676 h 5353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372494" h="535397">
                    <a:moveTo>
                      <a:pt x="4372494" y="0"/>
                    </a:moveTo>
                    <a:lnTo>
                      <a:pt x="4372494" y="535397"/>
                    </a:lnTo>
                    <a:lnTo>
                      <a:pt x="0" y="535397"/>
                    </a:lnTo>
                    <a:lnTo>
                      <a:pt x="0" y="0"/>
                    </a:lnTo>
                    <a:lnTo>
                      <a:pt x="39384" y="14676"/>
                    </a:lnTo>
                    <a:cubicBezTo>
                      <a:pt x="504652" y="153969"/>
                      <a:pt x="1292572" y="245550"/>
                      <a:pt x="2186247" y="245550"/>
                    </a:cubicBezTo>
                    <a:cubicBezTo>
                      <a:pt x="3079923" y="245550"/>
                      <a:pt x="3867843" y="153969"/>
                      <a:pt x="4333110" y="14676"/>
                    </a:cubicBezTo>
                    <a:close/>
                  </a:path>
                </a:pathLst>
              </a:custGeom>
              <a:solidFill>
                <a:srgbClr val="8064A2">
                  <a:lumMod val="75000"/>
                </a:srgb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algn="ctr">
                  <a:defRPr/>
                </a:pPr>
                <a:endParaRPr lang="en-IN" sz="1350" kern="0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02D99187-518B-4138-A3DC-01DB7E5F78F5}"/>
                </a:ext>
              </a:extLst>
            </p:cNvPr>
            <p:cNvGrpSpPr/>
            <p:nvPr/>
          </p:nvGrpSpPr>
          <p:grpSpPr>
            <a:xfrm rot="5400000" flipV="1">
              <a:off x="6120086" y="-7281"/>
              <a:ext cx="1519674" cy="1534237"/>
              <a:chOff x="1965157" y="4479564"/>
              <a:chExt cx="1804738" cy="1804738"/>
            </a:xfrm>
          </p:grpSpPr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AA7909EC-0FC8-4C30-ADE1-C84975BF90A6}"/>
                  </a:ext>
                </a:extLst>
              </p:cNvPr>
              <p:cNvSpPr/>
              <p:nvPr/>
            </p:nvSpPr>
            <p:spPr>
              <a:xfrm>
                <a:off x="1965157" y="4479564"/>
                <a:ext cx="1804738" cy="1804738"/>
              </a:xfrm>
              <a:prstGeom prst="ellipse">
                <a:avLst/>
              </a:prstGeom>
              <a:gradFill flip="none" rotWithShape="1">
                <a:gsLst>
                  <a:gs pos="100000">
                    <a:sysClr val="window" lastClr="FFFFFF">
                      <a:lumMod val="95000"/>
                    </a:sysClr>
                  </a:gs>
                  <a:gs pos="0">
                    <a:sysClr val="window" lastClr="FFFFFF"/>
                  </a:gs>
                </a:gsLst>
                <a:lin ang="2700000" scaled="1"/>
                <a:tileRect/>
              </a:gradFill>
              <a:ln w="25400" cap="flat" cmpd="sng" algn="ctr">
                <a:noFill/>
                <a:prstDash val="solid"/>
              </a:ln>
              <a:effectLst>
                <a:outerShdw blurRad="355600" dist="127000" dir="2700000" algn="tl" rotWithShape="0">
                  <a:sysClr val="windowText" lastClr="000000">
                    <a:lumMod val="85000"/>
                    <a:lumOff val="15000"/>
                    <a:alpha val="40000"/>
                  </a:sysClr>
                </a:outerShdw>
              </a:effectLst>
            </p:spPr>
            <p:txBody>
              <a:bodyPr rtlCol="0" anchor="ctr"/>
              <a:lstStyle/>
              <a:p>
                <a:pPr algn="ctr">
                  <a:defRPr/>
                </a:pPr>
                <a:endParaRPr lang="en-IN" sz="1350" kern="0">
                  <a:solidFill>
                    <a:prstClr val="white"/>
                  </a:solidFill>
                  <a:latin typeface="Calibri"/>
                </a:endParaRPr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5383D369-2D27-4197-ADEE-34D840D32FA1}"/>
                  </a:ext>
                </a:extLst>
              </p:cNvPr>
              <p:cNvSpPr/>
              <p:nvPr/>
            </p:nvSpPr>
            <p:spPr>
              <a:xfrm>
                <a:off x="2100725" y="4594801"/>
                <a:ext cx="1540044" cy="1487337"/>
              </a:xfrm>
              <a:prstGeom prst="ellipse">
                <a:avLst/>
              </a:prstGeom>
              <a:noFill/>
              <a:ln w="25400" cap="flat" cmpd="sng" algn="ctr">
                <a:solidFill>
                  <a:srgbClr val="31859A"/>
                </a:solidFill>
                <a:prstDash val="solid"/>
              </a:ln>
              <a:effectLst>
                <a:outerShdw blurRad="355600" dist="127000" dir="2700000" algn="tl" rotWithShape="0">
                  <a:sysClr val="windowText" lastClr="000000">
                    <a:lumMod val="85000"/>
                    <a:lumOff val="15000"/>
                    <a:alpha val="40000"/>
                  </a:sysClr>
                </a:outerShdw>
              </a:effectLst>
            </p:spPr>
            <p:txBody>
              <a:bodyPr rtlCol="0" anchor="ctr"/>
              <a:lstStyle/>
              <a:p>
                <a:pPr algn="ctr">
                  <a:defRPr/>
                </a:pPr>
                <a:endParaRPr lang="en-IN" sz="1350" kern="0">
                  <a:solidFill>
                    <a:prstClr val="white"/>
                  </a:solidFill>
                  <a:latin typeface="Calibri"/>
                </a:endParaRPr>
              </a:p>
            </p:txBody>
          </p:sp>
        </p:grpSp>
      </p:grpSp>
      <p:sp>
        <p:nvSpPr>
          <p:cNvPr id="57" name="Oval 56">
            <a:extLst>
              <a:ext uri="{FF2B5EF4-FFF2-40B4-BE49-F238E27FC236}">
                <a16:creationId xmlns:a16="http://schemas.microsoft.com/office/drawing/2014/main" id="{B7DB166F-9764-4DEC-A39B-9B4DB1BC1060}"/>
              </a:ext>
            </a:extLst>
          </p:cNvPr>
          <p:cNvSpPr/>
          <p:nvPr/>
        </p:nvSpPr>
        <p:spPr>
          <a:xfrm rot="10800000" flipV="1">
            <a:off x="4406264" y="2331754"/>
            <a:ext cx="1888700" cy="1906800"/>
          </a:xfrm>
          <a:prstGeom prst="ellipse">
            <a:avLst/>
          </a:prstGeom>
          <a:gradFill flip="none" rotWithShape="1">
            <a:gsLst>
              <a:gs pos="100000">
                <a:sysClr val="window" lastClr="FFFFFF">
                  <a:lumMod val="95000"/>
                </a:sysClr>
              </a:gs>
              <a:gs pos="0">
                <a:sysClr val="window" lastClr="FFFFFF"/>
              </a:gs>
            </a:gsLst>
            <a:lin ang="2700000" scaled="1"/>
            <a:tileRect/>
          </a:gradFill>
          <a:ln w="25400" cap="flat" cmpd="sng" algn="ctr">
            <a:noFill/>
            <a:prstDash val="solid"/>
          </a:ln>
          <a:effectLst>
            <a:outerShdw blurRad="355600" dist="127000" dir="2700000" algn="tl" rotWithShape="0">
              <a:sysClr val="windowText" lastClr="000000">
                <a:lumMod val="85000"/>
                <a:lumOff val="15000"/>
                <a:alpha val="40000"/>
              </a:sysClr>
            </a:outerShdw>
          </a:effectLst>
          <a:scene3d>
            <a:camera prst="orthographicFront"/>
            <a:lightRig rig="threePt" dir="t"/>
          </a:scene3d>
          <a:sp3d contourW="12700">
            <a:bevelT w="120650" h="25400" prst="relaxedInset"/>
            <a:contourClr>
              <a:sysClr val="window" lastClr="FFFFFF"/>
            </a:contourClr>
          </a:sp3d>
        </p:spPr>
        <p:txBody>
          <a:bodyPr rtlCol="0" anchor="ctr"/>
          <a:lstStyle/>
          <a:p>
            <a:pPr lvl="0" algn="ctr"/>
            <a:r>
              <a:rPr lang="en-GB" sz="1350" b="1" dirty="0">
                <a:solidFill>
                  <a:srgbClr val="31859A"/>
                </a:solidFill>
              </a:rPr>
              <a:t>Key stakeholders in deaths registration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961554" y="1230843"/>
            <a:ext cx="81031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1050" b="1" kern="0" dirty="0">
                <a:solidFill>
                  <a:srgbClr val="D58E01"/>
                </a:solidFill>
              </a:rPr>
              <a:t>Dept. of Health</a:t>
            </a: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7FE33A64-3F6F-4D0F-ADDF-C66C17F70C6A}"/>
              </a:ext>
            </a:extLst>
          </p:cNvPr>
          <p:cNvSpPr/>
          <p:nvPr/>
        </p:nvSpPr>
        <p:spPr>
          <a:xfrm rot="5400000" flipV="1">
            <a:off x="7518234" y="2203477"/>
            <a:ext cx="735718" cy="739604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rgbClr val="31859A"/>
            </a:solidFill>
            <a:prstDash val="solid"/>
          </a:ln>
          <a:effectLst>
            <a:outerShdw blurRad="355600" dist="127000" dir="2700000" algn="tl" rotWithShape="0">
              <a:sysClr val="windowText" lastClr="000000">
                <a:lumMod val="85000"/>
                <a:lumOff val="15000"/>
                <a:alpha val="40000"/>
              </a:sys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en-IN" sz="1350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0" name="Rectangle 8"/>
          <p:cNvSpPr/>
          <p:nvPr/>
        </p:nvSpPr>
        <p:spPr>
          <a:xfrm>
            <a:off x="7594036" y="2260171"/>
            <a:ext cx="721408" cy="5770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1050" b="1" kern="0" dirty="0">
                <a:solidFill>
                  <a:srgbClr val="D58E01"/>
                </a:solidFill>
              </a:rPr>
              <a:t>Dept. of Home Affairs</a:t>
            </a: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7FE33A64-3F6F-4D0F-ADDF-C66C17F70C6A}"/>
              </a:ext>
            </a:extLst>
          </p:cNvPr>
          <p:cNvSpPr/>
          <p:nvPr/>
        </p:nvSpPr>
        <p:spPr>
          <a:xfrm rot="5400000" flipV="1">
            <a:off x="7442166" y="3339758"/>
            <a:ext cx="849151" cy="739604"/>
          </a:xfrm>
          <a:prstGeom prst="ellipse">
            <a:avLst/>
          </a:prstGeom>
          <a:solidFill>
            <a:sysClr val="window" lastClr="FFFFFF"/>
          </a:solidFill>
          <a:ln w="25400" cap="flat" cmpd="sng" algn="ctr">
            <a:solidFill>
              <a:srgbClr val="31859A"/>
            </a:solidFill>
            <a:prstDash val="solid"/>
          </a:ln>
          <a:effectLst>
            <a:outerShdw blurRad="355600" dist="127000" dir="2700000" algn="tl" rotWithShape="0">
              <a:sysClr val="windowText" lastClr="000000">
                <a:lumMod val="85000"/>
                <a:lumOff val="15000"/>
                <a:alpha val="40000"/>
              </a:sysClr>
            </a:outerShdw>
          </a:effectLst>
        </p:spPr>
        <p:txBody>
          <a:bodyPr rtlCol="0" anchor="ctr"/>
          <a:lstStyle/>
          <a:p>
            <a:pPr algn="ctr">
              <a:defRPr/>
            </a:pPr>
            <a:endParaRPr lang="en-IN" sz="1350" kern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7561580" y="3581610"/>
            <a:ext cx="7478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900" b="1" kern="0" dirty="0">
                <a:solidFill>
                  <a:srgbClr val="D58E01"/>
                </a:solidFill>
              </a:rPr>
              <a:t>Traditional Leaders </a:t>
            </a:r>
          </a:p>
        </p:txBody>
      </p:sp>
    </p:spTree>
    <p:extLst>
      <p:ext uri="{BB962C8B-B14F-4D97-AF65-F5344CB8AC3E}">
        <p14:creationId xmlns:p14="http://schemas.microsoft.com/office/powerpoint/2010/main" val="507721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5000">
        <p:fade/>
      </p:transition>
    </mc:Choice>
    <mc:Fallback xmlns="">
      <p:transition spd="med" advClick="0" advTm="15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FC2A6-CF09-F0F5-FA3B-8289E1D45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672" y="0"/>
            <a:ext cx="10515600" cy="70629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Applicable legal instruments 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706293"/>
            <a:ext cx="11176001" cy="59523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 indent="-457200">
              <a:lnSpc>
                <a:spcPct val="110000"/>
              </a:lnSpc>
              <a:spcBef>
                <a:spcPct val="0"/>
              </a:spcBef>
              <a:spcAft>
                <a:spcPts val="800"/>
              </a:spcAft>
              <a:buFont typeface="Wingdings" panose="05000000000000000000" pitchFamily="2" charset="2"/>
              <a:buChar char="ü"/>
              <a:defRPr/>
            </a:pPr>
            <a:r>
              <a:rPr lang="en-US" sz="4000" b="1" i="1" dirty="0">
                <a:latin typeface="Centaur" pitchFamily="18" charset="0"/>
                <a:cs typeface="Aharoni" pitchFamily="2" charset="-79"/>
              </a:rPr>
              <a:t>B</a:t>
            </a:r>
            <a:r>
              <a:rPr lang="en-US" sz="2800" b="1" i="1" dirty="0">
                <a:latin typeface="Centaur" pitchFamily="18" charset="0"/>
                <a:cs typeface="Aharoni" pitchFamily="2" charset="-79"/>
              </a:rPr>
              <a:t>irths and Deaths Act 51 of 1992 as amended - all deaths must be  </a:t>
            </a:r>
            <a:r>
              <a:rPr lang="en-GB" sz="2800" b="1" i="1" dirty="0">
                <a:latin typeface="Centaur" pitchFamily="18" charset="0"/>
                <a:cs typeface="Aharoni" pitchFamily="2" charset="-79"/>
              </a:rPr>
              <a:t>certified by a medical practitioner and  registered with the DHA. </a:t>
            </a:r>
          </a:p>
          <a:p>
            <a:pPr lvl="2" indent="-457200">
              <a:lnSpc>
                <a:spcPct val="110000"/>
              </a:lnSpc>
              <a:spcBef>
                <a:spcPct val="0"/>
              </a:spcBef>
              <a:spcAft>
                <a:spcPts val="800"/>
              </a:spcAft>
              <a:buFont typeface="Wingdings" panose="05000000000000000000" pitchFamily="2" charset="2"/>
              <a:buChar char="ü"/>
              <a:defRPr/>
            </a:pPr>
            <a:r>
              <a:rPr lang="en-GB" sz="4000" b="1" dirty="0">
                <a:latin typeface="Centaur" pitchFamily="18" charset="0"/>
                <a:cs typeface="Aharoni" pitchFamily="2" charset="-79"/>
              </a:rPr>
              <a:t>S</a:t>
            </a:r>
            <a:r>
              <a:rPr lang="en-GB" sz="2800" dirty="0">
                <a:latin typeface="Centaur" pitchFamily="18" charset="0"/>
                <a:cs typeface="Aharoni" pitchFamily="2" charset="-79"/>
              </a:rPr>
              <a:t>ection 15 of the Act stipulates that medical practitioner is satisfied that the death was due to natural causes, hall issue a prescribed certificate stating the cause of death.</a:t>
            </a:r>
            <a:endParaRPr lang="en-ZA" sz="2800" dirty="0">
              <a:latin typeface="Centaur" pitchFamily="18" charset="0"/>
              <a:cs typeface="Aharoni" pitchFamily="2" charset="-79"/>
            </a:endParaRPr>
          </a:p>
          <a:p>
            <a:pPr lvl="2" indent="-457200">
              <a:lnSpc>
                <a:spcPct val="110000"/>
              </a:lnSpc>
              <a:spcBef>
                <a:spcPct val="0"/>
              </a:spcBef>
              <a:spcAft>
                <a:spcPts val="800"/>
              </a:spcAft>
              <a:buFont typeface="Wingdings" panose="05000000000000000000" pitchFamily="2" charset="2"/>
              <a:buChar char="ü"/>
              <a:defRPr/>
            </a:pPr>
            <a:r>
              <a:rPr lang="en-GB" sz="4000" b="1" dirty="0">
                <a:latin typeface="Centaur" pitchFamily="18" charset="0"/>
                <a:cs typeface="Aharoni" pitchFamily="2" charset="-79"/>
              </a:rPr>
              <a:t>S</a:t>
            </a:r>
            <a:r>
              <a:rPr lang="en-GB" sz="2800" dirty="0">
                <a:latin typeface="Centaur" pitchFamily="18" charset="0"/>
                <a:cs typeface="Aharoni" pitchFamily="2" charset="-79"/>
              </a:rPr>
              <a:t>ubsection (1) and (2) provides for reference to non-natural deaths and involvement of the a police officer as to his opinion in that regard.</a:t>
            </a:r>
          </a:p>
          <a:p>
            <a:pPr lvl="2" indent="-457200">
              <a:lnSpc>
                <a:spcPct val="110000"/>
              </a:lnSpc>
              <a:spcBef>
                <a:spcPct val="0"/>
              </a:spcBef>
              <a:spcAft>
                <a:spcPts val="800"/>
              </a:spcAft>
              <a:buFont typeface="Wingdings" panose="05000000000000000000" pitchFamily="2" charset="2"/>
              <a:buChar char="ü"/>
              <a:defRPr/>
            </a:pPr>
            <a:r>
              <a:rPr lang="en-GB" sz="4000" b="1" dirty="0">
                <a:latin typeface="Centaur" pitchFamily="18" charset="0"/>
                <a:cs typeface="Aharoni" pitchFamily="2" charset="-79"/>
              </a:rPr>
              <a:t>T</a:t>
            </a:r>
            <a:r>
              <a:rPr lang="en-GB" sz="2800" dirty="0">
                <a:latin typeface="Centaur" pitchFamily="18" charset="0"/>
                <a:cs typeface="Aharoni" pitchFamily="2" charset="-79"/>
              </a:rPr>
              <a:t>he Act stipulates authority of traditional leader or induna to complete the Death Notification DHA 1680) and describe the circumstances that led to the death.</a:t>
            </a:r>
            <a:endParaRPr lang="en-ZA" sz="2800" dirty="0">
              <a:latin typeface="Centaur" pitchFamily="18" charset="0"/>
              <a:cs typeface="Aharoni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7707548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FC2A6-CF09-F0F5-FA3B-8289E1D45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119921"/>
            <a:ext cx="10515600" cy="706293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chemeClr val="accent2"/>
                </a:solidFill>
              </a:rPr>
              <a:t>Applicable legal instruments…..</a:t>
            </a:r>
            <a:r>
              <a:rPr lang="en-US" sz="4000" b="1" i="1" dirty="0">
                <a:solidFill>
                  <a:schemeClr val="accent2"/>
                </a:solidFill>
              </a:rPr>
              <a:t>cont. </a:t>
            </a:r>
          </a:p>
        </p:txBody>
      </p:sp>
      <p:sp>
        <p:nvSpPr>
          <p:cNvPr id="3" name="Rectangle 2"/>
          <p:cNvSpPr/>
          <p:nvPr/>
        </p:nvSpPr>
        <p:spPr>
          <a:xfrm>
            <a:off x="244838" y="496431"/>
            <a:ext cx="11176001" cy="945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indent="-457200">
              <a:lnSpc>
                <a:spcPct val="110000"/>
              </a:lnSpc>
              <a:spcBef>
                <a:spcPct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sz="4000" b="1" i="1" dirty="0">
                <a:latin typeface="Centaur" pitchFamily="18" charset="0"/>
                <a:cs typeface="Aharoni" pitchFamily="2" charset="-79"/>
              </a:rPr>
              <a:t>T</a:t>
            </a:r>
            <a:r>
              <a:rPr lang="en-US" sz="2800" b="1" i="1" dirty="0">
                <a:latin typeface="Centaur" pitchFamily="18" charset="0"/>
                <a:cs typeface="Aharoni" pitchFamily="2" charset="-79"/>
              </a:rPr>
              <a:t>he National Health </a:t>
            </a:r>
            <a:r>
              <a:rPr lang="en-GB" sz="2800" b="1" i="1" dirty="0">
                <a:latin typeface="Centaur" pitchFamily="18" charset="0"/>
                <a:cs typeface="Aharoni" pitchFamily="2" charset="-79"/>
              </a:rPr>
              <a:t>(Act No. 61 of 2003) as amended: </a:t>
            </a:r>
            <a:r>
              <a:rPr lang="en-US" sz="2800" b="1" i="1" dirty="0">
                <a:latin typeface="Centaur" pitchFamily="18" charset="0"/>
                <a:cs typeface="Aharoni" pitchFamily="2" charset="-79"/>
              </a:rPr>
              <a:t>provides a framework for a structured uniform health system within South Africa</a:t>
            </a:r>
          </a:p>
          <a:p>
            <a:pPr lvl="2" indent="-457200">
              <a:lnSpc>
                <a:spcPct val="110000"/>
              </a:lnSpc>
              <a:spcBef>
                <a:spcPct val="0"/>
              </a:spcBef>
              <a:spcAft>
                <a:spcPts val="800"/>
              </a:spcAft>
              <a:buFont typeface="Wingdings" panose="05000000000000000000" pitchFamily="2" charset="2"/>
              <a:buChar char="ü"/>
              <a:defRPr/>
            </a:pPr>
            <a:r>
              <a:rPr lang="en-GB" sz="4000" b="1" dirty="0">
                <a:latin typeface="Centaur" pitchFamily="18" charset="0"/>
                <a:cs typeface="Aharoni" pitchFamily="2" charset="-79"/>
              </a:rPr>
              <a:t>S</a:t>
            </a:r>
            <a:r>
              <a:rPr lang="en-GB" sz="2800" dirty="0">
                <a:latin typeface="Centaur" pitchFamily="18" charset="0"/>
                <a:cs typeface="Aharoni" pitchFamily="2" charset="-79"/>
              </a:rPr>
              <a:t>ection 66 provides the framework for dealing with post-mortem examination of deceased bodies, to determine the cause of death of the deceased person. </a:t>
            </a:r>
            <a:endParaRPr lang="en-ZA" sz="2800" dirty="0">
              <a:latin typeface="Centaur" pitchFamily="18" charset="0"/>
              <a:cs typeface="Aharoni" pitchFamily="2" charset="-79"/>
            </a:endParaRPr>
          </a:p>
          <a:p>
            <a:pPr lvl="1" indent="-457200">
              <a:lnSpc>
                <a:spcPct val="110000"/>
              </a:lnSpc>
              <a:spcBef>
                <a:spcPct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sz="2800" b="1" i="1" dirty="0">
                <a:latin typeface="Centaur" pitchFamily="18" charset="0"/>
                <a:cs typeface="Aharoni" pitchFamily="2" charset="-79"/>
              </a:rPr>
              <a:t>Inquests Act, 1959 (Act No. 58 of 1959) as amended:</a:t>
            </a:r>
            <a:endParaRPr lang="en-US" altLang="en-US" sz="2800" b="1" i="1" dirty="0">
              <a:latin typeface="Centaur" pitchFamily="18" charset="0"/>
              <a:cs typeface="Aharoni" pitchFamily="2" charset="-79"/>
            </a:endParaRPr>
          </a:p>
          <a:p>
            <a:pPr lvl="2" indent="-457200">
              <a:lnSpc>
                <a:spcPct val="110000"/>
              </a:lnSpc>
              <a:spcBef>
                <a:spcPct val="0"/>
              </a:spcBef>
              <a:spcAft>
                <a:spcPts val="800"/>
              </a:spcAft>
              <a:buFont typeface="Wingdings" panose="05000000000000000000" pitchFamily="2" charset="2"/>
              <a:buChar char="ü"/>
              <a:defRPr/>
            </a:pPr>
            <a:r>
              <a:rPr lang="en-US" altLang="en-US" sz="2800" dirty="0">
                <a:latin typeface="Centaur" pitchFamily="18" charset="0"/>
                <a:cs typeface="Aharoni" pitchFamily="2" charset="-79"/>
              </a:rPr>
              <a:t> P</a:t>
            </a:r>
            <a:r>
              <a:rPr lang="en-US" sz="2800" dirty="0">
                <a:latin typeface="Centaur" pitchFamily="18" charset="0"/>
                <a:cs typeface="Aharoni" pitchFamily="2" charset="-79"/>
              </a:rPr>
              <a:t>rovides for  investigation of circumstances of a death due to non-natural causes</a:t>
            </a:r>
          </a:p>
          <a:p>
            <a:pPr lvl="1" indent="-457200">
              <a:lnSpc>
                <a:spcPct val="110000"/>
              </a:lnSpc>
              <a:spcBef>
                <a:spcPct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sz="2800" b="1" i="1" dirty="0">
                <a:latin typeface="Centaur" pitchFamily="18" charset="0"/>
                <a:cs typeface="Aharoni" pitchFamily="2" charset="-79"/>
              </a:rPr>
              <a:t>The Statistics Act 6 of 1999: </a:t>
            </a:r>
          </a:p>
          <a:p>
            <a:pPr lvl="2" indent="-457200">
              <a:lnSpc>
                <a:spcPct val="110000"/>
              </a:lnSpc>
              <a:spcBef>
                <a:spcPct val="0"/>
              </a:spcBef>
              <a:spcAft>
                <a:spcPts val="800"/>
              </a:spcAft>
              <a:buFont typeface="Wingdings" panose="05000000000000000000" pitchFamily="2" charset="2"/>
              <a:buChar char="ü"/>
              <a:defRPr/>
            </a:pPr>
            <a:r>
              <a:rPr lang="en-US" sz="4000" b="1" dirty="0">
                <a:latin typeface="Centaur" pitchFamily="18" charset="0"/>
                <a:cs typeface="Aharoni" pitchFamily="2" charset="-79"/>
              </a:rPr>
              <a:t>T</a:t>
            </a:r>
            <a:r>
              <a:rPr lang="en-US" sz="2800" dirty="0">
                <a:latin typeface="Centaur" pitchFamily="18" charset="0"/>
                <a:cs typeface="Aharoni" pitchFamily="2" charset="-79"/>
              </a:rPr>
              <a:t>he SG is responsible for the collection, production and dissemination of official and other statistics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2000" b="1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2000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2000" b="1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2000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US" sz="2000" b="1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GB" sz="2000" b="1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ZA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47924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FC2A6-CF09-F0F5-FA3B-8289E1D45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054" y="78798"/>
            <a:ext cx="10515600" cy="706293"/>
          </a:xfrm>
        </p:spPr>
        <p:txBody>
          <a:bodyPr>
            <a:normAutofit/>
          </a:bodyPr>
          <a:lstStyle/>
          <a:p>
            <a:r>
              <a:rPr lang="en-US" b="1" i="1" dirty="0"/>
              <a:t>Maintaining quality of </a:t>
            </a:r>
            <a:r>
              <a:rPr lang="en-US" sz="4000" b="1" i="1" dirty="0"/>
              <a:t>certified</a:t>
            </a:r>
            <a:r>
              <a:rPr lang="en-US" b="1" i="1" dirty="0"/>
              <a:t> data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90054" y="785091"/>
            <a:ext cx="11757891" cy="6612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indent="-457200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ZA" sz="4400" b="1" dirty="0">
                <a:latin typeface="Centaur" pitchFamily="18" charset="0"/>
                <a:cs typeface="Aharoni" pitchFamily="2" charset="-79"/>
              </a:rPr>
              <a:t>T</a:t>
            </a:r>
            <a:r>
              <a:rPr lang="en-ZA" sz="3000" dirty="0">
                <a:latin typeface="Centaur" pitchFamily="18" charset="0"/>
                <a:cs typeface="Aharoni" pitchFamily="2" charset="-79"/>
              </a:rPr>
              <a:t>he requirement for deaths to be certified by medical practitioner </a:t>
            </a:r>
          </a:p>
          <a:p>
            <a:pPr lvl="1" indent="-457200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ZA" sz="4400" b="1" dirty="0">
                <a:latin typeface="Centaur" pitchFamily="18" charset="0"/>
                <a:cs typeface="Aharoni" pitchFamily="2" charset="-79"/>
              </a:rPr>
              <a:t>A</a:t>
            </a:r>
            <a:r>
              <a:rPr lang="en-ZA" sz="3000" dirty="0">
                <a:latin typeface="Centaur" pitchFamily="18" charset="0"/>
                <a:cs typeface="Aharoni" pitchFamily="2" charset="-79"/>
              </a:rPr>
              <a:t>dherence to international standards:</a:t>
            </a:r>
          </a:p>
          <a:p>
            <a:pPr lvl="3" indent="-457200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en-ZA" sz="3000" dirty="0">
                <a:latin typeface="Centaur" pitchFamily="18" charset="0"/>
                <a:cs typeface="Aharoni" pitchFamily="2" charset="-79"/>
              </a:rPr>
              <a:t>Use of WHO international DNF </a:t>
            </a:r>
          </a:p>
          <a:p>
            <a:pPr lvl="3" indent="-457200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en-ZA" sz="3000" dirty="0">
                <a:latin typeface="Centaur" pitchFamily="18" charset="0"/>
                <a:cs typeface="Aharoni" pitchFamily="2" charset="-79"/>
              </a:rPr>
              <a:t>Use of the ICD coding focusing mainly on the underlying causes of death</a:t>
            </a:r>
          </a:p>
          <a:p>
            <a:pPr lvl="3" indent="-457200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en-ZA" sz="3000" dirty="0">
                <a:latin typeface="Centaur" pitchFamily="18" charset="0"/>
                <a:cs typeface="Aharoni" pitchFamily="2" charset="-79"/>
              </a:rPr>
              <a:t>Estimate the completeness of registration </a:t>
            </a:r>
          </a:p>
          <a:p>
            <a:pPr lvl="3" indent="-457200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en-ZA" sz="3000" dirty="0" err="1">
                <a:latin typeface="Centaur" pitchFamily="18" charset="0"/>
                <a:cs typeface="Aharoni" pitchFamily="2" charset="-79"/>
              </a:rPr>
              <a:t>Anacod</a:t>
            </a:r>
            <a:endParaRPr lang="en-ZA" sz="3000" dirty="0">
              <a:latin typeface="Centaur" pitchFamily="18" charset="0"/>
              <a:cs typeface="Aharoni" pitchFamily="2" charset="-79"/>
            </a:endParaRPr>
          </a:p>
          <a:p>
            <a:pPr lvl="3" indent="-457200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en-ZA" sz="3000" dirty="0" err="1">
                <a:latin typeface="Centaur" pitchFamily="18" charset="0"/>
                <a:cs typeface="Aharoni" pitchFamily="2" charset="-79"/>
              </a:rPr>
              <a:t>CodEdit</a:t>
            </a:r>
            <a:endParaRPr lang="en-ZA" sz="3000" dirty="0">
              <a:latin typeface="Centaur" pitchFamily="18" charset="0"/>
              <a:cs typeface="Aharoni" pitchFamily="2" charset="-79"/>
            </a:endParaRPr>
          </a:p>
          <a:p>
            <a:pPr lvl="1" indent="-457200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ZA" sz="4400" dirty="0">
                <a:latin typeface="Centaur" pitchFamily="18" charset="0"/>
                <a:cs typeface="Aharoni" pitchFamily="2" charset="-79"/>
              </a:rPr>
              <a:t>C</a:t>
            </a:r>
            <a:r>
              <a:rPr lang="en-ZA" sz="3000" dirty="0">
                <a:latin typeface="Centaur" pitchFamily="18" charset="0"/>
                <a:cs typeface="Aharoni" pitchFamily="2" charset="-79"/>
              </a:rPr>
              <a:t>lear documented processing and editing business rules</a:t>
            </a:r>
          </a:p>
          <a:p>
            <a:pPr lvl="1" indent="-457200">
              <a:lnSpc>
                <a:spcPct val="11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ZA" sz="4400" dirty="0">
                <a:latin typeface="Centaur" pitchFamily="18" charset="0"/>
                <a:cs typeface="Aharoni" pitchFamily="2" charset="-79"/>
              </a:rPr>
              <a:t>E</a:t>
            </a:r>
            <a:r>
              <a:rPr lang="en-ZA" sz="3000" dirty="0">
                <a:latin typeface="Centaur" pitchFamily="18" charset="0"/>
                <a:cs typeface="Aharoni" pitchFamily="2" charset="-79"/>
              </a:rPr>
              <a:t>xperienced ICD coders (regular training updates)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ZA" sz="3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62730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FC2A6-CF09-F0F5-FA3B-8289E1D45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70629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QA monitoring- No. causes mentioned (2018) 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4604833"/>
              </p:ext>
            </p:extLst>
          </p:nvPr>
        </p:nvGraphicFramePr>
        <p:xfrm>
          <a:off x="147782" y="706293"/>
          <a:ext cx="12044218" cy="596432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4649466">
                  <a:extLst>
                    <a:ext uri="{9D8B030D-6E8A-4147-A177-3AD203B41FA5}">
                      <a16:colId xmlns:a16="http://schemas.microsoft.com/office/drawing/2014/main" val="1067408386"/>
                    </a:ext>
                  </a:extLst>
                </a:gridCol>
                <a:gridCol w="5411054">
                  <a:extLst>
                    <a:ext uri="{9D8B030D-6E8A-4147-A177-3AD203B41FA5}">
                      <a16:colId xmlns:a16="http://schemas.microsoft.com/office/drawing/2014/main" val="600099028"/>
                    </a:ext>
                  </a:extLst>
                </a:gridCol>
                <a:gridCol w="1983698">
                  <a:extLst>
                    <a:ext uri="{9D8B030D-6E8A-4147-A177-3AD203B41FA5}">
                      <a16:colId xmlns:a16="http://schemas.microsoft.com/office/drawing/2014/main" val="4172775036"/>
                    </a:ext>
                  </a:extLst>
                </a:gridCol>
              </a:tblGrid>
              <a:tr h="1471479"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4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ZA" sz="3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67945" marR="0" algn="ctr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3000" dirty="0">
                          <a:solidFill>
                            <a:schemeClr val="tx1"/>
                          </a:solidFill>
                          <a:effectLst/>
                        </a:rPr>
                        <a:t>Number</a:t>
                      </a:r>
                      <a:r>
                        <a:rPr lang="en-US" sz="3000" spc="-3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3000" dirty="0">
                          <a:solidFill>
                            <a:schemeClr val="tx1"/>
                          </a:solidFill>
                          <a:effectLst/>
                        </a:rPr>
                        <a:t>of</a:t>
                      </a:r>
                      <a:r>
                        <a:rPr lang="en-US" sz="3000" spc="-1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3000" dirty="0">
                          <a:solidFill>
                            <a:schemeClr val="tx1"/>
                          </a:solidFill>
                          <a:effectLst/>
                        </a:rPr>
                        <a:t>the</a:t>
                      </a:r>
                      <a:r>
                        <a:rPr lang="en-US" sz="3000" spc="-2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3000" dirty="0">
                          <a:solidFill>
                            <a:schemeClr val="tx1"/>
                          </a:solidFill>
                          <a:effectLst/>
                        </a:rPr>
                        <a:t>reported</a:t>
                      </a:r>
                      <a:r>
                        <a:rPr lang="en-US" sz="3000" spc="-1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3000" dirty="0">
                          <a:solidFill>
                            <a:schemeClr val="tx1"/>
                          </a:solidFill>
                          <a:effectLst/>
                        </a:rPr>
                        <a:t>causes</a:t>
                      </a:r>
                      <a:r>
                        <a:rPr lang="en-US" sz="3000" spc="-2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3000" dirty="0">
                          <a:solidFill>
                            <a:schemeClr val="tx1"/>
                          </a:solidFill>
                          <a:effectLst/>
                        </a:rPr>
                        <a:t>of</a:t>
                      </a:r>
                      <a:r>
                        <a:rPr lang="en-US" sz="3000" spc="-1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3000" dirty="0">
                          <a:solidFill>
                            <a:schemeClr val="tx1"/>
                          </a:solidFill>
                          <a:effectLst/>
                        </a:rPr>
                        <a:t>death</a:t>
                      </a:r>
                      <a:endParaRPr lang="en-ZA" sz="3000" dirty="0"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6223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3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6223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>
                          <a:solidFill>
                            <a:schemeClr val="tx1"/>
                          </a:solidFill>
                          <a:effectLst/>
                        </a:rPr>
                        <a:t>Number</a:t>
                      </a:r>
                      <a:r>
                        <a:rPr lang="en-US" sz="3000" spc="-3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3000" dirty="0">
                          <a:solidFill>
                            <a:schemeClr val="tx1"/>
                          </a:solidFill>
                          <a:effectLst/>
                        </a:rPr>
                        <a:t>of</a:t>
                      </a:r>
                      <a:r>
                        <a:rPr lang="en-US" sz="3000" spc="-2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3000" dirty="0">
                          <a:solidFill>
                            <a:schemeClr val="tx1"/>
                          </a:solidFill>
                          <a:effectLst/>
                        </a:rPr>
                        <a:t>death</a:t>
                      </a:r>
                      <a:r>
                        <a:rPr lang="en-US" sz="3000" spc="-2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3000" dirty="0">
                          <a:solidFill>
                            <a:schemeClr val="tx1"/>
                          </a:solidFill>
                          <a:effectLst/>
                        </a:rPr>
                        <a:t>notification</a:t>
                      </a:r>
                      <a:endParaRPr lang="en-ZA" sz="3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6223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>
                          <a:solidFill>
                            <a:schemeClr val="tx1"/>
                          </a:solidFill>
                          <a:effectLst/>
                        </a:rPr>
                        <a:t>forms</a:t>
                      </a:r>
                      <a:endParaRPr lang="en-ZA" sz="3000" dirty="0"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40"/>
                        </a:spcBef>
                        <a:spcAft>
                          <a:spcPts val="0"/>
                        </a:spcAft>
                      </a:pPr>
                      <a:r>
                        <a:rPr lang="en-US" sz="3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ZA" sz="3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60325" algn="ctr">
                        <a:lnSpc>
                          <a:spcPct val="100000"/>
                        </a:lnSpc>
                        <a:spcBef>
                          <a:spcPts val="5"/>
                        </a:spcBef>
                        <a:spcAft>
                          <a:spcPts val="0"/>
                        </a:spcAft>
                      </a:pPr>
                      <a:r>
                        <a:rPr lang="en-US" sz="3000" dirty="0">
                          <a:solidFill>
                            <a:schemeClr val="tx1"/>
                          </a:solidFill>
                          <a:effectLst/>
                        </a:rPr>
                        <a:t>Percentage</a:t>
                      </a:r>
                      <a:endParaRPr lang="en-ZA" sz="3000" dirty="0"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336332665"/>
                  </a:ext>
                </a:extLst>
              </a:tr>
              <a:tr h="642491">
                <a:tc>
                  <a:txBody>
                    <a:bodyPr/>
                    <a:lstStyle/>
                    <a:p>
                      <a:pPr marL="67945" marR="0">
                        <a:lnSpc>
                          <a:spcPct val="100000"/>
                        </a:lnSpc>
                        <a:spcBef>
                          <a:spcPts val="265"/>
                        </a:spcBef>
                        <a:spcAft>
                          <a:spcPts val="0"/>
                        </a:spcAft>
                      </a:pPr>
                      <a:r>
                        <a:rPr lang="en-US" sz="3000" dirty="0">
                          <a:solidFill>
                            <a:schemeClr val="tx1"/>
                          </a:solidFill>
                          <a:effectLst/>
                        </a:rPr>
                        <a:t>No</a:t>
                      </a:r>
                      <a:r>
                        <a:rPr lang="en-US" sz="3000" spc="-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3000" dirty="0">
                          <a:solidFill>
                            <a:schemeClr val="tx1"/>
                          </a:solidFill>
                          <a:effectLst/>
                        </a:rPr>
                        <a:t>cause</a:t>
                      </a:r>
                      <a:endParaRPr lang="en-ZA" sz="3000" dirty="0"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61595" algn="r">
                        <a:lnSpc>
                          <a:spcPct val="100000"/>
                        </a:lnSpc>
                        <a:spcBef>
                          <a:spcPts val="265"/>
                        </a:spcBef>
                        <a:spcAft>
                          <a:spcPts val="0"/>
                        </a:spcAft>
                      </a:pPr>
                      <a:r>
                        <a:rPr lang="en-US" sz="3000" b="1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r>
                        <a:rPr lang="en-US" sz="3000" b="1" spc="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effectLst/>
                        </a:rPr>
                        <a:t>528</a:t>
                      </a:r>
                      <a:endParaRPr lang="en-ZA" sz="3000" b="1" dirty="0"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1595" algn="r">
                        <a:lnSpc>
                          <a:spcPct val="100000"/>
                        </a:lnSpc>
                        <a:spcBef>
                          <a:spcPts val="265"/>
                        </a:spcBef>
                        <a:spcAft>
                          <a:spcPts val="0"/>
                        </a:spcAft>
                      </a:pPr>
                      <a:r>
                        <a:rPr lang="en-US" sz="3000">
                          <a:solidFill>
                            <a:schemeClr val="tx1"/>
                          </a:solidFill>
                          <a:effectLst/>
                        </a:rPr>
                        <a:t>0,6</a:t>
                      </a:r>
                      <a:endParaRPr lang="en-ZA" sz="3000"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892693179"/>
                  </a:ext>
                </a:extLst>
              </a:tr>
              <a:tr h="637903">
                <a:tc>
                  <a:txBody>
                    <a:bodyPr/>
                    <a:lstStyle/>
                    <a:p>
                      <a:pPr marL="67945" marR="0">
                        <a:lnSpc>
                          <a:spcPct val="100000"/>
                        </a:lnSpc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en-US" sz="3000" dirty="0">
                          <a:solidFill>
                            <a:schemeClr val="tx1"/>
                          </a:solidFill>
                          <a:effectLst/>
                        </a:rPr>
                        <a:t>One</a:t>
                      </a:r>
                      <a:r>
                        <a:rPr lang="en-US" sz="3000" spc="-1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3000" dirty="0">
                          <a:solidFill>
                            <a:schemeClr val="tx1"/>
                          </a:solidFill>
                          <a:effectLst/>
                        </a:rPr>
                        <a:t>cause</a:t>
                      </a:r>
                      <a:endParaRPr lang="en-ZA" sz="3000" dirty="0"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61595" algn="r">
                        <a:lnSpc>
                          <a:spcPct val="100000"/>
                        </a:lnSpc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en-US" sz="3000" b="1" dirty="0">
                          <a:solidFill>
                            <a:schemeClr val="tx1"/>
                          </a:solidFill>
                          <a:effectLst/>
                        </a:rPr>
                        <a:t>234</a:t>
                      </a:r>
                      <a:r>
                        <a:rPr lang="en-US" sz="3000" b="1" spc="-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effectLst/>
                        </a:rPr>
                        <a:t>239</a:t>
                      </a:r>
                      <a:endParaRPr lang="en-ZA" sz="3000" b="1" dirty="0"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1595" algn="r">
                        <a:lnSpc>
                          <a:spcPct val="100000"/>
                        </a:lnSpc>
                        <a:spcBef>
                          <a:spcPts val="255"/>
                        </a:spcBef>
                        <a:spcAft>
                          <a:spcPts val="0"/>
                        </a:spcAft>
                      </a:pPr>
                      <a:r>
                        <a:rPr lang="en-US" sz="3000">
                          <a:solidFill>
                            <a:schemeClr val="tx1"/>
                          </a:solidFill>
                          <a:effectLst/>
                        </a:rPr>
                        <a:t>51,6</a:t>
                      </a:r>
                      <a:endParaRPr lang="en-ZA" sz="3000"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270995194"/>
                  </a:ext>
                </a:extLst>
              </a:tr>
              <a:tr h="642491">
                <a:tc>
                  <a:txBody>
                    <a:bodyPr/>
                    <a:lstStyle/>
                    <a:p>
                      <a:pPr marL="67945" marR="0">
                        <a:lnSpc>
                          <a:spcPct val="100000"/>
                        </a:lnSpc>
                        <a:spcBef>
                          <a:spcPts val="265"/>
                        </a:spcBef>
                        <a:spcAft>
                          <a:spcPts val="0"/>
                        </a:spcAft>
                      </a:pPr>
                      <a:r>
                        <a:rPr lang="en-US" sz="3000" dirty="0">
                          <a:solidFill>
                            <a:schemeClr val="tx1"/>
                          </a:solidFill>
                          <a:effectLst/>
                        </a:rPr>
                        <a:t>Two</a:t>
                      </a:r>
                      <a:r>
                        <a:rPr lang="en-US" sz="3000" spc="-1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3000" dirty="0">
                          <a:solidFill>
                            <a:schemeClr val="tx1"/>
                          </a:solidFill>
                          <a:effectLst/>
                        </a:rPr>
                        <a:t>causes</a:t>
                      </a:r>
                      <a:endParaRPr lang="en-ZA" sz="3000" dirty="0"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61595" algn="r">
                        <a:lnSpc>
                          <a:spcPct val="100000"/>
                        </a:lnSpc>
                        <a:spcBef>
                          <a:spcPts val="265"/>
                        </a:spcBef>
                        <a:spcAft>
                          <a:spcPts val="0"/>
                        </a:spcAft>
                      </a:pPr>
                      <a:r>
                        <a:rPr lang="en-US" sz="3000" b="1" dirty="0">
                          <a:solidFill>
                            <a:schemeClr val="tx1"/>
                          </a:solidFill>
                          <a:effectLst/>
                        </a:rPr>
                        <a:t>115</a:t>
                      </a:r>
                      <a:r>
                        <a:rPr lang="en-US" sz="3000" b="1" spc="-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effectLst/>
                        </a:rPr>
                        <a:t>997</a:t>
                      </a:r>
                      <a:endParaRPr lang="en-ZA" sz="3000" b="1" dirty="0"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1595" algn="r">
                        <a:lnSpc>
                          <a:spcPct val="100000"/>
                        </a:lnSpc>
                        <a:spcBef>
                          <a:spcPts val="265"/>
                        </a:spcBef>
                        <a:spcAft>
                          <a:spcPts val="0"/>
                        </a:spcAft>
                      </a:pPr>
                      <a:r>
                        <a:rPr lang="en-US" sz="3000" dirty="0">
                          <a:solidFill>
                            <a:schemeClr val="tx1"/>
                          </a:solidFill>
                          <a:effectLst/>
                        </a:rPr>
                        <a:t>25,6</a:t>
                      </a:r>
                      <a:endParaRPr lang="en-ZA" sz="3000" dirty="0"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359182878"/>
                  </a:ext>
                </a:extLst>
              </a:tr>
              <a:tr h="642491">
                <a:tc>
                  <a:txBody>
                    <a:bodyPr/>
                    <a:lstStyle/>
                    <a:p>
                      <a:pPr marL="67945" marR="0">
                        <a:lnSpc>
                          <a:spcPct val="100000"/>
                        </a:lnSpc>
                        <a:spcBef>
                          <a:spcPts val="265"/>
                        </a:spcBef>
                        <a:spcAft>
                          <a:spcPts val="0"/>
                        </a:spcAft>
                      </a:pPr>
                      <a:r>
                        <a:rPr lang="en-US" sz="3000">
                          <a:solidFill>
                            <a:schemeClr val="tx1"/>
                          </a:solidFill>
                          <a:effectLst/>
                        </a:rPr>
                        <a:t>Three</a:t>
                      </a:r>
                      <a:r>
                        <a:rPr lang="en-US" sz="3000" spc="-1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3000">
                          <a:solidFill>
                            <a:schemeClr val="tx1"/>
                          </a:solidFill>
                          <a:effectLst/>
                        </a:rPr>
                        <a:t>causes</a:t>
                      </a:r>
                      <a:endParaRPr lang="en-ZA" sz="3000"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61595" algn="r">
                        <a:lnSpc>
                          <a:spcPct val="100000"/>
                        </a:lnSpc>
                        <a:spcBef>
                          <a:spcPts val="265"/>
                        </a:spcBef>
                        <a:spcAft>
                          <a:spcPts val="0"/>
                        </a:spcAft>
                      </a:pPr>
                      <a:r>
                        <a:rPr lang="en-US" sz="3000" b="1" dirty="0">
                          <a:solidFill>
                            <a:schemeClr val="tx1"/>
                          </a:solidFill>
                          <a:effectLst/>
                        </a:rPr>
                        <a:t>67</a:t>
                      </a:r>
                      <a:r>
                        <a:rPr lang="en-US" sz="3000" b="1" spc="-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effectLst/>
                        </a:rPr>
                        <a:t>166</a:t>
                      </a:r>
                      <a:endParaRPr lang="en-ZA" sz="3000" b="1" dirty="0"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1595" algn="r">
                        <a:lnSpc>
                          <a:spcPct val="100000"/>
                        </a:lnSpc>
                        <a:spcBef>
                          <a:spcPts val="265"/>
                        </a:spcBef>
                        <a:spcAft>
                          <a:spcPts val="0"/>
                        </a:spcAft>
                      </a:pPr>
                      <a:r>
                        <a:rPr lang="en-US" sz="3000" dirty="0">
                          <a:solidFill>
                            <a:schemeClr val="tx1"/>
                          </a:solidFill>
                          <a:effectLst/>
                        </a:rPr>
                        <a:t>14,8</a:t>
                      </a:r>
                      <a:endParaRPr lang="en-ZA" sz="3000" dirty="0"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394083666"/>
                  </a:ext>
                </a:extLst>
              </a:tr>
              <a:tr h="642491">
                <a:tc>
                  <a:txBody>
                    <a:bodyPr/>
                    <a:lstStyle/>
                    <a:p>
                      <a:pPr marL="67945" marR="0">
                        <a:lnSpc>
                          <a:spcPct val="100000"/>
                        </a:lnSpc>
                        <a:spcBef>
                          <a:spcPts val="265"/>
                        </a:spcBef>
                        <a:spcAft>
                          <a:spcPts val="0"/>
                        </a:spcAft>
                      </a:pPr>
                      <a:r>
                        <a:rPr lang="en-US" sz="3000">
                          <a:solidFill>
                            <a:schemeClr val="tx1"/>
                          </a:solidFill>
                          <a:effectLst/>
                        </a:rPr>
                        <a:t>Four</a:t>
                      </a:r>
                      <a:r>
                        <a:rPr lang="en-US" sz="3000" spc="-15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3000">
                          <a:solidFill>
                            <a:schemeClr val="tx1"/>
                          </a:solidFill>
                          <a:effectLst/>
                        </a:rPr>
                        <a:t>causes</a:t>
                      </a:r>
                      <a:endParaRPr lang="en-ZA" sz="3000"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61595" algn="r">
                        <a:lnSpc>
                          <a:spcPct val="100000"/>
                        </a:lnSpc>
                        <a:spcBef>
                          <a:spcPts val="265"/>
                        </a:spcBef>
                        <a:spcAft>
                          <a:spcPts val="0"/>
                        </a:spcAft>
                      </a:pPr>
                      <a:r>
                        <a:rPr lang="en-US" sz="3000" b="1" dirty="0">
                          <a:solidFill>
                            <a:schemeClr val="tx1"/>
                          </a:solidFill>
                          <a:effectLst/>
                        </a:rPr>
                        <a:t>25</a:t>
                      </a:r>
                      <a:r>
                        <a:rPr lang="en-US" sz="3000" b="1" spc="-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effectLst/>
                        </a:rPr>
                        <a:t>355</a:t>
                      </a:r>
                      <a:endParaRPr lang="en-ZA" sz="3000" b="1" dirty="0"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1595" algn="r">
                        <a:lnSpc>
                          <a:spcPct val="100000"/>
                        </a:lnSpc>
                        <a:spcBef>
                          <a:spcPts val="265"/>
                        </a:spcBef>
                        <a:spcAft>
                          <a:spcPts val="0"/>
                        </a:spcAft>
                      </a:pPr>
                      <a:r>
                        <a:rPr lang="en-US" sz="3000" dirty="0">
                          <a:solidFill>
                            <a:schemeClr val="tx1"/>
                          </a:solidFill>
                          <a:effectLst/>
                        </a:rPr>
                        <a:t>5,6</a:t>
                      </a:r>
                      <a:endParaRPr lang="en-ZA" sz="3000" dirty="0"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95694128"/>
                  </a:ext>
                </a:extLst>
              </a:tr>
              <a:tr h="642491">
                <a:tc>
                  <a:txBody>
                    <a:bodyPr/>
                    <a:lstStyle/>
                    <a:p>
                      <a:pPr marL="67945" marR="0">
                        <a:lnSpc>
                          <a:spcPct val="100000"/>
                        </a:lnSpc>
                        <a:spcBef>
                          <a:spcPts val="265"/>
                        </a:spcBef>
                        <a:spcAft>
                          <a:spcPts val="0"/>
                        </a:spcAft>
                      </a:pPr>
                      <a:r>
                        <a:rPr lang="en-US" sz="3000">
                          <a:solidFill>
                            <a:schemeClr val="tx1"/>
                          </a:solidFill>
                          <a:effectLst/>
                        </a:rPr>
                        <a:t>Five</a:t>
                      </a:r>
                      <a:r>
                        <a:rPr lang="en-US" sz="3000" spc="-1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3000">
                          <a:solidFill>
                            <a:schemeClr val="tx1"/>
                          </a:solidFill>
                          <a:effectLst/>
                        </a:rPr>
                        <a:t>causes</a:t>
                      </a:r>
                      <a:endParaRPr lang="en-ZA" sz="3000"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61595" algn="r">
                        <a:lnSpc>
                          <a:spcPct val="100000"/>
                        </a:lnSpc>
                        <a:spcBef>
                          <a:spcPts val="265"/>
                        </a:spcBef>
                        <a:spcAft>
                          <a:spcPts val="0"/>
                        </a:spcAft>
                      </a:pPr>
                      <a:r>
                        <a:rPr lang="en-US" sz="3000" b="1" dirty="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  <a:r>
                        <a:rPr lang="en-US" sz="3000" b="1" spc="5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3000" b="1" dirty="0">
                          <a:solidFill>
                            <a:schemeClr val="tx1"/>
                          </a:solidFill>
                          <a:effectLst/>
                        </a:rPr>
                        <a:t>729</a:t>
                      </a:r>
                      <a:endParaRPr lang="en-ZA" sz="3000" b="1" dirty="0"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61595" algn="r">
                        <a:lnSpc>
                          <a:spcPct val="100000"/>
                        </a:lnSpc>
                        <a:spcBef>
                          <a:spcPts val="265"/>
                        </a:spcBef>
                        <a:spcAft>
                          <a:spcPts val="0"/>
                        </a:spcAft>
                      </a:pPr>
                      <a:r>
                        <a:rPr lang="en-US" sz="3000" dirty="0">
                          <a:solidFill>
                            <a:schemeClr val="tx1"/>
                          </a:solidFill>
                          <a:effectLst/>
                        </a:rPr>
                        <a:t>1,9</a:t>
                      </a:r>
                      <a:endParaRPr lang="en-ZA" sz="3000" dirty="0"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589805563"/>
                  </a:ext>
                </a:extLst>
              </a:tr>
              <a:tr h="642491">
                <a:tc>
                  <a:txBody>
                    <a:bodyPr/>
                    <a:lstStyle/>
                    <a:p>
                      <a:pPr marL="67945" marR="0">
                        <a:lnSpc>
                          <a:spcPct val="100000"/>
                        </a:lnSpc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en-US" sz="3000">
                          <a:solidFill>
                            <a:schemeClr val="tx1"/>
                          </a:solidFill>
                          <a:effectLst/>
                        </a:rPr>
                        <a:t>Total</a:t>
                      </a:r>
                      <a:endParaRPr lang="en-ZA" sz="3000"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61595" algn="r">
                        <a:lnSpc>
                          <a:spcPct val="100000"/>
                        </a:lnSpc>
                        <a:spcBef>
                          <a:spcPts val="235"/>
                        </a:spcBef>
                        <a:spcAft>
                          <a:spcPts val="0"/>
                        </a:spcAft>
                      </a:pPr>
                      <a:r>
                        <a:rPr lang="en-US" sz="3000">
                          <a:solidFill>
                            <a:schemeClr val="tx1"/>
                          </a:solidFill>
                          <a:effectLst/>
                        </a:rPr>
                        <a:t>454</a:t>
                      </a:r>
                      <a:r>
                        <a:rPr lang="en-US" sz="3000" spc="-15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3000">
                          <a:solidFill>
                            <a:schemeClr val="tx1"/>
                          </a:solidFill>
                          <a:effectLst/>
                        </a:rPr>
                        <a:t>014</a:t>
                      </a:r>
                      <a:endParaRPr lang="en-ZA" sz="3000"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0" marR="61595" algn="r">
                        <a:lnSpc>
                          <a:spcPct val="100000"/>
                        </a:lnSpc>
                        <a:spcBef>
                          <a:spcPts val="265"/>
                        </a:spcBef>
                        <a:spcAft>
                          <a:spcPts val="0"/>
                        </a:spcAft>
                      </a:pPr>
                      <a:r>
                        <a:rPr lang="en-US" sz="3000" dirty="0">
                          <a:solidFill>
                            <a:schemeClr val="tx1"/>
                          </a:solidFill>
                          <a:effectLst/>
                        </a:rPr>
                        <a:t>100,0</a:t>
                      </a:r>
                      <a:endParaRPr lang="en-ZA" sz="3000" dirty="0">
                        <a:solidFill>
                          <a:schemeClr val="tx1"/>
                        </a:solidFill>
                        <a:effectLst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3989609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35227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FC2A6-CF09-F0F5-FA3B-8289E1D45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45" y="0"/>
            <a:ext cx="10515600" cy="706293"/>
          </a:xfrm>
        </p:spPr>
        <p:txBody>
          <a:bodyPr>
            <a:normAutofit/>
          </a:bodyPr>
          <a:lstStyle/>
          <a:p>
            <a:r>
              <a:rPr lang="en-US" b="1" i="1" dirty="0"/>
              <a:t>Current challenges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38545" y="1099679"/>
            <a:ext cx="11868728" cy="61724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 indent="-457200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en-ZA" sz="3000" dirty="0">
                <a:latin typeface="Centaur" pitchFamily="18" charset="0"/>
                <a:cs typeface="Aharoni" pitchFamily="2" charset="-79"/>
              </a:rPr>
              <a:t>Less than 1% of DNF’s have no cause of death mentioned, almost 52% had one cause mentioned, while only 2% had five causes (consistent over time);</a:t>
            </a:r>
          </a:p>
          <a:p>
            <a:pPr lvl="2" indent="-457200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en-ZA" sz="3000" dirty="0">
                <a:latin typeface="Centaur" pitchFamily="18" charset="0"/>
                <a:cs typeface="Aharoni" pitchFamily="2" charset="-79"/>
              </a:rPr>
              <a:t>High proportion of deaths have unspecified method ascertainment (54%) in 2018, assumed to be associated with community deaths;</a:t>
            </a:r>
          </a:p>
          <a:p>
            <a:pPr lvl="2" indent="-457200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en-US" sz="3000" dirty="0">
                <a:latin typeface="Centaur" pitchFamily="18" charset="0"/>
                <a:cs typeface="Aharoni" pitchFamily="2" charset="-79"/>
              </a:rPr>
              <a:t>Deaths occurring outside health facilities (45-50%); </a:t>
            </a:r>
            <a:endParaRPr lang="en-ZA" sz="3000" dirty="0">
              <a:latin typeface="Centaur" pitchFamily="18" charset="0"/>
              <a:cs typeface="Aharoni" pitchFamily="2" charset="-79"/>
            </a:endParaRPr>
          </a:p>
          <a:p>
            <a:pPr lvl="2" indent="-457200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en-ZA" sz="3000" dirty="0">
                <a:latin typeface="Centaur" pitchFamily="18" charset="0"/>
                <a:cs typeface="Aharoni" pitchFamily="2" charset="-79"/>
              </a:rPr>
              <a:t>About 13% of deaths have ill-defined causes of deaths,- International standard  is 10% </a:t>
            </a:r>
          </a:p>
          <a:p>
            <a:pPr lvl="2" indent="-457200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en-ZA" sz="3000" dirty="0">
                <a:latin typeface="Centaur" pitchFamily="18" charset="0"/>
                <a:cs typeface="Aharoni" pitchFamily="2" charset="-79"/>
              </a:rPr>
              <a:t>Symptoms, signs and abnormal clinical and laboratory findings, not elsewhere classified (R00-R99)</a:t>
            </a:r>
          </a:p>
          <a:p>
            <a:pPr lvl="2" indent="-457200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en-ZA" sz="3000" dirty="0">
                <a:latin typeface="Centaur" pitchFamily="18" charset="0"/>
                <a:cs typeface="Aharoni" pitchFamily="2" charset="-79"/>
              </a:rPr>
              <a:t>Ambiguous terms and illegible handwriting </a:t>
            </a:r>
          </a:p>
          <a:p>
            <a:pPr lvl="2" indent="-457200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en-ZA" sz="3000" dirty="0">
                <a:latin typeface="Centaur" pitchFamily="18" charset="0"/>
                <a:cs typeface="Aharoni" pitchFamily="2" charset="-79"/>
              </a:rPr>
              <a:t>System still manual 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ZA" sz="3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49155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FC2A6-CF09-F0F5-FA3B-8289E1D45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873" y="78798"/>
            <a:ext cx="10515600" cy="70629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Who certifies deaths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343444"/>
              </p:ext>
            </p:extLst>
          </p:nvPr>
        </p:nvGraphicFramePr>
        <p:xfrm>
          <a:off x="304802" y="698087"/>
          <a:ext cx="11259125" cy="6388295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6901602">
                  <a:extLst>
                    <a:ext uri="{9D8B030D-6E8A-4147-A177-3AD203B41FA5}">
                      <a16:colId xmlns:a16="http://schemas.microsoft.com/office/drawing/2014/main" val="2681909604"/>
                    </a:ext>
                  </a:extLst>
                </a:gridCol>
                <a:gridCol w="2421868">
                  <a:extLst>
                    <a:ext uri="{9D8B030D-6E8A-4147-A177-3AD203B41FA5}">
                      <a16:colId xmlns:a16="http://schemas.microsoft.com/office/drawing/2014/main" val="1972800848"/>
                    </a:ext>
                  </a:extLst>
                </a:gridCol>
                <a:gridCol w="1935655">
                  <a:extLst>
                    <a:ext uri="{9D8B030D-6E8A-4147-A177-3AD203B41FA5}">
                      <a16:colId xmlns:a16="http://schemas.microsoft.com/office/drawing/2014/main" val="2924190849"/>
                    </a:ext>
                  </a:extLst>
                </a:gridCol>
              </a:tblGrid>
              <a:tr h="645396">
                <a:tc>
                  <a:txBody>
                    <a:bodyPr/>
                    <a:lstStyle/>
                    <a:p>
                      <a:pPr marL="103505">
                        <a:lnSpc>
                          <a:spcPct val="100000"/>
                        </a:lnSpc>
                        <a:spcBef>
                          <a:spcPts val="79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</a:rPr>
                        <a:t>Method</a:t>
                      </a:r>
                      <a:r>
                        <a:rPr lang="en-US" sz="2500" spc="-30" dirty="0">
                          <a:effectLst/>
                        </a:rPr>
                        <a:t> </a:t>
                      </a:r>
                      <a:r>
                        <a:rPr lang="en-US" sz="2500" dirty="0">
                          <a:effectLst/>
                        </a:rPr>
                        <a:t>of</a:t>
                      </a:r>
                      <a:r>
                        <a:rPr lang="en-US" sz="2500" spc="-25" dirty="0">
                          <a:effectLst/>
                        </a:rPr>
                        <a:t> </a:t>
                      </a:r>
                      <a:r>
                        <a:rPr lang="en-US" sz="2500" dirty="0">
                          <a:effectLst/>
                        </a:rPr>
                        <a:t>ascertainment</a:t>
                      </a:r>
                      <a:endParaRPr lang="en-ZA" sz="25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790"/>
                        </a:spcBef>
                        <a:spcAft>
                          <a:spcPts val="0"/>
                        </a:spcAft>
                      </a:pPr>
                      <a:r>
                        <a:rPr lang="en-US" sz="2500">
                          <a:effectLst/>
                        </a:rPr>
                        <a:t>Frequency</a:t>
                      </a:r>
                      <a:endParaRPr lang="en-ZA" sz="2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ct val="100000"/>
                        </a:lnSpc>
                        <a:spcBef>
                          <a:spcPts val="79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</a:rPr>
                        <a:t>Percent</a:t>
                      </a:r>
                      <a:r>
                        <a:rPr lang="en-US" sz="2500" spc="-10" dirty="0">
                          <a:effectLst/>
                        </a:rPr>
                        <a:t> </a:t>
                      </a:r>
                      <a:r>
                        <a:rPr lang="en-US" sz="2500" dirty="0">
                          <a:effectLst/>
                        </a:rPr>
                        <a:t>%</a:t>
                      </a:r>
                      <a:endParaRPr lang="en-ZA" sz="25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536325571"/>
                  </a:ext>
                </a:extLst>
              </a:tr>
              <a:tr h="492366">
                <a:tc>
                  <a:txBody>
                    <a:bodyPr/>
                    <a:lstStyle/>
                    <a:p>
                      <a:pPr marL="67945">
                        <a:lnSpc>
                          <a:spcPct val="150000"/>
                        </a:lnSpc>
                        <a:spcBef>
                          <a:spcPts val="115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</a:rPr>
                        <a:t>Autopsy</a:t>
                      </a:r>
                      <a:endParaRPr lang="en-ZA" sz="25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9055"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500" b="1" dirty="0">
                          <a:solidFill>
                            <a:schemeClr val="bg1"/>
                          </a:solidFill>
                          <a:effectLst/>
                        </a:rPr>
                        <a:t>34</a:t>
                      </a:r>
                      <a:r>
                        <a:rPr lang="en-US" sz="2500" b="1" spc="-5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2500" b="1" dirty="0">
                          <a:solidFill>
                            <a:schemeClr val="bg1"/>
                          </a:solidFill>
                          <a:effectLst/>
                        </a:rPr>
                        <a:t>643</a:t>
                      </a:r>
                      <a:endParaRPr lang="en-ZA" sz="25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R="59690"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</a:rPr>
                        <a:t>7,6</a:t>
                      </a:r>
                      <a:endParaRPr lang="en-ZA" sz="25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534981610"/>
                  </a:ext>
                </a:extLst>
              </a:tr>
              <a:tr h="492366">
                <a:tc>
                  <a:txBody>
                    <a:bodyPr/>
                    <a:lstStyle/>
                    <a:p>
                      <a:pPr marL="67945">
                        <a:lnSpc>
                          <a:spcPct val="150000"/>
                        </a:lnSpc>
                        <a:spcBef>
                          <a:spcPts val="105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</a:rPr>
                        <a:t>Post</a:t>
                      </a:r>
                      <a:r>
                        <a:rPr lang="en-US" sz="2500" spc="-35" dirty="0">
                          <a:effectLst/>
                        </a:rPr>
                        <a:t> </a:t>
                      </a:r>
                      <a:r>
                        <a:rPr lang="en-US" sz="2500" dirty="0">
                          <a:effectLst/>
                        </a:rPr>
                        <a:t>mortem</a:t>
                      </a:r>
                      <a:r>
                        <a:rPr lang="en-US" sz="2500" spc="-10" dirty="0">
                          <a:effectLst/>
                        </a:rPr>
                        <a:t> </a:t>
                      </a:r>
                      <a:r>
                        <a:rPr lang="en-US" sz="2500" dirty="0">
                          <a:effectLst/>
                        </a:rPr>
                        <a:t>examination</a:t>
                      </a:r>
                      <a:endParaRPr lang="en-ZA" sz="25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9055"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500" b="1" dirty="0">
                          <a:solidFill>
                            <a:schemeClr val="bg1"/>
                          </a:solidFill>
                          <a:effectLst/>
                        </a:rPr>
                        <a:t>78</a:t>
                      </a:r>
                      <a:r>
                        <a:rPr lang="en-US" sz="2500" b="1" spc="-5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2500" b="1" dirty="0">
                          <a:solidFill>
                            <a:schemeClr val="bg1"/>
                          </a:solidFill>
                          <a:effectLst/>
                        </a:rPr>
                        <a:t>418</a:t>
                      </a:r>
                      <a:endParaRPr lang="en-ZA" sz="25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R="59055"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</a:rPr>
                        <a:t>17,3</a:t>
                      </a:r>
                      <a:endParaRPr lang="en-ZA" sz="25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449612015"/>
                  </a:ext>
                </a:extLst>
              </a:tr>
              <a:tr h="599399">
                <a:tc>
                  <a:txBody>
                    <a:bodyPr/>
                    <a:lstStyle/>
                    <a:p>
                      <a:pPr marL="67945">
                        <a:lnSpc>
                          <a:spcPct val="150000"/>
                        </a:lnSpc>
                        <a:spcBef>
                          <a:spcPts val="55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</a:rPr>
                        <a:t>Opinion</a:t>
                      </a:r>
                      <a:r>
                        <a:rPr lang="en-US" sz="2500" spc="-30" dirty="0">
                          <a:effectLst/>
                        </a:rPr>
                        <a:t> </a:t>
                      </a:r>
                      <a:r>
                        <a:rPr lang="en-US" sz="2500" dirty="0">
                          <a:effectLst/>
                        </a:rPr>
                        <a:t>of</a:t>
                      </a:r>
                      <a:r>
                        <a:rPr lang="en-US" sz="2500" spc="-20" dirty="0">
                          <a:effectLst/>
                        </a:rPr>
                        <a:t> </a:t>
                      </a:r>
                      <a:r>
                        <a:rPr lang="en-US" sz="2500" dirty="0">
                          <a:effectLst/>
                        </a:rPr>
                        <a:t>attending</a:t>
                      </a:r>
                      <a:r>
                        <a:rPr lang="en-US" sz="2500" spc="-35" dirty="0">
                          <a:effectLst/>
                        </a:rPr>
                        <a:t> </a:t>
                      </a:r>
                      <a:r>
                        <a:rPr lang="en-US" sz="2500" dirty="0">
                          <a:effectLst/>
                        </a:rPr>
                        <a:t>medical</a:t>
                      </a:r>
                      <a:r>
                        <a:rPr lang="en-US" sz="2500" spc="-35" dirty="0">
                          <a:effectLst/>
                        </a:rPr>
                        <a:t> </a:t>
                      </a:r>
                      <a:r>
                        <a:rPr lang="en-US" sz="2500" dirty="0">
                          <a:effectLst/>
                        </a:rPr>
                        <a:t>practitioner</a:t>
                      </a:r>
                      <a:endParaRPr lang="en-ZA" sz="25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9055" algn="r">
                        <a:lnSpc>
                          <a:spcPct val="150000"/>
                        </a:lnSpc>
                        <a:spcBef>
                          <a:spcPts val="430"/>
                        </a:spcBef>
                        <a:spcAft>
                          <a:spcPts val="0"/>
                        </a:spcAft>
                      </a:pPr>
                      <a:r>
                        <a:rPr lang="en-US" sz="2500" b="1" dirty="0">
                          <a:solidFill>
                            <a:schemeClr val="bg1"/>
                          </a:solidFill>
                          <a:effectLst/>
                        </a:rPr>
                        <a:t>47</a:t>
                      </a:r>
                      <a:r>
                        <a:rPr lang="en-US" sz="2500" b="1" spc="-5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2500" b="1" dirty="0">
                          <a:solidFill>
                            <a:schemeClr val="bg1"/>
                          </a:solidFill>
                          <a:effectLst/>
                        </a:rPr>
                        <a:t>759</a:t>
                      </a:r>
                      <a:endParaRPr lang="en-ZA" sz="25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R="59055" algn="r">
                        <a:lnSpc>
                          <a:spcPct val="150000"/>
                        </a:lnSpc>
                        <a:spcBef>
                          <a:spcPts val="43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</a:rPr>
                        <a:t>10,5</a:t>
                      </a:r>
                      <a:endParaRPr lang="en-ZA" sz="25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782517383"/>
                  </a:ext>
                </a:extLst>
              </a:tr>
              <a:tr h="517849">
                <a:tc>
                  <a:txBody>
                    <a:bodyPr/>
                    <a:lstStyle/>
                    <a:p>
                      <a:pPr marL="67945">
                        <a:lnSpc>
                          <a:spcPct val="150000"/>
                        </a:lnSpc>
                        <a:spcBef>
                          <a:spcPts val="32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</a:rPr>
                        <a:t>Opinion</a:t>
                      </a:r>
                      <a:r>
                        <a:rPr lang="en-US" sz="2500" spc="-20" dirty="0">
                          <a:effectLst/>
                        </a:rPr>
                        <a:t> </a:t>
                      </a:r>
                      <a:r>
                        <a:rPr lang="en-US" sz="2500" dirty="0">
                          <a:effectLst/>
                        </a:rPr>
                        <a:t>of</a:t>
                      </a:r>
                      <a:r>
                        <a:rPr lang="en-US" sz="2500" spc="-15" dirty="0">
                          <a:effectLst/>
                        </a:rPr>
                        <a:t> </a:t>
                      </a:r>
                      <a:r>
                        <a:rPr lang="en-US" sz="2500" dirty="0">
                          <a:effectLst/>
                        </a:rPr>
                        <a:t>attending</a:t>
                      </a:r>
                      <a:r>
                        <a:rPr lang="en-US" sz="2500" spc="-30" dirty="0">
                          <a:effectLst/>
                        </a:rPr>
                        <a:t> </a:t>
                      </a:r>
                      <a:r>
                        <a:rPr lang="en-US" sz="2500" dirty="0">
                          <a:effectLst/>
                        </a:rPr>
                        <a:t>medical</a:t>
                      </a:r>
                      <a:r>
                        <a:rPr lang="en-US" sz="2500" spc="-25" dirty="0">
                          <a:effectLst/>
                        </a:rPr>
                        <a:t> </a:t>
                      </a:r>
                      <a:r>
                        <a:rPr lang="en-US" sz="2500" dirty="0">
                          <a:effectLst/>
                        </a:rPr>
                        <a:t>practitioner</a:t>
                      </a:r>
                      <a:r>
                        <a:rPr lang="en-US" sz="2500" spc="-25" dirty="0">
                          <a:effectLst/>
                        </a:rPr>
                        <a:t> </a:t>
                      </a:r>
                      <a:r>
                        <a:rPr lang="en-US" sz="2500" dirty="0">
                          <a:effectLst/>
                        </a:rPr>
                        <a:t>on</a:t>
                      </a:r>
                      <a:r>
                        <a:rPr lang="en-US" sz="2500" spc="-15" dirty="0">
                          <a:effectLst/>
                        </a:rPr>
                        <a:t> </a:t>
                      </a:r>
                      <a:r>
                        <a:rPr lang="en-US" sz="2500" dirty="0">
                          <a:effectLst/>
                        </a:rPr>
                        <a:t>duty</a:t>
                      </a:r>
                      <a:endParaRPr lang="en-ZA" sz="25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9055" algn="r">
                        <a:lnSpc>
                          <a:spcPct val="15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2500" b="1" dirty="0">
                          <a:solidFill>
                            <a:schemeClr val="bg1"/>
                          </a:solidFill>
                          <a:effectLst/>
                        </a:rPr>
                        <a:t>5</a:t>
                      </a:r>
                      <a:r>
                        <a:rPr lang="en-US" sz="2500" b="1" spc="-5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2500" b="1" dirty="0">
                          <a:solidFill>
                            <a:schemeClr val="bg1"/>
                          </a:solidFill>
                          <a:effectLst/>
                        </a:rPr>
                        <a:t>955</a:t>
                      </a:r>
                      <a:endParaRPr lang="en-ZA" sz="25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R="59690" algn="r">
                        <a:lnSpc>
                          <a:spcPct val="150000"/>
                        </a:lnSpc>
                        <a:spcBef>
                          <a:spcPts val="19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</a:rPr>
                        <a:t>1,3</a:t>
                      </a:r>
                      <a:endParaRPr lang="en-ZA" sz="25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016107378"/>
                  </a:ext>
                </a:extLst>
              </a:tr>
              <a:tr h="536196">
                <a:tc>
                  <a:txBody>
                    <a:bodyPr/>
                    <a:lstStyle/>
                    <a:p>
                      <a:pPr marL="67945">
                        <a:lnSpc>
                          <a:spcPct val="150000"/>
                        </a:lnSpc>
                        <a:spcBef>
                          <a:spcPts val="37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</a:rPr>
                        <a:t>Opinion</a:t>
                      </a:r>
                      <a:r>
                        <a:rPr lang="en-US" sz="2500" spc="-25" dirty="0">
                          <a:effectLst/>
                        </a:rPr>
                        <a:t> </a:t>
                      </a:r>
                      <a:r>
                        <a:rPr lang="en-US" sz="2500" dirty="0">
                          <a:effectLst/>
                        </a:rPr>
                        <a:t>of</a:t>
                      </a:r>
                      <a:r>
                        <a:rPr lang="en-US" sz="2500" spc="-20" dirty="0">
                          <a:effectLst/>
                        </a:rPr>
                        <a:t> </a:t>
                      </a:r>
                      <a:r>
                        <a:rPr lang="en-US" sz="2500" dirty="0">
                          <a:effectLst/>
                        </a:rPr>
                        <a:t>registered</a:t>
                      </a:r>
                      <a:r>
                        <a:rPr lang="en-US" sz="2500" spc="-25" dirty="0">
                          <a:effectLst/>
                        </a:rPr>
                        <a:t> </a:t>
                      </a:r>
                      <a:r>
                        <a:rPr lang="en-US" sz="2500" dirty="0">
                          <a:effectLst/>
                        </a:rPr>
                        <a:t>professional</a:t>
                      </a:r>
                      <a:r>
                        <a:rPr lang="en-US" sz="2500" spc="-5" dirty="0">
                          <a:effectLst/>
                        </a:rPr>
                        <a:t> </a:t>
                      </a:r>
                      <a:r>
                        <a:rPr lang="en-US" sz="2500" dirty="0">
                          <a:effectLst/>
                        </a:rPr>
                        <a:t>nurse</a:t>
                      </a:r>
                      <a:endParaRPr lang="en-ZA" sz="25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9055" algn="r">
                        <a:lnSpc>
                          <a:spcPct val="150000"/>
                        </a:lnSpc>
                        <a:spcBef>
                          <a:spcPts val="250"/>
                        </a:spcBef>
                        <a:spcAft>
                          <a:spcPts val="0"/>
                        </a:spcAft>
                      </a:pPr>
                      <a:r>
                        <a:rPr lang="en-US" sz="2500" b="1" dirty="0">
                          <a:solidFill>
                            <a:schemeClr val="bg1"/>
                          </a:solidFill>
                          <a:effectLst/>
                        </a:rPr>
                        <a:t>36</a:t>
                      </a:r>
                      <a:r>
                        <a:rPr lang="en-US" sz="2500" b="1" spc="-5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2500" b="1" dirty="0">
                          <a:solidFill>
                            <a:schemeClr val="bg1"/>
                          </a:solidFill>
                          <a:effectLst/>
                        </a:rPr>
                        <a:t>084</a:t>
                      </a:r>
                      <a:endParaRPr lang="en-ZA" sz="25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R="59690" algn="r">
                        <a:lnSpc>
                          <a:spcPct val="150000"/>
                        </a:lnSpc>
                        <a:spcBef>
                          <a:spcPts val="25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</a:rPr>
                        <a:t>7,9</a:t>
                      </a:r>
                      <a:endParaRPr lang="en-ZA" sz="25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435331736"/>
                  </a:ext>
                </a:extLst>
              </a:tr>
              <a:tr h="492366">
                <a:tc>
                  <a:txBody>
                    <a:bodyPr/>
                    <a:lstStyle/>
                    <a:p>
                      <a:pPr marL="67945">
                        <a:lnSpc>
                          <a:spcPct val="150000"/>
                        </a:lnSpc>
                        <a:spcBef>
                          <a:spcPts val="18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</a:rPr>
                        <a:t>Interview</a:t>
                      </a:r>
                      <a:r>
                        <a:rPr lang="en-US" sz="2500" spc="-20" dirty="0">
                          <a:effectLst/>
                        </a:rPr>
                        <a:t> </a:t>
                      </a:r>
                      <a:r>
                        <a:rPr lang="en-US" sz="2500" dirty="0">
                          <a:effectLst/>
                        </a:rPr>
                        <a:t>of</a:t>
                      </a:r>
                      <a:r>
                        <a:rPr lang="en-US" sz="2500" spc="-5" dirty="0">
                          <a:effectLst/>
                        </a:rPr>
                        <a:t> </a:t>
                      </a:r>
                      <a:r>
                        <a:rPr lang="en-US" sz="2500" dirty="0">
                          <a:effectLst/>
                        </a:rPr>
                        <a:t>family</a:t>
                      </a:r>
                      <a:r>
                        <a:rPr lang="en-US" sz="2500" spc="-30" dirty="0">
                          <a:effectLst/>
                        </a:rPr>
                        <a:t> </a:t>
                      </a:r>
                      <a:r>
                        <a:rPr lang="en-US" sz="2500" dirty="0">
                          <a:effectLst/>
                        </a:rPr>
                        <a:t>member</a:t>
                      </a:r>
                      <a:endParaRPr lang="en-ZA" sz="25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9055" algn="r">
                        <a:lnSpc>
                          <a:spcPct val="150000"/>
                        </a:lnSpc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en-US" sz="2500" b="1" dirty="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r>
                        <a:rPr lang="en-US" sz="2500" b="1" spc="-5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2500" b="1" dirty="0">
                          <a:solidFill>
                            <a:schemeClr val="bg1"/>
                          </a:solidFill>
                          <a:effectLst/>
                        </a:rPr>
                        <a:t>258</a:t>
                      </a:r>
                      <a:endParaRPr lang="en-ZA" sz="25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R="59690" algn="r">
                        <a:lnSpc>
                          <a:spcPct val="150000"/>
                        </a:lnSpc>
                        <a:spcBef>
                          <a:spcPts val="60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</a:rPr>
                        <a:t>0,7</a:t>
                      </a:r>
                      <a:endParaRPr lang="en-ZA" sz="25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222321862"/>
                  </a:ext>
                </a:extLst>
              </a:tr>
              <a:tr h="492366">
                <a:tc>
                  <a:txBody>
                    <a:bodyPr/>
                    <a:lstStyle/>
                    <a:p>
                      <a:pPr marL="67945">
                        <a:lnSpc>
                          <a:spcPct val="150000"/>
                        </a:lnSpc>
                        <a:spcBef>
                          <a:spcPts val="115"/>
                        </a:spcBef>
                        <a:spcAft>
                          <a:spcPts val="0"/>
                        </a:spcAft>
                      </a:pPr>
                      <a:r>
                        <a:rPr lang="en-US" sz="2500">
                          <a:effectLst/>
                        </a:rPr>
                        <a:t>Other</a:t>
                      </a:r>
                      <a:endParaRPr lang="en-ZA" sz="2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9055"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500" b="1" dirty="0">
                          <a:solidFill>
                            <a:schemeClr val="bg1"/>
                          </a:solidFill>
                          <a:effectLst/>
                        </a:rPr>
                        <a:t>3</a:t>
                      </a:r>
                      <a:r>
                        <a:rPr lang="en-US" sz="2500" b="1" spc="-5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2500" b="1" dirty="0">
                          <a:solidFill>
                            <a:schemeClr val="bg1"/>
                          </a:solidFill>
                          <a:effectLst/>
                        </a:rPr>
                        <a:t>972</a:t>
                      </a:r>
                      <a:endParaRPr lang="en-ZA" sz="25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R="59690"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</a:rPr>
                        <a:t>0,9</a:t>
                      </a:r>
                      <a:endParaRPr lang="en-ZA" sz="25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954583310"/>
                  </a:ext>
                </a:extLst>
              </a:tr>
              <a:tr h="492366">
                <a:tc>
                  <a:txBody>
                    <a:bodyPr/>
                    <a:lstStyle/>
                    <a:p>
                      <a:pPr marL="67945">
                        <a:lnSpc>
                          <a:spcPct val="150000"/>
                        </a:lnSpc>
                        <a:spcBef>
                          <a:spcPts val="115"/>
                        </a:spcBef>
                        <a:spcAft>
                          <a:spcPts val="0"/>
                        </a:spcAft>
                      </a:pPr>
                      <a:r>
                        <a:rPr lang="en-US" sz="2500">
                          <a:effectLst/>
                        </a:rPr>
                        <a:t>Autopsy</a:t>
                      </a:r>
                      <a:r>
                        <a:rPr lang="en-US" sz="2500" spc="-40">
                          <a:effectLst/>
                        </a:rPr>
                        <a:t> </a:t>
                      </a:r>
                      <a:r>
                        <a:rPr lang="en-US" sz="2500">
                          <a:effectLst/>
                        </a:rPr>
                        <a:t>results</a:t>
                      </a:r>
                      <a:r>
                        <a:rPr lang="en-US" sz="2500" spc="-15">
                          <a:effectLst/>
                        </a:rPr>
                        <a:t> </a:t>
                      </a:r>
                      <a:r>
                        <a:rPr lang="en-US" sz="2500">
                          <a:effectLst/>
                        </a:rPr>
                        <a:t>may</a:t>
                      </a:r>
                      <a:r>
                        <a:rPr lang="en-US" sz="2500" spc="-45">
                          <a:effectLst/>
                        </a:rPr>
                        <a:t> </a:t>
                      </a:r>
                      <a:r>
                        <a:rPr lang="en-US" sz="2500">
                          <a:effectLst/>
                        </a:rPr>
                        <a:t>be</a:t>
                      </a:r>
                      <a:r>
                        <a:rPr lang="en-US" sz="2500" spc="-15">
                          <a:effectLst/>
                        </a:rPr>
                        <a:t> </a:t>
                      </a:r>
                      <a:r>
                        <a:rPr lang="en-US" sz="2500">
                          <a:effectLst/>
                        </a:rPr>
                        <a:t>available</a:t>
                      </a:r>
                      <a:r>
                        <a:rPr lang="en-US" sz="2500" spc="-15">
                          <a:effectLst/>
                        </a:rPr>
                        <a:t> </a:t>
                      </a:r>
                      <a:r>
                        <a:rPr lang="en-US" sz="2500">
                          <a:effectLst/>
                        </a:rPr>
                        <a:t>later</a:t>
                      </a:r>
                      <a:endParaRPr lang="en-ZA" sz="2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0960"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500" b="1" dirty="0">
                          <a:solidFill>
                            <a:schemeClr val="bg1"/>
                          </a:solidFill>
                          <a:effectLst/>
                        </a:rPr>
                        <a:t>221</a:t>
                      </a:r>
                      <a:endParaRPr lang="en-ZA" sz="25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R="59690"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</a:rPr>
                        <a:t>0,0</a:t>
                      </a:r>
                      <a:endParaRPr lang="en-ZA" sz="25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4026415946"/>
                  </a:ext>
                </a:extLst>
              </a:tr>
              <a:tr h="492366">
                <a:tc>
                  <a:txBody>
                    <a:bodyPr/>
                    <a:lstStyle/>
                    <a:p>
                      <a:pPr marL="103505">
                        <a:lnSpc>
                          <a:spcPct val="150000"/>
                        </a:lnSpc>
                        <a:spcBef>
                          <a:spcPts val="105"/>
                        </a:spcBef>
                        <a:spcAft>
                          <a:spcPts val="0"/>
                        </a:spcAft>
                      </a:pPr>
                      <a:r>
                        <a:rPr lang="en-US" sz="2500">
                          <a:effectLst/>
                        </a:rPr>
                        <a:t>Unspecified</a:t>
                      </a:r>
                      <a:endParaRPr lang="en-ZA" sz="25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9055"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500" b="1" dirty="0">
                          <a:solidFill>
                            <a:schemeClr val="bg1"/>
                          </a:solidFill>
                          <a:effectLst/>
                        </a:rPr>
                        <a:t>243</a:t>
                      </a:r>
                      <a:r>
                        <a:rPr lang="en-US" sz="2500" b="1" spc="-10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en-US" sz="2500" b="1" dirty="0">
                          <a:solidFill>
                            <a:schemeClr val="bg1"/>
                          </a:solidFill>
                          <a:effectLst/>
                        </a:rPr>
                        <a:t>704</a:t>
                      </a:r>
                      <a:endParaRPr lang="en-ZA" sz="25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R="59055"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</a:rPr>
                        <a:t>53,7</a:t>
                      </a:r>
                      <a:endParaRPr lang="en-ZA" sz="25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927535729"/>
                  </a:ext>
                </a:extLst>
              </a:tr>
              <a:tr h="492366">
                <a:tc>
                  <a:txBody>
                    <a:bodyPr/>
                    <a:lstStyle/>
                    <a:p>
                      <a:pPr marL="67945">
                        <a:lnSpc>
                          <a:spcPct val="150000"/>
                        </a:lnSpc>
                        <a:spcBef>
                          <a:spcPts val="105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</a:rPr>
                        <a:t>Total</a:t>
                      </a:r>
                      <a:r>
                        <a:rPr lang="en-US" sz="2500" spc="-20" dirty="0">
                          <a:effectLst/>
                        </a:rPr>
                        <a:t> </a:t>
                      </a:r>
                      <a:r>
                        <a:rPr lang="en-US" sz="2500" dirty="0">
                          <a:effectLst/>
                        </a:rPr>
                        <a:t>deaths</a:t>
                      </a:r>
                      <a:endParaRPr lang="en-ZA" sz="25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59055" algn="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</a:rPr>
                        <a:t>454</a:t>
                      </a:r>
                      <a:r>
                        <a:rPr lang="en-US" sz="2500" spc="-10" dirty="0">
                          <a:effectLst/>
                        </a:rPr>
                        <a:t> </a:t>
                      </a:r>
                      <a:r>
                        <a:rPr lang="en-US" sz="2500" dirty="0">
                          <a:effectLst/>
                        </a:rPr>
                        <a:t>014</a:t>
                      </a:r>
                      <a:endParaRPr lang="en-ZA" sz="25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62230" algn="r">
                        <a:lnSpc>
                          <a:spcPct val="150000"/>
                        </a:lnSpc>
                        <a:spcBef>
                          <a:spcPts val="105"/>
                        </a:spcBef>
                        <a:spcAft>
                          <a:spcPts val="0"/>
                        </a:spcAft>
                      </a:pPr>
                      <a:r>
                        <a:rPr lang="en-US" sz="2500" dirty="0">
                          <a:effectLst/>
                        </a:rPr>
                        <a:t>100</a:t>
                      </a:r>
                      <a:endParaRPr lang="en-ZA" sz="2500" dirty="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5543645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60728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FC2A6-CF09-F0F5-FA3B-8289E1D45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873" y="78798"/>
            <a:ext cx="10515600" cy="70629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Automation of Coding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EFBCD07-B942-418D-A4C9-E8687D20A8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855" y="1015999"/>
            <a:ext cx="11296072" cy="5606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5449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FC2A6-CF09-F0F5-FA3B-8289E1D45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563" y="-4972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Coding - Illegibility</a:t>
            </a:r>
            <a:endParaRPr lang="en-US" b="1" dirty="0">
              <a:solidFill>
                <a:schemeClr val="accent2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985D9CF-8B9E-440E-B942-7808595038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400" y="1179871"/>
            <a:ext cx="10547927" cy="5553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0472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 txBox="1">
            <a:spLocks/>
          </p:cNvSpPr>
          <p:nvPr/>
        </p:nvSpPr>
        <p:spPr bwMode="auto">
          <a:xfrm>
            <a:off x="-1" y="34040"/>
            <a:ext cx="12192001" cy="6893233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/>
            <a:endParaRPr lang="en-US" sz="1200" b="1" dirty="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1854711" y="102773"/>
            <a:ext cx="6912768" cy="1224136"/>
            <a:chOff x="1115616" y="2398781"/>
            <a:chExt cx="6912768" cy="1224136"/>
          </a:xfrm>
        </p:grpSpPr>
        <p:sp>
          <p:nvSpPr>
            <p:cNvPr id="4" name="Oval 3"/>
            <p:cNvSpPr/>
            <p:nvPr/>
          </p:nvSpPr>
          <p:spPr bwMode="auto">
            <a:xfrm>
              <a:off x="1115616" y="2398781"/>
              <a:ext cx="1224136" cy="1224136"/>
            </a:xfrm>
            <a:prstGeom prst="ellipse">
              <a:avLst/>
            </a:prstGeom>
            <a:solidFill>
              <a:schemeClr val="bg2">
                <a:lumMod val="9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GB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cxnSp>
          <p:nvCxnSpPr>
            <p:cNvPr id="6" name="Straight Connector 5"/>
            <p:cNvCxnSpPr/>
            <p:nvPr/>
          </p:nvCxnSpPr>
          <p:spPr>
            <a:xfrm>
              <a:off x="2339752" y="3146396"/>
              <a:ext cx="5688632" cy="0"/>
            </a:xfrm>
            <a:prstGeom prst="line">
              <a:avLst/>
            </a:prstGeom>
            <a:ln w="38100">
              <a:solidFill>
                <a:schemeClr val="bg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Group 6"/>
            <p:cNvGrpSpPr/>
            <p:nvPr/>
          </p:nvGrpSpPr>
          <p:grpSpPr>
            <a:xfrm>
              <a:off x="1377931" y="2566617"/>
              <a:ext cx="699506" cy="909054"/>
              <a:chOff x="958850" y="3643313"/>
              <a:chExt cx="1568450" cy="2023863"/>
            </a:xfrm>
            <a:solidFill>
              <a:schemeClr val="accent3">
                <a:lumMod val="50000"/>
              </a:schemeClr>
            </a:solidFill>
          </p:grpSpPr>
          <p:sp>
            <p:nvSpPr>
              <p:cNvPr id="8" name="Freeform 5"/>
              <p:cNvSpPr>
                <a:spLocks noEditPoints="1"/>
              </p:cNvSpPr>
              <p:nvPr/>
            </p:nvSpPr>
            <p:spPr bwMode="auto">
              <a:xfrm>
                <a:off x="1755775" y="3911601"/>
                <a:ext cx="771525" cy="1441450"/>
              </a:xfrm>
              <a:custGeom>
                <a:avLst/>
                <a:gdLst/>
                <a:ahLst/>
                <a:cxnLst>
                  <a:cxn ang="0">
                    <a:pos x="183" y="133"/>
                  </a:cxn>
                  <a:cxn ang="0">
                    <a:pos x="245" y="495"/>
                  </a:cxn>
                  <a:cxn ang="0">
                    <a:pos x="22" y="219"/>
                  </a:cxn>
                  <a:cxn ang="0">
                    <a:pos x="35" y="225"/>
                  </a:cxn>
                  <a:cxn ang="0">
                    <a:pos x="234" y="482"/>
                  </a:cxn>
                  <a:cxn ang="0">
                    <a:pos x="177" y="146"/>
                  </a:cxn>
                  <a:cxn ang="0">
                    <a:pos x="35" y="225"/>
                  </a:cxn>
                  <a:cxn ang="0">
                    <a:pos x="147" y="122"/>
                  </a:cxn>
                  <a:cxn ang="0">
                    <a:pos x="136" y="83"/>
                  </a:cxn>
                  <a:cxn ang="0">
                    <a:pos x="103" y="58"/>
                  </a:cxn>
                  <a:cxn ang="0">
                    <a:pos x="79" y="54"/>
                  </a:cxn>
                  <a:cxn ang="0">
                    <a:pos x="56" y="57"/>
                  </a:cxn>
                  <a:cxn ang="0">
                    <a:pos x="32" y="47"/>
                  </a:cxn>
                  <a:cxn ang="0">
                    <a:pos x="80" y="42"/>
                  </a:cxn>
                  <a:cxn ang="0">
                    <a:pos x="104" y="36"/>
                  </a:cxn>
                  <a:cxn ang="0">
                    <a:pos x="104" y="23"/>
                  </a:cxn>
                  <a:cxn ang="0">
                    <a:pos x="97" y="15"/>
                  </a:cxn>
                  <a:cxn ang="0">
                    <a:pos x="86" y="12"/>
                  </a:cxn>
                  <a:cxn ang="0">
                    <a:pos x="111" y="6"/>
                  </a:cxn>
                  <a:cxn ang="0">
                    <a:pos x="113" y="49"/>
                  </a:cxn>
                  <a:cxn ang="0">
                    <a:pos x="159" y="119"/>
                  </a:cxn>
                  <a:cxn ang="0">
                    <a:pos x="174" y="412"/>
                  </a:cxn>
                  <a:cxn ang="0">
                    <a:pos x="200" y="425"/>
                  </a:cxn>
                  <a:cxn ang="0">
                    <a:pos x="114" y="402"/>
                  </a:cxn>
                  <a:cxn ang="0">
                    <a:pos x="48" y="393"/>
                  </a:cxn>
                  <a:cxn ang="0">
                    <a:pos x="112" y="254"/>
                  </a:cxn>
                  <a:cxn ang="0">
                    <a:pos x="212" y="275"/>
                  </a:cxn>
                  <a:cxn ang="0">
                    <a:pos x="150" y="297"/>
                  </a:cxn>
                  <a:cxn ang="0">
                    <a:pos x="62" y="282"/>
                  </a:cxn>
                  <a:cxn ang="0">
                    <a:pos x="112" y="254"/>
                  </a:cxn>
                  <a:cxn ang="0">
                    <a:pos x="196" y="344"/>
                  </a:cxn>
                  <a:cxn ang="0">
                    <a:pos x="115" y="340"/>
                  </a:cxn>
                  <a:cxn ang="0">
                    <a:pos x="61" y="337"/>
                  </a:cxn>
                  <a:cxn ang="0">
                    <a:pos x="176" y="189"/>
                  </a:cxn>
                  <a:cxn ang="0">
                    <a:pos x="151" y="214"/>
                  </a:cxn>
                  <a:cxn ang="0">
                    <a:pos x="125" y="189"/>
                  </a:cxn>
                  <a:cxn ang="0">
                    <a:pos x="151" y="166"/>
                  </a:cxn>
                  <a:cxn ang="0">
                    <a:pos x="176" y="189"/>
                  </a:cxn>
                </a:cxnLst>
                <a:rect l="0" t="0" r="r" b="b"/>
                <a:pathLst>
                  <a:path w="265" h="495">
                    <a:moveTo>
                      <a:pt x="125" y="130"/>
                    </a:moveTo>
                    <a:cubicBezTo>
                      <a:pt x="183" y="133"/>
                      <a:pt x="183" y="133"/>
                      <a:pt x="183" y="133"/>
                    </a:cubicBezTo>
                    <a:cubicBezTo>
                      <a:pt x="265" y="236"/>
                      <a:pt x="265" y="236"/>
                      <a:pt x="265" y="236"/>
                    </a:cubicBezTo>
                    <a:cubicBezTo>
                      <a:pt x="245" y="495"/>
                      <a:pt x="245" y="495"/>
                      <a:pt x="245" y="495"/>
                    </a:cubicBezTo>
                    <a:cubicBezTo>
                      <a:pt x="0" y="478"/>
                      <a:pt x="0" y="478"/>
                      <a:pt x="0" y="478"/>
                    </a:cubicBezTo>
                    <a:cubicBezTo>
                      <a:pt x="22" y="219"/>
                      <a:pt x="22" y="219"/>
                      <a:pt x="22" y="219"/>
                    </a:cubicBezTo>
                    <a:lnTo>
                      <a:pt x="125" y="130"/>
                    </a:lnTo>
                    <a:close/>
                    <a:moveTo>
                      <a:pt x="35" y="225"/>
                    </a:moveTo>
                    <a:cubicBezTo>
                      <a:pt x="15" y="466"/>
                      <a:pt x="15" y="466"/>
                      <a:pt x="15" y="466"/>
                    </a:cubicBezTo>
                    <a:cubicBezTo>
                      <a:pt x="234" y="482"/>
                      <a:pt x="234" y="482"/>
                      <a:pt x="234" y="482"/>
                    </a:cubicBezTo>
                    <a:cubicBezTo>
                      <a:pt x="253" y="240"/>
                      <a:pt x="253" y="240"/>
                      <a:pt x="253" y="240"/>
                    </a:cubicBezTo>
                    <a:cubicBezTo>
                      <a:pt x="177" y="146"/>
                      <a:pt x="177" y="146"/>
                      <a:pt x="177" y="146"/>
                    </a:cubicBezTo>
                    <a:cubicBezTo>
                      <a:pt x="130" y="143"/>
                      <a:pt x="130" y="143"/>
                      <a:pt x="130" y="143"/>
                    </a:cubicBezTo>
                    <a:lnTo>
                      <a:pt x="35" y="225"/>
                    </a:lnTo>
                    <a:close/>
                    <a:moveTo>
                      <a:pt x="159" y="119"/>
                    </a:moveTo>
                    <a:cubicBezTo>
                      <a:pt x="147" y="122"/>
                      <a:pt x="147" y="122"/>
                      <a:pt x="147" y="122"/>
                    </a:cubicBezTo>
                    <a:cubicBezTo>
                      <a:pt x="145" y="114"/>
                      <a:pt x="143" y="106"/>
                      <a:pt x="141" y="100"/>
                    </a:cubicBezTo>
                    <a:cubicBezTo>
                      <a:pt x="139" y="94"/>
                      <a:pt x="138" y="88"/>
                      <a:pt x="136" y="83"/>
                    </a:cubicBezTo>
                    <a:cubicBezTo>
                      <a:pt x="135" y="77"/>
                      <a:pt x="134" y="74"/>
                      <a:pt x="134" y="73"/>
                    </a:cubicBezTo>
                    <a:cubicBezTo>
                      <a:pt x="103" y="58"/>
                      <a:pt x="103" y="58"/>
                      <a:pt x="103" y="58"/>
                    </a:cubicBezTo>
                    <a:cubicBezTo>
                      <a:pt x="102" y="58"/>
                      <a:pt x="98" y="58"/>
                      <a:pt x="91" y="57"/>
                    </a:cubicBezTo>
                    <a:cubicBezTo>
                      <a:pt x="84" y="56"/>
                      <a:pt x="80" y="55"/>
                      <a:pt x="79" y="54"/>
                    </a:cubicBezTo>
                    <a:cubicBezTo>
                      <a:pt x="79" y="55"/>
                      <a:pt x="76" y="55"/>
                      <a:pt x="71" y="56"/>
                    </a:cubicBezTo>
                    <a:cubicBezTo>
                      <a:pt x="67" y="56"/>
                      <a:pt x="62" y="56"/>
                      <a:pt x="56" y="57"/>
                    </a:cubicBezTo>
                    <a:cubicBezTo>
                      <a:pt x="50" y="59"/>
                      <a:pt x="42" y="59"/>
                      <a:pt x="34" y="60"/>
                    </a:cubicBezTo>
                    <a:cubicBezTo>
                      <a:pt x="32" y="47"/>
                      <a:pt x="32" y="47"/>
                      <a:pt x="32" y="47"/>
                    </a:cubicBezTo>
                    <a:cubicBezTo>
                      <a:pt x="79" y="42"/>
                      <a:pt x="79" y="42"/>
                      <a:pt x="79" y="42"/>
                    </a:cubicBezTo>
                    <a:cubicBezTo>
                      <a:pt x="80" y="42"/>
                      <a:pt x="80" y="42"/>
                      <a:pt x="80" y="42"/>
                    </a:cubicBezTo>
                    <a:cubicBezTo>
                      <a:pt x="100" y="45"/>
                      <a:pt x="100" y="45"/>
                      <a:pt x="100" y="45"/>
                    </a:cubicBezTo>
                    <a:cubicBezTo>
                      <a:pt x="101" y="42"/>
                      <a:pt x="103" y="39"/>
                      <a:pt x="104" y="36"/>
                    </a:cubicBezTo>
                    <a:cubicBezTo>
                      <a:pt x="105" y="33"/>
                      <a:pt x="106" y="31"/>
                      <a:pt x="107" y="29"/>
                    </a:cubicBezTo>
                    <a:cubicBezTo>
                      <a:pt x="106" y="28"/>
                      <a:pt x="105" y="26"/>
                      <a:pt x="104" y="23"/>
                    </a:cubicBezTo>
                    <a:cubicBezTo>
                      <a:pt x="103" y="21"/>
                      <a:pt x="102" y="18"/>
                      <a:pt x="101" y="16"/>
                    </a:cubicBezTo>
                    <a:cubicBezTo>
                      <a:pt x="100" y="16"/>
                      <a:pt x="99" y="16"/>
                      <a:pt x="97" y="15"/>
                    </a:cubicBezTo>
                    <a:cubicBezTo>
                      <a:pt x="95" y="15"/>
                      <a:pt x="93" y="14"/>
                      <a:pt x="92" y="14"/>
                    </a:cubicBezTo>
                    <a:cubicBezTo>
                      <a:pt x="86" y="12"/>
                      <a:pt x="86" y="12"/>
                      <a:pt x="86" y="12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111" y="6"/>
                      <a:pt x="111" y="6"/>
                      <a:pt x="111" y="6"/>
                    </a:cubicBezTo>
                    <a:cubicBezTo>
                      <a:pt x="121" y="29"/>
                      <a:pt x="121" y="29"/>
                      <a:pt x="121" y="29"/>
                    </a:cubicBezTo>
                    <a:cubicBezTo>
                      <a:pt x="113" y="49"/>
                      <a:pt x="113" y="49"/>
                      <a:pt x="113" y="49"/>
                    </a:cubicBezTo>
                    <a:cubicBezTo>
                      <a:pt x="145" y="64"/>
                      <a:pt x="145" y="64"/>
                      <a:pt x="145" y="64"/>
                    </a:cubicBezTo>
                    <a:lnTo>
                      <a:pt x="159" y="119"/>
                    </a:lnTo>
                    <a:close/>
                    <a:moveTo>
                      <a:pt x="115" y="389"/>
                    </a:moveTo>
                    <a:cubicBezTo>
                      <a:pt x="174" y="412"/>
                      <a:pt x="174" y="412"/>
                      <a:pt x="174" y="412"/>
                    </a:cubicBezTo>
                    <a:cubicBezTo>
                      <a:pt x="200" y="412"/>
                      <a:pt x="200" y="412"/>
                      <a:pt x="200" y="412"/>
                    </a:cubicBezTo>
                    <a:cubicBezTo>
                      <a:pt x="200" y="425"/>
                      <a:pt x="200" y="425"/>
                      <a:pt x="200" y="425"/>
                    </a:cubicBezTo>
                    <a:cubicBezTo>
                      <a:pt x="171" y="425"/>
                      <a:pt x="171" y="425"/>
                      <a:pt x="171" y="425"/>
                    </a:cubicBezTo>
                    <a:cubicBezTo>
                      <a:pt x="114" y="402"/>
                      <a:pt x="114" y="402"/>
                      <a:pt x="114" y="402"/>
                    </a:cubicBezTo>
                    <a:cubicBezTo>
                      <a:pt x="49" y="406"/>
                      <a:pt x="49" y="406"/>
                      <a:pt x="49" y="406"/>
                    </a:cubicBezTo>
                    <a:cubicBezTo>
                      <a:pt x="48" y="393"/>
                      <a:pt x="48" y="393"/>
                      <a:pt x="48" y="393"/>
                    </a:cubicBezTo>
                    <a:lnTo>
                      <a:pt x="115" y="389"/>
                    </a:lnTo>
                    <a:close/>
                    <a:moveTo>
                      <a:pt x="112" y="254"/>
                    </a:moveTo>
                    <a:cubicBezTo>
                      <a:pt x="154" y="284"/>
                      <a:pt x="154" y="284"/>
                      <a:pt x="154" y="284"/>
                    </a:cubicBezTo>
                    <a:cubicBezTo>
                      <a:pt x="212" y="275"/>
                      <a:pt x="212" y="275"/>
                      <a:pt x="212" y="275"/>
                    </a:cubicBezTo>
                    <a:cubicBezTo>
                      <a:pt x="214" y="288"/>
                      <a:pt x="214" y="288"/>
                      <a:pt x="214" y="288"/>
                    </a:cubicBezTo>
                    <a:cubicBezTo>
                      <a:pt x="150" y="297"/>
                      <a:pt x="150" y="297"/>
                      <a:pt x="150" y="297"/>
                    </a:cubicBezTo>
                    <a:cubicBezTo>
                      <a:pt x="110" y="268"/>
                      <a:pt x="110" y="268"/>
                      <a:pt x="110" y="268"/>
                    </a:cubicBezTo>
                    <a:cubicBezTo>
                      <a:pt x="62" y="282"/>
                      <a:pt x="62" y="282"/>
                      <a:pt x="62" y="282"/>
                    </a:cubicBezTo>
                    <a:cubicBezTo>
                      <a:pt x="59" y="270"/>
                      <a:pt x="59" y="270"/>
                      <a:pt x="59" y="270"/>
                    </a:cubicBezTo>
                    <a:lnTo>
                      <a:pt x="112" y="254"/>
                    </a:lnTo>
                    <a:close/>
                    <a:moveTo>
                      <a:pt x="115" y="327"/>
                    </a:moveTo>
                    <a:cubicBezTo>
                      <a:pt x="196" y="344"/>
                      <a:pt x="196" y="344"/>
                      <a:pt x="196" y="344"/>
                    </a:cubicBezTo>
                    <a:cubicBezTo>
                      <a:pt x="193" y="357"/>
                      <a:pt x="193" y="357"/>
                      <a:pt x="193" y="357"/>
                    </a:cubicBezTo>
                    <a:cubicBezTo>
                      <a:pt x="115" y="340"/>
                      <a:pt x="115" y="340"/>
                      <a:pt x="115" y="340"/>
                    </a:cubicBezTo>
                    <a:cubicBezTo>
                      <a:pt x="63" y="350"/>
                      <a:pt x="63" y="350"/>
                      <a:pt x="63" y="350"/>
                    </a:cubicBezTo>
                    <a:cubicBezTo>
                      <a:pt x="61" y="337"/>
                      <a:pt x="61" y="337"/>
                      <a:pt x="61" y="337"/>
                    </a:cubicBezTo>
                    <a:lnTo>
                      <a:pt x="115" y="327"/>
                    </a:lnTo>
                    <a:close/>
                    <a:moveTo>
                      <a:pt x="176" y="189"/>
                    </a:moveTo>
                    <a:cubicBezTo>
                      <a:pt x="176" y="196"/>
                      <a:pt x="174" y="202"/>
                      <a:pt x="169" y="207"/>
                    </a:cubicBezTo>
                    <a:cubicBezTo>
                      <a:pt x="164" y="211"/>
                      <a:pt x="158" y="214"/>
                      <a:pt x="151" y="214"/>
                    </a:cubicBezTo>
                    <a:cubicBezTo>
                      <a:pt x="144" y="214"/>
                      <a:pt x="138" y="211"/>
                      <a:pt x="133" y="207"/>
                    </a:cubicBezTo>
                    <a:cubicBezTo>
                      <a:pt x="128" y="202"/>
                      <a:pt x="125" y="196"/>
                      <a:pt x="125" y="189"/>
                    </a:cubicBezTo>
                    <a:cubicBezTo>
                      <a:pt x="125" y="183"/>
                      <a:pt x="128" y="178"/>
                      <a:pt x="133" y="173"/>
                    </a:cubicBezTo>
                    <a:cubicBezTo>
                      <a:pt x="138" y="168"/>
                      <a:pt x="144" y="166"/>
                      <a:pt x="151" y="166"/>
                    </a:cubicBezTo>
                    <a:cubicBezTo>
                      <a:pt x="158" y="166"/>
                      <a:pt x="164" y="168"/>
                      <a:pt x="169" y="173"/>
                    </a:cubicBezTo>
                    <a:cubicBezTo>
                      <a:pt x="174" y="178"/>
                      <a:pt x="176" y="183"/>
                      <a:pt x="176" y="189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prstClr val="white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9" name="Freeform 6"/>
              <p:cNvSpPr>
                <a:spLocks/>
              </p:cNvSpPr>
              <p:nvPr/>
            </p:nvSpPr>
            <p:spPr bwMode="auto">
              <a:xfrm>
                <a:off x="958850" y="4251326"/>
                <a:ext cx="157163" cy="176213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0" y="19"/>
                  </a:cxn>
                  <a:cxn ang="0">
                    <a:pos x="9" y="46"/>
                  </a:cxn>
                  <a:cxn ang="0">
                    <a:pos x="32" y="60"/>
                  </a:cxn>
                  <a:cxn ang="0">
                    <a:pos x="54" y="36"/>
                  </a:cxn>
                  <a:cxn ang="0">
                    <a:pos x="21" y="0"/>
                  </a:cxn>
                </a:cxnLst>
                <a:rect l="0" t="0" r="r" b="b"/>
                <a:pathLst>
                  <a:path w="54" h="60">
                    <a:moveTo>
                      <a:pt x="21" y="0"/>
                    </a:moveTo>
                    <a:cubicBezTo>
                      <a:pt x="8" y="0"/>
                      <a:pt x="1" y="6"/>
                      <a:pt x="0" y="19"/>
                    </a:cubicBezTo>
                    <a:cubicBezTo>
                      <a:pt x="0" y="28"/>
                      <a:pt x="3" y="37"/>
                      <a:pt x="9" y="46"/>
                    </a:cubicBezTo>
                    <a:cubicBezTo>
                      <a:pt x="15" y="55"/>
                      <a:pt x="23" y="60"/>
                      <a:pt x="32" y="60"/>
                    </a:cubicBezTo>
                    <a:cubicBezTo>
                      <a:pt x="47" y="60"/>
                      <a:pt x="54" y="52"/>
                      <a:pt x="54" y="36"/>
                    </a:cubicBezTo>
                    <a:cubicBezTo>
                      <a:pt x="54" y="12"/>
                      <a:pt x="43" y="0"/>
                      <a:pt x="21" y="0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prstClr val="white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0" name="Freeform 7"/>
              <p:cNvSpPr>
                <a:spLocks/>
              </p:cNvSpPr>
              <p:nvPr/>
            </p:nvSpPr>
            <p:spPr bwMode="auto">
              <a:xfrm>
                <a:off x="1060450" y="4100513"/>
                <a:ext cx="198438" cy="192088"/>
              </a:xfrm>
              <a:custGeom>
                <a:avLst/>
                <a:gdLst/>
                <a:ahLst/>
                <a:cxnLst>
                  <a:cxn ang="0">
                    <a:pos x="40" y="66"/>
                  </a:cxn>
                  <a:cxn ang="0">
                    <a:pos x="64" y="31"/>
                  </a:cxn>
                  <a:cxn ang="0">
                    <a:pos x="26" y="0"/>
                  </a:cxn>
                  <a:cxn ang="0">
                    <a:pos x="9" y="8"/>
                  </a:cxn>
                  <a:cxn ang="0">
                    <a:pos x="9" y="45"/>
                  </a:cxn>
                  <a:cxn ang="0">
                    <a:pos x="40" y="66"/>
                  </a:cxn>
                </a:cxnLst>
                <a:rect l="0" t="0" r="r" b="b"/>
                <a:pathLst>
                  <a:path w="68" h="66">
                    <a:moveTo>
                      <a:pt x="40" y="66"/>
                    </a:moveTo>
                    <a:cubicBezTo>
                      <a:pt x="60" y="66"/>
                      <a:pt x="68" y="55"/>
                      <a:pt x="64" y="31"/>
                    </a:cubicBezTo>
                    <a:cubicBezTo>
                      <a:pt x="61" y="10"/>
                      <a:pt x="48" y="0"/>
                      <a:pt x="26" y="0"/>
                    </a:cubicBezTo>
                    <a:cubicBezTo>
                      <a:pt x="18" y="0"/>
                      <a:pt x="12" y="3"/>
                      <a:pt x="9" y="8"/>
                    </a:cubicBezTo>
                    <a:cubicBezTo>
                      <a:pt x="0" y="19"/>
                      <a:pt x="0" y="31"/>
                      <a:pt x="9" y="45"/>
                    </a:cubicBezTo>
                    <a:cubicBezTo>
                      <a:pt x="15" y="59"/>
                      <a:pt x="26" y="66"/>
                      <a:pt x="40" y="66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prstClr val="white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1" name="Freeform 8"/>
              <p:cNvSpPr>
                <a:spLocks/>
              </p:cNvSpPr>
              <p:nvPr/>
            </p:nvSpPr>
            <p:spPr bwMode="auto">
              <a:xfrm>
                <a:off x="1110456" y="4138413"/>
                <a:ext cx="1004889" cy="1528763"/>
              </a:xfrm>
              <a:custGeom>
                <a:avLst/>
                <a:gdLst/>
                <a:ahLst/>
                <a:cxnLst>
                  <a:cxn ang="0">
                    <a:pos x="231" y="252"/>
                  </a:cxn>
                  <a:cxn ang="0">
                    <a:pos x="225" y="222"/>
                  </a:cxn>
                  <a:cxn ang="0">
                    <a:pos x="240" y="160"/>
                  </a:cxn>
                  <a:cxn ang="0">
                    <a:pos x="248" y="82"/>
                  </a:cxn>
                  <a:cxn ang="0">
                    <a:pos x="267" y="84"/>
                  </a:cxn>
                  <a:cxn ang="0">
                    <a:pos x="270" y="64"/>
                  </a:cxn>
                  <a:cxn ang="0">
                    <a:pos x="213" y="6"/>
                  </a:cxn>
                  <a:cxn ang="0">
                    <a:pos x="175" y="0"/>
                  </a:cxn>
                  <a:cxn ang="0">
                    <a:pos x="61" y="51"/>
                  </a:cxn>
                  <a:cxn ang="0">
                    <a:pos x="0" y="154"/>
                  </a:cxn>
                  <a:cxn ang="0">
                    <a:pos x="14" y="205"/>
                  </a:cxn>
                  <a:cxn ang="0">
                    <a:pos x="39" y="258"/>
                  </a:cxn>
                  <a:cxn ang="0">
                    <a:pos x="170" y="481"/>
                  </a:cxn>
                  <a:cxn ang="0">
                    <a:pos x="253" y="525"/>
                  </a:cxn>
                  <a:cxn ang="0">
                    <a:pos x="291" y="515"/>
                  </a:cxn>
                  <a:cxn ang="0">
                    <a:pos x="345" y="446"/>
                  </a:cxn>
                  <a:cxn ang="0">
                    <a:pos x="332" y="401"/>
                  </a:cxn>
                  <a:cxn ang="0">
                    <a:pos x="217" y="390"/>
                  </a:cxn>
                  <a:cxn ang="0">
                    <a:pos x="231" y="252"/>
                  </a:cxn>
                </a:cxnLst>
                <a:rect l="0" t="0" r="r" b="b"/>
                <a:pathLst>
                  <a:path w="345" h="525">
                    <a:moveTo>
                      <a:pt x="231" y="252"/>
                    </a:moveTo>
                    <a:cubicBezTo>
                      <a:pt x="227" y="241"/>
                      <a:pt x="225" y="231"/>
                      <a:pt x="225" y="222"/>
                    </a:cubicBezTo>
                    <a:cubicBezTo>
                      <a:pt x="225" y="208"/>
                      <a:pt x="230" y="187"/>
                      <a:pt x="240" y="160"/>
                    </a:cubicBezTo>
                    <a:cubicBezTo>
                      <a:pt x="248" y="82"/>
                      <a:pt x="248" y="82"/>
                      <a:pt x="248" y="82"/>
                    </a:cubicBezTo>
                    <a:cubicBezTo>
                      <a:pt x="267" y="84"/>
                      <a:pt x="267" y="84"/>
                      <a:pt x="267" y="84"/>
                    </a:cubicBezTo>
                    <a:cubicBezTo>
                      <a:pt x="269" y="76"/>
                      <a:pt x="270" y="69"/>
                      <a:pt x="270" y="64"/>
                    </a:cubicBezTo>
                    <a:cubicBezTo>
                      <a:pt x="270" y="36"/>
                      <a:pt x="251" y="17"/>
                      <a:pt x="213" y="6"/>
                    </a:cubicBezTo>
                    <a:cubicBezTo>
                      <a:pt x="202" y="2"/>
                      <a:pt x="189" y="0"/>
                      <a:pt x="175" y="0"/>
                    </a:cubicBezTo>
                    <a:cubicBezTo>
                      <a:pt x="139" y="0"/>
                      <a:pt x="101" y="17"/>
                      <a:pt x="61" y="51"/>
                    </a:cubicBezTo>
                    <a:cubicBezTo>
                      <a:pt x="20" y="85"/>
                      <a:pt x="0" y="119"/>
                      <a:pt x="0" y="154"/>
                    </a:cubicBezTo>
                    <a:cubicBezTo>
                      <a:pt x="0" y="169"/>
                      <a:pt x="5" y="186"/>
                      <a:pt x="14" y="205"/>
                    </a:cubicBezTo>
                    <a:cubicBezTo>
                      <a:pt x="39" y="258"/>
                      <a:pt x="39" y="258"/>
                      <a:pt x="39" y="258"/>
                    </a:cubicBezTo>
                    <a:cubicBezTo>
                      <a:pt x="98" y="378"/>
                      <a:pt x="141" y="453"/>
                      <a:pt x="170" y="481"/>
                    </a:cubicBezTo>
                    <a:cubicBezTo>
                      <a:pt x="199" y="511"/>
                      <a:pt x="227" y="525"/>
                      <a:pt x="253" y="525"/>
                    </a:cubicBezTo>
                    <a:cubicBezTo>
                      <a:pt x="266" y="525"/>
                      <a:pt x="279" y="522"/>
                      <a:pt x="291" y="515"/>
                    </a:cubicBezTo>
                    <a:cubicBezTo>
                      <a:pt x="327" y="496"/>
                      <a:pt x="345" y="473"/>
                      <a:pt x="345" y="446"/>
                    </a:cubicBezTo>
                    <a:cubicBezTo>
                      <a:pt x="345" y="433"/>
                      <a:pt x="341" y="418"/>
                      <a:pt x="332" y="401"/>
                    </a:cubicBezTo>
                    <a:cubicBezTo>
                      <a:pt x="217" y="390"/>
                      <a:pt x="217" y="390"/>
                      <a:pt x="217" y="390"/>
                    </a:cubicBezTo>
                    <a:lnTo>
                      <a:pt x="231" y="252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prstClr val="white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2" name="Freeform 9"/>
              <p:cNvSpPr>
                <a:spLocks/>
              </p:cNvSpPr>
              <p:nvPr/>
            </p:nvSpPr>
            <p:spPr bwMode="auto">
              <a:xfrm>
                <a:off x="1214438" y="3933826"/>
                <a:ext cx="206375" cy="239713"/>
              </a:xfrm>
              <a:custGeom>
                <a:avLst/>
                <a:gdLst/>
                <a:ahLst/>
                <a:cxnLst>
                  <a:cxn ang="0">
                    <a:pos x="42" y="80"/>
                  </a:cxn>
                  <a:cxn ang="0">
                    <a:pos x="69" y="39"/>
                  </a:cxn>
                  <a:cxn ang="0">
                    <a:pos x="55" y="12"/>
                  </a:cxn>
                  <a:cxn ang="0">
                    <a:pos x="29" y="0"/>
                  </a:cxn>
                  <a:cxn ang="0">
                    <a:pos x="4" y="44"/>
                  </a:cxn>
                  <a:cxn ang="0">
                    <a:pos x="42" y="80"/>
                  </a:cxn>
                </a:cxnLst>
                <a:rect l="0" t="0" r="r" b="b"/>
                <a:pathLst>
                  <a:path w="71" h="82">
                    <a:moveTo>
                      <a:pt x="42" y="80"/>
                    </a:moveTo>
                    <a:cubicBezTo>
                      <a:pt x="62" y="77"/>
                      <a:pt x="71" y="63"/>
                      <a:pt x="69" y="39"/>
                    </a:cubicBezTo>
                    <a:cubicBezTo>
                      <a:pt x="68" y="29"/>
                      <a:pt x="63" y="20"/>
                      <a:pt x="55" y="12"/>
                    </a:cubicBezTo>
                    <a:cubicBezTo>
                      <a:pt x="47" y="4"/>
                      <a:pt x="39" y="0"/>
                      <a:pt x="29" y="0"/>
                    </a:cubicBezTo>
                    <a:cubicBezTo>
                      <a:pt x="9" y="0"/>
                      <a:pt x="0" y="15"/>
                      <a:pt x="4" y="44"/>
                    </a:cubicBezTo>
                    <a:cubicBezTo>
                      <a:pt x="8" y="71"/>
                      <a:pt x="20" y="82"/>
                      <a:pt x="42" y="80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prstClr val="white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auto">
              <a:xfrm>
                <a:off x="1444625" y="3786188"/>
                <a:ext cx="217488" cy="300038"/>
              </a:xfrm>
              <a:custGeom>
                <a:avLst/>
                <a:gdLst/>
                <a:ahLst/>
                <a:cxnLst>
                  <a:cxn ang="0">
                    <a:pos x="46" y="99"/>
                  </a:cxn>
                  <a:cxn ang="0">
                    <a:pos x="75" y="63"/>
                  </a:cxn>
                  <a:cxn ang="0">
                    <a:pos x="31" y="6"/>
                  </a:cxn>
                  <a:cxn ang="0">
                    <a:pos x="3" y="43"/>
                  </a:cxn>
                  <a:cxn ang="0">
                    <a:pos x="11" y="85"/>
                  </a:cxn>
                  <a:cxn ang="0">
                    <a:pos x="46" y="99"/>
                  </a:cxn>
                </a:cxnLst>
                <a:rect l="0" t="0" r="r" b="b"/>
                <a:pathLst>
                  <a:path w="75" h="103">
                    <a:moveTo>
                      <a:pt x="46" y="99"/>
                    </a:moveTo>
                    <a:cubicBezTo>
                      <a:pt x="65" y="95"/>
                      <a:pt x="75" y="82"/>
                      <a:pt x="75" y="63"/>
                    </a:cubicBezTo>
                    <a:cubicBezTo>
                      <a:pt x="75" y="19"/>
                      <a:pt x="60" y="0"/>
                      <a:pt x="31" y="6"/>
                    </a:cubicBezTo>
                    <a:cubicBezTo>
                      <a:pt x="17" y="9"/>
                      <a:pt x="7" y="21"/>
                      <a:pt x="3" y="43"/>
                    </a:cubicBezTo>
                    <a:cubicBezTo>
                      <a:pt x="0" y="58"/>
                      <a:pt x="3" y="72"/>
                      <a:pt x="11" y="85"/>
                    </a:cubicBezTo>
                    <a:cubicBezTo>
                      <a:pt x="20" y="99"/>
                      <a:pt x="31" y="103"/>
                      <a:pt x="46" y="99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prstClr val="white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auto">
              <a:xfrm>
                <a:off x="1703388" y="3643313"/>
                <a:ext cx="325438" cy="428625"/>
              </a:xfrm>
              <a:custGeom>
                <a:avLst/>
                <a:gdLst/>
                <a:ahLst/>
                <a:cxnLst>
                  <a:cxn ang="0">
                    <a:pos x="56" y="147"/>
                  </a:cxn>
                  <a:cxn ang="0">
                    <a:pos x="95" y="125"/>
                  </a:cxn>
                  <a:cxn ang="0">
                    <a:pos x="112" y="79"/>
                  </a:cxn>
                  <a:cxn ang="0">
                    <a:pos x="95" y="27"/>
                  </a:cxn>
                  <a:cxn ang="0">
                    <a:pos x="54" y="0"/>
                  </a:cxn>
                  <a:cxn ang="0">
                    <a:pos x="15" y="20"/>
                  </a:cxn>
                  <a:cxn ang="0">
                    <a:pos x="0" y="66"/>
                  </a:cxn>
                  <a:cxn ang="0">
                    <a:pos x="14" y="119"/>
                  </a:cxn>
                  <a:cxn ang="0">
                    <a:pos x="56" y="147"/>
                  </a:cxn>
                </a:cxnLst>
                <a:rect l="0" t="0" r="r" b="b"/>
                <a:pathLst>
                  <a:path w="112" h="147">
                    <a:moveTo>
                      <a:pt x="56" y="147"/>
                    </a:moveTo>
                    <a:cubicBezTo>
                      <a:pt x="72" y="147"/>
                      <a:pt x="85" y="140"/>
                      <a:pt x="95" y="125"/>
                    </a:cubicBezTo>
                    <a:cubicBezTo>
                      <a:pt x="106" y="110"/>
                      <a:pt x="112" y="95"/>
                      <a:pt x="112" y="79"/>
                    </a:cubicBezTo>
                    <a:cubicBezTo>
                      <a:pt x="112" y="62"/>
                      <a:pt x="106" y="45"/>
                      <a:pt x="95" y="27"/>
                    </a:cubicBezTo>
                    <a:cubicBezTo>
                      <a:pt x="83" y="9"/>
                      <a:pt x="70" y="0"/>
                      <a:pt x="54" y="0"/>
                    </a:cubicBezTo>
                    <a:cubicBezTo>
                      <a:pt x="38" y="0"/>
                      <a:pt x="25" y="7"/>
                      <a:pt x="15" y="20"/>
                    </a:cubicBezTo>
                    <a:cubicBezTo>
                      <a:pt x="5" y="34"/>
                      <a:pt x="0" y="49"/>
                      <a:pt x="0" y="66"/>
                    </a:cubicBezTo>
                    <a:cubicBezTo>
                      <a:pt x="0" y="86"/>
                      <a:pt x="5" y="104"/>
                      <a:pt x="14" y="119"/>
                    </a:cubicBezTo>
                    <a:cubicBezTo>
                      <a:pt x="24" y="138"/>
                      <a:pt x="39" y="147"/>
                      <a:pt x="56" y="147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>
                  <a:solidFill>
                    <a:prstClr val="white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15" name="Title 2"/>
          <p:cNvSpPr txBox="1">
            <a:spLocks/>
          </p:cNvSpPr>
          <p:nvPr/>
        </p:nvSpPr>
        <p:spPr bwMode="auto">
          <a:xfrm>
            <a:off x="3073842" y="-503742"/>
            <a:ext cx="5112568" cy="79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en-ZA" sz="3200" b="1" dirty="0">
              <a:solidFill>
                <a:prstClr val="white"/>
              </a:solidFill>
              <a:latin typeface="Arial" panose="020B0604020202020204" pitchFamily="34" charset="0"/>
            </a:endParaRPr>
          </a:p>
          <a:p>
            <a:endParaRPr lang="en-ZA" sz="3200" b="1" dirty="0">
              <a:solidFill>
                <a:prstClr val="white"/>
              </a:solidFill>
              <a:latin typeface="Arial" panose="020B0604020202020204" pitchFamily="34" charset="0"/>
            </a:endParaRPr>
          </a:p>
          <a:p>
            <a:r>
              <a:rPr lang="en-ZA" sz="3200" b="1" dirty="0">
                <a:solidFill>
                  <a:prstClr val="white"/>
                </a:solidFill>
                <a:latin typeface="Arial" panose="020B0604020202020204" pitchFamily="34" charset="0"/>
              </a:rPr>
              <a:t>Other challenges </a:t>
            </a:r>
            <a:endParaRPr lang="en-US" sz="3200" b="1" dirty="0">
              <a:solidFill>
                <a:prstClr val="white"/>
              </a:solidFill>
              <a:latin typeface="Arial" panose="020B0604020202020204" pitchFamily="34" charset="0"/>
            </a:endParaRPr>
          </a:p>
        </p:txBody>
      </p:sp>
      <p:sp>
        <p:nvSpPr>
          <p:cNvPr id="16" name="Title 2"/>
          <p:cNvSpPr txBox="1">
            <a:spLocks/>
          </p:cNvSpPr>
          <p:nvPr/>
        </p:nvSpPr>
        <p:spPr bwMode="auto">
          <a:xfrm>
            <a:off x="509666" y="1317245"/>
            <a:ext cx="10912839" cy="42208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523875" lvl="1" algn="l" defTabSz="912813">
              <a:spcBef>
                <a:spcPts val="0"/>
              </a:spcBef>
              <a:buClr>
                <a:srgbClr val="1E7FB8"/>
              </a:buClr>
              <a:defRPr/>
            </a:pPr>
            <a:endParaRPr lang="en-ZA" sz="3000" kern="0" dirty="0">
              <a:solidFill>
                <a:prstClr val="white"/>
              </a:solidFill>
              <a:latin typeface="Calibri"/>
            </a:endParaRPr>
          </a:p>
          <a:p>
            <a:pPr marL="523875" lvl="1" algn="l" defTabSz="912813">
              <a:spcBef>
                <a:spcPts val="0"/>
              </a:spcBef>
              <a:buClr>
                <a:srgbClr val="1E7FB8"/>
              </a:buClr>
              <a:defRPr/>
            </a:pPr>
            <a:endParaRPr lang="en-ZA" sz="3000" kern="0" dirty="0">
              <a:solidFill>
                <a:prstClr val="white"/>
              </a:solidFill>
              <a:latin typeface="Calibri"/>
            </a:endParaRPr>
          </a:p>
          <a:p>
            <a:pPr marL="866775" lvl="1" indent="-342900" algn="l" defTabSz="912813">
              <a:spcBef>
                <a:spcPts val="0"/>
              </a:spcBef>
              <a:buClr>
                <a:srgbClr val="1E7FB8"/>
              </a:buClr>
              <a:buFont typeface="Wingdings" panose="05000000000000000000" pitchFamily="2" charset="2"/>
              <a:buChar char="§"/>
              <a:defRPr/>
            </a:pPr>
            <a:r>
              <a:rPr lang="en-ZA" sz="3000" kern="0" dirty="0">
                <a:solidFill>
                  <a:prstClr val="white"/>
                </a:solidFill>
                <a:latin typeface="Calibri"/>
              </a:rPr>
              <a:t>Insufficient information on DNF e.g., C</a:t>
            </a:r>
            <a:r>
              <a:rPr lang="en-AU" sz="3000" kern="0" dirty="0" err="1">
                <a:solidFill>
                  <a:prstClr val="white"/>
                </a:solidFill>
                <a:latin typeface="Calibri"/>
              </a:rPr>
              <a:t>oding</a:t>
            </a:r>
            <a:r>
              <a:rPr lang="en-AU" sz="3000" kern="0" dirty="0">
                <a:solidFill>
                  <a:prstClr val="white"/>
                </a:solidFill>
                <a:latin typeface="Calibri"/>
              </a:rPr>
              <a:t> to fourth character (reporting third character);</a:t>
            </a:r>
          </a:p>
          <a:p>
            <a:pPr marL="1323975" lvl="2" indent="-342900" algn="l" defTabSz="912813">
              <a:lnSpc>
                <a:spcPct val="80000"/>
              </a:lnSpc>
              <a:spcBef>
                <a:spcPts val="0"/>
              </a:spcBef>
              <a:buClr>
                <a:srgbClr val="1E7FB8"/>
              </a:buClr>
              <a:buFont typeface="Arial" panose="020B0604020202020204" pitchFamily="34" charset="0"/>
              <a:buChar char="•"/>
              <a:defRPr/>
            </a:pPr>
            <a:r>
              <a:rPr lang="en-US" altLang="en-US" sz="3000" kern="0" dirty="0">
                <a:solidFill>
                  <a:prstClr val="white"/>
                </a:solidFill>
                <a:latin typeface="Calibri"/>
              </a:rPr>
              <a:t>Usage of unstandardised abbreviations E.g. PWA, ARD</a:t>
            </a:r>
          </a:p>
          <a:p>
            <a:pPr marL="1323975" lvl="2" indent="-342900" algn="l" defTabSz="912813">
              <a:spcBef>
                <a:spcPts val="0"/>
              </a:spcBef>
              <a:buClr>
                <a:srgbClr val="1E7FB8"/>
              </a:buClr>
              <a:buFont typeface="Arial" panose="020B0604020202020204" pitchFamily="34" charset="0"/>
              <a:buChar char="•"/>
              <a:defRPr/>
            </a:pPr>
            <a:r>
              <a:rPr lang="en-ZA" sz="3000" kern="0" dirty="0">
                <a:solidFill>
                  <a:prstClr val="white"/>
                </a:solidFill>
                <a:latin typeface="Calibri"/>
              </a:rPr>
              <a:t>Misreporting of causes of death</a:t>
            </a:r>
          </a:p>
          <a:p>
            <a:pPr marL="1323975" lvl="2" indent="-342900" algn="l" defTabSz="912813">
              <a:spcBef>
                <a:spcPts val="0"/>
              </a:spcBef>
              <a:buClr>
                <a:srgbClr val="1E7FB8"/>
              </a:buClr>
              <a:buFont typeface="Arial" panose="020B0604020202020204" pitchFamily="34" charset="0"/>
              <a:buChar char="•"/>
              <a:defRPr/>
            </a:pPr>
            <a:r>
              <a:rPr lang="en-ZA" sz="3000" kern="0" dirty="0">
                <a:solidFill>
                  <a:prstClr val="white"/>
                </a:solidFill>
                <a:latin typeface="Calibri"/>
              </a:rPr>
              <a:t>E.g. HIV disease, immunosuppression</a:t>
            </a:r>
          </a:p>
          <a:p>
            <a:pPr marL="1257300" lvl="2" indent="-228600" algn="l" defTabSz="457200" eaLnBrk="1" hangingPunct="1">
              <a:spcBef>
                <a:spcPts val="600"/>
              </a:spcBef>
              <a:buClr>
                <a:prstClr val="black"/>
              </a:buClr>
              <a:buFont typeface="Courier New" panose="02070309020205020404" pitchFamily="49" charset="0"/>
              <a:buChar char="o"/>
              <a:defRPr/>
            </a:pPr>
            <a:endParaRPr lang="en-ZA" sz="3000" dirty="0">
              <a:solidFill>
                <a:prstClr val="black"/>
              </a:solidFill>
              <a:latin typeface="Calibri"/>
              <a:ea typeface="MS PGothic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86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FC2A6-CF09-F0F5-FA3B-8289E1D45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706293"/>
          </a:xfrm>
          <a:solidFill>
            <a:schemeClr val="accent4">
              <a:lumMod val="75000"/>
            </a:schemeClr>
          </a:solidFill>
        </p:spPr>
        <p:txBody>
          <a:bodyPr>
            <a:noAutofit/>
          </a:bodyPr>
          <a:lstStyle/>
          <a:p>
            <a:r>
              <a:rPr lang="en-US" sz="2800" b="1" dirty="0">
                <a:ea typeface="Arial" panose="020B0604020202020204" pitchFamily="34" charset="0"/>
              </a:rPr>
              <a:t>Deaths</a:t>
            </a:r>
            <a:r>
              <a:rPr lang="en-US" sz="2800" b="1" spc="-30" dirty="0">
                <a:ea typeface="Arial" panose="020B0604020202020204" pitchFamily="34" charset="0"/>
              </a:rPr>
              <a:t> </a:t>
            </a:r>
            <a:r>
              <a:rPr lang="en-US" sz="2800" b="1" dirty="0">
                <a:ea typeface="Arial" panose="020B0604020202020204" pitchFamily="34" charset="0"/>
              </a:rPr>
              <a:t>assigned</a:t>
            </a:r>
            <a:r>
              <a:rPr lang="en-US" sz="2800" b="1" spc="-25" dirty="0">
                <a:ea typeface="Arial" panose="020B0604020202020204" pitchFamily="34" charset="0"/>
              </a:rPr>
              <a:t> </a:t>
            </a:r>
            <a:r>
              <a:rPr lang="en-US" sz="2800" b="1" dirty="0">
                <a:ea typeface="Arial" panose="020B0604020202020204" pitchFamily="34" charset="0"/>
              </a:rPr>
              <a:t>to</a:t>
            </a:r>
            <a:r>
              <a:rPr lang="en-US" sz="2800" b="1" spc="-20" dirty="0">
                <a:ea typeface="Arial" panose="020B0604020202020204" pitchFamily="34" charset="0"/>
              </a:rPr>
              <a:t> </a:t>
            </a:r>
            <a:r>
              <a:rPr lang="en-US" sz="2800" b="1" dirty="0">
                <a:ea typeface="Arial" panose="020B0604020202020204" pitchFamily="34" charset="0"/>
              </a:rPr>
              <a:t>symptoms,</a:t>
            </a:r>
            <a:r>
              <a:rPr lang="en-US" sz="2800" b="1" spc="-15" dirty="0">
                <a:ea typeface="Arial" panose="020B0604020202020204" pitchFamily="34" charset="0"/>
              </a:rPr>
              <a:t> </a:t>
            </a:r>
            <a:r>
              <a:rPr lang="en-US" sz="2800" b="1" dirty="0">
                <a:ea typeface="Arial" panose="020B0604020202020204" pitchFamily="34" charset="0"/>
              </a:rPr>
              <a:t>signs</a:t>
            </a:r>
            <a:r>
              <a:rPr lang="en-US" sz="2800" b="1" spc="-25" dirty="0">
                <a:ea typeface="Arial" panose="020B0604020202020204" pitchFamily="34" charset="0"/>
              </a:rPr>
              <a:t> </a:t>
            </a:r>
            <a:r>
              <a:rPr lang="en-US" sz="2800" b="1" dirty="0">
                <a:ea typeface="Arial" panose="020B0604020202020204" pitchFamily="34" charset="0"/>
              </a:rPr>
              <a:t>and</a:t>
            </a:r>
            <a:r>
              <a:rPr lang="en-US" sz="2800" b="1" spc="-20" dirty="0">
                <a:ea typeface="Arial" panose="020B0604020202020204" pitchFamily="34" charset="0"/>
              </a:rPr>
              <a:t> </a:t>
            </a:r>
            <a:r>
              <a:rPr lang="en-US" sz="2800" b="1" dirty="0">
                <a:ea typeface="Arial" panose="020B0604020202020204" pitchFamily="34" charset="0"/>
              </a:rPr>
              <a:t>abnormal</a:t>
            </a:r>
            <a:r>
              <a:rPr lang="en-US" sz="2800" b="1" spc="-265" dirty="0">
                <a:ea typeface="Arial" panose="020B0604020202020204" pitchFamily="34" charset="0"/>
              </a:rPr>
              <a:t> </a:t>
            </a:r>
            <a:r>
              <a:rPr lang="en-US" sz="2800" b="1" dirty="0">
                <a:ea typeface="Arial" panose="020B0604020202020204" pitchFamily="34" charset="0"/>
              </a:rPr>
              <a:t>clinical</a:t>
            </a:r>
            <a:r>
              <a:rPr lang="en-US" sz="2800" b="1" spc="-20" dirty="0">
                <a:ea typeface="Arial" panose="020B0604020202020204" pitchFamily="34" charset="0"/>
              </a:rPr>
              <a:t> </a:t>
            </a:r>
            <a:r>
              <a:rPr lang="en-US" sz="2800" b="1" dirty="0">
                <a:ea typeface="Arial" panose="020B0604020202020204" pitchFamily="34" charset="0"/>
              </a:rPr>
              <a:t>and</a:t>
            </a:r>
            <a:r>
              <a:rPr lang="en-US" sz="2800" b="1" spc="-10" dirty="0">
                <a:ea typeface="Arial" panose="020B0604020202020204" pitchFamily="34" charset="0"/>
              </a:rPr>
              <a:t> </a:t>
            </a:r>
            <a:r>
              <a:rPr lang="en-US" sz="2800" b="1" dirty="0">
                <a:ea typeface="Arial" panose="020B0604020202020204" pitchFamily="34" charset="0"/>
              </a:rPr>
              <a:t>laboratory</a:t>
            </a:r>
            <a:r>
              <a:rPr lang="en-US" sz="2800" b="1" spc="-15" dirty="0">
                <a:ea typeface="Arial" panose="020B0604020202020204" pitchFamily="34" charset="0"/>
              </a:rPr>
              <a:t> </a:t>
            </a:r>
            <a:r>
              <a:rPr lang="en-US" sz="2800" b="1" dirty="0">
                <a:ea typeface="Arial" panose="020B0604020202020204" pitchFamily="34" charset="0"/>
              </a:rPr>
              <a:t>findings</a:t>
            </a:r>
            <a:r>
              <a:rPr lang="en-US" sz="2800" b="1" spc="-20" dirty="0">
                <a:ea typeface="Arial" panose="020B0604020202020204" pitchFamily="34" charset="0"/>
              </a:rPr>
              <a:t> </a:t>
            </a:r>
            <a:r>
              <a:rPr lang="en-US" sz="2800" b="1" dirty="0">
                <a:ea typeface="Arial" panose="020B0604020202020204" pitchFamily="34" charset="0"/>
              </a:rPr>
              <a:t>not</a:t>
            </a:r>
            <a:r>
              <a:rPr lang="en-US" sz="2800" b="1" spc="-10" dirty="0">
                <a:ea typeface="Arial" panose="020B0604020202020204" pitchFamily="34" charset="0"/>
              </a:rPr>
              <a:t> </a:t>
            </a:r>
            <a:r>
              <a:rPr lang="en-US" sz="2800" b="1" dirty="0">
                <a:ea typeface="Arial" panose="020B0604020202020204" pitchFamily="34" charset="0"/>
              </a:rPr>
              <a:t>elsewhere</a:t>
            </a:r>
            <a:r>
              <a:rPr lang="en-US" sz="2800" b="1" spc="-5" dirty="0">
                <a:ea typeface="Arial" panose="020B0604020202020204" pitchFamily="34" charset="0"/>
              </a:rPr>
              <a:t> </a:t>
            </a:r>
            <a:r>
              <a:rPr lang="en-US" sz="2800" b="1" dirty="0">
                <a:ea typeface="Arial" panose="020B0604020202020204" pitchFamily="34" charset="0"/>
              </a:rPr>
              <a:t>classified</a:t>
            </a:r>
            <a:r>
              <a:rPr lang="en-US" sz="2800" b="1" spc="-20" dirty="0">
                <a:ea typeface="Arial" panose="020B0604020202020204" pitchFamily="34" charset="0"/>
              </a:rPr>
              <a:t> </a:t>
            </a:r>
            <a:r>
              <a:rPr lang="en-US" sz="2800" b="1" dirty="0">
                <a:ea typeface="Arial" panose="020B0604020202020204" pitchFamily="34" charset="0"/>
              </a:rPr>
              <a:t>and year</a:t>
            </a:r>
            <a:r>
              <a:rPr lang="en-US" sz="2800" b="1" spc="-15" dirty="0">
                <a:ea typeface="Arial" panose="020B0604020202020204" pitchFamily="34" charset="0"/>
              </a:rPr>
              <a:t> </a:t>
            </a:r>
            <a:r>
              <a:rPr lang="en-US" sz="2800" b="1" dirty="0">
                <a:ea typeface="Arial" panose="020B0604020202020204" pitchFamily="34" charset="0"/>
              </a:rPr>
              <a:t>of</a:t>
            </a:r>
            <a:r>
              <a:rPr lang="en-US" sz="2800" b="1" spc="-10" dirty="0">
                <a:ea typeface="Arial" panose="020B0604020202020204" pitchFamily="34" charset="0"/>
              </a:rPr>
              <a:t> </a:t>
            </a:r>
            <a:r>
              <a:rPr lang="en-US" sz="2800" b="1" dirty="0">
                <a:ea typeface="Arial" panose="020B0604020202020204" pitchFamily="34" charset="0"/>
              </a:rPr>
              <a:t>death,</a:t>
            </a:r>
            <a:r>
              <a:rPr lang="en-US" sz="2800" b="1" spc="-5" dirty="0">
                <a:ea typeface="Arial" panose="020B0604020202020204" pitchFamily="34" charset="0"/>
              </a:rPr>
              <a:t> </a:t>
            </a:r>
            <a:r>
              <a:rPr lang="en-US" sz="2800" b="1" dirty="0">
                <a:ea typeface="Arial" panose="020B0604020202020204" pitchFamily="34" charset="0"/>
              </a:rPr>
              <a:t>1997–2018</a:t>
            </a:r>
            <a:endParaRPr lang="en-ZA" sz="2800" dirty="0">
              <a:cs typeface="Arial" panose="020B0604020202020204" pitchFamily="34" charset="0"/>
            </a:endParaRP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6653644"/>
              </p:ext>
            </p:extLst>
          </p:nvPr>
        </p:nvGraphicFramePr>
        <p:xfrm>
          <a:off x="185058" y="989111"/>
          <a:ext cx="11315803" cy="58688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150720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FC2A6-CF09-F0F5-FA3B-8289E1D45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163" y="439016"/>
            <a:ext cx="10515600" cy="706293"/>
          </a:xfrm>
        </p:spPr>
        <p:txBody>
          <a:bodyPr>
            <a:normAutofit/>
          </a:bodyPr>
          <a:lstStyle/>
          <a:p>
            <a:r>
              <a:rPr lang="en-US" b="1" i="1" dirty="0"/>
              <a:t>Critical considerations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24163" y="1331872"/>
            <a:ext cx="11196783" cy="55261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 indent="-457200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en-ZA" sz="3000" i="1" dirty="0">
                <a:latin typeface="Centaur" pitchFamily="18" charset="0"/>
                <a:cs typeface="Aharoni" pitchFamily="2" charset="-79"/>
              </a:rPr>
              <a:t>Development of key institutions for the implementation of CRVS nationally</a:t>
            </a:r>
          </a:p>
          <a:p>
            <a:pPr lvl="2" indent="-457200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en-ZA" sz="3000" i="1" dirty="0">
                <a:latin typeface="Centaur" pitchFamily="18" charset="0"/>
                <a:cs typeface="Aharoni" pitchFamily="2" charset="-79"/>
              </a:rPr>
              <a:t>Create and implement legal instrument that will sustain the system </a:t>
            </a:r>
          </a:p>
          <a:p>
            <a:pPr lvl="2" indent="-457200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en-ZA" sz="3000" i="1" dirty="0">
                <a:latin typeface="Centaur" pitchFamily="18" charset="0"/>
                <a:cs typeface="Aharoni" pitchFamily="2" charset="-79"/>
              </a:rPr>
              <a:t>Institutionalising coordination mechanisms</a:t>
            </a:r>
          </a:p>
          <a:p>
            <a:pPr lvl="2" indent="-457200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en-ZA" sz="3000" i="1" dirty="0">
                <a:latin typeface="Centaur" pitchFamily="18" charset="0"/>
                <a:cs typeface="Aharoni" pitchFamily="2" charset="-79"/>
              </a:rPr>
              <a:t>Leveraging on critical institutions (universities) and use of incentives to encourage training and improving learning systems </a:t>
            </a:r>
          </a:p>
          <a:p>
            <a:pPr lvl="2" indent="-457200">
              <a:lnSpc>
                <a:spcPct val="110000"/>
              </a:lnSpc>
              <a:spcBef>
                <a:spcPct val="0"/>
              </a:spcBef>
              <a:buFont typeface="Wingdings" panose="05000000000000000000" pitchFamily="2" charset="2"/>
              <a:buChar char="ü"/>
              <a:defRPr/>
            </a:pPr>
            <a:r>
              <a:rPr lang="en-ZA" sz="3000" i="1" dirty="0">
                <a:latin typeface="Centaur" pitchFamily="18" charset="0"/>
                <a:cs typeface="Aharoni" pitchFamily="2" charset="-79"/>
              </a:rPr>
              <a:t>Institutionalise the training of Doctors </a:t>
            </a:r>
          </a:p>
          <a:p>
            <a:pPr lvl="0"/>
            <a:endParaRPr lang="en-US" sz="3000" i="1" dirty="0"/>
          </a:p>
          <a:p>
            <a:pPr lvl="0"/>
            <a:endParaRPr lang="en-US" sz="3000" i="1" dirty="0"/>
          </a:p>
          <a:p>
            <a:pPr lvl="0"/>
            <a:endParaRPr lang="en-ZA" sz="3000" dirty="0"/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ZA" sz="3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05497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8">
            <a:extLst>
              <a:ext uri="{FF2B5EF4-FFF2-40B4-BE49-F238E27FC236}">
                <a16:creationId xmlns:a16="http://schemas.microsoft.com/office/drawing/2014/main" id="{C3862298-AF85-4572-BED3-52E573EBD4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10">
            <a:extLst>
              <a:ext uri="{FF2B5EF4-FFF2-40B4-BE49-F238E27FC236}">
                <a16:creationId xmlns:a16="http://schemas.microsoft.com/office/drawing/2014/main" id="{7BE265E6-D012-42B3-A7DE-C8FEED40DB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24917" y="3131936"/>
            <a:ext cx="1240640" cy="1240638"/>
          </a:xfrm>
          <a:prstGeom prst="ellipse">
            <a:avLst/>
          </a:prstGeom>
          <a:solidFill>
            <a:schemeClr val="accent6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Freeform: Shape 12">
            <a:extLst>
              <a:ext uri="{FF2B5EF4-FFF2-40B4-BE49-F238E27FC236}">
                <a16:creationId xmlns:a16="http://schemas.microsoft.com/office/drawing/2014/main" id="{6EB9A5AE-0A9C-4EB1-9569-A44D89EFC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70306" y="4546924"/>
            <a:ext cx="2369988" cy="2311077"/>
          </a:xfrm>
          <a:custGeom>
            <a:avLst/>
            <a:gdLst>
              <a:gd name="connsiteX0" fmla="*/ 0 w 2369988"/>
              <a:gd name="connsiteY0" fmla="*/ 0 h 2311077"/>
              <a:gd name="connsiteX1" fmla="*/ 1128071 w 2369988"/>
              <a:gd name="connsiteY1" fmla="*/ 0 h 2311077"/>
              <a:gd name="connsiteX2" fmla="*/ 1157716 w 2369988"/>
              <a:gd name="connsiteY2" fmla="*/ 128440 h 2311077"/>
              <a:gd name="connsiteX3" fmla="*/ 2316462 w 2369988"/>
              <a:gd name="connsiteY3" fmla="*/ 2257392 h 2311077"/>
              <a:gd name="connsiteX4" fmla="*/ 2369988 w 2369988"/>
              <a:gd name="connsiteY4" fmla="*/ 2311077 h 2311077"/>
              <a:gd name="connsiteX5" fmla="*/ 957894 w 2369988"/>
              <a:gd name="connsiteY5" fmla="*/ 2311077 h 2311077"/>
              <a:gd name="connsiteX6" fmla="*/ 777804 w 2369988"/>
              <a:gd name="connsiteY6" fmla="*/ 2040997 h 2311077"/>
              <a:gd name="connsiteX7" fmla="*/ 19614 w 2369988"/>
              <a:gd name="connsiteY7" fmla="*/ 109827 h 23110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69988" h="2311077">
                <a:moveTo>
                  <a:pt x="0" y="0"/>
                </a:moveTo>
                <a:lnTo>
                  <a:pt x="1128071" y="0"/>
                </a:lnTo>
                <a:lnTo>
                  <a:pt x="1157716" y="128440"/>
                </a:lnTo>
                <a:cubicBezTo>
                  <a:pt x="1365270" y="935139"/>
                  <a:pt x="1769588" y="1662859"/>
                  <a:pt x="2316462" y="2257392"/>
                </a:cubicBezTo>
                <a:lnTo>
                  <a:pt x="2369988" y="2311077"/>
                </a:lnTo>
                <a:lnTo>
                  <a:pt x="957894" y="2311077"/>
                </a:lnTo>
                <a:lnTo>
                  <a:pt x="777804" y="2040997"/>
                </a:lnTo>
                <a:cubicBezTo>
                  <a:pt x="421651" y="1454849"/>
                  <a:pt x="161627" y="803832"/>
                  <a:pt x="19614" y="109827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  <a:alpha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9949DBF7-D8C4-42EB-9EE9-7A7DFBF0FAED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prstClr val="white"/>
            </a:duotone>
          </a:blip>
          <a:stretch>
            <a:fillRect/>
          </a:stretch>
        </p:blipFill>
        <p:spPr>
          <a:xfrm>
            <a:off x="4324350" y="2265757"/>
            <a:ext cx="6896376" cy="2326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5078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9527FCEA-6143-4C5E-8C45-8AC9237ADE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A9F23AD-7A55-49F3-A3EC-743F47F36B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7090"/>
            <a:ext cx="6741849" cy="5897880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Map&#10;&#10;Description automatically generated">
            <a:extLst>
              <a:ext uri="{FF2B5EF4-FFF2-40B4-BE49-F238E27FC236}">
                <a16:creationId xmlns:a16="http://schemas.microsoft.com/office/drawing/2014/main" id="{624BF014-0B1A-4EB3-A3D8-2B73FA8AE9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274" r="6862"/>
          <a:stretch/>
        </p:blipFill>
        <p:spPr>
          <a:xfrm>
            <a:off x="477012" y="451239"/>
            <a:ext cx="3973309" cy="5897880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D7D9F91F-72C9-4DB9-ABD0-A8180D8262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480060"/>
            <a:ext cx="4180332" cy="2788074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E016956-CE9F-4946-8834-A8BC3529D0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5" y="3603670"/>
            <a:ext cx="4180332" cy="2788074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 descr="Map&#10;&#10;Description automatically generated">
            <a:extLst>
              <a:ext uri="{FF2B5EF4-FFF2-40B4-BE49-F238E27FC236}">
                <a16:creationId xmlns:a16="http://schemas.microsoft.com/office/drawing/2014/main" id="{E96CB174-0B78-4A31-9EAA-4125AA18FE1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274" r="6862"/>
          <a:stretch/>
        </p:blipFill>
        <p:spPr>
          <a:xfrm>
            <a:off x="4120055" y="451239"/>
            <a:ext cx="3260023" cy="589788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A551155-118D-408A-B626-9634FD46FD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5041" y="2721284"/>
            <a:ext cx="2656188" cy="39834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3627542-7EE4-4F0B-ADB4-4325DF4BDF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7011" y="5179457"/>
            <a:ext cx="1034893" cy="34930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3BFC554-EEE8-4BC9-83E6-50F6AC07FF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30935" y="3909343"/>
            <a:ext cx="1936895" cy="3796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700E5A7-DD49-42F7-A251-7A3ABDAF08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61361" y="2117892"/>
            <a:ext cx="725930" cy="42105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6BA8FC1-072E-4075-9824-9F5CEEAF8F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67831" y="1489362"/>
            <a:ext cx="940529" cy="42025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50BF4B6-953B-41BA-B79C-01EA883B57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93363" y="5091848"/>
            <a:ext cx="1228229" cy="46977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8291BB5-2681-4B0D-BE06-1F0A5140801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27011" y="4481126"/>
            <a:ext cx="1332419" cy="3830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0E6404D-527F-47A0-BC19-14D9F07DBAF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37157" y="2050510"/>
            <a:ext cx="1394598" cy="51470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B9E1DB8-8EAE-409D-85AC-CCACE75A18E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21923" y="1358116"/>
            <a:ext cx="2309979" cy="69184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6D67CAB-AD76-4308-85DB-555B9E4C8A9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588981" y="1933558"/>
            <a:ext cx="844496" cy="74618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E451EF9-E6E0-4A0B-9DCB-775C277B8C1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894144" y="808821"/>
            <a:ext cx="2119488" cy="51905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EB35E08-E0A1-4AD5-B890-AE717BE8B21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131902" y="856135"/>
            <a:ext cx="1065681" cy="4059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A52C0C0-0D93-4812-ACED-5ABFA30A532D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35642" y="4445080"/>
            <a:ext cx="1281520" cy="42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09687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Stats SA 2">
      <a:dk1>
        <a:sysClr val="windowText" lastClr="000000"/>
      </a:dk1>
      <a:lt1>
        <a:sysClr val="window" lastClr="FFFFFF"/>
      </a:lt1>
      <a:dk2>
        <a:srgbClr val="0056A7"/>
      </a:dk2>
      <a:lt2>
        <a:srgbClr val="FFFFFF"/>
      </a:lt2>
      <a:accent1>
        <a:srgbClr val="2B72B5"/>
      </a:accent1>
      <a:accent2>
        <a:srgbClr val="9BBB58"/>
      </a:accent2>
      <a:accent3>
        <a:srgbClr val="C0504C"/>
      </a:accent3>
      <a:accent4>
        <a:srgbClr val="4AACC5"/>
      </a:accent4>
      <a:accent5>
        <a:srgbClr val="FDBE2D"/>
      </a:accent5>
      <a:accent6>
        <a:srgbClr val="8064A1"/>
      </a:accent6>
      <a:hlink>
        <a:srgbClr val="000000"/>
      </a:hlink>
      <a:folHlink>
        <a:srgbClr val="0000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Stats SA 2">
    <a:dk1>
      <a:sysClr val="windowText" lastClr="000000"/>
    </a:dk1>
    <a:lt1>
      <a:sysClr val="window" lastClr="FFFFFF"/>
    </a:lt1>
    <a:dk2>
      <a:srgbClr val="0056A7"/>
    </a:dk2>
    <a:lt2>
      <a:srgbClr val="FFFFFF"/>
    </a:lt2>
    <a:accent1>
      <a:srgbClr val="2B72B5"/>
    </a:accent1>
    <a:accent2>
      <a:srgbClr val="9BBB58"/>
    </a:accent2>
    <a:accent3>
      <a:srgbClr val="C0504C"/>
    </a:accent3>
    <a:accent4>
      <a:srgbClr val="4AACC5"/>
    </a:accent4>
    <a:accent5>
      <a:srgbClr val="FDBE2D"/>
    </a:accent5>
    <a:accent6>
      <a:srgbClr val="8064A1"/>
    </a:accent6>
    <a:hlink>
      <a:srgbClr val="000000"/>
    </a:hlink>
    <a:folHlink>
      <a:srgbClr val="00000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547</TotalTime>
  <Words>915</Words>
  <Application>Microsoft Office PowerPoint</Application>
  <PresentationFormat>Widescreen</PresentationFormat>
  <Paragraphs>160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7" baseType="lpstr">
      <vt:lpstr>Arial</vt:lpstr>
      <vt:lpstr>Arial Rounded MT Bold</vt:lpstr>
      <vt:lpstr>Calibri</vt:lpstr>
      <vt:lpstr>Calibri Light</vt:lpstr>
      <vt:lpstr>Centaur</vt:lpstr>
      <vt:lpstr>Courier New</vt:lpstr>
      <vt:lpstr>Microsoft Sans Serif</vt:lpstr>
      <vt:lpstr>Wingdings</vt:lpstr>
      <vt:lpstr>1_Office Theme</vt:lpstr>
      <vt:lpstr>Office Theme</vt:lpstr>
      <vt:lpstr>Medical Certification of Causes of Death- South African Experience </vt:lpstr>
      <vt:lpstr>Content of presentation </vt:lpstr>
      <vt:lpstr>Key interventions </vt:lpstr>
      <vt:lpstr>PowerPoint Presentation</vt:lpstr>
      <vt:lpstr>Applicable legal instruments </vt:lpstr>
      <vt:lpstr>Applicable legal instruments…..cont. </vt:lpstr>
      <vt:lpstr>Maintaining quality of certified data</vt:lpstr>
      <vt:lpstr>QA monitoring- No. causes mentioned (2018) </vt:lpstr>
      <vt:lpstr>Current challenges</vt:lpstr>
      <vt:lpstr>Who certifies deaths</vt:lpstr>
      <vt:lpstr>Automation of Coding</vt:lpstr>
      <vt:lpstr>Coding - Illegibility</vt:lpstr>
      <vt:lpstr>PowerPoint Presentation</vt:lpstr>
      <vt:lpstr>Deaths assigned to symptoms, signs and abnormal clinical and laboratory findings not elsewhere classified and year of death, 1997–2018</vt:lpstr>
      <vt:lpstr>Critical considerations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</dc:title>
  <dc:creator>William Muhwava</dc:creator>
  <cp:lastModifiedBy>David Nzeyimana</cp:lastModifiedBy>
  <cp:revision>74</cp:revision>
  <dcterms:created xsi:type="dcterms:W3CDTF">2022-09-20T01:45:54Z</dcterms:created>
  <dcterms:modified xsi:type="dcterms:W3CDTF">2022-10-25T09:36:03Z</dcterms:modified>
</cp:coreProperties>
</file>