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56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8523C-096A-4A19-967E-8BE76E5B3F9E}" type="datetimeFigureOut">
              <a:rPr lang="en-ZA" smtClean="0"/>
              <a:t>2022/10/17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CCEE2-CFE2-489F-94BF-E05B0B023777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84299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1239520" y="3329940"/>
            <a:ext cx="6817360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Times New Roman"/>
                <a:buNone/>
                <a:tabLst/>
                <a:defRPr/>
              </a:pPr>
              <a:t>1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32099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 txBox="1">
            <a:spLocks noGrp="1"/>
          </p:cNvSpPr>
          <p:nvPr>
            <p:ph type="body" idx="1"/>
          </p:nvPr>
        </p:nvSpPr>
        <p:spPr>
          <a:xfrm>
            <a:off x="1239520" y="3329940"/>
            <a:ext cx="6817360" cy="3154680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7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7298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722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plate - Text" type="tx">
  <p:cSld name="Template - Tex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6"/>
          <p:cNvSpPr txBox="1">
            <a:spLocks noGrp="1"/>
          </p:cNvSpPr>
          <p:nvPr>
            <p:ph type="title"/>
          </p:nvPr>
        </p:nvSpPr>
        <p:spPr>
          <a:xfrm>
            <a:off x="900000" y="619541"/>
            <a:ext cx="8244000" cy="4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12" name="Google Shape;12;p16"/>
          <p:cNvCxnSpPr/>
          <p:nvPr/>
        </p:nvCxnSpPr>
        <p:spPr>
          <a:xfrm>
            <a:off x="854242" y="1275346"/>
            <a:ext cx="3924001" cy="1"/>
          </a:xfrm>
          <a:prstGeom prst="straightConnector1">
            <a:avLst/>
          </a:prstGeom>
          <a:noFill/>
          <a:ln w="25400" cap="flat" cmpd="sng">
            <a:solidFill>
              <a:srgbClr val="F2653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3" name="Google Shape;13;p16"/>
          <p:cNvSpPr/>
          <p:nvPr/>
        </p:nvSpPr>
        <p:spPr>
          <a:xfrm rot="2700000">
            <a:off x="11537691" y="2764800"/>
            <a:ext cx="1309839" cy="130983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265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6531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6"/>
          <p:cNvSpPr txBox="1">
            <a:spLocks noGrp="1"/>
          </p:cNvSpPr>
          <p:nvPr>
            <p:ph type="body" idx="1"/>
          </p:nvPr>
        </p:nvSpPr>
        <p:spPr>
          <a:xfrm>
            <a:off x="900000" y="1727999"/>
            <a:ext cx="9540000" cy="483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4308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body" idx="1"/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2pPr>
            <a:lvl3pPr marL="1371600" lvl="2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1" name="Google Shape;21;p17"/>
          <p:cNvSpPr txBox="1">
            <a:spLocks noGrp="1"/>
          </p:cNvSpPr>
          <p:nvPr>
            <p:ph type="sldNum" idx="1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2" name="Google Shape;22;p17" descr="Tag=AccentColor&#10;Flavor=Light&#10;Target=FillAndLine"/>
          <p:cNvSpPr/>
          <p:nvPr/>
        </p:nvSpPr>
        <p:spPr>
          <a:xfrm>
            <a:off x="838199" y="1709928"/>
            <a:ext cx="10515600" cy="27432"/>
          </a:xfrm>
          <a:custGeom>
            <a:avLst/>
            <a:gdLst/>
            <a:ahLst/>
            <a:cxnLst/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dk1"/>
          </a:solidFill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972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mplate - Text">
  <p:cSld name="1_Template - 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>
            <a:spLocks noGrp="1"/>
          </p:cNvSpPr>
          <p:nvPr>
            <p:ph type="title"/>
          </p:nvPr>
        </p:nvSpPr>
        <p:spPr>
          <a:xfrm>
            <a:off x="900000" y="619542"/>
            <a:ext cx="82440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body" idx="1"/>
          </p:nvPr>
        </p:nvSpPr>
        <p:spPr>
          <a:xfrm>
            <a:off x="900000" y="1728000"/>
            <a:ext cx="9540000" cy="48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6" name="Google Shape;26;p18"/>
          <p:cNvCxnSpPr/>
          <p:nvPr/>
        </p:nvCxnSpPr>
        <p:spPr>
          <a:xfrm>
            <a:off x="854242" y="1275347"/>
            <a:ext cx="3924000" cy="0"/>
          </a:xfrm>
          <a:prstGeom prst="straightConnector1">
            <a:avLst/>
          </a:prstGeom>
          <a:noFill/>
          <a:ln w="25400" cap="flat" cmpd="sng">
            <a:solidFill>
              <a:srgbClr val="F8991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" name="Google Shape;27;p18"/>
          <p:cNvSpPr/>
          <p:nvPr/>
        </p:nvSpPr>
        <p:spPr>
          <a:xfrm rot="2700000">
            <a:off x="11537692" y="2764800"/>
            <a:ext cx="1309838" cy="1309838"/>
          </a:xfrm>
          <a:prstGeom prst="rtTriangle">
            <a:avLst/>
          </a:prstGeom>
          <a:solidFill>
            <a:srgbClr val="F794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2653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2831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sldNum" idx="1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0848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sldNum" idx="1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0052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4379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sldNum" idx="1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726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sldNum" idx="1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4471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24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14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sldNum" idx="1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2590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>
  <p:cSld name="Vertical Title and 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6"/>
          <p:cNvSpPr txBox="1">
            <a:spLocks noGrp="1"/>
          </p:cNvSpPr>
          <p:nvPr>
            <p:ph type="sldNum" idx="1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029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8044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/>
          <p:nvPr/>
        </p:nvSpPr>
        <p:spPr>
          <a:xfrm>
            <a:off x="176463" y="277091"/>
            <a:ext cx="11598442" cy="594238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545432" y="1782105"/>
            <a:ext cx="10860504" cy="350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70C0"/>
              </a:buClr>
              <a:buSzPts val="3600"/>
            </a:pPr>
            <a:r>
              <a:rPr lang="en-US" sz="3600" dirty="0" smtClean="0"/>
              <a:t>The Potential Use of Population Registers to Generate Socio-Demographic Statistics</a:t>
            </a:r>
          </a:p>
          <a:p>
            <a:pPr lvl="0" algn="ctr">
              <a:buClr>
                <a:srgbClr val="0070C0"/>
              </a:buClr>
              <a:buSzPts val="3600"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Clr>
                <a:srgbClr val="0070C0"/>
              </a:buClr>
              <a:buSzPts val="3600"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Clr>
                <a:srgbClr val="0070C0"/>
              </a:buClr>
              <a:buSzPts val="3600"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Frederick</a:t>
            </a: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Okwayo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lang="en-US" sz="2200" b="1" kern="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UNFPA East and Southern Africa Regional Office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(UNFPA ESARO)</a:t>
            </a:r>
            <a:endParaRPr kumimoji="0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2403" y="399011"/>
            <a:ext cx="2352502" cy="864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217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"/>
          <p:cNvSpPr txBox="1">
            <a:spLocks noGrp="1"/>
          </p:cNvSpPr>
          <p:nvPr>
            <p:ph type="title"/>
          </p:nvPr>
        </p:nvSpPr>
        <p:spPr>
          <a:xfrm>
            <a:off x="1587500" y="517447"/>
            <a:ext cx="4716078" cy="598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Outline</a:t>
            </a:r>
            <a:endParaRPr dirty="0"/>
          </a:p>
        </p:txBody>
      </p:sp>
      <p:sp>
        <p:nvSpPr>
          <p:cNvPr id="75" name="Google Shape;75;p2"/>
          <p:cNvSpPr txBox="1">
            <a:spLocks noGrp="1"/>
          </p:cNvSpPr>
          <p:nvPr>
            <p:ph type="body" idx="1"/>
          </p:nvPr>
        </p:nvSpPr>
        <p:spPr>
          <a:xfrm>
            <a:off x="579884" y="1917140"/>
            <a:ext cx="10710967" cy="4377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Conventional sources of socio-demographic data</a:t>
            </a:r>
            <a:endParaRPr sz="2800" dirty="0">
              <a:solidFill>
                <a:schemeClr val="tx1"/>
              </a:solidFill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Towards the use of new data sources</a:t>
            </a:r>
          </a:p>
          <a:p>
            <a:pPr marL="4572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The potential power of population registers</a:t>
            </a:r>
          </a:p>
          <a:p>
            <a:pPr marL="4572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Char char="•"/>
            </a:pPr>
            <a:r>
              <a:rPr lang="en-US" sz="2800" b="1" dirty="0" smtClean="0">
                <a:solidFill>
                  <a:schemeClr val="tx1"/>
                </a:solidFill>
              </a:rPr>
              <a:t> Key messages</a:t>
            </a:r>
            <a:endParaRPr sz="2800" b="1" dirty="0">
              <a:solidFill>
                <a:schemeClr val="tx1"/>
              </a:solidFill>
            </a:endParaRPr>
          </a:p>
        </p:txBody>
      </p:sp>
      <p:sp>
        <p:nvSpPr>
          <p:cNvPr id="76" name="Google Shape;76;p2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2</a:t>
            </a:fld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77" name="Google Shape;7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3215" y="492403"/>
            <a:ext cx="1368570" cy="623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5324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721" y="307957"/>
            <a:ext cx="9696872" cy="4431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Traditional Sources of Socio-Demographic Statistics</a:t>
            </a:r>
            <a:endParaRPr lang="en-Z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Three traditional </a:t>
            </a:r>
            <a:r>
              <a:rPr lang="en-US" dirty="0"/>
              <a:t>pillars of socio-demographic statistics: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– </a:t>
            </a:r>
            <a:r>
              <a:rPr lang="en-US" b="1" dirty="0"/>
              <a:t>Population censuses</a:t>
            </a:r>
            <a:r>
              <a:rPr lang="en-US" dirty="0"/>
              <a:t>: broad photographs of the population at different points in time: numbers and main characteristics of individuals and households at detailed geographical levels. Exhaustive coverage but limited number of variables of interest and long intervals between </a:t>
            </a:r>
            <a:r>
              <a:rPr lang="en-US" dirty="0" smtClean="0"/>
              <a:t>updates </a:t>
            </a:r>
          </a:p>
          <a:p>
            <a:r>
              <a:rPr lang="en-US" dirty="0" smtClean="0"/>
              <a:t>– </a:t>
            </a:r>
            <a:r>
              <a:rPr lang="en-US" b="1" dirty="0"/>
              <a:t>Household sample surveys</a:t>
            </a:r>
            <a:r>
              <a:rPr lang="en-US" dirty="0"/>
              <a:t>: more detailed information on specific issues </a:t>
            </a:r>
            <a:r>
              <a:rPr lang="en-US" dirty="0" smtClean="0"/>
              <a:t>(health, education, employment</a:t>
            </a:r>
            <a:r>
              <a:rPr lang="en-US" dirty="0"/>
              <a:t>, living </a:t>
            </a:r>
            <a:r>
              <a:rPr lang="en-US" dirty="0" smtClean="0"/>
              <a:t>standards, GBV, etc.) </a:t>
            </a:r>
            <a:r>
              <a:rPr lang="en-US" dirty="0"/>
              <a:t>Sample basis resulting in limitations in </a:t>
            </a:r>
            <a:r>
              <a:rPr lang="en-US" dirty="0" smtClean="0"/>
              <a:t>disaggregation</a:t>
            </a:r>
          </a:p>
          <a:p>
            <a:r>
              <a:rPr lang="en-US" dirty="0" smtClean="0"/>
              <a:t>– </a:t>
            </a:r>
            <a:r>
              <a:rPr lang="en-US" b="1" dirty="0"/>
              <a:t>Civil registration and vital statistics (CRVS) systems</a:t>
            </a:r>
            <a:r>
              <a:rPr lang="en-US" dirty="0"/>
              <a:t>: use of administrative data to update on change in population numbers between censuses, using population projections (which are fairly robust in the short to medium term</a:t>
            </a:r>
            <a:r>
              <a:rPr lang="en-US" dirty="0" smtClean="0"/>
              <a:t>)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Using </a:t>
            </a:r>
            <a:r>
              <a:rPr lang="en-US" dirty="0"/>
              <a:t>administrative data to produce statistics is not </a:t>
            </a:r>
            <a:r>
              <a:rPr lang="en-US" dirty="0" smtClean="0"/>
              <a:t>new</a:t>
            </a:r>
            <a:endParaRPr lang="en-ZA" dirty="0"/>
          </a:p>
        </p:txBody>
      </p:sp>
      <p:pic>
        <p:nvPicPr>
          <p:cNvPr id="5" name="Google Shape;7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40000" y="439573"/>
            <a:ext cx="1368570" cy="623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7964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Towards the Use of New Data Sources</a:t>
            </a:r>
            <a:endParaRPr lang="en-Z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Several simultaneous trends result in the aspiration to mobilize new data sources, not specifically designed for statistical purposes: </a:t>
            </a:r>
            <a:endParaRPr lang="en-US" dirty="0" smtClean="0"/>
          </a:p>
          <a:p>
            <a:pPr marL="898525" indent="-358775">
              <a:buFont typeface="Arial" panose="020B0604020202020204" pitchFamily="34" charset="0"/>
              <a:buChar char="•"/>
            </a:pPr>
            <a:r>
              <a:rPr lang="en-US" dirty="0" smtClean="0"/>
              <a:t>Concerns </a:t>
            </a:r>
            <a:r>
              <a:rPr lang="en-US" dirty="0"/>
              <a:t>on the cost of traditional modes of data collection for population censuses and sample </a:t>
            </a:r>
            <a:r>
              <a:rPr lang="en-US" dirty="0" smtClean="0"/>
              <a:t>surveys</a:t>
            </a:r>
          </a:p>
          <a:p>
            <a:pPr marL="898525" indent="-358775">
              <a:buFont typeface="Arial" panose="020B0604020202020204" pitchFamily="34" charset="0"/>
              <a:buChar char="•"/>
            </a:pPr>
            <a:r>
              <a:rPr lang="en-US" dirty="0" smtClean="0"/>
              <a:t>Growing </a:t>
            </a:r>
            <a:r>
              <a:rPr lang="en-US" dirty="0"/>
              <a:t>difficulty in reaching respondents as a result of modern lifestyles and lack of cooperation from </a:t>
            </a:r>
            <a:r>
              <a:rPr lang="en-US" dirty="0" smtClean="0"/>
              <a:t>respondents </a:t>
            </a:r>
          </a:p>
          <a:p>
            <a:pPr marL="898525" indent="-358775">
              <a:buFont typeface="Arial" panose="020B0604020202020204" pitchFamily="34" charset="0"/>
              <a:buChar char="•"/>
            </a:pPr>
            <a:r>
              <a:rPr lang="en-US" dirty="0" smtClean="0"/>
              <a:t>Increasing </a:t>
            </a:r>
            <a:r>
              <a:rPr lang="en-US" dirty="0"/>
              <a:t>need for fresher and more disaggregated data, particularly in the context of SDG implementation and </a:t>
            </a:r>
            <a:r>
              <a:rPr lang="en-US" dirty="0" smtClean="0"/>
              <a:t>monitoring</a:t>
            </a:r>
          </a:p>
          <a:p>
            <a:pPr marL="898525" indent="-358775">
              <a:buFont typeface="Arial" panose="020B0604020202020204" pitchFamily="34" charset="0"/>
              <a:buChar char="•"/>
            </a:pPr>
            <a:r>
              <a:rPr lang="en-US" dirty="0" smtClean="0"/>
              <a:t>Availability </a:t>
            </a:r>
            <a:r>
              <a:rPr lang="en-US" dirty="0"/>
              <a:t>of new technologies making it possible to manage large amounts of data and to mobilize new data </a:t>
            </a:r>
            <a:r>
              <a:rPr lang="en-US" dirty="0" smtClean="0"/>
              <a:t>sources</a:t>
            </a:r>
          </a:p>
          <a:p>
            <a:pPr marL="898525" indent="-358775">
              <a:buFont typeface="Arial" panose="020B0604020202020204" pitchFamily="34" charset="0"/>
              <a:buChar char="•"/>
            </a:pPr>
            <a:r>
              <a:rPr lang="en-US" dirty="0" smtClean="0"/>
              <a:t>Availability of efforts towards development of population registers, NRB, Taxes, etc. </a:t>
            </a:r>
          </a:p>
          <a:p>
            <a:endParaRPr lang="en-US" dirty="0"/>
          </a:p>
          <a:p>
            <a:r>
              <a:rPr lang="en-US" dirty="0" smtClean="0"/>
              <a:t>Population </a:t>
            </a:r>
            <a:r>
              <a:rPr lang="en-US" dirty="0"/>
              <a:t>registers are a possible way-forward in this context.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4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Google Shape;7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88531" y="307957"/>
            <a:ext cx="1368570" cy="623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6232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Potential Power of Population Registers 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497" y="1335298"/>
            <a:ext cx="9975673" cy="4836902"/>
          </a:xfrm>
        </p:spPr>
        <p:txBody>
          <a:bodyPr>
            <a:noAutofit/>
          </a:bodyPr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With well-functioning CRVS systems, administrative (registration) information, which primarily aims at giving individuals an identity, is also used to produce vital statistics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28600" indent="0"/>
            <a:r>
              <a:rPr lang="en-US" sz="2000" b="1" dirty="0" smtClean="0"/>
              <a:t>Population registers take this approach further: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With a system of continuous updates, enabling in particular to follow individuals when they change the location of their residence, change their status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Possibly, with a richer set of individual characteristics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As a first stage of developing a register-based data system, registers can be used to produce basic population statistics, which can be complemented by a large scale sample survey or several thematic sample surveys. Then, a fully register-based approach can be envisaged, by linking numerous administrative registers to produce statistics on individuals and households, without field data collection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Register-based censuses – parts of the World</a:t>
            </a:r>
            <a:endParaRPr lang="en-Z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5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Google Shape;7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63593" y="376025"/>
            <a:ext cx="1368570" cy="623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642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698" y="487925"/>
            <a:ext cx="9748604" cy="4431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Some Essential Conditions for the Use of Registers for Statistics </a:t>
            </a:r>
            <a:endParaRPr lang="en-Z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smtClean="0"/>
              <a:t>Availability </a:t>
            </a:r>
            <a:r>
              <a:rPr lang="en-US" dirty="0"/>
              <a:t>of good-quality administrative data (coverage, accuracy, good updating </a:t>
            </a:r>
            <a:r>
              <a:rPr lang="en-US" dirty="0" smtClean="0"/>
              <a:t>system)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smtClean="0"/>
              <a:t>Possibility </a:t>
            </a:r>
            <a:r>
              <a:rPr lang="en-US" dirty="0"/>
              <a:t>to link information from different sources: unique identification at the level of individuals, households and addresses; common set of concepts and classifications that can be tracked in different </a:t>
            </a:r>
            <a:r>
              <a:rPr lang="en-US" dirty="0" smtClean="0"/>
              <a:t>sources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smtClean="0"/>
              <a:t>Proper </a:t>
            </a:r>
            <a:r>
              <a:rPr lang="en-US" dirty="0"/>
              <a:t>legal framework in place to use administrative data for statistical purposes (access to registers, privacy issues related to the linking of registers</a:t>
            </a:r>
            <a:r>
              <a:rPr lang="en-US" dirty="0" smtClean="0"/>
              <a:t>) 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smtClean="0"/>
              <a:t>National </a:t>
            </a:r>
            <a:r>
              <a:rPr lang="en-US" dirty="0"/>
              <a:t>consensus on the use of administrative sources for statistical purposes, to ensure trust in statistical system and in the statistics </a:t>
            </a:r>
            <a:r>
              <a:rPr lang="en-US" dirty="0" smtClean="0"/>
              <a:t>produced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6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Google Shape;7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87542" y="307957"/>
            <a:ext cx="1368570" cy="623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1503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 Messages - Conclusion</a:t>
            </a:r>
            <a:endParaRPr lang="en-ZA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000" y="1607419"/>
            <a:ext cx="9540000" cy="4957482"/>
          </a:xfrm>
        </p:spPr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smtClean="0"/>
              <a:t>All </a:t>
            </a:r>
            <a:r>
              <a:rPr lang="en-US" dirty="0"/>
              <a:t>potential sources of information for the production of statistics can complement each other, providing there is sound methodology in </a:t>
            </a:r>
            <a:r>
              <a:rPr lang="en-US" dirty="0" smtClean="0"/>
              <a:t>place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There </a:t>
            </a:r>
            <a:r>
              <a:rPr lang="en-US" dirty="0"/>
              <a:t>is no short-cut to produce high-quality statistical data</a:t>
            </a:r>
            <a:r>
              <a:rPr lang="en-US" dirty="0" smtClean="0"/>
              <a:t>.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smtClean="0"/>
              <a:t>All </a:t>
            </a:r>
            <a:r>
              <a:rPr lang="en-US" dirty="0"/>
              <a:t>innovations need to be thoroughly tested and quality-assured before they can replace systems which were previously in place and working (reasonably) well: </a:t>
            </a:r>
            <a:endParaRPr lang="en-US" dirty="0" smtClean="0"/>
          </a:p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 smtClean="0"/>
              <a:t>Putting </a:t>
            </a:r>
            <a:r>
              <a:rPr lang="en-US" dirty="0"/>
              <a:t>in place a register-based statistical system requires careful development and investments, close collaboration between statisticians and owners of registers, and time.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7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Google Shape;7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80218" y="529556"/>
            <a:ext cx="1368570" cy="623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5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3200" dirty="0" smtClean="0"/>
              <a:t>Thank You</a:t>
            </a:r>
            <a:endParaRPr lang="en-ZA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8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5" name="Google Shape;77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55715" y="525654"/>
            <a:ext cx="1368570" cy="623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455064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11147</TotalTime>
  <Words>650</Words>
  <Application>Microsoft Office PowerPoint</Application>
  <PresentationFormat>Widescreen</PresentationFormat>
  <Paragraphs>64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1_Office Theme</vt:lpstr>
      <vt:lpstr>PowerPoint Presentation</vt:lpstr>
      <vt:lpstr>Outline</vt:lpstr>
      <vt:lpstr>Traditional Sources of Socio-Demographic Statistics</vt:lpstr>
      <vt:lpstr>Towards the Use of New Data Sources</vt:lpstr>
      <vt:lpstr>The Potential Power of Population Registers </vt:lpstr>
      <vt:lpstr>Some Essential Conditions for the Use of Registers for Statistics </vt:lpstr>
      <vt:lpstr>Key Messages - 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Fredrick Okwayo</dc:creator>
  <cp:lastModifiedBy>Fredrick Okwayo</cp:lastModifiedBy>
  <cp:revision>12</cp:revision>
  <dcterms:created xsi:type="dcterms:W3CDTF">2022-10-17T13:13:33Z</dcterms:created>
  <dcterms:modified xsi:type="dcterms:W3CDTF">2022-10-25T07:01:22Z</dcterms:modified>
</cp:coreProperties>
</file>