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handoutMasterIdLst>
    <p:handoutMasterId r:id="rId14"/>
  </p:handoutMasterIdLst>
  <p:sldIdLst>
    <p:sldId id="380" r:id="rId2"/>
    <p:sldId id="381" r:id="rId3"/>
    <p:sldId id="388" r:id="rId4"/>
    <p:sldId id="384" r:id="rId5"/>
    <p:sldId id="267" r:id="rId6"/>
    <p:sldId id="272" r:id="rId7"/>
    <p:sldId id="271" r:id="rId8"/>
    <p:sldId id="385" r:id="rId9"/>
    <p:sldId id="475" r:id="rId10"/>
    <p:sldId id="386" r:id="rId11"/>
    <p:sldId id="383" r:id="rId12"/>
  </p:sldIdLst>
  <p:sldSz cx="12192000" cy="6858000"/>
  <p:notesSz cx="6735763" cy="98663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C556673-F842-9E27-9CC1-4D315327DE73}" name="James Mwanza" initials="JM" userId="James Mwanza"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eaza Bekele Gebretsadik" initials="MBG" lastIdx="1" clrIdx="0">
    <p:extLst>
      <p:ext uri="{19B8F6BF-5375-455C-9EA6-DF929625EA0E}">
        <p15:presenceInfo xmlns:p15="http://schemas.microsoft.com/office/powerpoint/2012/main" userId="S::bekele21@un.org::3c7f8dbe-dbfe-4993-afcd-f80ec86dda4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30" autoAdjust="0"/>
    <p:restoredTop sz="94660"/>
  </p:normalViewPr>
  <p:slideViewPr>
    <p:cSldViewPr snapToGrid="0">
      <p:cViewPr varScale="1">
        <p:scale>
          <a:sx n="61" d="100"/>
          <a:sy n="61" d="100"/>
        </p:scale>
        <p:origin x="696" y="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9413" cy="4953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14763" y="0"/>
            <a:ext cx="2919412" cy="495300"/>
          </a:xfrm>
          <a:prstGeom prst="rect">
            <a:avLst/>
          </a:prstGeom>
        </p:spPr>
        <p:txBody>
          <a:bodyPr vert="horz" lIns="91440" tIns="45720" rIns="91440" bIns="45720" rtlCol="0"/>
          <a:lstStyle>
            <a:lvl1pPr algn="r">
              <a:defRPr sz="1200"/>
            </a:lvl1pPr>
          </a:lstStyle>
          <a:p>
            <a:fld id="{58AB112B-32EA-49AD-A8FF-ADBC313F6219}" type="datetimeFigureOut">
              <a:rPr lang="fr-FR" smtClean="0"/>
              <a:t>27/10/2022</a:t>
            </a:fld>
            <a:endParaRPr lang="fr-FR"/>
          </a:p>
        </p:txBody>
      </p:sp>
      <p:sp>
        <p:nvSpPr>
          <p:cNvPr id="4" name="Espace réservé du pied de page 3"/>
          <p:cNvSpPr>
            <a:spLocks noGrp="1"/>
          </p:cNvSpPr>
          <p:nvPr>
            <p:ph type="ftr" sz="quarter" idx="2"/>
          </p:nvPr>
        </p:nvSpPr>
        <p:spPr>
          <a:xfrm>
            <a:off x="0" y="9371013"/>
            <a:ext cx="2919413" cy="4953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14763" y="9371013"/>
            <a:ext cx="2919412" cy="495300"/>
          </a:xfrm>
          <a:prstGeom prst="rect">
            <a:avLst/>
          </a:prstGeom>
        </p:spPr>
        <p:txBody>
          <a:bodyPr vert="horz" lIns="91440" tIns="45720" rIns="91440" bIns="45720" rtlCol="0" anchor="b"/>
          <a:lstStyle>
            <a:lvl1pPr algn="r">
              <a:defRPr sz="1200"/>
            </a:lvl1pPr>
          </a:lstStyle>
          <a:p>
            <a:fld id="{1A35B63C-32E4-4909-B2D0-3DA24896BCC9}" type="slidenum">
              <a:rPr lang="fr-FR" smtClean="0"/>
              <a:t>‹N°›</a:t>
            </a:fld>
            <a:endParaRPr lang="fr-FR"/>
          </a:p>
        </p:txBody>
      </p:sp>
    </p:spTree>
    <p:extLst>
      <p:ext uri="{BB962C8B-B14F-4D97-AF65-F5344CB8AC3E}">
        <p14:creationId xmlns:p14="http://schemas.microsoft.com/office/powerpoint/2010/main" val="25514297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E77DB045-E0D5-4F76-8D75-1B1420A7B86B}" type="datetimeFigureOut">
              <a:rPr lang="en-US" smtClean="0"/>
              <a:t>10/27/2022</a:t>
            </a:fld>
            <a:endParaRPr lang="en-US"/>
          </a:p>
        </p:txBody>
      </p:sp>
      <p:sp>
        <p:nvSpPr>
          <p:cNvPr id="4" name="Slide Image Placeholder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BB32DBDF-DABC-46E0-89F8-F735D360C2E5}" type="slidenum">
              <a:rPr lang="en-US" smtClean="0"/>
              <a:t>‹N°›</a:t>
            </a:fld>
            <a:endParaRPr lang="en-US"/>
          </a:p>
        </p:txBody>
      </p:sp>
    </p:spTree>
    <p:extLst>
      <p:ext uri="{BB962C8B-B14F-4D97-AF65-F5344CB8AC3E}">
        <p14:creationId xmlns:p14="http://schemas.microsoft.com/office/powerpoint/2010/main" val="3671427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A4243D9B-05DB-974C-8CA4-8AA7511C0782}" type="slidenum">
              <a:rPr lang="en-US" smtClean="0"/>
              <a:t>3</a:t>
            </a:fld>
            <a:endParaRPr lang="en-US" dirty="0"/>
          </a:p>
        </p:txBody>
      </p:sp>
    </p:spTree>
    <p:extLst>
      <p:ext uri="{BB962C8B-B14F-4D97-AF65-F5344CB8AC3E}">
        <p14:creationId xmlns:p14="http://schemas.microsoft.com/office/powerpoint/2010/main" val="23688170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2896C62-C2E3-40CE-BFD4-0FE416C82343}" type="datetimeFigureOut">
              <a:rPr lang="en-US" smtClean="0"/>
              <a:t>10/27/2022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‹N°›</a:t>
            </a:fld>
            <a:endParaRPr lang="en-US" dirty="0"/>
          </a:p>
        </p:txBody>
      </p:sp>
    </p:spTree>
    <p:extLst>
      <p:ext uri="{BB962C8B-B14F-4D97-AF65-F5344CB8AC3E}">
        <p14:creationId xmlns:p14="http://schemas.microsoft.com/office/powerpoint/2010/main" val="222707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896C62-C2E3-40CE-BFD4-0FE416C82343}" type="datetimeFigureOut">
              <a:rPr lang="en-US" smtClean="0"/>
              <a:t>10/27/2022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‹N°›</a:t>
            </a:fld>
            <a:endParaRPr lang="en-US" dirty="0"/>
          </a:p>
        </p:txBody>
      </p:sp>
    </p:spTree>
    <p:extLst>
      <p:ext uri="{BB962C8B-B14F-4D97-AF65-F5344CB8AC3E}">
        <p14:creationId xmlns:p14="http://schemas.microsoft.com/office/powerpoint/2010/main" val="32523659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2896C62-C2E3-40CE-BFD4-0FE416C82343}" type="datetimeFigureOut">
              <a:rPr lang="en-US" smtClean="0"/>
              <a:t>10/27/2022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‹N°›</a:t>
            </a:fld>
            <a:endParaRPr lang="en-US" dirty="0"/>
          </a:p>
        </p:txBody>
      </p:sp>
    </p:spTree>
    <p:extLst>
      <p:ext uri="{BB962C8B-B14F-4D97-AF65-F5344CB8AC3E}">
        <p14:creationId xmlns:p14="http://schemas.microsoft.com/office/powerpoint/2010/main" val="34918525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2896C62-C2E3-40CE-BFD4-0FE416C82343}" type="datetimeFigureOut">
              <a:rPr lang="en-US" smtClean="0"/>
              <a:t>10/27/2022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975DA1-D75A-4B7A-8C0A-943C0366E8CA}" type="slidenum">
              <a:rPr lang="en-US" smtClean="0"/>
              <a:t>‹N°›</a:t>
            </a:fld>
            <a:endParaRPr lang="en-US" dirty="0"/>
          </a:p>
        </p:txBody>
      </p:sp>
    </p:spTree>
    <p:extLst>
      <p:ext uri="{BB962C8B-B14F-4D97-AF65-F5344CB8AC3E}">
        <p14:creationId xmlns:p14="http://schemas.microsoft.com/office/powerpoint/2010/main" val="4230114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2896C62-C2E3-40CE-BFD4-0FE416C82343}" type="datetimeFigureOut">
              <a:rPr lang="en-US" smtClean="0"/>
              <a:t>10/27/2022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B975DA1-D75A-4B7A-8C0A-943C0366E8CA}" type="slidenum">
              <a:rPr lang="en-US" smtClean="0"/>
              <a:t>‹N°›</a:t>
            </a:fld>
            <a:endParaRPr lang="en-US" dirty="0"/>
          </a:p>
        </p:txBody>
      </p:sp>
    </p:spTree>
    <p:extLst>
      <p:ext uri="{BB962C8B-B14F-4D97-AF65-F5344CB8AC3E}">
        <p14:creationId xmlns:p14="http://schemas.microsoft.com/office/powerpoint/2010/main" val="1713493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2896C62-C2E3-40CE-BFD4-0FE416C82343}" type="datetimeFigureOut">
              <a:rPr lang="en-US" smtClean="0"/>
              <a:t>10/27/2022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B975DA1-D75A-4B7A-8C0A-943C0366E8CA}" type="slidenum">
              <a:rPr lang="en-US" smtClean="0"/>
              <a:t>‹N°›</a:t>
            </a:fld>
            <a:endParaRPr lang="en-US" dirty="0"/>
          </a:p>
        </p:txBody>
      </p:sp>
    </p:spTree>
    <p:extLst>
      <p:ext uri="{BB962C8B-B14F-4D97-AF65-F5344CB8AC3E}">
        <p14:creationId xmlns:p14="http://schemas.microsoft.com/office/powerpoint/2010/main" val="39342592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896C62-C2E3-40CE-BFD4-0FE416C82343}" type="datetimeFigureOut">
              <a:rPr lang="en-US" smtClean="0"/>
              <a:t>10/27/2022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B975DA1-D75A-4B7A-8C0A-943C0366E8CA}" type="slidenum">
              <a:rPr lang="en-US" smtClean="0"/>
              <a:t>‹N°›</a:t>
            </a:fld>
            <a:endParaRPr lang="en-US" dirty="0"/>
          </a:p>
        </p:txBody>
      </p:sp>
    </p:spTree>
    <p:extLst>
      <p:ext uri="{BB962C8B-B14F-4D97-AF65-F5344CB8AC3E}">
        <p14:creationId xmlns:p14="http://schemas.microsoft.com/office/powerpoint/2010/main" val="6031745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2896C62-C2E3-40CE-BFD4-0FE416C82343}" type="datetimeFigureOut">
              <a:rPr lang="en-US" smtClean="0"/>
              <a:t>10/27/2022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975DA1-D75A-4B7A-8C0A-943C0366E8CA}" type="slidenum">
              <a:rPr lang="en-US" smtClean="0"/>
              <a:t>‹N°›</a:t>
            </a:fld>
            <a:endParaRPr lang="en-US" dirty="0"/>
          </a:p>
        </p:txBody>
      </p:sp>
    </p:spTree>
    <p:extLst>
      <p:ext uri="{BB962C8B-B14F-4D97-AF65-F5344CB8AC3E}">
        <p14:creationId xmlns:p14="http://schemas.microsoft.com/office/powerpoint/2010/main" val="3595172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2896C62-C2E3-40CE-BFD4-0FE416C82343}" type="datetimeFigureOut">
              <a:rPr lang="en-US" smtClean="0"/>
              <a:t>10/27/2022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975DA1-D75A-4B7A-8C0A-943C0366E8CA}" type="slidenum">
              <a:rPr lang="en-US" smtClean="0"/>
              <a:t>‹N°›</a:t>
            </a:fld>
            <a:endParaRPr lang="en-US" dirty="0"/>
          </a:p>
        </p:txBody>
      </p:sp>
    </p:spTree>
    <p:extLst>
      <p:ext uri="{BB962C8B-B14F-4D97-AF65-F5344CB8AC3E}">
        <p14:creationId xmlns:p14="http://schemas.microsoft.com/office/powerpoint/2010/main" val="1246847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896C62-C2E3-40CE-BFD4-0FE416C82343}" type="datetimeFigureOut">
              <a:rPr lang="en-US" smtClean="0"/>
              <a:t>10/27/2022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‹N°›</a:t>
            </a:fld>
            <a:endParaRPr lang="en-US" dirty="0"/>
          </a:p>
        </p:txBody>
      </p:sp>
    </p:spTree>
    <p:extLst>
      <p:ext uri="{BB962C8B-B14F-4D97-AF65-F5344CB8AC3E}">
        <p14:creationId xmlns:p14="http://schemas.microsoft.com/office/powerpoint/2010/main" val="26252642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896C62-C2E3-40CE-BFD4-0FE416C82343}" type="datetimeFigureOut">
              <a:rPr lang="en-US" smtClean="0"/>
              <a:t>10/27/2022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‹N°›</a:t>
            </a:fld>
            <a:endParaRPr lang="en-US" dirty="0"/>
          </a:p>
        </p:txBody>
      </p:sp>
    </p:spTree>
    <p:extLst>
      <p:ext uri="{BB962C8B-B14F-4D97-AF65-F5344CB8AC3E}">
        <p14:creationId xmlns:p14="http://schemas.microsoft.com/office/powerpoint/2010/main" val="4079444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200" y="1825625"/>
            <a:ext cx="11289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4"/>
            <a:ext cx="12192000" cy="365127"/>
          </a:xfrm>
          <a:prstGeom prst="rect">
            <a:avLst/>
          </a:prstGeom>
        </p:spPr>
      </p:pic>
    </p:spTree>
    <p:extLst>
      <p:ext uri="{BB962C8B-B14F-4D97-AF65-F5344CB8AC3E}">
        <p14:creationId xmlns:p14="http://schemas.microsoft.com/office/powerpoint/2010/main" val="35779756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pic>
        <p:nvPicPr>
          <p:cNvPr id="7" name="Picture 6" descr="A picture containing outdoor object, solar cell&#10;&#10;Description automatically generated">
            <a:extLst>
              <a:ext uri="{FF2B5EF4-FFF2-40B4-BE49-F238E27FC236}">
                <a16:creationId xmlns:a16="http://schemas.microsoft.com/office/drawing/2014/main" id="{6307C092-7B1C-BC4F-8088-BBECA502B88B}"/>
              </a:ext>
            </a:extLst>
          </p:cNvPr>
          <p:cNvPicPr>
            <a:picLocks noChangeAspect="1"/>
          </p:cNvPicPr>
          <p:nvPr userDrawn="1"/>
        </p:nvPicPr>
        <p:blipFill>
          <a:blip r:embed="rId2"/>
          <a:stretch>
            <a:fillRect/>
          </a:stretch>
        </p:blipFill>
        <p:spPr>
          <a:xfrm>
            <a:off x="0" y="4787900"/>
            <a:ext cx="12192000" cy="2070100"/>
          </a:xfrm>
          <a:prstGeom prst="rect">
            <a:avLst/>
          </a:prstGeom>
        </p:spPr>
      </p:pic>
      <p:pic>
        <p:nvPicPr>
          <p:cNvPr id="8" name="Picture 7">
            <a:extLst>
              <a:ext uri="{FF2B5EF4-FFF2-40B4-BE49-F238E27FC236}">
                <a16:creationId xmlns:a16="http://schemas.microsoft.com/office/drawing/2014/main" id="{FAF345D1-61B6-1D40-8DFE-38133E869F49}"/>
              </a:ext>
            </a:extLst>
          </p:cNvPr>
          <p:cNvPicPr>
            <a:picLocks noChangeAspect="1"/>
          </p:cNvPicPr>
          <p:nvPr userDrawn="1"/>
        </p:nvPicPr>
        <p:blipFill rotWithShape="1">
          <a:blip r:embed="rId3"/>
          <a:srcRect b="8520"/>
          <a:stretch/>
        </p:blipFill>
        <p:spPr>
          <a:xfrm>
            <a:off x="4201132" y="277232"/>
            <a:ext cx="3789737" cy="1795718"/>
          </a:xfrm>
          <a:prstGeom prst="rect">
            <a:avLst/>
          </a:prstGeom>
        </p:spPr>
      </p:pic>
    </p:spTree>
    <p:extLst>
      <p:ext uri="{BB962C8B-B14F-4D97-AF65-F5344CB8AC3E}">
        <p14:creationId xmlns:p14="http://schemas.microsoft.com/office/powerpoint/2010/main" val="16409401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lvl1pPr>
              <a:defRPr>
                <a:solidFill>
                  <a:srgbClr val="029676"/>
                </a:solidFill>
              </a:defRPr>
            </a:lvl1pPr>
          </a:lstStyle>
          <a:p>
            <a:fld id="{3323031B-C3DA-FD4C-A3A3-401B403B0F60}" type="slidenum">
              <a:rPr lang="en-US" smtClean="0"/>
              <a:pPr/>
              <a:t>‹N°›</a:t>
            </a:fld>
            <a:endParaRPr lang="en-US" dirty="0"/>
          </a:p>
        </p:txBody>
      </p:sp>
      <p:sp>
        <p:nvSpPr>
          <p:cNvPr id="7" name="Title 1"/>
          <p:cNvSpPr>
            <a:spLocks noGrp="1"/>
          </p:cNvSpPr>
          <p:nvPr>
            <p:ph type="ctrTitle" hasCustomPrompt="1"/>
          </p:nvPr>
        </p:nvSpPr>
        <p:spPr>
          <a:xfrm>
            <a:off x="1564640" y="731521"/>
            <a:ext cx="9103360" cy="629919"/>
          </a:xfrm>
          <a:prstGeom prst="rect">
            <a:avLst/>
          </a:prstGeom>
        </p:spPr>
        <p:txBody>
          <a:bodyPr anchor="b"/>
          <a:lstStyle>
            <a:lvl1pPr algn="l">
              <a:defRPr sz="2800" b="1">
                <a:solidFill>
                  <a:schemeClr val="bg1"/>
                </a:solidFill>
              </a:defRPr>
            </a:lvl1pPr>
          </a:lstStyle>
          <a:p>
            <a:r>
              <a:rPr lang="en-US" dirty="0"/>
              <a:t>Title to go here</a:t>
            </a:r>
          </a:p>
        </p:txBody>
      </p:sp>
      <p:sp>
        <p:nvSpPr>
          <p:cNvPr id="10" name="Text Placeholder 9"/>
          <p:cNvSpPr>
            <a:spLocks noGrp="1"/>
          </p:cNvSpPr>
          <p:nvPr>
            <p:ph type="body" sz="quarter" idx="13" hasCustomPrompt="1"/>
          </p:nvPr>
        </p:nvSpPr>
        <p:spPr>
          <a:xfrm>
            <a:off x="1564640" y="4023360"/>
            <a:ext cx="6339840" cy="1828165"/>
          </a:xfrm>
          <a:prstGeom prst="rect">
            <a:avLst/>
          </a:prstGeom>
        </p:spPr>
        <p:txBody>
          <a:bodyPr/>
          <a:lstStyle>
            <a:lvl1pPr marL="228600" indent="-228600">
              <a:buClr>
                <a:schemeClr val="accent4"/>
              </a:buClr>
              <a:buSzPct val="150000"/>
              <a:buFont typeface="Wingdings" charset="2"/>
              <a:buChar char="§"/>
              <a:defRPr sz="1800"/>
            </a:lvl1pPr>
            <a:lvl2pPr marL="685800" marR="0" indent="-228600" algn="l" defTabSz="914400" rtl="0" eaLnBrk="1" fontAlgn="auto" latinLnBrk="0" hangingPunct="1">
              <a:lnSpc>
                <a:spcPct val="90000"/>
              </a:lnSpc>
              <a:spcBef>
                <a:spcPts val="500"/>
              </a:spcBef>
              <a:spcAft>
                <a:spcPts val="0"/>
              </a:spcAft>
              <a:buClr>
                <a:schemeClr val="tx1">
                  <a:lumMod val="50000"/>
                  <a:lumOff val="50000"/>
                </a:schemeClr>
              </a:buClr>
              <a:buSzPct val="75000"/>
              <a:buFont typeface="LucidaGrande" charset="0"/>
              <a:buChar char="▶︎"/>
              <a:tabLst/>
              <a:defRPr sz="1800"/>
            </a:lvl2pPr>
          </a:lstStyle>
          <a:p>
            <a:pPr lvl="0"/>
            <a:r>
              <a:rPr lang="en-US" dirty="0"/>
              <a:t>Bullet list, first level</a:t>
            </a:r>
          </a:p>
          <a:p>
            <a:pPr lvl="1"/>
            <a:r>
              <a:rPr lang="en-US" dirty="0"/>
              <a:t>Bullet list second level</a:t>
            </a:r>
          </a:p>
          <a:p>
            <a:pPr marL="685800" marR="0" lvl="1" indent="-228600" algn="l" defTabSz="914400" rtl="0" eaLnBrk="1" fontAlgn="auto" latinLnBrk="0" hangingPunct="1">
              <a:lnSpc>
                <a:spcPct val="90000"/>
              </a:lnSpc>
              <a:spcBef>
                <a:spcPts val="500"/>
              </a:spcBef>
              <a:spcAft>
                <a:spcPts val="0"/>
              </a:spcAft>
              <a:buClr>
                <a:schemeClr val="tx1">
                  <a:lumMod val="50000"/>
                  <a:lumOff val="50000"/>
                </a:schemeClr>
              </a:buClr>
              <a:buSzPct val="75000"/>
              <a:buFont typeface="LucidaGrande" charset="0"/>
              <a:buChar char="▶︎"/>
              <a:tabLst/>
              <a:defRPr/>
            </a:pPr>
            <a:r>
              <a:rPr lang="en-US" dirty="0"/>
              <a:t>Bullet list second level</a:t>
            </a:r>
          </a:p>
          <a:p>
            <a:pPr marL="685800" marR="0" lvl="1" indent="-228600" algn="l" defTabSz="914400" rtl="0" eaLnBrk="1" fontAlgn="auto" latinLnBrk="0" hangingPunct="1">
              <a:lnSpc>
                <a:spcPct val="90000"/>
              </a:lnSpc>
              <a:spcBef>
                <a:spcPts val="500"/>
              </a:spcBef>
              <a:spcAft>
                <a:spcPts val="0"/>
              </a:spcAft>
              <a:buClr>
                <a:schemeClr val="tx1">
                  <a:lumMod val="50000"/>
                  <a:lumOff val="50000"/>
                </a:schemeClr>
              </a:buClr>
              <a:buSzPct val="75000"/>
              <a:buFont typeface="LucidaGrande" charset="0"/>
              <a:buChar char="▶︎"/>
              <a:tabLst/>
              <a:defRPr/>
            </a:pPr>
            <a:r>
              <a:rPr lang="en-US" dirty="0"/>
              <a:t>Bullet list second level</a:t>
            </a:r>
          </a:p>
          <a:p>
            <a:pPr lvl="1"/>
            <a:endParaRPr lang="en-US" dirty="0"/>
          </a:p>
        </p:txBody>
      </p:sp>
      <p:sp>
        <p:nvSpPr>
          <p:cNvPr id="12" name="Text Placeholder 11"/>
          <p:cNvSpPr>
            <a:spLocks noGrp="1"/>
          </p:cNvSpPr>
          <p:nvPr>
            <p:ph type="body" sz="quarter" idx="14" hasCustomPrompt="1"/>
          </p:nvPr>
        </p:nvSpPr>
        <p:spPr>
          <a:xfrm>
            <a:off x="1564640" y="1989139"/>
            <a:ext cx="6339840" cy="156686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a:buNone/>
              <a:tabLst/>
              <a:defRPr sz="1800" baseline="0"/>
            </a:lvl1p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lang="en-US" sz="1800" dirty="0"/>
              <a:t>Paragraph text to go here. Paragraph text to go here. Paragraph text to go here. Paragraph text to go here. Paragraph text to go here. Paragraph text to go here. Paragraph text to go here. Paragraph text to go here.</a:t>
            </a:r>
            <a:endParaRPr lang="en-US" dirty="0"/>
          </a:p>
        </p:txBody>
      </p:sp>
      <p:sp>
        <p:nvSpPr>
          <p:cNvPr id="14" name="Picture Placeholder 13"/>
          <p:cNvSpPr>
            <a:spLocks noGrp="1"/>
          </p:cNvSpPr>
          <p:nvPr>
            <p:ph type="pic" sz="quarter" idx="15"/>
          </p:nvPr>
        </p:nvSpPr>
        <p:spPr>
          <a:xfrm>
            <a:off x="8209280" y="1989138"/>
            <a:ext cx="3530600" cy="3862387"/>
          </a:xfrm>
          <a:prstGeom prst="rect">
            <a:avLst/>
          </a:prstGeom>
        </p:spPr>
        <p:txBody>
          <a:bodyPr/>
          <a:lstStyle/>
          <a:p>
            <a:endParaRPr lang="en-US"/>
          </a:p>
        </p:txBody>
      </p:sp>
    </p:spTree>
    <p:extLst>
      <p:ext uri="{BB962C8B-B14F-4D97-AF65-F5344CB8AC3E}">
        <p14:creationId xmlns:p14="http://schemas.microsoft.com/office/powerpoint/2010/main" val="11563193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896C62-C2E3-40CE-BFD4-0FE416C82343}" type="datetimeFigureOut">
              <a:rPr lang="en-US" smtClean="0"/>
              <a:t>10/27/2022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975DA1-D75A-4B7A-8C0A-943C0366E8CA}" type="slidenum">
              <a:rPr lang="en-US" smtClean="0"/>
              <a:t>‹N°›</a:t>
            </a:fld>
            <a:endParaRPr lang="en-US" dirty="0"/>
          </a:p>
        </p:txBody>
      </p:sp>
    </p:spTree>
    <p:extLst>
      <p:ext uri="{BB962C8B-B14F-4D97-AF65-F5344CB8AC3E}">
        <p14:creationId xmlns:p14="http://schemas.microsoft.com/office/powerpoint/2010/main" val="6561575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 id="2147483674" r:id="rId13"/>
    <p:sldLayoutId id="2147483675"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5" Type="http://schemas.openxmlformats.org/officeDocument/2006/relationships/image" Target="../media/image2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 Id="rId1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9">
            <a:extLst>
              <a:ext uri="{FF2B5EF4-FFF2-40B4-BE49-F238E27FC236}">
                <a16:creationId xmlns:a16="http://schemas.microsoft.com/office/drawing/2014/main" id="{A37E0289-8148-42E8-8835-AB53E5D0C6B7}"/>
              </a:ext>
            </a:extLst>
          </p:cNvPr>
          <p:cNvSpPr>
            <a:spLocks noGrp="1"/>
          </p:cNvSpPr>
          <p:nvPr>
            <p:ph type="ctrTitle"/>
          </p:nvPr>
        </p:nvSpPr>
        <p:spPr>
          <a:xfrm>
            <a:off x="5105553" y="2682308"/>
            <a:ext cx="6251110" cy="1628897"/>
          </a:xfrm>
        </p:spPr>
        <p:txBody>
          <a:bodyPr anchor="b">
            <a:normAutofit fontScale="90000"/>
          </a:bodyPr>
          <a:lstStyle/>
          <a:p>
            <a:pPr marL="0" marR="0">
              <a:spcBef>
                <a:spcPts val="0"/>
              </a:spcBef>
              <a:spcAft>
                <a:spcPts val="0"/>
              </a:spcAft>
            </a:pPr>
            <a:br>
              <a:rPr lang="en-US" sz="5400" dirty="0"/>
            </a:br>
            <a:br>
              <a:rPr lang="en-US" sz="5400" dirty="0"/>
            </a:br>
            <a:br>
              <a:rPr lang="en-US" sz="5400" dirty="0"/>
            </a:br>
            <a:br>
              <a:rPr lang="en-US" sz="5400" dirty="0"/>
            </a:br>
            <a:br>
              <a:rPr lang="en-US" sz="5400" dirty="0"/>
            </a:br>
            <a:br>
              <a:rPr lang="en-US" sz="5400" dirty="0"/>
            </a:br>
            <a:br>
              <a:rPr lang="en-US" sz="5400" dirty="0"/>
            </a:br>
            <a:br>
              <a:rPr lang="en-US" sz="5400" dirty="0"/>
            </a:br>
            <a:br>
              <a:rPr lang="en-US" sz="5400" dirty="0"/>
            </a:br>
            <a:br>
              <a:rPr lang="en-US" sz="5400" dirty="0"/>
            </a:br>
            <a:br>
              <a:rPr lang="en-US" sz="5400" dirty="0"/>
            </a:br>
            <a:br>
              <a:rPr lang="en-US" sz="5400" dirty="0"/>
            </a:br>
            <a:br>
              <a:rPr lang="en-US" sz="5400" dirty="0"/>
            </a:br>
            <a:br>
              <a:rPr lang="en-US" sz="5400" dirty="0"/>
            </a:br>
            <a:br>
              <a:rPr lang="en-US" sz="5400" dirty="0"/>
            </a:br>
            <a:br>
              <a:rPr lang="en-US" sz="5400" dirty="0"/>
            </a:br>
            <a:br>
              <a:rPr lang="en-US" sz="5400" dirty="0"/>
            </a:br>
            <a:br>
              <a:rPr lang="en-US" sz="5400" dirty="0"/>
            </a:br>
            <a:br>
              <a:rPr lang="en-US" sz="5400" dirty="0"/>
            </a:br>
            <a:br>
              <a:rPr lang="en-US" sz="5400" dirty="0"/>
            </a:br>
            <a:br>
              <a:rPr lang="en-US" sz="5400" dirty="0"/>
            </a:br>
            <a:br>
              <a:rPr lang="en-US" sz="5400" dirty="0"/>
            </a:br>
            <a:br>
              <a:rPr lang="en-US" sz="5400" dirty="0"/>
            </a:br>
            <a:br>
              <a:rPr lang="en-US" sz="5400" dirty="0"/>
            </a:br>
            <a:br>
              <a:rPr lang="en-US" sz="5400" dirty="0"/>
            </a:br>
            <a:br>
              <a:rPr lang="en-US" sz="5400" dirty="0"/>
            </a:br>
            <a:br>
              <a:rPr lang="en-US" sz="5400" dirty="0"/>
            </a:br>
            <a:br>
              <a:rPr lang="en-US" sz="5400" dirty="0"/>
            </a:br>
            <a:r>
              <a:rPr lang="fr-FR" sz="3600" b="1" dirty="0"/>
              <a:t>Enjeux de l’enregistrement des faits d’état civil chez les personnes déplacées internes au Burkina Faso</a:t>
            </a:r>
            <a:endParaRPr lang="en-GB" sz="3600" dirty="0"/>
          </a:p>
        </p:txBody>
      </p:sp>
      <p:sp>
        <p:nvSpPr>
          <p:cNvPr id="11" name="Subtitle 10">
            <a:extLst>
              <a:ext uri="{FF2B5EF4-FFF2-40B4-BE49-F238E27FC236}">
                <a16:creationId xmlns:a16="http://schemas.microsoft.com/office/drawing/2014/main" id="{B0536619-C042-4C18-8263-C192E23C2C6F}"/>
              </a:ext>
            </a:extLst>
          </p:cNvPr>
          <p:cNvSpPr>
            <a:spLocks noGrp="1"/>
          </p:cNvSpPr>
          <p:nvPr>
            <p:ph type="subTitle" idx="1"/>
          </p:nvPr>
        </p:nvSpPr>
        <p:spPr>
          <a:xfrm>
            <a:off x="5105553" y="4857468"/>
            <a:ext cx="6251111" cy="1572768"/>
          </a:xfrm>
        </p:spPr>
        <p:txBody>
          <a:bodyPr>
            <a:normAutofit fontScale="92500" lnSpcReduction="20000"/>
          </a:bodyPr>
          <a:lstStyle/>
          <a:p>
            <a:r>
              <a:rPr lang="fr-FR" b="1" dirty="0"/>
              <a:t>Justin Omer BALIMA</a:t>
            </a:r>
            <a:endParaRPr lang="en-US" sz="2400" b="1" dirty="0"/>
          </a:p>
          <a:p>
            <a:r>
              <a:rPr lang="fr-FR" dirty="0"/>
              <a:t>Directeur général de la modernisation de l'état civil; Ministère de l'Administration Territoriale, de la Décentralisation et de la Sécurité (MATDS)</a:t>
            </a:r>
            <a:endParaRPr lang="en-US" sz="2400" dirty="0"/>
          </a:p>
          <a:p>
            <a:r>
              <a:rPr lang="en-US" sz="2400" b="1" dirty="0"/>
              <a:t>Burkina Faso</a:t>
            </a:r>
            <a:endParaRPr lang="en-GB" b="1" dirty="0"/>
          </a:p>
        </p:txBody>
      </p:sp>
      <p:pic>
        <p:nvPicPr>
          <p:cNvPr id="7" name="Picture 6">
            <a:extLst>
              <a:ext uri="{FF2B5EF4-FFF2-40B4-BE49-F238E27FC236}">
                <a16:creationId xmlns:a16="http://schemas.microsoft.com/office/drawing/2014/main" id="{624BF014-0B1A-4EB3-A3D8-2B73FA8AE99C}"/>
              </a:ext>
            </a:extLst>
          </p:cNvPr>
          <p:cNvPicPr>
            <a:picLocks noChangeAspect="1"/>
          </p:cNvPicPr>
          <p:nvPr/>
        </p:nvPicPr>
        <p:blipFill rotWithShape="1">
          <a:blip r:embed="rId2"/>
          <a:srcRect l="21274" r="6862"/>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3"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A36AE2AC-D5D4-4600-A046-3BC0985245F4}"/>
              </a:ext>
            </a:extLst>
          </p:cNvPr>
          <p:cNvPicPr>
            <a:picLocks noChangeAspect="1"/>
          </p:cNvPicPr>
          <p:nvPr/>
        </p:nvPicPr>
        <p:blipFill>
          <a:blip r:embed="rId3"/>
          <a:stretch>
            <a:fillRect/>
          </a:stretch>
        </p:blipFill>
        <p:spPr>
          <a:xfrm>
            <a:off x="4493072" y="713652"/>
            <a:ext cx="2914650" cy="1200150"/>
          </a:xfrm>
          <a:prstGeom prst="rect">
            <a:avLst/>
          </a:prstGeom>
        </p:spPr>
      </p:pic>
      <p:pic>
        <p:nvPicPr>
          <p:cNvPr id="22" name="Picture 21">
            <a:extLst>
              <a:ext uri="{FF2B5EF4-FFF2-40B4-BE49-F238E27FC236}">
                <a16:creationId xmlns:a16="http://schemas.microsoft.com/office/drawing/2014/main" id="{6BEA1D42-B17D-4C76-AB60-C396D478FB69}"/>
              </a:ext>
            </a:extLst>
          </p:cNvPr>
          <p:cNvPicPr>
            <a:picLocks noChangeAspect="1"/>
          </p:cNvPicPr>
          <p:nvPr/>
        </p:nvPicPr>
        <p:blipFill>
          <a:blip r:embed="rId4"/>
          <a:stretch>
            <a:fillRect/>
          </a:stretch>
        </p:blipFill>
        <p:spPr>
          <a:xfrm>
            <a:off x="8231108" y="608877"/>
            <a:ext cx="3400425" cy="1304925"/>
          </a:xfrm>
          <a:prstGeom prst="rect">
            <a:avLst/>
          </a:prstGeom>
        </p:spPr>
      </p:pic>
    </p:spTree>
    <p:extLst>
      <p:ext uri="{BB962C8B-B14F-4D97-AF65-F5344CB8AC3E}">
        <p14:creationId xmlns:p14="http://schemas.microsoft.com/office/powerpoint/2010/main" val="1027452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A440A-985F-436B-923C-FE7F03786B32}"/>
              </a:ext>
            </a:extLst>
          </p:cNvPr>
          <p:cNvSpPr>
            <a:spLocks noGrp="1"/>
          </p:cNvSpPr>
          <p:nvPr>
            <p:ph type="title"/>
          </p:nvPr>
        </p:nvSpPr>
        <p:spPr>
          <a:xfrm>
            <a:off x="932793" y="198437"/>
            <a:ext cx="9514490" cy="1010253"/>
          </a:xfrm>
        </p:spPr>
        <p:txBody>
          <a:bodyPr/>
          <a:lstStyle/>
          <a:p>
            <a:pPr algn="ctr"/>
            <a:r>
              <a:rPr lang="en-US" b="1" dirty="0" err="1">
                <a:solidFill>
                  <a:srgbClr val="00B050"/>
                </a:solidFill>
              </a:rPr>
              <a:t>Contenu</a:t>
            </a:r>
            <a:r>
              <a:rPr lang="en-US" b="1" dirty="0">
                <a:solidFill>
                  <a:srgbClr val="00B050"/>
                </a:solidFill>
              </a:rPr>
              <a:t> de la pr</a:t>
            </a:r>
            <a:r>
              <a:rPr lang="fr-FR" b="1" dirty="0">
                <a:solidFill>
                  <a:srgbClr val="00B050"/>
                </a:solidFill>
              </a:rPr>
              <a:t>é</a:t>
            </a:r>
            <a:r>
              <a:rPr lang="en-US" b="1" dirty="0" err="1">
                <a:solidFill>
                  <a:srgbClr val="00B050"/>
                </a:solidFill>
              </a:rPr>
              <a:t>sentation</a:t>
            </a:r>
            <a:r>
              <a:rPr lang="en-US" b="1" dirty="0">
                <a:solidFill>
                  <a:srgbClr val="00B050"/>
                </a:solidFill>
              </a:rPr>
              <a:t> </a:t>
            </a:r>
            <a:endParaRPr lang="en-GB" b="1" dirty="0">
              <a:solidFill>
                <a:srgbClr val="00B050"/>
              </a:solidFill>
            </a:endParaRPr>
          </a:p>
        </p:txBody>
      </p:sp>
      <p:sp>
        <p:nvSpPr>
          <p:cNvPr id="3" name="Content Placeholder 2">
            <a:extLst>
              <a:ext uri="{FF2B5EF4-FFF2-40B4-BE49-F238E27FC236}">
                <a16:creationId xmlns:a16="http://schemas.microsoft.com/office/drawing/2014/main" id="{80745EDA-0164-439F-9B2B-FB0DC1A8807D}"/>
              </a:ext>
            </a:extLst>
          </p:cNvPr>
          <p:cNvSpPr>
            <a:spLocks noGrp="1"/>
          </p:cNvSpPr>
          <p:nvPr>
            <p:ph idx="1"/>
          </p:nvPr>
        </p:nvSpPr>
        <p:spPr>
          <a:xfrm>
            <a:off x="838200" y="1366345"/>
            <a:ext cx="10515600" cy="5213131"/>
          </a:xfrm>
        </p:spPr>
        <p:txBody>
          <a:bodyPr>
            <a:normAutofit fontScale="92500" lnSpcReduction="10000"/>
          </a:bodyPr>
          <a:lstStyle/>
          <a:p>
            <a:pPr>
              <a:buFont typeface="Wingdings" panose="05000000000000000000" pitchFamily="2" charset="2"/>
              <a:buChar char="v"/>
            </a:pPr>
            <a:r>
              <a:rPr lang="en-GB" sz="2600" b="1" dirty="0"/>
              <a:t> Aperçu de la population du Burkina Faso</a:t>
            </a:r>
          </a:p>
          <a:p>
            <a:pPr marL="0" indent="0">
              <a:buNone/>
            </a:pPr>
            <a:endParaRPr lang="en-GB" sz="2600" b="1" dirty="0"/>
          </a:p>
          <a:p>
            <a:pPr>
              <a:buFont typeface="Wingdings" panose="05000000000000000000" pitchFamily="2" charset="2"/>
              <a:buChar char="v"/>
            </a:pPr>
            <a:r>
              <a:rPr lang="en-GB" sz="2600" b="1" dirty="0"/>
              <a:t> Etat des </a:t>
            </a:r>
            <a:r>
              <a:rPr lang="en-GB" sz="2600" b="1" dirty="0" err="1"/>
              <a:t>lieux</a:t>
            </a:r>
            <a:r>
              <a:rPr lang="en-GB" sz="2600" b="1" dirty="0"/>
              <a:t> des </a:t>
            </a:r>
            <a:r>
              <a:rPr lang="en-GB" sz="2600" b="1" dirty="0" err="1"/>
              <a:t>personnes</a:t>
            </a:r>
            <a:r>
              <a:rPr lang="en-GB" sz="2600" b="1" dirty="0"/>
              <a:t> </a:t>
            </a:r>
            <a:r>
              <a:rPr lang="en-GB" sz="2600" b="1" dirty="0" err="1"/>
              <a:t>déplacées</a:t>
            </a:r>
            <a:r>
              <a:rPr lang="en-GB" sz="2600" b="1" dirty="0"/>
              <a:t> internes (PDI)</a:t>
            </a:r>
          </a:p>
          <a:p>
            <a:pPr marL="0" indent="0">
              <a:buNone/>
            </a:pPr>
            <a:endParaRPr lang="en-GB" sz="2600" b="1" dirty="0"/>
          </a:p>
          <a:p>
            <a:pPr>
              <a:buFont typeface="Wingdings" panose="05000000000000000000" pitchFamily="2" charset="2"/>
              <a:buChar char="v"/>
            </a:pPr>
            <a:r>
              <a:rPr lang="fr-FR" sz="2600" b="1" dirty="0"/>
              <a:t> Niveaux de possession des documents d’</a:t>
            </a:r>
            <a:r>
              <a:rPr lang="fr-FR" sz="2600" b="1" dirty="0" err="1"/>
              <a:t>identitification</a:t>
            </a:r>
            <a:r>
              <a:rPr lang="fr-FR" sz="2600" b="1" dirty="0"/>
              <a:t> par les PDI</a:t>
            </a:r>
          </a:p>
          <a:p>
            <a:endParaRPr lang="fr-FR" sz="2600" b="1" dirty="0"/>
          </a:p>
          <a:p>
            <a:pPr>
              <a:buFont typeface="Wingdings" panose="05000000000000000000" pitchFamily="2" charset="2"/>
              <a:buChar char="v"/>
            </a:pPr>
            <a:r>
              <a:rPr lang="en-CA" sz="2600" b="1" kern="0" dirty="0"/>
              <a:t> Obstacles à la possession des documents </a:t>
            </a:r>
            <a:r>
              <a:rPr lang="en-CA" sz="2600" b="1" kern="0" dirty="0" err="1"/>
              <a:t>d’identification</a:t>
            </a:r>
            <a:r>
              <a:rPr lang="en-CA" sz="2600" b="1" kern="0" dirty="0"/>
              <a:t> par les PDI</a:t>
            </a:r>
          </a:p>
          <a:p>
            <a:endParaRPr lang="en-CA" sz="2600" b="1" kern="0" dirty="0"/>
          </a:p>
          <a:p>
            <a:pPr>
              <a:buFont typeface="Wingdings" panose="05000000000000000000" pitchFamily="2" charset="2"/>
              <a:buChar char="v"/>
            </a:pPr>
            <a:r>
              <a:rPr lang="en-CA" sz="2600" b="1" kern="0" dirty="0"/>
              <a:t> Solutions aux </a:t>
            </a:r>
            <a:r>
              <a:rPr lang="en-CA" sz="2600" b="1" kern="0" dirty="0" err="1"/>
              <a:t>difficultés</a:t>
            </a:r>
            <a:r>
              <a:rPr lang="en-CA" sz="2600" b="1" kern="0" dirty="0"/>
              <a:t> </a:t>
            </a:r>
            <a:r>
              <a:rPr lang="en-CA" sz="2600" b="1" kern="0" dirty="0" err="1"/>
              <a:t>d’accès</a:t>
            </a:r>
            <a:r>
              <a:rPr lang="en-CA" sz="2600" b="1" kern="0" dirty="0"/>
              <a:t> des PDI aux documents </a:t>
            </a:r>
            <a:r>
              <a:rPr lang="en-CA" sz="2600" b="1" kern="0" dirty="0" err="1"/>
              <a:t>d’identification</a:t>
            </a:r>
            <a:endParaRPr lang="en-CA" sz="2600" b="1" kern="0" dirty="0"/>
          </a:p>
          <a:p>
            <a:pPr marL="0" indent="0">
              <a:buNone/>
            </a:pPr>
            <a:endParaRPr lang="en-CA" sz="2600" b="1" kern="0" dirty="0"/>
          </a:p>
          <a:p>
            <a:pPr>
              <a:buFont typeface="Wingdings" panose="05000000000000000000" pitchFamily="2" charset="2"/>
              <a:buChar char="v"/>
            </a:pPr>
            <a:r>
              <a:rPr lang="en-CA" sz="2600" b="1" kern="0" dirty="0"/>
              <a:t>Perspectives </a:t>
            </a:r>
            <a:br>
              <a:rPr lang="fr-FR" sz="2600" b="1" dirty="0"/>
            </a:br>
            <a:endParaRPr lang="en-GB" dirty="0"/>
          </a:p>
          <a:p>
            <a:endParaRPr lang="en-GB" dirty="0"/>
          </a:p>
        </p:txBody>
      </p:sp>
    </p:spTree>
    <p:extLst>
      <p:ext uri="{BB962C8B-B14F-4D97-AF65-F5344CB8AC3E}">
        <p14:creationId xmlns:p14="http://schemas.microsoft.com/office/powerpoint/2010/main" val="24608214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hape 147">
            <a:extLst>
              <a:ext uri="{FF2B5EF4-FFF2-40B4-BE49-F238E27FC236}">
                <a16:creationId xmlns:a16="http://schemas.microsoft.com/office/drawing/2014/main" id="{B46B19F2-9E20-4B4E-8672-65FD68981ACD}"/>
              </a:ext>
            </a:extLst>
          </p:cNvPr>
          <p:cNvSpPr>
            <a:spLocks noGrp="1"/>
          </p:cNvSpPr>
          <p:nvPr>
            <p:ph type="ctrTitle"/>
          </p:nvPr>
        </p:nvSpPr>
        <p:spPr>
          <a:xfrm>
            <a:off x="1182414" y="107705"/>
            <a:ext cx="9827172" cy="1040524"/>
          </a:xfrm>
          <a:prstGeom prst="rect">
            <a:avLst/>
          </a:prstGeom>
        </p:spPr>
        <p:txBody>
          <a:bodyPr/>
          <a:lstStyle>
            <a:lvl1pPr>
              <a:defRPr sz="2800"/>
            </a:lvl1pPr>
          </a:lstStyle>
          <a:p>
            <a:r>
              <a:rPr lang="en-CA" dirty="0"/>
              <a:t>Plan</a:t>
            </a:r>
            <a:endParaRPr dirty="0"/>
          </a:p>
        </p:txBody>
      </p:sp>
      <p:sp>
        <p:nvSpPr>
          <p:cNvPr id="3" name="Rectangle 2">
            <a:extLst>
              <a:ext uri="{FF2B5EF4-FFF2-40B4-BE49-F238E27FC236}">
                <a16:creationId xmlns:a16="http://schemas.microsoft.com/office/drawing/2014/main" id="{D14143C5-F797-4485-AE85-7D40BBD81295}"/>
              </a:ext>
            </a:extLst>
          </p:cNvPr>
          <p:cNvSpPr/>
          <p:nvPr/>
        </p:nvSpPr>
        <p:spPr>
          <a:xfrm>
            <a:off x="339235" y="1025651"/>
            <a:ext cx="11723736" cy="5724644"/>
          </a:xfrm>
          <a:prstGeom prst="rect">
            <a:avLst/>
          </a:prstGeom>
        </p:spPr>
        <p:txBody>
          <a:bodyPr wrap="square">
            <a:spAutoFit/>
          </a:bodyPr>
          <a:lstStyle/>
          <a:p>
            <a:r>
              <a:rPr lang="fr-FR" sz="2200" dirty="0"/>
              <a:t>- </a:t>
            </a:r>
            <a:r>
              <a:rPr lang="fr-FR" sz="2200" b="1" dirty="0"/>
              <a:t>Population totale en 2019: 20 505 155 hbts</a:t>
            </a:r>
            <a:endParaRPr lang="en-US" sz="2200" b="1" dirty="0"/>
          </a:p>
          <a:p>
            <a:endParaRPr lang="en-US" sz="2800" b="1" dirty="0"/>
          </a:p>
          <a:p>
            <a:endParaRPr lang="en-US" sz="2800" b="1" dirty="0"/>
          </a:p>
          <a:p>
            <a:pPr indent="-285750">
              <a:buFontTx/>
              <a:buChar char="-"/>
            </a:pPr>
            <a:r>
              <a:rPr lang="en-US" sz="2200" b="1" dirty="0"/>
              <a:t>Femmes: 10 604 308 (</a:t>
            </a:r>
            <a:r>
              <a:rPr lang="en-US" sz="2200" b="1" dirty="0" err="1"/>
              <a:t>soit</a:t>
            </a:r>
            <a:r>
              <a:rPr lang="en-US" sz="2200" b="1" dirty="0"/>
              <a:t> 51,7%)</a:t>
            </a:r>
          </a:p>
          <a:p>
            <a:endParaRPr lang="en-US" sz="2200" b="1" dirty="0"/>
          </a:p>
          <a:p>
            <a:pPr indent="-285750">
              <a:buFontTx/>
              <a:buChar char="-"/>
            </a:pPr>
            <a:endParaRPr lang="en-US" sz="2200" b="1" dirty="0"/>
          </a:p>
          <a:p>
            <a:pPr indent="-285750">
              <a:buFontTx/>
              <a:buChar char="-"/>
            </a:pPr>
            <a:r>
              <a:rPr lang="en-US" sz="2200" b="1" dirty="0"/>
              <a:t>Augmentation </a:t>
            </a:r>
            <a:r>
              <a:rPr lang="en-US" sz="2200" b="1" dirty="0" err="1"/>
              <a:t>annuelle</a:t>
            </a:r>
            <a:r>
              <a:rPr lang="en-US" sz="2200" b="1" dirty="0"/>
              <a:t> de 2,94%</a:t>
            </a:r>
          </a:p>
          <a:p>
            <a:endParaRPr lang="en-US" sz="2200" b="1" dirty="0"/>
          </a:p>
          <a:p>
            <a:pPr indent="-285750">
              <a:buFontTx/>
              <a:buChar char="-"/>
            </a:pPr>
            <a:endParaRPr lang="en-US" sz="2200" b="1" dirty="0"/>
          </a:p>
          <a:p>
            <a:pPr indent="-285750">
              <a:buFontTx/>
              <a:buChar char="-"/>
            </a:pPr>
            <a:r>
              <a:rPr lang="en-US" sz="2200" b="1" dirty="0"/>
              <a:t>Population </a:t>
            </a:r>
            <a:r>
              <a:rPr lang="en-US" sz="2200" b="1" dirty="0" err="1"/>
              <a:t>extrêmement</a:t>
            </a:r>
            <a:r>
              <a:rPr lang="en-US" sz="2200" b="1" dirty="0"/>
              <a:t> </a:t>
            </a:r>
            <a:r>
              <a:rPr lang="en-US" sz="2200" b="1" dirty="0" err="1"/>
              <a:t>jeune</a:t>
            </a:r>
            <a:r>
              <a:rPr lang="en-US" sz="2200" b="1" dirty="0"/>
              <a:t>: 45,3% </a:t>
            </a:r>
          </a:p>
          <a:p>
            <a:r>
              <a:rPr lang="en-US" sz="2200" b="1" dirty="0"/>
              <a:t>     </a:t>
            </a:r>
            <a:r>
              <a:rPr lang="en-US" sz="2200" b="1" dirty="0" err="1"/>
              <a:t>ont</a:t>
            </a:r>
            <a:r>
              <a:rPr lang="en-US" sz="2200" b="1" dirty="0"/>
              <a:t> </a:t>
            </a:r>
            <a:r>
              <a:rPr lang="en-US" sz="2200" b="1" dirty="0" err="1"/>
              <a:t>moins</a:t>
            </a:r>
            <a:r>
              <a:rPr lang="en-US" sz="2200" b="1" dirty="0"/>
              <a:t> de 15 </a:t>
            </a:r>
            <a:r>
              <a:rPr lang="en-US" sz="2200" b="1" dirty="0" err="1"/>
              <a:t>ans</a:t>
            </a:r>
            <a:endParaRPr lang="en-US" sz="2200" b="1" dirty="0"/>
          </a:p>
          <a:p>
            <a:endParaRPr lang="en-US" sz="2200" b="1" dirty="0"/>
          </a:p>
          <a:p>
            <a:pPr marL="342900" indent="-342900">
              <a:buFontTx/>
              <a:buChar char="-"/>
            </a:pPr>
            <a:r>
              <a:rPr lang="en-US" sz="2200" b="1" dirty="0"/>
              <a:t>Population à </a:t>
            </a:r>
            <a:r>
              <a:rPr lang="en-US" sz="2200" b="1" dirty="0" err="1"/>
              <a:t>majorité</a:t>
            </a:r>
            <a:r>
              <a:rPr lang="en-US" sz="2200" b="1" dirty="0"/>
              <a:t> </a:t>
            </a:r>
            <a:r>
              <a:rPr lang="en-US" sz="2200" b="1" dirty="0" err="1"/>
              <a:t>rurale</a:t>
            </a:r>
            <a:r>
              <a:rPr lang="en-US" sz="2200" b="1" dirty="0"/>
              <a:t>: 15 145 043</a:t>
            </a:r>
          </a:p>
          <a:p>
            <a:r>
              <a:rPr lang="en-US" sz="2200" b="1" dirty="0"/>
              <a:t> (3/4 de la population </a:t>
            </a:r>
            <a:r>
              <a:rPr lang="en-US" sz="2200" b="1" dirty="0" err="1"/>
              <a:t>totale</a:t>
            </a:r>
            <a:r>
              <a:rPr lang="en-US" sz="2200" b="1" dirty="0"/>
              <a:t>)</a:t>
            </a:r>
            <a:endParaRPr lang="en-US" sz="2800" b="1" dirty="0"/>
          </a:p>
          <a:p>
            <a:endParaRPr lang="en-US" sz="2800" dirty="0"/>
          </a:p>
          <a:p>
            <a:r>
              <a:rPr lang="en-CA" dirty="0"/>
              <a:t>                                                                                                                                                                                     </a:t>
            </a:r>
            <a:r>
              <a:rPr lang="en-CA" b="1" i="1" dirty="0"/>
              <a:t>Source: RGPH 2019</a:t>
            </a:r>
          </a:p>
        </p:txBody>
      </p:sp>
      <p:pic>
        <p:nvPicPr>
          <p:cNvPr id="1026" name="Picture 2" descr="Carte afrique burkina Faso - CoopTerre">
            <a:extLst>
              <a:ext uri="{FF2B5EF4-FFF2-40B4-BE49-F238E27FC236}">
                <a16:creationId xmlns:a16="http://schemas.microsoft.com/office/drawing/2014/main" id="{C73FBC5D-1527-35FE-3A54-56585F9EA4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9824" y="1345324"/>
            <a:ext cx="5442944" cy="4826361"/>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19B39CA6-2F42-672A-7F17-16E9AA0F6027}"/>
              </a:ext>
            </a:extLst>
          </p:cNvPr>
          <p:cNvSpPr txBox="1"/>
          <p:nvPr/>
        </p:nvSpPr>
        <p:spPr>
          <a:xfrm>
            <a:off x="2091559" y="258635"/>
            <a:ext cx="9228082" cy="646331"/>
          </a:xfrm>
          <a:prstGeom prst="rect">
            <a:avLst/>
          </a:prstGeom>
          <a:noFill/>
        </p:spPr>
        <p:txBody>
          <a:bodyPr wrap="square">
            <a:spAutoFit/>
          </a:bodyPr>
          <a:lstStyle/>
          <a:p>
            <a:pPr>
              <a:lnSpc>
                <a:spcPct val="90000"/>
              </a:lnSpc>
              <a:spcBef>
                <a:spcPct val="0"/>
              </a:spcBef>
            </a:pPr>
            <a:r>
              <a:rPr lang="en-GB" sz="4000" b="1" dirty="0">
                <a:solidFill>
                  <a:schemeClr val="accent2"/>
                </a:solidFill>
                <a:latin typeface="+mj-lt"/>
                <a:ea typeface="+mj-ea"/>
                <a:cs typeface="+mj-cs"/>
              </a:rPr>
              <a:t>Aperçu de la population du Burkina Faso</a:t>
            </a:r>
          </a:p>
        </p:txBody>
      </p:sp>
    </p:spTree>
    <p:extLst>
      <p:ext uri="{BB962C8B-B14F-4D97-AF65-F5344CB8AC3E}">
        <p14:creationId xmlns:p14="http://schemas.microsoft.com/office/powerpoint/2010/main" val="29664244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FC2A6-CF09-F0F5-FA3B-8289E1D4561B}"/>
              </a:ext>
            </a:extLst>
          </p:cNvPr>
          <p:cNvSpPr>
            <a:spLocks noGrp="1"/>
          </p:cNvSpPr>
          <p:nvPr>
            <p:ph type="title"/>
          </p:nvPr>
        </p:nvSpPr>
        <p:spPr>
          <a:xfrm>
            <a:off x="1187668" y="154919"/>
            <a:ext cx="10166132" cy="760105"/>
          </a:xfrm>
        </p:spPr>
        <p:txBody>
          <a:bodyPr>
            <a:normAutofit fontScale="90000"/>
          </a:bodyPr>
          <a:lstStyle/>
          <a:p>
            <a:r>
              <a:rPr lang="en-US" b="1" dirty="0">
                <a:solidFill>
                  <a:schemeClr val="accent2"/>
                </a:solidFill>
              </a:rPr>
              <a:t>Etat des </a:t>
            </a:r>
            <a:r>
              <a:rPr lang="en-US" b="1" dirty="0" err="1">
                <a:solidFill>
                  <a:schemeClr val="accent2"/>
                </a:solidFill>
              </a:rPr>
              <a:t>lieux</a:t>
            </a:r>
            <a:r>
              <a:rPr lang="en-US" b="1" dirty="0">
                <a:solidFill>
                  <a:schemeClr val="accent2"/>
                </a:solidFill>
              </a:rPr>
              <a:t> des </a:t>
            </a:r>
            <a:r>
              <a:rPr lang="en-US" b="1" dirty="0" err="1">
                <a:solidFill>
                  <a:schemeClr val="accent2"/>
                </a:solidFill>
              </a:rPr>
              <a:t>personnes</a:t>
            </a:r>
            <a:r>
              <a:rPr lang="en-US" b="1" dirty="0">
                <a:solidFill>
                  <a:schemeClr val="accent2"/>
                </a:solidFill>
              </a:rPr>
              <a:t> </a:t>
            </a:r>
            <a:r>
              <a:rPr lang="en-US" b="1" dirty="0" err="1">
                <a:solidFill>
                  <a:schemeClr val="accent2"/>
                </a:solidFill>
              </a:rPr>
              <a:t>déplacées</a:t>
            </a:r>
            <a:r>
              <a:rPr lang="en-US" b="1" dirty="0">
                <a:solidFill>
                  <a:schemeClr val="accent2"/>
                </a:solidFill>
              </a:rPr>
              <a:t> internes</a:t>
            </a:r>
          </a:p>
        </p:txBody>
      </p:sp>
      <p:pic>
        <p:nvPicPr>
          <p:cNvPr id="5" name="Espace réservé du contenu 4">
            <a:extLst>
              <a:ext uri="{FF2B5EF4-FFF2-40B4-BE49-F238E27FC236}">
                <a16:creationId xmlns:a16="http://schemas.microsoft.com/office/drawing/2014/main" id="{CF4250FC-EA66-B24C-4E83-8EA590549B3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87668" y="915024"/>
            <a:ext cx="9816664" cy="5869758"/>
          </a:xfrm>
        </p:spPr>
      </p:pic>
    </p:spTree>
    <p:extLst>
      <p:ext uri="{BB962C8B-B14F-4D97-AF65-F5344CB8AC3E}">
        <p14:creationId xmlns:p14="http://schemas.microsoft.com/office/powerpoint/2010/main" val="25960776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01707" y="231228"/>
            <a:ext cx="9287313" cy="893379"/>
          </a:xfrm>
        </p:spPr>
        <p:txBody>
          <a:bodyPr>
            <a:noAutofit/>
          </a:bodyPr>
          <a:lstStyle/>
          <a:p>
            <a:pPr algn="ctr"/>
            <a:br>
              <a:rPr lang="fr-FR" sz="3200" b="1" dirty="0"/>
            </a:br>
            <a:r>
              <a:rPr lang="fr-FR" sz="3200" b="1" dirty="0">
                <a:solidFill>
                  <a:schemeClr val="accent2"/>
                </a:solidFill>
              </a:rPr>
              <a:t>Niveaux de possession des actes de naissances chez les PDI et dans la population générale</a:t>
            </a:r>
            <a:br>
              <a:rPr lang="fr-FR" sz="3200" b="1" dirty="0"/>
            </a:br>
            <a:endParaRPr lang="fr-FR" sz="3200" dirty="0"/>
          </a:p>
        </p:txBody>
      </p:sp>
      <p:graphicFrame>
        <p:nvGraphicFramePr>
          <p:cNvPr id="5" name="Espace réservé du contenu 4">
            <a:extLst>
              <a:ext uri="{FF2B5EF4-FFF2-40B4-BE49-F238E27FC236}">
                <a16:creationId xmlns:a16="http://schemas.microsoft.com/office/drawing/2014/main" id="{46E4ED83-6E30-DF43-B4CF-769E6704F134}"/>
              </a:ext>
            </a:extLst>
          </p:cNvPr>
          <p:cNvGraphicFramePr>
            <a:graphicFrameLocks noGrp="1"/>
          </p:cNvGraphicFramePr>
          <p:nvPr>
            <p:ph idx="1"/>
            <p:extLst>
              <p:ext uri="{D42A27DB-BD31-4B8C-83A1-F6EECF244321}">
                <p14:modId xmlns:p14="http://schemas.microsoft.com/office/powerpoint/2010/main" val="2344885501"/>
              </p:ext>
            </p:extLst>
          </p:nvPr>
        </p:nvGraphicFramePr>
        <p:xfrm>
          <a:off x="1744718" y="1209603"/>
          <a:ext cx="8723585" cy="5399645"/>
        </p:xfrm>
        <a:graphic>
          <a:graphicData uri="http://schemas.openxmlformats.org/drawingml/2006/table">
            <a:tbl>
              <a:tblPr firstRow="1" firstCol="1" bandRow="1">
                <a:tableStyleId>{5C22544A-7EE6-4342-B048-85BDC9FD1C3A}</a:tableStyleId>
              </a:tblPr>
              <a:tblGrid>
                <a:gridCol w="2410332">
                  <a:extLst>
                    <a:ext uri="{9D8B030D-6E8A-4147-A177-3AD203B41FA5}">
                      <a16:colId xmlns:a16="http://schemas.microsoft.com/office/drawing/2014/main" val="4038864717"/>
                    </a:ext>
                  </a:extLst>
                </a:gridCol>
                <a:gridCol w="3065861">
                  <a:extLst>
                    <a:ext uri="{9D8B030D-6E8A-4147-A177-3AD203B41FA5}">
                      <a16:colId xmlns:a16="http://schemas.microsoft.com/office/drawing/2014/main" val="2434209241"/>
                    </a:ext>
                  </a:extLst>
                </a:gridCol>
                <a:gridCol w="3247392">
                  <a:extLst>
                    <a:ext uri="{9D8B030D-6E8A-4147-A177-3AD203B41FA5}">
                      <a16:colId xmlns:a16="http://schemas.microsoft.com/office/drawing/2014/main" val="704516820"/>
                    </a:ext>
                  </a:extLst>
                </a:gridCol>
              </a:tblGrid>
              <a:tr h="1178307">
                <a:tc>
                  <a:txBody>
                    <a:bodyPr/>
                    <a:lstStyle/>
                    <a:p>
                      <a:pPr algn="ctr">
                        <a:lnSpc>
                          <a:spcPct val="115000"/>
                        </a:lnSpc>
                        <a:spcAft>
                          <a:spcPts val="0"/>
                        </a:spcAft>
                      </a:pPr>
                      <a:r>
                        <a:rPr lang="fr-FR" sz="1600" dirty="0">
                          <a:effectLst/>
                          <a:highlight>
                            <a:srgbClr val="000080"/>
                          </a:highlight>
                          <a:latin typeface="+mn-lt"/>
                          <a:cs typeface="Arial" panose="020B0604020202020204" pitchFamily="34" charset="0"/>
                        </a:rPr>
                        <a:t>Région</a:t>
                      </a:r>
                      <a:endParaRPr lang="fr-FR" sz="1600" dirty="0">
                        <a:effectLst/>
                        <a:highlight>
                          <a:srgbClr val="000080"/>
                        </a:highlight>
                        <a:latin typeface="+mn-lt"/>
                        <a:ea typeface="Calibri" panose="020F0502020204030204" pitchFamily="34" charset="0"/>
                        <a:cs typeface="Arial" panose="020B0604020202020204" pitchFamily="34" charset="0"/>
                      </a:endParaRPr>
                    </a:p>
                  </a:txBody>
                  <a:tcPr marL="35207" marR="35207" marT="0" marB="0" anchor="ctr"/>
                </a:tc>
                <a:tc>
                  <a:txBody>
                    <a:bodyPr/>
                    <a:lstStyle/>
                    <a:p>
                      <a:pPr>
                        <a:lnSpc>
                          <a:spcPct val="115000"/>
                        </a:lnSpc>
                        <a:spcAft>
                          <a:spcPts val="0"/>
                        </a:spcAft>
                      </a:pPr>
                      <a:r>
                        <a:rPr lang="fr-FR" sz="1600" dirty="0">
                          <a:highlight>
                            <a:srgbClr val="000080"/>
                          </a:highlight>
                        </a:rPr>
                        <a:t>Proportion de possession d’acte de naissance/jugement supplétif selon les régions  en 2019</a:t>
                      </a:r>
                      <a:endParaRPr lang="fr-FR" sz="1600" dirty="0">
                        <a:effectLst/>
                        <a:highlight>
                          <a:srgbClr val="000080"/>
                        </a:highlight>
                        <a:latin typeface="+mn-lt"/>
                        <a:ea typeface="Calibri" panose="020F0502020204030204" pitchFamily="34" charset="0"/>
                        <a:cs typeface="Arial" panose="020B0604020202020204" pitchFamily="34" charset="0"/>
                      </a:endParaRPr>
                    </a:p>
                  </a:txBody>
                  <a:tcPr marL="35207" marR="35207" marT="0" marB="0"/>
                </a:tc>
                <a:tc>
                  <a:txBody>
                    <a:bodyPr/>
                    <a:lstStyle/>
                    <a:p>
                      <a:pPr>
                        <a:lnSpc>
                          <a:spcPct val="115000"/>
                        </a:lnSpc>
                        <a:spcAft>
                          <a:spcPts val="0"/>
                        </a:spcAft>
                      </a:pPr>
                      <a:r>
                        <a:rPr lang="fr-FR" sz="1600" dirty="0">
                          <a:effectLst/>
                          <a:highlight>
                            <a:srgbClr val="000080"/>
                          </a:highlight>
                          <a:latin typeface="+mn-lt"/>
                          <a:cs typeface="Arial" panose="020B0604020202020204" pitchFamily="34" charset="0"/>
                        </a:rPr>
                        <a:t>Proportion de possession des actes de naissances par les personnes déplacées internes au 31 mars 2022 </a:t>
                      </a:r>
                      <a:endParaRPr lang="fr-FR" sz="1600" dirty="0">
                        <a:effectLst/>
                        <a:highlight>
                          <a:srgbClr val="000080"/>
                        </a:highlight>
                        <a:latin typeface="+mn-lt"/>
                        <a:ea typeface="Calibri" panose="020F0502020204030204" pitchFamily="34" charset="0"/>
                        <a:cs typeface="Arial" panose="020B0604020202020204" pitchFamily="34" charset="0"/>
                      </a:endParaRPr>
                    </a:p>
                  </a:txBody>
                  <a:tcPr marL="35207" marR="35207" marT="0" marB="0"/>
                </a:tc>
                <a:extLst>
                  <a:ext uri="{0D108BD9-81ED-4DB2-BD59-A6C34878D82A}">
                    <a16:rowId xmlns:a16="http://schemas.microsoft.com/office/drawing/2014/main" val="2636796920"/>
                  </a:ext>
                </a:extLst>
              </a:tr>
              <a:tr h="281426">
                <a:tc>
                  <a:txBody>
                    <a:bodyPr/>
                    <a:lstStyle/>
                    <a:p>
                      <a:pPr>
                        <a:lnSpc>
                          <a:spcPct val="115000"/>
                        </a:lnSpc>
                        <a:spcAft>
                          <a:spcPts val="0"/>
                        </a:spcAft>
                      </a:pPr>
                      <a:r>
                        <a:rPr lang="fr-FR" sz="1600" b="1" kern="1200" dirty="0">
                          <a:solidFill>
                            <a:schemeClr val="lt1"/>
                          </a:solidFill>
                          <a:effectLst/>
                          <a:highlight>
                            <a:srgbClr val="000080"/>
                          </a:highlight>
                          <a:latin typeface="+mn-lt"/>
                          <a:ea typeface="+mn-ea"/>
                          <a:cs typeface="Arial" panose="020B0604020202020204" pitchFamily="34" charset="0"/>
                        </a:rPr>
                        <a:t>Boucle</a:t>
                      </a:r>
                      <a:r>
                        <a:rPr lang="fr-FR" sz="1600" dirty="0">
                          <a:effectLst/>
                          <a:highlight>
                            <a:srgbClr val="000080"/>
                          </a:highlight>
                          <a:latin typeface="+mn-lt"/>
                          <a:cs typeface="Arial" panose="020B0604020202020204" pitchFamily="34" charset="0"/>
                        </a:rPr>
                        <a:t> du Mouhoun</a:t>
                      </a:r>
                      <a:endParaRPr lang="fr-FR" sz="1600" dirty="0">
                        <a:effectLst/>
                        <a:highlight>
                          <a:srgbClr val="000080"/>
                        </a:highlight>
                        <a:latin typeface="+mn-lt"/>
                        <a:ea typeface="Calibri" panose="020F0502020204030204" pitchFamily="34" charset="0"/>
                        <a:cs typeface="Arial" panose="020B0604020202020204" pitchFamily="34" charset="0"/>
                      </a:endParaRPr>
                    </a:p>
                  </a:txBody>
                  <a:tcPr marL="35207" marR="35207" marT="0" marB="0"/>
                </a:tc>
                <a:tc>
                  <a:txBody>
                    <a:bodyPr/>
                    <a:lstStyle/>
                    <a:p>
                      <a:pPr algn="ctr">
                        <a:lnSpc>
                          <a:spcPct val="115000"/>
                        </a:lnSpc>
                        <a:spcAft>
                          <a:spcPts val="0"/>
                        </a:spcAft>
                      </a:pPr>
                      <a:r>
                        <a:rPr lang="fr-FR" sz="1600" b="0" dirty="0">
                          <a:solidFill>
                            <a:schemeClr val="tx1"/>
                          </a:solidFill>
                          <a:effectLst/>
                          <a:latin typeface="+mn-lt"/>
                          <a:ea typeface="Calibri" panose="020F0502020204030204" pitchFamily="34" charset="0"/>
                          <a:cs typeface="Arial" panose="020B0604020202020204" pitchFamily="34" charset="0"/>
                        </a:rPr>
                        <a:t>84,8</a:t>
                      </a:r>
                    </a:p>
                  </a:txBody>
                  <a:tcPr marL="35207" marR="35207" marT="0" marB="0" anchor="b"/>
                </a:tc>
                <a:tc>
                  <a:txBody>
                    <a:bodyPr/>
                    <a:lstStyle/>
                    <a:p>
                      <a:pPr algn="ctr">
                        <a:lnSpc>
                          <a:spcPct val="115000"/>
                        </a:lnSpc>
                        <a:spcAft>
                          <a:spcPts val="0"/>
                        </a:spcAft>
                      </a:pPr>
                      <a:r>
                        <a:rPr lang="fr-FR" sz="1600" dirty="0">
                          <a:solidFill>
                            <a:schemeClr val="tx1"/>
                          </a:solidFill>
                          <a:effectLst/>
                          <a:latin typeface="+mn-lt"/>
                          <a:cs typeface="Arial" panose="020B0604020202020204" pitchFamily="34" charset="0"/>
                        </a:rPr>
                        <a:t>06,6</a:t>
                      </a:r>
                      <a:endParaRPr lang="fr-FR" sz="1600" dirty="0">
                        <a:solidFill>
                          <a:schemeClr val="tx1"/>
                        </a:solidFill>
                        <a:effectLst/>
                        <a:latin typeface="+mn-lt"/>
                        <a:ea typeface="Calibri" panose="020F0502020204030204" pitchFamily="34" charset="0"/>
                        <a:cs typeface="Arial" panose="020B0604020202020204" pitchFamily="34" charset="0"/>
                      </a:endParaRPr>
                    </a:p>
                  </a:txBody>
                  <a:tcPr marL="35207" marR="35207" marT="0" marB="0" anchor="b"/>
                </a:tc>
                <a:extLst>
                  <a:ext uri="{0D108BD9-81ED-4DB2-BD59-A6C34878D82A}">
                    <a16:rowId xmlns:a16="http://schemas.microsoft.com/office/drawing/2014/main" val="3051858537"/>
                  </a:ext>
                </a:extLst>
              </a:tr>
              <a:tr h="281426">
                <a:tc>
                  <a:txBody>
                    <a:bodyPr/>
                    <a:lstStyle/>
                    <a:p>
                      <a:pPr>
                        <a:lnSpc>
                          <a:spcPct val="115000"/>
                        </a:lnSpc>
                        <a:spcAft>
                          <a:spcPts val="0"/>
                        </a:spcAft>
                      </a:pPr>
                      <a:r>
                        <a:rPr lang="fr-FR" sz="1600" dirty="0">
                          <a:effectLst/>
                          <a:highlight>
                            <a:srgbClr val="000080"/>
                          </a:highlight>
                          <a:latin typeface="+mn-lt"/>
                          <a:cs typeface="Arial" panose="020B0604020202020204" pitchFamily="34" charset="0"/>
                        </a:rPr>
                        <a:t>Cascades</a:t>
                      </a:r>
                      <a:endParaRPr lang="fr-FR" sz="1600" dirty="0">
                        <a:effectLst/>
                        <a:highlight>
                          <a:srgbClr val="000080"/>
                        </a:highlight>
                        <a:latin typeface="+mn-lt"/>
                        <a:ea typeface="Calibri" panose="020F0502020204030204" pitchFamily="34" charset="0"/>
                        <a:cs typeface="Arial" panose="020B0604020202020204" pitchFamily="34" charset="0"/>
                      </a:endParaRPr>
                    </a:p>
                  </a:txBody>
                  <a:tcPr marL="35207" marR="35207" marT="0" marB="0"/>
                </a:tc>
                <a:tc>
                  <a:txBody>
                    <a:bodyPr/>
                    <a:lstStyle/>
                    <a:p>
                      <a:pPr algn="ctr">
                        <a:lnSpc>
                          <a:spcPct val="115000"/>
                        </a:lnSpc>
                        <a:spcAft>
                          <a:spcPts val="0"/>
                        </a:spcAft>
                      </a:pPr>
                      <a:r>
                        <a:rPr lang="fr-FR" sz="1600" b="0" dirty="0">
                          <a:solidFill>
                            <a:schemeClr val="tx1"/>
                          </a:solidFill>
                          <a:effectLst/>
                          <a:latin typeface="+mn-lt"/>
                          <a:ea typeface="Calibri" panose="020F0502020204030204" pitchFamily="34" charset="0"/>
                          <a:cs typeface="Arial" panose="020B0604020202020204" pitchFamily="34" charset="0"/>
                        </a:rPr>
                        <a:t>86,8</a:t>
                      </a:r>
                    </a:p>
                  </a:txBody>
                  <a:tcPr marL="35207" marR="35207" marT="0" marB="0" anchor="b"/>
                </a:tc>
                <a:tc>
                  <a:txBody>
                    <a:bodyPr/>
                    <a:lstStyle/>
                    <a:p>
                      <a:pPr algn="ctr">
                        <a:lnSpc>
                          <a:spcPct val="115000"/>
                        </a:lnSpc>
                        <a:spcAft>
                          <a:spcPts val="0"/>
                        </a:spcAft>
                      </a:pPr>
                      <a:r>
                        <a:rPr lang="fr-FR" sz="1600" dirty="0">
                          <a:solidFill>
                            <a:schemeClr val="tx1"/>
                          </a:solidFill>
                          <a:effectLst/>
                          <a:latin typeface="+mn-lt"/>
                          <a:ea typeface="Calibri" panose="020F0502020204030204" pitchFamily="34" charset="0"/>
                          <a:cs typeface="Arial" panose="020B0604020202020204" pitchFamily="34" charset="0"/>
                        </a:rPr>
                        <a:t>07,7</a:t>
                      </a:r>
                    </a:p>
                  </a:txBody>
                  <a:tcPr marL="35207" marR="35207" marT="0" marB="0" anchor="b"/>
                </a:tc>
                <a:extLst>
                  <a:ext uri="{0D108BD9-81ED-4DB2-BD59-A6C34878D82A}">
                    <a16:rowId xmlns:a16="http://schemas.microsoft.com/office/drawing/2014/main" val="2613942033"/>
                  </a:ext>
                </a:extLst>
              </a:tr>
              <a:tr h="281426">
                <a:tc>
                  <a:txBody>
                    <a:bodyPr/>
                    <a:lstStyle/>
                    <a:p>
                      <a:pPr>
                        <a:lnSpc>
                          <a:spcPct val="115000"/>
                        </a:lnSpc>
                        <a:spcAft>
                          <a:spcPts val="0"/>
                        </a:spcAft>
                      </a:pPr>
                      <a:r>
                        <a:rPr lang="fr-FR" sz="1600" dirty="0">
                          <a:effectLst/>
                          <a:highlight>
                            <a:srgbClr val="000080"/>
                          </a:highlight>
                          <a:latin typeface="+mn-lt"/>
                          <a:cs typeface="Arial" panose="020B0604020202020204" pitchFamily="34" charset="0"/>
                        </a:rPr>
                        <a:t>Centre</a:t>
                      </a:r>
                      <a:endParaRPr lang="fr-FR" sz="1600" dirty="0">
                        <a:effectLst/>
                        <a:highlight>
                          <a:srgbClr val="000080"/>
                        </a:highlight>
                        <a:latin typeface="+mn-lt"/>
                        <a:ea typeface="Calibri" panose="020F0502020204030204" pitchFamily="34" charset="0"/>
                        <a:cs typeface="Arial" panose="020B0604020202020204" pitchFamily="34" charset="0"/>
                      </a:endParaRPr>
                    </a:p>
                  </a:txBody>
                  <a:tcPr marL="35207" marR="35207" marT="0" marB="0"/>
                </a:tc>
                <a:tc>
                  <a:txBody>
                    <a:bodyPr/>
                    <a:lstStyle/>
                    <a:p>
                      <a:pPr algn="ctr">
                        <a:lnSpc>
                          <a:spcPct val="115000"/>
                        </a:lnSpc>
                        <a:spcAft>
                          <a:spcPts val="0"/>
                        </a:spcAft>
                      </a:pPr>
                      <a:r>
                        <a:rPr lang="fr-FR" sz="1600" b="0" dirty="0">
                          <a:solidFill>
                            <a:schemeClr val="tx1"/>
                          </a:solidFill>
                          <a:effectLst/>
                          <a:latin typeface="+mn-lt"/>
                          <a:ea typeface="Calibri" panose="020F0502020204030204" pitchFamily="34" charset="0"/>
                          <a:cs typeface="Arial" panose="020B0604020202020204" pitchFamily="34" charset="0"/>
                        </a:rPr>
                        <a:t>97,9</a:t>
                      </a:r>
                    </a:p>
                  </a:txBody>
                  <a:tcPr marL="35207" marR="35207" marT="0" marB="0" anchor="b"/>
                </a:tc>
                <a:tc>
                  <a:txBody>
                    <a:bodyPr/>
                    <a:lstStyle/>
                    <a:p>
                      <a:pPr algn="ctr">
                        <a:lnSpc>
                          <a:spcPct val="115000"/>
                        </a:lnSpc>
                        <a:spcAft>
                          <a:spcPts val="0"/>
                        </a:spcAft>
                      </a:pPr>
                      <a:endParaRPr lang="fr-FR" sz="1600" dirty="0">
                        <a:solidFill>
                          <a:schemeClr val="tx1"/>
                        </a:solidFill>
                        <a:effectLst/>
                        <a:latin typeface="+mn-lt"/>
                        <a:ea typeface="Calibri" panose="020F0502020204030204" pitchFamily="34" charset="0"/>
                        <a:cs typeface="Arial" panose="020B0604020202020204" pitchFamily="34" charset="0"/>
                      </a:endParaRPr>
                    </a:p>
                  </a:txBody>
                  <a:tcPr marL="35207" marR="35207" marT="0" marB="0" anchor="b"/>
                </a:tc>
                <a:extLst>
                  <a:ext uri="{0D108BD9-81ED-4DB2-BD59-A6C34878D82A}">
                    <a16:rowId xmlns:a16="http://schemas.microsoft.com/office/drawing/2014/main" val="2027586409"/>
                  </a:ext>
                </a:extLst>
              </a:tr>
              <a:tr h="281426">
                <a:tc>
                  <a:txBody>
                    <a:bodyPr/>
                    <a:lstStyle/>
                    <a:p>
                      <a:pPr>
                        <a:lnSpc>
                          <a:spcPct val="115000"/>
                        </a:lnSpc>
                        <a:spcAft>
                          <a:spcPts val="0"/>
                        </a:spcAft>
                      </a:pPr>
                      <a:r>
                        <a:rPr lang="fr-FR" sz="1600" dirty="0">
                          <a:effectLst/>
                          <a:highlight>
                            <a:srgbClr val="000080"/>
                          </a:highlight>
                          <a:latin typeface="+mn-lt"/>
                          <a:cs typeface="Arial" panose="020B0604020202020204" pitchFamily="34" charset="0"/>
                        </a:rPr>
                        <a:t>Centre-Est</a:t>
                      </a:r>
                      <a:endParaRPr lang="fr-FR" sz="1600" dirty="0">
                        <a:effectLst/>
                        <a:highlight>
                          <a:srgbClr val="000080"/>
                        </a:highlight>
                        <a:latin typeface="+mn-lt"/>
                        <a:ea typeface="Calibri" panose="020F0502020204030204" pitchFamily="34" charset="0"/>
                        <a:cs typeface="Arial" panose="020B0604020202020204" pitchFamily="34" charset="0"/>
                      </a:endParaRPr>
                    </a:p>
                  </a:txBody>
                  <a:tcPr marL="35207" marR="35207" marT="0" marB="0"/>
                </a:tc>
                <a:tc>
                  <a:txBody>
                    <a:bodyPr/>
                    <a:lstStyle/>
                    <a:p>
                      <a:pPr algn="ctr">
                        <a:lnSpc>
                          <a:spcPct val="115000"/>
                        </a:lnSpc>
                        <a:spcAft>
                          <a:spcPts val="0"/>
                        </a:spcAft>
                      </a:pPr>
                      <a:r>
                        <a:rPr lang="fr-FR" sz="1600" b="0" dirty="0">
                          <a:solidFill>
                            <a:schemeClr val="tx1"/>
                          </a:solidFill>
                          <a:effectLst/>
                          <a:latin typeface="+mn-lt"/>
                          <a:ea typeface="Calibri" panose="020F0502020204030204" pitchFamily="34" charset="0"/>
                          <a:cs typeface="Arial" panose="020B0604020202020204" pitchFamily="34" charset="0"/>
                        </a:rPr>
                        <a:t>88,1</a:t>
                      </a:r>
                    </a:p>
                  </a:txBody>
                  <a:tcPr marL="35207" marR="35207" marT="0" marB="0" anchor="b"/>
                </a:tc>
                <a:tc>
                  <a:txBody>
                    <a:bodyPr/>
                    <a:lstStyle/>
                    <a:p>
                      <a:pPr algn="ctr">
                        <a:lnSpc>
                          <a:spcPct val="115000"/>
                        </a:lnSpc>
                        <a:spcAft>
                          <a:spcPts val="0"/>
                        </a:spcAft>
                      </a:pPr>
                      <a:r>
                        <a:rPr lang="fr-FR" sz="1600" dirty="0">
                          <a:solidFill>
                            <a:schemeClr val="tx1"/>
                          </a:solidFill>
                          <a:effectLst/>
                          <a:latin typeface="+mn-lt"/>
                          <a:ea typeface="Calibri" panose="020F0502020204030204" pitchFamily="34" charset="0"/>
                          <a:cs typeface="Arial" panose="020B0604020202020204" pitchFamily="34" charset="0"/>
                        </a:rPr>
                        <a:t>04,9</a:t>
                      </a:r>
                    </a:p>
                  </a:txBody>
                  <a:tcPr marL="35207" marR="35207" marT="0" marB="0" anchor="b"/>
                </a:tc>
                <a:extLst>
                  <a:ext uri="{0D108BD9-81ED-4DB2-BD59-A6C34878D82A}">
                    <a16:rowId xmlns:a16="http://schemas.microsoft.com/office/drawing/2014/main" val="2625500010"/>
                  </a:ext>
                </a:extLst>
              </a:tr>
              <a:tr h="281426">
                <a:tc>
                  <a:txBody>
                    <a:bodyPr/>
                    <a:lstStyle/>
                    <a:p>
                      <a:pPr>
                        <a:lnSpc>
                          <a:spcPct val="115000"/>
                        </a:lnSpc>
                        <a:spcAft>
                          <a:spcPts val="0"/>
                        </a:spcAft>
                      </a:pPr>
                      <a:r>
                        <a:rPr lang="fr-FR" sz="1600" dirty="0">
                          <a:effectLst/>
                          <a:highlight>
                            <a:srgbClr val="000080"/>
                          </a:highlight>
                          <a:latin typeface="+mn-lt"/>
                          <a:cs typeface="Arial" panose="020B0604020202020204" pitchFamily="34" charset="0"/>
                        </a:rPr>
                        <a:t>Centre-Nord</a:t>
                      </a:r>
                      <a:endParaRPr lang="fr-FR" sz="1600" dirty="0">
                        <a:effectLst/>
                        <a:highlight>
                          <a:srgbClr val="000080"/>
                        </a:highlight>
                        <a:latin typeface="+mn-lt"/>
                        <a:ea typeface="Calibri" panose="020F0502020204030204" pitchFamily="34" charset="0"/>
                        <a:cs typeface="Arial" panose="020B0604020202020204" pitchFamily="34" charset="0"/>
                      </a:endParaRPr>
                    </a:p>
                  </a:txBody>
                  <a:tcPr marL="35207" marR="35207" marT="0" marB="0"/>
                </a:tc>
                <a:tc>
                  <a:txBody>
                    <a:bodyPr/>
                    <a:lstStyle/>
                    <a:p>
                      <a:pPr algn="ctr">
                        <a:lnSpc>
                          <a:spcPct val="115000"/>
                        </a:lnSpc>
                        <a:spcAft>
                          <a:spcPts val="0"/>
                        </a:spcAft>
                      </a:pPr>
                      <a:r>
                        <a:rPr lang="fr-FR" sz="1600" b="0" dirty="0">
                          <a:solidFill>
                            <a:schemeClr val="tx1"/>
                          </a:solidFill>
                          <a:effectLst/>
                          <a:latin typeface="+mn-lt"/>
                          <a:ea typeface="Calibri" panose="020F0502020204030204" pitchFamily="34" charset="0"/>
                          <a:cs typeface="Arial" panose="020B0604020202020204" pitchFamily="34" charset="0"/>
                        </a:rPr>
                        <a:t>85,2</a:t>
                      </a:r>
                    </a:p>
                  </a:txBody>
                  <a:tcPr marL="35207" marR="35207" marT="0" marB="0" anchor="b"/>
                </a:tc>
                <a:tc>
                  <a:txBody>
                    <a:bodyPr/>
                    <a:lstStyle/>
                    <a:p>
                      <a:pPr algn="ctr">
                        <a:lnSpc>
                          <a:spcPct val="115000"/>
                        </a:lnSpc>
                        <a:spcAft>
                          <a:spcPts val="0"/>
                        </a:spcAft>
                      </a:pPr>
                      <a:r>
                        <a:rPr lang="fr-FR" sz="1600" dirty="0">
                          <a:solidFill>
                            <a:schemeClr val="tx1"/>
                          </a:solidFill>
                          <a:effectLst/>
                          <a:latin typeface="+mn-lt"/>
                          <a:ea typeface="Calibri" panose="020F0502020204030204" pitchFamily="34" charset="0"/>
                          <a:cs typeface="Arial" panose="020B0604020202020204" pitchFamily="34" charset="0"/>
                        </a:rPr>
                        <a:t>03,6</a:t>
                      </a:r>
                    </a:p>
                  </a:txBody>
                  <a:tcPr marL="35207" marR="35207" marT="0" marB="0" anchor="b"/>
                </a:tc>
                <a:extLst>
                  <a:ext uri="{0D108BD9-81ED-4DB2-BD59-A6C34878D82A}">
                    <a16:rowId xmlns:a16="http://schemas.microsoft.com/office/drawing/2014/main" val="12937490"/>
                  </a:ext>
                </a:extLst>
              </a:tr>
              <a:tr h="281426">
                <a:tc>
                  <a:txBody>
                    <a:bodyPr/>
                    <a:lstStyle/>
                    <a:p>
                      <a:pPr>
                        <a:lnSpc>
                          <a:spcPct val="115000"/>
                        </a:lnSpc>
                        <a:spcAft>
                          <a:spcPts val="0"/>
                        </a:spcAft>
                      </a:pPr>
                      <a:r>
                        <a:rPr lang="fr-FR" sz="1600" dirty="0">
                          <a:effectLst/>
                          <a:highlight>
                            <a:srgbClr val="000080"/>
                          </a:highlight>
                          <a:latin typeface="+mn-lt"/>
                          <a:cs typeface="Arial" panose="020B0604020202020204" pitchFamily="34" charset="0"/>
                        </a:rPr>
                        <a:t>Centre-Ouest</a:t>
                      </a:r>
                      <a:endParaRPr lang="fr-FR" sz="1600" dirty="0">
                        <a:effectLst/>
                        <a:highlight>
                          <a:srgbClr val="000080"/>
                        </a:highlight>
                        <a:latin typeface="+mn-lt"/>
                        <a:ea typeface="Calibri" panose="020F0502020204030204" pitchFamily="34" charset="0"/>
                        <a:cs typeface="Arial" panose="020B0604020202020204" pitchFamily="34" charset="0"/>
                      </a:endParaRPr>
                    </a:p>
                  </a:txBody>
                  <a:tcPr marL="35207" marR="35207" marT="0" marB="0"/>
                </a:tc>
                <a:tc>
                  <a:txBody>
                    <a:bodyPr/>
                    <a:lstStyle/>
                    <a:p>
                      <a:pPr algn="ctr">
                        <a:lnSpc>
                          <a:spcPct val="115000"/>
                        </a:lnSpc>
                        <a:spcAft>
                          <a:spcPts val="0"/>
                        </a:spcAft>
                      </a:pPr>
                      <a:r>
                        <a:rPr lang="fr-FR" sz="1600" b="0" dirty="0">
                          <a:solidFill>
                            <a:schemeClr val="tx1"/>
                          </a:solidFill>
                          <a:effectLst/>
                          <a:latin typeface="+mn-lt"/>
                          <a:ea typeface="Calibri" panose="020F0502020204030204" pitchFamily="34" charset="0"/>
                          <a:cs typeface="Arial" panose="020B0604020202020204" pitchFamily="34" charset="0"/>
                        </a:rPr>
                        <a:t>83,5</a:t>
                      </a:r>
                    </a:p>
                  </a:txBody>
                  <a:tcPr marL="35207" marR="35207" marT="0" marB="0" anchor="b"/>
                </a:tc>
                <a:tc>
                  <a:txBody>
                    <a:bodyPr/>
                    <a:lstStyle/>
                    <a:p>
                      <a:pPr algn="ctr">
                        <a:lnSpc>
                          <a:spcPct val="115000"/>
                        </a:lnSpc>
                        <a:spcAft>
                          <a:spcPts val="0"/>
                        </a:spcAft>
                      </a:pPr>
                      <a:endParaRPr lang="fr-FR" sz="1600" dirty="0">
                        <a:solidFill>
                          <a:schemeClr val="tx1"/>
                        </a:solidFill>
                        <a:effectLst/>
                        <a:latin typeface="+mn-lt"/>
                        <a:ea typeface="Calibri" panose="020F0502020204030204" pitchFamily="34" charset="0"/>
                        <a:cs typeface="Arial" panose="020B0604020202020204" pitchFamily="34" charset="0"/>
                      </a:endParaRPr>
                    </a:p>
                  </a:txBody>
                  <a:tcPr marL="35207" marR="35207" marT="0" marB="0" anchor="b"/>
                </a:tc>
                <a:extLst>
                  <a:ext uri="{0D108BD9-81ED-4DB2-BD59-A6C34878D82A}">
                    <a16:rowId xmlns:a16="http://schemas.microsoft.com/office/drawing/2014/main" val="2868564008"/>
                  </a:ext>
                </a:extLst>
              </a:tr>
              <a:tr h="281426">
                <a:tc>
                  <a:txBody>
                    <a:bodyPr/>
                    <a:lstStyle/>
                    <a:p>
                      <a:pPr>
                        <a:lnSpc>
                          <a:spcPct val="115000"/>
                        </a:lnSpc>
                        <a:spcAft>
                          <a:spcPts val="0"/>
                        </a:spcAft>
                      </a:pPr>
                      <a:r>
                        <a:rPr lang="fr-FR" sz="1600" dirty="0">
                          <a:effectLst/>
                          <a:highlight>
                            <a:srgbClr val="000080"/>
                          </a:highlight>
                          <a:latin typeface="+mn-lt"/>
                          <a:cs typeface="Arial" panose="020B0604020202020204" pitchFamily="34" charset="0"/>
                        </a:rPr>
                        <a:t>Centre-Sud</a:t>
                      </a:r>
                      <a:endParaRPr lang="fr-FR" sz="1600" dirty="0">
                        <a:effectLst/>
                        <a:highlight>
                          <a:srgbClr val="000080"/>
                        </a:highlight>
                        <a:latin typeface="+mn-lt"/>
                        <a:ea typeface="Calibri" panose="020F0502020204030204" pitchFamily="34" charset="0"/>
                        <a:cs typeface="Arial" panose="020B0604020202020204" pitchFamily="34" charset="0"/>
                      </a:endParaRPr>
                    </a:p>
                  </a:txBody>
                  <a:tcPr marL="35207" marR="35207" marT="0" marB="0"/>
                </a:tc>
                <a:tc>
                  <a:txBody>
                    <a:bodyPr/>
                    <a:lstStyle/>
                    <a:p>
                      <a:pPr algn="ctr">
                        <a:lnSpc>
                          <a:spcPct val="115000"/>
                        </a:lnSpc>
                        <a:spcAft>
                          <a:spcPts val="0"/>
                        </a:spcAft>
                      </a:pPr>
                      <a:r>
                        <a:rPr lang="fr-FR" sz="1600" b="0" dirty="0">
                          <a:solidFill>
                            <a:schemeClr val="tx1"/>
                          </a:solidFill>
                          <a:effectLst/>
                          <a:latin typeface="+mn-lt"/>
                          <a:ea typeface="Calibri" panose="020F0502020204030204" pitchFamily="34" charset="0"/>
                          <a:cs typeface="Arial" panose="020B0604020202020204" pitchFamily="34" charset="0"/>
                        </a:rPr>
                        <a:t>87,4</a:t>
                      </a:r>
                    </a:p>
                  </a:txBody>
                  <a:tcPr marL="35207" marR="35207" marT="0" marB="0" anchor="b"/>
                </a:tc>
                <a:tc>
                  <a:txBody>
                    <a:bodyPr/>
                    <a:lstStyle/>
                    <a:p>
                      <a:pPr algn="ctr">
                        <a:lnSpc>
                          <a:spcPct val="115000"/>
                        </a:lnSpc>
                        <a:spcAft>
                          <a:spcPts val="0"/>
                        </a:spcAft>
                      </a:pPr>
                      <a:endParaRPr lang="fr-FR" sz="1600" dirty="0">
                        <a:solidFill>
                          <a:schemeClr val="tx1"/>
                        </a:solidFill>
                        <a:effectLst/>
                        <a:latin typeface="+mn-lt"/>
                        <a:ea typeface="Calibri" panose="020F0502020204030204" pitchFamily="34" charset="0"/>
                        <a:cs typeface="Arial" panose="020B0604020202020204" pitchFamily="34" charset="0"/>
                      </a:endParaRPr>
                    </a:p>
                  </a:txBody>
                  <a:tcPr marL="35207" marR="35207" marT="0" marB="0" anchor="b"/>
                </a:tc>
                <a:extLst>
                  <a:ext uri="{0D108BD9-81ED-4DB2-BD59-A6C34878D82A}">
                    <a16:rowId xmlns:a16="http://schemas.microsoft.com/office/drawing/2014/main" val="3405574629"/>
                  </a:ext>
                </a:extLst>
              </a:tr>
              <a:tr h="172067">
                <a:tc>
                  <a:txBody>
                    <a:bodyPr/>
                    <a:lstStyle/>
                    <a:p>
                      <a:pPr>
                        <a:lnSpc>
                          <a:spcPct val="115000"/>
                        </a:lnSpc>
                        <a:spcAft>
                          <a:spcPts val="0"/>
                        </a:spcAft>
                      </a:pPr>
                      <a:r>
                        <a:rPr lang="fr-FR" sz="1600" dirty="0">
                          <a:effectLst/>
                          <a:highlight>
                            <a:srgbClr val="000080"/>
                          </a:highlight>
                          <a:latin typeface="+mn-lt"/>
                          <a:cs typeface="Arial" panose="020B0604020202020204" pitchFamily="34" charset="0"/>
                        </a:rPr>
                        <a:t>Est</a:t>
                      </a:r>
                      <a:endParaRPr lang="fr-FR" sz="1600" dirty="0">
                        <a:effectLst/>
                        <a:highlight>
                          <a:srgbClr val="000080"/>
                        </a:highlight>
                        <a:latin typeface="+mn-lt"/>
                        <a:ea typeface="Calibri" panose="020F0502020204030204" pitchFamily="34" charset="0"/>
                        <a:cs typeface="Arial" panose="020B0604020202020204" pitchFamily="34" charset="0"/>
                      </a:endParaRPr>
                    </a:p>
                  </a:txBody>
                  <a:tcPr marL="35207" marR="35207" marT="0" marB="0"/>
                </a:tc>
                <a:tc>
                  <a:txBody>
                    <a:bodyPr/>
                    <a:lstStyle/>
                    <a:p>
                      <a:pPr algn="ctr">
                        <a:lnSpc>
                          <a:spcPct val="115000"/>
                        </a:lnSpc>
                        <a:spcAft>
                          <a:spcPts val="0"/>
                        </a:spcAft>
                      </a:pPr>
                      <a:r>
                        <a:rPr lang="fr-FR" sz="1600" b="0" dirty="0">
                          <a:solidFill>
                            <a:schemeClr val="tx1"/>
                          </a:solidFill>
                          <a:effectLst/>
                          <a:latin typeface="+mn-lt"/>
                          <a:ea typeface="Calibri" panose="020F0502020204030204" pitchFamily="34" charset="0"/>
                          <a:cs typeface="Arial" panose="020B0604020202020204" pitchFamily="34" charset="0"/>
                        </a:rPr>
                        <a:t>64,7</a:t>
                      </a:r>
                    </a:p>
                  </a:txBody>
                  <a:tcPr marL="35207" marR="35207" marT="0" marB="0" anchor="b"/>
                </a:tc>
                <a:tc>
                  <a:txBody>
                    <a:bodyPr/>
                    <a:lstStyle/>
                    <a:p>
                      <a:pPr algn="ctr">
                        <a:lnSpc>
                          <a:spcPct val="115000"/>
                        </a:lnSpc>
                        <a:spcAft>
                          <a:spcPts val="0"/>
                        </a:spcAft>
                      </a:pPr>
                      <a:r>
                        <a:rPr lang="fr-FR" sz="1600" dirty="0">
                          <a:solidFill>
                            <a:schemeClr val="tx1"/>
                          </a:solidFill>
                          <a:effectLst/>
                          <a:latin typeface="+mn-lt"/>
                          <a:ea typeface="Calibri" panose="020F0502020204030204" pitchFamily="34" charset="0"/>
                          <a:cs typeface="Arial" panose="020B0604020202020204" pitchFamily="34" charset="0"/>
                        </a:rPr>
                        <a:t>02,4</a:t>
                      </a:r>
                    </a:p>
                  </a:txBody>
                  <a:tcPr marL="35207" marR="35207" marT="0" marB="0" anchor="b"/>
                </a:tc>
                <a:extLst>
                  <a:ext uri="{0D108BD9-81ED-4DB2-BD59-A6C34878D82A}">
                    <a16:rowId xmlns:a16="http://schemas.microsoft.com/office/drawing/2014/main" val="1520263295"/>
                  </a:ext>
                </a:extLst>
              </a:tr>
              <a:tr h="281426">
                <a:tc>
                  <a:txBody>
                    <a:bodyPr/>
                    <a:lstStyle/>
                    <a:p>
                      <a:pPr>
                        <a:lnSpc>
                          <a:spcPct val="115000"/>
                        </a:lnSpc>
                        <a:spcAft>
                          <a:spcPts val="0"/>
                        </a:spcAft>
                      </a:pPr>
                      <a:r>
                        <a:rPr lang="fr-FR" sz="1600" dirty="0">
                          <a:effectLst/>
                          <a:highlight>
                            <a:srgbClr val="000080"/>
                          </a:highlight>
                          <a:latin typeface="+mn-lt"/>
                          <a:cs typeface="Arial" panose="020B0604020202020204" pitchFamily="34" charset="0"/>
                        </a:rPr>
                        <a:t>Hauts-Bassins</a:t>
                      </a:r>
                      <a:endParaRPr lang="fr-FR" sz="1600" dirty="0">
                        <a:effectLst/>
                        <a:highlight>
                          <a:srgbClr val="000080"/>
                        </a:highlight>
                        <a:latin typeface="+mn-lt"/>
                        <a:ea typeface="Calibri" panose="020F0502020204030204" pitchFamily="34" charset="0"/>
                        <a:cs typeface="Arial" panose="020B0604020202020204" pitchFamily="34" charset="0"/>
                      </a:endParaRPr>
                    </a:p>
                  </a:txBody>
                  <a:tcPr marL="35207" marR="35207" marT="0" marB="0"/>
                </a:tc>
                <a:tc>
                  <a:txBody>
                    <a:bodyPr/>
                    <a:lstStyle/>
                    <a:p>
                      <a:pPr algn="ctr">
                        <a:lnSpc>
                          <a:spcPct val="115000"/>
                        </a:lnSpc>
                        <a:spcAft>
                          <a:spcPts val="0"/>
                        </a:spcAft>
                      </a:pPr>
                      <a:r>
                        <a:rPr lang="fr-FR" sz="1600" b="0" dirty="0">
                          <a:solidFill>
                            <a:schemeClr val="tx1"/>
                          </a:solidFill>
                          <a:effectLst/>
                          <a:latin typeface="+mn-lt"/>
                          <a:ea typeface="Calibri" panose="020F0502020204030204" pitchFamily="34" charset="0"/>
                          <a:cs typeface="Arial" panose="020B0604020202020204" pitchFamily="34" charset="0"/>
                        </a:rPr>
                        <a:t>91,7</a:t>
                      </a:r>
                    </a:p>
                  </a:txBody>
                  <a:tcPr marL="35207" marR="35207" marT="0" marB="0" anchor="b"/>
                </a:tc>
                <a:tc>
                  <a:txBody>
                    <a:bodyPr/>
                    <a:lstStyle/>
                    <a:p>
                      <a:pPr algn="ctr">
                        <a:lnSpc>
                          <a:spcPct val="115000"/>
                        </a:lnSpc>
                        <a:spcAft>
                          <a:spcPts val="0"/>
                        </a:spcAft>
                      </a:pPr>
                      <a:r>
                        <a:rPr lang="fr-FR" sz="1600" dirty="0">
                          <a:solidFill>
                            <a:schemeClr val="tx1"/>
                          </a:solidFill>
                          <a:effectLst/>
                          <a:latin typeface="+mn-lt"/>
                          <a:ea typeface="Calibri" panose="020F0502020204030204" pitchFamily="34" charset="0"/>
                          <a:cs typeface="Arial" panose="020B0604020202020204" pitchFamily="34" charset="0"/>
                        </a:rPr>
                        <a:t>06,3</a:t>
                      </a:r>
                    </a:p>
                  </a:txBody>
                  <a:tcPr marL="35207" marR="35207" marT="0" marB="0" anchor="b"/>
                </a:tc>
                <a:extLst>
                  <a:ext uri="{0D108BD9-81ED-4DB2-BD59-A6C34878D82A}">
                    <a16:rowId xmlns:a16="http://schemas.microsoft.com/office/drawing/2014/main" val="1967011701"/>
                  </a:ext>
                </a:extLst>
              </a:tr>
              <a:tr h="281426">
                <a:tc>
                  <a:txBody>
                    <a:bodyPr/>
                    <a:lstStyle/>
                    <a:p>
                      <a:pPr>
                        <a:lnSpc>
                          <a:spcPct val="115000"/>
                        </a:lnSpc>
                        <a:spcAft>
                          <a:spcPts val="0"/>
                        </a:spcAft>
                      </a:pPr>
                      <a:r>
                        <a:rPr lang="fr-FR" sz="1600" dirty="0">
                          <a:effectLst/>
                          <a:highlight>
                            <a:srgbClr val="000080"/>
                          </a:highlight>
                          <a:latin typeface="+mn-lt"/>
                          <a:cs typeface="Arial" panose="020B0604020202020204" pitchFamily="34" charset="0"/>
                        </a:rPr>
                        <a:t>Nord</a:t>
                      </a:r>
                      <a:endParaRPr lang="fr-FR" sz="1600" dirty="0">
                        <a:effectLst/>
                        <a:highlight>
                          <a:srgbClr val="000080"/>
                        </a:highlight>
                        <a:latin typeface="+mn-lt"/>
                        <a:ea typeface="Calibri" panose="020F0502020204030204" pitchFamily="34" charset="0"/>
                        <a:cs typeface="Arial" panose="020B0604020202020204" pitchFamily="34" charset="0"/>
                      </a:endParaRPr>
                    </a:p>
                  </a:txBody>
                  <a:tcPr marL="35207" marR="35207" marT="0" marB="0"/>
                </a:tc>
                <a:tc>
                  <a:txBody>
                    <a:bodyPr/>
                    <a:lstStyle/>
                    <a:p>
                      <a:pPr algn="ctr">
                        <a:lnSpc>
                          <a:spcPct val="115000"/>
                        </a:lnSpc>
                        <a:spcAft>
                          <a:spcPts val="0"/>
                        </a:spcAft>
                      </a:pPr>
                      <a:r>
                        <a:rPr lang="fr-FR" sz="1600" b="0" dirty="0">
                          <a:solidFill>
                            <a:schemeClr val="tx1"/>
                          </a:solidFill>
                          <a:effectLst/>
                          <a:latin typeface="+mn-lt"/>
                          <a:ea typeface="Calibri" panose="020F0502020204030204" pitchFamily="34" charset="0"/>
                          <a:cs typeface="Arial" panose="020B0604020202020204" pitchFamily="34" charset="0"/>
                        </a:rPr>
                        <a:t>87,9</a:t>
                      </a:r>
                    </a:p>
                  </a:txBody>
                  <a:tcPr marL="35207" marR="35207" marT="0" marB="0" anchor="b"/>
                </a:tc>
                <a:tc>
                  <a:txBody>
                    <a:bodyPr/>
                    <a:lstStyle/>
                    <a:p>
                      <a:pPr algn="ctr">
                        <a:lnSpc>
                          <a:spcPct val="115000"/>
                        </a:lnSpc>
                        <a:spcAft>
                          <a:spcPts val="0"/>
                        </a:spcAft>
                      </a:pPr>
                      <a:r>
                        <a:rPr lang="fr-FR" sz="1600" dirty="0">
                          <a:solidFill>
                            <a:schemeClr val="tx1"/>
                          </a:solidFill>
                          <a:effectLst/>
                          <a:latin typeface="+mn-lt"/>
                          <a:ea typeface="Calibri" panose="020F0502020204030204" pitchFamily="34" charset="0"/>
                          <a:cs typeface="Arial" panose="020B0604020202020204" pitchFamily="34" charset="0"/>
                        </a:rPr>
                        <a:t>04,0</a:t>
                      </a:r>
                    </a:p>
                  </a:txBody>
                  <a:tcPr marL="35207" marR="35207" marT="0" marB="0" anchor="b"/>
                </a:tc>
                <a:extLst>
                  <a:ext uri="{0D108BD9-81ED-4DB2-BD59-A6C34878D82A}">
                    <a16:rowId xmlns:a16="http://schemas.microsoft.com/office/drawing/2014/main" val="1238960746"/>
                  </a:ext>
                </a:extLst>
              </a:tr>
              <a:tr h="281426">
                <a:tc>
                  <a:txBody>
                    <a:bodyPr/>
                    <a:lstStyle/>
                    <a:p>
                      <a:pPr>
                        <a:lnSpc>
                          <a:spcPct val="115000"/>
                        </a:lnSpc>
                        <a:spcAft>
                          <a:spcPts val="0"/>
                        </a:spcAft>
                      </a:pPr>
                      <a:r>
                        <a:rPr lang="fr-FR" sz="1600" dirty="0">
                          <a:effectLst/>
                          <a:highlight>
                            <a:srgbClr val="000080"/>
                          </a:highlight>
                          <a:latin typeface="+mn-lt"/>
                          <a:cs typeface="Arial" panose="020B0604020202020204" pitchFamily="34" charset="0"/>
                        </a:rPr>
                        <a:t>Plateau-Central</a:t>
                      </a:r>
                      <a:endParaRPr lang="fr-FR" sz="1600" dirty="0">
                        <a:effectLst/>
                        <a:highlight>
                          <a:srgbClr val="000080"/>
                        </a:highlight>
                        <a:latin typeface="+mn-lt"/>
                        <a:ea typeface="Calibri" panose="020F0502020204030204" pitchFamily="34" charset="0"/>
                        <a:cs typeface="Arial" panose="020B0604020202020204" pitchFamily="34" charset="0"/>
                      </a:endParaRPr>
                    </a:p>
                  </a:txBody>
                  <a:tcPr marL="35207" marR="35207" marT="0" marB="0"/>
                </a:tc>
                <a:tc>
                  <a:txBody>
                    <a:bodyPr/>
                    <a:lstStyle/>
                    <a:p>
                      <a:pPr algn="ctr">
                        <a:lnSpc>
                          <a:spcPct val="115000"/>
                        </a:lnSpc>
                        <a:spcAft>
                          <a:spcPts val="0"/>
                        </a:spcAft>
                      </a:pPr>
                      <a:r>
                        <a:rPr lang="fr-FR" sz="1600" b="0" dirty="0">
                          <a:solidFill>
                            <a:schemeClr val="tx1"/>
                          </a:solidFill>
                          <a:effectLst/>
                          <a:latin typeface="+mn-lt"/>
                          <a:ea typeface="Calibri" panose="020F0502020204030204" pitchFamily="34" charset="0"/>
                          <a:cs typeface="Arial" panose="020B0604020202020204" pitchFamily="34" charset="0"/>
                        </a:rPr>
                        <a:t>86,2</a:t>
                      </a:r>
                    </a:p>
                  </a:txBody>
                  <a:tcPr marL="35207" marR="35207" marT="0" marB="0" anchor="b"/>
                </a:tc>
                <a:tc>
                  <a:txBody>
                    <a:bodyPr/>
                    <a:lstStyle/>
                    <a:p>
                      <a:pPr algn="ctr">
                        <a:lnSpc>
                          <a:spcPct val="115000"/>
                        </a:lnSpc>
                        <a:spcAft>
                          <a:spcPts val="0"/>
                        </a:spcAft>
                      </a:pPr>
                      <a:r>
                        <a:rPr lang="fr-FR" sz="1600" dirty="0">
                          <a:solidFill>
                            <a:schemeClr val="tx1"/>
                          </a:solidFill>
                          <a:effectLst/>
                          <a:latin typeface="+mn-lt"/>
                          <a:ea typeface="Calibri" panose="020F0502020204030204" pitchFamily="34" charset="0"/>
                          <a:cs typeface="Arial" panose="020B0604020202020204" pitchFamily="34" charset="0"/>
                        </a:rPr>
                        <a:t>12,5</a:t>
                      </a:r>
                    </a:p>
                  </a:txBody>
                  <a:tcPr marL="35207" marR="35207" marT="0" marB="0" anchor="b"/>
                </a:tc>
                <a:extLst>
                  <a:ext uri="{0D108BD9-81ED-4DB2-BD59-A6C34878D82A}">
                    <a16:rowId xmlns:a16="http://schemas.microsoft.com/office/drawing/2014/main" val="3208042096"/>
                  </a:ext>
                </a:extLst>
              </a:tr>
              <a:tr h="281426">
                <a:tc>
                  <a:txBody>
                    <a:bodyPr/>
                    <a:lstStyle/>
                    <a:p>
                      <a:pPr>
                        <a:lnSpc>
                          <a:spcPct val="115000"/>
                        </a:lnSpc>
                        <a:spcAft>
                          <a:spcPts val="0"/>
                        </a:spcAft>
                      </a:pPr>
                      <a:r>
                        <a:rPr lang="fr-FR" sz="1600" dirty="0">
                          <a:effectLst/>
                          <a:highlight>
                            <a:srgbClr val="000080"/>
                          </a:highlight>
                          <a:latin typeface="+mn-lt"/>
                          <a:cs typeface="Arial" panose="020B0604020202020204" pitchFamily="34" charset="0"/>
                        </a:rPr>
                        <a:t>Sahel</a:t>
                      </a:r>
                      <a:endParaRPr lang="fr-FR" sz="1600" dirty="0">
                        <a:effectLst/>
                        <a:highlight>
                          <a:srgbClr val="000080"/>
                        </a:highlight>
                        <a:latin typeface="+mn-lt"/>
                        <a:ea typeface="Calibri" panose="020F0502020204030204" pitchFamily="34" charset="0"/>
                        <a:cs typeface="Arial" panose="020B0604020202020204" pitchFamily="34" charset="0"/>
                      </a:endParaRPr>
                    </a:p>
                  </a:txBody>
                  <a:tcPr marL="35207" marR="35207" marT="0" marB="0"/>
                </a:tc>
                <a:tc>
                  <a:txBody>
                    <a:bodyPr/>
                    <a:lstStyle/>
                    <a:p>
                      <a:pPr algn="ctr">
                        <a:lnSpc>
                          <a:spcPct val="115000"/>
                        </a:lnSpc>
                        <a:spcAft>
                          <a:spcPts val="0"/>
                        </a:spcAft>
                      </a:pPr>
                      <a:r>
                        <a:rPr lang="fr-FR" sz="1600" b="0" dirty="0">
                          <a:solidFill>
                            <a:schemeClr val="tx1"/>
                          </a:solidFill>
                          <a:effectLst/>
                          <a:latin typeface="+mn-lt"/>
                          <a:ea typeface="Calibri" panose="020F0502020204030204" pitchFamily="34" charset="0"/>
                          <a:cs typeface="Arial" panose="020B0604020202020204" pitchFamily="34" charset="0"/>
                        </a:rPr>
                        <a:t>71,5</a:t>
                      </a:r>
                    </a:p>
                  </a:txBody>
                  <a:tcPr marL="35207" marR="35207" marT="0" marB="0" anchor="b"/>
                </a:tc>
                <a:tc>
                  <a:txBody>
                    <a:bodyPr/>
                    <a:lstStyle/>
                    <a:p>
                      <a:pPr algn="ctr">
                        <a:lnSpc>
                          <a:spcPct val="115000"/>
                        </a:lnSpc>
                        <a:spcAft>
                          <a:spcPts val="0"/>
                        </a:spcAft>
                      </a:pPr>
                      <a:r>
                        <a:rPr lang="fr-FR" sz="1600" dirty="0">
                          <a:solidFill>
                            <a:schemeClr val="tx1"/>
                          </a:solidFill>
                          <a:effectLst/>
                          <a:latin typeface="+mn-lt"/>
                          <a:ea typeface="Calibri" panose="020F0502020204030204" pitchFamily="34" charset="0"/>
                          <a:cs typeface="Arial" panose="020B0604020202020204" pitchFamily="34" charset="0"/>
                        </a:rPr>
                        <a:t>01,4</a:t>
                      </a:r>
                    </a:p>
                  </a:txBody>
                  <a:tcPr marL="35207" marR="35207" marT="0" marB="0" anchor="b"/>
                </a:tc>
                <a:extLst>
                  <a:ext uri="{0D108BD9-81ED-4DB2-BD59-A6C34878D82A}">
                    <a16:rowId xmlns:a16="http://schemas.microsoft.com/office/drawing/2014/main" val="4242889775"/>
                  </a:ext>
                </a:extLst>
              </a:tr>
              <a:tr h="580387">
                <a:tc>
                  <a:txBody>
                    <a:bodyPr/>
                    <a:lstStyle/>
                    <a:p>
                      <a:pPr>
                        <a:lnSpc>
                          <a:spcPct val="115000"/>
                        </a:lnSpc>
                        <a:spcAft>
                          <a:spcPts val="0"/>
                        </a:spcAft>
                      </a:pPr>
                      <a:r>
                        <a:rPr lang="fr-FR" sz="1600" dirty="0">
                          <a:effectLst/>
                          <a:highlight>
                            <a:srgbClr val="000080"/>
                          </a:highlight>
                          <a:latin typeface="+mn-lt"/>
                          <a:cs typeface="Arial" panose="020B0604020202020204" pitchFamily="34" charset="0"/>
                        </a:rPr>
                        <a:t>Sud-Ouest</a:t>
                      </a:r>
                    </a:p>
                    <a:p>
                      <a:pPr>
                        <a:lnSpc>
                          <a:spcPct val="115000"/>
                        </a:lnSpc>
                        <a:spcAft>
                          <a:spcPts val="0"/>
                        </a:spcAft>
                      </a:pPr>
                      <a:r>
                        <a:rPr lang="fr-FR" sz="1600" dirty="0">
                          <a:effectLst/>
                          <a:highlight>
                            <a:srgbClr val="000080"/>
                          </a:highlight>
                          <a:latin typeface="+mn-lt"/>
                          <a:ea typeface="Calibri" panose="020F0502020204030204" pitchFamily="34" charset="0"/>
                          <a:cs typeface="Arial" panose="020B0604020202020204" pitchFamily="34" charset="0"/>
                        </a:rPr>
                        <a:t>National</a:t>
                      </a:r>
                    </a:p>
                  </a:txBody>
                  <a:tcPr marL="35207" marR="35207" marT="0" marB="0"/>
                </a:tc>
                <a:tc>
                  <a:txBody>
                    <a:bodyPr/>
                    <a:lstStyle/>
                    <a:p>
                      <a:pPr algn="ctr">
                        <a:lnSpc>
                          <a:spcPct val="115000"/>
                        </a:lnSpc>
                        <a:spcAft>
                          <a:spcPts val="0"/>
                        </a:spcAft>
                      </a:pPr>
                      <a:r>
                        <a:rPr lang="fr-FR" sz="1600" dirty="0">
                          <a:effectLst/>
                          <a:latin typeface="+mn-lt"/>
                          <a:cs typeface="Arial" panose="020B0604020202020204" pitchFamily="34" charset="0"/>
                        </a:rPr>
                        <a:t>71,4</a:t>
                      </a:r>
                    </a:p>
                    <a:p>
                      <a:pPr algn="ctr">
                        <a:lnSpc>
                          <a:spcPct val="115000"/>
                        </a:lnSpc>
                        <a:spcAft>
                          <a:spcPts val="0"/>
                        </a:spcAft>
                      </a:pPr>
                      <a:r>
                        <a:rPr lang="fr-FR" sz="1600" dirty="0">
                          <a:solidFill>
                            <a:srgbClr val="FF0000"/>
                          </a:solidFill>
                          <a:effectLst/>
                          <a:latin typeface="+mn-lt"/>
                          <a:ea typeface="Calibri" panose="020F0502020204030204" pitchFamily="34" charset="0"/>
                          <a:cs typeface="Arial" panose="020B0604020202020204" pitchFamily="34" charset="0"/>
                        </a:rPr>
                        <a:t>85,3</a:t>
                      </a:r>
                    </a:p>
                  </a:txBody>
                  <a:tcPr marL="35207" marR="35207" marT="0" marB="0" anchor="b"/>
                </a:tc>
                <a:tc>
                  <a:txBody>
                    <a:bodyPr/>
                    <a:lstStyle/>
                    <a:p>
                      <a:pPr algn="ctr">
                        <a:lnSpc>
                          <a:spcPct val="115000"/>
                        </a:lnSpc>
                        <a:spcAft>
                          <a:spcPts val="0"/>
                        </a:spcAft>
                      </a:pPr>
                      <a:r>
                        <a:rPr lang="fr-FR" sz="1600" dirty="0">
                          <a:solidFill>
                            <a:srgbClr val="FF0000"/>
                          </a:solidFill>
                          <a:effectLst/>
                          <a:latin typeface="+mn-lt"/>
                          <a:ea typeface="Calibri" panose="020F0502020204030204" pitchFamily="34" charset="0"/>
                          <a:cs typeface="Arial" panose="020B0604020202020204" pitchFamily="34" charset="0"/>
                        </a:rPr>
                        <a:t>05,5</a:t>
                      </a:r>
                    </a:p>
                  </a:txBody>
                  <a:tcPr marL="35207" marR="35207" marT="0" marB="0" anchor="b"/>
                </a:tc>
                <a:extLst>
                  <a:ext uri="{0D108BD9-81ED-4DB2-BD59-A6C34878D82A}">
                    <a16:rowId xmlns:a16="http://schemas.microsoft.com/office/drawing/2014/main" val="2719074853"/>
                  </a:ext>
                </a:extLst>
              </a:tr>
              <a:tr h="281359">
                <a:tc gridSpan="3">
                  <a:txBody>
                    <a:bodyPr/>
                    <a:lstStyle/>
                    <a:p>
                      <a:pPr algn="ctr">
                        <a:lnSpc>
                          <a:spcPct val="115000"/>
                        </a:lnSpc>
                        <a:spcAft>
                          <a:spcPts val="0"/>
                        </a:spcAft>
                      </a:pPr>
                      <a:r>
                        <a:rPr lang="fr-FR" sz="1000" i="1" dirty="0">
                          <a:effectLst/>
                          <a:highlight>
                            <a:srgbClr val="000080"/>
                          </a:highlight>
                          <a:latin typeface="+mn-lt"/>
                          <a:ea typeface="Calibri" panose="020F0502020204030204" pitchFamily="34" charset="0"/>
                          <a:cs typeface="Arial" panose="020B0604020202020204" pitchFamily="34" charset="0"/>
                        </a:rPr>
                        <a:t>SOURCES: RGPH 2019 et CONASUR</a:t>
                      </a:r>
                    </a:p>
                  </a:txBody>
                  <a:tcPr marL="35207" marR="35207" marT="0" marB="0"/>
                </a:tc>
                <a:tc hMerge="1">
                  <a:txBody>
                    <a:bodyPr/>
                    <a:lstStyle/>
                    <a:p>
                      <a:pPr algn="ctr">
                        <a:lnSpc>
                          <a:spcPct val="115000"/>
                        </a:lnSpc>
                        <a:spcAft>
                          <a:spcPts val="0"/>
                        </a:spcAft>
                      </a:pPr>
                      <a:endParaRPr lang="fr-FR" sz="1600" dirty="0">
                        <a:effectLst/>
                        <a:latin typeface="Arial" panose="020B0604020202020204" pitchFamily="34" charset="0"/>
                        <a:ea typeface="Calibri" panose="020F0502020204030204" pitchFamily="34" charset="0"/>
                        <a:cs typeface="Arial" panose="020B0604020202020204" pitchFamily="34" charset="0"/>
                      </a:endParaRPr>
                    </a:p>
                  </a:txBody>
                  <a:tcPr marL="35207" marR="35207" marT="0" marB="0" anchor="b"/>
                </a:tc>
                <a:tc hMerge="1">
                  <a:txBody>
                    <a:bodyPr/>
                    <a:lstStyle/>
                    <a:p>
                      <a:pPr algn="ctr">
                        <a:lnSpc>
                          <a:spcPct val="115000"/>
                        </a:lnSpc>
                        <a:spcAft>
                          <a:spcPts val="0"/>
                        </a:spcAft>
                      </a:pPr>
                      <a:endParaRPr lang="fr-FR" sz="1600" dirty="0">
                        <a:effectLst/>
                        <a:latin typeface="Arial" panose="020B0604020202020204" pitchFamily="34" charset="0"/>
                        <a:ea typeface="Calibri" panose="020F0502020204030204" pitchFamily="34" charset="0"/>
                        <a:cs typeface="Arial" panose="020B0604020202020204" pitchFamily="34" charset="0"/>
                      </a:endParaRPr>
                    </a:p>
                  </a:txBody>
                  <a:tcPr marL="35207" marR="35207" marT="0" marB="0" anchor="b"/>
                </a:tc>
                <a:extLst>
                  <a:ext uri="{0D108BD9-81ED-4DB2-BD59-A6C34878D82A}">
                    <a16:rowId xmlns:a16="http://schemas.microsoft.com/office/drawing/2014/main" val="1719957564"/>
                  </a:ext>
                </a:extLst>
              </a:tr>
            </a:tbl>
          </a:graphicData>
        </a:graphic>
      </p:graphicFrame>
    </p:spTree>
    <p:extLst>
      <p:ext uri="{BB962C8B-B14F-4D97-AF65-F5344CB8AC3E}">
        <p14:creationId xmlns:p14="http://schemas.microsoft.com/office/powerpoint/2010/main" val="5956921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292626" y="0"/>
            <a:ext cx="7869582" cy="848139"/>
          </a:xfrm>
        </p:spPr>
        <p:txBody>
          <a:bodyPr>
            <a:noAutofit/>
          </a:bodyPr>
          <a:lstStyle/>
          <a:p>
            <a:pPr algn="ctr"/>
            <a:br>
              <a:rPr lang="fr-FR" sz="3500" b="1" dirty="0"/>
            </a:br>
            <a:r>
              <a:rPr lang="fr-FR" sz="3200" b="1" dirty="0">
                <a:solidFill>
                  <a:schemeClr val="accent2"/>
                </a:solidFill>
              </a:rPr>
              <a:t>Niveaux de possession des CNIB chez les PDI et dans la population générale</a:t>
            </a:r>
            <a:br>
              <a:rPr lang="fr-FR" sz="3500" b="1" dirty="0"/>
            </a:br>
            <a:endParaRPr lang="fr-FR" sz="3500" dirty="0"/>
          </a:p>
        </p:txBody>
      </p:sp>
      <p:graphicFrame>
        <p:nvGraphicFramePr>
          <p:cNvPr id="5" name="Espace réservé du contenu 4">
            <a:extLst>
              <a:ext uri="{FF2B5EF4-FFF2-40B4-BE49-F238E27FC236}">
                <a16:creationId xmlns:a16="http://schemas.microsoft.com/office/drawing/2014/main" id="{46E4ED83-6E30-DF43-B4CF-769E6704F134}"/>
              </a:ext>
            </a:extLst>
          </p:cNvPr>
          <p:cNvGraphicFramePr>
            <a:graphicFrameLocks noGrp="1"/>
          </p:cNvGraphicFramePr>
          <p:nvPr>
            <p:ph idx="1"/>
            <p:extLst>
              <p:ext uri="{D42A27DB-BD31-4B8C-83A1-F6EECF244321}">
                <p14:modId xmlns:p14="http://schemas.microsoft.com/office/powerpoint/2010/main" val="1350936761"/>
              </p:ext>
            </p:extLst>
          </p:nvPr>
        </p:nvGraphicFramePr>
        <p:xfrm>
          <a:off x="1471448" y="963751"/>
          <a:ext cx="9070428" cy="5747159"/>
        </p:xfrm>
        <a:graphic>
          <a:graphicData uri="http://schemas.openxmlformats.org/drawingml/2006/table">
            <a:tbl>
              <a:tblPr firstRow="1" firstCol="1" bandRow="1">
                <a:tableStyleId>{5C22544A-7EE6-4342-B048-85BDC9FD1C3A}</a:tableStyleId>
              </a:tblPr>
              <a:tblGrid>
                <a:gridCol w="2506165">
                  <a:extLst>
                    <a:ext uri="{9D8B030D-6E8A-4147-A177-3AD203B41FA5}">
                      <a16:colId xmlns:a16="http://schemas.microsoft.com/office/drawing/2014/main" val="4038864717"/>
                    </a:ext>
                  </a:extLst>
                </a:gridCol>
                <a:gridCol w="3187758">
                  <a:extLst>
                    <a:ext uri="{9D8B030D-6E8A-4147-A177-3AD203B41FA5}">
                      <a16:colId xmlns:a16="http://schemas.microsoft.com/office/drawing/2014/main" val="2434209241"/>
                    </a:ext>
                  </a:extLst>
                </a:gridCol>
                <a:gridCol w="3376505">
                  <a:extLst>
                    <a:ext uri="{9D8B030D-6E8A-4147-A177-3AD203B41FA5}">
                      <a16:colId xmlns:a16="http://schemas.microsoft.com/office/drawing/2014/main" val="3440076925"/>
                    </a:ext>
                  </a:extLst>
                </a:gridCol>
              </a:tblGrid>
              <a:tr h="1698849">
                <a:tc>
                  <a:txBody>
                    <a:bodyPr/>
                    <a:lstStyle/>
                    <a:p>
                      <a:pPr algn="l">
                        <a:lnSpc>
                          <a:spcPct val="115000"/>
                        </a:lnSpc>
                        <a:spcAft>
                          <a:spcPts val="0"/>
                        </a:spcAft>
                      </a:pPr>
                      <a:r>
                        <a:rPr lang="fr-FR" sz="1600" dirty="0">
                          <a:effectLst/>
                          <a:highlight>
                            <a:srgbClr val="000080"/>
                          </a:highlight>
                          <a:latin typeface="+mn-lt"/>
                          <a:cs typeface="Arial" panose="020B0604020202020204" pitchFamily="34" charset="0"/>
                        </a:rPr>
                        <a:t>Région</a:t>
                      </a:r>
                      <a:endParaRPr lang="fr-FR" sz="1600" dirty="0">
                        <a:effectLst/>
                        <a:highlight>
                          <a:srgbClr val="000080"/>
                        </a:highlight>
                        <a:latin typeface="+mn-lt"/>
                        <a:ea typeface="Calibri" panose="020F0502020204030204" pitchFamily="34" charset="0"/>
                        <a:cs typeface="Arial" panose="020B0604020202020204" pitchFamily="34" charset="0"/>
                      </a:endParaRPr>
                    </a:p>
                  </a:txBody>
                  <a:tcPr marL="35207" marR="35207" marT="0" marB="0" anchor="ctr"/>
                </a:tc>
                <a:tc>
                  <a:txBody>
                    <a:bodyPr/>
                    <a:lstStyle/>
                    <a:p>
                      <a:pPr algn="ctr">
                        <a:lnSpc>
                          <a:spcPct val="115000"/>
                        </a:lnSpc>
                        <a:spcAft>
                          <a:spcPts val="0"/>
                        </a:spcAft>
                      </a:pPr>
                      <a:r>
                        <a:rPr lang="fr-FR" sz="1600" dirty="0">
                          <a:highlight>
                            <a:srgbClr val="000080"/>
                          </a:highlight>
                        </a:rPr>
                        <a:t>Proportion de possession de </a:t>
                      </a:r>
                      <a:r>
                        <a:rPr lang="fr-FR" sz="1600" dirty="0">
                          <a:effectLst/>
                          <a:highlight>
                            <a:srgbClr val="000080"/>
                          </a:highlight>
                          <a:latin typeface="+mn-lt"/>
                          <a:cs typeface="Arial" panose="020B0604020202020204" pitchFamily="34" charset="0"/>
                        </a:rPr>
                        <a:t>cartes nationales d’identité Burkinabé dans la population générale</a:t>
                      </a:r>
                      <a:r>
                        <a:rPr lang="fr-FR" sz="1600" dirty="0">
                          <a:highlight>
                            <a:srgbClr val="000080"/>
                          </a:highlight>
                        </a:rPr>
                        <a:t> selon les régions en 2019</a:t>
                      </a:r>
                      <a:endParaRPr lang="fr-FR" sz="1600" dirty="0">
                        <a:effectLst/>
                        <a:highlight>
                          <a:srgbClr val="000080"/>
                        </a:highlight>
                        <a:latin typeface="+mn-lt"/>
                        <a:ea typeface="Calibri" panose="020F0502020204030204" pitchFamily="34" charset="0"/>
                        <a:cs typeface="Arial" panose="020B0604020202020204" pitchFamily="34" charset="0"/>
                      </a:endParaRPr>
                    </a:p>
                  </a:txBody>
                  <a:tcPr marL="35207" marR="35207" marT="0" marB="0"/>
                </a:tc>
                <a:tc>
                  <a:txBody>
                    <a:bodyPr/>
                    <a:lstStyle/>
                    <a:p>
                      <a:pPr marL="0" marR="0" lvl="0" indent="0" algn="ctr" defTabSz="781213" rtl="0" eaLnBrk="1" fontAlgn="auto" latinLnBrk="0" hangingPunct="1">
                        <a:lnSpc>
                          <a:spcPct val="115000"/>
                        </a:lnSpc>
                        <a:spcBef>
                          <a:spcPts val="0"/>
                        </a:spcBef>
                        <a:spcAft>
                          <a:spcPts val="0"/>
                        </a:spcAft>
                        <a:buClrTx/>
                        <a:buSzTx/>
                        <a:buFontTx/>
                        <a:buNone/>
                        <a:tabLst/>
                        <a:defRPr/>
                      </a:pPr>
                      <a:r>
                        <a:rPr lang="fr-FR" sz="1600" dirty="0">
                          <a:effectLst/>
                          <a:highlight>
                            <a:srgbClr val="000080"/>
                          </a:highlight>
                          <a:latin typeface="+mn-lt"/>
                          <a:cs typeface="Arial" panose="020B0604020202020204" pitchFamily="34" charset="0"/>
                        </a:rPr>
                        <a:t>Proposition de possession des cartes nationales d’identité Burkinabé par les personnes déplacées internes au 31 mars 2022</a:t>
                      </a:r>
                      <a:endParaRPr lang="fr-FR" sz="1600" dirty="0">
                        <a:effectLst/>
                        <a:highlight>
                          <a:srgbClr val="000080"/>
                        </a:highlight>
                        <a:latin typeface="+mn-lt"/>
                        <a:ea typeface="Calibri" panose="020F0502020204030204" pitchFamily="34" charset="0"/>
                        <a:cs typeface="Arial" panose="020B0604020202020204" pitchFamily="34" charset="0"/>
                      </a:endParaRPr>
                    </a:p>
                    <a:p>
                      <a:pPr algn="ctr">
                        <a:lnSpc>
                          <a:spcPct val="115000"/>
                        </a:lnSpc>
                        <a:spcAft>
                          <a:spcPts val="0"/>
                        </a:spcAft>
                      </a:pPr>
                      <a:endParaRPr lang="fr-FR" sz="1600" dirty="0">
                        <a:effectLst/>
                        <a:highlight>
                          <a:srgbClr val="000080"/>
                        </a:highlight>
                        <a:latin typeface="+mn-lt"/>
                        <a:ea typeface="Calibri" panose="020F0502020204030204" pitchFamily="34" charset="0"/>
                        <a:cs typeface="Arial" panose="020B0604020202020204" pitchFamily="34" charset="0"/>
                      </a:endParaRPr>
                    </a:p>
                  </a:txBody>
                  <a:tcPr marL="35207" marR="35207" marT="0" marB="0"/>
                </a:tc>
                <a:extLst>
                  <a:ext uri="{0D108BD9-81ED-4DB2-BD59-A6C34878D82A}">
                    <a16:rowId xmlns:a16="http://schemas.microsoft.com/office/drawing/2014/main" val="2636796920"/>
                  </a:ext>
                </a:extLst>
              </a:tr>
              <a:tr h="269112">
                <a:tc>
                  <a:txBody>
                    <a:bodyPr/>
                    <a:lstStyle/>
                    <a:p>
                      <a:pPr algn="l">
                        <a:lnSpc>
                          <a:spcPct val="115000"/>
                        </a:lnSpc>
                        <a:spcAft>
                          <a:spcPts val="0"/>
                        </a:spcAft>
                      </a:pPr>
                      <a:r>
                        <a:rPr lang="fr-FR" sz="1600" b="1" kern="1200" dirty="0">
                          <a:solidFill>
                            <a:schemeClr val="lt1"/>
                          </a:solidFill>
                          <a:effectLst/>
                          <a:highlight>
                            <a:srgbClr val="000080"/>
                          </a:highlight>
                          <a:latin typeface="+mn-lt"/>
                          <a:ea typeface="+mn-ea"/>
                          <a:cs typeface="Arial" panose="020B0604020202020204" pitchFamily="34" charset="0"/>
                        </a:rPr>
                        <a:t>Boucle</a:t>
                      </a:r>
                      <a:r>
                        <a:rPr lang="fr-FR" sz="1600" dirty="0">
                          <a:effectLst/>
                          <a:highlight>
                            <a:srgbClr val="000080"/>
                          </a:highlight>
                          <a:latin typeface="+mn-lt"/>
                          <a:cs typeface="Arial" panose="020B0604020202020204" pitchFamily="34" charset="0"/>
                        </a:rPr>
                        <a:t> du Mouhoun</a:t>
                      </a:r>
                      <a:endParaRPr lang="fr-FR" sz="1600" dirty="0">
                        <a:effectLst/>
                        <a:highlight>
                          <a:srgbClr val="000080"/>
                        </a:highlight>
                        <a:latin typeface="+mn-lt"/>
                        <a:ea typeface="Calibri" panose="020F0502020204030204" pitchFamily="34" charset="0"/>
                        <a:cs typeface="Arial" panose="020B0604020202020204" pitchFamily="34" charset="0"/>
                      </a:endParaRPr>
                    </a:p>
                  </a:txBody>
                  <a:tcPr marL="35207" marR="35207" marT="0" marB="0"/>
                </a:tc>
                <a:tc>
                  <a:txBody>
                    <a:bodyPr/>
                    <a:lstStyle/>
                    <a:p>
                      <a:pPr algn="ctr">
                        <a:lnSpc>
                          <a:spcPct val="115000"/>
                        </a:lnSpc>
                        <a:spcAft>
                          <a:spcPts val="0"/>
                        </a:spcAft>
                      </a:pPr>
                      <a:r>
                        <a:rPr lang="fr-FR" sz="1600" dirty="0">
                          <a:solidFill>
                            <a:schemeClr val="tx1"/>
                          </a:solidFill>
                          <a:effectLst/>
                          <a:latin typeface="+mn-lt"/>
                          <a:ea typeface="Calibri" panose="020F0502020204030204" pitchFamily="34" charset="0"/>
                          <a:cs typeface="Arial" panose="020B0604020202020204" pitchFamily="34" charset="0"/>
                        </a:rPr>
                        <a:t>84,8</a:t>
                      </a:r>
                    </a:p>
                  </a:txBody>
                  <a:tcPr marL="35207" marR="35207" marT="0" marB="0" anchor="b"/>
                </a:tc>
                <a:tc>
                  <a:txBody>
                    <a:bodyPr/>
                    <a:lstStyle/>
                    <a:p>
                      <a:pPr algn="ctr">
                        <a:lnSpc>
                          <a:spcPct val="115000"/>
                        </a:lnSpc>
                        <a:spcAft>
                          <a:spcPts val="0"/>
                        </a:spcAft>
                      </a:pPr>
                      <a:r>
                        <a:rPr lang="fr-FR" sz="1600" dirty="0">
                          <a:solidFill>
                            <a:schemeClr val="tx1"/>
                          </a:solidFill>
                          <a:effectLst/>
                          <a:latin typeface="+mn-lt"/>
                          <a:ea typeface="Calibri" panose="020F0502020204030204" pitchFamily="34" charset="0"/>
                          <a:cs typeface="Arial" panose="020B0604020202020204" pitchFamily="34" charset="0"/>
                        </a:rPr>
                        <a:t>07,6</a:t>
                      </a:r>
                    </a:p>
                  </a:txBody>
                  <a:tcPr marL="35207" marR="35207" marT="0" marB="0" anchor="b"/>
                </a:tc>
                <a:extLst>
                  <a:ext uri="{0D108BD9-81ED-4DB2-BD59-A6C34878D82A}">
                    <a16:rowId xmlns:a16="http://schemas.microsoft.com/office/drawing/2014/main" val="3051858537"/>
                  </a:ext>
                </a:extLst>
              </a:tr>
              <a:tr h="179350">
                <a:tc>
                  <a:txBody>
                    <a:bodyPr/>
                    <a:lstStyle/>
                    <a:p>
                      <a:pPr algn="l">
                        <a:lnSpc>
                          <a:spcPct val="115000"/>
                        </a:lnSpc>
                        <a:spcAft>
                          <a:spcPts val="0"/>
                        </a:spcAft>
                      </a:pPr>
                      <a:r>
                        <a:rPr lang="fr-FR" sz="1600" dirty="0">
                          <a:effectLst/>
                          <a:highlight>
                            <a:srgbClr val="000080"/>
                          </a:highlight>
                          <a:latin typeface="+mn-lt"/>
                          <a:cs typeface="Arial" panose="020B0604020202020204" pitchFamily="34" charset="0"/>
                        </a:rPr>
                        <a:t>Cascades</a:t>
                      </a:r>
                      <a:endParaRPr lang="fr-FR" sz="1600" dirty="0">
                        <a:effectLst/>
                        <a:highlight>
                          <a:srgbClr val="000080"/>
                        </a:highlight>
                        <a:latin typeface="+mn-lt"/>
                        <a:ea typeface="Calibri" panose="020F0502020204030204" pitchFamily="34" charset="0"/>
                        <a:cs typeface="Arial" panose="020B0604020202020204" pitchFamily="34" charset="0"/>
                      </a:endParaRPr>
                    </a:p>
                  </a:txBody>
                  <a:tcPr marL="35207" marR="35207" marT="0" marB="0"/>
                </a:tc>
                <a:tc>
                  <a:txBody>
                    <a:bodyPr/>
                    <a:lstStyle/>
                    <a:p>
                      <a:pPr algn="ctr">
                        <a:lnSpc>
                          <a:spcPct val="115000"/>
                        </a:lnSpc>
                        <a:spcAft>
                          <a:spcPts val="0"/>
                        </a:spcAft>
                      </a:pPr>
                      <a:r>
                        <a:rPr lang="fr-FR" sz="1600" dirty="0">
                          <a:solidFill>
                            <a:schemeClr val="tx1"/>
                          </a:solidFill>
                          <a:effectLst/>
                          <a:latin typeface="+mn-lt"/>
                          <a:ea typeface="Calibri" panose="020F0502020204030204" pitchFamily="34" charset="0"/>
                          <a:cs typeface="Arial" panose="020B0604020202020204" pitchFamily="34" charset="0"/>
                        </a:rPr>
                        <a:t>86,8</a:t>
                      </a:r>
                    </a:p>
                  </a:txBody>
                  <a:tcPr marL="35207" marR="35207" marT="0" marB="0" anchor="b"/>
                </a:tc>
                <a:tc>
                  <a:txBody>
                    <a:bodyPr/>
                    <a:lstStyle/>
                    <a:p>
                      <a:pPr algn="ctr">
                        <a:lnSpc>
                          <a:spcPct val="115000"/>
                        </a:lnSpc>
                        <a:spcAft>
                          <a:spcPts val="0"/>
                        </a:spcAft>
                      </a:pPr>
                      <a:r>
                        <a:rPr lang="fr-FR" sz="1600" dirty="0">
                          <a:solidFill>
                            <a:schemeClr val="tx1"/>
                          </a:solidFill>
                          <a:effectLst/>
                          <a:latin typeface="+mn-lt"/>
                          <a:ea typeface="Calibri" panose="020F0502020204030204" pitchFamily="34" charset="0"/>
                          <a:cs typeface="Arial" panose="020B0604020202020204" pitchFamily="34" charset="0"/>
                        </a:rPr>
                        <a:t>07,2</a:t>
                      </a:r>
                    </a:p>
                  </a:txBody>
                  <a:tcPr marL="35207" marR="35207" marT="0" marB="0" anchor="b"/>
                </a:tc>
                <a:extLst>
                  <a:ext uri="{0D108BD9-81ED-4DB2-BD59-A6C34878D82A}">
                    <a16:rowId xmlns:a16="http://schemas.microsoft.com/office/drawing/2014/main" val="2613942033"/>
                  </a:ext>
                </a:extLst>
              </a:tr>
              <a:tr h="269112">
                <a:tc>
                  <a:txBody>
                    <a:bodyPr/>
                    <a:lstStyle/>
                    <a:p>
                      <a:pPr algn="l">
                        <a:lnSpc>
                          <a:spcPct val="115000"/>
                        </a:lnSpc>
                        <a:spcAft>
                          <a:spcPts val="0"/>
                        </a:spcAft>
                      </a:pPr>
                      <a:r>
                        <a:rPr lang="fr-FR" sz="1600" dirty="0">
                          <a:effectLst/>
                          <a:highlight>
                            <a:srgbClr val="000080"/>
                          </a:highlight>
                          <a:latin typeface="+mn-lt"/>
                          <a:cs typeface="Arial" panose="020B0604020202020204" pitchFamily="34" charset="0"/>
                        </a:rPr>
                        <a:t>Centre</a:t>
                      </a:r>
                      <a:endParaRPr lang="fr-FR" sz="1600" dirty="0">
                        <a:effectLst/>
                        <a:highlight>
                          <a:srgbClr val="000080"/>
                        </a:highlight>
                        <a:latin typeface="+mn-lt"/>
                        <a:ea typeface="Calibri" panose="020F0502020204030204" pitchFamily="34" charset="0"/>
                        <a:cs typeface="Arial" panose="020B0604020202020204" pitchFamily="34" charset="0"/>
                      </a:endParaRPr>
                    </a:p>
                  </a:txBody>
                  <a:tcPr marL="35207" marR="35207" marT="0" marB="0"/>
                </a:tc>
                <a:tc>
                  <a:txBody>
                    <a:bodyPr/>
                    <a:lstStyle/>
                    <a:p>
                      <a:pPr algn="ctr">
                        <a:lnSpc>
                          <a:spcPct val="115000"/>
                        </a:lnSpc>
                        <a:spcAft>
                          <a:spcPts val="0"/>
                        </a:spcAft>
                      </a:pPr>
                      <a:r>
                        <a:rPr lang="fr-FR" sz="1600" dirty="0">
                          <a:solidFill>
                            <a:schemeClr val="tx1"/>
                          </a:solidFill>
                          <a:effectLst/>
                          <a:latin typeface="+mn-lt"/>
                          <a:ea typeface="Calibri" panose="020F0502020204030204" pitchFamily="34" charset="0"/>
                          <a:cs typeface="Arial" panose="020B0604020202020204" pitchFamily="34" charset="0"/>
                        </a:rPr>
                        <a:t>97,9</a:t>
                      </a:r>
                    </a:p>
                  </a:txBody>
                  <a:tcPr marL="35207" marR="35207" marT="0" marB="0" anchor="b"/>
                </a:tc>
                <a:tc>
                  <a:txBody>
                    <a:bodyPr/>
                    <a:lstStyle/>
                    <a:p>
                      <a:pPr algn="ctr">
                        <a:lnSpc>
                          <a:spcPct val="115000"/>
                        </a:lnSpc>
                        <a:spcAft>
                          <a:spcPts val="0"/>
                        </a:spcAft>
                      </a:pPr>
                      <a:endParaRPr lang="fr-FR" sz="1600" dirty="0">
                        <a:solidFill>
                          <a:schemeClr val="tx1"/>
                        </a:solidFill>
                        <a:effectLst/>
                        <a:latin typeface="+mn-lt"/>
                        <a:ea typeface="Calibri" panose="020F0502020204030204" pitchFamily="34" charset="0"/>
                        <a:cs typeface="Arial" panose="020B0604020202020204" pitchFamily="34" charset="0"/>
                      </a:endParaRPr>
                    </a:p>
                  </a:txBody>
                  <a:tcPr marL="35207" marR="35207" marT="0" marB="0" anchor="b"/>
                </a:tc>
                <a:extLst>
                  <a:ext uri="{0D108BD9-81ED-4DB2-BD59-A6C34878D82A}">
                    <a16:rowId xmlns:a16="http://schemas.microsoft.com/office/drawing/2014/main" val="2027586409"/>
                  </a:ext>
                </a:extLst>
              </a:tr>
              <a:tr h="269112">
                <a:tc>
                  <a:txBody>
                    <a:bodyPr/>
                    <a:lstStyle/>
                    <a:p>
                      <a:pPr algn="l">
                        <a:lnSpc>
                          <a:spcPct val="115000"/>
                        </a:lnSpc>
                        <a:spcAft>
                          <a:spcPts val="0"/>
                        </a:spcAft>
                      </a:pPr>
                      <a:r>
                        <a:rPr lang="fr-FR" sz="1600" dirty="0">
                          <a:effectLst/>
                          <a:highlight>
                            <a:srgbClr val="000080"/>
                          </a:highlight>
                          <a:latin typeface="+mn-lt"/>
                          <a:cs typeface="Arial" panose="020B0604020202020204" pitchFamily="34" charset="0"/>
                        </a:rPr>
                        <a:t>Centre-Est</a:t>
                      </a:r>
                      <a:endParaRPr lang="fr-FR" sz="1600" dirty="0">
                        <a:effectLst/>
                        <a:highlight>
                          <a:srgbClr val="000080"/>
                        </a:highlight>
                        <a:latin typeface="+mn-lt"/>
                        <a:ea typeface="Calibri" panose="020F0502020204030204" pitchFamily="34" charset="0"/>
                        <a:cs typeface="Arial" panose="020B0604020202020204" pitchFamily="34" charset="0"/>
                      </a:endParaRPr>
                    </a:p>
                  </a:txBody>
                  <a:tcPr marL="35207" marR="35207" marT="0" marB="0"/>
                </a:tc>
                <a:tc>
                  <a:txBody>
                    <a:bodyPr/>
                    <a:lstStyle/>
                    <a:p>
                      <a:pPr algn="ctr">
                        <a:lnSpc>
                          <a:spcPct val="115000"/>
                        </a:lnSpc>
                        <a:spcAft>
                          <a:spcPts val="0"/>
                        </a:spcAft>
                      </a:pPr>
                      <a:r>
                        <a:rPr lang="fr-FR" sz="1600" dirty="0">
                          <a:solidFill>
                            <a:schemeClr val="tx1"/>
                          </a:solidFill>
                          <a:effectLst/>
                          <a:latin typeface="+mn-lt"/>
                          <a:ea typeface="Calibri" panose="020F0502020204030204" pitchFamily="34" charset="0"/>
                          <a:cs typeface="Arial" panose="020B0604020202020204" pitchFamily="34" charset="0"/>
                        </a:rPr>
                        <a:t>88,1</a:t>
                      </a:r>
                    </a:p>
                  </a:txBody>
                  <a:tcPr marL="35207" marR="35207" marT="0" marB="0" anchor="b"/>
                </a:tc>
                <a:tc>
                  <a:txBody>
                    <a:bodyPr/>
                    <a:lstStyle/>
                    <a:p>
                      <a:pPr algn="ctr">
                        <a:lnSpc>
                          <a:spcPct val="115000"/>
                        </a:lnSpc>
                        <a:spcAft>
                          <a:spcPts val="0"/>
                        </a:spcAft>
                      </a:pPr>
                      <a:r>
                        <a:rPr lang="fr-FR" sz="1600" dirty="0">
                          <a:solidFill>
                            <a:schemeClr val="tx1"/>
                          </a:solidFill>
                          <a:effectLst/>
                          <a:latin typeface="+mn-lt"/>
                          <a:ea typeface="Calibri" panose="020F0502020204030204" pitchFamily="34" charset="0"/>
                          <a:cs typeface="Arial" panose="020B0604020202020204" pitchFamily="34" charset="0"/>
                        </a:rPr>
                        <a:t>06,5</a:t>
                      </a:r>
                    </a:p>
                  </a:txBody>
                  <a:tcPr marL="35207" marR="35207" marT="0" marB="0" anchor="b"/>
                </a:tc>
                <a:extLst>
                  <a:ext uri="{0D108BD9-81ED-4DB2-BD59-A6C34878D82A}">
                    <a16:rowId xmlns:a16="http://schemas.microsoft.com/office/drawing/2014/main" val="2625500010"/>
                  </a:ext>
                </a:extLst>
              </a:tr>
              <a:tr h="269112">
                <a:tc>
                  <a:txBody>
                    <a:bodyPr/>
                    <a:lstStyle/>
                    <a:p>
                      <a:pPr algn="l">
                        <a:lnSpc>
                          <a:spcPct val="115000"/>
                        </a:lnSpc>
                        <a:spcAft>
                          <a:spcPts val="0"/>
                        </a:spcAft>
                      </a:pPr>
                      <a:r>
                        <a:rPr lang="fr-FR" sz="1600" dirty="0">
                          <a:effectLst/>
                          <a:highlight>
                            <a:srgbClr val="000080"/>
                          </a:highlight>
                          <a:latin typeface="+mn-lt"/>
                          <a:cs typeface="Arial" panose="020B0604020202020204" pitchFamily="34" charset="0"/>
                        </a:rPr>
                        <a:t>Centre-Nord</a:t>
                      </a:r>
                      <a:endParaRPr lang="fr-FR" sz="1600" dirty="0">
                        <a:effectLst/>
                        <a:highlight>
                          <a:srgbClr val="000080"/>
                        </a:highlight>
                        <a:latin typeface="+mn-lt"/>
                        <a:ea typeface="Calibri" panose="020F0502020204030204" pitchFamily="34" charset="0"/>
                        <a:cs typeface="Arial" panose="020B0604020202020204" pitchFamily="34" charset="0"/>
                      </a:endParaRPr>
                    </a:p>
                  </a:txBody>
                  <a:tcPr marL="35207" marR="35207" marT="0" marB="0"/>
                </a:tc>
                <a:tc>
                  <a:txBody>
                    <a:bodyPr/>
                    <a:lstStyle/>
                    <a:p>
                      <a:pPr algn="ctr">
                        <a:lnSpc>
                          <a:spcPct val="115000"/>
                        </a:lnSpc>
                        <a:spcAft>
                          <a:spcPts val="0"/>
                        </a:spcAft>
                      </a:pPr>
                      <a:r>
                        <a:rPr lang="fr-FR" sz="1600" dirty="0">
                          <a:solidFill>
                            <a:schemeClr val="tx1"/>
                          </a:solidFill>
                          <a:effectLst/>
                          <a:latin typeface="+mn-lt"/>
                          <a:ea typeface="Calibri" panose="020F0502020204030204" pitchFamily="34" charset="0"/>
                          <a:cs typeface="Arial" panose="020B0604020202020204" pitchFamily="34" charset="0"/>
                        </a:rPr>
                        <a:t>85,2</a:t>
                      </a:r>
                    </a:p>
                  </a:txBody>
                  <a:tcPr marL="35207" marR="35207" marT="0" marB="0" anchor="b"/>
                </a:tc>
                <a:tc>
                  <a:txBody>
                    <a:bodyPr/>
                    <a:lstStyle/>
                    <a:p>
                      <a:pPr algn="ctr">
                        <a:lnSpc>
                          <a:spcPct val="115000"/>
                        </a:lnSpc>
                        <a:spcAft>
                          <a:spcPts val="0"/>
                        </a:spcAft>
                      </a:pPr>
                      <a:r>
                        <a:rPr lang="fr-FR" sz="1600" dirty="0">
                          <a:solidFill>
                            <a:schemeClr val="tx1"/>
                          </a:solidFill>
                          <a:effectLst/>
                          <a:latin typeface="+mn-lt"/>
                          <a:ea typeface="Calibri" panose="020F0502020204030204" pitchFamily="34" charset="0"/>
                          <a:cs typeface="Arial" panose="020B0604020202020204" pitchFamily="34" charset="0"/>
                        </a:rPr>
                        <a:t>04,7</a:t>
                      </a:r>
                    </a:p>
                  </a:txBody>
                  <a:tcPr marL="35207" marR="35207" marT="0" marB="0" anchor="b"/>
                </a:tc>
                <a:extLst>
                  <a:ext uri="{0D108BD9-81ED-4DB2-BD59-A6C34878D82A}">
                    <a16:rowId xmlns:a16="http://schemas.microsoft.com/office/drawing/2014/main" val="12937490"/>
                  </a:ext>
                </a:extLst>
              </a:tr>
              <a:tr h="269112">
                <a:tc>
                  <a:txBody>
                    <a:bodyPr/>
                    <a:lstStyle/>
                    <a:p>
                      <a:pPr algn="l">
                        <a:lnSpc>
                          <a:spcPct val="115000"/>
                        </a:lnSpc>
                        <a:spcAft>
                          <a:spcPts val="0"/>
                        </a:spcAft>
                      </a:pPr>
                      <a:r>
                        <a:rPr lang="fr-FR" sz="1600" dirty="0">
                          <a:effectLst/>
                          <a:highlight>
                            <a:srgbClr val="000080"/>
                          </a:highlight>
                          <a:latin typeface="+mn-lt"/>
                          <a:cs typeface="Arial" panose="020B0604020202020204" pitchFamily="34" charset="0"/>
                        </a:rPr>
                        <a:t>Centre-Ouest</a:t>
                      </a:r>
                      <a:endParaRPr lang="fr-FR" sz="1600" dirty="0">
                        <a:effectLst/>
                        <a:highlight>
                          <a:srgbClr val="000080"/>
                        </a:highlight>
                        <a:latin typeface="+mn-lt"/>
                        <a:ea typeface="Calibri" panose="020F0502020204030204" pitchFamily="34" charset="0"/>
                        <a:cs typeface="Arial" panose="020B0604020202020204" pitchFamily="34" charset="0"/>
                      </a:endParaRPr>
                    </a:p>
                  </a:txBody>
                  <a:tcPr marL="35207" marR="35207" marT="0" marB="0"/>
                </a:tc>
                <a:tc>
                  <a:txBody>
                    <a:bodyPr/>
                    <a:lstStyle/>
                    <a:p>
                      <a:pPr algn="ctr">
                        <a:lnSpc>
                          <a:spcPct val="115000"/>
                        </a:lnSpc>
                        <a:spcAft>
                          <a:spcPts val="0"/>
                        </a:spcAft>
                      </a:pPr>
                      <a:r>
                        <a:rPr lang="fr-FR" sz="1600" dirty="0">
                          <a:solidFill>
                            <a:schemeClr val="tx1"/>
                          </a:solidFill>
                          <a:effectLst/>
                          <a:latin typeface="+mn-lt"/>
                          <a:ea typeface="Calibri" panose="020F0502020204030204" pitchFamily="34" charset="0"/>
                          <a:cs typeface="Arial" panose="020B0604020202020204" pitchFamily="34" charset="0"/>
                        </a:rPr>
                        <a:t>83,5</a:t>
                      </a:r>
                    </a:p>
                  </a:txBody>
                  <a:tcPr marL="35207" marR="35207" marT="0" marB="0" anchor="b"/>
                </a:tc>
                <a:tc>
                  <a:txBody>
                    <a:bodyPr/>
                    <a:lstStyle/>
                    <a:p>
                      <a:pPr algn="ctr">
                        <a:lnSpc>
                          <a:spcPct val="115000"/>
                        </a:lnSpc>
                        <a:spcAft>
                          <a:spcPts val="0"/>
                        </a:spcAft>
                      </a:pPr>
                      <a:endParaRPr lang="fr-FR" sz="1600" dirty="0">
                        <a:solidFill>
                          <a:schemeClr val="tx1"/>
                        </a:solidFill>
                        <a:effectLst/>
                        <a:latin typeface="+mn-lt"/>
                        <a:ea typeface="Calibri" panose="020F0502020204030204" pitchFamily="34" charset="0"/>
                        <a:cs typeface="Arial" panose="020B0604020202020204" pitchFamily="34" charset="0"/>
                      </a:endParaRPr>
                    </a:p>
                  </a:txBody>
                  <a:tcPr marL="35207" marR="35207" marT="0" marB="0" anchor="b"/>
                </a:tc>
                <a:extLst>
                  <a:ext uri="{0D108BD9-81ED-4DB2-BD59-A6C34878D82A}">
                    <a16:rowId xmlns:a16="http://schemas.microsoft.com/office/drawing/2014/main" val="2868564008"/>
                  </a:ext>
                </a:extLst>
              </a:tr>
              <a:tr h="269112">
                <a:tc>
                  <a:txBody>
                    <a:bodyPr/>
                    <a:lstStyle/>
                    <a:p>
                      <a:pPr algn="l">
                        <a:lnSpc>
                          <a:spcPct val="115000"/>
                        </a:lnSpc>
                        <a:spcAft>
                          <a:spcPts val="0"/>
                        </a:spcAft>
                      </a:pPr>
                      <a:r>
                        <a:rPr lang="fr-FR" sz="1600" dirty="0">
                          <a:effectLst/>
                          <a:highlight>
                            <a:srgbClr val="000080"/>
                          </a:highlight>
                          <a:latin typeface="+mn-lt"/>
                          <a:cs typeface="Arial" panose="020B0604020202020204" pitchFamily="34" charset="0"/>
                        </a:rPr>
                        <a:t>Centre-Sud</a:t>
                      </a:r>
                      <a:endParaRPr lang="fr-FR" sz="1600" dirty="0">
                        <a:effectLst/>
                        <a:highlight>
                          <a:srgbClr val="000080"/>
                        </a:highlight>
                        <a:latin typeface="+mn-lt"/>
                        <a:ea typeface="Calibri" panose="020F0502020204030204" pitchFamily="34" charset="0"/>
                        <a:cs typeface="Arial" panose="020B0604020202020204" pitchFamily="34" charset="0"/>
                      </a:endParaRPr>
                    </a:p>
                  </a:txBody>
                  <a:tcPr marL="35207" marR="35207" marT="0" marB="0"/>
                </a:tc>
                <a:tc>
                  <a:txBody>
                    <a:bodyPr/>
                    <a:lstStyle/>
                    <a:p>
                      <a:pPr algn="ctr">
                        <a:lnSpc>
                          <a:spcPct val="115000"/>
                        </a:lnSpc>
                        <a:spcAft>
                          <a:spcPts val="0"/>
                        </a:spcAft>
                      </a:pPr>
                      <a:r>
                        <a:rPr lang="fr-FR" sz="1600" dirty="0">
                          <a:solidFill>
                            <a:schemeClr val="tx1"/>
                          </a:solidFill>
                          <a:effectLst/>
                          <a:latin typeface="+mn-lt"/>
                          <a:ea typeface="Calibri" panose="020F0502020204030204" pitchFamily="34" charset="0"/>
                          <a:cs typeface="Arial" panose="020B0604020202020204" pitchFamily="34" charset="0"/>
                        </a:rPr>
                        <a:t>87,4</a:t>
                      </a:r>
                    </a:p>
                  </a:txBody>
                  <a:tcPr marL="35207" marR="35207" marT="0" marB="0" anchor="b"/>
                </a:tc>
                <a:tc>
                  <a:txBody>
                    <a:bodyPr/>
                    <a:lstStyle/>
                    <a:p>
                      <a:pPr algn="ctr">
                        <a:lnSpc>
                          <a:spcPct val="115000"/>
                        </a:lnSpc>
                        <a:spcAft>
                          <a:spcPts val="0"/>
                        </a:spcAft>
                      </a:pPr>
                      <a:endParaRPr lang="fr-FR" sz="1600" dirty="0">
                        <a:solidFill>
                          <a:schemeClr val="tx1"/>
                        </a:solidFill>
                        <a:effectLst/>
                        <a:latin typeface="+mn-lt"/>
                        <a:ea typeface="Calibri" panose="020F0502020204030204" pitchFamily="34" charset="0"/>
                        <a:cs typeface="Arial" panose="020B0604020202020204" pitchFamily="34" charset="0"/>
                      </a:endParaRPr>
                    </a:p>
                  </a:txBody>
                  <a:tcPr marL="35207" marR="35207" marT="0" marB="0" anchor="b"/>
                </a:tc>
                <a:extLst>
                  <a:ext uri="{0D108BD9-81ED-4DB2-BD59-A6C34878D82A}">
                    <a16:rowId xmlns:a16="http://schemas.microsoft.com/office/drawing/2014/main" val="3405574629"/>
                  </a:ext>
                </a:extLst>
              </a:tr>
              <a:tr h="269112">
                <a:tc>
                  <a:txBody>
                    <a:bodyPr/>
                    <a:lstStyle/>
                    <a:p>
                      <a:pPr algn="l">
                        <a:lnSpc>
                          <a:spcPct val="115000"/>
                        </a:lnSpc>
                        <a:spcAft>
                          <a:spcPts val="0"/>
                        </a:spcAft>
                      </a:pPr>
                      <a:r>
                        <a:rPr lang="fr-FR" sz="1600" dirty="0">
                          <a:effectLst/>
                          <a:highlight>
                            <a:srgbClr val="000080"/>
                          </a:highlight>
                          <a:latin typeface="+mn-lt"/>
                          <a:cs typeface="Arial" panose="020B0604020202020204" pitchFamily="34" charset="0"/>
                        </a:rPr>
                        <a:t>Est</a:t>
                      </a:r>
                      <a:endParaRPr lang="fr-FR" sz="1600" dirty="0">
                        <a:effectLst/>
                        <a:highlight>
                          <a:srgbClr val="000080"/>
                        </a:highlight>
                        <a:latin typeface="+mn-lt"/>
                        <a:ea typeface="Calibri" panose="020F0502020204030204" pitchFamily="34" charset="0"/>
                        <a:cs typeface="Arial" panose="020B0604020202020204" pitchFamily="34" charset="0"/>
                      </a:endParaRPr>
                    </a:p>
                  </a:txBody>
                  <a:tcPr marL="35207" marR="35207" marT="0" marB="0"/>
                </a:tc>
                <a:tc>
                  <a:txBody>
                    <a:bodyPr/>
                    <a:lstStyle/>
                    <a:p>
                      <a:pPr algn="ctr">
                        <a:lnSpc>
                          <a:spcPct val="115000"/>
                        </a:lnSpc>
                        <a:spcAft>
                          <a:spcPts val="0"/>
                        </a:spcAft>
                      </a:pPr>
                      <a:r>
                        <a:rPr lang="fr-FR" sz="1600" dirty="0">
                          <a:solidFill>
                            <a:schemeClr val="tx1"/>
                          </a:solidFill>
                          <a:effectLst/>
                          <a:latin typeface="+mn-lt"/>
                          <a:ea typeface="Calibri" panose="020F0502020204030204" pitchFamily="34" charset="0"/>
                          <a:cs typeface="Arial" panose="020B0604020202020204" pitchFamily="34" charset="0"/>
                        </a:rPr>
                        <a:t>64,7</a:t>
                      </a:r>
                    </a:p>
                  </a:txBody>
                  <a:tcPr marL="35207" marR="35207" marT="0" marB="0" anchor="b"/>
                </a:tc>
                <a:tc>
                  <a:txBody>
                    <a:bodyPr/>
                    <a:lstStyle/>
                    <a:p>
                      <a:pPr algn="ctr">
                        <a:lnSpc>
                          <a:spcPct val="115000"/>
                        </a:lnSpc>
                        <a:spcAft>
                          <a:spcPts val="0"/>
                        </a:spcAft>
                      </a:pPr>
                      <a:r>
                        <a:rPr lang="fr-FR" sz="1600" dirty="0">
                          <a:solidFill>
                            <a:schemeClr val="tx1"/>
                          </a:solidFill>
                          <a:effectLst/>
                          <a:latin typeface="+mn-lt"/>
                          <a:ea typeface="Calibri" panose="020F0502020204030204" pitchFamily="34" charset="0"/>
                          <a:cs typeface="Arial" panose="020B0604020202020204" pitchFamily="34" charset="0"/>
                        </a:rPr>
                        <a:t>04,8</a:t>
                      </a:r>
                    </a:p>
                  </a:txBody>
                  <a:tcPr marL="35207" marR="35207" marT="0" marB="0" anchor="b"/>
                </a:tc>
                <a:extLst>
                  <a:ext uri="{0D108BD9-81ED-4DB2-BD59-A6C34878D82A}">
                    <a16:rowId xmlns:a16="http://schemas.microsoft.com/office/drawing/2014/main" val="1520263295"/>
                  </a:ext>
                </a:extLst>
              </a:tr>
              <a:tr h="269112">
                <a:tc>
                  <a:txBody>
                    <a:bodyPr/>
                    <a:lstStyle/>
                    <a:p>
                      <a:pPr algn="l">
                        <a:lnSpc>
                          <a:spcPct val="115000"/>
                        </a:lnSpc>
                        <a:spcAft>
                          <a:spcPts val="0"/>
                        </a:spcAft>
                      </a:pPr>
                      <a:r>
                        <a:rPr lang="fr-FR" sz="1600" dirty="0">
                          <a:effectLst/>
                          <a:highlight>
                            <a:srgbClr val="000080"/>
                          </a:highlight>
                          <a:latin typeface="+mn-lt"/>
                          <a:cs typeface="Arial" panose="020B0604020202020204" pitchFamily="34" charset="0"/>
                        </a:rPr>
                        <a:t>Hauts-Bassins</a:t>
                      </a:r>
                      <a:endParaRPr lang="fr-FR" sz="1600" dirty="0">
                        <a:effectLst/>
                        <a:highlight>
                          <a:srgbClr val="000080"/>
                        </a:highlight>
                        <a:latin typeface="+mn-lt"/>
                        <a:ea typeface="Calibri" panose="020F0502020204030204" pitchFamily="34" charset="0"/>
                        <a:cs typeface="Arial" panose="020B0604020202020204" pitchFamily="34" charset="0"/>
                      </a:endParaRPr>
                    </a:p>
                  </a:txBody>
                  <a:tcPr marL="35207" marR="35207" marT="0" marB="0"/>
                </a:tc>
                <a:tc>
                  <a:txBody>
                    <a:bodyPr/>
                    <a:lstStyle/>
                    <a:p>
                      <a:pPr algn="ctr">
                        <a:lnSpc>
                          <a:spcPct val="115000"/>
                        </a:lnSpc>
                        <a:spcAft>
                          <a:spcPts val="0"/>
                        </a:spcAft>
                      </a:pPr>
                      <a:r>
                        <a:rPr lang="fr-FR" sz="1600" dirty="0">
                          <a:solidFill>
                            <a:schemeClr val="tx1"/>
                          </a:solidFill>
                          <a:effectLst/>
                          <a:latin typeface="+mn-lt"/>
                          <a:ea typeface="Calibri" panose="020F0502020204030204" pitchFamily="34" charset="0"/>
                          <a:cs typeface="Arial" panose="020B0604020202020204" pitchFamily="34" charset="0"/>
                        </a:rPr>
                        <a:t>91,7</a:t>
                      </a:r>
                    </a:p>
                  </a:txBody>
                  <a:tcPr marL="35207" marR="35207" marT="0" marB="0" anchor="b"/>
                </a:tc>
                <a:tc>
                  <a:txBody>
                    <a:bodyPr/>
                    <a:lstStyle/>
                    <a:p>
                      <a:pPr algn="ctr">
                        <a:lnSpc>
                          <a:spcPct val="115000"/>
                        </a:lnSpc>
                        <a:spcAft>
                          <a:spcPts val="0"/>
                        </a:spcAft>
                      </a:pPr>
                      <a:r>
                        <a:rPr lang="fr-FR" sz="1600" dirty="0">
                          <a:solidFill>
                            <a:schemeClr val="tx1"/>
                          </a:solidFill>
                          <a:effectLst/>
                          <a:latin typeface="+mn-lt"/>
                          <a:ea typeface="Calibri" panose="020F0502020204030204" pitchFamily="34" charset="0"/>
                          <a:cs typeface="Arial" panose="020B0604020202020204" pitchFamily="34" charset="0"/>
                        </a:rPr>
                        <a:t>09,5</a:t>
                      </a:r>
                    </a:p>
                  </a:txBody>
                  <a:tcPr marL="35207" marR="35207" marT="0" marB="0" anchor="b"/>
                </a:tc>
                <a:extLst>
                  <a:ext uri="{0D108BD9-81ED-4DB2-BD59-A6C34878D82A}">
                    <a16:rowId xmlns:a16="http://schemas.microsoft.com/office/drawing/2014/main" val="1967011701"/>
                  </a:ext>
                </a:extLst>
              </a:tr>
              <a:tr h="269112">
                <a:tc>
                  <a:txBody>
                    <a:bodyPr/>
                    <a:lstStyle/>
                    <a:p>
                      <a:pPr algn="l">
                        <a:lnSpc>
                          <a:spcPct val="115000"/>
                        </a:lnSpc>
                        <a:spcAft>
                          <a:spcPts val="0"/>
                        </a:spcAft>
                      </a:pPr>
                      <a:r>
                        <a:rPr lang="fr-FR" sz="1600" dirty="0">
                          <a:effectLst/>
                          <a:highlight>
                            <a:srgbClr val="000080"/>
                          </a:highlight>
                          <a:latin typeface="+mn-lt"/>
                          <a:cs typeface="Arial" panose="020B0604020202020204" pitchFamily="34" charset="0"/>
                        </a:rPr>
                        <a:t>Nord</a:t>
                      </a:r>
                      <a:endParaRPr lang="fr-FR" sz="1600" dirty="0">
                        <a:effectLst/>
                        <a:highlight>
                          <a:srgbClr val="000080"/>
                        </a:highlight>
                        <a:latin typeface="+mn-lt"/>
                        <a:ea typeface="Calibri" panose="020F0502020204030204" pitchFamily="34" charset="0"/>
                        <a:cs typeface="Arial" panose="020B0604020202020204" pitchFamily="34" charset="0"/>
                      </a:endParaRPr>
                    </a:p>
                  </a:txBody>
                  <a:tcPr marL="35207" marR="35207" marT="0" marB="0"/>
                </a:tc>
                <a:tc>
                  <a:txBody>
                    <a:bodyPr/>
                    <a:lstStyle/>
                    <a:p>
                      <a:pPr algn="ctr">
                        <a:lnSpc>
                          <a:spcPct val="115000"/>
                        </a:lnSpc>
                        <a:spcAft>
                          <a:spcPts val="0"/>
                        </a:spcAft>
                      </a:pPr>
                      <a:r>
                        <a:rPr lang="fr-FR" sz="1600" dirty="0">
                          <a:solidFill>
                            <a:schemeClr val="tx1"/>
                          </a:solidFill>
                          <a:effectLst/>
                          <a:latin typeface="+mn-lt"/>
                          <a:ea typeface="Calibri" panose="020F0502020204030204" pitchFamily="34" charset="0"/>
                          <a:cs typeface="Arial" panose="020B0604020202020204" pitchFamily="34" charset="0"/>
                        </a:rPr>
                        <a:t>87,9</a:t>
                      </a:r>
                    </a:p>
                  </a:txBody>
                  <a:tcPr marL="35207" marR="35207" marT="0" marB="0" anchor="b"/>
                </a:tc>
                <a:tc>
                  <a:txBody>
                    <a:bodyPr/>
                    <a:lstStyle/>
                    <a:p>
                      <a:pPr algn="ctr">
                        <a:lnSpc>
                          <a:spcPct val="115000"/>
                        </a:lnSpc>
                        <a:spcAft>
                          <a:spcPts val="0"/>
                        </a:spcAft>
                      </a:pPr>
                      <a:r>
                        <a:rPr lang="fr-FR" sz="1600" dirty="0">
                          <a:solidFill>
                            <a:schemeClr val="tx1"/>
                          </a:solidFill>
                          <a:effectLst/>
                          <a:latin typeface="+mn-lt"/>
                          <a:ea typeface="Calibri" panose="020F0502020204030204" pitchFamily="34" charset="0"/>
                          <a:cs typeface="Arial" panose="020B0604020202020204" pitchFamily="34" charset="0"/>
                        </a:rPr>
                        <a:t>07,4</a:t>
                      </a:r>
                    </a:p>
                  </a:txBody>
                  <a:tcPr marL="35207" marR="35207" marT="0" marB="0" anchor="b"/>
                </a:tc>
                <a:extLst>
                  <a:ext uri="{0D108BD9-81ED-4DB2-BD59-A6C34878D82A}">
                    <a16:rowId xmlns:a16="http://schemas.microsoft.com/office/drawing/2014/main" val="1238960746"/>
                  </a:ext>
                </a:extLst>
              </a:tr>
              <a:tr h="269112">
                <a:tc>
                  <a:txBody>
                    <a:bodyPr/>
                    <a:lstStyle/>
                    <a:p>
                      <a:pPr algn="l">
                        <a:lnSpc>
                          <a:spcPct val="115000"/>
                        </a:lnSpc>
                        <a:spcAft>
                          <a:spcPts val="0"/>
                        </a:spcAft>
                      </a:pPr>
                      <a:r>
                        <a:rPr lang="fr-FR" sz="1600" dirty="0">
                          <a:effectLst/>
                          <a:highlight>
                            <a:srgbClr val="000080"/>
                          </a:highlight>
                          <a:latin typeface="+mn-lt"/>
                          <a:cs typeface="Arial" panose="020B0604020202020204" pitchFamily="34" charset="0"/>
                        </a:rPr>
                        <a:t>Plateau-Central</a:t>
                      </a:r>
                      <a:endParaRPr lang="fr-FR" sz="1600" dirty="0">
                        <a:effectLst/>
                        <a:highlight>
                          <a:srgbClr val="000080"/>
                        </a:highlight>
                        <a:latin typeface="+mn-lt"/>
                        <a:ea typeface="Calibri" panose="020F0502020204030204" pitchFamily="34" charset="0"/>
                        <a:cs typeface="Arial" panose="020B0604020202020204" pitchFamily="34" charset="0"/>
                      </a:endParaRPr>
                    </a:p>
                  </a:txBody>
                  <a:tcPr marL="35207" marR="35207" marT="0" marB="0"/>
                </a:tc>
                <a:tc>
                  <a:txBody>
                    <a:bodyPr/>
                    <a:lstStyle/>
                    <a:p>
                      <a:pPr algn="ctr">
                        <a:lnSpc>
                          <a:spcPct val="115000"/>
                        </a:lnSpc>
                        <a:spcAft>
                          <a:spcPts val="0"/>
                        </a:spcAft>
                      </a:pPr>
                      <a:r>
                        <a:rPr lang="fr-FR" sz="1600" dirty="0">
                          <a:solidFill>
                            <a:schemeClr val="tx1"/>
                          </a:solidFill>
                          <a:effectLst/>
                          <a:latin typeface="+mn-lt"/>
                          <a:ea typeface="Calibri" panose="020F0502020204030204" pitchFamily="34" charset="0"/>
                          <a:cs typeface="Arial" panose="020B0604020202020204" pitchFamily="34" charset="0"/>
                        </a:rPr>
                        <a:t>86,2</a:t>
                      </a:r>
                    </a:p>
                  </a:txBody>
                  <a:tcPr marL="35207" marR="35207" marT="0" marB="0" anchor="b"/>
                </a:tc>
                <a:tc>
                  <a:txBody>
                    <a:bodyPr/>
                    <a:lstStyle/>
                    <a:p>
                      <a:pPr algn="ctr">
                        <a:lnSpc>
                          <a:spcPct val="115000"/>
                        </a:lnSpc>
                        <a:spcAft>
                          <a:spcPts val="0"/>
                        </a:spcAft>
                      </a:pPr>
                      <a:r>
                        <a:rPr lang="fr-FR" sz="1600" dirty="0">
                          <a:solidFill>
                            <a:schemeClr val="tx1"/>
                          </a:solidFill>
                          <a:effectLst/>
                          <a:latin typeface="+mn-lt"/>
                          <a:ea typeface="Calibri" panose="020F0502020204030204" pitchFamily="34" charset="0"/>
                          <a:cs typeface="Arial" panose="020B0604020202020204" pitchFamily="34" charset="0"/>
                        </a:rPr>
                        <a:t>11,5</a:t>
                      </a:r>
                    </a:p>
                  </a:txBody>
                  <a:tcPr marL="35207" marR="35207" marT="0" marB="0" anchor="b"/>
                </a:tc>
                <a:extLst>
                  <a:ext uri="{0D108BD9-81ED-4DB2-BD59-A6C34878D82A}">
                    <a16:rowId xmlns:a16="http://schemas.microsoft.com/office/drawing/2014/main" val="3208042096"/>
                  </a:ext>
                </a:extLst>
              </a:tr>
              <a:tr h="269112">
                <a:tc>
                  <a:txBody>
                    <a:bodyPr/>
                    <a:lstStyle/>
                    <a:p>
                      <a:pPr algn="l">
                        <a:lnSpc>
                          <a:spcPct val="115000"/>
                        </a:lnSpc>
                        <a:spcAft>
                          <a:spcPts val="0"/>
                        </a:spcAft>
                      </a:pPr>
                      <a:r>
                        <a:rPr lang="fr-FR" sz="1600" dirty="0">
                          <a:effectLst/>
                          <a:highlight>
                            <a:srgbClr val="000080"/>
                          </a:highlight>
                          <a:latin typeface="+mn-lt"/>
                          <a:cs typeface="Arial" panose="020B0604020202020204" pitchFamily="34" charset="0"/>
                        </a:rPr>
                        <a:t>Sahel</a:t>
                      </a:r>
                      <a:endParaRPr lang="fr-FR" sz="1600" dirty="0">
                        <a:effectLst/>
                        <a:highlight>
                          <a:srgbClr val="000080"/>
                        </a:highlight>
                        <a:latin typeface="+mn-lt"/>
                        <a:ea typeface="Calibri" panose="020F0502020204030204" pitchFamily="34" charset="0"/>
                        <a:cs typeface="Arial" panose="020B0604020202020204" pitchFamily="34" charset="0"/>
                      </a:endParaRPr>
                    </a:p>
                  </a:txBody>
                  <a:tcPr marL="35207" marR="35207" marT="0" marB="0"/>
                </a:tc>
                <a:tc>
                  <a:txBody>
                    <a:bodyPr/>
                    <a:lstStyle/>
                    <a:p>
                      <a:pPr algn="ctr">
                        <a:lnSpc>
                          <a:spcPct val="115000"/>
                        </a:lnSpc>
                        <a:spcAft>
                          <a:spcPts val="0"/>
                        </a:spcAft>
                      </a:pPr>
                      <a:r>
                        <a:rPr lang="fr-FR" sz="1600" kern="1200" dirty="0">
                          <a:solidFill>
                            <a:schemeClr val="tx1"/>
                          </a:solidFill>
                          <a:effectLst/>
                          <a:latin typeface="+mn-lt"/>
                          <a:ea typeface="Calibri" panose="020F0502020204030204" pitchFamily="34" charset="0"/>
                          <a:cs typeface="Arial" panose="020B0604020202020204" pitchFamily="34" charset="0"/>
                        </a:rPr>
                        <a:t>71,5</a:t>
                      </a:r>
                    </a:p>
                  </a:txBody>
                  <a:tcPr marL="35207" marR="35207" marT="0" marB="0" anchor="b"/>
                </a:tc>
                <a:tc>
                  <a:txBody>
                    <a:bodyPr/>
                    <a:lstStyle/>
                    <a:p>
                      <a:pPr algn="ctr">
                        <a:lnSpc>
                          <a:spcPct val="115000"/>
                        </a:lnSpc>
                        <a:spcAft>
                          <a:spcPts val="0"/>
                        </a:spcAft>
                      </a:pPr>
                      <a:r>
                        <a:rPr lang="fr-FR" sz="1600" dirty="0">
                          <a:solidFill>
                            <a:schemeClr val="tx1"/>
                          </a:solidFill>
                          <a:effectLst/>
                          <a:latin typeface="+mn-lt"/>
                          <a:ea typeface="Calibri" panose="020F0502020204030204" pitchFamily="34" charset="0"/>
                          <a:cs typeface="Arial" panose="020B0604020202020204" pitchFamily="34" charset="0"/>
                        </a:rPr>
                        <a:t>05,1</a:t>
                      </a:r>
                    </a:p>
                  </a:txBody>
                  <a:tcPr marL="35207" marR="35207" marT="0" marB="0" anchor="b"/>
                </a:tc>
                <a:extLst>
                  <a:ext uri="{0D108BD9-81ED-4DB2-BD59-A6C34878D82A}">
                    <a16:rowId xmlns:a16="http://schemas.microsoft.com/office/drawing/2014/main" val="4242889775"/>
                  </a:ext>
                </a:extLst>
              </a:tr>
              <a:tr h="555060">
                <a:tc>
                  <a:txBody>
                    <a:bodyPr/>
                    <a:lstStyle/>
                    <a:p>
                      <a:pPr algn="l">
                        <a:lnSpc>
                          <a:spcPct val="115000"/>
                        </a:lnSpc>
                        <a:spcAft>
                          <a:spcPts val="0"/>
                        </a:spcAft>
                      </a:pPr>
                      <a:r>
                        <a:rPr lang="fr-FR" sz="1600" dirty="0">
                          <a:effectLst/>
                          <a:highlight>
                            <a:srgbClr val="000080"/>
                          </a:highlight>
                          <a:latin typeface="+mn-lt"/>
                          <a:cs typeface="Arial" panose="020B0604020202020204" pitchFamily="34" charset="0"/>
                        </a:rPr>
                        <a:t>Sud-Ouest</a:t>
                      </a:r>
                    </a:p>
                    <a:p>
                      <a:pPr algn="l">
                        <a:lnSpc>
                          <a:spcPct val="115000"/>
                        </a:lnSpc>
                        <a:spcAft>
                          <a:spcPts val="0"/>
                        </a:spcAft>
                      </a:pPr>
                      <a:r>
                        <a:rPr lang="fr-FR" sz="1600" dirty="0">
                          <a:effectLst/>
                          <a:highlight>
                            <a:srgbClr val="000080"/>
                          </a:highlight>
                          <a:latin typeface="+mn-lt"/>
                          <a:ea typeface="Calibri" panose="020F0502020204030204" pitchFamily="34" charset="0"/>
                          <a:cs typeface="Arial" panose="020B0604020202020204" pitchFamily="34" charset="0"/>
                        </a:rPr>
                        <a:t>National</a:t>
                      </a:r>
                    </a:p>
                  </a:txBody>
                  <a:tcPr marL="35207" marR="35207" marT="0" marB="0"/>
                </a:tc>
                <a:tc>
                  <a:txBody>
                    <a:bodyPr/>
                    <a:lstStyle/>
                    <a:p>
                      <a:pPr algn="ctr">
                        <a:lnSpc>
                          <a:spcPct val="115000"/>
                        </a:lnSpc>
                        <a:spcAft>
                          <a:spcPts val="0"/>
                        </a:spcAft>
                      </a:pPr>
                      <a:r>
                        <a:rPr lang="fr-FR" sz="1600" dirty="0">
                          <a:effectLst/>
                          <a:latin typeface="+mn-lt"/>
                          <a:cs typeface="Arial" panose="020B0604020202020204" pitchFamily="34" charset="0"/>
                        </a:rPr>
                        <a:t>71,4</a:t>
                      </a:r>
                    </a:p>
                    <a:p>
                      <a:pPr algn="ctr">
                        <a:lnSpc>
                          <a:spcPct val="115000"/>
                        </a:lnSpc>
                        <a:spcAft>
                          <a:spcPts val="0"/>
                        </a:spcAft>
                      </a:pPr>
                      <a:r>
                        <a:rPr lang="fr-FR" sz="1600" dirty="0">
                          <a:solidFill>
                            <a:srgbClr val="FF0000"/>
                          </a:solidFill>
                          <a:effectLst/>
                          <a:latin typeface="+mn-lt"/>
                          <a:ea typeface="Calibri" panose="020F0502020204030204" pitchFamily="34" charset="0"/>
                          <a:cs typeface="Arial" panose="020B0604020202020204" pitchFamily="34" charset="0"/>
                        </a:rPr>
                        <a:t>85,3</a:t>
                      </a:r>
                    </a:p>
                  </a:txBody>
                  <a:tcPr marL="35207" marR="35207" marT="0" marB="0" anchor="b"/>
                </a:tc>
                <a:tc>
                  <a:txBody>
                    <a:bodyPr/>
                    <a:lstStyle/>
                    <a:p>
                      <a:pPr algn="ctr">
                        <a:lnSpc>
                          <a:spcPct val="115000"/>
                        </a:lnSpc>
                        <a:spcAft>
                          <a:spcPts val="0"/>
                        </a:spcAft>
                      </a:pPr>
                      <a:r>
                        <a:rPr lang="fr-FR" sz="1600" kern="1200" dirty="0">
                          <a:solidFill>
                            <a:srgbClr val="FF0000"/>
                          </a:solidFill>
                          <a:effectLst/>
                          <a:latin typeface="+mn-lt"/>
                          <a:ea typeface="+mn-ea"/>
                          <a:cs typeface="Arial" panose="020B0604020202020204" pitchFamily="34" charset="0"/>
                        </a:rPr>
                        <a:t>07,1</a:t>
                      </a:r>
                    </a:p>
                  </a:txBody>
                  <a:tcPr marL="35207" marR="35207" marT="0" marB="0" anchor="b"/>
                </a:tc>
                <a:extLst>
                  <a:ext uri="{0D108BD9-81ED-4DB2-BD59-A6C34878D82A}">
                    <a16:rowId xmlns:a16="http://schemas.microsoft.com/office/drawing/2014/main" val="2719074853"/>
                  </a:ext>
                </a:extLst>
              </a:tr>
              <a:tr h="269112">
                <a:tc gridSpan="3">
                  <a:txBody>
                    <a:bodyPr/>
                    <a:lstStyle/>
                    <a:p>
                      <a:pPr algn="ctr">
                        <a:lnSpc>
                          <a:spcPct val="115000"/>
                        </a:lnSpc>
                        <a:spcAft>
                          <a:spcPts val="0"/>
                        </a:spcAft>
                      </a:pPr>
                      <a:r>
                        <a:rPr lang="fr-FR" sz="1100" i="1" dirty="0">
                          <a:effectLst/>
                          <a:highlight>
                            <a:srgbClr val="000080"/>
                          </a:highlight>
                          <a:latin typeface="+mn-lt"/>
                          <a:ea typeface="Calibri" panose="020F0502020204030204" pitchFamily="34" charset="0"/>
                          <a:cs typeface="Arial" panose="020B0604020202020204" pitchFamily="34" charset="0"/>
                        </a:rPr>
                        <a:t>Sources: RGPH 2019 et CONASUR</a:t>
                      </a:r>
                    </a:p>
                  </a:txBody>
                  <a:tcPr marL="35207" marR="35207" marT="0" marB="0"/>
                </a:tc>
                <a:tc hMerge="1">
                  <a:txBody>
                    <a:bodyPr/>
                    <a:lstStyle/>
                    <a:p>
                      <a:pPr algn="ctr">
                        <a:lnSpc>
                          <a:spcPct val="115000"/>
                        </a:lnSpc>
                        <a:spcAft>
                          <a:spcPts val="0"/>
                        </a:spcAft>
                      </a:pPr>
                      <a:endParaRPr lang="fr-FR" sz="1600" dirty="0">
                        <a:effectLst/>
                        <a:latin typeface="Arial" panose="020B0604020202020204" pitchFamily="34" charset="0"/>
                        <a:ea typeface="Calibri" panose="020F0502020204030204" pitchFamily="34" charset="0"/>
                        <a:cs typeface="Arial" panose="020B0604020202020204" pitchFamily="34" charset="0"/>
                      </a:endParaRPr>
                    </a:p>
                  </a:txBody>
                  <a:tcPr marL="35207" marR="35207" marT="0" marB="0" anchor="b"/>
                </a:tc>
                <a:tc hMerge="1">
                  <a:txBody>
                    <a:bodyPr/>
                    <a:lstStyle/>
                    <a:p>
                      <a:pPr algn="ctr">
                        <a:lnSpc>
                          <a:spcPct val="115000"/>
                        </a:lnSpc>
                        <a:spcAft>
                          <a:spcPts val="0"/>
                        </a:spcAft>
                      </a:pPr>
                      <a:endParaRPr lang="fr-FR" sz="1600" dirty="0">
                        <a:effectLst/>
                        <a:latin typeface="Arial" panose="020B0604020202020204" pitchFamily="34" charset="0"/>
                        <a:ea typeface="Calibri" panose="020F0502020204030204" pitchFamily="34" charset="0"/>
                        <a:cs typeface="Arial" panose="020B0604020202020204" pitchFamily="34" charset="0"/>
                      </a:endParaRPr>
                    </a:p>
                  </a:txBody>
                  <a:tcPr marL="35207" marR="35207" marT="0" marB="0" anchor="b"/>
                </a:tc>
                <a:extLst>
                  <a:ext uri="{0D108BD9-81ED-4DB2-BD59-A6C34878D82A}">
                    <a16:rowId xmlns:a16="http://schemas.microsoft.com/office/drawing/2014/main" val="1719957564"/>
                  </a:ext>
                </a:extLst>
              </a:tr>
            </a:tbl>
          </a:graphicData>
        </a:graphic>
      </p:graphicFrame>
    </p:spTree>
    <p:extLst>
      <p:ext uri="{BB962C8B-B14F-4D97-AF65-F5344CB8AC3E}">
        <p14:creationId xmlns:p14="http://schemas.microsoft.com/office/powerpoint/2010/main" val="3872201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19807" y="304800"/>
            <a:ext cx="10993821" cy="1385887"/>
          </a:xfrm>
        </p:spPr>
        <p:txBody>
          <a:bodyPr>
            <a:noAutofit/>
          </a:bodyPr>
          <a:lstStyle/>
          <a:p>
            <a:r>
              <a:rPr lang="en-CA" sz="4000" b="1" dirty="0" err="1">
                <a:solidFill>
                  <a:schemeClr val="accent2"/>
                </a:solidFill>
              </a:rPr>
              <a:t>Quelques</a:t>
            </a:r>
            <a:r>
              <a:rPr lang="en-CA" sz="4000" b="1" dirty="0">
                <a:solidFill>
                  <a:schemeClr val="accent2"/>
                </a:solidFill>
              </a:rPr>
              <a:t> raisons </a:t>
            </a:r>
            <a:r>
              <a:rPr lang="en-CA" sz="4000" b="1" dirty="0" err="1">
                <a:solidFill>
                  <a:schemeClr val="accent2"/>
                </a:solidFill>
              </a:rPr>
              <a:t>spécifiques</a:t>
            </a:r>
            <a:r>
              <a:rPr lang="en-CA" sz="4000" b="1" dirty="0">
                <a:solidFill>
                  <a:schemeClr val="accent2"/>
                </a:solidFill>
              </a:rPr>
              <a:t> </a:t>
            </a:r>
            <a:r>
              <a:rPr lang="en-CA" sz="4000" b="1" dirty="0" err="1">
                <a:solidFill>
                  <a:schemeClr val="accent2"/>
                </a:solidFill>
              </a:rPr>
              <a:t>expliquant</a:t>
            </a:r>
            <a:r>
              <a:rPr lang="en-CA" sz="4000" b="1" dirty="0">
                <a:solidFill>
                  <a:schemeClr val="accent2"/>
                </a:solidFill>
              </a:rPr>
              <a:t> </a:t>
            </a:r>
            <a:r>
              <a:rPr lang="en-CA" sz="4000" b="1" dirty="0" err="1">
                <a:solidFill>
                  <a:schemeClr val="accent2"/>
                </a:solidFill>
              </a:rPr>
              <a:t>en</a:t>
            </a:r>
            <a:r>
              <a:rPr lang="en-CA" sz="4000" b="1" dirty="0">
                <a:solidFill>
                  <a:schemeClr val="accent2"/>
                </a:solidFill>
              </a:rPr>
              <a:t> </a:t>
            </a:r>
            <a:r>
              <a:rPr lang="en-CA" sz="4000" b="1" dirty="0" err="1">
                <a:solidFill>
                  <a:schemeClr val="accent2"/>
                </a:solidFill>
              </a:rPr>
              <a:t>partie</a:t>
            </a:r>
            <a:r>
              <a:rPr lang="en-CA" sz="4000" b="1" dirty="0">
                <a:solidFill>
                  <a:schemeClr val="accent2"/>
                </a:solidFill>
              </a:rPr>
              <a:t> la non possession des documents </a:t>
            </a:r>
            <a:r>
              <a:rPr lang="en-CA" sz="4000" b="1" dirty="0" err="1">
                <a:solidFill>
                  <a:schemeClr val="accent2"/>
                </a:solidFill>
              </a:rPr>
              <a:t>d’identité</a:t>
            </a:r>
            <a:r>
              <a:rPr lang="en-CA" sz="4000" b="1" dirty="0">
                <a:solidFill>
                  <a:schemeClr val="accent2"/>
                </a:solidFill>
              </a:rPr>
              <a:t> chez les PDI </a:t>
            </a:r>
          </a:p>
        </p:txBody>
      </p:sp>
      <p:sp>
        <p:nvSpPr>
          <p:cNvPr id="3" name="Espace réservé du contenu 2"/>
          <p:cNvSpPr>
            <a:spLocks noGrp="1"/>
          </p:cNvSpPr>
          <p:nvPr>
            <p:ph idx="1"/>
          </p:nvPr>
        </p:nvSpPr>
        <p:spPr>
          <a:xfrm>
            <a:off x="1583140" y="1815152"/>
            <a:ext cx="10350444" cy="4935272"/>
          </a:xfrm>
        </p:spPr>
        <p:txBody>
          <a:bodyPr>
            <a:noAutofit/>
          </a:bodyPr>
          <a:lstStyle/>
          <a:p>
            <a:pPr algn="just">
              <a:buFont typeface="Wingdings" panose="05000000000000000000" pitchFamily="2" charset="2"/>
              <a:buChar char="ü"/>
            </a:pPr>
            <a:r>
              <a:rPr lang="fr-FR" sz="2400" b="1" dirty="0"/>
              <a:t>Mouvements des populations liés à la dégradation sécuritaire;</a:t>
            </a:r>
          </a:p>
          <a:p>
            <a:pPr algn="just">
              <a:buFont typeface="Wingdings" panose="05000000000000000000" pitchFamily="2" charset="2"/>
              <a:buChar char="ü"/>
            </a:pPr>
            <a:r>
              <a:rPr lang="fr-FR" sz="2400" b="1" dirty="0"/>
              <a:t>Abandon, perte, confiscation ou destruction des documents d’état civil et identitaires;</a:t>
            </a:r>
          </a:p>
          <a:p>
            <a:pPr algn="just">
              <a:buFont typeface="Wingdings" panose="05000000000000000000" pitchFamily="2" charset="2"/>
              <a:buChar char="ü"/>
            </a:pPr>
            <a:r>
              <a:rPr lang="fr-CM" sz="2400" b="1" dirty="0"/>
              <a:t>Absence ou restrictions des prestations des services de l’état civil  notamment: </a:t>
            </a:r>
            <a:endParaRPr lang="fr-FR" sz="2400" b="1" dirty="0"/>
          </a:p>
          <a:p>
            <a:pPr lvl="2" algn="just">
              <a:lnSpc>
                <a:spcPct val="120000"/>
              </a:lnSpc>
              <a:spcBef>
                <a:spcPts val="0"/>
              </a:spcBef>
              <a:buFont typeface="Wingdings" pitchFamily="2" charset="2"/>
              <a:buChar char="Ø"/>
            </a:pPr>
            <a:r>
              <a:rPr lang="fr-CM" sz="1800" b="1" dirty="0"/>
              <a:t>Destruction des  mairies  abritant les services de l’état civil,</a:t>
            </a:r>
          </a:p>
          <a:p>
            <a:pPr lvl="2" algn="just">
              <a:lnSpc>
                <a:spcPct val="120000"/>
              </a:lnSpc>
              <a:spcBef>
                <a:spcPts val="0"/>
              </a:spcBef>
              <a:buFont typeface="Wingdings" pitchFamily="2" charset="2"/>
              <a:buChar char="Ø"/>
            </a:pPr>
            <a:r>
              <a:rPr lang="fr-CM" sz="1800" b="1" dirty="0"/>
              <a:t> Destruction des préfectures abritant les tribunaux départementaux,</a:t>
            </a:r>
          </a:p>
          <a:p>
            <a:pPr lvl="2" algn="just">
              <a:lnSpc>
                <a:spcPct val="120000"/>
              </a:lnSpc>
              <a:spcBef>
                <a:spcPts val="0"/>
              </a:spcBef>
              <a:buFont typeface="Wingdings" pitchFamily="2" charset="2"/>
              <a:buChar char="Ø"/>
            </a:pPr>
            <a:r>
              <a:rPr lang="fr-CM" sz="1800" b="1" dirty="0"/>
              <a:t>Destruction des registres de l’état civil dans les mairies et les préfectures,</a:t>
            </a:r>
          </a:p>
          <a:p>
            <a:pPr lvl="2" algn="just">
              <a:lnSpc>
                <a:spcPct val="120000"/>
              </a:lnSpc>
              <a:spcBef>
                <a:spcPts val="0"/>
              </a:spcBef>
              <a:buFont typeface="Wingdings" pitchFamily="2" charset="2"/>
              <a:buChar char="Ø"/>
            </a:pPr>
            <a:r>
              <a:rPr lang="fr-CM" sz="1800" b="1" dirty="0"/>
              <a:t>Fermeture des mairies et des préfectures abritant les services de l’état civil et les tribunaux départementaux ,</a:t>
            </a:r>
          </a:p>
          <a:p>
            <a:pPr algn="just">
              <a:buFont typeface="Wingdings" panose="05000000000000000000" pitchFamily="2" charset="2"/>
              <a:buChar char="ü"/>
            </a:pPr>
            <a:r>
              <a:rPr lang="fr-CM" sz="2400" b="1" dirty="0"/>
              <a:t>Insuffisance  du cadre juridique ne permettant pas aux tribunaux départementaux ou d’arrondissement des zones d’accueil de rendre des jugements  déclaratifs ou supplétifs d’actes de naissance au profit des PDI.</a:t>
            </a:r>
          </a:p>
        </p:txBody>
      </p:sp>
    </p:spTree>
    <p:extLst>
      <p:ext uri="{BB962C8B-B14F-4D97-AF65-F5344CB8AC3E}">
        <p14:creationId xmlns:p14="http://schemas.microsoft.com/office/powerpoint/2010/main" val="32836155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FC2A6-CF09-F0F5-FA3B-8289E1D4561B}"/>
              </a:ext>
            </a:extLst>
          </p:cNvPr>
          <p:cNvSpPr>
            <a:spLocks noGrp="1"/>
          </p:cNvSpPr>
          <p:nvPr>
            <p:ph type="title"/>
          </p:nvPr>
        </p:nvSpPr>
        <p:spPr/>
        <p:txBody>
          <a:bodyPr>
            <a:normAutofit/>
          </a:bodyPr>
          <a:lstStyle/>
          <a:p>
            <a:pPr algn="ctr"/>
            <a:r>
              <a:rPr lang="en-CA" sz="4000" b="1" dirty="0">
                <a:solidFill>
                  <a:schemeClr val="accent2"/>
                </a:solidFill>
              </a:rPr>
              <a:t>Solutions </a:t>
            </a:r>
            <a:r>
              <a:rPr lang="en-CA" sz="4000" b="1" dirty="0" err="1">
                <a:solidFill>
                  <a:schemeClr val="accent2"/>
                </a:solidFill>
              </a:rPr>
              <a:t>ponctuelles</a:t>
            </a:r>
            <a:r>
              <a:rPr lang="en-CA" sz="4000" b="1" dirty="0">
                <a:solidFill>
                  <a:schemeClr val="accent2"/>
                </a:solidFill>
              </a:rPr>
              <a:t> aux </a:t>
            </a:r>
            <a:r>
              <a:rPr lang="en-CA" sz="4000" b="1" dirty="0" err="1">
                <a:solidFill>
                  <a:schemeClr val="accent2"/>
                </a:solidFill>
              </a:rPr>
              <a:t>difficultés</a:t>
            </a:r>
            <a:r>
              <a:rPr lang="en-CA" sz="4000" b="1" dirty="0">
                <a:solidFill>
                  <a:schemeClr val="accent2"/>
                </a:solidFill>
              </a:rPr>
              <a:t> </a:t>
            </a:r>
            <a:r>
              <a:rPr lang="en-CA" sz="4000" b="1" dirty="0" err="1">
                <a:solidFill>
                  <a:schemeClr val="accent2"/>
                </a:solidFill>
              </a:rPr>
              <a:t>d’accès</a:t>
            </a:r>
            <a:r>
              <a:rPr lang="en-CA" sz="4000" b="1" dirty="0">
                <a:solidFill>
                  <a:schemeClr val="accent2"/>
                </a:solidFill>
              </a:rPr>
              <a:t> des PDI aux documents </a:t>
            </a:r>
            <a:r>
              <a:rPr lang="en-CA" sz="4000" b="1" dirty="0" err="1">
                <a:solidFill>
                  <a:schemeClr val="accent2"/>
                </a:solidFill>
              </a:rPr>
              <a:t>d’identification</a:t>
            </a:r>
            <a:endParaRPr lang="en-US" sz="4000" b="1" dirty="0">
              <a:solidFill>
                <a:schemeClr val="accent2"/>
              </a:solidFill>
            </a:endParaRPr>
          </a:p>
        </p:txBody>
      </p:sp>
      <p:sp>
        <p:nvSpPr>
          <p:cNvPr id="3" name="Content Placeholder 2">
            <a:extLst>
              <a:ext uri="{FF2B5EF4-FFF2-40B4-BE49-F238E27FC236}">
                <a16:creationId xmlns:a16="http://schemas.microsoft.com/office/drawing/2014/main" id="{8424557D-5B47-60E6-E6C8-71C3DD2CAC41}"/>
              </a:ext>
            </a:extLst>
          </p:cNvPr>
          <p:cNvSpPr>
            <a:spLocks noGrp="1"/>
          </p:cNvSpPr>
          <p:nvPr>
            <p:ph idx="1"/>
          </p:nvPr>
        </p:nvSpPr>
        <p:spPr/>
        <p:txBody>
          <a:bodyPr/>
          <a:lstStyle/>
          <a:p>
            <a:pPr>
              <a:buFont typeface="Wingdings" panose="05000000000000000000" pitchFamily="2" charset="2"/>
              <a:buChar char="ü"/>
            </a:pPr>
            <a:endParaRPr lang="en-US" sz="2400" dirty="0">
              <a:solidFill>
                <a:srgbClr val="0070C0"/>
              </a:solidFill>
            </a:endParaRPr>
          </a:p>
          <a:p>
            <a:pPr algn="just">
              <a:buFont typeface="Wingdings" panose="05000000000000000000" pitchFamily="2" charset="2"/>
              <a:buChar char="ü"/>
            </a:pPr>
            <a:r>
              <a:rPr lang="en-US" b="1" dirty="0" err="1"/>
              <a:t>Organisation</a:t>
            </a:r>
            <a:r>
              <a:rPr lang="en-US" b="1" dirty="0"/>
              <a:t> des audiences </a:t>
            </a:r>
            <a:r>
              <a:rPr lang="en-US" b="1" dirty="0" err="1"/>
              <a:t>foraines</a:t>
            </a:r>
            <a:r>
              <a:rPr lang="en-US" b="1" dirty="0"/>
              <a:t> </a:t>
            </a:r>
            <a:r>
              <a:rPr lang="en-US" b="1" dirty="0" err="1"/>
              <a:t>délocalisées</a:t>
            </a:r>
            <a:r>
              <a:rPr lang="en-US" b="1" dirty="0"/>
              <a:t>  </a:t>
            </a:r>
            <a:r>
              <a:rPr lang="en-US" b="1" dirty="0" err="1"/>
              <a:t>d’établissement</a:t>
            </a:r>
            <a:r>
              <a:rPr lang="en-US" b="1" dirty="0"/>
              <a:t> des </a:t>
            </a:r>
            <a:r>
              <a:rPr lang="en-US" b="1" dirty="0" err="1"/>
              <a:t>jugements</a:t>
            </a:r>
            <a:r>
              <a:rPr lang="en-US" b="1" dirty="0"/>
              <a:t> </a:t>
            </a:r>
            <a:r>
              <a:rPr lang="en-US" b="1" dirty="0" err="1"/>
              <a:t>déclaratifs</a:t>
            </a:r>
            <a:r>
              <a:rPr lang="en-US" b="1" dirty="0"/>
              <a:t> </a:t>
            </a:r>
            <a:r>
              <a:rPr lang="en-US" b="1" dirty="0" err="1"/>
              <a:t>ou</a:t>
            </a:r>
            <a:r>
              <a:rPr lang="en-US" b="1" dirty="0"/>
              <a:t> </a:t>
            </a:r>
            <a:r>
              <a:rPr lang="en-US" b="1" dirty="0" err="1"/>
              <a:t>supplétifs</a:t>
            </a:r>
            <a:r>
              <a:rPr lang="en-US" b="1" dirty="0"/>
              <a:t> </a:t>
            </a:r>
            <a:r>
              <a:rPr lang="en-US" b="1" dirty="0" err="1"/>
              <a:t>d’actes</a:t>
            </a:r>
            <a:r>
              <a:rPr lang="en-US" b="1" dirty="0"/>
              <a:t> de naissance au profit des PDI de concert avec les </a:t>
            </a:r>
            <a:r>
              <a:rPr lang="en-US" b="1" dirty="0" err="1"/>
              <a:t>acteurs</a:t>
            </a:r>
            <a:r>
              <a:rPr lang="en-US" b="1" dirty="0"/>
              <a:t> de la justice;</a:t>
            </a:r>
          </a:p>
          <a:p>
            <a:pPr marL="0" indent="0">
              <a:buNone/>
            </a:pPr>
            <a:endParaRPr lang="en-US" b="1" dirty="0"/>
          </a:p>
          <a:p>
            <a:pPr algn="just">
              <a:buFont typeface="Wingdings" panose="05000000000000000000" pitchFamily="2" charset="2"/>
              <a:buChar char="ü"/>
            </a:pPr>
            <a:r>
              <a:rPr lang="en-US" b="1" dirty="0"/>
              <a:t>Mise </a:t>
            </a:r>
            <a:r>
              <a:rPr lang="en-US" b="1" dirty="0" err="1"/>
              <a:t>en</a:t>
            </a:r>
            <a:r>
              <a:rPr lang="en-US" b="1" dirty="0"/>
              <a:t> place des services de </a:t>
            </a:r>
            <a:r>
              <a:rPr lang="en-US" b="1" dirty="0" err="1"/>
              <a:t>l’état</a:t>
            </a:r>
            <a:r>
              <a:rPr lang="en-US" b="1" dirty="0"/>
              <a:t> civil et des </a:t>
            </a:r>
            <a:r>
              <a:rPr lang="en-US" b="1" dirty="0" err="1"/>
              <a:t>tribunaux</a:t>
            </a:r>
            <a:r>
              <a:rPr lang="en-US" b="1" dirty="0"/>
              <a:t> </a:t>
            </a:r>
            <a:r>
              <a:rPr lang="en-US" b="1" dirty="0" err="1"/>
              <a:t>départementaux</a:t>
            </a:r>
            <a:r>
              <a:rPr lang="en-US" b="1" dirty="0"/>
              <a:t> dans les chefs-</a:t>
            </a:r>
            <a:r>
              <a:rPr lang="en-US" b="1" dirty="0" err="1"/>
              <a:t>lieux</a:t>
            </a:r>
            <a:r>
              <a:rPr lang="en-US" b="1" dirty="0"/>
              <a:t> de province et de region pour assurer la </a:t>
            </a:r>
            <a:r>
              <a:rPr lang="en-US" b="1" dirty="0" err="1"/>
              <a:t>délivrance</a:t>
            </a:r>
            <a:r>
              <a:rPr lang="en-US" b="1" dirty="0"/>
              <a:t> des </a:t>
            </a:r>
            <a:r>
              <a:rPr lang="en-US" b="1" dirty="0" err="1"/>
              <a:t>actes</a:t>
            </a:r>
            <a:r>
              <a:rPr lang="en-US" b="1" dirty="0"/>
              <a:t> de </a:t>
            </a:r>
            <a:r>
              <a:rPr lang="en-US" b="1" dirty="0" err="1"/>
              <a:t>l’état</a:t>
            </a:r>
            <a:r>
              <a:rPr lang="en-US" b="1" dirty="0"/>
              <a:t> civil aux PDI  de </a:t>
            </a:r>
            <a:r>
              <a:rPr lang="en-US" b="1" dirty="0" err="1"/>
              <a:t>leurs</a:t>
            </a:r>
            <a:r>
              <a:rPr lang="en-US" b="1" dirty="0"/>
              <a:t> competences </a:t>
            </a:r>
            <a:r>
              <a:rPr lang="en-US" b="1" dirty="0" err="1"/>
              <a:t>territoriales</a:t>
            </a:r>
            <a:r>
              <a:rPr lang="en-US" b="1" dirty="0"/>
              <a:t>.</a:t>
            </a:r>
          </a:p>
          <a:p>
            <a:pPr>
              <a:buFont typeface="Wingdings" panose="05000000000000000000" pitchFamily="2" charset="2"/>
              <a:buChar char="ü"/>
            </a:pPr>
            <a:endParaRPr lang="en-US" dirty="0"/>
          </a:p>
        </p:txBody>
      </p:sp>
    </p:spTree>
    <p:extLst>
      <p:ext uri="{BB962C8B-B14F-4D97-AF65-F5344CB8AC3E}">
        <p14:creationId xmlns:p14="http://schemas.microsoft.com/office/powerpoint/2010/main" val="37815449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FC2A6-CF09-F0F5-FA3B-8289E1D4561B}"/>
              </a:ext>
            </a:extLst>
          </p:cNvPr>
          <p:cNvSpPr>
            <a:spLocks noGrp="1"/>
          </p:cNvSpPr>
          <p:nvPr>
            <p:ph type="title"/>
          </p:nvPr>
        </p:nvSpPr>
        <p:spPr>
          <a:xfrm>
            <a:off x="838200" y="365125"/>
            <a:ext cx="10515600" cy="717441"/>
          </a:xfrm>
        </p:spPr>
        <p:txBody>
          <a:bodyPr>
            <a:normAutofit/>
          </a:bodyPr>
          <a:lstStyle/>
          <a:p>
            <a:pPr algn="ctr"/>
            <a:r>
              <a:rPr lang="en-CA" sz="4000" b="1" dirty="0">
                <a:solidFill>
                  <a:schemeClr val="accent2"/>
                </a:solidFill>
              </a:rPr>
              <a:t>Perspectives</a:t>
            </a:r>
            <a:endParaRPr lang="en-US" sz="4000" b="1" dirty="0">
              <a:solidFill>
                <a:schemeClr val="accent2"/>
              </a:solidFill>
            </a:endParaRPr>
          </a:p>
        </p:txBody>
      </p:sp>
      <p:sp>
        <p:nvSpPr>
          <p:cNvPr id="3" name="Content Placeholder 2">
            <a:extLst>
              <a:ext uri="{FF2B5EF4-FFF2-40B4-BE49-F238E27FC236}">
                <a16:creationId xmlns:a16="http://schemas.microsoft.com/office/drawing/2014/main" id="{8424557D-5B47-60E6-E6C8-71C3DD2CAC41}"/>
              </a:ext>
            </a:extLst>
          </p:cNvPr>
          <p:cNvSpPr>
            <a:spLocks noGrp="1"/>
          </p:cNvSpPr>
          <p:nvPr>
            <p:ph idx="1"/>
          </p:nvPr>
        </p:nvSpPr>
        <p:spPr>
          <a:xfrm>
            <a:off x="838200" y="1082566"/>
            <a:ext cx="10515600" cy="5094397"/>
          </a:xfrm>
        </p:spPr>
        <p:txBody>
          <a:bodyPr>
            <a:normAutofit/>
          </a:bodyPr>
          <a:lstStyle/>
          <a:p>
            <a:pPr>
              <a:buFont typeface="Wingdings" panose="05000000000000000000" pitchFamily="2" charset="2"/>
              <a:buChar char="ü"/>
            </a:pPr>
            <a:endParaRPr lang="fr-FR" sz="2800" b="1" dirty="0">
              <a:solidFill>
                <a:srgbClr val="0070C0"/>
              </a:solidFill>
            </a:endParaRPr>
          </a:p>
          <a:p>
            <a:pPr>
              <a:buFont typeface="Wingdings" panose="05000000000000000000" pitchFamily="2" charset="2"/>
              <a:buChar char="ü"/>
            </a:pPr>
            <a:r>
              <a:rPr lang="fr-FR" sz="3200" b="1" dirty="0"/>
              <a:t>L’élaboration d’une loi spécifique sur l’état civil prenant en compte l’enregistrement des faits d’état civil en situation d’urgence;</a:t>
            </a:r>
          </a:p>
          <a:p>
            <a:pPr marL="0" indent="0">
              <a:buNone/>
            </a:pPr>
            <a:endParaRPr lang="fr-FR" sz="3200" b="1" dirty="0"/>
          </a:p>
          <a:p>
            <a:pPr>
              <a:buFont typeface="Wingdings" panose="05000000000000000000" pitchFamily="2" charset="2"/>
              <a:buChar char="ü"/>
            </a:pPr>
            <a:r>
              <a:rPr lang="fr-FR" sz="3200" b="1" dirty="0"/>
              <a:t>Nécessité d’une solution pérenne: informatisation de l’état civil avec l’institution d’un registre numérique national de l’état  civil.</a:t>
            </a:r>
          </a:p>
          <a:p>
            <a:pPr marL="0" indent="0">
              <a:buNone/>
            </a:pPr>
            <a:endParaRPr lang="fr-FR" sz="2800" dirty="0"/>
          </a:p>
        </p:txBody>
      </p:sp>
    </p:spTree>
    <p:extLst>
      <p:ext uri="{BB962C8B-B14F-4D97-AF65-F5344CB8AC3E}">
        <p14:creationId xmlns:p14="http://schemas.microsoft.com/office/powerpoint/2010/main" val="29759792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8">
            <a:extLst>
              <a:ext uri="{FF2B5EF4-FFF2-40B4-BE49-F238E27FC236}">
                <a16:creationId xmlns:a16="http://schemas.microsoft.com/office/drawing/2014/main" id="{C3862298-AF85-4572-BED3-52E573EBD4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10">
            <a:extLst>
              <a:ext uri="{FF2B5EF4-FFF2-40B4-BE49-F238E27FC236}">
                <a16:creationId xmlns:a16="http://schemas.microsoft.com/office/drawing/2014/main" id="{7BE265E6-D012-42B3-A7DE-C8FEED40DB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24917" y="3131936"/>
            <a:ext cx="1240640" cy="1240638"/>
          </a:xfrm>
          <a:prstGeom prst="ellipse">
            <a:avLst/>
          </a:pr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12">
            <a:extLst>
              <a:ext uri="{FF2B5EF4-FFF2-40B4-BE49-F238E27FC236}">
                <a16:creationId xmlns:a16="http://schemas.microsoft.com/office/drawing/2014/main" id="{6EB9A5AE-0A9C-4EB1-9569-A44D89EFC5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70306" y="4546924"/>
            <a:ext cx="2369988" cy="2311077"/>
          </a:xfrm>
          <a:custGeom>
            <a:avLst/>
            <a:gdLst>
              <a:gd name="connsiteX0" fmla="*/ 0 w 2369988"/>
              <a:gd name="connsiteY0" fmla="*/ 0 h 2311077"/>
              <a:gd name="connsiteX1" fmla="*/ 1128071 w 2369988"/>
              <a:gd name="connsiteY1" fmla="*/ 0 h 2311077"/>
              <a:gd name="connsiteX2" fmla="*/ 1157716 w 2369988"/>
              <a:gd name="connsiteY2" fmla="*/ 128440 h 2311077"/>
              <a:gd name="connsiteX3" fmla="*/ 2316462 w 2369988"/>
              <a:gd name="connsiteY3" fmla="*/ 2257392 h 2311077"/>
              <a:gd name="connsiteX4" fmla="*/ 2369988 w 2369988"/>
              <a:gd name="connsiteY4" fmla="*/ 2311077 h 2311077"/>
              <a:gd name="connsiteX5" fmla="*/ 957894 w 2369988"/>
              <a:gd name="connsiteY5" fmla="*/ 2311077 h 2311077"/>
              <a:gd name="connsiteX6" fmla="*/ 777804 w 2369988"/>
              <a:gd name="connsiteY6" fmla="*/ 2040997 h 2311077"/>
              <a:gd name="connsiteX7" fmla="*/ 19614 w 2369988"/>
              <a:gd name="connsiteY7" fmla="*/ 109827 h 2311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69988" h="2311077">
                <a:moveTo>
                  <a:pt x="0" y="0"/>
                </a:moveTo>
                <a:lnTo>
                  <a:pt x="1128071" y="0"/>
                </a:lnTo>
                <a:lnTo>
                  <a:pt x="1157716" y="128440"/>
                </a:lnTo>
                <a:cubicBezTo>
                  <a:pt x="1365270" y="935139"/>
                  <a:pt x="1769588" y="1662859"/>
                  <a:pt x="2316462" y="2257392"/>
                </a:cubicBezTo>
                <a:lnTo>
                  <a:pt x="2369988" y="2311077"/>
                </a:lnTo>
                <a:lnTo>
                  <a:pt x="957894" y="2311077"/>
                </a:lnTo>
                <a:lnTo>
                  <a:pt x="777804" y="2040997"/>
                </a:lnTo>
                <a:cubicBezTo>
                  <a:pt x="421651" y="1454849"/>
                  <a:pt x="161627" y="803832"/>
                  <a:pt x="19614" y="109827"/>
                </a:cubicBezTo>
                <a:close/>
              </a:path>
            </a:pathLst>
          </a:custGeom>
          <a:solidFill>
            <a:schemeClr val="tx1">
              <a:lumMod val="50000"/>
              <a:lumOff val="50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9949DBF7-D8C4-42EB-9EE9-7A7DFBF0FAE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830416" y="2017643"/>
            <a:ext cx="5091277" cy="2604512"/>
          </a:xfrm>
          <a:prstGeom prst="rect">
            <a:avLst/>
          </a:prstGeom>
        </p:spPr>
      </p:pic>
    </p:spTree>
    <p:extLst>
      <p:ext uri="{BB962C8B-B14F-4D97-AF65-F5344CB8AC3E}">
        <p14:creationId xmlns:p14="http://schemas.microsoft.com/office/powerpoint/2010/main" val="9375078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9527FCEA-6143-4C5E-8C45-8AC9237ADE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1A9F23AD-7A55-49F3-A3EC-743F47F36B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7090"/>
            <a:ext cx="6741849" cy="5897880"/>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Map&#10;&#10;Description automatically generated">
            <a:extLst>
              <a:ext uri="{FF2B5EF4-FFF2-40B4-BE49-F238E27FC236}">
                <a16:creationId xmlns:a16="http://schemas.microsoft.com/office/drawing/2014/main" id="{624BF014-0B1A-4EB3-A3D8-2B73FA8AE99C}"/>
              </a:ext>
            </a:extLst>
          </p:cNvPr>
          <p:cNvPicPr>
            <a:picLocks noChangeAspect="1"/>
          </p:cNvPicPr>
          <p:nvPr/>
        </p:nvPicPr>
        <p:blipFill rotWithShape="1">
          <a:blip r:embed="rId2"/>
          <a:srcRect l="21274" r="6862"/>
          <a:stretch/>
        </p:blipFill>
        <p:spPr>
          <a:xfrm>
            <a:off x="477012" y="451239"/>
            <a:ext cx="3973309" cy="5897880"/>
          </a:xfrm>
          <a:prstGeom prst="rect">
            <a:avLst/>
          </a:prstGeom>
        </p:spPr>
      </p:pic>
      <p:sp>
        <p:nvSpPr>
          <p:cNvPr id="31" name="Rectangle 30">
            <a:extLst>
              <a:ext uri="{FF2B5EF4-FFF2-40B4-BE49-F238E27FC236}">
                <a16:creationId xmlns:a16="http://schemas.microsoft.com/office/drawing/2014/main" id="{D7D9F91F-72C9-4DB9-ABD0-A8180D8262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480060"/>
            <a:ext cx="4180332" cy="2788074"/>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BE016956-CE9F-4946-8834-A8BC3529D0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603670"/>
            <a:ext cx="4180332" cy="2788074"/>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descr="Map&#10;&#10;Description automatically generated">
            <a:extLst>
              <a:ext uri="{FF2B5EF4-FFF2-40B4-BE49-F238E27FC236}">
                <a16:creationId xmlns:a16="http://schemas.microsoft.com/office/drawing/2014/main" id="{E96CB174-0B78-4A31-9EAA-4125AA18FE13}"/>
              </a:ext>
            </a:extLst>
          </p:cNvPr>
          <p:cNvPicPr>
            <a:picLocks noChangeAspect="1"/>
          </p:cNvPicPr>
          <p:nvPr/>
        </p:nvPicPr>
        <p:blipFill rotWithShape="1">
          <a:blip r:embed="rId2"/>
          <a:srcRect l="21274" r="6862"/>
          <a:stretch/>
        </p:blipFill>
        <p:spPr>
          <a:xfrm>
            <a:off x="4120055" y="451239"/>
            <a:ext cx="3260023" cy="5897880"/>
          </a:xfrm>
          <a:prstGeom prst="rect">
            <a:avLst/>
          </a:prstGeom>
        </p:spPr>
      </p:pic>
      <p:pic>
        <p:nvPicPr>
          <p:cNvPr id="2" name="Picture 1">
            <a:extLst>
              <a:ext uri="{FF2B5EF4-FFF2-40B4-BE49-F238E27FC236}">
                <a16:creationId xmlns:a16="http://schemas.microsoft.com/office/drawing/2014/main" id="{8A551155-118D-408A-B626-9634FD46FDFE}"/>
              </a:ext>
            </a:extLst>
          </p:cNvPr>
          <p:cNvPicPr>
            <a:picLocks noChangeAspect="1"/>
          </p:cNvPicPr>
          <p:nvPr/>
        </p:nvPicPr>
        <p:blipFill>
          <a:blip r:embed="rId3"/>
          <a:stretch>
            <a:fillRect/>
          </a:stretch>
        </p:blipFill>
        <p:spPr>
          <a:xfrm>
            <a:off x="8355041" y="2721284"/>
            <a:ext cx="2656188" cy="398341"/>
          </a:xfrm>
          <a:prstGeom prst="rect">
            <a:avLst/>
          </a:prstGeom>
        </p:spPr>
      </p:pic>
      <p:pic>
        <p:nvPicPr>
          <p:cNvPr id="3" name="Picture 2">
            <a:extLst>
              <a:ext uri="{FF2B5EF4-FFF2-40B4-BE49-F238E27FC236}">
                <a16:creationId xmlns:a16="http://schemas.microsoft.com/office/drawing/2014/main" id="{A3627542-7EE4-4F0B-ADB4-4325DF4BDF03}"/>
              </a:ext>
            </a:extLst>
          </p:cNvPr>
          <p:cNvPicPr>
            <a:picLocks noChangeAspect="1"/>
          </p:cNvPicPr>
          <p:nvPr/>
        </p:nvPicPr>
        <p:blipFill>
          <a:blip r:embed="rId4"/>
          <a:stretch>
            <a:fillRect/>
          </a:stretch>
        </p:blipFill>
        <p:spPr>
          <a:xfrm>
            <a:off x="9827011" y="5179457"/>
            <a:ext cx="1034893" cy="349303"/>
          </a:xfrm>
          <a:prstGeom prst="rect">
            <a:avLst/>
          </a:prstGeom>
        </p:spPr>
      </p:pic>
      <p:pic>
        <p:nvPicPr>
          <p:cNvPr id="4" name="Picture 3">
            <a:extLst>
              <a:ext uri="{FF2B5EF4-FFF2-40B4-BE49-F238E27FC236}">
                <a16:creationId xmlns:a16="http://schemas.microsoft.com/office/drawing/2014/main" id="{D3BFC554-EEE8-4BC9-83E6-50F6AC07FF47}"/>
              </a:ext>
            </a:extLst>
          </p:cNvPr>
          <p:cNvPicPr>
            <a:picLocks noChangeAspect="1"/>
          </p:cNvPicPr>
          <p:nvPr/>
        </p:nvPicPr>
        <p:blipFill>
          <a:blip r:embed="rId5"/>
          <a:stretch>
            <a:fillRect/>
          </a:stretch>
        </p:blipFill>
        <p:spPr>
          <a:xfrm>
            <a:off x="8430935" y="3909343"/>
            <a:ext cx="1936895" cy="379671"/>
          </a:xfrm>
          <a:prstGeom prst="rect">
            <a:avLst/>
          </a:prstGeom>
        </p:spPr>
      </p:pic>
      <p:pic>
        <p:nvPicPr>
          <p:cNvPr id="6" name="Picture 5">
            <a:extLst>
              <a:ext uri="{FF2B5EF4-FFF2-40B4-BE49-F238E27FC236}">
                <a16:creationId xmlns:a16="http://schemas.microsoft.com/office/drawing/2014/main" id="{1700E5A7-DD49-42F7-A251-7A3ABDAF0828}"/>
              </a:ext>
            </a:extLst>
          </p:cNvPr>
          <p:cNvPicPr>
            <a:picLocks noChangeAspect="1"/>
          </p:cNvPicPr>
          <p:nvPr/>
        </p:nvPicPr>
        <p:blipFill>
          <a:blip r:embed="rId6"/>
          <a:stretch>
            <a:fillRect/>
          </a:stretch>
        </p:blipFill>
        <p:spPr>
          <a:xfrm>
            <a:off x="9461361" y="2117892"/>
            <a:ext cx="725930" cy="421054"/>
          </a:xfrm>
          <a:prstGeom prst="rect">
            <a:avLst/>
          </a:prstGeom>
        </p:spPr>
      </p:pic>
      <p:pic>
        <p:nvPicPr>
          <p:cNvPr id="8" name="Picture 7">
            <a:extLst>
              <a:ext uri="{FF2B5EF4-FFF2-40B4-BE49-F238E27FC236}">
                <a16:creationId xmlns:a16="http://schemas.microsoft.com/office/drawing/2014/main" id="{B6BA8FC1-072E-4075-9824-9F5CEEAF8F21}"/>
              </a:ext>
            </a:extLst>
          </p:cNvPr>
          <p:cNvPicPr>
            <a:picLocks noChangeAspect="1"/>
          </p:cNvPicPr>
          <p:nvPr/>
        </p:nvPicPr>
        <p:blipFill>
          <a:blip r:embed="rId7"/>
          <a:stretch>
            <a:fillRect/>
          </a:stretch>
        </p:blipFill>
        <p:spPr>
          <a:xfrm>
            <a:off x="10367831" y="1489362"/>
            <a:ext cx="940529" cy="420252"/>
          </a:xfrm>
          <a:prstGeom prst="rect">
            <a:avLst/>
          </a:prstGeom>
        </p:spPr>
      </p:pic>
      <p:pic>
        <p:nvPicPr>
          <p:cNvPr id="9" name="Picture 8">
            <a:extLst>
              <a:ext uri="{FF2B5EF4-FFF2-40B4-BE49-F238E27FC236}">
                <a16:creationId xmlns:a16="http://schemas.microsoft.com/office/drawing/2014/main" id="{C50BF4B6-953B-41BA-B79C-01EA883B57D4}"/>
              </a:ext>
            </a:extLst>
          </p:cNvPr>
          <p:cNvPicPr>
            <a:picLocks noChangeAspect="1"/>
          </p:cNvPicPr>
          <p:nvPr/>
        </p:nvPicPr>
        <p:blipFill>
          <a:blip r:embed="rId8"/>
          <a:stretch>
            <a:fillRect/>
          </a:stretch>
        </p:blipFill>
        <p:spPr>
          <a:xfrm>
            <a:off x="8093363" y="5091848"/>
            <a:ext cx="1228229" cy="469776"/>
          </a:xfrm>
          <a:prstGeom prst="rect">
            <a:avLst/>
          </a:prstGeom>
        </p:spPr>
      </p:pic>
      <p:pic>
        <p:nvPicPr>
          <p:cNvPr id="10" name="Picture 9">
            <a:extLst>
              <a:ext uri="{FF2B5EF4-FFF2-40B4-BE49-F238E27FC236}">
                <a16:creationId xmlns:a16="http://schemas.microsoft.com/office/drawing/2014/main" id="{18291BB5-2681-4B0D-BE06-1F0A51408012}"/>
              </a:ext>
            </a:extLst>
          </p:cNvPr>
          <p:cNvPicPr>
            <a:picLocks noChangeAspect="1"/>
          </p:cNvPicPr>
          <p:nvPr/>
        </p:nvPicPr>
        <p:blipFill>
          <a:blip r:embed="rId9"/>
          <a:stretch>
            <a:fillRect/>
          </a:stretch>
        </p:blipFill>
        <p:spPr>
          <a:xfrm>
            <a:off x="9827011" y="4481126"/>
            <a:ext cx="1332419" cy="383075"/>
          </a:xfrm>
          <a:prstGeom prst="rect">
            <a:avLst/>
          </a:prstGeom>
        </p:spPr>
      </p:pic>
      <p:pic>
        <p:nvPicPr>
          <p:cNvPr id="11" name="Picture 10">
            <a:extLst>
              <a:ext uri="{FF2B5EF4-FFF2-40B4-BE49-F238E27FC236}">
                <a16:creationId xmlns:a16="http://schemas.microsoft.com/office/drawing/2014/main" id="{30E6404D-527F-47A0-BC19-14D9F07DBAF3}"/>
              </a:ext>
            </a:extLst>
          </p:cNvPr>
          <p:cNvPicPr>
            <a:picLocks noChangeAspect="1"/>
          </p:cNvPicPr>
          <p:nvPr/>
        </p:nvPicPr>
        <p:blipFill>
          <a:blip r:embed="rId10"/>
          <a:stretch>
            <a:fillRect/>
          </a:stretch>
        </p:blipFill>
        <p:spPr>
          <a:xfrm>
            <a:off x="7837157" y="2050510"/>
            <a:ext cx="1394598" cy="514708"/>
          </a:xfrm>
          <a:prstGeom prst="rect">
            <a:avLst/>
          </a:prstGeom>
        </p:spPr>
      </p:pic>
      <p:pic>
        <p:nvPicPr>
          <p:cNvPr id="15" name="Picture 14">
            <a:extLst>
              <a:ext uri="{FF2B5EF4-FFF2-40B4-BE49-F238E27FC236}">
                <a16:creationId xmlns:a16="http://schemas.microsoft.com/office/drawing/2014/main" id="{2B9E1DB8-8EAE-409D-85AC-CCACE75A18E5}"/>
              </a:ext>
            </a:extLst>
          </p:cNvPr>
          <p:cNvPicPr>
            <a:picLocks noChangeAspect="1"/>
          </p:cNvPicPr>
          <p:nvPr/>
        </p:nvPicPr>
        <p:blipFill>
          <a:blip r:embed="rId11"/>
          <a:stretch>
            <a:fillRect/>
          </a:stretch>
        </p:blipFill>
        <p:spPr>
          <a:xfrm>
            <a:off x="7821923" y="1358116"/>
            <a:ext cx="2309979" cy="691844"/>
          </a:xfrm>
          <a:prstGeom prst="rect">
            <a:avLst/>
          </a:prstGeom>
        </p:spPr>
      </p:pic>
      <p:pic>
        <p:nvPicPr>
          <p:cNvPr id="16" name="Picture 15">
            <a:extLst>
              <a:ext uri="{FF2B5EF4-FFF2-40B4-BE49-F238E27FC236}">
                <a16:creationId xmlns:a16="http://schemas.microsoft.com/office/drawing/2014/main" id="{D6D67CAB-AD76-4308-85DB-555B9E4C8A9B}"/>
              </a:ext>
            </a:extLst>
          </p:cNvPr>
          <p:cNvPicPr>
            <a:picLocks noChangeAspect="1"/>
          </p:cNvPicPr>
          <p:nvPr/>
        </p:nvPicPr>
        <p:blipFill>
          <a:blip r:embed="rId12"/>
          <a:stretch>
            <a:fillRect/>
          </a:stretch>
        </p:blipFill>
        <p:spPr>
          <a:xfrm>
            <a:off x="10588981" y="1933558"/>
            <a:ext cx="844496" cy="746183"/>
          </a:xfrm>
          <a:prstGeom prst="rect">
            <a:avLst/>
          </a:prstGeom>
        </p:spPr>
      </p:pic>
      <p:pic>
        <p:nvPicPr>
          <p:cNvPr id="18" name="Picture 17">
            <a:extLst>
              <a:ext uri="{FF2B5EF4-FFF2-40B4-BE49-F238E27FC236}">
                <a16:creationId xmlns:a16="http://schemas.microsoft.com/office/drawing/2014/main" id="{4E451EF9-E6E0-4A0B-9DCB-775C277B8C17}"/>
              </a:ext>
            </a:extLst>
          </p:cNvPr>
          <p:cNvPicPr>
            <a:picLocks noChangeAspect="1"/>
          </p:cNvPicPr>
          <p:nvPr/>
        </p:nvPicPr>
        <p:blipFill>
          <a:blip r:embed="rId13"/>
          <a:stretch>
            <a:fillRect/>
          </a:stretch>
        </p:blipFill>
        <p:spPr>
          <a:xfrm>
            <a:off x="7894144" y="808821"/>
            <a:ext cx="2119488" cy="519059"/>
          </a:xfrm>
          <a:prstGeom prst="rect">
            <a:avLst/>
          </a:prstGeom>
        </p:spPr>
      </p:pic>
      <p:pic>
        <p:nvPicPr>
          <p:cNvPr id="19" name="Picture 18">
            <a:extLst>
              <a:ext uri="{FF2B5EF4-FFF2-40B4-BE49-F238E27FC236}">
                <a16:creationId xmlns:a16="http://schemas.microsoft.com/office/drawing/2014/main" id="{CEB35E08-E0A1-4AD5-B890-AE717BE8B215}"/>
              </a:ext>
            </a:extLst>
          </p:cNvPr>
          <p:cNvPicPr>
            <a:picLocks noChangeAspect="1"/>
          </p:cNvPicPr>
          <p:nvPr/>
        </p:nvPicPr>
        <p:blipFill>
          <a:blip r:embed="rId14"/>
          <a:stretch>
            <a:fillRect/>
          </a:stretch>
        </p:blipFill>
        <p:spPr>
          <a:xfrm>
            <a:off x="10131902" y="856135"/>
            <a:ext cx="1065681" cy="405974"/>
          </a:xfrm>
          <a:prstGeom prst="rect">
            <a:avLst/>
          </a:prstGeom>
        </p:spPr>
      </p:pic>
      <p:pic>
        <p:nvPicPr>
          <p:cNvPr id="5" name="Picture 4">
            <a:extLst>
              <a:ext uri="{FF2B5EF4-FFF2-40B4-BE49-F238E27FC236}">
                <a16:creationId xmlns:a16="http://schemas.microsoft.com/office/drawing/2014/main" id="{2A52C0C0-0D93-4812-ACED-5ABFA30A532D}"/>
              </a:ext>
            </a:extLst>
          </p:cNvPr>
          <p:cNvPicPr>
            <a:picLocks noChangeAspect="1"/>
          </p:cNvPicPr>
          <p:nvPr/>
        </p:nvPicPr>
        <p:blipFill>
          <a:blip r:embed="rId15"/>
          <a:stretch>
            <a:fillRect/>
          </a:stretch>
        </p:blipFill>
        <p:spPr>
          <a:xfrm>
            <a:off x="7935642" y="4445080"/>
            <a:ext cx="1281520" cy="420576"/>
          </a:xfrm>
          <a:prstGeom prst="rect">
            <a:avLst/>
          </a:prstGeom>
        </p:spPr>
      </p:pic>
    </p:spTree>
    <p:extLst>
      <p:ext uri="{BB962C8B-B14F-4D97-AF65-F5344CB8AC3E}">
        <p14:creationId xmlns:p14="http://schemas.microsoft.com/office/powerpoint/2010/main" val="642096875"/>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1134</TotalTime>
  <Words>634</Words>
  <Application>Microsoft Office PowerPoint</Application>
  <PresentationFormat>Grand écran</PresentationFormat>
  <Paragraphs>141</Paragraphs>
  <Slides>11</Slides>
  <Notes>1</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11</vt:i4>
      </vt:variant>
    </vt:vector>
  </HeadingPairs>
  <TitlesOfParts>
    <vt:vector size="17" baseType="lpstr">
      <vt:lpstr>Arial</vt:lpstr>
      <vt:lpstr>Calibri</vt:lpstr>
      <vt:lpstr>Calibri Light</vt:lpstr>
      <vt:lpstr>LucidaGrande</vt:lpstr>
      <vt:lpstr>Wingdings</vt:lpstr>
      <vt:lpstr>1_Office Theme</vt:lpstr>
      <vt:lpstr>                            Enjeux de l’enregistrement des faits d’état civil chez les personnes déplacées internes au Burkina Faso</vt:lpstr>
      <vt:lpstr>Contenu de la présentation </vt:lpstr>
      <vt:lpstr>Plan</vt:lpstr>
      <vt:lpstr>Etat des lieux des personnes déplacées internes</vt:lpstr>
      <vt:lpstr> Niveaux de possession des actes de naissances chez les PDI et dans la population générale </vt:lpstr>
      <vt:lpstr> Niveaux de possession des CNIB chez les PDI et dans la population générale </vt:lpstr>
      <vt:lpstr>Quelques raisons spécifiques expliquant en partie la non possession des documents d’identité chez les PDI </vt:lpstr>
      <vt:lpstr>Solutions ponctuelles aux difficultés d’accès des PDI aux documents d’identification</vt:lpstr>
      <vt:lpstr>Perspectives</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William Muhwava</dc:creator>
  <cp:lastModifiedBy>Louis Niamba</cp:lastModifiedBy>
  <cp:revision>49</cp:revision>
  <cp:lastPrinted>2022-10-19T16:48:34Z</cp:lastPrinted>
  <dcterms:created xsi:type="dcterms:W3CDTF">2022-09-20T01:45:54Z</dcterms:created>
  <dcterms:modified xsi:type="dcterms:W3CDTF">2022-10-27T04:34:15Z</dcterms:modified>
</cp:coreProperties>
</file>