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Default Extension="vsdx" ContentType="application/vnd.ms-visio.drawing"/>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4" r:id="rId2"/>
  </p:sldMasterIdLst>
  <p:notesMasterIdLst>
    <p:notesMasterId r:id="rId39"/>
  </p:notesMasterIdLst>
  <p:handoutMasterIdLst>
    <p:handoutMasterId r:id="rId40"/>
  </p:handoutMasterIdLst>
  <p:sldIdLst>
    <p:sldId id="256" r:id="rId3"/>
    <p:sldId id="257" r:id="rId4"/>
    <p:sldId id="258" r:id="rId5"/>
    <p:sldId id="299" r:id="rId6"/>
    <p:sldId id="300" r:id="rId7"/>
    <p:sldId id="301" r:id="rId8"/>
    <p:sldId id="259" r:id="rId9"/>
    <p:sldId id="261" r:id="rId10"/>
    <p:sldId id="297" r:id="rId11"/>
    <p:sldId id="263" r:id="rId12"/>
    <p:sldId id="265" r:id="rId13"/>
    <p:sldId id="302" r:id="rId14"/>
    <p:sldId id="303" r:id="rId15"/>
    <p:sldId id="267" r:id="rId16"/>
    <p:sldId id="268" r:id="rId17"/>
    <p:sldId id="269" r:id="rId18"/>
    <p:sldId id="270" r:id="rId19"/>
    <p:sldId id="271" r:id="rId20"/>
    <p:sldId id="272" r:id="rId21"/>
    <p:sldId id="273" r:id="rId22"/>
    <p:sldId id="304" r:id="rId23"/>
    <p:sldId id="274" r:id="rId24"/>
    <p:sldId id="276" r:id="rId25"/>
    <p:sldId id="278" r:id="rId26"/>
    <p:sldId id="305" r:id="rId27"/>
    <p:sldId id="279" r:id="rId28"/>
    <p:sldId id="282" r:id="rId29"/>
    <p:sldId id="284" r:id="rId30"/>
    <p:sldId id="298" r:id="rId31"/>
    <p:sldId id="293" r:id="rId32"/>
    <p:sldId id="294" r:id="rId33"/>
    <p:sldId id="295" r:id="rId34"/>
    <p:sldId id="287" r:id="rId35"/>
    <p:sldId id="289" r:id="rId36"/>
    <p:sldId id="290" r:id="rId37"/>
    <p:sldId id="292" r:id="rId38"/>
  </p:sldIdLst>
  <p:sldSz cx="9144000" cy="6858000" type="screen4x3"/>
  <p:notesSz cx="7010400" cy="9296400"/>
  <p:embeddedFontLst>
    <p:embeddedFont>
      <p:font typeface="Times" panose="02020603050405020304" pitchFamily="18" charset="0"/>
      <p:regular r:id="rId41"/>
      <p:bold r:id="rId42"/>
      <p:italic r:id="rId43"/>
      <p:boldItalic r:id="rId44"/>
    </p:embeddedFont>
    <p:embeddedFont>
      <p:font typeface="Bodoni" panose="020B0604020202020204" charset="0"/>
      <p:regular r:id="rId45"/>
      <p:bold r:id="rId46"/>
      <p:italic r:id="rId47"/>
      <p:boldItalic r:id="rId48"/>
    </p:embeddedFont>
    <p:embeddedFont>
      <p:font typeface="Century Gothic" panose="020B0502020202020204" pitchFamily="34" charset="0"/>
      <p:regular r:id="rId49"/>
      <p:bold r:id="rId50"/>
      <p:italic r:id="rId51"/>
      <p:boldItalic r:id="rId52"/>
    </p:embeddedFont>
    <p:embeddedFont>
      <p:font typeface="Cantata One" panose="02060503070700060704" charset="0"/>
      <p:regular r:id="rId53"/>
    </p:embeddedFont>
    <p:embeddedFont>
      <p:font typeface="Calibri" panose="020F0502020204030204" pitchFamily="34" charset="0"/>
      <p:regular r:id="rId54"/>
      <p:bold r:id="rId55"/>
      <p:italic r:id="rId56"/>
      <p:boldItalic r:id="rId57"/>
    </p:embeddedFont>
    <p:embeddedFont>
      <p:font typeface="Corbel" panose="020B0503020204020204" pitchFamily="34" charset="0"/>
      <p:regular r:id="rId58"/>
      <p:bold r:id="rId59"/>
      <p:italic r:id="rId60"/>
      <p:boldItalic r:id="rId61"/>
    </p:embeddedFont>
    <p:embeddedFont>
      <p:font typeface="Noto Sans" panose="020B0502040504020204" pitchFamily="3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p15="http://schemas.microsoft.com/office/powerpoint/2012/main">
        <p15:guide id="1" orient="horz" pos="2160">
          <p15:clr>
            <a:srgbClr val="000000"/>
          </p15:clr>
        </p15:guide>
        <p15:guide id="2" pos="2880">
          <p15:clr>
            <a:srgbClr val="000000"/>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6" roundtripDataSignature="AMtx7mgE/igHzG2bJjlA3vvYYUBRJX5b9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94622" autoAdjust="0"/>
  </p:normalViewPr>
  <p:slideViewPr>
    <p:cSldViewPr snapToGrid="0">
      <p:cViewPr varScale="1">
        <p:scale>
          <a:sx n="110" d="100"/>
          <a:sy n="110" d="100"/>
        </p:scale>
        <p:origin x="-164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notesMaster" Target="notesMasters/notesMaster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font" Target="fonts/font15.fntdata"/><Relationship Id="rId63" Type="http://schemas.openxmlformats.org/officeDocument/2006/relationships/font" Target="fonts/font23.fntdata"/><Relationship Id="rId76" Type="http://customschemas.google.com/relationships/presentationmetadata" Target="metadata"/><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handoutMaster" Target="handoutMasters/handoutMaster1.xml"/><Relationship Id="rId45" Type="http://schemas.openxmlformats.org/officeDocument/2006/relationships/font" Target="fonts/font5.fntdata"/><Relationship Id="rId53" Type="http://schemas.openxmlformats.org/officeDocument/2006/relationships/font" Target="fonts/font13.fntdata"/><Relationship Id="rId58" Type="http://schemas.openxmlformats.org/officeDocument/2006/relationships/font" Target="fonts/font18.fntdata"/><Relationship Id="rId79"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font" Target="fonts/font9.fntdata"/><Relationship Id="rId57" Type="http://schemas.openxmlformats.org/officeDocument/2006/relationships/font" Target="fonts/font17.fntdata"/><Relationship Id="rId61" Type="http://schemas.openxmlformats.org/officeDocument/2006/relationships/font" Target="fonts/font21.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font" Target="fonts/font4.fntdata"/><Relationship Id="rId52" Type="http://schemas.openxmlformats.org/officeDocument/2006/relationships/font" Target="fonts/font12.fntdata"/><Relationship Id="rId60" Type="http://schemas.openxmlformats.org/officeDocument/2006/relationships/font" Target="fonts/font20.fntdata"/><Relationship Id="rId65" Type="http://schemas.openxmlformats.org/officeDocument/2006/relationships/font" Target="fonts/font25.fntdata"/><Relationship Id="rId78"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font" Target="fonts/font16.fntdata"/><Relationship Id="rId64" Type="http://schemas.openxmlformats.org/officeDocument/2006/relationships/font" Target="fonts/font24.fntdata"/><Relationship Id="rId77"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font" Target="fonts/font11.fntdata"/><Relationship Id="rId80"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font" Target="fonts/font6.fntdata"/><Relationship Id="rId59" Type="http://schemas.openxmlformats.org/officeDocument/2006/relationships/font" Target="fonts/font19.fntdata"/><Relationship Id="rId20" Type="http://schemas.openxmlformats.org/officeDocument/2006/relationships/slide" Target="slides/slide18.xml"/><Relationship Id="rId41" Type="http://schemas.openxmlformats.org/officeDocument/2006/relationships/font" Target="fonts/font1.fntdata"/><Relationship Id="rId54" Type="http://schemas.openxmlformats.org/officeDocument/2006/relationships/font" Target="fonts/font14.fntdata"/><Relationship Id="rId62" Type="http://schemas.openxmlformats.org/officeDocument/2006/relationships/font" Target="fonts/font22.fntdata"/></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67B105E2-7B5A-4DC3-BF3C-B6E190C9119D}" type="datetimeFigureOut">
              <a:rPr lang="en-US" smtClean="0"/>
              <a:t>11/10/2022</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95A082DA-535C-45DE-8F40-4C5492E13407}" type="slidenum">
              <a:rPr lang="en-US" smtClean="0"/>
              <a:t>‹#›</a:t>
            </a:fld>
            <a:endParaRPr lang="en-US"/>
          </a:p>
        </p:txBody>
      </p:sp>
    </p:spTree>
    <p:extLst>
      <p:ext uri="{BB962C8B-B14F-4D97-AF65-F5344CB8AC3E}">
        <p14:creationId xmlns:p14="http://schemas.microsoft.com/office/powerpoint/2010/main" val="24224866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337" y="0"/>
            <a:ext cx="3038475" cy="4651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1181100" y="696912"/>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524288"/>
            <a:headEnd type="none" w="sm" len="sm"/>
            <a:tailEnd type="none" w="sm" len="sm"/>
          </a:ln>
        </p:spPr>
      </p:sp>
      <p:sp>
        <p:nvSpPr>
          <p:cNvPr id="6" name="Google Shape;6;n"/>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29675"/>
            <a:ext cx="3038475" cy="46513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extLst>
      <p:ext uri="{BB962C8B-B14F-4D97-AF65-F5344CB8AC3E}">
        <p14:creationId xmlns:p14="http://schemas.microsoft.com/office/powerpoint/2010/main" val="3294109669"/>
      </p:ext>
    </p:extLst>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71" name="Google Shape;71;p1: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p1:notes"/>
          <p:cNvSpPr txBox="1"/>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a:t>
            </a:fld>
            <a:endParaRPr/>
          </a:p>
        </p:txBody>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p2: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1" name="Google Shape;81;p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p3: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9" name="Google Shape;89;p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Google Shape;112;p6: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3" name="Google Shape;113;p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8: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9" name="Google Shape;129;p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p12: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54" name="Google Shape;154;p1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p14: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3" name="Google Shape;163;p1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15: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1" name="Google Shape;171;p1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6: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1" name="Google Shape;181;p1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p17: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1" name="Google Shape;191;p17: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18</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8: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8: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19</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9: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09" name="Google Shape;209;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9: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9" name="Google Shape;209;p1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0:notes"/>
          <p:cNvSpPr txBox="1">
            <a:spLocks noGrp="1"/>
          </p:cNvSpPr>
          <p:nvPr>
            <p:ph type="body" idx="1"/>
          </p:nvPr>
        </p:nvSpPr>
        <p:spPr>
          <a:xfrm>
            <a:off x="700087" y="4416425"/>
            <a:ext cx="5610225"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9" name="Google Shape;219;p2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22:notes"/>
          <p:cNvSpPr txBox="1">
            <a:spLocks noGrp="1"/>
          </p:cNvSpPr>
          <p:nvPr>
            <p:ph type="body" idx="1"/>
          </p:nvPr>
        </p:nvSpPr>
        <p:spPr>
          <a:xfrm>
            <a:off x="700087" y="4416425"/>
            <a:ext cx="5610225"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2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4: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24: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5" name="Google Shape;245;p2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Google Shape;252;p25: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3" name="Google Shape;253;p2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29: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7" name="Google Shape;277;p2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1: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9" name="Google Shape;289;p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4: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7" name="Google Shape;307;p34: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33</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36: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36: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34</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3"/>
        <p:cNvGrpSpPr/>
        <p:nvPr/>
      </p:nvGrpSpPr>
      <p:grpSpPr>
        <a:xfrm>
          <a:off x="0" y="0"/>
          <a:ext cx="0" cy="0"/>
          <a:chOff x="0" y="0"/>
          <a:chExt cx="0" cy="0"/>
        </a:xfrm>
      </p:grpSpPr>
      <p:sp>
        <p:nvSpPr>
          <p:cNvPr id="324" name="Google Shape;324;p39:notes"/>
          <p:cNvSpPr txBox="1">
            <a:spLocks noGrp="1"/>
          </p:cNvSpPr>
          <p:nvPr>
            <p:ph type="body" idx="1"/>
          </p:nvPr>
        </p:nvSpPr>
        <p:spPr>
          <a:xfrm>
            <a:off x="700087" y="4416425"/>
            <a:ext cx="5610225" cy="4183062"/>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5" name="Google Shape;325;p3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35</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p42:notes"/>
          <p:cNvSpPr txBox="1">
            <a:spLocks noGrp="1"/>
          </p:cNvSpPr>
          <p:nvPr>
            <p:ph type="body" idx="1"/>
          </p:nvPr>
        </p:nvSpPr>
        <p:spPr>
          <a:xfrm>
            <a:off x="700087" y="4416425"/>
            <a:ext cx="5610225" cy="4183062"/>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7" name="Google Shape;337;p4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2" name="Slide Number Placeholder 1"/>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smtClean="0">
                <a:solidFill>
                  <a:srgbClr val="000000"/>
                </a:solidFill>
                <a:latin typeface="Calibri"/>
                <a:ea typeface="Calibri"/>
                <a:cs typeface="Calibri"/>
                <a:sym typeface="Calibri"/>
              </a:rPr>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7"/>
        <p:cNvGrpSpPr/>
        <p:nvPr/>
      </p:nvGrpSpPr>
      <p:grpSpPr>
        <a:xfrm>
          <a:off x="0" y="0"/>
          <a:ext cx="0" cy="0"/>
          <a:chOff x="0" y="0"/>
          <a:chExt cx="0" cy="0"/>
        </a:xfrm>
      </p:grpSpPr>
      <p:sp>
        <p:nvSpPr>
          <p:cNvPr id="28" name="Google Shape;28;p44"/>
          <p:cNvSpPr txBox="1">
            <a:spLocks noGrp="1"/>
          </p:cNvSpPr>
          <p:nvPr>
            <p:ph type="ctrTitle"/>
          </p:nvPr>
        </p:nvSpPr>
        <p:spPr>
          <a:xfrm>
            <a:off x="533400" y="533400"/>
            <a:ext cx="6154800" cy="312420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SzPts val="1400"/>
              <a:buNone/>
              <a:defRPr sz="4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44"/>
          <p:cNvSpPr txBox="1">
            <a:spLocks noGrp="1"/>
          </p:cNvSpPr>
          <p:nvPr>
            <p:ph type="subTitle" idx="1"/>
          </p:nvPr>
        </p:nvSpPr>
        <p:spPr>
          <a:xfrm>
            <a:off x="533400" y="3843868"/>
            <a:ext cx="4954200" cy="1913400"/>
          </a:xfrm>
          <a:prstGeom prst="rect">
            <a:avLst/>
          </a:prstGeom>
          <a:noFill/>
          <a:ln>
            <a:noFill/>
          </a:ln>
        </p:spPr>
        <p:txBody>
          <a:bodyPr spcFirstLastPara="1" wrap="square" lIns="91425" tIns="45700" rIns="91425" bIns="45700" anchor="t" anchorCtr="0">
            <a:normAutofit/>
          </a:bodyPr>
          <a:lstStyle>
            <a:lvl1pPr lvl="0" algn="l">
              <a:spcBef>
                <a:spcPts val="400"/>
              </a:spcBef>
              <a:spcAft>
                <a:spcPts val="0"/>
              </a:spcAft>
              <a:buSzPts val="1600"/>
              <a:buNone/>
              <a:defRPr sz="2000">
                <a:solidFill>
                  <a:srgbClr val="0F486F"/>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lnSpc>
                <a:spcPct val="100000"/>
              </a:lnSpc>
              <a:spcBef>
                <a:spcPts val="600"/>
              </a:spcBef>
              <a:spcAft>
                <a:spcPts val="0"/>
              </a:spcAft>
              <a:buSzPts val="1120"/>
              <a:buNone/>
              <a:defRPr>
                <a:solidFill>
                  <a:schemeClr val="lt1"/>
                </a:solidFill>
              </a:defRPr>
            </a:lvl6pPr>
            <a:lvl7pPr lvl="6" algn="ctr">
              <a:lnSpc>
                <a:spcPct val="100000"/>
              </a:lnSpc>
              <a:spcBef>
                <a:spcPts val="600"/>
              </a:spcBef>
              <a:spcAft>
                <a:spcPts val="0"/>
              </a:spcAft>
              <a:buSzPts val="1120"/>
              <a:buNone/>
              <a:defRPr>
                <a:solidFill>
                  <a:schemeClr val="lt1"/>
                </a:solidFill>
              </a:defRPr>
            </a:lvl7pPr>
            <a:lvl8pPr lvl="7" algn="ctr">
              <a:lnSpc>
                <a:spcPct val="100000"/>
              </a:lnSpc>
              <a:spcBef>
                <a:spcPts val="600"/>
              </a:spcBef>
              <a:spcAft>
                <a:spcPts val="0"/>
              </a:spcAft>
              <a:buSzPts val="1120"/>
              <a:buNone/>
              <a:defRPr>
                <a:solidFill>
                  <a:schemeClr val="lt1"/>
                </a:solidFill>
              </a:defRPr>
            </a:lvl8pPr>
            <a:lvl9pPr lvl="8" algn="ctr">
              <a:lnSpc>
                <a:spcPct val="100000"/>
              </a:lnSpc>
              <a:spcBef>
                <a:spcPts val="600"/>
              </a:spcBef>
              <a:spcAft>
                <a:spcPts val="600"/>
              </a:spcAft>
              <a:buSzPts val="1120"/>
              <a:buNone/>
              <a:defRPr>
                <a:solidFill>
                  <a:schemeClr val="lt1"/>
                </a:solidFill>
              </a:defRPr>
            </a:lvl9pPr>
          </a:lstStyle>
          <a:p>
            <a:endParaRPr/>
          </a:p>
        </p:txBody>
      </p:sp>
      <p:sp>
        <p:nvSpPr>
          <p:cNvPr id="30" name="Google Shape;30;p44"/>
          <p:cNvSpPr txBox="1">
            <a:spLocks noGrp="1"/>
          </p:cNvSpPr>
          <p:nvPr>
            <p:ph type="dt" idx="10"/>
          </p:nvPr>
        </p:nvSpPr>
        <p:spPr>
          <a:xfrm>
            <a:off x="7429500" y="6172200"/>
            <a:ext cx="1201737"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44"/>
          <p:cNvSpPr txBox="1">
            <a:spLocks noGrp="1"/>
          </p:cNvSpPr>
          <p:nvPr>
            <p:ph type="ftr" idx="11"/>
          </p:nvPr>
        </p:nvSpPr>
        <p:spPr>
          <a:xfrm>
            <a:off x="533400" y="6172200"/>
            <a:ext cx="5811837" cy="365125"/>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44"/>
          <p:cNvSpPr txBox="1">
            <a:spLocks noGrp="1"/>
          </p:cNvSpPr>
          <p:nvPr>
            <p:ph type="sldNum" idx="12"/>
          </p:nvPr>
        </p:nvSpPr>
        <p:spPr>
          <a:xfrm>
            <a:off x="7773987" y="5578475"/>
            <a:ext cx="857250" cy="669925"/>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1pPr>
            <a:lvl2pPr marL="0" marR="0" lvl="1"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2pPr>
            <a:lvl3pPr marL="0" marR="0" lvl="2"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3pPr>
            <a:lvl4pPr marL="0" marR="0" lvl="3"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4pPr>
            <a:lvl5pPr marL="0" marR="0" lvl="4"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5pPr>
            <a:lvl6pPr marL="0" marR="0" lvl="5"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6pPr>
            <a:lvl7pPr marL="0" marR="0" lvl="6"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7pPr>
            <a:lvl8pPr marL="0" marR="0" lvl="7"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8pPr>
            <a:lvl9pPr marL="0" marR="0" lvl="8" indent="0" algn="r">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5" name="Group 24"/>
          <p:cNvGrpSpPr/>
          <p:nvPr/>
        </p:nvGrpSpPr>
        <p:grpSpPr>
          <a:xfrm>
            <a:off x="203200" y="0"/>
            <a:ext cx="3778250" cy="6858001"/>
            <a:chOff x="203200" y="0"/>
            <a:chExt cx="3778250" cy="6858001"/>
          </a:xfrm>
        </p:grpSpPr>
        <p:sp>
          <p:nvSpPr>
            <p:cNvPr id="14" name="Freeform 6"/>
            <p:cNvSpPr/>
            <p:nvPr/>
          </p:nvSpPr>
          <p:spPr bwMode="auto">
            <a:xfrm>
              <a:off x="641350" y="0"/>
              <a:ext cx="1365250" cy="3971925"/>
            </a:xfrm>
            <a:custGeom>
              <a:avLst/>
              <a:gdLst/>
              <a:ahLst/>
              <a:cxnLst/>
              <a:rect l="0" t="0" r="r" b="b"/>
              <a:pathLst>
                <a:path w="860" h="2502">
                  <a:moveTo>
                    <a:pt x="0" y="2445"/>
                  </a:moveTo>
                  <a:lnTo>
                    <a:pt x="228" y="2502"/>
                  </a:lnTo>
                  <a:lnTo>
                    <a:pt x="860" y="0"/>
                  </a:lnTo>
                  <a:lnTo>
                    <a:pt x="620" y="0"/>
                  </a:lnTo>
                  <a:lnTo>
                    <a:pt x="0" y="2445"/>
                  </a:lnTo>
                  <a:close/>
                </a:path>
              </a:pathLst>
            </a:custGeom>
            <a:solidFill>
              <a:schemeClr val="accent1"/>
            </a:solidFill>
            <a:ln>
              <a:noFill/>
            </a:ln>
          </p:spPr>
        </p:sp>
        <p:sp>
          <p:nvSpPr>
            <p:cNvPr id="15" name="Freeform 7"/>
            <p:cNvSpPr/>
            <p:nvPr/>
          </p:nvSpPr>
          <p:spPr bwMode="auto">
            <a:xfrm>
              <a:off x="203200" y="0"/>
              <a:ext cx="1336675" cy="3862388"/>
            </a:xfrm>
            <a:custGeom>
              <a:avLst/>
              <a:gdLst/>
              <a:ahLst/>
              <a:cxnLst/>
              <a:rect l="0" t="0" r="r" b="b"/>
              <a:pathLst>
                <a:path w="842" h="2433">
                  <a:moveTo>
                    <a:pt x="842" y="0"/>
                  </a:moveTo>
                  <a:lnTo>
                    <a:pt x="602" y="0"/>
                  </a:lnTo>
                  <a:lnTo>
                    <a:pt x="0" y="2376"/>
                  </a:lnTo>
                  <a:lnTo>
                    <a:pt x="228" y="2433"/>
                  </a:lnTo>
                  <a:lnTo>
                    <a:pt x="842" y="0"/>
                  </a:lnTo>
                  <a:close/>
                </a:path>
              </a:pathLst>
            </a:custGeom>
            <a:solidFill>
              <a:schemeClr val="tx1">
                <a:lumMod val="65000"/>
                <a:lumOff val="35000"/>
              </a:schemeClr>
            </a:solidFill>
            <a:ln>
              <a:noFill/>
            </a:ln>
          </p:spPr>
        </p:sp>
        <p:sp>
          <p:nvSpPr>
            <p:cNvPr id="16" name="Freeform 8"/>
            <p:cNvSpPr/>
            <p:nvPr/>
          </p:nvSpPr>
          <p:spPr bwMode="auto">
            <a:xfrm>
              <a:off x="207963" y="3776663"/>
              <a:ext cx="1936750" cy="3081338"/>
            </a:xfrm>
            <a:custGeom>
              <a:avLst/>
              <a:gdLst/>
              <a:ahLst/>
              <a:cxnLst/>
              <a:rect l="0" t="0" r="r" b="b"/>
              <a:pathLst>
                <a:path w="1220" h="1941">
                  <a:moveTo>
                    <a:pt x="0" y="0"/>
                  </a:moveTo>
                  <a:lnTo>
                    <a:pt x="1166" y="1941"/>
                  </a:lnTo>
                  <a:lnTo>
                    <a:pt x="1220" y="1941"/>
                  </a:lnTo>
                  <a:lnTo>
                    <a:pt x="0" y="0"/>
                  </a:lnTo>
                  <a:close/>
                </a:path>
              </a:pathLst>
            </a:custGeom>
            <a:solidFill>
              <a:schemeClr val="tx1">
                <a:lumMod val="85000"/>
                <a:lumOff val="15000"/>
              </a:schemeClr>
            </a:solidFill>
            <a:ln>
              <a:noFill/>
            </a:ln>
          </p:spPr>
        </p:sp>
        <p:sp>
          <p:nvSpPr>
            <p:cNvPr id="20" name="Freeform 9"/>
            <p:cNvSpPr/>
            <p:nvPr/>
          </p:nvSpPr>
          <p:spPr bwMode="auto">
            <a:xfrm>
              <a:off x="646113" y="3886200"/>
              <a:ext cx="2373313" cy="2971800"/>
            </a:xfrm>
            <a:custGeom>
              <a:avLst/>
              <a:gdLst/>
              <a:ahLst/>
              <a:cxnLst/>
              <a:rect l="0" t="0" r="r" b="b"/>
              <a:pathLst>
                <a:path w="1495" h="1872">
                  <a:moveTo>
                    <a:pt x="1495" y="1872"/>
                  </a:moveTo>
                  <a:lnTo>
                    <a:pt x="0" y="0"/>
                  </a:lnTo>
                  <a:lnTo>
                    <a:pt x="1442" y="1872"/>
                  </a:lnTo>
                  <a:lnTo>
                    <a:pt x="1495" y="1872"/>
                  </a:lnTo>
                  <a:close/>
                </a:path>
              </a:pathLst>
            </a:custGeom>
            <a:solidFill>
              <a:schemeClr val="accent1">
                <a:lumMod val="50000"/>
              </a:schemeClr>
            </a:solidFill>
            <a:ln>
              <a:noFill/>
            </a:ln>
          </p:spPr>
        </p:sp>
        <p:sp>
          <p:nvSpPr>
            <p:cNvPr id="21" name="Freeform 10"/>
            <p:cNvSpPr/>
            <p:nvPr/>
          </p:nvSpPr>
          <p:spPr bwMode="auto">
            <a:xfrm>
              <a:off x="641350" y="3881438"/>
              <a:ext cx="3340100" cy="2976563"/>
            </a:xfrm>
            <a:custGeom>
              <a:avLst/>
              <a:gdLst/>
              <a:ahLst/>
              <a:cxnLst/>
              <a:rect l="0" t="0" r="r" b="b"/>
              <a:pathLst>
                <a:path w="2104" h="1875">
                  <a:moveTo>
                    <a:pt x="0" y="0"/>
                  </a:moveTo>
                  <a:lnTo>
                    <a:pt x="3" y="3"/>
                  </a:lnTo>
                  <a:lnTo>
                    <a:pt x="1498" y="1875"/>
                  </a:lnTo>
                  <a:lnTo>
                    <a:pt x="2104" y="1875"/>
                  </a:lnTo>
                  <a:lnTo>
                    <a:pt x="228" y="57"/>
                  </a:lnTo>
                  <a:lnTo>
                    <a:pt x="0" y="0"/>
                  </a:lnTo>
                  <a:close/>
                </a:path>
              </a:pathLst>
            </a:custGeom>
            <a:solidFill>
              <a:schemeClr val="accent1">
                <a:lumMod val="75000"/>
              </a:schemeClr>
            </a:solidFill>
            <a:ln>
              <a:noFill/>
            </a:ln>
          </p:spPr>
        </p:sp>
        <p:sp>
          <p:nvSpPr>
            <p:cNvPr id="22" name="Freeform 11"/>
            <p:cNvSpPr/>
            <p:nvPr/>
          </p:nvSpPr>
          <p:spPr bwMode="auto">
            <a:xfrm>
              <a:off x="203200" y="3771900"/>
              <a:ext cx="2660650" cy="3086100"/>
            </a:xfrm>
            <a:custGeom>
              <a:avLst/>
              <a:gdLst/>
              <a:ahLst/>
              <a:cxnLst/>
              <a:rect l="0" t="0" r="r" b="b"/>
              <a:pathLst>
                <a:path w="1676" h="1944">
                  <a:moveTo>
                    <a:pt x="1676" y="1944"/>
                  </a:moveTo>
                  <a:lnTo>
                    <a:pt x="264" y="111"/>
                  </a:lnTo>
                  <a:lnTo>
                    <a:pt x="225" y="60"/>
                  </a:lnTo>
                  <a:lnTo>
                    <a:pt x="228" y="60"/>
                  </a:lnTo>
                  <a:lnTo>
                    <a:pt x="264" y="111"/>
                  </a:lnTo>
                  <a:lnTo>
                    <a:pt x="234" y="69"/>
                  </a:lnTo>
                  <a:lnTo>
                    <a:pt x="228" y="57"/>
                  </a:lnTo>
                  <a:lnTo>
                    <a:pt x="222" y="54"/>
                  </a:lnTo>
                  <a:lnTo>
                    <a:pt x="0" y="0"/>
                  </a:lnTo>
                  <a:lnTo>
                    <a:pt x="3" y="3"/>
                  </a:lnTo>
                  <a:lnTo>
                    <a:pt x="1223" y="1944"/>
                  </a:lnTo>
                  <a:lnTo>
                    <a:pt x="1676" y="1944"/>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1739673" y="914401"/>
            <a:ext cx="6947127" cy="3488266"/>
          </a:xfrm>
        </p:spPr>
        <p:txBody>
          <a:bodyPr anchor="b">
            <a:normAutofit/>
          </a:bodyPr>
          <a:lstStyle>
            <a:lvl1pPr algn="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924238" y="4402666"/>
            <a:ext cx="5762563" cy="1364531"/>
          </a:xfrm>
        </p:spPr>
        <p:txBody>
          <a:bodyPr anchor="t">
            <a:normAutofit/>
          </a:bodyPr>
          <a:lstStyle>
            <a:lvl1pPr marL="0" indent="0" algn="r">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325773" y="6117336"/>
            <a:ext cx="857473" cy="365125"/>
          </a:xfrm>
        </p:spPr>
        <p:txBody>
          <a:bodyPr/>
          <a:lstStyle/>
          <a:p>
            <a:endParaRPr lang="en-US"/>
          </a:p>
        </p:txBody>
      </p:sp>
      <p:sp>
        <p:nvSpPr>
          <p:cNvPr id="5" name="Footer Placeholder 4"/>
          <p:cNvSpPr>
            <a:spLocks noGrp="1"/>
          </p:cNvSpPr>
          <p:nvPr>
            <p:ph type="ftr" sz="quarter" idx="11"/>
          </p:nvPr>
        </p:nvSpPr>
        <p:spPr>
          <a:xfrm>
            <a:off x="3623733" y="6117336"/>
            <a:ext cx="3609438" cy="365125"/>
          </a:xfrm>
        </p:spPr>
        <p:txBody>
          <a:bodyPr/>
          <a:lstStyle/>
          <a:p>
            <a:endParaRPr lang="en-US"/>
          </a:p>
        </p:txBody>
      </p:sp>
      <p:sp>
        <p:nvSpPr>
          <p:cNvPr id="6" name="Slide Number Placeholder 5"/>
          <p:cNvSpPr>
            <a:spLocks noGrp="1"/>
          </p:cNvSpPr>
          <p:nvPr>
            <p:ph type="sldNum" sz="quarter" idx="12"/>
          </p:nvPr>
        </p:nvSpPr>
        <p:spPr>
          <a:xfrm>
            <a:off x="8275320" y="6117336"/>
            <a:ext cx="411480" cy="365125"/>
          </a:xfrm>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
        <p:nvSpPr>
          <p:cNvPr id="23" name="Freeform 12"/>
          <p:cNvSpPr/>
          <p:nvPr/>
        </p:nvSpPr>
        <p:spPr bwMode="auto">
          <a:xfrm>
            <a:off x="203200" y="3771900"/>
            <a:ext cx="361950" cy="90488"/>
          </a:xfrm>
          <a:custGeom>
            <a:avLst/>
            <a:gdLst/>
            <a:ahLst/>
            <a:cxnLst/>
            <a:rect l="0" t="0" r="r" b="b"/>
            <a:pathLst>
              <a:path w="228" h="57">
                <a:moveTo>
                  <a:pt x="228" y="57"/>
                </a:moveTo>
                <a:lnTo>
                  <a:pt x="0" y="0"/>
                </a:lnTo>
                <a:lnTo>
                  <a:pt x="222" y="54"/>
                </a:lnTo>
                <a:lnTo>
                  <a:pt x="228" y="57"/>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3"/>
          <p:cNvSpPr/>
          <p:nvPr/>
        </p:nvSpPr>
        <p:spPr bwMode="auto">
          <a:xfrm>
            <a:off x="560388" y="3867150"/>
            <a:ext cx="61913" cy="80963"/>
          </a:xfrm>
          <a:custGeom>
            <a:avLst/>
            <a:gdLst/>
            <a:ahLst/>
            <a:cxnLst/>
            <a:rect l="0" t="0" r="r" b="b"/>
            <a:pathLst>
              <a:path w="39" h="51">
                <a:moveTo>
                  <a:pt x="0" y="0"/>
                </a:moveTo>
                <a:lnTo>
                  <a:pt x="39" y="51"/>
                </a:lnTo>
                <a:lnTo>
                  <a:pt x="3" y="0"/>
                </a:lnTo>
                <a:lnTo>
                  <a:pt x="0" y="0"/>
                </a:lnTo>
                <a:close/>
              </a:path>
            </a:pathLst>
          </a:custGeom>
          <a:solidFill>
            <a:srgbClr val="29ABE2"/>
          </a:solidFill>
          <a:ln>
            <a:noFill/>
          </a:ln>
          <a:extLst>
            <a:ext uri="{91240B29-F687-4F45-9708-019B960494DF}">
              <a14:hiddenLine xmlns:a14="http://schemas.microsoft.com/office/drawing/2010/main" w="9525">
                <a:solidFill>
                  <a:srgbClr val="000000"/>
                </a:solidFill>
                <a:round/>
                <a:headEnd/>
                <a:tailEnd/>
              </a14:hiddenLine>
            </a:ext>
          </a:extLst>
        </p:spPr>
      </p:sp>
    </p:spTree>
    <p:extLst>
      <p:ext uri="{BB962C8B-B14F-4D97-AF65-F5344CB8AC3E}">
        <p14:creationId xmlns:p14="http://schemas.microsoft.com/office/powerpoint/2010/main" val="1509793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457201"/>
            <a:ext cx="7704667" cy="19812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982133" y="2667000"/>
            <a:ext cx="7704667" cy="3332816"/>
          </a:xfrm>
        </p:spPr>
        <p:txBody>
          <a:bodyPr anchor="ct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7344329" y="6108173"/>
            <a:ext cx="857473" cy="365125"/>
          </a:xfrm>
        </p:spPr>
        <p:txBody>
          <a:bodyPr/>
          <a:lstStyle/>
          <a:p>
            <a:endParaRPr lang="en-US"/>
          </a:p>
        </p:txBody>
      </p:sp>
      <p:sp>
        <p:nvSpPr>
          <p:cNvPr id="5" name="Footer Placeholder 4"/>
          <p:cNvSpPr>
            <a:spLocks noGrp="1"/>
          </p:cNvSpPr>
          <p:nvPr>
            <p:ph type="ftr" sz="quarter" idx="11"/>
          </p:nvPr>
        </p:nvSpPr>
        <p:spPr>
          <a:xfrm>
            <a:off x="1972647" y="6108173"/>
            <a:ext cx="5314517" cy="365125"/>
          </a:xfrm>
        </p:spPr>
        <p:txBody>
          <a:bodyPr/>
          <a:lstStyle/>
          <a:p>
            <a:endParaRPr lang="en-US"/>
          </a:p>
        </p:txBody>
      </p:sp>
      <p:sp>
        <p:nvSpPr>
          <p:cNvPr id="6" name="Slide Number Placeholder 5"/>
          <p:cNvSpPr>
            <a:spLocks noGrp="1"/>
          </p:cNvSpPr>
          <p:nvPr>
            <p:ph type="sldNum" sz="quarter" idx="12"/>
          </p:nvPr>
        </p:nvSpPr>
        <p:spPr>
          <a:xfrm>
            <a:off x="8258967" y="6108173"/>
            <a:ext cx="427833"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Tree>
    <p:extLst>
      <p:ext uri="{BB962C8B-B14F-4D97-AF65-F5344CB8AC3E}">
        <p14:creationId xmlns:p14="http://schemas.microsoft.com/office/powerpoint/2010/main" val="690562070"/>
      </p:ext>
    </p:extLst>
  </p:cSld>
  <p:clrMapOvr>
    <a:masterClrMapping/>
  </p:clrMapOvr>
  <p:transition spd="slow">
    <p:fade thruBlk="1"/>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86995" y="2666998"/>
            <a:ext cx="6699805" cy="2360071"/>
          </a:xfrm>
        </p:spPr>
        <p:txBody>
          <a:bodyPr anchor="b"/>
          <a:lstStyle>
            <a:lvl1pPr algn="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86998" y="5027070"/>
            <a:ext cx="6699802"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273317" y="6116070"/>
            <a:ext cx="413483" cy="365125"/>
          </a:xfrm>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456909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82133" y="685801"/>
            <a:ext cx="7704667" cy="1752599"/>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82133" y="2667000"/>
            <a:ext cx="3739896" cy="336867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946904" y="2667000"/>
            <a:ext cx="3739896" cy="3346824"/>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206854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329481" y="2658533"/>
            <a:ext cx="3456291"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13523"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61710" y="2667000"/>
            <a:ext cx="3467806"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957266" y="3335336"/>
            <a:ext cx="3672248" cy="2665259"/>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0172412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1228654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9759351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1600200"/>
            <a:ext cx="2662534"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3947553" y="685800"/>
            <a:ext cx="4681962"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13524" y="2971800"/>
            <a:ext cx="2662534"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674029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2332" y="1752599"/>
            <a:ext cx="4070679" cy="1371600"/>
          </a:xfrm>
        </p:spPr>
        <p:txBody>
          <a:bodyPr anchor="b">
            <a:normAutofit/>
          </a:bodyPr>
          <a:lstStyle>
            <a:lvl1pPr algn="ctr">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5697495" y="914400"/>
            <a:ext cx="2461371"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2332" y="3124199"/>
            <a:ext cx="4070679"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1638956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3" y="4732865"/>
            <a:ext cx="7515991"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789975" y="932112"/>
            <a:ext cx="6171065"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13523" y="5299603"/>
            <a:ext cx="751599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2324764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13524" y="685800"/>
            <a:ext cx="7515991" cy="304800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343400"/>
            <a:ext cx="7515992"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7876096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598235" y="3428999"/>
            <a:ext cx="6631128"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1113523" y="4343400"/>
            <a:ext cx="751599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81647297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13525" y="3308581"/>
            <a:ext cx="7515989" cy="1468800"/>
          </a:xfrm>
        </p:spPr>
        <p:txBody>
          <a:bodyPr anchor="b">
            <a:normAutofit/>
          </a:bodyPr>
          <a:lstStyle>
            <a:lvl1pPr algn="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13524" y="4777381"/>
            <a:ext cx="751599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2861544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969421" y="863023"/>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8172197" y="2819399"/>
            <a:ext cx="457319"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1426741" y="685801"/>
            <a:ext cx="6974115" cy="2743199"/>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113525" y="3886200"/>
            <a:ext cx="751599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113524" y="4775200"/>
            <a:ext cx="751599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8570614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13525" y="685801"/>
            <a:ext cx="7515991" cy="2727325"/>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1113524" y="3505200"/>
            <a:ext cx="7515992"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smtClean="0"/>
              <a:t>Edit Master text styles</a:t>
            </a:r>
          </a:p>
        </p:txBody>
      </p:sp>
      <p:sp>
        <p:nvSpPr>
          <p:cNvPr id="3" name="Text Placeholder 2"/>
          <p:cNvSpPr>
            <a:spLocks noGrp="1"/>
          </p:cNvSpPr>
          <p:nvPr>
            <p:ph type="body" idx="1"/>
          </p:nvPr>
        </p:nvSpPr>
        <p:spPr>
          <a:xfrm>
            <a:off x="1113524" y="4343400"/>
            <a:ext cx="7515992"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1879260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891119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1393" y="685800"/>
            <a:ext cx="1328123" cy="51054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13524" y="685800"/>
            <a:ext cx="6016373" cy="5105400"/>
          </a:xfrm>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19605860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 Type="http://schemas.openxmlformats.org/officeDocument/2006/relationships/slideLayout" Target="../slideLayouts/slideLayout3.xml"/><Relationship Id="rId16" Type="http://schemas.openxmlformats.org/officeDocument/2006/relationships/slideLayout" Target="../slideLayouts/slideLayout17.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5" Type="http://schemas.openxmlformats.org/officeDocument/2006/relationships/slideLayout" Target="../slideLayouts/slideLayout1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grpSp>
        <p:nvGrpSpPr>
          <p:cNvPr id="10" name="Google Shape;10;p43"/>
          <p:cNvGrpSpPr/>
          <p:nvPr/>
        </p:nvGrpSpPr>
        <p:grpSpPr>
          <a:xfrm>
            <a:off x="6438900" y="3779837"/>
            <a:ext cx="2366963" cy="1761499"/>
            <a:chOff x="-170" y="73"/>
            <a:chExt cx="2147483647" cy="1484648577"/>
          </a:xfrm>
        </p:grpSpPr>
        <p:cxnSp>
          <p:nvCxnSpPr>
            <p:cNvPr id="11" name="Google Shape;11;p43"/>
            <p:cNvCxnSpPr/>
            <p:nvPr/>
          </p:nvCxnSpPr>
          <p:spPr>
            <a:xfrm flipH="1">
              <a:off x="1490540868" y="73"/>
              <a:ext cx="656942608" cy="610270034"/>
            </a:xfrm>
            <a:prstGeom prst="straightConnector1">
              <a:avLst/>
            </a:prstGeom>
            <a:noFill/>
            <a:ln w="9525" cap="rnd" cmpd="sng">
              <a:solidFill>
                <a:schemeClr val="lt1"/>
              </a:solidFill>
              <a:prstDash val="solid"/>
              <a:miter lim="800000"/>
              <a:headEnd type="none" w="med" len="med"/>
              <a:tailEnd type="none" w="med" len="med"/>
            </a:ln>
          </p:spPr>
        </p:cxnSp>
        <p:cxnSp>
          <p:nvCxnSpPr>
            <p:cNvPr id="12" name="Google Shape;12;p43"/>
            <p:cNvCxnSpPr/>
            <p:nvPr/>
          </p:nvCxnSpPr>
          <p:spPr>
            <a:xfrm rot="10800000">
              <a:off x="-170" y="151285825"/>
              <a:ext cx="2147483647" cy="0"/>
            </a:xfrm>
            <a:prstGeom prst="straightConnector1">
              <a:avLst/>
            </a:prstGeom>
            <a:noFill/>
            <a:ln w="9525" cap="rnd" cmpd="sng">
              <a:solidFill>
                <a:schemeClr val="lt1"/>
              </a:solidFill>
              <a:prstDash val="solid"/>
              <a:miter lim="800000"/>
              <a:headEnd type="none" w="med" len="med"/>
              <a:tailEnd type="none" w="med" len="med"/>
            </a:ln>
          </p:spPr>
        </p:cxnSp>
        <p:cxnSp>
          <p:nvCxnSpPr>
            <p:cNvPr id="13" name="Google Shape;13;p43"/>
            <p:cNvCxnSpPr/>
            <p:nvPr/>
          </p:nvCxnSpPr>
          <p:spPr>
            <a:xfrm flipH="1">
              <a:off x="781153851" y="215389763"/>
              <a:ext cx="1366329625" cy="1269258887"/>
            </a:xfrm>
            <a:prstGeom prst="straightConnector1">
              <a:avLst/>
            </a:prstGeom>
            <a:noFill/>
            <a:ln w="9525" cap="rnd" cmpd="sng">
              <a:solidFill>
                <a:schemeClr val="lt1"/>
              </a:solidFill>
              <a:prstDash val="solid"/>
              <a:miter lim="800000"/>
              <a:headEnd type="none" w="med" len="med"/>
              <a:tailEnd type="none" w="med" len="med"/>
            </a:ln>
          </p:spPr>
        </p:cxnSp>
        <p:cxnSp>
          <p:nvCxnSpPr>
            <p:cNvPr id="14" name="Google Shape;14;p43"/>
            <p:cNvCxnSpPr/>
            <p:nvPr/>
          </p:nvCxnSpPr>
          <p:spPr>
            <a:xfrm flipH="1">
              <a:off x="890184554" y="116669015"/>
              <a:ext cx="1253158588" cy="1164128872"/>
            </a:xfrm>
            <a:prstGeom prst="straightConnector1">
              <a:avLst/>
            </a:prstGeom>
            <a:noFill/>
            <a:ln w="28575" cap="rnd" cmpd="sng">
              <a:solidFill>
                <a:schemeClr val="lt1"/>
              </a:solidFill>
              <a:prstDash val="solid"/>
              <a:miter lim="800000"/>
              <a:headEnd type="none" w="med" len="med"/>
              <a:tailEnd type="none" w="med" len="med"/>
            </a:ln>
          </p:spPr>
        </p:cxnSp>
        <p:cxnSp>
          <p:nvCxnSpPr>
            <p:cNvPr id="15" name="Google Shape;15;p43"/>
            <p:cNvCxnSpPr/>
            <p:nvPr/>
          </p:nvCxnSpPr>
          <p:spPr>
            <a:xfrm flipH="1">
              <a:off x="1232457491" y="485908293"/>
              <a:ext cx="910886371" cy="846173013"/>
            </a:xfrm>
            <a:prstGeom prst="straightConnector1">
              <a:avLst/>
            </a:prstGeom>
            <a:noFill/>
            <a:ln w="28575" cap="rnd" cmpd="sng">
              <a:solidFill>
                <a:schemeClr val="lt1"/>
              </a:solidFill>
              <a:prstDash val="solid"/>
              <a:miter lim="800000"/>
              <a:headEnd type="none" w="med" len="med"/>
              <a:tailEnd type="none" w="med" len="med"/>
            </a:ln>
          </p:spPr>
        </p:cxnSp>
      </p:grpSp>
      <p:grpSp>
        <p:nvGrpSpPr>
          <p:cNvPr id="16" name="Google Shape;16;p43"/>
          <p:cNvGrpSpPr/>
          <p:nvPr/>
        </p:nvGrpSpPr>
        <p:grpSpPr>
          <a:xfrm>
            <a:off x="4129087" y="1114425"/>
            <a:ext cx="4586288" cy="4756150"/>
            <a:chOff x="-84" y="16"/>
            <a:chExt cx="2147483647" cy="2147483586"/>
          </a:xfrm>
        </p:grpSpPr>
        <p:cxnSp>
          <p:nvCxnSpPr>
            <p:cNvPr id="17" name="Google Shape;17;p43"/>
            <p:cNvCxnSpPr/>
            <p:nvPr/>
          </p:nvCxnSpPr>
          <p:spPr>
            <a:xfrm flipH="1">
              <a:off x="746981451" y="16"/>
              <a:ext cx="1397669922" cy="1348149803"/>
            </a:xfrm>
            <a:prstGeom prst="straightConnector1">
              <a:avLst/>
            </a:prstGeom>
            <a:noFill/>
            <a:ln w="12700" cap="rnd" cmpd="sng">
              <a:solidFill>
                <a:schemeClr val="lt1"/>
              </a:solidFill>
              <a:prstDash val="solid"/>
              <a:miter lim="800000"/>
              <a:headEnd type="none" w="med" len="med"/>
              <a:tailEnd type="none" w="med" len="med"/>
            </a:ln>
          </p:spPr>
        </p:cxnSp>
        <p:cxnSp>
          <p:nvCxnSpPr>
            <p:cNvPr id="18" name="Google Shape;18;p43"/>
            <p:cNvCxnSpPr/>
            <p:nvPr/>
          </p:nvCxnSpPr>
          <p:spPr>
            <a:xfrm flipH="1">
              <a:off x="-84" y="77134459"/>
              <a:ext cx="2147483647" cy="2070349143"/>
            </a:xfrm>
            <a:prstGeom prst="straightConnector1">
              <a:avLst/>
            </a:prstGeom>
            <a:noFill/>
            <a:ln w="12700" cap="rnd" cmpd="sng">
              <a:solidFill>
                <a:schemeClr val="lt1"/>
              </a:solidFill>
              <a:prstDash val="solid"/>
              <a:miter lim="800000"/>
              <a:headEnd type="none" w="med" len="med"/>
              <a:tailEnd type="none" w="med" len="med"/>
            </a:ln>
          </p:spPr>
        </p:cxnSp>
        <p:cxnSp>
          <p:nvCxnSpPr>
            <p:cNvPr id="19" name="Google Shape;19;p43"/>
            <p:cNvCxnSpPr/>
            <p:nvPr/>
          </p:nvCxnSpPr>
          <p:spPr>
            <a:xfrm flipH="1">
              <a:off x="397209709" y="129012823"/>
              <a:ext cx="1744609475" cy="1681945372"/>
            </a:xfrm>
            <a:prstGeom prst="straightConnector1">
              <a:avLst/>
            </a:prstGeom>
            <a:noFill/>
            <a:ln w="12700" cap="rnd" cmpd="sng">
              <a:solidFill>
                <a:schemeClr val="lt1"/>
              </a:solidFill>
              <a:prstDash val="solid"/>
              <a:miter lim="800000"/>
              <a:headEnd type="none" w="med" len="med"/>
              <a:tailEnd type="none" w="med" len="med"/>
            </a:ln>
          </p:spPr>
        </p:cxnSp>
        <p:cxnSp>
          <p:nvCxnSpPr>
            <p:cNvPr id="20" name="Google Shape;20;p43"/>
            <p:cNvCxnSpPr/>
            <p:nvPr/>
          </p:nvCxnSpPr>
          <p:spPr>
            <a:xfrm flipH="1">
              <a:off x="432612096" y="59386700"/>
              <a:ext cx="1712039723" cy="1651227917"/>
            </a:xfrm>
            <a:prstGeom prst="straightConnector1">
              <a:avLst/>
            </a:prstGeom>
            <a:noFill/>
            <a:ln w="31750" cap="rnd" cmpd="sng">
              <a:solidFill>
                <a:schemeClr val="lt1"/>
              </a:solidFill>
              <a:prstDash val="solid"/>
              <a:miter lim="800000"/>
              <a:headEnd type="none" w="med" len="med"/>
              <a:tailEnd type="none" w="med" len="med"/>
            </a:ln>
          </p:spPr>
        </p:cxnSp>
        <p:cxnSp>
          <p:nvCxnSpPr>
            <p:cNvPr id="21" name="Google Shape;21;p43"/>
            <p:cNvCxnSpPr/>
            <p:nvPr/>
          </p:nvCxnSpPr>
          <p:spPr>
            <a:xfrm flipH="1">
              <a:off x="611745993" y="258025629"/>
              <a:ext cx="1530073191" cy="1475114832"/>
            </a:xfrm>
            <a:prstGeom prst="straightConnector1">
              <a:avLst/>
            </a:prstGeom>
            <a:noFill/>
            <a:ln w="31750" cap="rnd" cmpd="sng">
              <a:solidFill>
                <a:schemeClr val="lt1"/>
              </a:solidFill>
              <a:prstDash val="solid"/>
              <a:miter lim="800000"/>
              <a:headEnd type="none" w="med" len="med"/>
              <a:tailEnd type="none" w="med" len="med"/>
            </a:ln>
          </p:spPr>
        </p:cxnSp>
      </p:grpSp>
      <p:sp>
        <p:nvSpPr>
          <p:cNvPr id="22" name="Google Shape;22;p43"/>
          <p:cNvSpPr txBox="1">
            <a:spLocks noGrp="1"/>
          </p:cNvSpPr>
          <p:nvPr>
            <p:ph type="title"/>
          </p:nvPr>
        </p:nvSpPr>
        <p:spPr>
          <a:xfrm>
            <a:off x="533400" y="4495800"/>
            <a:ext cx="6554787" cy="152400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 name="Google Shape;23;p43"/>
          <p:cNvSpPr txBox="1">
            <a:spLocks noGrp="1"/>
          </p:cNvSpPr>
          <p:nvPr>
            <p:ph type="body" idx="1"/>
          </p:nvPr>
        </p:nvSpPr>
        <p:spPr>
          <a:xfrm>
            <a:off x="533400" y="533400"/>
            <a:ext cx="6554787" cy="3767137"/>
          </a:xfrm>
          <a:prstGeom prst="rect">
            <a:avLst/>
          </a:prstGeom>
          <a:noFill/>
          <a:ln>
            <a:noFill/>
          </a:ln>
        </p:spPr>
        <p:txBody>
          <a:bodyPr spcFirstLastPara="1" wrap="square" lIns="91425" tIns="45700" rIns="91425" bIns="45700" anchor="ctr"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4" name="Google Shape;24;p43"/>
          <p:cNvSpPr txBox="1">
            <a:spLocks noGrp="1"/>
          </p:cNvSpPr>
          <p:nvPr>
            <p:ph type="dt" idx="10"/>
          </p:nvPr>
        </p:nvSpPr>
        <p:spPr>
          <a:xfrm>
            <a:off x="7429500" y="6172200"/>
            <a:ext cx="1201737"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 name="Google Shape;25;p43"/>
          <p:cNvSpPr txBox="1">
            <a:spLocks noGrp="1"/>
          </p:cNvSpPr>
          <p:nvPr>
            <p:ph type="ftr" idx="11"/>
          </p:nvPr>
        </p:nvSpPr>
        <p:spPr>
          <a:xfrm>
            <a:off x="533400" y="6172200"/>
            <a:ext cx="5811837" cy="36512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 name="Google Shape;26;p43"/>
          <p:cNvSpPr txBox="1">
            <a:spLocks noGrp="1"/>
          </p:cNvSpPr>
          <p:nvPr>
            <p:ph type="sldNum" idx="12"/>
          </p:nvPr>
        </p:nvSpPr>
        <p:spPr>
          <a:xfrm>
            <a:off x="7773987" y="5578475"/>
            <a:ext cx="857250" cy="669925"/>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1pPr>
            <a:lvl2pPr marL="0" marR="0" lvl="1"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2pPr>
            <a:lvl3pPr marL="0" marR="0" lvl="2"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3pPr>
            <a:lvl4pPr marL="0" marR="0" lvl="3"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4pPr>
            <a:lvl5pPr marL="0" marR="0" lvl="4"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5pPr>
            <a:lvl6pPr marL="0" marR="0" lvl="5"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6pPr>
            <a:lvl7pPr marL="0" marR="0" lvl="6"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7pPr>
            <a:lvl8pPr marL="0" marR="0" lvl="7"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8pPr>
            <a:lvl9pPr marL="0" marR="0" lvl="8" indent="0" algn="r" rtl="0">
              <a:lnSpc>
                <a:spcPct val="100000"/>
              </a:lnSpc>
              <a:spcBef>
                <a:spcPts val="0"/>
              </a:spcBef>
              <a:spcAft>
                <a:spcPts val="0"/>
              </a:spcAft>
              <a:buClr>
                <a:srgbClr val="0A304A"/>
              </a:buClr>
              <a:buSzPts val="2800"/>
              <a:buFont typeface="Century Gothic"/>
              <a:buNone/>
              <a:defRPr sz="2800" b="0" i="0" u="none" strike="noStrike" cap="none">
                <a:solidFill>
                  <a:srgbClr val="0A304A"/>
                </a:solidFill>
                <a:latin typeface="Century Gothic"/>
                <a:ea typeface="Century Gothic"/>
                <a:cs typeface="Century Gothic"/>
                <a:sym typeface="Century Gothic"/>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Lst>
  <p:transition>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14" name="Group 13"/>
          <p:cNvGrpSpPr/>
          <p:nvPr/>
        </p:nvGrpSpPr>
        <p:grpSpPr>
          <a:xfrm>
            <a:off x="0" y="0"/>
            <a:ext cx="2132013" cy="6858001"/>
            <a:chOff x="0" y="0"/>
            <a:chExt cx="2132013" cy="6858001"/>
          </a:xfrm>
        </p:grpSpPr>
        <p:sp>
          <p:nvSpPr>
            <p:cNvPr id="15" name="Freeform 6"/>
            <p:cNvSpPr/>
            <p:nvPr/>
          </p:nvSpPr>
          <p:spPr bwMode="auto">
            <a:xfrm>
              <a:off x="0" y="0"/>
              <a:ext cx="1073150" cy="5291138"/>
            </a:xfrm>
            <a:custGeom>
              <a:avLst/>
              <a:gdLst/>
              <a:ahLst/>
              <a:cxnLst/>
              <a:rect l="0" t="0" r="r" b="b"/>
              <a:pathLst>
                <a:path w="676" h="3333">
                  <a:moveTo>
                    <a:pt x="0" y="3132"/>
                  </a:moveTo>
                  <a:lnTo>
                    <a:pt x="0" y="3312"/>
                  </a:lnTo>
                  <a:lnTo>
                    <a:pt x="126" y="3333"/>
                  </a:lnTo>
                  <a:lnTo>
                    <a:pt x="676" y="0"/>
                  </a:lnTo>
                  <a:lnTo>
                    <a:pt x="514" y="0"/>
                  </a:lnTo>
                  <a:lnTo>
                    <a:pt x="0" y="3132"/>
                  </a:lnTo>
                  <a:close/>
                </a:path>
              </a:pathLst>
            </a:custGeom>
            <a:solidFill>
              <a:schemeClr val="accent1"/>
            </a:solidFill>
            <a:ln>
              <a:noFill/>
            </a:ln>
          </p:spPr>
        </p:sp>
        <p:sp>
          <p:nvSpPr>
            <p:cNvPr id="16" name="Freeform 7"/>
            <p:cNvSpPr/>
            <p:nvPr/>
          </p:nvSpPr>
          <p:spPr bwMode="auto">
            <a:xfrm>
              <a:off x="0" y="0"/>
              <a:ext cx="758825" cy="4624388"/>
            </a:xfrm>
            <a:custGeom>
              <a:avLst/>
              <a:gdLst/>
              <a:ahLst/>
              <a:cxnLst/>
              <a:rect l="0" t="0" r="r" b="b"/>
              <a:pathLst>
                <a:path w="478" h="2913">
                  <a:moveTo>
                    <a:pt x="478" y="0"/>
                  </a:moveTo>
                  <a:lnTo>
                    <a:pt x="318" y="0"/>
                  </a:lnTo>
                  <a:lnTo>
                    <a:pt x="0" y="1938"/>
                  </a:lnTo>
                  <a:lnTo>
                    <a:pt x="0" y="2913"/>
                  </a:lnTo>
                  <a:lnTo>
                    <a:pt x="478" y="0"/>
                  </a:lnTo>
                  <a:close/>
                </a:path>
              </a:pathLst>
            </a:custGeom>
            <a:solidFill>
              <a:schemeClr val="tx1">
                <a:lumMod val="65000"/>
                <a:lumOff val="35000"/>
              </a:schemeClr>
            </a:solidFill>
            <a:ln>
              <a:noFill/>
            </a:ln>
          </p:spPr>
        </p:sp>
        <p:sp>
          <p:nvSpPr>
            <p:cNvPr id="17" name="Freeform 8"/>
            <p:cNvSpPr/>
            <p:nvPr/>
          </p:nvSpPr>
          <p:spPr bwMode="auto">
            <a:xfrm>
              <a:off x="0" y="5662613"/>
              <a:ext cx="906463" cy="1195388"/>
            </a:xfrm>
            <a:custGeom>
              <a:avLst/>
              <a:gdLst/>
              <a:ahLst/>
              <a:cxnLst/>
              <a:rect l="0" t="0" r="r" b="b"/>
              <a:pathLst>
                <a:path w="571" h="753">
                  <a:moveTo>
                    <a:pt x="0" y="0"/>
                  </a:moveTo>
                  <a:lnTo>
                    <a:pt x="0" y="12"/>
                  </a:lnTo>
                  <a:lnTo>
                    <a:pt x="538" y="753"/>
                  </a:lnTo>
                  <a:lnTo>
                    <a:pt x="571" y="753"/>
                  </a:lnTo>
                  <a:lnTo>
                    <a:pt x="0" y="0"/>
                  </a:lnTo>
                  <a:close/>
                </a:path>
              </a:pathLst>
            </a:custGeom>
            <a:solidFill>
              <a:schemeClr val="tx1">
                <a:lumMod val="85000"/>
                <a:lumOff val="15000"/>
              </a:schemeClr>
            </a:solidFill>
            <a:ln>
              <a:noFill/>
            </a:ln>
          </p:spPr>
        </p:sp>
        <p:sp>
          <p:nvSpPr>
            <p:cNvPr id="18" name="Freeform 9"/>
            <p:cNvSpPr/>
            <p:nvPr/>
          </p:nvSpPr>
          <p:spPr bwMode="auto">
            <a:xfrm>
              <a:off x="0" y="5295900"/>
              <a:ext cx="1487488" cy="1562100"/>
            </a:xfrm>
            <a:custGeom>
              <a:avLst/>
              <a:gdLst/>
              <a:ahLst/>
              <a:cxnLst/>
              <a:rect l="0" t="0" r="r" b="b"/>
              <a:pathLst>
                <a:path w="937" h="984">
                  <a:moveTo>
                    <a:pt x="0" y="0"/>
                  </a:moveTo>
                  <a:lnTo>
                    <a:pt x="0" y="3"/>
                  </a:lnTo>
                  <a:lnTo>
                    <a:pt x="901" y="984"/>
                  </a:lnTo>
                  <a:lnTo>
                    <a:pt x="937" y="984"/>
                  </a:lnTo>
                  <a:lnTo>
                    <a:pt x="0" y="0"/>
                  </a:lnTo>
                  <a:close/>
                </a:path>
              </a:pathLst>
            </a:custGeom>
            <a:solidFill>
              <a:schemeClr val="accent1">
                <a:lumMod val="50000"/>
              </a:schemeClr>
            </a:solidFill>
            <a:ln>
              <a:noFill/>
            </a:ln>
          </p:spPr>
        </p:sp>
        <p:sp>
          <p:nvSpPr>
            <p:cNvPr id="19" name="Freeform 10"/>
            <p:cNvSpPr/>
            <p:nvPr/>
          </p:nvSpPr>
          <p:spPr bwMode="auto">
            <a:xfrm>
              <a:off x="0" y="5257800"/>
              <a:ext cx="2132013" cy="1600200"/>
            </a:xfrm>
            <a:custGeom>
              <a:avLst/>
              <a:gdLst/>
              <a:ahLst/>
              <a:cxnLst/>
              <a:rect l="0" t="0" r="r" b="b"/>
              <a:pathLst>
                <a:path w="1343" h="1008">
                  <a:moveTo>
                    <a:pt x="0" y="24"/>
                  </a:moveTo>
                  <a:lnTo>
                    <a:pt x="937" y="1008"/>
                  </a:lnTo>
                  <a:lnTo>
                    <a:pt x="1343" y="1008"/>
                  </a:lnTo>
                  <a:lnTo>
                    <a:pt x="126" y="21"/>
                  </a:lnTo>
                  <a:lnTo>
                    <a:pt x="0" y="0"/>
                  </a:lnTo>
                  <a:lnTo>
                    <a:pt x="0" y="24"/>
                  </a:lnTo>
                  <a:close/>
                </a:path>
              </a:pathLst>
            </a:custGeom>
            <a:solidFill>
              <a:schemeClr val="accent1">
                <a:lumMod val="75000"/>
              </a:schemeClr>
            </a:solidFill>
            <a:ln>
              <a:noFill/>
            </a:ln>
          </p:spPr>
        </p:sp>
        <p:sp>
          <p:nvSpPr>
            <p:cNvPr id="20" name="Freeform 11"/>
            <p:cNvSpPr/>
            <p:nvPr/>
          </p:nvSpPr>
          <p:spPr bwMode="auto">
            <a:xfrm>
              <a:off x="0" y="5357813"/>
              <a:ext cx="1377950" cy="1500188"/>
            </a:xfrm>
            <a:custGeom>
              <a:avLst/>
              <a:gdLst/>
              <a:ahLst/>
              <a:cxnLst/>
              <a:rect l="0" t="0" r="r" b="b"/>
              <a:pathLst>
                <a:path w="868" h="945">
                  <a:moveTo>
                    <a:pt x="0" y="192"/>
                  </a:moveTo>
                  <a:lnTo>
                    <a:pt x="571" y="945"/>
                  </a:lnTo>
                  <a:lnTo>
                    <a:pt x="868" y="945"/>
                  </a:lnTo>
                  <a:lnTo>
                    <a:pt x="0" y="0"/>
                  </a:lnTo>
                  <a:lnTo>
                    <a:pt x="0" y="192"/>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982133" y="457201"/>
            <a:ext cx="7704667" cy="1981200"/>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82134" y="2667000"/>
            <a:ext cx="7704666" cy="3356995"/>
          </a:xfrm>
          <a:prstGeom prst="rect">
            <a:avLst/>
          </a:prstGeom>
        </p:spPr>
        <p:txBody>
          <a:bodyPr vert="horz" lIns="91440" tIns="45720" rIns="91440" bIns="45720" rtlCol="0"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358679" y="6116070"/>
            <a:ext cx="85747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endParaRPr lang="en-US"/>
          </a:p>
        </p:txBody>
      </p:sp>
      <p:sp>
        <p:nvSpPr>
          <p:cNvPr id="5" name="Footer Placeholder 4"/>
          <p:cNvSpPr>
            <a:spLocks noGrp="1"/>
          </p:cNvSpPr>
          <p:nvPr>
            <p:ph type="ftr" sz="quarter" idx="3"/>
          </p:nvPr>
        </p:nvSpPr>
        <p:spPr>
          <a:xfrm>
            <a:off x="1986997" y="6116070"/>
            <a:ext cx="531451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8273317" y="6116070"/>
            <a:ext cx="413483"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marL="0" lvl="0" indent="0" algn="r" rtl="0">
              <a:spcBef>
                <a:spcPts val="0"/>
              </a:spcBef>
              <a:spcAft>
                <a:spcPts val="0"/>
              </a:spcAft>
              <a:buNone/>
            </a:pPr>
            <a:fld id="{00000000-1234-1234-1234-123412341234}" type="slidenum">
              <a:rPr lang="en-US" smtClean="0"/>
              <a:t>‹#›</a:t>
            </a:fld>
            <a:endParaRPr lang="en-US" sz="1400">
              <a:solidFill>
                <a:srgbClr val="000000"/>
              </a:solidFill>
              <a:latin typeface="Arial"/>
              <a:ea typeface="Arial"/>
              <a:cs typeface="Arial"/>
              <a:sym typeface="Arial"/>
            </a:endParaRPr>
          </a:p>
        </p:txBody>
      </p:sp>
    </p:spTree>
    <p:extLst>
      <p:ext uri="{BB962C8B-B14F-4D97-AF65-F5344CB8AC3E}">
        <p14:creationId xmlns:p14="http://schemas.microsoft.com/office/powerpoint/2010/main" val="3085338919"/>
      </p:ext>
    </p:extLst>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 id="2147483665" r:id="rId11"/>
    <p:sldLayoutId id="2147483666" r:id="rId12"/>
    <p:sldLayoutId id="2147483667" r:id="rId13"/>
    <p:sldLayoutId id="2147483668" r:id="rId14"/>
    <p:sldLayoutId id="2147483669" r:id="rId15"/>
    <p:sldLayoutId id="2147483670" r:id="rId16"/>
    <p:sldLayoutId id="2147483671" r:id="rId17"/>
  </p:sldLayoutIdLst>
  <p:transition>
    <p:fade/>
  </p:transition>
  <p:timing>
    <p:tnLst>
      <p:par>
        <p:cTn id="1" dur="indefinite" restart="never" nodeType="tmRoot"/>
      </p:par>
    </p:tnLst>
  </p:timing>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package" Target="../embeddings/Microsoft_Visio_Drawing1111.vsdx"/><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14.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8.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5" name="Google Shape;75;p1"/>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76" name="Google Shape;76;p1"/>
          <p:cNvPicPr preferRelativeResize="0"/>
          <p:nvPr/>
        </p:nvPicPr>
        <p:blipFill rotWithShape="1">
          <a:blip r:embed="rId4">
            <a:alphaModFix/>
          </a:blip>
          <a:srcRect/>
          <a:stretch/>
        </p:blipFill>
        <p:spPr>
          <a:xfrm>
            <a:off x="7939087" y="6350"/>
            <a:ext cx="1204912" cy="704850"/>
          </a:xfrm>
          <a:prstGeom prst="rect">
            <a:avLst/>
          </a:prstGeom>
          <a:noFill/>
          <a:ln>
            <a:noFill/>
          </a:ln>
        </p:spPr>
      </p:pic>
      <p:sp>
        <p:nvSpPr>
          <p:cNvPr id="77" name="Google Shape;77;p1"/>
          <p:cNvSpPr txBox="1"/>
          <p:nvPr/>
        </p:nvSpPr>
        <p:spPr>
          <a:xfrm>
            <a:off x="492125" y="1065212"/>
            <a:ext cx="8391600" cy="286200"/>
          </a:xfrm>
          <a:prstGeom prst="rect">
            <a:avLst/>
          </a:prstGeom>
          <a:noFill/>
          <a:ln>
            <a:noFill/>
          </a:ln>
        </p:spPr>
        <p:txBody>
          <a:bodyPr spcFirstLastPara="1" wrap="square" lIns="91425" tIns="45700" rIns="91425" bIns="45700" anchor="b" anchorCtr="0">
            <a:spAutoFit/>
          </a:bodyPr>
          <a:lstStyle/>
          <a:p>
            <a:pPr marL="0" marR="0" lvl="0" indent="0" algn="l" rtl="0">
              <a:lnSpc>
                <a:spcPct val="90000"/>
              </a:lnSpc>
              <a:spcBef>
                <a:spcPts val="0"/>
              </a:spcBef>
              <a:spcAft>
                <a:spcPts val="0"/>
              </a:spcAft>
              <a:buClr>
                <a:srgbClr val="FF0000"/>
              </a:buClr>
              <a:buSzPts val="4800"/>
              <a:buFont typeface="Cantata One"/>
              <a:buNone/>
            </a:pPr>
            <a:r>
              <a:rPr lang="en-US"/>
              <a:t>-</a:t>
            </a:r>
            <a:endParaRPr/>
          </a:p>
        </p:txBody>
      </p:sp>
      <p:sp>
        <p:nvSpPr>
          <p:cNvPr id="78" name="Google Shape;78;p1"/>
          <p:cNvSpPr txBox="1">
            <a:spLocks noGrp="1"/>
          </p:cNvSpPr>
          <p:nvPr>
            <p:ph type="ctrTitle"/>
          </p:nvPr>
        </p:nvSpPr>
        <p:spPr>
          <a:xfrm>
            <a:off x="1439389" y="2316308"/>
            <a:ext cx="7102154" cy="2800726"/>
          </a:xfrm>
          <a:prstGeom prst="rect">
            <a:avLst/>
          </a:prstGeom>
          <a:ln/>
        </p:spPr>
        <p:style>
          <a:lnRef idx="3">
            <a:schemeClr val="lt1"/>
          </a:lnRef>
          <a:fillRef idx="1">
            <a:schemeClr val="accent6"/>
          </a:fillRef>
          <a:effectRef idx="1">
            <a:schemeClr val="accent6"/>
          </a:effectRef>
          <a:fontRef idx="minor">
            <a:schemeClr val="lt1"/>
          </a:fontRef>
        </p:style>
        <p:txBody>
          <a:bodyPr spcFirstLastPara="1" wrap="square" lIns="91425" tIns="45700" rIns="91425" bIns="45700" anchor="b" anchorCtr="0">
            <a:spAutoFit/>
          </a:bodyPr>
          <a:lstStyle/>
          <a:p>
            <a:pPr marL="0" lvl="0" indent="0" algn="ctr" rtl="0">
              <a:lnSpc>
                <a:spcPct val="100000"/>
              </a:lnSpc>
              <a:spcBef>
                <a:spcPts val="0"/>
              </a:spcBef>
              <a:spcAft>
                <a:spcPts val="0"/>
              </a:spcAft>
              <a:buSzPts val="1400"/>
              <a:buNone/>
            </a:pPr>
            <a:r>
              <a:rPr lang="en-US" b="1" dirty="0" smtClean="0">
                <a:solidFill>
                  <a:srgbClr val="FFFFFF"/>
                </a:solidFill>
                <a:latin typeface="Century Gothic"/>
                <a:ea typeface="Century Gothic"/>
                <a:cs typeface="Century Gothic"/>
                <a:sym typeface="Century Gothic"/>
              </a:rPr>
              <a:t>PREPARATION TO THE PRINCIPAL SECRETARY STATE DEPARTMENT FOR CITIZEN SERVICES</a:t>
            </a:r>
            <a:endParaRPr sz="5400" dirty="0"/>
          </a:p>
        </p:txBody>
      </p:sp>
      <p:sp>
        <p:nvSpPr>
          <p:cNvPr id="2" name="Slide Number Placeholder 1"/>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US" sz="1600" smtClean="0">
                <a:latin typeface="Times New Roman" panose="02020603050405020304" pitchFamily="18" charset="0"/>
                <a:cs typeface="Times New Roman" panose="02020603050405020304" pitchFamily="18" charset="0"/>
              </a:rPr>
              <a:t>1</a:t>
            </a:fld>
            <a:endParaRPr lang="en-US" sz="16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2"/>
        <p:cNvGrpSpPr/>
        <p:nvPr/>
      </p:nvGrpSpPr>
      <p:grpSpPr>
        <a:xfrm>
          <a:off x="0" y="0"/>
          <a:ext cx="0" cy="0"/>
          <a:chOff x="0" y="0"/>
          <a:chExt cx="0" cy="0"/>
        </a:xfrm>
      </p:grpSpPr>
      <p:sp>
        <p:nvSpPr>
          <p:cNvPr id="83" name="Google Shape;83;p2"/>
          <p:cNvSpPr txBox="1">
            <a:spLocks noGrp="1"/>
          </p:cNvSpPr>
          <p:nvPr>
            <p:ph type="title"/>
          </p:nvPr>
        </p:nvSpPr>
        <p:spPr>
          <a:xfrm>
            <a:off x="1371600" y="326231"/>
            <a:ext cx="6378575" cy="1293812"/>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SzPts val="1400"/>
              <a:buNone/>
            </a:pPr>
            <a:r>
              <a:rPr lang="en-US" b="1" i="0"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Presentation Layout</a:t>
            </a:r>
            <a:endParaRPr lang="en-US" sz="48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5" name="Google Shape;85;p2"/>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86" name="Google Shape;86;p2"/>
          <p:cNvPicPr preferRelativeResize="0"/>
          <p:nvPr/>
        </p:nvPicPr>
        <p:blipFill rotWithShape="1">
          <a:blip r:embed="rId4">
            <a:alphaModFix/>
          </a:blip>
          <a:srcRect/>
          <a:stretch/>
        </p:blipFill>
        <p:spPr>
          <a:xfrm>
            <a:off x="7939087" y="6350"/>
            <a:ext cx="1204912" cy="704850"/>
          </a:xfrm>
          <a:prstGeom prst="rect">
            <a:avLst/>
          </a:prstGeom>
          <a:noFill/>
          <a:ln>
            <a:noFill/>
          </a:ln>
        </p:spPr>
      </p:pic>
      <p:sp>
        <p:nvSpPr>
          <p:cNvPr id="3" name="TextBox 2"/>
          <p:cNvSpPr txBox="1"/>
          <p:nvPr/>
        </p:nvSpPr>
        <p:spPr>
          <a:xfrm>
            <a:off x="1535502" y="1673525"/>
            <a:ext cx="6133381" cy="1815882"/>
          </a:xfrm>
          <a:prstGeom prst="rect">
            <a:avLst/>
          </a:prstGeom>
          <a:noFill/>
        </p:spPr>
        <p:txBody>
          <a:bodyPr wrap="square" rtlCol="0">
            <a:spAutoFit/>
          </a:bodyPr>
          <a:lstStyle/>
          <a:p>
            <a:r>
              <a:rPr lang="en-US" dirty="0">
                <a:latin typeface="Cantata One"/>
                <a:ea typeface="Cantata One"/>
                <a:cs typeface="Cantata One"/>
                <a:sym typeface="Cantata One"/>
              </a:rPr>
              <a:t>Over-view of </a:t>
            </a:r>
            <a:r>
              <a:rPr lang="en-US" i="1" dirty="0">
                <a:latin typeface="Cantata One"/>
                <a:ea typeface="Cantata One"/>
                <a:cs typeface="Cantata One"/>
                <a:sym typeface="Cantata One"/>
              </a:rPr>
              <a:t>Huduma </a:t>
            </a:r>
            <a:r>
              <a:rPr lang="en-US" i="1" dirty="0" smtClean="0">
                <a:latin typeface="Cantata One"/>
                <a:ea typeface="Cantata One"/>
                <a:cs typeface="Cantata One"/>
                <a:sym typeface="Cantata One"/>
              </a:rPr>
              <a:t>Namba</a:t>
            </a:r>
          </a:p>
          <a:p>
            <a:endParaRPr lang="en-US" i="1" dirty="0">
              <a:latin typeface="Cantata One"/>
              <a:sym typeface="Cantata One"/>
            </a:endParaRPr>
          </a:p>
          <a:p>
            <a:r>
              <a:rPr lang="en-US" i="1" dirty="0">
                <a:latin typeface="Cantata One"/>
                <a:ea typeface="Cantata One"/>
                <a:cs typeface="Cantata One"/>
                <a:sym typeface="Cantata One"/>
              </a:rPr>
              <a:t>Huduma</a:t>
            </a:r>
            <a:r>
              <a:rPr lang="en-US" dirty="0">
                <a:latin typeface="Cantata One"/>
                <a:ea typeface="Cantata One"/>
                <a:cs typeface="Cantata One"/>
                <a:sym typeface="Cantata One"/>
              </a:rPr>
              <a:t> Card </a:t>
            </a:r>
            <a:r>
              <a:rPr lang="en-US" dirty="0" smtClean="0">
                <a:latin typeface="Cantata One"/>
                <a:ea typeface="Cantata One"/>
                <a:cs typeface="Cantata One"/>
                <a:sym typeface="Cantata One"/>
              </a:rPr>
              <a:t>Distribution</a:t>
            </a:r>
          </a:p>
          <a:p>
            <a:endParaRPr lang="en-US" dirty="0">
              <a:latin typeface="Cantata One"/>
              <a:sym typeface="Cantata One"/>
            </a:endParaRPr>
          </a:p>
          <a:p>
            <a:pPr lvl="0"/>
            <a:r>
              <a:rPr lang="en-US" dirty="0">
                <a:latin typeface="Cantata One"/>
                <a:ea typeface="Cantata One"/>
                <a:cs typeface="Cantata One"/>
                <a:sym typeface="Cantata One"/>
              </a:rPr>
              <a:t>NIIMS Business Process</a:t>
            </a:r>
            <a:endParaRPr lang="en-US" sz="1100" dirty="0">
              <a:solidFill>
                <a:srgbClr val="0F496F"/>
              </a:solidFill>
              <a:latin typeface="Century Gothic"/>
              <a:ea typeface="Century Gothic"/>
              <a:cs typeface="Century Gothic"/>
              <a:sym typeface="Century Gothic"/>
            </a:endParaRPr>
          </a:p>
          <a:p>
            <a:endParaRPr lang="en-US" dirty="0"/>
          </a:p>
          <a:p>
            <a:endParaRPr lang="en-US" dirty="0"/>
          </a:p>
          <a:p>
            <a:endParaRPr lang="en-US" dirty="0"/>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z="1600" smtClean="0">
                <a:latin typeface="Times New Roman" panose="02020603050405020304" pitchFamily="18" charset="0"/>
                <a:cs typeface="Times New Roman" panose="02020603050405020304" pitchFamily="18" charset="0"/>
              </a:rPr>
              <a:t>2</a:t>
            </a:fld>
            <a:endParaRPr lang="en-US" sz="1600" dirty="0">
              <a:latin typeface="Times New Roman" panose="02020603050405020304" pitchFamily="18" charset="0"/>
              <a:cs typeface="Times New Roman" panose="02020603050405020304" pitchFamily="18" charset="0"/>
            </a:endParaRPr>
          </a:p>
        </p:txBody>
      </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pic>
        <p:nvPicPr>
          <p:cNvPr id="92" name="Google Shape;92;p3"/>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93" name="Google Shape;93;p3"/>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94" name="Google Shape;94;p3"/>
          <p:cNvSpPr txBox="1"/>
          <p:nvPr/>
        </p:nvSpPr>
        <p:spPr>
          <a:xfrm>
            <a:off x="1604962" y="206375"/>
            <a:ext cx="6192837" cy="979487"/>
          </a:xfrm>
          <a:prstGeom prst="rect">
            <a:avLst/>
          </a:prstGeom>
          <a:noFill/>
          <a:ln>
            <a:noFill/>
          </a:ln>
        </p:spPr>
        <p:txBody>
          <a:bodyPr spcFirstLastPara="1" wrap="square" lIns="91425" tIns="45700" rIns="91425" bIns="45700" anchor="ctr" anchorCtr="0">
            <a:normAutofit/>
          </a:bodyPr>
          <a:lstStyle/>
          <a:p>
            <a:pPr marL="0" marR="0" lvl="0" indent="0" rtl="0">
              <a:lnSpc>
                <a:spcPct val="80000"/>
              </a:lnSpc>
              <a:spcBef>
                <a:spcPts val="0"/>
              </a:spcBef>
              <a:spcAft>
                <a:spcPts val="0"/>
              </a:spcAft>
              <a:buClr>
                <a:srgbClr val="FF0000"/>
              </a:buClr>
              <a:buSzPts val="1800"/>
              <a:buFont typeface="Cantata One"/>
              <a:buNone/>
            </a:pPr>
            <a:r>
              <a:rPr lang="en-US" sz="1800" b="1" i="0" u="none" strike="noStrike" cap="none" dirty="0">
                <a:solidFill>
                  <a:srgbClr val="FF0000"/>
                </a:solidFill>
                <a:latin typeface="Cantata One"/>
                <a:ea typeface="Cantata One"/>
                <a:cs typeface="Cantata One"/>
                <a:sym typeface="Cantata One"/>
              </a:rPr>
              <a:t>PART A</a:t>
            </a:r>
            <a:r>
              <a:rPr lang="en-US" sz="2600" b="1" i="0" u="none" strike="noStrike" cap="none" dirty="0">
                <a:solidFill>
                  <a:srgbClr val="FF0000"/>
                </a:solidFill>
                <a:latin typeface="Cantata One"/>
                <a:ea typeface="Cantata One"/>
                <a:cs typeface="Cantata One"/>
                <a:sym typeface="Cantata One"/>
              </a:rPr>
              <a:t>: </a:t>
            </a:r>
            <a:r>
              <a:rPr lang="en-US" sz="1800" b="1" i="0" u="none" strike="noStrike" cap="none" dirty="0" smtClean="0">
                <a:solidFill>
                  <a:srgbClr val="FF0000"/>
                </a:solidFill>
                <a:latin typeface="Cantata One"/>
                <a:ea typeface="Cantata One"/>
                <a:cs typeface="Cantata One"/>
                <a:sym typeface="Cantata One"/>
              </a:rPr>
              <a:t>OVER- VIEW OF </a:t>
            </a:r>
            <a:r>
              <a:rPr lang="en-US" sz="1800" b="1" i="1" u="none" strike="noStrike" cap="none" dirty="0" smtClean="0">
                <a:solidFill>
                  <a:srgbClr val="FF0000"/>
                </a:solidFill>
                <a:latin typeface="Cantata One"/>
                <a:ea typeface="Cantata One"/>
                <a:cs typeface="Cantata One"/>
                <a:sym typeface="Cantata One"/>
              </a:rPr>
              <a:t>HUDUMA NAMBA</a:t>
            </a:r>
            <a:r>
              <a:rPr lang="en-US" sz="1800" b="1" i="0" u="none" strike="noStrike" cap="none" dirty="0" smtClean="0">
                <a:solidFill>
                  <a:srgbClr val="FF0000"/>
                </a:solidFill>
                <a:latin typeface="Cantata One"/>
                <a:ea typeface="Cantata One"/>
                <a:cs typeface="Cantata One"/>
                <a:sym typeface="Cantata One"/>
              </a:rPr>
              <a:t>/ </a:t>
            </a:r>
            <a:r>
              <a:rPr lang="en-US" sz="1600" b="1" i="0" u="none" strike="noStrike" cap="none" dirty="0" smtClean="0">
                <a:solidFill>
                  <a:srgbClr val="FF0000"/>
                </a:solidFill>
                <a:latin typeface="Cantata One"/>
                <a:ea typeface="Cantata One"/>
                <a:cs typeface="Cantata One"/>
                <a:sym typeface="Cantata One"/>
              </a:rPr>
              <a:t>NIIMS   BACKGROUND</a:t>
            </a:r>
            <a:endParaRPr lang="en-US" sz="1100" b="0" i="0" u="none" strike="noStrike" cap="none" dirty="0" smtClean="0">
              <a:solidFill>
                <a:srgbClr val="0F496F"/>
              </a:solidFill>
              <a:latin typeface="Century Gothic"/>
              <a:ea typeface="Century Gothic"/>
              <a:cs typeface="Century Gothic"/>
              <a:sym typeface="Century Gothic"/>
            </a:endParaRPr>
          </a:p>
          <a:p>
            <a:pPr marL="0" marR="0" lvl="0" indent="0" algn="l" rtl="0">
              <a:lnSpc>
                <a:spcPct val="100000"/>
              </a:lnSpc>
              <a:spcBef>
                <a:spcPts val="0"/>
              </a:spcBef>
              <a:spcAft>
                <a:spcPts val="0"/>
              </a:spcAft>
              <a:buNone/>
            </a:pPr>
            <a:endParaRPr sz="1500" b="0" i="0" u="none" dirty="0">
              <a:solidFill>
                <a:srgbClr val="0F496F"/>
              </a:solidFill>
              <a:latin typeface="Century Gothic"/>
              <a:ea typeface="Century Gothic"/>
              <a:cs typeface="Century Gothic"/>
              <a:sym typeface="Century Gothic"/>
            </a:endParaRPr>
          </a:p>
        </p:txBody>
      </p:sp>
      <p:sp>
        <p:nvSpPr>
          <p:cNvPr id="2" name="TextBox 1"/>
          <p:cNvSpPr txBox="1"/>
          <p:nvPr/>
        </p:nvSpPr>
        <p:spPr>
          <a:xfrm>
            <a:off x="913876" y="1406106"/>
            <a:ext cx="7729267" cy="3864648"/>
          </a:xfrm>
          <a:prstGeom prst="rect">
            <a:avLst/>
          </a:prstGeom>
          <a:noFill/>
        </p:spPr>
        <p:txBody>
          <a:bodyPr wrap="square" rtlCol="0">
            <a:spAutoFit/>
          </a:bodyPr>
          <a:lstStyle/>
          <a:p>
            <a:pPr marL="12700" lvl="0" algn="just">
              <a:buSzPts val="1440"/>
            </a:pPr>
            <a:r>
              <a:rPr lang="en-US" dirty="0">
                <a:latin typeface="Times New Roman" panose="02020603050405020304" pitchFamily="18" charset="0"/>
                <a:ea typeface="Cantata One"/>
                <a:cs typeface="Times New Roman" panose="02020603050405020304" pitchFamily="18" charset="0"/>
                <a:sym typeface="Cantata One"/>
              </a:rPr>
              <a:t>In 2005, the Government of Kenya (</a:t>
            </a:r>
            <a:r>
              <a:rPr lang="en-US" dirty="0" err="1">
                <a:latin typeface="Times New Roman" panose="02020603050405020304" pitchFamily="18" charset="0"/>
                <a:ea typeface="Cantata One"/>
                <a:cs typeface="Times New Roman" panose="02020603050405020304" pitchFamily="18" charset="0"/>
                <a:sym typeface="Cantata One"/>
              </a:rPr>
              <a:t>GoK</a:t>
            </a:r>
            <a:r>
              <a:rPr lang="en-US" dirty="0">
                <a:latin typeface="Times New Roman" panose="02020603050405020304" pitchFamily="18" charset="0"/>
                <a:ea typeface="Cantata One"/>
                <a:cs typeface="Times New Roman" panose="02020603050405020304" pitchFamily="18" charset="0"/>
                <a:sym typeface="Cantata One"/>
              </a:rPr>
              <a:t>) initiated the registration of persons using a harmonized approach to address the </a:t>
            </a:r>
            <a:r>
              <a:rPr lang="en-US" dirty="0" smtClean="0">
                <a:latin typeface="Times New Roman" panose="02020603050405020304" pitchFamily="18" charset="0"/>
                <a:ea typeface="Cantata One"/>
                <a:cs typeface="Times New Roman" panose="02020603050405020304" pitchFamily="18" charset="0"/>
                <a:sym typeface="Cantata One"/>
              </a:rPr>
              <a:t>many challenges </a:t>
            </a:r>
            <a:r>
              <a:rPr lang="en-US" dirty="0">
                <a:latin typeface="Times New Roman" panose="02020603050405020304" pitchFamily="18" charset="0"/>
                <a:ea typeface="Cantata One"/>
                <a:cs typeface="Times New Roman" panose="02020603050405020304" pitchFamily="18" charset="0"/>
                <a:sym typeface="Cantata One"/>
              </a:rPr>
              <a:t>encountered during registration of </a:t>
            </a:r>
            <a:r>
              <a:rPr lang="en-US" dirty="0" smtClean="0">
                <a:latin typeface="Times New Roman" panose="02020603050405020304" pitchFamily="18" charset="0"/>
                <a:ea typeface="Cantata One"/>
                <a:cs typeface="Times New Roman" panose="02020603050405020304" pitchFamily="18" charset="0"/>
                <a:sym typeface="Cantata One"/>
              </a:rPr>
              <a:t>persons. </a:t>
            </a:r>
            <a:endParaRPr lang="en-US"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12700" lvl="0" algn="just">
              <a:lnSpc>
                <a:spcPct val="70000"/>
              </a:lnSpc>
              <a:spcBef>
                <a:spcPts val="600"/>
              </a:spcBef>
              <a:buSzPts val="1440"/>
            </a:pPr>
            <a:r>
              <a:rPr lang="en-US" dirty="0">
                <a:latin typeface="Times New Roman" panose="02020603050405020304" pitchFamily="18" charset="0"/>
                <a:cs typeface="Times New Roman" panose="02020603050405020304" pitchFamily="18" charset="0"/>
              </a:rPr>
              <a:t>To solve these shortcomings, the Integrated Population Register System (IPRS) was established to serve as the single source of truth for the population data in the country. IPRS was a good step towards integration of population data, but is limited in capacity since it only consolidated data from primary population registration agencies. IPRS failed to constitute a master register which could be regarded as “a single source of truth”. Kenyans were then compelled to obtain, keep and move around with multiple identification documents such as Identity Cards, Passports, Driving </a:t>
            </a:r>
            <a:r>
              <a:rPr lang="en-US" dirty="0" smtClean="0">
                <a:latin typeface="Times New Roman" panose="02020603050405020304" pitchFamily="18" charset="0"/>
                <a:cs typeface="Times New Roman" panose="02020603050405020304" pitchFamily="18" charset="0"/>
              </a:rPr>
              <a:t>Licenses, </a:t>
            </a:r>
            <a:r>
              <a:rPr lang="en-US" dirty="0">
                <a:latin typeface="Times New Roman" panose="02020603050405020304" pitchFamily="18" charset="0"/>
                <a:cs typeface="Times New Roman" panose="02020603050405020304" pitchFamily="18" charset="0"/>
              </a:rPr>
              <a:t>NSSF and NHIF cards, inconveniencing them. The question has been, why not have only one card? Or should one even have a card, where just a number can suffice?</a:t>
            </a:r>
            <a:endParaRPr lang="en-US" dirty="0">
              <a:latin typeface="Times New Roman" panose="02020603050405020304" pitchFamily="18" charset="0"/>
              <a:ea typeface="Cantata One"/>
              <a:cs typeface="Times New Roman" panose="02020603050405020304" pitchFamily="18" charset="0"/>
              <a:sym typeface="Cantata One"/>
            </a:endParaRPr>
          </a:p>
          <a:p>
            <a:pPr marL="12700" lvl="0" algn="just">
              <a:lnSpc>
                <a:spcPct val="70000"/>
              </a:lnSpc>
              <a:spcBef>
                <a:spcPts val="1000"/>
              </a:spcBef>
              <a:buSzPts val="1440"/>
            </a:pPr>
            <a:r>
              <a:rPr lang="en-US" dirty="0">
                <a:latin typeface="Times New Roman" panose="02020603050405020304" pitchFamily="18" charset="0"/>
                <a:ea typeface="Cantata One"/>
                <a:cs typeface="Times New Roman" panose="02020603050405020304" pitchFamily="18" charset="0"/>
                <a:sym typeface="Cantata One"/>
              </a:rPr>
              <a:t>To build on </a:t>
            </a:r>
            <a:r>
              <a:rPr lang="en-US" dirty="0" smtClean="0">
                <a:latin typeface="Times New Roman" panose="02020603050405020304" pitchFamily="18" charset="0"/>
                <a:ea typeface="Cantata One"/>
                <a:cs typeface="Times New Roman" panose="02020603050405020304" pitchFamily="18" charset="0"/>
                <a:sym typeface="Cantata One"/>
              </a:rPr>
              <a:t>IPRS and resolve the shortcomings of IPRS, </a:t>
            </a:r>
            <a:r>
              <a:rPr lang="en-US" dirty="0">
                <a:latin typeface="Times New Roman" panose="02020603050405020304" pitchFamily="18" charset="0"/>
                <a:ea typeface="Cantata One"/>
                <a:cs typeface="Times New Roman" panose="02020603050405020304" pitchFamily="18" charset="0"/>
                <a:sym typeface="Cantata One"/>
              </a:rPr>
              <a:t>the Government initiated the  National Integrated Identity Management System (NIIMS</a:t>
            </a:r>
            <a:r>
              <a:rPr lang="en-US" dirty="0" smtClean="0">
                <a:latin typeface="Times New Roman" panose="02020603050405020304" pitchFamily="18" charset="0"/>
                <a:ea typeface="Cantata One"/>
                <a:cs typeface="Times New Roman" panose="02020603050405020304" pitchFamily="18" charset="0"/>
                <a:sym typeface="Cantata One"/>
              </a:rPr>
              <a:t>) in 2018</a:t>
            </a:r>
            <a:endParaRPr lang="en-US"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12700" lvl="0" indent="-12700" algn="just">
              <a:lnSpc>
                <a:spcPct val="130000"/>
              </a:lnSpc>
              <a:spcBef>
                <a:spcPts val="600"/>
              </a:spcBef>
              <a:buClr>
                <a:srgbClr val="FFFFFF"/>
              </a:buClr>
              <a:buSzPts val="200"/>
              <a:buFont typeface="Century Gothic"/>
              <a:buAutoNum type="alphaLcParenR"/>
            </a:pPr>
            <a:r>
              <a:rPr lang="en-US" dirty="0" smtClean="0">
                <a:latin typeface="Times New Roman" panose="02020603050405020304" pitchFamily="18" charset="0"/>
                <a:ea typeface="Cantata One"/>
                <a:cs typeface="Times New Roman" panose="02020603050405020304" pitchFamily="18" charset="0"/>
                <a:sym typeface="Cantata One"/>
              </a:rPr>
              <a:t>Its </a:t>
            </a:r>
            <a:r>
              <a:rPr lang="en-US" dirty="0">
                <a:latin typeface="Times New Roman" panose="02020603050405020304" pitchFamily="18" charset="0"/>
                <a:ea typeface="Cantata One"/>
                <a:cs typeface="Times New Roman" panose="02020603050405020304" pitchFamily="18" charset="0"/>
                <a:sym typeface="Cantata One"/>
              </a:rPr>
              <a:t>a National Programme for the establishment of an integrated biometric population database that will be the </a:t>
            </a:r>
            <a:r>
              <a:rPr lang="en-US" i="1" dirty="0">
                <a:latin typeface="Times New Roman" panose="02020603050405020304" pitchFamily="18" charset="0"/>
                <a:ea typeface="Cantata One"/>
                <a:cs typeface="Times New Roman" panose="02020603050405020304" pitchFamily="18" charset="0"/>
                <a:sym typeface="Cantata One"/>
              </a:rPr>
              <a:t>“single source of truth” </a:t>
            </a:r>
            <a:r>
              <a:rPr lang="en-US" dirty="0">
                <a:latin typeface="Times New Roman" panose="02020603050405020304" pitchFamily="18" charset="0"/>
                <a:ea typeface="Cantata One"/>
                <a:cs typeface="Times New Roman" panose="02020603050405020304" pitchFamily="18" charset="0"/>
                <a:sym typeface="Cantata One"/>
              </a:rPr>
              <a:t>on persons’ identity data</a:t>
            </a:r>
          </a:p>
          <a:p>
            <a:pPr marL="12700" lvl="0" indent="-12700" algn="just">
              <a:lnSpc>
                <a:spcPct val="130000"/>
              </a:lnSpc>
              <a:buClr>
                <a:srgbClr val="FFFFFF"/>
              </a:buClr>
              <a:buSzPts val="200"/>
              <a:buFont typeface="Century Gothic"/>
              <a:buAutoNum type="alphaLcParenR"/>
            </a:pPr>
            <a:r>
              <a:rPr lang="en-US" dirty="0" smtClean="0">
                <a:latin typeface="Times New Roman" panose="02020603050405020304" pitchFamily="18" charset="0"/>
                <a:ea typeface="Cantata One"/>
                <a:cs typeface="Times New Roman" panose="02020603050405020304" pitchFamily="18" charset="0"/>
                <a:sym typeface="Cantata One"/>
              </a:rPr>
              <a:t>It w</a:t>
            </a:r>
            <a:r>
              <a:rPr lang="en-US" dirty="0" smtClean="0">
                <a:latin typeface="Times New Roman" panose="02020603050405020304" pitchFamily="18" charset="0"/>
                <a:ea typeface="Cantata One"/>
                <a:cs typeface="Times New Roman" panose="02020603050405020304" pitchFamily="18" charset="0"/>
                <a:sym typeface="Cantata One"/>
              </a:rPr>
              <a:t>as </a:t>
            </a:r>
            <a:r>
              <a:rPr lang="en-US" dirty="0">
                <a:latin typeface="Times New Roman" panose="02020603050405020304" pitchFamily="18" charset="0"/>
                <a:ea typeface="Cantata One"/>
                <a:cs typeface="Times New Roman" panose="02020603050405020304" pitchFamily="18" charset="0"/>
                <a:sym typeface="Cantata One"/>
              </a:rPr>
              <a:t>established through Executive Order No. 1 of 2018 and </a:t>
            </a:r>
            <a:r>
              <a:rPr lang="en-US" dirty="0" smtClean="0">
                <a:latin typeface="Times New Roman" panose="02020603050405020304" pitchFamily="18" charset="0"/>
                <a:ea typeface="Cantata One"/>
                <a:cs typeface="Times New Roman" panose="02020603050405020304" pitchFamily="18" charset="0"/>
                <a:sym typeface="Cantata One"/>
              </a:rPr>
              <a:t>No.1 of 2022.</a:t>
            </a:r>
            <a:endParaRPr lang="en-US" dirty="0">
              <a:latin typeface="Times New Roman" panose="02020603050405020304" pitchFamily="18" charset="0"/>
              <a:ea typeface="Cantata One"/>
              <a:cs typeface="Times New Roman" panose="02020603050405020304" pitchFamily="18" charset="0"/>
              <a:sym typeface="Cantata One"/>
            </a:endParaRPr>
          </a:p>
          <a:p>
            <a:pPr marL="12700" lvl="0" indent="-12700" algn="just">
              <a:lnSpc>
                <a:spcPct val="130000"/>
              </a:lnSpc>
              <a:buClr>
                <a:srgbClr val="FFFFFF"/>
              </a:buClr>
              <a:buSzPts val="200"/>
              <a:buFont typeface="Century Gothic"/>
              <a:buAutoNum type="alphaLcParenR"/>
            </a:pPr>
            <a:r>
              <a:rPr lang="en-US" dirty="0">
                <a:latin typeface="Times New Roman" panose="02020603050405020304" pitchFamily="18" charset="0"/>
                <a:ea typeface="Cantata One"/>
                <a:cs typeface="Times New Roman" panose="02020603050405020304" pitchFamily="18" charset="0"/>
                <a:sym typeface="Cantata One"/>
              </a:rPr>
              <a:t>Draws legal mandate from The Statute law (Miscellaneous Amendments) Act,  2018, Sec. 9A- CAP 107</a:t>
            </a:r>
          </a:p>
          <a:p>
            <a:pPr marL="12700" lvl="0" indent="-12700" algn="just">
              <a:buClr>
                <a:srgbClr val="FFFFFF"/>
              </a:buClr>
              <a:buSzPts val="200"/>
              <a:buFont typeface="Century Gothic"/>
              <a:buAutoNum type="alphaLcParenR"/>
            </a:pPr>
            <a:r>
              <a:rPr lang="en-US" dirty="0">
                <a:latin typeface="Times New Roman" panose="02020603050405020304" pitchFamily="18" charset="0"/>
                <a:ea typeface="Cantata One"/>
                <a:cs typeface="Times New Roman" panose="02020603050405020304" pitchFamily="18" charset="0"/>
                <a:sym typeface="Cantata One"/>
              </a:rPr>
              <a:t>Has been code-named Huduma </a:t>
            </a:r>
            <a:r>
              <a:rPr lang="en-US" dirty="0" smtClean="0">
                <a:latin typeface="Times New Roman" panose="02020603050405020304" pitchFamily="18" charset="0"/>
                <a:ea typeface="Cantata One"/>
                <a:cs typeface="Times New Roman" panose="02020603050405020304" pitchFamily="18" charset="0"/>
                <a:sym typeface="Cantata One"/>
              </a:rPr>
              <a:t>Namba.</a:t>
            </a:r>
            <a:endParaRPr lang="en-US"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a:t>
            </a:fld>
            <a:endParaRPr lang="en-US" dirty="0"/>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title"/>
          </p:nvPr>
        </p:nvSpPr>
        <p:spPr>
          <a:xfrm>
            <a:off x="1009291" y="148027"/>
            <a:ext cx="7254815" cy="461573"/>
          </a:xfrm>
          <a:prstGeom prst="rect">
            <a:avLst/>
          </a:prstGeom>
          <a:noFill/>
          <a:ln>
            <a:noFill/>
          </a:ln>
        </p:spPr>
        <p:txBody>
          <a:bodyPr spcFirstLastPara="1" wrap="square" lIns="91425" tIns="45700" rIns="91425" bIns="45700" anchor="ctr" anchorCtr="0">
            <a:noAutofit/>
          </a:bodyPr>
          <a:lstStyle/>
          <a:p>
            <a:pPr lvl="0">
              <a:spcBef>
                <a:spcPts val="0"/>
              </a:spcBef>
              <a:buSzPts val="1400"/>
            </a:pPr>
            <a:r>
              <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Challenges Facing Registration </a:t>
            </a:r>
            <a:r>
              <a:rPr lang="en-US"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and Identity </a:t>
            </a:r>
            <a:r>
              <a:rPr lang="en-US" sz="2400" b="1"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management System in Kenya</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3" name="Google Shape;143;p10"/>
          <p:cNvSpPr txBox="1">
            <a:spLocks noGrp="1"/>
          </p:cNvSpPr>
          <p:nvPr>
            <p:ph idx="1"/>
          </p:nvPr>
        </p:nvSpPr>
        <p:spPr>
          <a:xfrm>
            <a:off x="1089025" y="1031006"/>
            <a:ext cx="7739810" cy="5826994"/>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361950" indent="0" algn="just">
              <a:spcBef>
                <a:spcPts val="400"/>
              </a:spcBef>
              <a:spcAft>
                <a:spcPts val="0"/>
              </a:spcAft>
              <a:buSzPts val="1440"/>
              <a:buNone/>
            </a:pPr>
            <a:r>
              <a:rPr lang="en-GB" sz="1400" b="1" dirty="0">
                <a:latin typeface="Times New Roman" panose="02020603050405020304" pitchFamily="18" charset="0"/>
                <a:cs typeface="Times New Roman" panose="02020603050405020304" pitchFamily="18" charset="0"/>
              </a:rPr>
              <a:t>Weak Policy and Legal </a:t>
            </a:r>
            <a:r>
              <a:rPr lang="en-GB" sz="1400" b="1" dirty="0" smtClean="0">
                <a:latin typeface="Times New Roman" panose="02020603050405020304" pitchFamily="18" charset="0"/>
                <a:cs typeface="Times New Roman" panose="02020603050405020304" pitchFamily="18" charset="0"/>
              </a:rPr>
              <a:t>Framework</a:t>
            </a:r>
          </a:p>
          <a:p>
            <a:pPr marL="361950" indent="0" algn="just">
              <a:spcBef>
                <a:spcPts val="400"/>
              </a:spcBef>
              <a:spcAft>
                <a:spcPts val="0"/>
              </a:spcAft>
              <a:buSzPts val="1440"/>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biggest challenge with undocumented policies is the fluidity and unpredictability that come with it.  This makes it difficult for the government to implement an ideal civil registration system. The legislation governing civil registration and identity management system is contained in various statutes which are outdated. </a:t>
            </a:r>
            <a:r>
              <a:rPr lang="en-US" sz="1400" dirty="0" smtClean="0">
                <a:latin typeface="Times New Roman" panose="02020603050405020304" pitchFamily="18" charset="0"/>
                <a:cs typeface="Times New Roman" panose="02020603050405020304" pitchFamily="18" charset="0"/>
              </a:rPr>
              <a:t>Specifically, the legislation on registration of births, registration of persons and registration of deaths has been operational for since colonial times and have undergone piecemeal amendments that are not reflective of the changes in society particularly technological advancements.</a:t>
            </a:r>
          </a:p>
          <a:p>
            <a:pPr marL="361950" indent="0" algn="just">
              <a:spcBef>
                <a:spcPts val="400"/>
              </a:spcBef>
              <a:spcAft>
                <a:spcPts val="0"/>
              </a:spcAft>
              <a:buSzPts val="1440"/>
              <a:buNone/>
            </a:pPr>
            <a:r>
              <a:rPr lang="en-GB" sz="1400" b="1" dirty="0" smtClean="0">
                <a:latin typeface="Times New Roman" panose="02020603050405020304" pitchFamily="18" charset="0"/>
                <a:cs typeface="Times New Roman" panose="02020603050405020304" pitchFamily="18" charset="0"/>
              </a:rPr>
              <a:t>Multiple </a:t>
            </a:r>
            <a:r>
              <a:rPr lang="en-GB" sz="1400" b="1" dirty="0">
                <a:latin typeface="Times New Roman" panose="02020603050405020304" pitchFamily="18" charset="0"/>
                <a:cs typeface="Times New Roman" panose="02020603050405020304" pitchFamily="18" charset="0"/>
              </a:rPr>
              <a:t>Disintegrated Institutional Framework</a:t>
            </a:r>
            <a:endParaRPr lang="en-US" sz="1400" b="1" dirty="0">
              <a:latin typeface="Times New Roman" panose="02020603050405020304" pitchFamily="18" charset="0"/>
              <a:cs typeface="Times New Roman" panose="02020603050405020304" pitchFamily="18" charset="0"/>
            </a:endParaRPr>
          </a:p>
          <a:p>
            <a:pPr marL="0" indent="0" algn="just">
              <a:buNone/>
            </a:pPr>
            <a:r>
              <a:rPr lang="en-US" sz="1400" dirty="0" smtClean="0">
                <a:latin typeface="Times New Roman" panose="02020603050405020304" pitchFamily="18" charset="0"/>
                <a:cs typeface="Times New Roman" panose="02020603050405020304" pitchFamily="18" charset="0"/>
              </a:rPr>
              <a:t>	Kenya </a:t>
            </a:r>
            <a:r>
              <a:rPr lang="en-US" sz="1400" dirty="0">
                <a:latin typeface="Times New Roman" panose="02020603050405020304" pitchFamily="18" charset="0"/>
                <a:cs typeface="Times New Roman" panose="02020603050405020304" pitchFamily="18" charset="0"/>
              </a:rPr>
              <a:t>has several disintegrated agencies created under different statutes that undertake civil </a:t>
            </a:r>
            <a:r>
              <a:rPr lang="en-US" sz="1400" dirty="0" smtClean="0">
                <a:latin typeface="Times New Roman" panose="02020603050405020304" pitchFamily="18" charset="0"/>
                <a:cs typeface="Times New Roman" panose="02020603050405020304" pitchFamily="18" charset="0"/>
              </a:rPr>
              <a:t>	registration </a:t>
            </a:r>
            <a:r>
              <a:rPr lang="en-US" sz="1400" dirty="0">
                <a:latin typeface="Times New Roman" panose="02020603050405020304" pitchFamily="18" charset="0"/>
                <a:cs typeface="Times New Roman" panose="02020603050405020304" pitchFamily="18" charset="0"/>
              </a:rPr>
              <a:t>and identity management functions. These include: the CRS which registers births and </a:t>
            </a:r>
            <a:r>
              <a:rPr lang="en-US" sz="1400" dirty="0" smtClean="0">
                <a:latin typeface="Times New Roman" panose="02020603050405020304" pitchFamily="18" charset="0"/>
                <a:cs typeface="Times New Roman" panose="02020603050405020304" pitchFamily="18" charset="0"/>
              </a:rPr>
              <a:t>	deaths</a:t>
            </a:r>
            <a:r>
              <a:rPr lang="en-US" sz="1400" dirty="0">
                <a:latin typeface="Times New Roman" panose="02020603050405020304" pitchFamily="18" charset="0"/>
                <a:cs typeface="Times New Roman" panose="02020603050405020304" pitchFamily="18" charset="0"/>
              </a:rPr>
              <a:t>, the NRB which registers persons at the age of eighteen, the Department of Immigration </a:t>
            </a:r>
            <a:r>
              <a:rPr lang="en-US" sz="1400" dirty="0" smtClean="0">
                <a:latin typeface="Times New Roman" panose="02020603050405020304" pitchFamily="18" charset="0"/>
                <a:cs typeface="Times New Roman" panose="02020603050405020304" pitchFamily="18" charset="0"/>
              </a:rPr>
              <a:t>	with </a:t>
            </a:r>
            <a:r>
              <a:rPr lang="en-US" sz="1400" dirty="0">
                <a:latin typeface="Times New Roman" panose="02020603050405020304" pitchFamily="18" charset="0"/>
                <a:cs typeface="Times New Roman" panose="02020603050405020304" pitchFamily="18" charset="0"/>
              </a:rPr>
              <a:t>a mandate to issues passports and registers stateless persons and foreigners, the Refugee </a:t>
            </a:r>
            <a:r>
              <a:rPr lang="en-US" sz="1400" dirty="0" smtClean="0">
                <a:latin typeface="Times New Roman" panose="02020603050405020304" pitchFamily="18" charset="0"/>
                <a:cs typeface="Times New Roman" panose="02020603050405020304" pitchFamily="18" charset="0"/>
              </a:rPr>
              <a:t>	Affairs </a:t>
            </a:r>
            <a:r>
              <a:rPr lang="en-US" sz="1400" dirty="0">
                <a:latin typeface="Times New Roman" panose="02020603050405020304" pitchFamily="18" charset="0"/>
                <a:cs typeface="Times New Roman" panose="02020603050405020304" pitchFamily="18" charset="0"/>
              </a:rPr>
              <a:t>Secretariat which registers asylum seekers and refugees and the IPRS which manages the </a:t>
            </a:r>
            <a:r>
              <a:rPr lang="en-US" sz="1400" dirty="0" smtClean="0">
                <a:latin typeface="Times New Roman" panose="02020603050405020304" pitchFamily="18" charset="0"/>
                <a:cs typeface="Times New Roman" panose="02020603050405020304" pitchFamily="18" charset="0"/>
              </a:rPr>
              <a:t>	digital </a:t>
            </a:r>
            <a:r>
              <a:rPr lang="en-US" sz="1400" dirty="0">
                <a:latin typeface="Times New Roman" panose="02020603050405020304" pitchFamily="18" charset="0"/>
                <a:cs typeface="Times New Roman" panose="02020603050405020304" pitchFamily="18" charset="0"/>
              </a:rPr>
              <a:t>population register</a:t>
            </a:r>
            <a:r>
              <a:rPr lang="en-US" sz="1400" dirty="0" smtClean="0">
                <a:latin typeface="Times New Roman" panose="02020603050405020304" pitchFamily="18" charset="0"/>
                <a:cs typeface="Times New Roman" panose="02020603050405020304" pitchFamily="18" charset="0"/>
              </a:rPr>
              <a:t>.</a:t>
            </a:r>
          </a:p>
          <a:p>
            <a:pPr marL="0" lvl="0" indent="0" algn="just">
              <a:buNone/>
            </a:pPr>
            <a:r>
              <a:rPr lang="en-US" sz="1400" b="1" dirty="0">
                <a:latin typeface="Times New Roman" panose="02020603050405020304" pitchFamily="18" charset="0"/>
                <a:cs typeface="Times New Roman" panose="02020603050405020304" pitchFamily="18" charset="0"/>
              </a:rPr>
              <a:t>	</a:t>
            </a:r>
            <a:r>
              <a:rPr lang="en-US" sz="1400" dirty="0"/>
              <a:t> </a:t>
            </a:r>
            <a:r>
              <a:rPr lang="en-US" sz="1400" dirty="0">
                <a:latin typeface="Times New Roman" panose="02020603050405020304" pitchFamily="18" charset="0"/>
                <a:cs typeface="Times New Roman" panose="02020603050405020304" pitchFamily="18" charset="0"/>
              </a:rPr>
              <a:t>This arrangement has created an inherent weakness in the civil registration regime, leading to </a:t>
            </a:r>
            <a:r>
              <a:rPr lang="en-US" sz="1400" dirty="0" smtClean="0">
                <a:latin typeface="Times New Roman" panose="02020603050405020304" pitchFamily="18" charset="0"/>
                <a:cs typeface="Times New Roman" panose="02020603050405020304" pitchFamily="18" charset="0"/>
              </a:rPr>
              <a:t>	unreliable </a:t>
            </a:r>
            <a:r>
              <a:rPr lang="en-US" sz="1400" dirty="0">
                <a:latin typeface="Times New Roman" panose="02020603050405020304" pitchFamily="18" charset="0"/>
                <a:cs typeface="Times New Roman" panose="02020603050405020304" pitchFamily="18" charset="0"/>
              </a:rPr>
              <a:t>data in multiple registers, lack of end-to-end civil registration processes, duplication of </a:t>
            </a:r>
            <a:r>
              <a:rPr lang="en-US" sz="1400" dirty="0" smtClean="0">
                <a:latin typeface="Times New Roman" panose="02020603050405020304" pitchFamily="18" charset="0"/>
                <a:cs typeface="Times New Roman" panose="02020603050405020304" pitchFamily="18" charset="0"/>
              </a:rPr>
              <a:t>	efforts </a:t>
            </a:r>
            <a:r>
              <a:rPr lang="en-US" sz="1400" dirty="0">
                <a:latin typeface="Times New Roman" panose="02020603050405020304" pitchFamily="18" charset="0"/>
                <a:cs typeface="Times New Roman" panose="02020603050405020304" pitchFamily="18" charset="0"/>
              </a:rPr>
              <a:t>and increased operational costs. The capturing of different data parameters of the same </a:t>
            </a:r>
            <a:r>
              <a:rPr lang="en-US" sz="1400" dirty="0" smtClean="0">
                <a:latin typeface="Times New Roman" panose="02020603050405020304" pitchFamily="18" charset="0"/>
                <a:cs typeface="Times New Roman" panose="02020603050405020304" pitchFamily="18" charset="0"/>
              </a:rPr>
              <a:t>	individual </a:t>
            </a:r>
            <a:r>
              <a:rPr lang="en-US" sz="1400" dirty="0">
                <a:latin typeface="Times New Roman" panose="02020603050405020304" pitchFamily="18" charset="0"/>
                <a:cs typeface="Times New Roman" panose="02020603050405020304" pitchFamily="18" charset="0"/>
              </a:rPr>
              <a:t>by different government agencies increases overall cost of delivery of services and </a:t>
            </a:r>
            <a:r>
              <a:rPr lang="en-US" sz="1400" dirty="0" smtClean="0">
                <a:latin typeface="Times New Roman" panose="02020603050405020304" pitchFamily="18" charset="0"/>
                <a:cs typeface="Times New Roman" panose="02020603050405020304" pitchFamily="18" charset="0"/>
              </a:rPr>
              <a:t>	heightens </a:t>
            </a:r>
            <a:r>
              <a:rPr lang="en-US" sz="1400" dirty="0">
                <a:latin typeface="Times New Roman" panose="02020603050405020304" pitchFamily="18" charset="0"/>
                <a:cs typeface="Times New Roman" panose="02020603050405020304" pitchFamily="18" charset="0"/>
              </a:rPr>
              <a:t>bureaucratic processes, in addition to proving to be a disincentive to seek such </a:t>
            </a:r>
            <a:r>
              <a:rPr lang="en-US" sz="1400" dirty="0" smtClean="0">
                <a:latin typeface="Times New Roman" panose="02020603050405020304" pitchFamily="18" charset="0"/>
                <a:cs typeface="Times New Roman" panose="02020603050405020304" pitchFamily="18" charset="0"/>
              </a:rPr>
              <a:t>	registration</a:t>
            </a:r>
            <a:r>
              <a:rPr lang="en-US" sz="1400" dirty="0" smtClean="0">
                <a:latin typeface="Times New Roman" panose="02020603050405020304" pitchFamily="18" charset="0"/>
                <a:cs typeface="Times New Roman" panose="02020603050405020304" pitchFamily="18" charset="0"/>
              </a:rPr>
              <a:t>.</a:t>
            </a:r>
          </a:p>
          <a:p>
            <a:pPr marL="0" lvl="0" indent="0" algn="just">
              <a:buNone/>
            </a:pPr>
            <a:r>
              <a:rPr lang="en-US"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T</a:t>
            </a:r>
            <a:r>
              <a:rPr lang="en-US" sz="1400" dirty="0" smtClean="0">
                <a:latin typeface="Times New Roman" panose="02020603050405020304" pitchFamily="18" charset="0"/>
                <a:cs typeface="Times New Roman" panose="02020603050405020304" pitchFamily="18" charset="0"/>
              </a:rPr>
              <a:t>he </a:t>
            </a:r>
            <a:r>
              <a:rPr lang="en-US" sz="1400" dirty="0">
                <a:latin typeface="Times New Roman" panose="02020603050405020304" pitchFamily="18" charset="0"/>
                <a:cs typeface="Times New Roman" panose="02020603050405020304" pitchFamily="18" charset="0"/>
              </a:rPr>
              <a:t>national Identity card, despite having all the personal data details, including biometrics, </a:t>
            </a:r>
            <a:r>
              <a:rPr lang="en-US" sz="1400" dirty="0" smtClean="0">
                <a:latin typeface="Times New Roman" panose="02020603050405020304" pitchFamily="18" charset="0"/>
                <a:cs typeface="Times New Roman" panose="02020603050405020304" pitchFamily="18" charset="0"/>
              </a:rPr>
              <a:t>	although </a:t>
            </a:r>
            <a:r>
              <a:rPr lang="en-US" sz="1400" dirty="0">
                <a:latin typeface="Times New Roman" panose="02020603050405020304" pitchFamily="18" charset="0"/>
                <a:cs typeface="Times New Roman" panose="02020603050405020304" pitchFamily="18" charset="0"/>
              </a:rPr>
              <a:t>in analog system, has very little utility in functional areas. The failure to have linkage </a:t>
            </a:r>
            <a:r>
              <a:rPr lang="en-US" sz="1400" dirty="0" smtClean="0">
                <a:latin typeface="Times New Roman" panose="02020603050405020304" pitchFamily="18" charset="0"/>
                <a:cs typeface="Times New Roman" panose="02020603050405020304" pitchFamily="18" charset="0"/>
              </a:rPr>
              <a:t>	between </a:t>
            </a:r>
            <a:r>
              <a:rPr lang="en-US" sz="1400" dirty="0">
                <a:latin typeface="Times New Roman" panose="02020603050405020304" pitchFamily="18" charset="0"/>
                <a:cs typeface="Times New Roman" panose="02020603050405020304" pitchFamily="18" charset="0"/>
              </a:rPr>
              <a:t>foundational and functional systems has led to duplication in registrations of persons, </a:t>
            </a:r>
            <a:r>
              <a:rPr lang="en-US" sz="1400" dirty="0" smtClean="0">
                <a:latin typeface="Times New Roman" panose="02020603050405020304" pitchFamily="18" charset="0"/>
                <a:cs typeface="Times New Roman" panose="02020603050405020304" pitchFamily="18" charset="0"/>
              </a:rPr>
              <a:t>	wastage </a:t>
            </a:r>
            <a:r>
              <a:rPr lang="en-US" sz="1400" dirty="0">
                <a:latin typeface="Times New Roman" panose="02020603050405020304" pitchFamily="18" charset="0"/>
                <a:cs typeface="Times New Roman" panose="02020603050405020304" pitchFamily="18" charset="0"/>
              </a:rPr>
              <a:t>of resources and diminution of trust in the identity ecosystem.</a:t>
            </a:r>
            <a:endParaRPr lang="en-US" sz="1400" dirty="0">
              <a:latin typeface="Times New Roman" panose="02020603050405020304" pitchFamily="18" charset="0"/>
              <a:cs typeface="Times New Roman" panose="02020603050405020304" pitchFamily="18" charset="0"/>
            </a:endParaRPr>
          </a:p>
          <a:p>
            <a:pPr marL="0" indent="0" algn="just">
              <a:buNone/>
            </a:pPr>
            <a:endParaRPr lang="en-US" sz="1400" b="1" dirty="0" smtClean="0">
              <a:latin typeface="Times New Roman" panose="02020603050405020304" pitchFamily="18" charset="0"/>
              <a:cs typeface="Times New Roman" panose="02020603050405020304" pitchFamily="18" charset="0"/>
            </a:endParaRPr>
          </a:p>
          <a:p>
            <a:pPr marL="361950" lvl="0" indent="0" algn="just">
              <a:spcBef>
                <a:spcPts val="400"/>
              </a:spcBef>
              <a:spcAft>
                <a:spcPts val="0"/>
              </a:spcAft>
              <a:buSzPts val="1440"/>
              <a:buNone/>
            </a:pPr>
            <a:endParaRPr sz="1800" b="0" i="0" u="none" dirty="0">
              <a:solidFill>
                <a:srgbClr val="0F496F"/>
              </a:solidFill>
              <a:latin typeface="Century Gothic"/>
              <a:ea typeface="Century Gothic"/>
              <a:cs typeface="Century Gothic"/>
              <a:sym typeface="Century Gothic"/>
            </a:endParaRPr>
          </a:p>
        </p:txBody>
      </p:sp>
      <p:pic>
        <p:nvPicPr>
          <p:cNvPr id="144" name="Google Shape;144;p10"/>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45" name="Google Shape;145;p10"/>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4</a:t>
            </a:fld>
            <a:endParaRPr lang="en-US"/>
          </a:p>
        </p:txBody>
      </p:sp>
    </p:spTree>
    <p:extLst>
      <p:ext uri="{BB962C8B-B14F-4D97-AF65-F5344CB8AC3E}">
        <p14:creationId xmlns:p14="http://schemas.microsoft.com/office/powerpoint/2010/main" val="44308744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animEffect transition="in" filter="barn(inVertical)">
                                      <p:cBhvr>
                                        <p:cTn id="7" dur="500"/>
                                        <p:tgtEl>
                                          <p:spTgt spid="1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3">
                                            <p:txEl>
                                              <p:pRg st="1" end="1"/>
                                            </p:txEl>
                                          </p:spTgt>
                                        </p:tgtEl>
                                        <p:attrNameLst>
                                          <p:attrName>style.visibility</p:attrName>
                                        </p:attrNameLst>
                                      </p:cBhvr>
                                      <p:to>
                                        <p:strVal val="visible"/>
                                      </p:to>
                                    </p:set>
                                    <p:animEffect transition="in" filter="barn(inVertical)">
                                      <p:cBhvr>
                                        <p:cTn id="12" dur="500"/>
                                        <p:tgtEl>
                                          <p:spTgt spid="1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3">
                                            <p:txEl>
                                              <p:pRg st="2" end="2"/>
                                            </p:txEl>
                                          </p:spTgt>
                                        </p:tgtEl>
                                        <p:attrNameLst>
                                          <p:attrName>style.visibility</p:attrName>
                                        </p:attrNameLst>
                                      </p:cBhvr>
                                      <p:to>
                                        <p:strVal val="visible"/>
                                      </p:to>
                                    </p:set>
                                    <p:animEffect transition="in" filter="barn(inVertical)">
                                      <p:cBhvr>
                                        <p:cTn id="17" dur="500"/>
                                        <p:tgtEl>
                                          <p:spTgt spid="143">
                                            <p:txEl>
                                              <p:pRg st="2" end="2"/>
                                            </p:txEl>
                                          </p:spTgt>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143">
                                            <p:txEl>
                                              <p:pRg st="3" end="3"/>
                                            </p:txEl>
                                          </p:spTgt>
                                        </p:tgtEl>
                                        <p:attrNameLst>
                                          <p:attrName>style.visibility</p:attrName>
                                        </p:attrNameLst>
                                      </p:cBhvr>
                                      <p:to>
                                        <p:strVal val="visible"/>
                                      </p:to>
                                    </p:set>
                                    <p:animEffect transition="in" filter="barn(inVertical)">
                                      <p:cBhvr>
                                        <p:cTn id="20" dur="500"/>
                                        <p:tgtEl>
                                          <p:spTgt spid="14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43">
                                            <p:txEl>
                                              <p:pRg st="4" end="4"/>
                                            </p:txEl>
                                          </p:spTgt>
                                        </p:tgtEl>
                                        <p:attrNameLst>
                                          <p:attrName>style.visibility</p:attrName>
                                        </p:attrNameLst>
                                      </p:cBhvr>
                                      <p:to>
                                        <p:strVal val="visible"/>
                                      </p:to>
                                    </p:set>
                                    <p:animEffect transition="in" filter="barn(inVertical)">
                                      <p:cBhvr>
                                        <p:cTn id="25" dur="500"/>
                                        <p:tgtEl>
                                          <p:spTgt spid="14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143">
                                            <p:txEl>
                                              <p:pRg st="5" end="5"/>
                                            </p:txEl>
                                          </p:spTgt>
                                        </p:tgtEl>
                                        <p:attrNameLst>
                                          <p:attrName>style.visibility</p:attrName>
                                        </p:attrNameLst>
                                      </p:cBhvr>
                                      <p:to>
                                        <p:strVal val="visible"/>
                                      </p:to>
                                    </p:set>
                                    <p:animEffect transition="in" filter="barn(inVertical)">
                                      <p:cBhvr>
                                        <p:cTn id="30" dur="500"/>
                                        <p:tgtEl>
                                          <p:spTgt spid="1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title"/>
          </p:nvPr>
        </p:nvSpPr>
        <p:spPr>
          <a:xfrm>
            <a:off x="1009291" y="148027"/>
            <a:ext cx="7254815" cy="461573"/>
          </a:xfrm>
          <a:prstGeom prst="rect">
            <a:avLst/>
          </a:prstGeom>
          <a:noFill/>
          <a:ln>
            <a:noFill/>
          </a:ln>
        </p:spPr>
        <p:txBody>
          <a:bodyPr spcFirstLastPara="1" wrap="square" lIns="91425" tIns="45700" rIns="91425" bIns="45700" anchor="ctr" anchorCtr="0">
            <a:noAutofit/>
          </a:bodyPr>
          <a:lstStyle/>
          <a:p>
            <a:pPr lvl="0">
              <a:spcBef>
                <a:spcPts val="0"/>
              </a:spcBef>
              <a:buSzPts val="1400"/>
            </a:pPr>
            <a:r>
              <a:rPr lang="en-US"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..Challenges </a:t>
            </a:r>
            <a:r>
              <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Facing Registration </a:t>
            </a:r>
            <a:r>
              <a:rPr lang="en-US"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and Identity </a:t>
            </a:r>
            <a:r>
              <a:rPr lang="en-US" sz="2400" b="1"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management System in Kenya</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3" name="Google Shape;143;p10"/>
          <p:cNvSpPr txBox="1">
            <a:spLocks noGrp="1"/>
          </p:cNvSpPr>
          <p:nvPr>
            <p:ph idx="1"/>
          </p:nvPr>
        </p:nvSpPr>
        <p:spPr>
          <a:xfrm>
            <a:off x="1011387" y="1376063"/>
            <a:ext cx="7739810" cy="5826994"/>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indent="0" algn="just">
              <a:buNone/>
            </a:pPr>
            <a:r>
              <a:rPr lang="en-US" sz="1400" b="1" dirty="0">
                <a:latin typeface="Times New Roman" panose="02020603050405020304" pitchFamily="18" charset="0"/>
                <a:cs typeface="Times New Roman" panose="02020603050405020304" pitchFamily="18" charset="0"/>
              </a:rPr>
              <a:t>Inaccurate Foundational Entry Point into The Identity Management </a:t>
            </a:r>
            <a:r>
              <a:rPr lang="en-US" sz="1400" b="1" dirty="0" smtClean="0">
                <a:latin typeface="Times New Roman" panose="02020603050405020304" pitchFamily="18" charset="0"/>
                <a:cs typeface="Times New Roman" panose="02020603050405020304" pitchFamily="18" charset="0"/>
              </a:rPr>
              <a:t>System</a:t>
            </a:r>
          </a:p>
          <a:p>
            <a:pPr marL="0" lvl="0" indent="0" algn="just">
              <a:buNone/>
            </a:pPr>
            <a:r>
              <a:rPr lang="en-US" sz="1400" dirty="0">
                <a:latin typeface="Times New Roman" panose="02020603050405020304" pitchFamily="18" charset="0"/>
                <a:cs typeface="Times New Roman" panose="02020603050405020304" pitchFamily="18" charset="0"/>
              </a:rPr>
              <a:t>Against the best practices in the world, Kenya has not  fully utilized birth registration as a foundational entry point into the identity management system from which all the registration of vital events should be based</a:t>
            </a:r>
            <a:r>
              <a:rPr lang="en-US" sz="1400" dirty="0" smtClean="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Additionally</a:t>
            </a:r>
            <a:r>
              <a:rPr lang="en-US" sz="1400" dirty="0">
                <a:latin typeface="Times New Roman" panose="02020603050405020304" pitchFamily="18" charset="0"/>
                <a:cs typeface="Times New Roman" panose="02020603050405020304" pitchFamily="18" charset="0"/>
              </a:rPr>
              <a:t>, registration of births is undertaken without use of biometric data leading to low coverage rates that fail to provide a solid foundation for the national registration system</a:t>
            </a:r>
            <a:r>
              <a:rPr lang="en-US" sz="1400" dirty="0" smtClean="0">
                <a:latin typeface="Times New Roman" panose="02020603050405020304" pitchFamily="18" charset="0"/>
                <a:cs typeface="Times New Roman" panose="02020603050405020304" pitchFamily="18" charset="0"/>
              </a:rPr>
              <a:t>.</a:t>
            </a:r>
          </a:p>
          <a:p>
            <a:pPr marL="0" indent="0" algn="just">
              <a:buNone/>
            </a:pPr>
            <a:r>
              <a:rPr lang="en-GB" sz="1400" b="1" dirty="0">
                <a:latin typeface="Times New Roman" panose="02020603050405020304" pitchFamily="18" charset="0"/>
                <a:cs typeface="Times New Roman" panose="02020603050405020304" pitchFamily="18" charset="0"/>
              </a:rPr>
              <a:t>Lack of a unique Identity Code</a:t>
            </a:r>
            <a:endParaRPr lang="en-US" sz="1400" b="1" dirty="0">
              <a:latin typeface="Times New Roman" panose="02020603050405020304" pitchFamily="18" charset="0"/>
              <a:cs typeface="Times New Roman" panose="02020603050405020304" pitchFamily="18" charset="0"/>
            </a:endParaRPr>
          </a:p>
          <a:p>
            <a:pPr marL="0" indent="0" algn="just">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number indicated in the birth certificate </a:t>
            </a:r>
            <a:r>
              <a:rPr lang="en-US" sz="1400" dirty="0" smtClean="0">
                <a:latin typeface="Times New Roman" panose="02020603050405020304" pitchFamily="18" charset="0"/>
                <a:cs typeface="Times New Roman" panose="02020603050405020304" pitchFamily="18" charset="0"/>
              </a:rPr>
              <a:t>is </a:t>
            </a:r>
            <a:r>
              <a:rPr lang="en-US" sz="1400" dirty="0">
                <a:latin typeface="Times New Roman" panose="02020603050405020304" pitchFamily="18" charset="0"/>
                <a:cs typeface="Times New Roman" panose="02020603050405020304" pitchFamily="18" charset="0"/>
              </a:rPr>
              <a:t>different from the one in the ID or passport and therefore the need to have a unique identification number from birth to death is critical civil registration purposes and for vital </a:t>
            </a:r>
            <a:r>
              <a:rPr lang="en-US" sz="1400" dirty="0" smtClean="0">
                <a:latin typeface="Times New Roman" panose="02020603050405020304" pitchFamily="18" charset="0"/>
                <a:cs typeface="Times New Roman" panose="02020603050405020304" pitchFamily="18" charset="0"/>
              </a:rPr>
              <a:t>statistics. </a:t>
            </a:r>
          </a:p>
          <a:p>
            <a:pPr marL="0" indent="0" algn="just">
              <a:buNone/>
            </a:pPr>
            <a:r>
              <a:rPr lang="en-GB" sz="1400" b="1" dirty="0" smtClean="0">
                <a:latin typeface="Times New Roman" panose="02020603050405020304" pitchFamily="18" charset="0"/>
                <a:cs typeface="Times New Roman" panose="02020603050405020304" pitchFamily="18" charset="0"/>
              </a:rPr>
              <a:t>Semi-Automated Systems and Slow Uptake of Technology</a:t>
            </a:r>
            <a:endParaRPr lang="en-US" sz="1400" b="1" dirty="0" smtClean="0">
              <a:latin typeface="Times New Roman" panose="02020603050405020304" pitchFamily="18" charset="0"/>
              <a:cs typeface="Times New Roman" panose="02020603050405020304" pitchFamily="18" charset="0"/>
            </a:endParaRPr>
          </a:p>
          <a:p>
            <a:pPr marL="0" indent="0" algn="just">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various registries use different systems in their operations. Some are manual, others are partially automated while others are fully digitized. Civil registration is majorly carried out manually. Due to the manual recording of vital events, processing of registration data is inaccurate and takes a considerably long time. The manual civil registration systems hinder integration and linkages that impact on overall service delivery to the individual. Further, it limits the establishment of robust civil registration and identity management systems, including a digital population </a:t>
            </a:r>
            <a:r>
              <a:rPr lang="en-US" sz="1400" dirty="0" smtClean="0">
                <a:latin typeface="Times New Roman" panose="02020603050405020304" pitchFamily="18" charset="0"/>
                <a:cs typeface="Times New Roman" panose="02020603050405020304" pitchFamily="18" charset="0"/>
              </a:rPr>
              <a:t>register.</a:t>
            </a:r>
          </a:p>
          <a:p>
            <a:pPr marL="0" indent="0" algn="just">
              <a:buNone/>
            </a:pPr>
            <a:r>
              <a:rPr lang="en-GB" sz="1400" b="1" dirty="0" smtClean="0">
                <a:latin typeface="Times New Roman" panose="02020603050405020304" pitchFamily="18" charset="0"/>
                <a:cs typeface="Times New Roman" panose="02020603050405020304" pitchFamily="18" charset="0"/>
              </a:rPr>
              <a:t>Lack </a:t>
            </a:r>
            <a:r>
              <a:rPr lang="en-GB" sz="1400" b="1" dirty="0">
                <a:latin typeface="Times New Roman" panose="02020603050405020304" pitchFamily="18" charset="0"/>
                <a:cs typeface="Times New Roman" panose="02020603050405020304" pitchFamily="18" charset="0"/>
              </a:rPr>
              <a:t>of data integration among government agencies.</a:t>
            </a:r>
            <a:endParaRPr lang="en-US" sz="1400" b="1" dirty="0">
              <a:latin typeface="Times New Roman" panose="02020603050405020304" pitchFamily="18" charset="0"/>
              <a:cs typeface="Times New Roman" panose="02020603050405020304" pitchFamily="18" charset="0"/>
            </a:endParaRPr>
          </a:p>
          <a:p>
            <a:pPr marL="0" lvl="0" indent="0" algn="just">
              <a:buNone/>
            </a:pPr>
            <a:r>
              <a:rPr lang="en-US" sz="1400" dirty="0">
                <a:latin typeface="Times New Roman" panose="02020603050405020304" pitchFamily="18" charset="0"/>
                <a:cs typeface="Times New Roman" panose="02020603050405020304" pitchFamily="18" charset="0"/>
              </a:rPr>
              <a:t>Due to lack of digital identity system, there is no mechanisms of data integration which links government agencies to an integrated database for needed secure access of population data. It follows that there is no real time transmission of data on registration of vital events to the other agencies leading to delay in updating the civil register. This makes it impossible for Kenya to have real-time and an accurate population count and also increases the potential for ID fraud as the efficient functioning of the identity management database depends on the interoperability of civil registries.</a:t>
            </a:r>
          </a:p>
          <a:p>
            <a:pPr marL="0" indent="0" algn="just">
              <a:buNone/>
            </a:pPr>
            <a:endParaRPr lang="en-US" sz="1400" dirty="0">
              <a:latin typeface="Times New Roman" panose="02020603050405020304" pitchFamily="18" charset="0"/>
              <a:cs typeface="Times New Roman" panose="02020603050405020304" pitchFamily="18" charset="0"/>
            </a:endParaRPr>
          </a:p>
          <a:p>
            <a:pPr marL="0" indent="0" algn="just">
              <a:buNone/>
            </a:pPr>
            <a:endParaRPr lang="en-US" sz="1400" b="1" dirty="0" smtClean="0"/>
          </a:p>
          <a:p>
            <a:pPr marL="0" indent="0" algn="just">
              <a:buNone/>
            </a:pPr>
            <a:endParaRPr lang="en-US" sz="1400" b="1" dirty="0" smtClean="0">
              <a:latin typeface="Times New Roman" panose="02020603050405020304" pitchFamily="18" charset="0"/>
              <a:cs typeface="Times New Roman" panose="02020603050405020304" pitchFamily="18" charset="0"/>
            </a:endParaRPr>
          </a:p>
          <a:p>
            <a:pPr marL="361950" lvl="0" indent="0" algn="just">
              <a:spcBef>
                <a:spcPts val="400"/>
              </a:spcBef>
              <a:spcAft>
                <a:spcPts val="0"/>
              </a:spcAft>
              <a:buSzPts val="1440"/>
              <a:buNone/>
            </a:pPr>
            <a:endParaRPr sz="1800" b="0" i="0" u="none" dirty="0">
              <a:solidFill>
                <a:srgbClr val="0F496F"/>
              </a:solidFill>
              <a:latin typeface="Century Gothic"/>
              <a:ea typeface="Century Gothic"/>
              <a:cs typeface="Century Gothic"/>
              <a:sym typeface="Century Gothic"/>
            </a:endParaRPr>
          </a:p>
        </p:txBody>
      </p:sp>
      <p:pic>
        <p:nvPicPr>
          <p:cNvPr id="144" name="Google Shape;144;p10"/>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45" name="Google Shape;145;p10"/>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5</a:t>
            </a:fld>
            <a:endParaRPr lang="en-US"/>
          </a:p>
        </p:txBody>
      </p:sp>
    </p:spTree>
    <p:extLst>
      <p:ext uri="{BB962C8B-B14F-4D97-AF65-F5344CB8AC3E}">
        <p14:creationId xmlns:p14="http://schemas.microsoft.com/office/powerpoint/2010/main" val="3234752119"/>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title"/>
          </p:nvPr>
        </p:nvSpPr>
        <p:spPr>
          <a:xfrm>
            <a:off x="1009291" y="148027"/>
            <a:ext cx="7254815" cy="461573"/>
          </a:xfrm>
          <a:prstGeom prst="rect">
            <a:avLst/>
          </a:prstGeom>
          <a:noFill/>
          <a:ln>
            <a:noFill/>
          </a:ln>
        </p:spPr>
        <p:txBody>
          <a:bodyPr spcFirstLastPara="1" wrap="square" lIns="91425" tIns="45700" rIns="91425" bIns="45700" anchor="ctr" anchorCtr="0">
            <a:noAutofit/>
          </a:bodyPr>
          <a:lstStyle/>
          <a:p>
            <a:pPr lvl="0">
              <a:spcBef>
                <a:spcPts val="0"/>
              </a:spcBef>
              <a:buSzPts val="1400"/>
            </a:pPr>
            <a:r>
              <a:rPr lang="en-US"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..Challenges </a:t>
            </a:r>
            <a:r>
              <a:rPr lang="en-US" sz="2400" b="1"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Facing Registration </a:t>
            </a:r>
            <a:r>
              <a:rPr lang="en-US"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and Identity </a:t>
            </a:r>
            <a:r>
              <a:rPr lang="en-US" sz="2400" b="1"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management System in Kenya</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3" name="Google Shape;143;p10"/>
          <p:cNvSpPr txBox="1">
            <a:spLocks noGrp="1"/>
          </p:cNvSpPr>
          <p:nvPr>
            <p:ph idx="1"/>
          </p:nvPr>
        </p:nvSpPr>
        <p:spPr>
          <a:xfrm>
            <a:off x="976880" y="1048258"/>
            <a:ext cx="7739810" cy="5594081"/>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lvl="0" indent="0" algn="just">
              <a:buNone/>
            </a:pPr>
            <a:r>
              <a:rPr lang="en-US" sz="1400" b="1" dirty="0" smtClean="0">
                <a:latin typeface="Times New Roman" panose="02020603050405020304" pitchFamily="18" charset="0"/>
                <a:cs typeface="Times New Roman" panose="02020603050405020304" pitchFamily="18" charset="0"/>
              </a:rPr>
              <a:t>Inadequate Data protection Mechanism</a:t>
            </a:r>
          </a:p>
          <a:p>
            <a:pPr marL="0" lvl="0" indent="0" algn="just">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data collected from an individual during civil registration is sensitive personal data. There is need to ensure civil registration and identity management systems protect the integrity of the data and safeguard it from unlawful access. While the IPRS implements business rules that restricts the range of data that can be shared with each authorized user, it has not formulated clear polices on the privacy of individual data including in response to potential queries driven by commercial interests as well as queries from individuals seeking to access the </a:t>
            </a:r>
            <a:r>
              <a:rPr lang="en-US" sz="1400" dirty="0" smtClean="0">
                <a:latin typeface="Times New Roman" panose="02020603050405020304" pitchFamily="18" charset="0"/>
                <a:cs typeface="Times New Roman" panose="02020603050405020304" pitchFamily="18" charset="0"/>
              </a:rPr>
              <a:t>database.</a:t>
            </a:r>
          </a:p>
          <a:p>
            <a:pPr marL="0" indent="0" algn="just">
              <a:buNone/>
            </a:pPr>
            <a:r>
              <a:rPr lang="en-US" sz="1400" b="1" dirty="0" smtClean="0">
                <a:latin typeface="Times New Roman" panose="02020603050405020304" pitchFamily="18" charset="0"/>
                <a:cs typeface="Times New Roman" panose="02020603050405020304" pitchFamily="18" charset="0"/>
              </a:rPr>
              <a:t>Some </a:t>
            </a:r>
            <a:r>
              <a:rPr lang="en-US" sz="1400" b="1" dirty="0">
                <a:latin typeface="Times New Roman" panose="02020603050405020304" pitchFamily="18" charset="0"/>
                <a:cs typeface="Times New Roman" panose="02020603050405020304" pitchFamily="18" charset="0"/>
              </a:rPr>
              <a:t>systems have been infiltrated </a:t>
            </a:r>
            <a:r>
              <a:rPr lang="en-US" sz="1400" dirty="0">
                <a:latin typeface="Times New Roman" panose="02020603050405020304" pitchFamily="18" charset="0"/>
                <a:cs typeface="Times New Roman" panose="02020603050405020304" pitchFamily="18" charset="0"/>
              </a:rPr>
              <a:t>and abused by criminals, most of them posing as Kenyans or using Kenyan documents to commit crime, fraud, and massive forgery.  In addition, the Kenyan travel documents have become a subject of debate in many countries across the globe. Kenyans travelling abroad have often been submitted to unwarranted scrutiny in comparison to people from other nationalities</a:t>
            </a:r>
            <a:r>
              <a:rPr lang="en-US" sz="1400" dirty="0" smtClean="0">
                <a:latin typeface="Times New Roman" panose="02020603050405020304" pitchFamily="18" charset="0"/>
                <a:cs typeface="Times New Roman" panose="02020603050405020304" pitchFamily="18" charset="0"/>
              </a:rPr>
              <a:t>.</a:t>
            </a:r>
          </a:p>
          <a:p>
            <a:pPr marL="0" indent="0" algn="just">
              <a:buNone/>
            </a:pPr>
            <a:r>
              <a:rPr lang="en-US" sz="1400" dirty="0">
                <a:latin typeface="Times New Roman" panose="02020603050405020304" pitchFamily="18" charset="0"/>
                <a:cs typeface="Times New Roman" panose="02020603050405020304" pitchFamily="18" charset="0"/>
              </a:rPr>
              <a:t>T</a:t>
            </a:r>
            <a:r>
              <a:rPr lang="en-US" sz="1400" dirty="0" smtClean="0">
                <a:latin typeface="Times New Roman" panose="02020603050405020304" pitchFamily="18" charset="0"/>
                <a:cs typeface="Times New Roman" panose="02020603050405020304" pitchFamily="18" charset="0"/>
              </a:rPr>
              <a:t>he </a:t>
            </a:r>
            <a:r>
              <a:rPr lang="en-US" sz="1400" dirty="0">
                <a:latin typeface="Times New Roman" panose="02020603050405020304" pitchFamily="18" charset="0"/>
                <a:cs typeface="Times New Roman" panose="02020603050405020304" pitchFamily="18" charset="0"/>
              </a:rPr>
              <a:t>national Identity card, despite having all the personal data details, including biometrics, although in analog system, has very little utility in functional areas. The failure to have linkage between foundational and functional systems has led to duplication in registrations of persons, wastage of resources and diminution of trust in the identity ecosystem.</a:t>
            </a:r>
            <a:endParaRPr lang="en-US" sz="1400" b="1" dirty="0" smtClean="0">
              <a:latin typeface="Times New Roman" panose="02020603050405020304" pitchFamily="18" charset="0"/>
              <a:cs typeface="Times New Roman" panose="02020603050405020304" pitchFamily="18" charset="0"/>
            </a:endParaRPr>
          </a:p>
          <a:p>
            <a:pPr marL="0" indent="0" algn="just">
              <a:buNone/>
            </a:pPr>
            <a:endParaRPr lang="en-US" sz="1400" b="1" dirty="0" smtClean="0">
              <a:latin typeface="Times New Roman" panose="02020603050405020304" pitchFamily="18" charset="0"/>
              <a:cs typeface="Times New Roman" panose="02020603050405020304" pitchFamily="18" charset="0"/>
            </a:endParaRPr>
          </a:p>
          <a:p>
            <a:pPr marL="361950" lvl="0" indent="0" algn="just">
              <a:spcBef>
                <a:spcPts val="400"/>
              </a:spcBef>
              <a:spcAft>
                <a:spcPts val="0"/>
              </a:spcAft>
              <a:buSzPts val="1440"/>
              <a:buNone/>
            </a:pPr>
            <a:endParaRPr sz="1400" b="0" i="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p:txBody>
      </p:sp>
      <p:pic>
        <p:nvPicPr>
          <p:cNvPr id="144" name="Google Shape;144;p10"/>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45" name="Google Shape;145;p10"/>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6</a:t>
            </a:fld>
            <a:endParaRPr lang="en-US"/>
          </a:p>
        </p:txBody>
      </p:sp>
    </p:spTree>
    <p:extLst>
      <p:ext uri="{BB962C8B-B14F-4D97-AF65-F5344CB8AC3E}">
        <p14:creationId xmlns:p14="http://schemas.microsoft.com/office/powerpoint/2010/main" val="2789684881"/>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1630391" y="104775"/>
            <a:ext cx="5909094" cy="658812"/>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SzPts val="1400"/>
              <a:buNone/>
            </a:pPr>
            <a:r>
              <a:rPr lang="en-US" sz="2800" b="1" i="0" u="none" spc="300"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FUNCTIONS OF NIIMS</a:t>
            </a:r>
            <a:endParaRPr sz="3600" spc="300" dirty="0">
              <a:effectLst>
                <a:outerShdw blurRad="38100" dist="38100" dir="2700000" algn="tl">
                  <a:srgbClr val="000000">
                    <a:alpha val="43137"/>
                  </a:srgbClr>
                </a:outerShdw>
              </a:effectLst>
            </a:endParaRPr>
          </a:p>
        </p:txBody>
      </p:sp>
      <p:pic>
        <p:nvPicPr>
          <p:cNvPr id="101" name="Google Shape;101;p4"/>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02" name="Google Shape;102;p4"/>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TextBox 1"/>
          <p:cNvSpPr txBox="1"/>
          <p:nvPr/>
        </p:nvSpPr>
        <p:spPr>
          <a:xfrm>
            <a:off x="1089025" y="986103"/>
            <a:ext cx="6003985" cy="738664"/>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pPr lvl="0"/>
            <a:r>
              <a:rPr lang="en-US" b="1" dirty="0">
                <a:solidFill>
                  <a:schemeClr val="tx1"/>
                </a:solidFill>
                <a:latin typeface="Cantata One"/>
                <a:ea typeface="Cantata One"/>
                <a:cs typeface="Cantata One"/>
                <a:sym typeface="Cantata One"/>
              </a:rPr>
              <a:t>National Integrated Identity Management System (NIIMS) is established under section 9A of the Act to —</a:t>
            </a:r>
            <a:endParaRPr lang="en-US" b="1" dirty="0">
              <a:solidFill>
                <a:schemeClr val="tx1"/>
              </a:solidFill>
              <a:latin typeface="Century Gothic"/>
              <a:ea typeface="Century Gothic"/>
              <a:cs typeface="Century Gothic"/>
              <a:sym typeface="Century Gothic"/>
            </a:endParaRPr>
          </a:p>
          <a:p>
            <a:endParaRPr lang="en-US" b="1" dirty="0"/>
          </a:p>
        </p:txBody>
      </p:sp>
      <p:sp>
        <p:nvSpPr>
          <p:cNvPr id="6" name="TextBox 5"/>
          <p:cNvSpPr txBox="1"/>
          <p:nvPr/>
        </p:nvSpPr>
        <p:spPr>
          <a:xfrm>
            <a:off x="759125" y="1694425"/>
            <a:ext cx="8220973" cy="5069080"/>
          </a:xfrm>
          <a:prstGeom prst="rect">
            <a:avLst/>
          </a:prstGeom>
          <a:noFill/>
        </p:spPr>
        <p:txBody>
          <a:bodyPr wrap="square" rtlCol="0">
            <a:spAutoFit/>
          </a:bodyPr>
          <a:lstStyle/>
          <a:p>
            <a:pPr marL="12700" lvl="0" indent="-12700">
              <a:lnSpc>
                <a:spcPct val="70000"/>
              </a:lnSpc>
              <a:spcBef>
                <a:spcPts val="1400"/>
              </a:spcBef>
              <a:buClr>
                <a:srgbClr val="A4A4A4"/>
              </a:buClr>
              <a:buSzPts val="200"/>
              <a:buFont typeface="Noto Sans"/>
              <a:buAutoNum type="arabicPeriod"/>
            </a:pPr>
            <a:r>
              <a:rPr lang="en-US" dirty="0">
                <a:latin typeface="Times New Roman" panose="02020603050405020304" pitchFamily="18" charset="0"/>
                <a:ea typeface="Cantata One"/>
                <a:cs typeface="Times New Roman" panose="02020603050405020304" pitchFamily="18" charset="0"/>
                <a:sym typeface="Cantata One"/>
              </a:rPr>
              <a:t>To create, manage, maintain and operate a national population register as a single source of  personal information of all citizens and foreign nationals resident in </a:t>
            </a:r>
            <a:r>
              <a:rPr lang="en-US" dirty="0" smtClean="0">
                <a:latin typeface="Times New Roman" panose="02020603050405020304" pitchFamily="18" charset="0"/>
                <a:ea typeface="Cantata One"/>
                <a:cs typeface="Times New Roman" panose="02020603050405020304" pitchFamily="18" charset="0"/>
                <a:sym typeface="Cantata One"/>
              </a:rPr>
              <a:t>Kenya</a:t>
            </a:r>
          </a:p>
          <a:p>
            <a:pPr marL="12700" indent="-12700">
              <a:lnSpc>
                <a:spcPct val="70000"/>
              </a:lnSpc>
              <a:spcBef>
                <a:spcPts val="1400"/>
              </a:spcBef>
              <a:buClr>
                <a:srgbClr val="A4A4A4"/>
              </a:buClr>
              <a:buSzPts val="200"/>
              <a:buFont typeface="Noto Sans"/>
              <a:buAutoNum type="arabicPeriod"/>
            </a:pPr>
            <a:r>
              <a:rPr lang="en-US" dirty="0">
                <a:latin typeface="Times New Roman" panose="02020603050405020304" pitchFamily="18" charset="0"/>
                <a:ea typeface="Cantata One"/>
                <a:cs typeface="Times New Roman" panose="02020603050405020304" pitchFamily="18" charset="0"/>
                <a:sym typeface="Cantata One"/>
              </a:rPr>
              <a:t>To harmonize, incorporate and collate into the register, information from other databases in Government agencies related to registration of persons</a:t>
            </a:r>
            <a:endParaRPr lang="en-US"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12700" indent="-12700">
              <a:lnSpc>
                <a:spcPct val="70000"/>
              </a:lnSpc>
              <a:spcBef>
                <a:spcPts val="1400"/>
              </a:spcBef>
              <a:buClr>
                <a:srgbClr val="A4A4A4"/>
              </a:buClr>
              <a:buSzPts val="200"/>
              <a:buFont typeface="Noto Sans"/>
              <a:buAutoNum type="arabicPeriod"/>
            </a:pPr>
            <a:r>
              <a:rPr lang="en-US" dirty="0">
                <a:latin typeface="Times New Roman" panose="02020603050405020304" pitchFamily="18" charset="0"/>
                <a:ea typeface="Cantata One"/>
                <a:cs typeface="Times New Roman" panose="02020603050405020304" pitchFamily="18" charset="0"/>
                <a:sym typeface="Cantata One"/>
              </a:rPr>
              <a:t>To assign a unique national identification number to every person in the </a:t>
            </a:r>
            <a:r>
              <a:rPr lang="en-US" dirty="0" smtClean="0">
                <a:latin typeface="Times New Roman" panose="02020603050405020304" pitchFamily="18" charset="0"/>
                <a:ea typeface="Cantata One"/>
                <a:cs typeface="Times New Roman" panose="02020603050405020304" pitchFamily="18" charset="0"/>
                <a:sym typeface="Cantata One"/>
              </a:rPr>
              <a:t>register</a:t>
            </a:r>
          </a:p>
          <a:p>
            <a:pPr marL="12700" indent="-12700">
              <a:lnSpc>
                <a:spcPct val="70000"/>
              </a:lnSpc>
              <a:spcBef>
                <a:spcPts val="1400"/>
              </a:spcBef>
              <a:buClr>
                <a:srgbClr val="A4A4A4"/>
              </a:buClr>
              <a:buSzPts val="200"/>
              <a:buFont typeface="Noto Sans"/>
              <a:buAutoNum type="arabicPeriod"/>
            </a:pPr>
            <a:endParaRPr lang="en-US" dirty="0">
              <a:solidFill>
                <a:srgbClr val="0F496F"/>
              </a:solidFill>
              <a:latin typeface="Times New Roman" panose="02020603050405020304" pitchFamily="18" charset="0"/>
              <a:ea typeface="Century Gothic"/>
              <a:cs typeface="Times New Roman" panose="02020603050405020304" pitchFamily="18" charset="0"/>
              <a:sym typeface="Cantata One"/>
            </a:endParaRPr>
          </a:p>
          <a:p>
            <a:pPr lvl="0">
              <a:lnSpc>
                <a:spcPct val="70000"/>
              </a:lnSpc>
              <a:spcBef>
                <a:spcPts val="1400"/>
              </a:spcBef>
              <a:buClr>
                <a:srgbClr val="A4A4A4"/>
              </a:buClr>
              <a:buSzPts val="200"/>
            </a:pPr>
            <a:r>
              <a:rPr lang="en-US" dirty="0">
                <a:latin typeface="Times New Roman" panose="02020603050405020304" pitchFamily="18" charset="0"/>
                <a:ea typeface="Cantata One"/>
                <a:cs typeface="Times New Roman" panose="02020603050405020304" pitchFamily="18" charset="0"/>
                <a:sym typeface="Cantata One"/>
              </a:rPr>
              <a:t>To verify and authenticate information relating to the registration and identification of persons</a:t>
            </a:r>
            <a:endParaRPr lang="en-US" dirty="0">
              <a:latin typeface="Times New Roman" panose="02020603050405020304" pitchFamily="18" charset="0"/>
              <a:cs typeface="Times New Roman" panose="02020603050405020304" pitchFamily="18" charset="0"/>
            </a:endParaRPr>
          </a:p>
          <a:p>
            <a:pPr lvl="0">
              <a:lnSpc>
                <a:spcPct val="70000"/>
              </a:lnSpc>
              <a:spcBef>
                <a:spcPts val="1400"/>
              </a:spcBef>
              <a:buClr>
                <a:srgbClr val="A4A4A4"/>
              </a:buClr>
              <a:buSzPts val="200"/>
            </a:pPr>
            <a:r>
              <a:rPr lang="en-US" dirty="0">
                <a:latin typeface="Times New Roman" panose="02020603050405020304" pitchFamily="18" charset="0"/>
                <a:ea typeface="Cantata One"/>
                <a:cs typeface="Times New Roman" panose="02020603050405020304" pitchFamily="18" charset="0"/>
                <a:sym typeface="Cantata One"/>
              </a:rPr>
              <a:t>To ensure the preservation, protection and security of any information or data collected,  obtained, maintained or stored in      the </a:t>
            </a:r>
            <a:r>
              <a:rPr lang="en-US" dirty="0" smtClean="0">
                <a:latin typeface="Times New Roman" panose="02020603050405020304" pitchFamily="18" charset="0"/>
                <a:ea typeface="Cantata One"/>
                <a:cs typeface="Times New Roman" panose="02020603050405020304" pitchFamily="18" charset="0"/>
                <a:sym typeface="Cantata One"/>
              </a:rPr>
              <a:t>register</a:t>
            </a:r>
          </a:p>
          <a:p>
            <a:pPr>
              <a:lnSpc>
                <a:spcPct val="70000"/>
              </a:lnSpc>
              <a:spcBef>
                <a:spcPts val="1400"/>
              </a:spcBef>
              <a:buClr>
                <a:srgbClr val="A4A4A4"/>
              </a:buClr>
              <a:buSzPts val="200"/>
            </a:pPr>
            <a:r>
              <a:rPr lang="en-US" dirty="0">
                <a:latin typeface="Times New Roman" panose="02020603050405020304" pitchFamily="18" charset="0"/>
                <a:ea typeface="Cantata One"/>
                <a:cs typeface="Times New Roman" panose="02020603050405020304" pitchFamily="18" charset="0"/>
                <a:sym typeface="Cantata One"/>
              </a:rPr>
              <a:t>To prescribe, a format of an identification document to capture the various forms of  information contained in the identification documents for purposes of issuance of a single  document where </a:t>
            </a:r>
            <a:r>
              <a:rPr lang="en-US" dirty="0" smtClean="0">
                <a:latin typeface="Times New Roman" panose="02020603050405020304" pitchFamily="18" charset="0"/>
                <a:ea typeface="Cantata One"/>
                <a:cs typeface="Times New Roman" panose="02020603050405020304" pitchFamily="18" charset="0"/>
                <a:sym typeface="Cantata One"/>
              </a:rPr>
              <a:t>applicable</a:t>
            </a:r>
          </a:p>
          <a:p>
            <a:pPr lvl="0">
              <a:lnSpc>
                <a:spcPct val="70000"/>
              </a:lnSpc>
              <a:spcBef>
                <a:spcPts val="1400"/>
              </a:spcBef>
              <a:buClr>
                <a:srgbClr val="A4A4A4"/>
              </a:buClr>
              <a:buSzPts val="200"/>
            </a:pPr>
            <a:r>
              <a:rPr lang="en-US" dirty="0">
                <a:latin typeface="Times New Roman" panose="02020603050405020304" pitchFamily="18" charset="0"/>
                <a:ea typeface="Cantata One"/>
                <a:cs typeface="Times New Roman" panose="02020603050405020304" pitchFamily="18" charset="0"/>
                <a:sym typeface="Cantata One"/>
              </a:rPr>
              <a:t>To correct errors in registration details, if so required by a person or on its own initiative to ensure that the information is accurate, complete, up to date and not misleading</a:t>
            </a:r>
            <a:endParaRPr lang="en-US"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lvl="0">
              <a:lnSpc>
                <a:spcPct val="70000"/>
              </a:lnSpc>
              <a:spcBef>
                <a:spcPts val="1400"/>
              </a:spcBef>
              <a:buClr>
                <a:srgbClr val="A4A4A4"/>
              </a:buClr>
              <a:buSzPts val="200"/>
            </a:pPr>
            <a:r>
              <a:rPr lang="en-US" dirty="0">
                <a:latin typeface="Times New Roman" panose="02020603050405020304" pitchFamily="18" charset="0"/>
                <a:ea typeface="Cantata One"/>
                <a:cs typeface="Times New Roman" panose="02020603050405020304" pitchFamily="18" charset="0"/>
                <a:sym typeface="Cantata One"/>
              </a:rPr>
              <a:t>To support the preparation and distribution of identification cards, </a:t>
            </a:r>
            <a:r>
              <a:rPr lang="en-US" dirty="0" smtClean="0">
                <a:latin typeface="Times New Roman" panose="02020603050405020304" pitchFamily="18" charset="0"/>
                <a:ea typeface="Cantata One"/>
                <a:cs typeface="Times New Roman" panose="02020603050405020304" pitchFamily="18" charset="0"/>
                <a:sym typeface="Cantata One"/>
              </a:rPr>
              <a:t>certificates, licenses</a:t>
            </a:r>
            <a:r>
              <a:rPr lang="en-US" dirty="0">
                <a:latin typeface="Times New Roman" panose="02020603050405020304" pitchFamily="18" charset="0"/>
                <a:ea typeface="Cantata One"/>
                <a:cs typeface="Times New Roman" panose="02020603050405020304" pitchFamily="18" charset="0"/>
                <a:sym typeface="Cantata One"/>
              </a:rPr>
              <a:t>, </a:t>
            </a:r>
            <a:r>
              <a:rPr lang="en-US" dirty="0" smtClean="0">
                <a:latin typeface="Times New Roman" panose="02020603050405020304" pitchFamily="18" charset="0"/>
                <a:ea typeface="Cantata One"/>
                <a:cs typeface="Times New Roman" panose="02020603050405020304" pitchFamily="18" charset="0"/>
                <a:sym typeface="Cantata One"/>
              </a:rPr>
              <a:t>permits</a:t>
            </a:r>
            <a:r>
              <a:rPr lang="en-US" dirty="0">
                <a:latin typeface="Times New Roman" panose="02020603050405020304" pitchFamily="18" charset="0"/>
                <a:ea typeface="Cantata One"/>
                <a:cs typeface="Times New Roman" panose="02020603050405020304" pitchFamily="18" charset="0"/>
                <a:sym typeface="Cantata One"/>
              </a:rPr>
              <a:t>, passports and foreign travel documentation</a:t>
            </a:r>
            <a:endParaRPr lang="en-US" dirty="0">
              <a:latin typeface="Times New Roman" panose="02020603050405020304" pitchFamily="18" charset="0"/>
              <a:cs typeface="Times New Roman" panose="02020603050405020304" pitchFamily="18" charset="0"/>
            </a:endParaRPr>
          </a:p>
          <a:p>
            <a:pPr>
              <a:lnSpc>
                <a:spcPct val="70000"/>
              </a:lnSpc>
              <a:spcBef>
                <a:spcPts val="1400"/>
              </a:spcBef>
              <a:buClr>
                <a:srgbClr val="A4A4A4"/>
              </a:buClr>
              <a:buSzPts val="200"/>
            </a:pPr>
            <a:endParaRPr lang="en-US" sz="1200" dirty="0">
              <a:solidFill>
                <a:srgbClr val="0F496F"/>
              </a:solidFill>
              <a:latin typeface="Century Gothic"/>
              <a:ea typeface="Century Gothic"/>
              <a:cs typeface="Century Gothic"/>
              <a:sym typeface="Century Gothic"/>
            </a:endParaRPr>
          </a:p>
          <a:p>
            <a:pPr lvl="0">
              <a:lnSpc>
                <a:spcPct val="70000"/>
              </a:lnSpc>
              <a:spcBef>
                <a:spcPts val="1400"/>
              </a:spcBef>
              <a:buClr>
                <a:srgbClr val="A4A4A4"/>
              </a:buClr>
              <a:buSzPts val="200"/>
            </a:pPr>
            <a:endParaRPr lang="en-US" sz="1200" dirty="0">
              <a:solidFill>
                <a:srgbClr val="0F496F"/>
              </a:solidFill>
              <a:latin typeface="Century Gothic"/>
              <a:ea typeface="Century Gothic"/>
              <a:cs typeface="Century Gothic"/>
              <a:sym typeface="Century Gothic"/>
            </a:endParaRPr>
          </a:p>
          <a:p>
            <a:pPr>
              <a:lnSpc>
                <a:spcPct val="70000"/>
              </a:lnSpc>
              <a:spcBef>
                <a:spcPts val="1400"/>
              </a:spcBef>
              <a:buClr>
                <a:srgbClr val="A4A4A4"/>
              </a:buClr>
              <a:buSzPts val="200"/>
            </a:pPr>
            <a:endParaRPr lang="en-US" dirty="0">
              <a:solidFill>
                <a:srgbClr val="0F496F"/>
              </a:solidFill>
              <a:latin typeface="Century Gothic"/>
              <a:ea typeface="Century Gothic"/>
              <a:cs typeface="Century Gothic"/>
              <a:sym typeface="Century Gothic"/>
            </a:endParaRPr>
          </a:p>
          <a:p>
            <a:pPr marL="12700" lvl="0" indent="-12700">
              <a:lnSpc>
                <a:spcPct val="70000"/>
              </a:lnSpc>
              <a:spcBef>
                <a:spcPts val="1400"/>
              </a:spcBef>
              <a:buClr>
                <a:srgbClr val="A4A4A4"/>
              </a:buClr>
              <a:buSzPts val="200"/>
              <a:buFont typeface="Noto Sans"/>
              <a:buAutoNum type="arabicPeriod"/>
            </a:pPr>
            <a:endParaRPr lang="en-US" dirty="0">
              <a:solidFill>
                <a:srgbClr val="0F496F"/>
              </a:solidFill>
              <a:latin typeface="Century Gothic"/>
              <a:ea typeface="Century Gothic"/>
              <a:cs typeface="Century Gothic"/>
              <a:sym typeface="Century Gothic"/>
            </a:endParaRPr>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7</a:t>
            </a:fld>
            <a:endParaRPr lang="en-US"/>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6"/>
          <p:cNvSpPr txBox="1">
            <a:spLocks noGrp="1"/>
          </p:cNvSpPr>
          <p:nvPr>
            <p:ph type="title"/>
          </p:nvPr>
        </p:nvSpPr>
        <p:spPr>
          <a:xfrm>
            <a:off x="379561" y="125427"/>
            <a:ext cx="8369629" cy="503208"/>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SzPts val="1400"/>
              <a:buNone/>
            </a:pPr>
            <a:r>
              <a:rPr lang="en-US" sz="2800" b="1" u="none" dirty="0"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Huduma Namba Legal Framework</a:t>
            </a:r>
            <a:endParaRPr lang="en-US" sz="3600" dirty="0">
              <a:effectLst>
                <a:outerShdw blurRad="38100" dist="38100" dir="2700000" algn="tl">
                  <a:srgbClr val="000000">
                    <a:alpha val="43137"/>
                  </a:srgbClr>
                </a:outerShdw>
              </a:effectLst>
            </a:endParaRPr>
          </a:p>
        </p:txBody>
      </p:sp>
      <p:pic>
        <p:nvPicPr>
          <p:cNvPr id="117" name="Google Shape;117;p6"/>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18" name="Google Shape;118;p6"/>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8</a:t>
            </a:fld>
            <a:endParaRPr lang="en-US"/>
          </a:p>
        </p:txBody>
      </p:sp>
      <p:sp>
        <p:nvSpPr>
          <p:cNvPr id="5" name="TextBox 4"/>
          <p:cNvSpPr txBox="1"/>
          <p:nvPr/>
        </p:nvSpPr>
        <p:spPr>
          <a:xfrm>
            <a:off x="1328468" y="763587"/>
            <a:ext cx="6694098" cy="523220"/>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There are Legal instruments that have been developed since the projects inception borrowing heavily from the following existing pieces of legislation</a:t>
            </a: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1000140" y="1286807"/>
            <a:ext cx="7944928" cy="4832092"/>
          </a:xfrm>
          <a:prstGeom prst="rect">
            <a:avLst/>
          </a:prstGeom>
          <a:noFill/>
        </p:spPr>
        <p:txBody>
          <a:bodyPr wrap="square" rtlCol="0">
            <a:spAutoFit/>
          </a:bodyPr>
          <a:lstStyle/>
          <a:p>
            <a:pPr marL="400050" lvl="0" indent="-400050">
              <a:lnSpc>
                <a:spcPct val="150000"/>
              </a:lnSpc>
              <a:buFont typeface="+mj-lt"/>
              <a:buAutoNum type="romanLcPeriod"/>
            </a:pPr>
            <a:r>
              <a:rPr lang="en-US" dirty="0">
                <a:latin typeface="Times New Roman" panose="02020603050405020304" pitchFamily="18" charset="0"/>
                <a:cs typeface="Times New Roman" panose="02020603050405020304" pitchFamily="18" charset="0"/>
              </a:rPr>
              <a:t>The Constitution of Kenya 2010, of which Article 12 enshrines a right to identification document.  </a:t>
            </a:r>
          </a:p>
          <a:p>
            <a:pPr marL="400050" lvl="0" indent="-400050">
              <a:lnSpc>
                <a:spcPct val="150000"/>
              </a:lnSpc>
              <a:buFont typeface="+mj-lt"/>
              <a:buAutoNum type="romanLcPeriod"/>
            </a:pPr>
            <a:r>
              <a:rPr lang="en-US" dirty="0">
                <a:latin typeface="Times New Roman" panose="02020603050405020304" pitchFamily="18" charset="0"/>
                <a:cs typeface="Times New Roman" panose="02020603050405020304" pitchFamily="18" charset="0"/>
              </a:rPr>
              <a:t>The Registration of Persons Act, Cap.107,</a:t>
            </a:r>
          </a:p>
          <a:p>
            <a:pPr marL="40005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Births </a:t>
            </a:r>
            <a:r>
              <a:rPr lang="en-US" dirty="0">
                <a:latin typeface="Times New Roman" panose="02020603050405020304" pitchFamily="18" charset="0"/>
                <a:cs typeface="Times New Roman" panose="02020603050405020304" pitchFamily="18" charset="0"/>
              </a:rPr>
              <a:t>and Deaths Registration Act (Cap 149);  </a:t>
            </a:r>
          </a:p>
          <a:p>
            <a:pPr marL="400050" lvl="0" indent="-400050">
              <a:lnSpc>
                <a:spcPct val="150000"/>
              </a:lnSpc>
              <a:buFont typeface="+mj-lt"/>
              <a:buAutoNum type="romanLcPeriod"/>
            </a:pPr>
            <a:r>
              <a:rPr lang="en-US" dirty="0">
                <a:latin typeface="Times New Roman" panose="02020603050405020304" pitchFamily="18" charset="0"/>
                <a:cs typeface="Times New Roman" panose="02020603050405020304" pitchFamily="18" charset="0"/>
              </a:rPr>
              <a:t>Basic Education Act (No. 14 of 2013</a:t>
            </a:r>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a:t>
            </a:r>
          </a:p>
          <a:p>
            <a:pPr marL="400050" lvl="0" indent="-400050">
              <a:lnSpc>
                <a:spcPct val="150000"/>
              </a:lnSpc>
              <a:buFont typeface="+mj-lt"/>
              <a:buAutoNum type="romanLcPeriod"/>
            </a:pPr>
            <a:r>
              <a:rPr lang="en-US" dirty="0">
                <a:latin typeface="Times New Roman" panose="02020603050405020304" pitchFamily="18" charset="0"/>
                <a:cs typeface="Times New Roman" panose="02020603050405020304" pitchFamily="18" charset="0"/>
              </a:rPr>
              <a:t>Kenya Citizenship and Immigration Act (No. 12 of </a:t>
            </a:r>
            <a:r>
              <a:rPr lang="en-US" dirty="0" smtClean="0">
                <a:latin typeface="Times New Roman" panose="02020603050405020304" pitchFamily="18" charset="0"/>
                <a:cs typeface="Times New Roman" panose="02020603050405020304" pitchFamily="18" charset="0"/>
              </a:rPr>
              <a:t>2011)</a:t>
            </a:r>
          </a:p>
          <a:p>
            <a:pPr marL="400050" lvl="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Refugees </a:t>
            </a:r>
            <a:r>
              <a:rPr lang="en-US" dirty="0">
                <a:latin typeface="Times New Roman" panose="02020603050405020304" pitchFamily="18" charset="0"/>
                <a:cs typeface="Times New Roman" panose="02020603050405020304" pitchFamily="18" charset="0"/>
              </a:rPr>
              <a:t>Act (No. 13 of 2006</a:t>
            </a:r>
            <a:r>
              <a:rPr lang="en-US"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400050" indent="-400050">
              <a:lnSpc>
                <a:spcPct val="150000"/>
              </a:lnSpc>
              <a:buFont typeface="+mj-lt"/>
              <a:buAutoNum type="romanLcPeriod"/>
            </a:pP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Kenya </a:t>
            </a:r>
            <a:r>
              <a:rPr lang="en-US" dirty="0">
                <a:latin typeface="Times New Roman" panose="02020603050405020304" pitchFamily="18" charset="0"/>
                <a:cs typeface="Times New Roman" panose="02020603050405020304" pitchFamily="18" charset="0"/>
              </a:rPr>
              <a:t>Information Communication Act,1998, provides in Part VIA that the Cabinet Secretary can gazette </a:t>
            </a:r>
            <a:r>
              <a:rPr lang="en-US" b="1" dirty="0">
                <a:latin typeface="Times New Roman" panose="02020603050405020304" pitchFamily="18" charset="0"/>
                <a:cs typeface="Times New Roman" panose="02020603050405020304" pitchFamily="18" charset="0"/>
              </a:rPr>
              <a:t>protected systems</a:t>
            </a:r>
            <a:r>
              <a:rPr lang="en-US" dirty="0">
                <a:latin typeface="Times New Roman" panose="02020603050405020304" pitchFamily="18" charset="0"/>
                <a:cs typeface="Times New Roman" panose="02020603050405020304" pitchFamily="18" charset="0"/>
              </a:rPr>
              <a:t>, of which NIIMS is one of </a:t>
            </a:r>
            <a:r>
              <a:rPr lang="en-US" dirty="0" smtClean="0">
                <a:latin typeface="Times New Roman" panose="02020603050405020304" pitchFamily="18" charset="0"/>
                <a:cs typeface="Times New Roman" panose="02020603050405020304" pitchFamily="18" charset="0"/>
              </a:rPr>
              <a:t>them.</a:t>
            </a:r>
          </a:p>
          <a:p>
            <a:pPr marL="40005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Registration of Persons (NIIMS) Regulations, 2020 </a:t>
            </a:r>
            <a:endParaRPr lang="en-US" dirty="0" smtClean="0">
              <a:latin typeface="Times New Roman" panose="02020603050405020304" pitchFamily="18" charset="0"/>
              <a:cs typeface="Times New Roman" panose="02020603050405020304" pitchFamily="18" charset="0"/>
            </a:endParaRPr>
          </a:p>
          <a:p>
            <a:pPr marL="40005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Data Protection Act, 2019 </a:t>
            </a:r>
            <a:endParaRPr lang="en-US" dirty="0" smtClean="0">
              <a:latin typeface="Times New Roman" panose="02020603050405020304" pitchFamily="18" charset="0"/>
              <a:cs typeface="Times New Roman" panose="02020603050405020304" pitchFamily="18" charset="0"/>
            </a:endParaRPr>
          </a:p>
          <a:p>
            <a:pPr marL="40005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Children </a:t>
            </a:r>
            <a:r>
              <a:rPr lang="en-US" dirty="0" smtClean="0">
                <a:latin typeface="Times New Roman" panose="02020603050405020304" pitchFamily="18" charset="0"/>
                <a:cs typeface="Times New Roman" panose="02020603050405020304" pitchFamily="18" charset="0"/>
              </a:rPr>
              <a:t>Act;</a:t>
            </a:r>
          </a:p>
          <a:p>
            <a:pPr marL="40005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Data Protection (Civil Registration Regulations) 2020 </a:t>
            </a:r>
            <a:endParaRPr lang="en-US" dirty="0" smtClean="0">
              <a:latin typeface="Times New Roman" panose="02020603050405020304" pitchFamily="18" charset="0"/>
              <a:cs typeface="Times New Roman" panose="02020603050405020304" pitchFamily="18" charset="0"/>
            </a:endParaRPr>
          </a:p>
          <a:p>
            <a:pPr marL="40005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National </a:t>
            </a:r>
            <a:r>
              <a:rPr lang="en-US" dirty="0">
                <a:latin typeface="Times New Roman" panose="02020603050405020304" pitchFamily="18" charset="0"/>
                <a:cs typeface="Times New Roman" panose="02020603050405020304" pitchFamily="18" charset="0"/>
              </a:rPr>
              <a:t>Civil Registration and Identity Management Policy 2021 </a:t>
            </a:r>
            <a:endParaRPr lang="en-US" dirty="0" smtClean="0">
              <a:latin typeface="Times New Roman" panose="02020603050405020304" pitchFamily="18" charset="0"/>
              <a:cs typeface="Times New Roman" panose="02020603050405020304" pitchFamily="18" charset="0"/>
            </a:endParaRPr>
          </a:p>
          <a:p>
            <a:pPr marL="400050" indent="-400050">
              <a:lnSpc>
                <a:spcPct val="150000"/>
              </a:lnSpc>
              <a:buFont typeface="+mj-lt"/>
              <a:buAutoNum type="romanLcPeriod"/>
            </a:pPr>
            <a:r>
              <a:rPr lang="en-US" dirty="0" smtClean="0">
                <a:latin typeface="Times New Roman" panose="02020603050405020304" pitchFamily="18" charset="0"/>
                <a:cs typeface="Times New Roman" panose="02020603050405020304" pitchFamily="18" charset="0"/>
              </a:rPr>
              <a:t>Presidential </a:t>
            </a:r>
            <a:r>
              <a:rPr lang="en-US" dirty="0">
                <a:latin typeface="Times New Roman" panose="02020603050405020304" pitchFamily="18" charset="0"/>
                <a:cs typeface="Times New Roman" panose="02020603050405020304" pitchFamily="18" charset="0"/>
              </a:rPr>
              <a:t>Executive Order No 1 of 2018 </a:t>
            </a:r>
          </a:p>
          <a:p>
            <a:endParaRPr lang="en-US" dirty="0"/>
          </a:p>
        </p:txBody>
      </p:sp>
    </p:spTree>
  </p:cSld>
  <p:clrMapOvr>
    <a:masterClrMapping/>
  </p:clrMapOvr>
  <p:transition spd="slow">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9</a:t>
            </a:fld>
            <a:endParaRPr lang="en-US"/>
          </a:p>
        </p:txBody>
      </p:sp>
      <p:sp>
        <p:nvSpPr>
          <p:cNvPr id="6" name="Content Placeholder 5"/>
          <p:cNvSpPr txBox="1">
            <a:spLocks noGrp="1"/>
          </p:cNvSpPr>
          <p:nvPr>
            <p:ph idx="1"/>
          </p:nvPr>
        </p:nvSpPr>
        <p:spPr>
          <a:xfrm>
            <a:off x="1089025" y="763587"/>
            <a:ext cx="7608498" cy="6526915"/>
          </a:xfrm>
          <a:prstGeom prst="rect">
            <a:avLst/>
          </a:prstGeom>
          <a:noFill/>
        </p:spPr>
        <p:txBody>
          <a:bodyPr wrap="square" rtlCol="0">
            <a:spAutoFit/>
          </a:bodyPr>
          <a:lstStyle/>
          <a:p>
            <a:pPr marL="0" lvl="0" indent="0" algn="just">
              <a:lnSpc>
                <a:spcPct val="90000"/>
              </a:lnSpc>
              <a:buSzPts val="1440"/>
              <a:buNone/>
            </a:pPr>
            <a:r>
              <a:rPr lang="en-US" sz="1400" b="1" dirty="0">
                <a:latin typeface="Times New Roman" panose="02020603050405020304" pitchFamily="18" charset="0"/>
                <a:ea typeface="Cantata One"/>
                <a:cs typeface="Times New Roman" panose="02020603050405020304" pitchFamily="18" charset="0"/>
                <a:sym typeface="Cantata One"/>
              </a:rPr>
              <a:t>United Nations (UN) Sustainable Development Goal </a:t>
            </a:r>
            <a:r>
              <a:rPr lang="en-US" sz="1400" b="1" dirty="0" smtClean="0">
                <a:latin typeface="Times New Roman" panose="02020603050405020304" pitchFamily="18" charset="0"/>
                <a:ea typeface="Cantata One"/>
                <a:cs typeface="Times New Roman" panose="02020603050405020304" pitchFamily="18" charset="0"/>
                <a:sym typeface="Cantata One"/>
              </a:rPr>
              <a:t>16</a:t>
            </a:r>
          </a:p>
          <a:p>
            <a:pPr marL="0" lvl="0" indent="0" algn="just">
              <a:lnSpc>
                <a:spcPct val="90000"/>
              </a:lnSpc>
              <a:buSzPts val="1440"/>
              <a:buNone/>
            </a:pPr>
            <a:r>
              <a:rPr lang="en-US" sz="1400" dirty="0" smtClean="0">
                <a:latin typeface="Times New Roman" panose="02020603050405020304" pitchFamily="18" charset="0"/>
                <a:ea typeface="Cantata One"/>
                <a:cs typeface="Times New Roman" panose="02020603050405020304" pitchFamily="18" charset="0"/>
                <a:sym typeface="Cantata One"/>
              </a:rPr>
              <a:t>Promote </a:t>
            </a:r>
            <a:r>
              <a:rPr lang="en-US" sz="1400" dirty="0">
                <a:latin typeface="Times New Roman" panose="02020603050405020304" pitchFamily="18" charset="0"/>
                <a:ea typeface="Cantata One"/>
                <a:cs typeface="Times New Roman" panose="02020603050405020304" pitchFamily="18" charset="0"/>
                <a:sym typeface="Cantata One"/>
              </a:rPr>
              <a:t>peaceful and inclusive societies for sustainable development, provide access to justice for all and build effective, accountable and inclusive institutions at all levels</a:t>
            </a:r>
            <a:endParaRPr lang="en-US" sz="1400" dirty="0">
              <a:latin typeface="Times New Roman" panose="02020603050405020304" pitchFamily="18" charset="0"/>
              <a:cs typeface="Times New Roman" panose="02020603050405020304" pitchFamily="18" charset="0"/>
            </a:endParaRPr>
          </a:p>
          <a:p>
            <a:pPr marL="0" lvl="0" indent="0" algn="just">
              <a:lnSpc>
                <a:spcPct val="90000"/>
              </a:lnSpc>
              <a:spcBef>
                <a:spcPts val="1000"/>
              </a:spcBef>
              <a:buSzPts val="1440"/>
              <a:buNone/>
            </a:pPr>
            <a:r>
              <a:rPr lang="en-US" sz="1400" b="1" dirty="0">
                <a:latin typeface="Times New Roman" panose="02020603050405020304" pitchFamily="18" charset="0"/>
                <a:ea typeface="Cantata One"/>
                <a:cs typeface="Times New Roman" panose="02020603050405020304" pitchFamily="18" charset="0"/>
                <a:sym typeface="Cantata One"/>
              </a:rPr>
              <a:t>16.9</a:t>
            </a:r>
            <a:r>
              <a:rPr lang="en-US" sz="1400" dirty="0">
                <a:latin typeface="Times New Roman" panose="02020603050405020304" pitchFamily="18" charset="0"/>
                <a:ea typeface="Cantata One"/>
                <a:cs typeface="Times New Roman" panose="02020603050405020304" pitchFamily="18" charset="0"/>
                <a:sym typeface="Cantata One"/>
              </a:rPr>
              <a:t>- By 2030, provide legal identity for all, including birth registration</a:t>
            </a:r>
            <a:endParaRPr lang="en-US" sz="1400"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0" lvl="0" indent="0" algn="just">
              <a:lnSpc>
                <a:spcPct val="90000"/>
              </a:lnSpc>
              <a:spcBef>
                <a:spcPts val="1000"/>
              </a:spcBef>
              <a:buSzPts val="1440"/>
              <a:buNone/>
            </a:pPr>
            <a:r>
              <a:rPr lang="en-US" sz="1400" dirty="0">
                <a:latin typeface="Times New Roman" panose="02020603050405020304" pitchFamily="18" charset="0"/>
                <a:ea typeface="Cantata One"/>
                <a:cs typeface="Times New Roman" panose="02020603050405020304" pitchFamily="18" charset="0"/>
                <a:sym typeface="Cantata One"/>
              </a:rPr>
              <a:t>2030 Agenda for Sustainable Development and its guiding principle “Leave no one behind”, specific reference to refugees, stateless and other displaced </a:t>
            </a:r>
            <a:r>
              <a:rPr lang="en-US" sz="1400" dirty="0" smtClean="0">
                <a:latin typeface="Times New Roman" panose="02020603050405020304" pitchFamily="18" charset="0"/>
                <a:ea typeface="Cantata One"/>
                <a:cs typeface="Times New Roman" panose="02020603050405020304" pitchFamily="18" charset="0"/>
                <a:sym typeface="Cantata One"/>
              </a:rPr>
              <a:t>persons.</a:t>
            </a:r>
          </a:p>
          <a:p>
            <a:pPr marL="76200" lvl="0" indent="0">
              <a:lnSpc>
                <a:spcPct val="150000"/>
              </a:lnSpc>
              <a:buSzPts val="1440"/>
              <a:buNone/>
            </a:pPr>
            <a:r>
              <a:rPr lang="en-US" sz="1400" b="1" dirty="0">
                <a:solidFill>
                  <a:srgbClr val="202124"/>
                </a:solidFill>
                <a:latin typeface="Times New Roman" panose="02020603050405020304" pitchFamily="18" charset="0"/>
                <a:ea typeface="Cantata One"/>
                <a:cs typeface="Times New Roman" panose="02020603050405020304" pitchFamily="18" charset="0"/>
                <a:sym typeface="Cantata One"/>
              </a:rPr>
              <a:t>Universal Declaration of Human Rights (UDHR),</a:t>
            </a:r>
            <a:endParaRPr lang="en-US" sz="1400"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76200" lvl="0" indent="0">
              <a:spcBef>
                <a:spcPts val="400"/>
              </a:spcBef>
              <a:buSzPts val="1440"/>
              <a:buNone/>
            </a:pPr>
            <a:r>
              <a:rPr lang="en-US" sz="1400" dirty="0" smtClean="0">
                <a:solidFill>
                  <a:srgbClr val="202124"/>
                </a:solidFill>
                <a:latin typeface="Times New Roman" panose="02020603050405020304" pitchFamily="18" charset="0"/>
                <a:ea typeface="Cantata One"/>
                <a:cs typeface="Times New Roman" panose="02020603050405020304" pitchFamily="18" charset="0"/>
                <a:sym typeface="Cantata One"/>
              </a:rPr>
              <a:t>Article </a:t>
            </a:r>
            <a:r>
              <a:rPr lang="en-US" sz="1400" dirty="0">
                <a:solidFill>
                  <a:srgbClr val="202124"/>
                </a:solidFill>
                <a:latin typeface="Times New Roman" panose="02020603050405020304" pitchFamily="18" charset="0"/>
                <a:ea typeface="Cantata One"/>
                <a:cs typeface="Times New Roman" panose="02020603050405020304" pitchFamily="18" charset="0"/>
                <a:sym typeface="Cantata One"/>
              </a:rPr>
              <a:t>,2 (against discrimination ),5(protection from torture or to cruel, inhuman or degrading treatment or punishment),6(Everyone has the right to recognition everywhere as a person before the law),7(equal protection of the law) and14(1) (the right to seek and to enjoy in other countries asylum from persecution</a:t>
            </a:r>
            <a:r>
              <a:rPr lang="en-US" sz="1400" dirty="0" smtClean="0">
                <a:solidFill>
                  <a:srgbClr val="202124"/>
                </a:solidFill>
                <a:latin typeface="Times New Roman" panose="02020603050405020304" pitchFamily="18" charset="0"/>
                <a:ea typeface="Cantata One"/>
                <a:cs typeface="Times New Roman" panose="02020603050405020304" pitchFamily="18" charset="0"/>
                <a:sym typeface="Cantata One"/>
              </a:rPr>
              <a:t>)</a:t>
            </a:r>
          </a:p>
          <a:p>
            <a:pPr marL="76200" lvl="0" indent="0">
              <a:lnSpc>
                <a:spcPct val="150000"/>
              </a:lnSpc>
              <a:spcBef>
                <a:spcPts val="400"/>
              </a:spcBef>
              <a:buSzPts val="1440"/>
              <a:buNone/>
            </a:pPr>
            <a:r>
              <a:rPr lang="en-US" sz="1400" b="1" dirty="0">
                <a:solidFill>
                  <a:srgbClr val="202124"/>
                </a:solidFill>
                <a:latin typeface="Times New Roman" panose="02020603050405020304" pitchFamily="18" charset="0"/>
                <a:ea typeface="Cantata One"/>
                <a:cs typeface="Times New Roman" panose="02020603050405020304" pitchFamily="18" charset="0"/>
                <a:sym typeface="Cantata One"/>
              </a:rPr>
              <a:t>Constitution of Kenya 2010,</a:t>
            </a:r>
            <a:endParaRPr lang="en-US" sz="1400"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76200" lvl="0" indent="0">
              <a:spcBef>
                <a:spcPts val="400"/>
              </a:spcBef>
              <a:buSzPts val="1440"/>
              <a:buNone/>
            </a:pPr>
            <a:r>
              <a:rPr lang="en-US" sz="1400" dirty="0" smtClean="0">
                <a:latin typeface="Times New Roman" panose="02020603050405020304" pitchFamily="18" charset="0"/>
                <a:ea typeface="Cantata One"/>
                <a:cs typeface="Times New Roman" panose="02020603050405020304" pitchFamily="18" charset="0"/>
                <a:sym typeface="Cantata One"/>
              </a:rPr>
              <a:t>by  </a:t>
            </a:r>
            <a:r>
              <a:rPr lang="en-US" sz="1400" dirty="0">
                <a:latin typeface="Times New Roman" panose="02020603050405020304" pitchFamily="18" charset="0"/>
                <a:ea typeface="Cantata One"/>
                <a:cs typeface="Times New Roman" panose="02020603050405020304" pitchFamily="18" charset="0"/>
                <a:sym typeface="Cantata One"/>
              </a:rPr>
              <a:t>dint  of  Article  2(5)  and  2(6)  of the  Constitution  of  Kenya  2010,  all  International  Conventions  that  have  been  ratified  by  Kenya now  form  part  of  Kenyan  law.  The  Constitution  of  Kenya  2010  also  offers  a  number  of  protections to  refugees  vide  Chapter  IV  which  guarantees  the  fundamental  rights  and  freedoms  of  the individual. </a:t>
            </a:r>
          </a:p>
          <a:p>
            <a:pPr marL="76200" lvl="0" indent="0">
              <a:spcBef>
                <a:spcPts val="400"/>
              </a:spcBef>
              <a:buSzPts val="1440"/>
              <a:buNone/>
            </a:pPr>
            <a:endParaRPr lang="en-US" sz="1400"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0" lvl="0" indent="0" algn="just">
              <a:lnSpc>
                <a:spcPct val="90000"/>
              </a:lnSpc>
              <a:spcBef>
                <a:spcPts val="1000"/>
              </a:spcBef>
              <a:buSzPts val="1440"/>
              <a:buNone/>
            </a:pPr>
            <a:r>
              <a:rPr lang="en-US" sz="2000" dirty="0" smtClean="0">
                <a:latin typeface="Times New Roman" panose="02020603050405020304" pitchFamily="18" charset="0"/>
                <a:ea typeface="Cantata One"/>
                <a:cs typeface="Times New Roman" panose="02020603050405020304" pitchFamily="18" charset="0"/>
                <a:sym typeface="Cantata One"/>
              </a:rPr>
              <a:t> </a:t>
            </a:r>
            <a:endParaRPr lang="en-US" sz="2000"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endParaRPr lang="en-US" dirty="0" smtClean="0"/>
          </a:p>
          <a:p>
            <a:endParaRPr lang="en-US" dirty="0"/>
          </a:p>
        </p:txBody>
      </p:sp>
      <p:sp>
        <p:nvSpPr>
          <p:cNvPr id="7" name="Google Shape;115;p6"/>
          <p:cNvSpPr txBox="1">
            <a:spLocks noGrp="1"/>
          </p:cNvSpPr>
          <p:nvPr>
            <p:ph type="title"/>
          </p:nvPr>
        </p:nvSpPr>
        <p:spPr>
          <a:xfrm>
            <a:off x="379561" y="125427"/>
            <a:ext cx="8369629" cy="503208"/>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SzPts val="1400"/>
              <a:buNone/>
            </a:pPr>
            <a:r>
              <a:rPr lang="en-US" sz="2400" b="1"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 Huduma Namba Legal Framework</a:t>
            </a:r>
            <a:endParaRPr lang="en-US" sz="3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8" name="Google Shape;117;p6"/>
          <p:cNvPicPr preferRelativeResize="0"/>
          <p:nvPr/>
        </p:nvPicPr>
        <p:blipFill rotWithShape="1">
          <a:blip r:embed="rId2">
            <a:alphaModFix/>
          </a:blip>
          <a:srcRect/>
          <a:stretch/>
        </p:blipFill>
        <p:spPr>
          <a:xfrm>
            <a:off x="0" y="-9525"/>
            <a:ext cx="1089025" cy="773112"/>
          </a:xfrm>
          <a:prstGeom prst="rect">
            <a:avLst/>
          </a:prstGeom>
          <a:noFill/>
          <a:ln>
            <a:noFill/>
          </a:ln>
        </p:spPr>
      </p:pic>
      <p:pic>
        <p:nvPicPr>
          <p:cNvPr id="9" name="Google Shape;118;p6"/>
          <p:cNvPicPr preferRelativeResize="0"/>
          <p:nvPr/>
        </p:nvPicPr>
        <p:blipFill rotWithShape="1">
          <a:blip r:embed="rId3">
            <a:alphaModFix/>
          </a:blip>
          <a:srcRect/>
          <a:stretch/>
        </p:blipFill>
        <p:spPr>
          <a:xfrm>
            <a:off x="8105775" y="6350"/>
            <a:ext cx="1074737" cy="603250"/>
          </a:xfrm>
          <a:prstGeom prst="rect">
            <a:avLst/>
          </a:prstGeom>
          <a:noFill/>
          <a:ln>
            <a:noFill/>
          </a:ln>
        </p:spPr>
      </p:pic>
    </p:spTree>
    <p:extLst>
      <p:ext uri="{BB962C8B-B14F-4D97-AF65-F5344CB8AC3E}">
        <p14:creationId xmlns:p14="http://schemas.microsoft.com/office/powerpoint/2010/main" val="2751078635"/>
      </p:ext>
    </p:extLst>
  </p:cSld>
  <p:clrMapOvr>
    <a:masterClrMapping/>
  </p:clrMapOvr>
  <p:transition spd="slow">
    <p:fade thruBlk="1"/>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2" name="TextBox 1"/>
          <p:cNvSpPr txBox="1"/>
          <p:nvPr/>
        </p:nvSpPr>
        <p:spPr>
          <a:xfrm>
            <a:off x="1733909" y="207034"/>
            <a:ext cx="6745857" cy="830997"/>
          </a:xfrm>
          <a:prstGeom prst="rect">
            <a:avLst/>
          </a:prstGeom>
          <a:noFill/>
        </p:spPr>
        <p:txBody>
          <a:bodyPr wrap="square" rtlCol="0">
            <a:spAutoFit/>
          </a:bodyPr>
          <a:lstStyle/>
          <a:p>
            <a:pPr lvl="0"/>
            <a:r>
              <a:rPr lang="en-US" sz="2400" b="1"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..Huduma Namba Legal Framework</a:t>
            </a:r>
            <a:endParaRPr lang="en-US" sz="2400" dirty="0" smtClean="0">
              <a:solidFill>
                <a:srgbClr val="0F496F"/>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endParaRPr>
          </a:p>
          <a:p>
            <a:endParaRPr lang="en-US" sz="2400" dirty="0">
              <a:latin typeface="Times New Roman" panose="02020603050405020304" pitchFamily="18" charset="0"/>
              <a:cs typeface="Times New Roman" panose="02020603050405020304" pitchFamily="18" charset="0"/>
            </a:endParaRPr>
          </a:p>
        </p:txBody>
      </p:sp>
      <p:sp>
        <p:nvSpPr>
          <p:cNvPr id="3" name="Slide Number Placeholder 2"/>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10</a:t>
            </a:fld>
            <a:endParaRPr lang="en-US"/>
          </a:p>
        </p:txBody>
      </p:sp>
      <p:sp>
        <p:nvSpPr>
          <p:cNvPr id="5" name="TextBox 4"/>
          <p:cNvSpPr txBox="1"/>
          <p:nvPr/>
        </p:nvSpPr>
        <p:spPr>
          <a:xfrm>
            <a:off x="1026543" y="622532"/>
            <a:ext cx="7185804" cy="6463308"/>
          </a:xfrm>
          <a:prstGeom prst="rect">
            <a:avLst/>
          </a:prstGeom>
          <a:noFill/>
        </p:spPr>
        <p:txBody>
          <a:bodyPr wrap="square" rtlCol="0">
            <a:spAutoFit/>
          </a:bodyPr>
          <a:lstStyle/>
          <a:p>
            <a:pPr lvl="0">
              <a:buSzPts val="1440"/>
            </a:pPr>
            <a:r>
              <a:rPr lang="en-US" dirty="0" smtClean="0">
                <a:solidFill>
                  <a:schemeClr val="tx1"/>
                </a:solidFill>
                <a:latin typeface="Times New Roman" panose="02020603050405020304" pitchFamily="18" charset="0"/>
                <a:ea typeface="Cantata One"/>
                <a:cs typeface="Times New Roman" panose="02020603050405020304" pitchFamily="18" charset="0"/>
                <a:sym typeface="Cantata One"/>
              </a:rPr>
              <a:t>Subsequently two acts of  Parliament and two regulations were developed as follows</a:t>
            </a:r>
          </a:p>
          <a:p>
            <a:pPr lvl="0">
              <a:buSzPts val="1440"/>
            </a:pPr>
            <a:endParaRPr lang="en-US" b="1" dirty="0">
              <a:solidFill>
                <a:schemeClr val="tx1"/>
              </a:solidFill>
              <a:latin typeface="Times New Roman" panose="02020603050405020304" pitchFamily="18" charset="0"/>
              <a:ea typeface="Cantata One"/>
              <a:cs typeface="Times New Roman" panose="02020603050405020304" pitchFamily="18" charset="0"/>
              <a:sym typeface="Cantata One"/>
            </a:endParaRPr>
          </a:p>
          <a:p>
            <a:pPr lvl="0">
              <a:buSzPts val="1440"/>
            </a:pPr>
            <a:r>
              <a:rPr lang="en-US" b="1" dirty="0" smtClean="0">
                <a:solidFill>
                  <a:schemeClr val="tx1"/>
                </a:solidFill>
                <a:latin typeface="Times New Roman" panose="02020603050405020304" pitchFamily="18" charset="0"/>
                <a:ea typeface="Cantata One"/>
                <a:cs typeface="Times New Roman" panose="02020603050405020304" pitchFamily="18" charset="0"/>
                <a:sym typeface="Cantata One"/>
              </a:rPr>
              <a:t>Registration of Persons Act  Cap 107</a:t>
            </a:r>
            <a:endParaRPr lang="en-US" b="1" dirty="0" smtClean="0">
              <a:solidFill>
                <a:schemeClr val="tx1"/>
              </a:solidFill>
              <a:latin typeface="Times New Roman" panose="02020603050405020304" pitchFamily="18" charset="0"/>
              <a:ea typeface="Cantata One"/>
              <a:cs typeface="Times New Roman" panose="02020603050405020304" pitchFamily="18" charset="0"/>
              <a:sym typeface="Cantata One"/>
            </a:endParaRPr>
          </a:p>
          <a:p>
            <a:pPr lvl="0">
              <a:buSzPts val="1440"/>
            </a:pPr>
            <a:r>
              <a:rPr lang="en-US" dirty="0" smtClean="0">
                <a:solidFill>
                  <a:schemeClr val="tx1"/>
                </a:solidFill>
                <a:latin typeface="Times New Roman" panose="02020603050405020304" pitchFamily="18" charset="0"/>
                <a:ea typeface="Cantata One"/>
                <a:cs typeface="Times New Roman" panose="02020603050405020304" pitchFamily="18" charset="0"/>
                <a:sym typeface="Cantata One"/>
              </a:rPr>
              <a:t>This set up the National Integrated Identity Management System (NIIMS) as a department and defined its mandate in section 9A of the act.</a:t>
            </a:r>
          </a:p>
          <a:p>
            <a:pPr lvl="0">
              <a:buSzPts val="1440"/>
            </a:pPr>
            <a:endParaRPr lang="en-US" b="1" dirty="0">
              <a:solidFill>
                <a:schemeClr val="tx1"/>
              </a:solidFill>
              <a:latin typeface="Times New Roman" panose="02020603050405020304" pitchFamily="18" charset="0"/>
              <a:ea typeface="Cantata One"/>
              <a:cs typeface="Times New Roman" panose="02020603050405020304" pitchFamily="18" charset="0"/>
              <a:sym typeface="Cantata One"/>
            </a:endParaRPr>
          </a:p>
          <a:p>
            <a:pPr lvl="0">
              <a:buSzPts val="1440"/>
            </a:pPr>
            <a:r>
              <a:rPr lang="en-US" b="1" dirty="0" smtClean="0">
                <a:solidFill>
                  <a:schemeClr val="tx1"/>
                </a:solidFill>
                <a:latin typeface="Times New Roman" panose="02020603050405020304" pitchFamily="18" charset="0"/>
                <a:ea typeface="Cantata One"/>
                <a:cs typeface="Times New Roman" panose="02020603050405020304" pitchFamily="18" charset="0"/>
                <a:sym typeface="Cantata One"/>
              </a:rPr>
              <a:t>Data </a:t>
            </a:r>
            <a:r>
              <a:rPr lang="en-US" b="1" dirty="0">
                <a:solidFill>
                  <a:schemeClr val="tx1"/>
                </a:solidFill>
                <a:latin typeface="Times New Roman" panose="02020603050405020304" pitchFamily="18" charset="0"/>
                <a:ea typeface="Cantata One"/>
                <a:cs typeface="Times New Roman" panose="02020603050405020304" pitchFamily="18" charset="0"/>
                <a:sym typeface="Cantata One"/>
              </a:rPr>
              <a:t>Protection Act 2019</a:t>
            </a:r>
            <a:endParaRPr lang="en-US" b="1" dirty="0">
              <a:solidFill>
                <a:schemeClr val="tx1"/>
              </a:solidFill>
              <a:latin typeface="Times New Roman" panose="02020603050405020304" pitchFamily="18" charset="0"/>
              <a:ea typeface="Century Gothic"/>
              <a:cs typeface="Times New Roman" panose="02020603050405020304" pitchFamily="18" charset="0"/>
              <a:sym typeface="Century Gothic"/>
            </a:endParaRPr>
          </a:p>
          <a:p>
            <a:pPr lvl="0">
              <a:spcBef>
                <a:spcPts val="1000"/>
              </a:spcBef>
              <a:buSzPts val="1440"/>
            </a:pP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This Act seeks to ;</a:t>
            </a:r>
            <a:endParaRPr lang="en-US"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285750" lvl="0" indent="-285750">
              <a:spcBef>
                <a:spcPts val="1000"/>
              </a:spcBef>
              <a:buSzPts val="1440"/>
              <a:buFontTx/>
              <a:buChar char="-"/>
            </a:pP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R</a:t>
            </a: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egulate </a:t>
            </a: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the processing of personal data;</a:t>
            </a:r>
            <a:r>
              <a:rPr lang="en-US" dirty="0">
                <a:latin typeface="Times New Roman" panose="02020603050405020304" pitchFamily="18" charset="0"/>
                <a:cs typeface="Times New Roman" panose="02020603050405020304" pitchFamily="18" charset="0"/>
                <a:sym typeface="Cantata One"/>
              </a:rPr>
              <a:t> </a:t>
            </a: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ensure that the processing of personal data of a subject is guided by the principles of Data protection set out in </a:t>
            </a:r>
            <a:r>
              <a:rPr lang="en-US" i="1" dirty="0">
                <a:solidFill>
                  <a:srgbClr val="202124"/>
                </a:solidFill>
                <a:latin typeface="Times New Roman" panose="02020603050405020304" pitchFamily="18" charset="0"/>
                <a:ea typeface="Cantata One"/>
                <a:cs typeface="Times New Roman" panose="02020603050405020304" pitchFamily="18" charset="0"/>
                <a:sym typeface="Cantata One"/>
              </a:rPr>
              <a:t>Section </a:t>
            </a:r>
            <a:r>
              <a:rPr lang="en-US" i="1" dirty="0" smtClean="0">
                <a:solidFill>
                  <a:srgbClr val="202124"/>
                </a:solidFill>
                <a:latin typeface="Times New Roman" panose="02020603050405020304" pitchFamily="18" charset="0"/>
                <a:ea typeface="Cantata One"/>
                <a:cs typeface="Times New Roman" panose="02020603050405020304" pitchFamily="18" charset="0"/>
                <a:sym typeface="Cantata One"/>
              </a:rPr>
              <a:t>25.</a:t>
            </a:r>
          </a:p>
          <a:p>
            <a:pPr marL="285750" lvl="0" indent="-285750">
              <a:spcBef>
                <a:spcPts val="1000"/>
              </a:spcBef>
              <a:buSzPts val="1440"/>
              <a:buFontTx/>
              <a:buChar char="-"/>
            </a:pP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Protect </a:t>
            </a: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the privacy of </a:t>
            </a: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individuals</a:t>
            </a:r>
            <a:endParaRPr lang="en-US" dirty="0" smtClean="0">
              <a:solidFill>
                <a:srgbClr val="0F496F"/>
              </a:solidFill>
              <a:latin typeface="Times New Roman" panose="02020603050405020304" pitchFamily="18" charset="0"/>
              <a:ea typeface="Cantata One"/>
              <a:cs typeface="Times New Roman" panose="02020603050405020304" pitchFamily="18" charset="0"/>
              <a:sym typeface="Century Gothic"/>
            </a:endParaRPr>
          </a:p>
          <a:p>
            <a:pPr marL="285750" lvl="0" indent="-285750">
              <a:spcBef>
                <a:spcPts val="1000"/>
              </a:spcBef>
              <a:buSzPts val="1440"/>
              <a:buFontTx/>
              <a:buChar char="-"/>
            </a:pP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Establish </a:t>
            </a: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the legal and institutional mechanism to protect personal </a:t>
            </a: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data</a:t>
            </a:r>
            <a:endParaRPr lang="en-US" dirty="0" smtClean="0">
              <a:solidFill>
                <a:srgbClr val="0F496F"/>
              </a:solidFill>
              <a:latin typeface="Times New Roman" panose="02020603050405020304" pitchFamily="18" charset="0"/>
              <a:ea typeface="Cantata One"/>
              <a:cs typeface="Times New Roman" panose="02020603050405020304" pitchFamily="18" charset="0"/>
              <a:sym typeface="Century Gothic"/>
            </a:endParaRPr>
          </a:p>
          <a:p>
            <a:pPr marL="285750" lvl="0" indent="-285750">
              <a:spcBef>
                <a:spcPts val="1000"/>
              </a:spcBef>
              <a:buSzPts val="1440"/>
              <a:buFontTx/>
              <a:buChar char="-"/>
            </a:pPr>
            <a:r>
              <a:rPr lang="en-US" dirty="0">
                <a:solidFill>
                  <a:srgbClr val="0F496F"/>
                </a:solidFill>
                <a:latin typeface="Times New Roman" panose="02020603050405020304" pitchFamily="18" charset="0"/>
                <a:ea typeface="Cantata One"/>
                <a:cs typeface="Times New Roman" panose="02020603050405020304" pitchFamily="18" charset="0"/>
                <a:sym typeface="Century Gothic"/>
              </a:rPr>
              <a:t>P</a:t>
            </a: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rovide </a:t>
            </a: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data subjects with rights and </a:t>
            </a: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remedies to </a:t>
            </a:r>
            <a:r>
              <a:rPr lang="en-US" dirty="0">
                <a:solidFill>
                  <a:srgbClr val="202124"/>
                </a:solidFill>
                <a:latin typeface="Times New Roman" panose="02020603050405020304" pitchFamily="18" charset="0"/>
                <a:ea typeface="Cantata One"/>
                <a:cs typeface="Times New Roman" panose="02020603050405020304" pitchFamily="18" charset="0"/>
                <a:sym typeface="Cantata One"/>
              </a:rPr>
              <a:t>protect their personal data from processing that is not in accordance with this </a:t>
            </a:r>
            <a:r>
              <a:rPr lang="en-US" dirty="0" smtClean="0">
                <a:solidFill>
                  <a:srgbClr val="202124"/>
                </a:solidFill>
                <a:latin typeface="Times New Roman" panose="02020603050405020304" pitchFamily="18" charset="0"/>
                <a:ea typeface="Cantata One"/>
                <a:cs typeface="Times New Roman" panose="02020603050405020304" pitchFamily="18" charset="0"/>
                <a:sym typeface="Cantata One"/>
              </a:rPr>
              <a:t>Act</a:t>
            </a:r>
            <a:r>
              <a:rPr lang="en-US" b="1" dirty="0" smtClean="0">
                <a:solidFill>
                  <a:srgbClr val="202124"/>
                </a:solidFill>
                <a:latin typeface="Times New Roman" panose="02020603050405020304" pitchFamily="18" charset="0"/>
                <a:ea typeface="Cantata One"/>
                <a:cs typeface="Times New Roman" panose="02020603050405020304" pitchFamily="18" charset="0"/>
                <a:sym typeface="Cantata One"/>
              </a:rPr>
              <a:t>.</a:t>
            </a:r>
          </a:p>
          <a:p>
            <a:pPr lvl="0">
              <a:spcBef>
                <a:spcPts val="1000"/>
              </a:spcBef>
              <a:buSzPts val="1440"/>
            </a:pPr>
            <a:r>
              <a:rPr lang="en-US" b="1" dirty="0" smtClean="0">
                <a:latin typeface="Times New Roman" panose="02020603050405020304" pitchFamily="18" charset="0"/>
                <a:ea typeface="Cantata One"/>
                <a:cs typeface="Times New Roman" panose="02020603050405020304" pitchFamily="18" charset="0"/>
                <a:sym typeface="Cantata One"/>
              </a:rPr>
              <a:t>Registration </a:t>
            </a:r>
            <a:r>
              <a:rPr lang="en-US" b="1" dirty="0">
                <a:latin typeface="Times New Roman" panose="02020603050405020304" pitchFamily="18" charset="0"/>
                <a:ea typeface="Cantata One"/>
                <a:cs typeface="Times New Roman" panose="02020603050405020304" pitchFamily="18" charset="0"/>
                <a:sym typeface="Cantata One"/>
              </a:rPr>
              <a:t>of Persons(NIIMS) Regulations, </a:t>
            </a:r>
            <a:r>
              <a:rPr lang="en-US" b="1" dirty="0" smtClean="0">
                <a:latin typeface="Times New Roman" panose="02020603050405020304" pitchFamily="18" charset="0"/>
                <a:ea typeface="Cantata One"/>
                <a:cs typeface="Times New Roman" panose="02020603050405020304" pitchFamily="18" charset="0"/>
                <a:sym typeface="Cantata One"/>
              </a:rPr>
              <a:t>202</a:t>
            </a:r>
          </a:p>
          <a:p>
            <a:pPr lvl="0">
              <a:spcBef>
                <a:spcPts val="1000"/>
              </a:spcBef>
              <a:buSzPts val="1440"/>
            </a:pPr>
            <a:r>
              <a:rPr lang="en-US" dirty="0" smtClean="0">
                <a:latin typeface="Times New Roman" panose="02020603050405020304" pitchFamily="18" charset="0"/>
                <a:ea typeface="Cantata One"/>
                <a:cs typeface="Times New Roman" panose="02020603050405020304" pitchFamily="18" charset="0"/>
                <a:sym typeface="Cantata One"/>
              </a:rPr>
              <a:t>Operationalizes </a:t>
            </a:r>
            <a:r>
              <a:rPr lang="en-US" dirty="0">
                <a:latin typeface="Times New Roman" panose="02020603050405020304" pitchFamily="18" charset="0"/>
                <a:ea typeface="Cantata One"/>
                <a:cs typeface="Times New Roman" panose="02020603050405020304" pitchFamily="18" charset="0"/>
                <a:sym typeface="Cantata One"/>
              </a:rPr>
              <a:t>the Statute Law(Miscellaneous Amendments), </a:t>
            </a:r>
            <a:r>
              <a:rPr lang="en-US" dirty="0" smtClean="0">
                <a:latin typeface="Times New Roman" panose="02020603050405020304" pitchFamily="18" charset="0"/>
                <a:ea typeface="Cantata One"/>
                <a:cs typeface="Times New Roman" panose="02020603050405020304" pitchFamily="18" charset="0"/>
                <a:sym typeface="Cantata One"/>
              </a:rPr>
              <a:t>2018 </a:t>
            </a:r>
            <a:endParaRPr lang="en-US" dirty="0">
              <a:solidFill>
                <a:srgbClr val="0F496F"/>
              </a:solidFill>
              <a:latin typeface="Times New Roman" panose="02020603050405020304" pitchFamily="18" charset="0"/>
              <a:ea typeface="Cantata One"/>
              <a:cs typeface="Times New Roman" panose="02020603050405020304" pitchFamily="18" charset="0"/>
              <a:sym typeface="Century Gothic"/>
            </a:endParaRPr>
          </a:p>
          <a:p>
            <a:pPr lvl="0">
              <a:spcBef>
                <a:spcPts val="1000"/>
              </a:spcBef>
              <a:buSzPts val="1440"/>
            </a:pPr>
            <a:r>
              <a:rPr lang="en-US" dirty="0" smtClean="0">
                <a:latin typeface="Times New Roman" panose="02020603050405020304" pitchFamily="18" charset="0"/>
                <a:ea typeface="Cantata One"/>
                <a:cs typeface="Times New Roman" panose="02020603050405020304" pitchFamily="18" charset="0"/>
                <a:sym typeface="Cantata One"/>
              </a:rPr>
              <a:t> Sec. 9A</a:t>
            </a:r>
            <a:endParaRPr lang="en-US" dirty="0" smtClean="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361950" lvl="0">
              <a:spcBef>
                <a:spcPts val="400"/>
              </a:spcBef>
              <a:buSzPts val="1440"/>
            </a:pPr>
            <a:r>
              <a:rPr lang="en-US" dirty="0" smtClean="0">
                <a:latin typeface="Times New Roman" panose="02020603050405020304" pitchFamily="18" charset="0"/>
                <a:ea typeface="Cantata One"/>
                <a:cs typeface="Times New Roman" panose="02020603050405020304" pitchFamily="18" charset="0"/>
                <a:sym typeface="Cantata One"/>
              </a:rPr>
              <a:t>  Provide </a:t>
            </a:r>
            <a:r>
              <a:rPr lang="en-US" dirty="0">
                <a:latin typeface="Times New Roman" panose="02020603050405020304" pitchFamily="18" charset="0"/>
                <a:ea typeface="Cantata One"/>
                <a:cs typeface="Times New Roman" panose="02020603050405020304" pitchFamily="18" charset="0"/>
                <a:sym typeface="Cantata One"/>
              </a:rPr>
              <a:t>mechanisms for operation and maintenance of the NIIMS; and</a:t>
            </a:r>
            <a:endParaRPr lang="en-US"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361950" lvl="0">
              <a:spcBef>
                <a:spcPts val="400"/>
              </a:spcBef>
              <a:buSzPts val="1440"/>
            </a:pPr>
            <a:r>
              <a:rPr lang="en-US" dirty="0">
                <a:latin typeface="Times New Roman" panose="02020603050405020304" pitchFamily="18" charset="0"/>
                <a:ea typeface="Cantata One"/>
                <a:cs typeface="Times New Roman" panose="02020603050405020304" pitchFamily="18" charset="0"/>
                <a:sym typeface="Cantata One"/>
              </a:rPr>
              <a:t>  </a:t>
            </a:r>
            <a:r>
              <a:rPr lang="en-US" dirty="0" smtClean="0">
                <a:latin typeface="Times New Roman" panose="02020603050405020304" pitchFamily="18" charset="0"/>
                <a:ea typeface="Cantata One"/>
                <a:cs typeface="Times New Roman" panose="02020603050405020304" pitchFamily="18" charset="0"/>
                <a:sym typeface="Cantata One"/>
              </a:rPr>
              <a:t>Facilitate </a:t>
            </a:r>
            <a:r>
              <a:rPr lang="en-US" dirty="0">
                <a:latin typeface="Times New Roman" panose="02020603050405020304" pitchFamily="18" charset="0"/>
                <a:ea typeface="Cantata One"/>
                <a:cs typeface="Times New Roman" panose="02020603050405020304" pitchFamily="18" charset="0"/>
                <a:sym typeface="Cantata One"/>
              </a:rPr>
              <a:t>the assigning of the Huduma Namba and issuance of a Huduma     card to a resident </a:t>
            </a:r>
            <a:r>
              <a:rPr lang="en-US" dirty="0" smtClean="0">
                <a:latin typeface="Times New Roman" panose="02020603050405020304" pitchFamily="18" charset="0"/>
                <a:ea typeface="Cantata One"/>
                <a:cs typeface="Times New Roman" panose="02020603050405020304" pitchFamily="18" charset="0"/>
                <a:sym typeface="Cantata One"/>
              </a:rPr>
              <a:t>individual.</a:t>
            </a:r>
            <a:endParaRPr lang="en-US"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lvl="0">
              <a:spcBef>
                <a:spcPts val="1000"/>
              </a:spcBef>
              <a:buSzPts val="1440"/>
            </a:pPr>
            <a:endParaRPr lang="en-US" b="1" dirty="0" smtClean="0">
              <a:solidFill>
                <a:srgbClr val="202124"/>
              </a:solidFill>
              <a:latin typeface="Times New Roman" panose="02020603050405020304" pitchFamily="18" charset="0"/>
              <a:ea typeface="Cantata One"/>
              <a:cs typeface="Times New Roman" panose="02020603050405020304" pitchFamily="18" charset="0"/>
              <a:sym typeface="Cantata One"/>
            </a:endParaRPr>
          </a:p>
          <a:p>
            <a:pPr lvl="0">
              <a:spcBef>
                <a:spcPts val="1000"/>
              </a:spcBef>
              <a:buSzPts val="1440"/>
            </a:pPr>
            <a:endParaRPr lang="en-US" sz="1600"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endParaRPr lang="en-US" dirty="0"/>
          </a:p>
        </p:txBody>
      </p:sp>
    </p:spTree>
  </p:cSld>
  <p:clrMapOvr>
    <a:masterClrMapping/>
  </p:clrMapOvr>
  <p:transition spd="slow">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title"/>
          </p:nvPr>
        </p:nvSpPr>
        <p:spPr>
          <a:xfrm>
            <a:off x="1770512" y="148027"/>
            <a:ext cx="5510182" cy="630237"/>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u="none" dirty="0" smtClean="0">
                <a:solidFill>
                  <a:srgbClr val="FF0000"/>
                </a:solidFill>
                <a:latin typeface="Times New Roman" panose="02020603050405020304" pitchFamily="18" charset="0"/>
                <a:ea typeface="Cantata One"/>
                <a:cs typeface="Times New Roman" panose="02020603050405020304" pitchFamily="18" charset="0"/>
                <a:sym typeface="Cantata One"/>
              </a:rPr>
              <a:t>…</a:t>
            </a:r>
            <a:r>
              <a:rPr lang="en-US" sz="2400" b="1"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Huduma Namba Legal Framework</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3" name="Google Shape;143;p10"/>
          <p:cNvSpPr txBox="1">
            <a:spLocks noGrp="1"/>
          </p:cNvSpPr>
          <p:nvPr>
            <p:ph idx="1"/>
          </p:nvPr>
        </p:nvSpPr>
        <p:spPr>
          <a:xfrm>
            <a:off x="1002760" y="534839"/>
            <a:ext cx="7739810" cy="6055742"/>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361950" lvl="0" indent="0">
              <a:spcBef>
                <a:spcPts val="400"/>
              </a:spcBef>
              <a:spcAft>
                <a:spcPts val="0"/>
              </a:spcAft>
              <a:buSzPts val="1440"/>
              <a:buNone/>
            </a:pPr>
            <a:r>
              <a:rPr lang="en-US" sz="1400" b="1" dirty="0" smtClean="0">
                <a:solidFill>
                  <a:srgbClr val="000000"/>
                </a:solidFill>
                <a:latin typeface="Times New Roman" panose="02020603050405020304" pitchFamily="18" charset="0"/>
                <a:ea typeface="Cantata One"/>
                <a:cs typeface="Times New Roman" panose="02020603050405020304" pitchFamily="18" charset="0"/>
                <a:sym typeface="Cantata One"/>
              </a:rPr>
              <a:t>Data </a:t>
            </a: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Protection(Civil Registration) Regulations, 2020</a:t>
            </a:r>
            <a:endParaRPr lang="en-US" sz="1400"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361950" lvl="0" indent="0">
              <a:spcBef>
                <a:spcPts val="400"/>
              </a:spcBef>
              <a:spcAft>
                <a:spcPts val="0"/>
              </a:spcAft>
              <a:buSzPts val="1440"/>
              <a:buNone/>
            </a:pP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The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Regulations are made under the Data Protection Act, 2019 to provide for the administration of personal data processed  by the civil registration entities</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a:t>
            </a:r>
            <a:endParaRPr lang="en-US" sz="1400" b="1"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457200" lvl="1" indent="0" algn="l" rtl="0">
              <a:lnSpc>
                <a:spcPct val="80000"/>
              </a:lnSpc>
              <a:spcBef>
                <a:spcPts val="0"/>
              </a:spcBef>
              <a:spcAft>
                <a:spcPts val="0"/>
              </a:spcAft>
              <a:buSzPts val="1440"/>
              <a:buNone/>
            </a:pPr>
            <a:endParaRPr lang="en-US" sz="1400" b="1" u="none" dirty="0" smtClean="0">
              <a:solidFill>
                <a:srgbClr val="000000"/>
              </a:solidFill>
              <a:latin typeface="Times New Roman" panose="02020603050405020304" pitchFamily="18" charset="0"/>
              <a:ea typeface="Cantata One"/>
              <a:cs typeface="Times New Roman" panose="02020603050405020304" pitchFamily="18" charset="0"/>
              <a:sym typeface="Cantata One"/>
            </a:endParaRPr>
          </a:p>
          <a:p>
            <a:pPr marL="457200" lvl="1" indent="0" algn="l" rtl="0">
              <a:lnSpc>
                <a:spcPct val="80000"/>
              </a:lnSpc>
              <a:spcBef>
                <a:spcPts val="0"/>
              </a:spcBef>
              <a:spcAft>
                <a:spcPts val="0"/>
              </a:spcAft>
              <a:buSzPts val="1440"/>
              <a:buNone/>
            </a:pPr>
            <a:r>
              <a:rPr lang="en-US" sz="1400" b="1"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Huduma </a:t>
            </a:r>
            <a:r>
              <a:rPr lang="en-US" sz="1400" b="1" u="none" dirty="0">
                <a:solidFill>
                  <a:srgbClr val="000000"/>
                </a:solidFill>
                <a:latin typeface="Times New Roman" panose="02020603050405020304" pitchFamily="18" charset="0"/>
                <a:ea typeface="Cantata One"/>
                <a:cs typeface="Times New Roman" panose="02020603050405020304" pitchFamily="18" charset="0"/>
                <a:sym typeface="Cantata One"/>
              </a:rPr>
              <a:t>Bill, </a:t>
            </a:r>
            <a:r>
              <a:rPr lang="en-US" sz="1400" b="1"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2021</a:t>
            </a:r>
            <a:endParaRPr lang="en-US" sz="1400" dirty="0">
              <a:solidFill>
                <a:srgbClr val="0F496F"/>
              </a:solidFill>
              <a:latin typeface="Times New Roman" panose="02020603050405020304" pitchFamily="18" charset="0"/>
              <a:ea typeface="Cantata One"/>
              <a:cs typeface="Times New Roman" panose="02020603050405020304" pitchFamily="18" charset="0"/>
              <a:sym typeface="Century Gothic"/>
            </a:endParaRPr>
          </a:p>
          <a:p>
            <a:pPr marL="457200" lvl="1" indent="0" algn="l" rtl="0">
              <a:lnSpc>
                <a:spcPct val="80000"/>
              </a:lnSpc>
              <a:spcBef>
                <a:spcPts val="0"/>
              </a:spcBef>
              <a:spcAft>
                <a:spcPts val="0"/>
              </a:spcAft>
              <a:buSzPts val="1440"/>
              <a:buNone/>
            </a:pPr>
            <a:endParaRPr lang="en-US" sz="1400" b="0" u="none" dirty="0">
              <a:solidFill>
                <a:srgbClr val="0F496F"/>
              </a:solidFill>
              <a:latin typeface="Times New Roman" panose="02020603050405020304" pitchFamily="18" charset="0"/>
              <a:ea typeface="Cantata One"/>
              <a:cs typeface="Times New Roman" panose="02020603050405020304" pitchFamily="18" charset="0"/>
              <a:sym typeface="Century Gothic"/>
            </a:endParaRPr>
          </a:p>
          <a:p>
            <a:pPr marL="457200" lvl="1" indent="0" algn="l" rtl="0">
              <a:lnSpc>
                <a:spcPct val="80000"/>
              </a:lnSpc>
              <a:spcBef>
                <a:spcPts val="0"/>
              </a:spcBef>
              <a:spcAft>
                <a:spcPts val="0"/>
              </a:spcAft>
              <a:buSzPts val="1440"/>
              <a:buNone/>
            </a:pP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Consolidate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the law on registration of persons; </a:t>
            </a:r>
            <a:r>
              <a:rPr lang="en-US" sz="1400" dirty="0">
                <a:latin typeface="Times New Roman" panose="02020603050405020304" pitchFamily="18" charset="0"/>
                <a:cs typeface="Times New Roman" panose="02020603050405020304" pitchFamily="18" charset="0"/>
                <a:sym typeface="Cantata One"/>
              </a:rPr>
              <a:t> </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Establish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a digital national population database to be the primary source of foundational data for resident individuals; </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Provide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mechanisms for registration of births and </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deaths;</a:t>
            </a:r>
            <a:r>
              <a:rPr lang="en-US" sz="1400" dirty="0">
                <a:solidFill>
                  <a:srgbClr val="0F496F"/>
                </a:solidFill>
                <a:latin typeface="Times New Roman" panose="02020603050405020304" pitchFamily="18" charset="0"/>
                <a:ea typeface="Cantata One"/>
                <a:cs typeface="Times New Roman" panose="02020603050405020304" pitchFamily="18" charset="0"/>
                <a:sym typeface="Century Gothic"/>
              </a:rPr>
              <a:t> </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Facilitate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the assigning of the Huduma Namba and issuance of identity and </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travel documents,  Maintain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integrity, confidentiality and security of personal data under NIIMS </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database and enable usability of the Huduma card by effectively making it to be the 3</a:t>
            </a:r>
            <a:r>
              <a:rPr lang="en-US" sz="1400" b="0" u="none" baseline="30000" dirty="0" smtClean="0">
                <a:solidFill>
                  <a:srgbClr val="000000"/>
                </a:solidFill>
                <a:latin typeface="Times New Roman" panose="02020603050405020304" pitchFamily="18" charset="0"/>
                <a:ea typeface="Cantata One"/>
                <a:cs typeface="Times New Roman" panose="02020603050405020304" pitchFamily="18" charset="0"/>
                <a:sym typeface="Cantata One"/>
              </a:rPr>
              <a:t>rd</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generation identity card.</a:t>
            </a:r>
            <a:endParaRPr lang="en-US" sz="1400" dirty="0">
              <a:solidFill>
                <a:srgbClr val="0F496F"/>
              </a:solidFill>
              <a:latin typeface="Times New Roman" panose="02020603050405020304" pitchFamily="18" charset="0"/>
              <a:ea typeface="Cantata One"/>
              <a:cs typeface="Times New Roman" panose="02020603050405020304" pitchFamily="18" charset="0"/>
              <a:sym typeface="Century Gothic"/>
            </a:endParaRPr>
          </a:p>
          <a:p>
            <a:pPr marL="457200" lvl="1" indent="0" algn="l" rtl="0">
              <a:lnSpc>
                <a:spcPct val="80000"/>
              </a:lnSpc>
              <a:spcBef>
                <a:spcPts val="0"/>
              </a:spcBef>
              <a:spcAft>
                <a:spcPts val="0"/>
              </a:spcAft>
              <a:buSzPts val="1440"/>
              <a:buNone/>
            </a:pPr>
            <a:endParaRPr lang="en-US" sz="1400" b="1" u="none" dirty="0">
              <a:solidFill>
                <a:srgbClr val="0F496F"/>
              </a:solidFill>
              <a:latin typeface="Times New Roman" panose="02020603050405020304" pitchFamily="18" charset="0"/>
              <a:ea typeface="Cantata One"/>
              <a:cs typeface="Times New Roman" panose="02020603050405020304" pitchFamily="18" charset="0"/>
              <a:sym typeface="Century Gothic"/>
            </a:endParaRPr>
          </a:p>
          <a:p>
            <a:pPr marL="457200" lvl="1" indent="0" algn="l" rtl="0">
              <a:lnSpc>
                <a:spcPct val="80000"/>
              </a:lnSpc>
              <a:spcBef>
                <a:spcPts val="0"/>
              </a:spcBef>
              <a:spcAft>
                <a:spcPts val="0"/>
              </a:spcAft>
              <a:buSzPts val="1440"/>
              <a:buNone/>
            </a:pPr>
            <a:r>
              <a:rPr lang="en-US" sz="1400" b="1"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National </a:t>
            </a:r>
            <a:r>
              <a:rPr lang="en-US" sz="1400" b="1" u="none" dirty="0">
                <a:solidFill>
                  <a:srgbClr val="000000"/>
                </a:solidFill>
                <a:latin typeface="Times New Roman" panose="02020603050405020304" pitchFamily="18" charset="0"/>
                <a:ea typeface="Cantata One"/>
                <a:cs typeface="Times New Roman" panose="02020603050405020304" pitchFamily="18" charset="0"/>
                <a:sym typeface="Cantata One"/>
              </a:rPr>
              <a:t>Civil Registration And Identity Management Policy, </a:t>
            </a:r>
            <a:r>
              <a:rPr lang="en-US" sz="1400" b="1"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2021</a:t>
            </a:r>
          </a:p>
          <a:p>
            <a:pPr marL="457200" lvl="1" indent="0" algn="l" rtl="0">
              <a:lnSpc>
                <a:spcPct val="80000"/>
              </a:lnSpc>
              <a:spcBef>
                <a:spcPts val="0"/>
              </a:spcBef>
              <a:spcAft>
                <a:spcPts val="0"/>
              </a:spcAft>
              <a:buSzPts val="1440"/>
              <a:buNone/>
            </a:pPr>
            <a:endParaRPr lang="en-US" sz="1400" b="1" dirty="0">
              <a:solidFill>
                <a:srgbClr val="000000"/>
              </a:solidFill>
              <a:latin typeface="Times New Roman" panose="02020603050405020304" pitchFamily="18" charset="0"/>
              <a:ea typeface="Century Gothic"/>
              <a:cs typeface="Times New Roman" panose="02020603050405020304" pitchFamily="18" charset="0"/>
              <a:sym typeface="Cantata One"/>
            </a:endParaRPr>
          </a:p>
          <a:p>
            <a:pPr marL="457200" lvl="1" indent="0" algn="l" rtl="0">
              <a:lnSpc>
                <a:spcPct val="80000"/>
              </a:lnSpc>
              <a:spcBef>
                <a:spcPts val="0"/>
              </a:spcBef>
              <a:spcAft>
                <a:spcPts val="0"/>
              </a:spcAft>
              <a:buSzPts val="1440"/>
              <a:buNone/>
            </a:pPr>
            <a:r>
              <a:rPr lang="en-US" sz="1400" dirty="0" smtClean="0">
                <a:solidFill>
                  <a:srgbClr val="000000"/>
                </a:solidFill>
                <a:latin typeface="Times New Roman" panose="02020603050405020304" pitchFamily="18" charset="0"/>
                <a:ea typeface="Century Gothic"/>
                <a:cs typeface="Times New Roman" panose="02020603050405020304" pitchFamily="18" charset="0"/>
                <a:sym typeface="Cantata One"/>
              </a:rPr>
              <a:t>Two DPIA’s have been developed as a requirement of the Data Protection Act, 2019.</a:t>
            </a:r>
            <a:endParaRPr sz="140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457200" lvl="1" indent="0" algn="l" rtl="0">
              <a:lnSpc>
                <a:spcPct val="80000"/>
              </a:lnSpc>
              <a:spcBef>
                <a:spcPts val="900"/>
              </a:spcBef>
              <a:spcAft>
                <a:spcPts val="0"/>
              </a:spcAft>
              <a:buSzPts val="1440"/>
              <a:buNone/>
            </a:pP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O</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verarching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guide on civil registration, recognition of vital events and identity management in Kenya. It applies to Kenyan citizens, foreign residents, refugees, asylum seekers and stateless individuals and foreign </a:t>
            </a:r>
            <a:r>
              <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nationals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recognized in Kenya. </a:t>
            </a:r>
            <a:endParaRPr lang="en-US" sz="1400" b="0" u="none" dirty="0" smtClean="0">
              <a:solidFill>
                <a:srgbClr val="000000"/>
              </a:solidFill>
              <a:latin typeface="Times New Roman" panose="02020603050405020304" pitchFamily="18" charset="0"/>
              <a:ea typeface="Cantata One"/>
              <a:cs typeface="Times New Roman" panose="02020603050405020304" pitchFamily="18" charset="0"/>
              <a:sym typeface="Cantata One"/>
            </a:endParaRPr>
          </a:p>
          <a:p>
            <a:pPr marL="361950" lvl="0" indent="0">
              <a:lnSpc>
                <a:spcPct val="150000"/>
              </a:lnSpc>
              <a:spcBef>
                <a:spcPts val="0"/>
              </a:spcBef>
              <a:spcAft>
                <a:spcPts val="0"/>
              </a:spcAft>
              <a:buSzPct val="77777"/>
              <a:buNone/>
            </a:pPr>
            <a:r>
              <a:rPr lang="en-US" sz="1400" b="1" dirty="0" smtClean="0">
                <a:solidFill>
                  <a:srgbClr val="000000"/>
                </a:solidFill>
                <a:latin typeface="Times New Roman" panose="02020603050405020304" pitchFamily="18" charset="0"/>
                <a:ea typeface="Cantata One"/>
                <a:cs typeface="Times New Roman" panose="02020603050405020304" pitchFamily="18" charset="0"/>
                <a:sym typeface="Cantata One"/>
              </a:rPr>
              <a:t>	Data Impact Assessment (DPIA) Reports</a:t>
            </a:r>
          </a:p>
          <a:p>
            <a:pPr marL="361950" lvl="0" indent="0">
              <a:spcBef>
                <a:spcPts val="0"/>
              </a:spcBef>
              <a:spcAft>
                <a:spcPts val="0"/>
              </a:spcAft>
              <a:buSzPct val="77777"/>
              <a:buNone/>
            </a:pP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This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was conducted in full appreciation and adherence to the implementation of appropriate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safeguards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to ensure adequate protection of personal data and compliance with section 31 of DPA. </a:t>
            </a:r>
          </a:p>
          <a:p>
            <a:pPr marL="361950" lvl="0" indent="0">
              <a:spcBef>
                <a:spcPts val="0"/>
              </a:spcBef>
              <a:spcAft>
                <a:spcPts val="0"/>
              </a:spcAft>
              <a:buSzPct val="77777"/>
              <a:buNone/>
            </a:pP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It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covers the entire project since commencement  in compliance with court decisions. </a:t>
            </a:r>
            <a:endParaRPr lang="en-US" sz="1400" dirty="0">
              <a:latin typeface="Times New Roman" panose="02020603050405020304" pitchFamily="18" charset="0"/>
              <a:ea typeface="Cantata One"/>
              <a:cs typeface="Times New Roman" panose="02020603050405020304" pitchFamily="18" charset="0"/>
              <a:sym typeface="Cantata One"/>
            </a:endParaRPr>
          </a:p>
          <a:p>
            <a:pPr marL="361950" lvl="0" indent="0">
              <a:spcBef>
                <a:spcPts val="0"/>
              </a:spcBef>
              <a:spcAft>
                <a:spcPts val="0"/>
              </a:spcAft>
              <a:buSzPct val="77777"/>
              <a:buNone/>
            </a:pP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They are ; DPIA for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phase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II/ continuous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registration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submitted to the data commissioner </a:t>
            </a: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dated 15</a:t>
            </a:r>
            <a:r>
              <a:rPr lang="en-US" sz="1400" b="1" baseline="30000" dirty="0">
                <a:solidFill>
                  <a:srgbClr val="000000"/>
                </a:solidFill>
                <a:latin typeface="Times New Roman" panose="02020603050405020304" pitchFamily="18" charset="0"/>
                <a:ea typeface="Cantata One"/>
                <a:cs typeface="Times New Roman" panose="02020603050405020304" pitchFamily="18" charset="0"/>
                <a:sym typeface="Cantata One"/>
              </a:rPr>
              <a:t>th</a:t>
            </a: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 </a:t>
            </a:r>
            <a:r>
              <a:rPr lang="en-US" sz="1400" b="1" dirty="0" smtClean="0">
                <a:solidFill>
                  <a:srgbClr val="000000"/>
                </a:solidFill>
                <a:latin typeface="Times New Roman" panose="02020603050405020304" pitchFamily="18" charset="0"/>
                <a:ea typeface="Cantata One"/>
                <a:cs typeface="Times New Roman" panose="02020603050405020304" pitchFamily="18" charset="0"/>
                <a:sym typeface="Cantata One"/>
              </a:rPr>
              <a:t>march,2021.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The second one was filed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on </a:t>
            </a: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17</a:t>
            </a:r>
            <a:r>
              <a:rPr lang="en-US" sz="1400" b="1" baseline="30000" dirty="0">
                <a:solidFill>
                  <a:srgbClr val="000000"/>
                </a:solidFill>
                <a:latin typeface="Times New Roman" panose="02020603050405020304" pitchFamily="18" charset="0"/>
                <a:ea typeface="Cantata One"/>
                <a:cs typeface="Times New Roman" panose="02020603050405020304" pitchFamily="18" charset="0"/>
                <a:sym typeface="Cantata One"/>
              </a:rPr>
              <a:t>th</a:t>
            </a: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 december,2021.</a:t>
            </a:r>
            <a:endParaRPr sz="1800" b="0" i="0" u="none" dirty="0">
              <a:solidFill>
                <a:srgbClr val="0F496F"/>
              </a:solidFill>
              <a:latin typeface="Century Gothic"/>
              <a:ea typeface="Century Gothic"/>
              <a:cs typeface="Century Gothic"/>
              <a:sym typeface="Century Gothic"/>
            </a:endParaRPr>
          </a:p>
        </p:txBody>
      </p:sp>
      <p:pic>
        <p:nvPicPr>
          <p:cNvPr id="144" name="Google Shape;144;p10"/>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45" name="Google Shape;145;p10"/>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11</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animEffect transition="in" filter="barn(inVertical)">
                                      <p:cBhvr>
                                        <p:cTn id="7" dur="500"/>
                                        <p:tgtEl>
                                          <p:spTgt spid="1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3">
                                            <p:txEl>
                                              <p:pRg st="1" end="1"/>
                                            </p:txEl>
                                          </p:spTgt>
                                        </p:tgtEl>
                                        <p:attrNameLst>
                                          <p:attrName>style.visibility</p:attrName>
                                        </p:attrNameLst>
                                      </p:cBhvr>
                                      <p:to>
                                        <p:strVal val="visible"/>
                                      </p:to>
                                    </p:set>
                                    <p:animEffect transition="in" filter="barn(inVertical)">
                                      <p:cBhvr>
                                        <p:cTn id="12" dur="500"/>
                                        <p:tgtEl>
                                          <p:spTgt spid="1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3">
                                            <p:txEl>
                                              <p:pRg st="3" end="3"/>
                                            </p:txEl>
                                          </p:spTgt>
                                        </p:tgtEl>
                                        <p:attrNameLst>
                                          <p:attrName>style.visibility</p:attrName>
                                        </p:attrNameLst>
                                      </p:cBhvr>
                                      <p:to>
                                        <p:strVal val="visible"/>
                                      </p:to>
                                    </p:set>
                                    <p:animEffect transition="in" filter="barn(inVertical)">
                                      <p:cBhvr>
                                        <p:cTn id="17" dur="500"/>
                                        <p:tgtEl>
                                          <p:spTgt spid="14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3">
                                            <p:txEl>
                                              <p:pRg st="5" end="5"/>
                                            </p:txEl>
                                          </p:spTgt>
                                        </p:tgtEl>
                                        <p:attrNameLst>
                                          <p:attrName>style.visibility</p:attrName>
                                        </p:attrNameLst>
                                      </p:cBhvr>
                                      <p:to>
                                        <p:strVal val="visible"/>
                                      </p:to>
                                    </p:set>
                                    <p:animEffect transition="in" filter="barn(inVertical)">
                                      <p:cBhvr>
                                        <p:cTn id="22" dur="500"/>
                                        <p:tgtEl>
                                          <p:spTgt spid="14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3">
                                            <p:txEl>
                                              <p:pRg st="7" end="7"/>
                                            </p:txEl>
                                          </p:spTgt>
                                        </p:tgtEl>
                                        <p:attrNameLst>
                                          <p:attrName>style.visibility</p:attrName>
                                        </p:attrNameLst>
                                      </p:cBhvr>
                                      <p:to>
                                        <p:strVal val="visible"/>
                                      </p:to>
                                    </p:set>
                                    <p:animEffect transition="in" filter="barn(inVertical)">
                                      <p:cBhvr>
                                        <p:cTn id="27" dur="500"/>
                                        <p:tgtEl>
                                          <p:spTgt spid="143">
                                            <p:txEl>
                                              <p:pRg st="7" end="7"/>
                                            </p:txEl>
                                          </p:spTgt>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143">
                                            <p:txEl>
                                              <p:pRg st="9" end="9"/>
                                            </p:txEl>
                                          </p:spTgt>
                                        </p:tgtEl>
                                        <p:attrNameLst>
                                          <p:attrName>style.visibility</p:attrName>
                                        </p:attrNameLst>
                                      </p:cBhvr>
                                      <p:to>
                                        <p:strVal val="visible"/>
                                      </p:to>
                                    </p:set>
                                    <p:animEffect transition="in" filter="barn(inVertical)">
                                      <p:cBhvr>
                                        <p:cTn id="30" dur="500"/>
                                        <p:tgtEl>
                                          <p:spTgt spid="143">
                                            <p:txEl>
                                              <p:pRg st="9" end="9"/>
                                            </p:txEl>
                                          </p:spTgt>
                                        </p:tgtEl>
                                      </p:cBhvr>
                                    </p:animEffect>
                                  </p:childTnLst>
                                </p:cTn>
                              </p:par>
                              <p:par>
                                <p:cTn id="31" presetID="16" presetClass="entr" presetSubtype="21" fill="hold" grpId="0" nodeType="withEffect">
                                  <p:stCondLst>
                                    <p:cond delay="0"/>
                                  </p:stCondLst>
                                  <p:childTnLst>
                                    <p:set>
                                      <p:cBhvr>
                                        <p:cTn id="32" dur="1" fill="hold">
                                          <p:stCondLst>
                                            <p:cond delay="0"/>
                                          </p:stCondLst>
                                        </p:cTn>
                                        <p:tgtEl>
                                          <p:spTgt spid="143">
                                            <p:txEl>
                                              <p:pRg st="10" end="10"/>
                                            </p:txEl>
                                          </p:spTgt>
                                        </p:tgtEl>
                                        <p:attrNameLst>
                                          <p:attrName>style.visibility</p:attrName>
                                        </p:attrNameLst>
                                      </p:cBhvr>
                                      <p:to>
                                        <p:strVal val="visible"/>
                                      </p:to>
                                    </p:set>
                                    <p:animEffect transition="in" filter="barn(inVertical)">
                                      <p:cBhvr>
                                        <p:cTn id="33" dur="500"/>
                                        <p:tgtEl>
                                          <p:spTgt spid="143">
                                            <p:txEl>
                                              <p:pRg st="10" end="1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143">
                                            <p:txEl>
                                              <p:pRg st="11" end="11"/>
                                            </p:txEl>
                                          </p:spTgt>
                                        </p:tgtEl>
                                        <p:attrNameLst>
                                          <p:attrName>style.visibility</p:attrName>
                                        </p:attrNameLst>
                                      </p:cBhvr>
                                      <p:to>
                                        <p:strVal val="visible"/>
                                      </p:to>
                                    </p:set>
                                    <p:animEffect transition="in" filter="barn(inVertical)">
                                      <p:cBhvr>
                                        <p:cTn id="38" dur="500"/>
                                        <p:tgtEl>
                                          <p:spTgt spid="143">
                                            <p:txEl>
                                              <p:pRg st="11" end="1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143">
                                            <p:txEl>
                                              <p:pRg st="12" end="12"/>
                                            </p:txEl>
                                          </p:spTgt>
                                        </p:tgtEl>
                                        <p:attrNameLst>
                                          <p:attrName>style.visibility</p:attrName>
                                        </p:attrNameLst>
                                      </p:cBhvr>
                                      <p:to>
                                        <p:strVal val="visible"/>
                                      </p:to>
                                    </p:set>
                                    <p:animEffect transition="in" filter="barn(inVertical)">
                                      <p:cBhvr>
                                        <p:cTn id="43" dur="500"/>
                                        <p:tgtEl>
                                          <p:spTgt spid="143">
                                            <p:txEl>
                                              <p:pRg st="12" end="12"/>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143">
                                            <p:txEl>
                                              <p:pRg st="13" end="13"/>
                                            </p:txEl>
                                          </p:spTgt>
                                        </p:tgtEl>
                                        <p:attrNameLst>
                                          <p:attrName>style.visibility</p:attrName>
                                        </p:attrNameLst>
                                      </p:cBhvr>
                                      <p:to>
                                        <p:strVal val="visible"/>
                                      </p:to>
                                    </p:set>
                                    <p:animEffect transition="in" filter="barn(inVertical)">
                                      <p:cBhvr>
                                        <p:cTn id="48" dur="500"/>
                                        <p:tgtEl>
                                          <p:spTgt spid="143">
                                            <p:txEl>
                                              <p:pRg st="13" end="1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16" presetClass="entr" presetSubtype="21" fill="hold" grpId="0" nodeType="clickEffect">
                                  <p:stCondLst>
                                    <p:cond delay="0"/>
                                  </p:stCondLst>
                                  <p:childTnLst>
                                    <p:set>
                                      <p:cBhvr>
                                        <p:cTn id="52" dur="1" fill="hold">
                                          <p:stCondLst>
                                            <p:cond delay="0"/>
                                          </p:stCondLst>
                                        </p:cTn>
                                        <p:tgtEl>
                                          <p:spTgt spid="143">
                                            <p:txEl>
                                              <p:pRg st="14" end="14"/>
                                            </p:txEl>
                                          </p:spTgt>
                                        </p:tgtEl>
                                        <p:attrNameLst>
                                          <p:attrName>style.visibility</p:attrName>
                                        </p:attrNameLst>
                                      </p:cBhvr>
                                      <p:to>
                                        <p:strVal val="visible"/>
                                      </p:to>
                                    </p:set>
                                    <p:animEffect transition="in" filter="barn(inVertical)">
                                      <p:cBhvr>
                                        <p:cTn id="53" dur="500"/>
                                        <p:tgtEl>
                                          <p:spTgt spid="143">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title"/>
          </p:nvPr>
        </p:nvSpPr>
        <p:spPr>
          <a:xfrm>
            <a:off x="1089025" y="148027"/>
            <a:ext cx="6631617" cy="630237"/>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SzPts val="1400"/>
              <a:buNone/>
            </a:pPr>
            <a:r>
              <a:rPr lang="en-US" sz="2400" b="1" u="none" dirty="0" smtClean="0">
                <a:solidFill>
                  <a:srgbClr val="FF0000"/>
                </a:solidFill>
                <a:latin typeface="Times New Roman" panose="02020603050405020304" pitchFamily="18" charset="0"/>
                <a:ea typeface="Cantata One"/>
                <a:cs typeface="Times New Roman" panose="02020603050405020304" pitchFamily="18" charset="0"/>
                <a:sym typeface="Cantata One"/>
              </a:rPr>
              <a:t>Benefits of National Integrated Identity Management System (NIIMS)</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3" name="Google Shape;143;p10"/>
          <p:cNvSpPr txBox="1">
            <a:spLocks noGrp="1"/>
          </p:cNvSpPr>
          <p:nvPr>
            <p:ph idx="1"/>
          </p:nvPr>
        </p:nvSpPr>
        <p:spPr>
          <a:xfrm>
            <a:off x="1089025" y="1397478"/>
            <a:ext cx="7739810" cy="5080959"/>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lvl="0" algn="just"/>
            <a:r>
              <a:rPr lang="en-GB" sz="1400" dirty="0" smtClean="0">
                <a:latin typeface="Times New Roman" panose="02020603050405020304" pitchFamily="18" charset="0"/>
                <a:cs typeface="Times New Roman" panose="02020603050405020304" pitchFamily="18" charset="0"/>
              </a:rPr>
              <a:t>The </a:t>
            </a:r>
            <a:r>
              <a:rPr lang="en-GB" sz="1400" dirty="0">
                <a:latin typeface="Times New Roman" panose="02020603050405020304" pitchFamily="18" charset="0"/>
                <a:cs typeface="Times New Roman" panose="02020603050405020304" pitchFamily="18" charset="0"/>
              </a:rPr>
              <a:t>processing of personal data under the Huduma Namba project enables the creation of the country’s identity system which is done through the registration of persons and the consequent issuance of identity cards. </a:t>
            </a:r>
            <a:endParaRPr lang="en-US" sz="1400" dirty="0">
              <a:latin typeface="Times New Roman" panose="02020603050405020304" pitchFamily="18" charset="0"/>
              <a:cs typeface="Times New Roman" panose="02020603050405020304" pitchFamily="18" charset="0"/>
            </a:endParaRPr>
          </a:p>
          <a:p>
            <a:pPr lvl="0" algn="just"/>
            <a:r>
              <a:rPr lang="en-US" sz="1400" dirty="0">
                <a:latin typeface="Times New Roman" panose="02020603050405020304" pitchFamily="18" charset="0"/>
                <a:cs typeface="Times New Roman" panose="02020603050405020304" pitchFamily="18" charset="0"/>
              </a:rPr>
              <a:t>Further, it facilitates other registration events including the processing of personal data relating to—</a:t>
            </a:r>
          </a:p>
          <a:p>
            <a:pPr marL="0" lvl="0" indent="0" algn="just">
              <a:buNone/>
            </a:pPr>
            <a:r>
              <a:rPr lang="en-US" sz="1400" dirty="0" smtClean="0">
                <a:latin typeface="Times New Roman" panose="02020603050405020304" pitchFamily="18" charset="0"/>
                <a:cs typeface="Times New Roman" panose="02020603050405020304" pitchFamily="18" charset="0"/>
              </a:rPr>
              <a:t>		Registration </a:t>
            </a:r>
            <a:r>
              <a:rPr lang="en-US" sz="1400" dirty="0">
                <a:latin typeface="Times New Roman" panose="02020603050405020304" pitchFamily="18" charset="0"/>
                <a:cs typeface="Times New Roman" panose="02020603050405020304" pitchFamily="18" charset="0"/>
              </a:rPr>
              <a:t>of births; </a:t>
            </a:r>
            <a:r>
              <a:rPr lang="en-US" sz="1400" dirty="0" smtClean="0">
                <a:latin typeface="Times New Roman" panose="02020603050405020304" pitchFamily="18" charset="0"/>
                <a:cs typeface="Times New Roman" panose="02020603050405020304" pitchFamily="18" charset="0"/>
              </a:rPr>
              <a:t> </a:t>
            </a:r>
          </a:p>
          <a:p>
            <a:pPr marL="0" lvl="0" indent="0" algn="just">
              <a:buNone/>
            </a:pP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Registration </a:t>
            </a:r>
            <a:r>
              <a:rPr lang="en-US" sz="1400" dirty="0">
                <a:latin typeface="Times New Roman" panose="02020603050405020304" pitchFamily="18" charset="0"/>
                <a:cs typeface="Times New Roman" panose="02020603050405020304" pitchFamily="18" charset="0"/>
              </a:rPr>
              <a:t>of </a:t>
            </a:r>
            <a:r>
              <a:rPr lang="en-US" sz="1400" dirty="0" smtClean="0">
                <a:latin typeface="Times New Roman" panose="02020603050405020304" pitchFamily="18" charset="0"/>
                <a:cs typeface="Times New Roman" panose="02020603050405020304" pitchFamily="18" charset="0"/>
              </a:rPr>
              <a:t>adoptions; </a:t>
            </a:r>
          </a:p>
          <a:p>
            <a:pPr marL="0" lvl="0" indent="0" algn="just">
              <a:buNone/>
            </a:pP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Registration </a:t>
            </a:r>
            <a:r>
              <a:rPr lang="en-US" sz="1400" dirty="0">
                <a:latin typeface="Times New Roman" panose="02020603050405020304" pitchFamily="18" charset="0"/>
                <a:cs typeface="Times New Roman" panose="02020603050405020304" pitchFamily="18" charset="0"/>
              </a:rPr>
              <a:t>of persons</a:t>
            </a:r>
            <a:r>
              <a:rPr lang="en-US" sz="1400" dirty="0" smtClean="0">
                <a:latin typeface="Times New Roman" panose="02020603050405020304" pitchFamily="18" charset="0"/>
                <a:cs typeface="Times New Roman" panose="02020603050405020304" pitchFamily="18" charset="0"/>
              </a:rPr>
              <a:t>;</a:t>
            </a:r>
          </a:p>
          <a:p>
            <a:pPr marL="0" lvl="0" indent="0" algn="just">
              <a:buNone/>
            </a:pP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Issuance </a:t>
            </a:r>
            <a:r>
              <a:rPr lang="en-US" sz="1400" dirty="0">
                <a:latin typeface="Times New Roman" panose="02020603050405020304" pitchFamily="18" charset="0"/>
                <a:cs typeface="Times New Roman" panose="02020603050405020304" pitchFamily="18" charset="0"/>
              </a:rPr>
              <a:t>of  </a:t>
            </a:r>
            <a:r>
              <a:rPr lang="en-US" sz="1400" dirty="0" smtClean="0">
                <a:latin typeface="Times New Roman" panose="02020603050405020304" pitchFamily="18" charset="0"/>
                <a:cs typeface="Times New Roman" panose="02020603050405020304" pitchFamily="18" charset="0"/>
              </a:rPr>
              <a:t>passport; </a:t>
            </a:r>
          </a:p>
          <a:p>
            <a:pPr marL="0" lvl="0" indent="0" algn="just">
              <a:buNone/>
            </a:pP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Registration </a:t>
            </a:r>
            <a:r>
              <a:rPr lang="en-US" sz="1400" dirty="0">
                <a:latin typeface="Times New Roman" panose="02020603050405020304" pitchFamily="18" charset="0"/>
                <a:cs typeface="Times New Roman" panose="02020603050405020304" pitchFamily="18" charset="0"/>
              </a:rPr>
              <a:t>of </a:t>
            </a:r>
            <a:r>
              <a:rPr lang="en-US" sz="1400" dirty="0" smtClean="0">
                <a:latin typeface="Times New Roman" panose="02020603050405020304" pitchFamily="18" charset="0"/>
                <a:cs typeface="Times New Roman" panose="02020603050405020304" pitchFamily="18" charset="0"/>
              </a:rPr>
              <a:t>marriages; </a:t>
            </a:r>
          </a:p>
          <a:p>
            <a:pPr marL="0" lvl="0" indent="0" algn="just">
              <a:buNone/>
            </a:pPr>
            <a:r>
              <a:rPr lang="en-US" sz="1400" dirty="0">
                <a:latin typeface="Times New Roman" panose="02020603050405020304" pitchFamily="18" charset="0"/>
                <a:cs typeface="Times New Roman" panose="02020603050405020304" pitchFamily="18" charset="0"/>
              </a:rPr>
              <a:t>	</a:t>
            </a:r>
            <a:r>
              <a:rPr lang="en-US" sz="1400" dirty="0" smtClean="0">
                <a:latin typeface="Times New Roman" panose="02020603050405020304" pitchFamily="18" charset="0"/>
                <a:cs typeface="Times New Roman" panose="02020603050405020304" pitchFamily="18" charset="0"/>
              </a:rPr>
              <a:t>	Registration </a:t>
            </a:r>
            <a:r>
              <a:rPr lang="en-US" sz="1400" dirty="0">
                <a:latin typeface="Times New Roman" panose="02020603050405020304" pitchFamily="18" charset="0"/>
                <a:cs typeface="Times New Roman" panose="02020603050405020304" pitchFamily="18" charset="0"/>
              </a:rPr>
              <a:t>of deaths; or </a:t>
            </a:r>
            <a:r>
              <a:rPr lang="en-US" sz="1400" dirty="0" smtClean="0">
                <a:latin typeface="Times New Roman" panose="02020603050405020304" pitchFamily="18" charset="0"/>
                <a:cs typeface="Times New Roman" panose="02020603050405020304" pitchFamily="18" charset="0"/>
              </a:rPr>
              <a:t>issuance </a:t>
            </a:r>
            <a:r>
              <a:rPr lang="en-US" sz="1400" dirty="0">
                <a:latin typeface="Times New Roman" panose="02020603050405020304" pitchFamily="18" charset="0"/>
                <a:cs typeface="Times New Roman" panose="02020603050405020304" pitchFamily="18" charset="0"/>
              </a:rPr>
              <a:t>of any document of  </a:t>
            </a:r>
            <a:r>
              <a:rPr lang="en-US" sz="1400" dirty="0" smtClean="0">
                <a:latin typeface="Times New Roman" panose="02020603050405020304" pitchFamily="18" charset="0"/>
                <a:cs typeface="Times New Roman" panose="02020603050405020304" pitchFamily="18" charset="0"/>
              </a:rPr>
              <a:t>identity</a:t>
            </a:r>
            <a:endParaRPr lang="en-US" sz="1400" dirty="0">
              <a:latin typeface="Times New Roman" panose="02020603050405020304" pitchFamily="18" charset="0"/>
              <a:cs typeface="Times New Roman" panose="02020603050405020304" pitchFamily="18" charset="0"/>
            </a:endParaRPr>
          </a:p>
          <a:p>
            <a:pPr algn="just"/>
            <a:r>
              <a:rPr lang="en-US" sz="1400" dirty="0">
                <a:latin typeface="Times New Roman" panose="02020603050405020304" pitchFamily="18" charset="0"/>
                <a:cs typeface="Times New Roman" panose="02020603050405020304" pitchFamily="18" charset="0"/>
              </a:rPr>
              <a:t>T</a:t>
            </a:r>
            <a:r>
              <a:rPr lang="en-US" sz="1400" dirty="0" smtClean="0">
                <a:latin typeface="Times New Roman" panose="02020603050405020304" pitchFamily="18" charset="0"/>
                <a:cs typeface="Times New Roman" panose="02020603050405020304" pitchFamily="18" charset="0"/>
              </a:rPr>
              <a:t>he </a:t>
            </a:r>
            <a:r>
              <a:rPr lang="en-US" sz="1400" dirty="0">
                <a:latin typeface="Times New Roman" panose="02020603050405020304" pitchFamily="18" charset="0"/>
                <a:cs typeface="Times New Roman" panose="02020603050405020304" pitchFamily="18" charset="0"/>
              </a:rPr>
              <a:t>proposed enrolment would enable the creation of a credible </a:t>
            </a:r>
            <a:r>
              <a:rPr lang="en-US" sz="1400" dirty="0" smtClean="0">
                <a:latin typeface="Times New Roman" panose="02020603050405020304" pitchFamily="18" charset="0"/>
                <a:cs typeface="Times New Roman" panose="02020603050405020304" pitchFamily="18" charset="0"/>
              </a:rPr>
              <a:t>population database. </a:t>
            </a:r>
            <a:r>
              <a:rPr lang="en-US" sz="1400" dirty="0">
                <a:latin typeface="Times New Roman" panose="02020603050405020304" pitchFamily="18" charset="0"/>
                <a:cs typeface="Times New Roman" panose="02020603050405020304" pitchFamily="18" charset="0"/>
              </a:rPr>
              <a:t>The current manual registers have compromised service delivery and left the country vulnerable to the emerging security threats</a:t>
            </a:r>
            <a:r>
              <a:rPr lang="en-US" sz="1400" dirty="0" smtClean="0">
                <a:latin typeface="Times New Roman" panose="02020603050405020304" pitchFamily="18" charset="0"/>
                <a:cs typeface="Times New Roman" panose="02020603050405020304" pitchFamily="18" charset="0"/>
              </a:rPr>
              <a:t>.</a:t>
            </a:r>
          </a:p>
          <a:p>
            <a:pPr algn="just"/>
            <a:r>
              <a:rPr lang="en-US" sz="1400" dirty="0">
                <a:latin typeface="Times New Roman" panose="02020603050405020304" pitchFamily="18" charset="0"/>
                <a:cs typeface="Times New Roman" panose="02020603050405020304" pitchFamily="18" charset="0"/>
              </a:rPr>
              <a:t>The </a:t>
            </a:r>
            <a:r>
              <a:rPr lang="en-US" sz="1400" dirty="0" smtClean="0">
                <a:latin typeface="Times New Roman" panose="02020603050405020304" pitchFamily="18" charset="0"/>
                <a:cs typeface="Times New Roman" panose="02020603050405020304" pitchFamily="18" charset="0"/>
              </a:rPr>
              <a:t>NIIMS population </a:t>
            </a:r>
            <a:r>
              <a:rPr lang="en-US" sz="1400" dirty="0">
                <a:latin typeface="Times New Roman" panose="02020603050405020304" pitchFamily="18" charset="0"/>
                <a:cs typeface="Times New Roman" panose="02020603050405020304" pitchFamily="18" charset="0"/>
              </a:rPr>
              <a:t>database will save the country significant amount of money associated with different MDAs conducting their own biometric registration and maintaining different sets of databases that are not interlinked / integrated</a:t>
            </a:r>
            <a:r>
              <a:rPr lang="en-US" sz="1400" dirty="0" smtClean="0">
                <a:latin typeface="Times New Roman" panose="02020603050405020304" pitchFamily="18" charset="0"/>
                <a:cs typeface="Times New Roman" panose="02020603050405020304" pitchFamily="18" charset="0"/>
              </a:rPr>
              <a:t>.</a:t>
            </a:r>
          </a:p>
          <a:p>
            <a:pPr algn="just"/>
            <a:r>
              <a:rPr lang="en-US" sz="1400" dirty="0" smtClean="0">
                <a:latin typeface="Times New Roman" panose="02020603050405020304" pitchFamily="18" charset="0"/>
                <a:cs typeface="Times New Roman" panose="02020603050405020304" pitchFamily="18" charset="0"/>
              </a:rPr>
              <a:t>Easy convenient, effective service delivery through use of one identity to access different services.</a:t>
            </a:r>
            <a:endParaRPr lang="en-US" sz="1400" dirty="0">
              <a:latin typeface="Times New Roman" panose="02020603050405020304" pitchFamily="18" charset="0"/>
              <a:cs typeface="Times New Roman" panose="02020603050405020304" pitchFamily="18" charset="0"/>
            </a:endParaRPr>
          </a:p>
          <a:p>
            <a:pPr marL="0" indent="0" algn="just">
              <a:buNone/>
            </a:pPr>
            <a:endParaRPr lang="en-US" sz="1400" dirty="0" smtClean="0">
              <a:latin typeface="Times New Roman" panose="02020603050405020304" pitchFamily="18" charset="0"/>
              <a:cs typeface="Times New Roman" panose="02020603050405020304" pitchFamily="18" charset="0"/>
            </a:endParaRPr>
          </a:p>
          <a:p>
            <a:pPr marL="0" indent="0" algn="just">
              <a:buNone/>
            </a:pPr>
            <a:endParaRPr sz="1400" b="0" i="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p:txBody>
      </p:sp>
      <p:pic>
        <p:nvPicPr>
          <p:cNvPr id="144" name="Google Shape;144;p10"/>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45" name="Google Shape;145;p10"/>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12</a:t>
            </a:fld>
            <a:endParaRPr lang="en-US"/>
          </a:p>
        </p:txBody>
      </p:sp>
    </p:spTree>
    <p:extLst>
      <p:ext uri="{BB962C8B-B14F-4D97-AF65-F5344CB8AC3E}">
        <p14:creationId xmlns:p14="http://schemas.microsoft.com/office/powerpoint/2010/main" val="176970884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43">
                                            <p:txEl>
                                              <p:pRg st="0" end="0"/>
                                            </p:txEl>
                                          </p:spTgt>
                                        </p:tgtEl>
                                        <p:attrNameLst>
                                          <p:attrName>style.visibility</p:attrName>
                                        </p:attrNameLst>
                                      </p:cBhvr>
                                      <p:to>
                                        <p:strVal val="visible"/>
                                      </p:to>
                                    </p:set>
                                    <p:animEffect transition="in" filter="barn(inVertical)">
                                      <p:cBhvr>
                                        <p:cTn id="7" dur="500"/>
                                        <p:tgtEl>
                                          <p:spTgt spid="14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43">
                                            <p:txEl>
                                              <p:pRg st="1" end="1"/>
                                            </p:txEl>
                                          </p:spTgt>
                                        </p:tgtEl>
                                        <p:attrNameLst>
                                          <p:attrName>style.visibility</p:attrName>
                                        </p:attrNameLst>
                                      </p:cBhvr>
                                      <p:to>
                                        <p:strVal val="visible"/>
                                      </p:to>
                                    </p:set>
                                    <p:animEffect transition="in" filter="barn(inVertical)">
                                      <p:cBhvr>
                                        <p:cTn id="12" dur="500"/>
                                        <p:tgtEl>
                                          <p:spTgt spid="14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43">
                                            <p:txEl>
                                              <p:pRg st="2" end="2"/>
                                            </p:txEl>
                                          </p:spTgt>
                                        </p:tgtEl>
                                        <p:attrNameLst>
                                          <p:attrName>style.visibility</p:attrName>
                                        </p:attrNameLst>
                                      </p:cBhvr>
                                      <p:to>
                                        <p:strVal val="visible"/>
                                      </p:to>
                                    </p:set>
                                    <p:animEffect transition="in" filter="barn(inVertical)">
                                      <p:cBhvr>
                                        <p:cTn id="17" dur="500"/>
                                        <p:tgtEl>
                                          <p:spTgt spid="14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143">
                                            <p:txEl>
                                              <p:pRg st="3" end="3"/>
                                            </p:txEl>
                                          </p:spTgt>
                                        </p:tgtEl>
                                        <p:attrNameLst>
                                          <p:attrName>style.visibility</p:attrName>
                                        </p:attrNameLst>
                                      </p:cBhvr>
                                      <p:to>
                                        <p:strVal val="visible"/>
                                      </p:to>
                                    </p:set>
                                    <p:animEffect transition="in" filter="barn(inVertical)">
                                      <p:cBhvr>
                                        <p:cTn id="22" dur="500"/>
                                        <p:tgtEl>
                                          <p:spTgt spid="14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43">
                                            <p:txEl>
                                              <p:pRg st="4" end="4"/>
                                            </p:txEl>
                                          </p:spTgt>
                                        </p:tgtEl>
                                        <p:attrNameLst>
                                          <p:attrName>style.visibility</p:attrName>
                                        </p:attrNameLst>
                                      </p:cBhvr>
                                      <p:to>
                                        <p:strVal val="visible"/>
                                      </p:to>
                                    </p:set>
                                    <p:animEffect transition="in" filter="barn(inVertical)">
                                      <p:cBhvr>
                                        <p:cTn id="27" dur="500"/>
                                        <p:tgtEl>
                                          <p:spTgt spid="14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143">
                                            <p:txEl>
                                              <p:pRg st="5" end="5"/>
                                            </p:txEl>
                                          </p:spTgt>
                                        </p:tgtEl>
                                        <p:attrNameLst>
                                          <p:attrName>style.visibility</p:attrName>
                                        </p:attrNameLst>
                                      </p:cBhvr>
                                      <p:to>
                                        <p:strVal val="visible"/>
                                      </p:to>
                                    </p:set>
                                    <p:animEffect transition="in" filter="barn(inVertical)">
                                      <p:cBhvr>
                                        <p:cTn id="32" dur="500"/>
                                        <p:tgtEl>
                                          <p:spTgt spid="14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43">
                                            <p:txEl>
                                              <p:pRg st="6" end="6"/>
                                            </p:txEl>
                                          </p:spTgt>
                                        </p:tgtEl>
                                        <p:attrNameLst>
                                          <p:attrName>style.visibility</p:attrName>
                                        </p:attrNameLst>
                                      </p:cBhvr>
                                      <p:to>
                                        <p:strVal val="visible"/>
                                      </p:to>
                                    </p:set>
                                    <p:animEffect transition="in" filter="barn(inVertical)">
                                      <p:cBhvr>
                                        <p:cTn id="37" dur="500"/>
                                        <p:tgtEl>
                                          <p:spTgt spid="14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43">
                                            <p:txEl>
                                              <p:pRg st="7" end="7"/>
                                            </p:txEl>
                                          </p:spTgt>
                                        </p:tgtEl>
                                        <p:attrNameLst>
                                          <p:attrName>style.visibility</p:attrName>
                                        </p:attrNameLst>
                                      </p:cBhvr>
                                      <p:to>
                                        <p:strVal val="visible"/>
                                      </p:to>
                                    </p:set>
                                    <p:animEffect transition="in" filter="barn(inVertical)">
                                      <p:cBhvr>
                                        <p:cTn id="42" dur="500"/>
                                        <p:tgtEl>
                                          <p:spTgt spid="14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43">
                                            <p:txEl>
                                              <p:pRg st="8" end="8"/>
                                            </p:txEl>
                                          </p:spTgt>
                                        </p:tgtEl>
                                        <p:attrNameLst>
                                          <p:attrName>style.visibility</p:attrName>
                                        </p:attrNameLst>
                                      </p:cBhvr>
                                      <p:to>
                                        <p:strVal val="visible"/>
                                      </p:to>
                                    </p:set>
                                    <p:animEffect transition="in" filter="barn(inVertical)">
                                      <p:cBhvr>
                                        <p:cTn id="47" dur="500"/>
                                        <p:tgtEl>
                                          <p:spTgt spid="14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143">
                                            <p:txEl>
                                              <p:pRg st="9" end="9"/>
                                            </p:txEl>
                                          </p:spTgt>
                                        </p:tgtEl>
                                        <p:attrNameLst>
                                          <p:attrName>style.visibility</p:attrName>
                                        </p:attrNameLst>
                                      </p:cBhvr>
                                      <p:to>
                                        <p:strVal val="visible"/>
                                      </p:to>
                                    </p:set>
                                    <p:animEffect transition="in" filter="barn(inVertical)">
                                      <p:cBhvr>
                                        <p:cTn id="52" dur="500"/>
                                        <p:tgtEl>
                                          <p:spTgt spid="14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143">
                                            <p:txEl>
                                              <p:pRg st="10" end="10"/>
                                            </p:txEl>
                                          </p:spTgt>
                                        </p:tgtEl>
                                        <p:attrNameLst>
                                          <p:attrName>style.visibility</p:attrName>
                                        </p:attrNameLst>
                                      </p:cBhvr>
                                      <p:to>
                                        <p:strVal val="visible"/>
                                      </p:to>
                                    </p:set>
                                    <p:animEffect transition="in" filter="barn(inVertical)">
                                      <p:cBhvr>
                                        <p:cTn id="57" dur="500"/>
                                        <p:tgtEl>
                                          <p:spTgt spid="14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title"/>
          </p:nvPr>
        </p:nvSpPr>
        <p:spPr>
          <a:xfrm>
            <a:off x="1089025" y="148027"/>
            <a:ext cx="6631617" cy="630237"/>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SzPts val="1400"/>
              <a:buNone/>
            </a:pPr>
            <a:r>
              <a:rPr lang="en-US" sz="2400" b="1" u="none" dirty="0" smtClean="0">
                <a:solidFill>
                  <a:srgbClr val="FF0000"/>
                </a:solidFill>
                <a:latin typeface="Times New Roman" panose="02020603050405020304" pitchFamily="18" charset="0"/>
                <a:ea typeface="Cantata One"/>
                <a:cs typeface="Times New Roman" panose="02020603050405020304" pitchFamily="18" charset="0"/>
                <a:sym typeface="Cantata One"/>
              </a:rPr>
              <a:t>..Benefits </a:t>
            </a:r>
            <a:r>
              <a:rPr lang="en-US" sz="2400" b="1" u="none" dirty="0" smtClean="0">
                <a:solidFill>
                  <a:srgbClr val="FF0000"/>
                </a:solidFill>
                <a:latin typeface="Times New Roman" panose="02020603050405020304" pitchFamily="18" charset="0"/>
                <a:ea typeface="Cantata One"/>
                <a:cs typeface="Times New Roman" panose="02020603050405020304" pitchFamily="18" charset="0"/>
                <a:sym typeface="Cantata One"/>
              </a:rPr>
              <a:t>of National Integrated Identity Management System (NIIMS)</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43" name="Google Shape;143;p10"/>
          <p:cNvSpPr txBox="1">
            <a:spLocks noGrp="1"/>
          </p:cNvSpPr>
          <p:nvPr>
            <p:ph idx="1"/>
          </p:nvPr>
        </p:nvSpPr>
        <p:spPr>
          <a:xfrm>
            <a:off x="1089025" y="1397479"/>
            <a:ext cx="7739810" cy="2967488"/>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algn="just"/>
            <a:r>
              <a:rPr lang="en-US" sz="1400" dirty="0">
                <a:latin typeface="Times New Roman" panose="02020603050405020304" pitchFamily="18" charset="0"/>
                <a:cs typeface="Times New Roman" panose="02020603050405020304" pitchFamily="18" charset="0"/>
              </a:rPr>
              <a:t>NIIMS is aimed to ensure availability of accurate, reliable, and comprehensive population registration database. The harmonized nature of NIIMS will make it easier for security agencies to quickly access relevant information about potential threats without having to approach numerous and independent databases for full identification thereof. This will help in solving crimes such as terrorism, murders, robberies, rape and theft. NIIMS provides mechanism to government agencies for convenient and timely access to information held by primary registration agencies by computer linkages to enable informed decision making. It ensures standardization and streamlining of relevant government processes</a:t>
            </a:r>
            <a:r>
              <a:rPr lang="en-US" sz="1400" dirty="0" smtClean="0">
                <a:latin typeface="Times New Roman" panose="02020603050405020304" pitchFamily="18" charset="0"/>
                <a:cs typeface="Times New Roman" panose="02020603050405020304" pitchFamily="18" charset="0"/>
              </a:rPr>
              <a:t>.</a:t>
            </a:r>
          </a:p>
          <a:p>
            <a:pPr marL="0" indent="0" algn="just">
              <a:buNone/>
            </a:pPr>
            <a:endParaRPr lang="en-US" sz="1400" dirty="0" smtClean="0">
              <a:latin typeface="Times New Roman" panose="02020603050405020304" pitchFamily="18" charset="0"/>
              <a:cs typeface="Times New Roman" panose="02020603050405020304" pitchFamily="18" charset="0"/>
            </a:endParaRPr>
          </a:p>
          <a:p>
            <a:pPr marL="0" indent="0" algn="just">
              <a:buNone/>
            </a:pPr>
            <a:endParaRPr sz="1400" b="0" i="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p:txBody>
      </p:sp>
      <p:pic>
        <p:nvPicPr>
          <p:cNvPr id="144" name="Google Shape;144;p10"/>
          <p:cNvPicPr preferRelativeResize="0"/>
          <p:nvPr/>
        </p:nvPicPr>
        <p:blipFill rotWithShape="1">
          <a:blip r:embed="rId3">
            <a:alphaModFix/>
          </a:blip>
          <a:srcRect/>
          <a:stretch/>
        </p:blipFill>
        <p:spPr>
          <a:xfrm>
            <a:off x="0" y="-9525"/>
            <a:ext cx="1089025" cy="773112"/>
          </a:xfrm>
          <a:prstGeom prst="rect">
            <a:avLst/>
          </a:prstGeom>
          <a:noFill/>
          <a:ln>
            <a:noFill/>
          </a:ln>
        </p:spPr>
      </p:pic>
      <p:pic>
        <p:nvPicPr>
          <p:cNvPr id="145" name="Google Shape;145;p10"/>
          <p:cNvPicPr preferRelativeResize="0"/>
          <p:nvPr/>
        </p:nvPicPr>
        <p:blipFill rotWithShape="1">
          <a:blip r:embed="rId4">
            <a:alphaModFix/>
          </a:blip>
          <a:srcRect/>
          <a:stretch/>
        </p:blipFill>
        <p:spPr>
          <a:xfrm>
            <a:off x="8105775" y="6350"/>
            <a:ext cx="1074737" cy="6032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13</a:t>
            </a:fld>
            <a:endParaRPr lang="en-US"/>
          </a:p>
        </p:txBody>
      </p:sp>
    </p:spTree>
    <p:extLst>
      <p:ext uri="{BB962C8B-B14F-4D97-AF65-F5344CB8AC3E}">
        <p14:creationId xmlns:p14="http://schemas.microsoft.com/office/powerpoint/2010/main" val="4260171761"/>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57" name="Google Shape;157;p12"/>
          <p:cNvSpPr txBox="1">
            <a:spLocks noGrp="1"/>
          </p:cNvSpPr>
          <p:nvPr>
            <p:ph idx="1"/>
          </p:nvPr>
        </p:nvSpPr>
        <p:spPr>
          <a:xfrm>
            <a:off x="917695" y="1174689"/>
            <a:ext cx="8159749" cy="2767582"/>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rmAutofit/>
          </a:bodyPr>
          <a:lstStyle/>
          <a:p>
            <a:pPr marL="0" lvl="0" indent="0" rtl="0">
              <a:lnSpc>
                <a:spcPct val="90000"/>
              </a:lnSpc>
              <a:spcBef>
                <a:spcPts val="0"/>
              </a:spcBef>
              <a:spcAft>
                <a:spcPts val="0"/>
              </a:spcAft>
              <a:buClr>
                <a:srgbClr val="FFFFFF"/>
              </a:buClr>
              <a:buSzPts val="300"/>
              <a:buNone/>
            </a:pPr>
            <a:r>
              <a:rPr lang="en-US" sz="1400" b="1" u="none" dirty="0" smtClean="0">
                <a:solidFill>
                  <a:schemeClr val="tx1"/>
                </a:solidFill>
                <a:latin typeface="Times New Roman" panose="02020603050405020304" pitchFamily="18" charset="0"/>
                <a:ea typeface="Cantata One"/>
                <a:cs typeface="Times New Roman" panose="02020603050405020304" pitchFamily="18" charset="0"/>
                <a:sym typeface="Cantata One"/>
              </a:rPr>
              <a:t>Huduma Card mass production began towards end of January, </a:t>
            </a:r>
            <a:r>
              <a:rPr lang="en-US" sz="1400" b="1" u="none" dirty="0" smtClean="0">
                <a:solidFill>
                  <a:schemeClr val="tx1"/>
                </a:solidFill>
                <a:latin typeface="Times New Roman" panose="02020603050405020304" pitchFamily="18" charset="0"/>
                <a:ea typeface="Cantata One"/>
                <a:cs typeface="Times New Roman" panose="02020603050405020304" pitchFamily="18" charset="0"/>
                <a:sym typeface="Cantata One"/>
              </a:rPr>
              <a:t>2021</a:t>
            </a:r>
          </a:p>
          <a:p>
            <a:pPr marL="0" lvl="0" indent="0" rtl="0">
              <a:lnSpc>
                <a:spcPct val="90000"/>
              </a:lnSpc>
              <a:spcBef>
                <a:spcPts val="0"/>
              </a:spcBef>
              <a:spcAft>
                <a:spcPts val="0"/>
              </a:spcAft>
              <a:buClr>
                <a:srgbClr val="FFFFFF"/>
              </a:buClr>
              <a:buSzPts val="300"/>
              <a:buNone/>
            </a:pPr>
            <a:endParaRPr lang="en-US" sz="1400" b="1" dirty="0">
              <a:solidFill>
                <a:schemeClr val="tx1"/>
              </a:solidFill>
              <a:latin typeface="Times New Roman" panose="02020603050405020304" pitchFamily="18" charset="0"/>
              <a:ea typeface="Century Gothic"/>
              <a:cs typeface="Times New Roman" panose="02020603050405020304" pitchFamily="18" charset="0"/>
              <a:sym typeface="Cantata One"/>
            </a:endParaRPr>
          </a:p>
          <a:p>
            <a:pPr marL="0" lvl="0" indent="0" rtl="0">
              <a:lnSpc>
                <a:spcPct val="90000"/>
              </a:lnSpc>
              <a:spcBef>
                <a:spcPts val="0"/>
              </a:spcBef>
              <a:spcAft>
                <a:spcPts val="0"/>
              </a:spcAft>
              <a:buClr>
                <a:srgbClr val="FFFFFF"/>
              </a:buClr>
              <a:buSzPts val="300"/>
              <a:buNone/>
            </a:pPr>
            <a:r>
              <a:rPr lang="en-US" sz="1400" dirty="0" smtClean="0">
                <a:solidFill>
                  <a:schemeClr val="tx1"/>
                </a:solidFill>
                <a:latin typeface="Times New Roman" panose="02020603050405020304" pitchFamily="18" charset="0"/>
                <a:ea typeface="Century Gothic"/>
                <a:cs typeface="Times New Roman" panose="02020603050405020304" pitchFamily="18" charset="0"/>
                <a:sym typeface="Cantata One"/>
              </a:rPr>
              <a:t>The cards are produced at the state of the art card personalization and printing Centre located at government press store that was setup by the project.</a:t>
            </a:r>
            <a:endParaRPr sz="1400" u="none" dirty="0" smtClean="0">
              <a:solidFill>
                <a:schemeClr val="tx1"/>
              </a:solidFill>
              <a:latin typeface="Times New Roman" panose="02020603050405020304" pitchFamily="18" charset="0"/>
              <a:ea typeface="Century Gothic"/>
              <a:cs typeface="Times New Roman" panose="02020603050405020304" pitchFamily="18" charset="0"/>
              <a:sym typeface="Century Gothic"/>
            </a:endParaRPr>
          </a:p>
          <a:p>
            <a:pPr marL="0" lvl="0" indent="0" rtl="0">
              <a:lnSpc>
                <a:spcPct val="90000"/>
              </a:lnSpc>
              <a:spcBef>
                <a:spcPts val="600"/>
              </a:spcBef>
              <a:spcAft>
                <a:spcPts val="0"/>
              </a:spcAft>
              <a:buClr>
                <a:srgbClr val="FFFFFF"/>
              </a:buClr>
              <a:buSzPts val="300"/>
              <a:buNone/>
            </a:pPr>
            <a:r>
              <a:rPr lang="en-US" sz="1400" b="0" i="0" u="none" dirty="0" smtClean="0">
                <a:solidFill>
                  <a:schemeClr val="tx1"/>
                </a:solidFill>
                <a:latin typeface="Times New Roman" panose="02020603050405020304" pitchFamily="18" charset="0"/>
                <a:ea typeface="Cantata One"/>
                <a:cs typeface="Times New Roman" panose="02020603050405020304" pitchFamily="18" charset="0"/>
                <a:sym typeface="Cantata One"/>
              </a:rPr>
              <a:t>Over </a:t>
            </a:r>
            <a:r>
              <a:rPr lang="en-US" sz="1400" b="0" i="0" u="none" dirty="0">
                <a:solidFill>
                  <a:schemeClr val="tx1"/>
                </a:solidFill>
                <a:latin typeface="Times New Roman" panose="02020603050405020304" pitchFamily="18" charset="0"/>
                <a:ea typeface="Cantata One"/>
                <a:cs typeface="Times New Roman" panose="02020603050405020304" pitchFamily="18" charset="0"/>
                <a:sym typeface="Cantata One"/>
              </a:rPr>
              <a:t>11,554,626 </a:t>
            </a:r>
            <a:r>
              <a:rPr lang="en-US" sz="1400" b="0" i="1" u="none" dirty="0">
                <a:solidFill>
                  <a:schemeClr val="tx1"/>
                </a:solidFill>
                <a:latin typeface="Times New Roman" panose="02020603050405020304" pitchFamily="18" charset="0"/>
                <a:ea typeface="Cantata One"/>
                <a:cs typeface="Times New Roman" panose="02020603050405020304" pitchFamily="18" charset="0"/>
                <a:sym typeface="Cantata One"/>
              </a:rPr>
              <a:t>Huduma</a:t>
            </a:r>
            <a:r>
              <a:rPr lang="en-US" sz="1400" b="0" i="0" u="none" dirty="0">
                <a:solidFill>
                  <a:schemeClr val="tx1"/>
                </a:solidFill>
                <a:latin typeface="Times New Roman" panose="02020603050405020304" pitchFamily="18" charset="0"/>
                <a:ea typeface="Cantata One"/>
                <a:cs typeface="Times New Roman" panose="02020603050405020304" pitchFamily="18" charset="0"/>
                <a:sym typeface="Cantata One"/>
              </a:rPr>
              <a:t> cards </a:t>
            </a:r>
            <a:r>
              <a:rPr lang="en-US" sz="1400" b="0" i="0" u="none" dirty="0" smtClean="0">
                <a:solidFill>
                  <a:schemeClr val="tx1"/>
                </a:solidFill>
                <a:latin typeface="Times New Roman" panose="02020603050405020304" pitchFamily="18" charset="0"/>
                <a:ea typeface="Cantata One"/>
                <a:cs typeface="Times New Roman" panose="02020603050405020304" pitchFamily="18" charset="0"/>
                <a:sym typeface="Cantata One"/>
              </a:rPr>
              <a:t>have been printed and distributed through all the National Registration Bureau (NRB) offices in the country and 52 Huduma Centers using our casual staff and NRB personnel.</a:t>
            </a:r>
            <a:endParaRPr sz="1400" b="0" i="0" u="none" dirty="0">
              <a:solidFill>
                <a:schemeClr val="tx1"/>
              </a:solidFill>
              <a:latin typeface="Times New Roman" panose="02020603050405020304" pitchFamily="18" charset="0"/>
              <a:ea typeface="Century Gothic"/>
              <a:cs typeface="Times New Roman" panose="02020603050405020304" pitchFamily="18" charset="0"/>
              <a:sym typeface="Century Gothic"/>
            </a:endParaRPr>
          </a:p>
          <a:p>
            <a:pPr marL="285750" lvl="0" indent="-285750" rtl="0">
              <a:lnSpc>
                <a:spcPct val="90000"/>
              </a:lnSpc>
              <a:spcBef>
                <a:spcPts val="100"/>
              </a:spcBef>
              <a:spcAft>
                <a:spcPts val="0"/>
              </a:spcAft>
              <a:buSzPts val="1440"/>
              <a:buNone/>
            </a:pPr>
            <a:endParaRPr sz="1400" b="0" i="0" u="none" dirty="0">
              <a:solidFill>
                <a:schemeClr val="tx1"/>
              </a:solidFill>
              <a:latin typeface="Times New Roman" panose="02020603050405020304" pitchFamily="18" charset="0"/>
              <a:ea typeface="Cantata One"/>
              <a:cs typeface="Times New Roman" panose="02020603050405020304" pitchFamily="18" charset="0"/>
              <a:sym typeface="Cantata One"/>
            </a:endParaRPr>
          </a:p>
          <a:p>
            <a:pPr marL="0" lvl="0" indent="0" rtl="0">
              <a:lnSpc>
                <a:spcPct val="90000"/>
              </a:lnSpc>
              <a:spcBef>
                <a:spcPts val="600"/>
              </a:spcBef>
              <a:spcAft>
                <a:spcPts val="0"/>
              </a:spcAft>
              <a:buClr>
                <a:srgbClr val="FFFFFF"/>
              </a:buClr>
              <a:buSzPts val="300"/>
              <a:buNone/>
            </a:pPr>
            <a:r>
              <a:rPr lang="en-US" sz="1400" b="0" i="0" u="none" dirty="0">
                <a:solidFill>
                  <a:schemeClr val="tx1"/>
                </a:solidFill>
                <a:latin typeface="Times New Roman" panose="02020603050405020304" pitchFamily="18" charset="0"/>
                <a:ea typeface="Cantata One"/>
                <a:cs typeface="Times New Roman" panose="02020603050405020304" pitchFamily="18" charset="0"/>
                <a:sym typeface="Cantata One"/>
              </a:rPr>
              <a:t>Over 9,221,681 Huduma cards collected by citizens </a:t>
            </a:r>
            <a:endParaRPr sz="1400" b="0" i="0" u="none" dirty="0">
              <a:solidFill>
                <a:schemeClr val="tx1"/>
              </a:solidFill>
              <a:latin typeface="Times New Roman" panose="02020603050405020304" pitchFamily="18" charset="0"/>
              <a:ea typeface="Century Gothic"/>
              <a:cs typeface="Times New Roman" panose="02020603050405020304" pitchFamily="18" charset="0"/>
              <a:sym typeface="Century Gothic"/>
            </a:endParaRPr>
          </a:p>
          <a:p>
            <a:pPr marL="0" lvl="0" indent="0" rtl="0">
              <a:lnSpc>
                <a:spcPct val="90000"/>
              </a:lnSpc>
              <a:spcBef>
                <a:spcPts val="600"/>
              </a:spcBef>
              <a:spcAft>
                <a:spcPts val="0"/>
              </a:spcAft>
              <a:buClr>
                <a:srgbClr val="FFFFFF"/>
              </a:buClr>
              <a:buSzPts val="300"/>
              <a:buNone/>
            </a:pPr>
            <a:r>
              <a:rPr lang="en-US" sz="1400" b="0" i="0" u="none" dirty="0">
                <a:solidFill>
                  <a:schemeClr val="tx1"/>
                </a:solidFill>
                <a:latin typeface="Times New Roman" panose="02020603050405020304" pitchFamily="18" charset="0"/>
                <a:ea typeface="Cantata One"/>
                <a:cs typeface="Times New Roman" panose="02020603050405020304" pitchFamily="18" charset="0"/>
                <a:sym typeface="Cantata One"/>
              </a:rPr>
              <a:t>This is out of the 17,935,856 adults data collected from a total of 37 Million data collected(including minors) during  the first mass registration held between 2</a:t>
            </a:r>
            <a:r>
              <a:rPr lang="en-US" sz="1400" b="0" i="0" u="none" baseline="30000" dirty="0">
                <a:solidFill>
                  <a:schemeClr val="tx1"/>
                </a:solidFill>
                <a:latin typeface="Times New Roman" panose="02020603050405020304" pitchFamily="18" charset="0"/>
                <a:ea typeface="Cantata One"/>
                <a:cs typeface="Times New Roman" panose="02020603050405020304" pitchFamily="18" charset="0"/>
                <a:sym typeface="Cantata One"/>
              </a:rPr>
              <a:t>nd</a:t>
            </a:r>
            <a:r>
              <a:rPr lang="en-US" sz="1400" b="0" i="0" u="none" dirty="0">
                <a:solidFill>
                  <a:schemeClr val="tx1"/>
                </a:solidFill>
                <a:latin typeface="Times New Roman" panose="02020603050405020304" pitchFamily="18" charset="0"/>
                <a:ea typeface="Cantata One"/>
                <a:cs typeface="Times New Roman" panose="02020603050405020304" pitchFamily="18" charset="0"/>
                <a:sym typeface="Cantata One"/>
              </a:rPr>
              <a:t> April and 25</a:t>
            </a:r>
            <a:r>
              <a:rPr lang="en-US" sz="1400" b="0" i="0" u="none" baseline="30000" dirty="0">
                <a:solidFill>
                  <a:schemeClr val="tx1"/>
                </a:solidFill>
                <a:latin typeface="Times New Roman" panose="02020603050405020304" pitchFamily="18" charset="0"/>
                <a:ea typeface="Cantata One"/>
                <a:cs typeface="Times New Roman" panose="02020603050405020304" pitchFamily="18" charset="0"/>
                <a:sym typeface="Cantata One"/>
              </a:rPr>
              <a:t>th</a:t>
            </a:r>
            <a:r>
              <a:rPr lang="en-US" sz="1400" b="0" i="0" u="none" dirty="0">
                <a:solidFill>
                  <a:schemeClr val="tx1"/>
                </a:solidFill>
                <a:latin typeface="Times New Roman" panose="02020603050405020304" pitchFamily="18" charset="0"/>
                <a:ea typeface="Cantata One"/>
                <a:cs typeface="Times New Roman" panose="02020603050405020304" pitchFamily="18" charset="0"/>
                <a:sym typeface="Cantata One"/>
              </a:rPr>
              <a:t> May 2019</a:t>
            </a:r>
            <a:r>
              <a:rPr lang="en-US" sz="1400" b="0" i="0" u="none" dirty="0" smtClean="0">
                <a:solidFill>
                  <a:schemeClr val="tx1"/>
                </a:solidFill>
                <a:latin typeface="Times New Roman" panose="02020603050405020304" pitchFamily="18" charset="0"/>
                <a:ea typeface="Cantata One"/>
                <a:cs typeface="Times New Roman" panose="02020603050405020304" pitchFamily="18" charset="0"/>
                <a:sym typeface="Cantata One"/>
              </a:rPr>
              <a:t>.</a:t>
            </a:r>
          </a:p>
          <a:p>
            <a:pPr marL="0" lvl="0" indent="0" rtl="0">
              <a:lnSpc>
                <a:spcPct val="90000"/>
              </a:lnSpc>
              <a:spcBef>
                <a:spcPts val="600"/>
              </a:spcBef>
              <a:spcAft>
                <a:spcPts val="0"/>
              </a:spcAft>
              <a:buClr>
                <a:srgbClr val="FFFFFF"/>
              </a:buClr>
              <a:buSzPts val="300"/>
              <a:buNone/>
            </a:pPr>
            <a:r>
              <a:rPr lang="en-US" sz="1400" dirty="0" smtClean="0">
                <a:solidFill>
                  <a:schemeClr val="tx1"/>
                </a:solidFill>
                <a:latin typeface="Times New Roman" panose="02020603050405020304" pitchFamily="18" charset="0"/>
                <a:cs typeface="Times New Roman" panose="02020603050405020304" pitchFamily="18" charset="0"/>
                <a:sym typeface="Cantata One"/>
              </a:rPr>
              <a:t>A total 2,332,945 cards remain uncollected as at 30</a:t>
            </a:r>
            <a:r>
              <a:rPr lang="en-US" sz="1400" baseline="30000" dirty="0" smtClean="0">
                <a:solidFill>
                  <a:schemeClr val="tx1"/>
                </a:solidFill>
                <a:latin typeface="Times New Roman" panose="02020603050405020304" pitchFamily="18" charset="0"/>
                <a:cs typeface="Times New Roman" panose="02020603050405020304" pitchFamily="18" charset="0"/>
                <a:sym typeface="Cantata One"/>
              </a:rPr>
              <a:t>th</a:t>
            </a:r>
            <a:r>
              <a:rPr lang="en-US" sz="1400" dirty="0" smtClean="0">
                <a:solidFill>
                  <a:schemeClr val="tx1"/>
                </a:solidFill>
                <a:latin typeface="Times New Roman" panose="02020603050405020304" pitchFamily="18" charset="0"/>
                <a:cs typeface="Times New Roman" panose="02020603050405020304" pitchFamily="18" charset="0"/>
                <a:sym typeface="Cantata One"/>
              </a:rPr>
              <a:t> October, 2022.</a:t>
            </a:r>
            <a:endParaRPr sz="1400" dirty="0">
              <a:solidFill>
                <a:schemeClr val="tx1"/>
              </a:solidFill>
              <a:latin typeface="Times New Roman" panose="02020603050405020304" pitchFamily="18" charset="0"/>
              <a:cs typeface="Times New Roman" panose="02020603050405020304" pitchFamily="18" charset="0"/>
            </a:endParaRPr>
          </a:p>
          <a:p>
            <a:pPr marL="285750" lvl="0" indent="-285750" rtl="0">
              <a:lnSpc>
                <a:spcPct val="90000"/>
              </a:lnSpc>
              <a:spcBef>
                <a:spcPts val="600"/>
              </a:spcBef>
              <a:spcAft>
                <a:spcPts val="0"/>
              </a:spcAft>
              <a:buSzPts val="1440"/>
              <a:buNone/>
            </a:pPr>
            <a:endParaRPr sz="1400" b="0" i="0" u="none" dirty="0">
              <a:solidFill>
                <a:schemeClr val="tx1"/>
              </a:solidFill>
              <a:latin typeface="Times New Roman" panose="02020603050405020304" pitchFamily="18" charset="0"/>
              <a:ea typeface="Cantata One"/>
              <a:cs typeface="Times New Roman" panose="02020603050405020304" pitchFamily="18" charset="0"/>
              <a:sym typeface="Cantata One"/>
            </a:endParaRPr>
          </a:p>
          <a:p>
            <a:pPr marL="457200" lvl="0" indent="-228600" rtl="0">
              <a:spcBef>
                <a:spcPts val="360"/>
              </a:spcBef>
              <a:spcAft>
                <a:spcPts val="0"/>
              </a:spcAft>
              <a:buSzPts val="1440"/>
              <a:buNone/>
            </a:pPr>
            <a:endParaRPr sz="1400" b="0" i="0" u="none" dirty="0">
              <a:solidFill>
                <a:schemeClr val="tx1"/>
              </a:solidFill>
              <a:latin typeface="Times New Roman" panose="02020603050405020304" pitchFamily="18" charset="0"/>
              <a:ea typeface="Cantata One"/>
              <a:cs typeface="Times New Roman" panose="02020603050405020304" pitchFamily="18" charset="0"/>
              <a:sym typeface="Cantata One"/>
            </a:endParaRPr>
          </a:p>
        </p:txBody>
      </p:sp>
      <p:pic>
        <p:nvPicPr>
          <p:cNvPr id="158" name="Google Shape;158;p12"/>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159" name="Google Shape;159;p12"/>
          <p:cNvPicPr preferRelativeResize="0"/>
          <p:nvPr/>
        </p:nvPicPr>
        <p:blipFill rotWithShape="1">
          <a:blip r:embed="rId4">
            <a:alphaModFix/>
          </a:blip>
          <a:srcRect/>
          <a:stretch/>
        </p:blipFill>
        <p:spPr>
          <a:xfrm>
            <a:off x="7939087" y="6350"/>
            <a:ext cx="1204912" cy="704850"/>
          </a:xfrm>
          <a:prstGeom prst="rect">
            <a:avLst/>
          </a:prstGeom>
          <a:noFill/>
          <a:ln>
            <a:noFill/>
          </a:ln>
        </p:spPr>
      </p:pic>
      <p:sp>
        <p:nvSpPr>
          <p:cNvPr id="160" name="Google Shape;160;p12"/>
          <p:cNvSpPr txBox="1"/>
          <p:nvPr/>
        </p:nvSpPr>
        <p:spPr>
          <a:xfrm>
            <a:off x="1371600" y="350837"/>
            <a:ext cx="7010400" cy="6223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FF0000"/>
              </a:buClr>
              <a:buSzPts val="2800"/>
              <a:buFont typeface="Cantata One"/>
              <a:buNone/>
            </a:pPr>
            <a:r>
              <a:rPr lang="en-US" sz="2400" b="1" i="0"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PART B: </a:t>
            </a:r>
            <a:r>
              <a:rPr lang="en-US" sz="2400" b="1" i="1"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HUDUMA</a:t>
            </a:r>
            <a:r>
              <a:rPr lang="en-US" sz="2400" b="1" i="0"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 CARD ISSUANCE</a:t>
            </a:r>
            <a:endParaRPr sz="12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14</a:t>
            </a:fld>
            <a:endParaRPr lang="en-US"/>
          </a:p>
        </p:txBody>
      </p:sp>
      <p:sp>
        <p:nvSpPr>
          <p:cNvPr id="7" name="Google Shape;273;p28"/>
          <p:cNvSpPr txBox="1">
            <a:spLocks/>
          </p:cNvSpPr>
          <p:nvPr/>
        </p:nvSpPr>
        <p:spPr>
          <a:xfrm>
            <a:off x="685800" y="3618931"/>
            <a:ext cx="7956550" cy="754662"/>
          </a:xfrm>
          <a:prstGeom prst="rect">
            <a:avLst/>
          </a:prstGeom>
          <a:noFill/>
          <a:ln>
            <a:noFill/>
          </a:ln>
        </p:spPr>
        <p:txBody>
          <a:bodyPr spcFirstLastPara="1" vert="horz" wrap="square" lIns="91425" tIns="45700" rIns="91425" bIns="45700" rtlCol="0" anchor="ctr" anchorCtr="0">
            <a:noAutofit/>
          </a:bodyPr>
          <a:lst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a:lstStyle>
          <a:p>
            <a:pPr marL="0" indent="0">
              <a:lnSpc>
                <a:spcPct val="90000"/>
              </a:lnSpc>
              <a:spcBef>
                <a:spcPts val="0"/>
              </a:spcBef>
              <a:spcAft>
                <a:spcPts val="0"/>
              </a:spcAft>
              <a:buSzPts val="1440"/>
              <a:buFont typeface="Arial"/>
              <a:buNone/>
            </a:pPr>
            <a:r>
              <a:rPr lang="en-US" b="1" dirty="0" err="1"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Gazettement</a:t>
            </a:r>
            <a:r>
              <a:rPr lang="en-US" b="1" dirty="0"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 of </a:t>
            </a:r>
            <a:r>
              <a:rPr lang="en-US" b="1" i="1" dirty="0"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Huduma</a:t>
            </a:r>
            <a:r>
              <a:rPr lang="en-US" b="1" dirty="0"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 Card</a:t>
            </a:r>
            <a:endParaRPr lang="en-US" dirty="0">
              <a:effectLst>
                <a:outerShdw blurRad="38100" dist="38100" dir="2700000" algn="tl">
                  <a:srgbClr val="000000">
                    <a:alpha val="43137"/>
                  </a:srgbClr>
                </a:outerShdw>
              </a:effectLst>
            </a:endParaRPr>
          </a:p>
        </p:txBody>
      </p:sp>
      <p:sp>
        <p:nvSpPr>
          <p:cNvPr id="8" name="Google Shape;274;p28"/>
          <p:cNvSpPr txBox="1"/>
          <p:nvPr/>
        </p:nvSpPr>
        <p:spPr>
          <a:xfrm>
            <a:off x="764696" y="4359373"/>
            <a:ext cx="7798758" cy="1077178"/>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400"/>
              <a:buFont typeface="Cantata One"/>
              <a:buNone/>
            </a:pPr>
            <a:r>
              <a:rPr lang="en-US" sz="16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Once the Huduma bill is passed by government, Huduma card will become operational as the 3</a:t>
            </a:r>
            <a:r>
              <a:rPr lang="en-US" sz="1600" b="0" u="none" baseline="30000" dirty="0" smtClean="0">
                <a:solidFill>
                  <a:srgbClr val="000000"/>
                </a:solidFill>
                <a:latin typeface="Times New Roman" panose="02020603050405020304" pitchFamily="18" charset="0"/>
                <a:ea typeface="Cantata One"/>
                <a:cs typeface="Times New Roman" panose="02020603050405020304" pitchFamily="18" charset="0"/>
                <a:sym typeface="Cantata One"/>
              </a:rPr>
              <a:t>rd</a:t>
            </a:r>
            <a:r>
              <a:rPr lang="en-US" sz="16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generation digital identity card upon its </a:t>
            </a:r>
            <a:r>
              <a:rPr lang="en-US" sz="1600" b="0" u="none" dirty="0" err="1" smtClean="0">
                <a:solidFill>
                  <a:srgbClr val="000000"/>
                </a:solidFill>
                <a:latin typeface="Times New Roman" panose="02020603050405020304" pitchFamily="18" charset="0"/>
                <a:ea typeface="Cantata One"/>
                <a:cs typeface="Times New Roman" panose="02020603050405020304" pitchFamily="18" charset="0"/>
                <a:sym typeface="Cantata One"/>
              </a:rPr>
              <a:t>gazettement</a:t>
            </a:r>
            <a:r>
              <a:rPr lang="en-US" sz="16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and subsequent </a:t>
            </a:r>
            <a:r>
              <a:rPr lang="en-US" sz="1600" b="0" u="none" dirty="0" err="1" smtClean="0">
                <a:solidFill>
                  <a:srgbClr val="000000"/>
                </a:solidFill>
                <a:latin typeface="Times New Roman" panose="02020603050405020304" pitchFamily="18" charset="0"/>
                <a:ea typeface="Cantata One"/>
                <a:cs typeface="Times New Roman" panose="02020603050405020304" pitchFamily="18" charset="0"/>
                <a:sym typeface="Cantata One"/>
              </a:rPr>
              <a:t>degazettement</a:t>
            </a:r>
            <a:r>
              <a:rPr lang="en-US" sz="16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of the current 2</a:t>
            </a:r>
            <a:r>
              <a:rPr lang="en-US" sz="1600" b="0" u="none" baseline="30000" dirty="0" smtClean="0">
                <a:solidFill>
                  <a:srgbClr val="000000"/>
                </a:solidFill>
                <a:latin typeface="Times New Roman" panose="02020603050405020304" pitchFamily="18" charset="0"/>
                <a:ea typeface="Cantata One"/>
                <a:cs typeface="Times New Roman" panose="02020603050405020304" pitchFamily="18" charset="0"/>
                <a:sym typeface="Cantata One"/>
              </a:rPr>
              <a:t>nd</a:t>
            </a:r>
            <a:r>
              <a:rPr lang="en-US" sz="1600" b="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generation identity card by the cabinet secretary, ministry of interior &amp; national administration. </a:t>
            </a:r>
            <a:endParaRPr sz="1600" dirty="0">
              <a:latin typeface="Times New Roman" panose="02020603050405020304" pitchFamily="18" charset="0"/>
              <a:ea typeface="Cantata One"/>
              <a:cs typeface="Times New Roman" panose="02020603050405020304" pitchFamily="18" charset="0"/>
              <a:sym typeface="Cantata One"/>
            </a:endParaRPr>
          </a:p>
        </p:txBody>
      </p:sp>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p14"/>
          <p:cNvSpPr txBox="1">
            <a:spLocks noGrp="1"/>
          </p:cNvSpPr>
          <p:nvPr>
            <p:ph type="title"/>
          </p:nvPr>
        </p:nvSpPr>
        <p:spPr>
          <a:xfrm>
            <a:off x="1302587" y="720845"/>
            <a:ext cx="3385869" cy="627062"/>
          </a:xfrm>
          <a:prstGeom prst="rect">
            <a:avLst/>
          </a:prstGeom>
          <a:noFill/>
          <a:ln>
            <a:noFill/>
          </a:ln>
        </p:spPr>
        <p:txBody>
          <a:bodyPr spcFirstLastPara="1" wrap="square" lIns="91425" tIns="45700" rIns="91425" bIns="45700" anchor="ctr" anchorCtr="0">
            <a:noAutofit/>
          </a:bodyPr>
          <a:lstStyle/>
          <a:p>
            <a:pPr marL="0" lvl="0" indent="0" rtl="0">
              <a:lnSpc>
                <a:spcPct val="100000"/>
              </a:lnSpc>
              <a:spcBef>
                <a:spcPts val="0"/>
              </a:spcBef>
              <a:spcAft>
                <a:spcPts val="0"/>
              </a:spcAft>
              <a:buSzPts val="1400"/>
              <a:buNone/>
            </a:pPr>
            <a:r>
              <a:rPr lang="en-US" sz="1600" b="1" i="1" u="none" dirty="0" smtClean="0">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Huduma</a:t>
            </a:r>
            <a:r>
              <a:rPr lang="en-US" sz="1600" b="1" i="0" u="none" dirty="0" smtClean="0">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 Card Sms Broadcasting</a:t>
            </a:r>
            <a:endParaRPr lang="en-US" sz="1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66" name="Google Shape;166;p14"/>
          <p:cNvSpPr txBox="1">
            <a:spLocks noGrp="1"/>
          </p:cNvSpPr>
          <p:nvPr>
            <p:ph idx="1"/>
          </p:nvPr>
        </p:nvSpPr>
        <p:spPr>
          <a:xfrm>
            <a:off x="1371600" y="1257809"/>
            <a:ext cx="6987395" cy="2527540"/>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rmAutofit/>
          </a:bodyPr>
          <a:lstStyle/>
          <a:p>
            <a:pPr marL="0" lvl="0" indent="0" algn="just" rtl="0">
              <a:lnSpc>
                <a:spcPct val="100000"/>
              </a:lnSpc>
              <a:spcBef>
                <a:spcPts val="0"/>
              </a:spcBef>
              <a:spcAft>
                <a:spcPts val="0"/>
              </a:spcAft>
              <a:buClr>
                <a:srgbClr val="FFFFFF"/>
              </a:buClr>
              <a:buSzPts val="200"/>
              <a:buNone/>
            </a:pP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A total of over </a:t>
            </a:r>
            <a:r>
              <a:rPr lang="en-US" sz="1400" b="1" u="none" dirty="0">
                <a:solidFill>
                  <a:schemeClr val="tx1"/>
                </a:solidFill>
                <a:latin typeface="Times New Roman" panose="02020603050405020304" pitchFamily="18" charset="0"/>
                <a:ea typeface="Cantata One"/>
                <a:cs typeface="Times New Roman" panose="02020603050405020304" pitchFamily="18" charset="0"/>
                <a:sym typeface="Cantata One"/>
              </a:rPr>
              <a:t>10 million SMS</a:t>
            </a:r>
            <a:r>
              <a:rPr lang="en-US" sz="1400" b="1" u="none" dirty="0">
                <a:solidFill>
                  <a:srgbClr val="7030A0"/>
                </a:solidFill>
                <a:latin typeface="Times New Roman" panose="02020603050405020304" pitchFamily="18" charset="0"/>
                <a:ea typeface="Cantata One"/>
                <a:cs typeface="Times New Roman" panose="02020603050405020304" pitchFamily="18" charset="0"/>
                <a:sym typeface="Cantata One"/>
              </a:rPr>
              <a:t>’</a:t>
            </a:r>
            <a:r>
              <a:rPr lang="en-US" sz="1400" b="0" u="none" dirty="0">
                <a:solidFill>
                  <a:srgbClr val="7030A0"/>
                </a:solidFill>
                <a:latin typeface="Times New Roman" panose="02020603050405020304" pitchFamily="18" charset="0"/>
                <a:ea typeface="Cantata One"/>
                <a:cs typeface="Times New Roman" panose="02020603050405020304" pitchFamily="18" charset="0"/>
                <a:sym typeface="Cantata One"/>
              </a:rPr>
              <a:t> </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have been sent out, either notifying the recipient to:</a:t>
            </a:r>
            <a:endParaRPr sz="1400" b="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285750" lvl="0" indent="-285750" algn="just" rtl="0">
              <a:lnSpc>
                <a:spcPct val="100000"/>
              </a:lnSpc>
              <a:spcBef>
                <a:spcPts val="500"/>
              </a:spcBef>
              <a:spcAft>
                <a:spcPts val="0"/>
              </a:spcAft>
              <a:buClr>
                <a:srgbClr val="FFFFFF"/>
              </a:buClr>
              <a:buSzPts val="200"/>
              <a:buFont typeface="Noto Sans"/>
              <a:buChar char="❑"/>
            </a:pP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Select the preferred Huduma Card collection point or</a:t>
            </a:r>
            <a:endParaRPr sz="1400" b="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285750" lvl="0" indent="-285750" algn="just" rtl="0">
              <a:lnSpc>
                <a:spcPct val="100000"/>
              </a:lnSpc>
              <a:spcBef>
                <a:spcPts val="500"/>
              </a:spcBef>
              <a:spcAft>
                <a:spcPts val="0"/>
              </a:spcAft>
              <a:buClr>
                <a:srgbClr val="FFFFFF"/>
              </a:buClr>
              <a:buSzPts val="200"/>
              <a:buFont typeface="Noto Sans"/>
              <a:buChar char="❑"/>
            </a:pP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Proceed to a Huduma Card collection Centre for issuance of the Card</a:t>
            </a:r>
            <a:endParaRPr sz="1400" b="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285750" lvl="0" indent="-285750" algn="just" rtl="0">
              <a:lnSpc>
                <a:spcPct val="100000"/>
              </a:lnSpc>
              <a:spcBef>
                <a:spcPts val="400"/>
              </a:spcBef>
              <a:spcAft>
                <a:spcPts val="0"/>
              </a:spcAft>
              <a:buSzPts val="1440"/>
              <a:buNone/>
            </a:pPr>
            <a:r>
              <a:rPr lang="en-US" sz="1400" b="1" u="none" dirty="0">
                <a:solidFill>
                  <a:srgbClr val="000000"/>
                </a:solidFill>
                <a:latin typeface="Times New Roman" panose="02020603050405020304" pitchFamily="18" charset="0"/>
                <a:ea typeface="Cantata One"/>
                <a:cs typeface="Times New Roman" panose="02020603050405020304" pitchFamily="18" charset="0"/>
                <a:sym typeface="Cantata One"/>
              </a:rPr>
              <a:t>NB:</a:t>
            </a: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 For those who fail to choose another delivery destination, the card is printed and delivered to the earlier indicated delivery destination. </a:t>
            </a:r>
            <a:endParaRPr sz="1400" b="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285750" lvl="0" indent="-285750" algn="just" rtl="0">
              <a:lnSpc>
                <a:spcPct val="100000"/>
              </a:lnSpc>
              <a:spcBef>
                <a:spcPts val="500"/>
              </a:spcBef>
              <a:spcAft>
                <a:spcPts val="0"/>
              </a:spcAft>
              <a:buClr>
                <a:srgbClr val="FFFFFF"/>
              </a:buClr>
              <a:buSzPts val="200"/>
              <a:buFont typeface="Noto Sans"/>
              <a:buChar char="▶"/>
            </a:pPr>
            <a:r>
              <a:rPr lang="en-US" sz="1400" b="0" u="none" dirty="0">
                <a:solidFill>
                  <a:srgbClr val="000000"/>
                </a:solidFill>
                <a:latin typeface="Times New Roman" panose="02020603050405020304" pitchFamily="18" charset="0"/>
                <a:ea typeface="Cantata One"/>
                <a:cs typeface="Times New Roman" panose="02020603050405020304" pitchFamily="18" charset="0"/>
                <a:sym typeface="Cantata One"/>
              </a:rPr>
              <a:t>For those who did not provide phone numbers during registration, or have since changed their phone numbers, a portal has been developed to enable them to check the status of their Huduma Cards.</a:t>
            </a:r>
            <a:endParaRPr sz="1400" b="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457200" lvl="0" indent="-228600" algn="l" rtl="0">
              <a:spcBef>
                <a:spcPts val="360"/>
              </a:spcBef>
              <a:spcAft>
                <a:spcPts val="0"/>
              </a:spcAft>
              <a:buSzPts val="1440"/>
              <a:buNone/>
            </a:pPr>
            <a:endParaRPr sz="1600" b="0" i="0" u="none" dirty="0">
              <a:solidFill>
                <a:srgbClr val="0F496F"/>
              </a:solidFill>
              <a:latin typeface="Century Gothic"/>
              <a:ea typeface="Century Gothic"/>
              <a:cs typeface="Century Gothic"/>
              <a:sym typeface="Century Gothic"/>
            </a:endParaRPr>
          </a:p>
        </p:txBody>
      </p:sp>
      <p:pic>
        <p:nvPicPr>
          <p:cNvPr id="167" name="Google Shape;167;p14"/>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168" name="Google Shape;168;p14"/>
          <p:cNvPicPr preferRelativeResize="0"/>
          <p:nvPr/>
        </p:nvPicPr>
        <p:blipFill rotWithShape="1">
          <a:blip r:embed="rId4">
            <a:alphaModFix/>
          </a:blip>
          <a:srcRect/>
          <a:stretch/>
        </p:blipFill>
        <p:spPr>
          <a:xfrm>
            <a:off x="7939087" y="6350"/>
            <a:ext cx="1204912" cy="7048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15</a:t>
            </a:fld>
            <a:endParaRPr lang="en-US"/>
          </a:p>
        </p:txBody>
      </p:sp>
      <p:sp>
        <p:nvSpPr>
          <p:cNvPr id="8" name="Google Shape;165;p14"/>
          <p:cNvSpPr txBox="1">
            <a:spLocks/>
          </p:cNvSpPr>
          <p:nvPr/>
        </p:nvSpPr>
        <p:spPr>
          <a:xfrm>
            <a:off x="1371600" y="93783"/>
            <a:ext cx="6633713" cy="627062"/>
          </a:xfrm>
          <a:prstGeom prst="rect">
            <a:avLst/>
          </a:prstGeom>
          <a:noFill/>
          <a:ln>
            <a:noFill/>
          </a:ln>
          <a:effectLst/>
        </p:spPr>
        <p:txBody>
          <a:bodyPr spcFirstLastPara="1" vert="horz" wrap="square" lIns="91425" tIns="45700" rIns="91425" bIns="45700" rtlCol="0" anchor="ctr" anchorCtr="0">
            <a:noAutofit/>
          </a:bodyPr>
          <a:lst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spcBef>
                <a:spcPts val="0"/>
              </a:spcBef>
              <a:buClrTx/>
              <a:buSzPts val="1400"/>
              <a:buFontTx/>
            </a:pPr>
            <a:r>
              <a:rPr lang="en-US" sz="2400" b="1" i="1" dirty="0" smtClean="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Cantata One"/>
              </a:rPr>
              <a:t>Process Of Huduma Card Issuance and </a:t>
            </a:r>
            <a:r>
              <a:rPr lang="en-US" sz="2400" b="1" i="1" dirty="0">
                <a:solidFill>
                  <a:srgbClr val="FF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sym typeface="Cantata One"/>
              </a:rPr>
              <a:t>Collection</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transition spd="slow">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15"/>
          <p:cNvSpPr txBox="1">
            <a:spLocks noGrp="1"/>
          </p:cNvSpPr>
          <p:nvPr>
            <p:ph type="title"/>
          </p:nvPr>
        </p:nvSpPr>
        <p:spPr>
          <a:xfrm>
            <a:off x="723106" y="109897"/>
            <a:ext cx="8062912" cy="10477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000" b="1" i="1" u="none" dirty="0"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Notification Of Huduma Card Collection Point</a:t>
            </a:r>
            <a:endParaRPr lang="en-US" sz="2800" dirty="0">
              <a:effectLst>
                <a:outerShdw blurRad="38100" dist="38100" dir="2700000" algn="tl">
                  <a:srgbClr val="000000">
                    <a:alpha val="43137"/>
                  </a:srgbClr>
                </a:outerShdw>
              </a:effectLst>
            </a:endParaRPr>
          </a:p>
        </p:txBody>
      </p:sp>
      <p:pic>
        <p:nvPicPr>
          <p:cNvPr id="174" name="Google Shape;174;p15"/>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175" name="Google Shape;175;p15"/>
          <p:cNvPicPr preferRelativeResize="0"/>
          <p:nvPr/>
        </p:nvPicPr>
        <p:blipFill rotWithShape="1">
          <a:blip r:embed="rId4">
            <a:alphaModFix/>
          </a:blip>
          <a:srcRect/>
          <a:stretch/>
        </p:blipFill>
        <p:spPr>
          <a:xfrm>
            <a:off x="7939087" y="6350"/>
            <a:ext cx="1204912" cy="704850"/>
          </a:xfrm>
          <a:prstGeom prst="rect">
            <a:avLst/>
          </a:prstGeom>
          <a:noFill/>
          <a:ln>
            <a:noFill/>
          </a:ln>
        </p:spPr>
      </p:pic>
      <p:sp>
        <p:nvSpPr>
          <p:cNvPr id="176" name="Google Shape;176;p15"/>
          <p:cNvSpPr txBox="1"/>
          <p:nvPr/>
        </p:nvSpPr>
        <p:spPr>
          <a:xfrm>
            <a:off x="996591" y="1468153"/>
            <a:ext cx="7362405" cy="1169511"/>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spAutoFit/>
          </a:bodyPr>
          <a:lstStyle/>
          <a:p>
            <a:pPr marL="0" marR="0" lvl="0" indent="0" rtl="0">
              <a:lnSpc>
                <a:spcPct val="100000"/>
              </a:lnSpc>
              <a:spcBef>
                <a:spcPts val="0"/>
              </a:spcBef>
              <a:spcAft>
                <a:spcPts val="0"/>
              </a:spcAft>
              <a:buClr>
                <a:srgbClr val="000000"/>
              </a:buClr>
              <a:buSzPts val="2800"/>
              <a:buFont typeface="Cantata One"/>
              <a:buNone/>
            </a:pPr>
            <a:r>
              <a:rPr lang="en-US" b="0" i="0" u="none" dirty="0">
                <a:solidFill>
                  <a:srgbClr val="000000"/>
                </a:solidFill>
                <a:latin typeface="Times New Roman" panose="02020603050405020304" pitchFamily="18" charset="0"/>
                <a:ea typeface="Cantata One"/>
                <a:cs typeface="Times New Roman" panose="02020603050405020304" pitchFamily="18" charset="0"/>
                <a:sym typeface="Cantata One"/>
              </a:rPr>
              <a:t>An SMS with a personalized URL is sent informing the recipient that the </a:t>
            </a:r>
            <a:r>
              <a:rPr lang="en-US" b="0" i="1" u="none" dirty="0">
                <a:solidFill>
                  <a:srgbClr val="000000"/>
                </a:solidFill>
                <a:latin typeface="Times New Roman" panose="02020603050405020304" pitchFamily="18" charset="0"/>
                <a:ea typeface="Cantata One"/>
                <a:cs typeface="Times New Roman" panose="02020603050405020304" pitchFamily="18" charset="0"/>
                <a:sym typeface="Cantata One"/>
              </a:rPr>
              <a:t>Huduma</a:t>
            </a:r>
            <a:r>
              <a:rPr lang="en-US" b="0" i="0" u="none" dirty="0">
                <a:solidFill>
                  <a:srgbClr val="000000"/>
                </a:solidFill>
                <a:latin typeface="Times New Roman" panose="02020603050405020304" pitchFamily="18" charset="0"/>
                <a:ea typeface="Cantata One"/>
                <a:cs typeface="Times New Roman" panose="02020603050405020304" pitchFamily="18" charset="0"/>
                <a:sym typeface="Cantata One"/>
              </a:rPr>
              <a:t> card is ready and will be delivered to a certain delivery destination (NRB/ID office).</a:t>
            </a:r>
            <a:endParaRPr b="0" i="0" u="none" dirty="0">
              <a:solidFill>
                <a:srgbClr val="000000"/>
              </a:solidFill>
              <a:latin typeface="Times New Roman" panose="02020603050405020304" pitchFamily="18" charset="0"/>
              <a:ea typeface="Arial"/>
              <a:cs typeface="Times New Roman" panose="02020603050405020304" pitchFamily="18" charset="0"/>
              <a:sym typeface="Arial"/>
            </a:endParaRPr>
          </a:p>
          <a:p>
            <a:pPr marL="0" marR="0" lvl="0" indent="0" rtl="0">
              <a:lnSpc>
                <a:spcPct val="100000"/>
              </a:lnSpc>
              <a:spcBef>
                <a:spcPts val="0"/>
              </a:spcBef>
              <a:spcAft>
                <a:spcPts val="0"/>
              </a:spcAft>
              <a:buClr>
                <a:srgbClr val="000000"/>
              </a:buClr>
              <a:buSzPts val="2800"/>
              <a:buFont typeface="Cantata One"/>
              <a:buNone/>
            </a:pPr>
            <a:r>
              <a:rPr lang="en-US" b="0" i="0" u="none" dirty="0">
                <a:solidFill>
                  <a:srgbClr val="000000"/>
                </a:solidFill>
                <a:latin typeface="Times New Roman" panose="02020603050405020304" pitchFamily="18" charset="0"/>
                <a:ea typeface="Cantata One"/>
                <a:cs typeface="Times New Roman" panose="02020603050405020304" pitchFamily="18" charset="0"/>
                <a:sym typeface="Cantata One"/>
              </a:rPr>
              <a:t>If one has not received the SMS and they registered, they can check the progress/status of their Huduma Card by visiting the public portal </a:t>
            </a:r>
            <a:r>
              <a:rPr lang="en-US" b="1" i="1" u="none" dirty="0">
                <a:solidFill>
                  <a:srgbClr val="0F496F"/>
                </a:solidFill>
                <a:latin typeface="Times New Roman" panose="02020603050405020304" pitchFamily="18" charset="0"/>
                <a:ea typeface="Cantata One"/>
                <a:cs typeface="Times New Roman" panose="02020603050405020304" pitchFamily="18" charset="0"/>
                <a:sym typeface="Cantata One"/>
              </a:rPr>
              <a:t>Confirmation.hudumanamba.go.ke</a:t>
            </a:r>
            <a:r>
              <a:rPr lang="en-US" b="0" i="0" u="none" dirty="0">
                <a:solidFill>
                  <a:srgbClr val="000000"/>
                </a:solidFill>
                <a:latin typeface="Times New Roman" panose="02020603050405020304" pitchFamily="18" charset="0"/>
                <a:ea typeface="Cantata One"/>
                <a:cs typeface="Times New Roman" panose="02020603050405020304" pitchFamily="18" charset="0"/>
                <a:sym typeface="Cantata One"/>
              </a:rPr>
              <a:t> </a:t>
            </a:r>
            <a:endParaRPr b="0" i="0" u="none" dirty="0">
              <a:solidFill>
                <a:srgbClr val="000000"/>
              </a:solidFill>
              <a:latin typeface="Times New Roman" panose="02020603050405020304" pitchFamily="18" charset="0"/>
              <a:ea typeface="Arial"/>
              <a:cs typeface="Times New Roman" panose="02020603050405020304" pitchFamily="18" charset="0"/>
              <a:sym typeface="Arial"/>
            </a:endParaRPr>
          </a:p>
          <a:p>
            <a:pPr marL="0" marR="0" lvl="0" indent="0" rtl="0">
              <a:lnSpc>
                <a:spcPct val="100000"/>
              </a:lnSpc>
              <a:spcBef>
                <a:spcPts val="0"/>
              </a:spcBef>
              <a:spcAft>
                <a:spcPts val="0"/>
              </a:spcAft>
              <a:buClr>
                <a:srgbClr val="FFFFFF"/>
              </a:buClr>
              <a:buSzPts val="1300"/>
              <a:buFont typeface="Times"/>
              <a:buNone/>
            </a:pPr>
            <a:r>
              <a:rPr lang="en-US" b="0" i="0" u="none" dirty="0">
                <a:solidFill>
                  <a:srgbClr val="FFFFFF"/>
                </a:solidFill>
                <a:latin typeface="Times New Roman" panose="02020603050405020304" pitchFamily="18" charset="0"/>
                <a:ea typeface="Times"/>
                <a:cs typeface="Times New Roman" panose="02020603050405020304" pitchFamily="18" charset="0"/>
                <a:sym typeface="Times"/>
              </a:rPr>
              <a:t>                        </a:t>
            </a:r>
            <a:endParaRPr dirty="0">
              <a:latin typeface="Times New Roman" panose="02020603050405020304" pitchFamily="18" charset="0"/>
              <a:cs typeface="Times New Roman" panose="02020603050405020304" pitchFamily="18" charset="0"/>
            </a:endParaRPr>
          </a:p>
        </p:txBody>
      </p:sp>
      <p:pic>
        <p:nvPicPr>
          <p:cNvPr id="177" name="Google Shape;177;p15"/>
          <p:cNvPicPr preferRelativeResize="0"/>
          <p:nvPr/>
        </p:nvPicPr>
        <p:blipFill rotWithShape="1">
          <a:blip r:embed="rId5">
            <a:alphaModFix/>
          </a:blip>
          <a:srcRect/>
          <a:stretch/>
        </p:blipFill>
        <p:spPr>
          <a:xfrm>
            <a:off x="1371600" y="2843242"/>
            <a:ext cx="6011114" cy="2556894"/>
          </a:xfrm>
          <a:prstGeom prst="rect">
            <a:avLst/>
          </a:prstGeom>
          <a:noFill/>
          <a:ln>
            <a:noFill/>
          </a:ln>
        </p:spPr>
      </p:pic>
      <p:sp>
        <p:nvSpPr>
          <p:cNvPr id="178" name="Google Shape;178;p15"/>
          <p:cNvSpPr txBox="1"/>
          <p:nvPr/>
        </p:nvSpPr>
        <p:spPr>
          <a:xfrm>
            <a:off x="901700" y="4164012"/>
            <a:ext cx="9144000" cy="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endParaRPr sz="1400" b="0" i="0" u="none">
              <a:solidFill>
                <a:srgbClr val="000000"/>
              </a:solidFill>
              <a:latin typeface="Arial"/>
              <a:ea typeface="Arial"/>
              <a:cs typeface="Arial"/>
              <a:sym typeface="Arial"/>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16</a:t>
            </a:fld>
            <a:endParaRPr lang="en-US"/>
          </a:p>
        </p:txBody>
      </p:sp>
    </p:spTree>
  </p:cSld>
  <p:clrMapOvr>
    <a:masterClrMapping/>
  </p:clrMapOvr>
  <p:transition spd="slow">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16"/>
          <p:cNvSpPr txBox="1">
            <a:spLocks noGrp="1"/>
          </p:cNvSpPr>
          <p:nvPr>
            <p:ph type="title"/>
          </p:nvPr>
        </p:nvSpPr>
        <p:spPr>
          <a:xfrm>
            <a:off x="1147762" y="103187"/>
            <a:ext cx="7089775" cy="869950"/>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000" b="1" i="0"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Change Of The Pre-selected </a:t>
            </a:r>
            <a:r>
              <a:rPr lang="en-US" sz="2000" b="1" i="1"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Huduma</a:t>
            </a:r>
            <a:r>
              <a:rPr lang="en-US" sz="2000" b="1" i="0"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 Card Collection Point</a:t>
            </a:r>
            <a:endParaRPr lang="en-US" sz="2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184" name="Google Shape;184;p16"/>
          <p:cNvSpPr txBox="1">
            <a:spLocks noGrp="1"/>
          </p:cNvSpPr>
          <p:nvPr>
            <p:ph idx="1"/>
          </p:nvPr>
        </p:nvSpPr>
        <p:spPr>
          <a:xfrm>
            <a:off x="1226119" y="848352"/>
            <a:ext cx="7391670" cy="836762"/>
          </a:xfrm>
          <a:prstGeom prst="rect">
            <a:avLst/>
          </a:prstGeom>
          <a:noFill/>
          <a:ln>
            <a:noFill/>
          </a:ln>
        </p:spPr>
        <p:txBody>
          <a:bodyPr spcFirstLastPara="1" wrap="square" lIns="91425" tIns="45700" rIns="91425" bIns="45700" anchor="ctr" anchorCtr="0">
            <a:normAutofit/>
          </a:bodyPr>
          <a:lstStyle/>
          <a:p>
            <a:pPr marL="285750" lvl="0" indent="-285750" algn="just" rtl="0">
              <a:lnSpc>
                <a:spcPct val="90000"/>
              </a:lnSpc>
              <a:spcBef>
                <a:spcPts val="0"/>
              </a:spcBef>
              <a:spcAft>
                <a:spcPts val="0"/>
              </a:spcAft>
              <a:buClr>
                <a:srgbClr val="FFFFFF"/>
              </a:buClr>
              <a:buSzPts val="200"/>
              <a:buFont typeface="Noto Sans"/>
              <a:buChar char="▶"/>
            </a:pPr>
            <a:r>
              <a:rPr lang="en-US" sz="1600" b="0" i="0" u="none" dirty="0">
                <a:solidFill>
                  <a:srgbClr val="000000"/>
                </a:solidFill>
                <a:latin typeface="Times New Roman" panose="02020603050405020304" pitchFamily="18" charset="0"/>
                <a:ea typeface="Cantata One"/>
                <a:cs typeface="Times New Roman" panose="02020603050405020304" pitchFamily="18" charset="0"/>
                <a:sym typeface="Cantata One"/>
              </a:rPr>
              <a:t>If the choice made for delivery destination is not convenient, the recipient uses the URL to access the portal and select a preferred delivery destination, as illustrated below:</a:t>
            </a:r>
            <a:endParaRPr sz="1400" b="0" i="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a:p>
            <a:pPr marL="457200" lvl="0" indent="-228600" algn="l" rtl="0">
              <a:spcBef>
                <a:spcPts val="360"/>
              </a:spcBef>
              <a:spcAft>
                <a:spcPts val="0"/>
              </a:spcAft>
              <a:buSzPts val="1440"/>
              <a:buNone/>
            </a:pPr>
            <a:endParaRPr sz="1400" b="0" i="0" u="none" dirty="0">
              <a:solidFill>
                <a:srgbClr val="0F496F"/>
              </a:solidFill>
              <a:latin typeface="Times New Roman" panose="02020603050405020304" pitchFamily="18" charset="0"/>
              <a:ea typeface="Century Gothic"/>
              <a:cs typeface="Times New Roman" panose="02020603050405020304" pitchFamily="18" charset="0"/>
              <a:sym typeface="Century Gothic"/>
            </a:endParaRPr>
          </a:p>
        </p:txBody>
      </p:sp>
      <p:pic>
        <p:nvPicPr>
          <p:cNvPr id="185" name="Google Shape;185;p16"/>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186" name="Google Shape;186;p16"/>
          <p:cNvPicPr preferRelativeResize="0"/>
          <p:nvPr/>
        </p:nvPicPr>
        <p:blipFill rotWithShape="1">
          <a:blip r:embed="rId4">
            <a:alphaModFix/>
          </a:blip>
          <a:srcRect/>
          <a:stretch/>
        </p:blipFill>
        <p:spPr>
          <a:xfrm>
            <a:off x="7939087" y="6350"/>
            <a:ext cx="1204912" cy="704850"/>
          </a:xfrm>
          <a:prstGeom prst="rect">
            <a:avLst/>
          </a:prstGeom>
          <a:noFill/>
          <a:ln>
            <a:noFill/>
          </a:ln>
        </p:spPr>
      </p:pic>
      <p:pic>
        <p:nvPicPr>
          <p:cNvPr id="187" name="Google Shape;187;p16"/>
          <p:cNvPicPr preferRelativeResize="0"/>
          <p:nvPr/>
        </p:nvPicPr>
        <p:blipFill rotWithShape="1">
          <a:blip r:embed="rId5">
            <a:alphaModFix/>
          </a:blip>
          <a:srcRect/>
          <a:stretch/>
        </p:blipFill>
        <p:spPr>
          <a:xfrm>
            <a:off x="1226119" y="1693083"/>
            <a:ext cx="4735512" cy="4421187"/>
          </a:xfrm>
          <a:prstGeom prst="rect">
            <a:avLst/>
          </a:prstGeom>
          <a:noFill/>
          <a:ln>
            <a:noFill/>
          </a:ln>
        </p:spPr>
      </p:pic>
      <p:sp>
        <p:nvSpPr>
          <p:cNvPr id="188" name="Google Shape;188;p16"/>
          <p:cNvSpPr txBox="1"/>
          <p:nvPr/>
        </p:nvSpPr>
        <p:spPr>
          <a:xfrm>
            <a:off x="6047117" y="1686762"/>
            <a:ext cx="2898475" cy="2566111"/>
          </a:xfrm>
          <a:prstGeom prst="rect">
            <a:avLst/>
          </a:prstGeom>
          <a:ln/>
        </p:spPr>
        <p:style>
          <a:lnRef idx="2">
            <a:schemeClr val="accent1"/>
          </a:lnRef>
          <a:fillRef idx="1">
            <a:schemeClr val="lt1"/>
          </a:fillRef>
          <a:effectRef idx="0">
            <a:schemeClr val="accent1"/>
          </a:effectRef>
          <a:fontRef idx="minor">
            <a:schemeClr val="dk1"/>
          </a:fontRef>
        </p:style>
        <p:txBody>
          <a:bodyPr spcFirstLastPara="1" wrap="square" lIns="91425" tIns="45700" rIns="91425" bIns="45700" anchor="t" anchorCtr="0">
            <a:spAutoFit/>
          </a:bodyPr>
          <a:lstStyle/>
          <a:p>
            <a:pPr marL="76200" marR="0" lvl="0" algn="just" rtl="0">
              <a:lnSpc>
                <a:spcPct val="107000"/>
              </a:lnSpc>
              <a:spcBef>
                <a:spcPts val="0"/>
              </a:spcBef>
              <a:spcAft>
                <a:spcPts val="0"/>
              </a:spcAft>
              <a:buClr>
                <a:srgbClr val="000000"/>
              </a:buClr>
              <a:buSzPts val="200"/>
            </a:pPr>
            <a:r>
              <a:rPr lang="en-US" sz="1600" b="0" i="0" u="none" dirty="0">
                <a:solidFill>
                  <a:srgbClr val="000000"/>
                </a:solidFill>
                <a:latin typeface="Times New Roman" panose="02020603050405020304" pitchFamily="18" charset="0"/>
                <a:ea typeface="Times"/>
                <a:cs typeface="Times New Roman" panose="02020603050405020304" pitchFamily="18" charset="0"/>
                <a:sym typeface="Times"/>
              </a:rPr>
              <a:t>Upon submitting of the preferred </a:t>
            </a:r>
            <a:r>
              <a:rPr lang="en-US" sz="1600" b="0" i="1" u="none" dirty="0">
                <a:solidFill>
                  <a:srgbClr val="000000"/>
                </a:solidFill>
                <a:latin typeface="Times New Roman" panose="02020603050405020304" pitchFamily="18" charset="0"/>
                <a:ea typeface="Times"/>
                <a:cs typeface="Times New Roman" panose="02020603050405020304" pitchFamily="18" charset="0"/>
                <a:sym typeface="Times"/>
              </a:rPr>
              <a:t>Huduma</a:t>
            </a:r>
            <a:r>
              <a:rPr lang="en-US" sz="1600" b="0" i="0" u="none" dirty="0">
                <a:solidFill>
                  <a:srgbClr val="000000"/>
                </a:solidFill>
                <a:latin typeface="Times New Roman" panose="02020603050405020304" pitchFamily="18" charset="0"/>
                <a:ea typeface="Times"/>
                <a:cs typeface="Times New Roman" panose="02020603050405020304" pitchFamily="18" charset="0"/>
                <a:sym typeface="Times"/>
              </a:rPr>
              <a:t> Card collection point, an on-screen confirmation is displayed.</a:t>
            </a:r>
            <a:endParaRPr b="0" i="0" u="none" dirty="0">
              <a:solidFill>
                <a:srgbClr val="000000"/>
              </a:solidFill>
              <a:latin typeface="Times New Roman" panose="02020603050405020304" pitchFamily="18" charset="0"/>
              <a:ea typeface="Calibri"/>
              <a:cs typeface="Times New Roman" panose="02020603050405020304" pitchFamily="18" charset="0"/>
              <a:sym typeface="Calibri"/>
            </a:endParaRPr>
          </a:p>
          <a:p>
            <a:pPr marL="76200" marR="0" lvl="0" algn="just" rtl="0">
              <a:lnSpc>
                <a:spcPct val="107000"/>
              </a:lnSpc>
              <a:spcBef>
                <a:spcPts val="800"/>
              </a:spcBef>
              <a:spcAft>
                <a:spcPts val="0"/>
              </a:spcAft>
              <a:buClr>
                <a:srgbClr val="000000"/>
              </a:buClr>
              <a:buSzPts val="200"/>
            </a:pPr>
            <a:r>
              <a:rPr lang="en-US" sz="1600" b="0" i="0" u="none" dirty="0">
                <a:solidFill>
                  <a:srgbClr val="000000"/>
                </a:solidFill>
                <a:latin typeface="Times New Roman" panose="02020603050405020304" pitchFamily="18" charset="0"/>
                <a:ea typeface="Times"/>
                <a:cs typeface="Times New Roman" panose="02020603050405020304" pitchFamily="18" charset="0"/>
                <a:sym typeface="Times"/>
              </a:rPr>
              <a:t>The recipient can also call the </a:t>
            </a:r>
            <a:r>
              <a:rPr lang="en-US" sz="1600" b="0" i="1" u="none" dirty="0">
                <a:solidFill>
                  <a:srgbClr val="000000"/>
                </a:solidFill>
                <a:latin typeface="Times New Roman" panose="02020603050405020304" pitchFamily="18" charset="0"/>
                <a:ea typeface="Times"/>
                <a:cs typeface="Times New Roman" panose="02020603050405020304" pitchFamily="18" charset="0"/>
                <a:sym typeface="Times"/>
              </a:rPr>
              <a:t>Huduma Namba</a:t>
            </a:r>
            <a:r>
              <a:rPr lang="en-US" sz="1600" b="0" i="0" u="none" dirty="0">
                <a:solidFill>
                  <a:srgbClr val="000000"/>
                </a:solidFill>
                <a:latin typeface="Times New Roman" panose="02020603050405020304" pitchFamily="18" charset="0"/>
                <a:ea typeface="Times"/>
                <a:cs typeface="Times New Roman" panose="02020603050405020304" pitchFamily="18" charset="0"/>
                <a:sym typeface="Times"/>
              </a:rPr>
              <a:t> Call Centre toll free number 0800 221111 for assistance with the selection.</a:t>
            </a:r>
            <a:endParaRPr sz="12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17</a:t>
            </a:fld>
            <a:endParaRPr lang="en-US"/>
          </a:p>
        </p:txBody>
      </p:sp>
    </p:spTree>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Google Shape;193;p17"/>
          <p:cNvSpPr txBox="1">
            <a:spLocks noGrp="1"/>
          </p:cNvSpPr>
          <p:nvPr>
            <p:ph type="title"/>
          </p:nvPr>
        </p:nvSpPr>
        <p:spPr>
          <a:xfrm>
            <a:off x="1371600" y="414367"/>
            <a:ext cx="6662737" cy="753045"/>
          </a:xfrm>
          <a:prstGeom prst="rect">
            <a:avLst/>
          </a:prstGeom>
          <a:noFill/>
          <a:ln>
            <a:noFill/>
          </a:ln>
        </p:spPr>
        <p:txBody>
          <a:bodyPr spcFirstLastPara="1"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400" b="1" i="0"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rPr>
              <a:t>Collection Of </a:t>
            </a:r>
            <a:r>
              <a:rPr lang="en-US" sz="2400" b="1" i="1"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rPr>
              <a:t>Huduma</a:t>
            </a:r>
            <a:r>
              <a:rPr lang="en-US" sz="2400" b="1" i="0"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rPr>
              <a:t> Card</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194" name="Google Shape;194;p17"/>
          <p:cNvPicPr preferRelativeResize="0"/>
          <p:nvPr/>
        </p:nvPicPr>
        <p:blipFill rotWithShape="1">
          <a:blip r:embed="rId3">
            <a:alphaModFix/>
          </a:blip>
          <a:srcRect/>
          <a:stretch/>
        </p:blipFill>
        <p:spPr>
          <a:xfrm>
            <a:off x="0" y="-9525"/>
            <a:ext cx="1371600" cy="982662"/>
          </a:xfrm>
          <a:prstGeom prst="rect">
            <a:avLst/>
          </a:prstGeom>
          <a:noFill/>
          <a:ln>
            <a:noFill/>
          </a:ln>
        </p:spPr>
      </p:pic>
      <p:pic>
        <p:nvPicPr>
          <p:cNvPr id="195" name="Google Shape;195;p17"/>
          <p:cNvPicPr preferRelativeResize="0"/>
          <p:nvPr/>
        </p:nvPicPr>
        <p:blipFill rotWithShape="1">
          <a:blip r:embed="rId4">
            <a:alphaModFix/>
          </a:blip>
          <a:srcRect/>
          <a:stretch/>
        </p:blipFill>
        <p:spPr>
          <a:xfrm>
            <a:off x="7939087" y="6350"/>
            <a:ext cx="1204912" cy="704850"/>
          </a:xfrm>
          <a:prstGeom prst="rect">
            <a:avLst/>
          </a:prstGeom>
          <a:noFill/>
          <a:ln>
            <a:noFill/>
          </a:ln>
        </p:spPr>
      </p:pic>
      <p:sp>
        <p:nvSpPr>
          <p:cNvPr id="196" name="Google Shape;196;p17"/>
          <p:cNvSpPr txBox="1"/>
          <p:nvPr/>
        </p:nvSpPr>
        <p:spPr>
          <a:xfrm>
            <a:off x="897147" y="1593850"/>
            <a:ext cx="8126084" cy="1015622"/>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2800"/>
              <a:buFont typeface="Cantata One"/>
              <a:buNone/>
            </a:pPr>
            <a:r>
              <a:rPr lang="en-US" sz="2000" b="0" i="0" u="none" dirty="0">
                <a:solidFill>
                  <a:srgbClr val="000000"/>
                </a:solidFill>
                <a:latin typeface="Times New Roman" panose="02020603050405020304" pitchFamily="18" charset="0"/>
                <a:ea typeface="Cantata One"/>
                <a:cs typeface="Times New Roman" panose="02020603050405020304" pitchFamily="18" charset="0"/>
                <a:sym typeface="Cantata One"/>
              </a:rPr>
              <a:t>Once a card had been delivered at a designated delivery point, a SMS notification will be sent to the </a:t>
            </a:r>
            <a:r>
              <a:rPr lang="en-US" sz="2000" b="0" i="1" u="none" dirty="0">
                <a:solidFill>
                  <a:srgbClr val="000000"/>
                </a:solidFill>
                <a:latin typeface="Times New Roman" panose="02020603050405020304" pitchFamily="18" charset="0"/>
                <a:ea typeface="Cantata One"/>
                <a:cs typeface="Times New Roman" panose="02020603050405020304" pitchFamily="18" charset="0"/>
                <a:sym typeface="Cantata One"/>
              </a:rPr>
              <a:t>Huduma</a:t>
            </a:r>
            <a:r>
              <a:rPr lang="en-US" sz="2000" b="0" i="0" u="none" dirty="0">
                <a:solidFill>
                  <a:srgbClr val="000000"/>
                </a:solidFill>
                <a:latin typeface="Times New Roman" panose="02020603050405020304" pitchFamily="18" charset="0"/>
                <a:ea typeface="Cantata One"/>
                <a:cs typeface="Times New Roman" panose="02020603050405020304" pitchFamily="18" charset="0"/>
                <a:sym typeface="Cantata One"/>
              </a:rPr>
              <a:t> Card Holder indicating the Collection point as illustrated below:</a:t>
            </a:r>
            <a:endParaRPr sz="1100" dirty="0">
              <a:latin typeface="Times New Roman" panose="02020603050405020304" pitchFamily="18" charset="0"/>
              <a:cs typeface="Times New Roman" panose="02020603050405020304" pitchFamily="18" charset="0"/>
            </a:endParaRPr>
          </a:p>
        </p:txBody>
      </p:sp>
      <p:pic>
        <p:nvPicPr>
          <p:cNvPr id="197" name="Google Shape;197;p17"/>
          <p:cNvPicPr preferRelativeResize="0"/>
          <p:nvPr/>
        </p:nvPicPr>
        <p:blipFill rotWithShape="1">
          <a:blip r:embed="rId5">
            <a:alphaModFix/>
          </a:blip>
          <a:srcRect/>
          <a:stretch/>
        </p:blipFill>
        <p:spPr>
          <a:xfrm>
            <a:off x="1506927" y="2734574"/>
            <a:ext cx="6584650" cy="3001063"/>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18</a:t>
            </a:fld>
            <a:endParaRPr lang="en-US"/>
          </a:p>
        </p:txBody>
      </p:sp>
    </p:spTree>
  </p:cSld>
  <p:clrMapOvr>
    <a:masterClrMapping/>
  </p:clrMapOvr>
  <p:transition spd="slow">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3" name="Google Shape;203;p18"/>
          <p:cNvSpPr txBox="1">
            <a:spLocks noGrp="1"/>
          </p:cNvSpPr>
          <p:nvPr>
            <p:ph idx="1"/>
          </p:nvPr>
        </p:nvSpPr>
        <p:spPr>
          <a:xfrm>
            <a:off x="1236422" y="884239"/>
            <a:ext cx="7191586" cy="1048078"/>
          </a:xfrm>
          <a:prstGeom prst="rect">
            <a:avLst/>
          </a:prstGeom>
          <a:noFill/>
          <a:ln>
            <a:noFill/>
          </a:ln>
        </p:spPr>
        <p:txBody>
          <a:bodyPr spcFirstLastPara="1" wrap="square" lIns="91425" tIns="45700" rIns="91425" bIns="45700" anchor="ctr" anchorCtr="0">
            <a:normAutofit/>
          </a:bodyPr>
          <a:lstStyle/>
          <a:p>
            <a:pPr marL="0" lvl="0" indent="0" algn="ctr" rtl="0">
              <a:lnSpc>
                <a:spcPct val="100000"/>
              </a:lnSpc>
              <a:spcBef>
                <a:spcPts val="0"/>
              </a:spcBef>
              <a:spcAft>
                <a:spcPts val="0"/>
              </a:spcAft>
              <a:buSzPts val="1440"/>
              <a:buNone/>
            </a:pPr>
            <a:r>
              <a:rPr lang="en-US" b="0" i="0" u="none" dirty="0">
                <a:solidFill>
                  <a:srgbClr val="000000"/>
                </a:solidFill>
                <a:latin typeface="Cantata One"/>
                <a:ea typeface="Cantata One"/>
                <a:cs typeface="Cantata One"/>
                <a:sym typeface="Cantata One"/>
              </a:rPr>
              <a:t>The National Integrated Identity Management System (“NIIMS”), consists </a:t>
            </a:r>
            <a:r>
              <a:rPr lang="en-US" b="0" i="0" u="none" dirty="0" smtClean="0">
                <a:solidFill>
                  <a:srgbClr val="000000"/>
                </a:solidFill>
                <a:latin typeface="Cantata One"/>
                <a:ea typeface="Cantata One"/>
                <a:cs typeface="Cantata One"/>
                <a:sym typeface="Cantata One"/>
              </a:rPr>
              <a:t>of;</a:t>
            </a:r>
            <a:endParaRPr sz="1600" b="0" i="0" u="none" dirty="0">
              <a:solidFill>
                <a:srgbClr val="0F496F"/>
              </a:solidFill>
              <a:latin typeface="Century Gothic"/>
              <a:ea typeface="Century Gothic"/>
              <a:cs typeface="Century Gothic"/>
              <a:sym typeface="Century Gothic"/>
            </a:endParaRPr>
          </a:p>
          <a:p>
            <a:pPr marL="457200" lvl="0" indent="-228600" algn="ctr" rtl="0">
              <a:spcBef>
                <a:spcPts val="360"/>
              </a:spcBef>
              <a:spcAft>
                <a:spcPts val="0"/>
              </a:spcAft>
              <a:buSzPts val="1440"/>
              <a:buNone/>
            </a:pPr>
            <a:endParaRPr sz="1600" b="0" i="0" u="none" dirty="0">
              <a:solidFill>
                <a:srgbClr val="0F496F"/>
              </a:solidFill>
              <a:latin typeface="Century Gothic"/>
              <a:ea typeface="Century Gothic"/>
              <a:cs typeface="Century Gothic"/>
              <a:sym typeface="Century Gothic"/>
            </a:endParaRPr>
          </a:p>
        </p:txBody>
      </p:sp>
      <p:pic>
        <p:nvPicPr>
          <p:cNvPr id="204" name="Google Shape;204;p18"/>
          <p:cNvPicPr preferRelativeResize="0"/>
          <p:nvPr/>
        </p:nvPicPr>
        <p:blipFill rotWithShape="1">
          <a:blip r:embed="rId3">
            <a:alphaModFix/>
          </a:blip>
          <a:srcRect/>
          <a:stretch/>
        </p:blipFill>
        <p:spPr>
          <a:xfrm>
            <a:off x="0" y="-9525"/>
            <a:ext cx="1146175" cy="773112"/>
          </a:xfrm>
          <a:prstGeom prst="rect">
            <a:avLst/>
          </a:prstGeom>
          <a:noFill/>
          <a:ln>
            <a:noFill/>
          </a:ln>
        </p:spPr>
      </p:pic>
      <p:pic>
        <p:nvPicPr>
          <p:cNvPr id="205" name="Google Shape;205;p18"/>
          <p:cNvPicPr preferRelativeResize="0"/>
          <p:nvPr/>
        </p:nvPicPr>
        <p:blipFill rotWithShape="1">
          <a:blip r:embed="rId4">
            <a:alphaModFix/>
          </a:blip>
          <a:srcRect/>
          <a:stretch/>
        </p:blipFill>
        <p:spPr>
          <a:xfrm>
            <a:off x="8069262" y="6350"/>
            <a:ext cx="1074737" cy="620712"/>
          </a:xfrm>
          <a:prstGeom prst="rect">
            <a:avLst/>
          </a:prstGeom>
          <a:noFill/>
          <a:ln>
            <a:noFill/>
          </a:ln>
        </p:spPr>
      </p:pic>
      <p:sp>
        <p:nvSpPr>
          <p:cNvPr id="206" name="Google Shape;206;p18"/>
          <p:cNvSpPr txBox="1"/>
          <p:nvPr/>
        </p:nvSpPr>
        <p:spPr>
          <a:xfrm>
            <a:off x="1584325" y="-11112"/>
            <a:ext cx="6911975" cy="895350"/>
          </a:xfrm>
          <a:prstGeom prst="rect">
            <a:avLst/>
          </a:prstGeom>
          <a:noFill/>
          <a:ln>
            <a:noFill/>
          </a:ln>
        </p:spPr>
        <p:txBody>
          <a:bodyPr spcFirstLastPara="1" wrap="square" lIns="91425" tIns="45700" rIns="91425" bIns="45700" anchor="ctr" anchorCtr="0">
            <a:normAutofit/>
          </a:bodyPr>
          <a:lstStyle/>
          <a:p>
            <a:pPr marL="0" marR="0" lvl="0" indent="0" algn="just" rtl="0">
              <a:lnSpc>
                <a:spcPct val="100000"/>
              </a:lnSpc>
              <a:spcBef>
                <a:spcPts val="0"/>
              </a:spcBef>
              <a:spcAft>
                <a:spcPts val="0"/>
              </a:spcAft>
              <a:buClr>
                <a:srgbClr val="FF0000"/>
              </a:buClr>
              <a:buSzPts val="2400"/>
              <a:buFont typeface="Cantata One"/>
              <a:buNone/>
            </a:pPr>
            <a:r>
              <a:rPr lang="en-US" sz="2400" b="1" i="0" u="none" dirty="0">
                <a:solidFill>
                  <a:srgbClr val="FF0000"/>
                </a:solidFill>
                <a:latin typeface="Cantata One"/>
                <a:ea typeface="Cantata One"/>
                <a:cs typeface="Cantata One"/>
                <a:sym typeface="Cantata One"/>
              </a:rPr>
              <a:t>PART C: NIIMS BUSINESS PROCESS</a:t>
            </a:r>
            <a:endParaRPr dirty="0"/>
          </a:p>
        </p:txBody>
      </p:sp>
      <p:sp>
        <p:nvSpPr>
          <p:cNvPr id="4" name="TextBox 3"/>
          <p:cNvSpPr txBox="1"/>
          <p:nvPr/>
        </p:nvSpPr>
        <p:spPr>
          <a:xfrm>
            <a:off x="1259457" y="2527539"/>
            <a:ext cx="2950233" cy="1323439"/>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sz="4000" dirty="0">
                <a:latin typeface="Cantata One"/>
                <a:ea typeface="Cantata One"/>
                <a:cs typeface="Cantata One"/>
                <a:sym typeface="Cantata One"/>
              </a:rPr>
              <a:t>NIIMS </a:t>
            </a:r>
            <a:r>
              <a:rPr lang="en-US" sz="4000" dirty="0" smtClean="0">
                <a:latin typeface="Cantata One"/>
                <a:ea typeface="Cantata One"/>
                <a:cs typeface="Cantata One"/>
                <a:sym typeface="Cantata One"/>
              </a:rPr>
              <a:t>Database</a:t>
            </a:r>
            <a:endParaRPr lang="en-US" sz="4000" dirty="0"/>
          </a:p>
        </p:txBody>
      </p:sp>
      <p:sp>
        <p:nvSpPr>
          <p:cNvPr id="5" name="TextBox 4"/>
          <p:cNvSpPr txBox="1"/>
          <p:nvPr/>
        </p:nvSpPr>
        <p:spPr>
          <a:xfrm>
            <a:off x="5201729" y="2527540"/>
            <a:ext cx="3404902" cy="1323439"/>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4000" i="1" dirty="0" smtClean="0">
                <a:latin typeface="Cantata One"/>
                <a:ea typeface="Cantata One"/>
                <a:cs typeface="Cantata One"/>
                <a:sym typeface="Cantata One"/>
              </a:rPr>
              <a:t>Huduma </a:t>
            </a:r>
            <a:r>
              <a:rPr lang="en-US" sz="4000" i="1" dirty="0">
                <a:latin typeface="Cantata One"/>
                <a:ea typeface="Cantata One"/>
                <a:cs typeface="Cantata One"/>
                <a:sym typeface="Cantata One"/>
              </a:rPr>
              <a:t>Namba</a:t>
            </a:r>
            <a:endParaRPr lang="en-US" sz="4000" dirty="0"/>
          </a:p>
        </p:txBody>
      </p:sp>
      <p:sp>
        <p:nvSpPr>
          <p:cNvPr id="6" name="TextBox 5"/>
          <p:cNvSpPr txBox="1"/>
          <p:nvPr/>
        </p:nvSpPr>
        <p:spPr>
          <a:xfrm>
            <a:off x="3010619" y="4408098"/>
            <a:ext cx="3709358" cy="1446550"/>
          </a:xfrm>
          <a:prstGeom prst="rect">
            <a:avLst/>
          </a:prstGeom>
        </p:spPr>
        <p:style>
          <a:lnRef idx="0">
            <a:schemeClr val="accent5"/>
          </a:lnRef>
          <a:fillRef idx="3">
            <a:schemeClr val="accent5"/>
          </a:fillRef>
          <a:effectRef idx="3">
            <a:schemeClr val="accent5"/>
          </a:effectRef>
          <a:fontRef idx="minor">
            <a:schemeClr val="lt1"/>
          </a:fontRef>
        </p:style>
        <p:txBody>
          <a:bodyPr wrap="square" rtlCol="0">
            <a:spAutoFit/>
          </a:bodyPr>
          <a:lstStyle/>
          <a:p>
            <a:pPr algn="ctr"/>
            <a:r>
              <a:rPr lang="en-US" sz="4400" i="1" dirty="0" smtClean="0">
                <a:latin typeface="Cantata One"/>
                <a:ea typeface="Cantata One"/>
                <a:cs typeface="Cantata One"/>
                <a:sym typeface="Cantata One"/>
              </a:rPr>
              <a:t>Huduma</a:t>
            </a:r>
            <a:r>
              <a:rPr lang="en-US" sz="4400" dirty="0" smtClean="0">
                <a:latin typeface="Cantata One"/>
                <a:ea typeface="Cantata One"/>
                <a:cs typeface="Cantata One"/>
                <a:sym typeface="Cantata One"/>
              </a:rPr>
              <a:t> Card</a:t>
            </a:r>
            <a:endParaRPr lang="en-US" sz="4400" dirty="0"/>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19</a:t>
            </a:fld>
            <a:endParaRPr lang="en-US"/>
          </a:p>
        </p:txBody>
      </p:sp>
    </p:spTree>
  </p:cSld>
  <p:clrMapOvr>
    <a:masterClrMapping/>
  </p:clrMapOvr>
  <p:transition spd="slow">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9"/>
          <p:cNvSpPr txBox="1">
            <a:spLocks noGrp="1"/>
          </p:cNvSpPr>
          <p:nvPr>
            <p:ph idx="1"/>
          </p:nvPr>
        </p:nvSpPr>
        <p:spPr>
          <a:xfrm>
            <a:off x="956665" y="854016"/>
            <a:ext cx="7980301" cy="4649638"/>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rmAutofit/>
          </a:bodyPr>
          <a:lstStyle/>
          <a:p>
            <a:pPr marL="0" lvl="0" indent="0">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Huduma Namba project seeks to create and manage a central master population database, which serve as the primary source of resident individuals person’s identity and contains information of Kenyan citizens and foreign nationals residing in Kenya.</a:t>
            </a:r>
          </a:p>
          <a:p>
            <a:pPr marL="0" lvl="0" indent="0">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NIIMS database will be the primary source of foundational data about a person and all government agencies will tap into it</a:t>
            </a:r>
            <a:r>
              <a:rPr lang="en-US" sz="1400" dirty="0" smtClean="0">
                <a:latin typeface="Times New Roman" panose="02020603050405020304" pitchFamily="18" charset="0"/>
                <a:cs typeface="Times New Roman" panose="02020603050405020304" pitchFamily="18" charset="0"/>
              </a:rPr>
              <a:t>.</a:t>
            </a:r>
          </a:p>
          <a:p>
            <a:pPr marL="0" lvl="0" indent="0">
              <a:buNone/>
            </a:pPr>
            <a:r>
              <a:rPr lang="en-US" sz="1400" dirty="0">
                <a:latin typeface="Times New Roman" panose="02020603050405020304" pitchFamily="18" charset="0"/>
                <a:cs typeface="Times New Roman" panose="02020603050405020304" pitchFamily="18" charset="0"/>
              </a:rPr>
              <a:t>The processing of personal data cycle is expounded in the Registration of Persons (NIIMS) Regulations, 2020.  </a:t>
            </a:r>
          </a:p>
          <a:p>
            <a:pPr marL="0" lvl="0" indent="0">
              <a:buNone/>
            </a:pPr>
            <a:r>
              <a:rPr lang="en-US" sz="1400" dirty="0" smtClean="0">
                <a:latin typeface="Times New Roman" panose="02020603050405020304" pitchFamily="18" charset="0"/>
                <a:cs typeface="Times New Roman" panose="02020603050405020304" pitchFamily="18" charset="0"/>
              </a:rPr>
              <a:t>Personal </a:t>
            </a:r>
            <a:r>
              <a:rPr lang="en-US" sz="1400" dirty="0">
                <a:latin typeface="Times New Roman" panose="02020603050405020304" pitchFamily="18" charset="0"/>
                <a:cs typeface="Times New Roman" panose="02020603050405020304" pitchFamily="18" charset="0"/>
              </a:rPr>
              <a:t>data is collected with consent of data subject by authorized officers in a prescribed form through specially configured devices</a:t>
            </a:r>
            <a:r>
              <a:rPr lang="en-US" sz="1400" dirty="0" smtClean="0">
                <a:latin typeface="Times New Roman" panose="02020603050405020304" pitchFamily="18" charset="0"/>
                <a:cs typeface="Times New Roman" panose="02020603050405020304" pitchFamily="18" charset="0"/>
              </a:rPr>
              <a:t>.</a:t>
            </a:r>
            <a:r>
              <a:rPr lang="en-US" sz="1400" dirty="0">
                <a:latin typeface="Times New Roman" panose="02020603050405020304" pitchFamily="18" charset="0"/>
                <a:cs typeface="Times New Roman" panose="02020603050405020304" pitchFamily="18" charset="0"/>
              </a:rPr>
              <a:t> </a:t>
            </a:r>
            <a:endParaRPr lang="en-US" sz="1400" dirty="0" smtClean="0">
              <a:latin typeface="Times New Roman" panose="02020603050405020304" pitchFamily="18" charset="0"/>
              <a:cs typeface="Times New Roman" panose="02020603050405020304" pitchFamily="18" charset="0"/>
            </a:endParaRPr>
          </a:p>
          <a:p>
            <a:pPr marL="0" lvl="0" indent="0">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enrolment into NIIMS involves registration of all Kenyans both locally and abroad and also all foreign nationals who live in Kenya. </a:t>
            </a:r>
          </a:p>
          <a:p>
            <a:pPr marL="0" indent="0">
              <a:buNone/>
            </a:pPr>
            <a:r>
              <a:rPr lang="en-US" sz="1400" dirty="0" smtClean="0">
                <a:latin typeface="Times New Roman" panose="02020603050405020304" pitchFamily="18" charset="0"/>
                <a:cs typeface="Times New Roman" panose="02020603050405020304" pitchFamily="18" charset="0"/>
              </a:rPr>
              <a:t>The </a:t>
            </a:r>
            <a:r>
              <a:rPr lang="en-US" sz="1400" dirty="0">
                <a:latin typeface="Times New Roman" panose="02020603050405020304" pitchFamily="18" charset="0"/>
                <a:cs typeface="Times New Roman" panose="02020603050405020304" pitchFamily="18" charset="0"/>
              </a:rPr>
              <a:t>first enrolment is on mass registration of stock population. The other is the continuous enrolment of newborns to be done immediately after registration of a birth. Upon death, the Huduma Namba of a deceased person is retired and Huduma card revoked. </a:t>
            </a:r>
          </a:p>
          <a:p>
            <a:pPr marL="0" indent="0">
              <a:buNone/>
            </a:pPr>
            <a:r>
              <a:rPr lang="en-US" sz="1400" dirty="0" smtClean="0">
                <a:latin typeface="Times New Roman" panose="02020603050405020304" pitchFamily="18" charset="0"/>
                <a:cs typeface="Times New Roman" panose="02020603050405020304" pitchFamily="18" charset="0"/>
              </a:rPr>
              <a:t>Personal </a:t>
            </a:r>
            <a:r>
              <a:rPr lang="en-US" sz="1400" dirty="0">
                <a:latin typeface="Times New Roman" panose="02020603050405020304" pitchFamily="18" charset="0"/>
                <a:cs typeface="Times New Roman" panose="02020603050405020304" pitchFamily="18" charset="0"/>
              </a:rPr>
              <a:t>data is stored by the State Department in secure locations governed by national security protocols. </a:t>
            </a:r>
            <a:endParaRPr lang="en-US" sz="1400" dirty="0">
              <a:latin typeface="Times New Roman" panose="02020603050405020304" pitchFamily="18" charset="0"/>
              <a:cs typeface="Times New Roman" panose="02020603050405020304" pitchFamily="18" charset="0"/>
            </a:endParaRPr>
          </a:p>
          <a:p>
            <a:pPr marL="0" lvl="0" indent="0" algn="just">
              <a:lnSpc>
                <a:spcPct val="90000"/>
              </a:lnSpc>
              <a:spcBef>
                <a:spcPts val="0"/>
              </a:spcBef>
              <a:spcAft>
                <a:spcPts val="0"/>
              </a:spcAft>
              <a:buClr>
                <a:srgbClr val="FFFFFF"/>
              </a:buClr>
              <a:buSzPts val="200"/>
              <a:buNone/>
            </a:pPr>
            <a:endParaRPr lang="en-US" sz="1400" dirty="0" smtClean="0">
              <a:latin typeface="Times New Roman" panose="02020603050405020304" pitchFamily="18" charset="0"/>
              <a:cs typeface="Times New Roman" panose="02020603050405020304" pitchFamily="18" charset="0"/>
            </a:endParaRPr>
          </a:p>
          <a:p>
            <a:pPr marL="0" lvl="0" indent="0" algn="just">
              <a:lnSpc>
                <a:spcPct val="90000"/>
              </a:lnSpc>
              <a:spcBef>
                <a:spcPts val="0"/>
              </a:spcBef>
              <a:spcAft>
                <a:spcPts val="0"/>
              </a:spcAft>
              <a:buClr>
                <a:srgbClr val="FFFFFF"/>
              </a:buClr>
              <a:buSzPts val="200"/>
              <a:buNone/>
            </a:pPr>
            <a:endParaRPr sz="1400" dirty="0">
              <a:latin typeface="Times New Roman" panose="02020603050405020304" pitchFamily="18" charset="0"/>
              <a:cs typeface="Times New Roman" panose="02020603050405020304" pitchFamily="18" charset="0"/>
            </a:endParaRPr>
          </a:p>
        </p:txBody>
      </p:sp>
      <p:sp>
        <p:nvSpPr>
          <p:cNvPr id="212" name="Google Shape;212;p19"/>
          <p:cNvSpPr txBox="1"/>
          <p:nvPr/>
        </p:nvSpPr>
        <p:spPr>
          <a:xfrm>
            <a:off x="2430461" y="260349"/>
            <a:ext cx="4073855" cy="733425"/>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rgbClr val="FF0000"/>
              </a:buClr>
              <a:buSzPts val="3200"/>
              <a:buFont typeface="Cantata One"/>
              <a:buNone/>
            </a:pPr>
            <a:r>
              <a:rPr lang="en-US" sz="3200" b="1" i="1" dirty="0" smtClean="0">
                <a:solidFill>
                  <a:srgbClr val="FF0000"/>
                </a:solidFill>
                <a:effectLst>
                  <a:outerShdw blurRad="38100" dist="38100" dir="2700000" algn="tl">
                    <a:srgbClr val="000000">
                      <a:alpha val="43137"/>
                    </a:srgbClr>
                  </a:outerShdw>
                </a:effectLst>
                <a:latin typeface="Cantata One"/>
                <a:sym typeface="Cantata One"/>
              </a:rPr>
              <a:t>NIIMS Database</a:t>
            </a:r>
            <a:endParaRPr dirty="0">
              <a:effectLst>
                <a:outerShdw blurRad="38100" dist="38100" dir="2700000" algn="tl">
                  <a:srgbClr val="000000">
                    <a:alpha val="43137"/>
                  </a:srgbClr>
                </a:outerShdw>
              </a:effectLst>
            </a:endParaRPr>
          </a:p>
        </p:txBody>
      </p:sp>
      <p:pic>
        <p:nvPicPr>
          <p:cNvPr id="214" name="Google Shape;214;p19"/>
          <p:cNvPicPr preferRelativeResize="0"/>
          <p:nvPr/>
        </p:nvPicPr>
        <p:blipFill rotWithShape="1">
          <a:blip r:embed="rId3">
            <a:alphaModFix/>
          </a:blip>
          <a:srcRect/>
          <a:stretch/>
        </p:blipFill>
        <p:spPr>
          <a:xfrm>
            <a:off x="8069262" y="6350"/>
            <a:ext cx="1074737" cy="620712"/>
          </a:xfrm>
          <a:prstGeom prst="rect">
            <a:avLst/>
          </a:prstGeom>
          <a:noFill/>
          <a:ln>
            <a:noFill/>
          </a:ln>
        </p:spPr>
      </p:pic>
      <p:pic>
        <p:nvPicPr>
          <p:cNvPr id="215" name="Google Shape;215;p19"/>
          <p:cNvPicPr preferRelativeResize="0"/>
          <p:nvPr/>
        </p:nvPicPr>
        <p:blipFill rotWithShape="1">
          <a:blip r:embed="rId4">
            <a:alphaModFix/>
          </a:blip>
          <a:srcRect/>
          <a:stretch/>
        </p:blipFill>
        <p:spPr>
          <a:xfrm>
            <a:off x="0" y="-9525"/>
            <a:ext cx="1146175" cy="773112"/>
          </a:xfrm>
          <a:prstGeom prst="rect">
            <a:avLst/>
          </a:prstGeom>
          <a:noFill/>
          <a:ln>
            <a:noFill/>
          </a:ln>
        </p:spPr>
      </p:pic>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20</a:t>
            </a:fld>
            <a:endParaRPr lang="en-US"/>
          </a:p>
        </p:txBody>
      </p:sp>
    </p:spTree>
  </p:cSld>
  <p:clrMapOvr>
    <a:masterClrMapping/>
  </p:clrMapOvr>
  <p:transition spd="slow">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19"/>
          <p:cNvSpPr txBox="1">
            <a:spLocks noGrp="1"/>
          </p:cNvSpPr>
          <p:nvPr>
            <p:ph idx="1"/>
          </p:nvPr>
        </p:nvSpPr>
        <p:spPr>
          <a:xfrm>
            <a:off x="974785" y="905774"/>
            <a:ext cx="7980301" cy="1009290"/>
          </a:xfrm>
          <a:prstGeom prst="rect">
            <a:avLst/>
          </a:prstGeom>
          <a:ln>
            <a:noFill/>
          </a:ln>
        </p:spPr>
        <p:style>
          <a:lnRef idx="0">
            <a:scrgbClr r="0" g="0" b="0"/>
          </a:lnRef>
          <a:fillRef idx="1001">
            <a:schemeClr val="lt2"/>
          </a:fillRef>
          <a:effectRef idx="0">
            <a:scrgbClr r="0" g="0" b="0"/>
          </a:effectRef>
          <a:fontRef idx="major"/>
        </p:style>
        <p:txBody>
          <a:bodyPr spcFirstLastPara="1" wrap="square" lIns="91425" tIns="45700" rIns="91425" bIns="45700" anchor="ctr" anchorCtr="0">
            <a:normAutofit/>
          </a:bodyPr>
          <a:lstStyle/>
          <a:p>
            <a:pPr marL="0" lvl="0" indent="0" algn="just">
              <a:lnSpc>
                <a:spcPct val="90000"/>
              </a:lnSpc>
              <a:spcBef>
                <a:spcPts val="0"/>
              </a:spcBef>
              <a:spcAft>
                <a:spcPts val="0"/>
              </a:spcAft>
              <a:buClr>
                <a:srgbClr val="FFFFFF"/>
              </a:buClr>
              <a:buSzPts val="200"/>
              <a:buNone/>
            </a:pPr>
            <a:r>
              <a:rPr lang="en-US" sz="1400" dirty="0">
                <a:latin typeface="Times New Roman" panose="02020603050405020304" pitchFamily="18" charset="0"/>
                <a:cs typeface="Times New Roman" panose="02020603050405020304" pitchFamily="18" charset="0"/>
              </a:rPr>
              <a:t>Upon enrolment into the NIIMS, a person is assigned a Huduma Namba, this being a unique identification number that would be used to identify all persons in the country and facilitate the access of public services and identification by government and private sector.</a:t>
            </a:r>
            <a:endParaRPr sz="1400" dirty="0">
              <a:latin typeface="Times New Roman" panose="02020603050405020304" pitchFamily="18" charset="0"/>
              <a:cs typeface="Times New Roman" panose="02020603050405020304" pitchFamily="18" charset="0"/>
            </a:endParaRPr>
          </a:p>
        </p:txBody>
      </p:sp>
      <p:sp>
        <p:nvSpPr>
          <p:cNvPr id="212" name="Google Shape;212;p19"/>
          <p:cNvSpPr txBox="1"/>
          <p:nvPr/>
        </p:nvSpPr>
        <p:spPr>
          <a:xfrm>
            <a:off x="2430461" y="260350"/>
            <a:ext cx="4073855" cy="733425"/>
          </a:xfrm>
          <a:prstGeom prst="rect">
            <a:avLst/>
          </a:prstGeom>
          <a:noFill/>
          <a:ln>
            <a:noFill/>
          </a:ln>
        </p:spPr>
        <p:txBody>
          <a:bodyPr spcFirstLastPara="1" wrap="square" lIns="91425" tIns="45700" rIns="91425" bIns="45700" anchor="t" anchorCtr="0">
            <a:noAutofit/>
          </a:bodyPr>
          <a:lstStyle/>
          <a:p>
            <a:pPr marL="0" marR="0" lvl="0" indent="0" algn="just" rtl="0">
              <a:lnSpc>
                <a:spcPct val="90000"/>
              </a:lnSpc>
              <a:spcBef>
                <a:spcPts val="0"/>
              </a:spcBef>
              <a:spcAft>
                <a:spcPts val="0"/>
              </a:spcAft>
              <a:buClr>
                <a:srgbClr val="FF0000"/>
              </a:buClr>
              <a:buSzPts val="3200"/>
              <a:buFont typeface="Cantata One"/>
              <a:buNone/>
            </a:pPr>
            <a:r>
              <a:rPr lang="en-US" sz="3200" b="1" i="1" u="none"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Huduma Namba</a:t>
            </a:r>
            <a:endParaRPr dirty="0">
              <a:effectLst>
                <a:outerShdw blurRad="38100" dist="38100" dir="2700000" algn="tl">
                  <a:srgbClr val="000000">
                    <a:alpha val="43137"/>
                  </a:srgbClr>
                </a:outerShdw>
              </a:effectLst>
            </a:endParaRPr>
          </a:p>
        </p:txBody>
      </p:sp>
      <p:sp>
        <p:nvSpPr>
          <p:cNvPr id="213" name="Google Shape;213;p19"/>
          <p:cNvSpPr txBox="1"/>
          <p:nvPr/>
        </p:nvSpPr>
        <p:spPr>
          <a:xfrm>
            <a:off x="2130724" y="2451099"/>
            <a:ext cx="5650301" cy="574675"/>
          </a:xfrm>
          <a:prstGeom prst="rect">
            <a:avLst/>
          </a:prstGeom>
          <a:noFill/>
          <a:ln>
            <a:noFill/>
          </a:ln>
        </p:spPr>
        <p:txBody>
          <a:bodyPr spcFirstLastPara="1" wrap="square" lIns="91425" tIns="45700" rIns="91425" bIns="45700" anchor="t" anchorCtr="0">
            <a:noAutofit/>
          </a:bodyPr>
          <a:lstStyle/>
          <a:p>
            <a:pPr marL="0" marR="0" lvl="0" indent="0" rtl="0">
              <a:lnSpc>
                <a:spcPct val="90000"/>
              </a:lnSpc>
              <a:spcBef>
                <a:spcPts val="0"/>
              </a:spcBef>
              <a:spcAft>
                <a:spcPts val="0"/>
              </a:spcAft>
              <a:buClr>
                <a:srgbClr val="FF0000"/>
              </a:buClr>
              <a:buSzPts val="3200"/>
              <a:buFont typeface="Cantata One"/>
              <a:buNone/>
            </a:pPr>
            <a:r>
              <a:rPr lang="en-US" sz="3200" b="1" i="1" dirty="0"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Types of </a:t>
            </a:r>
            <a:r>
              <a:rPr lang="en-US" sz="3200" b="1" i="1" u="none" dirty="0" smtClean="0">
                <a:solidFill>
                  <a:srgbClr val="FF0000"/>
                </a:solidFill>
                <a:effectLst>
                  <a:outerShdw blurRad="38100" dist="38100" dir="2700000" algn="tl">
                    <a:srgbClr val="000000">
                      <a:alpha val="43137"/>
                    </a:srgbClr>
                  </a:outerShdw>
                </a:effectLst>
                <a:latin typeface="Cantata One"/>
                <a:ea typeface="Cantata One"/>
                <a:cs typeface="Cantata One"/>
                <a:sym typeface="Cantata One"/>
              </a:rPr>
              <a:t>Huduma </a:t>
            </a:r>
            <a:r>
              <a:rPr lang="en-US" sz="3200" b="1" i="0" u="none"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Card</a:t>
            </a:r>
            <a:endParaRPr dirty="0">
              <a:effectLst>
                <a:outerShdw blurRad="38100" dist="38100" dir="2700000" algn="tl">
                  <a:srgbClr val="000000">
                    <a:alpha val="43137"/>
                  </a:srgbClr>
                </a:outerShdw>
              </a:effectLst>
            </a:endParaRPr>
          </a:p>
        </p:txBody>
      </p:sp>
      <p:pic>
        <p:nvPicPr>
          <p:cNvPr id="214" name="Google Shape;214;p19"/>
          <p:cNvPicPr preferRelativeResize="0"/>
          <p:nvPr/>
        </p:nvPicPr>
        <p:blipFill rotWithShape="1">
          <a:blip r:embed="rId3">
            <a:alphaModFix/>
          </a:blip>
          <a:srcRect/>
          <a:stretch/>
        </p:blipFill>
        <p:spPr>
          <a:xfrm>
            <a:off x="8069262" y="6350"/>
            <a:ext cx="1074737" cy="620712"/>
          </a:xfrm>
          <a:prstGeom prst="rect">
            <a:avLst/>
          </a:prstGeom>
          <a:noFill/>
          <a:ln>
            <a:noFill/>
          </a:ln>
        </p:spPr>
      </p:pic>
      <p:pic>
        <p:nvPicPr>
          <p:cNvPr id="215" name="Google Shape;215;p19"/>
          <p:cNvPicPr preferRelativeResize="0"/>
          <p:nvPr/>
        </p:nvPicPr>
        <p:blipFill rotWithShape="1">
          <a:blip r:embed="rId4">
            <a:alphaModFix/>
          </a:blip>
          <a:srcRect/>
          <a:stretch/>
        </p:blipFill>
        <p:spPr>
          <a:xfrm>
            <a:off x="0" y="-9525"/>
            <a:ext cx="1146175" cy="773112"/>
          </a:xfrm>
          <a:prstGeom prst="rect">
            <a:avLst/>
          </a:prstGeom>
          <a:noFill/>
          <a:ln>
            <a:noFill/>
          </a:ln>
        </p:spPr>
      </p:pic>
      <p:sp>
        <p:nvSpPr>
          <p:cNvPr id="2" name="TextBox 1"/>
          <p:cNvSpPr txBox="1"/>
          <p:nvPr/>
        </p:nvSpPr>
        <p:spPr>
          <a:xfrm>
            <a:off x="1003629" y="3329796"/>
            <a:ext cx="2377926" cy="193899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000" dirty="0">
                <a:latin typeface="Cantata One"/>
                <a:ea typeface="Cantata One"/>
                <a:cs typeface="Cantata One"/>
                <a:sym typeface="Cantata One"/>
              </a:rPr>
              <a:t>Adults’ </a:t>
            </a:r>
            <a:r>
              <a:rPr lang="en-US" sz="2000" i="1" dirty="0">
                <a:latin typeface="Cantata One"/>
                <a:ea typeface="Cantata One"/>
                <a:cs typeface="Cantata One"/>
                <a:sym typeface="Cantata One"/>
              </a:rPr>
              <a:t>Huduma</a:t>
            </a:r>
            <a:r>
              <a:rPr lang="en-US" sz="2000" dirty="0">
                <a:latin typeface="Cantata One"/>
                <a:ea typeface="Cantata One"/>
                <a:cs typeface="Cantata One"/>
                <a:sym typeface="Cantata One"/>
              </a:rPr>
              <a:t> card, issued to a citizen who has attained the age of eighteen years</a:t>
            </a:r>
            <a:endParaRPr lang="en-US" sz="2000" dirty="0"/>
          </a:p>
        </p:txBody>
      </p:sp>
      <p:sp>
        <p:nvSpPr>
          <p:cNvPr id="3" name="TextBox 2"/>
          <p:cNvSpPr txBox="1"/>
          <p:nvPr/>
        </p:nvSpPr>
        <p:spPr>
          <a:xfrm>
            <a:off x="3804250" y="3303916"/>
            <a:ext cx="2191108" cy="1938992"/>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000" dirty="0">
                <a:latin typeface="Cantata One"/>
                <a:ea typeface="Cantata One"/>
                <a:cs typeface="Cantata One"/>
                <a:sym typeface="Cantata One"/>
              </a:rPr>
              <a:t>Foreign Nationals’ </a:t>
            </a:r>
            <a:r>
              <a:rPr lang="en-US" sz="2000" i="1" dirty="0">
                <a:latin typeface="Cantata One"/>
                <a:ea typeface="Cantata One"/>
                <a:cs typeface="Cantata One"/>
                <a:sym typeface="Cantata One"/>
              </a:rPr>
              <a:t>Huduma</a:t>
            </a:r>
            <a:r>
              <a:rPr lang="en-US" sz="2000" dirty="0">
                <a:latin typeface="Cantata One"/>
                <a:ea typeface="Cantata One"/>
                <a:cs typeface="Cantata One"/>
                <a:sym typeface="Cantata One"/>
              </a:rPr>
              <a:t> card, issued to a foreign national</a:t>
            </a:r>
            <a:endParaRPr lang="en-US" sz="2000" dirty="0"/>
          </a:p>
        </p:txBody>
      </p:sp>
      <p:sp>
        <p:nvSpPr>
          <p:cNvPr id="4" name="TextBox 3"/>
          <p:cNvSpPr txBox="1"/>
          <p:nvPr/>
        </p:nvSpPr>
        <p:spPr>
          <a:xfrm>
            <a:off x="6504316" y="3303916"/>
            <a:ext cx="2303253" cy="1828800"/>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r>
              <a:rPr lang="en-US" sz="2400" dirty="0">
                <a:latin typeface="Cantata One"/>
                <a:ea typeface="Cantata One"/>
                <a:cs typeface="Cantata One"/>
                <a:sym typeface="Cantata One"/>
              </a:rPr>
              <a:t>Refugees’ </a:t>
            </a:r>
            <a:r>
              <a:rPr lang="en-US" sz="2400" i="1" dirty="0">
                <a:latin typeface="Cantata One"/>
                <a:ea typeface="Cantata One"/>
                <a:cs typeface="Cantata One"/>
                <a:sym typeface="Cantata One"/>
              </a:rPr>
              <a:t>Huduma</a:t>
            </a:r>
            <a:r>
              <a:rPr lang="en-US" sz="2400" dirty="0">
                <a:latin typeface="Cantata One"/>
                <a:ea typeface="Cantata One"/>
                <a:cs typeface="Cantata One"/>
                <a:sym typeface="Cantata One"/>
              </a:rPr>
              <a:t> card, issued to a refugee</a:t>
            </a:r>
            <a:endParaRPr lang="en-US" sz="2400" dirty="0"/>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21</a:t>
            </a:fld>
            <a:endParaRPr lang="en-US"/>
          </a:p>
        </p:txBody>
      </p:sp>
      <p:sp>
        <p:nvSpPr>
          <p:cNvPr id="6" name="TextBox 5"/>
          <p:cNvSpPr txBox="1"/>
          <p:nvPr/>
        </p:nvSpPr>
        <p:spPr>
          <a:xfrm>
            <a:off x="1003629" y="5650300"/>
            <a:ext cx="7306574" cy="307777"/>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Huduma card will contain the integrated personal and foundational data of the card holder.</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2060247"/>
      </p:ext>
    </p:extLst>
  </p:cSld>
  <p:clrMapOvr>
    <a:masterClrMapping/>
  </p:clrMapOvr>
  <p:transition spd="slow">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0"/>
          <p:cNvSpPr txBox="1">
            <a:spLocks noGrp="1"/>
          </p:cNvSpPr>
          <p:nvPr>
            <p:ph type="title" orient="vert"/>
          </p:nvPr>
        </p:nvSpPr>
        <p:spPr>
          <a:xfrm>
            <a:off x="750092" y="123286"/>
            <a:ext cx="7496175" cy="344217"/>
          </a:xfrm>
          <a:prstGeom prst="rect">
            <a:avLst/>
          </a:prstGeom>
          <a:noFill/>
          <a:ln>
            <a:noFill/>
          </a:ln>
        </p:spPr>
        <p:txBody>
          <a:bodyPr spcFirstLastPara="1" vert="horz"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2400" b="1" i="0" u="none"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Bodoni"/>
                <a:cs typeface="Times New Roman" panose="02020603050405020304" pitchFamily="18" charset="0"/>
                <a:sym typeface="Bodoni"/>
              </a:rPr>
              <a:t>Huduma Card Front</a:t>
            </a: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22</a:t>
            </a:fld>
            <a:endParaRPr lang="en-US"/>
          </a:p>
        </p:txBody>
      </p:sp>
      <p:pic>
        <p:nvPicPr>
          <p:cNvPr id="222" name="Google Shape;222;p20"/>
          <p:cNvPicPr preferRelativeResize="0"/>
          <p:nvPr/>
        </p:nvPicPr>
        <p:blipFill rotWithShape="1">
          <a:blip r:embed="rId3">
            <a:alphaModFix/>
          </a:blip>
          <a:srcRect l="2809"/>
          <a:stretch/>
        </p:blipFill>
        <p:spPr>
          <a:xfrm>
            <a:off x="2639679" y="586595"/>
            <a:ext cx="3795625" cy="1984075"/>
          </a:xfrm>
          <a:prstGeom prst="rect">
            <a:avLst/>
          </a:prstGeom>
          <a:noFill/>
          <a:ln>
            <a:noFill/>
          </a:ln>
          <a:effectLst>
            <a:outerShdw blurRad="63500" dist="139700" dir="2700000">
              <a:srgbClr val="333333">
                <a:alpha val="64705"/>
              </a:srgbClr>
            </a:outerShdw>
          </a:effectLst>
        </p:spPr>
      </p:pic>
      <p:sp>
        <p:nvSpPr>
          <p:cNvPr id="223" name="Google Shape;223;p20"/>
          <p:cNvSpPr txBox="1"/>
          <p:nvPr/>
        </p:nvSpPr>
        <p:spPr>
          <a:xfrm>
            <a:off x="599698" y="2611818"/>
            <a:ext cx="7875587" cy="30773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600"/>
              <a:buFont typeface="Times New Roman"/>
              <a:buNone/>
            </a:pPr>
            <a:r>
              <a:rPr lang="en-US" b="1" i="0" dirty="0">
                <a:solidFill>
                  <a:schemeClr val="dk1"/>
                </a:solidFill>
                <a:latin typeface="Times New Roman"/>
                <a:ea typeface="Times New Roman"/>
                <a:cs typeface="Times New Roman"/>
                <a:sym typeface="Times New Roman"/>
              </a:rPr>
              <a:t>3-Levels anti-forgery security features:- Visual, Portable device and forensic </a:t>
            </a:r>
            <a:r>
              <a:rPr lang="en-US" b="1" i="0" dirty="0" smtClean="0">
                <a:solidFill>
                  <a:schemeClr val="dk1"/>
                </a:solidFill>
                <a:latin typeface="Times New Roman"/>
                <a:ea typeface="Times New Roman"/>
                <a:cs typeface="Times New Roman"/>
                <a:sym typeface="Times New Roman"/>
              </a:rPr>
              <a:t>detection</a:t>
            </a:r>
            <a:endParaRPr sz="1200" b="0" i="0" u="none" dirty="0">
              <a:solidFill>
                <a:schemeClr val="dk1"/>
              </a:solidFill>
              <a:latin typeface="Arial"/>
              <a:ea typeface="Arial"/>
              <a:cs typeface="Arial"/>
              <a:sym typeface="Arial"/>
            </a:endParaRPr>
          </a:p>
        </p:txBody>
      </p:sp>
      <p:sp>
        <p:nvSpPr>
          <p:cNvPr id="5" name="Google Shape;228;p21"/>
          <p:cNvSpPr txBox="1"/>
          <p:nvPr/>
        </p:nvSpPr>
        <p:spPr>
          <a:xfrm>
            <a:off x="810971" y="2911360"/>
            <a:ext cx="8048357" cy="332394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1800"/>
              <a:buFont typeface="Arial"/>
              <a:buNone/>
            </a:pPr>
            <a:r>
              <a:rPr lang="en-US" b="1" i="0" u="none" dirty="0" smtClean="0">
                <a:solidFill>
                  <a:schemeClr val="dk1"/>
                </a:solidFill>
                <a:latin typeface="Times New Roman" panose="02020603050405020304" pitchFamily="18" charset="0"/>
                <a:cs typeface="Times New Roman" panose="02020603050405020304" pitchFamily="18" charset="0"/>
                <a:sym typeface="Arial"/>
              </a:rPr>
              <a:t>CARD </a:t>
            </a:r>
            <a:r>
              <a:rPr lang="en-US" b="1" i="0" u="none" dirty="0">
                <a:solidFill>
                  <a:schemeClr val="dk1"/>
                </a:solidFill>
                <a:latin typeface="Times New Roman" panose="02020603050405020304" pitchFamily="18" charset="0"/>
                <a:cs typeface="Times New Roman" panose="02020603050405020304" pitchFamily="18" charset="0"/>
                <a:sym typeface="Arial"/>
              </a:rPr>
              <a:t>FEATURES AT THE FRONT:</a:t>
            </a:r>
            <a:endParaRPr b="0" i="0" u="none" dirty="0">
              <a:solidFill>
                <a:schemeClr val="dk1"/>
              </a:solidFill>
              <a:latin typeface="Times New Roman" panose="02020603050405020304" pitchFamily="18" charset="0"/>
              <a:cs typeface="Times New Roman" panose="02020603050405020304" pitchFamily="18" charset="0"/>
              <a:sym typeface="Arial"/>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1. Passport photo</a:t>
            </a:r>
            <a:r>
              <a:rPr lang="en-US" b="0" i="0" u="none" dirty="0">
                <a:solidFill>
                  <a:schemeClr val="dk1"/>
                </a:solidFill>
                <a:latin typeface="Times New Roman" panose="02020603050405020304" pitchFamily="18" charset="0"/>
                <a:cs typeface="Times New Roman" panose="02020603050405020304" pitchFamily="18" charset="0"/>
                <a:sym typeface="Arial"/>
              </a:rPr>
              <a:t>:  A passport photo will help to identify the owner of the card.</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2. Unique serial number:</a:t>
            </a:r>
            <a:r>
              <a:rPr lang="en-US" b="0" i="0" u="none" dirty="0">
                <a:solidFill>
                  <a:schemeClr val="dk1"/>
                </a:solidFill>
                <a:latin typeface="Times New Roman" panose="02020603050405020304" pitchFamily="18" charset="0"/>
                <a:cs typeface="Times New Roman" panose="02020603050405020304" pitchFamily="18" charset="0"/>
                <a:sym typeface="Arial"/>
              </a:rPr>
              <a:t>  This uniquely identifies the Card.</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3. Coat of Arms:</a:t>
            </a:r>
            <a:r>
              <a:rPr lang="en-US" b="0" i="0" u="none" dirty="0">
                <a:solidFill>
                  <a:schemeClr val="dk1"/>
                </a:solidFill>
                <a:latin typeface="Times New Roman" panose="02020603050405020304" pitchFamily="18" charset="0"/>
                <a:cs typeface="Times New Roman" panose="02020603050405020304" pitchFamily="18" charset="0"/>
                <a:sym typeface="Arial"/>
              </a:rPr>
              <a:t> Coat of Arms signifies patriotism. </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4. Full name:</a:t>
            </a:r>
            <a:r>
              <a:rPr lang="en-US" b="0" i="0" u="none" dirty="0">
                <a:solidFill>
                  <a:schemeClr val="dk1"/>
                </a:solidFill>
                <a:latin typeface="Times New Roman" panose="02020603050405020304" pitchFamily="18" charset="0"/>
                <a:cs typeface="Times New Roman" panose="02020603050405020304" pitchFamily="18" charset="0"/>
                <a:sym typeface="Arial"/>
              </a:rPr>
              <a:t>  Card will contain the name of the card holder.</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5. Date of birth:</a:t>
            </a:r>
            <a:r>
              <a:rPr lang="en-US" b="0" i="0" u="none" dirty="0">
                <a:solidFill>
                  <a:schemeClr val="dk1"/>
                </a:solidFill>
                <a:latin typeface="Times New Roman" panose="02020603050405020304" pitchFamily="18" charset="0"/>
                <a:cs typeface="Times New Roman" panose="02020603050405020304" pitchFamily="18" charset="0"/>
                <a:sym typeface="Arial"/>
              </a:rPr>
              <a:t> It will indicate the day, month and the year when the card holder was born.</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6. Huduma Namba:</a:t>
            </a:r>
            <a:r>
              <a:rPr lang="en-US" b="0" i="0" u="none" dirty="0">
                <a:solidFill>
                  <a:schemeClr val="dk1"/>
                </a:solidFill>
                <a:latin typeface="Times New Roman" panose="02020603050405020304" pitchFamily="18" charset="0"/>
                <a:cs typeface="Times New Roman" panose="02020603050405020304" pitchFamily="18" charset="0"/>
                <a:sym typeface="Arial"/>
              </a:rPr>
              <a:t> </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7. Transparent window:</a:t>
            </a:r>
            <a:r>
              <a:rPr lang="en-US" b="0" i="0" u="none" dirty="0">
                <a:solidFill>
                  <a:schemeClr val="dk1"/>
                </a:solidFill>
                <a:latin typeface="Times New Roman" panose="02020603050405020304" pitchFamily="18" charset="0"/>
                <a:cs typeface="Times New Roman" panose="02020603050405020304" pitchFamily="18" charset="0"/>
                <a:sym typeface="Arial"/>
              </a:rPr>
              <a:t> Contains Card Holder ghost image and date of Birth visible when the card is tilted at an angle.</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8. Sex:</a:t>
            </a:r>
            <a:r>
              <a:rPr lang="en-US" b="0" i="0" u="none" dirty="0">
                <a:solidFill>
                  <a:schemeClr val="dk1"/>
                </a:solidFill>
                <a:latin typeface="Times New Roman" panose="02020603050405020304" pitchFamily="18" charset="0"/>
                <a:cs typeface="Times New Roman" panose="02020603050405020304" pitchFamily="18" charset="0"/>
                <a:sym typeface="Arial"/>
              </a:rPr>
              <a:t> Gender of the Card Holder.</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9. Kenyan Flag:</a:t>
            </a:r>
            <a:r>
              <a:rPr lang="en-US" b="0" i="0" u="none" dirty="0">
                <a:solidFill>
                  <a:schemeClr val="dk1"/>
                </a:solidFill>
                <a:latin typeface="Times New Roman" panose="02020603050405020304" pitchFamily="18" charset="0"/>
                <a:cs typeface="Times New Roman" panose="02020603050405020304" pitchFamily="18" charset="0"/>
                <a:sym typeface="Arial"/>
              </a:rPr>
              <a:t>  This shows the card belongs to the Republic of Kenya</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10. Place of Birth</a:t>
            </a:r>
            <a:r>
              <a:rPr lang="en-US" b="0" i="0" u="none" dirty="0">
                <a:solidFill>
                  <a:schemeClr val="dk1"/>
                </a:solidFill>
                <a:latin typeface="Times New Roman" panose="02020603050405020304" pitchFamily="18" charset="0"/>
                <a:cs typeface="Times New Roman" panose="02020603050405020304" pitchFamily="18" charset="0"/>
                <a:sym typeface="Arial"/>
              </a:rPr>
              <a:t>:  This will show where the card holder was born</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11. Date of Issue:</a:t>
            </a:r>
            <a:r>
              <a:rPr lang="en-US" b="0" i="0" u="none" dirty="0">
                <a:solidFill>
                  <a:schemeClr val="dk1"/>
                </a:solidFill>
                <a:latin typeface="Times New Roman" panose="02020603050405020304" pitchFamily="18" charset="0"/>
                <a:cs typeface="Times New Roman" panose="02020603050405020304" pitchFamily="18" charset="0"/>
                <a:sym typeface="Arial"/>
              </a:rPr>
              <a:t> When was this card produced</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18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12. Place of Issue:</a:t>
            </a:r>
            <a:r>
              <a:rPr lang="en-US" b="0" i="0" u="none" dirty="0">
                <a:solidFill>
                  <a:schemeClr val="dk1"/>
                </a:solidFill>
                <a:latin typeface="Times New Roman" panose="02020603050405020304" pitchFamily="18" charset="0"/>
                <a:cs typeface="Times New Roman" panose="02020603050405020304" pitchFamily="18" charset="0"/>
                <a:sym typeface="Arial"/>
              </a:rPr>
              <a:t>  It will show where the card holder will collect his/her </a:t>
            </a:r>
            <a:r>
              <a:rPr lang="en-US" b="0" i="0" u="none" dirty="0" smtClean="0">
                <a:solidFill>
                  <a:schemeClr val="dk1"/>
                </a:solidFill>
                <a:latin typeface="Times New Roman" panose="02020603050405020304" pitchFamily="18" charset="0"/>
                <a:cs typeface="Times New Roman" panose="02020603050405020304" pitchFamily="18" charset="0"/>
                <a:sym typeface="Arial"/>
              </a:rPr>
              <a:t>Huduma </a:t>
            </a:r>
            <a:r>
              <a:rPr lang="en-US" b="0" i="0" u="none" dirty="0">
                <a:solidFill>
                  <a:schemeClr val="dk1"/>
                </a:solidFill>
                <a:latin typeface="Times New Roman" panose="02020603050405020304" pitchFamily="18" charset="0"/>
                <a:cs typeface="Times New Roman" panose="02020603050405020304" pitchFamily="18" charset="0"/>
                <a:sym typeface="Arial"/>
              </a:rPr>
              <a:t>card.</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None/>
            </a:pPr>
            <a:endParaRPr b="0" i="0" u="none" dirty="0">
              <a:solidFill>
                <a:schemeClr val="dk1"/>
              </a:solidFill>
              <a:latin typeface="Times New Roman" panose="02020603050405020304" pitchFamily="18" charset="0"/>
              <a:cs typeface="Times New Roman" panose="02020603050405020304" pitchFamily="18" charset="0"/>
              <a:sym typeface="Arial"/>
            </a:endParaRPr>
          </a:p>
        </p:txBody>
      </p:sp>
    </p:spTree>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22"/>
          <p:cNvSpPr txBox="1">
            <a:spLocks noGrp="1"/>
          </p:cNvSpPr>
          <p:nvPr>
            <p:ph type="title" orient="vert"/>
          </p:nvPr>
        </p:nvSpPr>
        <p:spPr>
          <a:xfrm>
            <a:off x="1000124" y="114659"/>
            <a:ext cx="7496175" cy="264903"/>
          </a:xfrm>
          <a:prstGeom prst="rect">
            <a:avLst/>
          </a:prstGeom>
          <a:noFill/>
          <a:ln>
            <a:noFill/>
          </a:ln>
        </p:spPr>
        <p:txBody>
          <a:bodyPr spcFirstLastPara="1" vert="horz" wrap="square" lIns="91425" tIns="45700" rIns="91425" bIns="45700" anchor="ctr" anchorCtr="0">
            <a:noAutofit/>
          </a:bodyPr>
          <a:lstStyle/>
          <a:p>
            <a:pPr marL="0" lvl="0" indent="0" algn="ctr" rtl="0">
              <a:lnSpc>
                <a:spcPct val="100000"/>
              </a:lnSpc>
              <a:spcBef>
                <a:spcPts val="0"/>
              </a:spcBef>
              <a:spcAft>
                <a:spcPts val="0"/>
              </a:spcAft>
              <a:buSzPts val="1400"/>
              <a:buNone/>
            </a:pPr>
            <a:r>
              <a:rPr lang="en-US" sz="1800" b="1" i="0" u="none" dirty="0">
                <a:solidFill>
                  <a:srgbClr val="FF0000"/>
                </a:solidFill>
                <a:effectLst>
                  <a:outerShdw blurRad="38100" dist="38100" dir="2700000" algn="tl">
                    <a:srgbClr val="000000">
                      <a:alpha val="43137"/>
                    </a:srgbClr>
                  </a:outerShdw>
                </a:effectLst>
                <a:latin typeface="Bodoni"/>
                <a:ea typeface="Bodoni"/>
                <a:cs typeface="Bodoni"/>
                <a:sym typeface="Bodoni"/>
              </a:rPr>
              <a:t>HUDUMA CARD BACK</a:t>
            </a:r>
            <a:endParaRPr sz="1800" dirty="0">
              <a:effectLst>
                <a:outerShdw blurRad="38100" dist="38100" dir="2700000" algn="tl">
                  <a:srgbClr val="000000">
                    <a:alpha val="43137"/>
                  </a:srgbClr>
                </a:outerShdw>
              </a:effectLst>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23</a:t>
            </a:fld>
            <a:endParaRPr lang="en-US"/>
          </a:p>
        </p:txBody>
      </p:sp>
      <p:pic>
        <p:nvPicPr>
          <p:cNvPr id="235" name="Google Shape;235;p22"/>
          <p:cNvPicPr preferRelativeResize="0"/>
          <p:nvPr/>
        </p:nvPicPr>
        <p:blipFill rotWithShape="1">
          <a:blip r:embed="rId3">
            <a:alphaModFix/>
          </a:blip>
          <a:srcRect l="4864" t="2602" b="1"/>
          <a:stretch/>
        </p:blipFill>
        <p:spPr>
          <a:xfrm>
            <a:off x="2971349" y="370936"/>
            <a:ext cx="3576099" cy="2009955"/>
          </a:xfrm>
          <a:prstGeom prst="rect">
            <a:avLst/>
          </a:prstGeom>
          <a:noFill/>
          <a:ln>
            <a:noFill/>
          </a:ln>
          <a:effectLst>
            <a:outerShdw blurRad="63500" dist="139700" dir="2700000">
              <a:srgbClr val="333333">
                <a:alpha val="64705"/>
              </a:srgbClr>
            </a:outerShdw>
          </a:effectLst>
        </p:spPr>
      </p:pic>
      <p:sp>
        <p:nvSpPr>
          <p:cNvPr id="5" name="Google Shape;241;p23"/>
          <p:cNvSpPr txBox="1"/>
          <p:nvPr/>
        </p:nvSpPr>
        <p:spPr>
          <a:xfrm>
            <a:off x="690113" y="2587925"/>
            <a:ext cx="8298011" cy="267761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1. Contact Chip:</a:t>
            </a:r>
            <a:r>
              <a:rPr lang="en-US" b="0" i="0" u="none" dirty="0">
                <a:solidFill>
                  <a:schemeClr val="dk1"/>
                </a:solidFill>
                <a:latin typeface="Times New Roman" panose="02020603050405020304" pitchFamily="18" charset="0"/>
                <a:cs typeface="Times New Roman" panose="02020603050405020304" pitchFamily="18" charset="0"/>
                <a:sym typeface="Arial"/>
              </a:rPr>
              <a:t> It contains securely stored biodata and biometrics (fingerprints and facial image) of the card holder. It is used in conjunction with card and fingerprints readers for match on chip biometric verification.</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2. The Big Five:</a:t>
            </a:r>
            <a:r>
              <a:rPr lang="en-US" b="0" i="0" u="none" dirty="0">
                <a:solidFill>
                  <a:schemeClr val="dk1"/>
                </a:solidFill>
                <a:latin typeface="Times New Roman" panose="02020603050405020304" pitchFamily="18" charset="0"/>
                <a:cs typeface="Times New Roman" panose="02020603050405020304" pitchFamily="18" charset="0"/>
                <a:sym typeface="Arial"/>
              </a:rPr>
              <a:t> This is a representation of Kenya’s flora and fauna.</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3. MRZ (Machine Readable Zone)</a:t>
            </a:r>
            <a:r>
              <a:rPr lang="en-US" b="0" i="0" u="none" dirty="0">
                <a:solidFill>
                  <a:schemeClr val="dk1"/>
                </a:solidFill>
                <a:latin typeface="Times New Roman" panose="02020603050405020304" pitchFamily="18" charset="0"/>
                <a:cs typeface="Times New Roman" panose="02020603050405020304" pitchFamily="18" charset="0"/>
                <a:sym typeface="Arial"/>
              </a:rPr>
              <a:t>: This Part contains the card data as per the ICAO Standards.</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4. Huduma Card Title: </a:t>
            </a:r>
            <a:r>
              <a:rPr lang="en-US" b="0" i="0" u="none" dirty="0">
                <a:solidFill>
                  <a:schemeClr val="dk1"/>
                </a:solidFill>
                <a:latin typeface="Times New Roman" panose="02020603050405020304" pitchFamily="18" charset="0"/>
                <a:cs typeface="Times New Roman" panose="02020603050405020304" pitchFamily="18" charset="0"/>
                <a:sym typeface="Arial"/>
              </a:rPr>
              <a:t>This is located at the back since it is where the various E-Government Services are.  </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5. QR Code</a:t>
            </a:r>
            <a:r>
              <a:rPr lang="en-US" b="0" i="0" u="none" dirty="0">
                <a:solidFill>
                  <a:schemeClr val="dk1"/>
                </a:solidFill>
                <a:latin typeface="Times New Roman" panose="02020603050405020304" pitchFamily="18" charset="0"/>
                <a:cs typeface="Times New Roman" panose="02020603050405020304" pitchFamily="18" charset="0"/>
                <a:sym typeface="Arial"/>
              </a:rPr>
              <a:t>: Stores the card holder’s information in a secure form. A special application can be used to read the information for verification and validation.</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6. KEN:</a:t>
            </a:r>
            <a:r>
              <a:rPr lang="en-US" b="0" i="0" u="none" dirty="0">
                <a:solidFill>
                  <a:schemeClr val="dk1"/>
                </a:solidFill>
                <a:latin typeface="Times New Roman" panose="02020603050405020304" pitchFamily="18" charset="0"/>
                <a:cs typeface="Times New Roman" panose="02020603050405020304" pitchFamily="18" charset="0"/>
                <a:sym typeface="Arial"/>
              </a:rPr>
              <a:t> Abbreviation of the name Kenya in optical variable inks.</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7. Administrative Units</a:t>
            </a:r>
            <a:r>
              <a:rPr lang="en-US" b="0" i="0" u="none" dirty="0">
                <a:solidFill>
                  <a:schemeClr val="dk1"/>
                </a:solidFill>
                <a:latin typeface="Times New Roman" panose="02020603050405020304" pitchFamily="18" charset="0"/>
                <a:cs typeface="Times New Roman" panose="02020603050405020304" pitchFamily="18" charset="0"/>
                <a:sym typeface="Arial"/>
              </a:rPr>
              <a:t>: This will show where the card holder has come from i.e. County, Sub-County, Division, Location and Sub-County</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Clr>
                <a:schemeClr val="dk1"/>
              </a:buClr>
              <a:buSzPts val="2100"/>
              <a:buFont typeface="Arial"/>
              <a:buNone/>
            </a:pPr>
            <a:r>
              <a:rPr lang="en-US" b="1" i="0" u="none" dirty="0">
                <a:solidFill>
                  <a:schemeClr val="dk1"/>
                </a:solidFill>
                <a:latin typeface="Times New Roman" panose="02020603050405020304" pitchFamily="18" charset="0"/>
                <a:cs typeface="Times New Roman" panose="02020603050405020304" pitchFamily="18" charset="0"/>
                <a:sym typeface="Arial"/>
              </a:rPr>
              <a:t>8. Kenyan Map</a:t>
            </a:r>
            <a:r>
              <a:rPr lang="en-US" b="0" i="0" u="none" dirty="0">
                <a:solidFill>
                  <a:schemeClr val="dk1"/>
                </a:solidFill>
                <a:latin typeface="Times New Roman" panose="02020603050405020304" pitchFamily="18" charset="0"/>
                <a:cs typeface="Times New Roman" panose="02020603050405020304" pitchFamily="18" charset="0"/>
                <a:sym typeface="Arial"/>
              </a:rPr>
              <a:t> – A drawing of the map of Kenya with infrared absorbent inks</a:t>
            </a:r>
            <a:endParaRPr dirty="0">
              <a:latin typeface="Times New Roman" panose="02020603050405020304" pitchFamily="18" charset="0"/>
              <a:cs typeface="Times New Roman" panose="02020603050405020304" pitchFamily="18" charset="0"/>
            </a:endParaRPr>
          </a:p>
          <a:p>
            <a:pPr marL="0" marR="0" lvl="0" indent="0" algn="just" rtl="0">
              <a:lnSpc>
                <a:spcPct val="100000"/>
              </a:lnSpc>
              <a:spcBef>
                <a:spcPts val="0"/>
              </a:spcBef>
              <a:spcAft>
                <a:spcPts val="0"/>
              </a:spcAft>
              <a:buNone/>
            </a:pPr>
            <a:endParaRPr b="0" i="0" u="none" dirty="0">
              <a:solidFill>
                <a:schemeClr val="dk1"/>
              </a:solidFill>
              <a:latin typeface="Times New Roman" panose="02020603050405020304" pitchFamily="18" charset="0"/>
              <a:cs typeface="Times New Roman" panose="02020603050405020304" pitchFamily="18" charset="0"/>
              <a:sym typeface="Arial"/>
            </a:endParaRPr>
          </a:p>
        </p:txBody>
      </p:sp>
    </p:spTree>
  </p:cSld>
  <p:clrMapOvr>
    <a:masterClrMapping/>
  </p:clrMapOvr>
  <p:transition>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24"/>
          <p:cNvSpPr txBox="1">
            <a:spLocks noGrp="1"/>
          </p:cNvSpPr>
          <p:nvPr>
            <p:ph type="title"/>
          </p:nvPr>
        </p:nvSpPr>
        <p:spPr>
          <a:xfrm>
            <a:off x="914220" y="627062"/>
            <a:ext cx="8855075" cy="779462"/>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00000"/>
              </a:lnSpc>
              <a:spcBef>
                <a:spcPts val="0"/>
              </a:spcBef>
              <a:spcAft>
                <a:spcPts val="0"/>
              </a:spcAft>
              <a:buSzPts val="1400"/>
              <a:buNone/>
            </a:pPr>
            <a:r>
              <a:rPr lang="en-US" sz="2900" b="1" i="1" u="none"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HUDUMA NAMBA </a:t>
            </a:r>
            <a:r>
              <a:rPr lang="en-US" sz="2900" b="1" i="0" u="none"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REGISTRATION PROCESS</a:t>
            </a:r>
            <a:endParaRPr dirty="0">
              <a:effectLst>
                <a:outerShdw blurRad="38100" dist="38100" dir="2700000" algn="tl">
                  <a:srgbClr val="000000">
                    <a:alpha val="43137"/>
                  </a:srgbClr>
                </a:outerShdw>
              </a:effectLst>
            </a:endParaRPr>
          </a:p>
        </p:txBody>
      </p:sp>
      <p:pic>
        <p:nvPicPr>
          <p:cNvPr id="248" name="Google Shape;248;p24"/>
          <p:cNvPicPr preferRelativeResize="0"/>
          <p:nvPr/>
        </p:nvPicPr>
        <p:blipFill rotWithShape="1">
          <a:blip r:embed="rId3">
            <a:alphaModFix/>
          </a:blip>
          <a:srcRect/>
          <a:stretch/>
        </p:blipFill>
        <p:spPr>
          <a:xfrm>
            <a:off x="0" y="-9525"/>
            <a:ext cx="1146175" cy="773112"/>
          </a:xfrm>
          <a:prstGeom prst="rect">
            <a:avLst/>
          </a:prstGeom>
          <a:noFill/>
          <a:ln>
            <a:noFill/>
          </a:ln>
        </p:spPr>
      </p:pic>
      <p:pic>
        <p:nvPicPr>
          <p:cNvPr id="249" name="Google Shape;249;p24"/>
          <p:cNvPicPr preferRelativeResize="0"/>
          <p:nvPr/>
        </p:nvPicPr>
        <p:blipFill rotWithShape="1">
          <a:blip r:embed="rId4">
            <a:alphaModFix/>
          </a:blip>
          <a:srcRect/>
          <a:stretch/>
        </p:blipFill>
        <p:spPr>
          <a:xfrm>
            <a:off x="8069262" y="6350"/>
            <a:ext cx="1074737" cy="620712"/>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24</a:t>
            </a:fld>
            <a:endParaRPr lang="en-US"/>
          </a:p>
        </p:txBody>
      </p:sp>
      <p:sp>
        <p:nvSpPr>
          <p:cNvPr id="4" name="Text Box 2"/>
          <p:cNvSpPr txBox="1">
            <a:spLocks noChangeArrowheads="1"/>
          </p:cNvSpPr>
          <p:nvPr/>
        </p:nvSpPr>
        <p:spPr bwMode="auto">
          <a:xfrm>
            <a:off x="1176337" y="1872740"/>
            <a:ext cx="1476375" cy="923330"/>
          </a:xfrm>
          <a:prstGeom prst="rect">
            <a:avLst/>
          </a:prstGeom>
          <a:ln>
            <a:headEnd/>
            <a:tailEnd/>
          </a:ln>
        </p:spPr>
        <p:style>
          <a:lnRef idx="0">
            <a:schemeClr val="accent3"/>
          </a:lnRef>
          <a:fillRef idx="3">
            <a:schemeClr val="accent3"/>
          </a:fillRef>
          <a:effectRef idx="3">
            <a:schemeClr val="accent3"/>
          </a:effectRef>
          <a:fontRef idx="minor">
            <a:schemeClr val="lt1"/>
          </a:fontRef>
        </p:style>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Enrolment at Birth</a:t>
            </a:r>
            <a:endPar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5" name="Text Box 1"/>
          <p:cNvSpPr txBox="1">
            <a:spLocks noChangeArrowheads="1"/>
          </p:cNvSpPr>
          <p:nvPr/>
        </p:nvSpPr>
        <p:spPr bwMode="auto">
          <a:xfrm>
            <a:off x="6297462" y="1872740"/>
            <a:ext cx="1476375" cy="1200329"/>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Capture of Biometrics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(6 years and above)</a:t>
            </a:r>
            <a:endPar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6" name="Text Box 4"/>
          <p:cNvSpPr txBox="1">
            <a:spLocks noChangeArrowheads="1"/>
          </p:cNvSpPr>
          <p:nvPr/>
        </p:nvSpPr>
        <p:spPr bwMode="auto">
          <a:xfrm>
            <a:off x="3833812" y="3663171"/>
            <a:ext cx="1476375" cy="1477328"/>
          </a:xfrm>
          <a:prstGeom prst="rect">
            <a:avLst/>
          </a:prstGeom>
          <a:ln>
            <a:headEnd/>
            <a:tailEn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Retirement of Huduma Namba upon Death</a:t>
            </a:r>
            <a:endPar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7" name="Text Box 2"/>
          <p:cNvSpPr txBox="1">
            <a:spLocks noChangeArrowheads="1"/>
          </p:cNvSpPr>
          <p:nvPr/>
        </p:nvSpPr>
        <p:spPr bwMode="auto">
          <a:xfrm>
            <a:off x="6168065" y="3663171"/>
            <a:ext cx="1476375" cy="1477328"/>
          </a:xfrm>
          <a:prstGeom prst="rect">
            <a:avLst/>
          </a:prstGeom>
          <a:ln>
            <a:headEnd/>
            <a:tailEnd/>
          </a:ln>
        </p:spPr>
        <p:style>
          <a:lnRef idx="0">
            <a:schemeClr val="accent6"/>
          </a:lnRef>
          <a:fillRef idx="3">
            <a:schemeClr val="accent6"/>
          </a:fillRef>
          <a:effectRef idx="3">
            <a:schemeClr val="accent6"/>
          </a:effectRef>
          <a:fontRef idx="minor">
            <a:schemeClr val="lt1"/>
          </a:fontRef>
        </p:style>
        <p:txBody>
          <a:bodyPr vert="horz" wrap="square" lIns="91440" tIns="45720" rIns="91440" bIns="45720" numCol="1" anchor="t"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Update of Details &amp; Issuance of Huduma Card (18 years)</a:t>
            </a:r>
            <a:endPar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Text Box 3"/>
          <p:cNvSpPr txBox="1">
            <a:spLocks noChangeArrowheads="1"/>
          </p:cNvSpPr>
          <p:nvPr/>
        </p:nvSpPr>
        <p:spPr bwMode="auto">
          <a:xfrm>
            <a:off x="3680783" y="1872740"/>
            <a:ext cx="1476375" cy="923330"/>
          </a:xfrm>
          <a:prstGeom prst="rect">
            <a:avLst/>
          </a:prstGeom>
          <a:ln>
            <a:headEnd/>
            <a:tailEn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anchor="t"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Times New Roman" panose="02020603050405020304" pitchFamily="18" charset="0"/>
                <a:ea typeface="Calibri" pitchFamily="34" charset="0"/>
                <a:cs typeface="Times New Roman" panose="02020603050405020304" pitchFamily="18" charset="0"/>
              </a:rPr>
              <a:t>Generation of Huduma Namba</a:t>
            </a:r>
            <a:endParaRPr kumimoji="0" lang="en-US" altLang="en-US" sz="1800" b="0"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endParaRPr>
          </a:p>
        </p:txBody>
      </p:sp>
      <p:sp>
        <p:nvSpPr>
          <p:cNvPr id="9"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10" name="Right Arrow 9"/>
          <p:cNvSpPr/>
          <p:nvPr/>
        </p:nvSpPr>
        <p:spPr>
          <a:xfrm>
            <a:off x="2652712" y="2260121"/>
            <a:ext cx="1028071" cy="12000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p:cNvSpPr/>
          <p:nvPr/>
        </p:nvSpPr>
        <p:spPr>
          <a:xfrm>
            <a:off x="5139994" y="2320122"/>
            <a:ext cx="1157468" cy="9496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Down Arrow 10"/>
          <p:cNvSpPr/>
          <p:nvPr/>
        </p:nvSpPr>
        <p:spPr>
          <a:xfrm>
            <a:off x="7035649" y="3073069"/>
            <a:ext cx="124276" cy="59010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Arrow 11"/>
          <p:cNvSpPr/>
          <p:nvPr/>
        </p:nvSpPr>
        <p:spPr>
          <a:xfrm>
            <a:off x="5310187" y="4330461"/>
            <a:ext cx="857878" cy="117094"/>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spd="slow">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8" name="Google Shape;248;p24"/>
          <p:cNvPicPr preferRelativeResize="0"/>
          <p:nvPr/>
        </p:nvPicPr>
        <p:blipFill rotWithShape="1">
          <a:blip r:embed="rId3">
            <a:alphaModFix/>
          </a:blip>
          <a:srcRect/>
          <a:stretch/>
        </p:blipFill>
        <p:spPr>
          <a:xfrm>
            <a:off x="0" y="-9525"/>
            <a:ext cx="1146175" cy="773112"/>
          </a:xfrm>
          <a:prstGeom prst="rect">
            <a:avLst/>
          </a:prstGeom>
          <a:noFill/>
          <a:ln>
            <a:noFill/>
          </a:ln>
        </p:spPr>
      </p:pic>
      <p:pic>
        <p:nvPicPr>
          <p:cNvPr id="249" name="Google Shape;249;p24"/>
          <p:cNvPicPr preferRelativeResize="0"/>
          <p:nvPr/>
        </p:nvPicPr>
        <p:blipFill rotWithShape="1">
          <a:blip r:embed="rId4">
            <a:alphaModFix/>
          </a:blip>
          <a:srcRect/>
          <a:stretch/>
        </p:blipFill>
        <p:spPr>
          <a:xfrm>
            <a:off x="8069262" y="6350"/>
            <a:ext cx="1074737" cy="620712"/>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25</a:t>
            </a:fld>
            <a:endParaRPr lang="en-US"/>
          </a:p>
        </p:txBody>
      </p:sp>
      <p:sp>
        <p:nvSpPr>
          <p:cNvPr id="9" name="Rectangle 6"/>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pic>
        <p:nvPicPr>
          <p:cNvPr id="17" name="Picture 16"/>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476093" y="234560"/>
            <a:ext cx="6446520" cy="4414520"/>
          </a:xfrm>
          <a:prstGeom prst="rect">
            <a:avLst/>
          </a:prstGeom>
          <a:noFill/>
        </p:spPr>
      </p:pic>
      <p:sp>
        <p:nvSpPr>
          <p:cNvPr id="13" name="TextBox 12"/>
          <p:cNvSpPr txBox="1"/>
          <p:nvPr/>
        </p:nvSpPr>
        <p:spPr>
          <a:xfrm>
            <a:off x="1552755" y="4692212"/>
            <a:ext cx="6516507" cy="1600438"/>
          </a:xfrm>
          <a:prstGeom prst="rect">
            <a:avLst/>
          </a:prstGeom>
          <a:noFill/>
        </p:spPr>
        <p:txBody>
          <a:bodyPr wrap="square" rtlCol="0">
            <a:spAutoFit/>
          </a:bodyPr>
          <a:lstStyle/>
          <a:p>
            <a:pPr algn="just"/>
            <a:r>
              <a:rPr lang="en-US" dirty="0">
                <a:latin typeface="Times New Roman" panose="02020603050405020304" pitchFamily="18" charset="0"/>
                <a:cs typeface="Times New Roman" panose="02020603050405020304" pitchFamily="18" charset="0"/>
              </a:rPr>
              <a:t>Identity registration enrolment involves capturing and recording in the identity management system key identity attributes of a person who claims a certain identity. This may include biographical data (e.g., name, date of birth, sex, address) and biometrics as well as other attributes and forms of digital credentialing. Once the person has claimed an identity during enrollment, this identity is then validated by checking the attributes presented against existing data, such as information in the civil register and other databases.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48299934"/>
      </p:ext>
    </p:extLst>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4"/>
        <p:cNvGrpSpPr/>
        <p:nvPr/>
      </p:nvGrpSpPr>
      <p:grpSpPr>
        <a:xfrm>
          <a:off x="0" y="0"/>
          <a:ext cx="0" cy="0"/>
          <a:chOff x="0" y="0"/>
          <a:chExt cx="0" cy="0"/>
        </a:xfrm>
      </p:grpSpPr>
      <p:sp>
        <p:nvSpPr>
          <p:cNvPr id="255" name="Google Shape;255;p25"/>
          <p:cNvSpPr txBox="1">
            <a:spLocks noGrp="1"/>
          </p:cNvSpPr>
          <p:nvPr>
            <p:ph type="title"/>
          </p:nvPr>
        </p:nvSpPr>
        <p:spPr>
          <a:xfrm>
            <a:off x="943933" y="382991"/>
            <a:ext cx="8115300" cy="1293812"/>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00"/>
              <a:buNone/>
            </a:pPr>
            <a:r>
              <a:rPr lang="en-US" sz="2400" b="1" i="1" u="none"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HUDUMA NAMBA </a:t>
            </a:r>
            <a:r>
              <a:rPr lang="en-US" sz="2400" b="1" i="0" u="none"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REGISTRATION ACTORS</a:t>
            </a:r>
            <a:endParaRPr sz="3200" dirty="0">
              <a:effectLst>
                <a:outerShdw blurRad="38100" dist="38100" dir="2700000" algn="tl">
                  <a:srgbClr val="000000">
                    <a:alpha val="43137"/>
                  </a:srgbClr>
                </a:outerShdw>
              </a:effectLst>
            </a:endParaRPr>
          </a:p>
        </p:txBody>
      </p:sp>
      <p:pic>
        <p:nvPicPr>
          <p:cNvPr id="256" name="Google Shape;256;p25"/>
          <p:cNvPicPr preferRelativeResize="0">
            <a:picLocks noGrp="1"/>
          </p:cNvPicPr>
          <p:nvPr>
            <p:ph idx="1"/>
          </p:nvPr>
        </p:nvPicPr>
        <p:blipFill rotWithShape="1">
          <a:blip r:embed="rId3">
            <a:alphaModFix/>
          </a:blip>
          <a:stretch/>
        </p:blipFill>
        <p:spPr>
          <a:xfrm>
            <a:off x="1000664" y="1431986"/>
            <a:ext cx="7479101" cy="4567178"/>
          </a:xfrm>
          <a:prstGeom prst="rect">
            <a:avLst/>
          </a:prstGeom>
          <a:noFill/>
          <a:ln>
            <a:noFill/>
          </a:ln>
        </p:spPr>
      </p:pic>
      <p:pic>
        <p:nvPicPr>
          <p:cNvPr id="257" name="Google Shape;257;p25"/>
          <p:cNvPicPr preferRelativeResize="0"/>
          <p:nvPr/>
        </p:nvPicPr>
        <p:blipFill rotWithShape="1">
          <a:blip r:embed="rId4">
            <a:alphaModFix/>
          </a:blip>
          <a:srcRect/>
          <a:stretch/>
        </p:blipFill>
        <p:spPr>
          <a:xfrm>
            <a:off x="0" y="-9525"/>
            <a:ext cx="1146175" cy="773112"/>
          </a:xfrm>
          <a:prstGeom prst="rect">
            <a:avLst/>
          </a:prstGeom>
          <a:noFill/>
          <a:ln>
            <a:noFill/>
          </a:ln>
        </p:spPr>
      </p:pic>
      <p:pic>
        <p:nvPicPr>
          <p:cNvPr id="258" name="Google Shape;258;p25"/>
          <p:cNvPicPr preferRelativeResize="0"/>
          <p:nvPr/>
        </p:nvPicPr>
        <p:blipFill rotWithShape="1">
          <a:blip r:embed="rId5">
            <a:alphaModFix/>
          </a:blip>
          <a:srcRect/>
          <a:stretch/>
        </p:blipFill>
        <p:spPr>
          <a:xfrm>
            <a:off x="8069262" y="6350"/>
            <a:ext cx="1074737" cy="620712"/>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26</a:t>
            </a:fld>
            <a:endParaRPr lang="en-US"/>
          </a:p>
        </p:txBody>
      </p:sp>
    </p:spTree>
  </p:cSld>
  <p:clrMapOvr>
    <a:masterClrMapping/>
  </p:clrMapOvr>
  <p:transition spd="slow">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29"/>
          <p:cNvSpPr txBox="1">
            <a:spLocks noGrp="1"/>
          </p:cNvSpPr>
          <p:nvPr>
            <p:ph type="title"/>
          </p:nvPr>
        </p:nvSpPr>
        <p:spPr>
          <a:xfrm>
            <a:off x="1285333" y="1302589"/>
            <a:ext cx="7677330" cy="5874588"/>
          </a:xfrm>
          <a:prstGeom prst="rect">
            <a:avLst/>
          </a:prstGeom>
          <a:noFill/>
          <a:ln>
            <a:noFill/>
          </a:ln>
        </p:spPr>
        <p:txBody>
          <a:bodyPr spcFirstLastPara="1" wrap="square" lIns="91425" tIns="45700" rIns="91425" bIns="45700" anchor="ctr" anchorCtr="0">
            <a:noAutofit/>
          </a:bodyPr>
          <a:lstStyle/>
          <a:p>
            <a:pPr lvl="0" algn="l">
              <a:spcBef>
                <a:spcPts val="0"/>
              </a:spcBef>
            </a:pP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T</a:t>
            </a:r>
            <a:r>
              <a:rPr lang="en-US" sz="1400" b="1"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RAININGS</a:t>
            </a:r>
            <a:r>
              <a:rPr lang="en-US" sz="1400" b="1"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1"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latin typeface="Times New Roman" panose="02020603050405020304" pitchFamily="18" charset="0"/>
                <a:ea typeface="Cantata One"/>
                <a:cs typeface="Times New Roman" panose="02020603050405020304" pitchFamily="18" charset="0"/>
                <a:sym typeface="Cantata One"/>
              </a:rPr>
              <a:t>Training done to </a:t>
            </a:r>
            <a:r>
              <a:rPr lang="en-US" sz="1400" b="1"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5357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personnel from NRB, NGAO ,county ICT authority </a:t>
            </a:r>
            <a:r>
              <a:rPr lang="en-US" sz="1400" dirty="0" smtClean="0">
                <a:latin typeface="Times New Roman" panose="02020603050405020304" pitchFamily="18" charset="0"/>
                <a:ea typeface="Cantata One"/>
                <a:cs typeface="Times New Roman" panose="02020603050405020304" pitchFamily="18" charset="0"/>
                <a:sym typeface="Cantata One"/>
              </a:rPr>
              <a:t>,</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covering all field offices.</a:t>
            </a: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Training and capacity building of all 14</a:t>
            </a:r>
            <a:r>
              <a:rPr lang="en-US" sz="1400" dirty="0" smtClean="0">
                <a:latin typeface="Times New Roman" panose="02020603050405020304" pitchFamily="18" charset="0"/>
                <a:ea typeface="Cantata One"/>
                <a:cs typeface="Times New Roman" panose="02020603050405020304" pitchFamily="18" charset="0"/>
                <a:sym typeface="Cantata One"/>
              </a:rPr>
              <a:t> 254</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National Government Administrative Officers (NGAO) on efficient government service provision using the Huduma cards is ongoing</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a:latin typeface="Times New Roman" panose="02020603050405020304" pitchFamily="18" charset="0"/>
                <a:cs typeface="Times New Roman" panose="02020603050405020304" pitchFamily="18" charset="0"/>
              </a:rPr>
              <a:t>The training of all the </a:t>
            </a:r>
            <a:r>
              <a:rPr lang="en-US" sz="1400" b="1" dirty="0">
                <a:latin typeface="Times New Roman" panose="02020603050405020304" pitchFamily="18" charset="0"/>
                <a:cs typeface="Times New Roman" panose="02020603050405020304" pitchFamily="18" charset="0"/>
              </a:rPr>
              <a:t>1,010</a:t>
            </a:r>
            <a:r>
              <a:rPr lang="en-US" sz="1400" dirty="0">
                <a:latin typeface="Times New Roman" panose="02020603050405020304" pitchFamily="18" charset="0"/>
                <a:cs typeface="Times New Roman" panose="02020603050405020304" pitchFamily="18" charset="0"/>
              </a:rPr>
              <a:t> CRS personnel in all the </a:t>
            </a:r>
            <a:r>
              <a:rPr lang="en-US" sz="1400" b="1" dirty="0">
                <a:latin typeface="Times New Roman" panose="02020603050405020304" pitchFamily="18" charset="0"/>
                <a:cs typeface="Times New Roman" panose="02020603050405020304" pitchFamily="18" charset="0"/>
              </a:rPr>
              <a:t>130</a:t>
            </a:r>
            <a:r>
              <a:rPr lang="en-US" sz="1400" dirty="0">
                <a:latin typeface="Times New Roman" panose="02020603050405020304" pitchFamily="18" charset="0"/>
                <a:cs typeface="Times New Roman" panose="02020603050405020304" pitchFamily="18" charset="0"/>
              </a:rPr>
              <a:t> CRS registration Sub county </a:t>
            </a:r>
            <a:r>
              <a:rPr lang="en-US" sz="1400" dirty="0" smtClean="0">
                <a:latin typeface="Times New Roman" panose="02020603050405020304" pitchFamily="18" charset="0"/>
                <a:cs typeface="Times New Roman" panose="02020603050405020304" pitchFamily="18" charset="0"/>
              </a:rPr>
              <a:t>offices.</a:t>
            </a:r>
            <a:br>
              <a:rPr lang="en-US" sz="1400" dirty="0" smtClean="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r>
            <a:br>
              <a:rPr lang="en-US" sz="1400" dirty="0">
                <a:latin typeface="Times New Roman" panose="02020603050405020304" pitchFamily="18" charset="0"/>
                <a:cs typeface="Times New Roman" panose="02020603050405020304" pitchFamily="18" charset="0"/>
              </a:rPr>
            </a:b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Registration of 37,724,521 million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Kenyans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and foreign nationals resident in the country (2nd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April-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25th may, 2019) and registration of 96,571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Kenyans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in the diaspora through the 51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Kenyan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missions abroad.</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 Personalization and </a:t>
            </a:r>
            <a:r>
              <a:rPr lang="en-US" sz="1400" b="1" dirty="0" smtClean="0">
                <a:solidFill>
                  <a:srgbClr val="000000"/>
                </a:solidFill>
                <a:latin typeface="Times New Roman" panose="02020603050405020304" pitchFamily="18" charset="0"/>
                <a:ea typeface="Cantata One"/>
                <a:cs typeface="Times New Roman" panose="02020603050405020304" pitchFamily="18" charset="0"/>
                <a:sym typeface="Cantata One"/>
              </a:rPr>
              <a:t>Printing Centre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that is equipped with three machines that have a capacity of producing 70,000 cards per day and that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is fully owned and managed by the government of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Kenya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and operated our own local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Kenyan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experts, has been set up at the 2nd floor of government press security building purposely to personalize persons’ data after adjudication and subsequently print the digital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Huduma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card. </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The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facility is able to produce quality cards that are compliant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to; the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international civil aviation organization (icao) 9303 standard for machine readable documents that enables the card to be used across the east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African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region,</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a:latin typeface="Times New Roman" panose="02020603050405020304" pitchFamily="18" charset="0"/>
                <a:ea typeface="Cantata One"/>
                <a:cs typeface="Times New Roman" panose="02020603050405020304" pitchFamily="18" charset="0"/>
                <a:sym typeface="Cantata One"/>
              </a:rPr>
              <a:t/>
            </a:r>
            <a:br>
              <a:rPr lang="en-US" sz="1400" dirty="0">
                <a:latin typeface="Times New Roman" panose="02020603050405020304" pitchFamily="18" charset="0"/>
                <a:ea typeface="Cantata One"/>
                <a:cs typeface="Times New Roman" panose="02020603050405020304" pitchFamily="18" charset="0"/>
                <a:sym typeface="Cantata One"/>
              </a:rPr>
            </a:b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The physical characteristics of the card complies with iso/</a:t>
            </a:r>
            <a:r>
              <a:rPr lang="en-US" sz="1400" dirty="0" err="1">
                <a:solidFill>
                  <a:srgbClr val="000000"/>
                </a:solidFill>
                <a:latin typeface="Times New Roman" panose="02020603050405020304" pitchFamily="18" charset="0"/>
                <a:ea typeface="Cantata One"/>
                <a:cs typeface="Times New Roman" panose="02020603050405020304" pitchFamily="18" charset="0"/>
                <a:sym typeface="Cantata One"/>
              </a:rPr>
              <a:t>iec</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7810:2019,the microchip on the e-id card complies with iso/</a:t>
            </a:r>
            <a:r>
              <a:rPr lang="en-US" sz="1400" dirty="0" err="1">
                <a:solidFill>
                  <a:srgbClr val="000000"/>
                </a:solidFill>
                <a:latin typeface="Times New Roman" panose="02020603050405020304" pitchFamily="18" charset="0"/>
                <a:ea typeface="Cantata One"/>
                <a:cs typeface="Times New Roman" panose="02020603050405020304" pitchFamily="18" charset="0"/>
                <a:sym typeface="Cantata One"/>
              </a:rPr>
              <a:t>iec</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7816 standard</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In future the facility will be able to produce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from one central point all Kenyan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security related identity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documents like passports, driving licenses, log books, title deeds and secure government departmental identity passes thus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saving the country the huge cost of contracting external venders. </a:t>
            </a:r>
            <a:r>
              <a:rPr lang="en-US" sz="1400" dirty="0" smtClean="0">
                <a:latin typeface="Times New Roman" panose="02020603050405020304" pitchFamily="18" charset="0"/>
                <a:cs typeface="Times New Roman" panose="02020603050405020304" pitchFamily="18" charset="0"/>
              </a:rPr>
              <a:t/>
            </a:r>
            <a:br>
              <a:rPr lang="en-US" sz="1400" dirty="0" smtClean="0">
                <a:latin typeface="Times New Roman" panose="02020603050405020304" pitchFamily="18" charset="0"/>
                <a:cs typeface="Times New Roman" panose="02020603050405020304" pitchFamily="18" charset="0"/>
              </a:rPr>
            </a:br>
            <a:r>
              <a:rPr lang="en-US" sz="1400" dirty="0">
                <a:latin typeface="Times New Roman" panose="02020603050405020304" pitchFamily="18" charset="0"/>
                <a:cs typeface="Times New Roman" panose="02020603050405020304" pitchFamily="18" charset="0"/>
              </a:rPr>
              <a:t/>
            </a:r>
            <a:br>
              <a:rPr lang="en-US" sz="1400" dirty="0">
                <a:latin typeface="Times New Roman" panose="02020603050405020304" pitchFamily="18" charset="0"/>
                <a:cs typeface="Times New Roman" panose="02020603050405020304" pitchFamily="18" charset="0"/>
              </a:rPr>
            </a:br>
            <a:r>
              <a:rPr lang="en-US" sz="2200" dirty="0">
                <a:solidFill>
                  <a:srgbClr val="000000"/>
                </a:solidFill>
                <a:latin typeface="Cantata One"/>
                <a:ea typeface="Cantata One"/>
                <a:cs typeface="Cantata One"/>
                <a:sym typeface="Cantata One"/>
              </a:rPr>
              <a:t/>
            </a:r>
            <a:br>
              <a:rPr lang="en-US" sz="2200" dirty="0">
                <a:solidFill>
                  <a:srgbClr val="000000"/>
                </a:solidFill>
                <a:latin typeface="Cantata One"/>
                <a:ea typeface="Cantata One"/>
                <a:cs typeface="Cantata One"/>
                <a:sym typeface="Cantata One"/>
              </a:rPr>
            </a:br>
            <a:r>
              <a:rPr lang="en-US" sz="2200" b="0" i="0" u="none" dirty="0" smtClean="0">
                <a:solidFill>
                  <a:srgbClr val="000000"/>
                </a:solidFill>
                <a:latin typeface="Cantata One"/>
                <a:ea typeface="Cantata One"/>
                <a:cs typeface="Cantata One"/>
                <a:sym typeface="Cantata One"/>
              </a:rPr>
              <a:t/>
            </a:r>
            <a:br>
              <a:rPr lang="en-US" sz="2200" b="0" i="0" u="none" dirty="0" smtClean="0">
                <a:solidFill>
                  <a:srgbClr val="000000"/>
                </a:solidFill>
                <a:latin typeface="Cantata One"/>
                <a:ea typeface="Cantata One"/>
                <a:cs typeface="Cantata One"/>
                <a:sym typeface="Cantata One"/>
              </a:rPr>
            </a:br>
            <a:endParaRPr dirty="0"/>
          </a:p>
        </p:txBody>
      </p:sp>
      <p:sp>
        <p:nvSpPr>
          <p:cNvPr id="280" name="Google Shape;280;p29"/>
          <p:cNvSpPr txBox="1">
            <a:spLocks noGrp="1"/>
          </p:cNvSpPr>
          <p:nvPr>
            <p:ph idx="1"/>
          </p:nvPr>
        </p:nvSpPr>
        <p:spPr>
          <a:xfrm>
            <a:off x="1066800" y="241539"/>
            <a:ext cx="8077200" cy="625475"/>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40"/>
              <a:buNone/>
            </a:pPr>
            <a:r>
              <a:rPr lang="en-US" b="1" i="0"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Notable achievements</a:t>
            </a:r>
            <a:endParaRP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27</a:t>
            </a:fld>
            <a:endParaRPr lang="en-US"/>
          </a:p>
        </p:txBody>
      </p:sp>
    </p:spTree>
  </p:cSld>
  <p:clrMapOvr>
    <a:masterClrMapping/>
  </p:clrMapOvr>
  <p:transition spd="slow">
    <p:fad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1"/>
          <p:cNvSpPr txBox="1">
            <a:spLocks noGrp="1"/>
          </p:cNvSpPr>
          <p:nvPr>
            <p:ph type="title"/>
          </p:nvPr>
        </p:nvSpPr>
        <p:spPr>
          <a:xfrm>
            <a:off x="895710" y="1480928"/>
            <a:ext cx="8366125" cy="5013325"/>
          </a:xfrm>
          <a:prstGeom prst="rect">
            <a:avLst/>
          </a:prstGeom>
          <a:noFill/>
          <a:ln>
            <a:noFill/>
          </a:ln>
        </p:spPr>
        <p:txBody>
          <a:bodyPr spcFirstLastPara="1" wrap="square" lIns="91425" tIns="45700" rIns="91425" bIns="45700" anchor="ctr" anchorCtr="0">
            <a:noAutofit/>
          </a:bodyPr>
          <a:lstStyle/>
          <a:p>
            <a:pPr algn="l">
              <a:spcBef>
                <a:spcPts val="0"/>
              </a:spcBef>
              <a:buSzPts val="1400"/>
            </a:pPr>
            <a:r>
              <a:rPr lang="en-US" sz="1400" b="1"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Development of a modernized and secure facility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for storage of Huduma card production consumables, packaging areas and card dispatch points with modern fire detection system at government printers basement security building.</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t>
            </a:r>
            <a:r>
              <a:rPr lang="en-US" sz="1400" b="1"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31,500 biometric kits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are  available for use in our integration with ministries/departments/agencies (MDAs) and part of it is currently being used ;</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I.	For automated registration of persons</a:t>
            </a: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II.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By NRB officers countrywide in Huduma card distribution and registration activities.</a:t>
            </a: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III.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By the respective government agencies dealing with personal identity in the enhanced effective and efficient service provision once the Huduma system is fully integrated.</a:t>
            </a: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1" dirty="0">
                <a:solidFill>
                  <a:srgbClr val="000000"/>
                </a:solidFill>
                <a:latin typeface="Times New Roman" panose="02020603050405020304" pitchFamily="18" charset="0"/>
                <a:ea typeface="Cantata One"/>
                <a:cs typeface="Times New Roman" panose="02020603050405020304" pitchFamily="18" charset="0"/>
                <a:sym typeface="Cantata One"/>
              </a:rPr>
              <a:t>Digitization</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at civil registration services of </a:t>
            </a: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32,745,803</a:t>
            </a:r>
            <a:r>
              <a:rPr lang="en-US" sz="1400" dirty="0">
                <a:solidFill>
                  <a:srgbClr val="FFFFFF"/>
                </a:solidFill>
                <a:latin typeface="Times New Roman" panose="02020603050405020304" pitchFamily="18" charset="0"/>
                <a:ea typeface="Century Gothic"/>
                <a:cs typeface="Times New Roman" panose="02020603050405020304" pitchFamily="18" charset="0"/>
                <a:sym typeface="Century Gothic"/>
              </a:rPr>
              <a:t>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million birth/ death certificate records was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done between 26</a:t>
            </a:r>
            <a:r>
              <a:rPr lang="en-US" sz="1400" baseline="30000" dirty="0" smtClean="0">
                <a:solidFill>
                  <a:srgbClr val="000000"/>
                </a:solidFill>
                <a:latin typeface="Times New Roman" panose="02020603050405020304" pitchFamily="18" charset="0"/>
                <a:ea typeface="Cantata One"/>
                <a:cs typeface="Times New Roman" panose="02020603050405020304" pitchFamily="18" charset="0"/>
                <a:sym typeface="Cantata One"/>
              </a:rPr>
              <a:t>th</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August to 30</a:t>
            </a:r>
            <a:r>
              <a:rPr lang="en-US" sz="1400" baseline="30000" dirty="0" smtClean="0">
                <a:solidFill>
                  <a:srgbClr val="000000"/>
                </a:solidFill>
                <a:latin typeface="Times New Roman" panose="02020603050405020304" pitchFamily="18" charset="0"/>
                <a:ea typeface="Cantata One"/>
                <a:cs typeface="Times New Roman" panose="02020603050405020304" pitchFamily="18" charset="0"/>
                <a:sym typeface="Cantata One"/>
              </a:rPr>
              <a:t>th</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September 2019 and 26</a:t>
            </a:r>
            <a:r>
              <a:rPr lang="en-US" sz="1400" baseline="30000" dirty="0" smtClean="0">
                <a:solidFill>
                  <a:srgbClr val="000000"/>
                </a:solidFill>
                <a:latin typeface="Times New Roman" panose="02020603050405020304" pitchFamily="18" charset="0"/>
                <a:ea typeface="Cantata One"/>
                <a:cs typeface="Times New Roman" panose="02020603050405020304" pitchFamily="18" charset="0"/>
                <a:sym typeface="Cantata One"/>
              </a:rPr>
              <a:t>th</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May to 20</a:t>
            </a:r>
            <a:r>
              <a:rPr lang="en-US" sz="1400" baseline="30000" dirty="0" smtClean="0">
                <a:solidFill>
                  <a:srgbClr val="000000"/>
                </a:solidFill>
                <a:latin typeface="Times New Roman" panose="02020603050405020304" pitchFamily="18" charset="0"/>
                <a:ea typeface="Cantata One"/>
                <a:cs typeface="Times New Roman" panose="02020603050405020304" pitchFamily="18" charset="0"/>
                <a:sym typeface="Cantata One"/>
              </a:rPr>
              <a:t>th</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June 2020.</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Provided logistical and technical support to the national transport and safety authority (NTSA) team on the countrywide </a:t>
            </a:r>
            <a:r>
              <a:rPr lang="en-US" sz="1400" i="1" dirty="0" smtClean="0">
                <a:solidFill>
                  <a:schemeClr val="dk1"/>
                </a:solidFill>
                <a:latin typeface="Times New Roman" panose="02020603050405020304" pitchFamily="18" charset="0"/>
                <a:ea typeface="Century Gothic"/>
                <a:cs typeface="Times New Roman" panose="02020603050405020304" pitchFamily="18" charset="0"/>
                <a:sym typeface="Century Gothic"/>
              </a:rPr>
              <a:t>boda </a:t>
            </a:r>
            <a:r>
              <a:rPr lang="en-US" sz="1400" i="1" dirty="0" err="1" smtClean="0">
                <a:solidFill>
                  <a:schemeClr val="dk1"/>
                </a:solidFill>
                <a:latin typeface="Times New Roman" panose="02020603050405020304" pitchFamily="18" charset="0"/>
                <a:ea typeface="Century Gothic"/>
                <a:cs typeface="Times New Roman" panose="02020603050405020304" pitchFamily="18" charset="0"/>
                <a:sym typeface="Century Gothic"/>
              </a:rPr>
              <a:t>boda</a:t>
            </a:r>
            <a:r>
              <a:rPr lang="en-US" sz="1400" i="1" dirty="0" smtClean="0">
                <a:solidFill>
                  <a:schemeClr val="dk1"/>
                </a:solidFill>
                <a:latin typeface="Times New Roman" panose="02020603050405020304" pitchFamily="18" charset="0"/>
                <a:ea typeface="Century Gothic"/>
                <a:cs typeface="Times New Roman" panose="02020603050405020304" pitchFamily="18" charset="0"/>
                <a:sym typeface="Century Gothic"/>
              </a:rPr>
              <a:t> (</a:t>
            </a:r>
            <a: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motorcycle</a:t>
            </a:r>
            <a:r>
              <a:rPr lang="en-US" sz="1400" i="1" dirty="0" smtClean="0">
                <a:solidFill>
                  <a:schemeClr val="dk1"/>
                </a:solidFill>
                <a:latin typeface="Times New Roman" panose="02020603050405020304" pitchFamily="18" charset="0"/>
                <a:ea typeface="Century Gothic"/>
                <a:cs typeface="Times New Roman" panose="02020603050405020304" pitchFamily="18" charset="0"/>
                <a:sym typeface="Century Gothic"/>
              </a:rPr>
              <a:t>) </a:t>
            </a:r>
            <a: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 </a:t>
            </a: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registration that started on </a:t>
            </a: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28</a:t>
            </a:r>
            <a:r>
              <a:rPr lang="en-US" sz="1400" b="1" baseline="30000" dirty="0">
                <a:solidFill>
                  <a:schemeClr val="dk1"/>
                </a:solidFill>
                <a:latin typeface="Times New Roman" panose="02020603050405020304" pitchFamily="18" charset="0"/>
                <a:ea typeface="Century Gothic"/>
                <a:cs typeface="Times New Roman" panose="02020603050405020304" pitchFamily="18" charset="0"/>
                <a:sym typeface="Century Gothic"/>
              </a:rPr>
              <a:t>th</a:t>
            </a: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 march, 2022</a:t>
            </a: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 where a targeted </a:t>
            </a: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2.5 million</a:t>
            </a: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 riders were expected to be registered by the end of the exercise</a:t>
            </a:r>
            <a: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a:t>
            </a:r>
            <a:b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
            </a:r>
            <a:b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b="1" dirty="0">
                <a:solidFill>
                  <a:srgbClr val="000000"/>
                </a:solidFill>
                <a:latin typeface="Cantata One"/>
                <a:ea typeface="Cantata One"/>
                <a:cs typeface="Cantata One"/>
                <a:sym typeface="Cantata One"/>
              </a:rPr>
              <a:t>Notable software’s developed by the secretariat </a:t>
            </a:r>
            <a:r>
              <a:rPr lang="en-US" sz="1400" b="1" dirty="0" smtClean="0">
                <a:solidFill>
                  <a:srgbClr val="000000"/>
                </a:solidFill>
                <a:latin typeface="Cantata One"/>
                <a:ea typeface="Cantata One"/>
                <a:cs typeface="Cantata One"/>
                <a:sym typeface="Cantata One"/>
              </a:rPr>
              <a:t/>
            </a:r>
            <a:br>
              <a:rPr lang="en-US" sz="1400" b="1" dirty="0" smtClean="0">
                <a:solidFill>
                  <a:srgbClr val="000000"/>
                </a:solidFill>
                <a:latin typeface="Cantata One"/>
                <a:ea typeface="Cantata One"/>
                <a:cs typeface="Cantata One"/>
                <a:sym typeface="Cantata One"/>
              </a:rPr>
            </a:br>
            <a:r>
              <a:rPr lang="en-US" sz="1400" b="1" dirty="0">
                <a:solidFill>
                  <a:srgbClr val="000000"/>
                </a:solidFill>
                <a:latin typeface="Cantata One"/>
                <a:ea typeface="Cantata One"/>
                <a:cs typeface="Cantata One"/>
                <a:sym typeface="Cantata One"/>
              </a:rPr>
              <a:t/>
            </a:r>
            <a:br>
              <a:rPr lang="en-US" sz="1400" b="1" dirty="0">
                <a:solidFill>
                  <a:srgbClr val="000000"/>
                </a:solidFill>
                <a:latin typeface="Cantata One"/>
                <a:ea typeface="Cantata One"/>
                <a:cs typeface="Cantata One"/>
                <a:sym typeface="Cantata One"/>
              </a:rPr>
            </a:br>
            <a:r>
              <a:rPr lang="en-US" sz="1400" b="1" dirty="0" smtClean="0">
                <a:solidFill>
                  <a:srgbClr val="000000"/>
                </a:solidFill>
                <a:latin typeface="Cantata One"/>
                <a:ea typeface="Cantata One"/>
                <a:cs typeface="Cantata One"/>
                <a:sym typeface="Cantata One"/>
              </a:rPr>
              <a:t>	-</a:t>
            </a:r>
            <a:r>
              <a:rPr lang="en-US" sz="1400" dirty="0" smtClean="0">
                <a:latin typeface="Times New Roman" panose="02020603050405020304" pitchFamily="18" charset="0"/>
                <a:ea typeface="Cantata One"/>
                <a:cs typeface="Times New Roman" panose="02020603050405020304" pitchFamily="18" charset="0"/>
                <a:sym typeface="Cantata One"/>
              </a:rPr>
              <a:t>Mass enrolment software (used for the initial enrolment)</a:t>
            </a:r>
            <a:br>
              <a:rPr lang="en-US" sz="1400" dirty="0" smtClean="0">
                <a:latin typeface="Times New Roman" panose="02020603050405020304" pitchFamily="18" charset="0"/>
                <a:ea typeface="Cantata One"/>
                <a:cs typeface="Times New Roman" panose="02020603050405020304" pitchFamily="18" charset="0"/>
                <a:sym typeface="Cantata One"/>
              </a:rPr>
            </a:br>
            <a:r>
              <a:rPr lang="en-US" sz="1400" dirty="0">
                <a:latin typeface="Times New Roman" panose="02020603050405020304" pitchFamily="18" charset="0"/>
                <a:ea typeface="Cantata One"/>
                <a:cs typeface="Times New Roman" panose="02020603050405020304" pitchFamily="18" charset="0"/>
                <a:sym typeface="Cantata One"/>
              </a:rPr>
              <a:t>	</a:t>
            </a:r>
            <a:r>
              <a:rPr lang="en-US" sz="1400" dirty="0" smtClean="0">
                <a:latin typeface="Times New Roman" panose="02020603050405020304" pitchFamily="18" charset="0"/>
                <a:ea typeface="Cantata One"/>
                <a:cs typeface="Times New Roman" panose="02020603050405020304" pitchFamily="18" charset="0"/>
                <a:sym typeface="Cantata One"/>
              </a:rPr>
              <a:t>- </a:t>
            </a:r>
            <a:r>
              <a:rPr lang="en-US" sz="1400" dirty="0">
                <a:latin typeface="Times New Roman" panose="02020603050405020304" pitchFamily="18" charset="0"/>
                <a:ea typeface="Cantata One"/>
                <a:cs typeface="Times New Roman" panose="02020603050405020304" pitchFamily="18" charset="0"/>
                <a:sym typeface="Cantata One"/>
              </a:rPr>
              <a:t>Huduma card distribution </a:t>
            </a:r>
            <a:r>
              <a:rPr lang="en-US" sz="1400" dirty="0" smtClean="0">
                <a:latin typeface="Times New Roman" panose="02020603050405020304" pitchFamily="18" charset="0"/>
                <a:ea typeface="Cantata One"/>
                <a:cs typeface="Times New Roman" panose="02020603050405020304" pitchFamily="18" charset="0"/>
                <a:sym typeface="Cantata One"/>
              </a:rPr>
              <a:t>, issuance and tracking software</a:t>
            </a:r>
            <a:br>
              <a:rPr lang="en-US" sz="1400" dirty="0" smtClean="0">
                <a:latin typeface="Times New Roman" panose="02020603050405020304" pitchFamily="18" charset="0"/>
                <a:ea typeface="Cantata One"/>
                <a:cs typeface="Times New Roman" panose="02020603050405020304" pitchFamily="18" charset="0"/>
                <a:sym typeface="Cantata One"/>
              </a:rPr>
            </a:br>
            <a:r>
              <a:rPr lang="en-US" sz="1400" dirty="0">
                <a:latin typeface="Times New Roman" panose="02020603050405020304" pitchFamily="18" charset="0"/>
                <a:ea typeface="Cantata One"/>
                <a:cs typeface="Times New Roman" panose="02020603050405020304" pitchFamily="18" charset="0"/>
                <a:sym typeface="Cantata One"/>
              </a:rPr>
              <a:t>	</a:t>
            </a:r>
            <a:r>
              <a:rPr lang="en-US" sz="1400" dirty="0" smtClean="0">
                <a:latin typeface="Times New Roman" panose="02020603050405020304" pitchFamily="18" charset="0"/>
                <a:ea typeface="Cantata One"/>
                <a:cs typeface="Times New Roman" panose="02020603050405020304" pitchFamily="18" charset="0"/>
                <a:sym typeface="Cantata One"/>
              </a:rPr>
              <a:t>- </a:t>
            </a:r>
            <a:r>
              <a:rPr lang="en-US" sz="1400" dirty="0">
                <a:latin typeface="Times New Roman" panose="02020603050405020304" pitchFamily="18" charset="0"/>
                <a:ea typeface="Cantata One"/>
                <a:cs typeface="Times New Roman" panose="02020603050405020304" pitchFamily="18" charset="0"/>
                <a:sym typeface="Cantata One"/>
              </a:rPr>
              <a:t>Software for the continuous </a:t>
            </a:r>
            <a:r>
              <a:rPr lang="en-US" sz="1400" dirty="0" smtClean="0">
                <a:latin typeface="Times New Roman" panose="02020603050405020304" pitchFamily="18" charset="0"/>
                <a:ea typeface="Cantata One"/>
                <a:cs typeface="Times New Roman" panose="02020603050405020304" pitchFamily="18" charset="0"/>
                <a:sym typeface="Cantata One"/>
              </a:rPr>
              <a:t>registration</a:t>
            </a:r>
            <a:br>
              <a:rPr lang="en-US" sz="1400" dirty="0" smtClean="0">
                <a:latin typeface="Times New Roman" panose="02020603050405020304" pitchFamily="18" charset="0"/>
                <a:ea typeface="Cantata One"/>
                <a:cs typeface="Times New Roman" panose="02020603050405020304" pitchFamily="18" charset="0"/>
                <a:sym typeface="Cantata One"/>
              </a:rPr>
            </a:br>
            <a:r>
              <a:rPr lang="en-US" sz="1400" dirty="0">
                <a:latin typeface="Times New Roman" panose="02020603050405020304" pitchFamily="18" charset="0"/>
                <a:ea typeface="Cantata One"/>
                <a:cs typeface="Times New Roman" panose="02020603050405020304" pitchFamily="18" charset="0"/>
                <a:sym typeface="Cantata One"/>
              </a:rPr>
              <a:t>	</a:t>
            </a:r>
            <a:r>
              <a:rPr lang="en-US" sz="1400" dirty="0" smtClean="0">
                <a:latin typeface="Times New Roman" panose="02020603050405020304" pitchFamily="18" charset="0"/>
                <a:ea typeface="Cantata One"/>
                <a:cs typeface="Times New Roman" panose="02020603050405020304" pitchFamily="18" charset="0"/>
                <a:sym typeface="Cantata One"/>
              </a:rPr>
              <a:t>- </a:t>
            </a:r>
            <a:r>
              <a:rPr lang="en-US" sz="1400" dirty="0">
                <a:latin typeface="Times New Roman" panose="02020603050405020304" pitchFamily="18" charset="0"/>
                <a:ea typeface="Cantata One"/>
                <a:cs typeface="Times New Roman" panose="02020603050405020304" pitchFamily="18" charset="0"/>
                <a:sym typeface="Cantata One"/>
              </a:rPr>
              <a:t>Application to enable update and </a:t>
            </a:r>
            <a:r>
              <a:rPr lang="en-US" sz="1400" dirty="0" smtClean="0">
                <a:latin typeface="Times New Roman" panose="02020603050405020304" pitchFamily="18" charset="0"/>
                <a:ea typeface="Cantata One"/>
                <a:cs typeface="Times New Roman" panose="02020603050405020304" pitchFamily="18" charset="0"/>
                <a:sym typeface="Cantata One"/>
              </a:rPr>
              <a:t>correction of persons particulars</a:t>
            </a:r>
            <a:br>
              <a:rPr lang="en-US" sz="1400" dirty="0" smtClean="0">
                <a:latin typeface="Times New Roman" panose="02020603050405020304" pitchFamily="18" charset="0"/>
                <a:ea typeface="Cantata One"/>
                <a:cs typeface="Times New Roman" panose="02020603050405020304" pitchFamily="18" charset="0"/>
                <a:sym typeface="Cantata One"/>
              </a:rPr>
            </a:br>
            <a:r>
              <a:rPr lang="en-US" sz="1400" dirty="0">
                <a:latin typeface="Times New Roman" panose="02020603050405020304" pitchFamily="18" charset="0"/>
                <a:ea typeface="Cantata One"/>
                <a:cs typeface="Times New Roman" panose="02020603050405020304" pitchFamily="18" charset="0"/>
                <a:sym typeface="Cantata One"/>
              </a:rPr>
              <a:t>	</a:t>
            </a:r>
            <a:r>
              <a:rPr lang="en-US" sz="1400" dirty="0" smtClean="0">
                <a:latin typeface="Times New Roman" panose="02020603050405020304" pitchFamily="18" charset="0"/>
                <a:ea typeface="Cantata One"/>
                <a:cs typeface="Times New Roman" panose="02020603050405020304" pitchFamily="18" charset="0"/>
                <a:sym typeface="Cantata One"/>
              </a:rPr>
              <a:t>- </a:t>
            </a:r>
            <a:r>
              <a:rPr lang="en-US" sz="1400" dirty="0">
                <a:latin typeface="Times New Roman" panose="02020603050405020304" pitchFamily="18" charset="0"/>
                <a:ea typeface="Cantata One"/>
                <a:cs typeface="Times New Roman" panose="02020603050405020304" pitchFamily="18" charset="0"/>
                <a:sym typeface="Cantata One"/>
              </a:rPr>
              <a:t>Huduma Namba public portal</a:t>
            </a:r>
            <a:r>
              <a:rPr lang="en-US" sz="1400" dirty="0"/>
              <a:t/>
            </a:r>
            <a:br>
              <a:rPr lang="en-US" sz="1400" dirty="0"/>
            </a:br>
            <a:r>
              <a:rPr lang="en-US" sz="1400" dirty="0"/>
              <a:t/>
            </a:r>
            <a:br>
              <a:rPr lang="en-US" sz="1400" dirty="0"/>
            </a:br>
            <a:r>
              <a:rPr lang="en-US" sz="1400" dirty="0"/>
              <a:t/>
            </a:r>
            <a:br>
              <a:rPr lang="en-US" sz="1400" dirty="0"/>
            </a:br>
            <a:r>
              <a:rPr lang="en-US" sz="1400" dirty="0"/>
              <a:t/>
            </a:r>
            <a:br>
              <a:rPr lang="en-US" sz="1400" dirty="0"/>
            </a:br>
            <a:r>
              <a:rPr lang="en-US" sz="1400" dirty="0" smtClean="0"/>
              <a:t/>
            </a:r>
            <a:br>
              <a:rPr lang="en-US" sz="1400" dirty="0" smtClean="0"/>
            </a:br>
            <a: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
            </a:r>
            <a:b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br>
            <a:endParaRPr sz="1400" dirty="0">
              <a:latin typeface="Times New Roman" panose="02020603050405020304" pitchFamily="18" charset="0"/>
              <a:cs typeface="Times New Roman" panose="02020603050405020304" pitchFamily="18" charset="0"/>
            </a:endParaRPr>
          </a:p>
        </p:txBody>
      </p:sp>
      <p:sp>
        <p:nvSpPr>
          <p:cNvPr id="292" name="Google Shape;292;p31"/>
          <p:cNvSpPr txBox="1">
            <a:spLocks noGrp="1"/>
          </p:cNvSpPr>
          <p:nvPr>
            <p:ph idx="1"/>
          </p:nvPr>
        </p:nvSpPr>
        <p:spPr>
          <a:xfrm>
            <a:off x="960438" y="120799"/>
            <a:ext cx="8183562" cy="83673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1440"/>
              <a:buNone/>
            </a:pPr>
            <a:r>
              <a:rPr lang="en-US" b="1" i="0"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….Notable achievements</a:t>
            </a:r>
            <a:endParaRPr b="0" i="0" u="none" dirty="0">
              <a:solidFill>
                <a:srgbClr val="0F496F"/>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endParaRPr>
          </a:p>
          <a:p>
            <a:pPr marL="457200" lvl="0" indent="-228600" algn="l" rtl="0">
              <a:spcBef>
                <a:spcPts val="360"/>
              </a:spcBef>
              <a:spcAft>
                <a:spcPts val="0"/>
              </a:spcAft>
              <a:buSzPts val="1440"/>
              <a:buNone/>
            </a:pPr>
            <a:endParaRPr sz="2000" b="0" i="0" u="none" dirty="0">
              <a:solidFill>
                <a:srgbClr val="0F496F"/>
              </a:solidFill>
              <a:effectLst>
                <a:outerShdw blurRad="38100" dist="38100" dir="2700000" algn="tl">
                  <a:srgbClr val="000000">
                    <a:alpha val="43137"/>
                  </a:srgbClr>
                </a:outerShdw>
              </a:effectLst>
              <a:latin typeface="Century Gothic"/>
              <a:ea typeface="Century Gothic"/>
              <a:cs typeface="Century Gothic"/>
              <a:sym typeface="Century Gothic"/>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28</a:t>
            </a:fld>
            <a:endParaRPr lang="en-US"/>
          </a:p>
        </p:txBody>
      </p:sp>
    </p:spTree>
  </p:cSld>
  <p:clrMapOvr>
    <a:masterClrMapping/>
  </p:clrMapOvr>
  <p:transition spd="slow">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29</a:t>
            </a:fld>
            <a:endParaRPr lang="en-US" sz="1400">
              <a:solidFill>
                <a:srgbClr val="000000"/>
              </a:solidFill>
              <a:latin typeface="Arial"/>
              <a:ea typeface="Arial"/>
              <a:cs typeface="Arial"/>
              <a:sym typeface="Arial"/>
            </a:endParaRPr>
          </a:p>
        </p:txBody>
      </p:sp>
      <p:sp>
        <p:nvSpPr>
          <p:cNvPr id="5" name="TextBox 4"/>
          <p:cNvSpPr txBox="1"/>
          <p:nvPr/>
        </p:nvSpPr>
        <p:spPr>
          <a:xfrm>
            <a:off x="1155939" y="172529"/>
            <a:ext cx="7522233"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dirty="0" smtClean="0">
                <a:latin typeface="Times New Roman" panose="02020603050405020304" pitchFamily="18" charset="0"/>
                <a:ea typeface="Cantata One"/>
                <a:cs typeface="Times New Roman" panose="02020603050405020304" pitchFamily="18" charset="0"/>
                <a:sym typeface="Cantata One"/>
              </a:rPr>
              <a:t>Civil Registration Services Vital Statistics End To End System For Registration Of Births And Deaths</a:t>
            </a:r>
            <a:endParaRPr lang="en-US" sz="2000" dirty="0">
              <a:latin typeface="Times New Roman" panose="02020603050405020304" pitchFamily="18" charset="0"/>
              <a:cs typeface="Times New Roman" panose="02020603050405020304" pitchFamily="18" charset="0"/>
            </a:endParaRPr>
          </a:p>
        </p:txBody>
      </p:sp>
      <p:sp>
        <p:nvSpPr>
          <p:cNvPr id="6" name="TextBox 5"/>
          <p:cNvSpPr txBox="1"/>
          <p:nvPr/>
        </p:nvSpPr>
        <p:spPr>
          <a:xfrm>
            <a:off x="767752" y="957532"/>
            <a:ext cx="8307238" cy="6340197"/>
          </a:xfrm>
          <a:prstGeom prst="rect">
            <a:avLst/>
          </a:prstGeom>
          <a:noFill/>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smtClean="0">
                <a:solidFill>
                  <a:schemeClr val="tx1"/>
                </a:solidFill>
                <a:latin typeface="Times New Roman" panose="02020603050405020304" pitchFamily="18" charset="0"/>
                <a:cs typeface="Times New Roman" panose="02020603050405020304" pitchFamily="18" charset="0"/>
              </a:rPr>
              <a:t>This is being developed by our team of ICT experts located at our state of the art  Personalization and printing center in conjunction with the civil registration personnel who are very experienced in the birth, death registration and vital statistics.</a:t>
            </a:r>
          </a:p>
          <a:p>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Once </a:t>
            </a:r>
            <a:r>
              <a:rPr lang="en-US" dirty="0">
                <a:solidFill>
                  <a:schemeClr val="tx1"/>
                </a:solidFill>
                <a:latin typeface="Times New Roman" panose="02020603050405020304" pitchFamily="18" charset="0"/>
                <a:cs typeface="Times New Roman" panose="02020603050405020304" pitchFamily="18" charset="0"/>
              </a:rPr>
              <a:t>complete it will greatly assist remove exclusion that is currently evidenced  by the punitive requirement of vetting of all border </a:t>
            </a:r>
            <a:r>
              <a:rPr lang="en-US" dirty="0" smtClean="0">
                <a:solidFill>
                  <a:schemeClr val="tx1"/>
                </a:solidFill>
                <a:latin typeface="Times New Roman" panose="02020603050405020304" pitchFamily="18" charset="0"/>
                <a:cs typeface="Times New Roman" panose="02020603050405020304" pitchFamily="18" charset="0"/>
              </a:rPr>
              <a:t>communities</a:t>
            </a:r>
          </a:p>
          <a:p>
            <a:r>
              <a:rPr lang="en-US" dirty="0" smtClean="0">
                <a:solidFill>
                  <a:schemeClr val="tx1"/>
                </a:solidFill>
                <a:latin typeface="Times New Roman" panose="02020603050405020304" pitchFamily="18" charset="0"/>
                <a:cs typeface="Times New Roman" panose="02020603050405020304" pitchFamily="18" charset="0"/>
              </a:rPr>
              <a:t>This </a:t>
            </a:r>
            <a:r>
              <a:rPr lang="en-US" dirty="0">
                <a:solidFill>
                  <a:schemeClr val="tx1"/>
                </a:solidFill>
                <a:latin typeface="Times New Roman" panose="02020603050405020304" pitchFamily="18" charset="0"/>
                <a:cs typeface="Times New Roman" panose="02020603050405020304" pitchFamily="18" charset="0"/>
              </a:rPr>
              <a:t>will also assist the  stateless persons get registered once they are approved by the taskforce on stateless </a:t>
            </a:r>
            <a:r>
              <a:rPr lang="en-US" dirty="0" smtClean="0">
                <a:solidFill>
                  <a:schemeClr val="tx1"/>
                </a:solidFill>
                <a:latin typeface="Times New Roman" panose="02020603050405020304" pitchFamily="18" charset="0"/>
                <a:cs typeface="Times New Roman" panose="02020603050405020304" pitchFamily="18" charset="0"/>
              </a:rPr>
              <a:t>persons</a:t>
            </a:r>
          </a:p>
          <a:p>
            <a:pPr marL="285750" indent="-285750">
              <a:buFont typeface="Wingdings" panose="05000000000000000000" pitchFamily="2" charset="2"/>
              <a:buChar char="§"/>
            </a:pP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The system will also help develop vital </a:t>
            </a:r>
            <a:r>
              <a:rPr lang="en-US" dirty="0" smtClean="0">
                <a:solidFill>
                  <a:schemeClr val="tx1"/>
                </a:solidFill>
                <a:latin typeface="Times New Roman" panose="02020603050405020304" pitchFamily="18" charset="0"/>
                <a:cs typeface="Times New Roman" panose="02020603050405020304" pitchFamily="18" charset="0"/>
              </a:rPr>
              <a:t>statistics on births, deaths, marriages, adoption, divorce, recognition, legitimation real-time that are very critical for planning.</a:t>
            </a:r>
            <a:endParaRPr lang="en-US" dirty="0" smtClean="0">
              <a:solidFill>
                <a:schemeClr val="tx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It will also greatly improve birth and death registration rates to the SDG 16.9 </a:t>
            </a:r>
            <a:r>
              <a:rPr lang="en-US" dirty="0" smtClean="0">
                <a:solidFill>
                  <a:schemeClr val="tx1"/>
                </a:solidFill>
                <a:latin typeface="Times New Roman" panose="02020603050405020304" pitchFamily="18" charset="0"/>
                <a:cs typeface="Times New Roman" panose="02020603050405020304" pitchFamily="18" charset="0"/>
              </a:rPr>
              <a:t>desired levels</a:t>
            </a:r>
          </a:p>
          <a:p>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a:solidFill>
                  <a:schemeClr val="tx1"/>
                </a:solidFill>
                <a:latin typeface="Times New Roman" panose="02020603050405020304" pitchFamily="18" charset="0"/>
                <a:cs typeface="Times New Roman" panose="02020603050405020304" pitchFamily="18" charset="0"/>
              </a:rPr>
              <a:t>Reduces cost of numerous parallel biometric registrations done on registration of persons by different </a:t>
            </a:r>
            <a:r>
              <a:rPr lang="en-US" dirty="0" smtClean="0">
                <a:solidFill>
                  <a:schemeClr val="tx1"/>
                </a:solidFill>
                <a:latin typeface="Times New Roman" panose="02020603050405020304" pitchFamily="18" charset="0"/>
                <a:cs typeface="Times New Roman" panose="02020603050405020304" pitchFamily="18" charset="0"/>
              </a:rPr>
              <a:t>Government </a:t>
            </a:r>
            <a:r>
              <a:rPr lang="en-US" dirty="0" smtClean="0">
                <a:solidFill>
                  <a:schemeClr val="tx1"/>
                </a:solidFill>
                <a:latin typeface="Times New Roman" panose="02020603050405020304" pitchFamily="18" charset="0"/>
                <a:cs typeface="Times New Roman" panose="02020603050405020304" pitchFamily="18" charset="0"/>
              </a:rPr>
              <a:t>agencies</a:t>
            </a:r>
          </a:p>
          <a:p>
            <a:r>
              <a:rPr lang="en-US" dirty="0" smtClean="0">
                <a:solidFill>
                  <a:schemeClr val="tx1"/>
                </a:solidFill>
                <a:latin typeface="Times New Roman" panose="02020603050405020304" pitchFamily="18" charset="0"/>
                <a:cs typeface="Times New Roman" panose="02020603050405020304" pitchFamily="18" charset="0"/>
              </a:rPr>
              <a:t>The system will work with all the birth and deaths registration agents who are the assistant chiefs for events happening outsides hospitals and hospital personnel for events happening in a hospital set up.</a:t>
            </a:r>
          </a:p>
          <a:p>
            <a:endParaRPr lang="en-US" dirty="0" smtClean="0">
              <a:solidFill>
                <a:schemeClr val="tx1"/>
              </a:solidFill>
              <a:latin typeface="Times New Roman" panose="02020603050405020304" pitchFamily="18" charset="0"/>
              <a:cs typeface="Times New Roman" panose="02020603050405020304" pitchFamily="18" charset="0"/>
            </a:endParaRPr>
          </a:p>
          <a:p>
            <a:r>
              <a:rPr lang="en-US" dirty="0" smtClean="0">
                <a:solidFill>
                  <a:schemeClr val="tx1"/>
                </a:solidFill>
                <a:latin typeface="Times New Roman" panose="02020603050405020304" pitchFamily="18" charset="0"/>
                <a:cs typeface="Times New Roman" panose="02020603050405020304" pitchFamily="18" charset="0"/>
              </a:rPr>
              <a:t>We have a pool of 10,000 hand held </a:t>
            </a:r>
            <a:r>
              <a:rPr lang="en-US" dirty="0" err="1" smtClean="0">
                <a:solidFill>
                  <a:schemeClr val="tx1"/>
                </a:solidFill>
                <a:latin typeface="Times New Roman" panose="02020603050405020304" pitchFamily="18" charset="0"/>
                <a:cs typeface="Times New Roman" panose="02020603050405020304" pitchFamily="18" charset="0"/>
              </a:rPr>
              <a:t>Ipad</a:t>
            </a:r>
            <a:r>
              <a:rPr lang="en-US" dirty="0" err="1" smtClean="0">
                <a:solidFill>
                  <a:schemeClr val="tx1"/>
                </a:solidFill>
                <a:latin typeface="Times New Roman" panose="02020603050405020304" pitchFamily="18" charset="0"/>
                <a:cs typeface="Times New Roman" panose="02020603050405020304" pitchFamily="18" charset="0"/>
              </a:rPr>
              <a:t>s’</a:t>
            </a:r>
            <a:r>
              <a:rPr lang="en-US" dirty="0" smtClean="0">
                <a:solidFill>
                  <a:schemeClr val="tx1"/>
                </a:solidFill>
                <a:latin typeface="Times New Roman" panose="02020603050405020304" pitchFamily="18" charset="0"/>
                <a:cs typeface="Times New Roman" panose="02020603050405020304" pitchFamily="18" charset="0"/>
              </a:rPr>
              <a:t> and 30,000 biometric kits which will be distributed for use by the agents once the system is ready for use.</a:t>
            </a:r>
          </a:p>
          <a:p>
            <a:pPr lvl="0"/>
            <a:endParaRPr lang="en-US" dirty="0" smtClean="0">
              <a:solidFill>
                <a:schemeClr val="tx1"/>
              </a:solidFill>
              <a:latin typeface="Times New Roman" panose="02020603050405020304" pitchFamily="18" charset="0"/>
              <a:ea typeface="Cantata One"/>
              <a:cs typeface="Times New Roman" panose="02020603050405020304" pitchFamily="18" charset="0"/>
              <a:sym typeface="Cantata One"/>
            </a:endParaRPr>
          </a:p>
          <a:p>
            <a:pPr lvl="0"/>
            <a:r>
              <a:rPr lang="en-US" dirty="0" smtClean="0">
                <a:solidFill>
                  <a:schemeClr val="tx1"/>
                </a:solidFill>
                <a:latin typeface="Times New Roman" panose="02020603050405020304" pitchFamily="18" charset="0"/>
                <a:ea typeface="Cantata One"/>
                <a:cs typeface="Times New Roman" panose="02020603050405020304" pitchFamily="18" charset="0"/>
                <a:sym typeface="Cantata One"/>
              </a:rPr>
              <a:t>Birth </a:t>
            </a:r>
            <a:r>
              <a:rPr lang="en-US" dirty="0">
                <a:solidFill>
                  <a:schemeClr val="tx1"/>
                </a:solidFill>
                <a:latin typeface="Times New Roman" panose="02020603050405020304" pitchFamily="18" charset="0"/>
                <a:ea typeface="Cantata One"/>
                <a:cs typeface="Times New Roman" panose="02020603050405020304" pitchFamily="18" charset="0"/>
                <a:sym typeface="Cantata One"/>
              </a:rPr>
              <a:t>and death certificates will be printed from the system as and when required and will have all  the relevant details including the unique identifier number of the child issued at </a:t>
            </a:r>
            <a:r>
              <a:rPr lang="en-US" dirty="0" smtClean="0">
                <a:solidFill>
                  <a:schemeClr val="tx1"/>
                </a:solidFill>
                <a:latin typeface="Times New Roman" panose="02020603050405020304" pitchFamily="18" charset="0"/>
                <a:ea typeface="Cantata One"/>
                <a:cs typeface="Times New Roman" panose="02020603050405020304" pitchFamily="18" charset="0"/>
                <a:sym typeface="Cantata One"/>
              </a:rPr>
              <a:t>birth.</a:t>
            </a:r>
          </a:p>
          <a:p>
            <a:pPr lvl="0"/>
            <a:endParaRPr lang="en-US" dirty="0">
              <a:solidFill>
                <a:schemeClr val="tx1"/>
              </a:solidFill>
              <a:latin typeface="Times New Roman" panose="02020603050405020304" pitchFamily="18" charset="0"/>
              <a:ea typeface="Cantata One"/>
              <a:cs typeface="Times New Roman" panose="02020603050405020304" pitchFamily="18" charset="0"/>
              <a:sym typeface="Cantata One"/>
            </a:endParaRPr>
          </a:p>
          <a:p>
            <a:pPr lvl="0"/>
            <a:r>
              <a:rPr lang="en-US" dirty="0" smtClean="0">
                <a:solidFill>
                  <a:schemeClr val="tx1"/>
                </a:solidFill>
                <a:latin typeface="Times New Roman" panose="02020603050405020304" pitchFamily="18" charset="0"/>
                <a:ea typeface="Cantata One"/>
                <a:cs typeface="Times New Roman" panose="02020603050405020304" pitchFamily="18" charset="0"/>
                <a:sym typeface="Cantata One"/>
              </a:rPr>
              <a:t>So far the system is 40% developed and Civil registration Personnel are being trained to enable usability.</a:t>
            </a:r>
          </a:p>
          <a:p>
            <a:pPr lvl="0"/>
            <a:r>
              <a:rPr lang="en-US" dirty="0" smtClean="0">
                <a:solidFill>
                  <a:schemeClr val="tx1"/>
                </a:solidFill>
                <a:latin typeface="Times New Roman" panose="02020603050405020304" pitchFamily="18" charset="0"/>
                <a:ea typeface="Cantata One"/>
                <a:cs typeface="Times New Roman" panose="02020603050405020304" pitchFamily="18" charset="0"/>
                <a:sym typeface="Cantata One"/>
              </a:rPr>
              <a:t>The rollout of the system modular.</a:t>
            </a:r>
            <a:endParaRPr lang="en-US" dirty="0">
              <a:solidFill>
                <a:schemeClr val="tx1"/>
              </a:solidFill>
              <a:latin typeface="Times New Roman" panose="02020603050405020304" pitchFamily="18" charset="0"/>
              <a:ea typeface="Cantata One"/>
              <a:cs typeface="Times New Roman" panose="02020603050405020304" pitchFamily="18" charset="0"/>
              <a:sym typeface="Cantata One"/>
            </a:endParaRPr>
          </a:p>
          <a:p>
            <a:endParaRPr lang="en-US" dirty="0">
              <a:solidFill>
                <a:schemeClr val="tx1"/>
              </a:solidFill>
              <a:latin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
            </a:pPr>
            <a:endParaRPr lang="en-US"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631924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6" name="Object 5"/>
          <p:cNvGraphicFramePr>
            <a:graphicFrameLocks noChangeAspect="1"/>
          </p:cNvGraphicFramePr>
          <p:nvPr>
            <p:extLst>
              <p:ext uri="{D42A27DB-BD31-4B8C-83A1-F6EECF244321}">
                <p14:modId xmlns:p14="http://schemas.microsoft.com/office/powerpoint/2010/main" val="1953900970"/>
              </p:ext>
            </p:extLst>
          </p:nvPr>
        </p:nvGraphicFramePr>
        <p:xfrm>
          <a:off x="1938788" y="1249011"/>
          <a:ext cx="5454050" cy="3692944"/>
        </p:xfrm>
        <a:graphic>
          <a:graphicData uri="http://schemas.openxmlformats.org/presentationml/2006/ole">
            <mc:AlternateContent xmlns:mc="http://schemas.openxmlformats.org/markup-compatibility/2006">
              <mc:Choice xmlns:v="urn:schemas-microsoft-com:vml" Requires="v">
                <p:oleObj spid="_x0000_s1046" r:id="rId3" imgW="12809412" imgH="8663782" progId="Visio.Drawing.15">
                  <p:embed/>
                </p:oleObj>
              </mc:Choice>
              <mc:Fallback>
                <p:oleObj r:id="rId3" imgW="12809412" imgH="8663782" progId="Visio.Drawing.15">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38788" y="1249011"/>
                        <a:ext cx="5454050" cy="3692944"/>
                      </a:xfrm>
                      <a:prstGeom prst="rect">
                        <a:avLst/>
                      </a:prstGeom>
                      <a:noFill/>
                      <a:ln>
                        <a:solidFill>
                          <a:srgbClr val="C00000"/>
                        </a:solidFill>
                      </a:ln>
                    </p:spPr>
                  </p:pic>
                </p:oleObj>
              </mc:Fallback>
            </mc:AlternateContent>
          </a:graphicData>
        </a:graphic>
      </p:graphicFrame>
      <p:sp>
        <p:nvSpPr>
          <p:cNvPr id="8" name="TextBox 7"/>
          <p:cNvSpPr txBox="1"/>
          <p:nvPr/>
        </p:nvSpPr>
        <p:spPr>
          <a:xfrm>
            <a:off x="1233577" y="181156"/>
            <a:ext cx="7496354" cy="707886"/>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sz="2000" dirty="0" smtClean="0">
                <a:latin typeface="Times New Roman" panose="02020603050405020304" pitchFamily="18" charset="0"/>
                <a:ea typeface="Cantata One"/>
                <a:cs typeface="Times New Roman" panose="02020603050405020304" pitchFamily="18" charset="0"/>
                <a:sym typeface="Cantata One"/>
              </a:rPr>
              <a:t>Civil Registration Services Vital Statistics End To End System For Registration Of Births And Deaths (Development Ongoing).</a:t>
            </a:r>
            <a:endParaRPr lang="en-US" sz="2000" dirty="0">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30</a:t>
            </a:fld>
            <a:endParaRPr lang="en-US"/>
          </a:p>
        </p:txBody>
      </p:sp>
    </p:spTree>
    <p:extLst>
      <p:ext uri="{BB962C8B-B14F-4D97-AF65-F5344CB8AC3E}">
        <p14:creationId xmlns:p14="http://schemas.microsoft.com/office/powerpoint/2010/main" val="2265100370"/>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43794" y="595221"/>
            <a:ext cx="7401465" cy="4185761"/>
          </a:xfrm>
          <a:prstGeom prst="rect">
            <a:avLst/>
          </a:prstGeom>
        </p:spPr>
        <p:style>
          <a:lnRef idx="0">
            <a:scrgbClr r="0" g="0" b="0"/>
          </a:lnRef>
          <a:fillRef idx="1001">
            <a:schemeClr val="lt2"/>
          </a:fillRef>
          <a:effectRef idx="0">
            <a:scrgbClr r="0" g="0" b="0"/>
          </a:effectRef>
          <a:fontRef idx="major"/>
        </p:style>
        <p:txBody>
          <a:bodyPr wrap="square" rtlCol="0">
            <a:spAutoFit/>
          </a:bodyPr>
          <a:lstStyle/>
          <a:p>
            <a:pPr lvl="0"/>
            <a:r>
              <a:rPr lang="en-US" b="1" dirty="0">
                <a:latin typeface="Times New Roman" panose="02020603050405020304" pitchFamily="18" charset="0"/>
                <a:cs typeface="Times New Roman" panose="02020603050405020304" pitchFamily="18" charset="0"/>
              </a:rPr>
              <a:t>Digitized Records</a:t>
            </a:r>
            <a:r>
              <a:rPr lang="en-US" dirty="0">
                <a:latin typeface="Times New Roman" panose="02020603050405020304" pitchFamily="18" charset="0"/>
                <a:cs typeface="Times New Roman" panose="02020603050405020304" pitchFamily="18" charset="0"/>
              </a:rPr>
              <a:t>- These are records that were digitized during the Mass digitization exercise conducted by the department in 2019. </a:t>
            </a:r>
          </a:p>
          <a:p>
            <a:r>
              <a:rPr lang="en-US" dirty="0">
                <a:latin typeface="Times New Roman" panose="02020603050405020304" pitchFamily="18" charset="0"/>
                <a:cs typeface="Times New Roman" panose="02020603050405020304" pitchFamily="18" charset="0"/>
              </a:rPr>
              <a:t> </a:t>
            </a:r>
          </a:p>
          <a:p>
            <a:pPr lvl="0"/>
            <a:r>
              <a:rPr lang="en-US" b="1" dirty="0">
                <a:latin typeface="Times New Roman" panose="02020603050405020304" pitchFamily="18" charset="0"/>
                <a:cs typeface="Times New Roman" panose="02020603050405020304" pitchFamily="18" charset="0"/>
              </a:rPr>
              <a:t>Scanned Birth Notifications </a:t>
            </a:r>
            <a:r>
              <a:rPr lang="en-US" dirty="0">
                <a:latin typeface="Times New Roman" panose="02020603050405020304" pitchFamily="18" charset="0"/>
                <a:cs typeface="Times New Roman" panose="02020603050405020304" pitchFamily="18" charset="0"/>
              </a:rPr>
              <a:t>– These are birth notifications that have been scanned by the various registration offices that are yet to be transcribed.</a:t>
            </a:r>
          </a:p>
          <a:p>
            <a:r>
              <a:rPr lang="en-US" dirty="0">
                <a:latin typeface="Times New Roman" panose="02020603050405020304" pitchFamily="18" charset="0"/>
                <a:cs typeface="Times New Roman" panose="02020603050405020304" pitchFamily="18" charset="0"/>
              </a:rPr>
              <a:t> </a:t>
            </a:r>
          </a:p>
          <a:p>
            <a:pPr lvl="0"/>
            <a:r>
              <a:rPr lang="en-US" b="1" dirty="0">
                <a:latin typeface="Times New Roman" panose="02020603050405020304" pitchFamily="18" charset="0"/>
                <a:cs typeface="Times New Roman" panose="02020603050405020304" pitchFamily="18" charset="0"/>
              </a:rPr>
              <a:t>Upload scanned Images – </a:t>
            </a:r>
            <a:r>
              <a:rPr lang="en-US" dirty="0">
                <a:latin typeface="Times New Roman" panose="02020603050405020304" pitchFamily="18" charset="0"/>
                <a:cs typeface="Times New Roman" panose="02020603050405020304" pitchFamily="18" charset="0"/>
              </a:rPr>
              <a:t>This is the process of uploading scanned images into central system to be transcribed</a:t>
            </a:r>
          </a:p>
          <a:p>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lvl="0"/>
            <a:r>
              <a:rPr lang="en-US" b="1" dirty="0">
                <a:latin typeface="Times New Roman" panose="02020603050405020304" pitchFamily="18" charset="0"/>
                <a:cs typeface="Times New Roman" panose="02020603050405020304" pitchFamily="18" charset="0"/>
              </a:rPr>
              <a:t>Transcription –</a:t>
            </a:r>
            <a:r>
              <a:rPr lang="en-US" dirty="0">
                <a:latin typeface="Times New Roman" panose="02020603050405020304" pitchFamily="18" charset="0"/>
                <a:cs typeface="Times New Roman" panose="02020603050405020304" pitchFamily="18" charset="0"/>
              </a:rPr>
              <a:t> The process of converting the scanned images into searchable text</a:t>
            </a:r>
          </a:p>
          <a:p>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lvl="0"/>
            <a:r>
              <a:rPr lang="en-US" b="1" dirty="0">
                <a:latin typeface="Times New Roman" panose="02020603050405020304" pitchFamily="18" charset="0"/>
                <a:cs typeface="Times New Roman" panose="02020603050405020304" pitchFamily="18" charset="0"/>
              </a:rPr>
              <a:t>System Validation –</a:t>
            </a:r>
            <a:r>
              <a:rPr lang="en-US" dirty="0">
                <a:latin typeface="Times New Roman" panose="02020603050405020304" pitchFamily="18" charset="0"/>
                <a:cs typeface="Times New Roman" panose="02020603050405020304" pitchFamily="18" charset="0"/>
              </a:rPr>
              <a:t> This entails checking for completeness of a record, duplicates and validation of parents details.</a:t>
            </a:r>
          </a:p>
          <a:p>
            <a:r>
              <a:rPr lang="en-US" b="1" dirty="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a:p>
            <a:pPr lvl="0"/>
            <a:r>
              <a:rPr lang="en-US" b="1" dirty="0">
                <a:latin typeface="Times New Roman" panose="02020603050405020304" pitchFamily="18" charset="0"/>
                <a:cs typeface="Times New Roman" panose="02020603050405020304" pitchFamily="18" charset="0"/>
              </a:rPr>
              <a:t>Human Adjudication –</a:t>
            </a:r>
            <a:r>
              <a:rPr lang="en-US" dirty="0">
                <a:latin typeface="Times New Roman" panose="02020603050405020304" pitchFamily="18" charset="0"/>
                <a:cs typeface="Times New Roman" panose="02020603050405020304" pitchFamily="18" charset="0"/>
              </a:rPr>
              <a:t> This process human intervention in adjudicating civil data, duplicates, change approval, parents details verification, Quality assurance and Regularization of problematic records.</a:t>
            </a:r>
          </a:p>
          <a:p>
            <a:r>
              <a:rPr lang="en-US" dirty="0">
                <a:latin typeface="Times New Roman" panose="02020603050405020304" pitchFamily="18" charset="0"/>
                <a:cs typeface="Times New Roman" panose="02020603050405020304" pitchFamily="18" charset="0"/>
              </a:rPr>
              <a:t> </a:t>
            </a:r>
          </a:p>
          <a:p>
            <a:r>
              <a:rPr lang="en-US" b="1" dirty="0">
                <a:latin typeface="Times New Roman" panose="02020603050405020304" pitchFamily="18" charset="0"/>
                <a:cs typeface="Times New Roman" panose="02020603050405020304" pitchFamily="18" charset="0"/>
              </a:rPr>
              <a:t>Validated Record</a:t>
            </a:r>
            <a:r>
              <a:rPr lang="en-US" dirty="0">
                <a:latin typeface="Times New Roman" panose="02020603050405020304" pitchFamily="18" charset="0"/>
                <a:cs typeface="Times New Roman" panose="02020603050405020304" pitchFamily="18" charset="0"/>
              </a:rPr>
              <a:t> -   These are records that have been successfully validated and are approved.</a:t>
            </a: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31</a:t>
            </a:fld>
            <a:endParaRPr lang="en-US"/>
          </a:p>
        </p:txBody>
      </p:sp>
    </p:spTree>
    <p:extLst>
      <p:ext uri="{BB962C8B-B14F-4D97-AF65-F5344CB8AC3E}">
        <p14:creationId xmlns:p14="http://schemas.microsoft.com/office/powerpoint/2010/main" val="2298827320"/>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310;p34"/>
          <p:cNvSpPr txBox="1">
            <a:spLocks/>
          </p:cNvSpPr>
          <p:nvPr/>
        </p:nvSpPr>
        <p:spPr>
          <a:xfrm>
            <a:off x="1076849" y="47952"/>
            <a:ext cx="8204200" cy="485775"/>
          </a:xfrm>
          <a:prstGeom prst="rect">
            <a:avLst/>
          </a:prstGeom>
          <a:noFill/>
          <a:ln>
            <a:noFill/>
          </a:ln>
        </p:spPr>
        <p:txBody>
          <a:bodyPr spcFirstLastPara="1" vert="horz" wrap="square" lIns="91425" tIns="45700" rIns="91425" bIns="45700" rtlCol="0" anchor="ctr" anchorCtr="0">
            <a:noAutofit/>
          </a:bodyPr>
          <a:lst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a:lstStyle>
          <a:p>
            <a:pPr marL="0" indent="0">
              <a:spcBef>
                <a:spcPts val="0"/>
              </a:spcBef>
              <a:buClrTx/>
              <a:buSzPts val="1440"/>
            </a:pPr>
            <a:r>
              <a:rPr lang="en-US" sz="2400" dirty="0" smtClean="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Challenges</a:t>
            </a:r>
            <a:endParaRPr lang="en-US" dirty="0">
              <a:effectLst>
                <a:outerShdw blurRad="38100" dist="38100" dir="2700000" algn="tl">
                  <a:srgbClr val="000000">
                    <a:alpha val="43137"/>
                  </a:srgbClr>
                </a:outerShdw>
              </a:effectLst>
            </a:endParaRPr>
          </a:p>
        </p:txBody>
      </p:sp>
      <p:sp>
        <p:nvSpPr>
          <p:cNvPr id="7" name="object 3">
            <a:extLst>
              <a:ext uri="{FF2B5EF4-FFF2-40B4-BE49-F238E27FC236}">
                <a16:creationId xmlns="" xmlns:a16="http://schemas.microsoft.com/office/drawing/2014/main" id="{8E9DF1BB-F8BA-4324-9386-CED3483CDC0E}"/>
              </a:ext>
            </a:extLst>
          </p:cNvPr>
          <p:cNvSpPr txBox="1">
            <a:spLocks noChangeArrowheads="1"/>
          </p:cNvSpPr>
          <p:nvPr/>
        </p:nvSpPr>
        <p:spPr bwMode="auto">
          <a:xfrm>
            <a:off x="612474" y="366012"/>
            <a:ext cx="3463789" cy="5863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99060" rIns="0" bIns="0">
            <a:spAutoFit/>
          </a:bodyPr>
          <a:lstStyle>
            <a:lvl1pPr marL="527050" indent="-514350">
              <a:lnSpc>
                <a:spcPct val="110000"/>
              </a:lnSpc>
              <a:spcBef>
                <a:spcPts val="700"/>
              </a:spcBef>
              <a:buClr>
                <a:schemeClr val="tx2"/>
              </a:buClr>
              <a:buFont typeface="Arial" panose="020B0604020202020204" pitchFamily="34" charset="0"/>
              <a:buChar char="•"/>
              <a:tabLst>
                <a:tab pos="527050" algn="l"/>
              </a:tabLst>
              <a:defRPr sz="2000">
                <a:solidFill>
                  <a:srgbClr val="595959"/>
                </a:solidFill>
                <a:latin typeface="Gill Sans MT" panose="020B0502020104020203" pitchFamily="34" charset="0"/>
              </a:defRPr>
            </a:lvl1pPr>
            <a:lvl2pPr marL="742950" indent="-285750">
              <a:lnSpc>
                <a:spcPct val="110000"/>
              </a:lnSpc>
              <a:spcBef>
                <a:spcPts val="700"/>
              </a:spcBef>
              <a:buClr>
                <a:schemeClr val="tx2"/>
              </a:buClr>
              <a:buFont typeface="Gill Sans MT" panose="020B0502020104020203" pitchFamily="34" charset="0"/>
              <a:buChar char="–"/>
              <a:tabLst>
                <a:tab pos="527050" algn="l"/>
              </a:tabLst>
              <a:defRPr>
                <a:solidFill>
                  <a:srgbClr val="595959"/>
                </a:solidFill>
                <a:latin typeface="Gill Sans MT" panose="020B0502020104020203" pitchFamily="34" charset="0"/>
              </a:defRPr>
            </a:lvl2pPr>
            <a:lvl3pPr marL="1143000" indent="-228600">
              <a:lnSpc>
                <a:spcPct val="110000"/>
              </a:lnSpc>
              <a:spcBef>
                <a:spcPts val="700"/>
              </a:spcBef>
              <a:buClr>
                <a:schemeClr val="tx2"/>
              </a:buClr>
              <a:buFont typeface="Arial" panose="020B0604020202020204" pitchFamily="34" charset="0"/>
              <a:buChar char="•"/>
              <a:tabLst>
                <a:tab pos="527050" algn="l"/>
              </a:tabLst>
              <a:defRPr sz="1600">
                <a:solidFill>
                  <a:srgbClr val="595959"/>
                </a:solidFill>
                <a:latin typeface="Gill Sans MT" panose="020B0502020104020203" pitchFamily="34" charset="0"/>
              </a:defRPr>
            </a:lvl3pPr>
            <a:lvl4pPr marL="1600200" indent="-228600">
              <a:lnSpc>
                <a:spcPct val="110000"/>
              </a:lnSpc>
              <a:spcBef>
                <a:spcPts val="700"/>
              </a:spcBef>
              <a:buClr>
                <a:schemeClr val="tx2"/>
              </a:buClr>
              <a:buFont typeface="Gill Sans MT" panose="020B0502020104020203" pitchFamily="34" charset="0"/>
              <a:buChar char="–"/>
              <a:tabLst>
                <a:tab pos="527050" algn="l"/>
              </a:tabLst>
              <a:defRPr sz="1400">
                <a:solidFill>
                  <a:srgbClr val="595959"/>
                </a:solidFill>
                <a:latin typeface="Gill Sans MT" panose="020B0502020104020203" pitchFamily="34" charset="0"/>
              </a:defRPr>
            </a:lvl4pPr>
            <a:lvl5pPr marL="2057400" indent="-228600">
              <a:lnSpc>
                <a:spcPct val="110000"/>
              </a:lnSpc>
              <a:spcBef>
                <a:spcPts val="700"/>
              </a:spcBef>
              <a:buClr>
                <a:schemeClr val="tx2"/>
              </a:buClr>
              <a:buFont typeface="Arial" panose="020B0604020202020204" pitchFamily="34" charset="0"/>
              <a:buChar char="•"/>
              <a:tabLst>
                <a:tab pos="527050" algn="l"/>
              </a:tabLst>
              <a:defRPr sz="1400">
                <a:solidFill>
                  <a:srgbClr val="595959"/>
                </a:solidFill>
                <a:latin typeface="Gill Sans MT" panose="020B0502020104020203" pitchFamily="34" charset="0"/>
              </a:defRPr>
            </a:lvl5pPr>
            <a:lvl6pPr marL="2514600" indent="-228600" defTabSz="457200" eaLnBrk="0" fontAlgn="base" hangingPunct="0">
              <a:lnSpc>
                <a:spcPct val="110000"/>
              </a:lnSpc>
              <a:spcBef>
                <a:spcPts val="700"/>
              </a:spcBef>
              <a:spcAft>
                <a:spcPct val="0"/>
              </a:spcAft>
              <a:buClr>
                <a:schemeClr val="tx2"/>
              </a:buClr>
              <a:buFont typeface="Arial" panose="020B0604020202020204" pitchFamily="34" charset="0"/>
              <a:buChar char="•"/>
              <a:tabLst>
                <a:tab pos="527050" algn="l"/>
              </a:tabLst>
              <a:defRPr sz="1400">
                <a:solidFill>
                  <a:srgbClr val="595959"/>
                </a:solidFill>
                <a:latin typeface="Gill Sans MT" panose="020B0502020104020203" pitchFamily="34" charset="0"/>
              </a:defRPr>
            </a:lvl6pPr>
            <a:lvl7pPr marL="2971800" indent="-228600" defTabSz="457200" eaLnBrk="0" fontAlgn="base" hangingPunct="0">
              <a:lnSpc>
                <a:spcPct val="110000"/>
              </a:lnSpc>
              <a:spcBef>
                <a:spcPts val="700"/>
              </a:spcBef>
              <a:spcAft>
                <a:spcPct val="0"/>
              </a:spcAft>
              <a:buClr>
                <a:schemeClr val="tx2"/>
              </a:buClr>
              <a:buFont typeface="Arial" panose="020B0604020202020204" pitchFamily="34" charset="0"/>
              <a:buChar char="•"/>
              <a:tabLst>
                <a:tab pos="527050" algn="l"/>
              </a:tabLst>
              <a:defRPr sz="1400">
                <a:solidFill>
                  <a:srgbClr val="595959"/>
                </a:solidFill>
                <a:latin typeface="Gill Sans MT" panose="020B0502020104020203" pitchFamily="34" charset="0"/>
              </a:defRPr>
            </a:lvl7pPr>
            <a:lvl8pPr marL="3429000" indent="-228600" defTabSz="457200" eaLnBrk="0" fontAlgn="base" hangingPunct="0">
              <a:lnSpc>
                <a:spcPct val="110000"/>
              </a:lnSpc>
              <a:spcBef>
                <a:spcPts val="700"/>
              </a:spcBef>
              <a:spcAft>
                <a:spcPct val="0"/>
              </a:spcAft>
              <a:buClr>
                <a:schemeClr val="tx2"/>
              </a:buClr>
              <a:buFont typeface="Arial" panose="020B0604020202020204" pitchFamily="34" charset="0"/>
              <a:buChar char="•"/>
              <a:tabLst>
                <a:tab pos="527050" algn="l"/>
              </a:tabLst>
              <a:defRPr sz="1400">
                <a:solidFill>
                  <a:srgbClr val="595959"/>
                </a:solidFill>
                <a:latin typeface="Gill Sans MT" panose="020B0502020104020203" pitchFamily="34" charset="0"/>
              </a:defRPr>
            </a:lvl8pPr>
            <a:lvl9pPr marL="3886200" indent="-228600" defTabSz="457200" eaLnBrk="0" fontAlgn="base" hangingPunct="0">
              <a:lnSpc>
                <a:spcPct val="110000"/>
              </a:lnSpc>
              <a:spcBef>
                <a:spcPts val="700"/>
              </a:spcBef>
              <a:spcAft>
                <a:spcPct val="0"/>
              </a:spcAft>
              <a:buClr>
                <a:schemeClr val="tx2"/>
              </a:buClr>
              <a:buFont typeface="Arial" panose="020B0604020202020204" pitchFamily="34" charset="0"/>
              <a:buChar char="•"/>
              <a:tabLst>
                <a:tab pos="527050" algn="l"/>
              </a:tabLst>
              <a:defRPr sz="1400">
                <a:solidFill>
                  <a:srgbClr val="595959"/>
                </a:solidFill>
                <a:latin typeface="Gill Sans MT" panose="020B0502020104020203" pitchFamily="34" charset="0"/>
              </a:defRPr>
            </a:lvl9pPr>
          </a:lstStyle>
          <a:p>
            <a:pPr marL="517525" indent="-342900" eaLnBrk="1" hangingPunct="1">
              <a:lnSpc>
                <a:spcPct val="100000"/>
              </a:lnSpc>
              <a:spcBef>
                <a:spcPct val="0"/>
              </a:spcBef>
              <a:buClr>
                <a:srgbClr val="A4A4A4"/>
              </a:buClr>
              <a:buAutoNum type="arabicPeriod"/>
              <a:tabLst>
                <a:tab pos="261938" algn="l"/>
              </a:tabLst>
              <a:defRPr/>
            </a:pPr>
            <a:r>
              <a:rPr lang="en-US" altLang="en-US" sz="1400" dirty="0" smtClean="0">
                <a:solidFill>
                  <a:schemeClr val="tx1"/>
                </a:solidFill>
                <a:latin typeface="Times New Roman" panose="02020603050405020304" pitchFamily="18" charset="0"/>
                <a:cs typeface="Times New Roman" panose="02020603050405020304" pitchFamily="18" charset="0"/>
              </a:rPr>
              <a:t>Several </a:t>
            </a:r>
            <a:r>
              <a:rPr lang="en-US" altLang="en-US" sz="1400" dirty="0">
                <a:solidFill>
                  <a:schemeClr val="tx1"/>
                </a:solidFill>
                <a:latin typeface="Times New Roman" panose="02020603050405020304" pitchFamily="18" charset="0"/>
                <a:cs typeface="Times New Roman" panose="02020603050405020304" pitchFamily="18" charset="0"/>
              </a:rPr>
              <a:t>court </a:t>
            </a:r>
            <a:r>
              <a:rPr lang="en-US" altLang="en-US" sz="1400" dirty="0" smtClean="0">
                <a:solidFill>
                  <a:schemeClr val="tx1"/>
                </a:solidFill>
                <a:latin typeface="Times New Roman" panose="02020603050405020304" pitchFamily="18" charset="0"/>
                <a:cs typeface="Times New Roman" panose="02020603050405020304" pitchFamily="18" charset="0"/>
              </a:rPr>
              <a:t>cases</a:t>
            </a:r>
          </a:p>
          <a:p>
            <a:pPr marL="517525" indent="-342900" eaLnBrk="1" hangingPunct="1">
              <a:lnSpc>
                <a:spcPct val="100000"/>
              </a:lnSpc>
              <a:spcBef>
                <a:spcPct val="0"/>
              </a:spcBef>
              <a:buClr>
                <a:srgbClr val="A4A4A4"/>
              </a:buClr>
              <a:buAutoNum type="arabicPeriod"/>
              <a:tabLst>
                <a:tab pos="261938" algn="l"/>
              </a:tabLst>
              <a:defRPr/>
            </a:pPr>
            <a:r>
              <a:rPr lang="en-US" altLang="en-US" sz="1400" dirty="0" smtClean="0">
                <a:solidFill>
                  <a:schemeClr val="tx1"/>
                </a:solidFill>
                <a:latin typeface="Times New Roman" panose="02020603050405020304" pitchFamily="18" charset="0"/>
                <a:cs typeface="Times New Roman" panose="02020603050405020304" pitchFamily="18" charset="0"/>
              </a:rPr>
              <a:t>Lack of political goodwill from some sections/ negative political propaganda</a:t>
            </a:r>
          </a:p>
          <a:p>
            <a:pPr marL="517525" indent="-342900" eaLnBrk="1" hangingPunct="1">
              <a:lnSpc>
                <a:spcPct val="100000"/>
              </a:lnSpc>
              <a:spcBef>
                <a:spcPct val="0"/>
              </a:spcBef>
              <a:buClr>
                <a:srgbClr val="A4A4A4"/>
              </a:buClr>
              <a:buAutoNum type="arabicPeriod"/>
              <a:tabLst>
                <a:tab pos="261938" algn="l"/>
              </a:tabLst>
              <a:defRPr/>
            </a:pPr>
            <a:r>
              <a:rPr lang="en-US" altLang="en-US" sz="1400" dirty="0" smtClean="0">
                <a:solidFill>
                  <a:schemeClr val="tx1"/>
                </a:solidFill>
                <a:latin typeface="Times New Roman" panose="02020603050405020304" pitchFamily="18" charset="0"/>
                <a:cs typeface="Times New Roman" panose="02020603050405020304" pitchFamily="18" charset="0"/>
              </a:rPr>
              <a:t>Inadequate funding</a:t>
            </a:r>
          </a:p>
          <a:p>
            <a:pPr marL="517525" indent="-342900" eaLnBrk="1" hangingPunct="1">
              <a:lnSpc>
                <a:spcPct val="100000"/>
              </a:lnSpc>
              <a:spcBef>
                <a:spcPct val="0"/>
              </a:spcBef>
              <a:buClr>
                <a:srgbClr val="A4A4A4"/>
              </a:buClr>
              <a:buAutoNum type="arabicPeriod"/>
              <a:tabLst>
                <a:tab pos="261938" algn="l"/>
              </a:tabLst>
              <a:defRPr/>
            </a:pPr>
            <a:r>
              <a:rPr lang="en-US" altLang="en-US" sz="1400" dirty="0" smtClean="0">
                <a:solidFill>
                  <a:schemeClr val="tx1"/>
                </a:solidFill>
                <a:latin typeface="Times New Roman" panose="02020603050405020304" pitchFamily="18" charset="0"/>
                <a:cs typeface="Times New Roman" panose="02020603050405020304" pitchFamily="18" charset="0"/>
              </a:rPr>
              <a:t>Fear/ resistance to change from some sections of staff of government departments that will integrate with the system</a:t>
            </a:r>
            <a:endParaRPr lang="en-US" altLang="en-US" sz="1400" dirty="0">
              <a:solidFill>
                <a:schemeClr val="tx1"/>
              </a:solidFill>
              <a:latin typeface="Times New Roman" panose="02020603050405020304" pitchFamily="18" charset="0"/>
              <a:cs typeface="Times New Roman" panose="02020603050405020304" pitchFamily="18" charset="0"/>
            </a:endParaRPr>
          </a:p>
          <a:p>
            <a:pPr indent="-352425" eaLnBrk="1" hangingPunct="1">
              <a:lnSpc>
                <a:spcPts val="2813"/>
              </a:lnSpc>
              <a:spcBef>
                <a:spcPct val="0"/>
              </a:spcBef>
              <a:buClr>
                <a:srgbClr val="A4A4A4"/>
              </a:buClr>
              <a:buFontTx/>
              <a:buAutoNum type="arabicPeriod"/>
              <a:tabLst>
                <a:tab pos="261938" algn="l"/>
              </a:tabLst>
              <a:defRPr/>
            </a:pPr>
            <a:r>
              <a:rPr lang="en-US" altLang="en-US" sz="1400" dirty="0" smtClean="0">
                <a:solidFill>
                  <a:schemeClr val="tx1"/>
                </a:solidFill>
                <a:latin typeface="Times New Roman" panose="02020603050405020304" pitchFamily="18" charset="0"/>
                <a:cs typeface="Times New Roman" panose="02020603050405020304" pitchFamily="18" charset="0"/>
              </a:rPr>
              <a:t>Misinformation on </a:t>
            </a:r>
            <a:r>
              <a:rPr lang="en-US" altLang="en-US" sz="1400" dirty="0">
                <a:solidFill>
                  <a:schemeClr val="tx1"/>
                </a:solidFill>
                <a:latin typeface="Times New Roman" panose="02020603050405020304" pitchFamily="18" charset="0"/>
                <a:cs typeface="Times New Roman" panose="02020603050405020304" pitchFamily="18" charset="0"/>
              </a:rPr>
              <a:t>data  required (DNA, GPS)</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Link to 666 in the bible</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Fake news</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Lack of Registration documents</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Biometric capture challenges ex. manual </a:t>
            </a:r>
            <a:r>
              <a:rPr lang="en-US" altLang="en-US" sz="1400" dirty="0" smtClean="0">
                <a:solidFill>
                  <a:schemeClr val="tx1"/>
                </a:solidFill>
                <a:latin typeface="Times New Roman" panose="02020603050405020304" pitchFamily="18" charset="0"/>
                <a:cs typeface="Times New Roman" panose="02020603050405020304" pitchFamily="18" charset="0"/>
              </a:rPr>
              <a:t>laborers</a:t>
            </a:r>
            <a:endParaRPr lang="en-US" altLang="en-US" sz="1400" dirty="0">
              <a:solidFill>
                <a:schemeClr val="tx1"/>
              </a:solidFill>
              <a:latin typeface="Times New Roman" panose="02020603050405020304" pitchFamily="18" charset="0"/>
              <a:cs typeface="Times New Roman" panose="02020603050405020304" pitchFamily="18" charset="0"/>
            </a:endParaRP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Network challenges</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Long queues </a:t>
            </a:r>
            <a:r>
              <a:rPr lang="en-US" altLang="en-US" sz="1400" i="1" dirty="0">
                <a:solidFill>
                  <a:schemeClr val="tx1"/>
                </a:solidFill>
                <a:latin typeface="Times New Roman" panose="02020603050405020304" pitchFamily="18" charset="0"/>
                <a:cs typeface="Times New Roman" panose="02020603050405020304" pitchFamily="18" charset="0"/>
              </a:rPr>
              <a:t>(Last days of registration)</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Low turnout after extension of Registration by H.E The President.</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Distribution challenges such as poor road network</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Insecurity-Remote areas</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System challenges</a:t>
            </a:r>
          </a:p>
          <a:p>
            <a:pPr indent="-352425" eaLnBrk="1" hangingPunct="1">
              <a:lnSpc>
                <a:spcPct val="100000"/>
              </a:lnSpc>
              <a:spcBef>
                <a:spcPct val="0"/>
              </a:spcBef>
              <a:buClr>
                <a:srgbClr val="A4A4A4"/>
              </a:buClr>
              <a:buFontTx/>
              <a:buAutoNum type="arabicPeriod"/>
              <a:tabLst>
                <a:tab pos="261938" algn="l"/>
              </a:tabLst>
              <a:defRPr/>
            </a:pPr>
            <a:r>
              <a:rPr lang="en-US" altLang="en-US" sz="1400" dirty="0">
                <a:solidFill>
                  <a:schemeClr val="tx1"/>
                </a:solidFill>
                <a:latin typeface="Times New Roman" panose="02020603050405020304" pitchFamily="18" charset="0"/>
                <a:cs typeface="Times New Roman" panose="02020603050405020304" pitchFamily="18" charset="0"/>
              </a:rPr>
              <a:t>No previous experience/ benchmarking</a:t>
            </a:r>
          </a:p>
          <a:p>
            <a:pPr eaLnBrk="1" hangingPunct="1">
              <a:lnSpc>
                <a:spcPct val="100000"/>
              </a:lnSpc>
              <a:spcBef>
                <a:spcPts val="688"/>
              </a:spcBef>
              <a:buClr>
                <a:srgbClr val="A4A4A4"/>
              </a:buClr>
              <a:buFontTx/>
              <a:buAutoNum type="arabicPeriod"/>
              <a:defRPr/>
            </a:pPr>
            <a:endParaRPr lang="en-US" altLang="en-US" sz="1400" i="1" dirty="0">
              <a:solidFill>
                <a:schemeClr val="tx1"/>
              </a:solidFill>
              <a:latin typeface="Times New Roman" panose="02020603050405020304" pitchFamily="18" charset="0"/>
              <a:cs typeface="Times New Roman" panose="02020603050405020304" pitchFamily="18" charset="0"/>
            </a:endParaRPr>
          </a:p>
        </p:txBody>
      </p:sp>
      <p:sp>
        <p:nvSpPr>
          <p:cNvPr id="8" name="object 4"/>
          <p:cNvSpPr>
            <a:spLocks noChangeArrowheads="1"/>
          </p:cNvSpPr>
          <p:nvPr/>
        </p:nvSpPr>
        <p:spPr bwMode="auto">
          <a:xfrm>
            <a:off x="4171155" y="290839"/>
            <a:ext cx="2214563" cy="2409825"/>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700"/>
              </a:spcBef>
              <a:buClr>
                <a:schemeClr val="tx2"/>
              </a:buClr>
              <a:buFont typeface="Arial" pitchFamily="34" charset="0"/>
              <a:buChar char="•"/>
              <a:defRPr sz="2000">
                <a:solidFill>
                  <a:srgbClr val="595959"/>
                </a:solidFill>
                <a:latin typeface="Gill Sans MT" pitchFamily="34" charset="0"/>
              </a:defRPr>
            </a:lvl1pPr>
            <a:lvl2pPr marL="742950" indent="-285750">
              <a:lnSpc>
                <a:spcPct val="110000"/>
              </a:lnSpc>
              <a:spcBef>
                <a:spcPts val="700"/>
              </a:spcBef>
              <a:buClr>
                <a:schemeClr val="tx2"/>
              </a:buClr>
              <a:buFont typeface="Gill Sans MT" pitchFamily="34" charset="0"/>
              <a:buChar char="–"/>
              <a:defRPr>
                <a:solidFill>
                  <a:srgbClr val="595959"/>
                </a:solidFill>
                <a:latin typeface="Gill Sans MT" pitchFamily="34" charset="0"/>
              </a:defRPr>
            </a:lvl2pPr>
            <a:lvl3pPr marL="1143000" indent="-228600">
              <a:lnSpc>
                <a:spcPct val="110000"/>
              </a:lnSpc>
              <a:spcBef>
                <a:spcPts val="700"/>
              </a:spcBef>
              <a:buClr>
                <a:schemeClr val="tx2"/>
              </a:buClr>
              <a:buFont typeface="Arial" pitchFamily="34" charset="0"/>
              <a:buChar char="•"/>
              <a:defRPr sz="1600">
                <a:solidFill>
                  <a:srgbClr val="595959"/>
                </a:solidFill>
                <a:latin typeface="Gill Sans MT" pitchFamily="34" charset="0"/>
              </a:defRPr>
            </a:lvl3pPr>
            <a:lvl4pPr marL="1600200" indent="-228600">
              <a:lnSpc>
                <a:spcPct val="110000"/>
              </a:lnSpc>
              <a:spcBef>
                <a:spcPts val="700"/>
              </a:spcBef>
              <a:buClr>
                <a:schemeClr val="tx2"/>
              </a:buClr>
              <a:buFont typeface="Gill Sans MT" pitchFamily="34" charset="0"/>
              <a:buChar char="–"/>
              <a:defRPr sz="1400">
                <a:solidFill>
                  <a:srgbClr val="595959"/>
                </a:solidFill>
                <a:latin typeface="Gill Sans MT" pitchFamily="34" charset="0"/>
              </a:defRPr>
            </a:lvl4pPr>
            <a:lvl5pPr marL="2057400" indent="-228600">
              <a:lnSpc>
                <a:spcPct val="110000"/>
              </a:lnSpc>
              <a:spcBef>
                <a:spcPts val="700"/>
              </a:spcBef>
              <a:buClr>
                <a:schemeClr val="tx2"/>
              </a:buClr>
              <a:buFont typeface="Arial" pitchFamily="34" charset="0"/>
              <a:buChar char="•"/>
              <a:defRPr sz="1400">
                <a:solidFill>
                  <a:srgbClr val="595959"/>
                </a:solidFill>
                <a:latin typeface="Gill Sans MT" pitchFamily="34" charset="0"/>
              </a:defRPr>
            </a:lvl5pPr>
            <a:lvl6pPr marL="25146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6pPr>
            <a:lvl7pPr marL="29718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7pPr>
            <a:lvl8pPr marL="34290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8pPr>
            <a:lvl9pPr marL="38862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9pPr>
          </a:lstStyle>
          <a:p>
            <a:pPr eaLnBrk="1" hangingPunct="1">
              <a:lnSpc>
                <a:spcPct val="100000"/>
              </a:lnSpc>
              <a:spcBef>
                <a:spcPct val="0"/>
              </a:spcBef>
              <a:buClrTx/>
              <a:buFontTx/>
              <a:buNone/>
            </a:pPr>
            <a:endParaRPr lang="en-US" altLang="en-US" sz="1800">
              <a:solidFill>
                <a:schemeClr val="tx1"/>
              </a:solidFill>
              <a:latin typeface="Century Gothic" pitchFamily="34" charset="0"/>
            </a:endParaRPr>
          </a:p>
        </p:txBody>
      </p:sp>
      <p:sp>
        <p:nvSpPr>
          <p:cNvPr id="10" name="object 9"/>
          <p:cNvSpPr>
            <a:spLocks noChangeArrowheads="1"/>
          </p:cNvSpPr>
          <p:nvPr/>
        </p:nvSpPr>
        <p:spPr bwMode="auto">
          <a:xfrm>
            <a:off x="4171156" y="2555811"/>
            <a:ext cx="2214563" cy="1859353"/>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700"/>
              </a:spcBef>
              <a:buClr>
                <a:schemeClr val="tx2"/>
              </a:buClr>
              <a:buFont typeface="Arial" pitchFamily="34" charset="0"/>
              <a:buChar char="•"/>
              <a:defRPr sz="2000">
                <a:solidFill>
                  <a:srgbClr val="595959"/>
                </a:solidFill>
                <a:latin typeface="Gill Sans MT" pitchFamily="34" charset="0"/>
              </a:defRPr>
            </a:lvl1pPr>
            <a:lvl2pPr marL="742950" indent="-285750">
              <a:lnSpc>
                <a:spcPct val="110000"/>
              </a:lnSpc>
              <a:spcBef>
                <a:spcPts val="700"/>
              </a:spcBef>
              <a:buClr>
                <a:schemeClr val="tx2"/>
              </a:buClr>
              <a:buFont typeface="Gill Sans MT" pitchFamily="34" charset="0"/>
              <a:buChar char="–"/>
              <a:defRPr>
                <a:solidFill>
                  <a:srgbClr val="595959"/>
                </a:solidFill>
                <a:latin typeface="Gill Sans MT" pitchFamily="34" charset="0"/>
              </a:defRPr>
            </a:lvl2pPr>
            <a:lvl3pPr marL="1143000" indent="-228600">
              <a:lnSpc>
                <a:spcPct val="110000"/>
              </a:lnSpc>
              <a:spcBef>
                <a:spcPts val="700"/>
              </a:spcBef>
              <a:buClr>
                <a:schemeClr val="tx2"/>
              </a:buClr>
              <a:buFont typeface="Arial" pitchFamily="34" charset="0"/>
              <a:buChar char="•"/>
              <a:defRPr sz="1600">
                <a:solidFill>
                  <a:srgbClr val="595959"/>
                </a:solidFill>
                <a:latin typeface="Gill Sans MT" pitchFamily="34" charset="0"/>
              </a:defRPr>
            </a:lvl3pPr>
            <a:lvl4pPr marL="1600200" indent="-228600">
              <a:lnSpc>
                <a:spcPct val="110000"/>
              </a:lnSpc>
              <a:spcBef>
                <a:spcPts val="700"/>
              </a:spcBef>
              <a:buClr>
                <a:schemeClr val="tx2"/>
              </a:buClr>
              <a:buFont typeface="Gill Sans MT" pitchFamily="34" charset="0"/>
              <a:buChar char="–"/>
              <a:defRPr sz="1400">
                <a:solidFill>
                  <a:srgbClr val="595959"/>
                </a:solidFill>
                <a:latin typeface="Gill Sans MT" pitchFamily="34" charset="0"/>
              </a:defRPr>
            </a:lvl4pPr>
            <a:lvl5pPr marL="2057400" indent="-228600">
              <a:lnSpc>
                <a:spcPct val="110000"/>
              </a:lnSpc>
              <a:spcBef>
                <a:spcPts val="700"/>
              </a:spcBef>
              <a:buClr>
                <a:schemeClr val="tx2"/>
              </a:buClr>
              <a:buFont typeface="Arial" pitchFamily="34" charset="0"/>
              <a:buChar char="•"/>
              <a:defRPr sz="1400">
                <a:solidFill>
                  <a:srgbClr val="595959"/>
                </a:solidFill>
                <a:latin typeface="Gill Sans MT" pitchFamily="34" charset="0"/>
              </a:defRPr>
            </a:lvl5pPr>
            <a:lvl6pPr marL="25146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6pPr>
            <a:lvl7pPr marL="29718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7pPr>
            <a:lvl8pPr marL="34290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8pPr>
            <a:lvl9pPr marL="38862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9pPr>
          </a:lstStyle>
          <a:p>
            <a:pPr eaLnBrk="1" hangingPunct="1">
              <a:lnSpc>
                <a:spcPct val="100000"/>
              </a:lnSpc>
              <a:spcBef>
                <a:spcPct val="0"/>
              </a:spcBef>
              <a:buClrTx/>
              <a:buFontTx/>
              <a:buNone/>
            </a:pPr>
            <a:endParaRPr lang="en-US" altLang="en-US" sz="1800">
              <a:solidFill>
                <a:schemeClr val="tx1"/>
              </a:solidFill>
              <a:latin typeface="Century Gothic" pitchFamily="34" charset="0"/>
            </a:endParaRPr>
          </a:p>
        </p:txBody>
      </p:sp>
      <p:sp>
        <p:nvSpPr>
          <p:cNvPr id="11" name="object 8"/>
          <p:cNvSpPr>
            <a:spLocks noChangeArrowheads="1"/>
          </p:cNvSpPr>
          <p:nvPr/>
        </p:nvSpPr>
        <p:spPr bwMode="auto">
          <a:xfrm>
            <a:off x="6385719" y="293714"/>
            <a:ext cx="2554288" cy="2262097"/>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700"/>
              </a:spcBef>
              <a:buClr>
                <a:schemeClr val="tx2"/>
              </a:buClr>
              <a:buFont typeface="Arial" pitchFamily="34" charset="0"/>
              <a:buChar char="•"/>
              <a:defRPr sz="2000">
                <a:solidFill>
                  <a:srgbClr val="595959"/>
                </a:solidFill>
                <a:latin typeface="Gill Sans MT" pitchFamily="34" charset="0"/>
              </a:defRPr>
            </a:lvl1pPr>
            <a:lvl2pPr marL="742950" indent="-285750">
              <a:lnSpc>
                <a:spcPct val="110000"/>
              </a:lnSpc>
              <a:spcBef>
                <a:spcPts val="700"/>
              </a:spcBef>
              <a:buClr>
                <a:schemeClr val="tx2"/>
              </a:buClr>
              <a:buFont typeface="Gill Sans MT" pitchFamily="34" charset="0"/>
              <a:buChar char="–"/>
              <a:defRPr>
                <a:solidFill>
                  <a:srgbClr val="595959"/>
                </a:solidFill>
                <a:latin typeface="Gill Sans MT" pitchFamily="34" charset="0"/>
              </a:defRPr>
            </a:lvl2pPr>
            <a:lvl3pPr marL="1143000" indent="-228600">
              <a:lnSpc>
                <a:spcPct val="110000"/>
              </a:lnSpc>
              <a:spcBef>
                <a:spcPts val="700"/>
              </a:spcBef>
              <a:buClr>
                <a:schemeClr val="tx2"/>
              </a:buClr>
              <a:buFont typeface="Arial" pitchFamily="34" charset="0"/>
              <a:buChar char="•"/>
              <a:defRPr sz="1600">
                <a:solidFill>
                  <a:srgbClr val="595959"/>
                </a:solidFill>
                <a:latin typeface="Gill Sans MT" pitchFamily="34" charset="0"/>
              </a:defRPr>
            </a:lvl3pPr>
            <a:lvl4pPr marL="1600200" indent="-228600">
              <a:lnSpc>
                <a:spcPct val="110000"/>
              </a:lnSpc>
              <a:spcBef>
                <a:spcPts val="700"/>
              </a:spcBef>
              <a:buClr>
                <a:schemeClr val="tx2"/>
              </a:buClr>
              <a:buFont typeface="Gill Sans MT" pitchFamily="34" charset="0"/>
              <a:buChar char="–"/>
              <a:defRPr sz="1400">
                <a:solidFill>
                  <a:srgbClr val="595959"/>
                </a:solidFill>
                <a:latin typeface="Gill Sans MT" pitchFamily="34" charset="0"/>
              </a:defRPr>
            </a:lvl4pPr>
            <a:lvl5pPr marL="2057400" indent="-228600">
              <a:lnSpc>
                <a:spcPct val="110000"/>
              </a:lnSpc>
              <a:spcBef>
                <a:spcPts val="700"/>
              </a:spcBef>
              <a:buClr>
                <a:schemeClr val="tx2"/>
              </a:buClr>
              <a:buFont typeface="Arial" pitchFamily="34" charset="0"/>
              <a:buChar char="•"/>
              <a:defRPr sz="1400">
                <a:solidFill>
                  <a:srgbClr val="595959"/>
                </a:solidFill>
                <a:latin typeface="Gill Sans MT" pitchFamily="34" charset="0"/>
              </a:defRPr>
            </a:lvl5pPr>
            <a:lvl6pPr marL="25146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6pPr>
            <a:lvl7pPr marL="29718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7pPr>
            <a:lvl8pPr marL="34290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8pPr>
            <a:lvl9pPr marL="38862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9pPr>
          </a:lstStyle>
          <a:p>
            <a:pPr eaLnBrk="1" hangingPunct="1">
              <a:lnSpc>
                <a:spcPct val="100000"/>
              </a:lnSpc>
              <a:spcBef>
                <a:spcPct val="0"/>
              </a:spcBef>
              <a:buClrTx/>
              <a:buFontTx/>
              <a:buNone/>
            </a:pPr>
            <a:endParaRPr lang="en-US" altLang="en-US" sz="1800">
              <a:solidFill>
                <a:schemeClr val="tx1"/>
              </a:solidFill>
              <a:latin typeface="Century Gothic" pitchFamily="34" charset="0"/>
            </a:endParaRPr>
          </a:p>
        </p:txBody>
      </p:sp>
      <p:sp>
        <p:nvSpPr>
          <p:cNvPr id="12" name="object 10"/>
          <p:cNvSpPr>
            <a:spLocks noChangeArrowheads="1"/>
          </p:cNvSpPr>
          <p:nvPr/>
        </p:nvSpPr>
        <p:spPr bwMode="auto">
          <a:xfrm>
            <a:off x="6385719" y="2565726"/>
            <a:ext cx="2554288" cy="1585913"/>
          </a:xfrm>
          <a:prstGeom prst="rect">
            <a:avLst/>
          </a:pr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700"/>
              </a:spcBef>
              <a:buClr>
                <a:schemeClr val="tx2"/>
              </a:buClr>
              <a:buFont typeface="Arial" pitchFamily="34" charset="0"/>
              <a:buChar char="•"/>
              <a:defRPr sz="2000">
                <a:solidFill>
                  <a:srgbClr val="595959"/>
                </a:solidFill>
                <a:latin typeface="Gill Sans MT" pitchFamily="34" charset="0"/>
              </a:defRPr>
            </a:lvl1pPr>
            <a:lvl2pPr marL="742950" indent="-285750">
              <a:lnSpc>
                <a:spcPct val="110000"/>
              </a:lnSpc>
              <a:spcBef>
                <a:spcPts val="700"/>
              </a:spcBef>
              <a:buClr>
                <a:schemeClr val="tx2"/>
              </a:buClr>
              <a:buFont typeface="Gill Sans MT" pitchFamily="34" charset="0"/>
              <a:buChar char="–"/>
              <a:defRPr>
                <a:solidFill>
                  <a:srgbClr val="595959"/>
                </a:solidFill>
                <a:latin typeface="Gill Sans MT" pitchFamily="34" charset="0"/>
              </a:defRPr>
            </a:lvl2pPr>
            <a:lvl3pPr marL="1143000" indent="-228600">
              <a:lnSpc>
                <a:spcPct val="110000"/>
              </a:lnSpc>
              <a:spcBef>
                <a:spcPts val="700"/>
              </a:spcBef>
              <a:buClr>
                <a:schemeClr val="tx2"/>
              </a:buClr>
              <a:buFont typeface="Arial" pitchFamily="34" charset="0"/>
              <a:buChar char="•"/>
              <a:defRPr sz="1600">
                <a:solidFill>
                  <a:srgbClr val="595959"/>
                </a:solidFill>
                <a:latin typeface="Gill Sans MT" pitchFamily="34" charset="0"/>
              </a:defRPr>
            </a:lvl3pPr>
            <a:lvl4pPr marL="1600200" indent="-228600">
              <a:lnSpc>
                <a:spcPct val="110000"/>
              </a:lnSpc>
              <a:spcBef>
                <a:spcPts val="700"/>
              </a:spcBef>
              <a:buClr>
                <a:schemeClr val="tx2"/>
              </a:buClr>
              <a:buFont typeface="Gill Sans MT" pitchFamily="34" charset="0"/>
              <a:buChar char="–"/>
              <a:defRPr sz="1400">
                <a:solidFill>
                  <a:srgbClr val="595959"/>
                </a:solidFill>
                <a:latin typeface="Gill Sans MT" pitchFamily="34" charset="0"/>
              </a:defRPr>
            </a:lvl4pPr>
            <a:lvl5pPr marL="2057400" indent="-228600">
              <a:lnSpc>
                <a:spcPct val="110000"/>
              </a:lnSpc>
              <a:spcBef>
                <a:spcPts val="700"/>
              </a:spcBef>
              <a:buClr>
                <a:schemeClr val="tx2"/>
              </a:buClr>
              <a:buFont typeface="Arial" pitchFamily="34" charset="0"/>
              <a:buChar char="•"/>
              <a:defRPr sz="1400">
                <a:solidFill>
                  <a:srgbClr val="595959"/>
                </a:solidFill>
                <a:latin typeface="Gill Sans MT" pitchFamily="34" charset="0"/>
              </a:defRPr>
            </a:lvl5pPr>
            <a:lvl6pPr marL="25146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6pPr>
            <a:lvl7pPr marL="29718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7pPr>
            <a:lvl8pPr marL="34290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8pPr>
            <a:lvl9pPr marL="38862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9pPr>
          </a:lstStyle>
          <a:p>
            <a:pPr eaLnBrk="1" hangingPunct="1">
              <a:lnSpc>
                <a:spcPct val="100000"/>
              </a:lnSpc>
              <a:spcBef>
                <a:spcPct val="0"/>
              </a:spcBef>
              <a:buClrTx/>
              <a:buFontTx/>
              <a:buNone/>
            </a:pPr>
            <a:endParaRPr lang="en-US" altLang="en-US" sz="1800">
              <a:solidFill>
                <a:schemeClr val="tx1"/>
              </a:solidFill>
              <a:latin typeface="Century Gothic" pitchFamily="34" charset="0"/>
            </a:endParaRPr>
          </a:p>
        </p:txBody>
      </p:sp>
      <p:sp>
        <p:nvSpPr>
          <p:cNvPr id="13" name="object 5"/>
          <p:cNvSpPr>
            <a:spLocks noChangeArrowheads="1"/>
          </p:cNvSpPr>
          <p:nvPr/>
        </p:nvSpPr>
        <p:spPr bwMode="auto">
          <a:xfrm>
            <a:off x="4186955" y="4630607"/>
            <a:ext cx="4753052" cy="1752689"/>
          </a:xfrm>
          <a:prstGeom prst="rect">
            <a:avLst/>
          </a:prstGeom>
          <a:blipFill dpi="0" rotWithShape="1">
            <a:blip r:embed="rId6"/>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lnSpc>
                <a:spcPct val="110000"/>
              </a:lnSpc>
              <a:spcBef>
                <a:spcPts val="700"/>
              </a:spcBef>
              <a:buClr>
                <a:schemeClr val="tx2"/>
              </a:buClr>
              <a:buFont typeface="Arial" pitchFamily="34" charset="0"/>
              <a:buChar char="•"/>
              <a:defRPr sz="2000">
                <a:solidFill>
                  <a:srgbClr val="595959"/>
                </a:solidFill>
                <a:latin typeface="Gill Sans MT" pitchFamily="34" charset="0"/>
              </a:defRPr>
            </a:lvl1pPr>
            <a:lvl2pPr marL="742950" indent="-285750">
              <a:lnSpc>
                <a:spcPct val="110000"/>
              </a:lnSpc>
              <a:spcBef>
                <a:spcPts val="700"/>
              </a:spcBef>
              <a:buClr>
                <a:schemeClr val="tx2"/>
              </a:buClr>
              <a:buFont typeface="Gill Sans MT" pitchFamily="34" charset="0"/>
              <a:buChar char="–"/>
              <a:defRPr>
                <a:solidFill>
                  <a:srgbClr val="595959"/>
                </a:solidFill>
                <a:latin typeface="Gill Sans MT" pitchFamily="34" charset="0"/>
              </a:defRPr>
            </a:lvl2pPr>
            <a:lvl3pPr marL="1143000" indent="-228600">
              <a:lnSpc>
                <a:spcPct val="110000"/>
              </a:lnSpc>
              <a:spcBef>
                <a:spcPts val="700"/>
              </a:spcBef>
              <a:buClr>
                <a:schemeClr val="tx2"/>
              </a:buClr>
              <a:buFont typeface="Arial" pitchFamily="34" charset="0"/>
              <a:buChar char="•"/>
              <a:defRPr sz="1600">
                <a:solidFill>
                  <a:srgbClr val="595959"/>
                </a:solidFill>
                <a:latin typeface="Gill Sans MT" pitchFamily="34" charset="0"/>
              </a:defRPr>
            </a:lvl3pPr>
            <a:lvl4pPr marL="1600200" indent="-228600">
              <a:lnSpc>
                <a:spcPct val="110000"/>
              </a:lnSpc>
              <a:spcBef>
                <a:spcPts val="700"/>
              </a:spcBef>
              <a:buClr>
                <a:schemeClr val="tx2"/>
              </a:buClr>
              <a:buFont typeface="Gill Sans MT" pitchFamily="34" charset="0"/>
              <a:buChar char="–"/>
              <a:defRPr sz="1400">
                <a:solidFill>
                  <a:srgbClr val="595959"/>
                </a:solidFill>
                <a:latin typeface="Gill Sans MT" pitchFamily="34" charset="0"/>
              </a:defRPr>
            </a:lvl4pPr>
            <a:lvl5pPr marL="2057400" indent="-228600">
              <a:lnSpc>
                <a:spcPct val="110000"/>
              </a:lnSpc>
              <a:spcBef>
                <a:spcPts val="700"/>
              </a:spcBef>
              <a:buClr>
                <a:schemeClr val="tx2"/>
              </a:buClr>
              <a:buFont typeface="Arial" pitchFamily="34" charset="0"/>
              <a:buChar char="•"/>
              <a:defRPr sz="1400">
                <a:solidFill>
                  <a:srgbClr val="595959"/>
                </a:solidFill>
                <a:latin typeface="Gill Sans MT" pitchFamily="34" charset="0"/>
              </a:defRPr>
            </a:lvl5pPr>
            <a:lvl6pPr marL="25146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6pPr>
            <a:lvl7pPr marL="29718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7pPr>
            <a:lvl8pPr marL="34290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8pPr>
            <a:lvl9pPr marL="3886200" indent="-228600" defTabSz="457200" eaLnBrk="0" fontAlgn="base" hangingPunct="0">
              <a:lnSpc>
                <a:spcPct val="110000"/>
              </a:lnSpc>
              <a:spcBef>
                <a:spcPts val="700"/>
              </a:spcBef>
              <a:spcAft>
                <a:spcPct val="0"/>
              </a:spcAft>
              <a:buClr>
                <a:schemeClr val="tx2"/>
              </a:buClr>
              <a:buFont typeface="Arial" pitchFamily="34" charset="0"/>
              <a:buChar char="•"/>
              <a:defRPr sz="1400">
                <a:solidFill>
                  <a:srgbClr val="595959"/>
                </a:solidFill>
                <a:latin typeface="Gill Sans MT" pitchFamily="34" charset="0"/>
              </a:defRPr>
            </a:lvl9pPr>
          </a:lstStyle>
          <a:p>
            <a:pPr eaLnBrk="1" hangingPunct="1">
              <a:lnSpc>
                <a:spcPct val="100000"/>
              </a:lnSpc>
              <a:spcBef>
                <a:spcPct val="0"/>
              </a:spcBef>
              <a:buClrTx/>
              <a:buFontTx/>
              <a:buNone/>
            </a:pPr>
            <a:endParaRPr lang="en-US" altLang="en-US" sz="1800">
              <a:solidFill>
                <a:schemeClr val="tx1"/>
              </a:solidFill>
              <a:latin typeface="Century Gothic" pitchFamily="34" charset="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b="1" smtClean="0"/>
              <a:t>32</a:t>
            </a:fld>
            <a:endParaRPr lang="en-US" b="1" dirty="0"/>
          </a:p>
        </p:txBody>
      </p:sp>
      <p:sp>
        <p:nvSpPr>
          <p:cNvPr id="4" name="TextBox 3"/>
          <p:cNvSpPr txBox="1"/>
          <p:nvPr/>
        </p:nvSpPr>
        <p:spPr>
          <a:xfrm>
            <a:off x="5163148" y="2136787"/>
            <a:ext cx="1091481"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en-US" altLang="en-US" dirty="0">
                <a:solidFill>
                  <a:schemeClr val="tx1"/>
                </a:solidFill>
                <a:latin typeface="Times New Roman" panose="02020603050405020304" pitchFamily="18" charset="0"/>
                <a:cs typeface="Times New Roman" panose="02020603050405020304" pitchFamily="18" charset="0"/>
              </a:rPr>
              <a:t>Fake </a:t>
            </a:r>
            <a:r>
              <a:rPr lang="en-US" altLang="en-US" dirty="0" smtClean="0">
                <a:solidFill>
                  <a:schemeClr val="tx1"/>
                </a:solidFill>
                <a:latin typeface="Times New Roman" panose="02020603050405020304" pitchFamily="18" charset="0"/>
                <a:cs typeface="Times New Roman" panose="02020603050405020304" pitchFamily="18" charset="0"/>
              </a:rPr>
              <a:t>news</a:t>
            </a:r>
            <a:endParaRPr lang="en-US" dirty="0"/>
          </a:p>
        </p:txBody>
      </p:sp>
      <p:sp>
        <p:nvSpPr>
          <p:cNvPr id="14" name="TextBox 13"/>
          <p:cNvSpPr txBox="1"/>
          <p:nvPr/>
        </p:nvSpPr>
        <p:spPr>
          <a:xfrm>
            <a:off x="6957540" y="2417311"/>
            <a:ext cx="1733685" cy="276999"/>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spcBef>
                <a:spcPct val="0"/>
              </a:spcBef>
              <a:buClr>
                <a:srgbClr val="A4A4A4"/>
              </a:buClr>
              <a:tabLst>
                <a:tab pos="261938" algn="l"/>
              </a:tabLst>
              <a:defRPr/>
            </a:pPr>
            <a:r>
              <a:rPr lang="en-US" altLang="en-US" sz="1200" dirty="0" smtClean="0">
                <a:solidFill>
                  <a:schemeClr val="tx1"/>
                </a:solidFill>
                <a:latin typeface="Times New Roman" panose="02020603050405020304" pitchFamily="18" charset="0"/>
                <a:cs typeface="Times New Roman" panose="02020603050405020304" pitchFamily="18" charset="0"/>
              </a:rPr>
              <a:t>Network challenges</a:t>
            </a:r>
            <a:endParaRPr lang="en-US" altLang="en-US" sz="1200" dirty="0">
              <a:solidFill>
                <a:schemeClr val="tx1"/>
              </a:solidFill>
              <a:latin typeface="Times New Roman" panose="02020603050405020304" pitchFamily="18" charset="0"/>
              <a:cs typeface="Times New Roman" panose="02020603050405020304" pitchFamily="18" charset="0"/>
            </a:endParaRPr>
          </a:p>
        </p:txBody>
      </p:sp>
      <p:sp>
        <p:nvSpPr>
          <p:cNvPr id="15" name="TextBox 14"/>
          <p:cNvSpPr txBox="1"/>
          <p:nvPr/>
        </p:nvSpPr>
        <p:spPr>
          <a:xfrm>
            <a:off x="4186955" y="4199720"/>
            <a:ext cx="2182962" cy="43088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spcBef>
                <a:spcPct val="0"/>
              </a:spcBef>
              <a:buClr>
                <a:srgbClr val="A4A4A4"/>
              </a:buClr>
              <a:tabLst>
                <a:tab pos="261938" algn="l"/>
              </a:tabLst>
              <a:defRPr/>
            </a:pPr>
            <a:r>
              <a:rPr lang="en-US" altLang="en-US" sz="1100" dirty="0">
                <a:solidFill>
                  <a:schemeClr val="tx1"/>
                </a:solidFill>
                <a:latin typeface="Times New Roman" panose="02020603050405020304" pitchFamily="18" charset="0"/>
                <a:cs typeface="Times New Roman" panose="02020603050405020304" pitchFamily="18" charset="0"/>
              </a:rPr>
              <a:t>Biometric </a:t>
            </a:r>
            <a:r>
              <a:rPr lang="en-US" altLang="en-US" sz="1100" dirty="0" smtClean="0">
                <a:solidFill>
                  <a:schemeClr val="tx1"/>
                </a:solidFill>
                <a:latin typeface="Times New Roman" panose="02020603050405020304" pitchFamily="18" charset="0"/>
                <a:cs typeface="Times New Roman" panose="02020603050405020304" pitchFamily="18" charset="0"/>
              </a:rPr>
              <a:t>capture challenges </a:t>
            </a:r>
            <a:r>
              <a:rPr lang="en-US" altLang="en-US" sz="1100" dirty="0">
                <a:solidFill>
                  <a:schemeClr val="tx1"/>
                </a:solidFill>
                <a:latin typeface="Times New Roman" panose="02020603050405020304" pitchFamily="18" charset="0"/>
                <a:cs typeface="Times New Roman" panose="02020603050405020304" pitchFamily="18" charset="0"/>
              </a:rPr>
              <a:t>ex. manual laborers</a:t>
            </a:r>
          </a:p>
        </p:txBody>
      </p:sp>
      <p:sp>
        <p:nvSpPr>
          <p:cNvPr id="17" name="TextBox 16"/>
          <p:cNvSpPr txBox="1"/>
          <p:nvPr/>
        </p:nvSpPr>
        <p:spPr>
          <a:xfrm>
            <a:off x="4796286" y="6075268"/>
            <a:ext cx="3717985" cy="307777"/>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pPr>
              <a:spcBef>
                <a:spcPct val="0"/>
              </a:spcBef>
              <a:buClr>
                <a:srgbClr val="A4A4A4"/>
              </a:buClr>
              <a:tabLst>
                <a:tab pos="261938" algn="l"/>
              </a:tabLst>
              <a:defRPr/>
            </a:pPr>
            <a:r>
              <a:rPr lang="en-US" altLang="en-US" dirty="0">
                <a:solidFill>
                  <a:schemeClr val="tx1"/>
                </a:solidFill>
                <a:latin typeface="Times New Roman" panose="02020603050405020304" pitchFamily="18" charset="0"/>
                <a:cs typeface="Times New Roman" panose="02020603050405020304" pitchFamily="18" charset="0"/>
              </a:rPr>
              <a:t>Long queues </a:t>
            </a:r>
            <a:r>
              <a:rPr lang="en-US" altLang="en-US" i="1" dirty="0">
                <a:solidFill>
                  <a:schemeClr val="tx1"/>
                </a:solidFill>
                <a:latin typeface="Times New Roman" panose="02020603050405020304" pitchFamily="18" charset="0"/>
                <a:cs typeface="Times New Roman" panose="02020603050405020304" pitchFamily="18" charset="0"/>
              </a:rPr>
              <a:t>(Last days of registration)</a:t>
            </a:r>
          </a:p>
        </p:txBody>
      </p:sp>
    </p:spTree>
    <p:extLst>
      <p:ext uri="{BB962C8B-B14F-4D97-AF65-F5344CB8AC3E}">
        <p14:creationId xmlns:p14="http://schemas.microsoft.com/office/powerpoint/2010/main" val="3852086362"/>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p34"/>
          <p:cNvSpPr txBox="1">
            <a:spLocks noGrp="1"/>
          </p:cNvSpPr>
          <p:nvPr>
            <p:ph type="title"/>
          </p:nvPr>
        </p:nvSpPr>
        <p:spPr>
          <a:xfrm>
            <a:off x="905772" y="715993"/>
            <a:ext cx="7668884" cy="5779698"/>
          </a:xfrm>
          <a:prstGeom prst="rect">
            <a:avLst/>
          </a:prstGeom>
          <a:noFill/>
          <a:ln>
            <a:noFill/>
          </a:ln>
        </p:spPr>
        <p:txBody>
          <a:bodyPr spcFirstLastPara="1" wrap="square" lIns="91425" tIns="45700" rIns="91425" bIns="45700" anchor="ctr" anchorCtr="0">
            <a:noAutofit/>
          </a:bodyPr>
          <a:lstStyle/>
          <a:p>
            <a:pPr marL="68580" lvl="0" algn="l">
              <a:spcBef>
                <a:spcPts val="0"/>
              </a:spcBef>
              <a:buSzPts val="1400"/>
            </a:pP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Urgent  roll out  of the phase II Huduma Namba registrations to get more data records of the approximately 12 million Kenyans who missed the first mass registration.</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Automation of all </a:t>
            </a:r>
            <a:r>
              <a:rPr lang="en-US" sz="1400" dirty="0" smtClean="0">
                <a:latin typeface="Times New Roman" panose="02020603050405020304" pitchFamily="18" charset="0"/>
                <a:ea typeface="Cantata One"/>
                <a:cs typeface="Times New Roman" panose="02020603050405020304" pitchFamily="18" charset="0"/>
                <a:sym typeface="Cantata One"/>
              </a:rPr>
              <a:t>130</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civil registration services field offices  to enable end to end registration is ongoing.</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Training on the usage of the end to end system being developed </a:t>
            </a:r>
            <a:r>
              <a:rPr lang="en-US" sz="1400" dirty="0" smtClean="0">
                <a:latin typeface="Times New Roman" panose="02020603050405020304" pitchFamily="18" charset="0"/>
                <a:ea typeface="Cantata One"/>
                <a:cs typeface="Times New Roman" panose="02020603050405020304" pitchFamily="18" charset="0"/>
                <a:sym typeface="Cantata One"/>
              </a:rPr>
              <a:t>to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all the 1,010 </a:t>
            </a:r>
            <a:r>
              <a:rPr lang="en-US" sz="1400" b="1"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CRS</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personnel in all the 130 </a:t>
            </a:r>
            <a:r>
              <a:rPr lang="en-US" sz="1400" b="1"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CRS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registration sub county offices, all the 8,437 assistant chiefs and health personnel in all the 9,997 health facilities across the country which have maternity services.</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Enactment of Huduma Bill.</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Development of Huduma regulations.</a:t>
            </a: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Increased interaction with civil society for ownership and advocacy</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Provision for correction/updating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of persons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particulars for those who already registered and also allow data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recapture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for those who registered but their cards could not be printed.</a:t>
            </a:r>
            <a:b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Engagement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with political leadership for necessary legal/ policy approvals.</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Integration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of marriages and divorce registry through digitization and automation</a:t>
            </a:r>
            <a:b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Provision </a:t>
            </a:r>
            <a:r>
              <a:rPr lang="en-US" sz="1400" dirty="0">
                <a:solidFill>
                  <a:srgbClr val="000000"/>
                </a:solidFill>
                <a:latin typeface="Times New Roman" panose="02020603050405020304" pitchFamily="18" charset="0"/>
                <a:ea typeface="Cantata One"/>
                <a:cs typeface="Times New Roman" panose="02020603050405020304" pitchFamily="18" charset="0"/>
                <a:sym typeface="Cantata One"/>
              </a:rPr>
              <a:t>of a coordinated technical and policy framework on integrated identity </a:t>
            </a: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management</a:t>
            </a:r>
            <a:b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Development of integration protocols to enable all government departments to effectively integrate with the Huduma Namba system.</a:t>
            </a:r>
            <a:b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dirty="0" smtClean="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Government Of Kenya And United Nations Collaboration Through Un LIA </a:t>
            </a: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on establishment of the national integrated civil registration and identity management system scope of work which is awaiting cabinet secretary </a:t>
            </a:r>
            <a: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approval</a:t>
            </a: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 Government Of Kenya And United Nations Collaboration Through Un LIA </a:t>
            </a: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on establishment of the national integrated civil registration and identity management system scope of work which is awaiting cabinet secretary </a:t>
            </a:r>
            <a:r>
              <a:rPr lang="en-US" sz="14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approval. This will enable UN/Government collaboration in the rollout of the project in line with the UN SDG 16.9 on legal secure identity for all humanity</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br>
            <a:endParaRPr sz="1400" dirty="0">
              <a:latin typeface="Times New Roman" panose="02020603050405020304" pitchFamily="18" charset="0"/>
              <a:cs typeface="Times New Roman" panose="02020603050405020304" pitchFamily="18" charset="0"/>
            </a:endParaRPr>
          </a:p>
        </p:txBody>
      </p:sp>
      <p:sp>
        <p:nvSpPr>
          <p:cNvPr id="310" name="Google Shape;310;p34"/>
          <p:cNvSpPr txBox="1">
            <a:spLocks noGrp="1"/>
          </p:cNvSpPr>
          <p:nvPr>
            <p:ph idx="1"/>
          </p:nvPr>
        </p:nvSpPr>
        <p:spPr>
          <a:xfrm>
            <a:off x="1059611" y="287757"/>
            <a:ext cx="8204200" cy="485775"/>
          </a:xfrm>
          <a:prstGeom prst="rect">
            <a:avLst/>
          </a:prstGeom>
          <a:noFill/>
          <a:ln>
            <a:noFill/>
          </a:ln>
        </p:spPr>
        <p:txBody>
          <a:bodyPr spcFirstLastPara="1" wrap="square" lIns="91425" tIns="45700" rIns="91425" bIns="45700" anchor="ctr" anchorCtr="0">
            <a:noAutofit/>
          </a:bodyPr>
          <a:lstStyle/>
          <a:p>
            <a:pPr marL="0" lvl="0" indent="0">
              <a:spcBef>
                <a:spcPts val="0"/>
              </a:spcBef>
              <a:spcAft>
                <a:spcPts val="0"/>
              </a:spcAft>
              <a:buSzPts val="1440"/>
              <a:buNone/>
            </a:pPr>
            <a:r>
              <a:rPr lang="en-US" b="1"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Upcoming/Ongoing Activities</a:t>
            </a:r>
            <a:endParaRPr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33</a:t>
            </a:fld>
            <a:endParaRPr lang="en-US"/>
          </a:p>
        </p:txBody>
      </p:sp>
    </p:spTree>
  </p:cSld>
  <p:clrMapOvr>
    <a:masterClrMapping/>
  </p:clrMapOvr>
  <p:transition spd="slow">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6"/>
          <p:cNvSpPr txBox="1">
            <a:spLocks noGrp="1"/>
          </p:cNvSpPr>
          <p:nvPr>
            <p:ph type="title"/>
          </p:nvPr>
        </p:nvSpPr>
        <p:spPr>
          <a:xfrm>
            <a:off x="866954" y="1088487"/>
            <a:ext cx="8371936" cy="1404547"/>
          </a:xfrm>
          <a:prstGeom prst="rect">
            <a:avLst/>
          </a:prstGeom>
          <a:noFill/>
          <a:ln>
            <a:noFill/>
          </a:ln>
        </p:spPr>
        <p:txBody>
          <a:bodyPr spcFirstLastPara="1" wrap="square" lIns="91425" tIns="45700" rIns="91425" bIns="45700" anchor="ctr" anchorCtr="0">
            <a:normAutofit/>
          </a:bodyPr>
          <a:lstStyle/>
          <a:p>
            <a:pPr marL="0" lvl="0" indent="0" algn="l" rtl="0">
              <a:lnSpc>
                <a:spcPct val="100000"/>
              </a:lnSpc>
              <a:spcBef>
                <a:spcPts val="0"/>
              </a:spcBef>
              <a:spcAft>
                <a:spcPts val="0"/>
              </a:spcAft>
              <a:buSzPts val="1400"/>
              <a:buNone/>
            </a:pPr>
            <a:r>
              <a:rPr lang="en-US" sz="1400" b="1"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Integration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(NIIMS)/ Huduma Namba is actively engaging 4 MDAs in  piloting the usage of Huduma Namba/card as we await passage of the bill into an act of parliament after which the full usage of the card will commence.</a:t>
            </a: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r>
            <a:b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br>
            <a:r>
              <a:rPr lang="en-US" sz="1400" b="0" i="0" u="none" dirty="0">
                <a:solidFill>
                  <a:srgbClr val="000000"/>
                </a:solidFill>
                <a:latin typeface="Times New Roman" panose="02020603050405020304" pitchFamily="18" charset="0"/>
                <a:ea typeface="Cantata One"/>
                <a:cs typeface="Times New Roman" panose="02020603050405020304" pitchFamily="18" charset="0"/>
                <a:sym typeface="Cantata One"/>
              </a:rPr>
              <a:t> </a:t>
            </a:r>
            <a:r>
              <a:rPr lang="en-US" sz="1400" b="0" i="0" u="none" dirty="0" smtClean="0">
                <a:solidFill>
                  <a:srgbClr val="000000"/>
                </a:solidFill>
                <a:latin typeface="Times New Roman" panose="02020603050405020304" pitchFamily="18" charset="0"/>
                <a:ea typeface="Cantata One"/>
                <a:cs typeface="Times New Roman" panose="02020603050405020304" pitchFamily="18" charset="0"/>
                <a:sym typeface="Cantata One"/>
              </a:rPr>
              <a:t>The Agencies Currently Include:</a:t>
            </a:r>
            <a:endParaRPr lang="en-US" sz="1400" dirty="0">
              <a:latin typeface="Times New Roman" panose="02020603050405020304" pitchFamily="18" charset="0"/>
              <a:cs typeface="Times New Roman" panose="02020603050405020304" pitchFamily="18" charset="0"/>
            </a:endParaRPr>
          </a:p>
        </p:txBody>
      </p:sp>
      <p:sp>
        <p:nvSpPr>
          <p:cNvPr id="322" name="Google Shape;322;p36"/>
          <p:cNvSpPr txBox="1">
            <a:spLocks noGrp="1"/>
          </p:cNvSpPr>
          <p:nvPr>
            <p:ph idx="1"/>
          </p:nvPr>
        </p:nvSpPr>
        <p:spPr>
          <a:xfrm>
            <a:off x="910729" y="464390"/>
            <a:ext cx="7219666" cy="726056"/>
          </a:xfrm>
          <a:prstGeom prst="rect">
            <a:avLst/>
          </a:prstGeom>
          <a:noFill/>
          <a:ln>
            <a:noFill/>
          </a:ln>
        </p:spPr>
        <p:txBody>
          <a:bodyPr spcFirstLastPara="1" wrap="square" lIns="91425" tIns="45700" rIns="91425" bIns="45700" anchor="ctr" anchorCtr="0">
            <a:noAutofit/>
          </a:bodyPr>
          <a:lstStyle/>
          <a:p>
            <a:pPr marL="0" lvl="0" indent="0">
              <a:spcBef>
                <a:spcPts val="0"/>
              </a:spcBef>
              <a:spcAft>
                <a:spcPts val="0"/>
              </a:spcAft>
              <a:buSzPts val="1440"/>
              <a:buNone/>
            </a:pPr>
            <a:r>
              <a:rPr lang="en-US" sz="3200" b="1" i="0"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a:t>
            </a:r>
            <a:r>
              <a:rPr lang="en-US" sz="3200" b="1"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Upcoming/Ongoing </a:t>
            </a:r>
            <a:r>
              <a:rPr lang="en-US" sz="3200" b="1" i="0"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Activities</a:t>
            </a:r>
            <a:endParaRPr sz="2000" b="0" i="0" u="none" dirty="0">
              <a:solidFill>
                <a:srgbClr val="0F496F"/>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endParaRPr>
          </a:p>
          <a:p>
            <a:pPr marL="457200" lvl="0" indent="-228600" algn="l" rtl="0">
              <a:spcBef>
                <a:spcPts val="360"/>
              </a:spcBef>
              <a:spcAft>
                <a:spcPts val="0"/>
              </a:spcAft>
              <a:buSzPts val="1440"/>
              <a:buNone/>
            </a:pPr>
            <a:endParaRPr sz="2000" b="0" i="0" u="none" dirty="0">
              <a:solidFill>
                <a:srgbClr val="0F496F"/>
              </a:solidFill>
              <a:effectLst>
                <a:outerShdw blurRad="38100" dist="38100" dir="2700000" algn="tl">
                  <a:srgbClr val="000000">
                    <a:alpha val="43137"/>
                  </a:srgbClr>
                </a:outerShdw>
              </a:effectLst>
              <a:latin typeface="Century Gothic"/>
              <a:ea typeface="Century Gothic"/>
              <a:cs typeface="Century Gothic"/>
              <a:sym typeface="Century Gothic"/>
            </a:endParaRPr>
          </a:p>
        </p:txBody>
      </p:sp>
      <p:sp>
        <p:nvSpPr>
          <p:cNvPr id="2" name="TextBox 1"/>
          <p:cNvSpPr txBox="1"/>
          <p:nvPr/>
        </p:nvSpPr>
        <p:spPr>
          <a:xfrm>
            <a:off x="698740" y="2700068"/>
            <a:ext cx="2329132" cy="1384995"/>
          </a:xfrm>
          <a:prstGeom prst="rect">
            <a:avLst/>
          </a:prstGeom>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dirty="0">
                <a:latin typeface="Cantata One"/>
                <a:ea typeface="Cantata One"/>
                <a:cs typeface="Cantata One"/>
                <a:sym typeface="Cantata One"/>
              </a:rPr>
              <a:t>National Health Insurance Fund (NHIF)/ </a:t>
            </a:r>
            <a:r>
              <a:rPr lang="en-US" dirty="0">
                <a:latin typeface="Times New Roman" panose="02020603050405020304" pitchFamily="18" charset="0"/>
                <a:ea typeface="Cantata One"/>
                <a:cs typeface="Times New Roman" panose="02020603050405020304" pitchFamily="18" charset="0"/>
                <a:sym typeface="Cantata One"/>
              </a:rPr>
              <a:t>Ministry</a:t>
            </a:r>
            <a:r>
              <a:rPr lang="en-US" dirty="0">
                <a:latin typeface="Cantata One"/>
                <a:ea typeface="Cantata One"/>
                <a:cs typeface="Cantata One"/>
                <a:sym typeface="Cantata One"/>
              </a:rPr>
              <a:t> Of Health Under The Universal Healthcare Project</a:t>
            </a:r>
            <a:endParaRPr lang="en-US" dirty="0"/>
          </a:p>
        </p:txBody>
      </p:sp>
      <p:sp>
        <p:nvSpPr>
          <p:cNvPr id="3" name="TextBox 2"/>
          <p:cNvSpPr txBox="1"/>
          <p:nvPr/>
        </p:nvSpPr>
        <p:spPr>
          <a:xfrm>
            <a:off x="3329795" y="2700068"/>
            <a:ext cx="1716657" cy="1384995"/>
          </a:xfrm>
          <a:prstGeom prst="rect">
            <a:avLst/>
          </a:prstGeom>
        </p:spPr>
        <p:style>
          <a:lnRef idx="0">
            <a:schemeClr val="accent3"/>
          </a:lnRef>
          <a:fillRef idx="3">
            <a:schemeClr val="accent3"/>
          </a:fillRef>
          <a:effectRef idx="3">
            <a:schemeClr val="accent3"/>
          </a:effectRef>
          <a:fontRef idx="minor">
            <a:schemeClr val="lt1"/>
          </a:fontRef>
        </p:style>
        <p:txBody>
          <a:bodyPr wrap="square" rtlCol="0">
            <a:spAutoFit/>
          </a:bodyPr>
          <a:lstStyle/>
          <a:p>
            <a:pPr algn="ctr"/>
            <a:r>
              <a:rPr lang="en-US" dirty="0">
                <a:latin typeface="Cantata One"/>
                <a:ea typeface="Cantata One"/>
                <a:cs typeface="Cantata One"/>
                <a:sym typeface="Cantata One"/>
              </a:rPr>
              <a:t>The Pensions </a:t>
            </a:r>
            <a:r>
              <a:rPr lang="en-US" dirty="0">
                <a:latin typeface="Times New Roman" panose="02020603050405020304" pitchFamily="18" charset="0"/>
                <a:ea typeface="Cantata One"/>
                <a:cs typeface="Times New Roman" panose="02020603050405020304" pitchFamily="18" charset="0"/>
                <a:sym typeface="Cantata One"/>
              </a:rPr>
              <a:t>Department</a:t>
            </a:r>
            <a:r>
              <a:rPr lang="en-US" dirty="0">
                <a:latin typeface="Cantata One"/>
                <a:ea typeface="Cantata One"/>
                <a:cs typeface="Cantata One"/>
                <a:sym typeface="Cantata One"/>
              </a:rPr>
              <a:t>, The National Treasury On Records Verification</a:t>
            </a:r>
            <a:endParaRPr lang="en-US" dirty="0"/>
          </a:p>
        </p:txBody>
      </p:sp>
      <p:sp>
        <p:nvSpPr>
          <p:cNvPr id="5" name="TextBox 4"/>
          <p:cNvSpPr txBox="1"/>
          <p:nvPr/>
        </p:nvSpPr>
        <p:spPr>
          <a:xfrm>
            <a:off x="5469146" y="2691442"/>
            <a:ext cx="1647645" cy="1384995"/>
          </a:xfrm>
          <a:prstGeom prst="rect">
            <a:avLst/>
          </a:prstGeom>
          <a:solidFill>
            <a:schemeClr val="accent5">
              <a:lumMod val="60000"/>
              <a:lumOff val="40000"/>
            </a:schemeClr>
          </a:solidFill>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dirty="0">
                <a:latin typeface="Times New Roman" panose="02020603050405020304" pitchFamily="18" charset="0"/>
                <a:ea typeface="Cantata One"/>
                <a:cs typeface="Times New Roman" panose="02020603050405020304" pitchFamily="18" charset="0"/>
                <a:sym typeface="Cantata One"/>
              </a:rPr>
              <a:t>The Kenya Post Office Savings Bank (Postbank) On The </a:t>
            </a:r>
            <a:r>
              <a:rPr lang="en-US" dirty="0" err="1">
                <a:latin typeface="Times New Roman" panose="02020603050405020304" pitchFamily="18" charset="0"/>
                <a:ea typeface="Cantata One"/>
                <a:cs typeface="Times New Roman" panose="02020603050405020304" pitchFamily="18" charset="0"/>
                <a:sym typeface="Cantata One"/>
              </a:rPr>
              <a:t>Inua</a:t>
            </a:r>
            <a:r>
              <a:rPr lang="en-US" dirty="0">
                <a:latin typeface="Times New Roman" panose="02020603050405020304" pitchFamily="18" charset="0"/>
                <a:ea typeface="Cantata One"/>
                <a:cs typeface="Times New Roman" panose="02020603050405020304" pitchFamily="18" charset="0"/>
                <a:sym typeface="Cantata One"/>
              </a:rPr>
              <a:t> </a:t>
            </a:r>
            <a:r>
              <a:rPr lang="en-US" dirty="0" err="1">
                <a:latin typeface="Times New Roman" panose="02020603050405020304" pitchFamily="18" charset="0"/>
                <a:ea typeface="Cantata One"/>
                <a:cs typeface="Times New Roman" panose="02020603050405020304" pitchFamily="18" charset="0"/>
                <a:sym typeface="Cantata One"/>
              </a:rPr>
              <a:t>Jamii</a:t>
            </a:r>
            <a:r>
              <a:rPr lang="en-US" dirty="0">
                <a:latin typeface="Times New Roman" panose="02020603050405020304" pitchFamily="18" charset="0"/>
                <a:ea typeface="Cantata One"/>
                <a:cs typeface="Times New Roman" panose="02020603050405020304" pitchFamily="18" charset="0"/>
                <a:sym typeface="Cantata One"/>
              </a:rPr>
              <a:t> Social Benefits Project</a:t>
            </a: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7392837" y="2691440"/>
            <a:ext cx="1475117" cy="1371600"/>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en-US" dirty="0">
                <a:latin typeface="Times New Roman" panose="02020603050405020304" pitchFamily="18" charset="0"/>
                <a:ea typeface="Cantata One"/>
                <a:cs typeface="Times New Roman" panose="02020603050405020304" pitchFamily="18" charset="0"/>
                <a:sym typeface="Cantata One"/>
              </a:rPr>
              <a:t>National Transport Safety Authority (NTSA)</a:t>
            </a: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34</a:t>
            </a:fld>
            <a:endParaRPr lang="en-US"/>
          </a:p>
        </p:txBody>
      </p:sp>
    </p:spTree>
  </p:cSld>
  <p:clrMapOvr>
    <a:masterClrMapping/>
  </p:clrMapOvr>
  <p:transition spd="slow">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8" name="Google Shape;328;p39"/>
          <p:cNvSpPr txBox="1">
            <a:spLocks noGrp="1"/>
          </p:cNvSpPr>
          <p:nvPr>
            <p:ph type="title" orient="vert"/>
          </p:nvPr>
        </p:nvSpPr>
        <p:spPr>
          <a:xfrm>
            <a:off x="992037" y="284672"/>
            <a:ext cx="7818587" cy="3502324"/>
          </a:xfrm>
          <a:prstGeom prst="rect">
            <a:avLst/>
          </a:prstGeom>
          <a:noFill/>
          <a:ln>
            <a:noFill/>
          </a:ln>
        </p:spPr>
        <p:txBody>
          <a:bodyPr spcFirstLastPara="1" vert="horz" wrap="square" lIns="91425" tIns="45700" rIns="91425" bIns="45700" anchor="ctr" anchorCtr="0">
            <a:noAutofit/>
          </a:bodyPr>
          <a:lstStyle/>
          <a:p>
            <a:pPr lvl="0" algn="l">
              <a:spcBef>
                <a:spcPts val="0"/>
              </a:spcBef>
              <a:buSzPts val="1400"/>
            </a:pPr>
            <a:r>
              <a:rPr lang="en-US" sz="1400" b="1" i="0" u="sng" dirty="0">
                <a:solidFill>
                  <a:schemeClr val="dk1"/>
                </a:solidFill>
                <a:latin typeface="Times New Roman" panose="02020603050405020304" pitchFamily="18" charset="0"/>
                <a:ea typeface="Century Gothic"/>
                <a:cs typeface="Times New Roman" panose="02020603050405020304" pitchFamily="18" charset="0"/>
                <a:sym typeface="Century Gothic"/>
              </a:rPr>
              <a:t>ID4AFRICA 2023 CONFERENCE</a:t>
            </a:r>
            <a:br>
              <a:rPr lang="en-US" sz="1400" b="1" i="0" u="sng" dirty="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b="1" i="0" u="sng" dirty="0">
                <a:solidFill>
                  <a:schemeClr val="dk1"/>
                </a:solidFill>
                <a:latin typeface="Times New Roman" panose="02020603050405020304" pitchFamily="18" charset="0"/>
                <a:ea typeface="Century Gothic"/>
                <a:cs typeface="Times New Roman" panose="02020603050405020304" pitchFamily="18" charset="0"/>
                <a:sym typeface="Century Gothic"/>
              </a:rPr>
              <a:t/>
            </a:r>
            <a:br>
              <a:rPr lang="en-US" sz="1400" b="1" i="0" u="sng" dirty="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b="0" i="0" u="none" cap="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t>Kenya has been offered the opportunity to host the conference in the year 2023 from 24</a:t>
            </a:r>
            <a:r>
              <a:rPr lang="en-US" sz="1400" b="0" i="0" u="none" cap="none" baseline="300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th</a:t>
            </a:r>
            <a:r>
              <a:rPr lang="en-US" sz="1400" b="0" i="0" u="none" cap="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t> to 25</a:t>
            </a:r>
            <a:r>
              <a:rPr lang="en-US" sz="1400" b="0" i="0" u="none" cap="none" baseline="30000" dirty="0" smtClean="0">
                <a:solidFill>
                  <a:schemeClr val="dk1"/>
                </a:solidFill>
                <a:latin typeface="Times New Roman" panose="02020603050405020304" pitchFamily="18" charset="0"/>
                <a:ea typeface="Century Gothic"/>
                <a:cs typeface="Times New Roman" panose="02020603050405020304" pitchFamily="18" charset="0"/>
                <a:sym typeface="Century Gothic"/>
              </a:rPr>
              <a:t>th</a:t>
            </a:r>
            <a:r>
              <a:rPr lang="en-US" sz="1400" b="0" i="0" u="none" cap="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t> may, 2023</a:t>
            </a:r>
            <a:r>
              <a:rPr lang="en-US" sz="1400" b="0" i="0" u="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t>.</a:t>
            </a:r>
            <a:r>
              <a:rPr lang="en-US" sz="1400" b="0" i="0" u="none" dirty="0">
                <a:solidFill>
                  <a:schemeClr val="dk1"/>
                </a:solidFill>
                <a:latin typeface="Times New Roman" panose="02020603050405020304" pitchFamily="18" charset="0"/>
                <a:ea typeface="Century Gothic"/>
                <a:cs typeface="Times New Roman" panose="02020603050405020304" pitchFamily="18" charset="0"/>
                <a:sym typeface="Century Gothic"/>
              </a:rPr>
              <a:t/>
            </a:r>
            <a:br>
              <a:rPr lang="en-US" sz="1400" b="0" i="0" u="none" dirty="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b="0" i="0" u="none" dirty="0">
                <a:solidFill>
                  <a:schemeClr val="dk1"/>
                </a:solidFill>
                <a:latin typeface="Times New Roman" panose="02020603050405020304" pitchFamily="18" charset="0"/>
                <a:ea typeface="Century Gothic"/>
                <a:cs typeface="Times New Roman" panose="02020603050405020304" pitchFamily="18" charset="0"/>
                <a:sym typeface="Century Gothic"/>
              </a:rPr>
              <a:t/>
            </a:r>
            <a:br>
              <a:rPr lang="en-US" sz="1400" b="0" i="0" u="none" dirty="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b="0" i="0" u="none" cap="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t>This conference will bring numerous economic benefits and exposure; the country will gain through hosting the conference</a:t>
            </a:r>
            <a:r>
              <a:rPr lang="en-US" sz="1400" b="0" i="0" u="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t>.</a:t>
            </a:r>
            <a:br>
              <a:rPr lang="en-US" sz="1400" b="0" i="0" u="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b="0" i="0" u="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t/>
            </a:r>
            <a:br>
              <a:rPr lang="en-US" sz="1400" b="0" i="0" u="none" dirty="0" smtClean="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The conference will also help Kenya in compliance with the </a:t>
            </a: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un 2030 agenda for sustainable development goal </a:t>
            </a: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sub-article </a:t>
            </a:r>
            <a:r>
              <a:rPr lang="en-US" sz="1400" b="1" dirty="0">
                <a:solidFill>
                  <a:schemeClr val="dk1"/>
                </a:solidFill>
                <a:latin typeface="Times New Roman" panose="02020603050405020304" pitchFamily="18" charset="0"/>
                <a:ea typeface="Century Gothic"/>
                <a:cs typeface="Times New Roman" panose="02020603050405020304" pitchFamily="18" charset="0"/>
                <a:sym typeface="Century Gothic"/>
              </a:rPr>
              <a:t>16.9</a:t>
            </a: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 that talk about legal identity for all humanity.</a:t>
            </a:r>
            <a:b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br>
            <a: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t/>
            </a:r>
            <a:br>
              <a:rPr lang="en-US" sz="1400" dirty="0">
                <a:solidFill>
                  <a:schemeClr val="dk1"/>
                </a:solidFill>
                <a:latin typeface="Times New Roman" panose="02020603050405020304" pitchFamily="18" charset="0"/>
                <a:ea typeface="Century Gothic"/>
                <a:cs typeface="Times New Roman" panose="02020603050405020304" pitchFamily="18" charset="0"/>
                <a:sym typeface="Century Gothic"/>
              </a:rPr>
            </a:br>
            <a:endParaRPr sz="1400" dirty="0">
              <a:latin typeface="Times New Roman" panose="02020603050405020304" pitchFamily="18" charset="0"/>
              <a:cs typeface="Times New Roman" panose="02020603050405020304" pitchFamily="18" charset="0"/>
            </a:endParaRPr>
          </a:p>
        </p:txBody>
      </p:sp>
      <p:sp>
        <p:nvSpPr>
          <p:cNvPr id="327" name="Google Shape;327;p39"/>
          <p:cNvSpPr txBox="1">
            <a:spLocks noGrp="1"/>
          </p:cNvSpPr>
          <p:nvPr>
            <p:ph type="body" orient="vert" idx="1"/>
          </p:nvPr>
        </p:nvSpPr>
        <p:spPr>
          <a:xfrm>
            <a:off x="1180381" y="300487"/>
            <a:ext cx="7523672" cy="510396"/>
          </a:xfrm>
          <a:prstGeom prst="rect">
            <a:avLst/>
          </a:prstGeom>
          <a:noFill/>
          <a:ln>
            <a:noFill/>
          </a:ln>
        </p:spPr>
        <p:txBody>
          <a:bodyPr spcFirstLastPara="1" vert="horz" wrap="square" lIns="91425" tIns="45700" rIns="91425" bIns="45700" anchor="ctr" anchorCtr="0">
            <a:noAutofit/>
          </a:bodyPr>
          <a:lstStyle/>
          <a:p>
            <a:pPr marL="0" lvl="0" indent="0">
              <a:spcBef>
                <a:spcPts val="0"/>
              </a:spcBef>
              <a:buSzPts val="1440"/>
            </a:pPr>
            <a:r>
              <a:rPr lang="en-US" b="1" i="0" u="none" dirty="0">
                <a:solidFill>
                  <a:srgbClr val="FF0000"/>
                </a:solidFill>
                <a:effectLst>
                  <a:outerShdw blurRad="38100" dist="38100" dir="2700000" algn="tl">
                    <a:srgbClr val="000000">
                      <a:alpha val="43137"/>
                    </a:srgbClr>
                  </a:outerShdw>
                </a:effectLst>
                <a:latin typeface="Cantata One"/>
                <a:ea typeface="Cantata One"/>
                <a:cs typeface="Cantata One"/>
                <a:sym typeface="Cantata One"/>
              </a:rPr>
              <a:t>…</a:t>
            </a:r>
            <a:r>
              <a:rPr lang="en-US"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Upcoming/Ongoing </a:t>
            </a:r>
            <a:r>
              <a:rPr lang="en-US" b="1" i="0" u="none" dirty="0">
                <a:solidFill>
                  <a:srgbClr val="FF0000"/>
                </a:solidFill>
                <a:effectLst>
                  <a:outerShdw blurRad="38100" dist="38100" dir="2700000" algn="tl">
                    <a:srgbClr val="000000">
                      <a:alpha val="43137"/>
                    </a:srgbClr>
                  </a:outerShdw>
                </a:effectLst>
                <a:latin typeface="Times New Roman" panose="02020603050405020304" pitchFamily="18" charset="0"/>
                <a:ea typeface="Cantata One"/>
                <a:cs typeface="Times New Roman" panose="02020603050405020304" pitchFamily="18" charset="0"/>
                <a:sym typeface="Cantata One"/>
              </a:rPr>
              <a:t>Activities</a:t>
            </a:r>
            <a:endParaRPr b="0" i="0" u="none" dirty="0">
              <a:solidFill>
                <a:srgbClr val="0F496F"/>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endParaRPr>
          </a:p>
          <a:p>
            <a:pPr marL="457200" lvl="0" indent="-228600" algn="l" rtl="0">
              <a:spcBef>
                <a:spcPts val="360"/>
              </a:spcBef>
              <a:spcAft>
                <a:spcPts val="0"/>
              </a:spcAft>
              <a:buSzPts val="1440"/>
              <a:buNone/>
            </a:pPr>
            <a:endParaRPr b="0" i="0" u="none" dirty="0">
              <a:solidFill>
                <a:srgbClr val="0F496F"/>
              </a:solidFill>
              <a:effectLst>
                <a:outerShdw blurRad="38100" dist="38100" dir="2700000" algn="tl">
                  <a:srgbClr val="000000">
                    <a:alpha val="43137"/>
                  </a:srgbClr>
                </a:outerShdw>
              </a:effectLst>
              <a:latin typeface="Century Gothic"/>
              <a:ea typeface="Century Gothic"/>
              <a:cs typeface="Century Gothic"/>
              <a:sym typeface="Century Gothic"/>
            </a:endParaRPr>
          </a:p>
        </p:txBody>
      </p:sp>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35</a:t>
            </a:fld>
            <a:endParaRPr lang="en-US"/>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2"/>
          <p:cNvSpPr txBox="1">
            <a:spLocks noGrp="1"/>
          </p:cNvSpPr>
          <p:nvPr>
            <p:ph idx="1"/>
          </p:nvPr>
        </p:nvSpPr>
        <p:spPr>
          <a:xfrm>
            <a:off x="1397479" y="973138"/>
            <a:ext cx="6461185" cy="3684588"/>
          </a:xfrm>
          <a:prstGeom prst="rect">
            <a:avLst/>
          </a:prstGeom>
          <a:noFill/>
          <a:ln>
            <a:noFill/>
          </a:ln>
        </p:spPr>
        <p:style>
          <a:lnRef idx="2">
            <a:schemeClr val="dk1"/>
          </a:lnRef>
          <a:fillRef idx="1">
            <a:schemeClr val="lt1"/>
          </a:fillRef>
          <a:effectRef idx="0">
            <a:schemeClr val="dk1"/>
          </a:effectRef>
          <a:fontRef idx="minor">
            <a:schemeClr val="dk1"/>
          </a:fontRef>
        </p:style>
        <p:txBody>
          <a:bodyPr spcFirstLastPara="1" wrap="square" lIns="91425" tIns="45700" rIns="91425" bIns="45700" anchor="ctr" anchorCtr="0">
            <a:noAutofit/>
          </a:bodyPr>
          <a:lstStyle/>
          <a:p>
            <a:pPr marL="0" lvl="0" indent="0" algn="ctr" rtl="0">
              <a:lnSpc>
                <a:spcPct val="80000"/>
              </a:lnSpc>
              <a:spcBef>
                <a:spcPts val="0"/>
              </a:spcBef>
              <a:spcAft>
                <a:spcPts val="0"/>
              </a:spcAft>
              <a:buSzPts val="1440"/>
              <a:buNone/>
            </a:pPr>
            <a:r>
              <a:rPr lang="en-US" sz="6000" b="1" i="1" u="none" dirty="0">
                <a:solidFill>
                  <a:srgbClr val="FF0000"/>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rPr>
              <a:t>END</a:t>
            </a:r>
            <a:endParaRPr sz="5400" b="1" i="0" u="none" dirty="0">
              <a:solidFill>
                <a:srgbClr val="0F496F"/>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endParaRPr>
          </a:p>
          <a:p>
            <a:pPr marL="0" lvl="0" indent="0" algn="ctr" rtl="0">
              <a:lnSpc>
                <a:spcPct val="80000"/>
              </a:lnSpc>
              <a:spcBef>
                <a:spcPts val="1100"/>
              </a:spcBef>
              <a:spcAft>
                <a:spcPts val="0"/>
              </a:spcAft>
              <a:buSzPts val="1440"/>
              <a:buNone/>
            </a:pPr>
            <a:r>
              <a:rPr lang="en-US" sz="6000" b="1" i="1" u="none" dirty="0">
                <a:solidFill>
                  <a:srgbClr val="FF0000"/>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rPr>
              <a:t>THANK YOU</a:t>
            </a:r>
            <a:r>
              <a:rPr lang="en-US" sz="4000" b="1" i="1" u="none" dirty="0">
                <a:solidFill>
                  <a:srgbClr val="FF0000"/>
                </a:solidFill>
                <a:effectLst>
                  <a:outerShdw blurRad="38100" dist="38100" dir="2700000" algn="tl">
                    <a:srgbClr val="000000">
                      <a:alpha val="43137"/>
                    </a:srgbClr>
                  </a:outerShdw>
                </a:effectLst>
                <a:latin typeface="Times New Roman" panose="02020603050405020304" pitchFamily="18" charset="0"/>
                <a:ea typeface="Century Gothic"/>
                <a:cs typeface="Times New Roman" panose="02020603050405020304" pitchFamily="18" charset="0"/>
                <a:sym typeface="Century Gothic"/>
              </a:rPr>
              <a:t>!</a:t>
            </a:r>
            <a:endParaRPr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pic>
        <p:nvPicPr>
          <p:cNvPr id="340" name="Google Shape;340;p42"/>
          <p:cNvPicPr preferRelativeResize="0"/>
          <p:nvPr/>
        </p:nvPicPr>
        <p:blipFill rotWithShape="1">
          <a:blip r:embed="rId3">
            <a:alphaModFix/>
          </a:blip>
          <a:srcRect/>
          <a:stretch/>
        </p:blipFill>
        <p:spPr>
          <a:xfrm>
            <a:off x="0" y="-9525"/>
            <a:ext cx="1233487" cy="982662"/>
          </a:xfrm>
          <a:prstGeom prst="rect">
            <a:avLst/>
          </a:prstGeom>
          <a:noFill/>
          <a:ln>
            <a:noFill/>
          </a:ln>
        </p:spPr>
      </p:pic>
      <p:pic>
        <p:nvPicPr>
          <p:cNvPr id="341" name="Google Shape;341;p42"/>
          <p:cNvPicPr preferRelativeResize="0"/>
          <p:nvPr/>
        </p:nvPicPr>
        <p:blipFill rotWithShape="1">
          <a:blip r:embed="rId4">
            <a:alphaModFix/>
          </a:blip>
          <a:srcRect/>
          <a:stretch/>
        </p:blipFill>
        <p:spPr>
          <a:xfrm>
            <a:off x="7939087" y="6350"/>
            <a:ext cx="1204912" cy="704850"/>
          </a:xfrm>
          <a:prstGeom prst="rect">
            <a:avLst/>
          </a:prstGeom>
          <a:noFill/>
          <a:ln>
            <a:noFill/>
          </a:ln>
        </p:spPr>
      </p:pic>
      <p:sp>
        <p:nvSpPr>
          <p:cNvPr id="2" name="Slide Number Placeholder 1"/>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t>36</a:t>
            </a:fld>
            <a:endParaRPr 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animEffect transition="in" filter="fade">
                                      <p:cBhvr>
                                        <p:cTn id="7" dur="2000"/>
                                        <p:tgtEl>
                                          <p:spTgt spid="339">
                                            <p:txEl>
                                              <p:pRg st="0" end="0"/>
                                            </p:txEl>
                                          </p:spTgt>
                                        </p:tgtEl>
                                      </p:cBhvr>
                                    </p:animEffect>
                                    <p:anim calcmode="lin" valueType="num">
                                      <p:cBhvr>
                                        <p:cTn id="8" dur="2000" fill="hold"/>
                                        <p:tgtEl>
                                          <p:spTgt spid="339">
                                            <p:txEl>
                                              <p:pRg st="0" end="0"/>
                                            </p:txEl>
                                          </p:spTgt>
                                        </p:tgtEl>
                                        <p:attrNameLst>
                                          <p:attrName>ppt_w</p:attrName>
                                        </p:attrNameLst>
                                      </p:cBhvr>
                                      <p:tavLst>
                                        <p:tav tm="0" fmla="#ppt_w*sin(2.5*pi*$)">
                                          <p:val>
                                            <p:fltVal val="0"/>
                                          </p:val>
                                        </p:tav>
                                        <p:tav tm="100000">
                                          <p:val>
                                            <p:fltVal val="1"/>
                                          </p:val>
                                        </p:tav>
                                      </p:tavLst>
                                    </p:anim>
                                    <p:anim calcmode="lin" valueType="num">
                                      <p:cBhvr>
                                        <p:cTn id="9" dur="2000" fill="hold"/>
                                        <p:tgtEl>
                                          <p:spTgt spid="339">
                                            <p:txEl>
                                              <p:pRg st="0" end="0"/>
                                            </p:txEl>
                                          </p:spTgt>
                                        </p:tgtEl>
                                        <p:attrNameLst>
                                          <p:attrName>ppt_h</p:attrName>
                                        </p:attrNameLst>
                                      </p:cBhvr>
                                      <p:tavLst>
                                        <p:tav tm="0">
                                          <p:val>
                                            <p:strVal val="#ppt_h"/>
                                          </p:val>
                                        </p:tav>
                                        <p:tav tm="100000">
                                          <p:val>
                                            <p:strVal val="#ppt_h"/>
                                          </p:val>
                                        </p:tav>
                                      </p:tavLst>
                                    </p:anim>
                                  </p:childTnLst>
                                </p:cTn>
                              </p:par>
                              <p:par>
                                <p:cTn id="10" presetID="26" presetClass="entr" presetSubtype="0" fill="hold" nodeType="withEffect">
                                  <p:stCondLst>
                                    <p:cond delay="0"/>
                                  </p:stCondLst>
                                  <p:childTnLst>
                                    <p:set>
                                      <p:cBhvr>
                                        <p:cTn id="11" dur="1" fill="hold">
                                          <p:stCondLst>
                                            <p:cond delay="0"/>
                                          </p:stCondLst>
                                        </p:cTn>
                                        <p:tgtEl>
                                          <p:spTgt spid="339">
                                            <p:txEl>
                                              <p:pRg st="1" end="1"/>
                                            </p:txEl>
                                          </p:spTgt>
                                        </p:tgtEl>
                                        <p:attrNameLst>
                                          <p:attrName>style.visibility</p:attrName>
                                        </p:attrNameLst>
                                      </p:cBhvr>
                                      <p:to>
                                        <p:strVal val="visible"/>
                                      </p:to>
                                    </p:set>
                                    <p:animEffect transition="in" filter="wipe(down)">
                                      <p:cBhvr>
                                        <p:cTn id="12" dur="580">
                                          <p:stCondLst>
                                            <p:cond delay="0"/>
                                          </p:stCondLst>
                                        </p:cTn>
                                        <p:tgtEl>
                                          <p:spTgt spid="339">
                                            <p:txEl>
                                              <p:pRg st="1" end="1"/>
                                            </p:txEl>
                                          </p:spTgt>
                                        </p:tgtEl>
                                      </p:cBhvr>
                                    </p:animEffect>
                                    <p:anim calcmode="lin" valueType="num">
                                      <p:cBhvr>
                                        <p:cTn id="13" dur="1822" tmFilter="0,0; 0.14,0.36; 0.43,0.73; 0.71,0.91; 1.0,1.0">
                                          <p:stCondLst>
                                            <p:cond delay="0"/>
                                          </p:stCondLst>
                                        </p:cTn>
                                        <p:tgtEl>
                                          <p:spTgt spid="339">
                                            <p:txEl>
                                              <p:pRg st="1" end="1"/>
                                            </p:txEl>
                                          </p:spTgt>
                                        </p:tgtEl>
                                        <p:attrNameLst>
                                          <p:attrName>ppt_x</p:attrName>
                                        </p:attrNameLst>
                                      </p:cBhvr>
                                      <p:tavLst>
                                        <p:tav tm="0">
                                          <p:val>
                                            <p:strVal val="#ppt_x-0.25"/>
                                          </p:val>
                                        </p:tav>
                                        <p:tav tm="100000">
                                          <p:val>
                                            <p:strVal val="#ppt_x"/>
                                          </p:val>
                                        </p:tav>
                                      </p:tavLst>
                                    </p:anim>
                                    <p:anim calcmode="lin" valueType="num">
                                      <p:cBhvr>
                                        <p:cTn id="14" dur="664" tmFilter="0.0,0.0; 0.25,0.07; 0.50,0.2; 0.75,0.467; 1.0,1.0">
                                          <p:stCondLst>
                                            <p:cond delay="0"/>
                                          </p:stCondLst>
                                        </p:cTn>
                                        <p:tgtEl>
                                          <p:spTgt spid="339">
                                            <p:txEl>
                                              <p:pRg st="1" end="1"/>
                                            </p:txEl>
                                          </p:spTgt>
                                        </p:tgtEl>
                                        <p:attrNameLst>
                                          <p:attrName>ppt_y</p:attrName>
                                        </p:attrNameLst>
                                      </p:cBhvr>
                                      <p:tavLst>
                                        <p:tav tm="0" fmla="#ppt_y-sin(pi*$)/3">
                                          <p:val>
                                            <p:fltVal val="0.5"/>
                                          </p:val>
                                        </p:tav>
                                        <p:tav tm="100000">
                                          <p:val>
                                            <p:fltVal val="1"/>
                                          </p:val>
                                        </p:tav>
                                      </p:tavLst>
                                    </p:anim>
                                    <p:anim calcmode="lin" valueType="num">
                                      <p:cBhvr>
                                        <p:cTn id="15" dur="664" tmFilter="0, 0; 0.125,0.2665; 0.25,0.4; 0.375,0.465; 0.5,0.5;  0.625,0.535; 0.75,0.6; 0.875,0.7335; 1,1">
                                          <p:stCondLst>
                                            <p:cond delay="664"/>
                                          </p:stCondLst>
                                        </p:cTn>
                                        <p:tgtEl>
                                          <p:spTgt spid="339">
                                            <p:txEl>
                                              <p:pRg st="1" end="1"/>
                                            </p:txEl>
                                          </p:spTgt>
                                        </p:tgtEl>
                                        <p:attrNameLst>
                                          <p:attrName>ppt_y</p:attrName>
                                        </p:attrNameLst>
                                      </p:cBhvr>
                                      <p:tavLst>
                                        <p:tav tm="0" fmla="#ppt_y-sin(pi*$)/9">
                                          <p:val>
                                            <p:fltVal val="0"/>
                                          </p:val>
                                        </p:tav>
                                        <p:tav tm="100000">
                                          <p:val>
                                            <p:fltVal val="1"/>
                                          </p:val>
                                        </p:tav>
                                      </p:tavLst>
                                    </p:anim>
                                    <p:anim calcmode="lin" valueType="num">
                                      <p:cBhvr>
                                        <p:cTn id="16" dur="332" tmFilter="0, 0; 0.125,0.2665; 0.25,0.4; 0.375,0.465; 0.5,0.5;  0.625,0.535; 0.75,0.6; 0.875,0.7335; 1,1">
                                          <p:stCondLst>
                                            <p:cond delay="1324"/>
                                          </p:stCondLst>
                                        </p:cTn>
                                        <p:tgtEl>
                                          <p:spTgt spid="339">
                                            <p:txEl>
                                              <p:pRg st="1" end="1"/>
                                            </p:txEl>
                                          </p:spTgt>
                                        </p:tgtEl>
                                        <p:attrNameLst>
                                          <p:attrName>ppt_y</p:attrName>
                                        </p:attrNameLst>
                                      </p:cBhvr>
                                      <p:tavLst>
                                        <p:tav tm="0" fmla="#ppt_y-sin(pi*$)/27">
                                          <p:val>
                                            <p:fltVal val="0"/>
                                          </p:val>
                                        </p:tav>
                                        <p:tav tm="100000">
                                          <p:val>
                                            <p:fltVal val="1"/>
                                          </p:val>
                                        </p:tav>
                                      </p:tavLst>
                                    </p:anim>
                                    <p:anim calcmode="lin" valueType="num">
                                      <p:cBhvr>
                                        <p:cTn id="17" dur="164" tmFilter="0, 0; 0.125,0.2665; 0.25,0.4; 0.375,0.465; 0.5,0.5;  0.625,0.535; 0.75,0.6; 0.875,0.7335; 1,1">
                                          <p:stCondLst>
                                            <p:cond delay="1656"/>
                                          </p:stCondLst>
                                        </p:cTn>
                                        <p:tgtEl>
                                          <p:spTgt spid="339">
                                            <p:txEl>
                                              <p:pRg st="1" end="1"/>
                                            </p:txEl>
                                          </p:spTgt>
                                        </p:tgtEl>
                                        <p:attrNameLst>
                                          <p:attrName>ppt_y</p:attrName>
                                        </p:attrNameLst>
                                      </p:cBhvr>
                                      <p:tavLst>
                                        <p:tav tm="0" fmla="#ppt_y-sin(pi*$)/81">
                                          <p:val>
                                            <p:fltVal val="0"/>
                                          </p:val>
                                        </p:tav>
                                        <p:tav tm="100000">
                                          <p:val>
                                            <p:fltVal val="1"/>
                                          </p:val>
                                        </p:tav>
                                      </p:tavLst>
                                    </p:anim>
                                    <p:animScale>
                                      <p:cBhvr>
                                        <p:cTn id="18" dur="26">
                                          <p:stCondLst>
                                            <p:cond delay="650"/>
                                          </p:stCondLst>
                                        </p:cTn>
                                        <p:tgtEl>
                                          <p:spTgt spid="339">
                                            <p:txEl>
                                              <p:pRg st="1" end="1"/>
                                            </p:txEl>
                                          </p:spTgt>
                                        </p:tgtEl>
                                      </p:cBhvr>
                                      <p:to x="100000" y="60000"/>
                                    </p:animScale>
                                    <p:animScale>
                                      <p:cBhvr>
                                        <p:cTn id="19" dur="166" decel="50000">
                                          <p:stCondLst>
                                            <p:cond delay="676"/>
                                          </p:stCondLst>
                                        </p:cTn>
                                        <p:tgtEl>
                                          <p:spTgt spid="339">
                                            <p:txEl>
                                              <p:pRg st="1" end="1"/>
                                            </p:txEl>
                                          </p:spTgt>
                                        </p:tgtEl>
                                      </p:cBhvr>
                                      <p:to x="100000" y="100000"/>
                                    </p:animScale>
                                    <p:animScale>
                                      <p:cBhvr>
                                        <p:cTn id="20" dur="26">
                                          <p:stCondLst>
                                            <p:cond delay="1312"/>
                                          </p:stCondLst>
                                        </p:cTn>
                                        <p:tgtEl>
                                          <p:spTgt spid="339">
                                            <p:txEl>
                                              <p:pRg st="1" end="1"/>
                                            </p:txEl>
                                          </p:spTgt>
                                        </p:tgtEl>
                                      </p:cBhvr>
                                      <p:to x="100000" y="80000"/>
                                    </p:animScale>
                                    <p:animScale>
                                      <p:cBhvr>
                                        <p:cTn id="21" dur="166" decel="50000">
                                          <p:stCondLst>
                                            <p:cond delay="1338"/>
                                          </p:stCondLst>
                                        </p:cTn>
                                        <p:tgtEl>
                                          <p:spTgt spid="339">
                                            <p:txEl>
                                              <p:pRg st="1" end="1"/>
                                            </p:txEl>
                                          </p:spTgt>
                                        </p:tgtEl>
                                      </p:cBhvr>
                                      <p:to x="100000" y="100000"/>
                                    </p:animScale>
                                    <p:animScale>
                                      <p:cBhvr>
                                        <p:cTn id="22" dur="26">
                                          <p:stCondLst>
                                            <p:cond delay="1642"/>
                                          </p:stCondLst>
                                        </p:cTn>
                                        <p:tgtEl>
                                          <p:spTgt spid="339">
                                            <p:txEl>
                                              <p:pRg st="1" end="1"/>
                                            </p:txEl>
                                          </p:spTgt>
                                        </p:tgtEl>
                                      </p:cBhvr>
                                      <p:to x="100000" y="90000"/>
                                    </p:animScale>
                                    <p:animScale>
                                      <p:cBhvr>
                                        <p:cTn id="23" dur="166" decel="50000">
                                          <p:stCondLst>
                                            <p:cond delay="1668"/>
                                          </p:stCondLst>
                                        </p:cTn>
                                        <p:tgtEl>
                                          <p:spTgt spid="339">
                                            <p:txEl>
                                              <p:pRg st="1" end="1"/>
                                            </p:txEl>
                                          </p:spTgt>
                                        </p:tgtEl>
                                      </p:cBhvr>
                                      <p:to x="100000" y="100000"/>
                                    </p:animScale>
                                    <p:animScale>
                                      <p:cBhvr>
                                        <p:cTn id="24" dur="26">
                                          <p:stCondLst>
                                            <p:cond delay="1808"/>
                                          </p:stCondLst>
                                        </p:cTn>
                                        <p:tgtEl>
                                          <p:spTgt spid="339">
                                            <p:txEl>
                                              <p:pRg st="1" end="1"/>
                                            </p:txEl>
                                          </p:spTgt>
                                        </p:tgtEl>
                                      </p:cBhvr>
                                      <p:to x="100000" y="95000"/>
                                    </p:animScale>
                                    <p:animScale>
                                      <p:cBhvr>
                                        <p:cTn id="25" dur="166" decel="50000">
                                          <p:stCondLst>
                                            <p:cond delay="1834"/>
                                          </p:stCondLst>
                                        </p:cTn>
                                        <p:tgtEl>
                                          <p:spTgt spid="339">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4_Slice">
  <a:themeElements>
    <a:clrScheme name="Slice">
      <a:dk1>
        <a:srgbClr val="000000"/>
      </a:dk1>
      <a:lt1>
        <a:srgbClr val="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EBEBEB"/>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 xmlns:thm15="http://schemas.microsoft.com/office/thememl/2012/main" name="Parallax" id="{3388167B-A2EB-4685-9635-1831D9AEF8C4}" vid="{4F7A876A-7598-49CA-AFC8-8EDA2551E4A7}"/>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685</TotalTime>
  <Words>3487</Words>
  <Application>Microsoft Office PowerPoint</Application>
  <PresentationFormat>On-screen Show (4:3)</PresentationFormat>
  <Paragraphs>348</Paragraphs>
  <Slides>36</Slides>
  <Notes>31</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36</vt:i4>
      </vt:variant>
    </vt:vector>
  </HeadingPairs>
  <TitlesOfParts>
    <vt:vector size="49" baseType="lpstr">
      <vt:lpstr>Arial</vt:lpstr>
      <vt:lpstr>Times</vt:lpstr>
      <vt:lpstr>Bodoni</vt:lpstr>
      <vt:lpstr>Century Gothic</vt:lpstr>
      <vt:lpstr>Cantata One</vt:lpstr>
      <vt:lpstr>Calibri</vt:lpstr>
      <vt:lpstr>Corbel</vt:lpstr>
      <vt:lpstr>Noto Sans</vt:lpstr>
      <vt:lpstr>Wingdings</vt:lpstr>
      <vt:lpstr>Times New Roman</vt:lpstr>
      <vt:lpstr>4_Slice</vt:lpstr>
      <vt:lpstr>Parallax</vt:lpstr>
      <vt:lpstr>Visio.Drawing.15</vt:lpstr>
      <vt:lpstr>PREPARATION TO THE PRINCIPAL SECRETARY STATE DEPARTMENT FOR CITIZEN SERVICES</vt:lpstr>
      <vt:lpstr>Presentation Layout</vt:lpstr>
      <vt:lpstr>PowerPoint Presentation</vt:lpstr>
      <vt:lpstr>Challenges Facing Registration and Identity management System in Kenya</vt:lpstr>
      <vt:lpstr>..Challenges Facing Registration and Identity management System in Kenya</vt:lpstr>
      <vt:lpstr>..Challenges Facing Registration and Identity management System in Kenya</vt:lpstr>
      <vt:lpstr>FUNCTIONS OF NIIMS</vt:lpstr>
      <vt:lpstr>Huduma Namba Legal Framework</vt:lpstr>
      <vt:lpstr>.. Huduma Namba Legal Framework</vt:lpstr>
      <vt:lpstr>PowerPoint Presentation</vt:lpstr>
      <vt:lpstr>…Huduma Namba Legal Framework</vt:lpstr>
      <vt:lpstr>Benefits of National Integrated Identity Management System (NIIMS)</vt:lpstr>
      <vt:lpstr>..Benefits of National Integrated Identity Management System (NIIMS)</vt:lpstr>
      <vt:lpstr>PowerPoint Presentation</vt:lpstr>
      <vt:lpstr>Huduma Card Sms Broadcasting</vt:lpstr>
      <vt:lpstr>Notification Of Huduma Card Collection Point</vt:lpstr>
      <vt:lpstr>Change Of The Pre-selected Huduma Card Collection Point</vt:lpstr>
      <vt:lpstr>Collection Of Huduma Card</vt:lpstr>
      <vt:lpstr>PowerPoint Presentation</vt:lpstr>
      <vt:lpstr>PowerPoint Presentation</vt:lpstr>
      <vt:lpstr>PowerPoint Presentation</vt:lpstr>
      <vt:lpstr>Huduma Card Front</vt:lpstr>
      <vt:lpstr>HUDUMA CARD BACK</vt:lpstr>
      <vt:lpstr>HUDUMA NAMBA REGISTRATION PROCESS</vt:lpstr>
      <vt:lpstr>PowerPoint Presentation</vt:lpstr>
      <vt:lpstr>HUDUMA NAMBA REGISTRATION ACTORS</vt:lpstr>
      <vt:lpstr>TRAININGS Training done to 5357 personnel from NRB, NGAO ,county ICT authority ,covering all field offices. Training and capacity building of all 14 254 National Government Administrative Officers (NGAO) on efficient government service provision using the Huduma cards is ongoing  The training of all the 1,010 CRS personnel in all the 130 CRS registration Sub county offices.  Registration of 37,724,521 million Kenyans and foreign nationals resident in the country (2nd April- 25th may, 2019) and registration of 96,571 Kenyans in the diaspora through the 51 Kenyan missions abroad.   Personalization and Printing Centre that is equipped with three machines that have a capacity of producing 70,000 cards per day and that is fully owned and managed by the government of Kenya and operated our own local Kenyan experts, has been set up at the 2nd floor of government press security building purposely to personalize persons’ data after adjudication and subsequently print the digital Huduma card.  The facility is able to produce quality cards that are compliant to; the international civil aviation organization (icao) 9303 standard for machine readable documents that enables the card to be used across the east African region,  The physical characteristics of the card complies with iso/iec 7810:2019,the microchip on the e-id card complies with iso/iec 7816 standard  In future the facility will be able to produce from one central point all Kenyan security related identity documents like passports, driving licenses, log books, title deeds and secure government departmental identity passes thus saving the country the huge cost of contracting external venders.     </vt:lpstr>
      <vt:lpstr>Development of a modernized and secure facility for storage of Huduma card production consumables, packaging areas and card dispatch points with modern fire detection system at government printers basement security building.   31,500 biometric kits are  available for use in our integration with ministries/departments/agencies (MDAs) and part of it is currently being used ; I. For automated registration of persons II. By NRB officers countrywide in Huduma card distribution and registration activities. III. By the respective government agencies dealing with personal identity in the enhanced effective and efficient service provision once the Huduma system is fully integrated.  Digitization at civil registration services of 32,745,803  million birth/ death certificate records was done between 26th August to 30th September 2019 and 26th May to 20th June 2020.  Provided logistical and technical support to the national transport and safety authority (NTSA) team on the countrywide boda boda (motorcycle)  registration that started on 28th march, 2022 where a targeted 2.5 million riders were expected to be registered by the end of the exercise.  Notable software’s developed by the secretariat    -Mass enrolment software (used for the initial enrolment)  - Huduma card distribution , issuance and tracking software  - Software for the continuous registration  - Application to enable update and correction of persons particulars  - Huduma Namba public portal      </vt:lpstr>
      <vt:lpstr>PowerPoint Presentation</vt:lpstr>
      <vt:lpstr>PowerPoint Presentation</vt:lpstr>
      <vt:lpstr>PowerPoint Presentation</vt:lpstr>
      <vt:lpstr>PowerPoint Presentation</vt:lpstr>
      <vt:lpstr>- Urgent  roll out  of the phase II Huduma Namba registrations to get more data records of the approximately 12 million Kenyans who missed the first mass registration. - Automation of all 130 civil registration services field offices  to enable end to end registration is ongoing. - Training on the usage of the end to end system being developed to  all the 1,010 CRS personnel in all the 130 CRS registration sub county offices, all the 8,437 assistant chiefs and health personnel in all the 9,997 health facilities across the country which have maternity services. - Enactment of Huduma Bill. - Development of Huduma regulations. - Increased interaction with civil society for ownership and advocacy - Provision for correction/updating of persons particulars for those who already registered and also allow data recapture for those who registered but their cards could not be printed. - Engagement with political leadership for necessary legal/ policy approvals. - Integration of marriages and divorce registry through digitization and automation - Provision of a coordinated technical and policy framework on integrated identity management - Development of integration protocols to enable all government departments to effectively integrate with the Huduma Namba system.  Government Of Kenya And United Nations Collaboration Through Un LIA on establishment of the national integrated civil registration and identity management system scope of work which is awaiting cabinet secretary approval Government Of Kenya And United Nations Collaboration Through Un LIA on establishment of the national integrated civil registration and identity management system scope of work which is awaiting cabinet secretary approval. This will enable UN/Government collaboration in the rollout of the project in line with the UN SDG 16.9 on legal secure identity for all humanity </vt:lpstr>
      <vt:lpstr>Integration (NIIMS)/ Huduma Namba is actively engaging 4 MDAs in  piloting the usage of Huduma Namba/card as we await passage of the bill into an act of parliament after which the full usage of the card will commence.   The Agencies Currently Include:</vt:lpstr>
      <vt:lpstr>ID4AFRICA 2023 CONFERENCE  Kenya has been offered the opportunity to host the conference in the year 2023 from 24th to 25th may, 2023.  This conference will bring numerous economic benefits and exposure; the country will gain through hosting the conference.  The conference will also help Kenya in compliance with the un 2030 agenda for sustainable development goal sub-article 16.9 that talk about legal identity for all humanity.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NIIMS  (KENYA) PRESENTATION AT THE CONFERENCE OF AFRICAN MINISTERS RESPONSIBLE FOR CIVIL REGISTRATION EXPERTS  GROUP MEETING</dc:title>
  <dc:creator>user</dc:creator>
  <cp:lastModifiedBy>Microsoft</cp:lastModifiedBy>
  <cp:revision>55</cp:revision>
  <cp:lastPrinted>2022-11-10T09:56:51Z</cp:lastPrinted>
  <dcterms:modified xsi:type="dcterms:W3CDTF">2022-11-10T10:44:17Z</dcterms:modified>
</cp:coreProperties>
</file>