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380" r:id="rId2"/>
    <p:sldId id="384" r:id="rId3"/>
    <p:sldId id="390" r:id="rId4"/>
    <p:sldId id="387" r:id="rId5"/>
    <p:sldId id="391" r:id="rId6"/>
    <p:sldId id="386" r:id="rId7"/>
    <p:sldId id="38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C556673-F842-9E27-9CC1-4D315327DE73}" name="James Mwanza" initials="JM" userId="James Mwanz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3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DB045-E0D5-4F76-8D75-1B1420A7B86B}" type="datetimeFigureOut">
              <a:rPr lang="en-US" smtClean="0"/>
              <a:t>10/24/22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32DBDF-DABC-46E0-89F8-F735D360C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36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852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14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10/24/22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493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10/24/22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59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10/24/22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174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172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847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26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444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4"/>
            <a:ext cx="12192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75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F345D1-61B6-1D40-8DFE-38133E869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4201132" y="277232"/>
            <a:ext cx="3789737" cy="179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4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96C62-C2E3-40CE-BFD4-0FE416C82343}" type="datetimeFigureOut">
              <a:rPr lang="en-US" smtClean="0"/>
              <a:t>10/24/22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157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37E0289-8148-42E8-8835-AB53E5D0C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5554" y="2343715"/>
            <a:ext cx="6251110" cy="2462022"/>
          </a:xfrm>
        </p:spPr>
        <p:txBody>
          <a:bodyPr anchor="b">
            <a:noAutofit/>
          </a:bodyPr>
          <a:lstStyle/>
          <a:p>
            <a:r>
              <a:rPr lang="en-US" sz="3600" dirty="0"/>
              <a:t>Best practices and strategies for accelerated progress in birth registration</a:t>
            </a:r>
            <a:br>
              <a:rPr lang="en-US" sz="3600" dirty="0"/>
            </a:br>
            <a:endParaRPr lang="en-GB" sz="3600" dirty="0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B0536619-C042-4C18-8263-C192E23C2C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5553" y="4857468"/>
            <a:ext cx="6251111" cy="1572768"/>
          </a:xfrm>
        </p:spPr>
        <p:txBody>
          <a:bodyPr>
            <a:normAutofit/>
          </a:bodyPr>
          <a:lstStyle/>
          <a:p>
            <a:r>
              <a:rPr lang="en-US" dirty="0"/>
              <a:t>Ms. </a:t>
            </a:r>
            <a:r>
              <a:rPr lang="en-US" sz="2400" dirty="0"/>
              <a:t>Tulimeke Munyika</a:t>
            </a:r>
          </a:p>
          <a:p>
            <a:r>
              <a:rPr lang="en-US" sz="2000" dirty="0"/>
              <a:t>Ministry of Home Affairs, Immigration, Safety and Security</a:t>
            </a:r>
          </a:p>
          <a:p>
            <a:r>
              <a:rPr lang="en-US" sz="2400" dirty="0"/>
              <a:t>NAMIBIA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4BF014-0B1A-4EB3-A3D8-2B73FA8AE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36AE2AC-D5D4-4600-A046-3BC098524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072" y="713652"/>
            <a:ext cx="2914650" cy="12001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BEA1D42-B17D-4C76-AB60-C396D478F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1108" y="608877"/>
            <a:ext cx="3400425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52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481" y="365125"/>
            <a:ext cx="10962578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/>
                </a:solidFill>
              </a:rPr>
              <a:t>Namibia’s birth registration journey of a decade (2012 – 2022)						         /1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4557D-5B47-60E6-E6C8-71C3DD2CA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481" y="1947166"/>
            <a:ext cx="11203174" cy="4649246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2014: Comprehensive Assessment of the CRVS System in Namibia conducted (July – October 2014).</a:t>
            </a:r>
          </a:p>
          <a:p>
            <a:pPr lvl="1"/>
            <a:r>
              <a:rPr lang="en-US" u="sng" dirty="0"/>
              <a:t>Assess comprehensively</a:t>
            </a:r>
            <a:r>
              <a:rPr lang="en-US" dirty="0"/>
              <a:t> before you plan. 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2015: CRVS </a:t>
            </a:r>
            <a:r>
              <a:rPr lang="en-US" b="1" i="1" dirty="0"/>
              <a:t>National</a:t>
            </a:r>
            <a:r>
              <a:rPr lang="en-US" b="1" dirty="0"/>
              <a:t> Strategic Plan (2015/16 – 2020/21) approved by Cabinet.</a:t>
            </a:r>
          </a:p>
          <a:p>
            <a:pPr lvl="1"/>
            <a:r>
              <a:rPr lang="en-US" dirty="0"/>
              <a:t>Adopt a </a:t>
            </a:r>
            <a:r>
              <a:rPr lang="en-US" u="sng" dirty="0"/>
              <a:t>multi-stakeholders’ approach</a:t>
            </a:r>
            <a:r>
              <a:rPr lang="en-US" dirty="0"/>
              <a:t> to managing CRVS.</a:t>
            </a:r>
          </a:p>
          <a:p>
            <a:pPr lvl="1"/>
            <a:r>
              <a:rPr lang="en-US" dirty="0"/>
              <a:t>Obtain </a:t>
            </a:r>
            <a:r>
              <a:rPr lang="en-US" u="sng" dirty="0"/>
              <a:t>high-level commitment</a:t>
            </a:r>
            <a:r>
              <a:rPr lang="en-US" dirty="0"/>
              <a:t> (political will) for CRVS SP.</a:t>
            </a:r>
          </a:p>
          <a:p>
            <a:pPr marL="457200" lvl="1" indent="0">
              <a:buNone/>
            </a:pPr>
            <a:endParaRPr lang="en-US" b="1" dirty="0"/>
          </a:p>
          <a:p>
            <a:r>
              <a:rPr lang="en-US" b="1" dirty="0"/>
              <a:t>2015: First Vital Statistics Report produced </a:t>
            </a:r>
          </a:p>
          <a:p>
            <a:pPr lvl="1"/>
            <a:r>
              <a:rPr lang="en-US" dirty="0"/>
              <a:t>Vital Statistics: Key for developmental planning and for diagnosing problems to improve CRVS System. </a:t>
            </a:r>
          </a:p>
          <a:p>
            <a:endParaRPr lang="en-GB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047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AF22F-DCFA-06A8-A320-7C728406F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Namibia’s birth registration journey of a decade (2012 – 2022)						         /2</a:t>
            </a:r>
            <a:endParaRPr lang="en-N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4C5E-3A36-3B96-90FB-40AEDF8D9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2017: Electronic birth notification system (in health facilities) introduced.</a:t>
            </a:r>
          </a:p>
          <a:p>
            <a:pPr lvl="1"/>
            <a:r>
              <a:rPr lang="en-US" dirty="0"/>
              <a:t>Introduce a system (electronic, interoperable) in health facility to notify births.</a:t>
            </a:r>
          </a:p>
          <a:p>
            <a:pPr lvl="1"/>
            <a:r>
              <a:rPr lang="en-US" i="1" dirty="0"/>
              <a:t>E-Death notification system was introduced in 2018.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2018: MoU between CR Authority &amp; Statistics Authority signed (collaboration to create system interface and produce VS Reports)</a:t>
            </a:r>
          </a:p>
          <a:p>
            <a:pPr lvl="1"/>
            <a:r>
              <a:rPr lang="en-US" dirty="0"/>
              <a:t>Formalize relationships with key stakeholders.</a:t>
            </a:r>
          </a:p>
          <a:p>
            <a:pPr lvl="1"/>
            <a:r>
              <a:rPr lang="en-US" i="1" dirty="0"/>
              <a:t>MoU between CR Authority &amp; Health Authority for </a:t>
            </a:r>
            <a:r>
              <a:rPr lang="en-US" i="1" u="sng" dirty="0"/>
              <a:t>opening of birth registration offices at health facilities</a:t>
            </a:r>
            <a:r>
              <a:rPr lang="en-US" i="1" dirty="0"/>
              <a:t> was signed in 2008; 21 offices opened between 2008 – 2012. 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NA" dirty="0"/>
          </a:p>
        </p:txBody>
      </p:sp>
    </p:spTree>
    <p:extLst>
      <p:ext uri="{BB962C8B-B14F-4D97-AF65-F5344CB8AC3E}">
        <p14:creationId xmlns:p14="http://schemas.microsoft.com/office/powerpoint/2010/main" val="733216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1E19D-D60D-0D07-3149-A344E694C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79566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/>
                </a:solidFill>
              </a:rPr>
              <a:t>Namibia’s birth registration journey of a decade (2012 – 2022)						         /3</a:t>
            </a:r>
            <a:endParaRPr lang="en-NA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35F55-68D4-F6EC-31E0-4D83146C2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687" y="1339526"/>
            <a:ext cx="11353801" cy="5153349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2018: First hospital-based civil registration office </a:t>
            </a:r>
            <a:r>
              <a:rPr lang="en-US" b="1" i="1" dirty="0"/>
              <a:t>at private hospital</a:t>
            </a:r>
            <a:r>
              <a:rPr lang="en-US" b="1" dirty="0"/>
              <a:t> opened.</a:t>
            </a:r>
          </a:p>
          <a:p>
            <a:pPr lvl="1"/>
            <a:r>
              <a:rPr lang="en-US" dirty="0"/>
              <a:t>Shorten distance between hospitals (maternity wards) and registration offices to encourage timely birth registration. Involve private sector, if possible.</a:t>
            </a:r>
          </a:p>
          <a:p>
            <a:pPr lvl="1"/>
            <a:r>
              <a:rPr lang="en-US" i="1" dirty="0"/>
              <a:t>First hospital-based office opened at State hospital in 2008.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2019: MoU between CR Authority &amp; Health Authority updated in 2019 to include electronic notifications of births and deaths.</a:t>
            </a:r>
          </a:p>
          <a:p>
            <a:pPr lvl="1"/>
            <a:r>
              <a:rPr lang="en-US" dirty="0" err="1"/>
              <a:t>Formalise</a:t>
            </a:r>
            <a:r>
              <a:rPr lang="en-US" dirty="0"/>
              <a:t> collaborations.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2020: Research conducted on barriers and enablers to timely birth registration </a:t>
            </a:r>
          </a:p>
          <a:p>
            <a:pPr lvl="1"/>
            <a:r>
              <a:rPr lang="en-US" dirty="0"/>
              <a:t>Report produced in 2021</a:t>
            </a:r>
          </a:p>
          <a:p>
            <a:pPr lvl="1"/>
            <a:r>
              <a:rPr lang="en-US" dirty="0"/>
              <a:t>Ascertain access barriers to birth registration so that you devise fit for purpose solutions. </a:t>
            </a:r>
          </a:p>
          <a:p>
            <a:endParaRPr lang="en-US" b="1" dirty="0"/>
          </a:p>
          <a:p>
            <a:r>
              <a:rPr lang="en-US" b="1" dirty="0"/>
              <a:t>2020: </a:t>
            </a:r>
            <a:r>
              <a:rPr lang="en-US" dirty="0"/>
              <a:t>CRS used to validate applicant’s eligibility for emergency income grant during Covid19</a:t>
            </a:r>
          </a:p>
          <a:p>
            <a:pPr lvl="1"/>
            <a:r>
              <a:rPr lang="en-US" dirty="0"/>
              <a:t>Use system to enable service provision. Good systems ensure inclusivity.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  <a:p>
            <a:endParaRPr lang="en-NA" dirty="0"/>
          </a:p>
        </p:txBody>
      </p:sp>
    </p:spTree>
    <p:extLst>
      <p:ext uri="{BB962C8B-B14F-4D97-AF65-F5344CB8AC3E}">
        <p14:creationId xmlns:p14="http://schemas.microsoft.com/office/powerpoint/2010/main" val="4066544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0256E-C426-FA64-99F5-848D436F3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746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Other Strategies &amp; Practices </a:t>
            </a:r>
            <a:endParaRPr lang="en-N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9F82B-2E93-2419-E4EC-F793CA4AF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746" y="1449659"/>
            <a:ext cx="10930054" cy="5218770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Integrated approach to CR and Identity Management – </a:t>
            </a:r>
            <a:r>
              <a:rPr lang="en-US" b="1" u="sng" dirty="0"/>
              <a:t>life cycle approach</a:t>
            </a:r>
            <a:r>
              <a:rPr lang="en-US" b="1" dirty="0"/>
              <a:t>!</a:t>
            </a:r>
          </a:p>
          <a:p>
            <a:pPr lvl="1"/>
            <a:r>
              <a:rPr lang="en-US" i="1" dirty="0"/>
              <a:t>2010 – 2014: Namibia developed birth, marriage and death components in the National Population Registration System.</a:t>
            </a:r>
          </a:p>
          <a:p>
            <a:r>
              <a:rPr lang="en-US" u="sng" dirty="0"/>
              <a:t>Advocacy and information dissemination </a:t>
            </a:r>
            <a:r>
              <a:rPr lang="en-US" dirty="0"/>
              <a:t>on birth registration at ante-natal and post-natal visits.</a:t>
            </a:r>
          </a:p>
          <a:p>
            <a:r>
              <a:rPr lang="en-US" u="sng" dirty="0"/>
              <a:t>Integrated service outreach </a:t>
            </a:r>
            <a:r>
              <a:rPr lang="en-US" dirty="0" err="1"/>
              <a:t>programmes</a:t>
            </a:r>
            <a:r>
              <a:rPr lang="en-US" dirty="0"/>
              <a:t> with other stakeholders (three-in-one registration: </a:t>
            </a:r>
            <a:r>
              <a:rPr lang="en-US" i="1" dirty="0"/>
              <a:t>birth registration, immunization &amp; social grant registration</a:t>
            </a:r>
            <a:r>
              <a:rPr lang="en-US" dirty="0"/>
              <a:t>).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u="sng" dirty="0"/>
              <a:t>Mobile registrations </a:t>
            </a:r>
            <a:r>
              <a:rPr lang="en-US" dirty="0"/>
              <a:t>(target specific groups e.g. school going children, vulnerable, hard to reach places).</a:t>
            </a:r>
          </a:p>
          <a:p>
            <a:r>
              <a:rPr lang="en-GB" b="1" dirty="0"/>
              <a:t>ON-GOING for Namibia:</a:t>
            </a:r>
          </a:p>
          <a:p>
            <a:pPr lvl="1"/>
            <a:r>
              <a:rPr lang="en-GB" u="sng" dirty="0"/>
              <a:t>Review</a:t>
            </a:r>
            <a:r>
              <a:rPr lang="en-GB" dirty="0"/>
              <a:t> of Civil Registration and Identification </a:t>
            </a:r>
            <a:r>
              <a:rPr lang="en-GB" u="sng" dirty="0"/>
              <a:t>legislation</a:t>
            </a:r>
            <a:r>
              <a:rPr lang="en-GB" dirty="0"/>
              <a:t>. </a:t>
            </a:r>
          </a:p>
          <a:p>
            <a:pPr lvl="1"/>
            <a:r>
              <a:rPr lang="en-US" dirty="0"/>
              <a:t>Review of the first CRVS SP (&amp; develop CRVS SP II). </a:t>
            </a:r>
          </a:p>
        </p:txBody>
      </p:sp>
    </p:spTree>
    <p:extLst>
      <p:ext uri="{BB962C8B-B14F-4D97-AF65-F5344CB8AC3E}">
        <p14:creationId xmlns:p14="http://schemas.microsoft.com/office/powerpoint/2010/main" val="79008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8">
            <a:extLst>
              <a:ext uri="{FF2B5EF4-FFF2-40B4-BE49-F238E27FC236}">
                <a16:creationId xmlns:a16="http://schemas.microsoft.com/office/drawing/2014/main" id="{C3862298-AF85-4572-BED3-52E573EB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10">
            <a:extLst>
              <a:ext uri="{FF2B5EF4-FFF2-40B4-BE49-F238E27FC236}">
                <a16:creationId xmlns:a16="http://schemas.microsoft.com/office/drawing/2014/main" id="{7BE265E6-D012-42B3-A7DE-C8FEED40D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24917" y="3131936"/>
            <a:ext cx="1240640" cy="1240638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12">
            <a:extLst>
              <a:ext uri="{FF2B5EF4-FFF2-40B4-BE49-F238E27FC236}">
                <a16:creationId xmlns:a16="http://schemas.microsoft.com/office/drawing/2014/main" id="{6EB9A5AE-0A9C-4EB1-9569-A44D89EFC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0306" y="4546924"/>
            <a:ext cx="2369988" cy="2311077"/>
          </a:xfrm>
          <a:custGeom>
            <a:avLst/>
            <a:gdLst>
              <a:gd name="connsiteX0" fmla="*/ 0 w 2369988"/>
              <a:gd name="connsiteY0" fmla="*/ 0 h 2311077"/>
              <a:gd name="connsiteX1" fmla="*/ 1128071 w 2369988"/>
              <a:gd name="connsiteY1" fmla="*/ 0 h 2311077"/>
              <a:gd name="connsiteX2" fmla="*/ 1157716 w 2369988"/>
              <a:gd name="connsiteY2" fmla="*/ 128440 h 2311077"/>
              <a:gd name="connsiteX3" fmla="*/ 2316462 w 2369988"/>
              <a:gd name="connsiteY3" fmla="*/ 2257392 h 2311077"/>
              <a:gd name="connsiteX4" fmla="*/ 2369988 w 2369988"/>
              <a:gd name="connsiteY4" fmla="*/ 2311077 h 2311077"/>
              <a:gd name="connsiteX5" fmla="*/ 957894 w 2369988"/>
              <a:gd name="connsiteY5" fmla="*/ 2311077 h 2311077"/>
              <a:gd name="connsiteX6" fmla="*/ 777804 w 2369988"/>
              <a:gd name="connsiteY6" fmla="*/ 2040997 h 2311077"/>
              <a:gd name="connsiteX7" fmla="*/ 19614 w 2369988"/>
              <a:gd name="connsiteY7" fmla="*/ 109827 h 231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9988" h="2311077">
                <a:moveTo>
                  <a:pt x="0" y="0"/>
                </a:moveTo>
                <a:lnTo>
                  <a:pt x="1128071" y="0"/>
                </a:lnTo>
                <a:lnTo>
                  <a:pt x="1157716" y="128440"/>
                </a:lnTo>
                <a:cubicBezTo>
                  <a:pt x="1365270" y="935139"/>
                  <a:pt x="1769588" y="1662859"/>
                  <a:pt x="2316462" y="2257392"/>
                </a:cubicBezTo>
                <a:lnTo>
                  <a:pt x="2369988" y="2311077"/>
                </a:lnTo>
                <a:lnTo>
                  <a:pt x="957894" y="2311077"/>
                </a:lnTo>
                <a:lnTo>
                  <a:pt x="777804" y="2040997"/>
                </a:lnTo>
                <a:cubicBezTo>
                  <a:pt x="421651" y="1454849"/>
                  <a:pt x="161627" y="803832"/>
                  <a:pt x="19614" y="10982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9949DBF7-D8C4-42EB-9EE9-7A7DFBF0FAE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tretch>
            <a:fillRect/>
          </a:stretch>
        </p:blipFill>
        <p:spPr>
          <a:xfrm>
            <a:off x="4324350" y="2265757"/>
            <a:ext cx="6896376" cy="232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07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527FCEA-6143-4C5E-8C45-8AC9237AD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A9F23AD-7A55-49F3-A3EC-743F47F36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624BF014-0B1A-4EB3-A3D8-2B73FA8AE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477012" y="451239"/>
            <a:ext cx="3973309" cy="589788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7D9F91F-72C9-4DB9-ABD0-A8180D826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E016956-CE9F-4946-8834-A8BC3529D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Map&#10;&#10;Description automatically generated">
            <a:extLst>
              <a:ext uri="{FF2B5EF4-FFF2-40B4-BE49-F238E27FC236}">
                <a16:creationId xmlns:a16="http://schemas.microsoft.com/office/drawing/2014/main" id="{E96CB174-0B78-4A31-9EAA-4125AA18FE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4120055" y="451239"/>
            <a:ext cx="3260023" cy="58978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A551155-118D-408A-B626-9634FD46F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5041" y="2721284"/>
            <a:ext cx="2656188" cy="3983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627542-7EE4-4F0B-ADB4-4325DF4BD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7011" y="5179457"/>
            <a:ext cx="1034893" cy="349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BFC554-EEE8-4BC9-83E6-50F6AC07F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935" y="3909343"/>
            <a:ext cx="1936895" cy="3796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00E5A7-DD49-42F7-A251-7A3ABDAF08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1361" y="2117892"/>
            <a:ext cx="725930" cy="421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BA8FC1-072E-4075-9824-9F5CEEAF8F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7831" y="1489362"/>
            <a:ext cx="940529" cy="4202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0BF4B6-953B-41BA-B79C-01EA883B57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3363" y="5091848"/>
            <a:ext cx="1228229" cy="4697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291BB5-2681-4B0D-BE06-1F0A514080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7011" y="4481126"/>
            <a:ext cx="1332419" cy="383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E6404D-527F-47A0-BC19-14D9F07DBA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37157" y="2050510"/>
            <a:ext cx="1394598" cy="5147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9E1DB8-8EAE-409D-85AC-CCACE75A18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21923" y="1358116"/>
            <a:ext cx="2309979" cy="6918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D67CAB-AD76-4308-85DB-555B9E4C8A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88981" y="1933558"/>
            <a:ext cx="844496" cy="7461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451EF9-E6E0-4A0B-9DCB-775C277B8C1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94144" y="808821"/>
            <a:ext cx="2119488" cy="5190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EB35E08-E0A1-4AD5-B890-AE717BE8B2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31902" y="856135"/>
            <a:ext cx="1065681" cy="405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52C0C0-0D93-4812-ACED-5ABFA30A532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35642" y="4445080"/>
            <a:ext cx="1281520" cy="4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968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3328</TotalTime>
  <Words>502</Words>
  <Application>Microsoft Macintosh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1_Office Theme</vt:lpstr>
      <vt:lpstr>Best practices and strategies for accelerated progress in birth registration </vt:lpstr>
      <vt:lpstr>Namibia’s birth registration journey of a decade (2012 – 2022)               /1</vt:lpstr>
      <vt:lpstr>Namibia’s birth registration journey of a decade (2012 – 2022)               /2</vt:lpstr>
      <vt:lpstr>Namibia’s birth registration journey of a decade (2012 – 2022)               /3</vt:lpstr>
      <vt:lpstr>Other Strategies &amp; Practices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William Muhwava</dc:creator>
  <cp:lastModifiedBy>Tulimeke Munyika</cp:lastModifiedBy>
  <cp:revision>11</cp:revision>
  <dcterms:created xsi:type="dcterms:W3CDTF">2022-09-20T01:45:54Z</dcterms:created>
  <dcterms:modified xsi:type="dcterms:W3CDTF">2022-10-24T10:42:33Z</dcterms:modified>
</cp:coreProperties>
</file>