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06" r:id="rId2"/>
    <p:sldId id="308" r:id="rId3"/>
    <p:sldId id="309" r:id="rId4"/>
    <p:sldId id="310" r:id="rId5"/>
    <p:sldId id="307" r:id="rId6"/>
    <p:sldId id="290" r:id="rId7"/>
    <p:sldId id="293" r:id="rId8"/>
    <p:sldId id="318" r:id="rId9"/>
    <p:sldId id="320" r:id="rId10"/>
    <p:sldId id="322" r:id="rId1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4" autoAdjust="0"/>
    <p:restoredTop sz="79104" autoAdjust="0"/>
  </p:normalViewPr>
  <p:slideViewPr>
    <p:cSldViewPr snapToGrid="0">
      <p:cViewPr varScale="1">
        <p:scale>
          <a:sx n="54" d="100"/>
          <a:sy n="54" d="100"/>
        </p:scale>
        <p:origin x="66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CDA312-859B-42F1-AFFB-EE311690BECA}" type="doc">
      <dgm:prSet loTypeId="urn:microsoft.com/office/officeart/2005/8/layout/radial6" loCatId="cycle" qsTypeId="urn:microsoft.com/office/officeart/2005/8/quickstyle/3d2" qsCatId="3D" csTypeId="urn:microsoft.com/office/officeart/2005/8/colors/colorful1" csCatId="colorful" phldr="1"/>
      <dgm:spPr/>
      <dgm:t>
        <a:bodyPr/>
        <a:lstStyle/>
        <a:p>
          <a:endParaRPr lang="en-US"/>
        </a:p>
      </dgm:t>
    </dgm:pt>
    <dgm:pt modelId="{DEF50791-8C0F-44B4-A63A-25901C1644FC}">
      <dgm:prSet phldrT="[Text]" custT="1"/>
      <dgm:spPr>
        <a:gradFill flip="none" rotWithShape="1">
          <a:gsLst>
            <a:gs pos="29280">
              <a:srgbClr val="31A18A">
                <a:lumMod val="100000"/>
              </a:srgbClr>
            </a:gs>
            <a:gs pos="41000">
              <a:srgbClr val="0070C0"/>
            </a:gs>
            <a:gs pos="95000">
              <a:srgbClr val="FFFF00"/>
            </a:gs>
            <a:gs pos="100000">
              <a:schemeClr val="accent5">
                <a:hueOff val="-5960326"/>
                <a:satOff val="23887"/>
                <a:lumOff val="5177"/>
                <a:alphaOff val="0"/>
                <a:shade val="94000"/>
                <a:satMod val="135000"/>
              </a:schemeClr>
            </a:gs>
          </a:gsLst>
          <a:lin ang="16200000" scaled="0"/>
          <a:tileRect/>
        </a:gradFill>
        <a:ln cap="rnd">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ound/>
        </a:ln>
      </dgm:spPr>
      <dgm:t>
        <a:bodyPr/>
        <a:lstStyle/>
        <a:p>
          <a:pPr algn="ctr"/>
          <a:r>
            <a:rPr lang="en-US" sz="2400" b="1" dirty="0">
              <a:solidFill>
                <a:srgbClr val="C00000"/>
              </a:solidFill>
              <a:latin typeface="Times New Roman" panose="02020603050405020304" pitchFamily="18" charset="0"/>
              <a:cs typeface="Times New Roman" panose="02020603050405020304" pitchFamily="18" charset="0"/>
            </a:rPr>
            <a:t>APAI-CRVS  guiding principles </a:t>
          </a:r>
        </a:p>
      </dgm:t>
    </dgm:pt>
    <dgm:pt modelId="{C1379CFA-A1BD-4629-A805-5E79A79AE168}" type="parTrans" cxnId="{CF55B0FD-060B-4A58-BD9A-DB0D6B91C367}">
      <dgm:prSet/>
      <dgm:spPr/>
      <dgm:t>
        <a:bodyPr/>
        <a:lstStyle/>
        <a:p>
          <a:pPr algn="just"/>
          <a:endParaRPr lang="en-US" sz="1800" b="1">
            <a:solidFill>
              <a:schemeClr val="tx1"/>
            </a:solidFill>
            <a:latin typeface="Times New Roman" panose="02020603050405020304" pitchFamily="18" charset="0"/>
            <a:cs typeface="Times New Roman" panose="02020603050405020304" pitchFamily="18" charset="0"/>
          </a:endParaRPr>
        </a:p>
      </dgm:t>
    </dgm:pt>
    <dgm:pt modelId="{4AE76BFD-DDAF-4D80-AFF3-9BE6CAB50515}" type="sibTrans" cxnId="{CF55B0FD-060B-4A58-BD9A-DB0D6B91C367}">
      <dgm:prSet/>
      <dgm:spPr/>
      <dgm:t>
        <a:bodyPr/>
        <a:lstStyle/>
        <a:p>
          <a:pPr algn="just"/>
          <a:endParaRPr lang="en-US" sz="1800" b="1">
            <a:solidFill>
              <a:schemeClr val="tx1"/>
            </a:solidFill>
            <a:latin typeface="Times New Roman" panose="02020603050405020304" pitchFamily="18" charset="0"/>
            <a:cs typeface="Times New Roman" panose="02020603050405020304" pitchFamily="18" charset="0"/>
          </a:endParaRPr>
        </a:p>
      </dgm:t>
    </dgm:pt>
    <dgm:pt modelId="{CD0A3017-979C-4B09-BAE7-673C193F13F9}">
      <dgm:prSet phldrT="[Text]" custT="1"/>
      <dgm:spPr>
        <a:solidFill>
          <a:schemeClr val="accent1">
            <a:lumMod val="20000"/>
            <a:lumOff val="80000"/>
          </a:schemeClr>
        </a:solidFill>
        <a:ln>
          <a:solidFill>
            <a:schemeClr val="accent2">
              <a:lumMod val="20000"/>
              <a:lumOff val="80000"/>
            </a:schemeClr>
          </a:solidFill>
        </a:ln>
      </dgm:spPr>
      <dgm:t>
        <a:bodyPr/>
        <a:lstStyle/>
        <a:p>
          <a:pPr algn="ctr"/>
          <a:r>
            <a:rPr lang="en-US" sz="1800" b="1" baseline="0" dirty="0">
              <a:solidFill>
                <a:schemeClr val="tx1"/>
              </a:solidFill>
              <a:latin typeface="Times New Roman" panose="02020603050405020304" pitchFamily="18" charset="0"/>
              <a:cs typeface="Times New Roman" panose="02020603050405020304" pitchFamily="18" charset="0"/>
            </a:rPr>
            <a:t>Country ownership &amp; leadership</a:t>
          </a:r>
        </a:p>
      </dgm:t>
    </dgm:pt>
    <dgm:pt modelId="{54EAC23E-3414-4156-97D4-39AAD32AFCAC}" type="parTrans" cxnId="{FD9D9F47-A936-4ECF-9F39-30BD13AA6730}">
      <dgm:prSet/>
      <dgm:spPr/>
      <dgm:t>
        <a:bodyPr/>
        <a:lstStyle/>
        <a:p>
          <a:pPr algn="just"/>
          <a:endParaRPr lang="en-US" sz="1800" b="1">
            <a:solidFill>
              <a:schemeClr val="tx1"/>
            </a:solidFill>
            <a:latin typeface="Times New Roman" panose="02020603050405020304" pitchFamily="18" charset="0"/>
            <a:cs typeface="Times New Roman" panose="02020603050405020304" pitchFamily="18" charset="0"/>
          </a:endParaRPr>
        </a:p>
      </dgm:t>
    </dgm:pt>
    <dgm:pt modelId="{2A519D64-7F29-4C68-9443-3A5EE9EF340E}" type="sibTrans" cxnId="{FD9D9F47-A936-4ECF-9F39-30BD13AA6730}">
      <dgm:prSet/>
      <dgm:spPr>
        <a:solidFill>
          <a:schemeClr val="accent1">
            <a:lumMod val="40000"/>
            <a:lumOff val="60000"/>
          </a:schemeClr>
        </a:solidFill>
      </dgm:spPr>
      <dgm:t>
        <a:bodyPr/>
        <a:lstStyle/>
        <a:p>
          <a:pPr algn="just"/>
          <a:endParaRPr lang="en-US" sz="1800" b="1">
            <a:solidFill>
              <a:schemeClr val="tx2">
                <a:lumMod val="20000"/>
                <a:lumOff val="80000"/>
              </a:schemeClr>
            </a:solidFill>
            <a:latin typeface="Times New Roman" panose="02020603050405020304" pitchFamily="18" charset="0"/>
            <a:cs typeface="Times New Roman" panose="02020603050405020304" pitchFamily="18" charset="0"/>
          </a:endParaRPr>
        </a:p>
      </dgm:t>
    </dgm:pt>
    <dgm:pt modelId="{2B080FFC-37BD-4730-9BAA-BD63511A9A8B}">
      <dgm:prSet phldrT="[Text]" custT="1"/>
      <dgm:spPr>
        <a:gradFill rotWithShape="0">
          <a:gsLst>
            <a:gs pos="0">
              <a:schemeClr val="accent3">
                <a:hueOff val="0"/>
                <a:satOff val="0"/>
                <a:lumOff val="0"/>
                <a:alphaOff val="0"/>
                <a:satMod val="103000"/>
                <a:lumMod val="102000"/>
                <a:tint val="94000"/>
              </a:schemeClr>
            </a:gs>
            <a:gs pos="50000">
              <a:schemeClr val="bg1">
                <a:lumMod val="95000"/>
              </a:schemeClr>
            </a:gs>
            <a:gs pos="100000">
              <a:schemeClr val="accent3">
                <a:hueOff val="0"/>
                <a:satOff val="0"/>
                <a:lumOff val="0"/>
                <a:alphaOff val="0"/>
                <a:lumMod val="99000"/>
                <a:satMod val="120000"/>
                <a:shade val="78000"/>
              </a:schemeClr>
            </a:gs>
          </a:gsLst>
        </a:gradFill>
      </dgm:spPr>
      <dgm:t>
        <a:bodyPr/>
        <a:lstStyle/>
        <a:p>
          <a:pPr algn="ctr"/>
          <a:r>
            <a:rPr lang="en-US" sz="1800" b="1" dirty="0">
              <a:solidFill>
                <a:sysClr val="windowText" lastClr="000000"/>
              </a:solidFill>
              <a:latin typeface="Times New Roman" panose="02020603050405020304" pitchFamily="18" charset="0"/>
              <a:cs typeface="Times New Roman" panose="02020603050405020304" pitchFamily="18" charset="0"/>
            </a:rPr>
            <a:t>Phased, holistic &amp; integrated approaches</a:t>
          </a:r>
        </a:p>
      </dgm:t>
    </dgm:pt>
    <dgm:pt modelId="{05037C73-6F98-42C0-8051-2683408CE14C}" type="parTrans" cxnId="{B910146C-6B73-4C34-AB70-9AA019675E3B}">
      <dgm:prSet/>
      <dgm:spPr/>
      <dgm:t>
        <a:bodyPr/>
        <a:lstStyle/>
        <a:p>
          <a:pPr algn="just"/>
          <a:endParaRPr lang="en-US" sz="1800" b="1">
            <a:solidFill>
              <a:schemeClr val="tx1"/>
            </a:solidFill>
            <a:latin typeface="Times New Roman" panose="02020603050405020304" pitchFamily="18" charset="0"/>
            <a:cs typeface="Times New Roman" panose="02020603050405020304" pitchFamily="18" charset="0"/>
          </a:endParaRPr>
        </a:p>
      </dgm:t>
    </dgm:pt>
    <dgm:pt modelId="{FD1EB763-1890-4C05-B9D7-5BAF1F3FF8B5}" type="sibTrans" cxnId="{B910146C-6B73-4C34-AB70-9AA019675E3B}">
      <dgm:prSet/>
      <dgm:spPr>
        <a:solidFill>
          <a:srgbClr val="FFFFCC"/>
        </a:solidFill>
      </dgm:spPr>
      <dgm:t>
        <a:bodyPr/>
        <a:lstStyle/>
        <a:p>
          <a:pPr algn="just"/>
          <a:endParaRPr lang="en-US" sz="1800" b="1">
            <a:solidFill>
              <a:schemeClr val="tx1"/>
            </a:solidFill>
            <a:latin typeface="Times New Roman" panose="02020603050405020304" pitchFamily="18" charset="0"/>
            <a:cs typeface="Times New Roman" panose="02020603050405020304" pitchFamily="18" charset="0"/>
          </a:endParaRPr>
        </a:p>
      </dgm:t>
    </dgm:pt>
    <dgm:pt modelId="{65BA8D3B-EBD0-4C11-BD38-BA2F55A0BFBE}">
      <dgm:prSet custT="1"/>
      <dgm:spPr>
        <a:gradFill rotWithShape="0">
          <a:gsLst>
            <a:gs pos="80000">
              <a:schemeClr val="accent2">
                <a:lumMod val="60000"/>
                <a:lumOff val="40000"/>
              </a:schemeClr>
            </a:gs>
            <a:gs pos="72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gradFill>
      </dgm:spPr>
      <dgm:t>
        <a:bodyPr/>
        <a:lstStyle/>
        <a:p>
          <a:pPr algn="ctr"/>
          <a:r>
            <a:rPr lang="en-US" sz="1800" b="1" dirty="0">
              <a:solidFill>
                <a:sysClr val="windowText" lastClr="000000"/>
              </a:solidFill>
              <a:latin typeface="Times New Roman" panose="02020603050405020304" pitchFamily="18" charset="0"/>
              <a:cs typeface="Times New Roman" panose="02020603050405020304" pitchFamily="18" charset="0"/>
            </a:rPr>
            <a:t>International best practices</a:t>
          </a:r>
        </a:p>
      </dgm:t>
    </dgm:pt>
    <dgm:pt modelId="{BE2231B3-1566-462E-B7A0-EA6C3E3DBEFD}" type="parTrans" cxnId="{3A919C66-9FAE-425D-83EC-8067BC438537}">
      <dgm:prSet/>
      <dgm:spPr/>
      <dgm:t>
        <a:bodyPr/>
        <a:lstStyle/>
        <a:p>
          <a:pPr algn="just"/>
          <a:endParaRPr lang="en-US" sz="1800" b="1">
            <a:solidFill>
              <a:schemeClr val="tx1"/>
            </a:solidFill>
            <a:latin typeface="Times New Roman" panose="02020603050405020304" pitchFamily="18" charset="0"/>
            <a:cs typeface="Times New Roman" panose="02020603050405020304" pitchFamily="18" charset="0"/>
          </a:endParaRPr>
        </a:p>
      </dgm:t>
    </dgm:pt>
    <dgm:pt modelId="{6CE800E8-E6F4-454C-B66F-1123DD71FB17}" type="sibTrans" cxnId="{3A919C66-9FAE-425D-83EC-8067BC438537}">
      <dgm:prSet/>
      <dgm:spPr>
        <a:solidFill>
          <a:schemeClr val="accent2">
            <a:lumMod val="60000"/>
            <a:lumOff val="40000"/>
          </a:schemeClr>
        </a:solidFill>
      </dgm:spPr>
      <dgm:t>
        <a:bodyPr/>
        <a:lstStyle/>
        <a:p>
          <a:pPr algn="just"/>
          <a:endParaRPr lang="en-US" sz="1800" b="1">
            <a:solidFill>
              <a:schemeClr val="tx1"/>
            </a:solidFill>
            <a:latin typeface="Times New Roman" panose="02020603050405020304" pitchFamily="18" charset="0"/>
            <a:cs typeface="Times New Roman" panose="02020603050405020304" pitchFamily="18" charset="0"/>
          </a:endParaRPr>
        </a:p>
      </dgm:t>
    </dgm:pt>
    <dgm:pt modelId="{3D92CBC1-CD79-4AFF-8E8B-B4CB44EBFF2B}">
      <dgm:prSet/>
      <dgm:spPr/>
    </dgm:pt>
    <dgm:pt modelId="{9A097C77-91C6-4789-A705-53D302537F7B}" type="parTrans" cxnId="{6C683C3F-15C9-4221-905A-03FAD013BB79}">
      <dgm:prSet/>
      <dgm:spPr/>
      <dgm:t>
        <a:bodyPr/>
        <a:lstStyle/>
        <a:p>
          <a:endParaRPr lang="en-US" sz="1800" b="1"/>
        </a:p>
      </dgm:t>
    </dgm:pt>
    <dgm:pt modelId="{F8AA897D-086F-466F-85CE-744C85DEB995}" type="sibTrans" cxnId="{6C683C3F-15C9-4221-905A-03FAD013BB79}">
      <dgm:prSet/>
      <dgm:spPr/>
      <dgm:t>
        <a:bodyPr/>
        <a:lstStyle/>
        <a:p>
          <a:endParaRPr lang="en-US" sz="1800" b="1"/>
        </a:p>
      </dgm:t>
    </dgm:pt>
    <dgm:pt modelId="{826E47F9-9B5D-404B-BAFC-0E0FF52837AF}">
      <dgm:prSet custT="1"/>
      <dgm:spPr>
        <a:gradFill rotWithShape="0">
          <a:gsLst>
            <a:gs pos="0">
              <a:srgbClr val="7030A0"/>
            </a:gs>
            <a:gs pos="3000">
              <a:schemeClr val="accent3">
                <a:hueOff val="0"/>
                <a:satOff val="0"/>
                <a:lumOff val="0"/>
                <a:alphaOff val="0"/>
                <a:satMod val="110000"/>
                <a:lumMod val="100000"/>
                <a:shade val="100000"/>
              </a:schemeClr>
            </a:gs>
            <a:gs pos="29000">
              <a:srgbClr val="FFFFCC"/>
            </a:gs>
            <a:gs pos="100000">
              <a:schemeClr val="accent3">
                <a:hueOff val="0"/>
                <a:satOff val="0"/>
                <a:lumOff val="0"/>
                <a:alphaOff val="0"/>
                <a:lumMod val="99000"/>
                <a:satMod val="120000"/>
                <a:shade val="78000"/>
              </a:schemeClr>
            </a:gs>
          </a:gsLst>
          <a:lin ang="5400000" scaled="0"/>
        </a:gradFill>
      </dgm:spPr>
      <dgm:t>
        <a:bodyPr/>
        <a:lstStyle/>
        <a:p>
          <a:r>
            <a:rPr lang="en-US" sz="1800" b="1" dirty="0">
              <a:solidFill>
                <a:schemeClr val="tx1"/>
              </a:solidFill>
              <a:latin typeface="Times New Roman" panose="02020603050405020304" pitchFamily="18" charset="0"/>
              <a:cs typeface="Times New Roman" panose="02020603050405020304" pitchFamily="18" charset="0"/>
            </a:rPr>
            <a:t>Coordinated approaches &amp; partnership </a:t>
          </a:r>
        </a:p>
      </dgm:t>
    </dgm:pt>
    <dgm:pt modelId="{53781321-3E11-45DE-B69E-33630DA0CBA1}" type="parTrans" cxnId="{3DB9864D-D5C9-486D-B263-6D304E1C8F9B}">
      <dgm:prSet/>
      <dgm:spPr/>
      <dgm:t>
        <a:bodyPr/>
        <a:lstStyle/>
        <a:p>
          <a:endParaRPr lang="en-US" sz="1800" b="1"/>
        </a:p>
      </dgm:t>
    </dgm:pt>
    <dgm:pt modelId="{BCA0EA0A-D7CF-4FD4-B809-4F1E7B9E72E9}" type="sibTrans" cxnId="{3DB9864D-D5C9-486D-B263-6D304E1C8F9B}">
      <dgm:prSet/>
      <dgm:spPr/>
      <dgm:t>
        <a:bodyPr/>
        <a:lstStyle/>
        <a:p>
          <a:endParaRPr lang="en-US" sz="1800" b="1"/>
        </a:p>
      </dgm:t>
    </dgm:pt>
    <dgm:pt modelId="{FB28539A-1A7F-4A9B-84D7-6B901276F54F}">
      <dgm:prSet phldrT="[Text]" custT="1"/>
      <dgm:spPr>
        <a:gradFill rotWithShape="0">
          <a:gsLst>
            <a:gs pos="80000">
              <a:schemeClr val="accent6">
                <a:lumMod val="40000"/>
                <a:lumOff val="60000"/>
              </a:schemeClr>
            </a:gs>
            <a:gs pos="10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gradFill>
        <a:ln>
          <a:solidFill>
            <a:srgbClr val="3366FF"/>
          </a:solidFill>
        </a:ln>
      </dgm:spPr>
      <dgm:t>
        <a:bodyPr/>
        <a:lstStyle/>
        <a:p>
          <a:r>
            <a:rPr lang="en-US" sz="1800" b="1" dirty="0">
              <a:solidFill>
                <a:sysClr val="windowText" lastClr="000000"/>
              </a:solidFill>
              <a:latin typeface="Times New Roman" panose="02020603050405020304" pitchFamily="18" charset="0"/>
              <a:cs typeface="Times New Roman" panose="02020603050405020304" pitchFamily="18" charset="0"/>
            </a:rPr>
            <a:t>Strengthened capacities </a:t>
          </a:r>
        </a:p>
      </dgm:t>
    </dgm:pt>
    <dgm:pt modelId="{FB771818-1ADC-4D3E-B9AA-9A7EBAC0D165}" type="parTrans" cxnId="{E226343C-9CAE-49D1-AAFB-92E0C2F6AFFC}">
      <dgm:prSet/>
      <dgm:spPr/>
      <dgm:t>
        <a:bodyPr/>
        <a:lstStyle/>
        <a:p>
          <a:endParaRPr lang="en-US" sz="1800" b="1"/>
        </a:p>
      </dgm:t>
    </dgm:pt>
    <dgm:pt modelId="{1C16CA60-43EE-480B-9A00-355472433D7B}" type="sibTrans" cxnId="{E226343C-9CAE-49D1-AAFB-92E0C2F6AFFC}">
      <dgm:prSet/>
      <dgm:spPr/>
      <dgm:t>
        <a:bodyPr/>
        <a:lstStyle/>
        <a:p>
          <a:endParaRPr lang="en-US" sz="1800" b="1"/>
        </a:p>
      </dgm:t>
    </dgm:pt>
    <dgm:pt modelId="{48B6BF94-97FE-4070-80A3-EADAC45EA4FA}">
      <dgm:prSet custT="1"/>
      <dgm:spPr/>
      <dgm:t>
        <a:bodyPr/>
        <a:lstStyle/>
        <a:p>
          <a:r>
            <a:rPr lang="en-US" sz="1800" b="1" dirty="0">
              <a:solidFill>
                <a:sysClr val="windowText" lastClr="000000"/>
              </a:solidFill>
              <a:latin typeface="Times New Roman" panose="02020603050405020304" pitchFamily="18" charset="0"/>
              <a:cs typeface="Times New Roman" panose="02020603050405020304" pitchFamily="18" charset="0"/>
            </a:rPr>
            <a:t>Innovation, research &amp; knowledge sharing</a:t>
          </a:r>
        </a:p>
      </dgm:t>
    </dgm:pt>
    <dgm:pt modelId="{F69AD9AC-847A-4656-930D-3FB470E4BADB}" type="parTrans" cxnId="{DF55C2DA-646D-467A-962A-318762197B37}">
      <dgm:prSet/>
      <dgm:spPr/>
      <dgm:t>
        <a:bodyPr/>
        <a:lstStyle/>
        <a:p>
          <a:endParaRPr lang="en-US" sz="1800" b="1"/>
        </a:p>
      </dgm:t>
    </dgm:pt>
    <dgm:pt modelId="{CD655DDE-1EDF-4D03-A8B7-A58833308E21}" type="sibTrans" cxnId="{DF55C2DA-646D-467A-962A-318762197B37}">
      <dgm:prSet/>
      <dgm:spPr/>
      <dgm:t>
        <a:bodyPr/>
        <a:lstStyle/>
        <a:p>
          <a:endParaRPr lang="en-US" sz="1800" b="1"/>
        </a:p>
      </dgm:t>
    </dgm:pt>
    <dgm:pt modelId="{9DEBEF00-AE27-425A-818A-6232697FB04C}">
      <dgm:prSet custT="1"/>
      <dgm:spPr>
        <a:gradFill rotWithShape="0">
          <a:gsLst>
            <a:gs pos="92000">
              <a:schemeClr val="accent2">
                <a:lumMod val="40000"/>
                <a:lumOff val="60000"/>
              </a:schemeClr>
            </a:gs>
            <a:gs pos="10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gradFill>
      </dgm:spPr>
      <dgm:t>
        <a:bodyPr/>
        <a:lstStyle/>
        <a:p>
          <a:r>
            <a:rPr lang="en-US" sz="1800" b="1" dirty="0">
              <a:solidFill>
                <a:sysClr val="windowText" lastClr="000000"/>
              </a:solidFill>
              <a:latin typeface="Times New Roman" panose="02020603050405020304" pitchFamily="18" charset="0"/>
              <a:cs typeface="Times New Roman" panose="02020603050405020304" pitchFamily="18" charset="0"/>
            </a:rPr>
            <a:t>Use of register-based vital statistics</a:t>
          </a:r>
        </a:p>
      </dgm:t>
    </dgm:pt>
    <dgm:pt modelId="{3955282F-50F8-4181-8F2C-4D963BC6EAC0}" type="parTrans" cxnId="{F5DD22C8-37B5-4AA5-B7C5-086D8688F38B}">
      <dgm:prSet/>
      <dgm:spPr/>
      <dgm:t>
        <a:bodyPr/>
        <a:lstStyle/>
        <a:p>
          <a:endParaRPr lang="en-US" sz="1800" b="1"/>
        </a:p>
      </dgm:t>
    </dgm:pt>
    <dgm:pt modelId="{B90CF5CD-A9C3-460F-B67A-41D007AE5791}" type="sibTrans" cxnId="{F5DD22C8-37B5-4AA5-B7C5-086D8688F38B}">
      <dgm:prSet/>
      <dgm:spPr>
        <a:solidFill>
          <a:schemeClr val="accent4">
            <a:lumMod val="40000"/>
            <a:lumOff val="60000"/>
          </a:schemeClr>
        </a:solidFill>
      </dgm:spPr>
      <dgm:t>
        <a:bodyPr/>
        <a:lstStyle/>
        <a:p>
          <a:endParaRPr lang="en-US" sz="1800" b="1"/>
        </a:p>
      </dgm:t>
    </dgm:pt>
    <dgm:pt modelId="{F1836C8C-4E03-4C2E-9543-57AA3F8C5E49}" type="pres">
      <dgm:prSet presAssocID="{D3CDA312-859B-42F1-AFFB-EE311690BECA}" presName="Name0" presStyleCnt="0">
        <dgm:presLayoutVars>
          <dgm:chMax val="1"/>
          <dgm:dir/>
          <dgm:animLvl val="ctr"/>
          <dgm:resizeHandles val="exact"/>
        </dgm:presLayoutVars>
      </dgm:prSet>
      <dgm:spPr/>
    </dgm:pt>
    <dgm:pt modelId="{E08534BD-1A95-4F0F-9BA0-77CBE3FEE355}" type="pres">
      <dgm:prSet presAssocID="{DEF50791-8C0F-44B4-A63A-25901C1644FC}" presName="centerShape" presStyleLbl="node0" presStyleIdx="0" presStyleCnt="1" custScaleX="118143" custScaleY="107372" custLinFactNeighborX="73" custLinFactNeighborY="-8755"/>
      <dgm:spPr/>
    </dgm:pt>
    <dgm:pt modelId="{11B58E67-4470-46FA-AFDB-75344A808D36}" type="pres">
      <dgm:prSet presAssocID="{CD0A3017-979C-4B09-BAE7-673C193F13F9}" presName="node" presStyleLbl="node1" presStyleIdx="0" presStyleCnt="7" custScaleX="146300" custScaleY="98351" custRadScaleRad="95467">
        <dgm:presLayoutVars>
          <dgm:bulletEnabled val="1"/>
        </dgm:presLayoutVars>
      </dgm:prSet>
      <dgm:spPr/>
    </dgm:pt>
    <dgm:pt modelId="{5AA91400-8776-4C7C-991D-D21AC97D90C8}" type="pres">
      <dgm:prSet presAssocID="{CD0A3017-979C-4B09-BAE7-673C193F13F9}" presName="dummy" presStyleCnt="0"/>
      <dgm:spPr/>
    </dgm:pt>
    <dgm:pt modelId="{9A5B78CA-6D63-43BF-A5AB-D87258D4F970}" type="pres">
      <dgm:prSet presAssocID="{2A519D64-7F29-4C68-9443-3A5EE9EF340E}" presName="sibTrans" presStyleLbl="sibTrans2D1" presStyleIdx="0" presStyleCnt="7" custScaleX="98158" custScaleY="102064" custLinFactNeighborX="6336" custLinFactNeighborY="178"/>
      <dgm:spPr/>
    </dgm:pt>
    <dgm:pt modelId="{E689AF3F-FD65-478F-B1B8-41F7DBCF4927}" type="pres">
      <dgm:prSet presAssocID="{65BA8D3B-EBD0-4C11-BD38-BA2F55A0BFBE}" presName="node" presStyleLbl="node1" presStyleIdx="1" presStyleCnt="7" custScaleX="155415" custScaleY="110243" custRadScaleRad="104716" custRadScaleInc="56534">
        <dgm:presLayoutVars>
          <dgm:bulletEnabled val="1"/>
        </dgm:presLayoutVars>
      </dgm:prSet>
      <dgm:spPr/>
    </dgm:pt>
    <dgm:pt modelId="{6DDE1B64-B29B-4A48-AC38-709138983FE5}" type="pres">
      <dgm:prSet presAssocID="{65BA8D3B-EBD0-4C11-BD38-BA2F55A0BFBE}" presName="dummy" presStyleCnt="0"/>
      <dgm:spPr/>
    </dgm:pt>
    <dgm:pt modelId="{C2C3B13F-D98B-423F-A3E1-D5FEF9736996}" type="pres">
      <dgm:prSet presAssocID="{6CE800E8-E6F4-454C-B66F-1123DD71FB17}" presName="sibTrans" presStyleLbl="sibTrans2D1" presStyleIdx="1" presStyleCnt="7"/>
      <dgm:spPr/>
    </dgm:pt>
    <dgm:pt modelId="{391F94E7-BEF4-407B-B3EC-85927AB3E336}" type="pres">
      <dgm:prSet presAssocID="{9DEBEF00-AE27-425A-818A-6232697FB04C}" presName="node" presStyleLbl="node1" presStyleIdx="2" presStyleCnt="7" custScaleX="132706">
        <dgm:presLayoutVars>
          <dgm:bulletEnabled val="1"/>
        </dgm:presLayoutVars>
      </dgm:prSet>
      <dgm:spPr/>
    </dgm:pt>
    <dgm:pt modelId="{C687D15F-6AAF-46CD-95D5-D7325C8DD4B9}" type="pres">
      <dgm:prSet presAssocID="{9DEBEF00-AE27-425A-818A-6232697FB04C}" presName="dummy" presStyleCnt="0"/>
      <dgm:spPr/>
    </dgm:pt>
    <dgm:pt modelId="{0A3F4847-569D-42B8-BAE7-6AA7003FE527}" type="pres">
      <dgm:prSet presAssocID="{B90CF5CD-A9C3-460F-B67A-41D007AE5791}" presName="sibTrans" presStyleLbl="sibTrans2D1" presStyleIdx="2" presStyleCnt="7"/>
      <dgm:spPr/>
    </dgm:pt>
    <dgm:pt modelId="{7ED501D7-99EA-440F-9A32-F42FE25223F0}" type="pres">
      <dgm:prSet presAssocID="{48B6BF94-97FE-4070-80A3-EADAC45EA4FA}" presName="node" presStyleLbl="node1" presStyleIdx="3" presStyleCnt="7" custScaleX="146673" custRadScaleRad="97294" custRadScaleInc="-36998">
        <dgm:presLayoutVars>
          <dgm:bulletEnabled val="1"/>
        </dgm:presLayoutVars>
      </dgm:prSet>
      <dgm:spPr/>
    </dgm:pt>
    <dgm:pt modelId="{36F8BD47-8CAC-4CB2-8F71-7505156CCB61}" type="pres">
      <dgm:prSet presAssocID="{48B6BF94-97FE-4070-80A3-EADAC45EA4FA}" presName="dummy" presStyleCnt="0"/>
      <dgm:spPr/>
    </dgm:pt>
    <dgm:pt modelId="{C5F02286-EC20-4D01-A8A7-DA3D9672FA3D}" type="pres">
      <dgm:prSet presAssocID="{CD655DDE-1EDF-4D03-A8B7-A58833308E21}" presName="sibTrans" presStyleLbl="sibTrans2D1" presStyleIdx="3" presStyleCnt="7" custLinFactNeighborX="637" custLinFactNeighborY="797"/>
      <dgm:spPr/>
    </dgm:pt>
    <dgm:pt modelId="{4345BA3C-41E3-47A4-A9D3-4C8C3D20840D}" type="pres">
      <dgm:prSet presAssocID="{FB28539A-1A7F-4A9B-84D7-6B901276F54F}" presName="node" presStyleLbl="node1" presStyleIdx="4" presStyleCnt="7" custScaleX="161251" custScaleY="97294" custRadScaleRad="96959" custRadScaleInc="71470">
        <dgm:presLayoutVars>
          <dgm:bulletEnabled val="1"/>
        </dgm:presLayoutVars>
      </dgm:prSet>
      <dgm:spPr/>
    </dgm:pt>
    <dgm:pt modelId="{C71DB0A1-D640-4854-839D-B93D140858BF}" type="pres">
      <dgm:prSet presAssocID="{FB28539A-1A7F-4A9B-84D7-6B901276F54F}" presName="dummy" presStyleCnt="0"/>
      <dgm:spPr/>
    </dgm:pt>
    <dgm:pt modelId="{1F655FCB-92D0-4C95-8E68-619928E798BA}" type="pres">
      <dgm:prSet presAssocID="{1C16CA60-43EE-480B-9A00-355472433D7B}" presName="sibTrans" presStyleLbl="sibTrans2D1" presStyleIdx="4" presStyleCnt="7"/>
      <dgm:spPr/>
    </dgm:pt>
    <dgm:pt modelId="{22AA3858-9AF5-44A7-8365-28CD680DAF96}" type="pres">
      <dgm:prSet presAssocID="{2B080FFC-37BD-4730-9BAA-BD63511A9A8B}" presName="node" presStyleLbl="node1" presStyleIdx="5" presStyleCnt="7" custScaleX="150042" custRadScaleRad="101987" custRadScaleInc="41446">
        <dgm:presLayoutVars>
          <dgm:bulletEnabled val="1"/>
        </dgm:presLayoutVars>
      </dgm:prSet>
      <dgm:spPr/>
    </dgm:pt>
    <dgm:pt modelId="{6098A376-2EED-49AC-89CC-A7299AF9D0C8}" type="pres">
      <dgm:prSet presAssocID="{2B080FFC-37BD-4730-9BAA-BD63511A9A8B}" presName="dummy" presStyleCnt="0"/>
      <dgm:spPr/>
    </dgm:pt>
    <dgm:pt modelId="{97584BB1-B4D1-4E9D-A1C5-5DD459652849}" type="pres">
      <dgm:prSet presAssocID="{FD1EB763-1890-4C05-B9D7-5BAF1F3FF8B5}" presName="sibTrans" presStyleLbl="sibTrans2D1" presStyleIdx="5" presStyleCnt="7"/>
      <dgm:spPr/>
    </dgm:pt>
    <dgm:pt modelId="{DF1E5F57-AC15-4898-A657-0621E352923C}" type="pres">
      <dgm:prSet presAssocID="{826E47F9-9B5D-404B-BAFC-0E0FF52837AF}" presName="node" presStyleLbl="node1" presStyleIdx="6" presStyleCnt="7" custScaleX="160108" custScaleY="99420" custRadScaleRad="109649" custRadScaleInc="-9708">
        <dgm:presLayoutVars>
          <dgm:bulletEnabled val="1"/>
        </dgm:presLayoutVars>
      </dgm:prSet>
      <dgm:spPr/>
    </dgm:pt>
    <dgm:pt modelId="{BCA89580-3F53-4199-BEB3-945348B88838}" type="pres">
      <dgm:prSet presAssocID="{826E47F9-9B5D-404B-BAFC-0E0FF52837AF}" presName="dummy" presStyleCnt="0"/>
      <dgm:spPr/>
    </dgm:pt>
    <dgm:pt modelId="{B3EFACCC-F54E-4ACB-999F-3D7CBA21F1CE}" type="pres">
      <dgm:prSet presAssocID="{BCA0EA0A-D7CF-4FD4-B809-4F1E7B9E72E9}" presName="sibTrans" presStyleLbl="sibTrans2D1" presStyleIdx="6" presStyleCnt="7"/>
      <dgm:spPr/>
    </dgm:pt>
  </dgm:ptLst>
  <dgm:cxnLst>
    <dgm:cxn modelId="{8878702D-B820-4596-9179-AF1798919F90}" type="presOf" srcId="{B90CF5CD-A9C3-460F-B67A-41D007AE5791}" destId="{0A3F4847-569D-42B8-BAE7-6AA7003FE527}" srcOrd="0" destOrd="0" presId="urn:microsoft.com/office/officeart/2005/8/layout/radial6"/>
    <dgm:cxn modelId="{9145C832-9396-429E-AFA8-681DBAA1DBEE}" type="presOf" srcId="{CD0A3017-979C-4B09-BAE7-673C193F13F9}" destId="{11B58E67-4470-46FA-AFDB-75344A808D36}" srcOrd="0" destOrd="0" presId="urn:microsoft.com/office/officeart/2005/8/layout/radial6"/>
    <dgm:cxn modelId="{1F3C1C39-1865-4287-96BF-04115CB147EF}" type="presOf" srcId="{1C16CA60-43EE-480B-9A00-355472433D7B}" destId="{1F655FCB-92D0-4C95-8E68-619928E798BA}" srcOrd="0" destOrd="0" presId="urn:microsoft.com/office/officeart/2005/8/layout/radial6"/>
    <dgm:cxn modelId="{E226343C-9CAE-49D1-AAFB-92E0C2F6AFFC}" srcId="{DEF50791-8C0F-44B4-A63A-25901C1644FC}" destId="{FB28539A-1A7F-4A9B-84D7-6B901276F54F}" srcOrd="4" destOrd="0" parTransId="{FB771818-1ADC-4D3E-B9AA-9A7EBAC0D165}" sibTransId="{1C16CA60-43EE-480B-9A00-355472433D7B}"/>
    <dgm:cxn modelId="{6C683C3F-15C9-4221-905A-03FAD013BB79}" srcId="{D3CDA312-859B-42F1-AFFB-EE311690BECA}" destId="{3D92CBC1-CD79-4AFF-8E8B-B4CB44EBFF2B}" srcOrd="1" destOrd="0" parTransId="{9A097C77-91C6-4789-A705-53D302537F7B}" sibTransId="{F8AA897D-086F-466F-85CE-744C85DEB995}"/>
    <dgm:cxn modelId="{966A2F5F-6392-46BC-95B7-820FD5641B2A}" type="presOf" srcId="{9DEBEF00-AE27-425A-818A-6232697FB04C}" destId="{391F94E7-BEF4-407B-B3EC-85927AB3E336}" srcOrd="0" destOrd="0" presId="urn:microsoft.com/office/officeart/2005/8/layout/radial6"/>
    <dgm:cxn modelId="{3A919C66-9FAE-425D-83EC-8067BC438537}" srcId="{DEF50791-8C0F-44B4-A63A-25901C1644FC}" destId="{65BA8D3B-EBD0-4C11-BD38-BA2F55A0BFBE}" srcOrd="1" destOrd="0" parTransId="{BE2231B3-1566-462E-B7A0-EA6C3E3DBEFD}" sibTransId="{6CE800E8-E6F4-454C-B66F-1123DD71FB17}"/>
    <dgm:cxn modelId="{FD9D9F47-A936-4ECF-9F39-30BD13AA6730}" srcId="{DEF50791-8C0F-44B4-A63A-25901C1644FC}" destId="{CD0A3017-979C-4B09-BAE7-673C193F13F9}" srcOrd="0" destOrd="0" parTransId="{54EAC23E-3414-4156-97D4-39AAD32AFCAC}" sibTransId="{2A519D64-7F29-4C68-9443-3A5EE9EF340E}"/>
    <dgm:cxn modelId="{A407FA69-E24A-46EE-8FBD-43E411B54A41}" type="presOf" srcId="{CD655DDE-1EDF-4D03-A8B7-A58833308E21}" destId="{C5F02286-EC20-4D01-A8A7-DA3D9672FA3D}" srcOrd="0" destOrd="0" presId="urn:microsoft.com/office/officeart/2005/8/layout/radial6"/>
    <dgm:cxn modelId="{A19A0A4B-4CC0-45A5-BF04-C116DF136384}" type="presOf" srcId="{2A519D64-7F29-4C68-9443-3A5EE9EF340E}" destId="{9A5B78CA-6D63-43BF-A5AB-D87258D4F970}" srcOrd="0" destOrd="0" presId="urn:microsoft.com/office/officeart/2005/8/layout/radial6"/>
    <dgm:cxn modelId="{B910146C-6B73-4C34-AB70-9AA019675E3B}" srcId="{DEF50791-8C0F-44B4-A63A-25901C1644FC}" destId="{2B080FFC-37BD-4730-9BAA-BD63511A9A8B}" srcOrd="5" destOrd="0" parTransId="{05037C73-6F98-42C0-8051-2683408CE14C}" sibTransId="{FD1EB763-1890-4C05-B9D7-5BAF1F3FF8B5}"/>
    <dgm:cxn modelId="{3DB9864D-D5C9-486D-B263-6D304E1C8F9B}" srcId="{DEF50791-8C0F-44B4-A63A-25901C1644FC}" destId="{826E47F9-9B5D-404B-BAFC-0E0FF52837AF}" srcOrd="6" destOrd="0" parTransId="{53781321-3E11-45DE-B69E-33630DA0CBA1}" sibTransId="{BCA0EA0A-D7CF-4FD4-B809-4F1E7B9E72E9}"/>
    <dgm:cxn modelId="{A0C5D072-8D56-498C-8783-9E88F7387F32}" type="presOf" srcId="{65BA8D3B-EBD0-4C11-BD38-BA2F55A0BFBE}" destId="{E689AF3F-FD65-478F-B1B8-41F7DBCF4927}" srcOrd="0" destOrd="0" presId="urn:microsoft.com/office/officeart/2005/8/layout/radial6"/>
    <dgm:cxn modelId="{67AD867F-365C-4C71-A1B8-C270CF076FD7}" type="presOf" srcId="{DEF50791-8C0F-44B4-A63A-25901C1644FC}" destId="{E08534BD-1A95-4F0F-9BA0-77CBE3FEE355}" srcOrd="0" destOrd="0" presId="urn:microsoft.com/office/officeart/2005/8/layout/radial6"/>
    <dgm:cxn modelId="{FD744995-640E-4F77-AE93-4A0CD7823F1D}" type="presOf" srcId="{D3CDA312-859B-42F1-AFFB-EE311690BECA}" destId="{F1836C8C-4E03-4C2E-9543-57AA3F8C5E49}" srcOrd="0" destOrd="0" presId="urn:microsoft.com/office/officeart/2005/8/layout/radial6"/>
    <dgm:cxn modelId="{ACCFE7B3-0A43-422D-BF38-A4729BF520FE}" type="presOf" srcId="{2B080FFC-37BD-4730-9BAA-BD63511A9A8B}" destId="{22AA3858-9AF5-44A7-8365-28CD680DAF96}" srcOrd="0" destOrd="0" presId="urn:microsoft.com/office/officeart/2005/8/layout/radial6"/>
    <dgm:cxn modelId="{CB1851C2-846C-448A-93AE-1613D0CEECAD}" type="presOf" srcId="{BCA0EA0A-D7CF-4FD4-B809-4F1E7B9E72E9}" destId="{B3EFACCC-F54E-4ACB-999F-3D7CBA21F1CE}" srcOrd="0" destOrd="0" presId="urn:microsoft.com/office/officeart/2005/8/layout/radial6"/>
    <dgm:cxn modelId="{F5DD22C8-37B5-4AA5-B7C5-086D8688F38B}" srcId="{DEF50791-8C0F-44B4-A63A-25901C1644FC}" destId="{9DEBEF00-AE27-425A-818A-6232697FB04C}" srcOrd="2" destOrd="0" parTransId="{3955282F-50F8-4181-8F2C-4D963BC6EAC0}" sibTransId="{B90CF5CD-A9C3-460F-B67A-41D007AE5791}"/>
    <dgm:cxn modelId="{90CC15CB-16DA-415D-BE7C-D5F6A7B71855}" type="presOf" srcId="{FD1EB763-1890-4C05-B9D7-5BAF1F3FF8B5}" destId="{97584BB1-B4D1-4E9D-A1C5-5DD459652849}" srcOrd="0" destOrd="0" presId="urn:microsoft.com/office/officeart/2005/8/layout/radial6"/>
    <dgm:cxn modelId="{DF55C2DA-646D-467A-962A-318762197B37}" srcId="{DEF50791-8C0F-44B4-A63A-25901C1644FC}" destId="{48B6BF94-97FE-4070-80A3-EADAC45EA4FA}" srcOrd="3" destOrd="0" parTransId="{F69AD9AC-847A-4656-930D-3FB470E4BADB}" sibTransId="{CD655DDE-1EDF-4D03-A8B7-A58833308E21}"/>
    <dgm:cxn modelId="{8C0762E7-051B-474C-B640-7D7D01A0E003}" type="presOf" srcId="{6CE800E8-E6F4-454C-B66F-1123DD71FB17}" destId="{C2C3B13F-D98B-423F-A3E1-D5FEF9736996}" srcOrd="0" destOrd="0" presId="urn:microsoft.com/office/officeart/2005/8/layout/radial6"/>
    <dgm:cxn modelId="{F22323F6-B7D7-48E1-B73A-47126ACE26FE}" type="presOf" srcId="{826E47F9-9B5D-404B-BAFC-0E0FF52837AF}" destId="{DF1E5F57-AC15-4898-A657-0621E352923C}" srcOrd="0" destOrd="0" presId="urn:microsoft.com/office/officeart/2005/8/layout/radial6"/>
    <dgm:cxn modelId="{1DA4ECFB-1642-4189-9187-95BBB6CF84BD}" type="presOf" srcId="{48B6BF94-97FE-4070-80A3-EADAC45EA4FA}" destId="{7ED501D7-99EA-440F-9A32-F42FE25223F0}" srcOrd="0" destOrd="0" presId="urn:microsoft.com/office/officeart/2005/8/layout/radial6"/>
    <dgm:cxn modelId="{D63500FC-3ACB-4618-9CF0-B887F657D3F8}" type="presOf" srcId="{FB28539A-1A7F-4A9B-84D7-6B901276F54F}" destId="{4345BA3C-41E3-47A4-A9D3-4C8C3D20840D}" srcOrd="0" destOrd="0" presId="urn:microsoft.com/office/officeart/2005/8/layout/radial6"/>
    <dgm:cxn modelId="{CF55B0FD-060B-4A58-BD9A-DB0D6B91C367}" srcId="{D3CDA312-859B-42F1-AFFB-EE311690BECA}" destId="{DEF50791-8C0F-44B4-A63A-25901C1644FC}" srcOrd="0" destOrd="0" parTransId="{C1379CFA-A1BD-4629-A805-5E79A79AE168}" sibTransId="{4AE76BFD-DDAF-4D80-AFF3-9BE6CAB50515}"/>
    <dgm:cxn modelId="{FBBDBED0-0069-4755-9587-085BDD7A6258}" type="presParOf" srcId="{F1836C8C-4E03-4C2E-9543-57AA3F8C5E49}" destId="{E08534BD-1A95-4F0F-9BA0-77CBE3FEE355}" srcOrd="0" destOrd="0" presId="urn:microsoft.com/office/officeart/2005/8/layout/radial6"/>
    <dgm:cxn modelId="{FE034C9F-7A52-49DC-96E3-FF30BEA87E15}" type="presParOf" srcId="{F1836C8C-4E03-4C2E-9543-57AA3F8C5E49}" destId="{11B58E67-4470-46FA-AFDB-75344A808D36}" srcOrd="1" destOrd="0" presId="urn:microsoft.com/office/officeart/2005/8/layout/radial6"/>
    <dgm:cxn modelId="{A76BEA38-96A0-4BB9-8024-5B4F810A8E5D}" type="presParOf" srcId="{F1836C8C-4E03-4C2E-9543-57AA3F8C5E49}" destId="{5AA91400-8776-4C7C-991D-D21AC97D90C8}" srcOrd="2" destOrd="0" presId="urn:microsoft.com/office/officeart/2005/8/layout/radial6"/>
    <dgm:cxn modelId="{EC67C058-04A9-4909-AB70-6BF62701B076}" type="presParOf" srcId="{F1836C8C-4E03-4C2E-9543-57AA3F8C5E49}" destId="{9A5B78CA-6D63-43BF-A5AB-D87258D4F970}" srcOrd="3" destOrd="0" presId="urn:microsoft.com/office/officeart/2005/8/layout/radial6"/>
    <dgm:cxn modelId="{68560351-88D5-40D7-B915-FD9CE003A9B2}" type="presParOf" srcId="{F1836C8C-4E03-4C2E-9543-57AA3F8C5E49}" destId="{E689AF3F-FD65-478F-B1B8-41F7DBCF4927}" srcOrd="4" destOrd="0" presId="urn:microsoft.com/office/officeart/2005/8/layout/radial6"/>
    <dgm:cxn modelId="{B405A557-B0BF-4A0D-A8E2-EE952D2FA486}" type="presParOf" srcId="{F1836C8C-4E03-4C2E-9543-57AA3F8C5E49}" destId="{6DDE1B64-B29B-4A48-AC38-709138983FE5}" srcOrd="5" destOrd="0" presId="urn:microsoft.com/office/officeart/2005/8/layout/radial6"/>
    <dgm:cxn modelId="{223032FE-8318-4FEF-B9DF-E60ABCF75DF9}" type="presParOf" srcId="{F1836C8C-4E03-4C2E-9543-57AA3F8C5E49}" destId="{C2C3B13F-D98B-423F-A3E1-D5FEF9736996}" srcOrd="6" destOrd="0" presId="urn:microsoft.com/office/officeart/2005/8/layout/radial6"/>
    <dgm:cxn modelId="{847FE2A1-FC59-4EE5-8C04-57E71D068679}" type="presParOf" srcId="{F1836C8C-4E03-4C2E-9543-57AA3F8C5E49}" destId="{391F94E7-BEF4-407B-B3EC-85927AB3E336}" srcOrd="7" destOrd="0" presId="urn:microsoft.com/office/officeart/2005/8/layout/radial6"/>
    <dgm:cxn modelId="{93987812-D58A-4E44-BEDA-99B2CA186CD7}" type="presParOf" srcId="{F1836C8C-4E03-4C2E-9543-57AA3F8C5E49}" destId="{C687D15F-6AAF-46CD-95D5-D7325C8DD4B9}" srcOrd="8" destOrd="0" presId="urn:microsoft.com/office/officeart/2005/8/layout/radial6"/>
    <dgm:cxn modelId="{A4EBE231-5400-4777-9974-EC35AAC1B898}" type="presParOf" srcId="{F1836C8C-4E03-4C2E-9543-57AA3F8C5E49}" destId="{0A3F4847-569D-42B8-BAE7-6AA7003FE527}" srcOrd="9" destOrd="0" presId="urn:microsoft.com/office/officeart/2005/8/layout/radial6"/>
    <dgm:cxn modelId="{7840D6C0-99EB-4E5B-BA6A-2A5F19205D13}" type="presParOf" srcId="{F1836C8C-4E03-4C2E-9543-57AA3F8C5E49}" destId="{7ED501D7-99EA-440F-9A32-F42FE25223F0}" srcOrd="10" destOrd="0" presId="urn:microsoft.com/office/officeart/2005/8/layout/radial6"/>
    <dgm:cxn modelId="{31EBE1D7-06C6-46BE-BAEE-9634CC00A73D}" type="presParOf" srcId="{F1836C8C-4E03-4C2E-9543-57AA3F8C5E49}" destId="{36F8BD47-8CAC-4CB2-8F71-7505156CCB61}" srcOrd="11" destOrd="0" presId="urn:microsoft.com/office/officeart/2005/8/layout/radial6"/>
    <dgm:cxn modelId="{60FE0CB9-062C-4122-B82B-C1DB075A86EC}" type="presParOf" srcId="{F1836C8C-4E03-4C2E-9543-57AA3F8C5E49}" destId="{C5F02286-EC20-4D01-A8A7-DA3D9672FA3D}" srcOrd="12" destOrd="0" presId="urn:microsoft.com/office/officeart/2005/8/layout/radial6"/>
    <dgm:cxn modelId="{1CF32EE5-18A0-44FF-8EFC-65C1DEB59C1E}" type="presParOf" srcId="{F1836C8C-4E03-4C2E-9543-57AA3F8C5E49}" destId="{4345BA3C-41E3-47A4-A9D3-4C8C3D20840D}" srcOrd="13" destOrd="0" presId="urn:microsoft.com/office/officeart/2005/8/layout/radial6"/>
    <dgm:cxn modelId="{E75D6D1C-D332-4CEB-9C77-17B88BAD238E}" type="presParOf" srcId="{F1836C8C-4E03-4C2E-9543-57AA3F8C5E49}" destId="{C71DB0A1-D640-4854-839D-B93D140858BF}" srcOrd="14" destOrd="0" presId="urn:microsoft.com/office/officeart/2005/8/layout/radial6"/>
    <dgm:cxn modelId="{ABE0CAC9-8949-4003-92BF-BE66350661B6}" type="presParOf" srcId="{F1836C8C-4E03-4C2E-9543-57AA3F8C5E49}" destId="{1F655FCB-92D0-4C95-8E68-619928E798BA}" srcOrd="15" destOrd="0" presId="urn:microsoft.com/office/officeart/2005/8/layout/radial6"/>
    <dgm:cxn modelId="{3B24094C-A96E-4EF1-8C55-724EE6AC41E3}" type="presParOf" srcId="{F1836C8C-4E03-4C2E-9543-57AA3F8C5E49}" destId="{22AA3858-9AF5-44A7-8365-28CD680DAF96}" srcOrd="16" destOrd="0" presId="urn:microsoft.com/office/officeart/2005/8/layout/radial6"/>
    <dgm:cxn modelId="{ABF27594-F793-417E-AB92-FDBAD279E35C}" type="presParOf" srcId="{F1836C8C-4E03-4C2E-9543-57AA3F8C5E49}" destId="{6098A376-2EED-49AC-89CC-A7299AF9D0C8}" srcOrd="17" destOrd="0" presId="urn:microsoft.com/office/officeart/2005/8/layout/radial6"/>
    <dgm:cxn modelId="{650488D0-FF44-473C-9E2B-09C7EB12AA8A}" type="presParOf" srcId="{F1836C8C-4E03-4C2E-9543-57AA3F8C5E49}" destId="{97584BB1-B4D1-4E9D-A1C5-5DD459652849}" srcOrd="18" destOrd="0" presId="urn:microsoft.com/office/officeart/2005/8/layout/radial6"/>
    <dgm:cxn modelId="{6B4E09E7-BC0E-41BB-9197-1D2EC78A4DBF}" type="presParOf" srcId="{F1836C8C-4E03-4C2E-9543-57AA3F8C5E49}" destId="{DF1E5F57-AC15-4898-A657-0621E352923C}" srcOrd="19" destOrd="0" presId="urn:microsoft.com/office/officeart/2005/8/layout/radial6"/>
    <dgm:cxn modelId="{FE90C372-573C-41A3-8005-F0581185E9A8}" type="presParOf" srcId="{F1836C8C-4E03-4C2E-9543-57AA3F8C5E49}" destId="{BCA89580-3F53-4199-BEB3-945348B88838}" srcOrd="20" destOrd="0" presId="urn:microsoft.com/office/officeart/2005/8/layout/radial6"/>
    <dgm:cxn modelId="{31DB8CFA-F3C8-4021-B788-D826BC8DD097}" type="presParOf" srcId="{F1836C8C-4E03-4C2E-9543-57AA3F8C5E49}" destId="{B3EFACCC-F54E-4ACB-999F-3D7CBA21F1CE}" srcOrd="21" destOrd="0" presId="urn:microsoft.com/office/officeart/2005/8/layout/radial6"/>
  </dgm:cxnLst>
  <dgm:bg/>
  <dgm:whole>
    <a:ln>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EFACCC-F54E-4ACB-999F-3D7CBA21F1CE}">
      <dsp:nvSpPr>
        <dsp:cNvPr id="0" name=""/>
        <dsp:cNvSpPr/>
      </dsp:nvSpPr>
      <dsp:spPr>
        <a:xfrm>
          <a:off x="2418697" y="683336"/>
          <a:ext cx="4824203" cy="4824203"/>
        </a:xfrm>
        <a:prstGeom prst="blockArc">
          <a:avLst>
            <a:gd name="adj1" fmla="val 13426202"/>
            <a:gd name="adj2" fmla="val 16733760"/>
            <a:gd name="adj3" fmla="val 3907"/>
          </a:avLst>
        </a:prstGeom>
        <a:solidFill>
          <a:schemeClr val="accent3">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7584BB1-B4D1-4E9D-A1C5-5DD459652849}">
      <dsp:nvSpPr>
        <dsp:cNvPr id="0" name=""/>
        <dsp:cNvSpPr/>
      </dsp:nvSpPr>
      <dsp:spPr>
        <a:xfrm>
          <a:off x="2693878" y="336084"/>
          <a:ext cx="4824203" cy="4824203"/>
        </a:xfrm>
        <a:prstGeom prst="blockArc">
          <a:avLst>
            <a:gd name="adj1" fmla="val 10052442"/>
            <a:gd name="adj2" fmla="val 12781214"/>
            <a:gd name="adj3" fmla="val 3907"/>
          </a:avLst>
        </a:prstGeom>
        <a:solidFill>
          <a:srgbClr val="FFFFCC"/>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F655FCB-92D0-4C95-8E68-619928E798BA}">
      <dsp:nvSpPr>
        <dsp:cNvPr id="0" name=""/>
        <dsp:cNvSpPr/>
      </dsp:nvSpPr>
      <dsp:spPr>
        <a:xfrm>
          <a:off x="2719001" y="467272"/>
          <a:ext cx="4824203" cy="4824203"/>
        </a:xfrm>
        <a:prstGeom prst="blockArc">
          <a:avLst>
            <a:gd name="adj1" fmla="val 7480109"/>
            <a:gd name="adj2" fmla="val 10246629"/>
            <a:gd name="adj3" fmla="val 3907"/>
          </a:avLst>
        </a:prstGeom>
        <a:solidFill>
          <a:schemeClr val="accent6">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5F02286-EC20-4D01-A8A7-DA3D9672FA3D}">
      <dsp:nvSpPr>
        <dsp:cNvPr id="0" name=""/>
        <dsp:cNvSpPr/>
      </dsp:nvSpPr>
      <dsp:spPr>
        <a:xfrm>
          <a:off x="2826497" y="561117"/>
          <a:ext cx="4824203" cy="4824203"/>
        </a:xfrm>
        <a:prstGeom prst="blockArc">
          <a:avLst>
            <a:gd name="adj1" fmla="val 3553770"/>
            <a:gd name="adj2" fmla="val 7617725"/>
            <a:gd name="adj3" fmla="val 3907"/>
          </a:avLst>
        </a:prstGeom>
        <a:solidFill>
          <a:schemeClr val="accent5">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A3F4847-569D-42B8-BAE7-6AA7003FE527}">
      <dsp:nvSpPr>
        <dsp:cNvPr id="0" name=""/>
        <dsp:cNvSpPr/>
      </dsp:nvSpPr>
      <dsp:spPr>
        <a:xfrm>
          <a:off x="2806335" y="516413"/>
          <a:ext cx="4824203" cy="4824203"/>
        </a:xfrm>
        <a:prstGeom prst="blockArc">
          <a:avLst>
            <a:gd name="adj1" fmla="val 903496"/>
            <a:gd name="adj2" fmla="val 3571623"/>
            <a:gd name="adj3" fmla="val 3907"/>
          </a:avLst>
        </a:prstGeom>
        <a:solidFill>
          <a:schemeClr val="accent4">
            <a:lumMod val="40000"/>
            <a:lumOff val="6000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2C3B13F-D98B-423F-A3E1-D5FEF9736996}">
      <dsp:nvSpPr>
        <dsp:cNvPr id="0" name=""/>
        <dsp:cNvSpPr/>
      </dsp:nvSpPr>
      <dsp:spPr>
        <a:xfrm>
          <a:off x="2826927" y="444437"/>
          <a:ext cx="4824203" cy="4824203"/>
        </a:xfrm>
        <a:prstGeom prst="blockArc">
          <a:avLst>
            <a:gd name="adj1" fmla="val 20041274"/>
            <a:gd name="adj2" fmla="val 1012322"/>
            <a:gd name="adj3" fmla="val 3907"/>
          </a:avLst>
        </a:prstGeom>
        <a:solidFill>
          <a:schemeClr val="accent2">
            <a:lumMod val="60000"/>
            <a:lumOff val="4000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A5B78CA-6D63-43BF-A5AB-D87258D4F970}">
      <dsp:nvSpPr>
        <dsp:cNvPr id="0" name=""/>
        <dsp:cNvSpPr/>
      </dsp:nvSpPr>
      <dsp:spPr>
        <a:xfrm>
          <a:off x="3324545" y="662939"/>
          <a:ext cx="4735341" cy="4923774"/>
        </a:xfrm>
        <a:prstGeom prst="blockArc">
          <a:avLst>
            <a:gd name="adj1" fmla="val 15923473"/>
            <a:gd name="adj2" fmla="val 19606827"/>
            <a:gd name="adj3" fmla="val 3907"/>
          </a:avLst>
        </a:prstGeom>
        <a:solidFill>
          <a:schemeClr val="accent1">
            <a:lumMod val="40000"/>
            <a:lumOff val="6000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08534BD-1A95-4F0F-9BA0-77CBE3FEE355}">
      <dsp:nvSpPr>
        <dsp:cNvPr id="0" name=""/>
        <dsp:cNvSpPr/>
      </dsp:nvSpPr>
      <dsp:spPr>
        <a:xfrm>
          <a:off x="4095515" y="1598804"/>
          <a:ext cx="2208923" cy="2007537"/>
        </a:xfrm>
        <a:prstGeom prst="ellipse">
          <a:avLst/>
        </a:prstGeom>
        <a:gradFill flip="none" rotWithShape="1">
          <a:gsLst>
            <a:gs pos="29280">
              <a:srgbClr val="31A18A">
                <a:lumMod val="100000"/>
              </a:srgbClr>
            </a:gs>
            <a:gs pos="41000">
              <a:srgbClr val="0070C0"/>
            </a:gs>
            <a:gs pos="95000">
              <a:srgbClr val="FFFF00"/>
            </a:gs>
            <a:gs pos="100000">
              <a:schemeClr val="accent5">
                <a:hueOff val="-5960326"/>
                <a:satOff val="23887"/>
                <a:lumOff val="5177"/>
                <a:alphaOff val="0"/>
                <a:shade val="94000"/>
                <a:satMod val="135000"/>
              </a:schemeClr>
            </a:gs>
          </a:gsLst>
          <a:lin ang="16200000" scaled="0"/>
          <a:tileRect/>
        </a:gradFill>
        <a:ln cap="rnd">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ound/>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C00000"/>
              </a:solidFill>
              <a:latin typeface="Times New Roman" panose="02020603050405020304" pitchFamily="18" charset="0"/>
              <a:cs typeface="Times New Roman" panose="02020603050405020304" pitchFamily="18" charset="0"/>
            </a:rPr>
            <a:t>APAI-CRVS  guiding principles </a:t>
          </a:r>
        </a:p>
      </dsp:txBody>
      <dsp:txXfrm>
        <a:off x="4419004" y="1892801"/>
        <a:ext cx="1561945" cy="1419543"/>
      </dsp:txXfrm>
    </dsp:sp>
    <dsp:sp modelId="{11B58E67-4470-46FA-AFDB-75344A808D36}">
      <dsp:nvSpPr>
        <dsp:cNvPr id="0" name=""/>
        <dsp:cNvSpPr/>
      </dsp:nvSpPr>
      <dsp:spPr>
        <a:xfrm>
          <a:off x="4239142" y="115296"/>
          <a:ext cx="1914762" cy="1287210"/>
        </a:xfrm>
        <a:prstGeom prst="ellipse">
          <a:avLst/>
        </a:prstGeom>
        <a:solidFill>
          <a:schemeClr val="accent1">
            <a:lumMod val="20000"/>
            <a:lumOff val="80000"/>
          </a:schemeClr>
        </a:solidFill>
        <a:ln>
          <a:solidFill>
            <a:schemeClr val="accent2">
              <a:lumMod val="20000"/>
              <a:lumOff val="80000"/>
            </a:schemeClr>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baseline="0" dirty="0">
              <a:solidFill>
                <a:schemeClr val="tx1"/>
              </a:solidFill>
              <a:latin typeface="Times New Roman" panose="02020603050405020304" pitchFamily="18" charset="0"/>
              <a:cs typeface="Times New Roman" panose="02020603050405020304" pitchFamily="18" charset="0"/>
            </a:rPr>
            <a:t>Country ownership &amp; leadership</a:t>
          </a:r>
        </a:p>
      </dsp:txBody>
      <dsp:txXfrm>
        <a:off x="4519552" y="303804"/>
        <a:ext cx="1353942" cy="910194"/>
      </dsp:txXfrm>
    </dsp:sp>
    <dsp:sp modelId="{E689AF3F-FD65-478F-B1B8-41F7DBCF4927}">
      <dsp:nvSpPr>
        <dsp:cNvPr id="0" name=""/>
        <dsp:cNvSpPr/>
      </dsp:nvSpPr>
      <dsp:spPr>
        <a:xfrm>
          <a:off x="6348017" y="1099160"/>
          <a:ext cx="2034059" cy="1442851"/>
        </a:xfrm>
        <a:prstGeom prst="ellipse">
          <a:avLst/>
        </a:prstGeom>
        <a:gradFill rotWithShape="0">
          <a:gsLst>
            <a:gs pos="80000">
              <a:schemeClr val="accent2">
                <a:lumMod val="60000"/>
                <a:lumOff val="40000"/>
              </a:schemeClr>
            </a:gs>
            <a:gs pos="72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Times New Roman" panose="02020603050405020304" pitchFamily="18" charset="0"/>
              <a:cs typeface="Times New Roman" panose="02020603050405020304" pitchFamily="18" charset="0"/>
            </a:rPr>
            <a:t>International best practices</a:t>
          </a:r>
        </a:p>
      </dsp:txBody>
      <dsp:txXfrm>
        <a:off x="6645898" y="1310461"/>
        <a:ext cx="1438297" cy="1020249"/>
      </dsp:txXfrm>
    </dsp:sp>
    <dsp:sp modelId="{391F94E7-BEF4-407B-B3EC-85927AB3E336}">
      <dsp:nvSpPr>
        <dsp:cNvPr id="0" name=""/>
        <dsp:cNvSpPr/>
      </dsp:nvSpPr>
      <dsp:spPr>
        <a:xfrm>
          <a:off x="6633791" y="2888544"/>
          <a:ext cx="1736845" cy="1308792"/>
        </a:xfrm>
        <a:prstGeom prst="ellipse">
          <a:avLst/>
        </a:prstGeom>
        <a:gradFill rotWithShape="0">
          <a:gsLst>
            <a:gs pos="92000">
              <a:schemeClr val="accent2">
                <a:lumMod val="40000"/>
                <a:lumOff val="60000"/>
              </a:schemeClr>
            </a:gs>
            <a:gs pos="10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Times New Roman" panose="02020603050405020304" pitchFamily="18" charset="0"/>
              <a:cs typeface="Times New Roman" panose="02020603050405020304" pitchFamily="18" charset="0"/>
            </a:rPr>
            <a:t>Use of register-based vital statistics</a:t>
          </a:r>
        </a:p>
      </dsp:txBody>
      <dsp:txXfrm>
        <a:off x="6888146" y="3080212"/>
        <a:ext cx="1228135" cy="925456"/>
      </dsp:txXfrm>
    </dsp:sp>
    <dsp:sp modelId="{7ED501D7-99EA-440F-9A32-F42FE25223F0}">
      <dsp:nvSpPr>
        <dsp:cNvPr id="0" name=""/>
        <dsp:cNvSpPr/>
      </dsp:nvSpPr>
      <dsp:spPr>
        <a:xfrm>
          <a:off x="5457973" y="4312425"/>
          <a:ext cx="1919644" cy="1308792"/>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Times New Roman" panose="02020603050405020304" pitchFamily="18" charset="0"/>
              <a:cs typeface="Times New Roman" panose="02020603050405020304" pitchFamily="18" charset="0"/>
            </a:rPr>
            <a:t>Innovation, research &amp; knowledge sharing</a:t>
          </a:r>
        </a:p>
      </dsp:txBody>
      <dsp:txXfrm>
        <a:off x="5739098" y="4504093"/>
        <a:ext cx="1357394" cy="925456"/>
      </dsp:txXfrm>
    </dsp:sp>
    <dsp:sp modelId="{4345BA3C-41E3-47A4-A9D3-4C8C3D20840D}">
      <dsp:nvSpPr>
        <dsp:cNvPr id="0" name=""/>
        <dsp:cNvSpPr/>
      </dsp:nvSpPr>
      <dsp:spPr>
        <a:xfrm>
          <a:off x="2730615" y="4187784"/>
          <a:ext cx="2110440" cy="1273376"/>
        </a:xfrm>
        <a:prstGeom prst="ellipse">
          <a:avLst/>
        </a:prstGeom>
        <a:gradFill rotWithShape="0">
          <a:gsLst>
            <a:gs pos="80000">
              <a:schemeClr val="accent6">
                <a:lumMod val="40000"/>
                <a:lumOff val="60000"/>
              </a:schemeClr>
            </a:gs>
            <a:gs pos="10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solidFill>
            <a:srgbClr val="3366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Times New Roman" panose="02020603050405020304" pitchFamily="18" charset="0"/>
              <a:cs typeface="Times New Roman" panose="02020603050405020304" pitchFamily="18" charset="0"/>
            </a:rPr>
            <a:t>Strengthened capacities </a:t>
          </a:r>
        </a:p>
      </dsp:txBody>
      <dsp:txXfrm>
        <a:off x="3039682" y="4374266"/>
        <a:ext cx="1492306" cy="900412"/>
      </dsp:txXfrm>
    </dsp:sp>
    <dsp:sp modelId="{22AA3858-9AF5-44A7-8365-28CD680DAF96}">
      <dsp:nvSpPr>
        <dsp:cNvPr id="0" name=""/>
        <dsp:cNvSpPr/>
      </dsp:nvSpPr>
      <dsp:spPr>
        <a:xfrm>
          <a:off x="1814822" y="2604025"/>
          <a:ext cx="1963737" cy="1308792"/>
        </a:xfrm>
        <a:prstGeom prst="ellipse">
          <a:avLst/>
        </a:prstGeom>
        <a:gradFill rotWithShape="0">
          <a:gsLst>
            <a:gs pos="0">
              <a:schemeClr val="accent3">
                <a:hueOff val="0"/>
                <a:satOff val="0"/>
                <a:lumOff val="0"/>
                <a:alphaOff val="0"/>
                <a:satMod val="103000"/>
                <a:lumMod val="102000"/>
                <a:tint val="94000"/>
              </a:schemeClr>
            </a:gs>
            <a:gs pos="50000">
              <a:schemeClr val="bg1">
                <a:lumMod val="95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ysClr val="windowText" lastClr="000000"/>
              </a:solidFill>
              <a:latin typeface="Times New Roman" panose="02020603050405020304" pitchFamily="18" charset="0"/>
              <a:cs typeface="Times New Roman" panose="02020603050405020304" pitchFamily="18" charset="0"/>
            </a:rPr>
            <a:t>Phased, holistic &amp; integrated approaches</a:t>
          </a:r>
        </a:p>
      </dsp:txBody>
      <dsp:txXfrm>
        <a:off x="2102405" y="2795693"/>
        <a:ext cx="1388571" cy="925456"/>
      </dsp:txXfrm>
    </dsp:sp>
    <dsp:sp modelId="{DF1E5F57-AC15-4898-A657-0621E352923C}">
      <dsp:nvSpPr>
        <dsp:cNvPr id="0" name=""/>
        <dsp:cNvSpPr/>
      </dsp:nvSpPr>
      <dsp:spPr>
        <a:xfrm>
          <a:off x="2075251" y="808821"/>
          <a:ext cx="2095480" cy="1301201"/>
        </a:xfrm>
        <a:prstGeom prst="ellipse">
          <a:avLst/>
        </a:prstGeom>
        <a:gradFill rotWithShape="0">
          <a:gsLst>
            <a:gs pos="0">
              <a:srgbClr val="7030A0"/>
            </a:gs>
            <a:gs pos="3000">
              <a:schemeClr val="accent3">
                <a:hueOff val="0"/>
                <a:satOff val="0"/>
                <a:lumOff val="0"/>
                <a:alphaOff val="0"/>
                <a:satMod val="110000"/>
                <a:lumMod val="100000"/>
                <a:shade val="100000"/>
              </a:schemeClr>
            </a:gs>
            <a:gs pos="29000">
              <a:srgbClr val="FFFFCC"/>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Times New Roman" panose="02020603050405020304" pitchFamily="18" charset="0"/>
              <a:cs typeface="Times New Roman" panose="02020603050405020304" pitchFamily="18" charset="0"/>
            </a:rPr>
            <a:t>Coordinated approaches &amp; partnership </a:t>
          </a:r>
        </a:p>
      </dsp:txBody>
      <dsp:txXfrm>
        <a:off x="2382127" y="999377"/>
        <a:ext cx="1481728" cy="920089"/>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AABB49ED-9ACF-4404-810A-6D5BE840DBFB}" type="datetimeFigureOut">
              <a:rPr lang="en-US" smtClean="0"/>
              <a:t>10/27/2022</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59C04BC3-3AC9-41F2-8132-EE803F17B9EF}" type="slidenum">
              <a:rPr lang="en-US" smtClean="0"/>
              <a:t>‹#›</a:t>
            </a:fld>
            <a:endParaRPr lang="en-US"/>
          </a:p>
        </p:txBody>
      </p:sp>
    </p:spTree>
    <p:extLst>
      <p:ext uri="{BB962C8B-B14F-4D97-AF65-F5344CB8AC3E}">
        <p14:creationId xmlns:p14="http://schemas.microsoft.com/office/powerpoint/2010/main" val="19060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600"/>
              </a:spcBef>
              <a:spcAft>
                <a:spcPts val="600"/>
              </a:spcAft>
            </a:pPr>
            <a:r>
              <a:rPr lang="en-US" sz="1200" dirty="0">
                <a:effectLst/>
                <a:latin typeface="Garamond" panose="02020404030301010803" pitchFamily="18" charset="0"/>
                <a:ea typeface="Calibri" panose="020F0502020204030204" pitchFamily="34" charset="0"/>
                <a:cs typeface="Times New Roman" panose="02020603050405020304" pitchFamily="18" charset="0"/>
              </a:rPr>
              <a:t>Not every country records all vital events recommended by the UN, although it remains the eventual goal.</a:t>
            </a:r>
          </a:p>
          <a:p>
            <a:pPr marL="0" marR="0" algn="just">
              <a:lnSpc>
                <a:spcPct val="115000"/>
              </a:lnSpc>
              <a:spcBef>
                <a:spcPts val="600"/>
              </a:spcBef>
              <a:spcAft>
                <a:spcPts val="600"/>
              </a:spcAft>
            </a:pPr>
            <a:r>
              <a:rPr lang="en-US" sz="1200" dirty="0">
                <a:effectLst/>
                <a:latin typeface="Garamond" panose="02020404030301010803" pitchFamily="18" charset="0"/>
                <a:ea typeface="Calibri" panose="020F0502020204030204" pitchFamily="34" charset="0"/>
                <a:cs typeface="Times New Roman" panose="02020603050405020304" pitchFamily="18" charset="0"/>
              </a:rPr>
              <a:t>To facilitate the establishment of the vital events registration system, priority is assigned to selected vital events. The international recommendation for high priority vital events to be recorded is live births, marriages, divorces and deaths (UN, 2014).  The African Ministers Responsible for Civil Registration have also recommended the recording of the four events. </a:t>
            </a:r>
            <a:r>
              <a:rPr lang="en-US" sz="1200" dirty="0">
                <a:effectLst/>
                <a:latin typeface="Garamond" panose="02020404030301010803" pitchFamily="18" charset="0"/>
                <a:ea typeface="Calibri" panose="020F0502020204030204" pitchFamily="34" charset="0"/>
                <a:cs typeface="Lato-Light"/>
              </a:rPr>
              <a:t>In line with these recommendations, the scope of the civil registration and vital statistics improvement process is set to deal with live births, marriages, divorces and deaths.</a:t>
            </a:r>
            <a:endParaRPr lang="en-US" sz="1200" dirty="0">
              <a:effectLst/>
              <a:latin typeface="Times New Roman" panose="02020603050405020304" pitchFamily="18"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59C04BC3-3AC9-41F2-8132-EE803F17B9EF}" type="slidenum">
              <a:rPr lang="en-US" smtClean="0"/>
              <a:t>2</a:t>
            </a:fld>
            <a:endParaRPr lang="en-US"/>
          </a:p>
        </p:txBody>
      </p:sp>
    </p:spTree>
    <p:extLst>
      <p:ext uri="{BB962C8B-B14F-4D97-AF65-F5344CB8AC3E}">
        <p14:creationId xmlns:p14="http://schemas.microsoft.com/office/powerpoint/2010/main" val="1031980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89"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ea typeface="Calibri" panose="020F0502020204030204" pitchFamily="34" charset="0"/>
                <a:cs typeface="Times New Roman" panose="02020603050405020304" pitchFamily="18" charset="0"/>
              </a:rPr>
              <a:t>The plan, while keeping in view country contexts, is anchored to the identified guiding principles, with additional points that need consideration to bring about a viable civil registration and vital statistics system in member States, namely: (</a:t>
            </a:r>
            <a:r>
              <a:rPr lang="en-US" sz="1200" dirty="0" err="1">
                <a:latin typeface="Times New Roman" panose="02020603050405020304" pitchFamily="18" charset="0"/>
                <a:ea typeface="Calibri" panose="020F0502020204030204" pitchFamily="34" charset="0"/>
                <a:cs typeface="Times New Roman" panose="02020603050405020304" pitchFamily="18" charset="0"/>
              </a:rPr>
              <a:t>i</a:t>
            </a:r>
            <a:r>
              <a:rPr lang="en-US" sz="1200" dirty="0">
                <a:latin typeface="Times New Roman" panose="02020603050405020304" pitchFamily="18" charset="0"/>
                <a:ea typeface="Calibri" panose="020F0502020204030204" pitchFamily="34" charset="0"/>
                <a:cs typeface="Times New Roman" panose="02020603050405020304" pitchFamily="18" charset="0"/>
              </a:rPr>
              <a:t>) Promoting </a:t>
            </a:r>
            <a:r>
              <a:rPr lang="en-US" sz="1200" b="1" dirty="0">
                <a:latin typeface="Times New Roman" panose="02020603050405020304" pitchFamily="18" charset="0"/>
                <a:ea typeface="Calibri" panose="020F0502020204030204" pitchFamily="34" charset="0"/>
                <a:cs typeface="Times New Roman" panose="02020603050405020304" pitchFamily="18" charset="0"/>
              </a:rPr>
              <a:t>country ownership and leadership</a:t>
            </a:r>
            <a:r>
              <a:rPr lang="en-US" sz="1200" dirty="0">
                <a:latin typeface="Times New Roman" panose="02020603050405020304" pitchFamily="18" charset="0"/>
                <a:ea typeface="Calibri" panose="020F0502020204030204" pitchFamily="34" charset="0"/>
                <a:cs typeface="Times New Roman" panose="02020603050405020304" pitchFamily="18" charset="0"/>
              </a:rPr>
              <a:t>; (ii) Promoting </a:t>
            </a:r>
            <a:r>
              <a:rPr lang="en-US" sz="1200" b="1" dirty="0">
                <a:latin typeface="Times New Roman" panose="02020603050405020304" pitchFamily="18" charset="0"/>
                <a:ea typeface="Calibri" panose="020F0502020204030204" pitchFamily="34" charset="0"/>
                <a:cs typeface="Times New Roman" panose="02020603050405020304" pitchFamily="18" charset="0"/>
              </a:rPr>
              <a:t>coordinated approaches and partnership </a:t>
            </a:r>
            <a:r>
              <a:rPr lang="en-US" sz="1200" dirty="0">
                <a:latin typeface="Times New Roman" panose="02020603050405020304" pitchFamily="18" charset="0"/>
                <a:ea typeface="Calibri" panose="020F0502020204030204" pitchFamily="34" charset="0"/>
                <a:cs typeface="Times New Roman" panose="02020603050405020304" pitchFamily="18" charset="0"/>
              </a:rPr>
              <a:t>at the regional and country level; (iii) Promoting </a:t>
            </a:r>
            <a:r>
              <a:rPr lang="en-US" sz="1200" b="1" dirty="0">
                <a:latin typeface="Times New Roman" panose="02020603050405020304" pitchFamily="18" charset="0"/>
                <a:ea typeface="Calibri" panose="020F0502020204030204" pitchFamily="34" charset="0"/>
                <a:cs typeface="Times New Roman" panose="02020603050405020304" pitchFamily="18" charset="0"/>
              </a:rPr>
              <a:t>phased, holistic and integrated approaches</a:t>
            </a:r>
            <a:r>
              <a:rPr lang="en-US" sz="1200" dirty="0">
                <a:latin typeface="Times New Roman" panose="02020603050405020304" pitchFamily="18" charset="0"/>
                <a:ea typeface="Calibri" panose="020F0502020204030204" pitchFamily="34" charset="0"/>
                <a:cs typeface="Times New Roman" panose="02020603050405020304" pitchFamily="18" charset="0"/>
              </a:rPr>
              <a:t>; (iv)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Stimulating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strengthened capacities</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of national and regional CRVS institutions; </a:t>
            </a:r>
            <a:r>
              <a:rPr lang="en-US" sz="1200" dirty="0">
                <a:latin typeface="Times New Roman" panose="02020603050405020304" pitchFamily="18" charset="0"/>
                <a:ea typeface="Calibri" panose="020F0502020204030204" pitchFamily="34" charset="0"/>
                <a:cs typeface="Times New Roman" panose="02020603050405020304" pitchFamily="18" charset="0"/>
              </a:rPr>
              <a:t>(v) Promoting </a:t>
            </a:r>
            <a:r>
              <a:rPr lang="en-US" sz="1200" b="1" dirty="0">
                <a:latin typeface="Times New Roman" panose="02020603050405020304" pitchFamily="18" charset="0"/>
                <a:ea typeface="Calibri" panose="020F0502020204030204" pitchFamily="34" charset="0"/>
                <a:cs typeface="Times New Roman" panose="02020603050405020304" pitchFamily="18" charset="0"/>
              </a:rPr>
              <a:t>innovation, research and knowledge sharing</a:t>
            </a:r>
            <a:r>
              <a:rPr lang="en-US" sz="1200" dirty="0">
                <a:latin typeface="Times New Roman" panose="02020603050405020304" pitchFamily="18" charset="0"/>
                <a:ea typeface="Calibri" panose="020F0502020204030204" pitchFamily="34" charset="0"/>
                <a:cs typeface="Times New Roman" panose="02020603050405020304" pitchFamily="18" charset="0"/>
              </a:rPr>
              <a:t>; (vi) Encouraging the </a:t>
            </a:r>
            <a:r>
              <a:rPr lang="en-US" sz="1200" b="1" dirty="0">
                <a:latin typeface="Times New Roman" panose="02020603050405020304" pitchFamily="18" charset="0"/>
                <a:ea typeface="Calibri" panose="020F0502020204030204" pitchFamily="34" charset="0"/>
                <a:cs typeface="Times New Roman" panose="02020603050405020304" pitchFamily="18" charset="0"/>
              </a:rPr>
              <a:t>use of register-based vital statistics </a:t>
            </a:r>
            <a:r>
              <a:rPr lang="en-US" sz="1200" dirty="0">
                <a:latin typeface="Times New Roman" panose="02020603050405020304" pitchFamily="18" charset="0"/>
                <a:ea typeface="Calibri" panose="020F0502020204030204" pitchFamily="34" charset="0"/>
                <a:cs typeface="Times New Roman" panose="02020603050405020304" pitchFamily="18" charset="0"/>
              </a:rPr>
              <a:t>for evidence-based policy making; and (vii) </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Bringing </a:t>
            </a: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international best practices </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to Africa.</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9C04BC3-3AC9-41F2-8132-EE803F17B9EF}" type="slidenum">
              <a:rPr lang="en-US" smtClean="0"/>
              <a:t>3</a:t>
            </a:fld>
            <a:endParaRPr lang="en-US"/>
          </a:p>
        </p:txBody>
      </p:sp>
    </p:spTree>
    <p:extLst>
      <p:ext uri="{BB962C8B-B14F-4D97-AF65-F5344CB8AC3E}">
        <p14:creationId xmlns:p14="http://schemas.microsoft.com/office/powerpoint/2010/main" val="3482487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C04BC3-3AC9-41F2-8132-EE803F17B9EF}" type="slidenum">
              <a:rPr lang="en-US" smtClean="0"/>
              <a:t>4</a:t>
            </a:fld>
            <a:endParaRPr lang="en-US"/>
          </a:p>
        </p:txBody>
      </p:sp>
    </p:spTree>
    <p:extLst>
      <p:ext uri="{BB962C8B-B14F-4D97-AF65-F5344CB8AC3E}">
        <p14:creationId xmlns:p14="http://schemas.microsoft.com/office/powerpoint/2010/main" val="3466439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GB" dirty="0">
                <a:latin typeface="Times New Roman" panose="02020603050405020304" pitchFamily="18" charset="0"/>
                <a:ea typeface="Calibri" panose="020F0502020204030204" pitchFamily="34" charset="0"/>
                <a:cs typeface="Times New Roman" panose="02020603050405020304" pitchFamily="18" charset="0"/>
              </a:rPr>
              <a:t>Analysis of the current environment indicates where the ongoing CRVS improvement initiative is now. This step is essential in providing the evidence base from available sources and knowledge to inform the development of the strategy. It builds on the achievements of the Medium-Term Plan of 2010 to 2015 and the APAI-CRVS Costed Strategy and action plan 2017-2021. It provides an assessment of the present environment in which it operates by examining the strengths and weaknesses of the programme and the opportunities and threats in the external environment. </a:t>
            </a: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plan is based on consultative processes and </a:t>
            </a:r>
            <a:r>
              <a:rPr lang="en-US" dirty="0">
                <a:latin typeface="Times New Roman" panose="02020603050405020304" pitchFamily="18" charset="0"/>
                <a:ea typeface="Calibri" panose="020F0502020204030204" pitchFamily="34" charset="0"/>
                <a:cs typeface="Times New Roman" panose="02020603050405020304" pitchFamily="18" charset="0"/>
              </a:rPr>
              <a:t>through </a:t>
            </a:r>
            <a:r>
              <a:rPr lang="en-GB" dirty="0">
                <a:latin typeface="Times New Roman" panose="02020603050405020304" pitchFamily="18" charset="0"/>
                <a:ea typeface="Calibri" panose="020F0502020204030204" pitchFamily="34" charset="0"/>
                <a:cs typeface="Times New Roman" panose="02020603050405020304" pitchFamily="18" charset="0"/>
              </a:rPr>
              <a:t>a survey conducted by the APAI-CRVS Secretariat in July and August 2022 </a:t>
            </a:r>
            <a:r>
              <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involving Registrars General from 32 African countries and the Africa CRVS Core Group. Information was also collected through desk review that looked at achievements and major weaknesses identified by those countries that have conducted comprehensive assessments in the last five years.</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9C04BC3-3AC9-41F2-8132-EE803F17B9EF}" type="slidenum">
              <a:rPr lang="en-US" smtClean="0"/>
              <a:t>5</a:t>
            </a:fld>
            <a:endParaRPr lang="en-US"/>
          </a:p>
        </p:txBody>
      </p:sp>
    </p:spTree>
    <p:extLst>
      <p:ext uri="{BB962C8B-B14F-4D97-AF65-F5344CB8AC3E}">
        <p14:creationId xmlns:p14="http://schemas.microsoft.com/office/powerpoint/2010/main" val="93662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b="1" dirty="0"/>
              <a:t>5.1	Strategic direction</a:t>
            </a:r>
            <a:endParaRPr lang="en-US" sz="900" b="1" dirty="0"/>
          </a:p>
          <a:p>
            <a:r>
              <a:rPr lang="en-ZA" sz="900" dirty="0"/>
              <a:t>The strategic direction is cast by stating a vision and mission for the desired CRVS system in all African countries. </a:t>
            </a:r>
            <a:r>
              <a:rPr lang="en-US" sz="900" dirty="0"/>
              <a:t>This envisioning process is an essential element of strategic planning because it establishes the direction of and the means for growth of APAI-CRVS and CRVS system of each country.</a:t>
            </a:r>
          </a:p>
          <a:p>
            <a:r>
              <a:rPr lang="en-US" sz="900" b="1" dirty="0"/>
              <a:t>Vision:</a:t>
            </a:r>
            <a:r>
              <a:rPr lang="en-US" sz="900" dirty="0"/>
              <a:t> The vision that will guide all actions and activities related to civil registration functions in Africa is: </a:t>
            </a:r>
          </a:p>
          <a:p>
            <a:r>
              <a:rPr lang="en-US" sz="900" dirty="0"/>
              <a:t>…</a:t>
            </a:r>
          </a:p>
          <a:p>
            <a:r>
              <a:rPr lang="en-US" sz="900" dirty="0"/>
              <a:t>The vision statement presents the main goal of the CRVS system, by taking cognizance of the current state of the system and indicating the direction where the system should be in the future. “Everyone visible in Africa” implies that the events identified within the scope of the registration activities will be recorded as they occur in all countries, in line with the “leave no one behind” principle. It addresses the sad state of invisibility of millions of Africans to their own governments, and at the same time guaranteeing that the legal requirements of citizens are met and quality vital statistics, including information on causes-of-death, produced regularly and on time.</a:t>
            </a:r>
          </a:p>
          <a:p>
            <a:r>
              <a:rPr lang="en-US" sz="900" dirty="0"/>
              <a:t> </a:t>
            </a:r>
          </a:p>
          <a:p>
            <a:r>
              <a:rPr lang="en-US" sz="900" b="1" dirty="0"/>
              <a:t>Mission: </a:t>
            </a:r>
            <a:r>
              <a:rPr lang="en-ZA" sz="900" dirty="0"/>
              <a:t>The mission statement of the African CRVS Decade strategic plan is:</a:t>
            </a:r>
            <a:endParaRPr lang="en-US" sz="900" dirty="0"/>
          </a:p>
          <a:p>
            <a:r>
              <a:rPr lang="en-ZA" sz="900" dirty="0"/>
              <a:t> </a:t>
            </a:r>
            <a:endParaRPr lang="en-US" sz="900" dirty="0"/>
          </a:p>
          <a:p>
            <a:r>
              <a:rPr lang="en-ZA" sz="900" dirty="0"/>
              <a:t>The mission statement defines the fundamental purpose of the CRVS system, describing why it should exist and what has to be done to achieve the vision of the system. It summarizes the core business of APAI-CRVS and national, regional and international stakeholders and the public. The mission statement is meant to express the core desire of transforming the prevalent ad hoc and uneven way of organising civil registration to a holistic and comprehensive systemised organization. It echoes the notion that these key stakeholders are in agreement on what the strategy should achieve.</a:t>
            </a:r>
            <a:endParaRPr lang="en-US" sz="900" dirty="0"/>
          </a:p>
          <a:p>
            <a:endParaRPr lang="en-US" dirty="0"/>
          </a:p>
        </p:txBody>
      </p:sp>
      <p:sp>
        <p:nvSpPr>
          <p:cNvPr id="4" name="Slide Number Placeholder 3"/>
          <p:cNvSpPr>
            <a:spLocks noGrp="1"/>
          </p:cNvSpPr>
          <p:nvPr>
            <p:ph type="sldNum" sz="quarter" idx="10"/>
          </p:nvPr>
        </p:nvSpPr>
        <p:spPr/>
        <p:txBody>
          <a:bodyPr/>
          <a:lstStyle/>
          <a:p>
            <a:fld id="{43CEDE57-BD23-44FD-AAC7-5CC2145C28BE}" type="slidenum">
              <a:rPr lang="en-US" smtClean="0"/>
              <a:t>6</a:t>
            </a:fld>
            <a:endParaRPr lang="en-US"/>
          </a:p>
        </p:txBody>
      </p:sp>
    </p:spTree>
    <p:extLst>
      <p:ext uri="{BB962C8B-B14F-4D97-AF65-F5344CB8AC3E}">
        <p14:creationId xmlns:p14="http://schemas.microsoft.com/office/powerpoint/2010/main" val="312765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CEDE57-BD23-44FD-AAC7-5CC2145C28BE}" type="slidenum">
              <a:rPr lang="en-US" smtClean="0"/>
              <a:t>7</a:t>
            </a:fld>
            <a:endParaRPr lang="en-US"/>
          </a:p>
        </p:txBody>
      </p:sp>
    </p:spTree>
    <p:extLst>
      <p:ext uri="{BB962C8B-B14F-4D97-AF65-F5344CB8AC3E}">
        <p14:creationId xmlns:p14="http://schemas.microsoft.com/office/powerpoint/2010/main" val="2767263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sz="1900" dirty="0">
                <a:latin typeface="Garamond" panose="02020404030301010803" pitchFamily="18" charset="0"/>
                <a:ea typeface="Calibri" panose="020F0502020204030204" pitchFamily="34" charset="0"/>
                <a:cs typeface="Times New Roman" panose="02020603050405020304" pitchFamily="18" charset="0"/>
              </a:rPr>
              <a:t>The strategy formulation is about how we are going to get there. This section presents the strategic map of the plan and then links the identified strategic objectives with a series of activities that are necessary to achieve them.</a:t>
            </a:r>
            <a:r>
              <a:rPr lang="en-US" sz="1900" b="1" dirty="0">
                <a:latin typeface="Garamond" panose="02020404030301010803" pitchFamily="18" charset="0"/>
                <a:ea typeface="Calibri" panose="020F0502020204030204" pitchFamily="34" charset="0"/>
                <a:cs typeface="Times New Roman" panose="02020603050405020304" pitchFamily="18" charset="0"/>
              </a:rPr>
              <a:t> </a:t>
            </a:r>
            <a:r>
              <a:rPr lang="en-US" sz="1900" dirty="0">
                <a:latin typeface="Garamond" panose="02020404030301010803" pitchFamily="18" charset="0"/>
                <a:ea typeface="Calibri" panose="020F0502020204030204" pitchFamily="34" charset="0"/>
                <a:cs typeface="Times New Roman" panose="02020603050405020304" pitchFamily="18" charset="0"/>
              </a:rPr>
              <a:t>The strategy map is a graphical representation of what needs to be done in each of the four scorecard perspectives in order to effectively execute the identified strategies. The Strategy Map gives an overview of how key stakeholders aim to achieve the desired vision. It shows the chain of causes and effects that would lead to the desired strategic outcomes, which in turn would bring the fulfillment of the desired vision and mission.</a:t>
            </a:r>
            <a:endParaRPr lang="en-US" sz="1900" dirty="0">
              <a:latin typeface="Times New Roman" panose="02020603050405020304" pitchFamily="18"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59C04BC3-3AC9-41F2-8132-EE803F17B9EF}" type="slidenum">
              <a:rPr lang="en-US" smtClean="0"/>
              <a:t>8</a:t>
            </a:fld>
            <a:endParaRPr lang="en-US"/>
          </a:p>
        </p:txBody>
      </p:sp>
    </p:spTree>
    <p:extLst>
      <p:ext uri="{BB962C8B-B14F-4D97-AF65-F5344CB8AC3E}">
        <p14:creationId xmlns:p14="http://schemas.microsoft.com/office/powerpoint/2010/main" val="3476260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Bef>
                <a:spcPts val="618"/>
              </a:spcBef>
              <a:spcAft>
                <a:spcPts val="618"/>
              </a:spcAft>
            </a:pPr>
            <a:r>
              <a:rPr lang="en-US" dirty="0">
                <a:latin typeface="Times New Roman" panose="02020603050405020304" pitchFamily="18" charset="0"/>
                <a:ea typeface="Calibri" panose="020F0502020204030204" pitchFamily="34" charset="0"/>
                <a:cs typeface="Times New Roman" panose="02020603050405020304" pitchFamily="18" charset="0"/>
              </a:rPr>
              <a:t>The Secretariat requires a management and technical structure that would facilitate the strategic shift required to drive the desired change in the registration of vital events and the supply of the much-needed vital statistics to inform decisions in the countries and at continental level. This calls for revisiting the existing APAI-CRVS structure and staffing conditions. </a:t>
            </a:r>
          </a:p>
          <a:p>
            <a:pPr algn="just">
              <a:spcBef>
                <a:spcPts val="618"/>
              </a:spcBef>
              <a:spcAft>
                <a:spcPts val="618"/>
              </a:spcAft>
            </a:pPr>
            <a:r>
              <a:rPr lang="en-GB" dirty="0">
                <a:latin typeface="Times New Roman" panose="02020603050405020304" pitchFamily="18" charset="0"/>
                <a:ea typeface="Calibri" panose="020F0502020204030204" pitchFamily="34" charset="0"/>
                <a:cs typeface="Times New Roman" panose="02020603050405020304" pitchFamily="18" charset="0"/>
              </a:rPr>
              <a:t>It is worth noting that the Secretariat is not well structured and adequately staffed to undertake the expanded responsibilities and heavy scaled-up activities recommended by the Conference of Ministers and the activities proposed in this document. The identified strategic outcomes and objectives require a revamped organizational structure to advance the CRVS agenda in Africa.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18"/>
              </a:spcBef>
              <a:spcAft>
                <a:spcPts val="618"/>
              </a:spcAft>
            </a:pPr>
            <a:r>
              <a:rPr lang="en-GB" dirty="0">
                <a:latin typeface="Times New Roman" panose="02020603050405020304" pitchFamily="18" charset="0"/>
                <a:ea typeface="Calibri" panose="020F0502020204030204" pitchFamily="34" charset="0"/>
                <a:cs typeface="Times New Roman" panose="02020603050405020304" pitchFamily="18" charset="0"/>
              </a:rPr>
              <a:t>The proposed revised structure, as shown in Figure 3, has two units with an outline of the functions for each of them. The Secretariat will continue to operate from the African Centre for Statistics (ACS) in ECA. It will be managed by the Chief of the Demographic and Social Statistics Section of ACS. The manager reports to the Director of ACS and the CRVS Africa Core Group. The Secretariat will work closely, through the Director of ACS, with the proposed Committee of Registrar Generals. </a:t>
            </a:r>
            <a:endParaRPr lang="en-US" dirty="0"/>
          </a:p>
        </p:txBody>
      </p:sp>
      <p:sp>
        <p:nvSpPr>
          <p:cNvPr id="4" name="Slide Number Placeholder 3"/>
          <p:cNvSpPr>
            <a:spLocks noGrp="1"/>
          </p:cNvSpPr>
          <p:nvPr>
            <p:ph type="sldNum" sz="quarter" idx="5"/>
          </p:nvPr>
        </p:nvSpPr>
        <p:spPr/>
        <p:txBody>
          <a:bodyPr/>
          <a:lstStyle/>
          <a:p>
            <a:fld id="{59C04BC3-3AC9-41F2-8132-EE803F17B9EF}" type="slidenum">
              <a:rPr lang="en-US" smtClean="0"/>
              <a:t>9</a:t>
            </a:fld>
            <a:endParaRPr lang="en-US"/>
          </a:p>
        </p:txBody>
      </p:sp>
    </p:spTree>
    <p:extLst>
      <p:ext uri="{BB962C8B-B14F-4D97-AF65-F5344CB8AC3E}">
        <p14:creationId xmlns:p14="http://schemas.microsoft.com/office/powerpoint/2010/main" val="2153901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B1CB2-58DE-9503-05C3-EF6CD1D0D1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A69D07-7CC2-9D1D-8AE5-BC8F7B0CED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F1848C-8586-45A1-ABF4-90FCBAD454DD}"/>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5" name="Footer Placeholder 4">
            <a:extLst>
              <a:ext uri="{FF2B5EF4-FFF2-40B4-BE49-F238E27FC236}">
                <a16:creationId xmlns:a16="http://schemas.microsoft.com/office/drawing/2014/main" id="{4B901D94-1A64-C909-8478-75498291B4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4BD4F5-7819-2251-6B7C-9144D507CAEA}"/>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3639875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C792-4414-0DE5-3BB3-4469F505DA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5C2166-C3AB-F5B0-F405-7E0AE6D473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A9D05-AAFC-BCB1-2281-631390EE7B36}"/>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5" name="Footer Placeholder 4">
            <a:extLst>
              <a:ext uri="{FF2B5EF4-FFF2-40B4-BE49-F238E27FC236}">
                <a16:creationId xmlns:a16="http://schemas.microsoft.com/office/drawing/2014/main" id="{9C8FEE61-09C5-2EFB-5A26-648497A3A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035F5-A141-31BF-3313-4FCFC1A83B2A}"/>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2466236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C5E8C-2B04-F1B5-3A30-A2981A5839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341D11-00F8-B918-0171-84B98FB69C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2955A4-644A-86E6-521A-31F21D28C780}"/>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5" name="Footer Placeholder 4">
            <a:extLst>
              <a:ext uri="{FF2B5EF4-FFF2-40B4-BE49-F238E27FC236}">
                <a16:creationId xmlns:a16="http://schemas.microsoft.com/office/drawing/2014/main" id="{94F7F33A-5EE2-A12E-082D-FC2AC70AB4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D84AA5-9E84-AFA8-EEEE-00E7CD7F17A9}"/>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878147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64810-063D-57CA-EA30-D1693EBD0A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122C6C-EE07-3A28-2B5A-AAEA43CE33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BB5F4F-CCF7-5F2B-0448-3B084808E5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27D00F-E7F4-4DBF-62DD-723EFF236B08}"/>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6" name="Footer Placeholder 5">
            <a:extLst>
              <a:ext uri="{FF2B5EF4-FFF2-40B4-BE49-F238E27FC236}">
                <a16:creationId xmlns:a16="http://schemas.microsoft.com/office/drawing/2014/main" id="{5E420CA6-DEFE-7D7E-9C2C-D5959FD5E8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4384C5-0472-15B7-CE60-76E4AF991598}"/>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507622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94FDA-D5CA-D464-5109-907629CEB4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CB22F6-6D81-FD3E-1764-C0209E623B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650DE4-AAD9-3905-8C01-A502D4DA20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DB610E-9019-75F9-E54F-43AF2485B9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EC7D6D-3FC4-1AC8-6610-17A2E64857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944E95-4688-C599-1378-5A4F15BC2078}"/>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8" name="Footer Placeholder 7">
            <a:extLst>
              <a:ext uri="{FF2B5EF4-FFF2-40B4-BE49-F238E27FC236}">
                <a16:creationId xmlns:a16="http://schemas.microsoft.com/office/drawing/2014/main" id="{34AFAEA3-23C2-C114-735C-1E43A654F2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6A8965-1A67-4860-868B-6D6632788667}"/>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129653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D6F6-FA08-32EE-EE06-37F8ACCC90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86996C-F395-915B-F116-205FA7F824FC}"/>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4" name="Footer Placeholder 3">
            <a:extLst>
              <a:ext uri="{FF2B5EF4-FFF2-40B4-BE49-F238E27FC236}">
                <a16:creationId xmlns:a16="http://schemas.microsoft.com/office/drawing/2014/main" id="{C62D6906-8B01-AFC0-15FE-5FF9216031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7BB931-D345-8ED8-156D-D901A6AC36CA}"/>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4224173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D01408-3897-C364-6CAC-4943EEB28DAE}"/>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3" name="Footer Placeholder 2">
            <a:extLst>
              <a:ext uri="{FF2B5EF4-FFF2-40B4-BE49-F238E27FC236}">
                <a16:creationId xmlns:a16="http://schemas.microsoft.com/office/drawing/2014/main" id="{11B62D79-0BF7-CC4D-FCCF-1A57971821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153938-6ED8-88FD-9FE8-153E6C253B2B}"/>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2096847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5EB0F-A400-284E-2643-D9B2C533C8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EA1128-4614-99CC-2C44-665A001D00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A1DB7A-D708-2A85-8975-D1010085DE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918CE5-919C-89CD-1A1C-46518689959C}"/>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6" name="Footer Placeholder 5">
            <a:extLst>
              <a:ext uri="{FF2B5EF4-FFF2-40B4-BE49-F238E27FC236}">
                <a16:creationId xmlns:a16="http://schemas.microsoft.com/office/drawing/2014/main" id="{FDCF8095-8D6B-5587-A161-8C788816BC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7A52C7-D0B0-5F5D-4A8F-DC63EA8465B6}"/>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4087164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DBC04-8252-A33E-B5AE-D41404763E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8F707E-537E-50D1-E571-F9BA3B7E9E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2404DA-4D4A-65E6-095C-28C867DC79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68B5A7-0784-EDCC-9299-65DD37303012}"/>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6" name="Footer Placeholder 5">
            <a:extLst>
              <a:ext uri="{FF2B5EF4-FFF2-40B4-BE49-F238E27FC236}">
                <a16:creationId xmlns:a16="http://schemas.microsoft.com/office/drawing/2014/main" id="{FB8A83A0-A0B4-5093-2029-520A95B498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A869FF-AD67-5CE9-7962-2FBBD122E73F}"/>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2275211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1E678-9FD2-13A1-063B-1272228788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7A5A5A-F13E-0DAD-7BBC-289D12B5FE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BB47A7-687E-F965-C988-1799F8EA8545}"/>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5" name="Footer Placeholder 4">
            <a:extLst>
              <a:ext uri="{FF2B5EF4-FFF2-40B4-BE49-F238E27FC236}">
                <a16:creationId xmlns:a16="http://schemas.microsoft.com/office/drawing/2014/main" id="{606AE1D6-C95A-AC22-AC38-5AE2ACCBDB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6C5DAD-D12E-F2C2-590B-F83FF84DBDB3}"/>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3808962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B7A342-79A7-5356-76F5-D1C873E95A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708365-CDCC-CBB6-FA67-1DF279C771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AEBC63-EA69-4E4A-FDC0-2249F43CAA11}"/>
              </a:ext>
            </a:extLst>
          </p:cNvPr>
          <p:cNvSpPr>
            <a:spLocks noGrp="1"/>
          </p:cNvSpPr>
          <p:nvPr>
            <p:ph type="dt" sz="half" idx="10"/>
          </p:nvPr>
        </p:nvSpPr>
        <p:spPr/>
        <p:txBody>
          <a:bodyPr/>
          <a:lstStyle/>
          <a:p>
            <a:fld id="{B9BB9178-BF5B-4115-BB0C-A017E44F1D6D}" type="datetimeFigureOut">
              <a:rPr lang="en-US" smtClean="0"/>
              <a:t>10/27/2022</a:t>
            </a:fld>
            <a:endParaRPr lang="en-US"/>
          </a:p>
        </p:txBody>
      </p:sp>
      <p:sp>
        <p:nvSpPr>
          <p:cNvPr id="5" name="Footer Placeholder 4">
            <a:extLst>
              <a:ext uri="{FF2B5EF4-FFF2-40B4-BE49-F238E27FC236}">
                <a16:creationId xmlns:a16="http://schemas.microsoft.com/office/drawing/2014/main" id="{AF720955-4726-6970-3B5D-DDDF046F9A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431AD2-A750-5C92-0691-F699E35EFE39}"/>
              </a:ext>
            </a:extLst>
          </p:cNvPr>
          <p:cNvSpPr>
            <a:spLocks noGrp="1"/>
          </p:cNvSpPr>
          <p:nvPr>
            <p:ph type="sldNum" sz="quarter" idx="12"/>
          </p:nvPr>
        </p:nvSpPr>
        <p:spPr/>
        <p:txBody>
          <a:bodyPr/>
          <a:lstStyle/>
          <a:p>
            <a:fld id="{86C96E8A-FAEB-4BB4-AE39-3DDA18375B4A}" type="slidenum">
              <a:rPr lang="en-US" smtClean="0"/>
              <a:t>‹#›</a:t>
            </a:fld>
            <a:endParaRPr lang="en-US"/>
          </a:p>
        </p:txBody>
      </p:sp>
    </p:spTree>
    <p:extLst>
      <p:ext uri="{BB962C8B-B14F-4D97-AF65-F5344CB8AC3E}">
        <p14:creationId xmlns:p14="http://schemas.microsoft.com/office/powerpoint/2010/main" val="621843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2713161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C3B696-4F9A-9A7F-1BAA-6E9ADA12F9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414EC6-5543-B9A6-1332-0E4F08F544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4D2E66-88CD-AFF3-7E10-4AA5836E32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BB9178-BF5B-4115-BB0C-A017E44F1D6D}" type="datetimeFigureOut">
              <a:rPr lang="en-US" smtClean="0"/>
              <a:t>10/27/2022</a:t>
            </a:fld>
            <a:endParaRPr lang="en-US"/>
          </a:p>
        </p:txBody>
      </p:sp>
      <p:sp>
        <p:nvSpPr>
          <p:cNvPr id="5" name="Footer Placeholder 4">
            <a:extLst>
              <a:ext uri="{FF2B5EF4-FFF2-40B4-BE49-F238E27FC236}">
                <a16:creationId xmlns:a16="http://schemas.microsoft.com/office/drawing/2014/main" id="{25FE445B-C8BB-7991-219B-4C67F3E570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FB4AD08-BE5C-09CF-9713-AE9ABB7156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96E8A-FAEB-4BB4-AE39-3DDA18375B4A}" type="slidenum">
              <a:rPr lang="en-US" smtClean="0"/>
              <a:t>‹#›</a:t>
            </a:fld>
            <a:endParaRPr lang="en-US"/>
          </a:p>
        </p:txBody>
      </p:sp>
    </p:spTree>
    <p:extLst>
      <p:ext uri="{BB962C8B-B14F-4D97-AF65-F5344CB8AC3E}">
        <p14:creationId xmlns:p14="http://schemas.microsoft.com/office/powerpoint/2010/main" val="2091908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214132" y="1269644"/>
            <a:ext cx="11763735" cy="1549754"/>
          </a:xfrm>
          <a:solidFill>
            <a:srgbClr val="FFFFCC"/>
          </a:solidFill>
        </p:spPr>
        <p:txBody>
          <a:bodyPr anchor="t" anchorCtr="0">
            <a:normAutofit fontScale="90000"/>
          </a:bodyPr>
          <a:lstStyle/>
          <a:p>
            <a:pPr algn="l"/>
            <a:r>
              <a:rPr lang="en-US" sz="1800" b="1" i="0" u="none" strike="noStrike" baseline="0" dirty="0">
                <a:solidFill>
                  <a:srgbClr val="000000"/>
                </a:solidFill>
                <a:latin typeface="Times New Roman" panose="02020603050405020304" pitchFamily="18" charset="0"/>
              </a:rPr>
              <a:t>Sixth Conference of African Ministers </a:t>
            </a:r>
            <a:br>
              <a:rPr lang="en-US" sz="1800" b="0" i="0" u="none" strike="noStrike" baseline="0" dirty="0">
                <a:solidFill>
                  <a:srgbClr val="000000"/>
                </a:solidFill>
                <a:latin typeface="Times New Roman" panose="02020603050405020304" pitchFamily="18" charset="0"/>
              </a:rPr>
            </a:br>
            <a:r>
              <a:rPr lang="en-US" sz="1800" b="1" i="0" u="none" strike="noStrike" baseline="0" dirty="0">
                <a:solidFill>
                  <a:srgbClr val="000000"/>
                </a:solidFill>
                <a:latin typeface="Times New Roman" panose="02020603050405020304" pitchFamily="18" charset="0"/>
              </a:rPr>
              <a:t>Responsible for Civil Registration </a:t>
            </a:r>
            <a:br>
              <a:rPr lang="en-US" sz="1800" b="0" i="0" u="none" strike="noStrike" baseline="0" dirty="0">
                <a:solidFill>
                  <a:srgbClr val="000000"/>
                </a:solidFill>
                <a:latin typeface="Times New Roman" panose="02020603050405020304" pitchFamily="18" charset="0"/>
              </a:rPr>
            </a:br>
            <a:r>
              <a:rPr lang="en-US" sz="1800" b="0" i="0" u="none" strike="noStrike" baseline="0" dirty="0">
                <a:solidFill>
                  <a:srgbClr val="000000"/>
                </a:solidFill>
                <a:latin typeface="Times New Roman" panose="02020603050405020304" pitchFamily="18" charset="0"/>
              </a:rPr>
              <a:t>Sixth session </a:t>
            </a:r>
            <a:br>
              <a:rPr lang="en-US" sz="1800" b="0" i="0" u="none" strike="noStrike" baseline="0" dirty="0">
                <a:solidFill>
                  <a:srgbClr val="000000"/>
                </a:solidFill>
                <a:latin typeface="Times New Roman" panose="02020603050405020304" pitchFamily="18" charset="0"/>
              </a:rPr>
            </a:br>
            <a:r>
              <a:rPr lang="en-US" sz="1800" b="0" i="0" u="none" strike="noStrike" baseline="0" dirty="0">
                <a:solidFill>
                  <a:srgbClr val="000000"/>
                </a:solidFill>
                <a:latin typeface="Times New Roman" panose="02020603050405020304" pitchFamily="18" charset="0"/>
              </a:rPr>
              <a:t>Addis Ababa, 24–28 October 2022 </a:t>
            </a:r>
            <a:br>
              <a:rPr lang="en-US" sz="1800" b="0" i="0" u="none" strike="noStrike" baseline="0" dirty="0">
                <a:solidFill>
                  <a:srgbClr val="000000"/>
                </a:solidFill>
                <a:latin typeface="Times New Roman" panose="02020603050405020304" pitchFamily="18" charset="0"/>
              </a:rPr>
            </a:br>
            <a:r>
              <a:rPr lang="en-US" sz="1800" b="0" i="0" u="none" strike="noStrike" baseline="0" dirty="0">
                <a:solidFill>
                  <a:srgbClr val="000000"/>
                </a:solidFill>
                <a:latin typeface="Times New Roman" panose="02020603050405020304" pitchFamily="18" charset="0"/>
              </a:rPr>
              <a:t>Item 2 of the provisional agenda for the expert segment* </a:t>
            </a:r>
            <a:br>
              <a:rPr lang="en-US" sz="1800" b="0" i="0" u="none" strike="noStrike" baseline="0" dirty="0">
                <a:solidFill>
                  <a:srgbClr val="000000"/>
                </a:solidFill>
                <a:latin typeface="Times New Roman" panose="02020603050405020304" pitchFamily="18" charset="0"/>
              </a:rPr>
            </a:br>
            <a:r>
              <a:rPr lang="en-US" sz="1800" b="1" i="0" u="none" strike="noStrike" baseline="0" dirty="0">
                <a:solidFill>
                  <a:srgbClr val="000000"/>
                </a:solidFill>
                <a:latin typeface="Times New Roman" panose="02020603050405020304" pitchFamily="18" charset="0"/>
              </a:rPr>
              <a:t>Election of the Bureau and adoption of the agenda and programme of work </a:t>
            </a:r>
            <a:br>
              <a:rPr lang="en-US" sz="1800" b="1" i="0" u="none" strike="noStrike" baseline="0" dirty="0">
                <a:solidFill>
                  <a:srgbClr val="000000"/>
                </a:solidFill>
                <a:latin typeface="Times New Roman" panose="02020603050405020304" pitchFamily="18" charset="0"/>
              </a:rPr>
            </a:br>
            <a:br>
              <a:rPr lang="en-US" sz="1800" b="1" i="0" u="none" strike="noStrike" baseline="0" dirty="0">
                <a:solidFill>
                  <a:srgbClr val="000000"/>
                </a:solidFill>
                <a:latin typeface="Times New Roman" panose="02020603050405020304" pitchFamily="18" charset="0"/>
              </a:rPr>
            </a:br>
            <a:endParaRPr lang="en-US" sz="2000" dirty="0"/>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4655127" y="5588356"/>
            <a:ext cx="6307841" cy="895571"/>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endParaRPr kumimoji="0" lang="en-US" sz="1400" b="1" i="0" u="none" strike="noStrike" kern="1200" cap="none" spc="0" normalizeH="0" baseline="0" noProof="0" dirty="0">
              <a:ln>
                <a:noFill/>
              </a:ln>
              <a:solidFill>
                <a:schemeClr val="accent1">
                  <a:lumMod val="50000"/>
                </a:schemeClr>
              </a:solidFill>
              <a:effectLst/>
              <a:uLnTx/>
              <a:uFillTx/>
              <a:latin typeface="Lucida Sans" panose="020B0602030504020204" pitchFamily="34" charset="77"/>
              <a:ea typeface="+mj-ea"/>
              <a:cs typeface="+mj-cs"/>
            </a:endParaRPr>
          </a:p>
        </p:txBody>
      </p:sp>
      <p:sp>
        <p:nvSpPr>
          <p:cNvPr id="6" name="TextBox 5">
            <a:extLst>
              <a:ext uri="{FF2B5EF4-FFF2-40B4-BE49-F238E27FC236}">
                <a16:creationId xmlns:a16="http://schemas.microsoft.com/office/drawing/2014/main" id="{09CCFA9E-9A10-E9C9-3FB0-CC4F6162FE8B}"/>
              </a:ext>
            </a:extLst>
          </p:cNvPr>
          <p:cNvSpPr txBox="1"/>
          <p:nvPr/>
        </p:nvSpPr>
        <p:spPr>
          <a:xfrm>
            <a:off x="2016176" y="3252375"/>
            <a:ext cx="7834234" cy="523220"/>
          </a:xfrm>
          <a:prstGeom prst="rect">
            <a:avLst/>
          </a:prstGeom>
          <a:solidFill>
            <a:srgbClr val="FFFFCC"/>
          </a:solidFill>
        </p:spPr>
        <p:txBody>
          <a:bodyPr wrap="square">
            <a:spAutoFit/>
          </a:bodyPr>
          <a:lstStyle/>
          <a:p>
            <a:pPr algn="ctr"/>
            <a:r>
              <a:rPr lang="en-GB" sz="2800" b="1" dirty="0">
                <a:latin typeface="Times New Roman" panose="02020603050405020304" pitchFamily="18" charset="0"/>
                <a:cs typeface="Times New Roman" panose="02020603050405020304" pitchFamily="18" charset="0"/>
              </a:rPr>
              <a:t>APAI-CRVS 5-year Strategic Plan: </a:t>
            </a:r>
            <a:r>
              <a:rPr lang="en-US" sz="2800" b="1" dirty="0">
                <a:latin typeface="Times New Roman" panose="02020603050405020304" pitchFamily="18" charset="0"/>
                <a:cs typeface="Times New Roman" panose="02020603050405020304" pitchFamily="18" charset="0"/>
              </a:rPr>
              <a:t>2023-2027</a:t>
            </a:r>
          </a:p>
        </p:txBody>
      </p:sp>
      <p:pic>
        <p:nvPicPr>
          <p:cNvPr id="7" name="Picture 6">
            <a:extLst>
              <a:ext uri="{FF2B5EF4-FFF2-40B4-BE49-F238E27FC236}">
                <a16:creationId xmlns:a16="http://schemas.microsoft.com/office/drawing/2014/main" id="{DE89EC0F-E68E-353B-9AE1-30A33576BA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9264" y="127550"/>
            <a:ext cx="6079137" cy="870209"/>
          </a:xfrm>
          <a:prstGeom prst="rect">
            <a:avLst/>
          </a:prstGeom>
        </p:spPr>
      </p:pic>
      <p:sp>
        <p:nvSpPr>
          <p:cNvPr id="3" name="TextBox 2">
            <a:extLst>
              <a:ext uri="{FF2B5EF4-FFF2-40B4-BE49-F238E27FC236}">
                <a16:creationId xmlns:a16="http://schemas.microsoft.com/office/drawing/2014/main" id="{929C1AB2-6059-3FBC-2C13-356B449DB4D4}"/>
              </a:ext>
            </a:extLst>
          </p:cNvPr>
          <p:cNvSpPr txBox="1"/>
          <p:nvPr/>
        </p:nvSpPr>
        <p:spPr>
          <a:xfrm>
            <a:off x="3729567" y="5433278"/>
            <a:ext cx="7834234" cy="707886"/>
          </a:xfrm>
          <a:prstGeom prst="rect">
            <a:avLst/>
          </a:prstGeom>
          <a:solidFill>
            <a:schemeClr val="accent6">
              <a:lumMod val="20000"/>
              <a:lumOff val="80000"/>
            </a:schemeClr>
          </a:solidFill>
        </p:spPr>
        <p:txBody>
          <a:bodyPr wrap="square">
            <a:spAutoFit/>
          </a:bodyPr>
          <a:lstStyle/>
          <a:p>
            <a:r>
              <a:rPr lang="en-US" sz="2000" b="1" dirty="0">
                <a:latin typeface="Times New Roman" panose="02020603050405020304" pitchFamily="18" charset="0"/>
                <a:cs typeface="Times New Roman" panose="02020603050405020304" pitchFamily="18" charset="0"/>
              </a:rPr>
              <a:t>William </a:t>
            </a:r>
            <a:r>
              <a:rPr lang="en-US" sz="2000" b="1" dirty="0" err="1">
                <a:latin typeface="Times New Roman" panose="02020603050405020304" pitchFamily="18" charset="0"/>
                <a:cs typeface="Times New Roman" panose="02020603050405020304" pitchFamily="18" charset="0"/>
              </a:rPr>
              <a:t>Muhwava</a:t>
            </a:r>
            <a:r>
              <a:rPr lang="en-US" sz="2000" b="1" dirty="0">
                <a:latin typeface="Times New Roman" panose="02020603050405020304" pitchFamily="18" charset="0"/>
                <a:cs typeface="Times New Roman" panose="02020603050405020304" pitchFamily="18" charset="0"/>
              </a:rPr>
              <a:t>, Chief DSSB/ECA</a:t>
            </a:r>
          </a:p>
          <a:p>
            <a:r>
              <a:rPr lang="en-US" sz="2000" b="1" dirty="0">
                <a:latin typeface="Times New Roman" panose="02020603050405020304" pitchFamily="18" charset="0"/>
                <a:cs typeface="Times New Roman" panose="02020603050405020304" pitchFamily="18" charset="0"/>
              </a:rPr>
              <a:t>Yacob Zewoldi, Senior Adviser, APAI-CRVS</a:t>
            </a:r>
          </a:p>
        </p:txBody>
      </p:sp>
    </p:spTree>
    <p:extLst>
      <p:ext uri="{BB962C8B-B14F-4D97-AF65-F5344CB8AC3E}">
        <p14:creationId xmlns:p14="http://schemas.microsoft.com/office/powerpoint/2010/main" val="2845752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9CCD8-452B-744D-D4F2-72CF12A75009}"/>
              </a:ext>
            </a:extLst>
          </p:cNvPr>
          <p:cNvSpPr>
            <a:spLocks noGrp="1"/>
          </p:cNvSpPr>
          <p:nvPr>
            <p:ph type="title"/>
          </p:nvPr>
        </p:nvSpPr>
        <p:spPr>
          <a:xfrm>
            <a:off x="944732" y="348694"/>
            <a:ext cx="10515600" cy="664685"/>
          </a:xfrm>
          <a:solidFill>
            <a:srgbClr val="FFFFCC"/>
          </a:solidFill>
        </p:spPr>
        <p:txBody>
          <a:bodyPr>
            <a:normAutofit/>
          </a:bodyPr>
          <a:lstStyle/>
          <a:p>
            <a:r>
              <a:rPr lang="en-US" sz="3200" b="1" dirty="0">
                <a:solidFill>
                  <a:srgbClr val="3366FF"/>
                </a:solidFill>
                <a:latin typeface="Times New Roman" panose="02020603050405020304" pitchFamily="18" charset="0"/>
                <a:cs typeface="Times New Roman" panose="02020603050405020304" pitchFamily="18" charset="0"/>
              </a:rPr>
              <a:t>Scope of CRVS in Africa</a:t>
            </a:r>
          </a:p>
        </p:txBody>
      </p:sp>
      <p:sp>
        <p:nvSpPr>
          <p:cNvPr id="3" name="Content Placeholder 2">
            <a:extLst>
              <a:ext uri="{FF2B5EF4-FFF2-40B4-BE49-F238E27FC236}">
                <a16:creationId xmlns:a16="http://schemas.microsoft.com/office/drawing/2014/main" id="{718781D7-3854-7470-1356-CBC6B521C4F4}"/>
              </a:ext>
            </a:extLst>
          </p:cNvPr>
          <p:cNvSpPr>
            <a:spLocks noGrp="1"/>
          </p:cNvSpPr>
          <p:nvPr>
            <p:ph idx="1"/>
          </p:nvPr>
        </p:nvSpPr>
        <p:spPr>
          <a:xfrm>
            <a:off x="651769" y="1160940"/>
            <a:ext cx="10515600" cy="4050252"/>
          </a:xfrm>
        </p:spPr>
        <p:txBody>
          <a:bodyPr>
            <a:noAutofit/>
          </a:bodyPr>
          <a:lstStyle/>
          <a:p>
            <a:pPr marL="0" marR="0" indent="0" algn="just">
              <a:lnSpc>
                <a:spcPct val="115000"/>
              </a:lnSpc>
              <a:spcBef>
                <a:spcPts val="600"/>
              </a:spcBef>
              <a:spcAft>
                <a:spcPts val="600"/>
              </a:spcAft>
              <a:buNone/>
            </a:pPr>
            <a:r>
              <a:rPr lang="en-US" dirty="0">
                <a:effectLst/>
                <a:latin typeface="Times New Roman" panose="02020603050405020304" pitchFamily="18" charset="0"/>
                <a:ea typeface="Calibri" panose="020F0502020204030204" pitchFamily="34" charset="0"/>
                <a:cs typeface="Times New Roman" panose="02020603050405020304" pitchFamily="18" charset="0"/>
              </a:rPr>
              <a:t>To facilitate the establishment of the vital events registration system, priority is assigned to selected vital events</a:t>
            </a:r>
            <a:r>
              <a:rPr lang="en-US" dirty="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Bef>
                <a:spcPts val="600"/>
              </a:spcBef>
              <a:spcAft>
                <a:spcPts val="6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international recommendation for high priority vital events to be recorded, which is also endorsed by African Ministers Responsible for Civil Registration are live births, marriages, divorces and deaths.</a:t>
            </a:r>
          </a:p>
          <a:p>
            <a:pPr algn="just">
              <a:lnSpc>
                <a:spcPct val="115000"/>
              </a:lnSpc>
              <a:spcBef>
                <a:spcPts val="600"/>
              </a:spcBef>
              <a:spcAft>
                <a:spcPts val="600"/>
              </a:spcAft>
            </a:pPr>
            <a:r>
              <a:rPr lang="en-US" dirty="0">
                <a:latin typeface="Times New Roman" panose="02020603050405020304" pitchFamily="18" charset="0"/>
                <a:ea typeface="Calibri" panose="020F0502020204030204" pitchFamily="34" charset="0"/>
                <a:cs typeface="Times New Roman" panose="02020603050405020304" pitchFamily="18" charset="0"/>
              </a:rPr>
              <a:t>The strategy and action plan is developed around these four vital events.</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3107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C9EB2-26B3-FDF6-493F-755DFFDB2E4F}"/>
              </a:ext>
            </a:extLst>
          </p:cNvPr>
          <p:cNvSpPr>
            <a:spLocks noGrp="1"/>
          </p:cNvSpPr>
          <p:nvPr>
            <p:ph type="title"/>
          </p:nvPr>
        </p:nvSpPr>
        <p:spPr>
          <a:xfrm>
            <a:off x="838200" y="222915"/>
            <a:ext cx="10515600" cy="359059"/>
          </a:xfrm>
          <a:solidFill>
            <a:srgbClr val="FFFFCC"/>
          </a:solidFill>
        </p:spPr>
        <p:txBody>
          <a:bodyPr>
            <a:normAutofit fontScale="90000"/>
          </a:bodyPr>
          <a:lstStyle/>
          <a:p>
            <a:pPr algn="ctr"/>
            <a:r>
              <a:rPr lang="en-GB" sz="3600" b="1" dirty="0">
                <a:solidFill>
                  <a:srgbClr val="3366FF"/>
                </a:solidFill>
                <a:latin typeface="Times New Roman" panose="02020603050405020304" pitchFamily="18" charset="0"/>
                <a:cs typeface="Times New Roman" panose="02020603050405020304" pitchFamily="18" charset="0"/>
              </a:rPr>
              <a:t>Guiding principles of APAI-CRVS</a:t>
            </a:r>
            <a:endParaRPr lang="en-US" sz="3600" dirty="0">
              <a:solidFill>
                <a:srgbClr val="3366FF"/>
              </a:solidFill>
              <a:latin typeface="Times New Roman" panose="02020603050405020304" pitchFamily="18" charset="0"/>
              <a:cs typeface="Times New Roman" panose="02020603050405020304" pitchFamily="18" charset="0"/>
            </a:endParaRPr>
          </a:p>
        </p:txBody>
      </p:sp>
      <p:graphicFrame>
        <p:nvGraphicFramePr>
          <p:cNvPr id="9" name="Diagram 8">
            <a:extLst>
              <a:ext uri="{FF2B5EF4-FFF2-40B4-BE49-F238E27FC236}">
                <a16:creationId xmlns:a16="http://schemas.microsoft.com/office/drawing/2014/main" id="{4AA4319F-1BEB-7E6D-42FE-9E7E4C781BEE}"/>
              </a:ext>
            </a:extLst>
          </p:cNvPr>
          <p:cNvGraphicFramePr/>
          <p:nvPr>
            <p:extLst>
              <p:ext uri="{D42A27DB-BD31-4B8C-83A1-F6EECF244321}">
                <p14:modId xmlns:p14="http://schemas.microsoft.com/office/powerpoint/2010/main" val="839341240"/>
              </p:ext>
            </p:extLst>
          </p:nvPr>
        </p:nvGraphicFramePr>
        <p:xfrm>
          <a:off x="1074198" y="581974"/>
          <a:ext cx="10279602" cy="5809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0973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73C4-C4C5-EAA7-D385-CACCA62E6526}"/>
              </a:ext>
            </a:extLst>
          </p:cNvPr>
          <p:cNvSpPr>
            <a:spLocks noGrp="1"/>
          </p:cNvSpPr>
          <p:nvPr>
            <p:ph type="title"/>
          </p:nvPr>
        </p:nvSpPr>
        <p:spPr>
          <a:xfrm>
            <a:off x="527481" y="320738"/>
            <a:ext cx="10515600" cy="700194"/>
          </a:xfrm>
          <a:solidFill>
            <a:srgbClr val="FFFFCC"/>
          </a:solidFill>
        </p:spPr>
        <p:txBody>
          <a:bodyPr>
            <a:normAutofit/>
          </a:bodyPr>
          <a:lstStyle/>
          <a:p>
            <a:pPr algn="ctr"/>
            <a:r>
              <a:rPr lang="en-US" sz="3200" b="1" dirty="0">
                <a:solidFill>
                  <a:srgbClr val="3366FF"/>
                </a:solidFill>
                <a:effectLst/>
                <a:latin typeface="Times New Roman" panose="02020603050405020304" pitchFamily="18" charset="0"/>
                <a:ea typeface="Calibri" panose="020F0502020204030204" pitchFamily="34" charset="0"/>
                <a:cs typeface="Calibri" panose="020F0502020204030204" pitchFamily="34" charset="0"/>
              </a:rPr>
              <a:t>The purpose of the strategy and action plan</a:t>
            </a:r>
            <a:endParaRPr lang="en-US" sz="3200" b="1" dirty="0">
              <a:solidFill>
                <a:srgbClr val="3366FF"/>
              </a:solidFill>
            </a:endParaRPr>
          </a:p>
        </p:txBody>
      </p:sp>
      <p:sp>
        <p:nvSpPr>
          <p:cNvPr id="5" name="TextBox 4">
            <a:extLst>
              <a:ext uri="{FF2B5EF4-FFF2-40B4-BE49-F238E27FC236}">
                <a16:creationId xmlns:a16="http://schemas.microsoft.com/office/drawing/2014/main" id="{D17BB3EA-5CA0-C14F-20B6-4ACC6F6E3815}"/>
              </a:ext>
            </a:extLst>
          </p:cNvPr>
          <p:cNvSpPr txBox="1"/>
          <p:nvPr/>
        </p:nvSpPr>
        <p:spPr>
          <a:xfrm>
            <a:off x="527481" y="1280387"/>
            <a:ext cx="10515600" cy="4620560"/>
          </a:xfrm>
          <a:prstGeom prst="rect">
            <a:avLst/>
          </a:prstGeom>
          <a:noFill/>
        </p:spPr>
        <p:txBody>
          <a:bodyPr wrap="square">
            <a:spAutoFit/>
          </a:bodyPr>
          <a:lstStyle/>
          <a:p>
            <a:pPr marL="342900" marR="0" indent="-342900" algn="just">
              <a:lnSpc>
                <a:spcPct val="115000"/>
              </a:lnSpc>
              <a:spcBef>
                <a:spcPts val="600"/>
              </a:spcBef>
              <a:spcAft>
                <a:spcPts val="600"/>
              </a:spcAft>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strategy and action plan </a:t>
            </a: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identifies pillars of change or strategic outcomes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that would bring accelerated improvement in CRVS systems in the next five years, from 2023 to 2027. </a:t>
            </a:r>
          </a:p>
          <a:p>
            <a:pPr marL="342900" marR="0" indent="-342900" algn="just">
              <a:lnSpc>
                <a:spcPct val="115000"/>
              </a:lnSpc>
              <a:spcBef>
                <a:spcPts val="600"/>
              </a:spcBef>
              <a:spcAft>
                <a:spcPts val="600"/>
              </a:spcAft>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period overlaps with the second half of the African CRVS Decade, covering 2015 to 2024</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launched with the goal of “leaving no child out” and “no country behind” in the effort to register all births and vital events in Africa.</a:t>
            </a:r>
          </a:p>
          <a:p>
            <a:pPr marL="342900" marR="0" indent="-342900" algn="just">
              <a:lnSpc>
                <a:spcPct val="115000"/>
              </a:lnSpc>
              <a:spcBef>
                <a:spcPts val="600"/>
              </a:spcBef>
              <a:spcAft>
                <a:spcPts val="600"/>
              </a:spcAft>
              <a:buFont typeface="Wingdings" panose="05000000000000000000" pitchFamily="2" charset="2"/>
              <a:buChar char="§"/>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strategy and action plan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addresses the questions: </a:t>
            </a: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Where are we now with respect to the on-going CRVS improvement initiative? Where do we want to be by 2027</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taking into consideration the targets set by SDGs for 2030? and </a:t>
            </a: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How are we getting there?</a:t>
            </a:r>
            <a:endParaRPr lang="en-US" sz="2400" b="1" dirty="0">
              <a:solidFill>
                <a:srgbClr val="C00000"/>
              </a:solidFill>
            </a:endParaRPr>
          </a:p>
        </p:txBody>
      </p:sp>
    </p:spTree>
    <p:extLst>
      <p:ext uri="{BB962C8B-B14F-4D97-AF65-F5344CB8AC3E}">
        <p14:creationId xmlns:p14="http://schemas.microsoft.com/office/powerpoint/2010/main" val="1639327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C901C-AF28-5B35-6927-4F8280DDDE87}"/>
              </a:ext>
            </a:extLst>
          </p:cNvPr>
          <p:cNvSpPr>
            <a:spLocks noGrp="1"/>
          </p:cNvSpPr>
          <p:nvPr>
            <p:ph type="title"/>
          </p:nvPr>
        </p:nvSpPr>
        <p:spPr/>
        <p:txBody>
          <a:bodyPr/>
          <a:lstStyle/>
          <a:p>
            <a:br>
              <a:rPr lang="en-US" dirty="0"/>
            </a:br>
            <a:endParaRPr lang="en-US" dirty="0"/>
          </a:p>
        </p:txBody>
      </p:sp>
      <p:sp>
        <p:nvSpPr>
          <p:cNvPr id="3" name="Content Placeholder 2">
            <a:extLst>
              <a:ext uri="{FF2B5EF4-FFF2-40B4-BE49-F238E27FC236}">
                <a16:creationId xmlns:a16="http://schemas.microsoft.com/office/drawing/2014/main" id="{A3FBA460-176D-F0D3-2029-FD9206455793}"/>
              </a:ext>
            </a:extLst>
          </p:cNvPr>
          <p:cNvSpPr>
            <a:spLocks noGrp="1"/>
          </p:cNvSpPr>
          <p:nvPr>
            <p:ph idx="1"/>
          </p:nvPr>
        </p:nvSpPr>
        <p:spPr>
          <a:xfrm>
            <a:off x="848464" y="1996815"/>
            <a:ext cx="10515600" cy="2101798"/>
          </a:xfrm>
          <a:ln>
            <a:solidFill>
              <a:srgbClr val="3366FF"/>
            </a:solidFill>
          </a:ln>
        </p:spPr>
        <p:txBody>
          <a:bodyPr>
            <a:normAutofit fontScale="92500" lnSpcReduction="10000"/>
          </a:bodyPr>
          <a:lstStyle/>
          <a:p>
            <a:pPr>
              <a:buFont typeface="Wingdings" panose="05000000000000000000" pitchFamily="2" charset="2"/>
              <a:buChar char="§"/>
            </a:pPr>
            <a:r>
              <a:rPr lang="en-US" dirty="0"/>
              <a:t>Consultative meetings: </a:t>
            </a:r>
          </a:p>
          <a:p>
            <a:pPr lvl="1">
              <a:buFont typeface="Courier New" panose="02070309020205020404" pitchFamily="49" charset="0"/>
              <a:buChar char="o"/>
            </a:pPr>
            <a:r>
              <a:rPr lang="en-US" dirty="0"/>
              <a:t>Registrars General’s meeting Kigali, Rwanda in Nov 2021; and </a:t>
            </a:r>
          </a:p>
          <a:p>
            <a:pPr lvl="1">
              <a:buFont typeface="Courier New" panose="02070309020205020404" pitchFamily="49" charset="0"/>
              <a:buChar char="o"/>
            </a:pPr>
            <a:r>
              <a:rPr lang="en-US" dirty="0"/>
              <a:t>Core Group Meeting in Brazzaville, Congo in June 2022.</a:t>
            </a:r>
          </a:p>
          <a:p>
            <a:pPr>
              <a:buFont typeface="Wingdings" panose="05000000000000000000" pitchFamily="2" charset="2"/>
              <a:buChar char="§"/>
            </a:pPr>
            <a:r>
              <a:rPr lang="en-US" dirty="0"/>
              <a:t>Questionnaires completed by countries (39) and Core Group members (11)</a:t>
            </a:r>
          </a:p>
          <a:p>
            <a:pPr>
              <a:buFont typeface="Wingdings" panose="05000000000000000000" pitchFamily="2" charset="2"/>
              <a:buChar char="§"/>
            </a:pPr>
            <a:r>
              <a:rPr lang="en-US" dirty="0"/>
              <a:t>Desk research</a:t>
            </a:r>
          </a:p>
        </p:txBody>
      </p:sp>
      <p:sp>
        <p:nvSpPr>
          <p:cNvPr id="4" name="Title 1">
            <a:extLst>
              <a:ext uri="{FF2B5EF4-FFF2-40B4-BE49-F238E27FC236}">
                <a16:creationId xmlns:a16="http://schemas.microsoft.com/office/drawing/2014/main" id="{CB3F78F7-E44F-99BE-FC4D-49352E9BC65D}"/>
              </a:ext>
            </a:extLst>
          </p:cNvPr>
          <p:cNvSpPr txBox="1">
            <a:spLocks/>
          </p:cNvSpPr>
          <p:nvPr/>
        </p:nvSpPr>
        <p:spPr>
          <a:xfrm>
            <a:off x="1201078" y="386361"/>
            <a:ext cx="9810373" cy="828146"/>
          </a:xfrm>
          <a:prstGeom prst="rect">
            <a:avLst/>
          </a:prstGeom>
          <a:solidFill>
            <a:srgbClr val="FFFFC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latin typeface="Garamond" panose="02020404030301010803" pitchFamily="18" charset="0"/>
                <a:ea typeface="Calibri" panose="020F0502020204030204" pitchFamily="34" charset="0"/>
                <a:cs typeface="Lato-Light"/>
              </a:rPr>
              <a:t>C</a:t>
            </a:r>
            <a:r>
              <a:rPr lang="en-GB" sz="3200" dirty="0">
                <a:effectLst/>
                <a:latin typeface="Garamond" panose="02020404030301010803" pitchFamily="18" charset="0"/>
                <a:ea typeface="Calibri" panose="020F0502020204030204" pitchFamily="34" charset="0"/>
                <a:cs typeface="Lato-Light"/>
              </a:rPr>
              <a:t>urrent environment: </a:t>
            </a:r>
            <a:r>
              <a:rPr lang="en-US" sz="3200" b="1" i="1" dirty="0">
                <a:solidFill>
                  <a:srgbClr val="C00000"/>
                </a:solidFill>
                <a:latin typeface="Arial" panose="020B0604020202020204" pitchFamily="34" charset="0"/>
                <a:cs typeface="Arial" panose="020B0604020202020204" pitchFamily="34" charset="0"/>
              </a:rPr>
              <a:t>Where are we now</a:t>
            </a:r>
            <a:r>
              <a:rPr lang="en-US" sz="3200" b="1" dirty="0">
                <a:solidFill>
                  <a:srgbClr val="C00000"/>
                </a:solidFill>
                <a:latin typeface="Arial" panose="020B0604020202020204" pitchFamily="34" charset="0"/>
                <a:ea typeface="Times New Roman" panose="02020603050405020304" pitchFamily="18" charset="0"/>
                <a:cs typeface="Arial" panose="020B0604020202020204" pitchFamily="34" charset="0"/>
              </a:rPr>
              <a:t>? </a:t>
            </a:r>
          </a:p>
          <a:p>
            <a:r>
              <a:rPr lang="en-US" sz="3200" b="1" i="1" dirty="0">
                <a:solidFill>
                  <a:srgbClr val="00B050"/>
                </a:solidFill>
                <a:latin typeface="Arial" panose="020B0604020202020204" pitchFamily="34" charset="0"/>
                <a:ea typeface="Times New Roman" panose="02020603050405020304" pitchFamily="18" charset="0"/>
                <a:cs typeface="Arial" panose="020B0604020202020204" pitchFamily="34" charset="0"/>
              </a:rPr>
              <a:t>Where do we want to be in 5 years</a:t>
            </a:r>
            <a:r>
              <a:rPr lang="en-US" sz="3200" b="1" i="1" dirty="0">
                <a:solidFill>
                  <a:srgbClr val="3366FF"/>
                </a:solidFill>
                <a:latin typeface="Arial" panose="020B0604020202020204" pitchFamily="34" charset="0"/>
                <a:ea typeface="Times New Roman" panose="02020603050405020304" pitchFamily="18" charset="0"/>
                <a:cs typeface="Arial" panose="020B0604020202020204" pitchFamily="34" charset="0"/>
              </a:rPr>
              <a:t>?</a:t>
            </a:r>
            <a:endParaRPr lang="en-US" sz="3200" b="1" i="1" dirty="0">
              <a:solidFill>
                <a:srgbClr val="3366FF"/>
              </a:solidFill>
              <a:latin typeface="Arial" panose="020B0604020202020204" pitchFamily="34" charset="0"/>
              <a:cs typeface="Arial" panose="020B0604020202020204" pitchFamily="34" charset="0"/>
            </a:endParaRPr>
          </a:p>
        </p:txBody>
      </p:sp>
      <p:pic>
        <p:nvPicPr>
          <p:cNvPr id="5" name="Picture 4" descr="http://t0.gstatic.com/images?q=tbn:ANd9GcTIqn1UlsZ2tAxlk8_aafhgOAC8GkuO5oIhMnkwdAid-WWbW_cB">
            <a:extLst>
              <a:ext uri="{FF2B5EF4-FFF2-40B4-BE49-F238E27FC236}">
                <a16:creationId xmlns:a16="http://schemas.microsoft.com/office/drawing/2014/main" id="{B16E1A29-0EAE-9355-6B27-3C62B1713A3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865" y="44682"/>
            <a:ext cx="616535" cy="14153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6" descr="http://t0.gstatic.com/images?q=tbn:ANd9GcR_uC9GodakXAr9LLIS88-RJmARHLDBykZg6zNYrli8kDLvuLvoKA">
            <a:extLst>
              <a:ext uri="{FF2B5EF4-FFF2-40B4-BE49-F238E27FC236}">
                <a16:creationId xmlns:a16="http://schemas.microsoft.com/office/drawing/2014/main" id="{BC2D6CFF-233F-4D12-ABBF-6E2CC8081B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7938" y="591551"/>
            <a:ext cx="1103886" cy="9668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otolia 5699555 XS">
            <a:extLst>
              <a:ext uri="{FF2B5EF4-FFF2-40B4-BE49-F238E27FC236}">
                <a16:creationId xmlns:a16="http://schemas.microsoft.com/office/drawing/2014/main" id="{3BBAB53A-5119-7324-625C-AA7E5E916CED}"/>
              </a:ext>
            </a:extLst>
          </p:cNvPr>
          <p:cNvPicPr>
            <a:picLocks noChangeAspect="1" noChangeArrowheads="1"/>
          </p:cNvPicPr>
          <p:nvPr/>
        </p:nvPicPr>
        <p:blipFill>
          <a:blip r:embed="rId5" cstate="print"/>
          <a:srcRect/>
          <a:stretch>
            <a:fillRect/>
          </a:stretch>
        </p:blipFill>
        <p:spPr bwMode="auto">
          <a:xfrm>
            <a:off x="1201078" y="4150555"/>
            <a:ext cx="2053978" cy="1540484"/>
          </a:xfrm>
          <a:prstGeom prst="rect">
            <a:avLst/>
          </a:prstGeom>
          <a:noFill/>
        </p:spPr>
      </p:pic>
      <p:grpSp>
        <p:nvGrpSpPr>
          <p:cNvPr id="8" name="Group 7">
            <a:extLst>
              <a:ext uri="{FF2B5EF4-FFF2-40B4-BE49-F238E27FC236}">
                <a16:creationId xmlns:a16="http://schemas.microsoft.com/office/drawing/2014/main" id="{62A15EDC-A018-6453-C40A-09AA1A219DAC}"/>
              </a:ext>
            </a:extLst>
          </p:cNvPr>
          <p:cNvGrpSpPr/>
          <p:nvPr/>
        </p:nvGrpSpPr>
        <p:grpSpPr>
          <a:xfrm>
            <a:off x="8580685" y="4212327"/>
            <a:ext cx="1865827" cy="1540484"/>
            <a:chOff x="363151" y="2045777"/>
            <a:chExt cx="3883101" cy="3878177"/>
          </a:xfrm>
          <a:effectLst>
            <a:reflection blurRad="63500" stA="50000" endA="300" endPos="33000" dist="50800" dir="5400000" sy="-100000" algn="bl" rotWithShape="0"/>
          </a:effectLst>
        </p:grpSpPr>
        <p:sp>
          <p:nvSpPr>
            <p:cNvPr id="9" name="Freeform 5">
              <a:extLst>
                <a:ext uri="{FF2B5EF4-FFF2-40B4-BE49-F238E27FC236}">
                  <a16:creationId xmlns:a16="http://schemas.microsoft.com/office/drawing/2014/main" id="{A02278AC-6DB4-5581-8190-29F9554E2CAA}"/>
                </a:ext>
              </a:extLst>
            </p:cNvPr>
            <p:cNvSpPr>
              <a:spLocks/>
            </p:cNvSpPr>
            <p:nvPr/>
          </p:nvSpPr>
          <p:spPr bwMode="auto">
            <a:xfrm>
              <a:off x="363151" y="2045777"/>
              <a:ext cx="1937857" cy="2328136"/>
            </a:xfrm>
            <a:custGeom>
              <a:avLst/>
              <a:gdLst>
                <a:gd name="T0" fmla="*/ 1956 w 2151"/>
                <a:gd name="T1" fmla="*/ 861 h 2586"/>
                <a:gd name="T2" fmla="*/ 2010 w 2151"/>
                <a:gd name="T3" fmla="*/ 884 h 2586"/>
                <a:gd name="T4" fmla="*/ 2054 w 2151"/>
                <a:gd name="T5" fmla="*/ 931 h 2586"/>
                <a:gd name="T6" fmla="*/ 2075 w 2151"/>
                <a:gd name="T7" fmla="*/ 965 h 2586"/>
                <a:gd name="T8" fmla="*/ 2104 w 2151"/>
                <a:gd name="T9" fmla="*/ 988 h 2586"/>
                <a:gd name="T10" fmla="*/ 2132 w 2151"/>
                <a:gd name="T11" fmla="*/ 983 h 2586"/>
                <a:gd name="T12" fmla="*/ 2148 w 2151"/>
                <a:gd name="T13" fmla="*/ 955 h 2586"/>
                <a:gd name="T14" fmla="*/ 0 w 2151"/>
                <a:gd name="T15" fmla="*/ 0 h 2586"/>
                <a:gd name="T16" fmla="*/ 933 w 2151"/>
                <a:gd name="T17" fmla="*/ 2156 h 2586"/>
                <a:gd name="T18" fmla="*/ 965 w 2151"/>
                <a:gd name="T19" fmla="*/ 2161 h 2586"/>
                <a:gd name="T20" fmla="*/ 988 w 2151"/>
                <a:gd name="T21" fmla="*/ 2182 h 2586"/>
                <a:gd name="T22" fmla="*/ 985 w 2151"/>
                <a:gd name="T23" fmla="*/ 2210 h 2586"/>
                <a:gd name="T24" fmla="*/ 957 w 2151"/>
                <a:gd name="T25" fmla="*/ 2239 h 2586"/>
                <a:gd name="T26" fmla="*/ 918 w 2151"/>
                <a:gd name="T27" fmla="*/ 2264 h 2586"/>
                <a:gd name="T28" fmla="*/ 879 w 2151"/>
                <a:gd name="T29" fmla="*/ 2309 h 2586"/>
                <a:gd name="T30" fmla="*/ 859 w 2151"/>
                <a:gd name="T31" fmla="*/ 2368 h 2586"/>
                <a:gd name="T32" fmla="*/ 863 w 2151"/>
                <a:gd name="T33" fmla="*/ 2426 h 2586"/>
                <a:gd name="T34" fmla="*/ 900 w 2151"/>
                <a:gd name="T35" fmla="*/ 2498 h 2586"/>
                <a:gd name="T36" fmla="*/ 968 w 2151"/>
                <a:gd name="T37" fmla="*/ 2552 h 2586"/>
                <a:gd name="T38" fmla="*/ 1058 w 2151"/>
                <a:gd name="T39" fmla="*/ 2582 h 2586"/>
                <a:gd name="T40" fmla="*/ 1133 w 2151"/>
                <a:gd name="T41" fmla="*/ 2584 h 2586"/>
                <a:gd name="T42" fmla="*/ 1227 w 2151"/>
                <a:gd name="T43" fmla="*/ 2561 h 2586"/>
                <a:gd name="T44" fmla="*/ 1300 w 2151"/>
                <a:gd name="T45" fmla="*/ 2513 h 2586"/>
                <a:gd name="T46" fmla="*/ 1346 w 2151"/>
                <a:gd name="T47" fmla="*/ 2444 h 2586"/>
                <a:gd name="T48" fmla="*/ 1357 w 2151"/>
                <a:gd name="T49" fmla="*/ 2386 h 2586"/>
                <a:gd name="T50" fmla="*/ 1344 w 2151"/>
                <a:gd name="T51" fmla="*/ 2322 h 2586"/>
                <a:gd name="T52" fmla="*/ 1313 w 2151"/>
                <a:gd name="T53" fmla="*/ 2278 h 2586"/>
                <a:gd name="T54" fmla="*/ 1269 w 2151"/>
                <a:gd name="T55" fmla="*/ 2244 h 2586"/>
                <a:gd name="T56" fmla="*/ 1235 w 2151"/>
                <a:gd name="T57" fmla="*/ 2218 h 2586"/>
                <a:gd name="T58" fmla="*/ 1225 w 2151"/>
                <a:gd name="T59" fmla="*/ 2189 h 2586"/>
                <a:gd name="T60" fmla="*/ 1242 w 2151"/>
                <a:gd name="T61" fmla="*/ 2166 h 2586"/>
                <a:gd name="T62" fmla="*/ 1282 w 2151"/>
                <a:gd name="T63" fmla="*/ 2156 h 2586"/>
                <a:gd name="T64" fmla="*/ 2151 w 2151"/>
                <a:gd name="T65" fmla="*/ 1281 h 2586"/>
                <a:gd name="T66" fmla="*/ 2146 w 2151"/>
                <a:gd name="T67" fmla="*/ 1248 h 2586"/>
                <a:gd name="T68" fmla="*/ 2125 w 2151"/>
                <a:gd name="T69" fmla="*/ 1225 h 2586"/>
                <a:gd name="T70" fmla="*/ 2097 w 2151"/>
                <a:gd name="T71" fmla="*/ 1229 h 2586"/>
                <a:gd name="T72" fmla="*/ 2068 w 2151"/>
                <a:gd name="T73" fmla="*/ 1258 h 2586"/>
                <a:gd name="T74" fmla="*/ 2044 w 2151"/>
                <a:gd name="T75" fmla="*/ 1295 h 2586"/>
                <a:gd name="T76" fmla="*/ 1998 w 2151"/>
                <a:gd name="T77" fmla="*/ 1336 h 2586"/>
                <a:gd name="T78" fmla="*/ 1940 w 2151"/>
                <a:gd name="T79" fmla="*/ 1356 h 2586"/>
                <a:gd name="T80" fmla="*/ 1881 w 2151"/>
                <a:gd name="T81" fmla="*/ 1351 h 2586"/>
                <a:gd name="T82" fmla="*/ 1809 w 2151"/>
                <a:gd name="T83" fmla="*/ 1313 h 2586"/>
                <a:gd name="T84" fmla="*/ 1756 w 2151"/>
                <a:gd name="T85" fmla="*/ 1247 h 2586"/>
                <a:gd name="T86" fmla="*/ 1725 w 2151"/>
                <a:gd name="T87" fmla="*/ 1157 h 2586"/>
                <a:gd name="T88" fmla="*/ 1722 w 2151"/>
                <a:gd name="T89" fmla="*/ 1081 h 2586"/>
                <a:gd name="T90" fmla="*/ 1746 w 2151"/>
                <a:gd name="T91" fmla="*/ 988 h 2586"/>
                <a:gd name="T92" fmla="*/ 1795 w 2151"/>
                <a:gd name="T93" fmla="*/ 913 h 2586"/>
                <a:gd name="T94" fmla="*/ 1862 w 2151"/>
                <a:gd name="T95" fmla="*/ 868 h 2586"/>
                <a:gd name="T96" fmla="*/ 1922 w 2151"/>
                <a:gd name="T97" fmla="*/ 856 h 2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51" h="2586">
                  <a:moveTo>
                    <a:pt x="1922" y="856"/>
                  </a:moveTo>
                  <a:lnTo>
                    <a:pt x="1922" y="856"/>
                  </a:lnTo>
                  <a:lnTo>
                    <a:pt x="1940" y="858"/>
                  </a:lnTo>
                  <a:lnTo>
                    <a:pt x="1956" y="861"/>
                  </a:lnTo>
                  <a:lnTo>
                    <a:pt x="1971" y="864"/>
                  </a:lnTo>
                  <a:lnTo>
                    <a:pt x="1985" y="871"/>
                  </a:lnTo>
                  <a:lnTo>
                    <a:pt x="1998" y="877"/>
                  </a:lnTo>
                  <a:lnTo>
                    <a:pt x="2010" y="884"/>
                  </a:lnTo>
                  <a:lnTo>
                    <a:pt x="2019" y="892"/>
                  </a:lnTo>
                  <a:lnTo>
                    <a:pt x="2029" y="900"/>
                  </a:lnTo>
                  <a:lnTo>
                    <a:pt x="2044" y="916"/>
                  </a:lnTo>
                  <a:lnTo>
                    <a:pt x="2054" y="931"/>
                  </a:lnTo>
                  <a:lnTo>
                    <a:pt x="2062" y="944"/>
                  </a:lnTo>
                  <a:lnTo>
                    <a:pt x="2062" y="944"/>
                  </a:lnTo>
                  <a:lnTo>
                    <a:pt x="2068" y="955"/>
                  </a:lnTo>
                  <a:lnTo>
                    <a:pt x="2075" y="965"/>
                  </a:lnTo>
                  <a:lnTo>
                    <a:pt x="2083" y="973"/>
                  </a:lnTo>
                  <a:lnTo>
                    <a:pt x="2089" y="980"/>
                  </a:lnTo>
                  <a:lnTo>
                    <a:pt x="2097" y="985"/>
                  </a:lnTo>
                  <a:lnTo>
                    <a:pt x="2104" y="988"/>
                  </a:lnTo>
                  <a:lnTo>
                    <a:pt x="2112" y="988"/>
                  </a:lnTo>
                  <a:lnTo>
                    <a:pt x="2119" y="988"/>
                  </a:lnTo>
                  <a:lnTo>
                    <a:pt x="2125" y="986"/>
                  </a:lnTo>
                  <a:lnTo>
                    <a:pt x="2132" y="983"/>
                  </a:lnTo>
                  <a:lnTo>
                    <a:pt x="2136" y="978"/>
                  </a:lnTo>
                  <a:lnTo>
                    <a:pt x="2141" y="972"/>
                  </a:lnTo>
                  <a:lnTo>
                    <a:pt x="2146" y="965"/>
                  </a:lnTo>
                  <a:lnTo>
                    <a:pt x="2148" y="955"/>
                  </a:lnTo>
                  <a:lnTo>
                    <a:pt x="2151" y="944"/>
                  </a:lnTo>
                  <a:lnTo>
                    <a:pt x="2151" y="931"/>
                  </a:lnTo>
                  <a:lnTo>
                    <a:pt x="2151" y="0"/>
                  </a:lnTo>
                  <a:lnTo>
                    <a:pt x="0" y="0"/>
                  </a:lnTo>
                  <a:lnTo>
                    <a:pt x="0" y="2155"/>
                  </a:lnTo>
                  <a:lnTo>
                    <a:pt x="495" y="2155"/>
                  </a:lnTo>
                  <a:lnTo>
                    <a:pt x="495" y="2156"/>
                  </a:lnTo>
                  <a:lnTo>
                    <a:pt x="933" y="2156"/>
                  </a:lnTo>
                  <a:lnTo>
                    <a:pt x="933" y="2156"/>
                  </a:lnTo>
                  <a:lnTo>
                    <a:pt x="946" y="2156"/>
                  </a:lnTo>
                  <a:lnTo>
                    <a:pt x="955" y="2158"/>
                  </a:lnTo>
                  <a:lnTo>
                    <a:pt x="965" y="2161"/>
                  </a:lnTo>
                  <a:lnTo>
                    <a:pt x="973" y="2166"/>
                  </a:lnTo>
                  <a:lnTo>
                    <a:pt x="980" y="2171"/>
                  </a:lnTo>
                  <a:lnTo>
                    <a:pt x="985" y="2176"/>
                  </a:lnTo>
                  <a:lnTo>
                    <a:pt x="988" y="2182"/>
                  </a:lnTo>
                  <a:lnTo>
                    <a:pt x="989" y="2189"/>
                  </a:lnTo>
                  <a:lnTo>
                    <a:pt x="989" y="2195"/>
                  </a:lnTo>
                  <a:lnTo>
                    <a:pt x="988" y="2203"/>
                  </a:lnTo>
                  <a:lnTo>
                    <a:pt x="985" y="2210"/>
                  </a:lnTo>
                  <a:lnTo>
                    <a:pt x="980" y="2218"/>
                  </a:lnTo>
                  <a:lnTo>
                    <a:pt x="975" y="2225"/>
                  </a:lnTo>
                  <a:lnTo>
                    <a:pt x="967" y="2233"/>
                  </a:lnTo>
                  <a:lnTo>
                    <a:pt x="957" y="2239"/>
                  </a:lnTo>
                  <a:lnTo>
                    <a:pt x="946" y="2244"/>
                  </a:lnTo>
                  <a:lnTo>
                    <a:pt x="946" y="2244"/>
                  </a:lnTo>
                  <a:lnTo>
                    <a:pt x="931" y="2252"/>
                  </a:lnTo>
                  <a:lnTo>
                    <a:pt x="918" y="2264"/>
                  </a:lnTo>
                  <a:lnTo>
                    <a:pt x="902" y="2278"/>
                  </a:lnTo>
                  <a:lnTo>
                    <a:pt x="893" y="2288"/>
                  </a:lnTo>
                  <a:lnTo>
                    <a:pt x="885" y="2298"/>
                  </a:lnTo>
                  <a:lnTo>
                    <a:pt x="879" y="2309"/>
                  </a:lnTo>
                  <a:lnTo>
                    <a:pt x="871" y="2322"/>
                  </a:lnTo>
                  <a:lnTo>
                    <a:pt x="866" y="2335"/>
                  </a:lnTo>
                  <a:lnTo>
                    <a:pt x="861" y="2351"/>
                  </a:lnTo>
                  <a:lnTo>
                    <a:pt x="859" y="2368"/>
                  </a:lnTo>
                  <a:lnTo>
                    <a:pt x="858" y="2386"/>
                  </a:lnTo>
                  <a:lnTo>
                    <a:pt x="858" y="2386"/>
                  </a:lnTo>
                  <a:lnTo>
                    <a:pt x="859" y="2405"/>
                  </a:lnTo>
                  <a:lnTo>
                    <a:pt x="863" y="2426"/>
                  </a:lnTo>
                  <a:lnTo>
                    <a:pt x="869" y="2444"/>
                  </a:lnTo>
                  <a:lnTo>
                    <a:pt x="877" y="2464"/>
                  </a:lnTo>
                  <a:lnTo>
                    <a:pt x="889" y="2482"/>
                  </a:lnTo>
                  <a:lnTo>
                    <a:pt x="900" y="2498"/>
                  </a:lnTo>
                  <a:lnTo>
                    <a:pt x="915" y="2513"/>
                  </a:lnTo>
                  <a:lnTo>
                    <a:pt x="931" y="2527"/>
                  </a:lnTo>
                  <a:lnTo>
                    <a:pt x="949" y="2540"/>
                  </a:lnTo>
                  <a:lnTo>
                    <a:pt x="968" y="2552"/>
                  </a:lnTo>
                  <a:lnTo>
                    <a:pt x="988" y="2561"/>
                  </a:lnTo>
                  <a:lnTo>
                    <a:pt x="1011" y="2569"/>
                  </a:lnTo>
                  <a:lnTo>
                    <a:pt x="1033" y="2578"/>
                  </a:lnTo>
                  <a:lnTo>
                    <a:pt x="1058" y="2582"/>
                  </a:lnTo>
                  <a:lnTo>
                    <a:pt x="1082" y="2584"/>
                  </a:lnTo>
                  <a:lnTo>
                    <a:pt x="1108" y="2586"/>
                  </a:lnTo>
                  <a:lnTo>
                    <a:pt x="1108" y="2586"/>
                  </a:lnTo>
                  <a:lnTo>
                    <a:pt x="1133" y="2584"/>
                  </a:lnTo>
                  <a:lnTo>
                    <a:pt x="1157" y="2582"/>
                  </a:lnTo>
                  <a:lnTo>
                    <a:pt x="1181" y="2578"/>
                  </a:lnTo>
                  <a:lnTo>
                    <a:pt x="1204" y="2569"/>
                  </a:lnTo>
                  <a:lnTo>
                    <a:pt x="1227" y="2561"/>
                  </a:lnTo>
                  <a:lnTo>
                    <a:pt x="1247" y="2552"/>
                  </a:lnTo>
                  <a:lnTo>
                    <a:pt x="1266" y="2540"/>
                  </a:lnTo>
                  <a:lnTo>
                    <a:pt x="1284" y="2527"/>
                  </a:lnTo>
                  <a:lnTo>
                    <a:pt x="1300" y="2513"/>
                  </a:lnTo>
                  <a:lnTo>
                    <a:pt x="1315" y="2498"/>
                  </a:lnTo>
                  <a:lnTo>
                    <a:pt x="1326" y="2482"/>
                  </a:lnTo>
                  <a:lnTo>
                    <a:pt x="1338" y="2464"/>
                  </a:lnTo>
                  <a:lnTo>
                    <a:pt x="1346" y="2444"/>
                  </a:lnTo>
                  <a:lnTo>
                    <a:pt x="1352" y="2426"/>
                  </a:lnTo>
                  <a:lnTo>
                    <a:pt x="1356" y="2405"/>
                  </a:lnTo>
                  <a:lnTo>
                    <a:pt x="1357" y="2386"/>
                  </a:lnTo>
                  <a:lnTo>
                    <a:pt x="1357" y="2386"/>
                  </a:lnTo>
                  <a:lnTo>
                    <a:pt x="1356" y="2368"/>
                  </a:lnTo>
                  <a:lnTo>
                    <a:pt x="1354" y="2351"/>
                  </a:lnTo>
                  <a:lnTo>
                    <a:pt x="1349" y="2335"/>
                  </a:lnTo>
                  <a:lnTo>
                    <a:pt x="1344" y="2322"/>
                  </a:lnTo>
                  <a:lnTo>
                    <a:pt x="1338" y="2309"/>
                  </a:lnTo>
                  <a:lnTo>
                    <a:pt x="1329" y="2298"/>
                  </a:lnTo>
                  <a:lnTo>
                    <a:pt x="1321" y="2288"/>
                  </a:lnTo>
                  <a:lnTo>
                    <a:pt x="1313" y="2278"/>
                  </a:lnTo>
                  <a:lnTo>
                    <a:pt x="1297" y="2264"/>
                  </a:lnTo>
                  <a:lnTo>
                    <a:pt x="1284" y="2252"/>
                  </a:lnTo>
                  <a:lnTo>
                    <a:pt x="1269" y="2244"/>
                  </a:lnTo>
                  <a:lnTo>
                    <a:pt x="1269" y="2244"/>
                  </a:lnTo>
                  <a:lnTo>
                    <a:pt x="1258" y="2239"/>
                  </a:lnTo>
                  <a:lnTo>
                    <a:pt x="1248" y="2233"/>
                  </a:lnTo>
                  <a:lnTo>
                    <a:pt x="1240" y="2225"/>
                  </a:lnTo>
                  <a:lnTo>
                    <a:pt x="1235" y="2218"/>
                  </a:lnTo>
                  <a:lnTo>
                    <a:pt x="1230" y="2210"/>
                  </a:lnTo>
                  <a:lnTo>
                    <a:pt x="1227" y="2203"/>
                  </a:lnTo>
                  <a:lnTo>
                    <a:pt x="1225" y="2195"/>
                  </a:lnTo>
                  <a:lnTo>
                    <a:pt x="1225" y="2189"/>
                  </a:lnTo>
                  <a:lnTo>
                    <a:pt x="1227" y="2182"/>
                  </a:lnTo>
                  <a:lnTo>
                    <a:pt x="1230" y="2176"/>
                  </a:lnTo>
                  <a:lnTo>
                    <a:pt x="1235" y="2171"/>
                  </a:lnTo>
                  <a:lnTo>
                    <a:pt x="1242" y="2166"/>
                  </a:lnTo>
                  <a:lnTo>
                    <a:pt x="1250" y="2161"/>
                  </a:lnTo>
                  <a:lnTo>
                    <a:pt x="1260" y="2158"/>
                  </a:lnTo>
                  <a:lnTo>
                    <a:pt x="1269" y="2156"/>
                  </a:lnTo>
                  <a:lnTo>
                    <a:pt x="1282" y="2156"/>
                  </a:lnTo>
                  <a:lnTo>
                    <a:pt x="1556" y="2156"/>
                  </a:lnTo>
                  <a:lnTo>
                    <a:pt x="1556" y="2155"/>
                  </a:lnTo>
                  <a:lnTo>
                    <a:pt x="2151" y="2155"/>
                  </a:lnTo>
                  <a:lnTo>
                    <a:pt x="2151" y="1281"/>
                  </a:lnTo>
                  <a:lnTo>
                    <a:pt x="2151" y="1281"/>
                  </a:lnTo>
                  <a:lnTo>
                    <a:pt x="2151" y="1269"/>
                  </a:lnTo>
                  <a:lnTo>
                    <a:pt x="2148" y="1258"/>
                  </a:lnTo>
                  <a:lnTo>
                    <a:pt x="2146" y="1248"/>
                  </a:lnTo>
                  <a:lnTo>
                    <a:pt x="2141" y="1240"/>
                  </a:lnTo>
                  <a:lnTo>
                    <a:pt x="2136" y="1234"/>
                  </a:lnTo>
                  <a:lnTo>
                    <a:pt x="2132" y="1229"/>
                  </a:lnTo>
                  <a:lnTo>
                    <a:pt x="2125" y="1225"/>
                  </a:lnTo>
                  <a:lnTo>
                    <a:pt x="2119" y="1224"/>
                  </a:lnTo>
                  <a:lnTo>
                    <a:pt x="2112" y="1224"/>
                  </a:lnTo>
                  <a:lnTo>
                    <a:pt x="2104" y="1225"/>
                  </a:lnTo>
                  <a:lnTo>
                    <a:pt x="2097" y="1229"/>
                  </a:lnTo>
                  <a:lnTo>
                    <a:pt x="2089" y="1234"/>
                  </a:lnTo>
                  <a:lnTo>
                    <a:pt x="2083" y="1240"/>
                  </a:lnTo>
                  <a:lnTo>
                    <a:pt x="2075" y="1248"/>
                  </a:lnTo>
                  <a:lnTo>
                    <a:pt x="2068" y="1258"/>
                  </a:lnTo>
                  <a:lnTo>
                    <a:pt x="2062" y="1268"/>
                  </a:lnTo>
                  <a:lnTo>
                    <a:pt x="2062" y="1268"/>
                  </a:lnTo>
                  <a:lnTo>
                    <a:pt x="2054" y="1282"/>
                  </a:lnTo>
                  <a:lnTo>
                    <a:pt x="2044" y="1295"/>
                  </a:lnTo>
                  <a:lnTo>
                    <a:pt x="2029" y="1312"/>
                  </a:lnTo>
                  <a:lnTo>
                    <a:pt x="2019" y="1320"/>
                  </a:lnTo>
                  <a:lnTo>
                    <a:pt x="2010" y="1328"/>
                  </a:lnTo>
                  <a:lnTo>
                    <a:pt x="1998" y="1336"/>
                  </a:lnTo>
                  <a:lnTo>
                    <a:pt x="1985" y="1343"/>
                  </a:lnTo>
                  <a:lnTo>
                    <a:pt x="1971" y="1348"/>
                  </a:lnTo>
                  <a:lnTo>
                    <a:pt x="1956" y="1352"/>
                  </a:lnTo>
                  <a:lnTo>
                    <a:pt x="1940" y="1356"/>
                  </a:lnTo>
                  <a:lnTo>
                    <a:pt x="1922" y="1356"/>
                  </a:lnTo>
                  <a:lnTo>
                    <a:pt x="1922" y="1356"/>
                  </a:lnTo>
                  <a:lnTo>
                    <a:pt x="1901" y="1354"/>
                  </a:lnTo>
                  <a:lnTo>
                    <a:pt x="1881" y="1351"/>
                  </a:lnTo>
                  <a:lnTo>
                    <a:pt x="1862" y="1344"/>
                  </a:lnTo>
                  <a:lnTo>
                    <a:pt x="1844" y="1336"/>
                  </a:lnTo>
                  <a:lnTo>
                    <a:pt x="1826" y="1326"/>
                  </a:lnTo>
                  <a:lnTo>
                    <a:pt x="1809" y="1313"/>
                  </a:lnTo>
                  <a:lnTo>
                    <a:pt x="1795" y="1299"/>
                  </a:lnTo>
                  <a:lnTo>
                    <a:pt x="1780" y="1282"/>
                  </a:lnTo>
                  <a:lnTo>
                    <a:pt x="1767" y="1265"/>
                  </a:lnTo>
                  <a:lnTo>
                    <a:pt x="1756" y="1247"/>
                  </a:lnTo>
                  <a:lnTo>
                    <a:pt x="1746" y="1225"/>
                  </a:lnTo>
                  <a:lnTo>
                    <a:pt x="1736" y="1203"/>
                  </a:lnTo>
                  <a:lnTo>
                    <a:pt x="1730" y="1180"/>
                  </a:lnTo>
                  <a:lnTo>
                    <a:pt x="1725" y="1157"/>
                  </a:lnTo>
                  <a:lnTo>
                    <a:pt x="1722" y="1131"/>
                  </a:lnTo>
                  <a:lnTo>
                    <a:pt x="1722" y="1107"/>
                  </a:lnTo>
                  <a:lnTo>
                    <a:pt x="1722" y="1107"/>
                  </a:lnTo>
                  <a:lnTo>
                    <a:pt x="1722" y="1081"/>
                  </a:lnTo>
                  <a:lnTo>
                    <a:pt x="1725" y="1056"/>
                  </a:lnTo>
                  <a:lnTo>
                    <a:pt x="1730" y="1032"/>
                  </a:lnTo>
                  <a:lnTo>
                    <a:pt x="1736" y="1009"/>
                  </a:lnTo>
                  <a:lnTo>
                    <a:pt x="1746" y="988"/>
                  </a:lnTo>
                  <a:lnTo>
                    <a:pt x="1756" y="967"/>
                  </a:lnTo>
                  <a:lnTo>
                    <a:pt x="1767" y="947"/>
                  </a:lnTo>
                  <a:lnTo>
                    <a:pt x="1780" y="929"/>
                  </a:lnTo>
                  <a:lnTo>
                    <a:pt x="1795" y="913"/>
                  </a:lnTo>
                  <a:lnTo>
                    <a:pt x="1809" y="898"/>
                  </a:lnTo>
                  <a:lnTo>
                    <a:pt x="1826" y="887"/>
                  </a:lnTo>
                  <a:lnTo>
                    <a:pt x="1844" y="876"/>
                  </a:lnTo>
                  <a:lnTo>
                    <a:pt x="1862" y="868"/>
                  </a:lnTo>
                  <a:lnTo>
                    <a:pt x="1881" y="861"/>
                  </a:lnTo>
                  <a:lnTo>
                    <a:pt x="1901" y="858"/>
                  </a:lnTo>
                  <a:lnTo>
                    <a:pt x="1922" y="856"/>
                  </a:lnTo>
                  <a:lnTo>
                    <a:pt x="1922" y="856"/>
                  </a:lnTo>
                  <a:close/>
                </a:path>
              </a:pathLst>
            </a:custGeom>
            <a:solidFill>
              <a:schemeClr val="accent1"/>
            </a:solidFill>
            <a:ln w="15875">
              <a:solidFill>
                <a:schemeClr val="accent5">
                  <a:lumMod val="50000"/>
                </a:schemeClr>
              </a:solidFill>
              <a:prstDash val="solid"/>
              <a:round/>
              <a:headEnd/>
              <a:tailEnd/>
            </a:ln>
            <a:scene3d>
              <a:camera prst="orthographicFront"/>
              <a:lightRig rig="threePt" dir="t"/>
            </a:scene3d>
            <a:sp3d contourW="12700">
              <a:bevelT/>
              <a:contourClr>
                <a:srgbClr val="002060"/>
              </a:contourClr>
            </a:sp3d>
          </p:spPr>
          <p:txBody>
            <a:bodyPr bIns="540000" anchor="ctr"/>
            <a:lstStyle/>
            <a:p>
              <a:pPr algn="ctr" eaLnBrk="1" hangingPunct="1">
                <a:defRPr/>
              </a:pPr>
              <a:r>
                <a:rPr lang="en-US" sz="6000" b="1" dirty="0">
                  <a:solidFill>
                    <a:schemeClr val="bg1"/>
                  </a:solidFill>
                  <a:latin typeface="Arial" charset="0"/>
                  <a:ea typeface="Arial" charset="0"/>
                  <a:cs typeface="Arial" charset="0"/>
                </a:rPr>
                <a:t>S</a:t>
              </a:r>
              <a:endParaRPr lang="en-GB" sz="6000" b="1" dirty="0">
                <a:solidFill>
                  <a:schemeClr val="bg1"/>
                </a:solidFill>
                <a:latin typeface="Arial" charset="0"/>
                <a:ea typeface="Arial" charset="0"/>
                <a:cs typeface="Arial" charset="0"/>
              </a:endParaRPr>
            </a:p>
          </p:txBody>
        </p:sp>
        <p:sp>
          <p:nvSpPr>
            <p:cNvPr id="10" name="Freeform 6">
              <a:extLst>
                <a:ext uri="{FF2B5EF4-FFF2-40B4-BE49-F238E27FC236}">
                  <a16:creationId xmlns:a16="http://schemas.microsoft.com/office/drawing/2014/main" id="{9B6285E3-9CA3-32FE-34CC-A34D5735A8E0}"/>
                </a:ext>
              </a:extLst>
            </p:cNvPr>
            <p:cNvSpPr>
              <a:spLocks/>
            </p:cNvSpPr>
            <p:nvPr/>
          </p:nvSpPr>
          <p:spPr bwMode="auto">
            <a:xfrm>
              <a:off x="365613" y="3988559"/>
              <a:ext cx="2328138" cy="1935395"/>
            </a:xfrm>
            <a:custGeom>
              <a:avLst/>
              <a:gdLst>
                <a:gd name="T0" fmla="*/ 861 w 2587"/>
                <a:gd name="T1" fmla="*/ 195 h 2151"/>
                <a:gd name="T2" fmla="*/ 885 w 2587"/>
                <a:gd name="T3" fmla="*/ 143 h 2151"/>
                <a:gd name="T4" fmla="*/ 931 w 2587"/>
                <a:gd name="T5" fmla="*/ 97 h 2151"/>
                <a:gd name="T6" fmla="*/ 965 w 2587"/>
                <a:gd name="T7" fmla="*/ 76 h 2151"/>
                <a:gd name="T8" fmla="*/ 988 w 2587"/>
                <a:gd name="T9" fmla="*/ 47 h 2151"/>
                <a:gd name="T10" fmla="*/ 985 w 2587"/>
                <a:gd name="T11" fmla="*/ 21 h 2151"/>
                <a:gd name="T12" fmla="*/ 955 w 2587"/>
                <a:gd name="T13" fmla="*/ 3 h 2151"/>
                <a:gd name="T14" fmla="*/ 0 w 2587"/>
                <a:gd name="T15" fmla="*/ 2151 h 2151"/>
                <a:gd name="T16" fmla="*/ 2156 w 2587"/>
                <a:gd name="T17" fmla="*/ 1220 h 2151"/>
                <a:gd name="T18" fmla="*/ 2163 w 2587"/>
                <a:gd name="T19" fmla="*/ 1186 h 2151"/>
                <a:gd name="T20" fmla="*/ 2182 w 2587"/>
                <a:gd name="T21" fmla="*/ 1163 h 2151"/>
                <a:gd name="T22" fmla="*/ 2211 w 2587"/>
                <a:gd name="T23" fmla="*/ 1166 h 2151"/>
                <a:gd name="T24" fmla="*/ 2239 w 2587"/>
                <a:gd name="T25" fmla="*/ 1196 h 2151"/>
                <a:gd name="T26" fmla="*/ 2263 w 2587"/>
                <a:gd name="T27" fmla="*/ 1235 h 2151"/>
                <a:gd name="T28" fmla="*/ 2309 w 2587"/>
                <a:gd name="T29" fmla="*/ 1274 h 2151"/>
                <a:gd name="T30" fmla="*/ 2368 w 2587"/>
                <a:gd name="T31" fmla="*/ 1293 h 2151"/>
                <a:gd name="T32" fmla="*/ 2426 w 2587"/>
                <a:gd name="T33" fmla="*/ 1288 h 2151"/>
                <a:gd name="T34" fmla="*/ 2498 w 2587"/>
                <a:gd name="T35" fmla="*/ 1251 h 2151"/>
                <a:gd name="T36" fmla="*/ 2553 w 2587"/>
                <a:gd name="T37" fmla="*/ 1184 h 2151"/>
                <a:gd name="T38" fmla="*/ 2582 w 2587"/>
                <a:gd name="T39" fmla="*/ 1095 h 2151"/>
                <a:gd name="T40" fmla="*/ 2586 w 2587"/>
                <a:gd name="T41" fmla="*/ 1018 h 2151"/>
                <a:gd name="T42" fmla="*/ 2563 w 2587"/>
                <a:gd name="T43" fmla="*/ 926 h 2151"/>
                <a:gd name="T44" fmla="*/ 2514 w 2587"/>
                <a:gd name="T45" fmla="*/ 852 h 2151"/>
                <a:gd name="T46" fmla="*/ 2446 w 2587"/>
                <a:gd name="T47" fmla="*/ 805 h 2151"/>
                <a:gd name="T48" fmla="*/ 2385 w 2587"/>
                <a:gd name="T49" fmla="*/ 794 h 2151"/>
                <a:gd name="T50" fmla="*/ 2322 w 2587"/>
                <a:gd name="T51" fmla="*/ 808 h 2151"/>
                <a:gd name="T52" fmla="*/ 2278 w 2587"/>
                <a:gd name="T53" fmla="*/ 838 h 2151"/>
                <a:gd name="T54" fmla="*/ 2245 w 2587"/>
                <a:gd name="T55" fmla="*/ 882 h 2151"/>
                <a:gd name="T56" fmla="*/ 2218 w 2587"/>
                <a:gd name="T57" fmla="*/ 917 h 2151"/>
                <a:gd name="T58" fmla="*/ 2189 w 2587"/>
                <a:gd name="T59" fmla="*/ 927 h 2151"/>
                <a:gd name="T60" fmla="*/ 2166 w 2587"/>
                <a:gd name="T61" fmla="*/ 911 h 2151"/>
                <a:gd name="T62" fmla="*/ 2156 w 2587"/>
                <a:gd name="T63" fmla="*/ 869 h 2151"/>
                <a:gd name="T64" fmla="*/ 1282 w 2587"/>
                <a:gd name="T65" fmla="*/ 0 h 2151"/>
                <a:gd name="T66" fmla="*/ 1248 w 2587"/>
                <a:gd name="T67" fmla="*/ 6 h 2151"/>
                <a:gd name="T68" fmla="*/ 1227 w 2587"/>
                <a:gd name="T69" fmla="*/ 27 h 2151"/>
                <a:gd name="T70" fmla="*/ 1229 w 2587"/>
                <a:gd name="T71" fmla="*/ 55 h 2151"/>
                <a:gd name="T72" fmla="*/ 1258 w 2587"/>
                <a:gd name="T73" fmla="*/ 83 h 2151"/>
                <a:gd name="T74" fmla="*/ 1297 w 2587"/>
                <a:gd name="T75" fmla="*/ 107 h 2151"/>
                <a:gd name="T76" fmla="*/ 1336 w 2587"/>
                <a:gd name="T77" fmla="*/ 154 h 2151"/>
                <a:gd name="T78" fmla="*/ 1356 w 2587"/>
                <a:gd name="T79" fmla="*/ 213 h 2151"/>
                <a:gd name="T80" fmla="*/ 1352 w 2587"/>
                <a:gd name="T81" fmla="*/ 270 h 2151"/>
                <a:gd name="T82" fmla="*/ 1313 w 2587"/>
                <a:gd name="T83" fmla="*/ 341 h 2151"/>
                <a:gd name="T84" fmla="*/ 1247 w 2587"/>
                <a:gd name="T85" fmla="*/ 397 h 2151"/>
                <a:gd name="T86" fmla="*/ 1157 w 2587"/>
                <a:gd name="T87" fmla="*/ 426 h 2151"/>
                <a:gd name="T88" fmla="*/ 1082 w 2587"/>
                <a:gd name="T89" fmla="*/ 429 h 2151"/>
                <a:gd name="T90" fmla="*/ 988 w 2587"/>
                <a:gd name="T91" fmla="*/ 406 h 2151"/>
                <a:gd name="T92" fmla="*/ 915 w 2587"/>
                <a:gd name="T93" fmla="*/ 358 h 2151"/>
                <a:gd name="T94" fmla="*/ 869 w 2587"/>
                <a:gd name="T95" fmla="*/ 289 h 2151"/>
                <a:gd name="T96" fmla="*/ 858 w 2587"/>
                <a:gd name="T97" fmla="*/ 231 h 2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87" h="2151">
                  <a:moveTo>
                    <a:pt x="858" y="231"/>
                  </a:moveTo>
                  <a:lnTo>
                    <a:pt x="858" y="231"/>
                  </a:lnTo>
                  <a:lnTo>
                    <a:pt x="858" y="213"/>
                  </a:lnTo>
                  <a:lnTo>
                    <a:pt x="861" y="195"/>
                  </a:lnTo>
                  <a:lnTo>
                    <a:pt x="866" y="180"/>
                  </a:lnTo>
                  <a:lnTo>
                    <a:pt x="871" y="166"/>
                  </a:lnTo>
                  <a:lnTo>
                    <a:pt x="877" y="154"/>
                  </a:lnTo>
                  <a:lnTo>
                    <a:pt x="885" y="143"/>
                  </a:lnTo>
                  <a:lnTo>
                    <a:pt x="893" y="131"/>
                  </a:lnTo>
                  <a:lnTo>
                    <a:pt x="902" y="123"/>
                  </a:lnTo>
                  <a:lnTo>
                    <a:pt x="918" y="107"/>
                  </a:lnTo>
                  <a:lnTo>
                    <a:pt x="931" y="97"/>
                  </a:lnTo>
                  <a:lnTo>
                    <a:pt x="946" y="89"/>
                  </a:lnTo>
                  <a:lnTo>
                    <a:pt x="946" y="89"/>
                  </a:lnTo>
                  <a:lnTo>
                    <a:pt x="955" y="83"/>
                  </a:lnTo>
                  <a:lnTo>
                    <a:pt x="965" y="76"/>
                  </a:lnTo>
                  <a:lnTo>
                    <a:pt x="973" y="70"/>
                  </a:lnTo>
                  <a:lnTo>
                    <a:pt x="980" y="62"/>
                  </a:lnTo>
                  <a:lnTo>
                    <a:pt x="985" y="55"/>
                  </a:lnTo>
                  <a:lnTo>
                    <a:pt x="988" y="47"/>
                  </a:lnTo>
                  <a:lnTo>
                    <a:pt x="989" y="40"/>
                  </a:lnTo>
                  <a:lnTo>
                    <a:pt x="989" y="34"/>
                  </a:lnTo>
                  <a:lnTo>
                    <a:pt x="988" y="27"/>
                  </a:lnTo>
                  <a:lnTo>
                    <a:pt x="985" y="21"/>
                  </a:lnTo>
                  <a:lnTo>
                    <a:pt x="980" y="14"/>
                  </a:lnTo>
                  <a:lnTo>
                    <a:pt x="973" y="9"/>
                  </a:lnTo>
                  <a:lnTo>
                    <a:pt x="965" y="6"/>
                  </a:lnTo>
                  <a:lnTo>
                    <a:pt x="955" y="3"/>
                  </a:lnTo>
                  <a:lnTo>
                    <a:pt x="944" y="1"/>
                  </a:lnTo>
                  <a:lnTo>
                    <a:pt x="933" y="0"/>
                  </a:lnTo>
                  <a:lnTo>
                    <a:pt x="0" y="0"/>
                  </a:lnTo>
                  <a:lnTo>
                    <a:pt x="0" y="2151"/>
                  </a:lnTo>
                  <a:lnTo>
                    <a:pt x="2154" y="2151"/>
                  </a:lnTo>
                  <a:lnTo>
                    <a:pt x="2154" y="1656"/>
                  </a:lnTo>
                  <a:lnTo>
                    <a:pt x="2156" y="1656"/>
                  </a:lnTo>
                  <a:lnTo>
                    <a:pt x="2156" y="1220"/>
                  </a:lnTo>
                  <a:lnTo>
                    <a:pt x="2156" y="1220"/>
                  </a:lnTo>
                  <a:lnTo>
                    <a:pt x="2158" y="1207"/>
                  </a:lnTo>
                  <a:lnTo>
                    <a:pt x="2159" y="1196"/>
                  </a:lnTo>
                  <a:lnTo>
                    <a:pt x="2163" y="1186"/>
                  </a:lnTo>
                  <a:lnTo>
                    <a:pt x="2166" y="1178"/>
                  </a:lnTo>
                  <a:lnTo>
                    <a:pt x="2171" y="1171"/>
                  </a:lnTo>
                  <a:lnTo>
                    <a:pt x="2177" y="1166"/>
                  </a:lnTo>
                  <a:lnTo>
                    <a:pt x="2182" y="1163"/>
                  </a:lnTo>
                  <a:lnTo>
                    <a:pt x="2189" y="1161"/>
                  </a:lnTo>
                  <a:lnTo>
                    <a:pt x="2197" y="1161"/>
                  </a:lnTo>
                  <a:lnTo>
                    <a:pt x="2203" y="1163"/>
                  </a:lnTo>
                  <a:lnTo>
                    <a:pt x="2211" y="1166"/>
                  </a:lnTo>
                  <a:lnTo>
                    <a:pt x="2218" y="1171"/>
                  </a:lnTo>
                  <a:lnTo>
                    <a:pt x="2226" y="1178"/>
                  </a:lnTo>
                  <a:lnTo>
                    <a:pt x="2232" y="1186"/>
                  </a:lnTo>
                  <a:lnTo>
                    <a:pt x="2239" y="1196"/>
                  </a:lnTo>
                  <a:lnTo>
                    <a:pt x="2245" y="1207"/>
                  </a:lnTo>
                  <a:lnTo>
                    <a:pt x="2245" y="1207"/>
                  </a:lnTo>
                  <a:lnTo>
                    <a:pt x="2254" y="1220"/>
                  </a:lnTo>
                  <a:lnTo>
                    <a:pt x="2263" y="1235"/>
                  </a:lnTo>
                  <a:lnTo>
                    <a:pt x="2278" y="1251"/>
                  </a:lnTo>
                  <a:lnTo>
                    <a:pt x="2288" y="1259"/>
                  </a:lnTo>
                  <a:lnTo>
                    <a:pt x="2298" y="1266"/>
                  </a:lnTo>
                  <a:lnTo>
                    <a:pt x="2309" y="1274"/>
                  </a:lnTo>
                  <a:lnTo>
                    <a:pt x="2322" y="1280"/>
                  </a:lnTo>
                  <a:lnTo>
                    <a:pt x="2337" y="1285"/>
                  </a:lnTo>
                  <a:lnTo>
                    <a:pt x="2351" y="1290"/>
                  </a:lnTo>
                  <a:lnTo>
                    <a:pt x="2368" y="1293"/>
                  </a:lnTo>
                  <a:lnTo>
                    <a:pt x="2385" y="1293"/>
                  </a:lnTo>
                  <a:lnTo>
                    <a:pt x="2385" y="1293"/>
                  </a:lnTo>
                  <a:lnTo>
                    <a:pt x="2407" y="1293"/>
                  </a:lnTo>
                  <a:lnTo>
                    <a:pt x="2426" y="1288"/>
                  </a:lnTo>
                  <a:lnTo>
                    <a:pt x="2446" y="1283"/>
                  </a:lnTo>
                  <a:lnTo>
                    <a:pt x="2463" y="1274"/>
                  </a:lnTo>
                  <a:lnTo>
                    <a:pt x="2481" y="1264"/>
                  </a:lnTo>
                  <a:lnTo>
                    <a:pt x="2498" y="1251"/>
                  </a:lnTo>
                  <a:lnTo>
                    <a:pt x="2514" y="1236"/>
                  </a:lnTo>
                  <a:lnTo>
                    <a:pt x="2527" y="1220"/>
                  </a:lnTo>
                  <a:lnTo>
                    <a:pt x="2540" y="1204"/>
                  </a:lnTo>
                  <a:lnTo>
                    <a:pt x="2553" y="1184"/>
                  </a:lnTo>
                  <a:lnTo>
                    <a:pt x="2563" y="1163"/>
                  </a:lnTo>
                  <a:lnTo>
                    <a:pt x="2571" y="1142"/>
                  </a:lnTo>
                  <a:lnTo>
                    <a:pt x="2577" y="1119"/>
                  </a:lnTo>
                  <a:lnTo>
                    <a:pt x="2582" y="1095"/>
                  </a:lnTo>
                  <a:lnTo>
                    <a:pt x="2586" y="1070"/>
                  </a:lnTo>
                  <a:lnTo>
                    <a:pt x="2587" y="1044"/>
                  </a:lnTo>
                  <a:lnTo>
                    <a:pt x="2587" y="1044"/>
                  </a:lnTo>
                  <a:lnTo>
                    <a:pt x="2586" y="1018"/>
                  </a:lnTo>
                  <a:lnTo>
                    <a:pt x="2582" y="994"/>
                  </a:lnTo>
                  <a:lnTo>
                    <a:pt x="2577" y="969"/>
                  </a:lnTo>
                  <a:lnTo>
                    <a:pt x="2571" y="947"/>
                  </a:lnTo>
                  <a:lnTo>
                    <a:pt x="2563" y="926"/>
                  </a:lnTo>
                  <a:lnTo>
                    <a:pt x="2553" y="904"/>
                  </a:lnTo>
                  <a:lnTo>
                    <a:pt x="2540" y="885"/>
                  </a:lnTo>
                  <a:lnTo>
                    <a:pt x="2527" y="867"/>
                  </a:lnTo>
                  <a:lnTo>
                    <a:pt x="2514" y="852"/>
                  </a:lnTo>
                  <a:lnTo>
                    <a:pt x="2498" y="838"/>
                  </a:lnTo>
                  <a:lnTo>
                    <a:pt x="2481" y="825"/>
                  </a:lnTo>
                  <a:lnTo>
                    <a:pt x="2463" y="815"/>
                  </a:lnTo>
                  <a:lnTo>
                    <a:pt x="2446" y="805"/>
                  </a:lnTo>
                  <a:lnTo>
                    <a:pt x="2426" y="800"/>
                  </a:lnTo>
                  <a:lnTo>
                    <a:pt x="2407" y="795"/>
                  </a:lnTo>
                  <a:lnTo>
                    <a:pt x="2385" y="794"/>
                  </a:lnTo>
                  <a:lnTo>
                    <a:pt x="2385" y="794"/>
                  </a:lnTo>
                  <a:lnTo>
                    <a:pt x="2368" y="795"/>
                  </a:lnTo>
                  <a:lnTo>
                    <a:pt x="2351" y="799"/>
                  </a:lnTo>
                  <a:lnTo>
                    <a:pt x="2337" y="802"/>
                  </a:lnTo>
                  <a:lnTo>
                    <a:pt x="2322" y="808"/>
                  </a:lnTo>
                  <a:lnTo>
                    <a:pt x="2309" y="815"/>
                  </a:lnTo>
                  <a:lnTo>
                    <a:pt x="2298" y="821"/>
                  </a:lnTo>
                  <a:lnTo>
                    <a:pt x="2288" y="830"/>
                  </a:lnTo>
                  <a:lnTo>
                    <a:pt x="2278" y="838"/>
                  </a:lnTo>
                  <a:lnTo>
                    <a:pt x="2263" y="854"/>
                  </a:lnTo>
                  <a:lnTo>
                    <a:pt x="2254" y="869"/>
                  </a:lnTo>
                  <a:lnTo>
                    <a:pt x="2245" y="882"/>
                  </a:lnTo>
                  <a:lnTo>
                    <a:pt x="2245" y="882"/>
                  </a:lnTo>
                  <a:lnTo>
                    <a:pt x="2239" y="893"/>
                  </a:lnTo>
                  <a:lnTo>
                    <a:pt x="2232" y="903"/>
                  </a:lnTo>
                  <a:lnTo>
                    <a:pt x="2226" y="911"/>
                  </a:lnTo>
                  <a:lnTo>
                    <a:pt x="2218" y="917"/>
                  </a:lnTo>
                  <a:lnTo>
                    <a:pt x="2211" y="922"/>
                  </a:lnTo>
                  <a:lnTo>
                    <a:pt x="2203" y="926"/>
                  </a:lnTo>
                  <a:lnTo>
                    <a:pt x="2197" y="927"/>
                  </a:lnTo>
                  <a:lnTo>
                    <a:pt x="2189" y="927"/>
                  </a:lnTo>
                  <a:lnTo>
                    <a:pt x="2182" y="926"/>
                  </a:lnTo>
                  <a:lnTo>
                    <a:pt x="2177" y="922"/>
                  </a:lnTo>
                  <a:lnTo>
                    <a:pt x="2171" y="917"/>
                  </a:lnTo>
                  <a:lnTo>
                    <a:pt x="2166" y="911"/>
                  </a:lnTo>
                  <a:lnTo>
                    <a:pt x="2163" y="903"/>
                  </a:lnTo>
                  <a:lnTo>
                    <a:pt x="2159" y="893"/>
                  </a:lnTo>
                  <a:lnTo>
                    <a:pt x="2158" y="882"/>
                  </a:lnTo>
                  <a:lnTo>
                    <a:pt x="2156" y="869"/>
                  </a:lnTo>
                  <a:lnTo>
                    <a:pt x="2156" y="595"/>
                  </a:lnTo>
                  <a:lnTo>
                    <a:pt x="2154" y="595"/>
                  </a:lnTo>
                  <a:lnTo>
                    <a:pt x="2154" y="0"/>
                  </a:lnTo>
                  <a:lnTo>
                    <a:pt x="1282" y="0"/>
                  </a:lnTo>
                  <a:lnTo>
                    <a:pt x="1282" y="0"/>
                  </a:lnTo>
                  <a:lnTo>
                    <a:pt x="1269" y="1"/>
                  </a:lnTo>
                  <a:lnTo>
                    <a:pt x="1258" y="3"/>
                  </a:lnTo>
                  <a:lnTo>
                    <a:pt x="1248" y="6"/>
                  </a:lnTo>
                  <a:lnTo>
                    <a:pt x="1242" y="9"/>
                  </a:lnTo>
                  <a:lnTo>
                    <a:pt x="1235" y="14"/>
                  </a:lnTo>
                  <a:lnTo>
                    <a:pt x="1230" y="21"/>
                  </a:lnTo>
                  <a:lnTo>
                    <a:pt x="1227" y="27"/>
                  </a:lnTo>
                  <a:lnTo>
                    <a:pt x="1225" y="34"/>
                  </a:lnTo>
                  <a:lnTo>
                    <a:pt x="1225" y="40"/>
                  </a:lnTo>
                  <a:lnTo>
                    <a:pt x="1225" y="47"/>
                  </a:lnTo>
                  <a:lnTo>
                    <a:pt x="1229" y="55"/>
                  </a:lnTo>
                  <a:lnTo>
                    <a:pt x="1234" y="62"/>
                  </a:lnTo>
                  <a:lnTo>
                    <a:pt x="1240" y="70"/>
                  </a:lnTo>
                  <a:lnTo>
                    <a:pt x="1248" y="76"/>
                  </a:lnTo>
                  <a:lnTo>
                    <a:pt x="1258" y="83"/>
                  </a:lnTo>
                  <a:lnTo>
                    <a:pt x="1269" y="89"/>
                  </a:lnTo>
                  <a:lnTo>
                    <a:pt x="1269" y="89"/>
                  </a:lnTo>
                  <a:lnTo>
                    <a:pt x="1282" y="97"/>
                  </a:lnTo>
                  <a:lnTo>
                    <a:pt x="1297" y="107"/>
                  </a:lnTo>
                  <a:lnTo>
                    <a:pt x="1313" y="123"/>
                  </a:lnTo>
                  <a:lnTo>
                    <a:pt x="1321" y="131"/>
                  </a:lnTo>
                  <a:lnTo>
                    <a:pt x="1329" y="143"/>
                  </a:lnTo>
                  <a:lnTo>
                    <a:pt x="1336" y="154"/>
                  </a:lnTo>
                  <a:lnTo>
                    <a:pt x="1343" y="166"/>
                  </a:lnTo>
                  <a:lnTo>
                    <a:pt x="1349" y="180"/>
                  </a:lnTo>
                  <a:lnTo>
                    <a:pt x="1352" y="195"/>
                  </a:lnTo>
                  <a:lnTo>
                    <a:pt x="1356" y="213"/>
                  </a:lnTo>
                  <a:lnTo>
                    <a:pt x="1357" y="231"/>
                  </a:lnTo>
                  <a:lnTo>
                    <a:pt x="1357" y="231"/>
                  </a:lnTo>
                  <a:lnTo>
                    <a:pt x="1356" y="250"/>
                  </a:lnTo>
                  <a:lnTo>
                    <a:pt x="1352" y="270"/>
                  </a:lnTo>
                  <a:lnTo>
                    <a:pt x="1346" y="289"/>
                  </a:lnTo>
                  <a:lnTo>
                    <a:pt x="1338" y="307"/>
                  </a:lnTo>
                  <a:lnTo>
                    <a:pt x="1326" y="325"/>
                  </a:lnTo>
                  <a:lnTo>
                    <a:pt x="1313" y="341"/>
                  </a:lnTo>
                  <a:lnTo>
                    <a:pt x="1300" y="358"/>
                  </a:lnTo>
                  <a:lnTo>
                    <a:pt x="1284" y="372"/>
                  </a:lnTo>
                  <a:lnTo>
                    <a:pt x="1266" y="385"/>
                  </a:lnTo>
                  <a:lnTo>
                    <a:pt x="1247" y="397"/>
                  </a:lnTo>
                  <a:lnTo>
                    <a:pt x="1225" y="406"/>
                  </a:lnTo>
                  <a:lnTo>
                    <a:pt x="1204" y="415"/>
                  </a:lnTo>
                  <a:lnTo>
                    <a:pt x="1181" y="421"/>
                  </a:lnTo>
                  <a:lnTo>
                    <a:pt x="1157" y="426"/>
                  </a:lnTo>
                  <a:lnTo>
                    <a:pt x="1133" y="429"/>
                  </a:lnTo>
                  <a:lnTo>
                    <a:pt x="1107" y="431"/>
                  </a:lnTo>
                  <a:lnTo>
                    <a:pt x="1107" y="431"/>
                  </a:lnTo>
                  <a:lnTo>
                    <a:pt x="1082" y="429"/>
                  </a:lnTo>
                  <a:lnTo>
                    <a:pt x="1056" y="426"/>
                  </a:lnTo>
                  <a:lnTo>
                    <a:pt x="1033" y="421"/>
                  </a:lnTo>
                  <a:lnTo>
                    <a:pt x="1011" y="415"/>
                  </a:lnTo>
                  <a:lnTo>
                    <a:pt x="988" y="406"/>
                  </a:lnTo>
                  <a:lnTo>
                    <a:pt x="967" y="397"/>
                  </a:lnTo>
                  <a:lnTo>
                    <a:pt x="949" y="385"/>
                  </a:lnTo>
                  <a:lnTo>
                    <a:pt x="931" y="372"/>
                  </a:lnTo>
                  <a:lnTo>
                    <a:pt x="915" y="358"/>
                  </a:lnTo>
                  <a:lnTo>
                    <a:pt x="900" y="341"/>
                  </a:lnTo>
                  <a:lnTo>
                    <a:pt x="887" y="325"/>
                  </a:lnTo>
                  <a:lnTo>
                    <a:pt x="877" y="307"/>
                  </a:lnTo>
                  <a:lnTo>
                    <a:pt x="869" y="289"/>
                  </a:lnTo>
                  <a:lnTo>
                    <a:pt x="863" y="270"/>
                  </a:lnTo>
                  <a:lnTo>
                    <a:pt x="859" y="250"/>
                  </a:lnTo>
                  <a:lnTo>
                    <a:pt x="858" y="231"/>
                  </a:lnTo>
                  <a:lnTo>
                    <a:pt x="858" y="231"/>
                  </a:lnTo>
                  <a:close/>
                </a:path>
              </a:pathLst>
            </a:custGeom>
            <a:solidFill>
              <a:schemeClr val="accent6">
                <a:lumMod val="75000"/>
              </a:schemeClr>
            </a:solidFill>
            <a:ln w="15875">
              <a:solidFill>
                <a:schemeClr val="accent5">
                  <a:lumMod val="50000"/>
                </a:schemeClr>
              </a:solidFill>
              <a:prstDash val="solid"/>
              <a:round/>
              <a:headEnd/>
              <a:tailEnd/>
            </a:ln>
            <a:scene3d>
              <a:camera prst="orthographicFront"/>
              <a:lightRig rig="threePt" dir="t"/>
            </a:scene3d>
            <a:sp3d contourW="12700">
              <a:bevelT/>
              <a:contourClr>
                <a:srgbClr val="002060"/>
              </a:contourClr>
            </a:sp3d>
          </p:spPr>
          <p:txBody>
            <a:bodyPr rIns="468000" anchor="ctr" anchorCtr="1"/>
            <a:lstStyle/>
            <a:p>
              <a:pPr eaLnBrk="1" hangingPunct="1">
                <a:defRPr/>
              </a:pPr>
              <a:r>
                <a:rPr lang="en-US" sz="6000" b="1" dirty="0">
                  <a:solidFill>
                    <a:schemeClr val="bg1"/>
                  </a:solidFill>
                  <a:latin typeface="Arial" charset="0"/>
                  <a:ea typeface="Arial" charset="0"/>
                  <a:cs typeface="Arial" charset="0"/>
                </a:rPr>
                <a:t>O</a:t>
              </a:r>
              <a:endParaRPr lang="en-GB" sz="6000" b="1" dirty="0">
                <a:solidFill>
                  <a:schemeClr val="bg1"/>
                </a:solidFill>
                <a:latin typeface="Arial" charset="0"/>
                <a:ea typeface="Arial" charset="0"/>
                <a:cs typeface="Arial" charset="0"/>
              </a:endParaRPr>
            </a:p>
          </p:txBody>
        </p:sp>
        <p:sp>
          <p:nvSpPr>
            <p:cNvPr id="11" name="Freeform 7">
              <a:extLst>
                <a:ext uri="{FF2B5EF4-FFF2-40B4-BE49-F238E27FC236}">
                  <a16:creationId xmlns:a16="http://schemas.microsoft.com/office/drawing/2014/main" id="{9F8E8D75-74D8-B2F1-AB35-89122B020061}"/>
                </a:ext>
              </a:extLst>
            </p:cNvPr>
            <p:cNvSpPr>
              <a:spLocks/>
            </p:cNvSpPr>
            <p:nvPr/>
          </p:nvSpPr>
          <p:spPr bwMode="auto">
            <a:xfrm>
              <a:off x="1915653" y="2045777"/>
              <a:ext cx="2328137" cy="1935395"/>
            </a:xfrm>
            <a:custGeom>
              <a:avLst/>
              <a:gdLst>
                <a:gd name="T0" fmla="*/ 1726 w 2587"/>
                <a:gd name="T1" fmla="*/ 1956 h 2150"/>
                <a:gd name="T2" fmla="*/ 1702 w 2587"/>
                <a:gd name="T3" fmla="*/ 2008 h 2150"/>
                <a:gd name="T4" fmla="*/ 1656 w 2587"/>
                <a:gd name="T5" fmla="*/ 2054 h 2150"/>
                <a:gd name="T6" fmla="*/ 1620 w 2587"/>
                <a:gd name="T7" fmla="*/ 2075 h 2150"/>
                <a:gd name="T8" fmla="*/ 1599 w 2587"/>
                <a:gd name="T9" fmla="*/ 2104 h 2150"/>
                <a:gd name="T10" fmla="*/ 1602 w 2587"/>
                <a:gd name="T11" fmla="*/ 2130 h 2150"/>
                <a:gd name="T12" fmla="*/ 1632 w 2587"/>
                <a:gd name="T13" fmla="*/ 2148 h 2150"/>
                <a:gd name="T14" fmla="*/ 2587 w 2587"/>
                <a:gd name="T15" fmla="*/ 0 h 2150"/>
                <a:gd name="T16" fmla="*/ 429 w 2587"/>
                <a:gd name="T17" fmla="*/ 931 h 2150"/>
                <a:gd name="T18" fmla="*/ 424 w 2587"/>
                <a:gd name="T19" fmla="*/ 965 h 2150"/>
                <a:gd name="T20" fmla="*/ 403 w 2587"/>
                <a:gd name="T21" fmla="*/ 988 h 2150"/>
                <a:gd name="T22" fmla="*/ 376 w 2587"/>
                <a:gd name="T23" fmla="*/ 985 h 2150"/>
                <a:gd name="T24" fmla="*/ 348 w 2587"/>
                <a:gd name="T25" fmla="*/ 955 h 2150"/>
                <a:gd name="T26" fmla="*/ 324 w 2587"/>
                <a:gd name="T27" fmla="*/ 916 h 2150"/>
                <a:gd name="T28" fmla="*/ 276 w 2587"/>
                <a:gd name="T29" fmla="*/ 877 h 2150"/>
                <a:gd name="T30" fmla="*/ 218 w 2587"/>
                <a:gd name="T31" fmla="*/ 858 h 2150"/>
                <a:gd name="T32" fmla="*/ 161 w 2587"/>
                <a:gd name="T33" fmla="*/ 863 h 2150"/>
                <a:gd name="T34" fmla="*/ 89 w 2587"/>
                <a:gd name="T35" fmla="*/ 900 h 2150"/>
                <a:gd name="T36" fmla="*/ 34 w 2587"/>
                <a:gd name="T37" fmla="*/ 967 h 2150"/>
                <a:gd name="T38" fmla="*/ 5 w 2587"/>
                <a:gd name="T39" fmla="*/ 1056 h 2150"/>
                <a:gd name="T40" fmla="*/ 1 w 2587"/>
                <a:gd name="T41" fmla="*/ 1133 h 2150"/>
                <a:gd name="T42" fmla="*/ 24 w 2587"/>
                <a:gd name="T43" fmla="*/ 1225 h 2150"/>
                <a:gd name="T44" fmla="*/ 73 w 2587"/>
                <a:gd name="T45" fmla="*/ 1299 h 2150"/>
                <a:gd name="T46" fmla="*/ 141 w 2587"/>
                <a:gd name="T47" fmla="*/ 1346 h 2150"/>
                <a:gd name="T48" fmla="*/ 200 w 2587"/>
                <a:gd name="T49" fmla="*/ 1356 h 2150"/>
                <a:gd name="T50" fmla="*/ 263 w 2587"/>
                <a:gd name="T51" fmla="*/ 1343 h 2150"/>
                <a:gd name="T52" fmla="*/ 307 w 2587"/>
                <a:gd name="T53" fmla="*/ 1313 h 2150"/>
                <a:gd name="T54" fmla="*/ 342 w 2587"/>
                <a:gd name="T55" fmla="*/ 1269 h 2150"/>
                <a:gd name="T56" fmla="*/ 369 w 2587"/>
                <a:gd name="T57" fmla="*/ 1234 h 2150"/>
                <a:gd name="T58" fmla="*/ 397 w 2587"/>
                <a:gd name="T59" fmla="*/ 1224 h 2150"/>
                <a:gd name="T60" fmla="*/ 421 w 2587"/>
                <a:gd name="T61" fmla="*/ 1240 h 2150"/>
                <a:gd name="T62" fmla="*/ 429 w 2587"/>
                <a:gd name="T63" fmla="*/ 1282 h 2150"/>
                <a:gd name="T64" fmla="*/ 1305 w 2587"/>
                <a:gd name="T65" fmla="*/ 2150 h 2150"/>
                <a:gd name="T66" fmla="*/ 1337 w 2587"/>
                <a:gd name="T67" fmla="*/ 2145 h 2150"/>
                <a:gd name="T68" fmla="*/ 1360 w 2587"/>
                <a:gd name="T69" fmla="*/ 2124 h 2150"/>
                <a:gd name="T70" fmla="*/ 1357 w 2587"/>
                <a:gd name="T71" fmla="*/ 2096 h 2150"/>
                <a:gd name="T72" fmla="*/ 1329 w 2587"/>
                <a:gd name="T73" fmla="*/ 2068 h 2150"/>
                <a:gd name="T74" fmla="*/ 1290 w 2587"/>
                <a:gd name="T75" fmla="*/ 2044 h 2150"/>
                <a:gd name="T76" fmla="*/ 1251 w 2587"/>
                <a:gd name="T77" fmla="*/ 1997 h 2150"/>
                <a:gd name="T78" fmla="*/ 1231 w 2587"/>
                <a:gd name="T79" fmla="*/ 1938 h 2150"/>
                <a:gd name="T80" fmla="*/ 1235 w 2587"/>
                <a:gd name="T81" fmla="*/ 1881 h 2150"/>
                <a:gd name="T82" fmla="*/ 1272 w 2587"/>
                <a:gd name="T83" fmla="*/ 1810 h 2150"/>
                <a:gd name="T84" fmla="*/ 1340 w 2587"/>
                <a:gd name="T85" fmla="*/ 1754 h 2150"/>
                <a:gd name="T86" fmla="*/ 1430 w 2587"/>
                <a:gd name="T87" fmla="*/ 1725 h 2150"/>
                <a:gd name="T88" fmla="*/ 1505 w 2587"/>
                <a:gd name="T89" fmla="*/ 1722 h 2150"/>
                <a:gd name="T90" fmla="*/ 1599 w 2587"/>
                <a:gd name="T91" fmla="*/ 1745 h 2150"/>
                <a:gd name="T92" fmla="*/ 1672 w 2587"/>
                <a:gd name="T93" fmla="*/ 1793 h 2150"/>
                <a:gd name="T94" fmla="*/ 1718 w 2587"/>
                <a:gd name="T95" fmla="*/ 1862 h 2150"/>
                <a:gd name="T96" fmla="*/ 1729 w 2587"/>
                <a:gd name="T97" fmla="*/ 1920 h 2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87" h="2150">
                  <a:moveTo>
                    <a:pt x="1729" y="1920"/>
                  </a:moveTo>
                  <a:lnTo>
                    <a:pt x="1729" y="1920"/>
                  </a:lnTo>
                  <a:lnTo>
                    <a:pt x="1728" y="1938"/>
                  </a:lnTo>
                  <a:lnTo>
                    <a:pt x="1726" y="1956"/>
                  </a:lnTo>
                  <a:lnTo>
                    <a:pt x="1721" y="1971"/>
                  </a:lnTo>
                  <a:lnTo>
                    <a:pt x="1716" y="1984"/>
                  </a:lnTo>
                  <a:lnTo>
                    <a:pt x="1710" y="1997"/>
                  </a:lnTo>
                  <a:lnTo>
                    <a:pt x="1702" y="2008"/>
                  </a:lnTo>
                  <a:lnTo>
                    <a:pt x="1694" y="2020"/>
                  </a:lnTo>
                  <a:lnTo>
                    <a:pt x="1685" y="2028"/>
                  </a:lnTo>
                  <a:lnTo>
                    <a:pt x="1669" y="2044"/>
                  </a:lnTo>
                  <a:lnTo>
                    <a:pt x="1656" y="2054"/>
                  </a:lnTo>
                  <a:lnTo>
                    <a:pt x="1641" y="2062"/>
                  </a:lnTo>
                  <a:lnTo>
                    <a:pt x="1641" y="2062"/>
                  </a:lnTo>
                  <a:lnTo>
                    <a:pt x="1630" y="2068"/>
                  </a:lnTo>
                  <a:lnTo>
                    <a:pt x="1620" y="2075"/>
                  </a:lnTo>
                  <a:lnTo>
                    <a:pt x="1614" y="2081"/>
                  </a:lnTo>
                  <a:lnTo>
                    <a:pt x="1607" y="2089"/>
                  </a:lnTo>
                  <a:lnTo>
                    <a:pt x="1602" y="2096"/>
                  </a:lnTo>
                  <a:lnTo>
                    <a:pt x="1599" y="2104"/>
                  </a:lnTo>
                  <a:lnTo>
                    <a:pt x="1598" y="2111"/>
                  </a:lnTo>
                  <a:lnTo>
                    <a:pt x="1598" y="2117"/>
                  </a:lnTo>
                  <a:lnTo>
                    <a:pt x="1599" y="2124"/>
                  </a:lnTo>
                  <a:lnTo>
                    <a:pt x="1602" y="2130"/>
                  </a:lnTo>
                  <a:lnTo>
                    <a:pt x="1607" y="2137"/>
                  </a:lnTo>
                  <a:lnTo>
                    <a:pt x="1614" y="2142"/>
                  </a:lnTo>
                  <a:lnTo>
                    <a:pt x="1622" y="2145"/>
                  </a:lnTo>
                  <a:lnTo>
                    <a:pt x="1632" y="2148"/>
                  </a:lnTo>
                  <a:lnTo>
                    <a:pt x="1641" y="2150"/>
                  </a:lnTo>
                  <a:lnTo>
                    <a:pt x="1654" y="2150"/>
                  </a:lnTo>
                  <a:lnTo>
                    <a:pt x="2587" y="2150"/>
                  </a:lnTo>
                  <a:lnTo>
                    <a:pt x="2587" y="0"/>
                  </a:lnTo>
                  <a:lnTo>
                    <a:pt x="433" y="0"/>
                  </a:lnTo>
                  <a:lnTo>
                    <a:pt x="433" y="495"/>
                  </a:lnTo>
                  <a:lnTo>
                    <a:pt x="429" y="495"/>
                  </a:lnTo>
                  <a:lnTo>
                    <a:pt x="429" y="931"/>
                  </a:lnTo>
                  <a:lnTo>
                    <a:pt x="429" y="931"/>
                  </a:lnTo>
                  <a:lnTo>
                    <a:pt x="429" y="944"/>
                  </a:lnTo>
                  <a:lnTo>
                    <a:pt x="428" y="955"/>
                  </a:lnTo>
                  <a:lnTo>
                    <a:pt x="424" y="965"/>
                  </a:lnTo>
                  <a:lnTo>
                    <a:pt x="421" y="973"/>
                  </a:lnTo>
                  <a:lnTo>
                    <a:pt x="416" y="980"/>
                  </a:lnTo>
                  <a:lnTo>
                    <a:pt x="410" y="985"/>
                  </a:lnTo>
                  <a:lnTo>
                    <a:pt x="403" y="988"/>
                  </a:lnTo>
                  <a:lnTo>
                    <a:pt x="397" y="990"/>
                  </a:lnTo>
                  <a:lnTo>
                    <a:pt x="390" y="990"/>
                  </a:lnTo>
                  <a:lnTo>
                    <a:pt x="384" y="988"/>
                  </a:lnTo>
                  <a:lnTo>
                    <a:pt x="376" y="985"/>
                  </a:lnTo>
                  <a:lnTo>
                    <a:pt x="369" y="980"/>
                  </a:lnTo>
                  <a:lnTo>
                    <a:pt x="361" y="973"/>
                  </a:lnTo>
                  <a:lnTo>
                    <a:pt x="355" y="965"/>
                  </a:lnTo>
                  <a:lnTo>
                    <a:pt x="348" y="955"/>
                  </a:lnTo>
                  <a:lnTo>
                    <a:pt x="342" y="944"/>
                  </a:lnTo>
                  <a:lnTo>
                    <a:pt x="342" y="944"/>
                  </a:lnTo>
                  <a:lnTo>
                    <a:pt x="333" y="931"/>
                  </a:lnTo>
                  <a:lnTo>
                    <a:pt x="324" y="916"/>
                  </a:lnTo>
                  <a:lnTo>
                    <a:pt x="307" y="900"/>
                  </a:lnTo>
                  <a:lnTo>
                    <a:pt x="299" y="892"/>
                  </a:lnTo>
                  <a:lnTo>
                    <a:pt x="288" y="885"/>
                  </a:lnTo>
                  <a:lnTo>
                    <a:pt x="276" y="877"/>
                  </a:lnTo>
                  <a:lnTo>
                    <a:pt x="263" y="871"/>
                  </a:lnTo>
                  <a:lnTo>
                    <a:pt x="250" y="866"/>
                  </a:lnTo>
                  <a:lnTo>
                    <a:pt x="236" y="861"/>
                  </a:lnTo>
                  <a:lnTo>
                    <a:pt x="218" y="858"/>
                  </a:lnTo>
                  <a:lnTo>
                    <a:pt x="200" y="858"/>
                  </a:lnTo>
                  <a:lnTo>
                    <a:pt x="200" y="858"/>
                  </a:lnTo>
                  <a:lnTo>
                    <a:pt x="180" y="858"/>
                  </a:lnTo>
                  <a:lnTo>
                    <a:pt x="161" y="863"/>
                  </a:lnTo>
                  <a:lnTo>
                    <a:pt x="141" y="868"/>
                  </a:lnTo>
                  <a:lnTo>
                    <a:pt x="122" y="877"/>
                  </a:lnTo>
                  <a:lnTo>
                    <a:pt x="106" y="887"/>
                  </a:lnTo>
                  <a:lnTo>
                    <a:pt x="89" y="900"/>
                  </a:lnTo>
                  <a:lnTo>
                    <a:pt x="73" y="915"/>
                  </a:lnTo>
                  <a:lnTo>
                    <a:pt x="58" y="931"/>
                  </a:lnTo>
                  <a:lnTo>
                    <a:pt x="45" y="947"/>
                  </a:lnTo>
                  <a:lnTo>
                    <a:pt x="34" y="967"/>
                  </a:lnTo>
                  <a:lnTo>
                    <a:pt x="24" y="988"/>
                  </a:lnTo>
                  <a:lnTo>
                    <a:pt x="16" y="1009"/>
                  </a:lnTo>
                  <a:lnTo>
                    <a:pt x="10" y="1032"/>
                  </a:lnTo>
                  <a:lnTo>
                    <a:pt x="5" y="1056"/>
                  </a:lnTo>
                  <a:lnTo>
                    <a:pt x="1" y="1081"/>
                  </a:lnTo>
                  <a:lnTo>
                    <a:pt x="0" y="1107"/>
                  </a:lnTo>
                  <a:lnTo>
                    <a:pt x="0" y="1107"/>
                  </a:lnTo>
                  <a:lnTo>
                    <a:pt x="1" y="1133"/>
                  </a:lnTo>
                  <a:lnTo>
                    <a:pt x="5" y="1157"/>
                  </a:lnTo>
                  <a:lnTo>
                    <a:pt x="10" y="1182"/>
                  </a:lnTo>
                  <a:lnTo>
                    <a:pt x="16" y="1204"/>
                  </a:lnTo>
                  <a:lnTo>
                    <a:pt x="24" y="1225"/>
                  </a:lnTo>
                  <a:lnTo>
                    <a:pt x="34" y="1247"/>
                  </a:lnTo>
                  <a:lnTo>
                    <a:pt x="45" y="1266"/>
                  </a:lnTo>
                  <a:lnTo>
                    <a:pt x="58" y="1284"/>
                  </a:lnTo>
                  <a:lnTo>
                    <a:pt x="73" y="1299"/>
                  </a:lnTo>
                  <a:lnTo>
                    <a:pt x="89" y="1313"/>
                  </a:lnTo>
                  <a:lnTo>
                    <a:pt x="106" y="1326"/>
                  </a:lnTo>
                  <a:lnTo>
                    <a:pt x="122" y="1336"/>
                  </a:lnTo>
                  <a:lnTo>
                    <a:pt x="141" y="1346"/>
                  </a:lnTo>
                  <a:lnTo>
                    <a:pt x="161" y="1351"/>
                  </a:lnTo>
                  <a:lnTo>
                    <a:pt x="180" y="1356"/>
                  </a:lnTo>
                  <a:lnTo>
                    <a:pt x="200" y="1356"/>
                  </a:lnTo>
                  <a:lnTo>
                    <a:pt x="200" y="1356"/>
                  </a:lnTo>
                  <a:lnTo>
                    <a:pt x="218" y="1356"/>
                  </a:lnTo>
                  <a:lnTo>
                    <a:pt x="236" y="1352"/>
                  </a:lnTo>
                  <a:lnTo>
                    <a:pt x="250" y="1349"/>
                  </a:lnTo>
                  <a:lnTo>
                    <a:pt x="263" y="1343"/>
                  </a:lnTo>
                  <a:lnTo>
                    <a:pt x="276" y="1336"/>
                  </a:lnTo>
                  <a:lnTo>
                    <a:pt x="288" y="1328"/>
                  </a:lnTo>
                  <a:lnTo>
                    <a:pt x="299" y="1321"/>
                  </a:lnTo>
                  <a:lnTo>
                    <a:pt x="307" y="1313"/>
                  </a:lnTo>
                  <a:lnTo>
                    <a:pt x="324" y="1297"/>
                  </a:lnTo>
                  <a:lnTo>
                    <a:pt x="333" y="1282"/>
                  </a:lnTo>
                  <a:lnTo>
                    <a:pt x="342" y="1269"/>
                  </a:lnTo>
                  <a:lnTo>
                    <a:pt x="342" y="1269"/>
                  </a:lnTo>
                  <a:lnTo>
                    <a:pt x="348" y="1258"/>
                  </a:lnTo>
                  <a:lnTo>
                    <a:pt x="355" y="1248"/>
                  </a:lnTo>
                  <a:lnTo>
                    <a:pt x="361" y="1240"/>
                  </a:lnTo>
                  <a:lnTo>
                    <a:pt x="369" y="1234"/>
                  </a:lnTo>
                  <a:lnTo>
                    <a:pt x="376" y="1229"/>
                  </a:lnTo>
                  <a:lnTo>
                    <a:pt x="384" y="1225"/>
                  </a:lnTo>
                  <a:lnTo>
                    <a:pt x="390" y="1224"/>
                  </a:lnTo>
                  <a:lnTo>
                    <a:pt x="397" y="1224"/>
                  </a:lnTo>
                  <a:lnTo>
                    <a:pt x="403" y="1225"/>
                  </a:lnTo>
                  <a:lnTo>
                    <a:pt x="410" y="1229"/>
                  </a:lnTo>
                  <a:lnTo>
                    <a:pt x="416" y="1234"/>
                  </a:lnTo>
                  <a:lnTo>
                    <a:pt x="421" y="1240"/>
                  </a:lnTo>
                  <a:lnTo>
                    <a:pt x="424" y="1248"/>
                  </a:lnTo>
                  <a:lnTo>
                    <a:pt x="428" y="1258"/>
                  </a:lnTo>
                  <a:lnTo>
                    <a:pt x="429" y="1269"/>
                  </a:lnTo>
                  <a:lnTo>
                    <a:pt x="429" y="1282"/>
                  </a:lnTo>
                  <a:lnTo>
                    <a:pt x="429" y="1556"/>
                  </a:lnTo>
                  <a:lnTo>
                    <a:pt x="433" y="1556"/>
                  </a:lnTo>
                  <a:lnTo>
                    <a:pt x="433" y="2150"/>
                  </a:lnTo>
                  <a:lnTo>
                    <a:pt x="1305" y="2150"/>
                  </a:lnTo>
                  <a:lnTo>
                    <a:pt x="1305" y="2150"/>
                  </a:lnTo>
                  <a:lnTo>
                    <a:pt x="1318" y="2150"/>
                  </a:lnTo>
                  <a:lnTo>
                    <a:pt x="1327" y="2148"/>
                  </a:lnTo>
                  <a:lnTo>
                    <a:pt x="1337" y="2145"/>
                  </a:lnTo>
                  <a:lnTo>
                    <a:pt x="1345" y="2142"/>
                  </a:lnTo>
                  <a:lnTo>
                    <a:pt x="1352" y="2137"/>
                  </a:lnTo>
                  <a:lnTo>
                    <a:pt x="1357" y="2130"/>
                  </a:lnTo>
                  <a:lnTo>
                    <a:pt x="1360" y="2124"/>
                  </a:lnTo>
                  <a:lnTo>
                    <a:pt x="1362" y="2117"/>
                  </a:lnTo>
                  <a:lnTo>
                    <a:pt x="1362" y="2111"/>
                  </a:lnTo>
                  <a:lnTo>
                    <a:pt x="1360" y="2104"/>
                  </a:lnTo>
                  <a:lnTo>
                    <a:pt x="1357" y="2096"/>
                  </a:lnTo>
                  <a:lnTo>
                    <a:pt x="1352" y="2089"/>
                  </a:lnTo>
                  <a:lnTo>
                    <a:pt x="1347" y="2081"/>
                  </a:lnTo>
                  <a:lnTo>
                    <a:pt x="1339" y="2075"/>
                  </a:lnTo>
                  <a:lnTo>
                    <a:pt x="1329" y="2068"/>
                  </a:lnTo>
                  <a:lnTo>
                    <a:pt x="1318" y="2062"/>
                  </a:lnTo>
                  <a:lnTo>
                    <a:pt x="1318" y="2062"/>
                  </a:lnTo>
                  <a:lnTo>
                    <a:pt x="1303" y="2054"/>
                  </a:lnTo>
                  <a:lnTo>
                    <a:pt x="1290" y="2044"/>
                  </a:lnTo>
                  <a:lnTo>
                    <a:pt x="1274" y="2028"/>
                  </a:lnTo>
                  <a:lnTo>
                    <a:pt x="1266" y="2020"/>
                  </a:lnTo>
                  <a:lnTo>
                    <a:pt x="1258" y="2008"/>
                  </a:lnTo>
                  <a:lnTo>
                    <a:pt x="1251" y="1997"/>
                  </a:lnTo>
                  <a:lnTo>
                    <a:pt x="1243" y="1984"/>
                  </a:lnTo>
                  <a:lnTo>
                    <a:pt x="1238" y="1971"/>
                  </a:lnTo>
                  <a:lnTo>
                    <a:pt x="1233" y="1956"/>
                  </a:lnTo>
                  <a:lnTo>
                    <a:pt x="1231" y="1938"/>
                  </a:lnTo>
                  <a:lnTo>
                    <a:pt x="1230" y="1920"/>
                  </a:lnTo>
                  <a:lnTo>
                    <a:pt x="1230" y="1920"/>
                  </a:lnTo>
                  <a:lnTo>
                    <a:pt x="1231" y="1901"/>
                  </a:lnTo>
                  <a:lnTo>
                    <a:pt x="1235" y="1881"/>
                  </a:lnTo>
                  <a:lnTo>
                    <a:pt x="1241" y="1862"/>
                  </a:lnTo>
                  <a:lnTo>
                    <a:pt x="1249" y="1842"/>
                  </a:lnTo>
                  <a:lnTo>
                    <a:pt x="1261" y="1826"/>
                  </a:lnTo>
                  <a:lnTo>
                    <a:pt x="1272" y="1810"/>
                  </a:lnTo>
                  <a:lnTo>
                    <a:pt x="1287" y="1793"/>
                  </a:lnTo>
                  <a:lnTo>
                    <a:pt x="1303" y="1779"/>
                  </a:lnTo>
                  <a:lnTo>
                    <a:pt x="1321" y="1766"/>
                  </a:lnTo>
                  <a:lnTo>
                    <a:pt x="1340" y="1754"/>
                  </a:lnTo>
                  <a:lnTo>
                    <a:pt x="1360" y="1745"/>
                  </a:lnTo>
                  <a:lnTo>
                    <a:pt x="1383" y="1736"/>
                  </a:lnTo>
                  <a:lnTo>
                    <a:pt x="1406" y="1730"/>
                  </a:lnTo>
                  <a:lnTo>
                    <a:pt x="1430" y="1725"/>
                  </a:lnTo>
                  <a:lnTo>
                    <a:pt x="1454" y="1722"/>
                  </a:lnTo>
                  <a:lnTo>
                    <a:pt x="1480" y="1720"/>
                  </a:lnTo>
                  <a:lnTo>
                    <a:pt x="1480" y="1720"/>
                  </a:lnTo>
                  <a:lnTo>
                    <a:pt x="1505" y="1722"/>
                  </a:lnTo>
                  <a:lnTo>
                    <a:pt x="1529" y="1725"/>
                  </a:lnTo>
                  <a:lnTo>
                    <a:pt x="1554" y="1730"/>
                  </a:lnTo>
                  <a:lnTo>
                    <a:pt x="1576" y="1736"/>
                  </a:lnTo>
                  <a:lnTo>
                    <a:pt x="1599" y="1745"/>
                  </a:lnTo>
                  <a:lnTo>
                    <a:pt x="1619" y="1754"/>
                  </a:lnTo>
                  <a:lnTo>
                    <a:pt x="1638" y="1766"/>
                  </a:lnTo>
                  <a:lnTo>
                    <a:pt x="1656" y="1779"/>
                  </a:lnTo>
                  <a:lnTo>
                    <a:pt x="1672" y="1793"/>
                  </a:lnTo>
                  <a:lnTo>
                    <a:pt x="1687" y="1810"/>
                  </a:lnTo>
                  <a:lnTo>
                    <a:pt x="1698" y="1826"/>
                  </a:lnTo>
                  <a:lnTo>
                    <a:pt x="1710" y="1842"/>
                  </a:lnTo>
                  <a:lnTo>
                    <a:pt x="1718" y="1862"/>
                  </a:lnTo>
                  <a:lnTo>
                    <a:pt x="1724" y="1881"/>
                  </a:lnTo>
                  <a:lnTo>
                    <a:pt x="1728" y="1901"/>
                  </a:lnTo>
                  <a:lnTo>
                    <a:pt x="1729" y="1920"/>
                  </a:lnTo>
                  <a:lnTo>
                    <a:pt x="1729" y="1920"/>
                  </a:lnTo>
                  <a:close/>
                </a:path>
              </a:pathLst>
            </a:custGeom>
            <a:solidFill>
              <a:schemeClr val="accent5"/>
            </a:solidFill>
            <a:ln w="15875">
              <a:solidFill>
                <a:schemeClr val="accent5">
                  <a:lumMod val="50000"/>
                </a:schemeClr>
              </a:solidFill>
              <a:prstDash val="solid"/>
              <a:round/>
              <a:headEnd/>
              <a:tailEnd/>
            </a:ln>
            <a:scene3d>
              <a:camera prst="orthographicFront"/>
              <a:lightRig rig="threePt" dir="t"/>
            </a:scene3d>
            <a:sp3d contourW="12700">
              <a:bevelT/>
              <a:contourClr>
                <a:srgbClr val="002060"/>
              </a:contourClr>
            </a:sp3d>
          </p:spPr>
          <p:txBody>
            <a:bodyPr lIns="468000" anchor="ctr"/>
            <a:lstStyle/>
            <a:p>
              <a:pPr algn="ctr" eaLnBrk="1" hangingPunct="1">
                <a:defRPr/>
              </a:pPr>
              <a:r>
                <a:rPr lang="en-US" sz="6000" b="1" dirty="0">
                  <a:solidFill>
                    <a:schemeClr val="bg1"/>
                  </a:solidFill>
                  <a:latin typeface="Arial" charset="0"/>
                  <a:ea typeface="Arial" charset="0"/>
                  <a:cs typeface="Arial" charset="0"/>
                </a:rPr>
                <a:t>W</a:t>
              </a:r>
              <a:endParaRPr lang="en-GB" sz="6000" b="1" dirty="0">
                <a:solidFill>
                  <a:schemeClr val="bg1"/>
                </a:solidFill>
                <a:latin typeface="Arial" charset="0"/>
                <a:ea typeface="Arial" charset="0"/>
                <a:cs typeface="Arial" charset="0"/>
              </a:endParaRPr>
            </a:p>
          </p:txBody>
        </p:sp>
        <p:sp>
          <p:nvSpPr>
            <p:cNvPr id="12" name="Freeform 8">
              <a:extLst>
                <a:ext uri="{FF2B5EF4-FFF2-40B4-BE49-F238E27FC236}">
                  <a16:creationId xmlns:a16="http://schemas.microsoft.com/office/drawing/2014/main" id="{2BD9FC7B-636E-63E1-7B73-D8850348280E}"/>
                </a:ext>
              </a:extLst>
            </p:cNvPr>
            <p:cNvSpPr>
              <a:spLocks/>
            </p:cNvSpPr>
            <p:nvPr/>
          </p:nvSpPr>
          <p:spPr bwMode="auto">
            <a:xfrm>
              <a:off x="2309626" y="3597048"/>
              <a:ext cx="1936626" cy="2326906"/>
            </a:xfrm>
            <a:custGeom>
              <a:avLst/>
              <a:gdLst>
                <a:gd name="T0" fmla="*/ 195 w 2151"/>
                <a:gd name="T1" fmla="*/ 1725 h 2586"/>
                <a:gd name="T2" fmla="*/ 141 w 2151"/>
                <a:gd name="T3" fmla="*/ 1702 h 2586"/>
                <a:gd name="T4" fmla="*/ 96 w 2151"/>
                <a:gd name="T5" fmla="*/ 1655 h 2586"/>
                <a:gd name="T6" fmla="*/ 76 w 2151"/>
                <a:gd name="T7" fmla="*/ 1621 h 2586"/>
                <a:gd name="T8" fmla="*/ 47 w 2151"/>
                <a:gd name="T9" fmla="*/ 1598 h 2586"/>
                <a:gd name="T10" fmla="*/ 19 w 2151"/>
                <a:gd name="T11" fmla="*/ 1603 h 2586"/>
                <a:gd name="T12" fmla="*/ 2 w 2151"/>
                <a:gd name="T13" fmla="*/ 1631 h 2586"/>
                <a:gd name="T14" fmla="*/ 2151 w 2151"/>
                <a:gd name="T15" fmla="*/ 2586 h 2586"/>
                <a:gd name="T16" fmla="*/ 1218 w 2151"/>
                <a:gd name="T17" fmla="*/ 430 h 2586"/>
                <a:gd name="T18" fmla="*/ 1184 w 2151"/>
                <a:gd name="T19" fmla="*/ 425 h 2586"/>
                <a:gd name="T20" fmla="*/ 1163 w 2151"/>
                <a:gd name="T21" fmla="*/ 404 h 2586"/>
                <a:gd name="T22" fmla="*/ 1165 w 2151"/>
                <a:gd name="T23" fmla="*/ 376 h 2586"/>
                <a:gd name="T24" fmla="*/ 1194 w 2151"/>
                <a:gd name="T25" fmla="*/ 347 h 2586"/>
                <a:gd name="T26" fmla="*/ 1233 w 2151"/>
                <a:gd name="T27" fmla="*/ 322 h 2586"/>
                <a:gd name="T28" fmla="*/ 1272 w 2151"/>
                <a:gd name="T29" fmla="*/ 277 h 2586"/>
                <a:gd name="T30" fmla="*/ 1292 w 2151"/>
                <a:gd name="T31" fmla="*/ 218 h 2586"/>
                <a:gd name="T32" fmla="*/ 1288 w 2151"/>
                <a:gd name="T33" fmla="*/ 160 h 2586"/>
                <a:gd name="T34" fmla="*/ 1251 w 2151"/>
                <a:gd name="T35" fmla="*/ 88 h 2586"/>
                <a:gd name="T36" fmla="*/ 1183 w 2151"/>
                <a:gd name="T37" fmla="*/ 34 h 2586"/>
                <a:gd name="T38" fmla="*/ 1093 w 2151"/>
                <a:gd name="T39" fmla="*/ 4 h 2586"/>
                <a:gd name="T40" fmla="*/ 1018 w 2151"/>
                <a:gd name="T41" fmla="*/ 2 h 2586"/>
                <a:gd name="T42" fmla="*/ 924 w 2151"/>
                <a:gd name="T43" fmla="*/ 25 h 2586"/>
                <a:gd name="T44" fmla="*/ 851 w 2151"/>
                <a:gd name="T45" fmla="*/ 73 h 2586"/>
                <a:gd name="T46" fmla="*/ 805 w 2151"/>
                <a:gd name="T47" fmla="*/ 142 h 2586"/>
                <a:gd name="T48" fmla="*/ 794 w 2151"/>
                <a:gd name="T49" fmla="*/ 200 h 2586"/>
                <a:gd name="T50" fmla="*/ 807 w 2151"/>
                <a:gd name="T51" fmla="*/ 264 h 2586"/>
                <a:gd name="T52" fmla="*/ 838 w 2151"/>
                <a:gd name="T53" fmla="*/ 308 h 2586"/>
                <a:gd name="T54" fmla="*/ 882 w 2151"/>
                <a:gd name="T55" fmla="*/ 342 h 2586"/>
                <a:gd name="T56" fmla="*/ 916 w 2151"/>
                <a:gd name="T57" fmla="*/ 368 h 2586"/>
                <a:gd name="T58" fmla="*/ 926 w 2151"/>
                <a:gd name="T59" fmla="*/ 397 h 2586"/>
                <a:gd name="T60" fmla="*/ 909 w 2151"/>
                <a:gd name="T61" fmla="*/ 420 h 2586"/>
                <a:gd name="T62" fmla="*/ 869 w 2151"/>
                <a:gd name="T63" fmla="*/ 430 h 2586"/>
                <a:gd name="T64" fmla="*/ 0 w 2151"/>
                <a:gd name="T65" fmla="*/ 1305 h 2586"/>
                <a:gd name="T66" fmla="*/ 5 w 2151"/>
                <a:gd name="T67" fmla="*/ 1338 h 2586"/>
                <a:gd name="T68" fmla="*/ 26 w 2151"/>
                <a:gd name="T69" fmla="*/ 1361 h 2586"/>
                <a:gd name="T70" fmla="*/ 54 w 2151"/>
                <a:gd name="T71" fmla="*/ 1357 h 2586"/>
                <a:gd name="T72" fmla="*/ 83 w 2151"/>
                <a:gd name="T73" fmla="*/ 1328 h 2586"/>
                <a:gd name="T74" fmla="*/ 107 w 2151"/>
                <a:gd name="T75" fmla="*/ 1291 h 2586"/>
                <a:gd name="T76" fmla="*/ 153 w 2151"/>
                <a:gd name="T77" fmla="*/ 1250 h 2586"/>
                <a:gd name="T78" fmla="*/ 211 w 2151"/>
                <a:gd name="T79" fmla="*/ 1230 h 2586"/>
                <a:gd name="T80" fmla="*/ 270 w 2151"/>
                <a:gd name="T81" fmla="*/ 1235 h 2586"/>
                <a:gd name="T82" fmla="*/ 342 w 2151"/>
                <a:gd name="T83" fmla="*/ 1273 h 2586"/>
                <a:gd name="T84" fmla="*/ 395 w 2151"/>
                <a:gd name="T85" fmla="*/ 1339 h 2586"/>
                <a:gd name="T86" fmla="*/ 426 w 2151"/>
                <a:gd name="T87" fmla="*/ 1429 h 2586"/>
                <a:gd name="T88" fmla="*/ 428 w 2151"/>
                <a:gd name="T89" fmla="*/ 1505 h 2586"/>
                <a:gd name="T90" fmla="*/ 405 w 2151"/>
                <a:gd name="T91" fmla="*/ 1598 h 2586"/>
                <a:gd name="T92" fmla="*/ 356 w 2151"/>
                <a:gd name="T93" fmla="*/ 1673 h 2586"/>
                <a:gd name="T94" fmla="*/ 288 w 2151"/>
                <a:gd name="T95" fmla="*/ 1718 h 2586"/>
                <a:gd name="T96" fmla="*/ 229 w 2151"/>
                <a:gd name="T97" fmla="*/ 1730 h 2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51" h="2586">
                  <a:moveTo>
                    <a:pt x="229" y="1730"/>
                  </a:moveTo>
                  <a:lnTo>
                    <a:pt x="229" y="1730"/>
                  </a:lnTo>
                  <a:lnTo>
                    <a:pt x="211" y="1728"/>
                  </a:lnTo>
                  <a:lnTo>
                    <a:pt x="195" y="1725"/>
                  </a:lnTo>
                  <a:lnTo>
                    <a:pt x="179" y="1722"/>
                  </a:lnTo>
                  <a:lnTo>
                    <a:pt x="166" y="1715"/>
                  </a:lnTo>
                  <a:lnTo>
                    <a:pt x="153" y="1709"/>
                  </a:lnTo>
                  <a:lnTo>
                    <a:pt x="141" y="1702"/>
                  </a:lnTo>
                  <a:lnTo>
                    <a:pt x="132" y="1694"/>
                  </a:lnTo>
                  <a:lnTo>
                    <a:pt x="122" y="1686"/>
                  </a:lnTo>
                  <a:lnTo>
                    <a:pt x="107" y="1670"/>
                  </a:lnTo>
                  <a:lnTo>
                    <a:pt x="96" y="1655"/>
                  </a:lnTo>
                  <a:lnTo>
                    <a:pt x="88" y="1642"/>
                  </a:lnTo>
                  <a:lnTo>
                    <a:pt x="88" y="1642"/>
                  </a:lnTo>
                  <a:lnTo>
                    <a:pt x="83" y="1631"/>
                  </a:lnTo>
                  <a:lnTo>
                    <a:pt x="76" y="1621"/>
                  </a:lnTo>
                  <a:lnTo>
                    <a:pt x="68" y="1613"/>
                  </a:lnTo>
                  <a:lnTo>
                    <a:pt x="62" y="1606"/>
                  </a:lnTo>
                  <a:lnTo>
                    <a:pt x="54" y="1601"/>
                  </a:lnTo>
                  <a:lnTo>
                    <a:pt x="47" y="1598"/>
                  </a:lnTo>
                  <a:lnTo>
                    <a:pt x="39" y="1598"/>
                  </a:lnTo>
                  <a:lnTo>
                    <a:pt x="32" y="1598"/>
                  </a:lnTo>
                  <a:lnTo>
                    <a:pt x="26" y="1600"/>
                  </a:lnTo>
                  <a:lnTo>
                    <a:pt x="19" y="1603"/>
                  </a:lnTo>
                  <a:lnTo>
                    <a:pt x="15" y="1608"/>
                  </a:lnTo>
                  <a:lnTo>
                    <a:pt x="10" y="1614"/>
                  </a:lnTo>
                  <a:lnTo>
                    <a:pt x="5" y="1621"/>
                  </a:lnTo>
                  <a:lnTo>
                    <a:pt x="2" y="1631"/>
                  </a:lnTo>
                  <a:lnTo>
                    <a:pt x="0" y="1642"/>
                  </a:lnTo>
                  <a:lnTo>
                    <a:pt x="0" y="1655"/>
                  </a:lnTo>
                  <a:lnTo>
                    <a:pt x="0" y="2586"/>
                  </a:lnTo>
                  <a:lnTo>
                    <a:pt x="2151" y="2586"/>
                  </a:lnTo>
                  <a:lnTo>
                    <a:pt x="2151" y="431"/>
                  </a:lnTo>
                  <a:lnTo>
                    <a:pt x="1656" y="431"/>
                  </a:lnTo>
                  <a:lnTo>
                    <a:pt x="1656" y="430"/>
                  </a:lnTo>
                  <a:lnTo>
                    <a:pt x="1218" y="430"/>
                  </a:lnTo>
                  <a:lnTo>
                    <a:pt x="1218" y="430"/>
                  </a:lnTo>
                  <a:lnTo>
                    <a:pt x="1205" y="430"/>
                  </a:lnTo>
                  <a:lnTo>
                    <a:pt x="1194" y="428"/>
                  </a:lnTo>
                  <a:lnTo>
                    <a:pt x="1184" y="425"/>
                  </a:lnTo>
                  <a:lnTo>
                    <a:pt x="1178" y="420"/>
                  </a:lnTo>
                  <a:lnTo>
                    <a:pt x="1171" y="415"/>
                  </a:lnTo>
                  <a:lnTo>
                    <a:pt x="1166" y="410"/>
                  </a:lnTo>
                  <a:lnTo>
                    <a:pt x="1163" y="404"/>
                  </a:lnTo>
                  <a:lnTo>
                    <a:pt x="1162" y="397"/>
                  </a:lnTo>
                  <a:lnTo>
                    <a:pt x="1162" y="391"/>
                  </a:lnTo>
                  <a:lnTo>
                    <a:pt x="1162" y="383"/>
                  </a:lnTo>
                  <a:lnTo>
                    <a:pt x="1165" y="376"/>
                  </a:lnTo>
                  <a:lnTo>
                    <a:pt x="1170" y="368"/>
                  </a:lnTo>
                  <a:lnTo>
                    <a:pt x="1176" y="361"/>
                  </a:lnTo>
                  <a:lnTo>
                    <a:pt x="1184" y="353"/>
                  </a:lnTo>
                  <a:lnTo>
                    <a:pt x="1194" y="347"/>
                  </a:lnTo>
                  <a:lnTo>
                    <a:pt x="1205" y="342"/>
                  </a:lnTo>
                  <a:lnTo>
                    <a:pt x="1205" y="342"/>
                  </a:lnTo>
                  <a:lnTo>
                    <a:pt x="1218" y="334"/>
                  </a:lnTo>
                  <a:lnTo>
                    <a:pt x="1233" y="322"/>
                  </a:lnTo>
                  <a:lnTo>
                    <a:pt x="1249" y="308"/>
                  </a:lnTo>
                  <a:lnTo>
                    <a:pt x="1258" y="298"/>
                  </a:lnTo>
                  <a:lnTo>
                    <a:pt x="1266" y="288"/>
                  </a:lnTo>
                  <a:lnTo>
                    <a:pt x="1272" y="277"/>
                  </a:lnTo>
                  <a:lnTo>
                    <a:pt x="1279" y="264"/>
                  </a:lnTo>
                  <a:lnTo>
                    <a:pt x="1285" y="251"/>
                  </a:lnTo>
                  <a:lnTo>
                    <a:pt x="1288" y="235"/>
                  </a:lnTo>
                  <a:lnTo>
                    <a:pt x="1292" y="218"/>
                  </a:lnTo>
                  <a:lnTo>
                    <a:pt x="1293" y="200"/>
                  </a:lnTo>
                  <a:lnTo>
                    <a:pt x="1293" y="200"/>
                  </a:lnTo>
                  <a:lnTo>
                    <a:pt x="1292" y="181"/>
                  </a:lnTo>
                  <a:lnTo>
                    <a:pt x="1288" y="160"/>
                  </a:lnTo>
                  <a:lnTo>
                    <a:pt x="1282" y="142"/>
                  </a:lnTo>
                  <a:lnTo>
                    <a:pt x="1274" y="122"/>
                  </a:lnTo>
                  <a:lnTo>
                    <a:pt x="1262" y="104"/>
                  </a:lnTo>
                  <a:lnTo>
                    <a:pt x="1251" y="88"/>
                  </a:lnTo>
                  <a:lnTo>
                    <a:pt x="1236" y="73"/>
                  </a:lnTo>
                  <a:lnTo>
                    <a:pt x="1220" y="59"/>
                  </a:lnTo>
                  <a:lnTo>
                    <a:pt x="1202" y="46"/>
                  </a:lnTo>
                  <a:lnTo>
                    <a:pt x="1183" y="34"/>
                  </a:lnTo>
                  <a:lnTo>
                    <a:pt x="1162" y="25"/>
                  </a:lnTo>
                  <a:lnTo>
                    <a:pt x="1140" y="17"/>
                  </a:lnTo>
                  <a:lnTo>
                    <a:pt x="1118" y="8"/>
                  </a:lnTo>
                  <a:lnTo>
                    <a:pt x="1093" y="4"/>
                  </a:lnTo>
                  <a:lnTo>
                    <a:pt x="1069" y="2"/>
                  </a:lnTo>
                  <a:lnTo>
                    <a:pt x="1043" y="0"/>
                  </a:lnTo>
                  <a:lnTo>
                    <a:pt x="1043" y="0"/>
                  </a:lnTo>
                  <a:lnTo>
                    <a:pt x="1018" y="2"/>
                  </a:lnTo>
                  <a:lnTo>
                    <a:pt x="992" y="4"/>
                  </a:lnTo>
                  <a:lnTo>
                    <a:pt x="970" y="8"/>
                  </a:lnTo>
                  <a:lnTo>
                    <a:pt x="947" y="17"/>
                  </a:lnTo>
                  <a:lnTo>
                    <a:pt x="924" y="25"/>
                  </a:lnTo>
                  <a:lnTo>
                    <a:pt x="903" y="34"/>
                  </a:lnTo>
                  <a:lnTo>
                    <a:pt x="885" y="46"/>
                  </a:lnTo>
                  <a:lnTo>
                    <a:pt x="867" y="59"/>
                  </a:lnTo>
                  <a:lnTo>
                    <a:pt x="851" y="73"/>
                  </a:lnTo>
                  <a:lnTo>
                    <a:pt x="836" y="88"/>
                  </a:lnTo>
                  <a:lnTo>
                    <a:pt x="823" y="104"/>
                  </a:lnTo>
                  <a:lnTo>
                    <a:pt x="813" y="122"/>
                  </a:lnTo>
                  <a:lnTo>
                    <a:pt x="805" y="142"/>
                  </a:lnTo>
                  <a:lnTo>
                    <a:pt x="799" y="160"/>
                  </a:lnTo>
                  <a:lnTo>
                    <a:pt x="795" y="181"/>
                  </a:lnTo>
                  <a:lnTo>
                    <a:pt x="794" y="200"/>
                  </a:lnTo>
                  <a:lnTo>
                    <a:pt x="794" y="200"/>
                  </a:lnTo>
                  <a:lnTo>
                    <a:pt x="794" y="218"/>
                  </a:lnTo>
                  <a:lnTo>
                    <a:pt x="797" y="235"/>
                  </a:lnTo>
                  <a:lnTo>
                    <a:pt x="802" y="251"/>
                  </a:lnTo>
                  <a:lnTo>
                    <a:pt x="807" y="264"/>
                  </a:lnTo>
                  <a:lnTo>
                    <a:pt x="813" y="277"/>
                  </a:lnTo>
                  <a:lnTo>
                    <a:pt x="822" y="288"/>
                  </a:lnTo>
                  <a:lnTo>
                    <a:pt x="830" y="298"/>
                  </a:lnTo>
                  <a:lnTo>
                    <a:pt x="838" y="308"/>
                  </a:lnTo>
                  <a:lnTo>
                    <a:pt x="854" y="322"/>
                  </a:lnTo>
                  <a:lnTo>
                    <a:pt x="867" y="334"/>
                  </a:lnTo>
                  <a:lnTo>
                    <a:pt x="882" y="342"/>
                  </a:lnTo>
                  <a:lnTo>
                    <a:pt x="882" y="342"/>
                  </a:lnTo>
                  <a:lnTo>
                    <a:pt x="891" y="347"/>
                  </a:lnTo>
                  <a:lnTo>
                    <a:pt x="901" y="353"/>
                  </a:lnTo>
                  <a:lnTo>
                    <a:pt x="909" y="361"/>
                  </a:lnTo>
                  <a:lnTo>
                    <a:pt x="916" y="368"/>
                  </a:lnTo>
                  <a:lnTo>
                    <a:pt x="921" y="376"/>
                  </a:lnTo>
                  <a:lnTo>
                    <a:pt x="924" y="383"/>
                  </a:lnTo>
                  <a:lnTo>
                    <a:pt x="926" y="391"/>
                  </a:lnTo>
                  <a:lnTo>
                    <a:pt x="926" y="397"/>
                  </a:lnTo>
                  <a:lnTo>
                    <a:pt x="924" y="404"/>
                  </a:lnTo>
                  <a:lnTo>
                    <a:pt x="921" y="410"/>
                  </a:lnTo>
                  <a:lnTo>
                    <a:pt x="916" y="415"/>
                  </a:lnTo>
                  <a:lnTo>
                    <a:pt x="909" y="420"/>
                  </a:lnTo>
                  <a:lnTo>
                    <a:pt x="901" y="425"/>
                  </a:lnTo>
                  <a:lnTo>
                    <a:pt x="891" y="428"/>
                  </a:lnTo>
                  <a:lnTo>
                    <a:pt x="880" y="430"/>
                  </a:lnTo>
                  <a:lnTo>
                    <a:pt x="869" y="430"/>
                  </a:lnTo>
                  <a:lnTo>
                    <a:pt x="595" y="430"/>
                  </a:lnTo>
                  <a:lnTo>
                    <a:pt x="595" y="431"/>
                  </a:lnTo>
                  <a:lnTo>
                    <a:pt x="0" y="431"/>
                  </a:lnTo>
                  <a:lnTo>
                    <a:pt x="0" y="1305"/>
                  </a:lnTo>
                  <a:lnTo>
                    <a:pt x="0" y="1305"/>
                  </a:lnTo>
                  <a:lnTo>
                    <a:pt x="0" y="1317"/>
                  </a:lnTo>
                  <a:lnTo>
                    <a:pt x="2" y="1328"/>
                  </a:lnTo>
                  <a:lnTo>
                    <a:pt x="5" y="1338"/>
                  </a:lnTo>
                  <a:lnTo>
                    <a:pt x="10" y="1346"/>
                  </a:lnTo>
                  <a:lnTo>
                    <a:pt x="15" y="1352"/>
                  </a:lnTo>
                  <a:lnTo>
                    <a:pt x="19" y="1357"/>
                  </a:lnTo>
                  <a:lnTo>
                    <a:pt x="26" y="1361"/>
                  </a:lnTo>
                  <a:lnTo>
                    <a:pt x="32" y="1362"/>
                  </a:lnTo>
                  <a:lnTo>
                    <a:pt x="39" y="1362"/>
                  </a:lnTo>
                  <a:lnTo>
                    <a:pt x="47" y="1361"/>
                  </a:lnTo>
                  <a:lnTo>
                    <a:pt x="54" y="1357"/>
                  </a:lnTo>
                  <a:lnTo>
                    <a:pt x="62" y="1352"/>
                  </a:lnTo>
                  <a:lnTo>
                    <a:pt x="68" y="1346"/>
                  </a:lnTo>
                  <a:lnTo>
                    <a:pt x="76" y="1338"/>
                  </a:lnTo>
                  <a:lnTo>
                    <a:pt x="83" y="1328"/>
                  </a:lnTo>
                  <a:lnTo>
                    <a:pt x="88" y="1318"/>
                  </a:lnTo>
                  <a:lnTo>
                    <a:pt x="88" y="1318"/>
                  </a:lnTo>
                  <a:lnTo>
                    <a:pt x="96" y="1304"/>
                  </a:lnTo>
                  <a:lnTo>
                    <a:pt x="107" y="1291"/>
                  </a:lnTo>
                  <a:lnTo>
                    <a:pt x="122" y="1274"/>
                  </a:lnTo>
                  <a:lnTo>
                    <a:pt x="132" y="1266"/>
                  </a:lnTo>
                  <a:lnTo>
                    <a:pt x="141" y="1258"/>
                  </a:lnTo>
                  <a:lnTo>
                    <a:pt x="153" y="1250"/>
                  </a:lnTo>
                  <a:lnTo>
                    <a:pt x="166" y="1243"/>
                  </a:lnTo>
                  <a:lnTo>
                    <a:pt x="179" y="1238"/>
                  </a:lnTo>
                  <a:lnTo>
                    <a:pt x="195" y="1234"/>
                  </a:lnTo>
                  <a:lnTo>
                    <a:pt x="211" y="1230"/>
                  </a:lnTo>
                  <a:lnTo>
                    <a:pt x="229" y="1230"/>
                  </a:lnTo>
                  <a:lnTo>
                    <a:pt x="229" y="1230"/>
                  </a:lnTo>
                  <a:lnTo>
                    <a:pt x="249" y="1232"/>
                  </a:lnTo>
                  <a:lnTo>
                    <a:pt x="270" y="1235"/>
                  </a:lnTo>
                  <a:lnTo>
                    <a:pt x="288" y="1242"/>
                  </a:lnTo>
                  <a:lnTo>
                    <a:pt x="307" y="1250"/>
                  </a:lnTo>
                  <a:lnTo>
                    <a:pt x="325" y="1260"/>
                  </a:lnTo>
                  <a:lnTo>
                    <a:pt x="342" y="1273"/>
                  </a:lnTo>
                  <a:lnTo>
                    <a:pt x="356" y="1287"/>
                  </a:lnTo>
                  <a:lnTo>
                    <a:pt x="371" y="1304"/>
                  </a:lnTo>
                  <a:lnTo>
                    <a:pt x="384" y="1321"/>
                  </a:lnTo>
                  <a:lnTo>
                    <a:pt x="395" y="1339"/>
                  </a:lnTo>
                  <a:lnTo>
                    <a:pt x="405" y="1361"/>
                  </a:lnTo>
                  <a:lnTo>
                    <a:pt x="413" y="1383"/>
                  </a:lnTo>
                  <a:lnTo>
                    <a:pt x="421" y="1406"/>
                  </a:lnTo>
                  <a:lnTo>
                    <a:pt x="426" y="1429"/>
                  </a:lnTo>
                  <a:lnTo>
                    <a:pt x="428" y="1455"/>
                  </a:lnTo>
                  <a:lnTo>
                    <a:pt x="429" y="1479"/>
                  </a:lnTo>
                  <a:lnTo>
                    <a:pt x="429" y="1479"/>
                  </a:lnTo>
                  <a:lnTo>
                    <a:pt x="428" y="1505"/>
                  </a:lnTo>
                  <a:lnTo>
                    <a:pt x="426" y="1530"/>
                  </a:lnTo>
                  <a:lnTo>
                    <a:pt x="421" y="1554"/>
                  </a:lnTo>
                  <a:lnTo>
                    <a:pt x="413" y="1577"/>
                  </a:lnTo>
                  <a:lnTo>
                    <a:pt x="405" y="1598"/>
                  </a:lnTo>
                  <a:lnTo>
                    <a:pt x="395" y="1619"/>
                  </a:lnTo>
                  <a:lnTo>
                    <a:pt x="384" y="1639"/>
                  </a:lnTo>
                  <a:lnTo>
                    <a:pt x="371" y="1657"/>
                  </a:lnTo>
                  <a:lnTo>
                    <a:pt x="356" y="1673"/>
                  </a:lnTo>
                  <a:lnTo>
                    <a:pt x="342" y="1686"/>
                  </a:lnTo>
                  <a:lnTo>
                    <a:pt x="325" y="1699"/>
                  </a:lnTo>
                  <a:lnTo>
                    <a:pt x="307" y="1710"/>
                  </a:lnTo>
                  <a:lnTo>
                    <a:pt x="288" y="1718"/>
                  </a:lnTo>
                  <a:lnTo>
                    <a:pt x="270" y="1725"/>
                  </a:lnTo>
                  <a:lnTo>
                    <a:pt x="249" y="1728"/>
                  </a:lnTo>
                  <a:lnTo>
                    <a:pt x="229" y="1730"/>
                  </a:lnTo>
                  <a:lnTo>
                    <a:pt x="229" y="1730"/>
                  </a:lnTo>
                  <a:close/>
                </a:path>
              </a:pathLst>
            </a:custGeom>
            <a:solidFill>
              <a:schemeClr val="accent4">
                <a:lumMod val="75000"/>
              </a:schemeClr>
            </a:solidFill>
            <a:ln w="15875">
              <a:solidFill>
                <a:schemeClr val="accent5">
                  <a:lumMod val="50000"/>
                </a:schemeClr>
              </a:solidFill>
              <a:prstDash val="solid"/>
              <a:round/>
              <a:headEnd/>
              <a:tailEnd/>
            </a:ln>
            <a:scene3d>
              <a:camera prst="orthographicFront"/>
              <a:lightRig rig="threePt" dir="t"/>
            </a:scene3d>
            <a:sp3d contourW="12700">
              <a:bevelT/>
              <a:contourClr>
                <a:srgbClr val="002060"/>
              </a:contourClr>
            </a:sp3d>
          </p:spPr>
          <p:txBody>
            <a:bodyPr tIns="468000" anchor="ctr" anchorCtr="1"/>
            <a:lstStyle/>
            <a:p>
              <a:pPr eaLnBrk="1" hangingPunct="1">
                <a:defRPr/>
              </a:pPr>
              <a:r>
                <a:rPr lang="en-US" sz="6000" b="1" dirty="0">
                  <a:solidFill>
                    <a:schemeClr val="bg1"/>
                  </a:solidFill>
                  <a:latin typeface="Arial" charset="0"/>
                  <a:ea typeface="Arial" charset="0"/>
                  <a:cs typeface="Arial" charset="0"/>
                </a:rPr>
                <a:t>T</a:t>
              </a:r>
              <a:endParaRPr lang="en-GB" sz="6000" b="1" dirty="0">
                <a:solidFill>
                  <a:schemeClr val="bg1"/>
                </a:solidFill>
                <a:latin typeface="Arial" charset="0"/>
                <a:ea typeface="Arial" charset="0"/>
                <a:cs typeface="Arial" charset="0"/>
              </a:endParaRPr>
            </a:p>
          </p:txBody>
        </p:sp>
      </p:grpSp>
    </p:spTree>
    <p:extLst>
      <p:ext uri="{BB962C8B-B14F-4D97-AF65-F5344CB8AC3E}">
        <p14:creationId xmlns:p14="http://schemas.microsoft.com/office/powerpoint/2010/main" val="261327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6E5C4-4A12-4F91-BD00-27DBA642CD57}"/>
              </a:ext>
            </a:extLst>
          </p:cNvPr>
          <p:cNvSpPr>
            <a:spLocks noGrp="1"/>
          </p:cNvSpPr>
          <p:nvPr>
            <p:ph type="title"/>
          </p:nvPr>
        </p:nvSpPr>
        <p:spPr>
          <a:xfrm>
            <a:off x="509450" y="203041"/>
            <a:ext cx="11369512" cy="777875"/>
          </a:xfrm>
          <a:solidFill>
            <a:srgbClr val="FFFFCC"/>
          </a:solidFill>
        </p:spPr>
        <p:txBody>
          <a:bodyPr>
            <a:noAutofit/>
          </a:bodyPr>
          <a:lstStyle/>
          <a:p>
            <a:r>
              <a:rPr lang="en-US" sz="3200" b="1" dirty="0">
                <a:solidFill>
                  <a:srgbClr val="C00000"/>
                </a:solidFill>
                <a:latin typeface="Times New Roman" panose="02020603050405020304" pitchFamily="18" charset="0"/>
                <a:cs typeface="Times New Roman" panose="02020603050405020304" pitchFamily="18" charset="0"/>
              </a:rPr>
              <a:t>Strategic direction for the improvement of CRVS in Africa</a:t>
            </a:r>
          </a:p>
        </p:txBody>
      </p:sp>
      <p:sp>
        <p:nvSpPr>
          <p:cNvPr id="3" name="Content Placeholder 2">
            <a:extLst>
              <a:ext uri="{FF2B5EF4-FFF2-40B4-BE49-F238E27FC236}">
                <a16:creationId xmlns:a16="http://schemas.microsoft.com/office/drawing/2014/main" id="{8745D9CA-EEB5-4225-BD58-422909ADA832}"/>
              </a:ext>
            </a:extLst>
          </p:cNvPr>
          <p:cNvSpPr>
            <a:spLocks noGrp="1"/>
          </p:cNvSpPr>
          <p:nvPr>
            <p:ph idx="1"/>
          </p:nvPr>
        </p:nvSpPr>
        <p:spPr>
          <a:xfrm>
            <a:off x="289560" y="1331527"/>
            <a:ext cx="11460480" cy="4776310"/>
          </a:xfrm>
        </p:spPr>
        <p:txBody>
          <a:bodyPr/>
          <a:lstStyle/>
          <a:p>
            <a:endParaRPr lang="en-US" dirty="0"/>
          </a:p>
          <a:p>
            <a:pPr marL="0" indent="0">
              <a:buNone/>
            </a:pPr>
            <a:endParaRPr lang="en-US" dirty="0"/>
          </a:p>
          <a:p>
            <a:endParaRPr lang="en-US" dirty="0"/>
          </a:p>
          <a:p>
            <a:pPr marL="0" indent="0">
              <a:buNone/>
            </a:pPr>
            <a:endParaRPr lang="en-US" dirty="0"/>
          </a:p>
        </p:txBody>
      </p:sp>
      <p:sp>
        <p:nvSpPr>
          <p:cNvPr id="5" name="Slide Number Placeholder 4">
            <a:extLst>
              <a:ext uri="{FF2B5EF4-FFF2-40B4-BE49-F238E27FC236}">
                <a16:creationId xmlns:a16="http://schemas.microsoft.com/office/drawing/2014/main" id="{D50DF282-4CDF-4AAA-B90B-9904283118F7}"/>
              </a:ext>
            </a:extLst>
          </p:cNvPr>
          <p:cNvSpPr>
            <a:spLocks noGrp="1"/>
          </p:cNvSpPr>
          <p:nvPr>
            <p:ph type="sldNum" sz="quarter" idx="12"/>
          </p:nvPr>
        </p:nvSpPr>
        <p:spPr/>
        <p:txBody>
          <a:bodyPr/>
          <a:lstStyle/>
          <a:p>
            <a:fld id="{B96AB39B-0659-48CE-9D30-E110089F40AC}" type="slidenum">
              <a:rPr lang="en-US" smtClean="0"/>
              <a:t>6</a:t>
            </a:fld>
            <a:endParaRPr lang="en-US"/>
          </a:p>
        </p:txBody>
      </p:sp>
      <p:sp>
        <p:nvSpPr>
          <p:cNvPr id="6" name="Rectangle 5">
            <a:extLst>
              <a:ext uri="{FF2B5EF4-FFF2-40B4-BE49-F238E27FC236}">
                <a16:creationId xmlns:a16="http://schemas.microsoft.com/office/drawing/2014/main" id="{7F903F3D-C701-467B-A12F-7CE867C34CF5}"/>
              </a:ext>
            </a:extLst>
          </p:cNvPr>
          <p:cNvSpPr>
            <a:spLocks noChangeArrowheads="1"/>
          </p:cNvSpPr>
          <p:nvPr/>
        </p:nvSpPr>
        <p:spPr bwMode="auto">
          <a:xfrm>
            <a:off x="2454534" y="1654491"/>
            <a:ext cx="7282932" cy="555721"/>
          </a:xfrm>
          <a:prstGeom prst="rect">
            <a:avLst/>
          </a:prstGeom>
          <a:solidFill>
            <a:schemeClr val="accent4">
              <a:lumMod val="20000"/>
              <a:lumOff val="80000"/>
            </a:schemeClr>
          </a:solidFill>
          <a:ln w="12700">
            <a:solidFill>
              <a:schemeClr val="accent2">
                <a:lumMod val="75000"/>
              </a:schemeClr>
            </a:solidFill>
            <a:miter lim="800000"/>
            <a:headEnd/>
            <a:tailEnd/>
          </a:ln>
          <a:effectLst>
            <a:outerShdw dist="28398" dir="3806097" algn="ctr" rotWithShape="0">
              <a:srgbClr val="7F5F00">
                <a:alpha val="50000"/>
              </a:srgbClr>
            </a:outerShdw>
          </a:effectLst>
        </p:spPr>
        <p:txBody>
          <a:bodyPr rot="0" vert="horz" wrap="square" lIns="91440" tIns="45720" rIns="91440" bIns="45720" anchor="t" anchorCtr="0" upright="1">
            <a:noAutofit/>
          </a:bodyPr>
          <a:lstStyle/>
          <a:p>
            <a:pPr marL="0" marR="0" algn="ctr">
              <a:spcBef>
                <a:spcPts val="0"/>
              </a:spcBef>
            </a:pPr>
            <a:r>
              <a:rPr lang="en-US" sz="2800" b="1" i="1" dirty="0">
                <a:solidFill>
                  <a:srgbClr val="3366FF"/>
                </a:solidFill>
                <a:effectLst/>
                <a:latin typeface="Times New Roman" panose="02020603050405020304" pitchFamily="18" charset="0"/>
                <a:ea typeface="Calibri" panose="020F0502020204030204" pitchFamily="34" charset="0"/>
                <a:cs typeface="Times New Roman" panose="02020603050405020304" pitchFamily="18" charset="0"/>
              </a:rPr>
              <a:t>Vision: Everyone visible in Africa !!!</a:t>
            </a:r>
            <a:endParaRPr lang="en-US" sz="2800" dirty="0">
              <a:solidFill>
                <a:srgbClr val="3366FF"/>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US" sz="2800" dirty="0">
                <a:solidFill>
                  <a:srgbClr val="3366FF"/>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7" name="Rectangle 6">
            <a:extLst>
              <a:ext uri="{FF2B5EF4-FFF2-40B4-BE49-F238E27FC236}">
                <a16:creationId xmlns:a16="http://schemas.microsoft.com/office/drawing/2014/main" id="{0474DE46-A663-44CE-A35D-C55FA728F262}"/>
              </a:ext>
            </a:extLst>
          </p:cNvPr>
          <p:cNvSpPr>
            <a:spLocks noChangeArrowheads="1"/>
          </p:cNvSpPr>
          <p:nvPr/>
        </p:nvSpPr>
        <p:spPr bwMode="auto">
          <a:xfrm>
            <a:off x="1126957" y="2795936"/>
            <a:ext cx="10085539" cy="2850262"/>
          </a:xfrm>
          <a:prstGeom prst="rect">
            <a:avLst/>
          </a:prstGeom>
          <a:gradFill rotWithShape="0">
            <a:gsLst>
              <a:gs pos="0">
                <a:srgbClr val="FFFFFF"/>
              </a:gs>
              <a:gs pos="100000">
                <a:srgbClr val="C5E0B3"/>
              </a:gs>
            </a:gsLst>
            <a:lin ang="5400000" scaled="1"/>
          </a:gradFill>
          <a:ln w="12700">
            <a:solidFill>
              <a:srgbClr val="A8D08D"/>
            </a:solidFill>
            <a:miter lim="800000"/>
            <a:headEnd/>
            <a:tailEnd/>
          </a:ln>
          <a:effectLst>
            <a:outerShdw dist="28398" dir="3806097" algn="ctr" rotWithShape="0">
              <a:srgbClr val="375623">
                <a:alpha val="50000"/>
              </a:srgbClr>
            </a:outerShdw>
          </a:effectLst>
        </p:spPr>
        <p:txBody>
          <a:bodyPr rot="0" vert="horz" wrap="square" lIns="91440" tIns="45720" rIns="91440" bIns="45720" anchor="t" anchorCtr="0" upright="1">
            <a:noAutofit/>
          </a:bodyPr>
          <a:lstStyle/>
          <a:p>
            <a:pPr algn="just"/>
            <a:r>
              <a:rPr lang="en-US" sz="2800" b="1" i="1" dirty="0">
                <a:effectLst/>
                <a:latin typeface="Times New Roman" panose="02020603050405020304" pitchFamily="18" charset="0"/>
                <a:ea typeface="Calibri" panose="020F0502020204030204" pitchFamily="34" charset="0"/>
                <a:cs typeface="Times New Roman" panose="02020603050405020304" pitchFamily="18" charset="0"/>
              </a:rPr>
              <a:t>Mission: To be the </a:t>
            </a:r>
            <a:r>
              <a:rPr lang="en-US" sz="2800" b="1" i="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foundation for the acquisition of legal identity</a:t>
            </a:r>
            <a:r>
              <a:rPr lang="en-US" sz="2800" b="1" i="1" dirty="0">
                <a:effectLst/>
                <a:latin typeface="Times New Roman" panose="02020603050405020304" pitchFamily="18" charset="0"/>
                <a:ea typeface="Calibri" panose="020F0502020204030204" pitchFamily="34" charset="0"/>
                <a:cs typeface="Times New Roman" panose="02020603050405020304" pitchFamily="18" charset="0"/>
              </a:rPr>
              <a:t> for all from birth in order to ensure the realization of universal basic human and civil rights; </a:t>
            </a:r>
            <a:r>
              <a:rPr lang="en-US" sz="2800" b="1" i="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improved service delivery through interoperable systems</a:t>
            </a:r>
            <a:r>
              <a:rPr lang="en-US" sz="2800" b="1" i="1" dirty="0">
                <a:effectLst/>
                <a:latin typeface="Times New Roman" panose="02020603050405020304" pitchFamily="18" charset="0"/>
                <a:ea typeface="Calibri" panose="020F0502020204030204" pitchFamily="34" charset="0"/>
                <a:cs typeface="Times New Roman" panose="02020603050405020304" pitchFamily="18" charset="0"/>
              </a:rPr>
              <a:t>; and provide solid basis for informed </a:t>
            </a:r>
            <a:r>
              <a:rPr lang="en-US" sz="2800" b="1" i="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evidence-based planning and decisions </a:t>
            </a:r>
            <a:r>
              <a:rPr lang="en-US" sz="2800" b="1" i="1" dirty="0">
                <a:effectLst/>
                <a:latin typeface="Times New Roman" panose="02020603050405020304" pitchFamily="18" charset="0"/>
                <a:ea typeface="Calibri" panose="020F0502020204030204" pitchFamily="34" charset="0"/>
                <a:cs typeface="Times New Roman" panose="02020603050405020304" pitchFamily="18" charset="0"/>
              </a:rPr>
              <a:t>through an efficient and complete civil registration and vital statistics system.</a:t>
            </a:r>
            <a:endParaRPr lang="en-US" sz="2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0493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5961-89F2-469D-BF6D-A7C351395479}"/>
              </a:ext>
            </a:extLst>
          </p:cNvPr>
          <p:cNvSpPr>
            <a:spLocks noGrp="1"/>
          </p:cNvSpPr>
          <p:nvPr>
            <p:ph type="title"/>
          </p:nvPr>
        </p:nvSpPr>
        <p:spPr>
          <a:xfrm>
            <a:off x="365760" y="175478"/>
            <a:ext cx="10515600" cy="483986"/>
          </a:xfrm>
          <a:solidFill>
            <a:srgbClr val="FFFFCC"/>
          </a:solidFill>
        </p:spPr>
        <p:txBody>
          <a:bodyPr>
            <a:normAutofit fontScale="90000"/>
          </a:bodyPr>
          <a:lstStyle/>
          <a:p>
            <a:r>
              <a:rPr lang="en-GB" sz="3200" b="1" dirty="0">
                <a:solidFill>
                  <a:srgbClr val="C00000"/>
                </a:solidFill>
                <a:latin typeface="Arial Narrow" panose="020B0606020202030204" pitchFamily="34" charset="0"/>
              </a:rPr>
              <a:t>Strategic outcomes</a:t>
            </a:r>
            <a:endParaRPr lang="en-US" sz="3200" b="1" strike="sngStrike" dirty="0">
              <a:solidFill>
                <a:srgbClr val="C00000"/>
              </a:solidFill>
              <a:latin typeface="Arial Narrow" panose="020B0606020202030204" pitchFamily="34" charset="0"/>
            </a:endParaRPr>
          </a:p>
        </p:txBody>
      </p:sp>
      <p:sp>
        <p:nvSpPr>
          <p:cNvPr id="5" name="Slide Number Placeholder 4">
            <a:extLst>
              <a:ext uri="{FF2B5EF4-FFF2-40B4-BE49-F238E27FC236}">
                <a16:creationId xmlns:a16="http://schemas.microsoft.com/office/drawing/2014/main" id="{A3294268-9482-4D94-BCAE-1C1496111BCF}"/>
              </a:ext>
            </a:extLst>
          </p:cNvPr>
          <p:cNvSpPr>
            <a:spLocks noGrp="1"/>
          </p:cNvSpPr>
          <p:nvPr>
            <p:ph type="sldNum" sz="quarter" idx="12"/>
          </p:nvPr>
        </p:nvSpPr>
        <p:spPr/>
        <p:txBody>
          <a:bodyPr/>
          <a:lstStyle/>
          <a:p>
            <a:fld id="{B96AB39B-0659-48CE-9D30-E110089F40AC}" type="slidenum">
              <a:rPr lang="en-US" smtClean="0"/>
              <a:t>7</a:t>
            </a:fld>
            <a:endParaRPr lang="en-US"/>
          </a:p>
        </p:txBody>
      </p:sp>
      <p:sp>
        <p:nvSpPr>
          <p:cNvPr id="7" name="Content Placeholder 2">
            <a:extLst>
              <a:ext uri="{FF2B5EF4-FFF2-40B4-BE49-F238E27FC236}">
                <a16:creationId xmlns:a16="http://schemas.microsoft.com/office/drawing/2014/main" id="{D4A16A12-AB13-1299-1C79-E68F7277A954}"/>
              </a:ext>
            </a:extLst>
          </p:cNvPr>
          <p:cNvSpPr>
            <a:spLocks noGrp="1"/>
          </p:cNvSpPr>
          <p:nvPr>
            <p:ph idx="1"/>
          </p:nvPr>
        </p:nvSpPr>
        <p:spPr>
          <a:xfrm>
            <a:off x="365760" y="782596"/>
            <a:ext cx="11460480" cy="5573754"/>
          </a:xfrm>
        </p:spPr>
        <p:txBody>
          <a:bodyPr>
            <a:noAutofit/>
          </a:bodyPr>
          <a:lstStyle/>
          <a:p>
            <a:pPr marL="0" indent="0">
              <a:lnSpc>
                <a:spcPct val="100000"/>
              </a:lnSpc>
              <a:spcBef>
                <a:spcPts val="0"/>
              </a:spcBef>
              <a:buNone/>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Strategic Outcome 1: Foundation for the acquisition of legal </a:t>
            </a:r>
            <a:r>
              <a:rPr lang="en-US"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 rights, privileges and identity for all</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57150" marR="0" indent="0">
              <a:lnSpc>
                <a:spcPct val="100000"/>
              </a:lnSpc>
              <a:spcBef>
                <a:spcPts val="0"/>
              </a:spcBef>
              <a:buNone/>
            </a:pP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Goal statement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By 2027 at least 40 African countries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would have in place reformed legal framework, aligned to international standards, that provides a firm foundation for comprehensive CRVS and identity systems</a:t>
            </a:r>
            <a:r>
              <a:rPr lang="en-ZA"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0000"/>
              </a:lnSpc>
              <a:spcBef>
                <a:spcPts val="0"/>
              </a:spcBef>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0000"/>
              </a:lnSpc>
              <a:spcBef>
                <a:spcPts val="0"/>
              </a:spcBef>
              <a:buNone/>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Strategic Outcome 2: </a:t>
            </a:r>
            <a:r>
              <a:rPr lang="en-ZA" sz="2000" b="1" dirty="0">
                <a:effectLst/>
                <a:latin typeface="Times New Roman" panose="02020603050405020304" pitchFamily="18" charset="0"/>
                <a:ea typeface="Calibri" panose="020F0502020204030204" pitchFamily="34" charset="0"/>
                <a:cs typeface="Times New Roman" panose="02020603050405020304" pitchFamily="18" charset="0"/>
              </a:rPr>
              <a:t>Reliable data and vital statistics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57150" marR="0" indent="0" algn="just">
              <a:lnSpc>
                <a:spcPct val="100000"/>
              </a:lnSpc>
              <a:spcBef>
                <a:spcPts val="0"/>
              </a:spcBef>
              <a:buNone/>
            </a:pP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Goal statement:</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By 2027</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quality and timely registration-based vital statistics, underpinned by sound statistical methodologies are available and accessible to users </a:t>
            </a:r>
            <a:r>
              <a:rPr lang="en-ZA"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informed planning, monitoring and decision making in</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least 40 countries</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00000"/>
              </a:lnSpc>
              <a:spcBef>
                <a:spcPts val="0"/>
              </a:spcBef>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00000"/>
              </a:lnSpc>
              <a:spcBef>
                <a:spcPts val="0"/>
              </a:spcBef>
              <a:buNone/>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Strategic Outcome 3: Improved governance in </a:t>
            </a:r>
            <a:r>
              <a:rPr lang="en-ZA" sz="2000" b="1" dirty="0">
                <a:effectLst/>
                <a:latin typeface="Times New Roman" panose="02020603050405020304" pitchFamily="18" charset="0"/>
                <a:ea typeface="Calibri" panose="020F0502020204030204" pitchFamily="34" charset="0"/>
                <a:cs typeface="Times New Roman" panose="02020603050405020304" pitchFamily="18" charset="0"/>
              </a:rPr>
              <a:t>public</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administration services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57150" marR="0" indent="0" algn="just">
              <a:lnSpc>
                <a:spcPct val="100000"/>
              </a:lnSpc>
              <a:spcBef>
                <a:spcPts val="0"/>
              </a:spcBef>
              <a:buNone/>
            </a:pPr>
            <a:r>
              <a:rPr lang="en-US" sz="20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Goal statement:</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By 2027</a:t>
            </a:r>
            <a:r>
              <a:rPr lang="en-ZA"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CRVS government stakeholders of </a:t>
            </a:r>
            <a:r>
              <a:rPr lang="en-ZA"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least 30 countries are benefiting from sharing</a:t>
            </a:r>
            <a:r>
              <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of information across </a:t>
            </a:r>
            <a:r>
              <a:rPr lang="en-ZA"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robust and </a:t>
            </a:r>
            <a:r>
              <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interoperable systems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whose access is governed by an adequate data protection regulation and framework</a:t>
            </a:r>
            <a:r>
              <a:rPr lang="en-ZA"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00000"/>
              </a:lnSpc>
              <a:spcBef>
                <a:spcPts val="0"/>
              </a:spcBef>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00000"/>
              </a:lnSpc>
              <a:spcBef>
                <a:spcPts val="0"/>
              </a:spcBef>
              <a:buNone/>
            </a:pPr>
            <a:r>
              <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Strategic outcome 4: Modernization of CRVS systems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57150" marR="0" indent="0" algn="just">
              <a:lnSpc>
                <a:spcPct val="100000"/>
              </a:lnSpc>
              <a:spcBef>
                <a:spcPts val="0"/>
              </a:spcBef>
              <a:buNone/>
            </a:pPr>
            <a:r>
              <a:rPr lang="en-US" sz="2000" i="1"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Goal statement:</a:t>
            </a:r>
            <a:r>
              <a:rPr lang="en-US" sz="20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By 2027</a:t>
            </a:r>
            <a:r>
              <a:rPr lang="en-ZA" sz="2000" b="1"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 at least 30 countries </a:t>
            </a:r>
            <a:r>
              <a:rPr lang="en-ZA" sz="20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have </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enhanced capacity to develop or improve digitization and promote interoperability of CRVS and other related systems at national levels.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0000"/>
              </a:lnSpc>
              <a:spcBef>
                <a:spcPts val="0"/>
              </a:spcBef>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0882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F006-C898-18BD-A140-FF408A3157E5}"/>
              </a:ext>
            </a:extLst>
          </p:cNvPr>
          <p:cNvSpPr>
            <a:spLocks noGrp="1"/>
          </p:cNvSpPr>
          <p:nvPr>
            <p:ph type="title"/>
          </p:nvPr>
        </p:nvSpPr>
        <p:spPr>
          <a:xfrm>
            <a:off x="914400" y="205327"/>
            <a:ext cx="2432481" cy="771217"/>
          </a:xfrm>
          <a:solidFill>
            <a:srgbClr val="FFFFCC"/>
          </a:solidFill>
        </p:spPr>
        <p:txBody>
          <a:bodyPr>
            <a:noAutofit/>
          </a:bodyPr>
          <a:lstStyle/>
          <a:p>
            <a:r>
              <a:rPr lang="en-US" sz="3200" b="1" dirty="0">
                <a:solidFill>
                  <a:srgbClr val="3366FF"/>
                </a:solidFill>
                <a:effectLst/>
                <a:latin typeface="Times New Roman" panose="02020603050405020304" pitchFamily="18" charset="0"/>
                <a:ea typeface="Calibri" panose="020F0502020204030204" pitchFamily="34" charset="0"/>
                <a:cs typeface="Calibri" panose="020F0502020204030204" pitchFamily="34" charset="0"/>
              </a:rPr>
              <a:t>Strategy map</a:t>
            </a:r>
            <a:endParaRPr lang="en-US" sz="3200" b="1" dirty="0">
              <a:solidFill>
                <a:srgbClr val="3366FF"/>
              </a:solidFill>
            </a:endParaRPr>
          </a:p>
        </p:txBody>
      </p:sp>
      <p:pic>
        <p:nvPicPr>
          <p:cNvPr id="4" name="Picture 3">
            <a:extLst>
              <a:ext uri="{FF2B5EF4-FFF2-40B4-BE49-F238E27FC236}">
                <a16:creationId xmlns:a16="http://schemas.microsoft.com/office/drawing/2014/main" id="{C8418918-286E-3014-A96C-11364ED58C90}"/>
              </a:ext>
            </a:extLst>
          </p:cNvPr>
          <p:cNvPicPr>
            <a:picLocks noChangeAspect="1"/>
          </p:cNvPicPr>
          <p:nvPr/>
        </p:nvPicPr>
        <p:blipFill>
          <a:blip r:embed="rId3"/>
          <a:stretch>
            <a:fillRect/>
          </a:stretch>
        </p:blipFill>
        <p:spPr>
          <a:xfrm>
            <a:off x="3412806" y="79899"/>
            <a:ext cx="6212677" cy="6676008"/>
          </a:xfrm>
          <a:prstGeom prst="rect">
            <a:avLst/>
          </a:prstGeom>
        </p:spPr>
      </p:pic>
    </p:spTree>
    <p:extLst>
      <p:ext uri="{BB962C8B-B14F-4D97-AF65-F5344CB8AC3E}">
        <p14:creationId xmlns:p14="http://schemas.microsoft.com/office/powerpoint/2010/main" val="2328015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FE357-27ED-F6E0-95BC-D1EF354D7AC1}"/>
              </a:ext>
            </a:extLst>
          </p:cNvPr>
          <p:cNvSpPr>
            <a:spLocks noGrp="1"/>
          </p:cNvSpPr>
          <p:nvPr>
            <p:ph type="title"/>
          </p:nvPr>
        </p:nvSpPr>
        <p:spPr>
          <a:xfrm>
            <a:off x="336241" y="384206"/>
            <a:ext cx="2309305" cy="4143405"/>
          </a:xfrm>
          <a:solidFill>
            <a:srgbClr val="FFFFCC"/>
          </a:solidFill>
        </p:spPr>
        <p:txBody>
          <a:bodyPr>
            <a:normAutofit/>
          </a:bodyPr>
          <a:lstStyle/>
          <a:p>
            <a:pPr algn="ctr"/>
            <a:r>
              <a:rPr lang="en-US" sz="2800" b="1" dirty="0">
                <a:solidFill>
                  <a:srgbClr val="3366FF"/>
                </a:solidFill>
                <a:latin typeface="Times New Roman" panose="02020603050405020304" pitchFamily="18" charset="0"/>
                <a:ea typeface="Calibri" panose="020F0502020204030204" pitchFamily="34" charset="0"/>
                <a:cs typeface="Calibri" panose="020F0502020204030204" pitchFamily="34" charset="0"/>
              </a:rPr>
              <a:t>Governance</a:t>
            </a:r>
            <a:r>
              <a:rPr lang="en-US" sz="2800" b="1" dirty="0">
                <a:solidFill>
                  <a:srgbClr val="3366FF"/>
                </a:solidFill>
                <a:effectLst/>
                <a:latin typeface="Times New Roman" panose="02020603050405020304" pitchFamily="18" charset="0"/>
                <a:ea typeface="Calibri" panose="020F0502020204030204" pitchFamily="34" charset="0"/>
                <a:cs typeface="Calibri" panose="020F0502020204030204" pitchFamily="34" charset="0"/>
              </a:rPr>
              <a:t> structure for APAI-CRVS Secretariat </a:t>
            </a:r>
            <a:endParaRPr lang="en-US" sz="2800" b="1" dirty="0">
              <a:solidFill>
                <a:srgbClr val="3366FF"/>
              </a:solidFill>
            </a:endParaRPr>
          </a:p>
        </p:txBody>
      </p:sp>
      <p:pic>
        <p:nvPicPr>
          <p:cNvPr id="4" name="Picture 3">
            <a:extLst>
              <a:ext uri="{FF2B5EF4-FFF2-40B4-BE49-F238E27FC236}">
                <a16:creationId xmlns:a16="http://schemas.microsoft.com/office/drawing/2014/main" id="{FDF24297-AACE-27C3-3FAD-DB2A79B75B97}"/>
              </a:ext>
            </a:extLst>
          </p:cNvPr>
          <p:cNvPicPr>
            <a:picLocks noChangeAspect="1"/>
          </p:cNvPicPr>
          <p:nvPr/>
        </p:nvPicPr>
        <p:blipFill>
          <a:blip r:embed="rId3"/>
          <a:stretch>
            <a:fillRect/>
          </a:stretch>
        </p:blipFill>
        <p:spPr>
          <a:xfrm>
            <a:off x="2936255" y="43972"/>
            <a:ext cx="7438974" cy="6770056"/>
          </a:xfrm>
          <a:prstGeom prst="rect">
            <a:avLst/>
          </a:prstGeom>
          <a:solidFill>
            <a:srgbClr val="FFFFCC"/>
          </a:solidFill>
        </p:spPr>
      </p:pic>
    </p:spTree>
    <p:extLst>
      <p:ext uri="{BB962C8B-B14F-4D97-AF65-F5344CB8AC3E}">
        <p14:creationId xmlns:p14="http://schemas.microsoft.com/office/powerpoint/2010/main" val="2628746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1C348F-06A2-B28F-935C-CBC4763BFFEF}"/>
              </a:ext>
            </a:extLst>
          </p:cNvPr>
          <p:cNvSpPr>
            <a:spLocks noGrp="1"/>
          </p:cNvSpPr>
          <p:nvPr>
            <p:ph idx="1"/>
          </p:nvPr>
        </p:nvSpPr>
        <p:spPr>
          <a:xfrm>
            <a:off x="838200" y="1816747"/>
            <a:ext cx="10515600" cy="4351338"/>
          </a:xfrm>
        </p:spPr>
        <p:txBody>
          <a:bodyPr/>
          <a:lstStyle/>
          <a:p>
            <a:pPr marL="0" indent="0">
              <a:buNone/>
            </a:pPr>
            <a:endParaRPr lang="en-US" dirty="0"/>
          </a:p>
          <a:p>
            <a:pPr marL="0" indent="0">
              <a:buNone/>
            </a:pPr>
            <a:endParaRPr lang="en-US" dirty="0"/>
          </a:p>
          <a:p>
            <a:pPr marL="0" indent="0" algn="ctr">
              <a:buNone/>
            </a:pPr>
            <a:r>
              <a:rPr lang="en-US" sz="4800" dirty="0">
                <a:latin typeface="Algerian" panose="04020705040A02060702" pitchFamily="82" charset="0"/>
              </a:rPr>
              <a:t>Thank you</a:t>
            </a:r>
          </a:p>
        </p:txBody>
      </p:sp>
    </p:spTree>
    <p:extLst>
      <p:ext uri="{BB962C8B-B14F-4D97-AF65-F5344CB8AC3E}">
        <p14:creationId xmlns:p14="http://schemas.microsoft.com/office/powerpoint/2010/main" val="3434760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2774</TotalTime>
  <Words>1688</Words>
  <Application>Microsoft Office PowerPoint</Application>
  <PresentationFormat>Widescreen</PresentationFormat>
  <Paragraphs>84</Paragraphs>
  <Slides>10</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vt:i4>
      </vt:variant>
    </vt:vector>
  </HeadingPairs>
  <TitlesOfParts>
    <vt:vector size="21" baseType="lpstr">
      <vt:lpstr>Algerian</vt:lpstr>
      <vt:lpstr>Arial</vt:lpstr>
      <vt:lpstr>Arial Narrow</vt:lpstr>
      <vt:lpstr>Calibri</vt:lpstr>
      <vt:lpstr>Calibri Light</vt:lpstr>
      <vt:lpstr>Courier New</vt:lpstr>
      <vt:lpstr>Garamond</vt:lpstr>
      <vt:lpstr>Lucida Sans</vt:lpstr>
      <vt:lpstr>Times New Roman</vt:lpstr>
      <vt:lpstr>Wingdings</vt:lpstr>
      <vt:lpstr>Office Theme</vt:lpstr>
      <vt:lpstr>Sixth Conference of African Ministers  Responsible for Civil Registration  Sixth session  Addis Ababa, 24–28 October 2022  Item 2 of the provisional agenda for the expert segment*  Election of the Bureau and adoption of the agenda and programme of work   </vt:lpstr>
      <vt:lpstr>Scope of CRVS in Africa</vt:lpstr>
      <vt:lpstr>Guiding principles of APAI-CRVS</vt:lpstr>
      <vt:lpstr>The purpose of the strategy and action plan</vt:lpstr>
      <vt:lpstr> </vt:lpstr>
      <vt:lpstr>Strategic direction for the improvement of CRVS in Africa</vt:lpstr>
      <vt:lpstr>Strategic outcomes</vt:lpstr>
      <vt:lpstr>Strategy map</vt:lpstr>
      <vt:lpstr>Governance structure for APAI-CRVS Secretariat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Yacob Zewoldi</dc:creator>
  <cp:lastModifiedBy>Yacob Zewoldi</cp:lastModifiedBy>
  <cp:revision>162</cp:revision>
  <cp:lastPrinted>2022-10-13T15:45:42Z</cp:lastPrinted>
  <dcterms:created xsi:type="dcterms:W3CDTF">2022-06-08T13:13:06Z</dcterms:created>
  <dcterms:modified xsi:type="dcterms:W3CDTF">2022-10-27T07:34:35Z</dcterms:modified>
</cp:coreProperties>
</file>