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t-PT" sz="4400" b="0" strike="noStrike" spc="-1">
                <a:latin typeface="Arial"/>
              </a:rPr>
              <a:t>Clique para mover o diapositivo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t-PT" sz="2000" b="0" strike="noStrike" spc="-1">
                <a:latin typeface="Arial"/>
              </a:rPr>
              <a:t>Clique para editar o formato das notas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t-PT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132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pt-PT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pt-PT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133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pt-PT" sz="1400" b="0" strike="noStrike" spc="-1">
                <a:latin typeface="Times New Roman"/>
              </a:defRPr>
            </a:lvl1pPr>
          </a:lstStyle>
          <a:p>
            <a:r>
              <a:rPr lang="pt-PT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134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pt-PT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634442FC-1B47-4A2B-9064-FCEC653AA71D}" type="slidenum">
              <a:rPr lang="pt-PT" sz="1400" b="0" strike="noStrike" spc="-1">
                <a:latin typeface="Times New Roman"/>
              </a:rPr>
              <a:t>‹#›</a:t>
            </a:fld>
            <a:endParaRPr lang="pt-PT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endParaRPr lang="pt-PT" sz="2000" b="0" strike="noStrike" spc="-1"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8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13BF3B0-BD2D-4870-96FC-9DC0DB8336F9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9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CB1D304-FACD-4602-8357-AC10E489089B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10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7DF2CAC-2430-4CF4-9A06-2C598826C574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11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43E7E60-C7A7-478D-87C4-35806818E677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12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87D6CB9-69E6-42FA-AC88-630E7530D853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13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BAA89D-004E-4ADE-AC40-18CC613E529B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14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DCC08A9-70FB-46F5-A7AC-F35FC619F438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15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F313EE6-E65C-4B03-BAAE-2A51F74CA0E0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16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595C217-7AFE-4A2B-8BD8-2962365E3129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19788" cy="3328988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79680" y="4752000"/>
            <a:ext cx="5436720" cy="388656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latin typeface="Arial"/>
              </a:rPr>
              <a:t>Linhas de trabalho </a:t>
            </a:r>
            <a:endParaRPr lang="pt-PT" sz="2000" b="0" strike="noStrike" spc="-1"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17"/>
          </p:nvPr>
        </p:nvSpPr>
        <p:spPr>
          <a:xfrm>
            <a:off x="3850560" y="9378720"/>
            <a:ext cx="2944080" cy="493920"/>
          </a:xfrm>
          <a:prstGeom prst="rect">
            <a:avLst/>
          </a:prstGeom>
          <a:noFill/>
          <a:ln w="0">
            <a:noFill/>
          </a:ln>
        </p:spPr>
        <p:txBody>
          <a:bodyPr lIns="95400" tIns="47520" rIns="95400" bIns="4752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FE61B81-23F5-4A59-A328-B66A1A762DDD}" type="slidenum">
              <a:rPr lang="pt-P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pt-P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587023D-DA5F-4C0F-948B-8C40B27CC16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0F10339-C882-41E2-8002-FDAE9C2EE3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966A26E-3A67-4FFF-9D26-966F741EAC5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D5E7711-3B65-46BF-B1F4-4F06B2CFE58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C03D006-8B1F-4246-A290-E526F53D801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BB586A3D-9C2D-4F73-8695-5E5DC775A17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86D482C-654E-474F-964A-2C14DBCA25A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E0F5475-1B1F-43CC-9776-766730517E7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54ACB52-F78B-4458-826F-8C9056E6660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69DBDB4-3632-464B-AD0F-1780B8EE9A9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947E393-035B-45B8-9A8B-C93084763F1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8F2FE2F-FAA5-4273-9429-58728AD65A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380B71-4A7D-4583-B72F-143B93F2FF7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4ADA6F2-C555-4007-B0E6-56CEE695086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37A4B27-95D3-4CA0-BC62-A6BF4C28D8B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72EC2A9-C4D3-49D5-A712-FF8EA2564AF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9CAF27B-46D2-4A9F-B5B8-25C5E311A59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83ED5F5-972F-4D31-93B4-18B64006D0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6833A-6F5C-4F2D-8F47-2E94114D211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CE55B06-9DB4-463A-9500-D5397DB2CFC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40B3675-9E41-4276-BFA4-BF0EF3D33B7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FD26B64-DB2E-451F-BFF4-9B38712A3C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5D38FF2-49C6-4CB0-AAEF-24AE4B6716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BF73C1A-B229-4914-BBB3-9DB9AC308EE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4B83E87-DC8F-45FA-BEBB-70AF8CD4A00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A6FF8BB-5574-4562-B838-BD64E9AD693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772162-3561-40CE-9255-74E69B01EBC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4EFABF7-3E11-4F5A-A064-6B56D2274F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92E6B58-C751-4BE8-854A-35CA9BD5FBD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AC3DBF7-8A47-47E8-A87C-F3B42AA79B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F44EC9-D86D-4ACD-9699-8EADE15E3F1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599229D-2C7C-4F29-A057-5BA272533F8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2A72FD-9030-4371-8F49-D82CA7AC82F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D6A3214-12CE-47EA-AE07-6F0DF0270D0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A8FB392-582F-4A1C-A790-3F87EB445EF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PT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PT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5E7200E-6C62-43F1-9D15-ACF4BDEE59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10"/>
          <p:cNvPicPr/>
          <p:nvPr/>
        </p:nvPicPr>
        <p:blipFill>
          <a:blip r:embed="rId14"/>
          <a:stretch/>
        </p:blipFill>
        <p:spPr>
          <a:xfrm>
            <a:off x="1076760" y="2185920"/>
            <a:ext cx="3744000" cy="1595880"/>
          </a:xfrm>
          <a:prstGeom prst="rect">
            <a:avLst/>
          </a:prstGeom>
          <a:ln w="0">
            <a:noFill/>
          </a:ln>
        </p:spPr>
      </p:pic>
      <p:sp>
        <p:nvSpPr>
          <p:cNvPr id="10" name="Straight Connector 8"/>
          <p:cNvSpPr/>
          <p:nvPr/>
        </p:nvSpPr>
        <p:spPr>
          <a:xfrm>
            <a:off x="552240" y="842400"/>
            <a:ext cx="8784000" cy="360"/>
          </a:xfrm>
          <a:prstGeom prst="line">
            <a:avLst/>
          </a:prstGeom>
          <a:ln w="19050">
            <a:solidFill>
              <a:srgbClr val="EC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Imagem 12"/>
          <p:cNvPicPr/>
          <p:nvPr/>
        </p:nvPicPr>
        <p:blipFill>
          <a:blip r:embed="rId15"/>
          <a:stretch/>
        </p:blipFill>
        <p:spPr>
          <a:xfrm>
            <a:off x="9561240" y="39600"/>
            <a:ext cx="1967040" cy="838440"/>
          </a:xfrm>
          <a:prstGeom prst="rect">
            <a:avLst/>
          </a:prstGeom>
          <a:ln w="0">
            <a:noFill/>
          </a:ln>
        </p:spPr>
      </p:pic>
      <p:pic>
        <p:nvPicPr>
          <p:cNvPr id="3" name="Picture 6"/>
          <p:cNvPicPr/>
          <p:nvPr/>
        </p:nvPicPr>
        <p:blipFill>
          <a:blip r:embed="rId16"/>
          <a:stretch/>
        </p:blipFill>
        <p:spPr>
          <a:xfrm>
            <a:off x="0" y="6409440"/>
            <a:ext cx="12190680" cy="447120"/>
          </a:xfrm>
          <a:prstGeom prst="rect">
            <a:avLst/>
          </a:prstGeom>
          <a:ln w="0">
            <a:noFill/>
          </a:ln>
        </p:spPr>
      </p:pic>
      <p:pic>
        <p:nvPicPr>
          <p:cNvPr id="4" name="Imagem 13"/>
          <p:cNvPicPr/>
          <p:nvPr/>
        </p:nvPicPr>
        <p:blipFill>
          <a:blip r:embed="rId17"/>
          <a:stretch/>
        </p:blipFill>
        <p:spPr>
          <a:xfrm>
            <a:off x="8128080" y="2079000"/>
            <a:ext cx="912240" cy="1029960"/>
          </a:xfrm>
          <a:prstGeom prst="rect">
            <a:avLst/>
          </a:prstGeom>
          <a:ln w="0">
            <a:noFill/>
          </a:ln>
        </p:spPr>
      </p:pic>
      <p:sp>
        <p:nvSpPr>
          <p:cNvPr id="5" name="CaixaDeTexto 3"/>
          <p:cNvSpPr/>
          <p:nvPr/>
        </p:nvSpPr>
        <p:spPr>
          <a:xfrm>
            <a:off x="5763240" y="3190680"/>
            <a:ext cx="5641920" cy="72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Century Gothic"/>
                <a:ea typeface="DejaVu Sans"/>
              </a:rPr>
              <a:t>República de Angola</a:t>
            </a:r>
            <a:endParaRPr lang="pt-PT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Century Gothic"/>
                <a:ea typeface="DejaVu Sans"/>
              </a:rPr>
              <a:t>Ministério da Justiça e dos Direitos Humanos</a:t>
            </a:r>
            <a:endParaRPr lang="pt-PT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Century Gothic"/>
                <a:ea typeface="DejaVu Sans"/>
              </a:rPr>
              <a:t>Direcção Nacional do Arquivo de Identificação Civil e Criminal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sldNum" idx="1"/>
          </p:nvPr>
        </p:nvSpPr>
        <p:spPr>
          <a:xfrm>
            <a:off x="11499840" y="6508800"/>
            <a:ext cx="627840" cy="33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1" strike="noStrike" spc="-1">
                <a:solidFill>
                  <a:srgbClr val="D9D9D9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7DA1541-9D85-4EEE-B505-94B051844745}" type="slidenum">
              <a:rPr lang="pt-PT" sz="1200" b="1" strike="noStrike" spc="-1">
                <a:solidFill>
                  <a:srgbClr val="D9D9D9"/>
                </a:solidFill>
                <a:latin typeface="Calibri"/>
              </a:rPr>
              <a:t>‹#›</a:t>
            </a:fld>
            <a:endParaRPr lang="pt-PT" sz="1200" b="0" strike="noStrike" spc="-1"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t-PT" sz="4400" b="0" strike="noStrike" spc="-1">
                <a:latin typeface="Arial"/>
              </a:rPr>
              <a:t>Clique para editar o formato do título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3200" b="0" strike="noStrike" spc="-1"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800" b="0" strike="noStrike" spc="-1">
                <a:latin typeface="Arial"/>
              </a:rPr>
              <a:t>Segundo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400" b="0" strike="noStrike" spc="-1">
                <a:latin typeface="Arial"/>
              </a:rPr>
              <a:t>Terceiro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000" b="0" strike="noStrike" spc="-1">
                <a:latin typeface="Arial"/>
              </a:rPr>
              <a:t>Quarto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Quinto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Sexto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Sétimo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6"/>
          <p:cNvPicPr/>
          <p:nvPr/>
        </p:nvPicPr>
        <p:blipFill>
          <a:blip r:embed="rId14"/>
          <a:stretch/>
        </p:blipFill>
        <p:spPr>
          <a:xfrm>
            <a:off x="0" y="6409440"/>
            <a:ext cx="12190680" cy="447120"/>
          </a:xfrm>
          <a:prstGeom prst="rect">
            <a:avLst/>
          </a:prstGeom>
          <a:ln w="0">
            <a:noFill/>
          </a:ln>
        </p:spPr>
      </p:pic>
      <p:sp>
        <p:nvSpPr>
          <p:cNvPr id="46" name="Straight Connector 8"/>
          <p:cNvSpPr/>
          <p:nvPr/>
        </p:nvSpPr>
        <p:spPr>
          <a:xfrm>
            <a:off x="552240" y="842400"/>
            <a:ext cx="8784000" cy="360"/>
          </a:xfrm>
          <a:prstGeom prst="line">
            <a:avLst/>
          </a:prstGeom>
          <a:ln w="19050">
            <a:solidFill>
              <a:srgbClr val="EC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Imagem 15"/>
          <p:cNvPicPr/>
          <p:nvPr/>
        </p:nvPicPr>
        <p:blipFill>
          <a:blip r:embed="rId15"/>
          <a:stretch/>
        </p:blipFill>
        <p:spPr>
          <a:xfrm>
            <a:off x="9561240" y="39600"/>
            <a:ext cx="1967040" cy="838440"/>
          </a:xfrm>
          <a:prstGeom prst="rect">
            <a:avLst/>
          </a:prstGeom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sldNum" idx="2"/>
          </p:nvPr>
        </p:nvSpPr>
        <p:spPr>
          <a:xfrm>
            <a:off x="11499840" y="6508800"/>
            <a:ext cx="627840" cy="33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1" strike="noStrike" spc="-1">
                <a:solidFill>
                  <a:srgbClr val="D9D9D9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D812AA7-1841-436F-9051-465FA65D2822}" type="slidenum">
              <a:rPr lang="pt-PT" sz="1200" b="1" strike="noStrike" spc="-1">
                <a:solidFill>
                  <a:srgbClr val="D9D9D9"/>
                </a:solidFill>
                <a:latin typeface="Calibri"/>
              </a:rPr>
              <a:t>‹#›</a:t>
            </a:fld>
            <a:endParaRPr lang="pt-PT" sz="1200" b="0" strike="noStrike" spc="-1"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t-PT" sz="4400" b="0" strike="noStrike" spc="-1">
                <a:latin typeface="Arial"/>
              </a:rPr>
              <a:t>Clique para editar o formato do título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3200" b="0" strike="noStrike" spc="-1"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800" b="0" strike="noStrike" spc="-1">
                <a:latin typeface="Arial"/>
              </a:rPr>
              <a:t>Segundo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400" b="0" strike="noStrike" spc="-1">
                <a:latin typeface="Arial"/>
              </a:rPr>
              <a:t>Terceiro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000" b="0" strike="noStrike" spc="-1">
                <a:latin typeface="Arial"/>
              </a:rPr>
              <a:t>Quarto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Quinto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Sexto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Sétimo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6"/>
          <p:cNvPicPr/>
          <p:nvPr/>
        </p:nvPicPr>
        <p:blipFill>
          <a:blip r:embed="rId14"/>
          <a:stretch/>
        </p:blipFill>
        <p:spPr>
          <a:xfrm>
            <a:off x="0" y="6409440"/>
            <a:ext cx="12190680" cy="447120"/>
          </a:xfrm>
          <a:prstGeom prst="rect">
            <a:avLst/>
          </a:prstGeom>
          <a:ln w="0">
            <a:noFill/>
          </a:ln>
        </p:spPr>
      </p:pic>
      <p:sp>
        <p:nvSpPr>
          <p:cNvPr id="88" name="Straight Connector 8"/>
          <p:cNvSpPr/>
          <p:nvPr/>
        </p:nvSpPr>
        <p:spPr>
          <a:xfrm>
            <a:off x="552240" y="842400"/>
            <a:ext cx="8784000" cy="360"/>
          </a:xfrm>
          <a:prstGeom prst="line">
            <a:avLst/>
          </a:prstGeom>
          <a:ln w="19050">
            <a:solidFill>
              <a:srgbClr val="EC2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Imagem 11"/>
          <p:cNvPicPr/>
          <p:nvPr/>
        </p:nvPicPr>
        <p:blipFill>
          <a:blip r:embed="rId15"/>
          <a:stretch/>
        </p:blipFill>
        <p:spPr>
          <a:xfrm>
            <a:off x="9561240" y="39600"/>
            <a:ext cx="1967040" cy="838440"/>
          </a:xfrm>
          <a:prstGeom prst="rect">
            <a:avLst/>
          </a:prstGeom>
          <a:ln w="0">
            <a:noFill/>
          </a:ln>
        </p:spPr>
      </p:pic>
      <p:sp>
        <p:nvSpPr>
          <p:cNvPr id="90" name="PlaceHolder 1"/>
          <p:cNvSpPr>
            <a:spLocks noGrp="1"/>
          </p:cNvSpPr>
          <p:nvPr>
            <p:ph type="sldNum" idx="3"/>
          </p:nvPr>
        </p:nvSpPr>
        <p:spPr>
          <a:xfrm>
            <a:off x="11529720" y="6466680"/>
            <a:ext cx="627840" cy="33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1" strike="noStrike" spc="-1">
                <a:solidFill>
                  <a:srgbClr val="D9D9D9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2DBE69D-5703-4710-9B66-7C9A039032EA}" type="slidenum">
              <a:rPr lang="pt-PT" sz="1200" b="1" strike="noStrike" spc="-1">
                <a:solidFill>
                  <a:srgbClr val="D9D9D9"/>
                </a:solidFill>
                <a:latin typeface="Calibri"/>
              </a:rPr>
              <a:t>‹#›</a:t>
            </a:fld>
            <a:endParaRPr lang="pt-PT" sz="1200" b="0" strike="noStrike" spc="-1"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t-PT" sz="4400" b="0" strike="noStrike" spc="-1">
                <a:latin typeface="Arial"/>
              </a:rPr>
              <a:t>Clique para editar o formato do título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3200" b="0" strike="noStrike" spc="-1"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800" b="0" strike="noStrike" spc="-1">
                <a:latin typeface="Arial"/>
              </a:rPr>
              <a:t>Segundo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400" b="0" strike="noStrike" spc="-1">
                <a:latin typeface="Arial"/>
              </a:rPr>
              <a:t>Terceiro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000" b="0" strike="noStrike" spc="-1">
                <a:latin typeface="Arial"/>
              </a:rPr>
              <a:t>Quarto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Quinto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Sexto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latin typeface="Arial"/>
              </a:rPr>
              <a:t>Sétimo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11" Type="http://schemas.openxmlformats.org/officeDocument/2006/relationships/image" Target="../media/image10.jpeg"/><Relationship Id="rId5" Type="http://schemas.openxmlformats.org/officeDocument/2006/relationships/image" Target="../media/image25.png"/><Relationship Id="rId10" Type="http://schemas.openxmlformats.org/officeDocument/2006/relationships/image" Target="../media/image28.jpeg"/><Relationship Id="rId4" Type="http://schemas.openxmlformats.org/officeDocument/2006/relationships/image" Target="../media/image24.pn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4"/>
          <p:cNvSpPr/>
          <p:nvPr/>
        </p:nvSpPr>
        <p:spPr>
          <a:xfrm>
            <a:off x="9454680" y="17280"/>
            <a:ext cx="2284560" cy="129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Rectangle 6"/>
          <p:cNvSpPr/>
          <p:nvPr/>
        </p:nvSpPr>
        <p:spPr>
          <a:xfrm>
            <a:off x="477720" y="2090520"/>
            <a:ext cx="4306680" cy="17755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7" name="Picture 3"/>
          <p:cNvPicPr/>
          <p:nvPr/>
        </p:nvPicPr>
        <p:blipFill>
          <a:blip r:embed="rId3"/>
          <a:stretch/>
        </p:blipFill>
        <p:spPr>
          <a:xfrm>
            <a:off x="60048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38" name="Rectangle 7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9" name="Picture 9"/>
          <p:cNvPicPr/>
          <p:nvPr/>
        </p:nvPicPr>
        <p:blipFill>
          <a:blip r:embed="rId4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140" name="Imagem 8" descr="Logo Cores R"/>
          <p:cNvPicPr/>
          <p:nvPr/>
        </p:nvPicPr>
        <p:blipFill>
          <a:blip r:embed="rId5"/>
          <a:stretch/>
        </p:blipFill>
        <p:spPr>
          <a:xfrm>
            <a:off x="5784840" y="878040"/>
            <a:ext cx="1082880" cy="1194480"/>
          </a:xfrm>
          <a:prstGeom prst="rect">
            <a:avLst/>
          </a:prstGeom>
          <a:ln w="0">
            <a:noFill/>
          </a:ln>
        </p:spPr>
      </p:pic>
      <p:sp>
        <p:nvSpPr>
          <p:cNvPr id="141" name="Rectangle 6"/>
          <p:cNvSpPr/>
          <p:nvPr/>
        </p:nvSpPr>
        <p:spPr>
          <a:xfrm>
            <a:off x="7906320" y="1962720"/>
            <a:ext cx="1637640" cy="11415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Rectangle 5"/>
          <p:cNvSpPr/>
          <p:nvPr/>
        </p:nvSpPr>
        <p:spPr>
          <a:xfrm>
            <a:off x="3374640" y="2083320"/>
            <a:ext cx="5821560" cy="849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República de Angola</a:t>
            </a:r>
            <a:endParaRPr lang="pt-P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Ministério da Justiça e dos Direitos Humanos</a:t>
            </a:r>
            <a:endParaRPr lang="pt-P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Direcção Nacional de Identificação, Registos e Notariado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143" name="Rectangle 6"/>
          <p:cNvSpPr/>
          <p:nvPr/>
        </p:nvSpPr>
        <p:spPr>
          <a:xfrm>
            <a:off x="5659560" y="3055320"/>
            <a:ext cx="5646600" cy="109152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" name="Rectangle 7"/>
          <p:cNvSpPr/>
          <p:nvPr/>
        </p:nvSpPr>
        <p:spPr>
          <a:xfrm>
            <a:off x="712080" y="3547080"/>
            <a:ext cx="11044440" cy="216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Agency FB"/>
                <a:ea typeface="微软雅黑"/>
              </a:rPr>
              <a:t>6ª CONFERÊNCIA DE MINISTROS RESPONSÁVEIS PELO REGISTO CIVIL</a:t>
            </a:r>
            <a:endParaRPr lang="pt-P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Agency FB"/>
                <a:ea typeface="微软雅黑"/>
              </a:rPr>
              <a:t>UMA DÉCADA DO PROGRAMA DA MELHORIA ACELERADA DO REGISTO CIVIL E DAS ESTATÍSTICAS VITAIS</a:t>
            </a:r>
            <a:br>
              <a:rPr sz="1800"/>
            </a:br>
            <a:r>
              <a:rPr lang="pt-PT" sz="1800" b="1" strike="noStrike" spc="-1">
                <a:solidFill>
                  <a:srgbClr val="000000"/>
                </a:solidFill>
                <a:latin typeface="Agency FB"/>
                <a:ea typeface="微软雅黑"/>
              </a:rPr>
              <a:t>REFLECTINDO SOBRE O PROGRESSO ACELERADO NOS ESFORÇOS EM BUSCA DA TRANSFORMAÇÃO DOS SISTEMAS ATÉ 2030</a:t>
            </a:r>
            <a:endParaRPr lang="pt-P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pt-P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Agency FB"/>
                <a:ea typeface="微软雅黑"/>
              </a:rPr>
              <a:t> </a:t>
            </a:r>
            <a:endParaRPr lang="pt-PT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t-PT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PT" sz="1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 </a:t>
            </a:r>
            <a:endParaRPr lang="pt-PT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t-PT" sz="1800" b="0" strike="noStrike" spc="-1">
              <a:latin typeface="Arial"/>
            </a:endParaRPr>
          </a:p>
        </p:txBody>
      </p:sp>
      <p:sp>
        <p:nvSpPr>
          <p:cNvPr id="145" name="Retângulo 14"/>
          <p:cNvSpPr/>
          <p:nvPr/>
        </p:nvSpPr>
        <p:spPr>
          <a:xfrm>
            <a:off x="572400" y="5340600"/>
            <a:ext cx="2582280" cy="106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6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24 à 28 de Otubro de 2022</a:t>
            </a:r>
            <a:endParaRPr lang="pt-PT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PT" sz="1600" b="1" u="sng" strike="noStrike" spc="-1">
                <a:solidFill>
                  <a:srgbClr val="595959"/>
                </a:solidFill>
                <a:uFillTx/>
                <a:latin typeface="Agency FB"/>
                <a:ea typeface="微软雅黑"/>
              </a:rPr>
              <a:t>Addis-Abeba - Etiópia</a:t>
            </a:r>
            <a:r>
              <a:rPr lang="pt-PT" sz="16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                                                                                                         </a:t>
            </a:r>
            <a:endParaRPr lang="pt-PT" sz="1600" b="0" strike="noStrike" spc="-1">
              <a:latin typeface="Arial"/>
            </a:endParaRPr>
          </a:p>
        </p:txBody>
      </p:sp>
      <p:pic>
        <p:nvPicPr>
          <p:cNvPr id="146" name="Imagem 5" descr="balanca (1).jpg"/>
          <p:cNvPicPr/>
          <p:nvPr/>
        </p:nvPicPr>
        <p:blipFill>
          <a:blip r:embed="rId6"/>
          <a:stretch/>
        </p:blipFill>
        <p:spPr>
          <a:xfrm>
            <a:off x="10399680" y="241200"/>
            <a:ext cx="706320" cy="638280"/>
          </a:xfrm>
          <a:prstGeom prst="rect">
            <a:avLst/>
          </a:prstGeom>
          <a:ln w="9525">
            <a:noFill/>
          </a:ln>
        </p:spPr>
      </p:pic>
      <p:pic>
        <p:nvPicPr>
          <p:cNvPr id="147" name="Imagem 12"/>
          <p:cNvPicPr/>
          <p:nvPr/>
        </p:nvPicPr>
        <p:blipFill>
          <a:blip r:embed="rId7"/>
          <a:srcRect l="56652" r="26415"/>
          <a:stretch/>
        </p:blipFill>
        <p:spPr>
          <a:xfrm>
            <a:off x="10553760" y="5825520"/>
            <a:ext cx="1497600" cy="66312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19047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DNIRN | Sumário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149" name="Retângulo 1"/>
          <p:cNvSpPr/>
          <p:nvPr/>
        </p:nvSpPr>
        <p:spPr>
          <a:xfrm>
            <a:off x="625680" y="1220760"/>
            <a:ext cx="9627120" cy="237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571680" indent="-5716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pt-PT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Avanços;</a:t>
            </a:r>
            <a:endParaRPr lang="pt-PT" sz="25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PT" sz="2500" b="0" strike="noStrike" spc="-1">
              <a:latin typeface="Arial"/>
            </a:endParaRPr>
          </a:p>
          <a:p>
            <a:pPr marL="571680" indent="-5716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pt-PT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Interoperabilidade;</a:t>
            </a:r>
            <a:endParaRPr lang="pt-PT" sz="25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PT" sz="2500" b="0" strike="noStrike" spc="-1">
              <a:latin typeface="Arial"/>
            </a:endParaRPr>
          </a:p>
          <a:p>
            <a:pPr marL="571680" indent="-5716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pt-PT" sz="2500" b="0" strike="noStrike" spc="-1">
                <a:solidFill>
                  <a:srgbClr val="000000"/>
                </a:solidFill>
                <a:latin typeface="Calibri"/>
                <a:ea typeface="DejaVu Sans"/>
              </a:rPr>
              <a:t>Lições aprendidas.</a:t>
            </a:r>
            <a:endParaRPr lang="pt-PT" sz="25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PT" sz="2500" b="0" strike="noStrike" spc="-1">
              <a:latin typeface="Arial"/>
            </a:endParaRPr>
          </a:p>
        </p:txBody>
      </p:sp>
      <p:sp>
        <p:nvSpPr>
          <p:cNvPr id="150" name="Rounded Rectangle 2"/>
          <p:cNvSpPr/>
          <p:nvPr/>
        </p:nvSpPr>
        <p:spPr>
          <a:xfrm>
            <a:off x="9488880" y="51840"/>
            <a:ext cx="2293200" cy="964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2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7"/>
          <p:cNvPicPr/>
          <p:nvPr/>
        </p:nvPicPr>
        <p:blipFill>
          <a:blip r:embed="rId4"/>
          <a:stretch/>
        </p:blipFill>
        <p:spPr>
          <a:xfrm>
            <a:off x="9529560" y="217800"/>
            <a:ext cx="1936800" cy="546120"/>
          </a:xfrm>
          <a:prstGeom prst="rect">
            <a:avLst/>
          </a:prstGeom>
          <a:ln w="0">
            <a:noFill/>
          </a:ln>
        </p:spPr>
      </p:pic>
      <p:pic>
        <p:nvPicPr>
          <p:cNvPr id="154" name="Imagem 8" descr="Ficheiro:Angola Provincias.png – Wikipédia, a enciclopédia livre"/>
          <p:cNvPicPr/>
          <p:nvPr/>
        </p:nvPicPr>
        <p:blipFill>
          <a:blip r:embed="rId5"/>
          <a:stretch/>
        </p:blipFill>
        <p:spPr>
          <a:xfrm>
            <a:off x="4771800" y="1037160"/>
            <a:ext cx="4749840" cy="5206320"/>
          </a:xfrm>
          <a:prstGeom prst="rect">
            <a:avLst/>
          </a:prstGeom>
          <a:ln w="9525">
            <a:noFill/>
          </a:ln>
        </p:spPr>
      </p:pic>
      <p:pic>
        <p:nvPicPr>
          <p:cNvPr id="155" name="Imagem 5" descr="balanca (1).jpg"/>
          <p:cNvPicPr/>
          <p:nvPr/>
        </p:nvPicPr>
        <p:blipFill>
          <a:blip r:embed="rId6"/>
          <a:stretch/>
        </p:blipFill>
        <p:spPr>
          <a:xfrm>
            <a:off x="642240" y="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EBCC04-5FAF-4D88-A702-66A421A5B5E1}" type="slidenum"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050480" y="280080"/>
            <a:ext cx="117720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157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9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160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294120" y="1149120"/>
            <a:ext cx="10514160" cy="3539880"/>
          </a:xfrm>
          <a:prstGeom prst="rect">
            <a:avLst/>
          </a:prstGeom>
          <a:gradFill rotWithShape="0">
            <a:gsLst>
              <a:gs pos="0">
                <a:srgbClr val="FFDA9E"/>
              </a:gs>
              <a:gs pos="100000">
                <a:srgbClr val="FFD590"/>
              </a:gs>
            </a:gsLst>
            <a:lin ang="5400000"/>
          </a:gradFill>
          <a:ln w="6480">
            <a:solidFill>
              <a:srgbClr val="FFC000"/>
            </a:solidFill>
            <a:miter/>
          </a:ln>
        </p:spPr>
        <p:txBody>
          <a:bodyPr lIns="90000" tIns="45000" rIns="90000" bIns="45000" anchor="t">
            <a:noAutofit/>
          </a:bodyPr>
          <a:lstStyle/>
          <a:p>
            <a:pPr marL="285840" indent="-28584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PT" sz="2800" b="1" strike="noStrike" spc="-1">
                <a:solidFill>
                  <a:srgbClr val="000000"/>
                </a:solidFill>
                <a:latin typeface="Calibri"/>
                <a:ea typeface="微软雅黑"/>
              </a:rPr>
              <a:t>Tendo em vista o alcance da melhoria acelerada do sistema de Registo Civil e Estatísticas Vitais trazido para reflexão e balanço nesta magna conferência, bem como a materialização das recomendações das conferências anteriores, vimos apresentar os progressos do CRVS nacional, rumo ao ano 2030. </a:t>
            </a:r>
            <a:endParaRPr lang="pt-PT" sz="2800" b="0" strike="noStrike" spc="-1">
              <a:latin typeface="Arial"/>
            </a:endParaRPr>
          </a:p>
          <a:p>
            <a:pPr marL="285840" indent="-28584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  <a:p>
            <a:pPr marL="285840" indent="-28584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  <a:p>
            <a:pPr marL="285840" indent="-28584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</p:txBody>
      </p:sp>
      <p:sp>
        <p:nvSpPr>
          <p:cNvPr id="162" name="Retângulo 8"/>
          <p:cNvSpPr/>
          <p:nvPr/>
        </p:nvSpPr>
        <p:spPr>
          <a:xfrm>
            <a:off x="300960" y="3122280"/>
            <a:ext cx="10503000" cy="1796040"/>
          </a:xfrm>
          <a:prstGeom prst="rect">
            <a:avLst/>
          </a:prstGeom>
          <a:gradFill rotWithShape="0">
            <a:gsLst>
              <a:gs pos="0">
                <a:srgbClr val="FFDA9E"/>
              </a:gs>
              <a:gs pos="100000">
                <a:srgbClr val="FFD590"/>
              </a:gs>
            </a:gsLst>
            <a:lin ang="5400000"/>
          </a:gradFill>
          <a:ln>
            <a:solidFill>
              <a:srgbClr val="FFC000"/>
            </a:solidFill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  O Governo angolano  propôs-se  realizar uma série de tarefas que visam alinhar os objectivos nacionais às agendas internacionais, baseando-se nos programas previamente concebidos e em execução, conforme passo a descrever:</a:t>
            </a:r>
            <a:endParaRPr lang="pt-PT" sz="2800" b="0" strike="noStrike" spc="-1">
              <a:latin typeface="Arial"/>
            </a:endParaRPr>
          </a:p>
        </p:txBody>
      </p:sp>
      <p:pic>
        <p:nvPicPr>
          <p:cNvPr id="163" name="Imagem 5" descr="balanca (1).jpg"/>
          <p:cNvPicPr/>
          <p:nvPr/>
        </p:nvPicPr>
        <p:blipFill>
          <a:blip r:embed="rId5"/>
          <a:stretch/>
        </p:blipFill>
        <p:spPr>
          <a:xfrm>
            <a:off x="352440" y="12276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D3874AC-32C3-4F1B-881C-7D36466AAD1D}" type="slidenum"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ounded Rectangle 2"/>
          <p:cNvSpPr/>
          <p:nvPr/>
        </p:nvSpPr>
        <p:spPr>
          <a:xfrm>
            <a:off x="9411120" y="55800"/>
            <a:ext cx="2293200" cy="964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PlaceHolder 1"/>
          <p:cNvSpPr>
            <a:spLocks noGrp="1"/>
          </p:cNvSpPr>
          <p:nvPr>
            <p:ph/>
          </p:nvPr>
        </p:nvSpPr>
        <p:spPr>
          <a:xfrm>
            <a:off x="538560" y="1036440"/>
            <a:ext cx="3731040" cy="2833200"/>
          </a:xfrm>
          <a:prstGeom prst="rect">
            <a:avLst/>
          </a:prstGeom>
          <a:solidFill>
            <a:srgbClr val="BDD7EE"/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微软雅黑"/>
              </a:rPr>
              <a:t>Ajuste Administrativo dos serviços que resultaram na unificação das anteriores Direcção dos Registos e Notariado com a Direcção do Arquivo de Identificação Civil e Criminal, no quadro da Reforma do Estado e da Administração Pública, dando lugar a actual Direcção Nacional de Identificação, Registos e Notariado, órgão que tem a gestão dos serviços de Registo Civil e ID.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166" name="Picture 7"/>
          <p:cNvPicPr/>
          <p:nvPr/>
        </p:nvPicPr>
        <p:blipFill>
          <a:blip r:embed="rId2"/>
          <a:stretch/>
        </p:blipFill>
        <p:spPr>
          <a:xfrm>
            <a:off x="9507240" y="2624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67" name="Espaço Reservado para Conteúdo 1"/>
          <p:cNvSpPr/>
          <p:nvPr/>
        </p:nvSpPr>
        <p:spPr>
          <a:xfrm>
            <a:off x="7994880" y="4155120"/>
            <a:ext cx="3731040" cy="18158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Uma vez aprovadas as Leis nº 3/21 e 4/21 que criaram o ambiente político e legal que institucionalizou o Número Único do Cidadão(NUC), foram criadas condições técnicas e humanas, para a materialização dos actos.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168" name="Título 3"/>
          <p:cNvSpPr/>
          <p:nvPr/>
        </p:nvSpPr>
        <p:spPr>
          <a:xfrm>
            <a:off x="1225440" y="281880"/>
            <a:ext cx="1161720" cy="41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pic>
        <p:nvPicPr>
          <p:cNvPr id="169" name="Imagem 11" descr="SISTEMA DE INFORMAÇÃO AO PÚBLICO"/>
          <p:cNvPicPr/>
          <p:nvPr/>
        </p:nvPicPr>
        <p:blipFill>
          <a:blip r:embed="rId3"/>
          <a:stretch/>
        </p:blipFill>
        <p:spPr>
          <a:xfrm>
            <a:off x="4344840" y="3481200"/>
            <a:ext cx="3247920" cy="2795400"/>
          </a:xfrm>
          <a:prstGeom prst="rect">
            <a:avLst/>
          </a:prstGeom>
          <a:ln w="9525">
            <a:noFill/>
          </a:ln>
        </p:spPr>
      </p:pic>
      <p:pic>
        <p:nvPicPr>
          <p:cNvPr id="170" name="Imagem 13" descr="Já é possível fazer registo de nascimento nas maternidades | ANGOLA -ONLINE.net"/>
          <p:cNvPicPr/>
          <p:nvPr/>
        </p:nvPicPr>
        <p:blipFill>
          <a:blip r:embed="rId4"/>
          <a:stretch/>
        </p:blipFill>
        <p:spPr>
          <a:xfrm>
            <a:off x="7931880" y="1082160"/>
            <a:ext cx="3675240" cy="2340000"/>
          </a:xfrm>
          <a:prstGeom prst="rect">
            <a:avLst/>
          </a:prstGeom>
          <a:ln w="9525">
            <a:noFill/>
          </a:ln>
        </p:spPr>
      </p:pic>
      <p:pic>
        <p:nvPicPr>
          <p:cNvPr id="171" name="Imagem 5" descr="balanca (1).jpg"/>
          <p:cNvPicPr/>
          <p:nvPr/>
        </p:nvPicPr>
        <p:blipFill>
          <a:blip r:embed="rId5"/>
          <a:stretch/>
        </p:blipFill>
        <p:spPr>
          <a:xfrm>
            <a:off x="530640" y="11160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6B4C076-5AE2-4EBC-8887-66E5D88E7A34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441080" y="280080"/>
            <a:ext cx="117720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173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5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176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807120" y="848160"/>
            <a:ext cx="10514160" cy="1850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</p:txBody>
      </p:sp>
      <p:sp>
        <p:nvSpPr>
          <p:cNvPr id="178" name="Retângulo 8"/>
          <p:cNvSpPr/>
          <p:nvPr/>
        </p:nvSpPr>
        <p:spPr>
          <a:xfrm>
            <a:off x="293760" y="1157760"/>
            <a:ext cx="4321440" cy="2558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800" b="1" strike="noStrike" spc="-1">
                <a:solidFill>
                  <a:srgbClr val="7030A0"/>
                </a:solidFill>
                <a:latin typeface="Calibri"/>
                <a:ea typeface="DejaVu Sans"/>
              </a:rPr>
              <a:t>     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 NUC, é atribuído no registo à nascença, válido para todos os serviços de identificação pessoal do cidadão, nomeadamente, o Boletim e Assento de Nascimento, o Bilhete de Identidade, o Registo eleitoral, Identificação fiscal, Segurança social e brevemente á carta condução, utente do sistema nacional de saúde  e Passaporte.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179" name="Retângulo 9"/>
          <p:cNvSpPr/>
          <p:nvPr/>
        </p:nvSpPr>
        <p:spPr>
          <a:xfrm>
            <a:off x="7943400" y="1173600"/>
            <a:ext cx="4031640" cy="22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800" b="1" strike="noStrike" spc="-1">
                <a:solidFill>
                  <a:srgbClr val="7030A0"/>
                </a:solidFill>
                <a:latin typeface="Calibri"/>
                <a:ea typeface="DejaVu Sans"/>
              </a:rPr>
              <a:t>    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 BI passa a ser atribuído a idade zero (0), permitindo que a criança no primeiro mês de vida, lhe seja atribuído o número único do cidadão, podendo posteriormente obter o seu BI, que lhe confere a cidadania e todos os direitos a partir desta faixa etária.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180" name="Retângulo 10"/>
          <p:cNvSpPr/>
          <p:nvPr/>
        </p:nvSpPr>
        <p:spPr>
          <a:xfrm>
            <a:off x="3248640" y="4492080"/>
            <a:ext cx="6094440" cy="14612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 processo de geração do assento de nascimento é validado mediante assinatura dos conservadores certificado com a assinatura digital do Director Nacional dos Serviços de Identificação e Registos, como prova suficiente para validação do acto.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181" name="Imagem 12" descr="Crianças recém-nascidas já podem ser registadas nas maternidades | UNICEF  Angola"/>
          <p:cNvPicPr/>
          <p:nvPr/>
        </p:nvPicPr>
        <p:blipFill>
          <a:blip r:embed="rId5"/>
          <a:stretch/>
        </p:blipFill>
        <p:spPr>
          <a:xfrm>
            <a:off x="4862880" y="1137600"/>
            <a:ext cx="2818800" cy="2295720"/>
          </a:xfrm>
          <a:prstGeom prst="rect">
            <a:avLst/>
          </a:prstGeom>
          <a:ln w="9525">
            <a:noFill/>
          </a:ln>
        </p:spPr>
      </p:pic>
      <p:pic>
        <p:nvPicPr>
          <p:cNvPr id="182" name="Imagem 13" descr="http://www.servicos.minjusdh.gov.ao/files/MJ/servicos_ao_cidadao/logotipos/LOGOMARCA_BI.png"/>
          <p:cNvPicPr/>
          <p:nvPr/>
        </p:nvPicPr>
        <p:blipFill>
          <a:blip r:embed="rId6"/>
          <a:stretch/>
        </p:blipFill>
        <p:spPr>
          <a:xfrm>
            <a:off x="9491760" y="3629880"/>
            <a:ext cx="2472120" cy="2390400"/>
          </a:xfrm>
          <a:prstGeom prst="rect">
            <a:avLst/>
          </a:prstGeom>
          <a:ln w="9525">
            <a:noFill/>
          </a:ln>
        </p:spPr>
      </p:pic>
      <p:pic>
        <p:nvPicPr>
          <p:cNvPr id="183" name="Imagem 5" descr="balanca (1).jpg"/>
          <p:cNvPicPr/>
          <p:nvPr/>
        </p:nvPicPr>
        <p:blipFill>
          <a:blip r:embed="rId7"/>
          <a:stretch/>
        </p:blipFill>
        <p:spPr>
          <a:xfrm>
            <a:off x="664560" y="11160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ADCCEF4-0536-405C-96E3-B015894E7C3B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296000" y="268920"/>
            <a:ext cx="117720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185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6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7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807120" y="848160"/>
            <a:ext cx="10514160" cy="1850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pt-PT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800" b="0" strike="noStrike" spc="-1">
              <a:latin typeface="Arial"/>
            </a:endParaRPr>
          </a:p>
        </p:txBody>
      </p:sp>
      <p:sp>
        <p:nvSpPr>
          <p:cNvPr id="190" name="Retângulo 8"/>
          <p:cNvSpPr/>
          <p:nvPr/>
        </p:nvSpPr>
        <p:spPr>
          <a:xfrm>
            <a:off x="2044440" y="1283400"/>
            <a:ext cx="3328920" cy="17355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    A folha do assento de nascimento passa a estar configurada com um código QR que lhe confere maior segurança e utilização pelos outros serviços conexos.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191" name="Retângulo 9"/>
          <p:cNvSpPr/>
          <p:nvPr/>
        </p:nvSpPr>
        <p:spPr>
          <a:xfrm>
            <a:off x="6449040" y="4316760"/>
            <a:ext cx="3440520" cy="14612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Também foi possível suprimir o cartão eleitoral para exercer o direito ao voto, passando o Bilhete de Identidade a ter esta função;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192" name="Imagem 12" descr="Metade dos angolanos sem registo de nascimento ou bilhete de identidade -  Governo"/>
          <p:cNvPicPr/>
          <p:nvPr/>
        </p:nvPicPr>
        <p:blipFill>
          <a:blip r:embed="rId5"/>
          <a:stretch/>
        </p:blipFill>
        <p:spPr>
          <a:xfrm>
            <a:off x="2127600" y="3521880"/>
            <a:ext cx="3156480" cy="2152800"/>
          </a:xfrm>
          <a:prstGeom prst="rect">
            <a:avLst/>
          </a:prstGeom>
          <a:ln w="9525">
            <a:noFill/>
          </a:ln>
        </p:spPr>
      </p:pic>
      <p:pic>
        <p:nvPicPr>
          <p:cNvPr id="193" name="Imagem 13" descr="Registo de Nascimento | UNICEF Angola"/>
          <p:cNvPicPr/>
          <p:nvPr/>
        </p:nvPicPr>
        <p:blipFill>
          <a:blip r:embed="rId6"/>
          <a:stretch/>
        </p:blipFill>
        <p:spPr>
          <a:xfrm>
            <a:off x="6513120" y="1237680"/>
            <a:ext cx="2952720" cy="2440080"/>
          </a:xfrm>
          <a:prstGeom prst="rect">
            <a:avLst/>
          </a:prstGeom>
          <a:ln w="9525">
            <a:noFill/>
          </a:ln>
        </p:spPr>
      </p:pic>
      <p:pic>
        <p:nvPicPr>
          <p:cNvPr id="194" name="Imagem 5" descr="balanca (1).jpg"/>
          <p:cNvPicPr/>
          <p:nvPr/>
        </p:nvPicPr>
        <p:blipFill>
          <a:blip r:embed="rId7"/>
          <a:stretch/>
        </p:blipFill>
        <p:spPr>
          <a:xfrm>
            <a:off x="608760" y="8928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185C86E-9B60-4E5E-87C1-611EC6C28C60}" type="slidenum">
              <a:t>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363320" y="291960"/>
            <a:ext cx="14565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196" name="Rectangle 4"/>
          <p:cNvSpPr/>
          <p:nvPr/>
        </p:nvSpPr>
        <p:spPr>
          <a:xfrm>
            <a:off x="9454680" y="17280"/>
            <a:ext cx="2284560" cy="969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7" name="Picture 7"/>
          <p:cNvPicPr/>
          <p:nvPr/>
        </p:nvPicPr>
        <p:blipFill>
          <a:blip r:embed="rId2"/>
          <a:stretch/>
        </p:blipFill>
        <p:spPr>
          <a:xfrm>
            <a:off x="9867960" y="27792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198" name="Retângulo 7"/>
          <p:cNvSpPr/>
          <p:nvPr/>
        </p:nvSpPr>
        <p:spPr>
          <a:xfrm>
            <a:off x="594720" y="1113480"/>
            <a:ext cx="4276800" cy="393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 programa</a:t>
            </a:r>
            <a:r>
              <a:rPr lang="pt-PT" sz="18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 </a:t>
            </a:r>
            <a:r>
              <a:rPr lang="pt-PT" sz="1800" b="0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Nascer com o Registo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, conforme consta no PDN 2017/2022, prevê a implantação de postos de registos de nascimento em 180 unidades de saúde. </a:t>
            </a:r>
            <a:endParaRPr lang="pt-PT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No período 2014-2020, com a parceria da UE e o apoio técnico da UNICEF, o governo angolano implantou até ao presente momento </a:t>
            </a:r>
            <a:r>
              <a:rPr lang="pt-PT" sz="18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61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postos informatizados e </a:t>
            </a:r>
            <a:r>
              <a:rPr lang="pt-PT" sz="18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45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não informatizados em </a:t>
            </a:r>
            <a:r>
              <a:rPr lang="pt-PT" sz="1800" b="1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9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províncias do país. </a:t>
            </a:r>
            <a:endParaRPr lang="pt-PT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 programa está sendo reformulado com base nas propostas a serem submetidas para  aprovação do novo governo recentemente eleito.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199" name="Imagem 5" descr="balanca (1).jpg"/>
          <p:cNvPicPr/>
          <p:nvPr/>
        </p:nvPicPr>
        <p:blipFill>
          <a:blip r:embed="rId3"/>
          <a:stretch/>
        </p:blipFill>
        <p:spPr>
          <a:xfrm>
            <a:off x="653400" y="100440"/>
            <a:ext cx="706320" cy="638280"/>
          </a:xfrm>
          <a:prstGeom prst="rect">
            <a:avLst/>
          </a:prstGeom>
          <a:ln w="9525">
            <a:noFill/>
          </a:ln>
        </p:spPr>
      </p:pic>
      <p:pic>
        <p:nvPicPr>
          <p:cNvPr id="200" name="Picture 6"/>
          <p:cNvPicPr/>
          <p:nvPr/>
        </p:nvPicPr>
        <p:blipFill>
          <a:blip r:embed="rId4"/>
          <a:stretch/>
        </p:blipFill>
        <p:spPr>
          <a:xfrm>
            <a:off x="6320160" y="1106640"/>
            <a:ext cx="4127040" cy="4867920"/>
          </a:xfrm>
          <a:prstGeom prst="rect">
            <a:avLst/>
          </a:prstGeom>
          <a:ln w="0">
            <a:noFill/>
          </a:ln>
        </p:spPr>
      </p:pic>
      <p:sp>
        <p:nvSpPr>
          <p:cNvPr id="201" name="Chamada com Linha 2 6"/>
          <p:cNvSpPr/>
          <p:nvPr/>
        </p:nvSpPr>
        <p:spPr>
          <a:xfrm flipH="1">
            <a:off x="5540760" y="2639160"/>
            <a:ext cx="502200" cy="455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436"/>
              <a:gd name="adj6" fmla="val -160000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23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2" name="Chamada com Linha 2 13"/>
          <p:cNvSpPr/>
          <p:nvPr/>
        </p:nvSpPr>
        <p:spPr>
          <a:xfrm flipH="1">
            <a:off x="6279120" y="3464640"/>
            <a:ext cx="398160" cy="455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436"/>
              <a:gd name="adj6" fmla="val -161153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6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3" name="Chamada com Linha 2 14"/>
          <p:cNvSpPr/>
          <p:nvPr/>
        </p:nvSpPr>
        <p:spPr>
          <a:xfrm flipH="1">
            <a:off x="5501520" y="4872600"/>
            <a:ext cx="398160" cy="455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676"/>
              <a:gd name="adj6" fmla="val -385036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6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4" name="Chamada com Linha 2 7"/>
          <p:cNvSpPr/>
          <p:nvPr/>
        </p:nvSpPr>
        <p:spPr>
          <a:xfrm>
            <a:off x="10133280" y="2890440"/>
            <a:ext cx="522000" cy="3898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2500"/>
              <a:gd name="adj6" fmla="val -93242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5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5" name="Chamada com Linha 2 17"/>
          <p:cNvSpPr/>
          <p:nvPr/>
        </p:nvSpPr>
        <p:spPr>
          <a:xfrm>
            <a:off x="8345880" y="1004400"/>
            <a:ext cx="522360" cy="3898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2500"/>
              <a:gd name="adj6" fmla="val -93242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4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6" name="Chamada com Linha 2 18"/>
          <p:cNvSpPr/>
          <p:nvPr/>
        </p:nvSpPr>
        <p:spPr>
          <a:xfrm>
            <a:off x="9731880" y="1416960"/>
            <a:ext cx="522000" cy="3898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30307"/>
              <a:gd name="adj6" fmla="val -237495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6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7" name="Chamada com Linha 2 19"/>
          <p:cNvSpPr/>
          <p:nvPr/>
        </p:nvSpPr>
        <p:spPr>
          <a:xfrm flipH="1">
            <a:off x="6053400" y="4283280"/>
            <a:ext cx="398160" cy="4550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645"/>
              <a:gd name="adj6" fmla="val -155571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4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8" name="Chamada com Linha 2 20"/>
          <p:cNvSpPr/>
          <p:nvPr/>
        </p:nvSpPr>
        <p:spPr>
          <a:xfrm>
            <a:off x="8872200" y="1467000"/>
            <a:ext cx="522000" cy="3898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0398"/>
              <a:gd name="adj6" fmla="val -174703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4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209" name="Chamada com Linha 1 8"/>
          <p:cNvSpPr/>
          <p:nvPr/>
        </p:nvSpPr>
        <p:spPr>
          <a:xfrm>
            <a:off x="10941480" y="4221360"/>
            <a:ext cx="542520" cy="422640"/>
          </a:xfrm>
          <a:prstGeom prst="borderCallout1">
            <a:avLst>
              <a:gd name="adj1" fmla="val 18750"/>
              <a:gd name="adj2" fmla="val -8333"/>
              <a:gd name="adj3" fmla="val 10608"/>
              <a:gd name="adj4" fmla="val -594385"/>
            </a:avLst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3</a:t>
            </a:r>
            <a:endParaRPr lang="pt-PT" sz="18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5272137-FC92-48F0-94AA-34C9F26EBD71}" type="slidenum"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1363320" y="291960"/>
            <a:ext cx="14565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AVANÇOS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211" name="Rectangle 4"/>
          <p:cNvSpPr/>
          <p:nvPr/>
        </p:nvSpPr>
        <p:spPr>
          <a:xfrm>
            <a:off x="9454680" y="17280"/>
            <a:ext cx="2284560" cy="969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2" name="Picture 7"/>
          <p:cNvPicPr/>
          <p:nvPr/>
        </p:nvPicPr>
        <p:blipFill>
          <a:blip r:embed="rId2"/>
          <a:stretch/>
        </p:blipFill>
        <p:spPr>
          <a:xfrm>
            <a:off x="9867960" y="27792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213" name="Retângulo 7"/>
          <p:cNvSpPr/>
          <p:nvPr/>
        </p:nvSpPr>
        <p:spPr>
          <a:xfrm>
            <a:off x="3940200" y="1302840"/>
            <a:ext cx="6094440" cy="2558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</a:t>
            </a:r>
            <a:r>
              <a:rPr lang="pt-P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Recentemente foi encerrado o programa do governo que visava a completude do Registo de nascimento e atribuição do Bilhete de Identidade, com uma meta inicial de 9.000.000 de pessoas por registar e 6.000.000 por identificar. O programa encerrou com uma completude de 58,7% dos nascimentos e 53,22% da atribuição do Bilhete de identidade. Pelos desafios impostos pela pandemia COVID 19, consideramos ter alcançado resultados satisfatórios.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214" name="Imagem 9" descr="SISTEMA DE INFORMAÇÃO AO PÚBLICO"/>
          <p:cNvPicPr/>
          <p:nvPr/>
        </p:nvPicPr>
        <p:blipFill>
          <a:blip r:embed="rId3"/>
          <a:stretch/>
        </p:blipFill>
        <p:spPr>
          <a:xfrm>
            <a:off x="541440" y="1126440"/>
            <a:ext cx="3281760" cy="2898000"/>
          </a:xfrm>
          <a:prstGeom prst="rect">
            <a:avLst/>
          </a:prstGeom>
          <a:ln w="9525">
            <a:noFill/>
          </a:ln>
        </p:spPr>
      </p:pic>
      <p:pic>
        <p:nvPicPr>
          <p:cNvPr id="215" name="Imagem 5" descr="balanca (1).jpg"/>
          <p:cNvPicPr/>
          <p:nvPr/>
        </p:nvPicPr>
        <p:blipFill>
          <a:blip r:embed="rId4"/>
          <a:stretch/>
        </p:blipFill>
        <p:spPr>
          <a:xfrm>
            <a:off x="653400" y="100440"/>
            <a:ext cx="706320" cy="638280"/>
          </a:xfrm>
          <a:prstGeom prst="rect">
            <a:avLst/>
          </a:prstGeom>
          <a:ln w="9525">
            <a:noFill/>
          </a:ln>
        </p:spPr>
      </p:pic>
      <p:pic>
        <p:nvPicPr>
          <p:cNvPr id="216" name="Imagem 8" descr="Angola emite BI em 310 postos dentro e fora do país"/>
          <p:cNvPicPr/>
          <p:nvPr/>
        </p:nvPicPr>
        <p:blipFill>
          <a:blip r:embed="rId5"/>
          <a:stretch/>
        </p:blipFill>
        <p:spPr>
          <a:xfrm>
            <a:off x="6099840" y="3685320"/>
            <a:ext cx="3876840" cy="241272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DA96F64-BB52-4C85-BDD8-0EEDEBCD032C}" type="slidenum"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sldNum" idx="7"/>
          </p:nvPr>
        </p:nvSpPr>
        <p:spPr>
          <a:xfrm>
            <a:off x="11562840" y="6463800"/>
            <a:ext cx="627840" cy="33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algn="r">
              <a:lnSpc>
                <a:spcPct val="100000"/>
              </a:lnSpc>
              <a:buNone/>
              <a:defRPr lang="pt-PT" sz="1200" b="1" strike="noStrike" spc="-1">
                <a:solidFill>
                  <a:srgbClr val="D9D9D9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BC0A1A1-E6B3-41BD-825B-E683E64C6A26}" type="slidenum">
              <a:rPr lang="pt-PT" sz="1200" b="1" strike="noStrike" spc="-1">
                <a:solidFill>
                  <a:srgbClr val="D9D9D9"/>
                </a:solidFill>
                <a:latin typeface="Calibri"/>
              </a:rPr>
              <a:t>9</a:t>
            </a:fld>
            <a:endParaRPr lang="pt-PT" sz="1200" b="0" strike="noStrike" spc="-1">
              <a:latin typeface="Times New Roman"/>
            </a:endParaRPr>
          </a:p>
        </p:txBody>
      </p:sp>
      <p:sp>
        <p:nvSpPr>
          <p:cNvPr id="218" name="标题 2"/>
          <p:cNvSpPr/>
          <p:nvPr/>
        </p:nvSpPr>
        <p:spPr>
          <a:xfrm>
            <a:off x="635040" y="1034280"/>
            <a:ext cx="10929960" cy="92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ts val="2200"/>
              </a:lnSpc>
              <a:buNone/>
            </a:pPr>
            <a:r>
              <a:rPr lang="pt-PT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Ao nível </a:t>
            </a:r>
            <a:r>
              <a:rPr lang="en-US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m</a:t>
            </a:r>
            <a:r>
              <a:rPr lang="pt-PT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acroscópico da governança nacional</a:t>
            </a:r>
            <a:r>
              <a:rPr lang="pt-PT" sz="1800" b="0" strike="noStrike" spc="-1">
                <a:solidFill>
                  <a:srgbClr val="595959"/>
                </a:solidFill>
                <a:latin typeface="Calibri"/>
                <a:ea typeface="DejaVu Sans"/>
              </a:rPr>
              <a:t>: A base de dados da população nacional, passa a ser sustentada por um conjunto de informações que cruzam com os dados dos demais órgãos intervenientes, formando deste modo um cadastro completo do cidadão. </a:t>
            </a:r>
            <a:endParaRPr lang="pt-PT" sz="1800" b="0" strike="noStrike" spc="-1">
              <a:latin typeface="Arial"/>
            </a:endParaRPr>
          </a:p>
        </p:txBody>
      </p:sp>
      <p:grpSp>
        <p:nvGrpSpPr>
          <p:cNvPr id="219" name="组合 3"/>
          <p:cNvGrpSpPr/>
          <p:nvPr/>
        </p:nvGrpSpPr>
        <p:grpSpPr>
          <a:xfrm>
            <a:off x="579960" y="1999440"/>
            <a:ext cx="11040120" cy="4154400"/>
            <a:chOff x="579960" y="1999440"/>
            <a:chExt cx="11040120" cy="4154400"/>
          </a:xfrm>
        </p:grpSpPr>
        <p:grpSp>
          <p:nvGrpSpPr>
            <p:cNvPr id="220" name="ïslíďe"/>
            <p:cNvGrpSpPr/>
            <p:nvPr/>
          </p:nvGrpSpPr>
          <p:grpSpPr>
            <a:xfrm>
              <a:off x="594000" y="2500920"/>
              <a:ext cx="3907080" cy="1258920"/>
              <a:chOff x="594000" y="2500920"/>
              <a:chExt cx="3907080" cy="1258920"/>
            </a:xfrm>
          </p:grpSpPr>
          <p:sp>
            <p:nvSpPr>
              <p:cNvPr id="221" name="îŝļiḓé"/>
              <p:cNvSpPr/>
              <p:nvPr/>
            </p:nvSpPr>
            <p:spPr>
              <a:xfrm>
                <a:off x="594000" y="250092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1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22" name="ïṡḷïḓê"/>
              <p:cNvGrpSpPr/>
              <p:nvPr/>
            </p:nvGrpSpPr>
            <p:grpSpPr>
              <a:xfrm>
                <a:off x="1179360" y="2577600"/>
                <a:ext cx="3321720" cy="1182240"/>
                <a:chOff x="1179360" y="2577600"/>
                <a:chExt cx="3321720" cy="1182240"/>
              </a:xfrm>
            </p:grpSpPr>
            <p:sp>
              <p:nvSpPr>
                <p:cNvPr id="223" name="íṡ1idè"/>
                <p:cNvSpPr/>
                <p:nvPr/>
              </p:nvSpPr>
              <p:spPr>
                <a:xfrm flipH="1">
                  <a:off x="1194840" y="2970360"/>
                  <a:ext cx="3306240" cy="78948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algn="just"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Nº. de BI, Nome, Data e local de nascimento, Informação biométrica, Informação de nascimento e de óbito.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24" name="íSḷïdé"/>
                <p:cNvSpPr/>
                <p:nvPr/>
              </p:nvSpPr>
              <p:spPr>
                <a:xfrm flipH="1">
                  <a:off x="1179000" y="2577600"/>
                  <a:ext cx="2330280" cy="391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MJDH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25" name="îṡļíḋè"/>
            <p:cNvGrpSpPr/>
            <p:nvPr/>
          </p:nvGrpSpPr>
          <p:grpSpPr>
            <a:xfrm>
              <a:off x="594000" y="3820680"/>
              <a:ext cx="3319560" cy="1030680"/>
              <a:chOff x="594000" y="3820680"/>
              <a:chExt cx="3319560" cy="1030680"/>
            </a:xfrm>
          </p:grpSpPr>
          <p:sp>
            <p:nvSpPr>
              <p:cNvPr id="226" name="îš1iḑé"/>
              <p:cNvSpPr/>
              <p:nvPr/>
            </p:nvSpPr>
            <p:spPr>
              <a:xfrm>
                <a:off x="594000" y="382896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3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27" name="îṧļîḍê"/>
              <p:cNvGrpSpPr/>
              <p:nvPr/>
            </p:nvGrpSpPr>
            <p:grpSpPr>
              <a:xfrm>
                <a:off x="1195200" y="3820680"/>
                <a:ext cx="2718360" cy="1030680"/>
                <a:chOff x="1195200" y="3820680"/>
                <a:chExt cx="2718360" cy="1030680"/>
              </a:xfrm>
            </p:grpSpPr>
            <p:sp>
              <p:nvSpPr>
                <p:cNvPr id="228" name="ï$ľíḓé"/>
                <p:cNvSpPr/>
                <p:nvPr/>
              </p:nvSpPr>
              <p:spPr>
                <a:xfrm flipH="1">
                  <a:off x="1194840" y="4200840"/>
                  <a:ext cx="2718360" cy="65052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algn="just"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Informação de eleitor, Informação biométrica, Informação de eleição, Informação de residência.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29" name="iṣḻiḓè"/>
                <p:cNvSpPr/>
                <p:nvPr/>
              </p:nvSpPr>
              <p:spPr>
                <a:xfrm flipH="1">
                  <a:off x="1198800" y="3820680"/>
                  <a:ext cx="2330280" cy="391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MATRE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30" name="ïṥļîḑe"/>
            <p:cNvGrpSpPr/>
            <p:nvPr/>
          </p:nvGrpSpPr>
          <p:grpSpPr>
            <a:xfrm>
              <a:off x="579960" y="4947840"/>
              <a:ext cx="3722760" cy="1206000"/>
              <a:chOff x="579960" y="4947840"/>
              <a:chExt cx="3722760" cy="1206000"/>
            </a:xfrm>
          </p:grpSpPr>
          <p:sp>
            <p:nvSpPr>
              <p:cNvPr id="231" name="iṥḻîḍè"/>
              <p:cNvSpPr/>
              <p:nvPr/>
            </p:nvSpPr>
            <p:spPr>
              <a:xfrm>
                <a:off x="579960" y="515304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5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32" name="îşľïdè"/>
              <p:cNvGrpSpPr/>
              <p:nvPr/>
            </p:nvGrpSpPr>
            <p:grpSpPr>
              <a:xfrm>
                <a:off x="1211760" y="4947840"/>
                <a:ext cx="3090960" cy="1110600"/>
                <a:chOff x="1211760" y="4947840"/>
                <a:chExt cx="3090960" cy="1110600"/>
              </a:xfrm>
            </p:grpSpPr>
            <p:sp>
              <p:nvSpPr>
                <p:cNvPr id="233" name="ïṩliḓé"/>
                <p:cNvSpPr/>
                <p:nvPr/>
              </p:nvSpPr>
              <p:spPr>
                <a:xfrm flipH="1">
                  <a:off x="1211760" y="5407920"/>
                  <a:ext cx="3090960" cy="65052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algn="just"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Informação sobre a Mulher de idade activa a gravidez, informação</a:t>
                  </a:r>
                  <a:r>
                    <a:rPr lang="en-US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 de </a:t>
                  </a: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recém-nascido, informação de medicina.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34" name="işḻîḍé"/>
                <p:cNvSpPr/>
                <p:nvPr/>
              </p:nvSpPr>
              <p:spPr>
                <a:xfrm flipH="1">
                  <a:off x="1220040" y="4947840"/>
                  <a:ext cx="2330280" cy="391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MINSA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35" name="îṧḻïdè"/>
            <p:cNvGrpSpPr/>
            <p:nvPr/>
          </p:nvGrpSpPr>
          <p:grpSpPr>
            <a:xfrm>
              <a:off x="7406640" y="1999440"/>
              <a:ext cx="4117320" cy="1634400"/>
              <a:chOff x="7406640" y="1999440"/>
              <a:chExt cx="4117320" cy="1634400"/>
            </a:xfrm>
          </p:grpSpPr>
          <p:sp>
            <p:nvSpPr>
              <p:cNvPr id="236" name="iṥ1iḍé"/>
              <p:cNvSpPr/>
              <p:nvPr/>
            </p:nvSpPr>
            <p:spPr>
              <a:xfrm>
                <a:off x="10833480" y="199944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2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37" name="iṡľíḑè"/>
              <p:cNvGrpSpPr/>
              <p:nvPr/>
            </p:nvGrpSpPr>
            <p:grpSpPr>
              <a:xfrm>
                <a:off x="7406640" y="2373840"/>
                <a:ext cx="3901680" cy="1260000"/>
                <a:chOff x="7406640" y="2373840"/>
                <a:chExt cx="3901680" cy="1260000"/>
              </a:xfrm>
            </p:grpSpPr>
            <p:sp>
              <p:nvSpPr>
                <p:cNvPr id="238" name="isļîdé"/>
                <p:cNvSpPr/>
                <p:nvPr/>
              </p:nvSpPr>
              <p:spPr>
                <a:xfrm flipH="1">
                  <a:off x="7871040" y="2831400"/>
                  <a:ext cx="3436920" cy="802440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rmAutofit/>
                </a:bodyPr>
                <a:lstStyle/>
                <a:p>
                  <a:pPr algn="just"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Informação da segurança social, Informação de recebimento de subsídio, informação de pessoa mais carenciada, informação de pessoa deficiente.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39" name="î$ľîḓè"/>
                <p:cNvSpPr/>
                <p:nvPr/>
              </p:nvSpPr>
              <p:spPr>
                <a:xfrm flipH="1">
                  <a:off x="7406280" y="2373840"/>
                  <a:ext cx="1605960" cy="409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 algn="r"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MAPTSS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40" name="ïśḻîḍè"/>
            <p:cNvGrpSpPr/>
            <p:nvPr/>
          </p:nvGrpSpPr>
          <p:grpSpPr>
            <a:xfrm>
              <a:off x="7923240" y="3601080"/>
              <a:ext cx="3696840" cy="1355760"/>
              <a:chOff x="7923240" y="3601080"/>
              <a:chExt cx="3696840" cy="1355760"/>
            </a:xfrm>
          </p:grpSpPr>
          <p:sp>
            <p:nvSpPr>
              <p:cNvPr id="241" name="îSľîde"/>
              <p:cNvSpPr/>
              <p:nvPr/>
            </p:nvSpPr>
            <p:spPr>
              <a:xfrm>
                <a:off x="10929600" y="360108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4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42" name="iṡḷíḑè"/>
              <p:cNvGrpSpPr/>
              <p:nvPr/>
            </p:nvGrpSpPr>
            <p:grpSpPr>
              <a:xfrm>
                <a:off x="7923240" y="3795840"/>
                <a:ext cx="3099960" cy="1161000"/>
                <a:chOff x="7923240" y="3795840"/>
                <a:chExt cx="3099960" cy="1161000"/>
              </a:xfrm>
            </p:grpSpPr>
            <p:sp>
              <p:nvSpPr>
                <p:cNvPr id="243" name="íṣľîḋê"/>
                <p:cNvSpPr/>
                <p:nvPr/>
              </p:nvSpPr>
              <p:spPr>
                <a:xfrm flipH="1">
                  <a:off x="7971840" y="4102560"/>
                  <a:ext cx="3051360" cy="85428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rmAutofit/>
                </a:bodyPr>
                <a:lstStyle/>
                <a:p>
                  <a:pPr algn="just"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Informação criminal, Informação de condenação, Informação da segurança social da polícia.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44" name="îṩliďe"/>
                <p:cNvSpPr/>
                <p:nvPr/>
              </p:nvSpPr>
              <p:spPr>
                <a:xfrm flipH="1">
                  <a:off x="7922880" y="3795840"/>
                  <a:ext cx="2330280" cy="391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MININT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45" name="íSḷïḍê"/>
            <p:cNvGrpSpPr/>
            <p:nvPr/>
          </p:nvGrpSpPr>
          <p:grpSpPr>
            <a:xfrm>
              <a:off x="7987680" y="5006520"/>
              <a:ext cx="3585240" cy="1067760"/>
              <a:chOff x="7987680" y="5006520"/>
              <a:chExt cx="3585240" cy="1067760"/>
            </a:xfrm>
          </p:grpSpPr>
          <p:sp>
            <p:nvSpPr>
              <p:cNvPr id="246" name="i$líḍè"/>
              <p:cNvSpPr/>
              <p:nvPr/>
            </p:nvSpPr>
            <p:spPr>
              <a:xfrm>
                <a:off x="10882440" y="5038920"/>
                <a:ext cx="690480" cy="10008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rmAutofit fontScale="90000"/>
              </a:bodyPr>
              <a:lstStyle/>
              <a:p>
                <a:pPr algn="ctr">
                  <a:lnSpc>
                    <a:spcPct val="110000"/>
                  </a:lnSpc>
                  <a:buNone/>
                </a:pPr>
                <a:r>
                  <a:rPr lang="en-US" sz="6000" b="1" strike="noStrike" spc="-1">
                    <a:solidFill>
                      <a:srgbClr val="FF7A1F"/>
                    </a:solidFill>
                    <a:latin typeface="Calibri"/>
                    <a:ea typeface="DejaVu Sans"/>
                  </a:rPr>
                  <a:t>6</a:t>
                </a:r>
                <a:endParaRPr lang="pt-PT" sz="6000" b="0" strike="noStrike" spc="-1">
                  <a:latin typeface="Arial"/>
                </a:endParaRPr>
              </a:p>
            </p:txBody>
          </p:sp>
          <p:grpSp>
            <p:nvGrpSpPr>
              <p:cNvPr id="247" name="íṣliḓé"/>
              <p:cNvGrpSpPr/>
              <p:nvPr/>
            </p:nvGrpSpPr>
            <p:grpSpPr>
              <a:xfrm>
                <a:off x="7987680" y="5006520"/>
                <a:ext cx="2349000" cy="1067760"/>
                <a:chOff x="7987680" y="5006520"/>
                <a:chExt cx="2349000" cy="1067760"/>
              </a:xfrm>
            </p:grpSpPr>
            <p:sp>
              <p:nvSpPr>
                <p:cNvPr id="248" name="ïṡľîḑé"/>
                <p:cNvSpPr/>
                <p:nvPr/>
              </p:nvSpPr>
              <p:spPr>
                <a:xfrm flipH="1">
                  <a:off x="7987320" y="5423760"/>
                  <a:ext cx="2330280" cy="65052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rmAutofit/>
                </a:bodyPr>
                <a:lstStyle/>
                <a:p>
                  <a:pPr>
                    <a:lnSpc>
                      <a:spcPts val="1500"/>
                    </a:lnSpc>
                    <a:buNone/>
                  </a:pPr>
                  <a:r>
                    <a:rPr lang="pt-PT" sz="12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Outras informações</a:t>
                  </a:r>
                  <a:endParaRPr lang="pt-PT" sz="1200" b="0" strike="noStrike" spc="-1">
                    <a:latin typeface="Arial"/>
                  </a:endParaRPr>
                </a:p>
              </p:txBody>
            </p:sp>
            <p:sp>
              <p:nvSpPr>
                <p:cNvPr id="249" name="íṩ1íďè"/>
                <p:cNvSpPr/>
                <p:nvPr/>
              </p:nvSpPr>
              <p:spPr>
                <a:xfrm flipH="1">
                  <a:off x="8006040" y="5006520"/>
                  <a:ext cx="2330280" cy="39132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ctr">
                  <a:norm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pt-PT" sz="1800" b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Outros</a:t>
                  </a:r>
                  <a:endParaRPr lang="pt-PT" sz="1800" b="0" strike="noStrike" spc="-1">
                    <a:latin typeface="Arial"/>
                  </a:endParaRPr>
                </a:p>
              </p:txBody>
            </p:sp>
          </p:grpSp>
        </p:grpSp>
        <p:grpSp>
          <p:nvGrpSpPr>
            <p:cNvPr id="250" name="íṧḷiḍe"/>
            <p:cNvGrpSpPr/>
            <p:nvPr/>
          </p:nvGrpSpPr>
          <p:grpSpPr>
            <a:xfrm>
              <a:off x="4367160" y="2705760"/>
              <a:ext cx="3310560" cy="3247560"/>
              <a:chOff x="4367160" y="2705760"/>
              <a:chExt cx="3310560" cy="3247560"/>
            </a:xfrm>
          </p:grpSpPr>
          <p:sp>
            <p:nvSpPr>
              <p:cNvPr id="251" name="íṩľïḓé"/>
              <p:cNvSpPr/>
              <p:nvPr/>
            </p:nvSpPr>
            <p:spPr>
              <a:xfrm>
                <a:off x="4632120" y="2943360"/>
                <a:ext cx="2780640" cy="2772000"/>
              </a:xfrm>
              <a:prstGeom prst="ellipse">
                <a:avLst/>
              </a:prstGeom>
              <a:noFill/>
              <a:ln w="3175">
                <a:solidFill>
                  <a:srgbClr val="80808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52" name="iṥḻïďé"/>
              <p:cNvSpPr/>
              <p:nvPr/>
            </p:nvSpPr>
            <p:spPr>
              <a:xfrm>
                <a:off x="4367160" y="3251880"/>
                <a:ext cx="1038960" cy="950760"/>
              </a:xfrm>
              <a:custGeom>
                <a:avLst/>
                <a:gdLst/>
                <a:ahLst/>
                <a:cxnLst/>
                <a:rect l="l" t="t" r="r" b="b"/>
                <a:pathLst>
                  <a:path w="601" h="552">
                    <a:moveTo>
                      <a:pt x="218" y="552"/>
                    </a:moveTo>
                    <a:lnTo>
                      <a:pt x="270" y="463"/>
                    </a:lnTo>
                    <a:lnTo>
                      <a:pt x="0" y="309"/>
                    </a:lnTo>
                    <a:lnTo>
                      <a:pt x="179" y="0"/>
                    </a:lnTo>
                    <a:lnTo>
                      <a:pt x="448" y="156"/>
                    </a:lnTo>
                    <a:lnTo>
                      <a:pt x="499" y="67"/>
                    </a:lnTo>
                    <a:lnTo>
                      <a:pt x="601" y="449"/>
                    </a:lnTo>
                    <a:lnTo>
                      <a:pt x="218" y="552"/>
                    </a:lnTo>
                    <a:lnTo>
                      <a:pt x="218" y="552"/>
                    </a:lnTo>
                    <a:close/>
                  </a:path>
                </a:pathLst>
              </a:cu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3" name="íṩliḋé"/>
              <p:cNvSpPr/>
              <p:nvPr/>
            </p:nvSpPr>
            <p:spPr>
              <a:xfrm>
                <a:off x="4367160" y="4456440"/>
                <a:ext cx="1038960" cy="950760"/>
              </a:xfrm>
              <a:custGeom>
                <a:avLst/>
                <a:gdLst/>
                <a:ahLst/>
                <a:cxnLst/>
                <a:rect l="l" t="t" r="r" b="b"/>
                <a:pathLst>
                  <a:path w="601" h="551">
                    <a:moveTo>
                      <a:pt x="499" y="487"/>
                    </a:moveTo>
                    <a:lnTo>
                      <a:pt x="448" y="398"/>
                    </a:lnTo>
                    <a:lnTo>
                      <a:pt x="179" y="551"/>
                    </a:lnTo>
                    <a:lnTo>
                      <a:pt x="0" y="244"/>
                    </a:lnTo>
                    <a:lnTo>
                      <a:pt x="270" y="89"/>
                    </a:lnTo>
                    <a:lnTo>
                      <a:pt x="218" y="0"/>
                    </a:lnTo>
                    <a:lnTo>
                      <a:pt x="601" y="104"/>
                    </a:lnTo>
                    <a:lnTo>
                      <a:pt x="499" y="487"/>
                    </a:lnTo>
                    <a:lnTo>
                      <a:pt x="499" y="487"/>
                    </a:lnTo>
                    <a:close/>
                  </a:path>
                </a:pathLst>
              </a:cu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4" name="iśḷiďê"/>
              <p:cNvSpPr/>
              <p:nvPr/>
            </p:nvSpPr>
            <p:spPr>
              <a:xfrm>
                <a:off x="5496840" y="3806640"/>
                <a:ext cx="1050840" cy="1045800"/>
              </a:xfrm>
              <a:prstGeom prst="ellipse">
                <a:avLst/>
              </a:pr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5" name="ïṣ1ïḍê"/>
              <p:cNvSpPr/>
              <p:nvPr/>
            </p:nvSpPr>
            <p:spPr>
              <a:xfrm>
                <a:off x="5535720" y="2705760"/>
                <a:ext cx="973080" cy="101304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589">
                    <a:moveTo>
                      <a:pt x="0" y="311"/>
                    </a:moveTo>
                    <a:lnTo>
                      <a:pt x="102" y="311"/>
                    </a:lnTo>
                    <a:lnTo>
                      <a:pt x="102" y="0"/>
                    </a:lnTo>
                    <a:lnTo>
                      <a:pt x="461" y="0"/>
                    </a:lnTo>
                    <a:lnTo>
                      <a:pt x="461" y="311"/>
                    </a:lnTo>
                    <a:lnTo>
                      <a:pt x="564" y="311"/>
                    </a:lnTo>
                    <a:lnTo>
                      <a:pt x="283" y="589"/>
                    </a:lnTo>
                    <a:lnTo>
                      <a:pt x="0" y="311"/>
                    </a:lnTo>
                    <a:lnTo>
                      <a:pt x="0" y="311"/>
                    </a:lnTo>
                    <a:close/>
                  </a:path>
                </a:pathLst>
              </a:custGeom>
              <a:solidFill>
                <a:srgbClr val="AE140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6" name="î$ļïďè"/>
              <p:cNvSpPr/>
              <p:nvPr/>
            </p:nvSpPr>
            <p:spPr>
              <a:xfrm>
                <a:off x="5535720" y="4940280"/>
                <a:ext cx="973080" cy="1013040"/>
              </a:xfrm>
              <a:custGeom>
                <a:avLst/>
                <a:gdLst/>
                <a:ahLst/>
                <a:cxnLst/>
                <a:rect l="l" t="t" r="r" b="b"/>
                <a:pathLst>
                  <a:path w="564" h="587">
                    <a:moveTo>
                      <a:pt x="564" y="278"/>
                    </a:moveTo>
                    <a:lnTo>
                      <a:pt x="461" y="278"/>
                    </a:lnTo>
                    <a:lnTo>
                      <a:pt x="461" y="587"/>
                    </a:lnTo>
                    <a:lnTo>
                      <a:pt x="102" y="587"/>
                    </a:lnTo>
                    <a:lnTo>
                      <a:pt x="102" y="278"/>
                    </a:lnTo>
                    <a:lnTo>
                      <a:pt x="0" y="278"/>
                    </a:lnTo>
                    <a:lnTo>
                      <a:pt x="283" y="0"/>
                    </a:lnTo>
                    <a:lnTo>
                      <a:pt x="564" y="278"/>
                    </a:lnTo>
                    <a:lnTo>
                      <a:pt x="564" y="278"/>
                    </a:lnTo>
                    <a:close/>
                  </a:path>
                </a:pathLst>
              </a:cu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7" name="ïṡľíḋê"/>
              <p:cNvSpPr/>
              <p:nvPr/>
            </p:nvSpPr>
            <p:spPr>
              <a:xfrm>
                <a:off x="6638760" y="4456440"/>
                <a:ext cx="1038960" cy="95076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51">
                    <a:moveTo>
                      <a:pt x="382" y="0"/>
                    </a:moveTo>
                    <a:lnTo>
                      <a:pt x="331" y="89"/>
                    </a:lnTo>
                    <a:lnTo>
                      <a:pt x="602" y="244"/>
                    </a:lnTo>
                    <a:lnTo>
                      <a:pt x="422" y="551"/>
                    </a:lnTo>
                    <a:lnTo>
                      <a:pt x="152" y="398"/>
                    </a:lnTo>
                    <a:lnTo>
                      <a:pt x="101" y="487"/>
                    </a:lnTo>
                    <a:lnTo>
                      <a:pt x="0" y="104"/>
                    </a:lnTo>
                    <a:lnTo>
                      <a:pt x="382" y="0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8" name="íşļîḍe"/>
              <p:cNvSpPr/>
              <p:nvPr/>
            </p:nvSpPr>
            <p:spPr>
              <a:xfrm>
                <a:off x="6638760" y="3251880"/>
                <a:ext cx="1038960" cy="950760"/>
              </a:xfrm>
              <a:custGeom>
                <a:avLst/>
                <a:gdLst/>
                <a:ahLst/>
                <a:cxnLst/>
                <a:rect l="l" t="t" r="r" b="b"/>
                <a:pathLst>
                  <a:path w="602" h="552">
                    <a:moveTo>
                      <a:pt x="101" y="67"/>
                    </a:moveTo>
                    <a:lnTo>
                      <a:pt x="152" y="156"/>
                    </a:lnTo>
                    <a:lnTo>
                      <a:pt x="422" y="0"/>
                    </a:lnTo>
                    <a:lnTo>
                      <a:pt x="602" y="309"/>
                    </a:lnTo>
                    <a:lnTo>
                      <a:pt x="331" y="463"/>
                    </a:lnTo>
                    <a:lnTo>
                      <a:pt x="382" y="552"/>
                    </a:lnTo>
                    <a:lnTo>
                      <a:pt x="0" y="449"/>
                    </a:lnTo>
                    <a:lnTo>
                      <a:pt x="101" y="67"/>
                    </a:lnTo>
                    <a:lnTo>
                      <a:pt x="101" y="67"/>
                    </a:lnTo>
                    <a:close/>
                  </a:path>
                </a:pathLst>
              </a:custGeom>
              <a:solidFill>
                <a:srgbClr val="AE140C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9" name="î$ļîde"/>
              <p:cNvSpPr/>
              <p:nvPr/>
            </p:nvSpPr>
            <p:spPr>
              <a:xfrm>
                <a:off x="5916600" y="3099240"/>
                <a:ext cx="211320" cy="226440"/>
              </a:xfrm>
              <a:custGeom>
                <a:avLst/>
                <a:gdLst/>
                <a:ahLst/>
                <a:cxnLst/>
                <a:rect l="l" t="t" r="r" b="b"/>
                <a:pathLst>
                  <a:path w="565731" h="605945">
                    <a:moveTo>
                      <a:pt x="458586" y="166887"/>
                    </a:moveTo>
                    <a:cubicBezTo>
                      <a:pt x="494634" y="166887"/>
                      <a:pt x="537135" y="182218"/>
                      <a:pt x="538915" y="182885"/>
                    </a:cubicBezTo>
                    <a:cubicBezTo>
                      <a:pt x="539583" y="183107"/>
                      <a:pt x="540250" y="183773"/>
                      <a:pt x="541140" y="184218"/>
                    </a:cubicBezTo>
                    <a:cubicBezTo>
                      <a:pt x="542253" y="184884"/>
                      <a:pt x="543366" y="185329"/>
                      <a:pt x="544478" y="186217"/>
                    </a:cubicBezTo>
                    <a:cubicBezTo>
                      <a:pt x="545368" y="187106"/>
                      <a:pt x="546036" y="187995"/>
                      <a:pt x="546703" y="188884"/>
                    </a:cubicBezTo>
                    <a:cubicBezTo>
                      <a:pt x="547593" y="189772"/>
                      <a:pt x="548261" y="190661"/>
                      <a:pt x="548929" y="191772"/>
                    </a:cubicBezTo>
                    <a:cubicBezTo>
                      <a:pt x="549596" y="193105"/>
                      <a:pt x="549819" y="194216"/>
                      <a:pt x="550041" y="195549"/>
                    </a:cubicBezTo>
                    <a:cubicBezTo>
                      <a:pt x="550264" y="196438"/>
                      <a:pt x="550709" y="197327"/>
                      <a:pt x="550931" y="198215"/>
                    </a:cubicBezTo>
                    <a:lnTo>
                      <a:pt x="565617" y="331082"/>
                    </a:lnTo>
                    <a:cubicBezTo>
                      <a:pt x="566730" y="341081"/>
                      <a:pt x="559609" y="350190"/>
                      <a:pt x="549374" y="351301"/>
                    </a:cubicBezTo>
                    <a:cubicBezTo>
                      <a:pt x="548706" y="351524"/>
                      <a:pt x="548038" y="351524"/>
                      <a:pt x="547371" y="351524"/>
                    </a:cubicBezTo>
                    <a:cubicBezTo>
                      <a:pt x="538025" y="351524"/>
                      <a:pt x="530015" y="344414"/>
                      <a:pt x="528902" y="335082"/>
                    </a:cubicBezTo>
                    <a:lnTo>
                      <a:pt x="515551" y="213991"/>
                    </a:lnTo>
                    <a:cubicBezTo>
                      <a:pt x="513993" y="213546"/>
                      <a:pt x="512213" y="213102"/>
                      <a:pt x="510433" y="212657"/>
                    </a:cubicBezTo>
                    <a:lnTo>
                      <a:pt x="510433" y="338415"/>
                    </a:lnTo>
                    <a:lnTo>
                      <a:pt x="525119" y="521051"/>
                    </a:lnTo>
                    <a:cubicBezTo>
                      <a:pt x="526009" y="533271"/>
                      <a:pt x="516886" y="543936"/>
                      <a:pt x="504647" y="544825"/>
                    </a:cubicBezTo>
                    <a:cubicBezTo>
                      <a:pt x="504202" y="545047"/>
                      <a:pt x="503535" y="545047"/>
                      <a:pt x="502867" y="545047"/>
                    </a:cubicBezTo>
                    <a:cubicBezTo>
                      <a:pt x="491519" y="545047"/>
                      <a:pt x="481728" y="536160"/>
                      <a:pt x="480838" y="524606"/>
                    </a:cubicBezTo>
                    <a:lnTo>
                      <a:pt x="467487" y="359522"/>
                    </a:lnTo>
                    <a:cubicBezTo>
                      <a:pt x="464817" y="360855"/>
                      <a:pt x="461924" y="361522"/>
                      <a:pt x="458586" y="361522"/>
                    </a:cubicBezTo>
                    <a:cubicBezTo>
                      <a:pt x="455471" y="361522"/>
                      <a:pt x="452356" y="360855"/>
                      <a:pt x="449685" y="359522"/>
                    </a:cubicBezTo>
                    <a:lnTo>
                      <a:pt x="436334" y="524606"/>
                    </a:lnTo>
                    <a:cubicBezTo>
                      <a:pt x="435444" y="536160"/>
                      <a:pt x="425653" y="545047"/>
                      <a:pt x="414305" y="545047"/>
                    </a:cubicBezTo>
                    <a:cubicBezTo>
                      <a:pt x="413637" y="545047"/>
                      <a:pt x="413192" y="545047"/>
                      <a:pt x="412525" y="544825"/>
                    </a:cubicBezTo>
                    <a:cubicBezTo>
                      <a:pt x="400286" y="543936"/>
                      <a:pt x="391163" y="533271"/>
                      <a:pt x="392276" y="521051"/>
                    </a:cubicBezTo>
                    <a:lnTo>
                      <a:pt x="403402" y="380852"/>
                    </a:lnTo>
                    <a:cubicBezTo>
                      <a:pt x="412525" y="378630"/>
                      <a:pt x="420535" y="373964"/>
                      <a:pt x="426321" y="366632"/>
                    </a:cubicBezTo>
                    <a:cubicBezTo>
                      <a:pt x="433219" y="357967"/>
                      <a:pt x="436557" y="347080"/>
                      <a:pt x="435222" y="335971"/>
                    </a:cubicBezTo>
                    <a:lnTo>
                      <a:pt x="416975" y="171998"/>
                    </a:lnTo>
                    <a:cubicBezTo>
                      <a:pt x="430104" y="169331"/>
                      <a:pt x="444790" y="166887"/>
                      <a:pt x="458586" y="166887"/>
                    </a:cubicBezTo>
                    <a:close/>
                    <a:moveTo>
                      <a:pt x="107223" y="166887"/>
                    </a:moveTo>
                    <a:cubicBezTo>
                      <a:pt x="121024" y="166887"/>
                      <a:pt x="135715" y="169331"/>
                      <a:pt x="148848" y="171998"/>
                    </a:cubicBezTo>
                    <a:lnTo>
                      <a:pt x="130595" y="335971"/>
                    </a:lnTo>
                    <a:cubicBezTo>
                      <a:pt x="129260" y="347080"/>
                      <a:pt x="132376" y="357967"/>
                      <a:pt x="139499" y="366632"/>
                    </a:cubicBezTo>
                    <a:cubicBezTo>
                      <a:pt x="145287" y="373964"/>
                      <a:pt x="153300" y="378852"/>
                      <a:pt x="162204" y="380852"/>
                    </a:cubicBezTo>
                    <a:lnTo>
                      <a:pt x="173556" y="521051"/>
                    </a:lnTo>
                    <a:cubicBezTo>
                      <a:pt x="174669" y="533271"/>
                      <a:pt x="165543" y="543936"/>
                      <a:pt x="153300" y="545047"/>
                    </a:cubicBezTo>
                    <a:cubicBezTo>
                      <a:pt x="152632" y="545047"/>
                      <a:pt x="151964" y="545047"/>
                      <a:pt x="151519" y="545047"/>
                    </a:cubicBezTo>
                    <a:cubicBezTo>
                      <a:pt x="139944" y="545047"/>
                      <a:pt x="130373" y="536160"/>
                      <a:pt x="129483" y="524606"/>
                    </a:cubicBezTo>
                    <a:lnTo>
                      <a:pt x="116127" y="359522"/>
                    </a:lnTo>
                    <a:cubicBezTo>
                      <a:pt x="113456" y="360855"/>
                      <a:pt x="110339" y="361522"/>
                      <a:pt x="107223" y="361522"/>
                    </a:cubicBezTo>
                    <a:cubicBezTo>
                      <a:pt x="103884" y="361522"/>
                      <a:pt x="100991" y="360855"/>
                      <a:pt x="98097" y="359522"/>
                    </a:cubicBezTo>
                    <a:lnTo>
                      <a:pt x="84964" y="524606"/>
                    </a:lnTo>
                    <a:cubicBezTo>
                      <a:pt x="84073" y="536160"/>
                      <a:pt x="74279" y="545047"/>
                      <a:pt x="62704" y="545047"/>
                    </a:cubicBezTo>
                    <a:cubicBezTo>
                      <a:pt x="62259" y="545047"/>
                      <a:pt x="61591" y="545047"/>
                      <a:pt x="60924" y="545047"/>
                    </a:cubicBezTo>
                    <a:cubicBezTo>
                      <a:pt x="48904" y="543936"/>
                      <a:pt x="39777" y="533271"/>
                      <a:pt x="40668" y="521051"/>
                    </a:cubicBezTo>
                    <a:lnTo>
                      <a:pt x="55359" y="338415"/>
                    </a:lnTo>
                    <a:lnTo>
                      <a:pt x="55359" y="212657"/>
                    </a:lnTo>
                    <a:cubicBezTo>
                      <a:pt x="53578" y="213102"/>
                      <a:pt x="51797" y="213546"/>
                      <a:pt x="50239" y="213991"/>
                    </a:cubicBezTo>
                    <a:lnTo>
                      <a:pt x="36884" y="335082"/>
                    </a:lnTo>
                    <a:cubicBezTo>
                      <a:pt x="35771" y="344636"/>
                      <a:pt x="27757" y="351524"/>
                      <a:pt x="18408" y="351524"/>
                    </a:cubicBezTo>
                    <a:cubicBezTo>
                      <a:pt x="17740" y="351524"/>
                      <a:pt x="17073" y="351524"/>
                      <a:pt x="16405" y="351301"/>
                    </a:cubicBezTo>
                    <a:cubicBezTo>
                      <a:pt x="6166" y="350190"/>
                      <a:pt x="-1180" y="341081"/>
                      <a:pt x="156" y="331082"/>
                    </a:cubicBezTo>
                    <a:lnTo>
                      <a:pt x="14847" y="198215"/>
                    </a:lnTo>
                    <a:cubicBezTo>
                      <a:pt x="14847" y="197104"/>
                      <a:pt x="15515" y="196438"/>
                      <a:pt x="15737" y="195549"/>
                    </a:cubicBezTo>
                    <a:cubicBezTo>
                      <a:pt x="15960" y="194216"/>
                      <a:pt x="16182" y="193105"/>
                      <a:pt x="16850" y="191772"/>
                    </a:cubicBezTo>
                    <a:cubicBezTo>
                      <a:pt x="17518" y="190661"/>
                      <a:pt x="18408" y="189550"/>
                      <a:pt x="19299" y="188439"/>
                    </a:cubicBezTo>
                    <a:cubicBezTo>
                      <a:pt x="19966" y="187773"/>
                      <a:pt x="20412" y="187106"/>
                      <a:pt x="21079" y="186440"/>
                    </a:cubicBezTo>
                    <a:cubicBezTo>
                      <a:pt x="22415" y="185106"/>
                      <a:pt x="24196" y="184218"/>
                      <a:pt x="25976" y="183551"/>
                    </a:cubicBezTo>
                    <a:cubicBezTo>
                      <a:pt x="26199" y="183329"/>
                      <a:pt x="26644" y="183107"/>
                      <a:pt x="26867" y="182885"/>
                    </a:cubicBezTo>
                    <a:cubicBezTo>
                      <a:pt x="26867" y="182885"/>
                      <a:pt x="27312" y="182662"/>
                      <a:pt x="27312" y="182662"/>
                    </a:cubicBezTo>
                    <a:cubicBezTo>
                      <a:pt x="27757" y="182662"/>
                      <a:pt x="27980" y="182440"/>
                      <a:pt x="28202" y="182440"/>
                    </a:cubicBezTo>
                    <a:cubicBezTo>
                      <a:pt x="35771" y="179774"/>
                      <a:pt x="74279" y="166887"/>
                      <a:pt x="107223" y="166887"/>
                    </a:cubicBezTo>
                    <a:close/>
                    <a:moveTo>
                      <a:pt x="291929" y="132875"/>
                    </a:moveTo>
                    <a:cubicBezTo>
                      <a:pt x="334656" y="135097"/>
                      <a:pt x="381167" y="151762"/>
                      <a:pt x="383170" y="152651"/>
                    </a:cubicBezTo>
                    <a:cubicBezTo>
                      <a:pt x="384283" y="153096"/>
                      <a:pt x="385173" y="153762"/>
                      <a:pt x="386063" y="154207"/>
                    </a:cubicBezTo>
                    <a:cubicBezTo>
                      <a:pt x="387621" y="155096"/>
                      <a:pt x="389178" y="155762"/>
                      <a:pt x="390291" y="156873"/>
                    </a:cubicBezTo>
                    <a:cubicBezTo>
                      <a:pt x="391626" y="157984"/>
                      <a:pt x="392294" y="159095"/>
                      <a:pt x="393184" y="160206"/>
                    </a:cubicBezTo>
                    <a:cubicBezTo>
                      <a:pt x="394074" y="161539"/>
                      <a:pt x="395187" y="162428"/>
                      <a:pt x="395855" y="163761"/>
                    </a:cubicBezTo>
                    <a:cubicBezTo>
                      <a:pt x="396522" y="165317"/>
                      <a:pt x="396967" y="166872"/>
                      <a:pt x="397412" y="168650"/>
                    </a:cubicBezTo>
                    <a:cubicBezTo>
                      <a:pt x="397635" y="169761"/>
                      <a:pt x="398303" y="170650"/>
                      <a:pt x="398303" y="171761"/>
                    </a:cubicBezTo>
                    <a:lnTo>
                      <a:pt x="416773" y="337969"/>
                    </a:lnTo>
                    <a:cubicBezTo>
                      <a:pt x="418331" y="350634"/>
                      <a:pt x="409207" y="362189"/>
                      <a:pt x="396522" y="363522"/>
                    </a:cubicBezTo>
                    <a:cubicBezTo>
                      <a:pt x="395632" y="363522"/>
                      <a:pt x="394742" y="363744"/>
                      <a:pt x="393852" y="363744"/>
                    </a:cubicBezTo>
                    <a:cubicBezTo>
                      <a:pt x="382280" y="363744"/>
                      <a:pt x="372265" y="354856"/>
                      <a:pt x="370930" y="343079"/>
                    </a:cubicBezTo>
                    <a:lnTo>
                      <a:pt x="354017" y="191759"/>
                    </a:lnTo>
                    <a:cubicBezTo>
                      <a:pt x="352014" y="191092"/>
                      <a:pt x="350012" y="190426"/>
                      <a:pt x="347564" y="189759"/>
                    </a:cubicBezTo>
                    <a:lnTo>
                      <a:pt x="347564" y="347523"/>
                    </a:lnTo>
                    <a:lnTo>
                      <a:pt x="366034" y="575948"/>
                    </a:lnTo>
                    <a:cubicBezTo>
                      <a:pt x="367370" y="591280"/>
                      <a:pt x="355798" y="604612"/>
                      <a:pt x="340665" y="605723"/>
                    </a:cubicBezTo>
                    <a:cubicBezTo>
                      <a:pt x="339775" y="605945"/>
                      <a:pt x="339107" y="605945"/>
                      <a:pt x="338440" y="605945"/>
                    </a:cubicBezTo>
                    <a:cubicBezTo>
                      <a:pt x="323974" y="605945"/>
                      <a:pt x="311957" y="594835"/>
                      <a:pt x="310622" y="580392"/>
                    </a:cubicBezTo>
                    <a:lnTo>
                      <a:pt x="294154" y="373965"/>
                    </a:lnTo>
                    <a:cubicBezTo>
                      <a:pt x="290594" y="375299"/>
                      <a:pt x="286810" y="376187"/>
                      <a:pt x="282805" y="376187"/>
                    </a:cubicBezTo>
                    <a:cubicBezTo>
                      <a:pt x="279022" y="376187"/>
                      <a:pt x="275238" y="375299"/>
                      <a:pt x="271678" y="373965"/>
                    </a:cubicBezTo>
                    <a:lnTo>
                      <a:pt x="254987" y="580392"/>
                    </a:lnTo>
                    <a:cubicBezTo>
                      <a:pt x="253875" y="594835"/>
                      <a:pt x="241858" y="605945"/>
                      <a:pt x="227393" y="605945"/>
                    </a:cubicBezTo>
                    <a:cubicBezTo>
                      <a:pt x="226725" y="605945"/>
                      <a:pt x="225835" y="605945"/>
                      <a:pt x="225167" y="605723"/>
                    </a:cubicBezTo>
                    <a:cubicBezTo>
                      <a:pt x="209812" y="604612"/>
                      <a:pt x="198462" y="591280"/>
                      <a:pt x="199798" y="575948"/>
                    </a:cubicBezTo>
                    <a:lnTo>
                      <a:pt x="218046" y="347523"/>
                    </a:lnTo>
                    <a:lnTo>
                      <a:pt x="218046" y="189759"/>
                    </a:lnTo>
                    <a:cubicBezTo>
                      <a:pt x="215821" y="190426"/>
                      <a:pt x="213595" y="191092"/>
                      <a:pt x="211815" y="191759"/>
                    </a:cubicBezTo>
                    <a:lnTo>
                      <a:pt x="194902" y="343079"/>
                    </a:lnTo>
                    <a:cubicBezTo>
                      <a:pt x="193567" y="354856"/>
                      <a:pt x="183552" y="363744"/>
                      <a:pt x="171980" y="363744"/>
                    </a:cubicBezTo>
                    <a:cubicBezTo>
                      <a:pt x="171090" y="363744"/>
                      <a:pt x="170200" y="363744"/>
                      <a:pt x="169310" y="363522"/>
                    </a:cubicBezTo>
                    <a:cubicBezTo>
                      <a:pt x="156625" y="362189"/>
                      <a:pt x="147501" y="350634"/>
                      <a:pt x="148836" y="337969"/>
                    </a:cubicBezTo>
                    <a:lnTo>
                      <a:pt x="167307" y="171761"/>
                    </a:lnTo>
                    <a:cubicBezTo>
                      <a:pt x="167530" y="170650"/>
                      <a:pt x="168197" y="169539"/>
                      <a:pt x="168420" y="168428"/>
                    </a:cubicBezTo>
                    <a:cubicBezTo>
                      <a:pt x="168865" y="166872"/>
                      <a:pt x="169087" y="165317"/>
                      <a:pt x="169977" y="163984"/>
                    </a:cubicBezTo>
                    <a:cubicBezTo>
                      <a:pt x="170645" y="162206"/>
                      <a:pt x="171980" y="160873"/>
                      <a:pt x="173093" y="159540"/>
                    </a:cubicBezTo>
                    <a:cubicBezTo>
                      <a:pt x="173761" y="158651"/>
                      <a:pt x="174206" y="157762"/>
                      <a:pt x="175096" y="157095"/>
                    </a:cubicBezTo>
                    <a:cubicBezTo>
                      <a:pt x="176876" y="155540"/>
                      <a:pt x="179102" y="154429"/>
                      <a:pt x="181327" y="153318"/>
                    </a:cubicBezTo>
                    <a:cubicBezTo>
                      <a:pt x="181772" y="153096"/>
                      <a:pt x="181995" y="152874"/>
                      <a:pt x="182440" y="152651"/>
                    </a:cubicBezTo>
                    <a:cubicBezTo>
                      <a:pt x="182662" y="152651"/>
                      <a:pt x="182885" y="152429"/>
                      <a:pt x="183107" y="152429"/>
                    </a:cubicBezTo>
                    <a:cubicBezTo>
                      <a:pt x="183552" y="152207"/>
                      <a:pt x="183775" y="152207"/>
                      <a:pt x="184220" y="151985"/>
                    </a:cubicBezTo>
                    <a:cubicBezTo>
                      <a:pt x="192899" y="148874"/>
                      <a:pt x="234959" y="135097"/>
                      <a:pt x="273903" y="133097"/>
                    </a:cubicBezTo>
                    <a:lnTo>
                      <a:pt x="279689" y="144652"/>
                    </a:lnTo>
                    <a:lnTo>
                      <a:pt x="279912" y="144652"/>
                    </a:lnTo>
                    <a:lnTo>
                      <a:pt x="264334" y="265975"/>
                    </a:lnTo>
                    <a:lnTo>
                      <a:pt x="282805" y="298194"/>
                    </a:lnTo>
                    <a:lnTo>
                      <a:pt x="301498" y="265975"/>
                    </a:lnTo>
                    <a:lnTo>
                      <a:pt x="285920" y="144652"/>
                    </a:lnTo>
                    <a:close/>
                    <a:moveTo>
                      <a:pt x="458589" y="60898"/>
                    </a:moveTo>
                    <a:cubicBezTo>
                      <a:pt x="484408" y="60898"/>
                      <a:pt x="505339" y="83772"/>
                      <a:pt x="505339" y="111988"/>
                    </a:cubicBezTo>
                    <a:cubicBezTo>
                      <a:pt x="505339" y="140204"/>
                      <a:pt x="484408" y="163078"/>
                      <a:pt x="458589" y="163078"/>
                    </a:cubicBezTo>
                    <a:cubicBezTo>
                      <a:pt x="432770" y="163078"/>
                      <a:pt x="411839" y="140204"/>
                      <a:pt x="411839" y="111988"/>
                    </a:cubicBezTo>
                    <a:cubicBezTo>
                      <a:pt x="411839" y="83772"/>
                      <a:pt x="432770" y="60898"/>
                      <a:pt x="458589" y="60898"/>
                    </a:cubicBezTo>
                    <a:close/>
                    <a:moveTo>
                      <a:pt x="107209" y="60898"/>
                    </a:moveTo>
                    <a:cubicBezTo>
                      <a:pt x="133009" y="60898"/>
                      <a:pt x="153924" y="83772"/>
                      <a:pt x="153924" y="111988"/>
                    </a:cubicBezTo>
                    <a:cubicBezTo>
                      <a:pt x="153924" y="140204"/>
                      <a:pt x="133009" y="163078"/>
                      <a:pt x="107209" y="163078"/>
                    </a:cubicBezTo>
                    <a:cubicBezTo>
                      <a:pt x="81409" y="163078"/>
                      <a:pt x="60494" y="140204"/>
                      <a:pt x="60494" y="111988"/>
                    </a:cubicBezTo>
                    <a:cubicBezTo>
                      <a:pt x="60494" y="83772"/>
                      <a:pt x="81409" y="60898"/>
                      <a:pt x="107209" y="60898"/>
                    </a:cubicBezTo>
                    <a:close/>
                    <a:moveTo>
                      <a:pt x="282810" y="0"/>
                    </a:moveTo>
                    <a:cubicBezTo>
                      <a:pt x="315137" y="0"/>
                      <a:pt x="341344" y="28655"/>
                      <a:pt x="341344" y="64003"/>
                    </a:cubicBezTo>
                    <a:cubicBezTo>
                      <a:pt x="341344" y="99351"/>
                      <a:pt x="315137" y="128006"/>
                      <a:pt x="282810" y="128006"/>
                    </a:cubicBezTo>
                    <a:cubicBezTo>
                      <a:pt x="250483" y="128006"/>
                      <a:pt x="224276" y="99351"/>
                      <a:pt x="224276" y="64003"/>
                    </a:cubicBezTo>
                    <a:cubicBezTo>
                      <a:pt x="224276" y="28655"/>
                      <a:pt x="250483" y="0"/>
                      <a:pt x="2828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0" name="îś1iḋé"/>
              <p:cNvSpPr/>
              <p:nvPr/>
            </p:nvSpPr>
            <p:spPr>
              <a:xfrm>
                <a:off x="7052400" y="3614040"/>
                <a:ext cx="211320" cy="226440"/>
              </a:xfrm>
              <a:custGeom>
                <a:avLst/>
                <a:gdLst/>
                <a:ahLst/>
                <a:cxnLst/>
                <a:rect l="l" t="t" r="r" b="b"/>
                <a:pathLst>
                  <a:path w="565731" h="605945">
                    <a:moveTo>
                      <a:pt x="458586" y="166887"/>
                    </a:moveTo>
                    <a:cubicBezTo>
                      <a:pt x="494634" y="166887"/>
                      <a:pt x="537135" y="182218"/>
                      <a:pt x="538915" y="182885"/>
                    </a:cubicBezTo>
                    <a:cubicBezTo>
                      <a:pt x="539583" y="183107"/>
                      <a:pt x="540250" y="183773"/>
                      <a:pt x="541140" y="184218"/>
                    </a:cubicBezTo>
                    <a:cubicBezTo>
                      <a:pt x="542253" y="184884"/>
                      <a:pt x="543366" y="185329"/>
                      <a:pt x="544478" y="186217"/>
                    </a:cubicBezTo>
                    <a:cubicBezTo>
                      <a:pt x="545368" y="187106"/>
                      <a:pt x="546036" y="187995"/>
                      <a:pt x="546703" y="188884"/>
                    </a:cubicBezTo>
                    <a:cubicBezTo>
                      <a:pt x="547593" y="189772"/>
                      <a:pt x="548261" y="190661"/>
                      <a:pt x="548929" y="191772"/>
                    </a:cubicBezTo>
                    <a:cubicBezTo>
                      <a:pt x="549596" y="193105"/>
                      <a:pt x="549819" y="194216"/>
                      <a:pt x="550041" y="195549"/>
                    </a:cubicBezTo>
                    <a:cubicBezTo>
                      <a:pt x="550264" y="196438"/>
                      <a:pt x="550709" y="197327"/>
                      <a:pt x="550931" y="198215"/>
                    </a:cubicBezTo>
                    <a:lnTo>
                      <a:pt x="565617" y="331082"/>
                    </a:lnTo>
                    <a:cubicBezTo>
                      <a:pt x="566730" y="341081"/>
                      <a:pt x="559609" y="350190"/>
                      <a:pt x="549374" y="351301"/>
                    </a:cubicBezTo>
                    <a:cubicBezTo>
                      <a:pt x="548706" y="351524"/>
                      <a:pt x="548038" y="351524"/>
                      <a:pt x="547371" y="351524"/>
                    </a:cubicBezTo>
                    <a:cubicBezTo>
                      <a:pt x="538025" y="351524"/>
                      <a:pt x="530015" y="344414"/>
                      <a:pt x="528902" y="335082"/>
                    </a:cubicBezTo>
                    <a:lnTo>
                      <a:pt x="515551" y="213991"/>
                    </a:lnTo>
                    <a:cubicBezTo>
                      <a:pt x="513993" y="213546"/>
                      <a:pt x="512213" y="213102"/>
                      <a:pt x="510433" y="212657"/>
                    </a:cubicBezTo>
                    <a:lnTo>
                      <a:pt x="510433" y="338415"/>
                    </a:lnTo>
                    <a:lnTo>
                      <a:pt x="525119" y="521051"/>
                    </a:lnTo>
                    <a:cubicBezTo>
                      <a:pt x="526009" y="533271"/>
                      <a:pt x="516886" y="543936"/>
                      <a:pt x="504647" y="544825"/>
                    </a:cubicBezTo>
                    <a:cubicBezTo>
                      <a:pt x="504202" y="545047"/>
                      <a:pt x="503535" y="545047"/>
                      <a:pt x="502867" y="545047"/>
                    </a:cubicBezTo>
                    <a:cubicBezTo>
                      <a:pt x="491519" y="545047"/>
                      <a:pt x="481728" y="536160"/>
                      <a:pt x="480838" y="524606"/>
                    </a:cubicBezTo>
                    <a:lnTo>
                      <a:pt x="467487" y="359522"/>
                    </a:lnTo>
                    <a:cubicBezTo>
                      <a:pt x="464817" y="360855"/>
                      <a:pt x="461924" y="361522"/>
                      <a:pt x="458586" y="361522"/>
                    </a:cubicBezTo>
                    <a:cubicBezTo>
                      <a:pt x="455471" y="361522"/>
                      <a:pt x="452356" y="360855"/>
                      <a:pt x="449685" y="359522"/>
                    </a:cubicBezTo>
                    <a:lnTo>
                      <a:pt x="436334" y="524606"/>
                    </a:lnTo>
                    <a:cubicBezTo>
                      <a:pt x="435444" y="536160"/>
                      <a:pt x="425653" y="545047"/>
                      <a:pt x="414305" y="545047"/>
                    </a:cubicBezTo>
                    <a:cubicBezTo>
                      <a:pt x="413637" y="545047"/>
                      <a:pt x="413192" y="545047"/>
                      <a:pt x="412525" y="544825"/>
                    </a:cubicBezTo>
                    <a:cubicBezTo>
                      <a:pt x="400286" y="543936"/>
                      <a:pt x="391163" y="533271"/>
                      <a:pt x="392276" y="521051"/>
                    </a:cubicBezTo>
                    <a:lnTo>
                      <a:pt x="403402" y="380852"/>
                    </a:lnTo>
                    <a:cubicBezTo>
                      <a:pt x="412525" y="378630"/>
                      <a:pt x="420535" y="373964"/>
                      <a:pt x="426321" y="366632"/>
                    </a:cubicBezTo>
                    <a:cubicBezTo>
                      <a:pt x="433219" y="357967"/>
                      <a:pt x="436557" y="347080"/>
                      <a:pt x="435222" y="335971"/>
                    </a:cubicBezTo>
                    <a:lnTo>
                      <a:pt x="416975" y="171998"/>
                    </a:lnTo>
                    <a:cubicBezTo>
                      <a:pt x="430104" y="169331"/>
                      <a:pt x="444790" y="166887"/>
                      <a:pt x="458586" y="166887"/>
                    </a:cubicBezTo>
                    <a:close/>
                    <a:moveTo>
                      <a:pt x="107223" y="166887"/>
                    </a:moveTo>
                    <a:cubicBezTo>
                      <a:pt x="121024" y="166887"/>
                      <a:pt x="135715" y="169331"/>
                      <a:pt x="148848" y="171998"/>
                    </a:cubicBezTo>
                    <a:lnTo>
                      <a:pt x="130595" y="335971"/>
                    </a:lnTo>
                    <a:cubicBezTo>
                      <a:pt x="129260" y="347080"/>
                      <a:pt x="132376" y="357967"/>
                      <a:pt x="139499" y="366632"/>
                    </a:cubicBezTo>
                    <a:cubicBezTo>
                      <a:pt x="145287" y="373964"/>
                      <a:pt x="153300" y="378852"/>
                      <a:pt x="162204" y="380852"/>
                    </a:cubicBezTo>
                    <a:lnTo>
                      <a:pt x="173556" y="521051"/>
                    </a:lnTo>
                    <a:cubicBezTo>
                      <a:pt x="174669" y="533271"/>
                      <a:pt x="165543" y="543936"/>
                      <a:pt x="153300" y="545047"/>
                    </a:cubicBezTo>
                    <a:cubicBezTo>
                      <a:pt x="152632" y="545047"/>
                      <a:pt x="151964" y="545047"/>
                      <a:pt x="151519" y="545047"/>
                    </a:cubicBezTo>
                    <a:cubicBezTo>
                      <a:pt x="139944" y="545047"/>
                      <a:pt x="130373" y="536160"/>
                      <a:pt x="129483" y="524606"/>
                    </a:cubicBezTo>
                    <a:lnTo>
                      <a:pt x="116127" y="359522"/>
                    </a:lnTo>
                    <a:cubicBezTo>
                      <a:pt x="113456" y="360855"/>
                      <a:pt x="110339" y="361522"/>
                      <a:pt x="107223" y="361522"/>
                    </a:cubicBezTo>
                    <a:cubicBezTo>
                      <a:pt x="103884" y="361522"/>
                      <a:pt x="100991" y="360855"/>
                      <a:pt x="98097" y="359522"/>
                    </a:cubicBezTo>
                    <a:lnTo>
                      <a:pt x="84964" y="524606"/>
                    </a:lnTo>
                    <a:cubicBezTo>
                      <a:pt x="84073" y="536160"/>
                      <a:pt x="74279" y="545047"/>
                      <a:pt x="62704" y="545047"/>
                    </a:cubicBezTo>
                    <a:cubicBezTo>
                      <a:pt x="62259" y="545047"/>
                      <a:pt x="61591" y="545047"/>
                      <a:pt x="60924" y="545047"/>
                    </a:cubicBezTo>
                    <a:cubicBezTo>
                      <a:pt x="48904" y="543936"/>
                      <a:pt x="39777" y="533271"/>
                      <a:pt x="40668" y="521051"/>
                    </a:cubicBezTo>
                    <a:lnTo>
                      <a:pt x="55359" y="338415"/>
                    </a:lnTo>
                    <a:lnTo>
                      <a:pt x="55359" y="212657"/>
                    </a:lnTo>
                    <a:cubicBezTo>
                      <a:pt x="53578" y="213102"/>
                      <a:pt x="51797" y="213546"/>
                      <a:pt x="50239" y="213991"/>
                    </a:cubicBezTo>
                    <a:lnTo>
                      <a:pt x="36884" y="335082"/>
                    </a:lnTo>
                    <a:cubicBezTo>
                      <a:pt x="35771" y="344636"/>
                      <a:pt x="27757" y="351524"/>
                      <a:pt x="18408" y="351524"/>
                    </a:cubicBezTo>
                    <a:cubicBezTo>
                      <a:pt x="17740" y="351524"/>
                      <a:pt x="17073" y="351524"/>
                      <a:pt x="16405" y="351301"/>
                    </a:cubicBezTo>
                    <a:cubicBezTo>
                      <a:pt x="6166" y="350190"/>
                      <a:pt x="-1180" y="341081"/>
                      <a:pt x="156" y="331082"/>
                    </a:cubicBezTo>
                    <a:lnTo>
                      <a:pt x="14847" y="198215"/>
                    </a:lnTo>
                    <a:cubicBezTo>
                      <a:pt x="14847" y="197104"/>
                      <a:pt x="15515" y="196438"/>
                      <a:pt x="15737" y="195549"/>
                    </a:cubicBezTo>
                    <a:cubicBezTo>
                      <a:pt x="15960" y="194216"/>
                      <a:pt x="16182" y="193105"/>
                      <a:pt x="16850" y="191772"/>
                    </a:cubicBezTo>
                    <a:cubicBezTo>
                      <a:pt x="17518" y="190661"/>
                      <a:pt x="18408" y="189550"/>
                      <a:pt x="19299" y="188439"/>
                    </a:cubicBezTo>
                    <a:cubicBezTo>
                      <a:pt x="19966" y="187773"/>
                      <a:pt x="20412" y="187106"/>
                      <a:pt x="21079" y="186440"/>
                    </a:cubicBezTo>
                    <a:cubicBezTo>
                      <a:pt x="22415" y="185106"/>
                      <a:pt x="24196" y="184218"/>
                      <a:pt x="25976" y="183551"/>
                    </a:cubicBezTo>
                    <a:cubicBezTo>
                      <a:pt x="26199" y="183329"/>
                      <a:pt x="26644" y="183107"/>
                      <a:pt x="26867" y="182885"/>
                    </a:cubicBezTo>
                    <a:cubicBezTo>
                      <a:pt x="26867" y="182885"/>
                      <a:pt x="27312" y="182662"/>
                      <a:pt x="27312" y="182662"/>
                    </a:cubicBezTo>
                    <a:cubicBezTo>
                      <a:pt x="27757" y="182662"/>
                      <a:pt x="27980" y="182440"/>
                      <a:pt x="28202" y="182440"/>
                    </a:cubicBezTo>
                    <a:cubicBezTo>
                      <a:pt x="35771" y="179774"/>
                      <a:pt x="74279" y="166887"/>
                      <a:pt x="107223" y="166887"/>
                    </a:cubicBezTo>
                    <a:close/>
                    <a:moveTo>
                      <a:pt x="291929" y="132875"/>
                    </a:moveTo>
                    <a:cubicBezTo>
                      <a:pt x="334656" y="135097"/>
                      <a:pt x="381167" y="151762"/>
                      <a:pt x="383170" y="152651"/>
                    </a:cubicBezTo>
                    <a:cubicBezTo>
                      <a:pt x="384283" y="153096"/>
                      <a:pt x="385173" y="153762"/>
                      <a:pt x="386063" y="154207"/>
                    </a:cubicBezTo>
                    <a:cubicBezTo>
                      <a:pt x="387621" y="155096"/>
                      <a:pt x="389178" y="155762"/>
                      <a:pt x="390291" y="156873"/>
                    </a:cubicBezTo>
                    <a:cubicBezTo>
                      <a:pt x="391626" y="157984"/>
                      <a:pt x="392294" y="159095"/>
                      <a:pt x="393184" y="160206"/>
                    </a:cubicBezTo>
                    <a:cubicBezTo>
                      <a:pt x="394074" y="161539"/>
                      <a:pt x="395187" y="162428"/>
                      <a:pt x="395855" y="163761"/>
                    </a:cubicBezTo>
                    <a:cubicBezTo>
                      <a:pt x="396522" y="165317"/>
                      <a:pt x="396967" y="166872"/>
                      <a:pt x="397412" y="168650"/>
                    </a:cubicBezTo>
                    <a:cubicBezTo>
                      <a:pt x="397635" y="169761"/>
                      <a:pt x="398303" y="170650"/>
                      <a:pt x="398303" y="171761"/>
                    </a:cubicBezTo>
                    <a:lnTo>
                      <a:pt x="416773" y="337969"/>
                    </a:lnTo>
                    <a:cubicBezTo>
                      <a:pt x="418331" y="350634"/>
                      <a:pt x="409207" y="362189"/>
                      <a:pt x="396522" y="363522"/>
                    </a:cubicBezTo>
                    <a:cubicBezTo>
                      <a:pt x="395632" y="363522"/>
                      <a:pt x="394742" y="363744"/>
                      <a:pt x="393852" y="363744"/>
                    </a:cubicBezTo>
                    <a:cubicBezTo>
                      <a:pt x="382280" y="363744"/>
                      <a:pt x="372265" y="354856"/>
                      <a:pt x="370930" y="343079"/>
                    </a:cubicBezTo>
                    <a:lnTo>
                      <a:pt x="354017" y="191759"/>
                    </a:lnTo>
                    <a:cubicBezTo>
                      <a:pt x="352014" y="191092"/>
                      <a:pt x="350012" y="190426"/>
                      <a:pt x="347564" y="189759"/>
                    </a:cubicBezTo>
                    <a:lnTo>
                      <a:pt x="347564" y="347523"/>
                    </a:lnTo>
                    <a:lnTo>
                      <a:pt x="366034" y="575948"/>
                    </a:lnTo>
                    <a:cubicBezTo>
                      <a:pt x="367370" y="591280"/>
                      <a:pt x="355798" y="604612"/>
                      <a:pt x="340665" y="605723"/>
                    </a:cubicBezTo>
                    <a:cubicBezTo>
                      <a:pt x="339775" y="605945"/>
                      <a:pt x="339107" y="605945"/>
                      <a:pt x="338440" y="605945"/>
                    </a:cubicBezTo>
                    <a:cubicBezTo>
                      <a:pt x="323974" y="605945"/>
                      <a:pt x="311957" y="594835"/>
                      <a:pt x="310622" y="580392"/>
                    </a:cubicBezTo>
                    <a:lnTo>
                      <a:pt x="294154" y="373965"/>
                    </a:lnTo>
                    <a:cubicBezTo>
                      <a:pt x="290594" y="375299"/>
                      <a:pt x="286810" y="376187"/>
                      <a:pt x="282805" y="376187"/>
                    </a:cubicBezTo>
                    <a:cubicBezTo>
                      <a:pt x="279022" y="376187"/>
                      <a:pt x="275238" y="375299"/>
                      <a:pt x="271678" y="373965"/>
                    </a:cubicBezTo>
                    <a:lnTo>
                      <a:pt x="254987" y="580392"/>
                    </a:lnTo>
                    <a:cubicBezTo>
                      <a:pt x="253875" y="594835"/>
                      <a:pt x="241858" y="605945"/>
                      <a:pt x="227393" y="605945"/>
                    </a:cubicBezTo>
                    <a:cubicBezTo>
                      <a:pt x="226725" y="605945"/>
                      <a:pt x="225835" y="605945"/>
                      <a:pt x="225167" y="605723"/>
                    </a:cubicBezTo>
                    <a:cubicBezTo>
                      <a:pt x="209812" y="604612"/>
                      <a:pt x="198462" y="591280"/>
                      <a:pt x="199798" y="575948"/>
                    </a:cubicBezTo>
                    <a:lnTo>
                      <a:pt x="218046" y="347523"/>
                    </a:lnTo>
                    <a:lnTo>
                      <a:pt x="218046" y="189759"/>
                    </a:lnTo>
                    <a:cubicBezTo>
                      <a:pt x="215821" y="190426"/>
                      <a:pt x="213595" y="191092"/>
                      <a:pt x="211815" y="191759"/>
                    </a:cubicBezTo>
                    <a:lnTo>
                      <a:pt x="194902" y="343079"/>
                    </a:lnTo>
                    <a:cubicBezTo>
                      <a:pt x="193567" y="354856"/>
                      <a:pt x="183552" y="363744"/>
                      <a:pt x="171980" y="363744"/>
                    </a:cubicBezTo>
                    <a:cubicBezTo>
                      <a:pt x="171090" y="363744"/>
                      <a:pt x="170200" y="363744"/>
                      <a:pt x="169310" y="363522"/>
                    </a:cubicBezTo>
                    <a:cubicBezTo>
                      <a:pt x="156625" y="362189"/>
                      <a:pt x="147501" y="350634"/>
                      <a:pt x="148836" y="337969"/>
                    </a:cubicBezTo>
                    <a:lnTo>
                      <a:pt x="167307" y="171761"/>
                    </a:lnTo>
                    <a:cubicBezTo>
                      <a:pt x="167530" y="170650"/>
                      <a:pt x="168197" y="169539"/>
                      <a:pt x="168420" y="168428"/>
                    </a:cubicBezTo>
                    <a:cubicBezTo>
                      <a:pt x="168865" y="166872"/>
                      <a:pt x="169087" y="165317"/>
                      <a:pt x="169977" y="163984"/>
                    </a:cubicBezTo>
                    <a:cubicBezTo>
                      <a:pt x="170645" y="162206"/>
                      <a:pt x="171980" y="160873"/>
                      <a:pt x="173093" y="159540"/>
                    </a:cubicBezTo>
                    <a:cubicBezTo>
                      <a:pt x="173761" y="158651"/>
                      <a:pt x="174206" y="157762"/>
                      <a:pt x="175096" y="157095"/>
                    </a:cubicBezTo>
                    <a:cubicBezTo>
                      <a:pt x="176876" y="155540"/>
                      <a:pt x="179102" y="154429"/>
                      <a:pt x="181327" y="153318"/>
                    </a:cubicBezTo>
                    <a:cubicBezTo>
                      <a:pt x="181772" y="153096"/>
                      <a:pt x="181995" y="152874"/>
                      <a:pt x="182440" y="152651"/>
                    </a:cubicBezTo>
                    <a:cubicBezTo>
                      <a:pt x="182662" y="152651"/>
                      <a:pt x="182885" y="152429"/>
                      <a:pt x="183107" y="152429"/>
                    </a:cubicBezTo>
                    <a:cubicBezTo>
                      <a:pt x="183552" y="152207"/>
                      <a:pt x="183775" y="152207"/>
                      <a:pt x="184220" y="151985"/>
                    </a:cubicBezTo>
                    <a:cubicBezTo>
                      <a:pt x="192899" y="148874"/>
                      <a:pt x="234959" y="135097"/>
                      <a:pt x="273903" y="133097"/>
                    </a:cubicBezTo>
                    <a:lnTo>
                      <a:pt x="279689" y="144652"/>
                    </a:lnTo>
                    <a:lnTo>
                      <a:pt x="279912" y="144652"/>
                    </a:lnTo>
                    <a:lnTo>
                      <a:pt x="264334" y="265975"/>
                    </a:lnTo>
                    <a:lnTo>
                      <a:pt x="282805" y="298194"/>
                    </a:lnTo>
                    <a:lnTo>
                      <a:pt x="301498" y="265975"/>
                    </a:lnTo>
                    <a:lnTo>
                      <a:pt x="285920" y="144652"/>
                    </a:lnTo>
                    <a:close/>
                    <a:moveTo>
                      <a:pt x="458589" y="60898"/>
                    </a:moveTo>
                    <a:cubicBezTo>
                      <a:pt x="484408" y="60898"/>
                      <a:pt x="505339" y="83772"/>
                      <a:pt x="505339" y="111988"/>
                    </a:cubicBezTo>
                    <a:cubicBezTo>
                      <a:pt x="505339" y="140204"/>
                      <a:pt x="484408" y="163078"/>
                      <a:pt x="458589" y="163078"/>
                    </a:cubicBezTo>
                    <a:cubicBezTo>
                      <a:pt x="432770" y="163078"/>
                      <a:pt x="411839" y="140204"/>
                      <a:pt x="411839" y="111988"/>
                    </a:cubicBezTo>
                    <a:cubicBezTo>
                      <a:pt x="411839" y="83772"/>
                      <a:pt x="432770" y="60898"/>
                      <a:pt x="458589" y="60898"/>
                    </a:cubicBezTo>
                    <a:close/>
                    <a:moveTo>
                      <a:pt x="107209" y="60898"/>
                    </a:moveTo>
                    <a:cubicBezTo>
                      <a:pt x="133009" y="60898"/>
                      <a:pt x="153924" y="83772"/>
                      <a:pt x="153924" y="111988"/>
                    </a:cubicBezTo>
                    <a:cubicBezTo>
                      <a:pt x="153924" y="140204"/>
                      <a:pt x="133009" y="163078"/>
                      <a:pt x="107209" y="163078"/>
                    </a:cubicBezTo>
                    <a:cubicBezTo>
                      <a:pt x="81409" y="163078"/>
                      <a:pt x="60494" y="140204"/>
                      <a:pt x="60494" y="111988"/>
                    </a:cubicBezTo>
                    <a:cubicBezTo>
                      <a:pt x="60494" y="83772"/>
                      <a:pt x="81409" y="60898"/>
                      <a:pt x="107209" y="60898"/>
                    </a:cubicBezTo>
                    <a:close/>
                    <a:moveTo>
                      <a:pt x="282810" y="0"/>
                    </a:moveTo>
                    <a:cubicBezTo>
                      <a:pt x="315137" y="0"/>
                      <a:pt x="341344" y="28655"/>
                      <a:pt x="341344" y="64003"/>
                    </a:cubicBezTo>
                    <a:cubicBezTo>
                      <a:pt x="341344" y="99351"/>
                      <a:pt x="315137" y="128006"/>
                      <a:pt x="282810" y="128006"/>
                    </a:cubicBezTo>
                    <a:cubicBezTo>
                      <a:pt x="250483" y="128006"/>
                      <a:pt x="224276" y="99351"/>
                      <a:pt x="224276" y="64003"/>
                    </a:cubicBezTo>
                    <a:cubicBezTo>
                      <a:pt x="224276" y="28655"/>
                      <a:pt x="250483" y="0"/>
                      <a:pt x="2828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1" name="ïṥļïḍê"/>
              <p:cNvSpPr/>
              <p:nvPr/>
            </p:nvSpPr>
            <p:spPr>
              <a:xfrm>
                <a:off x="7052400" y="4818600"/>
                <a:ext cx="211320" cy="226440"/>
              </a:xfrm>
              <a:custGeom>
                <a:avLst/>
                <a:gdLst/>
                <a:ahLst/>
                <a:cxnLst/>
                <a:rect l="l" t="t" r="r" b="b"/>
                <a:pathLst>
                  <a:path w="565731" h="605945">
                    <a:moveTo>
                      <a:pt x="458586" y="166887"/>
                    </a:moveTo>
                    <a:cubicBezTo>
                      <a:pt x="494634" y="166887"/>
                      <a:pt x="537135" y="182218"/>
                      <a:pt x="538915" y="182885"/>
                    </a:cubicBezTo>
                    <a:cubicBezTo>
                      <a:pt x="539583" y="183107"/>
                      <a:pt x="540250" y="183773"/>
                      <a:pt x="541140" y="184218"/>
                    </a:cubicBezTo>
                    <a:cubicBezTo>
                      <a:pt x="542253" y="184884"/>
                      <a:pt x="543366" y="185329"/>
                      <a:pt x="544478" y="186217"/>
                    </a:cubicBezTo>
                    <a:cubicBezTo>
                      <a:pt x="545368" y="187106"/>
                      <a:pt x="546036" y="187995"/>
                      <a:pt x="546703" y="188884"/>
                    </a:cubicBezTo>
                    <a:cubicBezTo>
                      <a:pt x="547593" y="189772"/>
                      <a:pt x="548261" y="190661"/>
                      <a:pt x="548929" y="191772"/>
                    </a:cubicBezTo>
                    <a:cubicBezTo>
                      <a:pt x="549596" y="193105"/>
                      <a:pt x="549819" y="194216"/>
                      <a:pt x="550041" y="195549"/>
                    </a:cubicBezTo>
                    <a:cubicBezTo>
                      <a:pt x="550264" y="196438"/>
                      <a:pt x="550709" y="197327"/>
                      <a:pt x="550931" y="198215"/>
                    </a:cubicBezTo>
                    <a:lnTo>
                      <a:pt x="565617" y="331082"/>
                    </a:lnTo>
                    <a:cubicBezTo>
                      <a:pt x="566730" y="341081"/>
                      <a:pt x="559609" y="350190"/>
                      <a:pt x="549374" y="351301"/>
                    </a:cubicBezTo>
                    <a:cubicBezTo>
                      <a:pt x="548706" y="351524"/>
                      <a:pt x="548038" y="351524"/>
                      <a:pt x="547371" y="351524"/>
                    </a:cubicBezTo>
                    <a:cubicBezTo>
                      <a:pt x="538025" y="351524"/>
                      <a:pt x="530015" y="344414"/>
                      <a:pt x="528902" y="335082"/>
                    </a:cubicBezTo>
                    <a:lnTo>
                      <a:pt x="515551" y="213991"/>
                    </a:lnTo>
                    <a:cubicBezTo>
                      <a:pt x="513993" y="213546"/>
                      <a:pt x="512213" y="213102"/>
                      <a:pt x="510433" y="212657"/>
                    </a:cubicBezTo>
                    <a:lnTo>
                      <a:pt x="510433" y="338415"/>
                    </a:lnTo>
                    <a:lnTo>
                      <a:pt x="525119" y="521051"/>
                    </a:lnTo>
                    <a:cubicBezTo>
                      <a:pt x="526009" y="533271"/>
                      <a:pt x="516886" y="543936"/>
                      <a:pt x="504647" y="544825"/>
                    </a:cubicBezTo>
                    <a:cubicBezTo>
                      <a:pt x="504202" y="545047"/>
                      <a:pt x="503535" y="545047"/>
                      <a:pt x="502867" y="545047"/>
                    </a:cubicBezTo>
                    <a:cubicBezTo>
                      <a:pt x="491519" y="545047"/>
                      <a:pt x="481728" y="536160"/>
                      <a:pt x="480838" y="524606"/>
                    </a:cubicBezTo>
                    <a:lnTo>
                      <a:pt x="467487" y="359522"/>
                    </a:lnTo>
                    <a:cubicBezTo>
                      <a:pt x="464817" y="360855"/>
                      <a:pt x="461924" y="361522"/>
                      <a:pt x="458586" y="361522"/>
                    </a:cubicBezTo>
                    <a:cubicBezTo>
                      <a:pt x="455471" y="361522"/>
                      <a:pt x="452356" y="360855"/>
                      <a:pt x="449685" y="359522"/>
                    </a:cubicBezTo>
                    <a:lnTo>
                      <a:pt x="436334" y="524606"/>
                    </a:lnTo>
                    <a:cubicBezTo>
                      <a:pt x="435444" y="536160"/>
                      <a:pt x="425653" y="545047"/>
                      <a:pt x="414305" y="545047"/>
                    </a:cubicBezTo>
                    <a:cubicBezTo>
                      <a:pt x="413637" y="545047"/>
                      <a:pt x="413192" y="545047"/>
                      <a:pt x="412525" y="544825"/>
                    </a:cubicBezTo>
                    <a:cubicBezTo>
                      <a:pt x="400286" y="543936"/>
                      <a:pt x="391163" y="533271"/>
                      <a:pt x="392276" y="521051"/>
                    </a:cubicBezTo>
                    <a:lnTo>
                      <a:pt x="403402" y="380852"/>
                    </a:lnTo>
                    <a:cubicBezTo>
                      <a:pt x="412525" y="378630"/>
                      <a:pt x="420535" y="373964"/>
                      <a:pt x="426321" y="366632"/>
                    </a:cubicBezTo>
                    <a:cubicBezTo>
                      <a:pt x="433219" y="357967"/>
                      <a:pt x="436557" y="347080"/>
                      <a:pt x="435222" y="335971"/>
                    </a:cubicBezTo>
                    <a:lnTo>
                      <a:pt x="416975" y="171998"/>
                    </a:lnTo>
                    <a:cubicBezTo>
                      <a:pt x="430104" y="169331"/>
                      <a:pt x="444790" y="166887"/>
                      <a:pt x="458586" y="166887"/>
                    </a:cubicBezTo>
                    <a:close/>
                    <a:moveTo>
                      <a:pt x="107223" y="166887"/>
                    </a:moveTo>
                    <a:cubicBezTo>
                      <a:pt x="121024" y="166887"/>
                      <a:pt x="135715" y="169331"/>
                      <a:pt x="148848" y="171998"/>
                    </a:cubicBezTo>
                    <a:lnTo>
                      <a:pt x="130595" y="335971"/>
                    </a:lnTo>
                    <a:cubicBezTo>
                      <a:pt x="129260" y="347080"/>
                      <a:pt x="132376" y="357967"/>
                      <a:pt x="139499" y="366632"/>
                    </a:cubicBezTo>
                    <a:cubicBezTo>
                      <a:pt x="145287" y="373964"/>
                      <a:pt x="153300" y="378852"/>
                      <a:pt x="162204" y="380852"/>
                    </a:cubicBezTo>
                    <a:lnTo>
                      <a:pt x="173556" y="521051"/>
                    </a:lnTo>
                    <a:cubicBezTo>
                      <a:pt x="174669" y="533271"/>
                      <a:pt x="165543" y="543936"/>
                      <a:pt x="153300" y="545047"/>
                    </a:cubicBezTo>
                    <a:cubicBezTo>
                      <a:pt x="152632" y="545047"/>
                      <a:pt x="151964" y="545047"/>
                      <a:pt x="151519" y="545047"/>
                    </a:cubicBezTo>
                    <a:cubicBezTo>
                      <a:pt x="139944" y="545047"/>
                      <a:pt x="130373" y="536160"/>
                      <a:pt x="129483" y="524606"/>
                    </a:cubicBezTo>
                    <a:lnTo>
                      <a:pt x="116127" y="359522"/>
                    </a:lnTo>
                    <a:cubicBezTo>
                      <a:pt x="113456" y="360855"/>
                      <a:pt x="110339" y="361522"/>
                      <a:pt x="107223" y="361522"/>
                    </a:cubicBezTo>
                    <a:cubicBezTo>
                      <a:pt x="103884" y="361522"/>
                      <a:pt x="100991" y="360855"/>
                      <a:pt x="98097" y="359522"/>
                    </a:cubicBezTo>
                    <a:lnTo>
                      <a:pt x="84964" y="524606"/>
                    </a:lnTo>
                    <a:cubicBezTo>
                      <a:pt x="84073" y="536160"/>
                      <a:pt x="74279" y="545047"/>
                      <a:pt x="62704" y="545047"/>
                    </a:cubicBezTo>
                    <a:cubicBezTo>
                      <a:pt x="62259" y="545047"/>
                      <a:pt x="61591" y="545047"/>
                      <a:pt x="60924" y="545047"/>
                    </a:cubicBezTo>
                    <a:cubicBezTo>
                      <a:pt x="48904" y="543936"/>
                      <a:pt x="39777" y="533271"/>
                      <a:pt x="40668" y="521051"/>
                    </a:cubicBezTo>
                    <a:lnTo>
                      <a:pt x="55359" y="338415"/>
                    </a:lnTo>
                    <a:lnTo>
                      <a:pt x="55359" y="212657"/>
                    </a:lnTo>
                    <a:cubicBezTo>
                      <a:pt x="53578" y="213102"/>
                      <a:pt x="51797" y="213546"/>
                      <a:pt x="50239" y="213991"/>
                    </a:cubicBezTo>
                    <a:lnTo>
                      <a:pt x="36884" y="335082"/>
                    </a:lnTo>
                    <a:cubicBezTo>
                      <a:pt x="35771" y="344636"/>
                      <a:pt x="27757" y="351524"/>
                      <a:pt x="18408" y="351524"/>
                    </a:cubicBezTo>
                    <a:cubicBezTo>
                      <a:pt x="17740" y="351524"/>
                      <a:pt x="17073" y="351524"/>
                      <a:pt x="16405" y="351301"/>
                    </a:cubicBezTo>
                    <a:cubicBezTo>
                      <a:pt x="6166" y="350190"/>
                      <a:pt x="-1180" y="341081"/>
                      <a:pt x="156" y="331082"/>
                    </a:cubicBezTo>
                    <a:lnTo>
                      <a:pt x="14847" y="198215"/>
                    </a:lnTo>
                    <a:cubicBezTo>
                      <a:pt x="14847" y="197104"/>
                      <a:pt x="15515" y="196438"/>
                      <a:pt x="15737" y="195549"/>
                    </a:cubicBezTo>
                    <a:cubicBezTo>
                      <a:pt x="15960" y="194216"/>
                      <a:pt x="16182" y="193105"/>
                      <a:pt x="16850" y="191772"/>
                    </a:cubicBezTo>
                    <a:cubicBezTo>
                      <a:pt x="17518" y="190661"/>
                      <a:pt x="18408" y="189550"/>
                      <a:pt x="19299" y="188439"/>
                    </a:cubicBezTo>
                    <a:cubicBezTo>
                      <a:pt x="19966" y="187773"/>
                      <a:pt x="20412" y="187106"/>
                      <a:pt x="21079" y="186440"/>
                    </a:cubicBezTo>
                    <a:cubicBezTo>
                      <a:pt x="22415" y="185106"/>
                      <a:pt x="24196" y="184218"/>
                      <a:pt x="25976" y="183551"/>
                    </a:cubicBezTo>
                    <a:cubicBezTo>
                      <a:pt x="26199" y="183329"/>
                      <a:pt x="26644" y="183107"/>
                      <a:pt x="26867" y="182885"/>
                    </a:cubicBezTo>
                    <a:cubicBezTo>
                      <a:pt x="26867" y="182885"/>
                      <a:pt x="27312" y="182662"/>
                      <a:pt x="27312" y="182662"/>
                    </a:cubicBezTo>
                    <a:cubicBezTo>
                      <a:pt x="27757" y="182662"/>
                      <a:pt x="27980" y="182440"/>
                      <a:pt x="28202" y="182440"/>
                    </a:cubicBezTo>
                    <a:cubicBezTo>
                      <a:pt x="35771" y="179774"/>
                      <a:pt x="74279" y="166887"/>
                      <a:pt x="107223" y="166887"/>
                    </a:cubicBezTo>
                    <a:close/>
                    <a:moveTo>
                      <a:pt x="291929" y="132875"/>
                    </a:moveTo>
                    <a:cubicBezTo>
                      <a:pt x="334656" y="135097"/>
                      <a:pt x="381167" y="151762"/>
                      <a:pt x="383170" y="152651"/>
                    </a:cubicBezTo>
                    <a:cubicBezTo>
                      <a:pt x="384283" y="153096"/>
                      <a:pt x="385173" y="153762"/>
                      <a:pt x="386063" y="154207"/>
                    </a:cubicBezTo>
                    <a:cubicBezTo>
                      <a:pt x="387621" y="155096"/>
                      <a:pt x="389178" y="155762"/>
                      <a:pt x="390291" y="156873"/>
                    </a:cubicBezTo>
                    <a:cubicBezTo>
                      <a:pt x="391626" y="157984"/>
                      <a:pt x="392294" y="159095"/>
                      <a:pt x="393184" y="160206"/>
                    </a:cubicBezTo>
                    <a:cubicBezTo>
                      <a:pt x="394074" y="161539"/>
                      <a:pt x="395187" y="162428"/>
                      <a:pt x="395855" y="163761"/>
                    </a:cubicBezTo>
                    <a:cubicBezTo>
                      <a:pt x="396522" y="165317"/>
                      <a:pt x="396967" y="166872"/>
                      <a:pt x="397412" y="168650"/>
                    </a:cubicBezTo>
                    <a:cubicBezTo>
                      <a:pt x="397635" y="169761"/>
                      <a:pt x="398303" y="170650"/>
                      <a:pt x="398303" y="171761"/>
                    </a:cubicBezTo>
                    <a:lnTo>
                      <a:pt x="416773" y="337969"/>
                    </a:lnTo>
                    <a:cubicBezTo>
                      <a:pt x="418331" y="350634"/>
                      <a:pt x="409207" y="362189"/>
                      <a:pt x="396522" y="363522"/>
                    </a:cubicBezTo>
                    <a:cubicBezTo>
                      <a:pt x="395632" y="363522"/>
                      <a:pt x="394742" y="363744"/>
                      <a:pt x="393852" y="363744"/>
                    </a:cubicBezTo>
                    <a:cubicBezTo>
                      <a:pt x="382280" y="363744"/>
                      <a:pt x="372265" y="354856"/>
                      <a:pt x="370930" y="343079"/>
                    </a:cubicBezTo>
                    <a:lnTo>
                      <a:pt x="354017" y="191759"/>
                    </a:lnTo>
                    <a:cubicBezTo>
                      <a:pt x="352014" y="191092"/>
                      <a:pt x="350012" y="190426"/>
                      <a:pt x="347564" y="189759"/>
                    </a:cubicBezTo>
                    <a:lnTo>
                      <a:pt x="347564" y="347523"/>
                    </a:lnTo>
                    <a:lnTo>
                      <a:pt x="366034" y="575948"/>
                    </a:lnTo>
                    <a:cubicBezTo>
                      <a:pt x="367370" y="591280"/>
                      <a:pt x="355798" y="604612"/>
                      <a:pt x="340665" y="605723"/>
                    </a:cubicBezTo>
                    <a:cubicBezTo>
                      <a:pt x="339775" y="605945"/>
                      <a:pt x="339107" y="605945"/>
                      <a:pt x="338440" y="605945"/>
                    </a:cubicBezTo>
                    <a:cubicBezTo>
                      <a:pt x="323974" y="605945"/>
                      <a:pt x="311957" y="594835"/>
                      <a:pt x="310622" y="580392"/>
                    </a:cubicBezTo>
                    <a:lnTo>
                      <a:pt x="294154" y="373965"/>
                    </a:lnTo>
                    <a:cubicBezTo>
                      <a:pt x="290594" y="375299"/>
                      <a:pt x="286810" y="376187"/>
                      <a:pt x="282805" y="376187"/>
                    </a:cubicBezTo>
                    <a:cubicBezTo>
                      <a:pt x="279022" y="376187"/>
                      <a:pt x="275238" y="375299"/>
                      <a:pt x="271678" y="373965"/>
                    </a:cubicBezTo>
                    <a:lnTo>
                      <a:pt x="254987" y="580392"/>
                    </a:lnTo>
                    <a:cubicBezTo>
                      <a:pt x="253875" y="594835"/>
                      <a:pt x="241858" y="605945"/>
                      <a:pt x="227393" y="605945"/>
                    </a:cubicBezTo>
                    <a:cubicBezTo>
                      <a:pt x="226725" y="605945"/>
                      <a:pt x="225835" y="605945"/>
                      <a:pt x="225167" y="605723"/>
                    </a:cubicBezTo>
                    <a:cubicBezTo>
                      <a:pt x="209812" y="604612"/>
                      <a:pt x="198462" y="591280"/>
                      <a:pt x="199798" y="575948"/>
                    </a:cubicBezTo>
                    <a:lnTo>
                      <a:pt x="218046" y="347523"/>
                    </a:lnTo>
                    <a:lnTo>
                      <a:pt x="218046" y="189759"/>
                    </a:lnTo>
                    <a:cubicBezTo>
                      <a:pt x="215821" y="190426"/>
                      <a:pt x="213595" y="191092"/>
                      <a:pt x="211815" y="191759"/>
                    </a:cubicBezTo>
                    <a:lnTo>
                      <a:pt x="194902" y="343079"/>
                    </a:lnTo>
                    <a:cubicBezTo>
                      <a:pt x="193567" y="354856"/>
                      <a:pt x="183552" y="363744"/>
                      <a:pt x="171980" y="363744"/>
                    </a:cubicBezTo>
                    <a:cubicBezTo>
                      <a:pt x="171090" y="363744"/>
                      <a:pt x="170200" y="363744"/>
                      <a:pt x="169310" y="363522"/>
                    </a:cubicBezTo>
                    <a:cubicBezTo>
                      <a:pt x="156625" y="362189"/>
                      <a:pt x="147501" y="350634"/>
                      <a:pt x="148836" y="337969"/>
                    </a:cubicBezTo>
                    <a:lnTo>
                      <a:pt x="167307" y="171761"/>
                    </a:lnTo>
                    <a:cubicBezTo>
                      <a:pt x="167530" y="170650"/>
                      <a:pt x="168197" y="169539"/>
                      <a:pt x="168420" y="168428"/>
                    </a:cubicBezTo>
                    <a:cubicBezTo>
                      <a:pt x="168865" y="166872"/>
                      <a:pt x="169087" y="165317"/>
                      <a:pt x="169977" y="163984"/>
                    </a:cubicBezTo>
                    <a:cubicBezTo>
                      <a:pt x="170645" y="162206"/>
                      <a:pt x="171980" y="160873"/>
                      <a:pt x="173093" y="159540"/>
                    </a:cubicBezTo>
                    <a:cubicBezTo>
                      <a:pt x="173761" y="158651"/>
                      <a:pt x="174206" y="157762"/>
                      <a:pt x="175096" y="157095"/>
                    </a:cubicBezTo>
                    <a:cubicBezTo>
                      <a:pt x="176876" y="155540"/>
                      <a:pt x="179102" y="154429"/>
                      <a:pt x="181327" y="153318"/>
                    </a:cubicBezTo>
                    <a:cubicBezTo>
                      <a:pt x="181772" y="153096"/>
                      <a:pt x="181995" y="152874"/>
                      <a:pt x="182440" y="152651"/>
                    </a:cubicBezTo>
                    <a:cubicBezTo>
                      <a:pt x="182662" y="152651"/>
                      <a:pt x="182885" y="152429"/>
                      <a:pt x="183107" y="152429"/>
                    </a:cubicBezTo>
                    <a:cubicBezTo>
                      <a:pt x="183552" y="152207"/>
                      <a:pt x="183775" y="152207"/>
                      <a:pt x="184220" y="151985"/>
                    </a:cubicBezTo>
                    <a:cubicBezTo>
                      <a:pt x="192899" y="148874"/>
                      <a:pt x="234959" y="135097"/>
                      <a:pt x="273903" y="133097"/>
                    </a:cubicBezTo>
                    <a:lnTo>
                      <a:pt x="279689" y="144652"/>
                    </a:lnTo>
                    <a:lnTo>
                      <a:pt x="279912" y="144652"/>
                    </a:lnTo>
                    <a:lnTo>
                      <a:pt x="264334" y="265975"/>
                    </a:lnTo>
                    <a:lnTo>
                      <a:pt x="282805" y="298194"/>
                    </a:lnTo>
                    <a:lnTo>
                      <a:pt x="301498" y="265975"/>
                    </a:lnTo>
                    <a:lnTo>
                      <a:pt x="285920" y="144652"/>
                    </a:lnTo>
                    <a:close/>
                    <a:moveTo>
                      <a:pt x="458589" y="60898"/>
                    </a:moveTo>
                    <a:cubicBezTo>
                      <a:pt x="484408" y="60898"/>
                      <a:pt x="505339" y="83772"/>
                      <a:pt x="505339" y="111988"/>
                    </a:cubicBezTo>
                    <a:cubicBezTo>
                      <a:pt x="505339" y="140204"/>
                      <a:pt x="484408" y="163078"/>
                      <a:pt x="458589" y="163078"/>
                    </a:cubicBezTo>
                    <a:cubicBezTo>
                      <a:pt x="432770" y="163078"/>
                      <a:pt x="411839" y="140204"/>
                      <a:pt x="411839" y="111988"/>
                    </a:cubicBezTo>
                    <a:cubicBezTo>
                      <a:pt x="411839" y="83772"/>
                      <a:pt x="432770" y="60898"/>
                      <a:pt x="458589" y="60898"/>
                    </a:cubicBezTo>
                    <a:close/>
                    <a:moveTo>
                      <a:pt x="107209" y="60898"/>
                    </a:moveTo>
                    <a:cubicBezTo>
                      <a:pt x="133009" y="60898"/>
                      <a:pt x="153924" y="83772"/>
                      <a:pt x="153924" y="111988"/>
                    </a:cubicBezTo>
                    <a:cubicBezTo>
                      <a:pt x="153924" y="140204"/>
                      <a:pt x="133009" y="163078"/>
                      <a:pt x="107209" y="163078"/>
                    </a:cubicBezTo>
                    <a:cubicBezTo>
                      <a:pt x="81409" y="163078"/>
                      <a:pt x="60494" y="140204"/>
                      <a:pt x="60494" y="111988"/>
                    </a:cubicBezTo>
                    <a:cubicBezTo>
                      <a:pt x="60494" y="83772"/>
                      <a:pt x="81409" y="60898"/>
                      <a:pt x="107209" y="60898"/>
                    </a:cubicBezTo>
                    <a:close/>
                    <a:moveTo>
                      <a:pt x="282810" y="0"/>
                    </a:moveTo>
                    <a:cubicBezTo>
                      <a:pt x="315137" y="0"/>
                      <a:pt x="341344" y="28655"/>
                      <a:pt x="341344" y="64003"/>
                    </a:cubicBezTo>
                    <a:cubicBezTo>
                      <a:pt x="341344" y="99351"/>
                      <a:pt x="315137" y="128006"/>
                      <a:pt x="282810" y="128006"/>
                    </a:cubicBezTo>
                    <a:cubicBezTo>
                      <a:pt x="250483" y="128006"/>
                      <a:pt x="224276" y="99351"/>
                      <a:pt x="224276" y="64003"/>
                    </a:cubicBezTo>
                    <a:cubicBezTo>
                      <a:pt x="224276" y="28655"/>
                      <a:pt x="250483" y="0"/>
                      <a:pt x="2828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2" name="iṧḻïḑê"/>
              <p:cNvSpPr/>
              <p:nvPr/>
            </p:nvSpPr>
            <p:spPr>
              <a:xfrm>
                <a:off x="5916600" y="5333400"/>
                <a:ext cx="211320" cy="226440"/>
              </a:xfrm>
              <a:custGeom>
                <a:avLst/>
                <a:gdLst/>
                <a:ahLst/>
                <a:cxnLst/>
                <a:rect l="l" t="t" r="r" b="b"/>
                <a:pathLst>
                  <a:path w="565731" h="605945">
                    <a:moveTo>
                      <a:pt x="458586" y="166887"/>
                    </a:moveTo>
                    <a:cubicBezTo>
                      <a:pt x="494634" y="166887"/>
                      <a:pt x="537135" y="182218"/>
                      <a:pt x="538915" y="182885"/>
                    </a:cubicBezTo>
                    <a:cubicBezTo>
                      <a:pt x="539583" y="183107"/>
                      <a:pt x="540250" y="183773"/>
                      <a:pt x="541140" y="184218"/>
                    </a:cubicBezTo>
                    <a:cubicBezTo>
                      <a:pt x="542253" y="184884"/>
                      <a:pt x="543366" y="185329"/>
                      <a:pt x="544478" y="186217"/>
                    </a:cubicBezTo>
                    <a:cubicBezTo>
                      <a:pt x="545368" y="187106"/>
                      <a:pt x="546036" y="187995"/>
                      <a:pt x="546703" y="188884"/>
                    </a:cubicBezTo>
                    <a:cubicBezTo>
                      <a:pt x="547593" y="189772"/>
                      <a:pt x="548261" y="190661"/>
                      <a:pt x="548929" y="191772"/>
                    </a:cubicBezTo>
                    <a:cubicBezTo>
                      <a:pt x="549596" y="193105"/>
                      <a:pt x="549819" y="194216"/>
                      <a:pt x="550041" y="195549"/>
                    </a:cubicBezTo>
                    <a:cubicBezTo>
                      <a:pt x="550264" y="196438"/>
                      <a:pt x="550709" y="197327"/>
                      <a:pt x="550931" y="198215"/>
                    </a:cubicBezTo>
                    <a:lnTo>
                      <a:pt x="565617" y="331082"/>
                    </a:lnTo>
                    <a:cubicBezTo>
                      <a:pt x="566730" y="341081"/>
                      <a:pt x="559609" y="350190"/>
                      <a:pt x="549374" y="351301"/>
                    </a:cubicBezTo>
                    <a:cubicBezTo>
                      <a:pt x="548706" y="351524"/>
                      <a:pt x="548038" y="351524"/>
                      <a:pt x="547371" y="351524"/>
                    </a:cubicBezTo>
                    <a:cubicBezTo>
                      <a:pt x="538025" y="351524"/>
                      <a:pt x="530015" y="344414"/>
                      <a:pt x="528902" y="335082"/>
                    </a:cubicBezTo>
                    <a:lnTo>
                      <a:pt x="515551" y="213991"/>
                    </a:lnTo>
                    <a:cubicBezTo>
                      <a:pt x="513993" y="213546"/>
                      <a:pt x="512213" y="213102"/>
                      <a:pt x="510433" y="212657"/>
                    </a:cubicBezTo>
                    <a:lnTo>
                      <a:pt x="510433" y="338415"/>
                    </a:lnTo>
                    <a:lnTo>
                      <a:pt x="525119" y="521051"/>
                    </a:lnTo>
                    <a:cubicBezTo>
                      <a:pt x="526009" y="533271"/>
                      <a:pt x="516886" y="543936"/>
                      <a:pt x="504647" y="544825"/>
                    </a:cubicBezTo>
                    <a:cubicBezTo>
                      <a:pt x="504202" y="545047"/>
                      <a:pt x="503535" y="545047"/>
                      <a:pt x="502867" y="545047"/>
                    </a:cubicBezTo>
                    <a:cubicBezTo>
                      <a:pt x="491519" y="545047"/>
                      <a:pt x="481728" y="536160"/>
                      <a:pt x="480838" y="524606"/>
                    </a:cubicBezTo>
                    <a:lnTo>
                      <a:pt x="467487" y="359522"/>
                    </a:lnTo>
                    <a:cubicBezTo>
                      <a:pt x="464817" y="360855"/>
                      <a:pt x="461924" y="361522"/>
                      <a:pt x="458586" y="361522"/>
                    </a:cubicBezTo>
                    <a:cubicBezTo>
                      <a:pt x="455471" y="361522"/>
                      <a:pt x="452356" y="360855"/>
                      <a:pt x="449685" y="359522"/>
                    </a:cubicBezTo>
                    <a:lnTo>
                      <a:pt x="436334" y="524606"/>
                    </a:lnTo>
                    <a:cubicBezTo>
                      <a:pt x="435444" y="536160"/>
                      <a:pt x="425653" y="545047"/>
                      <a:pt x="414305" y="545047"/>
                    </a:cubicBezTo>
                    <a:cubicBezTo>
                      <a:pt x="413637" y="545047"/>
                      <a:pt x="413192" y="545047"/>
                      <a:pt x="412525" y="544825"/>
                    </a:cubicBezTo>
                    <a:cubicBezTo>
                      <a:pt x="400286" y="543936"/>
                      <a:pt x="391163" y="533271"/>
                      <a:pt x="392276" y="521051"/>
                    </a:cubicBezTo>
                    <a:lnTo>
                      <a:pt x="403402" y="380852"/>
                    </a:lnTo>
                    <a:cubicBezTo>
                      <a:pt x="412525" y="378630"/>
                      <a:pt x="420535" y="373964"/>
                      <a:pt x="426321" y="366632"/>
                    </a:cubicBezTo>
                    <a:cubicBezTo>
                      <a:pt x="433219" y="357967"/>
                      <a:pt x="436557" y="347080"/>
                      <a:pt x="435222" y="335971"/>
                    </a:cubicBezTo>
                    <a:lnTo>
                      <a:pt x="416975" y="171998"/>
                    </a:lnTo>
                    <a:cubicBezTo>
                      <a:pt x="430104" y="169331"/>
                      <a:pt x="444790" y="166887"/>
                      <a:pt x="458586" y="166887"/>
                    </a:cubicBezTo>
                    <a:close/>
                    <a:moveTo>
                      <a:pt x="107223" y="166887"/>
                    </a:moveTo>
                    <a:cubicBezTo>
                      <a:pt x="121024" y="166887"/>
                      <a:pt x="135715" y="169331"/>
                      <a:pt x="148848" y="171998"/>
                    </a:cubicBezTo>
                    <a:lnTo>
                      <a:pt x="130595" y="335971"/>
                    </a:lnTo>
                    <a:cubicBezTo>
                      <a:pt x="129260" y="347080"/>
                      <a:pt x="132376" y="357967"/>
                      <a:pt x="139499" y="366632"/>
                    </a:cubicBezTo>
                    <a:cubicBezTo>
                      <a:pt x="145287" y="373964"/>
                      <a:pt x="153300" y="378852"/>
                      <a:pt x="162204" y="380852"/>
                    </a:cubicBezTo>
                    <a:lnTo>
                      <a:pt x="173556" y="521051"/>
                    </a:lnTo>
                    <a:cubicBezTo>
                      <a:pt x="174669" y="533271"/>
                      <a:pt x="165543" y="543936"/>
                      <a:pt x="153300" y="545047"/>
                    </a:cubicBezTo>
                    <a:cubicBezTo>
                      <a:pt x="152632" y="545047"/>
                      <a:pt x="151964" y="545047"/>
                      <a:pt x="151519" y="545047"/>
                    </a:cubicBezTo>
                    <a:cubicBezTo>
                      <a:pt x="139944" y="545047"/>
                      <a:pt x="130373" y="536160"/>
                      <a:pt x="129483" y="524606"/>
                    </a:cubicBezTo>
                    <a:lnTo>
                      <a:pt x="116127" y="359522"/>
                    </a:lnTo>
                    <a:cubicBezTo>
                      <a:pt x="113456" y="360855"/>
                      <a:pt x="110339" y="361522"/>
                      <a:pt x="107223" y="361522"/>
                    </a:cubicBezTo>
                    <a:cubicBezTo>
                      <a:pt x="103884" y="361522"/>
                      <a:pt x="100991" y="360855"/>
                      <a:pt x="98097" y="359522"/>
                    </a:cubicBezTo>
                    <a:lnTo>
                      <a:pt x="84964" y="524606"/>
                    </a:lnTo>
                    <a:cubicBezTo>
                      <a:pt x="84073" y="536160"/>
                      <a:pt x="74279" y="545047"/>
                      <a:pt x="62704" y="545047"/>
                    </a:cubicBezTo>
                    <a:cubicBezTo>
                      <a:pt x="62259" y="545047"/>
                      <a:pt x="61591" y="545047"/>
                      <a:pt x="60924" y="545047"/>
                    </a:cubicBezTo>
                    <a:cubicBezTo>
                      <a:pt x="48904" y="543936"/>
                      <a:pt x="39777" y="533271"/>
                      <a:pt x="40668" y="521051"/>
                    </a:cubicBezTo>
                    <a:lnTo>
                      <a:pt x="55359" y="338415"/>
                    </a:lnTo>
                    <a:lnTo>
                      <a:pt x="55359" y="212657"/>
                    </a:lnTo>
                    <a:cubicBezTo>
                      <a:pt x="53578" y="213102"/>
                      <a:pt x="51797" y="213546"/>
                      <a:pt x="50239" y="213991"/>
                    </a:cubicBezTo>
                    <a:lnTo>
                      <a:pt x="36884" y="335082"/>
                    </a:lnTo>
                    <a:cubicBezTo>
                      <a:pt x="35771" y="344636"/>
                      <a:pt x="27757" y="351524"/>
                      <a:pt x="18408" y="351524"/>
                    </a:cubicBezTo>
                    <a:cubicBezTo>
                      <a:pt x="17740" y="351524"/>
                      <a:pt x="17073" y="351524"/>
                      <a:pt x="16405" y="351301"/>
                    </a:cubicBezTo>
                    <a:cubicBezTo>
                      <a:pt x="6166" y="350190"/>
                      <a:pt x="-1180" y="341081"/>
                      <a:pt x="156" y="331082"/>
                    </a:cubicBezTo>
                    <a:lnTo>
                      <a:pt x="14847" y="198215"/>
                    </a:lnTo>
                    <a:cubicBezTo>
                      <a:pt x="14847" y="197104"/>
                      <a:pt x="15515" y="196438"/>
                      <a:pt x="15737" y="195549"/>
                    </a:cubicBezTo>
                    <a:cubicBezTo>
                      <a:pt x="15960" y="194216"/>
                      <a:pt x="16182" y="193105"/>
                      <a:pt x="16850" y="191772"/>
                    </a:cubicBezTo>
                    <a:cubicBezTo>
                      <a:pt x="17518" y="190661"/>
                      <a:pt x="18408" y="189550"/>
                      <a:pt x="19299" y="188439"/>
                    </a:cubicBezTo>
                    <a:cubicBezTo>
                      <a:pt x="19966" y="187773"/>
                      <a:pt x="20412" y="187106"/>
                      <a:pt x="21079" y="186440"/>
                    </a:cubicBezTo>
                    <a:cubicBezTo>
                      <a:pt x="22415" y="185106"/>
                      <a:pt x="24196" y="184218"/>
                      <a:pt x="25976" y="183551"/>
                    </a:cubicBezTo>
                    <a:cubicBezTo>
                      <a:pt x="26199" y="183329"/>
                      <a:pt x="26644" y="183107"/>
                      <a:pt x="26867" y="182885"/>
                    </a:cubicBezTo>
                    <a:cubicBezTo>
                      <a:pt x="26867" y="182885"/>
                      <a:pt x="27312" y="182662"/>
                      <a:pt x="27312" y="182662"/>
                    </a:cubicBezTo>
                    <a:cubicBezTo>
                      <a:pt x="27757" y="182662"/>
                      <a:pt x="27980" y="182440"/>
                      <a:pt x="28202" y="182440"/>
                    </a:cubicBezTo>
                    <a:cubicBezTo>
                      <a:pt x="35771" y="179774"/>
                      <a:pt x="74279" y="166887"/>
                      <a:pt x="107223" y="166887"/>
                    </a:cubicBezTo>
                    <a:close/>
                    <a:moveTo>
                      <a:pt x="291929" y="132875"/>
                    </a:moveTo>
                    <a:cubicBezTo>
                      <a:pt x="334656" y="135097"/>
                      <a:pt x="381167" y="151762"/>
                      <a:pt x="383170" y="152651"/>
                    </a:cubicBezTo>
                    <a:cubicBezTo>
                      <a:pt x="384283" y="153096"/>
                      <a:pt x="385173" y="153762"/>
                      <a:pt x="386063" y="154207"/>
                    </a:cubicBezTo>
                    <a:cubicBezTo>
                      <a:pt x="387621" y="155096"/>
                      <a:pt x="389178" y="155762"/>
                      <a:pt x="390291" y="156873"/>
                    </a:cubicBezTo>
                    <a:cubicBezTo>
                      <a:pt x="391626" y="157984"/>
                      <a:pt x="392294" y="159095"/>
                      <a:pt x="393184" y="160206"/>
                    </a:cubicBezTo>
                    <a:cubicBezTo>
                      <a:pt x="394074" y="161539"/>
                      <a:pt x="395187" y="162428"/>
                      <a:pt x="395855" y="163761"/>
                    </a:cubicBezTo>
                    <a:cubicBezTo>
                      <a:pt x="396522" y="165317"/>
                      <a:pt x="396967" y="166872"/>
                      <a:pt x="397412" y="168650"/>
                    </a:cubicBezTo>
                    <a:cubicBezTo>
                      <a:pt x="397635" y="169761"/>
                      <a:pt x="398303" y="170650"/>
                      <a:pt x="398303" y="171761"/>
                    </a:cubicBezTo>
                    <a:lnTo>
                      <a:pt x="416773" y="337969"/>
                    </a:lnTo>
                    <a:cubicBezTo>
                      <a:pt x="418331" y="350634"/>
                      <a:pt x="409207" y="362189"/>
                      <a:pt x="396522" y="363522"/>
                    </a:cubicBezTo>
                    <a:cubicBezTo>
                      <a:pt x="395632" y="363522"/>
                      <a:pt x="394742" y="363744"/>
                      <a:pt x="393852" y="363744"/>
                    </a:cubicBezTo>
                    <a:cubicBezTo>
                      <a:pt x="382280" y="363744"/>
                      <a:pt x="372265" y="354856"/>
                      <a:pt x="370930" y="343079"/>
                    </a:cubicBezTo>
                    <a:lnTo>
                      <a:pt x="354017" y="191759"/>
                    </a:lnTo>
                    <a:cubicBezTo>
                      <a:pt x="352014" y="191092"/>
                      <a:pt x="350012" y="190426"/>
                      <a:pt x="347564" y="189759"/>
                    </a:cubicBezTo>
                    <a:lnTo>
                      <a:pt x="347564" y="347523"/>
                    </a:lnTo>
                    <a:lnTo>
                      <a:pt x="366034" y="575948"/>
                    </a:lnTo>
                    <a:cubicBezTo>
                      <a:pt x="367370" y="591280"/>
                      <a:pt x="355798" y="604612"/>
                      <a:pt x="340665" y="605723"/>
                    </a:cubicBezTo>
                    <a:cubicBezTo>
                      <a:pt x="339775" y="605945"/>
                      <a:pt x="339107" y="605945"/>
                      <a:pt x="338440" y="605945"/>
                    </a:cubicBezTo>
                    <a:cubicBezTo>
                      <a:pt x="323974" y="605945"/>
                      <a:pt x="311957" y="594835"/>
                      <a:pt x="310622" y="580392"/>
                    </a:cubicBezTo>
                    <a:lnTo>
                      <a:pt x="294154" y="373965"/>
                    </a:lnTo>
                    <a:cubicBezTo>
                      <a:pt x="290594" y="375299"/>
                      <a:pt x="286810" y="376187"/>
                      <a:pt x="282805" y="376187"/>
                    </a:cubicBezTo>
                    <a:cubicBezTo>
                      <a:pt x="279022" y="376187"/>
                      <a:pt x="275238" y="375299"/>
                      <a:pt x="271678" y="373965"/>
                    </a:cubicBezTo>
                    <a:lnTo>
                      <a:pt x="254987" y="580392"/>
                    </a:lnTo>
                    <a:cubicBezTo>
                      <a:pt x="253875" y="594835"/>
                      <a:pt x="241858" y="605945"/>
                      <a:pt x="227393" y="605945"/>
                    </a:cubicBezTo>
                    <a:cubicBezTo>
                      <a:pt x="226725" y="605945"/>
                      <a:pt x="225835" y="605945"/>
                      <a:pt x="225167" y="605723"/>
                    </a:cubicBezTo>
                    <a:cubicBezTo>
                      <a:pt x="209812" y="604612"/>
                      <a:pt x="198462" y="591280"/>
                      <a:pt x="199798" y="575948"/>
                    </a:cubicBezTo>
                    <a:lnTo>
                      <a:pt x="218046" y="347523"/>
                    </a:lnTo>
                    <a:lnTo>
                      <a:pt x="218046" y="189759"/>
                    </a:lnTo>
                    <a:cubicBezTo>
                      <a:pt x="215821" y="190426"/>
                      <a:pt x="213595" y="191092"/>
                      <a:pt x="211815" y="191759"/>
                    </a:cubicBezTo>
                    <a:lnTo>
                      <a:pt x="194902" y="343079"/>
                    </a:lnTo>
                    <a:cubicBezTo>
                      <a:pt x="193567" y="354856"/>
                      <a:pt x="183552" y="363744"/>
                      <a:pt x="171980" y="363744"/>
                    </a:cubicBezTo>
                    <a:cubicBezTo>
                      <a:pt x="171090" y="363744"/>
                      <a:pt x="170200" y="363744"/>
                      <a:pt x="169310" y="363522"/>
                    </a:cubicBezTo>
                    <a:cubicBezTo>
                      <a:pt x="156625" y="362189"/>
                      <a:pt x="147501" y="350634"/>
                      <a:pt x="148836" y="337969"/>
                    </a:cubicBezTo>
                    <a:lnTo>
                      <a:pt x="167307" y="171761"/>
                    </a:lnTo>
                    <a:cubicBezTo>
                      <a:pt x="167530" y="170650"/>
                      <a:pt x="168197" y="169539"/>
                      <a:pt x="168420" y="168428"/>
                    </a:cubicBezTo>
                    <a:cubicBezTo>
                      <a:pt x="168865" y="166872"/>
                      <a:pt x="169087" y="165317"/>
                      <a:pt x="169977" y="163984"/>
                    </a:cubicBezTo>
                    <a:cubicBezTo>
                      <a:pt x="170645" y="162206"/>
                      <a:pt x="171980" y="160873"/>
                      <a:pt x="173093" y="159540"/>
                    </a:cubicBezTo>
                    <a:cubicBezTo>
                      <a:pt x="173761" y="158651"/>
                      <a:pt x="174206" y="157762"/>
                      <a:pt x="175096" y="157095"/>
                    </a:cubicBezTo>
                    <a:cubicBezTo>
                      <a:pt x="176876" y="155540"/>
                      <a:pt x="179102" y="154429"/>
                      <a:pt x="181327" y="153318"/>
                    </a:cubicBezTo>
                    <a:cubicBezTo>
                      <a:pt x="181772" y="153096"/>
                      <a:pt x="181995" y="152874"/>
                      <a:pt x="182440" y="152651"/>
                    </a:cubicBezTo>
                    <a:cubicBezTo>
                      <a:pt x="182662" y="152651"/>
                      <a:pt x="182885" y="152429"/>
                      <a:pt x="183107" y="152429"/>
                    </a:cubicBezTo>
                    <a:cubicBezTo>
                      <a:pt x="183552" y="152207"/>
                      <a:pt x="183775" y="152207"/>
                      <a:pt x="184220" y="151985"/>
                    </a:cubicBezTo>
                    <a:cubicBezTo>
                      <a:pt x="192899" y="148874"/>
                      <a:pt x="234959" y="135097"/>
                      <a:pt x="273903" y="133097"/>
                    </a:cubicBezTo>
                    <a:lnTo>
                      <a:pt x="279689" y="144652"/>
                    </a:lnTo>
                    <a:lnTo>
                      <a:pt x="279912" y="144652"/>
                    </a:lnTo>
                    <a:lnTo>
                      <a:pt x="264334" y="265975"/>
                    </a:lnTo>
                    <a:lnTo>
                      <a:pt x="282805" y="298194"/>
                    </a:lnTo>
                    <a:lnTo>
                      <a:pt x="301498" y="265975"/>
                    </a:lnTo>
                    <a:lnTo>
                      <a:pt x="285920" y="144652"/>
                    </a:lnTo>
                    <a:close/>
                    <a:moveTo>
                      <a:pt x="458589" y="60898"/>
                    </a:moveTo>
                    <a:cubicBezTo>
                      <a:pt x="484408" y="60898"/>
                      <a:pt x="505339" y="83772"/>
                      <a:pt x="505339" y="111988"/>
                    </a:cubicBezTo>
                    <a:cubicBezTo>
                      <a:pt x="505339" y="140204"/>
                      <a:pt x="484408" y="163078"/>
                      <a:pt x="458589" y="163078"/>
                    </a:cubicBezTo>
                    <a:cubicBezTo>
                      <a:pt x="432770" y="163078"/>
                      <a:pt x="411839" y="140204"/>
                      <a:pt x="411839" y="111988"/>
                    </a:cubicBezTo>
                    <a:cubicBezTo>
                      <a:pt x="411839" y="83772"/>
                      <a:pt x="432770" y="60898"/>
                      <a:pt x="458589" y="60898"/>
                    </a:cubicBezTo>
                    <a:close/>
                    <a:moveTo>
                      <a:pt x="107209" y="60898"/>
                    </a:moveTo>
                    <a:cubicBezTo>
                      <a:pt x="133009" y="60898"/>
                      <a:pt x="153924" y="83772"/>
                      <a:pt x="153924" y="111988"/>
                    </a:cubicBezTo>
                    <a:cubicBezTo>
                      <a:pt x="153924" y="140204"/>
                      <a:pt x="133009" y="163078"/>
                      <a:pt x="107209" y="163078"/>
                    </a:cubicBezTo>
                    <a:cubicBezTo>
                      <a:pt x="81409" y="163078"/>
                      <a:pt x="60494" y="140204"/>
                      <a:pt x="60494" y="111988"/>
                    </a:cubicBezTo>
                    <a:cubicBezTo>
                      <a:pt x="60494" y="83772"/>
                      <a:pt x="81409" y="60898"/>
                      <a:pt x="107209" y="60898"/>
                    </a:cubicBezTo>
                    <a:close/>
                    <a:moveTo>
                      <a:pt x="282810" y="0"/>
                    </a:moveTo>
                    <a:cubicBezTo>
                      <a:pt x="315137" y="0"/>
                      <a:pt x="341344" y="28655"/>
                      <a:pt x="341344" y="64003"/>
                    </a:cubicBezTo>
                    <a:cubicBezTo>
                      <a:pt x="341344" y="99351"/>
                      <a:pt x="315137" y="128006"/>
                      <a:pt x="282810" y="128006"/>
                    </a:cubicBezTo>
                    <a:cubicBezTo>
                      <a:pt x="250483" y="128006"/>
                      <a:pt x="224276" y="99351"/>
                      <a:pt x="224276" y="64003"/>
                    </a:cubicBezTo>
                    <a:cubicBezTo>
                      <a:pt x="224276" y="28655"/>
                      <a:pt x="250483" y="0"/>
                      <a:pt x="2828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3" name="isliḑè"/>
              <p:cNvSpPr/>
              <p:nvPr/>
            </p:nvSpPr>
            <p:spPr>
              <a:xfrm>
                <a:off x="4781160" y="4818600"/>
                <a:ext cx="211320" cy="226440"/>
              </a:xfrm>
              <a:custGeom>
                <a:avLst/>
                <a:gdLst/>
                <a:ahLst/>
                <a:cxnLst/>
                <a:rect l="l" t="t" r="r" b="b"/>
                <a:pathLst>
                  <a:path w="565731" h="605945">
                    <a:moveTo>
                      <a:pt x="458586" y="166887"/>
                    </a:moveTo>
                    <a:cubicBezTo>
                      <a:pt x="494634" y="166887"/>
                      <a:pt x="537135" y="182218"/>
                      <a:pt x="538915" y="182885"/>
                    </a:cubicBezTo>
                    <a:cubicBezTo>
                      <a:pt x="539583" y="183107"/>
                      <a:pt x="540250" y="183773"/>
                      <a:pt x="541140" y="184218"/>
                    </a:cubicBezTo>
                    <a:cubicBezTo>
                      <a:pt x="542253" y="184884"/>
                      <a:pt x="543366" y="185329"/>
                      <a:pt x="544478" y="186217"/>
                    </a:cubicBezTo>
                    <a:cubicBezTo>
                      <a:pt x="545368" y="187106"/>
                      <a:pt x="546036" y="187995"/>
                      <a:pt x="546703" y="188884"/>
                    </a:cubicBezTo>
                    <a:cubicBezTo>
                      <a:pt x="547593" y="189772"/>
                      <a:pt x="548261" y="190661"/>
                      <a:pt x="548929" y="191772"/>
                    </a:cubicBezTo>
                    <a:cubicBezTo>
                      <a:pt x="549596" y="193105"/>
                      <a:pt x="549819" y="194216"/>
                      <a:pt x="550041" y="195549"/>
                    </a:cubicBezTo>
                    <a:cubicBezTo>
                      <a:pt x="550264" y="196438"/>
                      <a:pt x="550709" y="197327"/>
                      <a:pt x="550931" y="198215"/>
                    </a:cubicBezTo>
                    <a:lnTo>
                      <a:pt x="565617" y="331082"/>
                    </a:lnTo>
                    <a:cubicBezTo>
                      <a:pt x="566730" y="341081"/>
                      <a:pt x="559609" y="350190"/>
                      <a:pt x="549374" y="351301"/>
                    </a:cubicBezTo>
                    <a:cubicBezTo>
                      <a:pt x="548706" y="351524"/>
                      <a:pt x="548038" y="351524"/>
                      <a:pt x="547371" y="351524"/>
                    </a:cubicBezTo>
                    <a:cubicBezTo>
                      <a:pt x="538025" y="351524"/>
                      <a:pt x="530015" y="344414"/>
                      <a:pt x="528902" y="335082"/>
                    </a:cubicBezTo>
                    <a:lnTo>
                      <a:pt x="515551" y="213991"/>
                    </a:lnTo>
                    <a:cubicBezTo>
                      <a:pt x="513993" y="213546"/>
                      <a:pt x="512213" y="213102"/>
                      <a:pt x="510433" y="212657"/>
                    </a:cubicBezTo>
                    <a:lnTo>
                      <a:pt x="510433" y="338415"/>
                    </a:lnTo>
                    <a:lnTo>
                      <a:pt x="525119" y="521051"/>
                    </a:lnTo>
                    <a:cubicBezTo>
                      <a:pt x="526009" y="533271"/>
                      <a:pt x="516886" y="543936"/>
                      <a:pt x="504647" y="544825"/>
                    </a:cubicBezTo>
                    <a:cubicBezTo>
                      <a:pt x="504202" y="545047"/>
                      <a:pt x="503535" y="545047"/>
                      <a:pt x="502867" y="545047"/>
                    </a:cubicBezTo>
                    <a:cubicBezTo>
                      <a:pt x="491519" y="545047"/>
                      <a:pt x="481728" y="536160"/>
                      <a:pt x="480838" y="524606"/>
                    </a:cubicBezTo>
                    <a:lnTo>
                      <a:pt x="467487" y="359522"/>
                    </a:lnTo>
                    <a:cubicBezTo>
                      <a:pt x="464817" y="360855"/>
                      <a:pt x="461924" y="361522"/>
                      <a:pt x="458586" y="361522"/>
                    </a:cubicBezTo>
                    <a:cubicBezTo>
                      <a:pt x="455471" y="361522"/>
                      <a:pt x="452356" y="360855"/>
                      <a:pt x="449685" y="359522"/>
                    </a:cubicBezTo>
                    <a:lnTo>
                      <a:pt x="436334" y="524606"/>
                    </a:lnTo>
                    <a:cubicBezTo>
                      <a:pt x="435444" y="536160"/>
                      <a:pt x="425653" y="545047"/>
                      <a:pt x="414305" y="545047"/>
                    </a:cubicBezTo>
                    <a:cubicBezTo>
                      <a:pt x="413637" y="545047"/>
                      <a:pt x="413192" y="545047"/>
                      <a:pt x="412525" y="544825"/>
                    </a:cubicBezTo>
                    <a:cubicBezTo>
                      <a:pt x="400286" y="543936"/>
                      <a:pt x="391163" y="533271"/>
                      <a:pt x="392276" y="521051"/>
                    </a:cubicBezTo>
                    <a:lnTo>
                      <a:pt x="403402" y="380852"/>
                    </a:lnTo>
                    <a:cubicBezTo>
                      <a:pt x="412525" y="378630"/>
                      <a:pt x="420535" y="373964"/>
                      <a:pt x="426321" y="366632"/>
                    </a:cubicBezTo>
                    <a:cubicBezTo>
                      <a:pt x="433219" y="357967"/>
                      <a:pt x="436557" y="347080"/>
                      <a:pt x="435222" y="335971"/>
                    </a:cubicBezTo>
                    <a:lnTo>
                      <a:pt x="416975" y="171998"/>
                    </a:lnTo>
                    <a:cubicBezTo>
                      <a:pt x="430104" y="169331"/>
                      <a:pt x="444790" y="166887"/>
                      <a:pt x="458586" y="166887"/>
                    </a:cubicBezTo>
                    <a:close/>
                    <a:moveTo>
                      <a:pt x="107223" y="166887"/>
                    </a:moveTo>
                    <a:cubicBezTo>
                      <a:pt x="121024" y="166887"/>
                      <a:pt x="135715" y="169331"/>
                      <a:pt x="148848" y="171998"/>
                    </a:cubicBezTo>
                    <a:lnTo>
                      <a:pt x="130595" y="335971"/>
                    </a:lnTo>
                    <a:cubicBezTo>
                      <a:pt x="129260" y="347080"/>
                      <a:pt x="132376" y="357967"/>
                      <a:pt x="139499" y="366632"/>
                    </a:cubicBezTo>
                    <a:cubicBezTo>
                      <a:pt x="145287" y="373964"/>
                      <a:pt x="153300" y="378852"/>
                      <a:pt x="162204" y="380852"/>
                    </a:cubicBezTo>
                    <a:lnTo>
                      <a:pt x="173556" y="521051"/>
                    </a:lnTo>
                    <a:cubicBezTo>
                      <a:pt x="174669" y="533271"/>
                      <a:pt x="165543" y="543936"/>
                      <a:pt x="153300" y="545047"/>
                    </a:cubicBezTo>
                    <a:cubicBezTo>
                      <a:pt x="152632" y="545047"/>
                      <a:pt x="151964" y="545047"/>
                      <a:pt x="151519" y="545047"/>
                    </a:cubicBezTo>
                    <a:cubicBezTo>
                      <a:pt x="139944" y="545047"/>
                      <a:pt x="130373" y="536160"/>
                      <a:pt x="129483" y="524606"/>
                    </a:cubicBezTo>
                    <a:lnTo>
                      <a:pt x="116127" y="359522"/>
                    </a:lnTo>
                    <a:cubicBezTo>
                      <a:pt x="113456" y="360855"/>
                      <a:pt x="110339" y="361522"/>
                      <a:pt x="107223" y="361522"/>
                    </a:cubicBezTo>
                    <a:cubicBezTo>
                      <a:pt x="103884" y="361522"/>
                      <a:pt x="100991" y="360855"/>
                      <a:pt x="98097" y="359522"/>
                    </a:cubicBezTo>
                    <a:lnTo>
                      <a:pt x="84964" y="524606"/>
                    </a:lnTo>
                    <a:cubicBezTo>
                      <a:pt x="84073" y="536160"/>
                      <a:pt x="74279" y="545047"/>
                      <a:pt x="62704" y="545047"/>
                    </a:cubicBezTo>
                    <a:cubicBezTo>
                      <a:pt x="62259" y="545047"/>
                      <a:pt x="61591" y="545047"/>
                      <a:pt x="60924" y="545047"/>
                    </a:cubicBezTo>
                    <a:cubicBezTo>
                      <a:pt x="48904" y="543936"/>
                      <a:pt x="39777" y="533271"/>
                      <a:pt x="40668" y="521051"/>
                    </a:cubicBezTo>
                    <a:lnTo>
                      <a:pt x="55359" y="338415"/>
                    </a:lnTo>
                    <a:lnTo>
                      <a:pt x="55359" y="212657"/>
                    </a:lnTo>
                    <a:cubicBezTo>
                      <a:pt x="53578" y="213102"/>
                      <a:pt x="51797" y="213546"/>
                      <a:pt x="50239" y="213991"/>
                    </a:cubicBezTo>
                    <a:lnTo>
                      <a:pt x="36884" y="335082"/>
                    </a:lnTo>
                    <a:cubicBezTo>
                      <a:pt x="35771" y="344636"/>
                      <a:pt x="27757" y="351524"/>
                      <a:pt x="18408" y="351524"/>
                    </a:cubicBezTo>
                    <a:cubicBezTo>
                      <a:pt x="17740" y="351524"/>
                      <a:pt x="17073" y="351524"/>
                      <a:pt x="16405" y="351301"/>
                    </a:cubicBezTo>
                    <a:cubicBezTo>
                      <a:pt x="6166" y="350190"/>
                      <a:pt x="-1180" y="341081"/>
                      <a:pt x="156" y="331082"/>
                    </a:cubicBezTo>
                    <a:lnTo>
                      <a:pt x="14847" y="198215"/>
                    </a:lnTo>
                    <a:cubicBezTo>
                      <a:pt x="14847" y="197104"/>
                      <a:pt x="15515" y="196438"/>
                      <a:pt x="15737" y="195549"/>
                    </a:cubicBezTo>
                    <a:cubicBezTo>
                      <a:pt x="15960" y="194216"/>
                      <a:pt x="16182" y="193105"/>
                      <a:pt x="16850" y="191772"/>
                    </a:cubicBezTo>
                    <a:cubicBezTo>
                      <a:pt x="17518" y="190661"/>
                      <a:pt x="18408" y="189550"/>
                      <a:pt x="19299" y="188439"/>
                    </a:cubicBezTo>
                    <a:cubicBezTo>
                      <a:pt x="19966" y="187773"/>
                      <a:pt x="20412" y="187106"/>
                      <a:pt x="21079" y="186440"/>
                    </a:cubicBezTo>
                    <a:cubicBezTo>
                      <a:pt x="22415" y="185106"/>
                      <a:pt x="24196" y="184218"/>
                      <a:pt x="25976" y="183551"/>
                    </a:cubicBezTo>
                    <a:cubicBezTo>
                      <a:pt x="26199" y="183329"/>
                      <a:pt x="26644" y="183107"/>
                      <a:pt x="26867" y="182885"/>
                    </a:cubicBezTo>
                    <a:cubicBezTo>
                      <a:pt x="26867" y="182885"/>
                      <a:pt x="27312" y="182662"/>
                      <a:pt x="27312" y="182662"/>
                    </a:cubicBezTo>
                    <a:cubicBezTo>
                      <a:pt x="27757" y="182662"/>
                      <a:pt x="27980" y="182440"/>
                      <a:pt x="28202" y="182440"/>
                    </a:cubicBezTo>
                    <a:cubicBezTo>
                      <a:pt x="35771" y="179774"/>
                      <a:pt x="74279" y="166887"/>
                      <a:pt x="107223" y="166887"/>
                    </a:cubicBezTo>
                    <a:close/>
                    <a:moveTo>
                      <a:pt x="291929" y="132875"/>
                    </a:moveTo>
                    <a:cubicBezTo>
                      <a:pt x="334656" y="135097"/>
                      <a:pt x="381167" y="151762"/>
                      <a:pt x="383170" y="152651"/>
                    </a:cubicBezTo>
                    <a:cubicBezTo>
                      <a:pt x="384283" y="153096"/>
                      <a:pt x="385173" y="153762"/>
                      <a:pt x="386063" y="154207"/>
                    </a:cubicBezTo>
                    <a:cubicBezTo>
                      <a:pt x="387621" y="155096"/>
                      <a:pt x="389178" y="155762"/>
                      <a:pt x="390291" y="156873"/>
                    </a:cubicBezTo>
                    <a:cubicBezTo>
                      <a:pt x="391626" y="157984"/>
                      <a:pt x="392294" y="159095"/>
                      <a:pt x="393184" y="160206"/>
                    </a:cubicBezTo>
                    <a:cubicBezTo>
                      <a:pt x="394074" y="161539"/>
                      <a:pt x="395187" y="162428"/>
                      <a:pt x="395855" y="163761"/>
                    </a:cubicBezTo>
                    <a:cubicBezTo>
                      <a:pt x="396522" y="165317"/>
                      <a:pt x="396967" y="166872"/>
                      <a:pt x="397412" y="168650"/>
                    </a:cubicBezTo>
                    <a:cubicBezTo>
                      <a:pt x="397635" y="169761"/>
                      <a:pt x="398303" y="170650"/>
                      <a:pt x="398303" y="171761"/>
                    </a:cubicBezTo>
                    <a:lnTo>
                      <a:pt x="416773" y="337969"/>
                    </a:lnTo>
                    <a:cubicBezTo>
                      <a:pt x="418331" y="350634"/>
                      <a:pt x="409207" y="362189"/>
                      <a:pt x="396522" y="363522"/>
                    </a:cubicBezTo>
                    <a:cubicBezTo>
                      <a:pt x="395632" y="363522"/>
                      <a:pt x="394742" y="363744"/>
                      <a:pt x="393852" y="363744"/>
                    </a:cubicBezTo>
                    <a:cubicBezTo>
                      <a:pt x="382280" y="363744"/>
                      <a:pt x="372265" y="354856"/>
                      <a:pt x="370930" y="343079"/>
                    </a:cubicBezTo>
                    <a:lnTo>
                      <a:pt x="354017" y="191759"/>
                    </a:lnTo>
                    <a:cubicBezTo>
                      <a:pt x="352014" y="191092"/>
                      <a:pt x="350012" y="190426"/>
                      <a:pt x="347564" y="189759"/>
                    </a:cubicBezTo>
                    <a:lnTo>
                      <a:pt x="347564" y="347523"/>
                    </a:lnTo>
                    <a:lnTo>
                      <a:pt x="366034" y="575948"/>
                    </a:lnTo>
                    <a:cubicBezTo>
                      <a:pt x="367370" y="591280"/>
                      <a:pt x="355798" y="604612"/>
                      <a:pt x="340665" y="605723"/>
                    </a:cubicBezTo>
                    <a:cubicBezTo>
                      <a:pt x="339775" y="605945"/>
                      <a:pt x="339107" y="605945"/>
                      <a:pt x="338440" y="605945"/>
                    </a:cubicBezTo>
                    <a:cubicBezTo>
                      <a:pt x="323974" y="605945"/>
                      <a:pt x="311957" y="594835"/>
                      <a:pt x="310622" y="580392"/>
                    </a:cubicBezTo>
                    <a:lnTo>
                      <a:pt x="294154" y="373965"/>
                    </a:lnTo>
                    <a:cubicBezTo>
                      <a:pt x="290594" y="375299"/>
                      <a:pt x="286810" y="376187"/>
                      <a:pt x="282805" y="376187"/>
                    </a:cubicBezTo>
                    <a:cubicBezTo>
                      <a:pt x="279022" y="376187"/>
                      <a:pt x="275238" y="375299"/>
                      <a:pt x="271678" y="373965"/>
                    </a:cubicBezTo>
                    <a:lnTo>
                      <a:pt x="254987" y="580392"/>
                    </a:lnTo>
                    <a:cubicBezTo>
                      <a:pt x="253875" y="594835"/>
                      <a:pt x="241858" y="605945"/>
                      <a:pt x="227393" y="605945"/>
                    </a:cubicBezTo>
                    <a:cubicBezTo>
                      <a:pt x="226725" y="605945"/>
                      <a:pt x="225835" y="605945"/>
                      <a:pt x="225167" y="605723"/>
                    </a:cubicBezTo>
                    <a:cubicBezTo>
                      <a:pt x="209812" y="604612"/>
                      <a:pt x="198462" y="591280"/>
                      <a:pt x="199798" y="575948"/>
                    </a:cubicBezTo>
                    <a:lnTo>
                      <a:pt x="218046" y="347523"/>
                    </a:lnTo>
                    <a:lnTo>
                      <a:pt x="218046" y="189759"/>
                    </a:lnTo>
                    <a:cubicBezTo>
                      <a:pt x="215821" y="190426"/>
                      <a:pt x="213595" y="191092"/>
                      <a:pt x="211815" y="191759"/>
                    </a:cubicBezTo>
                    <a:lnTo>
                      <a:pt x="194902" y="343079"/>
                    </a:lnTo>
                    <a:cubicBezTo>
                      <a:pt x="193567" y="354856"/>
                      <a:pt x="183552" y="363744"/>
                      <a:pt x="171980" y="363744"/>
                    </a:cubicBezTo>
                    <a:cubicBezTo>
                      <a:pt x="171090" y="363744"/>
                      <a:pt x="170200" y="363744"/>
                      <a:pt x="169310" y="363522"/>
                    </a:cubicBezTo>
                    <a:cubicBezTo>
                      <a:pt x="156625" y="362189"/>
                      <a:pt x="147501" y="350634"/>
                      <a:pt x="148836" y="337969"/>
                    </a:cubicBezTo>
                    <a:lnTo>
                      <a:pt x="167307" y="171761"/>
                    </a:lnTo>
                    <a:cubicBezTo>
                      <a:pt x="167530" y="170650"/>
                      <a:pt x="168197" y="169539"/>
                      <a:pt x="168420" y="168428"/>
                    </a:cubicBezTo>
                    <a:cubicBezTo>
                      <a:pt x="168865" y="166872"/>
                      <a:pt x="169087" y="165317"/>
                      <a:pt x="169977" y="163984"/>
                    </a:cubicBezTo>
                    <a:cubicBezTo>
                      <a:pt x="170645" y="162206"/>
                      <a:pt x="171980" y="160873"/>
                      <a:pt x="173093" y="159540"/>
                    </a:cubicBezTo>
                    <a:cubicBezTo>
                      <a:pt x="173761" y="158651"/>
                      <a:pt x="174206" y="157762"/>
                      <a:pt x="175096" y="157095"/>
                    </a:cubicBezTo>
                    <a:cubicBezTo>
                      <a:pt x="176876" y="155540"/>
                      <a:pt x="179102" y="154429"/>
                      <a:pt x="181327" y="153318"/>
                    </a:cubicBezTo>
                    <a:cubicBezTo>
                      <a:pt x="181772" y="153096"/>
                      <a:pt x="181995" y="152874"/>
                      <a:pt x="182440" y="152651"/>
                    </a:cubicBezTo>
                    <a:cubicBezTo>
                      <a:pt x="182662" y="152651"/>
                      <a:pt x="182885" y="152429"/>
                      <a:pt x="183107" y="152429"/>
                    </a:cubicBezTo>
                    <a:cubicBezTo>
                      <a:pt x="183552" y="152207"/>
                      <a:pt x="183775" y="152207"/>
                      <a:pt x="184220" y="151985"/>
                    </a:cubicBezTo>
                    <a:cubicBezTo>
                      <a:pt x="192899" y="148874"/>
                      <a:pt x="234959" y="135097"/>
                      <a:pt x="273903" y="133097"/>
                    </a:cubicBezTo>
                    <a:lnTo>
                      <a:pt x="279689" y="144652"/>
                    </a:lnTo>
                    <a:lnTo>
                      <a:pt x="279912" y="144652"/>
                    </a:lnTo>
                    <a:lnTo>
                      <a:pt x="264334" y="265975"/>
                    </a:lnTo>
                    <a:lnTo>
                      <a:pt x="282805" y="298194"/>
                    </a:lnTo>
                    <a:lnTo>
                      <a:pt x="301498" y="265975"/>
                    </a:lnTo>
                    <a:lnTo>
                      <a:pt x="285920" y="144652"/>
                    </a:lnTo>
                    <a:close/>
                    <a:moveTo>
                      <a:pt x="458589" y="60898"/>
                    </a:moveTo>
                    <a:cubicBezTo>
                      <a:pt x="484408" y="60898"/>
                      <a:pt x="505339" y="83772"/>
                      <a:pt x="505339" y="111988"/>
                    </a:cubicBezTo>
                    <a:cubicBezTo>
                      <a:pt x="505339" y="140204"/>
                      <a:pt x="484408" y="163078"/>
                      <a:pt x="458589" y="163078"/>
                    </a:cubicBezTo>
                    <a:cubicBezTo>
                      <a:pt x="432770" y="163078"/>
                      <a:pt x="411839" y="140204"/>
                      <a:pt x="411839" y="111988"/>
                    </a:cubicBezTo>
                    <a:cubicBezTo>
                      <a:pt x="411839" y="83772"/>
                      <a:pt x="432770" y="60898"/>
                      <a:pt x="458589" y="60898"/>
                    </a:cubicBezTo>
                    <a:close/>
                    <a:moveTo>
                      <a:pt x="107209" y="60898"/>
                    </a:moveTo>
                    <a:cubicBezTo>
                      <a:pt x="133009" y="60898"/>
                      <a:pt x="153924" y="83772"/>
                      <a:pt x="153924" y="111988"/>
                    </a:cubicBezTo>
                    <a:cubicBezTo>
                      <a:pt x="153924" y="140204"/>
                      <a:pt x="133009" y="163078"/>
                      <a:pt x="107209" y="163078"/>
                    </a:cubicBezTo>
                    <a:cubicBezTo>
                      <a:pt x="81409" y="163078"/>
                      <a:pt x="60494" y="140204"/>
                      <a:pt x="60494" y="111988"/>
                    </a:cubicBezTo>
                    <a:cubicBezTo>
                      <a:pt x="60494" y="83772"/>
                      <a:pt x="81409" y="60898"/>
                      <a:pt x="107209" y="60898"/>
                    </a:cubicBezTo>
                    <a:close/>
                    <a:moveTo>
                      <a:pt x="282810" y="0"/>
                    </a:moveTo>
                    <a:cubicBezTo>
                      <a:pt x="315137" y="0"/>
                      <a:pt x="341344" y="28655"/>
                      <a:pt x="341344" y="64003"/>
                    </a:cubicBezTo>
                    <a:cubicBezTo>
                      <a:pt x="341344" y="99351"/>
                      <a:pt x="315137" y="128006"/>
                      <a:pt x="282810" y="128006"/>
                    </a:cubicBezTo>
                    <a:cubicBezTo>
                      <a:pt x="250483" y="128006"/>
                      <a:pt x="224276" y="99351"/>
                      <a:pt x="224276" y="64003"/>
                    </a:cubicBezTo>
                    <a:cubicBezTo>
                      <a:pt x="224276" y="28655"/>
                      <a:pt x="250483" y="0"/>
                      <a:pt x="2828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64" name="文本框 48"/>
            <p:cNvSpPr/>
            <p:nvPr/>
          </p:nvSpPr>
          <p:spPr>
            <a:xfrm>
              <a:off x="5488560" y="3962160"/>
              <a:ext cx="1038960" cy="637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pt-PT" sz="1200" b="0" strike="noStrike" spc="-1">
                  <a:solidFill>
                    <a:srgbClr val="FFFFFF"/>
                  </a:solidFill>
                  <a:latin typeface="Calibri"/>
                  <a:ea typeface="DejaVu Sans"/>
                </a:rPr>
                <a:t>Base de dados da população</a:t>
              </a:r>
              <a:endParaRPr lang="pt-PT" sz="1200" b="0" strike="noStrike" spc="-1">
                <a:latin typeface="Arial"/>
              </a:endParaRPr>
            </a:p>
          </p:txBody>
        </p:sp>
        <p:sp>
          <p:nvSpPr>
            <p:cNvPr id="265" name="isliḑè"/>
            <p:cNvSpPr/>
            <p:nvPr/>
          </p:nvSpPr>
          <p:spPr>
            <a:xfrm>
              <a:off x="4699800" y="3578760"/>
              <a:ext cx="211320" cy="226440"/>
            </a:xfrm>
            <a:custGeom>
              <a:avLst/>
              <a:gdLst/>
              <a:ahLst/>
              <a:cxnLst/>
              <a:rect l="l" t="t" r="r" b="b"/>
              <a:pathLst>
                <a:path w="565731" h="605945">
                  <a:moveTo>
                    <a:pt x="458586" y="166887"/>
                  </a:moveTo>
                  <a:cubicBezTo>
                    <a:pt x="494634" y="166887"/>
                    <a:pt x="537135" y="182218"/>
                    <a:pt x="538915" y="182885"/>
                  </a:cubicBezTo>
                  <a:cubicBezTo>
                    <a:pt x="539583" y="183107"/>
                    <a:pt x="540250" y="183773"/>
                    <a:pt x="541140" y="184218"/>
                  </a:cubicBezTo>
                  <a:cubicBezTo>
                    <a:pt x="542253" y="184884"/>
                    <a:pt x="543366" y="185329"/>
                    <a:pt x="544478" y="186217"/>
                  </a:cubicBezTo>
                  <a:cubicBezTo>
                    <a:pt x="545368" y="187106"/>
                    <a:pt x="546036" y="187995"/>
                    <a:pt x="546703" y="188884"/>
                  </a:cubicBezTo>
                  <a:cubicBezTo>
                    <a:pt x="547593" y="189772"/>
                    <a:pt x="548261" y="190661"/>
                    <a:pt x="548929" y="191772"/>
                  </a:cubicBezTo>
                  <a:cubicBezTo>
                    <a:pt x="549596" y="193105"/>
                    <a:pt x="549819" y="194216"/>
                    <a:pt x="550041" y="195549"/>
                  </a:cubicBezTo>
                  <a:cubicBezTo>
                    <a:pt x="550264" y="196438"/>
                    <a:pt x="550709" y="197327"/>
                    <a:pt x="550931" y="198215"/>
                  </a:cubicBezTo>
                  <a:lnTo>
                    <a:pt x="565617" y="331082"/>
                  </a:lnTo>
                  <a:cubicBezTo>
                    <a:pt x="566730" y="341081"/>
                    <a:pt x="559609" y="350190"/>
                    <a:pt x="549374" y="351301"/>
                  </a:cubicBezTo>
                  <a:cubicBezTo>
                    <a:pt x="548706" y="351524"/>
                    <a:pt x="548038" y="351524"/>
                    <a:pt x="547371" y="351524"/>
                  </a:cubicBezTo>
                  <a:cubicBezTo>
                    <a:pt x="538025" y="351524"/>
                    <a:pt x="530015" y="344414"/>
                    <a:pt x="528902" y="335082"/>
                  </a:cubicBezTo>
                  <a:lnTo>
                    <a:pt x="515551" y="213991"/>
                  </a:lnTo>
                  <a:cubicBezTo>
                    <a:pt x="513993" y="213546"/>
                    <a:pt x="512213" y="213102"/>
                    <a:pt x="510433" y="212657"/>
                  </a:cubicBezTo>
                  <a:lnTo>
                    <a:pt x="510433" y="338415"/>
                  </a:lnTo>
                  <a:lnTo>
                    <a:pt x="525119" y="521051"/>
                  </a:lnTo>
                  <a:cubicBezTo>
                    <a:pt x="526009" y="533271"/>
                    <a:pt x="516886" y="543936"/>
                    <a:pt x="504647" y="544825"/>
                  </a:cubicBezTo>
                  <a:cubicBezTo>
                    <a:pt x="504202" y="545047"/>
                    <a:pt x="503535" y="545047"/>
                    <a:pt x="502867" y="545047"/>
                  </a:cubicBezTo>
                  <a:cubicBezTo>
                    <a:pt x="491519" y="545047"/>
                    <a:pt x="481728" y="536160"/>
                    <a:pt x="480838" y="524606"/>
                  </a:cubicBezTo>
                  <a:lnTo>
                    <a:pt x="467487" y="359522"/>
                  </a:lnTo>
                  <a:cubicBezTo>
                    <a:pt x="464817" y="360855"/>
                    <a:pt x="461924" y="361522"/>
                    <a:pt x="458586" y="361522"/>
                  </a:cubicBezTo>
                  <a:cubicBezTo>
                    <a:pt x="455471" y="361522"/>
                    <a:pt x="452356" y="360855"/>
                    <a:pt x="449685" y="359522"/>
                  </a:cubicBezTo>
                  <a:lnTo>
                    <a:pt x="436334" y="524606"/>
                  </a:lnTo>
                  <a:cubicBezTo>
                    <a:pt x="435444" y="536160"/>
                    <a:pt x="425653" y="545047"/>
                    <a:pt x="414305" y="545047"/>
                  </a:cubicBezTo>
                  <a:cubicBezTo>
                    <a:pt x="413637" y="545047"/>
                    <a:pt x="413192" y="545047"/>
                    <a:pt x="412525" y="544825"/>
                  </a:cubicBezTo>
                  <a:cubicBezTo>
                    <a:pt x="400286" y="543936"/>
                    <a:pt x="391163" y="533271"/>
                    <a:pt x="392276" y="521051"/>
                  </a:cubicBezTo>
                  <a:lnTo>
                    <a:pt x="403402" y="380852"/>
                  </a:lnTo>
                  <a:cubicBezTo>
                    <a:pt x="412525" y="378630"/>
                    <a:pt x="420535" y="373964"/>
                    <a:pt x="426321" y="366632"/>
                  </a:cubicBezTo>
                  <a:cubicBezTo>
                    <a:pt x="433219" y="357967"/>
                    <a:pt x="436557" y="347080"/>
                    <a:pt x="435222" y="335971"/>
                  </a:cubicBezTo>
                  <a:lnTo>
                    <a:pt x="416975" y="171998"/>
                  </a:lnTo>
                  <a:cubicBezTo>
                    <a:pt x="430104" y="169331"/>
                    <a:pt x="444790" y="166887"/>
                    <a:pt x="458586" y="166887"/>
                  </a:cubicBezTo>
                  <a:close/>
                  <a:moveTo>
                    <a:pt x="107223" y="166887"/>
                  </a:moveTo>
                  <a:cubicBezTo>
                    <a:pt x="121024" y="166887"/>
                    <a:pt x="135715" y="169331"/>
                    <a:pt x="148848" y="171998"/>
                  </a:cubicBezTo>
                  <a:lnTo>
                    <a:pt x="130595" y="335971"/>
                  </a:lnTo>
                  <a:cubicBezTo>
                    <a:pt x="129260" y="347080"/>
                    <a:pt x="132376" y="357967"/>
                    <a:pt x="139499" y="366632"/>
                  </a:cubicBezTo>
                  <a:cubicBezTo>
                    <a:pt x="145287" y="373964"/>
                    <a:pt x="153300" y="378852"/>
                    <a:pt x="162204" y="380852"/>
                  </a:cubicBezTo>
                  <a:lnTo>
                    <a:pt x="173556" y="521051"/>
                  </a:lnTo>
                  <a:cubicBezTo>
                    <a:pt x="174669" y="533271"/>
                    <a:pt x="165543" y="543936"/>
                    <a:pt x="153300" y="545047"/>
                  </a:cubicBezTo>
                  <a:cubicBezTo>
                    <a:pt x="152632" y="545047"/>
                    <a:pt x="151964" y="545047"/>
                    <a:pt x="151519" y="545047"/>
                  </a:cubicBezTo>
                  <a:cubicBezTo>
                    <a:pt x="139944" y="545047"/>
                    <a:pt x="130373" y="536160"/>
                    <a:pt x="129483" y="524606"/>
                  </a:cubicBezTo>
                  <a:lnTo>
                    <a:pt x="116127" y="359522"/>
                  </a:lnTo>
                  <a:cubicBezTo>
                    <a:pt x="113456" y="360855"/>
                    <a:pt x="110339" y="361522"/>
                    <a:pt x="107223" y="361522"/>
                  </a:cubicBezTo>
                  <a:cubicBezTo>
                    <a:pt x="103884" y="361522"/>
                    <a:pt x="100991" y="360855"/>
                    <a:pt x="98097" y="359522"/>
                  </a:cubicBezTo>
                  <a:lnTo>
                    <a:pt x="84964" y="524606"/>
                  </a:lnTo>
                  <a:cubicBezTo>
                    <a:pt x="84073" y="536160"/>
                    <a:pt x="74279" y="545047"/>
                    <a:pt x="62704" y="545047"/>
                  </a:cubicBezTo>
                  <a:cubicBezTo>
                    <a:pt x="62259" y="545047"/>
                    <a:pt x="61591" y="545047"/>
                    <a:pt x="60924" y="545047"/>
                  </a:cubicBezTo>
                  <a:cubicBezTo>
                    <a:pt x="48904" y="543936"/>
                    <a:pt x="39777" y="533271"/>
                    <a:pt x="40668" y="521051"/>
                  </a:cubicBezTo>
                  <a:lnTo>
                    <a:pt x="55359" y="338415"/>
                  </a:lnTo>
                  <a:lnTo>
                    <a:pt x="55359" y="212657"/>
                  </a:lnTo>
                  <a:cubicBezTo>
                    <a:pt x="53578" y="213102"/>
                    <a:pt x="51797" y="213546"/>
                    <a:pt x="50239" y="213991"/>
                  </a:cubicBezTo>
                  <a:lnTo>
                    <a:pt x="36884" y="335082"/>
                  </a:lnTo>
                  <a:cubicBezTo>
                    <a:pt x="35771" y="344636"/>
                    <a:pt x="27757" y="351524"/>
                    <a:pt x="18408" y="351524"/>
                  </a:cubicBezTo>
                  <a:cubicBezTo>
                    <a:pt x="17740" y="351524"/>
                    <a:pt x="17073" y="351524"/>
                    <a:pt x="16405" y="351301"/>
                  </a:cubicBezTo>
                  <a:cubicBezTo>
                    <a:pt x="6166" y="350190"/>
                    <a:pt x="-1180" y="341081"/>
                    <a:pt x="156" y="331082"/>
                  </a:cubicBezTo>
                  <a:lnTo>
                    <a:pt x="14847" y="198215"/>
                  </a:lnTo>
                  <a:cubicBezTo>
                    <a:pt x="14847" y="197104"/>
                    <a:pt x="15515" y="196438"/>
                    <a:pt x="15737" y="195549"/>
                  </a:cubicBezTo>
                  <a:cubicBezTo>
                    <a:pt x="15960" y="194216"/>
                    <a:pt x="16182" y="193105"/>
                    <a:pt x="16850" y="191772"/>
                  </a:cubicBezTo>
                  <a:cubicBezTo>
                    <a:pt x="17518" y="190661"/>
                    <a:pt x="18408" y="189550"/>
                    <a:pt x="19299" y="188439"/>
                  </a:cubicBezTo>
                  <a:cubicBezTo>
                    <a:pt x="19966" y="187773"/>
                    <a:pt x="20412" y="187106"/>
                    <a:pt x="21079" y="186440"/>
                  </a:cubicBezTo>
                  <a:cubicBezTo>
                    <a:pt x="22415" y="185106"/>
                    <a:pt x="24196" y="184218"/>
                    <a:pt x="25976" y="183551"/>
                  </a:cubicBezTo>
                  <a:cubicBezTo>
                    <a:pt x="26199" y="183329"/>
                    <a:pt x="26644" y="183107"/>
                    <a:pt x="26867" y="182885"/>
                  </a:cubicBezTo>
                  <a:cubicBezTo>
                    <a:pt x="26867" y="182885"/>
                    <a:pt x="27312" y="182662"/>
                    <a:pt x="27312" y="182662"/>
                  </a:cubicBezTo>
                  <a:cubicBezTo>
                    <a:pt x="27757" y="182662"/>
                    <a:pt x="27980" y="182440"/>
                    <a:pt x="28202" y="182440"/>
                  </a:cubicBezTo>
                  <a:cubicBezTo>
                    <a:pt x="35771" y="179774"/>
                    <a:pt x="74279" y="166887"/>
                    <a:pt x="107223" y="166887"/>
                  </a:cubicBezTo>
                  <a:close/>
                  <a:moveTo>
                    <a:pt x="291929" y="132875"/>
                  </a:moveTo>
                  <a:cubicBezTo>
                    <a:pt x="334656" y="135097"/>
                    <a:pt x="381167" y="151762"/>
                    <a:pt x="383170" y="152651"/>
                  </a:cubicBezTo>
                  <a:cubicBezTo>
                    <a:pt x="384283" y="153096"/>
                    <a:pt x="385173" y="153762"/>
                    <a:pt x="386063" y="154207"/>
                  </a:cubicBezTo>
                  <a:cubicBezTo>
                    <a:pt x="387621" y="155096"/>
                    <a:pt x="389178" y="155762"/>
                    <a:pt x="390291" y="156873"/>
                  </a:cubicBezTo>
                  <a:cubicBezTo>
                    <a:pt x="391626" y="157984"/>
                    <a:pt x="392294" y="159095"/>
                    <a:pt x="393184" y="160206"/>
                  </a:cubicBezTo>
                  <a:cubicBezTo>
                    <a:pt x="394074" y="161539"/>
                    <a:pt x="395187" y="162428"/>
                    <a:pt x="395855" y="163761"/>
                  </a:cubicBezTo>
                  <a:cubicBezTo>
                    <a:pt x="396522" y="165317"/>
                    <a:pt x="396967" y="166872"/>
                    <a:pt x="397412" y="168650"/>
                  </a:cubicBezTo>
                  <a:cubicBezTo>
                    <a:pt x="397635" y="169761"/>
                    <a:pt x="398303" y="170650"/>
                    <a:pt x="398303" y="171761"/>
                  </a:cubicBezTo>
                  <a:lnTo>
                    <a:pt x="416773" y="337969"/>
                  </a:lnTo>
                  <a:cubicBezTo>
                    <a:pt x="418331" y="350634"/>
                    <a:pt x="409207" y="362189"/>
                    <a:pt x="396522" y="363522"/>
                  </a:cubicBezTo>
                  <a:cubicBezTo>
                    <a:pt x="395632" y="363522"/>
                    <a:pt x="394742" y="363744"/>
                    <a:pt x="393852" y="363744"/>
                  </a:cubicBezTo>
                  <a:cubicBezTo>
                    <a:pt x="382280" y="363744"/>
                    <a:pt x="372265" y="354856"/>
                    <a:pt x="370930" y="343079"/>
                  </a:cubicBezTo>
                  <a:lnTo>
                    <a:pt x="354017" y="191759"/>
                  </a:lnTo>
                  <a:cubicBezTo>
                    <a:pt x="352014" y="191092"/>
                    <a:pt x="350012" y="190426"/>
                    <a:pt x="347564" y="189759"/>
                  </a:cubicBezTo>
                  <a:lnTo>
                    <a:pt x="347564" y="347523"/>
                  </a:lnTo>
                  <a:lnTo>
                    <a:pt x="366034" y="575948"/>
                  </a:lnTo>
                  <a:cubicBezTo>
                    <a:pt x="367370" y="591280"/>
                    <a:pt x="355798" y="604612"/>
                    <a:pt x="340665" y="605723"/>
                  </a:cubicBezTo>
                  <a:cubicBezTo>
                    <a:pt x="339775" y="605945"/>
                    <a:pt x="339107" y="605945"/>
                    <a:pt x="338440" y="605945"/>
                  </a:cubicBezTo>
                  <a:cubicBezTo>
                    <a:pt x="323974" y="605945"/>
                    <a:pt x="311957" y="594835"/>
                    <a:pt x="310622" y="580392"/>
                  </a:cubicBezTo>
                  <a:lnTo>
                    <a:pt x="294154" y="373965"/>
                  </a:lnTo>
                  <a:cubicBezTo>
                    <a:pt x="290594" y="375299"/>
                    <a:pt x="286810" y="376187"/>
                    <a:pt x="282805" y="376187"/>
                  </a:cubicBezTo>
                  <a:cubicBezTo>
                    <a:pt x="279022" y="376187"/>
                    <a:pt x="275238" y="375299"/>
                    <a:pt x="271678" y="373965"/>
                  </a:cubicBezTo>
                  <a:lnTo>
                    <a:pt x="254987" y="580392"/>
                  </a:lnTo>
                  <a:cubicBezTo>
                    <a:pt x="253875" y="594835"/>
                    <a:pt x="241858" y="605945"/>
                    <a:pt x="227393" y="605945"/>
                  </a:cubicBezTo>
                  <a:cubicBezTo>
                    <a:pt x="226725" y="605945"/>
                    <a:pt x="225835" y="605945"/>
                    <a:pt x="225167" y="605723"/>
                  </a:cubicBezTo>
                  <a:cubicBezTo>
                    <a:pt x="209812" y="604612"/>
                    <a:pt x="198462" y="591280"/>
                    <a:pt x="199798" y="575948"/>
                  </a:cubicBezTo>
                  <a:lnTo>
                    <a:pt x="218046" y="347523"/>
                  </a:lnTo>
                  <a:lnTo>
                    <a:pt x="218046" y="189759"/>
                  </a:lnTo>
                  <a:cubicBezTo>
                    <a:pt x="215821" y="190426"/>
                    <a:pt x="213595" y="191092"/>
                    <a:pt x="211815" y="191759"/>
                  </a:cubicBezTo>
                  <a:lnTo>
                    <a:pt x="194902" y="343079"/>
                  </a:lnTo>
                  <a:cubicBezTo>
                    <a:pt x="193567" y="354856"/>
                    <a:pt x="183552" y="363744"/>
                    <a:pt x="171980" y="363744"/>
                  </a:cubicBezTo>
                  <a:cubicBezTo>
                    <a:pt x="171090" y="363744"/>
                    <a:pt x="170200" y="363744"/>
                    <a:pt x="169310" y="363522"/>
                  </a:cubicBezTo>
                  <a:cubicBezTo>
                    <a:pt x="156625" y="362189"/>
                    <a:pt x="147501" y="350634"/>
                    <a:pt x="148836" y="337969"/>
                  </a:cubicBezTo>
                  <a:lnTo>
                    <a:pt x="167307" y="171761"/>
                  </a:lnTo>
                  <a:cubicBezTo>
                    <a:pt x="167530" y="170650"/>
                    <a:pt x="168197" y="169539"/>
                    <a:pt x="168420" y="168428"/>
                  </a:cubicBezTo>
                  <a:cubicBezTo>
                    <a:pt x="168865" y="166872"/>
                    <a:pt x="169087" y="165317"/>
                    <a:pt x="169977" y="163984"/>
                  </a:cubicBezTo>
                  <a:cubicBezTo>
                    <a:pt x="170645" y="162206"/>
                    <a:pt x="171980" y="160873"/>
                    <a:pt x="173093" y="159540"/>
                  </a:cubicBezTo>
                  <a:cubicBezTo>
                    <a:pt x="173761" y="158651"/>
                    <a:pt x="174206" y="157762"/>
                    <a:pt x="175096" y="157095"/>
                  </a:cubicBezTo>
                  <a:cubicBezTo>
                    <a:pt x="176876" y="155540"/>
                    <a:pt x="179102" y="154429"/>
                    <a:pt x="181327" y="153318"/>
                  </a:cubicBezTo>
                  <a:cubicBezTo>
                    <a:pt x="181772" y="153096"/>
                    <a:pt x="181995" y="152874"/>
                    <a:pt x="182440" y="152651"/>
                  </a:cubicBezTo>
                  <a:cubicBezTo>
                    <a:pt x="182662" y="152651"/>
                    <a:pt x="182885" y="152429"/>
                    <a:pt x="183107" y="152429"/>
                  </a:cubicBezTo>
                  <a:cubicBezTo>
                    <a:pt x="183552" y="152207"/>
                    <a:pt x="183775" y="152207"/>
                    <a:pt x="184220" y="151985"/>
                  </a:cubicBezTo>
                  <a:cubicBezTo>
                    <a:pt x="192899" y="148874"/>
                    <a:pt x="234959" y="135097"/>
                    <a:pt x="273903" y="133097"/>
                  </a:cubicBezTo>
                  <a:lnTo>
                    <a:pt x="279689" y="144652"/>
                  </a:lnTo>
                  <a:lnTo>
                    <a:pt x="279912" y="144652"/>
                  </a:lnTo>
                  <a:lnTo>
                    <a:pt x="264334" y="265975"/>
                  </a:lnTo>
                  <a:lnTo>
                    <a:pt x="282805" y="298194"/>
                  </a:lnTo>
                  <a:lnTo>
                    <a:pt x="301498" y="265975"/>
                  </a:lnTo>
                  <a:lnTo>
                    <a:pt x="285920" y="144652"/>
                  </a:lnTo>
                  <a:close/>
                  <a:moveTo>
                    <a:pt x="458589" y="60898"/>
                  </a:moveTo>
                  <a:cubicBezTo>
                    <a:pt x="484408" y="60898"/>
                    <a:pt x="505339" y="83772"/>
                    <a:pt x="505339" y="111988"/>
                  </a:cubicBezTo>
                  <a:cubicBezTo>
                    <a:pt x="505339" y="140204"/>
                    <a:pt x="484408" y="163078"/>
                    <a:pt x="458589" y="163078"/>
                  </a:cubicBezTo>
                  <a:cubicBezTo>
                    <a:pt x="432770" y="163078"/>
                    <a:pt x="411839" y="140204"/>
                    <a:pt x="411839" y="111988"/>
                  </a:cubicBezTo>
                  <a:cubicBezTo>
                    <a:pt x="411839" y="83772"/>
                    <a:pt x="432770" y="60898"/>
                    <a:pt x="458589" y="60898"/>
                  </a:cubicBezTo>
                  <a:close/>
                  <a:moveTo>
                    <a:pt x="107209" y="60898"/>
                  </a:moveTo>
                  <a:cubicBezTo>
                    <a:pt x="133009" y="60898"/>
                    <a:pt x="153924" y="83772"/>
                    <a:pt x="153924" y="111988"/>
                  </a:cubicBezTo>
                  <a:cubicBezTo>
                    <a:pt x="153924" y="140204"/>
                    <a:pt x="133009" y="163078"/>
                    <a:pt x="107209" y="163078"/>
                  </a:cubicBezTo>
                  <a:cubicBezTo>
                    <a:pt x="81409" y="163078"/>
                    <a:pt x="60494" y="140204"/>
                    <a:pt x="60494" y="111988"/>
                  </a:cubicBezTo>
                  <a:cubicBezTo>
                    <a:pt x="60494" y="83772"/>
                    <a:pt x="81409" y="60898"/>
                    <a:pt x="107209" y="60898"/>
                  </a:cubicBezTo>
                  <a:close/>
                  <a:moveTo>
                    <a:pt x="282810" y="0"/>
                  </a:moveTo>
                  <a:cubicBezTo>
                    <a:pt x="315137" y="0"/>
                    <a:pt x="341344" y="28655"/>
                    <a:pt x="341344" y="64003"/>
                  </a:cubicBezTo>
                  <a:cubicBezTo>
                    <a:pt x="341344" y="99351"/>
                    <a:pt x="315137" y="128006"/>
                    <a:pt x="282810" y="128006"/>
                  </a:cubicBezTo>
                  <a:cubicBezTo>
                    <a:pt x="250483" y="128006"/>
                    <a:pt x="224276" y="99351"/>
                    <a:pt x="224276" y="64003"/>
                  </a:cubicBezTo>
                  <a:cubicBezTo>
                    <a:pt x="224276" y="28655"/>
                    <a:pt x="250483" y="0"/>
                    <a:pt x="282810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6" name="Rectangle 8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Rectangle 89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8" name="Picture 90"/>
          <p:cNvPicPr/>
          <p:nvPr/>
        </p:nvPicPr>
        <p:blipFill>
          <a:blip r:embed="rId2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269" name="Picture 91"/>
          <p:cNvPicPr/>
          <p:nvPr/>
        </p:nvPicPr>
        <p:blipFill>
          <a:blip r:embed="rId3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270" name="PlaceHolder 2"/>
          <p:cNvSpPr>
            <a:spLocks noGrp="1"/>
          </p:cNvSpPr>
          <p:nvPr>
            <p:ph type="title"/>
          </p:nvPr>
        </p:nvSpPr>
        <p:spPr>
          <a:xfrm>
            <a:off x="538560" y="224280"/>
            <a:ext cx="461232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DNIRN | Integração com outras entidades</a:t>
            </a:r>
            <a:endParaRPr lang="pt-PT" sz="2400" b="0" strike="noStrike" spc="-1">
              <a:latin typeface="Arial"/>
            </a:endParaRPr>
          </a:p>
        </p:txBody>
      </p:sp>
      <p:pic>
        <p:nvPicPr>
          <p:cNvPr id="271" name="Imagem 5" descr="balanca (1).jpg"/>
          <p:cNvPicPr/>
          <p:nvPr/>
        </p:nvPicPr>
        <p:blipFill>
          <a:blip r:embed="rId4"/>
          <a:stretch/>
        </p:blipFill>
        <p:spPr>
          <a:xfrm>
            <a:off x="624600" y="100440"/>
            <a:ext cx="746280" cy="63828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Citizen"/>
          <p:cNvGrpSpPr/>
          <p:nvPr/>
        </p:nvGrpSpPr>
        <p:grpSpPr>
          <a:xfrm>
            <a:off x="183960" y="3048480"/>
            <a:ext cx="657720" cy="610560"/>
            <a:chOff x="183960" y="3048480"/>
            <a:chExt cx="657720" cy="610560"/>
          </a:xfrm>
        </p:grpSpPr>
        <p:sp>
          <p:nvSpPr>
            <p:cNvPr id="273" name="Oval 7"/>
            <p:cNvSpPr/>
            <p:nvPr/>
          </p:nvSpPr>
          <p:spPr>
            <a:xfrm>
              <a:off x="183960" y="3048480"/>
              <a:ext cx="657720" cy="610560"/>
            </a:xfrm>
            <a:prstGeom prst="ellipse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274" name="Picture 129"/>
            <p:cNvPicPr/>
            <p:nvPr/>
          </p:nvPicPr>
          <p:blipFill>
            <a:blip r:embed="rId3"/>
            <a:stretch/>
          </p:blipFill>
          <p:spPr>
            <a:xfrm flipH="1">
              <a:off x="306360" y="3152160"/>
              <a:ext cx="405360" cy="363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5" name="Oval 21"/>
          <p:cNvSpPr/>
          <p:nvPr/>
        </p:nvSpPr>
        <p:spPr>
          <a:xfrm>
            <a:off x="4668840" y="2913480"/>
            <a:ext cx="898560" cy="8985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文本框 148"/>
          <p:cNvSpPr/>
          <p:nvPr/>
        </p:nvSpPr>
        <p:spPr>
          <a:xfrm>
            <a:off x="3200400" y="2740320"/>
            <a:ext cx="157104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Conservatória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77" name="Oval 31"/>
          <p:cNvSpPr/>
          <p:nvPr/>
        </p:nvSpPr>
        <p:spPr>
          <a:xfrm>
            <a:off x="7603200" y="2913480"/>
            <a:ext cx="898560" cy="8985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文本框 148"/>
          <p:cNvSpPr/>
          <p:nvPr/>
        </p:nvSpPr>
        <p:spPr>
          <a:xfrm>
            <a:off x="9874800" y="2581560"/>
            <a:ext cx="184788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Base de dados do B.I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79" name="直接箭头连接符 123"/>
          <p:cNvSpPr/>
          <p:nvPr/>
        </p:nvSpPr>
        <p:spPr>
          <a:xfrm>
            <a:off x="5568840" y="3363480"/>
            <a:ext cx="2032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A6A6A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文本框 148"/>
          <p:cNvSpPr/>
          <p:nvPr/>
        </p:nvSpPr>
        <p:spPr>
          <a:xfrm>
            <a:off x="7160760" y="2561760"/>
            <a:ext cx="17535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Serviços de </a:t>
            </a:r>
            <a:r>
              <a:rPr lang="pt-PT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análise</a:t>
            </a:r>
            <a:r>
              <a:rPr lang="en-GB" sz="1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81" name="文本框 148"/>
          <p:cNvSpPr/>
          <p:nvPr/>
        </p:nvSpPr>
        <p:spPr>
          <a:xfrm>
            <a:off x="5734800" y="3088800"/>
            <a:ext cx="173772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Aprovação/Rejeição do Processo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82" name="直接箭头连接符 123"/>
          <p:cNvSpPr/>
          <p:nvPr/>
        </p:nvSpPr>
        <p:spPr>
          <a:xfrm>
            <a:off x="8764560" y="3363480"/>
            <a:ext cx="14133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A6A6A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83" name="Picture 8"/>
          <p:cNvPicPr/>
          <p:nvPr/>
        </p:nvPicPr>
        <p:blipFill>
          <a:blip r:embed="rId4"/>
          <a:stretch/>
        </p:blipFill>
        <p:spPr>
          <a:xfrm>
            <a:off x="7609680" y="2964960"/>
            <a:ext cx="724320" cy="724320"/>
          </a:xfrm>
          <a:prstGeom prst="rect">
            <a:avLst/>
          </a:prstGeom>
          <a:ln w="0">
            <a:noFill/>
          </a:ln>
        </p:spPr>
      </p:pic>
      <p:sp>
        <p:nvSpPr>
          <p:cNvPr id="284" name="Balão: Linha 45"/>
          <p:cNvSpPr/>
          <p:nvPr/>
        </p:nvSpPr>
        <p:spPr>
          <a:xfrm>
            <a:off x="2918880" y="4677480"/>
            <a:ext cx="3247200" cy="828720"/>
          </a:xfrm>
          <a:prstGeom prst="borderCallout1">
            <a:avLst>
              <a:gd name="adj1" fmla="val -7319"/>
              <a:gd name="adj2" fmla="val 3588"/>
              <a:gd name="adj3" fmla="val -144271"/>
              <a:gd name="adj4" fmla="val 33359"/>
            </a:avLst>
          </a:prstGeom>
          <a:noFill/>
          <a:ln w="6350">
            <a:solidFill>
              <a:srgbClr val="4372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79280" indent="-179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Recolha de dados pelo operador</a:t>
            </a:r>
            <a:endParaRPr lang="pt-PT" sz="1400" b="0" strike="noStrike" spc="-1">
              <a:latin typeface="Arial"/>
            </a:endParaRPr>
          </a:p>
          <a:p>
            <a:pPr marL="179280" indent="-179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Deferimento do processos-Conservador</a:t>
            </a:r>
            <a:endParaRPr lang="pt-PT" sz="1400" b="0" strike="noStrike" spc="-1">
              <a:latin typeface="Arial"/>
            </a:endParaRPr>
          </a:p>
          <a:p>
            <a:pPr marL="179280" indent="-179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Impressão e Entrega pelo operador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85" name="文本框 148"/>
          <p:cNvSpPr/>
          <p:nvPr/>
        </p:nvSpPr>
        <p:spPr>
          <a:xfrm>
            <a:off x="8745480" y="3088800"/>
            <a:ext cx="128376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Gerar o número  único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86" name="Picture 6"/>
          <p:cNvSpPr/>
          <p:nvPr/>
        </p:nvSpPr>
        <p:spPr>
          <a:xfrm>
            <a:off x="3873600" y="2987280"/>
            <a:ext cx="771120" cy="706320"/>
          </a:xfrm>
          <a:prstGeom prst="ellipse">
            <a:avLst/>
          </a:pr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文本框 148"/>
          <p:cNvSpPr/>
          <p:nvPr/>
        </p:nvSpPr>
        <p:spPr>
          <a:xfrm>
            <a:off x="96840" y="2782080"/>
            <a:ext cx="135720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Cidadão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88" name="Conexão: Ângulo Reto 64"/>
          <p:cNvSpPr/>
          <p:nvPr/>
        </p:nvSpPr>
        <p:spPr>
          <a:xfrm rot="10800000" flipV="1">
            <a:off x="856080" y="3378960"/>
            <a:ext cx="3024720" cy="745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A6A6A6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文本框 148"/>
          <p:cNvSpPr/>
          <p:nvPr/>
        </p:nvSpPr>
        <p:spPr>
          <a:xfrm>
            <a:off x="1917000" y="3839400"/>
            <a:ext cx="172044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Receber a Certidão na hora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90" name="文本框 148"/>
          <p:cNvSpPr/>
          <p:nvPr/>
        </p:nvSpPr>
        <p:spPr>
          <a:xfrm>
            <a:off x="1017000" y="2976480"/>
            <a:ext cx="251460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Solicitar o Registo de nascimento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291" name="Conexão: Ângulo Reto 90"/>
          <p:cNvSpPr/>
          <p:nvPr/>
        </p:nvSpPr>
        <p:spPr>
          <a:xfrm rot="16200000" flipH="1">
            <a:off x="2216520" y="1744200"/>
            <a:ext cx="98280" cy="3840840"/>
          </a:xfrm>
          <a:prstGeom prst="bentConnector3">
            <a:avLst>
              <a:gd name="adj1" fmla="val 461099"/>
            </a:avLst>
          </a:prstGeom>
          <a:noFill/>
          <a:ln>
            <a:solidFill>
              <a:srgbClr val="A6A6A6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2" name="Retângulo 103"/>
          <p:cNvSpPr/>
          <p:nvPr/>
        </p:nvSpPr>
        <p:spPr>
          <a:xfrm>
            <a:off x="2245680" y="2777400"/>
            <a:ext cx="214560" cy="21456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1</a:t>
            </a:r>
            <a:endParaRPr lang="pt-PT" sz="1200" b="0" strike="noStrike" spc="-1">
              <a:latin typeface="Arial"/>
            </a:endParaRPr>
          </a:p>
        </p:txBody>
      </p:sp>
      <p:sp>
        <p:nvSpPr>
          <p:cNvPr id="293" name="Retângulo 105"/>
          <p:cNvSpPr/>
          <p:nvPr/>
        </p:nvSpPr>
        <p:spPr>
          <a:xfrm>
            <a:off x="6518520" y="2844000"/>
            <a:ext cx="214560" cy="21456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2</a:t>
            </a:r>
            <a:endParaRPr lang="pt-PT" sz="1200" b="0" strike="noStrike" spc="-1">
              <a:latin typeface="Arial"/>
            </a:endParaRPr>
          </a:p>
        </p:txBody>
      </p:sp>
      <p:sp>
        <p:nvSpPr>
          <p:cNvPr id="294" name="Retângulo 106"/>
          <p:cNvSpPr/>
          <p:nvPr/>
        </p:nvSpPr>
        <p:spPr>
          <a:xfrm>
            <a:off x="9290160" y="2844000"/>
            <a:ext cx="214560" cy="21456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3</a:t>
            </a:r>
            <a:endParaRPr lang="pt-PT" sz="1200" b="0" strike="noStrike" spc="-1">
              <a:latin typeface="Arial"/>
            </a:endParaRPr>
          </a:p>
        </p:txBody>
      </p:sp>
      <p:sp>
        <p:nvSpPr>
          <p:cNvPr id="295" name="Retângulo 108"/>
          <p:cNvSpPr/>
          <p:nvPr/>
        </p:nvSpPr>
        <p:spPr>
          <a:xfrm>
            <a:off x="2624760" y="4302360"/>
            <a:ext cx="214560" cy="21456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GB" sz="1200" b="0" strike="noStrike" spc="-1">
                <a:solidFill>
                  <a:srgbClr val="FFFFFF"/>
                </a:solidFill>
                <a:latin typeface="Calibri"/>
                <a:ea typeface="DejaVu Sans"/>
              </a:rPr>
              <a:t>4</a:t>
            </a:r>
            <a:endParaRPr lang="pt-PT" sz="1200" b="0" strike="noStrike" spc="-1">
              <a:latin typeface="Arial"/>
            </a:endParaRPr>
          </a:p>
        </p:txBody>
      </p:sp>
      <p:sp>
        <p:nvSpPr>
          <p:cNvPr id="296" name="Rectangle 49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Rectangle 5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8" name="Picture 58"/>
          <p:cNvPicPr/>
          <p:nvPr/>
        </p:nvPicPr>
        <p:blipFill>
          <a:blip r:embed="rId6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299" name="Picture 59"/>
          <p:cNvPicPr/>
          <p:nvPr/>
        </p:nvPicPr>
        <p:blipFill>
          <a:blip r:embed="rId7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pic>
        <p:nvPicPr>
          <p:cNvPr id="300" name="Picture 2"/>
          <p:cNvPicPr/>
          <p:nvPr/>
        </p:nvPicPr>
        <p:blipFill>
          <a:blip r:embed="rId8"/>
          <a:stretch/>
        </p:blipFill>
        <p:spPr>
          <a:xfrm>
            <a:off x="10189800" y="2961000"/>
            <a:ext cx="860760" cy="860760"/>
          </a:xfrm>
          <a:prstGeom prst="rect">
            <a:avLst/>
          </a:prstGeom>
          <a:ln w="0">
            <a:noFill/>
          </a:ln>
        </p:spPr>
      </p:pic>
      <p:pic>
        <p:nvPicPr>
          <p:cNvPr id="301" name="Picture 3"/>
          <p:cNvPicPr/>
          <p:nvPr/>
        </p:nvPicPr>
        <p:blipFill>
          <a:blip r:embed="rId9"/>
          <a:srcRect l="-230" r="3685" b="13526"/>
          <a:stretch/>
        </p:blipFill>
        <p:spPr>
          <a:xfrm>
            <a:off x="1098360" y="3695760"/>
            <a:ext cx="752760" cy="754200"/>
          </a:xfrm>
          <a:prstGeom prst="rect">
            <a:avLst/>
          </a:prstGeom>
          <a:ln w="0">
            <a:noFill/>
          </a:ln>
        </p:spPr>
      </p:pic>
      <p:sp>
        <p:nvSpPr>
          <p:cNvPr id="302" name="Balão: Linha 45"/>
          <p:cNvSpPr/>
          <p:nvPr/>
        </p:nvSpPr>
        <p:spPr>
          <a:xfrm>
            <a:off x="7341120" y="4755240"/>
            <a:ext cx="3247200" cy="1016640"/>
          </a:xfrm>
          <a:prstGeom prst="borderCallout1">
            <a:avLst>
              <a:gd name="adj1" fmla="val -7319"/>
              <a:gd name="adj2" fmla="val 3588"/>
              <a:gd name="adj3" fmla="val -114699"/>
              <a:gd name="adj4" fmla="val 18203"/>
            </a:avLst>
          </a:prstGeom>
          <a:noFill/>
          <a:ln w="6350">
            <a:solidFill>
              <a:srgbClr val="43729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79280" indent="-179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Verificação da duplicidade: Comparar o nome completo, data de nascimento e filiação, mãe não pode ter filhos com diferença inferior a 9 meses</a:t>
            </a:r>
            <a:endParaRPr lang="pt-PT" sz="1400" b="0" strike="noStrike" spc="-1">
              <a:latin typeface="Arial"/>
            </a:endParaRPr>
          </a:p>
        </p:txBody>
      </p:sp>
      <p:sp>
        <p:nvSpPr>
          <p:cNvPr id="303" name="Line Callout 3 16"/>
          <p:cNvSpPr/>
          <p:nvPr/>
        </p:nvSpPr>
        <p:spPr>
          <a:xfrm>
            <a:off x="5702040" y="1771920"/>
            <a:ext cx="1301040" cy="57420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96125"/>
              <a:gd name="adj6" fmla="val -22659"/>
              <a:gd name="adj7" fmla="val 252642"/>
              <a:gd name="adj8" fmla="val -33974"/>
            </a:avLst>
          </a:prstGeom>
          <a:solidFill>
            <a:schemeClr val="bg1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79280" indent="-1792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14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Integração com o BI</a:t>
            </a:r>
            <a:endParaRPr lang="pt-PT" sz="1400" b="0" strike="noStrike" spc="-1">
              <a:latin typeface="Arial"/>
            </a:endParaRPr>
          </a:p>
        </p:txBody>
      </p:sp>
      <p:pic>
        <p:nvPicPr>
          <p:cNvPr id="304" name="Picture 65"/>
          <p:cNvPicPr/>
          <p:nvPr/>
        </p:nvPicPr>
        <p:blipFill>
          <a:blip r:embed="rId10"/>
          <a:stretch/>
        </p:blipFill>
        <p:spPr>
          <a:xfrm>
            <a:off x="8397360" y="3205080"/>
            <a:ext cx="349200" cy="349200"/>
          </a:xfrm>
          <a:prstGeom prst="rect">
            <a:avLst/>
          </a:prstGeom>
          <a:ln w="0">
            <a:noFill/>
          </a:ln>
        </p:spPr>
      </p:pic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680364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DNIRN Atribuição do número do BI a nascença (número único)</a:t>
            </a:r>
            <a:endParaRPr lang="pt-PT" sz="2400" b="0" strike="noStrike" spc="-1">
              <a:latin typeface="Arial"/>
            </a:endParaRPr>
          </a:p>
        </p:txBody>
      </p:sp>
      <p:pic>
        <p:nvPicPr>
          <p:cNvPr id="306" name="Picture 2"/>
          <p:cNvPicPr/>
          <p:nvPr/>
        </p:nvPicPr>
        <p:blipFill>
          <a:blip r:embed="rId8"/>
          <a:stretch/>
        </p:blipFill>
        <p:spPr>
          <a:xfrm>
            <a:off x="4577040" y="2890440"/>
            <a:ext cx="860760" cy="860760"/>
          </a:xfrm>
          <a:prstGeom prst="rect">
            <a:avLst/>
          </a:prstGeom>
          <a:ln w="0">
            <a:noFill/>
          </a:ln>
        </p:spPr>
      </p:pic>
      <p:sp>
        <p:nvSpPr>
          <p:cNvPr id="307" name="文本框 148"/>
          <p:cNvSpPr/>
          <p:nvPr/>
        </p:nvSpPr>
        <p:spPr>
          <a:xfrm>
            <a:off x="4652280" y="3726360"/>
            <a:ext cx="184788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1" strike="noStrike" spc="-1">
                <a:solidFill>
                  <a:srgbClr val="000000"/>
                </a:solidFill>
                <a:latin typeface="Calibri"/>
                <a:ea typeface="Microsoft YaHei"/>
              </a:rPr>
              <a:t>Base de dados do RN</a:t>
            </a:r>
            <a:endParaRPr lang="pt-PT" sz="1400" b="0" strike="noStrike" spc="-1">
              <a:latin typeface="Arial"/>
            </a:endParaRPr>
          </a:p>
        </p:txBody>
      </p:sp>
      <p:pic>
        <p:nvPicPr>
          <p:cNvPr id="308" name="Imagem 5" descr="balanca (1).jpg"/>
          <p:cNvPicPr/>
          <p:nvPr/>
        </p:nvPicPr>
        <p:blipFill>
          <a:blip r:embed="rId11"/>
          <a:stretch/>
        </p:blipFill>
        <p:spPr>
          <a:xfrm>
            <a:off x="586440" y="8928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06DE03-A84B-42B7-A59F-8C27BDB5E682}" type="slidenum">
              <a:t>10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261000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   DNIRN Boas Práticas 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310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1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2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313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314" name="标题 2"/>
          <p:cNvSpPr/>
          <p:nvPr/>
        </p:nvSpPr>
        <p:spPr>
          <a:xfrm>
            <a:off x="541080" y="1143720"/>
            <a:ext cx="10929960" cy="288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Está em curso o programa de Transferências Sociais Monetárias para as famílias, como mecanismo de acelerar o Registo de Nascimento das crianças e familiares carenciadas. Este programa teve, até ao primeiro semestre deste ano, o apoio técnico da UNICEF, com fundos da UE, e constatou que da população projectada, apenas 11% possuía documentação básica por via do registo de nascimento.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Ao fim do primeiro semestre do corrente ano o programa contemplou 19.590, (97,28%) famílias e 35.411, (97,56%) crianças projectadas e cadastradas de 6 províncias e 348 aldeias.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Com isso, foi possível registar 96,20% das famílias e crianças na base de dados do Registo de Nascimento do governo.</a:t>
            </a:r>
            <a:endParaRPr lang="pt-PT" sz="20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r>
              <a:rPr lang="pt-PT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315" name="Imagem 5" descr="balanca (1).jpg"/>
          <p:cNvPicPr/>
          <p:nvPr/>
        </p:nvPicPr>
        <p:blipFill>
          <a:blip r:embed="rId5"/>
          <a:stretch/>
        </p:blipFill>
        <p:spPr>
          <a:xfrm>
            <a:off x="731520" y="66960"/>
            <a:ext cx="706320" cy="638280"/>
          </a:xfrm>
          <a:prstGeom prst="rect">
            <a:avLst/>
          </a:prstGeom>
          <a:ln w="9525">
            <a:noFill/>
          </a:ln>
        </p:spPr>
      </p:pic>
      <p:pic>
        <p:nvPicPr>
          <p:cNvPr id="316" name="Picture 4"/>
          <p:cNvPicPr/>
          <p:nvPr/>
        </p:nvPicPr>
        <p:blipFill>
          <a:blip r:embed="rId6"/>
          <a:stretch/>
        </p:blipFill>
        <p:spPr>
          <a:xfrm>
            <a:off x="8453520" y="3525840"/>
            <a:ext cx="3129480" cy="2450160"/>
          </a:xfrm>
          <a:prstGeom prst="rect">
            <a:avLst/>
          </a:prstGeom>
          <a:ln w="0">
            <a:noFill/>
          </a:ln>
        </p:spPr>
      </p:pic>
      <p:pic>
        <p:nvPicPr>
          <p:cNvPr id="317" name="Picture 2"/>
          <p:cNvPicPr/>
          <p:nvPr/>
        </p:nvPicPr>
        <p:blipFill>
          <a:blip r:embed="rId7"/>
          <a:stretch/>
        </p:blipFill>
        <p:spPr>
          <a:xfrm>
            <a:off x="910800" y="3548160"/>
            <a:ext cx="3107520" cy="2450160"/>
          </a:xfrm>
          <a:prstGeom prst="rect">
            <a:avLst/>
          </a:prstGeom>
          <a:ln w="0">
            <a:noFill/>
          </a:ln>
        </p:spPr>
      </p:pic>
      <p:pic>
        <p:nvPicPr>
          <p:cNvPr id="318" name="Picture 3"/>
          <p:cNvPicPr/>
          <p:nvPr/>
        </p:nvPicPr>
        <p:blipFill>
          <a:blip r:embed="rId8"/>
          <a:stretch/>
        </p:blipFill>
        <p:spPr>
          <a:xfrm>
            <a:off x="4724640" y="3525840"/>
            <a:ext cx="3129480" cy="245016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5EDAD6D-97E4-40ED-9219-8C3B1345B3B8}" type="slidenum">
              <a:t>11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287640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   DNIRN Próximos passos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320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1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2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323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324" name="标题 2"/>
          <p:cNvSpPr/>
          <p:nvPr/>
        </p:nvSpPr>
        <p:spPr>
          <a:xfrm>
            <a:off x="507600" y="982800"/>
            <a:ext cx="10929960" cy="4839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Recentemente o presidente da República de Angola criou a comissão interministerial coordenada pelos titulares dos respectivos órgãos com vista a diagnosticar e criar condições para a completude do Registo de nascimento e Atribuição do Bilhete de Identidade, prevendo-se a instalação de mais quatro centros regionais de impressão do BI.. 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Estamos na fase de expansão da interligação das bases de dados dos órgãos que intervêm no cadastro social do cidadão.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Após a assinatura do protocolo interministerial que cria a comissão técnica para o CRVS, estamos na fase de elaboração do Plano Estratégico que vai implementar melhorias no funcionamento do Sistema Nacional de Registo Civil e Estatísticas Vitais.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Está sendo reformulado o programa que visa a contínua expansão dos serviços de Registo de Nascimento nas maternidades de todos os municípios do país.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 introdução permanente de um técnico de saúde nas morgues é um passo para a captura dos óbitos que ocorrem fora das unidades de saúde. Para isso o </a:t>
            </a:r>
            <a:r>
              <a:rPr lang="pt-PT" sz="2000" b="1" u="sng" strike="noStrike" spc="-1">
                <a:solidFill>
                  <a:srgbClr val="595959"/>
                </a:solidFill>
                <a:uFillTx/>
                <a:latin typeface="Calibri"/>
                <a:ea typeface="DejaVu Sans"/>
              </a:rPr>
              <a:t>PE</a:t>
            </a: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 prevê a sua implementação.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Estamos a propor a legislação que vai padronizar os formulários de recolha de dados de morte, onde as causas estejam classificadas pelo código (CID-11) </a:t>
            </a:r>
            <a:endParaRPr lang="pt-PT" sz="20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r>
              <a:rPr lang="pt-PT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325" name="Imagem 5" descr="balanca (1).jpg"/>
          <p:cNvPicPr/>
          <p:nvPr/>
        </p:nvPicPr>
        <p:blipFill>
          <a:blip r:embed="rId5"/>
          <a:stretch/>
        </p:blipFill>
        <p:spPr>
          <a:xfrm>
            <a:off x="731520" y="6696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9AD7A9-E916-4D85-AB60-F5B92BBAAAE5}" type="slidenum"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299988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   DNIRN Lições Aprendidas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327" name="Rectangle 18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Rectangle 5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29" name="Picture 6"/>
          <p:cNvPicPr/>
          <p:nvPr/>
        </p:nvPicPr>
        <p:blipFill>
          <a:blip r:embed="rId3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pic>
        <p:nvPicPr>
          <p:cNvPr id="330" name="Picture 7"/>
          <p:cNvPicPr/>
          <p:nvPr/>
        </p:nvPicPr>
        <p:blipFill>
          <a:blip r:embed="rId4"/>
          <a:stretch/>
        </p:blipFill>
        <p:spPr>
          <a:xfrm>
            <a:off x="10076040" y="195840"/>
            <a:ext cx="1936800" cy="546120"/>
          </a:xfrm>
          <a:prstGeom prst="rect">
            <a:avLst/>
          </a:prstGeom>
          <a:ln w="0">
            <a:noFill/>
          </a:ln>
        </p:spPr>
      </p:pic>
      <p:sp>
        <p:nvSpPr>
          <p:cNvPr id="331" name="标题 2"/>
          <p:cNvSpPr/>
          <p:nvPr/>
        </p:nvSpPr>
        <p:spPr>
          <a:xfrm>
            <a:off x="630360" y="1116000"/>
            <a:ext cx="10929960" cy="428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Percebemos que por via de programas devidamente estruturados é possível alcançar metas importantes;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Que o envolvimento de todos os sectores públicos com particular destaque para os Órgãos da Administração Local, das Igrejas e da Sociedade Civil é possível atingir a universalização do Registo de Nascimento e Identificação dos Cidadãos;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Apostar cada vez mais nas soluções tecnológicas por serem uma boa ferramenta  para a modernização dos serviços, sem desprimor do uso de meios tradicionais (livros) face as assimetrias ainda existentes entre as cidades e o campo;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As barreiras que se opõe, podem ser ultrapassadas com foco e resiliência;</a:t>
            </a:r>
            <a:endParaRPr lang="pt-PT" sz="2000" b="0" strike="noStrike" spc="-1">
              <a:latin typeface="Arial"/>
            </a:endParaRPr>
          </a:p>
          <a:p>
            <a:pPr marL="285840" indent="-285840" algn="just">
              <a:lnSpc>
                <a:spcPts val="2200"/>
              </a:lnSpc>
              <a:buClr>
                <a:srgbClr val="595959"/>
              </a:buClr>
              <a:buFont typeface="Arial"/>
              <a:buChar char="•"/>
            </a:pPr>
            <a:r>
              <a:rPr lang="pt-PT" sz="2000" b="1" strike="noStrike" spc="-1">
                <a:solidFill>
                  <a:srgbClr val="595959"/>
                </a:solidFill>
                <a:latin typeface="Calibri"/>
                <a:ea typeface="DejaVu Sans"/>
              </a:rPr>
              <a:t>A falta de cobertura de energia elétrica em determinados pontos do país, a falta de cobertura da rede internet, a falta de infraestruturas para hospedar os serviços e equipamentos, bem como as questões culturais, são factores que ainda impactam na implementação dos serviços acima enumerados. Mas a resiliência e foco, têm feito com que estas barreiras sejam um falso problema.</a:t>
            </a:r>
            <a:endParaRPr lang="pt-PT" sz="20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endParaRPr lang="pt-PT" sz="1800" b="0" strike="noStrike" spc="-1">
              <a:latin typeface="Arial"/>
            </a:endParaRPr>
          </a:p>
          <a:p>
            <a:pPr algn="just">
              <a:lnSpc>
                <a:spcPts val="2200"/>
              </a:lnSpc>
              <a:buNone/>
            </a:pPr>
            <a:r>
              <a:rPr lang="pt-PT" sz="1800" b="1" strike="noStrike" spc="-1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endParaRPr lang="pt-PT" sz="1800" b="0" strike="noStrike" spc="-1">
              <a:latin typeface="Arial"/>
            </a:endParaRPr>
          </a:p>
        </p:txBody>
      </p:sp>
      <p:pic>
        <p:nvPicPr>
          <p:cNvPr id="332" name="Imagem 5" descr="balanca (1).jpg"/>
          <p:cNvPicPr/>
          <p:nvPr/>
        </p:nvPicPr>
        <p:blipFill>
          <a:blip r:embed="rId5"/>
          <a:stretch/>
        </p:blipFill>
        <p:spPr>
          <a:xfrm>
            <a:off x="731520" y="6696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4BF5147-1D3E-4CF8-80DB-92B7435DD151}" type="slidenum"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538560" y="224280"/>
            <a:ext cx="147348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pt-PT" sz="2400" b="1" strike="noStrike" spc="-1">
                <a:solidFill>
                  <a:srgbClr val="595959"/>
                </a:solidFill>
                <a:latin typeface="Agency FB"/>
                <a:ea typeface="微软雅黑"/>
              </a:rPr>
              <a:t>DNIRN FINAL</a:t>
            </a:r>
            <a:endParaRPr lang="pt-PT" sz="2400" b="0" strike="noStrike" spc="-1">
              <a:latin typeface="Arial"/>
            </a:endParaRPr>
          </a:p>
        </p:txBody>
      </p:sp>
      <p:sp>
        <p:nvSpPr>
          <p:cNvPr id="334" name="Retângulo 6"/>
          <p:cNvSpPr/>
          <p:nvPr/>
        </p:nvSpPr>
        <p:spPr>
          <a:xfrm>
            <a:off x="417600" y="1120680"/>
            <a:ext cx="356148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PT" sz="6000" b="1" strike="noStrike" spc="-1">
                <a:solidFill>
                  <a:srgbClr val="000000"/>
                </a:solidFill>
                <a:latin typeface="Calibri"/>
                <a:ea typeface="DejaVu Sans"/>
              </a:rPr>
              <a:t>Obrigado</a:t>
            </a:r>
            <a:endParaRPr lang="pt-PT" sz="6000" b="0" strike="noStrike" spc="-1">
              <a:latin typeface="Arial"/>
            </a:endParaRPr>
          </a:p>
        </p:txBody>
      </p:sp>
      <p:pic>
        <p:nvPicPr>
          <p:cNvPr id="335" name="Imagem 5"/>
          <p:cNvPicPr/>
          <p:nvPr/>
        </p:nvPicPr>
        <p:blipFill>
          <a:blip r:embed="rId3"/>
          <a:stretch/>
        </p:blipFill>
        <p:spPr>
          <a:xfrm>
            <a:off x="3980160" y="2136240"/>
            <a:ext cx="3642840" cy="3642840"/>
          </a:xfrm>
          <a:prstGeom prst="rect">
            <a:avLst/>
          </a:prstGeom>
          <a:ln w="0">
            <a:noFill/>
          </a:ln>
        </p:spPr>
      </p:pic>
      <p:sp>
        <p:nvSpPr>
          <p:cNvPr id="336" name="Rectangle 7"/>
          <p:cNvSpPr/>
          <p:nvPr/>
        </p:nvSpPr>
        <p:spPr>
          <a:xfrm>
            <a:off x="9471960" y="17280"/>
            <a:ext cx="2206800" cy="10080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7" name="Rectangle 8"/>
          <p:cNvSpPr/>
          <p:nvPr/>
        </p:nvSpPr>
        <p:spPr>
          <a:xfrm>
            <a:off x="10882440" y="6435360"/>
            <a:ext cx="856800" cy="345960"/>
          </a:xfrm>
          <a:prstGeom prst="rect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38" name="Picture 9"/>
          <p:cNvPicPr/>
          <p:nvPr/>
        </p:nvPicPr>
        <p:blipFill>
          <a:blip r:embed="rId4"/>
          <a:stretch/>
        </p:blipFill>
        <p:spPr>
          <a:xfrm>
            <a:off x="269280" y="6450120"/>
            <a:ext cx="1175040" cy="330840"/>
          </a:xfrm>
          <a:prstGeom prst="rect">
            <a:avLst/>
          </a:prstGeom>
          <a:ln w="0">
            <a:noFill/>
          </a:ln>
        </p:spPr>
      </p:pic>
      <p:sp>
        <p:nvSpPr>
          <p:cNvPr id="339" name="Retângulo 6"/>
          <p:cNvSpPr/>
          <p:nvPr/>
        </p:nvSpPr>
        <p:spPr>
          <a:xfrm>
            <a:off x="569880" y="2288520"/>
            <a:ext cx="356148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PT" sz="6000" b="1" strike="noStrike" spc="-1">
                <a:solidFill>
                  <a:srgbClr val="000000"/>
                </a:solidFill>
                <a:latin typeface="Calibri"/>
                <a:ea typeface="DejaVu Sans"/>
              </a:rPr>
              <a:t>Thanks</a:t>
            </a:r>
            <a:endParaRPr lang="pt-PT" sz="6000" b="0" strike="noStrike" spc="-1">
              <a:latin typeface="Arial"/>
            </a:endParaRPr>
          </a:p>
        </p:txBody>
      </p:sp>
      <p:sp>
        <p:nvSpPr>
          <p:cNvPr id="340" name="Retângulo 6"/>
          <p:cNvSpPr/>
          <p:nvPr/>
        </p:nvSpPr>
        <p:spPr>
          <a:xfrm>
            <a:off x="569880" y="3450600"/>
            <a:ext cx="356148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PT" sz="6000" b="1" strike="noStrike" spc="-1">
                <a:solidFill>
                  <a:srgbClr val="000000"/>
                </a:solidFill>
                <a:latin typeface="Calibri"/>
                <a:ea typeface="DejaVu Sans"/>
              </a:rPr>
              <a:t>Merci</a:t>
            </a:r>
            <a:endParaRPr lang="pt-PT" sz="6000" b="0" strike="noStrike" spc="-1">
              <a:latin typeface="Arial"/>
            </a:endParaRPr>
          </a:p>
        </p:txBody>
      </p:sp>
      <p:pic>
        <p:nvPicPr>
          <p:cNvPr id="341" name="Imagem 5" descr="balanca (1).jpg"/>
          <p:cNvPicPr/>
          <p:nvPr/>
        </p:nvPicPr>
        <p:blipFill>
          <a:blip r:embed="rId5"/>
          <a:stretch/>
        </p:blipFill>
        <p:spPr>
          <a:xfrm>
            <a:off x="575280" y="89280"/>
            <a:ext cx="706320" cy="638280"/>
          </a:xfrm>
          <a:prstGeom prst="rect">
            <a:avLst/>
          </a:prstGeom>
          <a:ln w="9525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B7D96F1-EEE8-4459-87B7-32FEC9359CCE}" type="slidenum"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28566</TotalTime>
  <Words>1359</Words>
  <Application>Microsoft Office PowerPoint</Application>
  <PresentationFormat>Widescreen</PresentationFormat>
  <Paragraphs>152</Paragraphs>
  <Slides>14</Slides>
  <Notes>10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Office Theme</vt:lpstr>
      <vt:lpstr>Office Theme</vt:lpstr>
      <vt:lpstr>PowerPoint Presentation</vt:lpstr>
      <vt:lpstr>DNIRN | Sumário</vt:lpstr>
      <vt:lpstr>AVANÇOS</vt:lpstr>
      <vt:lpstr>PowerPoint Presentation</vt:lpstr>
      <vt:lpstr>AVANÇOS</vt:lpstr>
      <vt:lpstr>AVANÇOS</vt:lpstr>
      <vt:lpstr>AVANÇOS</vt:lpstr>
      <vt:lpstr>AVANÇOS</vt:lpstr>
      <vt:lpstr>DNIRN | Integração com outras entidades</vt:lpstr>
      <vt:lpstr>DNIRN Atribuição do número do BI a nascença (número único)</vt:lpstr>
      <vt:lpstr>   DNIRN Boas Práticas </vt:lpstr>
      <vt:lpstr>   DNIRN Próximos passos</vt:lpstr>
      <vt:lpstr>   DNIRN Lições Aprendidas</vt:lpstr>
      <vt:lpstr>DNIRN FINAL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Índice</dc:title>
  <dc:subject/>
  <dc:creator>Inovia</dc:creator>
  <dc:description/>
  <cp:lastModifiedBy/>
  <cp:revision>1691</cp:revision>
  <cp:lastPrinted>2020-06-02T12:15:13Z</cp:lastPrinted>
  <dcterms:created xsi:type="dcterms:W3CDTF">2017-01-27T14:04:40Z</dcterms:created>
  <dcterms:modified xsi:type="dcterms:W3CDTF">2022-10-24T11:40:14Z</dcterms:modified>
  <dc:language>pt-PT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Personalizar</vt:lpwstr>
  </property>
  <property fmtid="{D5CDD505-2E9C-101B-9397-08002B2CF9AE}" pid="4" name="Slides">
    <vt:i4>14</vt:i4>
  </property>
</Properties>
</file>