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90" r:id="rId5"/>
    <p:sldId id="257" r:id="rId6"/>
    <p:sldId id="1874" r:id="rId7"/>
    <p:sldId id="1873" r:id="rId8"/>
    <p:sldId id="1878" r:id="rId9"/>
    <p:sldId id="1884" r:id="rId10"/>
    <p:sldId id="1880" r:id="rId11"/>
    <p:sldId id="1879" r:id="rId12"/>
    <p:sldId id="1850" r:id="rId13"/>
    <p:sldId id="1851" r:id="rId14"/>
    <p:sldId id="1882" r:id="rId15"/>
    <p:sldId id="1875" r:id="rId16"/>
    <p:sldId id="1867" r:id="rId17"/>
    <p:sldId id="1887" r:id="rId18"/>
    <p:sldId id="1885" r:id="rId19"/>
    <p:sldId id="1889" r:id="rId20"/>
    <p:sldId id="1888" r:id="rId21"/>
    <p:sldId id="1863" r:id="rId22"/>
  </p:sldIdLst>
  <p:sldSz cx="12192000" cy="68580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BB4E20-5D89-4C12-8E65-EAE926424629}" v="18" dt="2022-10-25T09:06:52.9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p:scale>
          <a:sx n="70" d="100"/>
          <a:sy n="70" d="100"/>
        </p:scale>
        <p:origin x="412"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65BC0C17-4DCE-48B5-BF99-4FDB7BB96F9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966A754-AAB9-4CA7-9253-A4593C6B0B1D}">
      <dgm:prSet/>
      <dgm:spPr/>
      <dgm:t>
        <a:bodyPr/>
        <a:lstStyle/>
        <a:p>
          <a:r>
            <a:rPr lang="en-US"/>
            <a:t>Initial costs may be high (setting up systems, assessing and improving quality of registers/admin data sources)</a:t>
          </a:r>
        </a:p>
      </dgm:t>
    </dgm:pt>
    <dgm:pt modelId="{4D466715-471E-4156-B5B3-60204F8BC1D9}" type="parTrans" cxnId="{1E12BE35-EBD4-454D-AE52-CFBB463837E1}">
      <dgm:prSet/>
      <dgm:spPr/>
      <dgm:t>
        <a:bodyPr/>
        <a:lstStyle/>
        <a:p>
          <a:endParaRPr lang="en-US"/>
        </a:p>
      </dgm:t>
    </dgm:pt>
    <dgm:pt modelId="{C2E91928-E6E1-4022-B2F8-99EB8E198FAB}" type="sibTrans" cxnId="{1E12BE35-EBD4-454D-AE52-CFBB463837E1}">
      <dgm:prSet/>
      <dgm:spPr/>
      <dgm:t>
        <a:bodyPr/>
        <a:lstStyle/>
        <a:p>
          <a:endParaRPr lang="en-US"/>
        </a:p>
      </dgm:t>
    </dgm:pt>
    <dgm:pt modelId="{FB226F67-F057-431E-B322-2D2D2440E5FF}">
      <dgm:prSet/>
      <dgm:spPr/>
      <dgm:t>
        <a:bodyPr/>
        <a:lstStyle/>
        <a:p>
          <a:r>
            <a:rPr lang="en-US" dirty="0"/>
            <a:t>Dependency on the operators of the registers to maintain them to quality needed for statistical purposes. Influence of the NS0 over the admin source may be limited</a:t>
          </a:r>
        </a:p>
      </dgm:t>
    </dgm:pt>
    <dgm:pt modelId="{D2DA66C5-A473-4BF9-AA4B-BCB2F55A9FF2}" type="parTrans" cxnId="{550DA0D0-B4A3-43C6-AA61-11273EFBE16B}">
      <dgm:prSet/>
      <dgm:spPr/>
      <dgm:t>
        <a:bodyPr/>
        <a:lstStyle/>
        <a:p>
          <a:endParaRPr lang="en-US"/>
        </a:p>
      </dgm:t>
    </dgm:pt>
    <dgm:pt modelId="{44AA90F9-3A13-4539-A228-F3D9CECDF44C}" type="sibTrans" cxnId="{550DA0D0-B4A3-43C6-AA61-11273EFBE16B}">
      <dgm:prSet/>
      <dgm:spPr/>
      <dgm:t>
        <a:bodyPr/>
        <a:lstStyle/>
        <a:p>
          <a:endParaRPr lang="en-US"/>
        </a:p>
      </dgm:t>
    </dgm:pt>
    <dgm:pt modelId="{EF5A315B-B6E4-40CE-A880-20B9E1850D4B}">
      <dgm:prSet/>
      <dgm:spPr/>
      <dgm:t>
        <a:bodyPr/>
        <a:lstStyle/>
        <a:p>
          <a:r>
            <a:rPr lang="en-US"/>
            <a:t>Admin systems may change over time which may  undermine comparability of data internationally and over time </a:t>
          </a:r>
        </a:p>
      </dgm:t>
    </dgm:pt>
    <dgm:pt modelId="{6120E1A9-57D8-46F8-9654-5EB81DDAB01A}" type="parTrans" cxnId="{4905EBBD-D662-426D-8A3A-84D7D6581D75}">
      <dgm:prSet/>
      <dgm:spPr/>
      <dgm:t>
        <a:bodyPr/>
        <a:lstStyle/>
        <a:p>
          <a:endParaRPr lang="en-US"/>
        </a:p>
      </dgm:t>
    </dgm:pt>
    <dgm:pt modelId="{7945BAEA-5168-4EEF-9E1D-10AB8ED2F508}" type="sibTrans" cxnId="{4905EBBD-D662-426D-8A3A-84D7D6581D75}">
      <dgm:prSet/>
      <dgm:spPr/>
      <dgm:t>
        <a:bodyPr/>
        <a:lstStyle/>
        <a:p>
          <a:endParaRPr lang="en-US"/>
        </a:p>
      </dgm:t>
    </dgm:pt>
    <dgm:pt modelId="{538E71A5-9F82-4880-A8D3-83A7A94DD5A4}">
      <dgm:prSet/>
      <dgm:spPr/>
      <dgm:t>
        <a:bodyPr/>
        <a:lstStyle/>
        <a:p>
          <a:r>
            <a:rPr lang="en-US"/>
            <a:t>Register characteristics collected primarily for administrative purposes rather than a statistical purpose e.g., Population base may not match that needed for the census</a:t>
          </a:r>
        </a:p>
      </dgm:t>
    </dgm:pt>
    <dgm:pt modelId="{10BCC87E-C058-4A64-9BDB-1C78C2970169}" type="parTrans" cxnId="{F7B03062-F85B-4BE1-8289-9E0EE1DD1A19}">
      <dgm:prSet/>
      <dgm:spPr/>
      <dgm:t>
        <a:bodyPr/>
        <a:lstStyle/>
        <a:p>
          <a:endParaRPr lang="en-US"/>
        </a:p>
      </dgm:t>
    </dgm:pt>
    <dgm:pt modelId="{FA7CA933-5FF0-4D0E-8D0A-F18FCA33BC2A}" type="sibTrans" cxnId="{F7B03062-F85B-4BE1-8289-9E0EE1DD1A19}">
      <dgm:prSet/>
      <dgm:spPr/>
      <dgm:t>
        <a:bodyPr/>
        <a:lstStyle/>
        <a:p>
          <a:endParaRPr lang="en-US"/>
        </a:p>
      </dgm:t>
    </dgm:pt>
    <dgm:pt modelId="{F3A23F9D-A8E8-41F4-9872-3A86C6D60576}" type="pres">
      <dgm:prSet presAssocID="{65BC0C17-4DCE-48B5-BF99-4FDB7BB96F96}" presName="root" presStyleCnt="0">
        <dgm:presLayoutVars>
          <dgm:dir/>
          <dgm:resizeHandles val="exact"/>
        </dgm:presLayoutVars>
      </dgm:prSet>
      <dgm:spPr/>
    </dgm:pt>
    <dgm:pt modelId="{90CC0226-BD5B-499A-8C7D-E839B394AD1A}" type="pres">
      <dgm:prSet presAssocID="{8966A754-AAB9-4CA7-9253-A4593C6B0B1D}" presName="compNode" presStyleCnt="0"/>
      <dgm:spPr/>
    </dgm:pt>
    <dgm:pt modelId="{30A24F26-F82B-44AA-A9BD-749B40E3E30F}" type="pres">
      <dgm:prSet presAssocID="{8966A754-AAB9-4CA7-9253-A4593C6B0B1D}" presName="bgRect" presStyleLbl="bgShp" presStyleIdx="0" presStyleCnt="4"/>
      <dgm:spPr/>
    </dgm:pt>
    <dgm:pt modelId="{5CCC5653-3012-4651-8390-2F48F869D2B2}" type="pres">
      <dgm:prSet presAssocID="{8966A754-AAB9-4CA7-9253-A4593C6B0B1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chart"/>
        </a:ext>
      </dgm:extLst>
    </dgm:pt>
    <dgm:pt modelId="{698F08EA-952A-40D8-AFFB-DC6CA9A5972D}" type="pres">
      <dgm:prSet presAssocID="{8966A754-AAB9-4CA7-9253-A4593C6B0B1D}" presName="spaceRect" presStyleCnt="0"/>
      <dgm:spPr/>
    </dgm:pt>
    <dgm:pt modelId="{42916AA0-3B8B-4BC1-9A4A-13087C702F6A}" type="pres">
      <dgm:prSet presAssocID="{8966A754-AAB9-4CA7-9253-A4593C6B0B1D}" presName="parTx" presStyleLbl="revTx" presStyleIdx="0" presStyleCnt="4">
        <dgm:presLayoutVars>
          <dgm:chMax val="0"/>
          <dgm:chPref val="0"/>
        </dgm:presLayoutVars>
      </dgm:prSet>
      <dgm:spPr/>
    </dgm:pt>
    <dgm:pt modelId="{0B1AF080-F6E9-4FDB-A8E5-F1BD4C3C19D7}" type="pres">
      <dgm:prSet presAssocID="{C2E91928-E6E1-4022-B2F8-99EB8E198FAB}" presName="sibTrans" presStyleCnt="0"/>
      <dgm:spPr/>
    </dgm:pt>
    <dgm:pt modelId="{12DC06FD-E613-4B5C-B7A8-7376127705F0}" type="pres">
      <dgm:prSet presAssocID="{FB226F67-F057-431E-B322-2D2D2440E5FF}" presName="compNode" presStyleCnt="0"/>
      <dgm:spPr/>
    </dgm:pt>
    <dgm:pt modelId="{5681B5E3-46F3-4E16-A925-CA31A27B73E1}" type="pres">
      <dgm:prSet presAssocID="{FB226F67-F057-431E-B322-2D2D2440E5FF}" presName="bgRect" presStyleLbl="bgShp" presStyleIdx="1" presStyleCnt="4"/>
      <dgm:spPr/>
    </dgm:pt>
    <dgm:pt modelId="{E40234D0-92A5-4904-ADCB-9C949F5D8481}" type="pres">
      <dgm:prSet presAssocID="{FB226F67-F057-431E-B322-2D2D2440E5F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ECB07270-4888-4D83-A737-EA17E8CA8B25}" type="pres">
      <dgm:prSet presAssocID="{FB226F67-F057-431E-B322-2D2D2440E5FF}" presName="spaceRect" presStyleCnt="0"/>
      <dgm:spPr/>
    </dgm:pt>
    <dgm:pt modelId="{39BB0524-15F9-4548-A441-936612CA5640}" type="pres">
      <dgm:prSet presAssocID="{FB226F67-F057-431E-B322-2D2D2440E5FF}" presName="parTx" presStyleLbl="revTx" presStyleIdx="1" presStyleCnt="4">
        <dgm:presLayoutVars>
          <dgm:chMax val="0"/>
          <dgm:chPref val="0"/>
        </dgm:presLayoutVars>
      </dgm:prSet>
      <dgm:spPr/>
    </dgm:pt>
    <dgm:pt modelId="{22DB3FE8-CB10-43F2-955D-59D102758016}" type="pres">
      <dgm:prSet presAssocID="{44AA90F9-3A13-4539-A228-F3D9CECDF44C}" presName="sibTrans" presStyleCnt="0"/>
      <dgm:spPr/>
    </dgm:pt>
    <dgm:pt modelId="{89556417-8EE9-46C1-BB5F-01481DE11FCF}" type="pres">
      <dgm:prSet presAssocID="{EF5A315B-B6E4-40CE-A880-20B9E1850D4B}" presName="compNode" presStyleCnt="0"/>
      <dgm:spPr/>
    </dgm:pt>
    <dgm:pt modelId="{5725677A-7502-4BE5-8D09-C3A013B6A18A}" type="pres">
      <dgm:prSet presAssocID="{EF5A315B-B6E4-40CE-A880-20B9E1850D4B}" presName="bgRect" presStyleLbl="bgShp" presStyleIdx="2" presStyleCnt="4"/>
      <dgm:spPr/>
    </dgm:pt>
    <dgm:pt modelId="{B56596B9-5F42-43EA-B6CD-DFF2892A0CD8}" type="pres">
      <dgm:prSet presAssocID="{EF5A315B-B6E4-40CE-A880-20B9E1850D4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opwatch"/>
        </a:ext>
      </dgm:extLst>
    </dgm:pt>
    <dgm:pt modelId="{3A6CC7D7-EB1D-4BD5-9260-ED4B814044F7}" type="pres">
      <dgm:prSet presAssocID="{EF5A315B-B6E4-40CE-A880-20B9E1850D4B}" presName="spaceRect" presStyleCnt="0"/>
      <dgm:spPr/>
    </dgm:pt>
    <dgm:pt modelId="{5CC6422D-72E8-4240-9ADE-5D95C71640C6}" type="pres">
      <dgm:prSet presAssocID="{EF5A315B-B6E4-40CE-A880-20B9E1850D4B}" presName="parTx" presStyleLbl="revTx" presStyleIdx="2" presStyleCnt="4">
        <dgm:presLayoutVars>
          <dgm:chMax val="0"/>
          <dgm:chPref val="0"/>
        </dgm:presLayoutVars>
      </dgm:prSet>
      <dgm:spPr/>
    </dgm:pt>
    <dgm:pt modelId="{BC2E4F31-408E-426A-AD0A-2A4D9AEADE9D}" type="pres">
      <dgm:prSet presAssocID="{7945BAEA-5168-4EEF-9E1D-10AB8ED2F508}" presName="sibTrans" presStyleCnt="0"/>
      <dgm:spPr/>
    </dgm:pt>
    <dgm:pt modelId="{06373BD1-F087-4E19-AC4E-15240971CA87}" type="pres">
      <dgm:prSet presAssocID="{538E71A5-9F82-4880-A8D3-83A7A94DD5A4}" presName="compNode" presStyleCnt="0"/>
      <dgm:spPr/>
    </dgm:pt>
    <dgm:pt modelId="{7AF99A62-46AF-46A4-9D81-7ED49DE4A4A9}" type="pres">
      <dgm:prSet presAssocID="{538E71A5-9F82-4880-A8D3-83A7A94DD5A4}" presName="bgRect" presStyleLbl="bgShp" presStyleIdx="3" presStyleCnt="4"/>
      <dgm:spPr/>
    </dgm:pt>
    <dgm:pt modelId="{24C43EF6-64E2-49E9-9EEA-5FC60DA32664}" type="pres">
      <dgm:prSet presAssocID="{538E71A5-9F82-4880-A8D3-83A7A94DD5A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atistics"/>
        </a:ext>
      </dgm:extLst>
    </dgm:pt>
    <dgm:pt modelId="{5AF7A8EB-11CA-46EF-A8FF-59636F311A55}" type="pres">
      <dgm:prSet presAssocID="{538E71A5-9F82-4880-A8D3-83A7A94DD5A4}" presName="spaceRect" presStyleCnt="0"/>
      <dgm:spPr/>
    </dgm:pt>
    <dgm:pt modelId="{E071BABC-DB74-4E83-BBF6-4BCD0512F16E}" type="pres">
      <dgm:prSet presAssocID="{538E71A5-9F82-4880-A8D3-83A7A94DD5A4}" presName="parTx" presStyleLbl="revTx" presStyleIdx="3" presStyleCnt="4">
        <dgm:presLayoutVars>
          <dgm:chMax val="0"/>
          <dgm:chPref val="0"/>
        </dgm:presLayoutVars>
      </dgm:prSet>
      <dgm:spPr/>
    </dgm:pt>
  </dgm:ptLst>
  <dgm:cxnLst>
    <dgm:cxn modelId="{1E12BE35-EBD4-454D-AE52-CFBB463837E1}" srcId="{65BC0C17-4DCE-48B5-BF99-4FDB7BB96F96}" destId="{8966A754-AAB9-4CA7-9253-A4593C6B0B1D}" srcOrd="0" destOrd="0" parTransId="{4D466715-471E-4156-B5B3-60204F8BC1D9}" sibTransId="{C2E91928-E6E1-4022-B2F8-99EB8E198FAB}"/>
    <dgm:cxn modelId="{F7B03062-F85B-4BE1-8289-9E0EE1DD1A19}" srcId="{65BC0C17-4DCE-48B5-BF99-4FDB7BB96F96}" destId="{538E71A5-9F82-4880-A8D3-83A7A94DD5A4}" srcOrd="3" destOrd="0" parTransId="{10BCC87E-C058-4A64-9BDB-1C78C2970169}" sibTransId="{FA7CA933-5FF0-4D0E-8D0A-F18FCA33BC2A}"/>
    <dgm:cxn modelId="{32BCD881-ECA0-40AE-A5AC-52F0EACB8791}" type="presOf" srcId="{EF5A315B-B6E4-40CE-A880-20B9E1850D4B}" destId="{5CC6422D-72E8-4240-9ADE-5D95C71640C6}" srcOrd="0" destOrd="0" presId="urn:microsoft.com/office/officeart/2018/2/layout/IconVerticalSolidList"/>
    <dgm:cxn modelId="{0E41C1AC-9BFF-4F5C-8F2C-2781FB01CF44}" type="presOf" srcId="{538E71A5-9F82-4880-A8D3-83A7A94DD5A4}" destId="{E071BABC-DB74-4E83-BBF6-4BCD0512F16E}" srcOrd="0" destOrd="0" presId="urn:microsoft.com/office/officeart/2018/2/layout/IconVerticalSolidList"/>
    <dgm:cxn modelId="{45C634BD-B148-4935-AB79-8960E84A8753}" type="presOf" srcId="{65BC0C17-4DCE-48B5-BF99-4FDB7BB96F96}" destId="{F3A23F9D-A8E8-41F4-9872-3A86C6D60576}" srcOrd="0" destOrd="0" presId="urn:microsoft.com/office/officeart/2018/2/layout/IconVerticalSolidList"/>
    <dgm:cxn modelId="{4905EBBD-D662-426D-8A3A-84D7D6581D75}" srcId="{65BC0C17-4DCE-48B5-BF99-4FDB7BB96F96}" destId="{EF5A315B-B6E4-40CE-A880-20B9E1850D4B}" srcOrd="2" destOrd="0" parTransId="{6120E1A9-57D8-46F8-9654-5EB81DDAB01A}" sibTransId="{7945BAEA-5168-4EEF-9E1D-10AB8ED2F508}"/>
    <dgm:cxn modelId="{6B8B89D0-567D-48B2-8268-96B430CEDC55}" type="presOf" srcId="{FB226F67-F057-431E-B322-2D2D2440E5FF}" destId="{39BB0524-15F9-4548-A441-936612CA5640}" srcOrd="0" destOrd="0" presId="urn:microsoft.com/office/officeart/2018/2/layout/IconVerticalSolidList"/>
    <dgm:cxn modelId="{550DA0D0-B4A3-43C6-AA61-11273EFBE16B}" srcId="{65BC0C17-4DCE-48B5-BF99-4FDB7BB96F96}" destId="{FB226F67-F057-431E-B322-2D2D2440E5FF}" srcOrd="1" destOrd="0" parTransId="{D2DA66C5-A473-4BF9-AA4B-BCB2F55A9FF2}" sibTransId="{44AA90F9-3A13-4539-A228-F3D9CECDF44C}"/>
    <dgm:cxn modelId="{745DC1E4-6E64-43D4-B936-219106FDD594}" type="presOf" srcId="{8966A754-AAB9-4CA7-9253-A4593C6B0B1D}" destId="{42916AA0-3B8B-4BC1-9A4A-13087C702F6A}" srcOrd="0" destOrd="0" presId="urn:microsoft.com/office/officeart/2018/2/layout/IconVerticalSolidList"/>
    <dgm:cxn modelId="{9EC164A4-8817-4615-BC91-4B4B022C5FFD}" type="presParOf" srcId="{F3A23F9D-A8E8-41F4-9872-3A86C6D60576}" destId="{90CC0226-BD5B-499A-8C7D-E839B394AD1A}" srcOrd="0" destOrd="0" presId="urn:microsoft.com/office/officeart/2018/2/layout/IconVerticalSolidList"/>
    <dgm:cxn modelId="{CFEB9EC0-5182-4048-8DFB-E6E1B903185C}" type="presParOf" srcId="{90CC0226-BD5B-499A-8C7D-E839B394AD1A}" destId="{30A24F26-F82B-44AA-A9BD-749B40E3E30F}" srcOrd="0" destOrd="0" presId="urn:microsoft.com/office/officeart/2018/2/layout/IconVerticalSolidList"/>
    <dgm:cxn modelId="{CDA4164D-3BCC-4E35-AFE0-9087C41EE302}" type="presParOf" srcId="{90CC0226-BD5B-499A-8C7D-E839B394AD1A}" destId="{5CCC5653-3012-4651-8390-2F48F869D2B2}" srcOrd="1" destOrd="0" presId="urn:microsoft.com/office/officeart/2018/2/layout/IconVerticalSolidList"/>
    <dgm:cxn modelId="{2B1DB543-03B2-41B7-83F9-80C833AAB6F5}" type="presParOf" srcId="{90CC0226-BD5B-499A-8C7D-E839B394AD1A}" destId="{698F08EA-952A-40D8-AFFB-DC6CA9A5972D}" srcOrd="2" destOrd="0" presId="urn:microsoft.com/office/officeart/2018/2/layout/IconVerticalSolidList"/>
    <dgm:cxn modelId="{9965297A-C9B6-4CDB-A560-0458E7A7E61F}" type="presParOf" srcId="{90CC0226-BD5B-499A-8C7D-E839B394AD1A}" destId="{42916AA0-3B8B-4BC1-9A4A-13087C702F6A}" srcOrd="3" destOrd="0" presId="urn:microsoft.com/office/officeart/2018/2/layout/IconVerticalSolidList"/>
    <dgm:cxn modelId="{32A87ACE-9F5A-4D50-BCE5-6DC89BD5DCE9}" type="presParOf" srcId="{F3A23F9D-A8E8-41F4-9872-3A86C6D60576}" destId="{0B1AF080-F6E9-4FDB-A8E5-F1BD4C3C19D7}" srcOrd="1" destOrd="0" presId="urn:microsoft.com/office/officeart/2018/2/layout/IconVerticalSolidList"/>
    <dgm:cxn modelId="{2BAC9C73-9CBE-484C-936C-CA8E0860B422}" type="presParOf" srcId="{F3A23F9D-A8E8-41F4-9872-3A86C6D60576}" destId="{12DC06FD-E613-4B5C-B7A8-7376127705F0}" srcOrd="2" destOrd="0" presId="urn:microsoft.com/office/officeart/2018/2/layout/IconVerticalSolidList"/>
    <dgm:cxn modelId="{BFAA9BD1-35CC-413B-A8A5-9911D7366011}" type="presParOf" srcId="{12DC06FD-E613-4B5C-B7A8-7376127705F0}" destId="{5681B5E3-46F3-4E16-A925-CA31A27B73E1}" srcOrd="0" destOrd="0" presId="urn:microsoft.com/office/officeart/2018/2/layout/IconVerticalSolidList"/>
    <dgm:cxn modelId="{7BD7E1F1-9F85-4AC3-8C4F-69C1A59FDD48}" type="presParOf" srcId="{12DC06FD-E613-4B5C-B7A8-7376127705F0}" destId="{E40234D0-92A5-4904-ADCB-9C949F5D8481}" srcOrd="1" destOrd="0" presId="urn:microsoft.com/office/officeart/2018/2/layout/IconVerticalSolidList"/>
    <dgm:cxn modelId="{8308A6F6-3D9D-4B0E-BC58-229F4862E063}" type="presParOf" srcId="{12DC06FD-E613-4B5C-B7A8-7376127705F0}" destId="{ECB07270-4888-4D83-A737-EA17E8CA8B25}" srcOrd="2" destOrd="0" presId="urn:microsoft.com/office/officeart/2018/2/layout/IconVerticalSolidList"/>
    <dgm:cxn modelId="{203CB867-B05C-416B-A3EA-8D159351CDFE}" type="presParOf" srcId="{12DC06FD-E613-4B5C-B7A8-7376127705F0}" destId="{39BB0524-15F9-4548-A441-936612CA5640}" srcOrd="3" destOrd="0" presId="urn:microsoft.com/office/officeart/2018/2/layout/IconVerticalSolidList"/>
    <dgm:cxn modelId="{5FE628AE-5E7C-4822-BA19-BFBCBE55FE1E}" type="presParOf" srcId="{F3A23F9D-A8E8-41F4-9872-3A86C6D60576}" destId="{22DB3FE8-CB10-43F2-955D-59D102758016}" srcOrd="3" destOrd="0" presId="urn:microsoft.com/office/officeart/2018/2/layout/IconVerticalSolidList"/>
    <dgm:cxn modelId="{2DA1BA42-E3AE-445A-97D9-4AD25AB88B58}" type="presParOf" srcId="{F3A23F9D-A8E8-41F4-9872-3A86C6D60576}" destId="{89556417-8EE9-46C1-BB5F-01481DE11FCF}" srcOrd="4" destOrd="0" presId="urn:microsoft.com/office/officeart/2018/2/layout/IconVerticalSolidList"/>
    <dgm:cxn modelId="{1DBB7FF1-E0B9-4287-B9DE-2AA9D9F59DB2}" type="presParOf" srcId="{89556417-8EE9-46C1-BB5F-01481DE11FCF}" destId="{5725677A-7502-4BE5-8D09-C3A013B6A18A}" srcOrd="0" destOrd="0" presId="urn:microsoft.com/office/officeart/2018/2/layout/IconVerticalSolidList"/>
    <dgm:cxn modelId="{8ACB683C-9CD2-4612-A8DE-9FBC5B4C05D9}" type="presParOf" srcId="{89556417-8EE9-46C1-BB5F-01481DE11FCF}" destId="{B56596B9-5F42-43EA-B6CD-DFF2892A0CD8}" srcOrd="1" destOrd="0" presId="urn:microsoft.com/office/officeart/2018/2/layout/IconVerticalSolidList"/>
    <dgm:cxn modelId="{3ABD9E82-A056-4B47-8F7D-22A4FCB54907}" type="presParOf" srcId="{89556417-8EE9-46C1-BB5F-01481DE11FCF}" destId="{3A6CC7D7-EB1D-4BD5-9260-ED4B814044F7}" srcOrd="2" destOrd="0" presId="urn:microsoft.com/office/officeart/2018/2/layout/IconVerticalSolidList"/>
    <dgm:cxn modelId="{1F46E0D3-8397-472A-8328-17903321FF53}" type="presParOf" srcId="{89556417-8EE9-46C1-BB5F-01481DE11FCF}" destId="{5CC6422D-72E8-4240-9ADE-5D95C71640C6}" srcOrd="3" destOrd="0" presId="urn:microsoft.com/office/officeart/2018/2/layout/IconVerticalSolidList"/>
    <dgm:cxn modelId="{5E96BF0D-9F57-408A-8905-56D817D56F96}" type="presParOf" srcId="{F3A23F9D-A8E8-41F4-9872-3A86C6D60576}" destId="{BC2E4F31-408E-426A-AD0A-2A4D9AEADE9D}" srcOrd="5" destOrd="0" presId="urn:microsoft.com/office/officeart/2018/2/layout/IconVerticalSolidList"/>
    <dgm:cxn modelId="{219ED7E3-5802-4F00-BC5C-F97F8B88F6C3}" type="presParOf" srcId="{F3A23F9D-A8E8-41F4-9872-3A86C6D60576}" destId="{06373BD1-F087-4E19-AC4E-15240971CA87}" srcOrd="6" destOrd="0" presId="urn:microsoft.com/office/officeart/2018/2/layout/IconVerticalSolidList"/>
    <dgm:cxn modelId="{1A090453-F2A8-4939-8606-84D50DD63448}" type="presParOf" srcId="{06373BD1-F087-4E19-AC4E-15240971CA87}" destId="{7AF99A62-46AF-46A4-9D81-7ED49DE4A4A9}" srcOrd="0" destOrd="0" presId="urn:microsoft.com/office/officeart/2018/2/layout/IconVerticalSolidList"/>
    <dgm:cxn modelId="{AA3892CD-EDFD-4B49-8E54-FF288BF593E9}" type="presParOf" srcId="{06373BD1-F087-4E19-AC4E-15240971CA87}" destId="{24C43EF6-64E2-49E9-9EEA-5FC60DA32664}" srcOrd="1" destOrd="0" presId="urn:microsoft.com/office/officeart/2018/2/layout/IconVerticalSolidList"/>
    <dgm:cxn modelId="{47B154C6-9A22-49DB-A67A-53477CD813A7}" type="presParOf" srcId="{06373BD1-F087-4E19-AC4E-15240971CA87}" destId="{5AF7A8EB-11CA-46EF-A8FF-59636F311A55}" srcOrd="2" destOrd="0" presId="urn:microsoft.com/office/officeart/2018/2/layout/IconVerticalSolidList"/>
    <dgm:cxn modelId="{EAC94EAA-599B-4223-BAE8-522298974477}" type="presParOf" srcId="{06373BD1-F087-4E19-AC4E-15240971CA87}" destId="{E071BABC-DB74-4E83-BBF6-4BCD0512F16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24F26-F82B-44AA-A9BD-749B40E3E30F}">
      <dsp:nvSpPr>
        <dsp:cNvPr id="0" name=""/>
        <dsp:cNvSpPr/>
      </dsp:nvSpPr>
      <dsp:spPr>
        <a:xfrm>
          <a:off x="0" y="1808"/>
          <a:ext cx="105156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CC5653-3012-4651-8390-2F48F869D2B2}">
      <dsp:nvSpPr>
        <dsp:cNvPr id="0" name=""/>
        <dsp:cNvSpPr/>
      </dsp:nvSpPr>
      <dsp:spPr>
        <a:xfrm>
          <a:off x="277275" y="208046"/>
          <a:ext cx="504136" cy="5041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2916AA0-3B8B-4BC1-9A4A-13087C702F6A}">
      <dsp:nvSpPr>
        <dsp:cNvPr id="0" name=""/>
        <dsp:cNvSpPr/>
      </dsp:nvSpPr>
      <dsp:spPr>
        <a:xfrm>
          <a:off x="1058686" y="180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33450">
            <a:lnSpc>
              <a:spcPct val="90000"/>
            </a:lnSpc>
            <a:spcBef>
              <a:spcPct val="0"/>
            </a:spcBef>
            <a:spcAft>
              <a:spcPct val="35000"/>
            </a:spcAft>
            <a:buNone/>
          </a:pPr>
          <a:r>
            <a:rPr lang="en-US" sz="2100" kern="1200"/>
            <a:t>Initial costs may be high (setting up systems, assessing and improving quality of registers/admin data sources)</a:t>
          </a:r>
        </a:p>
      </dsp:txBody>
      <dsp:txXfrm>
        <a:off x="1058686" y="1808"/>
        <a:ext cx="9456913" cy="916611"/>
      </dsp:txXfrm>
    </dsp:sp>
    <dsp:sp modelId="{5681B5E3-46F3-4E16-A925-CA31A27B73E1}">
      <dsp:nvSpPr>
        <dsp:cNvPr id="0" name=""/>
        <dsp:cNvSpPr/>
      </dsp:nvSpPr>
      <dsp:spPr>
        <a:xfrm>
          <a:off x="0" y="1147573"/>
          <a:ext cx="10515600"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0234D0-92A5-4904-ADCB-9C949F5D8481}">
      <dsp:nvSpPr>
        <dsp:cNvPr id="0" name=""/>
        <dsp:cNvSpPr/>
      </dsp:nvSpPr>
      <dsp:spPr>
        <a:xfrm>
          <a:off x="277275" y="1353811"/>
          <a:ext cx="504136" cy="5041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BB0524-15F9-4548-A441-936612CA5640}">
      <dsp:nvSpPr>
        <dsp:cNvPr id="0" name=""/>
        <dsp:cNvSpPr/>
      </dsp:nvSpPr>
      <dsp:spPr>
        <a:xfrm>
          <a:off x="1058686" y="114757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33450">
            <a:lnSpc>
              <a:spcPct val="90000"/>
            </a:lnSpc>
            <a:spcBef>
              <a:spcPct val="0"/>
            </a:spcBef>
            <a:spcAft>
              <a:spcPct val="35000"/>
            </a:spcAft>
            <a:buNone/>
          </a:pPr>
          <a:r>
            <a:rPr lang="en-US" sz="2100" kern="1200" dirty="0"/>
            <a:t>Dependency on the operators of the registers to maintain them to quality needed for statistical purposes. Influence of the NS0 over the admin source may be limited</a:t>
          </a:r>
        </a:p>
      </dsp:txBody>
      <dsp:txXfrm>
        <a:off x="1058686" y="1147573"/>
        <a:ext cx="9456913" cy="916611"/>
      </dsp:txXfrm>
    </dsp:sp>
    <dsp:sp modelId="{5725677A-7502-4BE5-8D09-C3A013B6A18A}">
      <dsp:nvSpPr>
        <dsp:cNvPr id="0" name=""/>
        <dsp:cNvSpPr/>
      </dsp:nvSpPr>
      <dsp:spPr>
        <a:xfrm>
          <a:off x="0" y="2293338"/>
          <a:ext cx="10515600"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6596B9-5F42-43EA-B6CD-DFF2892A0CD8}">
      <dsp:nvSpPr>
        <dsp:cNvPr id="0" name=""/>
        <dsp:cNvSpPr/>
      </dsp:nvSpPr>
      <dsp:spPr>
        <a:xfrm>
          <a:off x="277275" y="2499576"/>
          <a:ext cx="504136" cy="504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C6422D-72E8-4240-9ADE-5D95C71640C6}">
      <dsp:nvSpPr>
        <dsp:cNvPr id="0" name=""/>
        <dsp:cNvSpPr/>
      </dsp:nvSpPr>
      <dsp:spPr>
        <a:xfrm>
          <a:off x="1058686" y="229333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33450">
            <a:lnSpc>
              <a:spcPct val="90000"/>
            </a:lnSpc>
            <a:spcBef>
              <a:spcPct val="0"/>
            </a:spcBef>
            <a:spcAft>
              <a:spcPct val="35000"/>
            </a:spcAft>
            <a:buNone/>
          </a:pPr>
          <a:r>
            <a:rPr lang="en-US" sz="2100" kern="1200"/>
            <a:t>Admin systems may change over time which may  undermine comparability of data internationally and over time </a:t>
          </a:r>
        </a:p>
      </dsp:txBody>
      <dsp:txXfrm>
        <a:off x="1058686" y="2293338"/>
        <a:ext cx="9456913" cy="916611"/>
      </dsp:txXfrm>
    </dsp:sp>
    <dsp:sp modelId="{7AF99A62-46AF-46A4-9D81-7ED49DE4A4A9}">
      <dsp:nvSpPr>
        <dsp:cNvPr id="0" name=""/>
        <dsp:cNvSpPr/>
      </dsp:nvSpPr>
      <dsp:spPr>
        <a:xfrm>
          <a:off x="0" y="3439103"/>
          <a:ext cx="105156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C43EF6-64E2-49E9-9EEA-5FC60DA32664}">
      <dsp:nvSpPr>
        <dsp:cNvPr id="0" name=""/>
        <dsp:cNvSpPr/>
      </dsp:nvSpPr>
      <dsp:spPr>
        <a:xfrm>
          <a:off x="277275" y="3645341"/>
          <a:ext cx="504136" cy="5041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71BABC-DB74-4E83-BBF6-4BCD0512F16E}">
      <dsp:nvSpPr>
        <dsp:cNvPr id="0" name=""/>
        <dsp:cNvSpPr/>
      </dsp:nvSpPr>
      <dsp:spPr>
        <a:xfrm>
          <a:off x="1058686" y="343910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933450">
            <a:lnSpc>
              <a:spcPct val="90000"/>
            </a:lnSpc>
            <a:spcBef>
              <a:spcPct val="0"/>
            </a:spcBef>
            <a:spcAft>
              <a:spcPct val="35000"/>
            </a:spcAft>
            <a:buNone/>
          </a:pPr>
          <a:r>
            <a:rPr lang="en-US" sz="2100" kern="1200"/>
            <a:t>Register characteristics collected primarily for administrative purposes rather than a statistical purpose e.g., Population base may not match that needed for the census</a:t>
          </a:r>
        </a:p>
      </dsp:txBody>
      <dsp:txXfrm>
        <a:off x="1058686" y="3439103"/>
        <a:ext cx="9456913" cy="91661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7DB045-E0D5-4F76-8D75-1B1420A7B86B}" type="datetimeFigureOut">
              <a:rPr lang="en-US" smtClean="0"/>
              <a:t>10/25/2022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B32DBDF-DABC-46E0-89F8-F735D360C2E5}" type="slidenum">
              <a:rPr lang="en-US" smtClean="0"/>
              <a:t>6</a:t>
            </a:fld>
            <a:endParaRPr lang="en-US"/>
          </a:p>
        </p:txBody>
      </p:sp>
    </p:spTree>
    <p:extLst>
      <p:ext uri="{BB962C8B-B14F-4D97-AF65-F5344CB8AC3E}">
        <p14:creationId xmlns:p14="http://schemas.microsoft.com/office/powerpoint/2010/main" val="1418188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 3, UN Principles and Recommendations for Population and Housing Censuses, , outlines eight preconditions for conducting a register-based census, namely:</a:t>
            </a:r>
            <a:endParaRPr lang="en-GB" dirty="0"/>
          </a:p>
        </p:txBody>
      </p:sp>
      <p:sp>
        <p:nvSpPr>
          <p:cNvPr id="4" name="Slide Number Placeholder 3"/>
          <p:cNvSpPr>
            <a:spLocks noGrp="1"/>
          </p:cNvSpPr>
          <p:nvPr>
            <p:ph type="sldNum" sz="quarter" idx="5"/>
          </p:nvPr>
        </p:nvSpPr>
        <p:spPr/>
        <p:txBody>
          <a:bodyPr/>
          <a:lstStyle/>
          <a:p>
            <a:fld id="{BB32DBDF-DABC-46E0-89F8-F735D360C2E5}" type="slidenum">
              <a:rPr lang="en-US" smtClean="0"/>
              <a:t>7</a:t>
            </a:fld>
            <a:endParaRPr lang="en-US"/>
          </a:p>
        </p:txBody>
      </p:sp>
    </p:spTree>
    <p:extLst>
      <p:ext uri="{BB962C8B-B14F-4D97-AF65-F5344CB8AC3E}">
        <p14:creationId xmlns:p14="http://schemas.microsoft.com/office/powerpoint/2010/main" val="3732908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786921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771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10/25/2022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millenniumindicators.un.org/unsd/statcom/53rd-session/documents/BG-3e-Handbook-E.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unstats.un.org/unsd/statcom/53rd-session/documents/2022-8-Censuses-E.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uneca.org/sites/default/files/ACS/6CoMRCR/report-on-progress-in-the-implementation-of-ministerial-resolutions-of-the-fifth-session-of-the-conference_e.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unescap.org/sites/default/d8files/knowledgeproducts/Stats_Brief_Issue26_Oct2020_A_Key_Resource_for_Producing_Statistics.pdf" TargetMode="External"/><Relationship Id="rId2" Type="http://schemas.openxmlformats.org/officeDocument/2006/relationships/hyperlink" Target="https://unstats.un.org/legal-identityagenda/documents/UNCT_Guideline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748938" y="2114550"/>
            <a:ext cx="11126832" cy="3691890"/>
          </a:xfrm>
        </p:spPr>
        <p:txBody>
          <a:bodyPr anchor="t" anchorCtr="0">
            <a:normAutofit fontScale="90000"/>
          </a:bodyPr>
          <a:lstStyle/>
          <a:p>
            <a:br>
              <a:rPr lang="en-US" sz="2700" dirty="0"/>
            </a:br>
            <a:r>
              <a:rPr lang="en-US" sz="4400" dirty="0">
                <a:solidFill>
                  <a:schemeClr val="accent5"/>
                </a:solidFill>
                <a:latin typeface="+mj-lt"/>
              </a:rPr>
              <a:t>The Case for population registers, key requirements for building them and their status of implementation across the continent </a:t>
            </a:r>
            <a:br>
              <a:rPr lang="en-US" sz="4400" dirty="0">
                <a:solidFill>
                  <a:schemeClr val="accent5"/>
                </a:solidFill>
                <a:latin typeface="+mj-lt"/>
              </a:rPr>
            </a:br>
            <a:br>
              <a:rPr lang="en-US" sz="4400" dirty="0">
                <a:solidFill>
                  <a:schemeClr val="accent5"/>
                </a:solidFill>
                <a:latin typeface="+mj-lt"/>
              </a:rPr>
            </a:br>
            <a:r>
              <a:rPr lang="en-US" sz="2000" dirty="0">
                <a:solidFill>
                  <a:srgbClr val="000000"/>
                </a:solidFill>
                <a:latin typeface="Lucida Sans"/>
              </a:rPr>
              <a:t>Gloria W. Mathenge </a:t>
            </a:r>
            <a:br>
              <a:rPr lang="en-US" sz="2000" dirty="0">
                <a:solidFill>
                  <a:srgbClr val="000000"/>
                </a:solidFill>
                <a:latin typeface="Lucida Sans"/>
              </a:rPr>
            </a:br>
            <a:br>
              <a:rPr lang="en-US" sz="2000" dirty="0"/>
            </a:br>
            <a:r>
              <a:rPr lang="en-US" sz="2000" dirty="0">
                <a:latin typeface="Lucida Sans"/>
                <a:cs typeface="Calibri"/>
              </a:rPr>
              <a:t>Statistician, Demographic and Social Statistics</a:t>
            </a:r>
            <a:br>
              <a:rPr lang="en-US" sz="2000" dirty="0">
                <a:cs typeface="Calibri"/>
              </a:rPr>
            </a:br>
            <a:r>
              <a:rPr lang="en-US" sz="2000" dirty="0">
                <a:latin typeface="Lucida Sans"/>
                <a:cs typeface="Calibri"/>
              </a:rPr>
              <a:t>African Centre for Statistics</a:t>
            </a:r>
            <a:br>
              <a:rPr lang="en-US" sz="2000" dirty="0">
                <a:cs typeface="Calibri"/>
              </a:rPr>
            </a:br>
            <a:r>
              <a:rPr lang="en-US" sz="2000" dirty="0">
                <a:latin typeface="Lucida Sans"/>
                <a:cs typeface="Calibri"/>
              </a:rPr>
              <a:t>Economic Commission for Africa</a:t>
            </a:r>
            <a:endParaRPr lang="en-US" sz="200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4655127" y="5588356"/>
            <a:ext cx="6307841" cy="895571"/>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endParaRPr kumimoji="0" lang="en-US" sz="1400" b="1" i="0" u="none" strike="noStrike" kern="1200" cap="none" spc="0" normalizeH="0" baseline="0" noProof="0" dirty="0">
              <a:ln>
                <a:noFill/>
              </a:ln>
              <a:solidFill>
                <a:schemeClr val="accent1">
                  <a:lumMod val="50000"/>
                </a:schemeClr>
              </a:solidFill>
              <a:effectLst/>
              <a:uLnTx/>
              <a:uFillTx/>
              <a:latin typeface="Lucida Sans" panose="020B0602030504020204" pitchFamily="34" charset="77"/>
              <a:ea typeface="+mj-ea"/>
              <a:cs typeface="+mj-cs"/>
            </a:endParaRPr>
          </a:p>
        </p:txBody>
      </p:sp>
    </p:spTree>
    <p:extLst>
      <p:ext uri="{BB962C8B-B14F-4D97-AF65-F5344CB8AC3E}">
        <p14:creationId xmlns:p14="http://schemas.microsoft.com/office/powerpoint/2010/main" val="2845752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07" name="Rectangle 16409">
            <a:extLst>
              <a:ext uri="{FF2B5EF4-FFF2-40B4-BE49-F238E27FC236}">
                <a16:creationId xmlns:a16="http://schemas.microsoft.com/office/drawing/2014/main" id="{0CCC4BA0-1298-4DBD-86F1-B51D8C9D3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BB811D-4748-447D-9621-7FE0637ED6E7}"/>
              </a:ext>
            </a:extLst>
          </p:cNvPr>
          <p:cNvSpPr>
            <a:spLocks noGrp="1"/>
          </p:cNvSpPr>
          <p:nvPr>
            <p:ph type="title"/>
          </p:nvPr>
        </p:nvSpPr>
        <p:spPr>
          <a:xfrm>
            <a:off x="999238" y="141646"/>
            <a:ext cx="5427525" cy="1667997"/>
          </a:xfrm>
        </p:spPr>
        <p:txBody>
          <a:bodyPr numCol="1" anchor="b" anchorCtr="0" compatLnSpc="1">
            <a:prstTxWarp prst="textNoShape">
              <a:avLst/>
            </a:prstTxWarp>
            <a:normAutofit/>
          </a:bodyPr>
          <a:lstStyle/>
          <a:p>
            <a:pPr eaLnBrk="1" hangingPunct="1"/>
            <a:r>
              <a:rPr lang="en-AU" b="1" dirty="0">
                <a:solidFill>
                  <a:schemeClr val="accent5"/>
                </a:solidFill>
              </a:rPr>
              <a:t>Outline</a:t>
            </a:r>
            <a:r>
              <a:rPr lang="en-AU" sz="4000" b="1" dirty="0"/>
              <a:t> </a:t>
            </a:r>
            <a:endParaRPr lang="en-US" altLang="en-US" sz="4000" b="1" dirty="0"/>
          </a:p>
        </p:txBody>
      </p:sp>
      <p:sp>
        <p:nvSpPr>
          <p:cNvPr id="16386" name="Content Placeholder 2">
            <a:extLst>
              <a:ext uri="{FF2B5EF4-FFF2-40B4-BE49-F238E27FC236}">
                <a16:creationId xmlns:a16="http://schemas.microsoft.com/office/drawing/2014/main" id="{558605FB-E7EC-4BCE-9AB8-AA768943AFD6}"/>
              </a:ext>
            </a:extLst>
          </p:cNvPr>
          <p:cNvSpPr>
            <a:spLocks noGrp="1"/>
          </p:cNvSpPr>
          <p:nvPr>
            <p:ph idx="1"/>
          </p:nvPr>
        </p:nvSpPr>
        <p:spPr>
          <a:xfrm>
            <a:off x="701040" y="2131619"/>
            <a:ext cx="6915912" cy="4132022"/>
          </a:xfrm>
        </p:spPr>
        <p:txBody>
          <a:bodyPr anchor="t">
            <a:normAutofit fontScale="85000" lnSpcReduction="10000"/>
          </a:bodyPr>
          <a:lstStyle/>
          <a:p>
            <a:pPr marL="457200" indent="-457200">
              <a:buClr>
                <a:srgbClr val="C00000"/>
              </a:buClr>
              <a:buFont typeface="+mj-lt"/>
              <a:buAutoNum type="arabicPeriod"/>
            </a:pPr>
            <a:r>
              <a:rPr lang="en-US" sz="2400" dirty="0"/>
              <a:t>Population registers in the current development context</a:t>
            </a:r>
          </a:p>
          <a:p>
            <a:pPr marL="457200" indent="-457200">
              <a:buClr>
                <a:srgbClr val="C00000"/>
              </a:buClr>
              <a:buFont typeface="+mj-lt"/>
              <a:buAutoNum type="arabicPeriod"/>
            </a:pPr>
            <a:endParaRPr lang="en-US" sz="2400" b="1" dirty="0"/>
          </a:p>
          <a:p>
            <a:pPr marL="457200" indent="-457200">
              <a:buClr>
                <a:srgbClr val="C00000"/>
              </a:buClr>
              <a:buFont typeface="+mj-lt"/>
              <a:buAutoNum type="arabicPeriod"/>
            </a:pPr>
            <a:r>
              <a:rPr lang="en-US" sz="2400" dirty="0"/>
              <a:t>Definition and conceptual framework for population registers </a:t>
            </a:r>
          </a:p>
          <a:p>
            <a:pPr marL="457200" indent="-457200">
              <a:buClr>
                <a:srgbClr val="C00000"/>
              </a:buClr>
              <a:buFont typeface="+mj-lt"/>
              <a:buAutoNum type="arabicPeriod"/>
            </a:pPr>
            <a:endParaRPr lang="en-US" sz="2400" dirty="0"/>
          </a:p>
          <a:p>
            <a:pPr marL="457200" indent="-457200">
              <a:buClr>
                <a:srgbClr val="C00000"/>
              </a:buClr>
              <a:buFont typeface="+mj-lt"/>
              <a:buAutoNum type="arabicPeriod"/>
            </a:pPr>
            <a:r>
              <a:rPr lang="en-US" sz="2400" dirty="0"/>
              <a:t>Key requirements for establishing  functional population registers </a:t>
            </a:r>
          </a:p>
          <a:p>
            <a:pPr marL="457200" indent="-457200">
              <a:buClr>
                <a:srgbClr val="C00000"/>
              </a:buClr>
              <a:buFont typeface="+mj-lt"/>
              <a:buAutoNum type="arabicPeriod"/>
            </a:pPr>
            <a:endParaRPr lang="en-US" sz="2400" dirty="0"/>
          </a:p>
          <a:p>
            <a:pPr marL="457200" indent="-457200">
              <a:buClr>
                <a:srgbClr val="C00000"/>
              </a:buClr>
              <a:buFont typeface="+mj-lt"/>
              <a:buAutoNum type="arabicPeriod"/>
            </a:pPr>
            <a:r>
              <a:rPr lang="en-US" sz="2400" dirty="0"/>
              <a:t>The state of implementation of population registers across the continent </a:t>
            </a:r>
          </a:p>
          <a:p>
            <a:pPr marL="457200" indent="-457200">
              <a:buClr>
                <a:srgbClr val="C00000"/>
              </a:buClr>
              <a:buFont typeface="+mj-lt"/>
              <a:buAutoNum type="arabicPeriod"/>
            </a:pPr>
            <a:endParaRPr lang="en-US" sz="2400" dirty="0"/>
          </a:p>
          <a:p>
            <a:pPr marL="457200" indent="-457200">
              <a:buClr>
                <a:srgbClr val="C00000"/>
              </a:buClr>
              <a:buFont typeface="+mj-lt"/>
              <a:buAutoNum type="arabicPeriod"/>
            </a:pPr>
            <a:r>
              <a:rPr lang="en-US" sz="2400" dirty="0"/>
              <a:t>Conclusion and recommendations </a:t>
            </a:r>
          </a:p>
          <a:p>
            <a:pPr marL="0" indent="0" eaLnBrk="1" hangingPunct="1">
              <a:buNone/>
            </a:pPr>
            <a:endParaRPr lang="en-US" altLang="en-US" sz="1400" dirty="0">
              <a:latin typeface="Calibri" panose="020F0502020204030204" pitchFamily="34" charset="0"/>
              <a:cs typeface="Calibri" panose="020F0502020204030204" pitchFamily="34" charset="0"/>
            </a:endParaRPr>
          </a:p>
        </p:txBody>
      </p:sp>
      <p:pic>
        <p:nvPicPr>
          <p:cNvPr id="16405" name="Picture 16387" descr="Colourful carved figures of humans">
            <a:extLst>
              <a:ext uri="{FF2B5EF4-FFF2-40B4-BE49-F238E27FC236}">
                <a16:creationId xmlns:a16="http://schemas.microsoft.com/office/drawing/2014/main" id="{4C28C01D-3116-CC3D-78E4-4312E57A545B}"/>
              </a:ext>
            </a:extLst>
          </p:cNvPr>
          <p:cNvPicPr>
            <a:picLocks noChangeAspect="1"/>
          </p:cNvPicPr>
          <p:nvPr/>
        </p:nvPicPr>
        <p:blipFill rotWithShape="1">
          <a:blip r:embed="rId2"/>
          <a:srcRect l="14620" r="14130"/>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16408" name="Rectangle 164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09" name="Rectangle 164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B811D-4748-447D-9621-7FE0637ED6E7}"/>
              </a:ext>
            </a:extLst>
          </p:cNvPr>
          <p:cNvSpPr>
            <a:spLocks noGrp="1"/>
          </p:cNvSpPr>
          <p:nvPr>
            <p:ph type="title"/>
          </p:nvPr>
        </p:nvSpPr>
        <p:spPr>
          <a:xfrm>
            <a:off x="1220306" y="569748"/>
            <a:ext cx="9577833" cy="1382342"/>
          </a:xfrm>
        </p:spPr>
        <p:txBody>
          <a:bodyPr wrap="square" numCol="1" anchorCtr="0" compatLnSpc="1">
            <a:prstTxWarp prst="textNoShape">
              <a:avLst/>
            </a:prstTxWarp>
          </a:bodyPr>
          <a:lstStyle/>
          <a:p>
            <a:pPr eaLnBrk="1" hangingPunct="1"/>
            <a:r>
              <a:rPr lang="en-AU" b="1" dirty="0">
                <a:solidFill>
                  <a:schemeClr val="accent5"/>
                </a:solidFill>
              </a:rPr>
              <a:t>Population registers and their relevance in the current development context </a:t>
            </a:r>
            <a:endParaRPr lang="en-US" altLang="en-US" b="1" dirty="0">
              <a:solidFill>
                <a:schemeClr val="accent5"/>
              </a:solidFill>
            </a:endParaRPr>
          </a:p>
        </p:txBody>
      </p:sp>
      <p:sp>
        <p:nvSpPr>
          <p:cNvPr id="16386" name="Content Placeholder 2">
            <a:extLst>
              <a:ext uri="{FF2B5EF4-FFF2-40B4-BE49-F238E27FC236}">
                <a16:creationId xmlns:a16="http://schemas.microsoft.com/office/drawing/2014/main" id="{558605FB-E7EC-4BCE-9AB8-AA768943AFD6}"/>
              </a:ext>
            </a:extLst>
          </p:cNvPr>
          <p:cNvSpPr>
            <a:spLocks noGrp="1"/>
          </p:cNvSpPr>
          <p:nvPr>
            <p:ph idx="1"/>
          </p:nvPr>
        </p:nvSpPr>
        <p:spPr>
          <a:xfrm>
            <a:off x="1220306" y="2024009"/>
            <a:ext cx="10246270" cy="4833991"/>
          </a:xfrm>
        </p:spPr>
        <p:txBody>
          <a:bodyPr>
            <a:normAutofit fontScale="77500" lnSpcReduction="20000"/>
          </a:bodyPr>
          <a:lstStyle/>
          <a:p>
            <a:pPr>
              <a:buClr>
                <a:srgbClr val="C00000"/>
              </a:buClr>
            </a:pPr>
            <a:endParaRPr lang="en-US" sz="2400" dirty="0"/>
          </a:p>
          <a:p>
            <a:pPr marL="457200" indent="-457200" algn="just">
              <a:buFont typeface="+mj-lt"/>
              <a:buAutoNum type="arabicPeriod"/>
            </a:pPr>
            <a:r>
              <a:rPr lang="en-AU" sz="2900" dirty="0">
                <a:latin typeface="Calibri" panose="020F0502020204030204" pitchFamily="34" charset="0"/>
                <a:cs typeface="Calibri" panose="020F0502020204030204" pitchFamily="34" charset="0"/>
              </a:rPr>
              <a:t>The current data era calls for more robust, timely, frequent and disaggregated population data that can enable rigorous measurement and monitoring of human development.  </a:t>
            </a:r>
            <a:r>
              <a:rPr lang="en-US" sz="2900" dirty="0"/>
              <a:t>Population registers provide one of the best source of population data</a:t>
            </a:r>
          </a:p>
          <a:p>
            <a:pPr marL="457200" indent="-457200">
              <a:buFont typeface="+mj-lt"/>
              <a:buAutoNum type="arabicPeriod"/>
            </a:pPr>
            <a:endParaRPr lang="en-AU" sz="2900" dirty="0">
              <a:latin typeface="Calibri" panose="020F0502020204030204" pitchFamily="34" charset="0"/>
              <a:cs typeface="Calibri" panose="020F0502020204030204" pitchFamily="34" charset="0"/>
            </a:endParaRPr>
          </a:p>
          <a:p>
            <a:pPr marL="457200" indent="-457200" algn="just">
              <a:buFont typeface="+mj-lt"/>
              <a:buAutoNum type="arabicPeriod"/>
            </a:pPr>
            <a:r>
              <a:rPr lang="en-US" sz="2900" dirty="0">
                <a:latin typeface="Calibri" panose="020F0502020204030204" pitchFamily="34" charset="0"/>
                <a:cs typeface="Calibri" panose="020F0502020204030204" pitchFamily="34" charset="0"/>
              </a:rPr>
              <a:t>Many African governments are implementing e-government platforms aimed to streamline public administration and service delivery. These require unique identification of  individuals within a population through  a single verifiable identity record and/or credential. Population registers  facilitate identification of all residents within a population </a:t>
            </a:r>
            <a:endParaRPr lang="en-AU" sz="2900" dirty="0">
              <a:latin typeface="Calibri" panose="020F0502020204030204" pitchFamily="34" charset="0"/>
              <a:cs typeface="Calibri" panose="020F0502020204030204" pitchFamily="34" charset="0"/>
            </a:endParaRPr>
          </a:p>
          <a:p>
            <a:pPr marL="457200" indent="-457200">
              <a:buFont typeface="+mj-lt"/>
              <a:buAutoNum type="arabicPeriod"/>
            </a:pPr>
            <a:endParaRPr lang="en-AU" sz="2900" dirty="0">
              <a:latin typeface="Calibri" panose="020F0502020204030204" pitchFamily="34" charset="0"/>
              <a:cs typeface="Calibri" panose="020F0502020204030204" pitchFamily="34" charset="0"/>
            </a:endParaRPr>
          </a:p>
          <a:p>
            <a:pPr marL="457200" indent="-457200">
              <a:buFont typeface="+mj-lt"/>
              <a:buAutoNum type="arabicPeriod"/>
            </a:pPr>
            <a:r>
              <a:rPr lang="en-AU" sz="2900" dirty="0">
                <a:latin typeface="Calibri" panose="020F0502020204030204" pitchFamily="34" charset="0"/>
                <a:cs typeface="Calibri" panose="020F0502020204030204" pitchFamily="34" charset="0"/>
              </a:rPr>
              <a:t>The Covid-19 pandemic had a critical impact on traditional population data collection methods including censuses in many countries underlining the importance of Administrative data sources. 53% (158) of countries had to post pone their Census due to the Pandemic (UNSD global survey)</a:t>
            </a:r>
          </a:p>
          <a:p>
            <a:pPr marL="457200" indent="-457200">
              <a:buFont typeface="+mj-lt"/>
              <a:buAutoNum type="arabicPeriod"/>
            </a:pPr>
            <a:endParaRPr lang="en-AU" sz="2900" dirty="0">
              <a:latin typeface="Calibri" panose="020F0502020204030204" pitchFamily="34" charset="0"/>
              <a:cs typeface="Calibri" panose="020F0502020204030204" pitchFamily="34" charset="0"/>
            </a:endParaRPr>
          </a:p>
          <a:p>
            <a:pPr marL="0" indent="0">
              <a:buNone/>
            </a:pPr>
            <a:endParaRPr lang="en-AU" sz="2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7413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B811D-4748-447D-9621-7FE0637ED6E7}"/>
              </a:ext>
            </a:extLst>
          </p:cNvPr>
          <p:cNvSpPr>
            <a:spLocks noGrp="1"/>
          </p:cNvSpPr>
          <p:nvPr>
            <p:ph type="title"/>
          </p:nvPr>
        </p:nvSpPr>
        <p:spPr>
          <a:xfrm>
            <a:off x="1220306" y="569748"/>
            <a:ext cx="9577833" cy="1382342"/>
          </a:xfrm>
        </p:spPr>
        <p:txBody>
          <a:bodyPr wrap="square" numCol="1" anchorCtr="0" compatLnSpc="1">
            <a:prstTxWarp prst="textNoShape">
              <a:avLst/>
            </a:prstTxWarp>
          </a:bodyPr>
          <a:lstStyle/>
          <a:p>
            <a:pPr eaLnBrk="1" hangingPunct="1"/>
            <a:r>
              <a:rPr lang="en-AU" b="1" dirty="0">
                <a:solidFill>
                  <a:schemeClr val="accent5"/>
                </a:solidFill>
              </a:rPr>
              <a:t>What are population registers?</a:t>
            </a:r>
            <a:endParaRPr lang="en-US" altLang="en-US" b="1" dirty="0">
              <a:solidFill>
                <a:schemeClr val="accent5"/>
              </a:solidFill>
            </a:endParaRPr>
          </a:p>
        </p:txBody>
      </p:sp>
      <p:sp>
        <p:nvSpPr>
          <p:cNvPr id="16386" name="Content Placeholder 2">
            <a:extLst>
              <a:ext uri="{FF2B5EF4-FFF2-40B4-BE49-F238E27FC236}">
                <a16:creationId xmlns:a16="http://schemas.microsoft.com/office/drawing/2014/main" id="{558605FB-E7EC-4BCE-9AB8-AA768943AFD6}"/>
              </a:ext>
            </a:extLst>
          </p:cNvPr>
          <p:cNvSpPr>
            <a:spLocks noGrp="1"/>
          </p:cNvSpPr>
          <p:nvPr>
            <p:ph idx="1"/>
          </p:nvPr>
        </p:nvSpPr>
        <p:spPr>
          <a:xfrm>
            <a:off x="1220306" y="2024009"/>
            <a:ext cx="10297024" cy="4017195"/>
          </a:xfrm>
        </p:spPr>
        <p:txBody>
          <a:bodyPr>
            <a:normAutofit/>
          </a:bodyPr>
          <a:lstStyle/>
          <a:p>
            <a:pPr algn="just">
              <a:buClr>
                <a:srgbClr val="C00000"/>
              </a:buClr>
            </a:pPr>
            <a:endParaRPr lang="en-AU" sz="2200" b="1" dirty="0"/>
          </a:p>
          <a:p>
            <a:pPr algn="just">
              <a:buClr>
                <a:srgbClr val="C00000"/>
              </a:buClr>
            </a:pPr>
            <a:r>
              <a:rPr lang="en-AU" sz="2200" b="1" dirty="0"/>
              <a:t> </a:t>
            </a:r>
            <a:r>
              <a:rPr lang="en-AU" sz="2200" dirty="0"/>
              <a:t>The United Nations defines population registers as:</a:t>
            </a:r>
          </a:p>
          <a:p>
            <a:pPr marL="0" indent="0" algn="just">
              <a:buClr>
                <a:srgbClr val="C00000"/>
              </a:buClr>
              <a:buNone/>
            </a:pPr>
            <a:r>
              <a:rPr lang="en-AU" sz="2200" dirty="0"/>
              <a:t> </a:t>
            </a:r>
            <a:r>
              <a:rPr lang="en-AU" sz="2200" b="1" dirty="0"/>
              <a:t>“</a:t>
            </a:r>
            <a:r>
              <a:rPr lang="en-US" sz="2200" i="1" u="sng" dirty="0"/>
              <a:t>records all residents </a:t>
            </a:r>
            <a:r>
              <a:rPr lang="en-US" sz="2200" i="1" dirty="0"/>
              <a:t>in the country, together with their basic demographic information, and updates for births, deaths, changes of marital status, international migration (both into and out of the country), and internal migration (by recording changes of address within the country</a:t>
            </a:r>
            <a:r>
              <a:rPr lang="en-US" sz="1600" dirty="0"/>
              <a:t>).</a:t>
            </a:r>
            <a:r>
              <a:rPr lang="en-AU" sz="2200" dirty="0"/>
              <a:t>” </a:t>
            </a:r>
            <a:r>
              <a:rPr lang="en-AU" sz="2200" dirty="0">
                <a:hlinkClick r:id="rId2"/>
              </a:rPr>
              <a:t>United Nations handbook </a:t>
            </a:r>
            <a:r>
              <a:rPr lang="en-US" sz="2200" dirty="0">
                <a:hlinkClick r:id="rId2"/>
              </a:rPr>
              <a:t>on Registers-Based Population and Housing Censuses </a:t>
            </a:r>
            <a:r>
              <a:rPr lang="en-US" sz="2200" dirty="0"/>
              <a:t>(2022)</a:t>
            </a:r>
            <a:r>
              <a:rPr lang="en-AU" sz="2200" dirty="0"/>
              <a:t>.</a:t>
            </a:r>
          </a:p>
          <a:p>
            <a:pPr algn="just">
              <a:buClr>
                <a:srgbClr val="C00000"/>
              </a:buClr>
            </a:pPr>
            <a:endParaRPr lang="en-AU" sz="2200" dirty="0"/>
          </a:p>
          <a:p>
            <a:pPr algn="just">
              <a:buClr>
                <a:srgbClr val="C00000"/>
              </a:buClr>
            </a:pPr>
            <a:r>
              <a:rPr lang="en-US" sz="2200" dirty="0"/>
              <a:t> Population registers are accounts of residents within a country maintained via the legal requirement that both </a:t>
            </a:r>
            <a:r>
              <a:rPr lang="en-US" sz="2200" b="1" dirty="0"/>
              <a:t>nationals</a:t>
            </a:r>
            <a:r>
              <a:rPr lang="en-US" sz="2200" dirty="0"/>
              <a:t> and foreigners residing in the country must register with the local authorities</a:t>
            </a:r>
            <a:endParaRPr lang="en-US" sz="2400" dirty="0"/>
          </a:p>
          <a:p>
            <a:pPr marL="0" indent="0" eaLnBrk="1" hangingPunct="1">
              <a:buNone/>
            </a:pPr>
            <a:endParaRPr lang="en-US"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2106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9F88-4A4F-4D1F-A453-01E442A2F3D7}"/>
              </a:ext>
            </a:extLst>
          </p:cNvPr>
          <p:cNvSpPr>
            <a:spLocks noGrp="1"/>
          </p:cNvSpPr>
          <p:nvPr>
            <p:ph type="title"/>
          </p:nvPr>
        </p:nvSpPr>
        <p:spPr/>
        <p:txBody>
          <a:bodyPr/>
          <a:lstStyle/>
          <a:p>
            <a:r>
              <a:rPr lang="en-AU" b="1" dirty="0">
                <a:solidFill>
                  <a:schemeClr val="accent5"/>
                </a:solidFill>
              </a:rPr>
              <a:t>Two types and functions of population registers?</a:t>
            </a:r>
            <a:endParaRPr lang="en-GB" dirty="0"/>
          </a:p>
        </p:txBody>
      </p:sp>
      <p:sp>
        <p:nvSpPr>
          <p:cNvPr id="3" name="Content Placeholder 2">
            <a:extLst>
              <a:ext uri="{FF2B5EF4-FFF2-40B4-BE49-F238E27FC236}">
                <a16:creationId xmlns:a16="http://schemas.microsoft.com/office/drawing/2014/main" id="{E9D5CB8E-FEED-4595-9B41-A545C18CDCE9}"/>
              </a:ext>
            </a:extLst>
          </p:cNvPr>
          <p:cNvSpPr>
            <a:spLocks noGrp="1"/>
          </p:cNvSpPr>
          <p:nvPr>
            <p:ph idx="1"/>
          </p:nvPr>
        </p:nvSpPr>
        <p:spPr/>
        <p:txBody>
          <a:bodyPr>
            <a:normAutofit/>
          </a:bodyPr>
          <a:lstStyle/>
          <a:p>
            <a:pPr marL="0" indent="0">
              <a:buNone/>
            </a:pPr>
            <a:r>
              <a:rPr lang="en-US" sz="2200" dirty="0"/>
              <a:t>The term “population register” is often used in reference to an administrative information system used primarily by public agencies for administrative purposes. However, population registers exist in two distinct forms:</a:t>
            </a:r>
          </a:p>
          <a:p>
            <a:pPr marL="971550" lvl="1" indent="-514350">
              <a:buFont typeface="+mj-lt"/>
              <a:buAutoNum type="alphaLcPeriod"/>
            </a:pPr>
            <a:endParaRPr lang="en-US" sz="2200" dirty="0"/>
          </a:p>
          <a:p>
            <a:pPr marL="971550" lvl="1" indent="-514350">
              <a:buFont typeface="+mj-lt"/>
              <a:buAutoNum type="alphaLcPeriod"/>
            </a:pPr>
            <a:r>
              <a:rPr lang="en-US" sz="2200" dirty="0"/>
              <a:t>As administrative population data systems (administrative population registers) that can also be used for statistical purposes; </a:t>
            </a:r>
          </a:p>
          <a:p>
            <a:pPr marL="971550" lvl="1" indent="-514350">
              <a:buFont typeface="+mj-lt"/>
              <a:buAutoNum type="alphaLcPeriod"/>
            </a:pPr>
            <a:endParaRPr lang="en-US" sz="2200" dirty="0"/>
          </a:p>
          <a:p>
            <a:pPr marL="971550" lvl="1" indent="-514350">
              <a:buFont typeface="+mj-lt"/>
              <a:buAutoNum type="alphaLcPeriod"/>
            </a:pPr>
            <a:r>
              <a:rPr lang="en-US" sz="2200" dirty="0"/>
              <a:t>Statistical population data systems (statistical population registers) commonly built on the basis of existing administrative population records. Even where statistical registers are constructed on the basis of a census database, an administrative register is needed to enable updating</a:t>
            </a:r>
            <a:endParaRPr lang="en-GB" sz="2200" dirty="0"/>
          </a:p>
        </p:txBody>
      </p:sp>
    </p:spTree>
    <p:extLst>
      <p:ext uri="{BB962C8B-B14F-4D97-AF65-F5344CB8AC3E}">
        <p14:creationId xmlns:p14="http://schemas.microsoft.com/office/powerpoint/2010/main" val="24773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415" name="Rectangle 16406">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BB811D-4748-447D-9621-7FE0637ED6E7}"/>
              </a:ext>
            </a:extLst>
          </p:cNvPr>
          <p:cNvSpPr>
            <a:spLocks noGrp="1"/>
          </p:cNvSpPr>
          <p:nvPr>
            <p:ph type="title"/>
          </p:nvPr>
        </p:nvSpPr>
        <p:spPr>
          <a:xfrm>
            <a:off x="411480" y="991444"/>
            <a:ext cx="10396728" cy="956750"/>
          </a:xfrm>
        </p:spPr>
        <p:txBody>
          <a:bodyPr numCol="1" anchor="b" anchorCtr="0" compatLnSpc="1">
            <a:prstTxWarp prst="textNoShape">
              <a:avLst/>
            </a:prstTxWarp>
            <a:normAutofit fontScale="90000"/>
          </a:bodyPr>
          <a:lstStyle/>
          <a:p>
            <a:pPr eaLnBrk="1" hangingPunct="1"/>
            <a:r>
              <a:rPr lang="en-AU" b="1" dirty="0">
                <a:solidFill>
                  <a:schemeClr val="accent5"/>
                </a:solidFill>
              </a:rPr>
              <a:t>Population registers and their relevance in the current development context </a:t>
            </a:r>
            <a:endParaRPr lang="en-US" altLang="en-US" b="1" dirty="0">
              <a:solidFill>
                <a:schemeClr val="accent5"/>
              </a:solidFill>
            </a:endParaRPr>
          </a:p>
        </p:txBody>
      </p:sp>
      <p:sp>
        <p:nvSpPr>
          <p:cNvPr id="16416" name="Rectangle 16408">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417" name="Rectangle 16410">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386" name="Content Placeholder 2">
            <a:extLst>
              <a:ext uri="{FF2B5EF4-FFF2-40B4-BE49-F238E27FC236}">
                <a16:creationId xmlns:a16="http://schemas.microsoft.com/office/drawing/2014/main" id="{558605FB-E7EC-4BCE-9AB8-AA768943AFD6}"/>
              </a:ext>
            </a:extLst>
          </p:cNvPr>
          <p:cNvSpPr>
            <a:spLocks noGrp="1"/>
          </p:cNvSpPr>
          <p:nvPr>
            <p:ph idx="1"/>
          </p:nvPr>
        </p:nvSpPr>
        <p:spPr>
          <a:xfrm>
            <a:off x="411480" y="2240803"/>
            <a:ext cx="5495544" cy="4544045"/>
          </a:xfrm>
        </p:spPr>
        <p:txBody>
          <a:bodyPr>
            <a:normAutofit fontScale="92500" lnSpcReduction="20000"/>
          </a:bodyPr>
          <a:lstStyle/>
          <a:p>
            <a:pPr algn="just">
              <a:spcAft>
                <a:spcPts val="800"/>
              </a:spcAft>
              <a:tabLst>
                <a:tab pos="457200" algn="l"/>
              </a:tabLst>
            </a:pPr>
            <a:r>
              <a:rPr lang="en-AU" sz="2400" dirty="0">
                <a:effectLst/>
                <a:latin typeface="Calibri" panose="020F0502020204030204" pitchFamily="34" charset="0"/>
                <a:ea typeface="Calibri" panose="020F0502020204030204" pitchFamily="34" charset="0"/>
                <a:cs typeface="Arial" panose="020B0604020202020204" pitchFamily="34" charset="0"/>
              </a:rPr>
              <a:t>Population registers are a major foundational register for successful implementation of register-based censuses </a:t>
            </a:r>
          </a:p>
          <a:p>
            <a:pPr algn="just">
              <a:spcAft>
                <a:spcPts val="800"/>
              </a:spcAft>
              <a:tabLst>
                <a:tab pos="457200" algn="l"/>
              </a:tabLst>
            </a:pPr>
            <a:r>
              <a:rPr lang="en-GB" sz="2400" dirty="0">
                <a:effectLst/>
                <a:latin typeface="Calibri" panose="020F0502020204030204" pitchFamily="34" charset="0"/>
                <a:ea typeface="Calibri" panose="020F0502020204030204" pitchFamily="34" charset="0"/>
                <a:cs typeface="Arial" panose="020B0604020202020204" pitchFamily="34" charset="0"/>
              </a:rPr>
              <a:t>Global surveys conducted by UNSD in 2009 and 2019 show </a:t>
            </a:r>
            <a:r>
              <a:rPr lang="en-AU" sz="2400" dirty="0">
                <a:effectLst/>
                <a:latin typeface="Calibri" panose="020F0502020204030204" pitchFamily="34" charset="0"/>
                <a:ea typeface="Calibri" panose="020F0502020204030204" pitchFamily="34" charset="0"/>
                <a:cs typeface="Arial" panose="020B0604020202020204" pitchFamily="34" charset="0"/>
              </a:rPr>
              <a:t>gradual increase in the number of countries moving from traditional to fully register or combined methods approaches between the 2010 and 2020 census rounds. </a:t>
            </a:r>
          </a:p>
          <a:p>
            <a:pPr algn="just">
              <a:spcAft>
                <a:spcPts val="800"/>
              </a:spcAft>
              <a:tabLst>
                <a:tab pos="457200" algn="l"/>
              </a:tabLst>
            </a:pPr>
            <a:r>
              <a:rPr lang="en-AU" sz="2400" dirty="0">
                <a:effectLst/>
                <a:latin typeface="Calibri" panose="020F0502020204030204" pitchFamily="34" charset="0"/>
                <a:ea typeface="Calibri" panose="020F0502020204030204" pitchFamily="34" charset="0"/>
                <a:cs typeface="Arial" panose="020B0604020202020204" pitchFamily="34" charset="0"/>
              </a:rPr>
              <a:t>Though mainly in the Asia and Europe, these changes paint </a:t>
            </a:r>
            <a:r>
              <a:rPr lang="en-US" sz="2400" dirty="0">
                <a:effectLst/>
                <a:latin typeface="Calibri" panose="020F0502020204030204" pitchFamily="34" charset="0"/>
                <a:ea typeface="Calibri" panose="020F0502020204030204" pitchFamily="34" charset="0"/>
                <a:cs typeface="Arial" panose="020B0604020202020204" pitchFamily="34" charset="0"/>
              </a:rPr>
              <a:t>a picture of evolution of census methods around the world and highlight the rewards that countries (including those in Africa) can reap from implementing population registers </a:t>
            </a:r>
            <a:endParaRPr lang="en-AU" sz="2400" dirty="0">
              <a:latin typeface="Calibri" panose="020F0502020204030204" pitchFamily="34" charset="0"/>
              <a:cs typeface="Calibri" panose="020F0502020204030204" pitchFamily="34" charset="0"/>
            </a:endParaRPr>
          </a:p>
          <a:p>
            <a:pPr marL="0" indent="0">
              <a:buNone/>
            </a:pPr>
            <a:endParaRPr lang="en-AU" sz="1800" dirty="0">
              <a:latin typeface="Calibri" panose="020F0502020204030204" pitchFamily="34" charset="0"/>
              <a:cs typeface="Calibri" panose="020F0502020204030204" pitchFamily="34" charset="0"/>
            </a:endParaRPr>
          </a:p>
        </p:txBody>
      </p:sp>
      <p:pic>
        <p:nvPicPr>
          <p:cNvPr id="7" name="Picture 6" descr="Timeline&#10;&#10;Description automatically generated">
            <a:extLst>
              <a:ext uri="{FF2B5EF4-FFF2-40B4-BE49-F238E27FC236}">
                <a16:creationId xmlns:a16="http://schemas.microsoft.com/office/drawing/2014/main" id="{F37AD081-E756-474F-900C-E2306144226F}"/>
              </a:ext>
            </a:extLst>
          </p:cNvPr>
          <p:cNvPicPr>
            <a:picLocks noChangeAspect="1"/>
          </p:cNvPicPr>
          <p:nvPr/>
        </p:nvPicPr>
        <p:blipFill>
          <a:blip r:embed="rId3"/>
          <a:stretch>
            <a:fillRect/>
          </a:stretch>
        </p:blipFill>
        <p:spPr>
          <a:xfrm>
            <a:off x="6504434" y="2591119"/>
            <a:ext cx="5677024" cy="2895281"/>
          </a:xfrm>
          <a:prstGeom prst="rect">
            <a:avLst/>
          </a:prstGeom>
        </p:spPr>
      </p:pic>
    </p:spTree>
    <p:extLst>
      <p:ext uri="{BB962C8B-B14F-4D97-AF65-F5344CB8AC3E}">
        <p14:creationId xmlns:p14="http://schemas.microsoft.com/office/powerpoint/2010/main" val="1100778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9F88-4A4F-4D1F-A453-01E442A2F3D7}"/>
              </a:ext>
            </a:extLst>
          </p:cNvPr>
          <p:cNvSpPr>
            <a:spLocks noGrp="1"/>
          </p:cNvSpPr>
          <p:nvPr>
            <p:ph type="title"/>
          </p:nvPr>
        </p:nvSpPr>
        <p:spPr/>
        <p:txBody>
          <a:bodyPr/>
          <a:lstStyle/>
          <a:p>
            <a:r>
              <a:rPr lang="en-AU" b="1" dirty="0">
                <a:solidFill>
                  <a:schemeClr val="accent5"/>
                </a:solidFill>
              </a:rPr>
              <a:t>Population registers a key pre-conditions for a register based census </a:t>
            </a:r>
            <a:endParaRPr lang="en-GB" dirty="0"/>
          </a:p>
        </p:txBody>
      </p:sp>
      <p:sp>
        <p:nvSpPr>
          <p:cNvPr id="3" name="Content Placeholder 2">
            <a:extLst>
              <a:ext uri="{FF2B5EF4-FFF2-40B4-BE49-F238E27FC236}">
                <a16:creationId xmlns:a16="http://schemas.microsoft.com/office/drawing/2014/main" id="{E9D5CB8E-FEED-4595-9B41-A545C18CDCE9}"/>
              </a:ext>
            </a:extLst>
          </p:cNvPr>
          <p:cNvSpPr>
            <a:spLocks noGrp="1"/>
          </p:cNvSpPr>
          <p:nvPr>
            <p:ph idx="1"/>
          </p:nvPr>
        </p:nvSpPr>
        <p:spPr/>
        <p:txBody>
          <a:bodyPr>
            <a:normAutofit fontScale="77500" lnSpcReduction="20000"/>
          </a:bodyPr>
          <a:lstStyle/>
          <a:p>
            <a:pPr marL="514350" indent="-514350">
              <a:buFont typeface="+mj-lt"/>
              <a:buAutoNum type="arabicPeriod"/>
            </a:pPr>
            <a:endParaRPr lang="en-US" dirty="0"/>
          </a:p>
          <a:p>
            <a:pPr marL="514350" indent="-514350">
              <a:buFont typeface="+mj-lt"/>
              <a:buAutoNum type="arabicPeriod"/>
            </a:pPr>
            <a:r>
              <a:rPr lang="en-US" dirty="0"/>
              <a:t>Existence of a national law providing for the creation of a population register and authority to access and use the data contained in it for statistical purposes;</a:t>
            </a:r>
          </a:p>
          <a:p>
            <a:pPr marL="514350" indent="-514350">
              <a:buFont typeface="+mj-lt"/>
              <a:buAutoNum type="arabicPeriod"/>
            </a:pPr>
            <a:r>
              <a:rPr lang="en-US" dirty="0"/>
              <a:t>An established central population register;</a:t>
            </a:r>
          </a:p>
          <a:p>
            <a:pPr marL="514350" indent="-514350">
              <a:buFont typeface="+mj-lt"/>
              <a:buAutoNum type="arabicPeriod"/>
            </a:pPr>
            <a:r>
              <a:rPr lang="en-US" dirty="0"/>
              <a:t>High-quality data in the population register with comprehensive geographical coverage;</a:t>
            </a:r>
          </a:p>
          <a:p>
            <a:pPr marL="514350" indent="-514350">
              <a:buFont typeface="+mj-lt"/>
              <a:buAutoNum type="arabicPeriod"/>
            </a:pPr>
            <a:r>
              <a:rPr lang="en-US" dirty="0"/>
              <a:t>An effective system of continuous updating of the population register;</a:t>
            </a:r>
          </a:p>
          <a:p>
            <a:pPr marL="514350" indent="-514350">
              <a:buFont typeface="+mj-lt"/>
              <a:buAutoNum type="arabicPeriod"/>
            </a:pPr>
            <a:r>
              <a:rPr lang="en-US" dirty="0"/>
              <a:t>Harmonized concepts and definitions adopted in the various registers used;</a:t>
            </a:r>
          </a:p>
          <a:p>
            <a:pPr marL="514350" indent="-514350">
              <a:buFont typeface="+mj-lt"/>
              <a:buAutoNum type="arabicPeriod"/>
            </a:pPr>
            <a:r>
              <a:rPr lang="en-US" dirty="0"/>
              <a:t>A universal personal identification (unique identity) system to facilitate the effective linking of data;</a:t>
            </a:r>
          </a:p>
          <a:p>
            <a:pPr marL="514350" indent="-514350">
              <a:buFont typeface="+mj-lt"/>
              <a:buAutoNum type="arabicPeriod"/>
            </a:pPr>
            <a:r>
              <a:rPr lang="en-US" dirty="0"/>
              <a:t>Quality and consistency checks to verify the suitability of the data contained in various registers, including the presence of a timestamp to ensure that the location and characteristics of enumerated units relate to the same reference point in time. </a:t>
            </a:r>
            <a:endParaRPr lang="en-GB" dirty="0"/>
          </a:p>
          <a:p>
            <a:pPr marL="0" indent="0">
              <a:buNone/>
            </a:pPr>
            <a:endParaRPr lang="en-GB" dirty="0"/>
          </a:p>
        </p:txBody>
      </p:sp>
    </p:spTree>
    <p:extLst>
      <p:ext uri="{BB962C8B-B14F-4D97-AF65-F5344CB8AC3E}">
        <p14:creationId xmlns:p14="http://schemas.microsoft.com/office/powerpoint/2010/main" val="1675716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9F88-4A4F-4D1F-A453-01E442A2F3D7}"/>
              </a:ext>
            </a:extLst>
          </p:cNvPr>
          <p:cNvSpPr>
            <a:spLocks noGrp="1"/>
          </p:cNvSpPr>
          <p:nvPr>
            <p:ph type="ctrTitle"/>
          </p:nvPr>
        </p:nvSpPr>
        <p:spPr/>
        <p:txBody>
          <a:bodyPr/>
          <a:lstStyle/>
          <a:p>
            <a:r>
              <a:rPr lang="en-AU" b="1" dirty="0">
                <a:solidFill>
                  <a:schemeClr val="accent5"/>
                </a:solidFill>
              </a:rPr>
              <a:t>Pros and Cons of a register- based census</a:t>
            </a:r>
            <a:endParaRPr lang="en-GB" dirty="0"/>
          </a:p>
        </p:txBody>
      </p:sp>
      <p:sp>
        <p:nvSpPr>
          <p:cNvPr id="4" name="Subtitle 3">
            <a:extLst>
              <a:ext uri="{FF2B5EF4-FFF2-40B4-BE49-F238E27FC236}">
                <a16:creationId xmlns:a16="http://schemas.microsoft.com/office/drawing/2014/main" id="{E9DA14AA-4A89-47F8-972D-495A8217D497}"/>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767086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0FF97E-98AC-B748-956D-FA7BD3114170}"/>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Some Advantages of a register-based census</a:t>
            </a:r>
          </a:p>
        </p:txBody>
      </p:sp>
      <p:sp>
        <p:nvSpPr>
          <p:cNvPr id="3" name="Content Placeholder 2">
            <a:extLst>
              <a:ext uri="{FF2B5EF4-FFF2-40B4-BE49-F238E27FC236}">
                <a16:creationId xmlns:a16="http://schemas.microsoft.com/office/drawing/2014/main" id="{24171D51-4265-9542-8328-8F20BF3B9769}"/>
              </a:ext>
            </a:extLst>
          </p:cNvPr>
          <p:cNvSpPr>
            <a:spLocks noGrp="1"/>
          </p:cNvSpPr>
          <p:nvPr>
            <p:ph idx="1"/>
          </p:nvPr>
        </p:nvSpPr>
        <p:spPr>
          <a:xfrm>
            <a:off x="4240531" y="649480"/>
            <a:ext cx="7125076" cy="6208520"/>
          </a:xfrm>
        </p:spPr>
        <p:txBody>
          <a:bodyPr anchor="ctr">
            <a:normAutofit/>
          </a:bodyPr>
          <a:lstStyle/>
          <a:p>
            <a:pPr algn="just"/>
            <a:r>
              <a:rPr lang="en-US" sz="2200" dirty="0"/>
              <a:t>Reduced operating costs if registers/admin databases already exist &amp; funded. </a:t>
            </a:r>
            <a:endParaRPr lang="en-GB" sz="2200" dirty="0"/>
          </a:p>
          <a:p>
            <a:pPr algn="just"/>
            <a:endParaRPr lang="en-US" sz="2200" dirty="0"/>
          </a:p>
          <a:p>
            <a:pPr algn="just"/>
            <a:r>
              <a:rPr lang="en-US" sz="2200" dirty="0"/>
              <a:t>Reduced/no response burden for citizens</a:t>
            </a:r>
          </a:p>
          <a:p>
            <a:pPr algn="just"/>
            <a:endParaRPr lang="en-US" sz="2200" dirty="0"/>
          </a:p>
          <a:p>
            <a:pPr algn="just"/>
            <a:r>
              <a:rPr lang="en-US" sz="2200" dirty="0"/>
              <a:t>Processing of results faster than for a traditional census</a:t>
            </a:r>
          </a:p>
          <a:p>
            <a:pPr algn="just"/>
            <a:endParaRPr lang="en-US" sz="2200" dirty="0"/>
          </a:p>
          <a:p>
            <a:pPr algn="just"/>
            <a:r>
              <a:rPr lang="en-US" sz="2200" dirty="0"/>
              <a:t>May include citizens who are hard to reach in traditional censuses e.g., Highly mobile or have multiple residences and those that don’t engage with censuses, but are in administrative systems</a:t>
            </a:r>
          </a:p>
          <a:p>
            <a:endParaRPr lang="en-US" sz="2200" dirty="0"/>
          </a:p>
          <a:p>
            <a:r>
              <a:rPr lang="en-US" sz="2200" dirty="0"/>
              <a:t>More frequent outputs – annual outputs on pop count, employment</a:t>
            </a:r>
          </a:p>
        </p:txBody>
      </p:sp>
    </p:spTree>
    <p:extLst>
      <p:ext uri="{BB962C8B-B14F-4D97-AF65-F5344CB8AC3E}">
        <p14:creationId xmlns:p14="http://schemas.microsoft.com/office/powerpoint/2010/main" val="80240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D5D169-9C30-CC4D-90CC-5252BED4472E}"/>
              </a:ext>
            </a:extLst>
          </p:cNvPr>
          <p:cNvSpPr>
            <a:spLocks noGrp="1"/>
          </p:cNvSpPr>
          <p:nvPr>
            <p:ph type="title"/>
          </p:nvPr>
        </p:nvSpPr>
        <p:spPr>
          <a:xfrm>
            <a:off x="841248" y="256032"/>
            <a:ext cx="10506456" cy="1014984"/>
          </a:xfrm>
        </p:spPr>
        <p:txBody>
          <a:bodyPr anchor="b">
            <a:normAutofit fontScale="90000"/>
          </a:bodyPr>
          <a:lstStyle/>
          <a:p>
            <a:r>
              <a:rPr lang="en-US" sz="4400" dirty="0"/>
              <a:t>Some </a:t>
            </a:r>
            <a:r>
              <a:rPr lang="en-US" dirty="0"/>
              <a:t>Disadvantages </a:t>
            </a:r>
            <a:r>
              <a:rPr lang="en-US" sz="4400" dirty="0"/>
              <a:t>of a register-based census</a:t>
            </a:r>
            <a:endParaRPr lang="en-US" dirty="0"/>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6F905598-FE14-D969-2353-D2A79A3AC273}"/>
              </a:ext>
            </a:extLst>
          </p:cNvPr>
          <p:cNvGraphicFramePr>
            <a:graphicFrameLocks noGrp="1"/>
          </p:cNvGraphicFramePr>
          <p:nvPr>
            <p:ph idx="1"/>
            <p:extLst>
              <p:ext uri="{D42A27DB-BD31-4B8C-83A1-F6EECF244321}">
                <p14:modId xmlns:p14="http://schemas.microsoft.com/office/powerpoint/2010/main" val="1447111476"/>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0375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olourful carved figures of humans">
            <a:extLst>
              <a:ext uri="{FF2B5EF4-FFF2-40B4-BE49-F238E27FC236}">
                <a16:creationId xmlns:a16="http://schemas.microsoft.com/office/drawing/2014/main" id="{D4761988-799B-60AF-8819-AE7439816D93}"/>
              </a:ext>
            </a:extLst>
          </p:cNvPr>
          <p:cNvPicPr>
            <a:picLocks noChangeAspect="1"/>
          </p:cNvPicPr>
          <p:nvPr/>
        </p:nvPicPr>
        <p:blipFill rotWithShape="1">
          <a:blip r:embed="rId2"/>
          <a:srcRect r="9939" b="-1"/>
          <a:stretch/>
        </p:blipFill>
        <p:spPr>
          <a:xfrm>
            <a:off x="3523488" y="10"/>
            <a:ext cx="8668512" cy="6857990"/>
          </a:xfrm>
          <a:prstGeom prst="rect">
            <a:avLst/>
          </a:prstGeom>
        </p:spPr>
      </p:pic>
      <p:sp>
        <p:nvSpPr>
          <p:cNvPr id="13" name="Rectangle 1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01A3B204-8B24-44E5-AD3F-121B96468060}"/>
              </a:ext>
            </a:extLst>
          </p:cNvPr>
          <p:cNvSpPr>
            <a:spLocks noGrp="1"/>
          </p:cNvSpPr>
          <p:nvPr>
            <p:ph type="ctrTitle"/>
          </p:nvPr>
        </p:nvSpPr>
        <p:spPr>
          <a:xfrm>
            <a:off x="477981" y="1122363"/>
            <a:ext cx="4023360" cy="3204134"/>
          </a:xfrm>
        </p:spPr>
        <p:txBody>
          <a:bodyPr anchor="b">
            <a:normAutofit/>
          </a:bodyPr>
          <a:lstStyle/>
          <a:p>
            <a:pPr algn="l"/>
            <a:r>
              <a:rPr lang="en-US" sz="4400" b="1"/>
              <a:t>Creating and maintaining an administrative population registers</a:t>
            </a:r>
            <a:endParaRPr lang="en-GB" sz="4400" b="1"/>
          </a:p>
        </p:txBody>
      </p:sp>
      <p:sp>
        <p:nvSpPr>
          <p:cNvPr id="5" name="Subtitle 4">
            <a:extLst>
              <a:ext uri="{FF2B5EF4-FFF2-40B4-BE49-F238E27FC236}">
                <a16:creationId xmlns:a16="http://schemas.microsoft.com/office/drawing/2014/main" id="{05303B14-C0C2-4B4F-B79A-9EB7F228F69D}"/>
              </a:ext>
            </a:extLst>
          </p:cNvPr>
          <p:cNvSpPr>
            <a:spLocks noGrp="1"/>
          </p:cNvSpPr>
          <p:nvPr>
            <p:ph type="subTitle" idx="1"/>
          </p:nvPr>
        </p:nvSpPr>
        <p:spPr>
          <a:xfrm>
            <a:off x="477980" y="4872922"/>
            <a:ext cx="4023359" cy="1208141"/>
          </a:xfrm>
        </p:spPr>
        <p:txBody>
          <a:bodyPr>
            <a:normAutofit/>
          </a:bodyPr>
          <a:lstStyle/>
          <a:p>
            <a:pPr algn="l"/>
            <a:endParaRPr lang="en-GB" sz="2000"/>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53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34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545402-BEDE-4693-B2E8-B5B0014BC40E}"/>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2700" kern="1200" dirty="0">
                <a:solidFill>
                  <a:srgbClr val="FFFFFF"/>
                </a:solidFill>
                <a:latin typeface="+mj-lt"/>
                <a:ea typeface="+mj-ea"/>
                <a:cs typeface="+mj-cs"/>
              </a:rPr>
              <a:t>Functional requirements for the establishment of a population register </a:t>
            </a:r>
          </a:p>
        </p:txBody>
      </p:sp>
      <p:pic>
        <p:nvPicPr>
          <p:cNvPr id="5" name="Content Placeholder 4">
            <a:extLst>
              <a:ext uri="{FF2B5EF4-FFF2-40B4-BE49-F238E27FC236}">
                <a16:creationId xmlns:a16="http://schemas.microsoft.com/office/drawing/2014/main" id="{7CD5643B-26CE-4058-9D02-2003B283836F}"/>
              </a:ext>
            </a:extLst>
          </p:cNvPr>
          <p:cNvPicPr>
            <a:picLocks noGrp="1" noChangeAspect="1"/>
          </p:cNvPicPr>
          <p:nvPr>
            <p:ph idx="1"/>
          </p:nvPr>
        </p:nvPicPr>
        <p:blipFill>
          <a:blip r:embed="rId2"/>
          <a:stretch>
            <a:fillRect/>
          </a:stretch>
        </p:blipFill>
        <p:spPr>
          <a:xfrm>
            <a:off x="3678382" y="0"/>
            <a:ext cx="8513617" cy="6858000"/>
          </a:xfrm>
          <a:prstGeom prst="rect">
            <a:avLst/>
          </a:prstGeom>
        </p:spPr>
      </p:pic>
    </p:spTree>
    <p:extLst>
      <p:ext uri="{BB962C8B-B14F-4D97-AF65-F5344CB8AC3E}">
        <p14:creationId xmlns:p14="http://schemas.microsoft.com/office/powerpoint/2010/main" val="3800015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4E34D9-6783-4757-9C2A-CF988C939198}"/>
              </a:ext>
            </a:extLst>
          </p:cNvPr>
          <p:cNvSpPr>
            <a:spLocks noGrp="1"/>
          </p:cNvSpPr>
          <p:nvPr>
            <p:ph type="title"/>
          </p:nvPr>
        </p:nvSpPr>
        <p:spPr>
          <a:xfrm>
            <a:off x="838200" y="253397"/>
            <a:ext cx="10515600" cy="1273233"/>
          </a:xfrm>
        </p:spPr>
        <p:txBody>
          <a:bodyPr>
            <a:normAutofit/>
          </a:bodyPr>
          <a:lstStyle/>
          <a:p>
            <a:r>
              <a:rPr lang="en-GB" b="1" dirty="0">
                <a:solidFill>
                  <a:schemeClr val="accent5"/>
                </a:solidFill>
              </a:rPr>
              <a:t>Establishment of population register</a:t>
            </a:r>
          </a:p>
        </p:txBody>
      </p:sp>
      <p:sp>
        <p:nvSpPr>
          <p:cNvPr id="25" name="Rectangle 24">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08FB0A7-1450-452E-BB55-DD62BB089F24}"/>
              </a:ext>
            </a:extLst>
          </p:cNvPr>
          <p:cNvSpPr>
            <a:spLocks noGrp="1"/>
          </p:cNvSpPr>
          <p:nvPr>
            <p:ph idx="1"/>
          </p:nvPr>
        </p:nvSpPr>
        <p:spPr>
          <a:xfrm>
            <a:off x="765048" y="1890722"/>
            <a:ext cx="10515600" cy="3694176"/>
          </a:xfrm>
        </p:spPr>
        <p:txBody>
          <a:bodyPr>
            <a:normAutofit/>
          </a:bodyPr>
          <a:lstStyle/>
          <a:p>
            <a:r>
              <a:rPr lang="en-US" b="1" dirty="0"/>
              <a:t>53</a:t>
            </a:r>
            <a:r>
              <a:rPr lang="en-US" b="1" baseline="30000" dirty="0"/>
              <a:t>rd</a:t>
            </a:r>
            <a:r>
              <a:rPr lang="en-US" b="1" dirty="0"/>
              <a:t> session of the United Nations Statistical Commission</a:t>
            </a:r>
            <a:r>
              <a:rPr lang="en-US" dirty="0"/>
              <a:t>: Implementation of the 2020 World Population and Housing Census Programme </a:t>
            </a:r>
          </a:p>
          <a:p>
            <a:endParaRPr lang="en-US" dirty="0"/>
          </a:p>
          <a:p>
            <a:pPr lvl="1"/>
            <a:r>
              <a:rPr lang="en-US" dirty="0"/>
              <a:t>Recommendation: (c) To encourage national statistical authorities to consider the establishment of national statistical population registers on the basis of the census master file produced in the 2020 round of censuses in full compliance with the provisions of the Fundamental Principles of Official Statistics; </a:t>
            </a:r>
            <a:r>
              <a:rPr lang="en-US" sz="1800" dirty="0">
                <a:hlinkClick r:id="rId2"/>
              </a:rPr>
              <a:t>h</a:t>
            </a:r>
            <a:r>
              <a:rPr lang="en-US" sz="1800" dirty="0">
                <a:hlinkClick r:id="rId2"/>
              </a:rPr>
              <a:t>ttps://unstats.un.org/unsd/statcom/53rd-session/documents/2022-8-Censuses-E.pdf</a:t>
            </a:r>
            <a:endParaRPr lang="en-US" sz="1800" dirty="0"/>
          </a:p>
          <a:p>
            <a:endParaRPr lang="en-US" sz="2200" dirty="0"/>
          </a:p>
        </p:txBody>
      </p:sp>
    </p:spTree>
    <p:extLst>
      <p:ext uri="{BB962C8B-B14F-4D97-AF65-F5344CB8AC3E}">
        <p14:creationId xmlns:p14="http://schemas.microsoft.com/office/powerpoint/2010/main" val="1418652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1C4F-532E-4767-9B08-58177EE302EA}"/>
              </a:ext>
            </a:extLst>
          </p:cNvPr>
          <p:cNvSpPr>
            <a:spLocks noGrp="1"/>
          </p:cNvSpPr>
          <p:nvPr>
            <p:ph type="title"/>
          </p:nvPr>
        </p:nvSpPr>
        <p:spPr/>
        <p:txBody>
          <a:bodyPr>
            <a:normAutofit/>
          </a:bodyPr>
          <a:lstStyle/>
          <a:p>
            <a:r>
              <a:rPr lang="en-US" b="1" dirty="0">
                <a:solidFill>
                  <a:schemeClr val="accent5"/>
                </a:solidFill>
              </a:rPr>
              <a:t>Status of population registers in Africa  </a:t>
            </a:r>
            <a:endParaRPr lang="en-GB" dirty="0"/>
          </a:p>
        </p:txBody>
      </p:sp>
      <p:sp>
        <p:nvSpPr>
          <p:cNvPr id="3" name="Content Placeholder 2">
            <a:extLst>
              <a:ext uri="{FF2B5EF4-FFF2-40B4-BE49-F238E27FC236}">
                <a16:creationId xmlns:a16="http://schemas.microsoft.com/office/drawing/2014/main" id="{CD657877-F8E6-4274-9F73-6AAB5FF8F0D7}"/>
              </a:ext>
            </a:extLst>
          </p:cNvPr>
          <p:cNvSpPr>
            <a:spLocks noGrp="1"/>
          </p:cNvSpPr>
          <p:nvPr>
            <p:ph idx="1"/>
          </p:nvPr>
        </p:nvSpPr>
        <p:spPr/>
        <p:txBody>
          <a:bodyPr>
            <a:normAutofit fontScale="77500" lnSpcReduction="20000"/>
          </a:bodyPr>
          <a:lstStyle/>
          <a:p>
            <a:pPr algn="just"/>
            <a:r>
              <a:rPr lang="en-US" dirty="0"/>
              <a:t>In Africa, the status of implementation of administrative population registers ( in alignment to the UN definition- especially linking births and deaths collected through civil registration and international migration data) remains unclear. An assessment is currently ongoing to collect this information among  countries.</a:t>
            </a:r>
          </a:p>
          <a:p>
            <a:pPr algn="just"/>
            <a:endParaRPr lang="en-US" dirty="0"/>
          </a:p>
          <a:p>
            <a:pPr algn="just"/>
            <a:r>
              <a:rPr lang="en-US" u="sng" dirty="0"/>
              <a:t>African countries that might be in a position to have and maintain an administrative population register include</a:t>
            </a:r>
            <a:r>
              <a:rPr lang="en-US" dirty="0"/>
              <a:t>:  South Africa, Cote d’Ivoire Eritrea, Namibia, Kenya. In some of these countries, though named so, the registers do not capture migration data</a:t>
            </a:r>
          </a:p>
          <a:p>
            <a:pPr algn="just"/>
            <a:endParaRPr lang="en-US" dirty="0"/>
          </a:p>
          <a:p>
            <a:pPr algn="just"/>
            <a:r>
              <a:rPr lang="en-US" u="sng" dirty="0"/>
              <a:t>African countries known to use their administrative population register for statistical production </a:t>
            </a:r>
            <a:r>
              <a:rPr lang="en-US" dirty="0"/>
              <a:t>include Eritrea. In Eritrea, the register is used to derive: </a:t>
            </a:r>
            <a:r>
              <a:rPr lang="en-GB" sz="2800" dirty="0"/>
              <a:t>Population size by region, sub-region, urban, and rural areas, according to sex, age, marital status, ethnic groups, religion, level of education, and other background characteristics </a:t>
            </a:r>
          </a:p>
          <a:p>
            <a:endParaRPr lang="en-GB" dirty="0"/>
          </a:p>
        </p:txBody>
      </p:sp>
    </p:spTree>
    <p:extLst>
      <p:ext uri="{BB962C8B-B14F-4D97-AF65-F5344CB8AC3E}">
        <p14:creationId xmlns:p14="http://schemas.microsoft.com/office/powerpoint/2010/main" val="352956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1C4F-532E-4767-9B08-58177EE302EA}"/>
              </a:ext>
            </a:extLst>
          </p:cNvPr>
          <p:cNvSpPr>
            <a:spLocks noGrp="1"/>
          </p:cNvSpPr>
          <p:nvPr>
            <p:ph type="title"/>
          </p:nvPr>
        </p:nvSpPr>
        <p:spPr/>
        <p:txBody>
          <a:bodyPr>
            <a:normAutofit/>
          </a:bodyPr>
          <a:lstStyle/>
          <a:p>
            <a:r>
              <a:rPr lang="en-US" b="1" dirty="0">
                <a:solidFill>
                  <a:schemeClr val="accent5"/>
                </a:solidFill>
              </a:rPr>
              <a:t>Opportunities and challenges for the registers in Africa  </a:t>
            </a:r>
            <a:endParaRPr lang="en-GB" dirty="0"/>
          </a:p>
        </p:txBody>
      </p:sp>
      <p:sp>
        <p:nvSpPr>
          <p:cNvPr id="3" name="Content Placeholder 2">
            <a:extLst>
              <a:ext uri="{FF2B5EF4-FFF2-40B4-BE49-F238E27FC236}">
                <a16:creationId xmlns:a16="http://schemas.microsoft.com/office/drawing/2014/main" id="{CD657877-F8E6-4274-9F73-6AAB5FF8F0D7}"/>
              </a:ext>
            </a:extLst>
          </p:cNvPr>
          <p:cNvSpPr>
            <a:spLocks noGrp="1"/>
          </p:cNvSpPr>
          <p:nvPr>
            <p:ph idx="1"/>
          </p:nvPr>
        </p:nvSpPr>
        <p:spPr/>
        <p:txBody>
          <a:bodyPr>
            <a:normAutofit/>
          </a:bodyPr>
          <a:lstStyle/>
          <a:p>
            <a:r>
              <a:rPr lang="en-US" sz="2200" b="1" dirty="0"/>
              <a:t>Opportunities:</a:t>
            </a:r>
          </a:p>
          <a:p>
            <a:pPr lvl="1"/>
            <a:r>
              <a:rPr lang="en-US" sz="2200" dirty="0"/>
              <a:t>Significant investments in CRVS systems have been made by many countries. A few countries  are now reporting levels of registration completeness of above 90% for birth and death</a:t>
            </a:r>
          </a:p>
          <a:p>
            <a:pPr lvl="1"/>
            <a:r>
              <a:rPr lang="en-US" sz="2200" dirty="0"/>
              <a:t>A significant number of countries are now implementing national ID systems.</a:t>
            </a:r>
          </a:p>
          <a:p>
            <a:pPr lvl="1"/>
            <a:r>
              <a:rPr lang="en-US" sz="2200" dirty="0"/>
              <a:t>Advocacy for the UN Legal identity agenda has encouraged implementation of population registers among many countries </a:t>
            </a:r>
          </a:p>
          <a:p>
            <a:endParaRPr lang="en-GB" sz="2200" dirty="0"/>
          </a:p>
          <a:p>
            <a:r>
              <a:rPr lang="en-GB" sz="2200" b="1" dirty="0"/>
              <a:t>Challenges</a:t>
            </a:r>
          </a:p>
          <a:p>
            <a:pPr lvl="1"/>
            <a:r>
              <a:rPr lang="en-GB" sz="2200" dirty="0"/>
              <a:t>Lack of universal vital event registration in many countries</a:t>
            </a:r>
          </a:p>
          <a:p>
            <a:pPr lvl="1"/>
            <a:r>
              <a:rPr lang="en-GB" sz="2200" dirty="0"/>
              <a:t>Challenges in collection of migration data</a:t>
            </a:r>
          </a:p>
        </p:txBody>
      </p:sp>
    </p:spTree>
    <p:extLst>
      <p:ext uri="{BB962C8B-B14F-4D97-AF65-F5344CB8AC3E}">
        <p14:creationId xmlns:p14="http://schemas.microsoft.com/office/powerpoint/2010/main" val="2445638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BCCB4-9A94-44EB-B46A-1B54FCF6B5BC}"/>
              </a:ext>
            </a:extLst>
          </p:cNvPr>
          <p:cNvSpPr>
            <a:spLocks noGrp="1"/>
          </p:cNvSpPr>
          <p:nvPr>
            <p:ph type="title"/>
          </p:nvPr>
        </p:nvSpPr>
        <p:spPr/>
        <p:txBody>
          <a:bodyPr/>
          <a:lstStyle/>
          <a:p>
            <a:r>
              <a:rPr lang="en-US" b="1" dirty="0">
                <a:solidFill>
                  <a:schemeClr val="accent5"/>
                </a:solidFill>
              </a:rPr>
              <a:t>CRVS completeness levels in selected countries </a:t>
            </a:r>
            <a:endParaRPr lang="en-GB" b="1" dirty="0">
              <a:solidFill>
                <a:schemeClr val="accent5"/>
              </a:solidFill>
            </a:endParaRPr>
          </a:p>
        </p:txBody>
      </p:sp>
      <p:sp>
        <p:nvSpPr>
          <p:cNvPr id="3" name="Content Placeholder 2">
            <a:extLst>
              <a:ext uri="{FF2B5EF4-FFF2-40B4-BE49-F238E27FC236}">
                <a16:creationId xmlns:a16="http://schemas.microsoft.com/office/drawing/2014/main" id="{7680EB54-3085-4572-8AF9-A27823B47B09}"/>
              </a:ext>
            </a:extLst>
          </p:cNvPr>
          <p:cNvSpPr>
            <a:spLocks noGrp="1"/>
          </p:cNvSpPr>
          <p:nvPr>
            <p:ph idx="1"/>
          </p:nvPr>
        </p:nvSpPr>
        <p:spPr/>
        <p:txBody>
          <a:bodyPr>
            <a:normAutofit lnSpcReduction="10000"/>
          </a:bodyPr>
          <a:lstStyle/>
          <a:p>
            <a:pPr indent="0">
              <a:lnSpc>
                <a:spcPct val="107000"/>
              </a:lnSpc>
              <a:spcAft>
                <a:spcPts val="800"/>
              </a:spcAft>
              <a:buNone/>
            </a:pPr>
            <a:r>
              <a:rPr lang="en-GB" sz="2200" dirty="0">
                <a:effectLst/>
                <a:latin typeface="Calibri" panose="020F0502020204030204" pitchFamily="34" charset="0"/>
                <a:ea typeface="Calibri" panose="020F0502020204030204" pitchFamily="34" charset="0"/>
                <a:cs typeface="Arial" panose="020B0604020202020204" pitchFamily="34" charset="0"/>
              </a:rPr>
              <a:t>UNECA, 2022 </a:t>
            </a:r>
            <a:r>
              <a:rPr lang="en-GB" sz="2200" dirty="0">
                <a:effectLst/>
                <a:latin typeface="Calibri" panose="020F0502020204030204" pitchFamily="34" charset="0"/>
                <a:ea typeface="Calibri" panose="020F0502020204030204" pitchFamily="34" charset="0"/>
                <a:cs typeface="Arial" panose="020B0604020202020204" pitchFamily="34" charset="0"/>
                <a:hlinkClick r:id="rId2"/>
              </a:rPr>
              <a:t>Report on implementation of resolutions of the 5</a:t>
            </a:r>
            <a:r>
              <a:rPr lang="en-GB" sz="2200" baseline="30000" dirty="0">
                <a:effectLst/>
                <a:latin typeface="Calibri" panose="020F0502020204030204" pitchFamily="34" charset="0"/>
                <a:ea typeface="Calibri" panose="020F0502020204030204" pitchFamily="34" charset="0"/>
                <a:cs typeface="Arial" panose="020B0604020202020204" pitchFamily="34" charset="0"/>
                <a:hlinkClick r:id="rId2"/>
              </a:rPr>
              <a:t>th</a:t>
            </a:r>
            <a:r>
              <a:rPr lang="en-GB" sz="2200" dirty="0">
                <a:effectLst/>
                <a:latin typeface="Calibri" panose="020F0502020204030204" pitchFamily="34" charset="0"/>
                <a:ea typeface="Calibri" panose="020F0502020204030204" pitchFamily="34" charset="0"/>
                <a:cs typeface="Arial" panose="020B0604020202020204" pitchFamily="34" charset="0"/>
                <a:hlinkClick r:id="rId2"/>
              </a:rPr>
              <a:t> Conference of African Ministers responsible for Civil registration</a:t>
            </a:r>
            <a:endParaRPr lang="en-GB" sz="2200" dirty="0">
              <a:effectLst/>
              <a:latin typeface="Calibri" panose="020F0502020204030204" pitchFamily="34" charset="0"/>
              <a:ea typeface="Calibri" panose="020F0502020204030204" pitchFamily="34" charset="0"/>
              <a:cs typeface="Arial" panose="020B0604020202020204" pitchFamily="34" charset="0"/>
            </a:endParaRPr>
          </a:p>
          <a:p>
            <a:pPr marL="914400" lvl="1">
              <a:lnSpc>
                <a:spcPct val="107000"/>
              </a:lnSpc>
              <a:spcAft>
                <a:spcPts val="800"/>
              </a:spcAft>
            </a:pPr>
            <a:r>
              <a:rPr lang="en-GB" sz="2200" dirty="0">
                <a:effectLst/>
                <a:latin typeface="Calibri" panose="020F0502020204030204" pitchFamily="34" charset="0"/>
                <a:ea typeface="Calibri" panose="020F0502020204030204" pitchFamily="34" charset="0"/>
                <a:cs typeface="Arial" panose="020B0604020202020204" pitchFamily="34" charset="0"/>
              </a:rPr>
              <a:t>Botswana –100% (birth) and 80%(death)</a:t>
            </a:r>
          </a:p>
          <a:p>
            <a:pPr marL="914400" lvl="1">
              <a:lnSpc>
                <a:spcPct val="107000"/>
              </a:lnSpc>
              <a:spcAft>
                <a:spcPts val="800"/>
              </a:spcAft>
            </a:pPr>
            <a:r>
              <a:rPr lang="en-GB" sz="2200" dirty="0">
                <a:effectLst/>
                <a:latin typeface="Calibri" panose="020F0502020204030204" pitchFamily="34" charset="0"/>
                <a:ea typeface="Calibri" panose="020F0502020204030204" pitchFamily="34" charset="0"/>
                <a:cs typeface="Arial" panose="020B0604020202020204" pitchFamily="34" charset="0"/>
              </a:rPr>
              <a:t>Congo –95% (birth) and 80%(death), 2021</a:t>
            </a:r>
          </a:p>
          <a:p>
            <a:pPr marL="914400" lvl="1">
              <a:lnSpc>
                <a:spcPct val="107000"/>
              </a:lnSpc>
              <a:spcAft>
                <a:spcPts val="800"/>
              </a:spcAft>
            </a:pPr>
            <a:r>
              <a:rPr lang="en-GB" sz="2200" dirty="0">
                <a:effectLst/>
                <a:latin typeface="Calibri" panose="020F0502020204030204" pitchFamily="34" charset="0"/>
                <a:ea typeface="Calibri" panose="020F0502020204030204" pitchFamily="34" charset="0"/>
                <a:cs typeface="Arial" panose="020B0604020202020204" pitchFamily="34" charset="0"/>
              </a:rPr>
              <a:t>Mauritius –100% (birth) and 100%(death), 2021</a:t>
            </a:r>
          </a:p>
          <a:p>
            <a:pPr marL="914400" lvl="1">
              <a:lnSpc>
                <a:spcPct val="107000"/>
              </a:lnSpc>
              <a:spcAft>
                <a:spcPts val="800"/>
              </a:spcAft>
            </a:pPr>
            <a:r>
              <a:rPr lang="en-GB" sz="2200" dirty="0">
                <a:effectLst/>
                <a:latin typeface="Calibri" panose="020F0502020204030204" pitchFamily="34" charset="0"/>
                <a:ea typeface="Calibri" panose="020F0502020204030204" pitchFamily="34" charset="0"/>
                <a:cs typeface="Arial" panose="020B0604020202020204" pitchFamily="34" charset="0"/>
              </a:rPr>
              <a:t>South Africa –89% (birth) and 96%(adult death), 2020</a:t>
            </a:r>
          </a:p>
          <a:p>
            <a:pPr marL="914400" lvl="1">
              <a:lnSpc>
                <a:spcPct val="107000"/>
              </a:lnSpc>
              <a:spcAft>
                <a:spcPts val="800"/>
              </a:spcAft>
            </a:pPr>
            <a:r>
              <a:rPr lang="en-GB" sz="2200" dirty="0">
                <a:effectLst/>
                <a:latin typeface="Calibri" panose="020F0502020204030204" pitchFamily="34" charset="0"/>
                <a:ea typeface="Calibri" panose="020F0502020204030204" pitchFamily="34" charset="0"/>
                <a:cs typeface="Arial" panose="020B0604020202020204" pitchFamily="34" charset="0"/>
              </a:rPr>
              <a:t>Seychelles–90% (birth) and 90% (death), 2018</a:t>
            </a:r>
          </a:p>
          <a:p>
            <a:pPr marL="914400" lvl="1">
              <a:lnSpc>
                <a:spcPct val="107000"/>
              </a:lnSpc>
              <a:spcAft>
                <a:spcPts val="800"/>
              </a:spcAft>
            </a:pPr>
            <a:r>
              <a:rPr lang="en-GB" sz="2200" dirty="0">
                <a:effectLst/>
                <a:latin typeface="Calibri" panose="020F0502020204030204" pitchFamily="34" charset="0"/>
                <a:ea typeface="Calibri" panose="020F0502020204030204" pitchFamily="34" charset="0"/>
                <a:cs typeface="Arial" panose="020B0604020202020204" pitchFamily="34" charset="0"/>
              </a:rPr>
              <a:t>Sao Tome &amp; Principe –95% (birth) and 100% (death), 2021</a:t>
            </a:r>
          </a:p>
          <a:p>
            <a:pPr marL="914400" lvl="1">
              <a:lnSpc>
                <a:spcPct val="107000"/>
              </a:lnSpc>
              <a:spcAft>
                <a:spcPts val="800"/>
              </a:spcAft>
            </a:pPr>
            <a:r>
              <a:rPr lang="en-GB" sz="2200" dirty="0">
                <a:effectLst/>
                <a:latin typeface="Calibri" panose="020F0502020204030204" pitchFamily="34" charset="0"/>
                <a:ea typeface="Calibri" panose="020F0502020204030204" pitchFamily="34" charset="0"/>
                <a:cs typeface="Arial" panose="020B0604020202020204" pitchFamily="34" charset="0"/>
              </a:rPr>
              <a:t>Tunisia  –100% (birth) and 100% (death), 2021</a:t>
            </a:r>
          </a:p>
          <a:p>
            <a:endParaRPr lang="en-GB" dirty="0"/>
          </a:p>
        </p:txBody>
      </p:sp>
    </p:spTree>
    <p:extLst>
      <p:ext uri="{BB962C8B-B14F-4D97-AF65-F5344CB8AC3E}">
        <p14:creationId xmlns:p14="http://schemas.microsoft.com/office/powerpoint/2010/main" val="1344639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D1C4F-532E-4767-9B08-58177EE302EA}"/>
              </a:ext>
            </a:extLst>
          </p:cNvPr>
          <p:cNvSpPr>
            <a:spLocks noGrp="1"/>
          </p:cNvSpPr>
          <p:nvPr>
            <p:ph type="title"/>
          </p:nvPr>
        </p:nvSpPr>
        <p:spPr/>
        <p:txBody>
          <a:bodyPr>
            <a:normAutofit/>
          </a:bodyPr>
          <a:lstStyle/>
          <a:p>
            <a:r>
              <a:rPr lang="en-US" b="1" dirty="0">
                <a:solidFill>
                  <a:schemeClr val="accent5"/>
                </a:solidFill>
              </a:rPr>
              <a:t>Conclusion, recommendations areas of discussion   </a:t>
            </a:r>
            <a:endParaRPr lang="en-GB" dirty="0"/>
          </a:p>
        </p:txBody>
      </p:sp>
      <p:sp>
        <p:nvSpPr>
          <p:cNvPr id="3" name="Content Placeholder 2">
            <a:extLst>
              <a:ext uri="{FF2B5EF4-FFF2-40B4-BE49-F238E27FC236}">
                <a16:creationId xmlns:a16="http://schemas.microsoft.com/office/drawing/2014/main" id="{CD657877-F8E6-4274-9F73-6AAB5FF8F0D7}"/>
              </a:ext>
            </a:extLst>
          </p:cNvPr>
          <p:cNvSpPr>
            <a:spLocks noGrp="1"/>
          </p:cNvSpPr>
          <p:nvPr>
            <p:ph idx="1"/>
          </p:nvPr>
        </p:nvSpPr>
        <p:spPr>
          <a:xfrm>
            <a:off x="710184" y="1505585"/>
            <a:ext cx="10515600" cy="4987290"/>
          </a:xfrm>
        </p:spPr>
        <p:txBody>
          <a:bodyPr>
            <a:normAutofit/>
          </a:bodyPr>
          <a:lstStyle/>
          <a:p>
            <a:endParaRPr lang="en-US" sz="2200" dirty="0"/>
          </a:p>
          <a:p>
            <a:r>
              <a:rPr lang="en-US" sz="2200" dirty="0"/>
              <a:t>We have two sets of countries:</a:t>
            </a:r>
          </a:p>
          <a:p>
            <a:pPr marL="685800" lvl="2">
              <a:spcBef>
                <a:spcPts val="1000"/>
              </a:spcBef>
              <a:spcAft>
                <a:spcPts val="800"/>
              </a:spcAft>
            </a:pPr>
            <a:r>
              <a:rPr lang="en-US" sz="2200" dirty="0"/>
              <a:t>Countries </a:t>
            </a:r>
            <a:r>
              <a:rPr lang="en-GB" sz="2200" dirty="0"/>
              <a:t> without population registers but with highly complete Civil registration (90% birth and death registration)—encourage their implementation</a:t>
            </a:r>
          </a:p>
          <a:p>
            <a:pPr marL="685800" lvl="2">
              <a:spcBef>
                <a:spcPts val="1000"/>
              </a:spcBef>
              <a:spcAft>
                <a:spcPts val="800"/>
              </a:spcAft>
            </a:pPr>
            <a:r>
              <a:rPr lang="en-GB" sz="2200" dirty="0"/>
              <a:t>Countries with population registers—encourage their use and begin testing how feasible they are for use in supplementing the census </a:t>
            </a:r>
          </a:p>
          <a:p>
            <a:endParaRPr lang="en-US" sz="2200" dirty="0"/>
          </a:p>
          <a:p>
            <a:r>
              <a:rPr lang="en-US" sz="2200" dirty="0"/>
              <a:t>Are register-based censuses a possibility for the continent in the 2030 census round?</a:t>
            </a:r>
          </a:p>
          <a:p>
            <a:pPr marL="685800" lvl="2">
              <a:spcBef>
                <a:spcPts val="1000"/>
              </a:spcBef>
              <a:spcAft>
                <a:spcPts val="800"/>
              </a:spcAft>
            </a:pPr>
            <a:r>
              <a:rPr lang="en-US" sz="2200" dirty="0"/>
              <a:t>Are there countries that may be in a position to experiment on use of the registers in this round?</a:t>
            </a:r>
          </a:p>
          <a:p>
            <a:pPr marL="685800" lvl="2">
              <a:spcBef>
                <a:spcPts val="1000"/>
              </a:spcBef>
              <a:spcAft>
                <a:spcPts val="800"/>
              </a:spcAft>
            </a:pPr>
            <a:r>
              <a:rPr lang="en-US" sz="2200" dirty="0"/>
              <a:t>If not, what can be done to prepare for possible implementation in the 2030 or 2040 rounds</a:t>
            </a:r>
            <a:r>
              <a:rPr lang="en-US" dirty="0"/>
              <a:t>?</a:t>
            </a:r>
          </a:p>
        </p:txBody>
      </p:sp>
    </p:spTree>
    <p:extLst>
      <p:ext uri="{BB962C8B-B14F-4D97-AF65-F5344CB8AC3E}">
        <p14:creationId xmlns:p14="http://schemas.microsoft.com/office/powerpoint/2010/main" val="325745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B3961-F9AB-4F4C-8B10-6D4F3298F929}"/>
              </a:ext>
            </a:extLst>
          </p:cNvPr>
          <p:cNvSpPr>
            <a:spLocks noGrp="1"/>
          </p:cNvSpPr>
          <p:nvPr>
            <p:ph type="title"/>
          </p:nvPr>
        </p:nvSpPr>
        <p:spPr/>
        <p:txBody>
          <a:bodyPr/>
          <a:lstStyle/>
          <a:p>
            <a:r>
              <a:rPr lang="en-US" b="1" dirty="0">
                <a:solidFill>
                  <a:schemeClr val="accent5"/>
                </a:solidFill>
              </a:rPr>
              <a:t>References</a:t>
            </a:r>
            <a:endParaRPr lang="en-GB" b="1" dirty="0">
              <a:solidFill>
                <a:schemeClr val="accent5"/>
              </a:solidFill>
            </a:endParaRPr>
          </a:p>
        </p:txBody>
      </p:sp>
      <p:sp>
        <p:nvSpPr>
          <p:cNvPr id="3" name="Content Placeholder 2">
            <a:extLst>
              <a:ext uri="{FF2B5EF4-FFF2-40B4-BE49-F238E27FC236}">
                <a16:creationId xmlns:a16="http://schemas.microsoft.com/office/drawing/2014/main" id="{E3BEED0F-3EA5-48B5-B212-BA7F847425D1}"/>
              </a:ext>
            </a:extLst>
          </p:cNvPr>
          <p:cNvSpPr>
            <a:spLocks noGrp="1"/>
          </p:cNvSpPr>
          <p:nvPr>
            <p:ph idx="1"/>
          </p:nvPr>
        </p:nvSpPr>
        <p:spPr>
          <a:xfrm>
            <a:off x="838199" y="1825624"/>
            <a:ext cx="10740775" cy="4945045"/>
          </a:xfrm>
        </p:spPr>
        <p:txBody>
          <a:bodyPr>
            <a:normAutofit fontScale="70000" lnSpcReduction="20000"/>
          </a:bodyPr>
          <a:lstStyle/>
          <a:p>
            <a:pPr marL="514350" indent="-514350">
              <a:buFont typeface="+mj-lt"/>
              <a:buAutoNum type="arabicPeriod"/>
            </a:pPr>
            <a:r>
              <a:rPr lang="en-US" dirty="0"/>
              <a:t>United Nations, 2014. Principles and Recommendations for a Vital Statistics System. Department of Economic and Social Affairs. https://unstats.un.org/unsd/demographic/standmeth/principles/m19rev3en.pdf </a:t>
            </a:r>
          </a:p>
          <a:p>
            <a:pPr marL="514350" indent="-514350">
              <a:buFont typeface="+mj-lt"/>
              <a:buAutoNum type="arabicPeriod"/>
            </a:pPr>
            <a:r>
              <a:rPr lang="en-US" dirty="0"/>
              <a:t>World Bank. 2019. ID4D Practitioner’s guide: Version 1.0 (October2019). Washington, DC: World Bank. Page 221.</a:t>
            </a:r>
          </a:p>
          <a:p>
            <a:pPr marL="514350" indent="-514350">
              <a:buFont typeface="+mj-lt"/>
              <a:buAutoNum type="arabicPeriod"/>
            </a:pPr>
            <a:r>
              <a:rPr lang="en-US" dirty="0"/>
              <a:t>The </a:t>
            </a:r>
            <a:r>
              <a:rPr lang="en-US" dirty="0" err="1"/>
              <a:t>Organisation</a:t>
            </a:r>
            <a:r>
              <a:rPr lang="en-US" dirty="0"/>
              <a:t> for Economic Co-operation and Development. OECD Glossary of Statistical Terms - Population registers Definition. https://stats.oecd.org/glossary/detail.asp?ID=2089 </a:t>
            </a:r>
          </a:p>
          <a:p>
            <a:pPr marL="514350" indent="-514350">
              <a:buFont typeface="+mj-lt"/>
              <a:buAutoNum type="arabicPeriod"/>
            </a:pPr>
            <a:r>
              <a:rPr lang="en-US" dirty="0"/>
              <a:t>United Nations, 2020. Implementation of the United Nations Legal Identity Agenda: United Nations Country Team Operational Guidelines. </a:t>
            </a:r>
            <a:r>
              <a:rPr lang="en-US" dirty="0">
                <a:hlinkClick r:id="rId2"/>
              </a:rPr>
              <a:t>https://unstats.un.org/legal-identityagenda/documents/UNCT_Guidelines.pdf</a:t>
            </a:r>
            <a:endParaRPr lang="en-US" dirty="0"/>
          </a:p>
          <a:p>
            <a:pPr marL="514350" indent="-514350">
              <a:buFont typeface="+mj-lt"/>
              <a:buAutoNum type="arabicPeriod"/>
            </a:pPr>
            <a:r>
              <a:rPr lang="en-US" dirty="0"/>
              <a:t>Gloria Mathenge, Petra Nahmias, Tanja </a:t>
            </a:r>
            <a:r>
              <a:rPr lang="en-US" dirty="0" err="1"/>
              <a:t>Sejersen</a:t>
            </a:r>
            <a:r>
              <a:rPr lang="en-US" dirty="0"/>
              <a:t>, Statistician, and </a:t>
            </a:r>
            <a:r>
              <a:rPr lang="en-US" dirty="0" err="1"/>
              <a:t>Afsaneh</a:t>
            </a:r>
            <a:r>
              <a:rPr lang="en-US" dirty="0"/>
              <a:t> Yazdani, Statistician, 2020. Population Registers: A Key Resource for Producing Vital Statistics. ESCAP Stats brief. Stats Brief, issue no. 26 (October 2020) (unescap.org). </a:t>
            </a:r>
            <a:r>
              <a:rPr lang="en-US" dirty="0">
                <a:hlinkClick r:id="rId3"/>
              </a:rPr>
              <a:t>https://www.unescap.org/sites/default/d8files/knowledgeproducts/Stats_Brief_Issue26_Oct2020_A_Key_Resource_for_Producing_Statistics.pdf</a:t>
            </a:r>
            <a:endParaRPr lang="en-US" dirty="0"/>
          </a:p>
          <a:p>
            <a:pPr marL="514350" indent="-514350">
              <a:buFont typeface="+mj-lt"/>
              <a:buAutoNum type="arabicPeriod"/>
            </a:pPr>
            <a:r>
              <a:rPr lang="en-US" dirty="0"/>
              <a:t> United Nations, 2018. United Nations Legal Identity Agenda Fulfil the promise to Leave No One Behind. https://unstats.un.org/legal-identityagenda/documents/Conference%20in%20Prep%20for%20HLPF2019%201%20pager_final.pdf</a:t>
            </a:r>
            <a:endParaRPr lang="en-GB" dirty="0"/>
          </a:p>
        </p:txBody>
      </p:sp>
    </p:spTree>
    <p:extLst>
      <p:ext uri="{BB962C8B-B14F-4D97-AF65-F5344CB8AC3E}">
        <p14:creationId xmlns:p14="http://schemas.microsoft.com/office/powerpoint/2010/main" val="2109928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0.21.0.2123"/>
  <p:tag name="SLIDO_PRESENTATION_ID" val="00000000-0000-0000-0000-000000000000"/>
  <p:tag name="SLIDO_EVENT_UUID" val="4130d586-5942-45fd-a327-32b3fb0bffc0"/>
  <p:tag name="SLIDO_EVENT_SECTION_UUID" val="9e401bb5-aad2-4c31-8919-aba9a5d2f9a3"/>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B3C60C978B40A4195F750A4F0291E53" ma:contentTypeVersion="4" ma:contentTypeDescription="Create a new document." ma:contentTypeScope="" ma:versionID="08a14564553cdba8e8ef96e6a7b5aedc">
  <xsd:schema xmlns:xsd="http://www.w3.org/2001/XMLSchema" xmlns:xs="http://www.w3.org/2001/XMLSchema" xmlns:p="http://schemas.microsoft.com/office/2006/metadata/properties" xmlns:ns2="52427913-9a3a-40b1-b430-7801f9b15949" targetNamespace="http://schemas.microsoft.com/office/2006/metadata/properties" ma:root="true" ma:fieldsID="339b65d8ff2b72c93fc75e769b7ef8a8" ns2:_="">
    <xsd:import namespace="52427913-9a3a-40b1-b430-7801f9b1594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427913-9a3a-40b1-b430-7801f9b159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C5802A8-9C7B-4D72-A797-260795381FE2}">
  <ds:schemaRefs>
    <ds:schemaRef ds:uri="http://schemas.microsoft.com/sharepoint/v3/contenttype/forms"/>
  </ds:schemaRefs>
</ds:datastoreItem>
</file>

<file path=customXml/itemProps2.xml><?xml version="1.0" encoding="utf-8"?>
<ds:datastoreItem xmlns:ds="http://schemas.openxmlformats.org/officeDocument/2006/customXml" ds:itemID="{6394EEFB-3EA2-49F8-B5BB-3DA12C30F1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427913-9a3a-40b1-b430-7801f9b159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C413C1-8220-4445-BC42-97EF23A200BE}">
  <ds:schemaRefs>
    <ds:schemaRef ds:uri="http://schemas.microsoft.com/office/2006/metadata/properties"/>
    <ds:schemaRef ds:uri="http://schemas.microsoft.com/office/2006/documentManagement/types"/>
    <ds:schemaRef ds:uri="http://purl.org/dc/terms/"/>
    <ds:schemaRef ds:uri="http://purl.org/dc/elements/1.1/"/>
    <ds:schemaRef ds:uri="52427913-9a3a-40b1-b430-7801f9b15949"/>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19540</TotalTime>
  <Words>1729</Words>
  <Application>Microsoft Office PowerPoint</Application>
  <PresentationFormat>Widescreen</PresentationFormat>
  <Paragraphs>108</Paragraphs>
  <Slides>18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Lucida Sans</vt:lpstr>
      <vt:lpstr>1_Office Theme</vt:lpstr>
      <vt:lpstr> The Case for population registers, key requirements for building them and their status of implementation across the continent   Gloria W. Mathenge   Statistician, Demographic and Social Statistics African Centre for Statistics Economic Commission for Africa</vt:lpstr>
      <vt:lpstr>Outline </vt:lpstr>
      <vt:lpstr>Population registers and their relevance in the current development context </vt:lpstr>
      <vt:lpstr>What are population registers?</vt:lpstr>
      <vt:lpstr>Two types and functions of population registers?</vt:lpstr>
      <vt:lpstr>Population registers and their relevance in the current development context </vt:lpstr>
      <vt:lpstr>Population registers a key pre-conditions for a register based census </vt:lpstr>
      <vt:lpstr>Pros and Cons of a register- based census</vt:lpstr>
      <vt:lpstr>Some Advantages of a register-based census</vt:lpstr>
      <vt:lpstr>Some Disadvantages of a register-based census</vt:lpstr>
      <vt:lpstr>Creating and maintaining an administrative population registers</vt:lpstr>
      <vt:lpstr>Functional requirements for the establishment of a population register </vt:lpstr>
      <vt:lpstr>Establishment of population register</vt:lpstr>
      <vt:lpstr>Status of population registers in Africa  </vt:lpstr>
      <vt:lpstr>Opportunities and challenges for the registers in Africa  </vt:lpstr>
      <vt:lpstr>CRVS completeness levels in selected countries </vt:lpstr>
      <vt:lpstr>Conclusion, recommendations areas of discussion   </vt:lpstr>
      <vt:lpstr>References</vt:lpstr>
    </vt:vector>
  </TitlesOfParts>
  <Company>SPC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 Impact of COVID-19 pandemic on civil registration and vital statistics</dc:title>
  <dc:creator>Gloria Mathenge</dc:creator>
  <cp:lastModifiedBy>Gloria Mathenge</cp:lastModifiedBy>
  <cp:revision>146</cp:revision>
  <dcterms:created xsi:type="dcterms:W3CDTF">2020-05-09T19:37:11Z</dcterms:created>
  <dcterms:modified xsi:type="dcterms:W3CDTF">2022-10-25T09:08:36Z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0.21.0.2123</vt:lpwstr>
  </property>
  <property fmtid="{D5CDD505-2E9C-101B-9397-08002B2CF9AE}" pid="3" name="ContentTypeId">
    <vt:lpwstr>0x0101007B3C60C978B40A4195F750A4F0291E53</vt:lpwstr>
  </property>
</Properties>
</file>