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14"/>
  </p:notesMasterIdLst>
  <p:sldIdLst>
    <p:sldId id="448" r:id="rId3"/>
    <p:sldId id="525" r:id="rId4"/>
    <p:sldId id="496" r:id="rId5"/>
    <p:sldId id="526" r:id="rId6"/>
    <p:sldId id="495" r:id="rId7"/>
    <p:sldId id="452" r:id="rId8"/>
    <p:sldId id="261" r:id="rId9"/>
    <p:sldId id="523" r:id="rId10"/>
    <p:sldId id="433" r:id="rId11"/>
    <p:sldId id="507" r:id="rId12"/>
    <p:sldId id="50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3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0022" autoAdjust="0"/>
  </p:normalViewPr>
  <p:slideViewPr>
    <p:cSldViewPr snapToGrid="0">
      <p:cViewPr varScale="1">
        <p:scale>
          <a:sx n="70" d="100"/>
          <a:sy n="70" d="100"/>
        </p:scale>
        <p:origin x="3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78D9A5-AC12-4D8C-AAFA-28962DE60B20}" type="doc">
      <dgm:prSet loTypeId="urn:microsoft.com/office/officeart/2005/8/layout/hProcess9" loCatId="process" qsTypeId="urn:microsoft.com/office/officeart/2005/8/quickstyle/simple1" qsCatId="simple" csTypeId="urn:microsoft.com/office/officeart/2005/8/colors/accent1_2" csCatId="accent1" phldr="1"/>
      <dgm:spPr/>
    </dgm:pt>
    <dgm:pt modelId="{DEB3A781-D1BD-4459-8AF9-757C18015654}">
      <dgm:prSet phldrT="[Texte]"/>
      <dgm:spPr>
        <a:solidFill>
          <a:srgbClr val="A22138"/>
        </a:solidFill>
      </dgm:spPr>
      <dgm:t>
        <a:bodyPr/>
        <a:lstStyle/>
        <a:p>
          <a:r>
            <a:rPr lang="en-US" b="1" dirty="0">
              <a:latin typeface="Arial Narrow" panose="020B0606020202030204" pitchFamily="34" charset="0"/>
            </a:rPr>
            <a:t>Build and animate </a:t>
          </a:r>
          <a:r>
            <a:rPr lang="en-US" b="1" dirty="0" err="1">
              <a:latin typeface="Arial Narrow" panose="020B0606020202030204" pitchFamily="34" charset="0"/>
            </a:rPr>
            <a:t>Competive</a:t>
          </a:r>
          <a:r>
            <a:rPr lang="en-US" b="1" dirty="0">
              <a:latin typeface="Arial Narrow" panose="020B0606020202030204" pitchFamily="34" charset="0"/>
            </a:rPr>
            <a:t> Ecosystem 4.0</a:t>
          </a:r>
        </a:p>
      </dgm:t>
    </dgm:pt>
    <dgm:pt modelId="{93A36D6A-6EC1-4392-9DE4-A8E2D5BD7C1B}" type="parTrans" cxnId="{BFF27B6E-A7D8-4F9F-9DE8-348F9CC9DA86}">
      <dgm:prSet/>
      <dgm:spPr/>
      <dgm:t>
        <a:bodyPr/>
        <a:lstStyle/>
        <a:p>
          <a:endParaRPr lang="en-US"/>
        </a:p>
      </dgm:t>
    </dgm:pt>
    <dgm:pt modelId="{3A8BD408-3DBB-4061-AC29-4C2D954F6EFB}" type="sibTrans" cxnId="{BFF27B6E-A7D8-4F9F-9DE8-348F9CC9DA86}">
      <dgm:prSet/>
      <dgm:spPr/>
      <dgm:t>
        <a:bodyPr/>
        <a:lstStyle/>
        <a:p>
          <a:endParaRPr lang="en-US"/>
        </a:p>
      </dgm:t>
    </dgm:pt>
    <dgm:pt modelId="{6229C0C0-7362-4016-B84D-CE714790246F}">
      <dgm:prSet phldrT="[Texte]"/>
      <dgm:spPr>
        <a:solidFill>
          <a:srgbClr val="A22138"/>
        </a:solidFill>
      </dgm:spPr>
      <dgm:t>
        <a:bodyPr/>
        <a:lstStyle/>
        <a:p>
          <a:r>
            <a:rPr lang="en-US" b="1" dirty="0">
              <a:latin typeface="Arial Narrow" panose="020B0606020202030204" pitchFamily="34" charset="0"/>
            </a:rPr>
            <a:t>Provide</a:t>
          </a:r>
        </a:p>
        <a:p>
          <a:r>
            <a:rPr lang="en-US" b="1" dirty="0">
              <a:latin typeface="Arial Narrow" panose="020B0606020202030204" pitchFamily="34" charset="0"/>
            </a:rPr>
            <a:t>Proximity support services</a:t>
          </a:r>
        </a:p>
      </dgm:t>
    </dgm:pt>
    <dgm:pt modelId="{49DBB5FC-E8B3-4DD0-B0C2-FD99E4974665}" type="parTrans" cxnId="{A30AE487-CAE9-4988-8ECC-9819D1C81310}">
      <dgm:prSet/>
      <dgm:spPr/>
      <dgm:t>
        <a:bodyPr/>
        <a:lstStyle/>
        <a:p>
          <a:endParaRPr lang="en-US"/>
        </a:p>
      </dgm:t>
    </dgm:pt>
    <dgm:pt modelId="{59F414E3-3F8A-469D-9528-C66A6A276323}" type="sibTrans" cxnId="{A30AE487-CAE9-4988-8ECC-9819D1C81310}">
      <dgm:prSet/>
      <dgm:spPr/>
      <dgm:t>
        <a:bodyPr/>
        <a:lstStyle/>
        <a:p>
          <a:endParaRPr lang="en-US"/>
        </a:p>
      </dgm:t>
    </dgm:pt>
    <dgm:pt modelId="{70B0143B-90B9-4EF6-B275-E4F7098CAB2A}">
      <dgm:prSet phldrT="[Texte]"/>
      <dgm:spPr>
        <a:solidFill>
          <a:srgbClr val="A22138"/>
        </a:solidFill>
      </dgm:spPr>
      <dgm:t>
        <a:bodyPr/>
        <a:lstStyle/>
        <a:p>
          <a:r>
            <a:rPr lang="en-US" b="1" dirty="0">
              <a:latin typeface="Arial Narrow" panose="020B0606020202030204" pitchFamily="34" charset="0"/>
            </a:rPr>
            <a:t>Consolidate / Groupings (stakeholders)</a:t>
          </a:r>
        </a:p>
      </dgm:t>
    </dgm:pt>
    <dgm:pt modelId="{71217951-A0DA-4EFE-96EF-2BFE8A0A9286}" type="parTrans" cxnId="{92F00537-3659-4308-83CC-35CFE0EF51FB}">
      <dgm:prSet/>
      <dgm:spPr/>
      <dgm:t>
        <a:bodyPr/>
        <a:lstStyle/>
        <a:p>
          <a:endParaRPr lang="en-US"/>
        </a:p>
      </dgm:t>
    </dgm:pt>
    <dgm:pt modelId="{6FF2C2DC-08DE-4220-995D-B3A993838048}" type="sibTrans" cxnId="{92F00537-3659-4308-83CC-35CFE0EF51FB}">
      <dgm:prSet/>
      <dgm:spPr/>
      <dgm:t>
        <a:bodyPr/>
        <a:lstStyle/>
        <a:p>
          <a:endParaRPr lang="en-US"/>
        </a:p>
      </dgm:t>
    </dgm:pt>
    <dgm:pt modelId="{DD192B33-F815-43AA-8CB6-FFF5E01DF336}">
      <dgm:prSet phldrT="[Texte]"/>
      <dgm:spPr>
        <a:solidFill>
          <a:srgbClr val="A22138"/>
        </a:solidFill>
      </dgm:spPr>
      <dgm:t>
        <a:bodyPr/>
        <a:lstStyle/>
        <a:p>
          <a:r>
            <a:rPr lang="en-US" b="1" dirty="0">
              <a:latin typeface="Arial Narrow" panose="020B0606020202030204" pitchFamily="34" charset="0"/>
            </a:rPr>
            <a:t>Adapt / Innovate new financing instrument</a:t>
          </a:r>
        </a:p>
      </dgm:t>
    </dgm:pt>
    <dgm:pt modelId="{8AE5DDAC-73EF-429B-B6F7-12183B77DC37}" type="parTrans" cxnId="{2FDC42C9-8AAF-4939-ADDB-ACFA955B6288}">
      <dgm:prSet/>
      <dgm:spPr/>
      <dgm:t>
        <a:bodyPr/>
        <a:lstStyle/>
        <a:p>
          <a:endParaRPr lang="en-US"/>
        </a:p>
      </dgm:t>
    </dgm:pt>
    <dgm:pt modelId="{08FBD219-27AD-436C-A2B3-9AAC8142B89D}" type="sibTrans" cxnId="{2FDC42C9-8AAF-4939-ADDB-ACFA955B6288}">
      <dgm:prSet/>
      <dgm:spPr/>
      <dgm:t>
        <a:bodyPr/>
        <a:lstStyle/>
        <a:p>
          <a:endParaRPr lang="en-US"/>
        </a:p>
      </dgm:t>
    </dgm:pt>
    <dgm:pt modelId="{B2251B64-93E6-4250-9836-36AF42A7B017}">
      <dgm:prSet phldrT="[Texte]"/>
      <dgm:spPr>
        <a:solidFill>
          <a:srgbClr val="A22138"/>
        </a:solidFill>
      </dgm:spPr>
      <dgm:t>
        <a:bodyPr/>
        <a:lstStyle/>
        <a:p>
          <a:r>
            <a:rPr lang="en-US" b="1" dirty="0">
              <a:latin typeface="Arial Narrow" panose="020B0606020202030204" pitchFamily="34" charset="0"/>
            </a:rPr>
            <a:t>Accelerate SMEs</a:t>
          </a:r>
        </a:p>
      </dgm:t>
    </dgm:pt>
    <dgm:pt modelId="{A0DC8E84-818B-42AE-AA2F-1C57EF21CD2B}" type="parTrans" cxnId="{F8C31F91-66A8-4F18-82EA-97E8D0A29C01}">
      <dgm:prSet/>
      <dgm:spPr/>
      <dgm:t>
        <a:bodyPr/>
        <a:lstStyle/>
        <a:p>
          <a:endParaRPr lang="en-US"/>
        </a:p>
      </dgm:t>
    </dgm:pt>
    <dgm:pt modelId="{18363BB5-CD8D-458D-9F7F-F6463D042719}" type="sibTrans" cxnId="{F8C31F91-66A8-4F18-82EA-97E8D0A29C01}">
      <dgm:prSet/>
      <dgm:spPr/>
      <dgm:t>
        <a:bodyPr/>
        <a:lstStyle/>
        <a:p>
          <a:endParaRPr lang="en-US"/>
        </a:p>
      </dgm:t>
    </dgm:pt>
    <dgm:pt modelId="{4498E7CB-8759-4836-A640-5AE2013C7E21}">
      <dgm:prSet phldrT="[Texte]"/>
      <dgm:spPr>
        <a:solidFill>
          <a:srgbClr val="A22138"/>
        </a:solidFill>
      </dgm:spPr>
      <dgm:t>
        <a:bodyPr/>
        <a:lstStyle/>
        <a:p>
          <a:r>
            <a:rPr lang="en-US" b="1" dirty="0">
              <a:latin typeface="Arial Narrow" panose="020B0606020202030204" pitchFamily="34" charset="0"/>
            </a:rPr>
            <a:t>Sensitization / Education of Stakeholder</a:t>
          </a:r>
        </a:p>
      </dgm:t>
    </dgm:pt>
    <dgm:pt modelId="{7CA6029C-6CB6-4E05-A615-4F4A611BB4F2}" type="parTrans" cxnId="{BDA3473C-3711-4992-AB51-7A8F56C59054}">
      <dgm:prSet/>
      <dgm:spPr/>
      <dgm:t>
        <a:bodyPr/>
        <a:lstStyle/>
        <a:p>
          <a:endParaRPr lang="en-US"/>
        </a:p>
      </dgm:t>
    </dgm:pt>
    <dgm:pt modelId="{16D7C0B0-AEE3-4D1E-80A7-2622D79D8802}" type="sibTrans" cxnId="{BDA3473C-3711-4992-AB51-7A8F56C59054}">
      <dgm:prSet/>
      <dgm:spPr/>
      <dgm:t>
        <a:bodyPr/>
        <a:lstStyle/>
        <a:p>
          <a:endParaRPr lang="en-US"/>
        </a:p>
      </dgm:t>
    </dgm:pt>
    <dgm:pt modelId="{071CFCDA-3313-44AA-B359-A553F843888E}" type="pres">
      <dgm:prSet presAssocID="{FF78D9A5-AC12-4D8C-AAFA-28962DE60B20}" presName="CompostProcess" presStyleCnt="0">
        <dgm:presLayoutVars>
          <dgm:dir/>
          <dgm:resizeHandles val="exact"/>
        </dgm:presLayoutVars>
      </dgm:prSet>
      <dgm:spPr/>
    </dgm:pt>
    <dgm:pt modelId="{3527F922-9EFC-4C83-887E-D7D51FF45D83}" type="pres">
      <dgm:prSet presAssocID="{FF78D9A5-AC12-4D8C-AAFA-28962DE60B20}" presName="arrow" presStyleLbl="bgShp" presStyleIdx="0" presStyleCnt="1" custLinFactNeighborX="-16047" custLinFactNeighborY="12403"/>
      <dgm:spPr>
        <a:solidFill>
          <a:srgbClr val="A22138"/>
        </a:solidFill>
      </dgm:spPr>
    </dgm:pt>
    <dgm:pt modelId="{D74E1457-A766-454B-A85A-A25AFE7EA83A}" type="pres">
      <dgm:prSet presAssocID="{FF78D9A5-AC12-4D8C-AAFA-28962DE60B20}" presName="linearProcess" presStyleCnt="0"/>
      <dgm:spPr/>
    </dgm:pt>
    <dgm:pt modelId="{6BF121BA-9C35-4812-A56C-1348AE33BE2D}" type="pres">
      <dgm:prSet presAssocID="{DEB3A781-D1BD-4459-8AF9-757C18015654}" presName="textNode" presStyleLbl="node1" presStyleIdx="0" presStyleCnt="6">
        <dgm:presLayoutVars>
          <dgm:bulletEnabled val="1"/>
        </dgm:presLayoutVars>
      </dgm:prSet>
      <dgm:spPr/>
    </dgm:pt>
    <dgm:pt modelId="{9B307081-DD20-43F0-A994-B7613988D07E}" type="pres">
      <dgm:prSet presAssocID="{3A8BD408-3DBB-4061-AC29-4C2D954F6EFB}" presName="sibTrans" presStyleCnt="0"/>
      <dgm:spPr/>
    </dgm:pt>
    <dgm:pt modelId="{E3FE2454-5105-4630-9D21-04F1861B8024}" type="pres">
      <dgm:prSet presAssocID="{4498E7CB-8759-4836-A640-5AE2013C7E21}" presName="textNode" presStyleLbl="node1" presStyleIdx="1" presStyleCnt="6">
        <dgm:presLayoutVars>
          <dgm:bulletEnabled val="1"/>
        </dgm:presLayoutVars>
      </dgm:prSet>
      <dgm:spPr/>
    </dgm:pt>
    <dgm:pt modelId="{0DF8F570-13BF-4970-911C-E91EF32CF6D6}" type="pres">
      <dgm:prSet presAssocID="{16D7C0B0-AEE3-4D1E-80A7-2622D79D8802}" presName="sibTrans" presStyleCnt="0"/>
      <dgm:spPr/>
    </dgm:pt>
    <dgm:pt modelId="{4102D08D-78D1-48B3-BE9A-4B7DEE675DBF}" type="pres">
      <dgm:prSet presAssocID="{6229C0C0-7362-4016-B84D-CE714790246F}" presName="textNode" presStyleLbl="node1" presStyleIdx="2" presStyleCnt="6">
        <dgm:presLayoutVars>
          <dgm:bulletEnabled val="1"/>
        </dgm:presLayoutVars>
      </dgm:prSet>
      <dgm:spPr/>
    </dgm:pt>
    <dgm:pt modelId="{3FF9C5C9-AFE6-41F0-B123-596B5FC1169D}" type="pres">
      <dgm:prSet presAssocID="{59F414E3-3F8A-469D-9528-C66A6A276323}" presName="sibTrans" presStyleCnt="0"/>
      <dgm:spPr/>
    </dgm:pt>
    <dgm:pt modelId="{BDAD209A-95DB-4422-AC89-9D8645C9CFF6}" type="pres">
      <dgm:prSet presAssocID="{70B0143B-90B9-4EF6-B275-E4F7098CAB2A}" presName="textNode" presStyleLbl="node1" presStyleIdx="3" presStyleCnt="6">
        <dgm:presLayoutVars>
          <dgm:bulletEnabled val="1"/>
        </dgm:presLayoutVars>
      </dgm:prSet>
      <dgm:spPr/>
    </dgm:pt>
    <dgm:pt modelId="{3F938AF0-378F-4713-95AB-C4ECE4934B03}" type="pres">
      <dgm:prSet presAssocID="{6FF2C2DC-08DE-4220-995D-B3A993838048}" presName="sibTrans" presStyleCnt="0"/>
      <dgm:spPr/>
    </dgm:pt>
    <dgm:pt modelId="{352BF15C-F560-405B-B7A6-00F500C25F45}" type="pres">
      <dgm:prSet presAssocID="{DD192B33-F815-43AA-8CB6-FFF5E01DF336}" presName="textNode" presStyleLbl="node1" presStyleIdx="4" presStyleCnt="6">
        <dgm:presLayoutVars>
          <dgm:bulletEnabled val="1"/>
        </dgm:presLayoutVars>
      </dgm:prSet>
      <dgm:spPr/>
    </dgm:pt>
    <dgm:pt modelId="{27DFA56F-1298-4AD9-AC00-EC1440B6F3AF}" type="pres">
      <dgm:prSet presAssocID="{08FBD219-27AD-436C-A2B3-9AAC8142B89D}" presName="sibTrans" presStyleCnt="0"/>
      <dgm:spPr/>
    </dgm:pt>
    <dgm:pt modelId="{6132971C-E218-436B-BB6F-733011826E20}" type="pres">
      <dgm:prSet presAssocID="{B2251B64-93E6-4250-9836-36AF42A7B017}" presName="textNode" presStyleLbl="node1" presStyleIdx="5" presStyleCnt="6">
        <dgm:presLayoutVars>
          <dgm:bulletEnabled val="1"/>
        </dgm:presLayoutVars>
      </dgm:prSet>
      <dgm:spPr/>
    </dgm:pt>
  </dgm:ptLst>
  <dgm:cxnLst>
    <dgm:cxn modelId="{74AB2F22-D8F7-4034-B6D5-518AAE018727}" type="presOf" srcId="{DEB3A781-D1BD-4459-8AF9-757C18015654}" destId="{6BF121BA-9C35-4812-A56C-1348AE33BE2D}" srcOrd="0" destOrd="0" presId="urn:microsoft.com/office/officeart/2005/8/layout/hProcess9"/>
    <dgm:cxn modelId="{92F00537-3659-4308-83CC-35CFE0EF51FB}" srcId="{FF78D9A5-AC12-4D8C-AAFA-28962DE60B20}" destId="{70B0143B-90B9-4EF6-B275-E4F7098CAB2A}" srcOrd="3" destOrd="0" parTransId="{71217951-A0DA-4EFE-96EF-2BFE8A0A9286}" sibTransId="{6FF2C2DC-08DE-4220-995D-B3A993838048}"/>
    <dgm:cxn modelId="{BDA3473C-3711-4992-AB51-7A8F56C59054}" srcId="{FF78D9A5-AC12-4D8C-AAFA-28962DE60B20}" destId="{4498E7CB-8759-4836-A640-5AE2013C7E21}" srcOrd="1" destOrd="0" parTransId="{7CA6029C-6CB6-4E05-A615-4F4A611BB4F2}" sibTransId="{16D7C0B0-AEE3-4D1E-80A7-2622D79D8802}"/>
    <dgm:cxn modelId="{BFF27B6E-A7D8-4F9F-9DE8-348F9CC9DA86}" srcId="{FF78D9A5-AC12-4D8C-AAFA-28962DE60B20}" destId="{DEB3A781-D1BD-4459-8AF9-757C18015654}" srcOrd="0" destOrd="0" parTransId="{93A36D6A-6EC1-4392-9DE4-A8E2D5BD7C1B}" sibTransId="{3A8BD408-3DBB-4061-AC29-4C2D954F6EFB}"/>
    <dgm:cxn modelId="{DE5EA77A-C6D6-4122-B1ED-4A32A2A107A9}" type="presOf" srcId="{4498E7CB-8759-4836-A640-5AE2013C7E21}" destId="{E3FE2454-5105-4630-9D21-04F1861B8024}" srcOrd="0" destOrd="0" presId="urn:microsoft.com/office/officeart/2005/8/layout/hProcess9"/>
    <dgm:cxn modelId="{04C5A381-A3F3-4A76-BD1D-CF3718685BFA}" type="presOf" srcId="{6229C0C0-7362-4016-B84D-CE714790246F}" destId="{4102D08D-78D1-48B3-BE9A-4B7DEE675DBF}" srcOrd="0" destOrd="0" presId="urn:microsoft.com/office/officeart/2005/8/layout/hProcess9"/>
    <dgm:cxn modelId="{A30AE487-CAE9-4988-8ECC-9819D1C81310}" srcId="{FF78D9A5-AC12-4D8C-AAFA-28962DE60B20}" destId="{6229C0C0-7362-4016-B84D-CE714790246F}" srcOrd="2" destOrd="0" parTransId="{49DBB5FC-E8B3-4DD0-B0C2-FD99E4974665}" sibTransId="{59F414E3-3F8A-469D-9528-C66A6A276323}"/>
    <dgm:cxn modelId="{F8C31F91-66A8-4F18-82EA-97E8D0A29C01}" srcId="{FF78D9A5-AC12-4D8C-AAFA-28962DE60B20}" destId="{B2251B64-93E6-4250-9836-36AF42A7B017}" srcOrd="5" destOrd="0" parTransId="{A0DC8E84-818B-42AE-AA2F-1C57EF21CD2B}" sibTransId="{18363BB5-CD8D-458D-9F7F-F6463D042719}"/>
    <dgm:cxn modelId="{E8951798-CC92-4559-966F-B2993781FA88}" type="presOf" srcId="{70B0143B-90B9-4EF6-B275-E4F7098CAB2A}" destId="{BDAD209A-95DB-4422-AC89-9D8645C9CFF6}" srcOrd="0" destOrd="0" presId="urn:microsoft.com/office/officeart/2005/8/layout/hProcess9"/>
    <dgm:cxn modelId="{85F87AAC-C221-4E2F-BB9F-37080B78CD1D}" type="presOf" srcId="{B2251B64-93E6-4250-9836-36AF42A7B017}" destId="{6132971C-E218-436B-BB6F-733011826E20}" srcOrd="0" destOrd="0" presId="urn:microsoft.com/office/officeart/2005/8/layout/hProcess9"/>
    <dgm:cxn modelId="{A11A8AB2-B092-48D6-8017-9FB0B1DF661B}" type="presOf" srcId="{DD192B33-F815-43AA-8CB6-FFF5E01DF336}" destId="{352BF15C-F560-405B-B7A6-00F500C25F45}" srcOrd="0" destOrd="0" presId="urn:microsoft.com/office/officeart/2005/8/layout/hProcess9"/>
    <dgm:cxn modelId="{33AB31B3-ED68-4EA1-B48E-087EB0CF1EA9}" type="presOf" srcId="{FF78D9A5-AC12-4D8C-AAFA-28962DE60B20}" destId="{071CFCDA-3313-44AA-B359-A553F843888E}" srcOrd="0" destOrd="0" presId="urn:microsoft.com/office/officeart/2005/8/layout/hProcess9"/>
    <dgm:cxn modelId="{2FDC42C9-8AAF-4939-ADDB-ACFA955B6288}" srcId="{FF78D9A5-AC12-4D8C-AAFA-28962DE60B20}" destId="{DD192B33-F815-43AA-8CB6-FFF5E01DF336}" srcOrd="4" destOrd="0" parTransId="{8AE5DDAC-73EF-429B-B6F7-12183B77DC37}" sibTransId="{08FBD219-27AD-436C-A2B3-9AAC8142B89D}"/>
    <dgm:cxn modelId="{651589AC-0622-439B-A1ED-219E9A0FF529}" type="presParOf" srcId="{071CFCDA-3313-44AA-B359-A553F843888E}" destId="{3527F922-9EFC-4C83-887E-D7D51FF45D83}" srcOrd="0" destOrd="0" presId="urn:microsoft.com/office/officeart/2005/8/layout/hProcess9"/>
    <dgm:cxn modelId="{8EEB4E3D-3501-468B-BA18-97DD37035F7B}" type="presParOf" srcId="{071CFCDA-3313-44AA-B359-A553F843888E}" destId="{D74E1457-A766-454B-A85A-A25AFE7EA83A}" srcOrd="1" destOrd="0" presId="urn:microsoft.com/office/officeart/2005/8/layout/hProcess9"/>
    <dgm:cxn modelId="{72DD2920-7CFE-4F2C-958F-7090D1C32CCC}" type="presParOf" srcId="{D74E1457-A766-454B-A85A-A25AFE7EA83A}" destId="{6BF121BA-9C35-4812-A56C-1348AE33BE2D}" srcOrd="0" destOrd="0" presId="urn:microsoft.com/office/officeart/2005/8/layout/hProcess9"/>
    <dgm:cxn modelId="{44E89DE6-94A1-42D6-A53E-218C55496ACF}" type="presParOf" srcId="{D74E1457-A766-454B-A85A-A25AFE7EA83A}" destId="{9B307081-DD20-43F0-A994-B7613988D07E}" srcOrd="1" destOrd="0" presId="urn:microsoft.com/office/officeart/2005/8/layout/hProcess9"/>
    <dgm:cxn modelId="{FA991B70-5526-4FA6-8E8E-3F77BE74273E}" type="presParOf" srcId="{D74E1457-A766-454B-A85A-A25AFE7EA83A}" destId="{E3FE2454-5105-4630-9D21-04F1861B8024}" srcOrd="2" destOrd="0" presId="urn:microsoft.com/office/officeart/2005/8/layout/hProcess9"/>
    <dgm:cxn modelId="{253B72A4-7428-4ED2-B776-2374171B08CF}" type="presParOf" srcId="{D74E1457-A766-454B-A85A-A25AFE7EA83A}" destId="{0DF8F570-13BF-4970-911C-E91EF32CF6D6}" srcOrd="3" destOrd="0" presId="urn:microsoft.com/office/officeart/2005/8/layout/hProcess9"/>
    <dgm:cxn modelId="{E1383C09-4377-4417-9DE0-19708057412A}" type="presParOf" srcId="{D74E1457-A766-454B-A85A-A25AFE7EA83A}" destId="{4102D08D-78D1-48B3-BE9A-4B7DEE675DBF}" srcOrd="4" destOrd="0" presId="urn:microsoft.com/office/officeart/2005/8/layout/hProcess9"/>
    <dgm:cxn modelId="{B31A09EA-870A-42B5-8F7B-08F21E0D250F}" type="presParOf" srcId="{D74E1457-A766-454B-A85A-A25AFE7EA83A}" destId="{3FF9C5C9-AFE6-41F0-B123-596B5FC1169D}" srcOrd="5" destOrd="0" presId="urn:microsoft.com/office/officeart/2005/8/layout/hProcess9"/>
    <dgm:cxn modelId="{659EA157-2F7C-4E52-84A6-002320920903}" type="presParOf" srcId="{D74E1457-A766-454B-A85A-A25AFE7EA83A}" destId="{BDAD209A-95DB-4422-AC89-9D8645C9CFF6}" srcOrd="6" destOrd="0" presId="urn:microsoft.com/office/officeart/2005/8/layout/hProcess9"/>
    <dgm:cxn modelId="{B5CE1A94-BF07-42A6-B449-E8AD4A87839A}" type="presParOf" srcId="{D74E1457-A766-454B-A85A-A25AFE7EA83A}" destId="{3F938AF0-378F-4713-95AB-C4ECE4934B03}" srcOrd="7" destOrd="0" presId="urn:microsoft.com/office/officeart/2005/8/layout/hProcess9"/>
    <dgm:cxn modelId="{99B8B36E-129C-4FBA-A2E8-41337D2DF132}" type="presParOf" srcId="{D74E1457-A766-454B-A85A-A25AFE7EA83A}" destId="{352BF15C-F560-405B-B7A6-00F500C25F45}" srcOrd="8" destOrd="0" presId="urn:microsoft.com/office/officeart/2005/8/layout/hProcess9"/>
    <dgm:cxn modelId="{784F6C22-453B-4BC8-A4E3-C92A184F6D10}" type="presParOf" srcId="{D74E1457-A766-454B-A85A-A25AFE7EA83A}" destId="{27DFA56F-1298-4AD9-AC00-EC1440B6F3AF}" srcOrd="9" destOrd="0" presId="urn:microsoft.com/office/officeart/2005/8/layout/hProcess9"/>
    <dgm:cxn modelId="{6234DDC1-2A90-4482-B8AB-ECC1E64CCDF9}" type="presParOf" srcId="{D74E1457-A766-454B-A85A-A25AFE7EA83A}" destId="{6132971C-E218-436B-BB6F-733011826E20}" srcOrd="10" destOrd="0" presId="urn:microsoft.com/office/officeart/2005/8/layout/hProcess9"/>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7F922-9EFC-4C83-887E-D7D51FF45D83}">
      <dsp:nvSpPr>
        <dsp:cNvPr id="0" name=""/>
        <dsp:cNvSpPr/>
      </dsp:nvSpPr>
      <dsp:spPr>
        <a:xfrm>
          <a:off x="0" y="0"/>
          <a:ext cx="6908800" cy="2293757"/>
        </a:xfrm>
        <a:prstGeom prst="rightArrow">
          <a:avLst/>
        </a:prstGeom>
        <a:solidFill>
          <a:srgbClr val="A22138"/>
        </a:solidFill>
        <a:ln>
          <a:noFill/>
        </a:ln>
        <a:effectLst/>
      </dsp:spPr>
      <dsp:style>
        <a:lnRef idx="0">
          <a:scrgbClr r="0" g="0" b="0"/>
        </a:lnRef>
        <a:fillRef idx="1">
          <a:scrgbClr r="0" g="0" b="0"/>
        </a:fillRef>
        <a:effectRef idx="0">
          <a:scrgbClr r="0" g="0" b="0"/>
        </a:effectRef>
        <a:fontRef idx="minor"/>
      </dsp:style>
    </dsp:sp>
    <dsp:sp modelId="{6BF121BA-9C35-4812-A56C-1348AE33BE2D}">
      <dsp:nvSpPr>
        <dsp:cNvPr id="0" name=""/>
        <dsp:cNvSpPr/>
      </dsp:nvSpPr>
      <dsp:spPr>
        <a:xfrm>
          <a:off x="2232" y="688127"/>
          <a:ext cx="1299765" cy="917502"/>
        </a:xfrm>
        <a:prstGeom prst="roundRect">
          <a:avLst/>
        </a:prstGeom>
        <a:solidFill>
          <a:srgbClr val="A221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Build and animate </a:t>
          </a:r>
          <a:r>
            <a:rPr lang="en-US" sz="1300" b="1" kern="1200" dirty="0" err="1">
              <a:latin typeface="Arial Narrow" panose="020B0606020202030204" pitchFamily="34" charset="0"/>
            </a:rPr>
            <a:t>Competive</a:t>
          </a:r>
          <a:r>
            <a:rPr lang="en-US" sz="1300" b="1" kern="1200" dirty="0">
              <a:latin typeface="Arial Narrow" panose="020B0606020202030204" pitchFamily="34" charset="0"/>
            </a:rPr>
            <a:t> Ecosystem 4.0</a:t>
          </a:r>
        </a:p>
      </dsp:txBody>
      <dsp:txXfrm>
        <a:off x="47021" y="732916"/>
        <a:ext cx="1210187" cy="827924"/>
      </dsp:txXfrm>
    </dsp:sp>
    <dsp:sp modelId="{E3FE2454-5105-4630-9D21-04F1861B8024}">
      <dsp:nvSpPr>
        <dsp:cNvPr id="0" name=""/>
        <dsp:cNvSpPr/>
      </dsp:nvSpPr>
      <dsp:spPr>
        <a:xfrm>
          <a:off x="1366986" y="688127"/>
          <a:ext cx="1299765" cy="917502"/>
        </a:xfrm>
        <a:prstGeom prst="roundRect">
          <a:avLst/>
        </a:prstGeom>
        <a:solidFill>
          <a:srgbClr val="A221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Sensitization / Education of Stakeholder</a:t>
          </a:r>
        </a:p>
      </dsp:txBody>
      <dsp:txXfrm>
        <a:off x="1411775" y="732916"/>
        <a:ext cx="1210187" cy="827924"/>
      </dsp:txXfrm>
    </dsp:sp>
    <dsp:sp modelId="{4102D08D-78D1-48B3-BE9A-4B7DEE675DBF}">
      <dsp:nvSpPr>
        <dsp:cNvPr id="0" name=""/>
        <dsp:cNvSpPr/>
      </dsp:nvSpPr>
      <dsp:spPr>
        <a:xfrm>
          <a:off x="2731740" y="688127"/>
          <a:ext cx="1299765" cy="917502"/>
        </a:xfrm>
        <a:prstGeom prst="roundRect">
          <a:avLst/>
        </a:prstGeom>
        <a:solidFill>
          <a:srgbClr val="A221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Provide</a:t>
          </a:r>
        </a:p>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Proximity support services</a:t>
          </a:r>
        </a:p>
      </dsp:txBody>
      <dsp:txXfrm>
        <a:off x="2776529" y="732916"/>
        <a:ext cx="1210187" cy="827924"/>
      </dsp:txXfrm>
    </dsp:sp>
    <dsp:sp modelId="{BDAD209A-95DB-4422-AC89-9D8645C9CFF6}">
      <dsp:nvSpPr>
        <dsp:cNvPr id="0" name=""/>
        <dsp:cNvSpPr/>
      </dsp:nvSpPr>
      <dsp:spPr>
        <a:xfrm>
          <a:off x="4096494" y="688127"/>
          <a:ext cx="1299765" cy="917502"/>
        </a:xfrm>
        <a:prstGeom prst="roundRect">
          <a:avLst/>
        </a:prstGeom>
        <a:solidFill>
          <a:srgbClr val="A221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Consolidate / Groupings (stakeholders)</a:t>
          </a:r>
        </a:p>
      </dsp:txBody>
      <dsp:txXfrm>
        <a:off x="4141283" y="732916"/>
        <a:ext cx="1210187" cy="827924"/>
      </dsp:txXfrm>
    </dsp:sp>
    <dsp:sp modelId="{352BF15C-F560-405B-B7A6-00F500C25F45}">
      <dsp:nvSpPr>
        <dsp:cNvPr id="0" name=""/>
        <dsp:cNvSpPr/>
      </dsp:nvSpPr>
      <dsp:spPr>
        <a:xfrm>
          <a:off x="5461248" y="688127"/>
          <a:ext cx="1299765" cy="917502"/>
        </a:xfrm>
        <a:prstGeom prst="roundRect">
          <a:avLst/>
        </a:prstGeom>
        <a:solidFill>
          <a:srgbClr val="A221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Adapt / Innovate new financing instrument</a:t>
          </a:r>
        </a:p>
      </dsp:txBody>
      <dsp:txXfrm>
        <a:off x="5506037" y="732916"/>
        <a:ext cx="1210187" cy="827924"/>
      </dsp:txXfrm>
    </dsp:sp>
    <dsp:sp modelId="{6132971C-E218-436B-BB6F-733011826E20}">
      <dsp:nvSpPr>
        <dsp:cNvPr id="0" name=""/>
        <dsp:cNvSpPr/>
      </dsp:nvSpPr>
      <dsp:spPr>
        <a:xfrm>
          <a:off x="6826001" y="688127"/>
          <a:ext cx="1299765" cy="917502"/>
        </a:xfrm>
        <a:prstGeom prst="roundRect">
          <a:avLst/>
        </a:prstGeom>
        <a:solidFill>
          <a:srgbClr val="A221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latin typeface="Arial Narrow" panose="020B0606020202030204" pitchFamily="34" charset="0"/>
            </a:rPr>
            <a:t>Accelerate SMEs</a:t>
          </a:r>
        </a:p>
      </dsp:txBody>
      <dsp:txXfrm>
        <a:off x="6870790" y="732916"/>
        <a:ext cx="1210187" cy="82792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1T21:12:00.979"/>
    </inkml:context>
    <inkml:brush xml:id="br0">
      <inkml:brushProperty name="width" value="0.05" units="cm"/>
      <inkml:brushProperty name="height" value="0.05" units="cm"/>
    </inkml:brush>
  </inkml:definitions>
  <inkml:trace contextRef="#ctx0" brushRef="#br0">1 82 7315,'15'-33'1969,"11"5"608,14 13-2208,5 10 31,4 8-224,6 6-48,-10 5-112,5 10 32,-4 1-128,-1 4-256,-9 3-224,6-4-545,-19-10-1504,-18-24 192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A0DF2-58B0-40F8-AD6B-225B907FEBE2}" type="datetimeFigureOut">
              <a:rPr lang="en-US" smtClean="0"/>
              <a:t>1/22/2025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B12CB1-E250-4149-98A1-61F73554E02B}" type="slidenum">
              <a:rPr lang="en-US" smtClean="0"/>
              <a:t>‹N°›</a:t>
            </a:fld>
            <a:endParaRPr lang="en-US"/>
          </a:p>
        </p:txBody>
      </p:sp>
    </p:spTree>
    <p:extLst>
      <p:ext uri="{BB962C8B-B14F-4D97-AF65-F5344CB8AC3E}">
        <p14:creationId xmlns:p14="http://schemas.microsoft.com/office/powerpoint/2010/main" val="1155464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1" indent="0">
              <a:lnSpc>
                <a:spcPct val="110000"/>
              </a:lnSpc>
              <a:spcBef>
                <a:spcPts val="0"/>
              </a:spcBef>
              <a:spcAft>
                <a:spcPts val="800"/>
              </a:spcAft>
              <a:buNone/>
            </a:pPr>
            <a:r>
              <a:rPr lang="en-US" sz="1200" b="1" kern="100" dirty="0">
                <a:solidFill>
                  <a:srgbClr val="A22138"/>
                </a:solidFill>
                <a:latin typeface="Arial Narrow" panose="020B0606020202030204" pitchFamily="34" charset="0"/>
                <a:cs typeface="Times New Roman" panose="02020603050405020304" pitchFamily="18" charset="0"/>
              </a:rPr>
              <a:t>Brief overview of the SME landscape in Cameroon:</a:t>
            </a:r>
          </a:p>
          <a:p>
            <a:pPr marL="0" indent="0">
              <a:spcBef>
                <a:spcPts val="0"/>
              </a:spcBef>
              <a:buNone/>
            </a:pPr>
            <a:r>
              <a:rPr lang="en-GB" sz="1200" dirty="0">
                <a:latin typeface="Arial Narrow" panose="020B0606020202030204" pitchFamily="34" charset="0"/>
              </a:rPr>
              <a:t>Number of SMEs: </a:t>
            </a:r>
          </a:p>
          <a:p>
            <a:pPr>
              <a:spcBef>
                <a:spcPts val="0"/>
              </a:spcBef>
            </a:pPr>
            <a:r>
              <a:rPr lang="en-GB" sz="1200" dirty="0">
                <a:latin typeface="Arial Narrow" panose="020B0606020202030204" pitchFamily="34" charset="0"/>
              </a:rPr>
              <a:t>   Approximately </a:t>
            </a:r>
            <a:r>
              <a:rPr lang="en-GB" sz="1200" b="1" dirty="0">
                <a:latin typeface="Arial Narrow" panose="020B0606020202030204" pitchFamily="34" charset="0"/>
              </a:rPr>
              <a:t>370,000</a:t>
            </a:r>
            <a:r>
              <a:rPr lang="en-GB" sz="1200" dirty="0">
                <a:latin typeface="Arial Narrow" panose="020B0606020202030204" pitchFamily="34" charset="0"/>
              </a:rPr>
              <a:t> registered SMEs.  </a:t>
            </a:r>
          </a:p>
          <a:p>
            <a:pPr>
              <a:spcBef>
                <a:spcPts val="0"/>
              </a:spcBef>
            </a:pPr>
            <a:r>
              <a:rPr lang="en-GB" sz="1200" dirty="0">
                <a:latin typeface="Arial Narrow" panose="020B0606020202030204" pitchFamily="34" charset="0"/>
              </a:rPr>
              <a:t> Over </a:t>
            </a:r>
            <a:r>
              <a:rPr lang="en-GB" sz="1200" b="1" dirty="0">
                <a:latin typeface="Arial Narrow" panose="020B0606020202030204" pitchFamily="34" charset="0"/>
              </a:rPr>
              <a:t>90% </a:t>
            </a:r>
            <a:r>
              <a:rPr lang="en-GB" sz="1200" dirty="0">
                <a:latin typeface="Arial Narrow" panose="020B0606020202030204" pitchFamily="34" charset="0"/>
              </a:rPr>
              <a:t>of businesses in Cameroon. </a:t>
            </a:r>
          </a:p>
          <a:p>
            <a:pPr>
              <a:spcBef>
                <a:spcPts val="0"/>
              </a:spcBef>
            </a:pPr>
            <a:r>
              <a:rPr lang="en-GB" sz="1200" b="1" dirty="0">
                <a:latin typeface="Arial Narrow" panose="020B0606020202030204" pitchFamily="34" charset="0"/>
              </a:rPr>
              <a:t>97 % Individual enterprises </a:t>
            </a:r>
            <a:r>
              <a:rPr lang="en-GB" sz="1200" dirty="0">
                <a:latin typeface="Arial Narrow" panose="020B0606020202030204" pitchFamily="34" charset="0"/>
              </a:rPr>
              <a:t> </a:t>
            </a:r>
          </a:p>
          <a:p>
            <a:pPr>
              <a:spcBef>
                <a:spcPts val="0"/>
              </a:spcBef>
            </a:pPr>
            <a:r>
              <a:rPr lang="en-GB" sz="1200" dirty="0">
                <a:latin typeface="Arial Narrow" panose="020B0606020202030204" pitchFamily="34" charset="0"/>
              </a:rPr>
              <a:t>  Contribute to </a:t>
            </a:r>
            <a:r>
              <a:rPr lang="en-GB" sz="1200" b="1" dirty="0">
                <a:latin typeface="Arial Narrow" panose="020B0606020202030204" pitchFamily="34" charset="0"/>
              </a:rPr>
              <a:t>60-70% </a:t>
            </a:r>
            <a:r>
              <a:rPr lang="en-GB" sz="1200" dirty="0">
                <a:latin typeface="Arial Narrow" panose="020B0606020202030204" pitchFamily="34" charset="0"/>
              </a:rPr>
              <a:t>of employment. </a:t>
            </a:r>
          </a:p>
          <a:p>
            <a:pPr marL="0" indent="0">
              <a:spcBef>
                <a:spcPts val="0"/>
              </a:spcBef>
              <a:buNone/>
            </a:pPr>
            <a:r>
              <a:rPr lang="en-GB" sz="1200" b="1" dirty="0">
                <a:latin typeface="Arial Narrow" panose="020B0606020202030204" pitchFamily="34" charset="0"/>
              </a:rPr>
              <a:t> Key Sectors:   </a:t>
            </a:r>
          </a:p>
          <a:p>
            <a:pPr>
              <a:spcBef>
                <a:spcPts val="0"/>
              </a:spcBef>
            </a:pPr>
            <a:r>
              <a:rPr lang="en-GB" sz="1200" dirty="0">
                <a:latin typeface="Arial Narrow" panose="020B0606020202030204" pitchFamily="34" charset="0"/>
              </a:rPr>
              <a:t> Agriculture &amp; </a:t>
            </a:r>
            <a:r>
              <a:rPr lang="en-GB" sz="1200" dirty="0" err="1">
                <a:latin typeface="Arial Narrow" panose="020B0606020202030204" pitchFamily="34" charset="0"/>
              </a:rPr>
              <a:t>Agro</a:t>
            </a:r>
            <a:r>
              <a:rPr lang="en-GB" sz="1200" dirty="0">
                <a:latin typeface="Arial Narrow" panose="020B0606020202030204" pitchFamily="34" charset="0"/>
              </a:rPr>
              <a:t>-processing: 40% of SMEs; key products include cocoa, coffee, cassava.   </a:t>
            </a:r>
          </a:p>
          <a:p>
            <a:pPr>
              <a:spcBef>
                <a:spcPts val="0"/>
              </a:spcBef>
            </a:pPr>
            <a:r>
              <a:rPr lang="en-GB" sz="1200" dirty="0">
                <a:latin typeface="Arial Narrow" panose="020B0606020202030204" pitchFamily="34" charset="0"/>
              </a:rPr>
              <a:t> Trade &amp; Retail: 35% of SMEs; vital for local goods and services.   </a:t>
            </a:r>
          </a:p>
          <a:p>
            <a:pPr>
              <a:spcBef>
                <a:spcPts val="0"/>
              </a:spcBef>
            </a:pPr>
            <a:r>
              <a:rPr lang="en-GB" sz="1200" dirty="0">
                <a:latin typeface="Arial Narrow" panose="020B0606020202030204" pitchFamily="34" charset="0"/>
              </a:rPr>
              <a:t> Manufacturing: 15% of SMEs; includes food processing and textiles.   </a:t>
            </a:r>
          </a:p>
          <a:p>
            <a:pPr>
              <a:spcBef>
                <a:spcPts val="0"/>
              </a:spcBef>
            </a:pPr>
            <a:r>
              <a:rPr lang="en-GB" sz="1200" dirty="0">
                <a:latin typeface="Arial Narrow" panose="020B0606020202030204" pitchFamily="34" charset="0"/>
              </a:rPr>
              <a:t>Services: 10% of SMEs; encompasses transportation, hospitality, and ICT. </a:t>
            </a:r>
          </a:p>
          <a:p>
            <a:pPr marL="0" indent="0">
              <a:spcBef>
                <a:spcPts val="0"/>
              </a:spcBef>
              <a:buNone/>
            </a:pPr>
            <a:r>
              <a:rPr lang="en-GB" sz="1200" b="1" dirty="0">
                <a:latin typeface="Arial Narrow" panose="020B0606020202030204" pitchFamily="34" charset="0"/>
              </a:rPr>
              <a:t>Average Employees:   </a:t>
            </a:r>
          </a:p>
          <a:p>
            <a:pPr>
              <a:spcBef>
                <a:spcPts val="0"/>
              </a:spcBef>
            </a:pPr>
            <a:r>
              <a:rPr lang="en-GB" sz="1200" dirty="0">
                <a:latin typeface="Arial Narrow" panose="020B0606020202030204" pitchFamily="34" charset="0"/>
              </a:rPr>
              <a:t> Approximately </a:t>
            </a:r>
            <a:r>
              <a:rPr lang="en-GB" sz="1200" b="1" dirty="0">
                <a:solidFill>
                  <a:srgbClr val="FF0000"/>
                </a:solidFill>
                <a:latin typeface="Arial Narrow" panose="020B0606020202030204" pitchFamily="34" charset="0"/>
              </a:rPr>
              <a:t>3-5 employees </a:t>
            </a:r>
            <a:r>
              <a:rPr lang="en-GB" sz="1200" dirty="0">
                <a:latin typeface="Arial Narrow" panose="020B0606020202030204" pitchFamily="34" charset="0"/>
              </a:rPr>
              <a:t>per SME. </a:t>
            </a:r>
          </a:p>
          <a:p>
            <a:pPr>
              <a:spcBef>
                <a:spcPts val="0"/>
              </a:spcBef>
            </a:pPr>
            <a:r>
              <a:rPr lang="en-GB" sz="1200" b="1" dirty="0">
                <a:latin typeface="Arial Narrow" panose="020B0606020202030204" pitchFamily="34" charset="0"/>
              </a:rPr>
              <a:t> Challenges:  </a:t>
            </a:r>
          </a:p>
          <a:p>
            <a:pPr>
              <a:spcBef>
                <a:spcPts val="0"/>
              </a:spcBef>
            </a:pPr>
            <a:r>
              <a:rPr lang="en-GB" sz="1200" dirty="0">
                <a:latin typeface="Arial Narrow" panose="020B0606020202030204" pitchFamily="34" charset="0"/>
              </a:rPr>
              <a:t> Access to Finance: Only </a:t>
            </a:r>
            <a:r>
              <a:rPr lang="en-GB" sz="1200" b="1" dirty="0">
                <a:solidFill>
                  <a:srgbClr val="C00000"/>
                </a:solidFill>
                <a:latin typeface="Arial Narrow" panose="020B0606020202030204" pitchFamily="34" charset="0"/>
              </a:rPr>
              <a:t>10% </a:t>
            </a:r>
            <a:r>
              <a:rPr lang="en-GB" sz="1200" dirty="0">
                <a:latin typeface="Arial Narrow" panose="020B0606020202030204" pitchFamily="34" charset="0"/>
              </a:rPr>
              <a:t>of SMEs </a:t>
            </a:r>
            <a:r>
              <a:rPr lang="en-GB" sz="1200" b="1" dirty="0">
                <a:solidFill>
                  <a:srgbClr val="C00000"/>
                </a:solidFill>
                <a:latin typeface="Arial Narrow" panose="020B0606020202030204" pitchFamily="34" charset="0"/>
              </a:rPr>
              <a:t>have access to bank loans</a:t>
            </a:r>
            <a:r>
              <a:rPr lang="en-GB" sz="1200" dirty="0">
                <a:latin typeface="Arial Narrow" panose="020B0606020202030204" pitchFamily="34" charset="0"/>
              </a:rPr>
              <a:t>.  </a:t>
            </a:r>
          </a:p>
          <a:p>
            <a:pPr>
              <a:spcBef>
                <a:spcPts val="0"/>
              </a:spcBef>
            </a:pPr>
            <a:r>
              <a:rPr lang="en-GB" sz="1200" dirty="0">
                <a:latin typeface="Arial Narrow" panose="020B0606020202030204" pitchFamily="34" charset="0"/>
              </a:rPr>
              <a:t>Infrastructure Deficiencies: </a:t>
            </a:r>
            <a:r>
              <a:rPr lang="en-GB" sz="1200" b="1" dirty="0">
                <a:solidFill>
                  <a:srgbClr val="C00000"/>
                </a:solidFill>
                <a:latin typeface="Arial Narrow" panose="020B0606020202030204" pitchFamily="34" charset="0"/>
              </a:rPr>
              <a:t>50% of rural SMEs lack </a:t>
            </a:r>
            <a:r>
              <a:rPr lang="en-GB" sz="1200" dirty="0">
                <a:latin typeface="Arial Narrow" panose="020B0606020202030204" pitchFamily="34" charset="0"/>
              </a:rPr>
              <a:t>reliable </a:t>
            </a:r>
            <a:r>
              <a:rPr lang="en-GB" sz="1200" b="1" dirty="0">
                <a:solidFill>
                  <a:srgbClr val="C00000"/>
                </a:solidFill>
                <a:latin typeface="Arial Narrow" panose="020B0606020202030204" pitchFamily="34" charset="0"/>
              </a:rPr>
              <a:t>electricity. </a:t>
            </a:r>
          </a:p>
          <a:p>
            <a:pPr>
              <a:spcBef>
                <a:spcPts val="0"/>
              </a:spcBef>
            </a:pPr>
            <a:r>
              <a:rPr lang="en-GB" sz="1200" dirty="0">
                <a:latin typeface="Arial Narrow" panose="020B0606020202030204" pitchFamily="34" charset="0"/>
              </a:rPr>
              <a:t> Market Competition: </a:t>
            </a:r>
            <a:r>
              <a:rPr lang="en-GB" sz="1200" b="1" dirty="0">
                <a:solidFill>
                  <a:srgbClr val="C00000"/>
                </a:solidFill>
                <a:latin typeface="Arial Narrow" panose="020B0606020202030204" pitchFamily="34" charset="0"/>
              </a:rPr>
              <a:t>70% of SMEs report challenges </a:t>
            </a:r>
            <a:r>
              <a:rPr lang="en-GB" sz="1200" dirty="0">
                <a:latin typeface="Arial Narrow" panose="020B0606020202030204" pitchFamily="34" charset="0"/>
              </a:rPr>
              <a:t>from </a:t>
            </a:r>
            <a:r>
              <a:rPr lang="en-GB" sz="1200" b="1" dirty="0">
                <a:solidFill>
                  <a:srgbClr val="C00000"/>
                </a:solidFill>
                <a:latin typeface="Arial Narrow" panose="020B0606020202030204" pitchFamily="34" charset="0"/>
              </a:rPr>
              <a:t>larger firms and imports. </a:t>
            </a:r>
          </a:p>
          <a:p>
            <a:pPr>
              <a:spcBef>
                <a:spcPts val="0"/>
              </a:spcBef>
            </a:pPr>
            <a:r>
              <a:rPr lang="en-GB" sz="1200" dirty="0">
                <a:latin typeface="Arial Narrow" panose="020B0606020202030204" pitchFamily="34" charset="0"/>
              </a:rPr>
              <a:t> Skill Gaps: </a:t>
            </a:r>
            <a:r>
              <a:rPr lang="en-GB" sz="1200" b="1" dirty="0">
                <a:solidFill>
                  <a:srgbClr val="C00000"/>
                </a:solidFill>
                <a:latin typeface="Arial Narrow" panose="020B0606020202030204" pitchFamily="34" charset="0"/>
              </a:rPr>
              <a:t>40% of SMEs </a:t>
            </a:r>
            <a:r>
              <a:rPr lang="en-GB" sz="1200" dirty="0">
                <a:latin typeface="Arial Narrow" panose="020B0606020202030204" pitchFamily="34" charset="0"/>
              </a:rPr>
              <a:t>cite a shortage of </a:t>
            </a:r>
            <a:r>
              <a:rPr lang="en-GB" sz="1200" b="1" dirty="0">
                <a:solidFill>
                  <a:srgbClr val="C00000"/>
                </a:solidFill>
                <a:latin typeface="Arial Narrow" panose="020B0606020202030204" pitchFamily="34" charset="0"/>
              </a:rPr>
              <a:t>adapted skilled labour</a:t>
            </a:r>
            <a:r>
              <a:rPr lang="en-GB" sz="1200" dirty="0">
                <a:latin typeface="Arial Narrow" panose="020B0606020202030204" pitchFamily="34" charset="0"/>
              </a:rPr>
              <a:t>.</a:t>
            </a:r>
          </a:p>
          <a:p>
            <a:endParaRPr lang="en-US"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81D92A-4A20-4A2D-A9F5-211997E6C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81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43265-96C8-9E4D-7BA9-F2A18E814197}"/>
            </a:ext>
          </a:extLst>
        </p:cNvPr>
        <p:cNvGrpSpPr/>
        <p:nvPr/>
      </p:nvGrpSpPr>
      <p:grpSpPr>
        <a:xfrm>
          <a:off x="0" y="0"/>
          <a:ext cx="0" cy="0"/>
          <a:chOff x="0" y="0"/>
          <a:chExt cx="0" cy="0"/>
        </a:xfrm>
      </p:grpSpPr>
      <p:sp>
        <p:nvSpPr>
          <p:cNvPr id="137218" name="Folienbildplatzhalter 1">
            <a:extLst>
              <a:ext uri="{FF2B5EF4-FFF2-40B4-BE49-F238E27FC236}">
                <a16:creationId xmlns:a16="http://schemas.microsoft.com/office/drawing/2014/main" id="{3CFE7221-DDC3-B9A7-103B-61C5A0DD7E05}"/>
              </a:ext>
            </a:extLst>
          </p:cNvPr>
          <p:cNvSpPr>
            <a:spLocks noGrp="1" noRot="1" noChangeAspect="1" noTextEdit="1"/>
          </p:cNvSpPr>
          <p:nvPr>
            <p:ph type="sldImg"/>
          </p:nvPr>
        </p:nvSpPr>
        <p:spPr>
          <a:ln/>
        </p:spPr>
      </p:sp>
      <p:sp>
        <p:nvSpPr>
          <p:cNvPr id="137219" name="Notizenplatzhalter 2">
            <a:extLst>
              <a:ext uri="{FF2B5EF4-FFF2-40B4-BE49-F238E27FC236}">
                <a16:creationId xmlns:a16="http://schemas.microsoft.com/office/drawing/2014/main" id="{0AF26303-FA5B-EBF9-4538-8868CD9024C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1" dirty="0">
              <a:latin typeface="Arial Narrow" panose="020B0606020202030204" pitchFamily="34" charset="0"/>
            </a:endParaRPr>
          </a:p>
          <a:p>
            <a:r>
              <a:rPr lang="en-US" dirty="0"/>
              <a:t>reveals that </a:t>
            </a:r>
            <a:r>
              <a:rPr lang="en-US" b="1" dirty="0">
                <a:solidFill>
                  <a:srgbClr val="C00000"/>
                </a:solidFill>
              </a:rPr>
              <a:t>in 2020, 330,543 business units </a:t>
            </a:r>
            <a:r>
              <a:rPr lang="en-US" dirty="0"/>
              <a:t>were registered by its ministerial department.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C00000"/>
                </a:solidFill>
              </a:rPr>
              <a:t>98.5 are TPE </a:t>
            </a:r>
            <a:r>
              <a:rPr lang="en-US" dirty="0"/>
              <a:t>(very small enterprises) and PE (small enterprises) and </a:t>
            </a:r>
            <a:r>
              <a:rPr lang="en-US" b="1" dirty="0"/>
              <a:t>1.3% are ME </a:t>
            </a:r>
            <a:r>
              <a:rPr lang="en-US" dirty="0"/>
              <a:t>(medium-sized enterprises)", explains Minpmeesa. </a:t>
            </a:r>
          </a:p>
          <a:p>
            <a:endParaRPr lang="en-US" dirty="0"/>
          </a:p>
          <a:p>
            <a:r>
              <a:rPr lang="en-US" dirty="0"/>
              <a:t>Which represents </a:t>
            </a:r>
            <a:r>
              <a:rPr lang="en-US" b="1" dirty="0"/>
              <a:t>"99.8% </a:t>
            </a:r>
            <a:r>
              <a:rPr lang="en-US" dirty="0"/>
              <a:t>of the total business population in Cameroon", It is also a little over </a:t>
            </a:r>
            <a:r>
              <a:rPr lang="en-US" b="1" dirty="0">
                <a:solidFill>
                  <a:srgbClr val="C00000"/>
                </a:solidFill>
              </a:rPr>
              <a:t>100,000 SME</a:t>
            </a:r>
            <a:r>
              <a:rPr lang="en-US" dirty="0"/>
              <a:t>s created </a:t>
            </a:r>
            <a:r>
              <a:rPr lang="en-US" b="1" dirty="0"/>
              <a:t>in four years, </a:t>
            </a:r>
            <a:r>
              <a:rPr lang="en-US" dirty="0"/>
              <a:t>because in 2016, the country had </a:t>
            </a:r>
            <a:r>
              <a:rPr lang="en-US" b="1" dirty="0"/>
              <a:t>209,000.“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dirty="0">
              <a:latin typeface="Arial Narrow" panose="020B0606020202030204" pitchFamily="34" charset="0"/>
            </a:endParaRPr>
          </a:p>
          <a:p>
            <a:pPr lvl="0" algn="l">
              <a:buNone/>
            </a:pPr>
            <a:r>
              <a:rPr lang="en-GB" b="1" dirty="0">
                <a:latin typeface="Arial Narrow" panose="020B0606020202030204" pitchFamily="34" charset="0"/>
              </a:rPr>
              <a:t>Localized Solutions: </a:t>
            </a:r>
            <a:r>
              <a:rPr lang="en-GB" dirty="0">
                <a:latin typeface="Arial Narrow" panose="020B0606020202030204" pitchFamily="34" charset="0"/>
              </a:rPr>
              <a:t>Financial institutions tailored to regional needs.</a:t>
            </a:r>
            <a:endParaRPr lang="en-US" dirty="0"/>
          </a:p>
          <a:p>
            <a:pPr lvl="0" algn="ctr"/>
            <a:r>
              <a:rPr lang="en-GB" b="1" dirty="0">
                <a:latin typeface="Arial Narrow" panose="020B0606020202030204" pitchFamily="34" charset="0"/>
              </a:rPr>
              <a:t>Community Engagement: </a:t>
            </a:r>
            <a:r>
              <a:rPr lang="en-GB" dirty="0">
                <a:latin typeface="Arial Narrow" panose="020B0606020202030204" pitchFamily="34" charset="0"/>
              </a:rPr>
              <a:t>Better understanding of local markets.</a:t>
            </a:r>
          </a:p>
          <a:p>
            <a:pPr lvl="0" algn="l"/>
            <a:r>
              <a:rPr lang="en-GB" b="1" dirty="0">
                <a:latin typeface="Arial Narrow" panose="020B0606020202030204" pitchFamily="34" charset="0"/>
              </a:rPr>
              <a:t>Tailored Financial Products: </a:t>
            </a:r>
            <a:r>
              <a:rPr lang="en-GB" dirty="0">
                <a:latin typeface="Arial Narrow" panose="020B0606020202030204" pitchFamily="34" charset="0"/>
              </a:rPr>
              <a:t>Microloans, flexible repayment options</a:t>
            </a:r>
          </a:p>
          <a:p>
            <a:endParaRPr lang="fr-FR" sz="1200" b="1" i="1" dirty="0">
              <a:latin typeface="Arial Narrow" panose="020B0606020202030204" pitchFamily="34" charset="0"/>
            </a:endParaRPr>
          </a:p>
          <a:p>
            <a:pPr eaLnBrk="1" hangingPunct="1"/>
            <a:endParaRPr lang="en-US" dirty="0"/>
          </a:p>
        </p:txBody>
      </p:sp>
      <p:sp>
        <p:nvSpPr>
          <p:cNvPr id="137220" name="Foliennummernplatzhalter 3">
            <a:extLst>
              <a:ext uri="{FF2B5EF4-FFF2-40B4-BE49-F238E27FC236}">
                <a16:creationId xmlns:a16="http://schemas.microsoft.com/office/drawing/2014/main" id="{D3296097-CFFF-A019-7E38-90D4A72CB4CF}"/>
              </a:ext>
            </a:extLst>
          </p:cNvPr>
          <p:cNvSpPr>
            <a:spLocks noGrp="1"/>
          </p:cNvSpPr>
          <p:nvPr>
            <p:ph type="sldNum" sz="quarter" idx="5"/>
          </p:nvPr>
        </p:nvSpPr>
        <p:spPr>
          <a:noFill/>
        </p:spPr>
        <p:txBody>
          <a:bodyPr/>
          <a:lstStyle>
            <a:lvl1pPr defTabSz="898525" eaLnBrk="0" hangingPunct="0">
              <a:defRPr sz="1000" b="1">
                <a:solidFill>
                  <a:schemeClr val="tx1"/>
                </a:solidFill>
                <a:latin typeface="Arial" pitchFamily="34" charset="0"/>
                <a:cs typeface="Times New Roman" pitchFamily="18" charset="0"/>
              </a:defRPr>
            </a:lvl1pPr>
            <a:lvl2pPr marL="742950" indent="-285750" defTabSz="898525" eaLnBrk="0" hangingPunct="0">
              <a:defRPr sz="1000" b="1">
                <a:solidFill>
                  <a:schemeClr val="tx1"/>
                </a:solidFill>
                <a:latin typeface="Arial" pitchFamily="34" charset="0"/>
                <a:cs typeface="Times New Roman" pitchFamily="18" charset="0"/>
              </a:defRPr>
            </a:lvl2pPr>
            <a:lvl3pPr marL="1143000" indent="-228600" defTabSz="898525" eaLnBrk="0" hangingPunct="0">
              <a:defRPr sz="1000" b="1">
                <a:solidFill>
                  <a:schemeClr val="tx1"/>
                </a:solidFill>
                <a:latin typeface="Arial" pitchFamily="34" charset="0"/>
                <a:cs typeface="Times New Roman" pitchFamily="18" charset="0"/>
              </a:defRPr>
            </a:lvl3pPr>
            <a:lvl4pPr marL="1600200" indent="-228600" defTabSz="898525" eaLnBrk="0" hangingPunct="0">
              <a:defRPr sz="1000" b="1">
                <a:solidFill>
                  <a:schemeClr val="tx1"/>
                </a:solidFill>
                <a:latin typeface="Arial" pitchFamily="34" charset="0"/>
                <a:cs typeface="Times New Roman" pitchFamily="18" charset="0"/>
              </a:defRPr>
            </a:lvl4pPr>
            <a:lvl5pPr marL="2057400" indent="-228600" defTabSz="898525" eaLnBrk="0" hangingPunct="0">
              <a:defRPr sz="1000" b="1">
                <a:solidFill>
                  <a:schemeClr val="tx1"/>
                </a:solidFill>
                <a:latin typeface="Arial" pitchFamily="34" charset="0"/>
                <a:cs typeface="Times New Roman" pitchFamily="18" charset="0"/>
              </a:defRPr>
            </a:lvl5pPr>
            <a:lvl6pPr marL="25146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r" defTabSz="898525" rtl="0" eaLnBrk="1" fontAlgn="auto" latinLnBrk="0" hangingPunct="1">
              <a:lnSpc>
                <a:spcPct val="100000"/>
              </a:lnSpc>
              <a:spcBef>
                <a:spcPts val="0"/>
              </a:spcBef>
              <a:spcAft>
                <a:spcPts val="0"/>
              </a:spcAft>
              <a:buClrTx/>
              <a:buSzTx/>
              <a:buFontTx/>
              <a:buNone/>
              <a:tabLst/>
              <a:defRPr/>
            </a:pPr>
            <a:fld id="{65CB8FA2-EED5-4075-A9DB-C10EF4A0CBAE}" type="slidenum">
              <a:rPr kumimoji="0" lang="de-DE" sz="1100" b="1" i="0" u="none" strike="noStrike" kern="1200" cap="none" spc="0" normalizeH="0" baseline="0" noProof="0">
                <a:ln>
                  <a:noFill/>
                </a:ln>
                <a:solidFill>
                  <a:srgbClr val="000000"/>
                </a:solidFill>
                <a:effectLst/>
                <a:uLnTx/>
                <a:uFillTx/>
                <a:latin typeface="Tahoma" pitchFamily="34" charset="0"/>
                <a:ea typeface="+mn-ea"/>
                <a:cs typeface="Times New Roman" pitchFamily="18" charset="0"/>
              </a:rPr>
              <a:pPr marL="0" marR="0" lvl="0" indent="0" algn="r" defTabSz="898525" rtl="0" eaLnBrk="1" fontAlgn="auto" latinLnBrk="0" hangingPunct="1">
                <a:lnSpc>
                  <a:spcPct val="100000"/>
                </a:lnSpc>
                <a:spcBef>
                  <a:spcPts val="0"/>
                </a:spcBef>
                <a:spcAft>
                  <a:spcPts val="0"/>
                </a:spcAft>
                <a:buClrTx/>
                <a:buSzTx/>
                <a:buFontTx/>
                <a:buNone/>
                <a:tabLst/>
                <a:defRPr/>
              </a:pPr>
              <a:t>4</a:t>
            </a:fld>
            <a:endParaRPr kumimoji="0" lang="de-DE" sz="1100" b="1" i="0" u="none" strike="noStrike" kern="1200" cap="none" spc="0" normalizeH="0" baseline="0" noProof="0">
              <a:ln>
                <a:noFill/>
              </a:ln>
              <a:solidFill>
                <a:srgbClr val="000000"/>
              </a:solidFill>
              <a:effectLst/>
              <a:uLnTx/>
              <a:uFillTx/>
              <a:latin typeface="Tahoma" pitchFamily="34" charset="0"/>
              <a:ea typeface="+mn-ea"/>
              <a:cs typeface="Times New Roman" pitchFamily="18" charset="0"/>
            </a:endParaRPr>
          </a:p>
        </p:txBody>
      </p:sp>
    </p:spTree>
    <p:extLst>
      <p:ext uri="{BB962C8B-B14F-4D97-AF65-F5344CB8AC3E}">
        <p14:creationId xmlns:p14="http://schemas.microsoft.com/office/powerpoint/2010/main" val="3510443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reveals that in 2020, 330,543 business units were registered by its ministerial department.</a:t>
            </a:r>
          </a:p>
          <a:p>
            <a:endParaRPr lang="en-US" dirty="0"/>
          </a:p>
          <a:p>
            <a:r>
              <a:rPr lang="en-US" dirty="0"/>
              <a:t>Which represents </a:t>
            </a:r>
            <a:r>
              <a:rPr lang="en-US" b="1" dirty="0"/>
              <a:t>"99.8% of the total business population in </a:t>
            </a:r>
            <a:r>
              <a:rPr lang="en-US" b="1" dirty="0" err="1"/>
              <a:t>Cameroon",It</a:t>
            </a:r>
            <a:r>
              <a:rPr lang="en-US" b="1" dirty="0"/>
              <a:t> is also a little over 100,000 SMEs created in four years, because in 2016, the country had 209,000</a:t>
            </a:r>
            <a:r>
              <a:rPr lang="en-US" dirty="0"/>
              <a:t>.“</a:t>
            </a:r>
          </a:p>
          <a:p>
            <a:endParaRPr lang="en-US" dirty="0"/>
          </a:p>
          <a:p>
            <a:r>
              <a:rPr lang="en-US" dirty="0"/>
              <a:t>2020 (330543) , 2023 (393166) difference 62623</a:t>
            </a:r>
          </a:p>
          <a:p>
            <a:endParaRPr lang="en-US" dirty="0"/>
          </a:p>
          <a:p>
            <a:r>
              <a:rPr lang="en-US" dirty="0"/>
              <a:t>98.5 are TPE (very small enterprises) and PE (small enterprises) and 1.3% are ME (medium-sized enterprises)", explains Minpmeesa.  </a:t>
            </a:r>
          </a:p>
          <a:p>
            <a:endParaRPr lang="en-US" dirty="0"/>
          </a:p>
          <a:p>
            <a:r>
              <a:rPr lang="en-US" dirty="0"/>
              <a:t>He adds that "the predominance of VSEs and PEs is due to the fact </a:t>
            </a:r>
            <a:r>
              <a:rPr lang="en-US" dirty="0" err="1"/>
              <a:t>thatthe</a:t>
            </a:r>
            <a:r>
              <a:rPr lang="en-US" dirty="0"/>
              <a:t> economic fabric remains strongly dominated by individual companies, i.e. </a:t>
            </a:r>
            <a:r>
              <a:rPr lang="en-US" b="1" dirty="0"/>
              <a:t>62.8% of active production units against 11% </a:t>
            </a:r>
            <a:r>
              <a:rPr lang="en-US" dirty="0"/>
              <a:t>of corporate companies </a:t>
            </a:r>
            <a:r>
              <a:rPr lang="en-US" b="1" dirty="0"/>
              <a:t>(Sarl, SA and other legal forms)".</a:t>
            </a:r>
            <a:r>
              <a:rPr lang="en-US" dirty="0"/>
              <a:t>SMEs contribute </a:t>
            </a:r>
            <a:r>
              <a:rPr lang="en-US" b="1" dirty="0"/>
              <a:t>70% in terms of employment </a:t>
            </a:r>
            <a:r>
              <a:rPr lang="en-US" dirty="0"/>
              <a:t>in Cameroon and through their turnover, they contribute </a:t>
            </a:r>
            <a:r>
              <a:rPr lang="en-US" b="1" dirty="0"/>
              <a:t>34% to the national economy</a:t>
            </a:r>
            <a:r>
              <a:rPr lang="en-US" dirty="0"/>
              <a:t>.</a:t>
            </a:r>
          </a:p>
          <a:p>
            <a:endParaRPr lang="en-US" dirty="0"/>
          </a:p>
          <a:p>
            <a:r>
              <a:rPr lang="en-US" dirty="0"/>
              <a:t>They also have "an average self-financing capacity of nearly 80% which allows them to meet working capital financing needs for current activity without having to resort to </a:t>
            </a:r>
            <a:r>
              <a:rPr lang="en-US" dirty="0" err="1"/>
              <a:t>loans",Despite</a:t>
            </a:r>
            <a:r>
              <a:rPr lang="en-US" dirty="0"/>
              <a:t> all this, Minpmeesa confesses that SMEs "still contribute little to national added value, i</a:t>
            </a:r>
            <a:r>
              <a:rPr lang="en-US" b="1" dirty="0"/>
              <a:t>.e. only 12%,</a:t>
            </a:r>
            <a:r>
              <a:rPr lang="en-US" dirty="0"/>
              <a:t> because they are found </a:t>
            </a:r>
            <a:r>
              <a:rPr lang="en-US" b="1" dirty="0"/>
              <a:t>at 84% in the tertiary sector </a:t>
            </a:r>
            <a:r>
              <a:rPr lang="en-US" dirty="0"/>
              <a:t>of small businesses and local activities, </a:t>
            </a:r>
            <a:r>
              <a:rPr lang="en-US" b="1" dirty="0"/>
              <a:t>15.6% in the secondary processing </a:t>
            </a:r>
            <a:r>
              <a:rPr lang="en-US" dirty="0"/>
              <a:t>sector and only </a:t>
            </a:r>
            <a:r>
              <a:rPr lang="en-US" b="1" dirty="0"/>
              <a:t>0.2 in the primary sector</a:t>
            </a:r>
            <a:r>
              <a:rPr lang="en-US" dirty="0"/>
              <a:t>".</a:t>
            </a: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81D92A-4A20-4A2D-A9F5-211997E6C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668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Folienbildplatzhalter 1"/>
          <p:cNvSpPr>
            <a:spLocks noGrp="1" noRot="1" noChangeAspect="1" noTextEdit="1"/>
          </p:cNvSpPr>
          <p:nvPr>
            <p:ph type="sldImg"/>
          </p:nvPr>
        </p:nvSpPr>
        <p:spPr>
          <a:ln/>
        </p:spPr>
      </p:sp>
      <p:sp>
        <p:nvSpPr>
          <p:cNvPr id="13721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1" dirty="0">
              <a:latin typeface="Arial Narrow" panose="020B0606020202030204" pitchFamily="34" charset="0"/>
            </a:endParaRPr>
          </a:p>
          <a:p>
            <a:r>
              <a:rPr lang="en-US" dirty="0"/>
              <a:t>reveals that </a:t>
            </a:r>
            <a:r>
              <a:rPr lang="en-US" b="1" dirty="0">
                <a:solidFill>
                  <a:srgbClr val="C00000"/>
                </a:solidFill>
              </a:rPr>
              <a:t>in 2020, 330,543 business units </a:t>
            </a:r>
            <a:r>
              <a:rPr lang="en-US" dirty="0"/>
              <a:t>were registered by its ministerial department.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C00000"/>
                </a:solidFill>
              </a:rPr>
              <a:t>98.5 are TPE </a:t>
            </a:r>
            <a:r>
              <a:rPr lang="en-US" dirty="0"/>
              <a:t>(very small enterprises) and PE (small enterprises) and </a:t>
            </a:r>
            <a:r>
              <a:rPr lang="en-US" b="1" dirty="0"/>
              <a:t>1.3% are ME </a:t>
            </a:r>
            <a:r>
              <a:rPr lang="en-US" dirty="0"/>
              <a:t>(medium-sized enterprises)", explains Minpmeesa. </a:t>
            </a:r>
          </a:p>
          <a:p>
            <a:endParaRPr lang="en-US" dirty="0"/>
          </a:p>
          <a:p>
            <a:r>
              <a:rPr lang="en-US" dirty="0"/>
              <a:t>Which represents </a:t>
            </a:r>
            <a:r>
              <a:rPr lang="en-US" b="1" dirty="0"/>
              <a:t>"99.8% </a:t>
            </a:r>
            <a:r>
              <a:rPr lang="en-US" dirty="0"/>
              <a:t>of the total business population in Cameroon", It is also a little over </a:t>
            </a:r>
            <a:r>
              <a:rPr lang="en-US" b="1" dirty="0">
                <a:solidFill>
                  <a:srgbClr val="C00000"/>
                </a:solidFill>
              </a:rPr>
              <a:t>100,000 SME</a:t>
            </a:r>
            <a:r>
              <a:rPr lang="en-US" dirty="0"/>
              <a:t>s created </a:t>
            </a:r>
            <a:r>
              <a:rPr lang="en-US" b="1" dirty="0"/>
              <a:t>in four years, </a:t>
            </a:r>
            <a:r>
              <a:rPr lang="en-US" dirty="0"/>
              <a:t>because in 2016, the country had </a:t>
            </a:r>
            <a:r>
              <a:rPr lang="en-US" b="1" dirty="0"/>
              <a:t>209,000.“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dirty="0">
              <a:latin typeface="Arial Narrow" panose="020B0606020202030204" pitchFamily="34" charset="0"/>
            </a:endParaRPr>
          </a:p>
          <a:p>
            <a:pPr lvl="0" algn="l">
              <a:buNone/>
            </a:pPr>
            <a:r>
              <a:rPr lang="en-GB" b="1" dirty="0">
                <a:latin typeface="Arial Narrow" panose="020B0606020202030204" pitchFamily="34" charset="0"/>
              </a:rPr>
              <a:t>Localized Solutions: </a:t>
            </a:r>
            <a:r>
              <a:rPr lang="en-GB" dirty="0">
                <a:latin typeface="Arial Narrow" panose="020B0606020202030204" pitchFamily="34" charset="0"/>
              </a:rPr>
              <a:t>Financial institutions tailored to regional needs.</a:t>
            </a:r>
            <a:endParaRPr lang="en-US" dirty="0"/>
          </a:p>
          <a:p>
            <a:pPr lvl="0" algn="ctr"/>
            <a:r>
              <a:rPr lang="en-GB" b="1" dirty="0">
                <a:latin typeface="Arial Narrow" panose="020B0606020202030204" pitchFamily="34" charset="0"/>
              </a:rPr>
              <a:t>Community Engagement: </a:t>
            </a:r>
            <a:r>
              <a:rPr lang="en-GB" dirty="0">
                <a:latin typeface="Arial Narrow" panose="020B0606020202030204" pitchFamily="34" charset="0"/>
              </a:rPr>
              <a:t>Better understanding of local markets.</a:t>
            </a:r>
          </a:p>
          <a:p>
            <a:pPr lvl="0" algn="l"/>
            <a:r>
              <a:rPr lang="en-GB" b="1" dirty="0">
                <a:latin typeface="Arial Narrow" panose="020B0606020202030204" pitchFamily="34" charset="0"/>
              </a:rPr>
              <a:t>Tailored Financial Products: </a:t>
            </a:r>
            <a:r>
              <a:rPr lang="en-GB" dirty="0">
                <a:latin typeface="Arial Narrow" panose="020B0606020202030204" pitchFamily="34" charset="0"/>
              </a:rPr>
              <a:t>Microloans, flexible repayment options</a:t>
            </a:r>
          </a:p>
          <a:p>
            <a:endParaRPr lang="fr-FR" sz="1200" b="1" i="1" dirty="0">
              <a:latin typeface="Arial Narrow" panose="020B0606020202030204" pitchFamily="34" charset="0"/>
            </a:endParaRPr>
          </a:p>
          <a:p>
            <a:pPr eaLnBrk="1" hangingPunct="1"/>
            <a:endParaRPr lang="en-US" dirty="0"/>
          </a:p>
        </p:txBody>
      </p:sp>
      <p:sp>
        <p:nvSpPr>
          <p:cNvPr id="137220" name="Foliennummernplatzhalter 3"/>
          <p:cNvSpPr>
            <a:spLocks noGrp="1"/>
          </p:cNvSpPr>
          <p:nvPr>
            <p:ph type="sldNum" sz="quarter" idx="5"/>
          </p:nvPr>
        </p:nvSpPr>
        <p:spPr>
          <a:noFill/>
        </p:spPr>
        <p:txBody>
          <a:bodyPr/>
          <a:lstStyle>
            <a:lvl1pPr defTabSz="898525" eaLnBrk="0" hangingPunct="0">
              <a:defRPr sz="1000" b="1">
                <a:solidFill>
                  <a:schemeClr val="tx1"/>
                </a:solidFill>
                <a:latin typeface="Arial" pitchFamily="34" charset="0"/>
                <a:cs typeface="Times New Roman" pitchFamily="18" charset="0"/>
              </a:defRPr>
            </a:lvl1pPr>
            <a:lvl2pPr marL="742950" indent="-285750" defTabSz="898525" eaLnBrk="0" hangingPunct="0">
              <a:defRPr sz="1000" b="1">
                <a:solidFill>
                  <a:schemeClr val="tx1"/>
                </a:solidFill>
                <a:latin typeface="Arial" pitchFamily="34" charset="0"/>
                <a:cs typeface="Times New Roman" pitchFamily="18" charset="0"/>
              </a:defRPr>
            </a:lvl2pPr>
            <a:lvl3pPr marL="1143000" indent="-228600" defTabSz="898525" eaLnBrk="0" hangingPunct="0">
              <a:defRPr sz="1000" b="1">
                <a:solidFill>
                  <a:schemeClr val="tx1"/>
                </a:solidFill>
                <a:latin typeface="Arial" pitchFamily="34" charset="0"/>
                <a:cs typeface="Times New Roman" pitchFamily="18" charset="0"/>
              </a:defRPr>
            </a:lvl3pPr>
            <a:lvl4pPr marL="1600200" indent="-228600" defTabSz="898525" eaLnBrk="0" hangingPunct="0">
              <a:defRPr sz="1000" b="1">
                <a:solidFill>
                  <a:schemeClr val="tx1"/>
                </a:solidFill>
                <a:latin typeface="Arial" pitchFamily="34" charset="0"/>
                <a:cs typeface="Times New Roman" pitchFamily="18" charset="0"/>
              </a:defRPr>
            </a:lvl4pPr>
            <a:lvl5pPr marL="2057400" indent="-228600" defTabSz="898525" eaLnBrk="0" hangingPunct="0">
              <a:defRPr sz="1000" b="1">
                <a:solidFill>
                  <a:schemeClr val="tx1"/>
                </a:solidFill>
                <a:latin typeface="Arial" pitchFamily="34" charset="0"/>
                <a:cs typeface="Times New Roman" pitchFamily="18" charset="0"/>
              </a:defRPr>
            </a:lvl5pPr>
            <a:lvl6pPr marL="25146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defTabSz="898525"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r" defTabSz="898525" rtl="0" eaLnBrk="1" fontAlgn="auto" latinLnBrk="0" hangingPunct="1">
              <a:lnSpc>
                <a:spcPct val="100000"/>
              </a:lnSpc>
              <a:spcBef>
                <a:spcPts val="0"/>
              </a:spcBef>
              <a:spcAft>
                <a:spcPts val="0"/>
              </a:spcAft>
              <a:buClrTx/>
              <a:buSzTx/>
              <a:buFontTx/>
              <a:buNone/>
              <a:tabLst/>
              <a:defRPr/>
            </a:pPr>
            <a:fld id="{65CB8FA2-EED5-4075-A9DB-C10EF4A0CBAE}" type="slidenum">
              <a:rPr kumimoji="0" lang="de-DE" sz="1100" b="1" i="0" u="none" strike="noStrike" kern="1200" cap="none" spc="0" normalizeH="0" baseline="0" noProof="0">
                <a:ln>
                  <a:noFill/>
                </a:ln>
                <a:solidFill>
                  <a:srgbClr val="000000"/>
                </a:solidFill>
                <a:effectLst/>
                <a:uLnTx/>
                <a:uFillTx/>
                <a:latin typeface="Tahoma" pitchFamily="34" charset="0"/>
                <a:ea typeface="+mn-ea"/>
                <a:cs typeface="Times New Roman" pitchFamily="18" charset="0"/>
              </a:rPr>
              <a:pPr marL="0" marR="0" lvl="0" indent="0" algn="r" defTabSz="898525" rtl="0" eaLnBrk="1" fontAlgn="auto" latinLnBrk="0" hangingPunct="1">
                <a:lnSpc>
                  <a:spcPct val="100000"/>
                </a:lnSpc>
                <a:spcBef>
                  <a:spcPts val="0"/>
                </a:spcBef>
                <a:spcAft>
                  <a:spcPts val="0"/>
                </a:spcAft>
                <a:buClrTx/>
                <a:buSzTx/>
                <a:buFontTx/>
                <a:buNone/>
                <a:tabLst/>
                <a:defRPr/>
              </a:pPr>
              <a:t>6</a:t>
            </a:fld>
            <a:endParaRPr kumimoji="0" lang="de-DE" sz="1100" b="1" i="0" u="none" strike="noStrike" kern="1200" cap="none" spc="0" normalizeH="0" baseline="0" noProof="0">
              <a:ln>
                <a:noFill/>
              </a:ln>
              <a:solidFill>
                <a:srgbClr val="000000"/>
              </a:solidFill>
              <a:effectLst/>
              <a:uLnTx/>
              <a:uFillTx/>
              <a:latin typeface="Tahoma" pitchFamily="34" charset="0"/>
              <a:ea typeface="+mn-ea"/>
              <a:cs typeface="Times New Roman" pitchFamily="18" charset="0"/>
            </a:endParaRPr>
          </a:p>
        </p:txBody>
      </p:sp>
    </p:spTree>
    <p:extLst>
      <p:ext uri="{BB962C8B-B14F-4D97-AF65-F5344CB8AC3E}">
        <p14:creationId xmlns:p14="http://schemas.microsoft.com/office/powerpoint/2010/main" val="424400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0" algn="just">
              <a:buNone/>
            </a:pPr>
            <a:r>
              <a:rPr lang="en-US" dirty="0">
                <a:effectLst/>
                <a:latin typeface="Arial" panose="020B0604020202020204" pitchFamily="34" charset="0"/>
                <a:ea typeface="Calibri" panose="020F0502020204030204" pitchFamily="34" charset="0"/>
              </a:rPr>
              <a:t>This will improve the </a:t>
            </a:r>
            <a:r>
              <a:rPr lang="en-US" b="1" dirty="0">
                <a:effectLst/>
                <a:latin typeface="Arial" panose="020B0604020202020204" pitchFamily="34" charset="0"/>
                <a:ea typeface="Calibri" panose="020F0502020204030204" pitchFamily="34" charset="0"/>
              </a:rPr>
              <a:t>competitiveness of Startups, VSEs, SMEs/SMIs </a:t>
            </a:r>
            <a:r>
              <a:rPr lang="en-US" dirty="0">
                <a:effectLst/>
                <a:latin typeface="Arial" panose="020B0604020202020204" pitchFamily="34" charset="0"/>
                <a:ea typeface="Calibri" panose="020F0502020204030204" pitchFamily="34" charset="0"/>
              </a:rPr>
              <a:t>in value chains enabling high potential and to strengthen the capacities of young people and women to equip them with employable skills via direct jobs or through entrepreneurship 4.0.</a:t>
            </a:r>
            <a:endParaRPr dirty="0"/>
          </a:p>
        </p:txBody>
      </p:sp>
      <p:sp>
        <p:nvSpPr>
          <p:cNvPr id="138" name="Google Shape;13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0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lvl="0" algn="l">
              <a:buNone/>
            </a:pPr>
            <a:r>
              <a:rPr lang="en-GB" b="1" dirty="0">
                <a:latin typeface="Arial Narrow" panose="020B0606020202030204" pitchFamily="34" charset="0"/>
              </a:rPr>
              <a:t>Localized Solutions: </a:t>
            </a:r>
            <a:r>
              <a:rPr lang="en-GB" dirty="0">
                <a:latin typeface="Arial Narrow" panose="020B0606020202030204" pitchFamily="34" charset="0"/>
              </a:rPr>
              <a:t>Financial institutions tailored to regional needs.</a:t>
            </a:r>
            <a:endParaRPr lang="en-US" dirty="0"/>
          </a:p>
          <a:p>
            <a:pPr lvl="0" algn="ctr"/>
            <a:r>
              <a:rPr lang="en-GB" b="1" dirty="0">
                <a:latin typeface="Arial Narrow" panose="020B0606020202030204" pitchFamily="34" charset="0"/>
              </a:rPr>
              <a:t>Community Engagement: </a:t>
            </a:r>
            <a:r>
              <a:rPr lang="en-GB" dirty="0">
                <a:latin typeface="Arial Narrow" panose="020B0606020202030204" pitchFamily="34" charset="0"/>
              </a:rPr>
              <a:t>Better understanding of local markets.</a:t>
            </a:r>
          </a:p>
          <a:p>
            <a:pPr lvl="0" algn="l"/>
            <a:r>
              <a:rPr lang="en-GB" b="1" dirty="0">
                <a:latin typeface="Arial Narrow" panose="020B0606020202030204" pitchFamily="34" charset="0"/>
              </a:rPr>
              <a:t>Tailored Financial Products: </a:t>
            </a:r>
            <a:r>
              <a:rPr lang="en-GB" dirty="0">
                <a:latin typeface="Arial Narrow" panose="020B0606020202030204" pitchFamily="34" charset="0"/>
              </a:rPr>
              <a:t>Microloans, flexible repayment options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process will initially consist of improving the business environment by building a strong multi-dimensional ecosystem focused on people, processes and technology; then, sitting on 5 layers or overlapping layers: local, national, regional, continental and global layers.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Accelerate the growth of regional champions for continental and global competitiveness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Support champion companies at the sub-regional level</a:t>
            </a:r>
          </a:p>
          <a:p>
            <a:pPr marL="0" lvl="0" indent="0" algn="l" rtl="0">
              <a:spcBef>
                <a:spcPts val="0"/>
              </a:spcBef>
              <a:spcAft>
                <a:spcPts val="0"/>
              </a:spcAft>
              <a:buNone/>
            </a:pPr>
            <a:r>
              <a:rPr lang="en-US" dirty="0"/>
              <a:t>Incubate innovative projects to meet national demand</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Group, structure and support small producers and informal businesses at the local level</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38" name="Google Shape;13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011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b="1" dirty="0">
              <a:latin typeface="Arial Narrow" panose="020B0606020202030204" pitchFamily="34" charset="0"/>
            </a:endParaRPr>
          </a:p>
          <a:p>
            <a:pPr algn="just"/>
            <a:endParaRPr lang="fr-FR" sz="1200" b="1" dirty="0">
              <a:latin typeface="Arial Narrow" panose="020B0606020202030204" pitchFamily="34" charset="0"/>
            </a:endParaRPr>
          </a:p>
          <a:p>
            <a:pPr algn="just"/>
            <a:r>
              <a:rPr lang="en-US" sz="1200" b="1" dirty="0">
                <a:latin typeface="Arial Narrow" panose="020B0606020202030204" pitchFamily="34" charset="0"/>
              </a:rPr>
              <a:t>The need for the implementation of an INFORMATION BANK</a:t>
            </a:r>
          </a:p>
          <a:p>
            <a:pPr algn="just"/>
            <a:endParaRPr lang="en-US" sz="1200" b="1" dirty="0">
              <a:latin typeface="Arial Narrow" panose="020B0606020202030204" pitchFamily="34" charset="0"/>
            </a:endParaRPr>
          </a:p>
          <a:p>
            <a:pPr algn="just"/>
            <a:r>
              <a:rPr lang="en-US" sz="1200" b="1" dirty="0">
                <a:latin typeface="Arial Narrow" panose="020B0606020202030204" pitchFamily="34" charset="0"/>
              </a:rPr>
              <a:t>Already operational platform that processes reliable information and makes it available to economic actors</a:t>
            </a:r>
          </a:p>
          <a:p>
            <a:pPr algn="just"/>
            <a:r>
              <a:rPr lang="en-US" sz="1200" b="1" dirty="0">
                <a:latin typeface="Arial Narrow" panose="020B0606020202030204" pitchFamily="34" charset="0"/>
              </a:rPr>
              <a:t>www.AfricanBIB.biz</a:t>
            </a:r>
          </a:p>
          <a:p>
            <a:pPr algn="just"/>
            <a:endParaRPr lang="en-US" sz="1200" b="1" dirty="0">
              <a:latin typeface="Arial Narrow" panose="020B0606020202030204" pitchFamily="34" charset="0"/>
            </a:endParaRPr>
          </a:p>
          <a:p>
            <a:pPr algn="just"/>
            <a:r>
              <a:rPr lang="en-US" sz="1200" b="1" dirty="0">
                <a:latin typeface="Arial Narrow" panose="020B0606020202030204" pitchFamily="34" charset="0"/>
              </a:rPr>
              <a:t>Information is the oil of the 21st century, it must be extracted and processed in order to be able to make money from it</a:t>
            </a:r>
          </a:p>
          <a:p>
            <a:pPr algn="just"/>
            <a:endParaRPr lang="en-US" sz="1200" b="1" dirty="0">
              <a:latin typeface="Arial Narrow" panose="020B0606020202030204" pitchFamily="34" charset="0"/>
            </a:endParaRPr>
          </a:p>
          <a:p>
            <a:pPr algn="just"/>
            <a:r>
              <a:rPr lang="en-US" sz="1200" b="1" dirty="0">
                <a:latin typeface="Arial Narrow" panose="020B0606020202030204" pitchFamily="34" charset="0"/>
              </a:rPr>
              <a:t>The lack of independent, reliable, accurate, timely and complete information on investment opportunities, companies and African countries;</a:t>
            </a:r>
            <a:endParaRPr lang="fr-FR" sz="1200" b="1" dirty="0">
              <a:latin typeface="Arial Narrow" panose="020B0606020202030204" pitchFamily="34" charset="0"/>
            </a:endParaRPr>
          </a:p>
          <a:p>
            <a:pPr algn="just"/>
            <a:endParaRPr lang="fr-FR" sz="1200" b="1" dirty="0">
              <a:latin typeface="Arial Narrow" panose="020B0606020202030204" pitchFamily="34" charset="0"/>
            </a:endParaRPr>
          </a:p>
          <a:p>
            <a:pPr algn="just"/>
            <a:endParaRPr lang="fr-FR" sz="1200" b="1" dirty="0">
              <a:latin typeface="Arial Narrow" panose="020B0606020202030204" pitchFamily="34" charset="0"/>
            </a:endParaRPr>
          </a:p>
          <a:p>
            <a:pPr algn="just"/>
            <a:endParaRPr lang="fr-FR" sz="1200" b="1" dirty="0">
              <a:latin typeface="Arial Narrow" panose="020B0606020202030204" pitchFamily="34" charset="0"/>
            </a:endParaRPr>
          </a:p>
          <a:p>
            <a:pPr algn="just"/>
            <a:endParaRPr lang="fr-FR" sz="1200" b="1" dirty="0">
              <a:latin typeface="Arial Narrow" panose="020B0606020202030204" pitchFamily="34" charset="0"/>
            </a:endParaRPr>
          </a:p>
          <a:p>
            <a:pPr algn="just"/>
            <a:r>
              <a:rPr lang="fr-FR" sz="1200" b="1" dirty="0">
                <a:latin typeface="Arial Narrow" panose="020B0606020202030204" pitchFamily="34" charset="0"/>
              </a:rPr>
              <a:t>Construire</a:t>
            </a:r>
            <a:r>
              <a:rPr lang="fr-FR" sz="1200" dirty="0">
                <a:latin typeface="Arial Narrow" panose="020B0606020202030204" pitchFamily="34" charset="0"/>
              </a:rPr>
              <a:t> une base de données </a:t>
            </a:r>
            <a:r>
              <a:rPr lang="fr-FR" sz="1200" b="1" dirty="0">
                <a:latin typeface="Arial Narrow" panose="020B0606020202030204" pitchFamily="34" charset="0"/>
              </a:rPr>
              <a:t>complète et intégrée</a:t>
            </a:r>
            <a:r>
              <a:rPr lang="fr-FR" sz="1200" dirty="0">
                <a:latin typeface="Arial Narrow" panose="020B0606020202030204" pitchFamily="34" charset="0"/>
              </a:rPr>
              <a:t>  qui donne des informations sur l’opérateur et par produit d’intérêt de l’opérateur CEMAC et CEEAC peut être vue comme une mesure d’accompagnement de la réalisation des bénéfices potentiels de la ZLECAf. </a:t>
            </a:r>
          </a:p>
          <a:p>
            <a:pPr algn="just"/>
            <a:endParaRPr lang="fr-FR" sz="1200" dirty="0">
              <a:latin typeface="Arial Narrow" panose="020B0606020202030204" pitchFamily="34" charset="0"/>
            </a:endParaRPr>
          </a:p>
          <a:p>
            <a:pPr lvl="0" algn="just"/>
            <a:r>
              <a:rPr lang="fr-FR" sz="1200" b="1" dirty="0">
                <a:latin typeface="Arial Narrow" panose="020B0606020202030204" pitchFamily="34" charset="0"/>
              </a:rPr>
              <a:t>Poursuivre</a:t>
            </a:r>
            <a:r>
              <a:rPr lang="fr-FR" sz="1200" dirty="0">
                <a:latin typeface="Arial Narrow" panose="020B0606020202030204" pitchFamily="34" charset="0"/>
              </a:rPr>
              <a:t> l’harmonisation du cadre réglementaire sous - régional en tenant compte des nouveaux services numériques centrés sur les plateformes et les données.</a:t>
            </a:r>
          </a:p>
          <a:p>
            <a:pPr lvl="0" algn="just"/>
            <a:endParaRPr lang="en-GB" sz="1200" dirty="0">
              <a:latin typeface="Arial Narrow" panose="020B0606020202030204" pitchFamily="34" charset="0"/>
            </a:endParaRPr>
          </a:p>
          <a:p>
            <a:pPr lvl="0" algn="just"/>
            <a:r>
              <a:rPr lang="fr-FR" sz="1200" b="1" dirty="0">
                <a:latin typeface="Arial Narrow" panose="020B0606020202030204" pitchFamily="34" charset="0"/>
              </a:rPr>
              <a:t>Mettre en place </a:t>
            </a:r>
            <a:r>
              <a:rPr lang="fr-FR" sz="1200" dirty="0">
                <a:latin typeface="Arial Narrow" panose="020B0606020202030204" pitchFamily="34" charset="0"/>
              </a:rPr>
              <a:t>un mécanisme pour garantir que toutes les agences collaborent pour fournir les informations requises, tant au stade initial de la mise en place du portail qu'en tant que responsabilité permanente, pour garantir que le portail est complet et mis à jour.</a:t>
            </a:r>
          </a:p>
          <a:p>
            <a:pPr lvl="0" algn="just"/>
            <a:endParaRPr lang="en-GB" sz="1200" dirty="0">
              <a:latin typeface="Arial Narrow" panose="020B0606020202030204" pitchFamily="34" charset="0"/>
            </a:endParaRPr>
          </a:p>
          <a:p>
            <a:pPr lvl="0" algn="just"/>
            <a:r>
              <a:rPr lang="fr-FR" sz="1200" b="1" dirty="0">
                <a:latin typeface="Arial Narrow" panose="020B0606020202030204" pitchFamily="34" charset="0"/>
              </a:rPr>
              <a:t>Établir </a:t>
            </a:r>
            <a:r>
              <a:rPr lang="fr-FR" sz="1200" dirty="0">
                <a:latin typeface="Arial Narrow" panose="020B0606020202030204" pitchFamily="34" charset="0"/>
              </a:rPr>
              <a:t>une base juridique pour les points d'information commerciale et d'entreprise, qui permettra un échange ouvert à la fois pendant la période d'installation initiale et pendant l'exploitation en cours.</a:t>
            </a:r>
          </a:p>
          <a:p>
            <a:pPr algn="just"/>
            <a:r>
              <a:rPr lang="fr-FR" sz="1200" b="1" dirty="0">
                <a:latin typeface="Arial Narrow" panose="020B0606020202030204" pitchFamily="34" charset="0"/>
              </a:rPr>
              <a:t>Faciliter</a:t>
            </a:r>
            <a:r>
              <a:rPr lang="fr-FR" sz="1200" dirty="0">
                <a:latin typeface="Arial Narrow" panose="020B0606020202030204" pitchFamily="34" charset="0"/>
              </a:rPr>
              <a:t> l'extension à d'autres pays de la plateforme d'information AfricanBIB, une institution basée sur la CEMAC / CEEAC avec plus de 10 ans dans la région, afin de promouvoir rapidement la production, la centralisation et la diffusion d'informations crédibles sur les procédures juridiques et douanières, les organismes de facilitation du commerce, les entreprises, les opportunités d'investissement et les possibilités au sein de la  sous-région, tant pour le secteur formel qu'informel.</a:t>
            </a:r>
          </a:p>
          <a:p>
            <a:pPr marL="609630" indent="-609630" defTabSz="609630">
              <a:defRPr/>
            </a:pPr>
            <a:r>
              <a:rPr lang="fr-FR" sz="1200" b="1" dirty="0">
                <a:latin typeface="Arial Narrow" panose="020B0606020202030204" pitchFamily="34" charset="0"/>
              </a:rPr>
              <a:t>Faciliter</a:t>
            </a:r>
            <a:r>
              <a:rPr lang="fr-FR" sz="1200" dirty="0">
                <a:latin typeface="Arial Narrow" panose="020B0606020202030204" pitchFamily="34" charset="0"/>
              </a:rPr>
              <a:t> l'extension à d'autres pays de la plateforme d'information AfricanBIB, une institution basée sur la CEMAC / CEEAC avec plus de 10 ans dans la région, afin de promouvoir rapidement la production, la centralisation et la diffusion d'informations crédibles sur les procédures juridiques et douanières, les organismes de facilitation du commerce, les entreprises, les opportunités d'investissement et les possibilités au sein de la  sous-région, tant pour le secteur formel qu'informel.</a:t>
            </a:r>
          </a:p>
          <a:p>
            <a:pPr lvl="0" algn="just"/>
            <a:endParaRPr lang="fr-FR" sz="1200" dirty="0">
              <a:latin typeface="Arial Narrow" panose="020B0606020202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D654C1-5379-4736-8189-7B67F28063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2149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en-GB" dirty="0"/>
              <a:t> </a:t>
            </a:r>
            <a:r>
              <a:rPr lang="en-GB" sz="3200" b="1" dirty="0">
                <a:solidFill>
                  <a:srgbClr val="A22138"/>
                </a:solidFill>
                <a:latin typeface="Arial Narrow" panose="020B0606020202030204" pitchFamily="34" charset="0"/>
              </a:rPr>
              <a:t>Key Actions for Policymakers: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3200" dirty="0">
                <a:latin typeface="Arial Narrow" panose="020B0606020202030204" pitchFamily="34" charset="0"/>
              </a:rPr>
              <a:t>Building a robust ecosystem for SMEs  </a:t>
            </a:r>
          </a:p>
          <a:p>
            <a:pPr lvl="1"/>
            <a:r>
              <a:rPr lang="en-GB" sz="3200" dirty="0">
                <a:latin typeface="Arial Narrow" panose="020B0606020202030204" pitchFamily="34" charset="0"/>
              </a:rPr>
              <a:t>Develop supportive policies  </a:t>
            </a:r>
          </a:p>
          <a:p>
            <a:pPr lvl="1"/>
            <a:r>
              <a:rPr lang="en-GB" sz="3200" dirty="0">
                <a:latin typeface="Arial Narrow" panose="020B0606020202030204" pitchFamily="34" charset="0"/>
              </a:rPr>
              <a:t>Foster collaboration </a:t>
            </a:r>
          </a:p>
          <a:p>
            <a:pPr lvl="1"/>
            <a:r>
              <a:rPr lang="en-GB" sz="3200" dirty="0">
                <a:latin typeface="Arial Narrow" panose="020B0606020202030204" pitchFamily="34" charset="0"/>
              </a:rPr>
              <a:t>Invest in infrastructure</a:t>
            </a:r>
          </a:p>
          <a:p>
            <a:pPr lvl="1"/>
            <a:r>
              <a:rPr lang="en-GB" sz="3200" dirty="0">
                <a:latin typeface="Arial Narrow" panose="020B0606020202030204" pitchFamily="34" charset="0"/>
              </a:rPr>
              <a:t>Facilitate Market </a:t>
            </a:r>
            <a:r>
              <a:rPr lang="en-GB" sz="3200" dirty="0" err="1">
                <a:latin typeface="Arial Narrow" panose="020B0606020202030204" pitchFamily="34" charset="0"/>
              </a:rPr>
              <a:t>acces</a:t>
            </a:r>
            <a:endParaRPr lang="en-GB" sz="3200" dirty="0">
              <a:latin typeface="Arial Narrow" panose="020B0606020202030204" pitchFamily="34" charset="0"/>
            </a:endParaRPr>
          </a:p>
          <a:p>
            <a:pPr lvl="1"/>
            <a:r>
              <a:rPr lang="en-GB" sz="3200" dirty="0">
                <a:latin typeface="Arial Narrow" panose="020B0606020202030204" pitchFamily="34" charset="0"/>
              </a:rPr>
              <a:t>Support the establishment of cooperatives and financing hubs</a:t>
            </a:r>
          </a:p>
          <a:p>
            <a:pPr lvl="1"/>
            <a:r>
              <a:rPr lang="en-GB" sz="3200" dirty="0">
                <a:latin typeface="Arial Narrow" panose="020B0606020202030204" pitchFamily="34" charset="0"/>
              </a:rPr>
              <a:t>Adapt innovate and Create financing instrument</a:t>
            </a:r>
          </a:p>
          <a:p>
            <a:pPr lvl="1"/>
            <a:r>
              <a:rPr lang="en-GB" sz="3200" dirty="0">
                <a:latin typeface="Arial Narrow" panose="020B0606020202030204" pitchFamily="34" charset="0"/>
              </a:rPr>
              <a:t>Consolidate the Financial Institution </a:t>
            </a:r>
          </a:p>
          <a:p>
            <a:endParaRPr lang="en-US"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381D92A-4A20-4A2D-A9F5-211997E6C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725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727890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4055149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1093063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2671669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2142333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739391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2894756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1239672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3528873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375153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031D2D9-AA87-44B1-93CF-39346E5C7860}" type="datetimeFigureOut">
              <a:rPr lang="fr-FR" smtClean="0"/>
              <a:pPr/>
              <a:t>22/01/2025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CECA389-FB4D-4F0E-9466-0521048DA209}" type="slidenum">
              <a:rPr lang="fr-FR" smtClean="0"/>
              <a:pPr/>
              <a:t>‹N°›</a:t>
            </a:fld>
            <a:endParaRPr lang="fr-FR"/>
          </a:p>
        </p:txBody>
      </p:sp>
    </p:spTree>
    <p:extLst>
      <p:ext uri="{BB962C8B-B14F-4D97-AF65-F5344CB8AC3E}">
        <p14:creationId xmlns:p14="http://schemas.microsoft.com/office/powerpoint/2010/main" val="218593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A22138"/>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1/22/2025</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890239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6"/>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53028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68160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201646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821311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230357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2778292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1/22/2025</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‹N°›</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1072569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449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B72DE-5A80-418D-9495-27F72C5CEDB9}"/>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3" name="Footer Placeholder 2">
            <a:extLst>
              <a:ext uri="{FF2B5EF4-FFF2-40B4-BE49-F238E27FC236}">
                <a16:creationId xmlns:a16="http://schemas.microsoft.com/office/drawing/2014/main" id="{3E83E291-D3F1-4438-B2F2-61B3C9CDB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D015D-8DAB-4211-BD4F-5F5285D295BB}"/>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907647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420447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653207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458574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1/22/2025</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688590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6"/>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Content Placeholder 4">
            <a:extLst>
              <a:ext uri="{FF2B5EF4-FFF2-40B4-BE49-F238E27FC236}">
                <a16:creationId xmlns:a16="http://schemas.microsoft.com/office/drawing/2014/main" id="{41B43E46-DD79-E940-BC21-A46C6A593C91}"/>
              </a:ext>
            </a:extLst>
          </p:cNvPr>
          <p:cNvPicPr>
            <a:picLocks noChangeAspect="1"/>
          </p:cNvPicPr>
          <p:nvPr userDrawn="1"/>
        </p:nvPicPr>
        <p:blipFill rotWithShape="1">
          <a:blip r:embed="rId2"/>
          <a:srcRect t="96281"/>
          <a:stretch/>
        </p:blipFill>
        <p:spPr>
          <a:xfrm>
            <a:off x="0" y="6602932"/>
            <a:ext cx="12192000" cy="255070"/>
          </a:xfrm>
          <a:prstGeom prst="rect">
            <a:avLst/>
          </a:prstGeom>
        </p:spPr>
      </p:pic>
    </p:spTree>
    <p:extLst>
      <p:ext uri="{BB962C8B-B14F-4D97-AF65-F5344CB8AC3E}">
        <p14:creationId xmlns:p14="http://schemas.microsoft.com/office/powerpoint/2010/main" val="1279440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6"/>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Content Placeholder 4">
            <a:extLst>
              <a:ext uri="{FF2B5EF4-FFF2-40B4-BE49-F238E27FC236}">
                <a16:creationId xmlns:a16="http://schemas.microsoft.com/office/drawing/2014/main" id="{41B43E46-DD79-E940-BC21-A46C6A593C91}"/>
              </a:ext>
            </a:extLst>
          </p:cNvPr>
          <p:cNvPicPr>
            <a:picLocks noChangeAspect="1"/>
          </p:cNvPicPr>
          <p:nvPr userDrawn="1"/>
        </p:nvPicPr>
        <p:blipFill rotWithShape="1">
          <a:blip r:embed="rId2"/>
          <a:srcRect t="96281"/>
          <a:stretch/>
        </p:blipFill>
        <p:spPr>
          <a:xfrm>
            <a:off x="0" y="6602932"/>
            <a:ext cx="12192000" cy="255070"/>
          </a:xfrm>
          <a:prstGeom prst="rect">
            <a:avLst/>
          </a:prstGeom>
        </p:spPr>
      </p:pic>
    </p:spTree>
    <p:extLst>
      <p:ext uri="{BB962C8B-B14F-4D97-AF65-F5344CB8AC3E}">
        <p14:creationId xmlns:p14="http://schemas.microsoft.com/office/powerpoint/2010/main" val="4065609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6"/>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Content Placeholder 4">
            <a:extLst>
              <a:ext uri="{FF2B5EF4-FFF2-40B4-BE49-F238E27FC236}">
                <a16:creationId xmlns:a16="http://schemas.microsoft.com/office/drawing/2014/main" id="{41B43E46-DD79-E940-BC21-A46C6A593C91}"/>
              </a:ext>
            </a:extLst>
          </p:cNvPr>
          <p:cNvPicPr>
            <a:picLocks noChangeAspect="1"/>
          </p:cNvPicPr>
          <p:nvPr userDrawn="1"/>
        </p:nvPicPr>
        <p:blipFill rotWithShape="1">
          <a:blip r:embed="rId2"/>
          <a:srcRect t="96281"/>
          <a:stretch/>
        </p:blipFill>
        <p:spPr>
          <a:xfrm>
            <a:off x="0" y="6602932"/>
            <a:ext cx="12192000" cy="255070"/>
          </a:xfrm>
          <a:prstGeom prst="rect">
            <a:avLst/>
          </a:prstGeom>
        </p:spPr>
      </p:pic>
    </p:spTree>
    <p:extLst>
      <p:ext uri="{BB962C8B-B14F-4D97-AF65-F5344CB8AC3E}">
        <p14:creationId xmlns:p14="http://schemas.microsoft.com/office/powerpoint/2010/main" val="170575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1D2D9-AA87-44B1-93CF-39346E5C7860}" type="datetimeFigureOut">
              <a:rPr lang="fr-FR" smtClean="0"/>
              <a:pPr/>
              <a:t>22/01/2025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CA389-FB4D-4F0E-9466-0521048DA209}" type="slidenum">
              <a:rPr lang="fr-FR" smtClean="0"/>
              <a:pPr/>
              <a:t>‹N°›</a:t>
            </a:fld>
            <a:endParaRPr lang="fr-FR"/>
          </a:p>
        </p:txBody>
      </p:sp>
      <p:pic>
        <p:nvPicPr>
          <p:cNvPr id="7" name="Picture 2" descr="16">
            <a:extLst>
              <a:ext uri="{FF2B5EF4-FFF2-40B4-BE49-F238E27FC236}">
                <a16:creationId xmlns:a16="http://schemas.microsoft.com/office/drawing/2014/main" id="{2789B0F1-4037-B1AE-5AA5-B974754FE5F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9131059" y="0"/>
            <a:ext cx="2806147" cy="82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cteur droit 7">
            <a:extLst>
              <a:ext uri="{FF2B5EF4-FFF2-40B4-BE49-F238E27FC236}">
                <a16:creationId xmlns:a16="http://schemas.microsoft.com/office/drawing/2014/main" id="{F422E6F0-391C-604C-27CD-6A1C47EF9EBE}"/>
              </a:ext>
            </a:extLst>
          </p:cNvPr>
          <p:cNvCxnSpPr>
            <a:cxnSpLocks/>
          </p:cNvCxnSpPr>
          <p:nvPr userDrawn="1"/>
        </p:nvCxnSpPr>
        <p:spPr>
          <a:xfrm>
            <a:off x="-82545" y="1067114"/>
            <a:ext cx="7580625" cy="0"/>
          </a:xfrm>
          <a:prstGeom prst="line">
            <a:avLst/>
          </a:prstGeom>
          <a:ln w="19050">
            <a:solidFill>
              <a:srgbClr val="A221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74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1/22/2025</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103491358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3.jpeg"/><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hyperlink" Target="http://www.africanbib.biz/"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0.png"/><Relationship Id="rId7" Type="http://schemas.openxmlformats.org/officeDocument/2006/relationships/diagramLayout" Target="../diagrams/layout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32.png"/><Relationship Id="rId10" Type="http://schemas.microsoft.com/office/2007/relationships/diagramDrawing" Target="../diagrams/drawing1.xml"/><Relationship Id="rId4" Type="http://schemas.openxmlformats.org/officeDocument/2006/relationships/image" Target="../media/image31.png"/><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a:xfrm>
            <a:off x="1167735" y="2664759"/>
            <a:ext cx="10918020" cy="1563527"/>
          </a:xfrm>
        </p:spPr>
        <p:txBody>
          <a:bodyPr>
            <a:normAutofit fontScale="90000"/>
          </a:bodyPr>
          <a:lstStyle/>
          <a:p>
            <a:br>
              <a:rPr lang="fr-FR" sz="3200" dirty="0">
                <a:latin typeface="Arial Narrow" panose="020B0606020202030204" pitchFamily="34" charset="0"/>
              </a:rPr>
            </a:br>
            <a:r>
              <a:rPr lang="fr-FR" sz="3200" dirty="0">
                <a:latin typeface="Arial Narrow" panose="020B0606020202030204" pitchFamily="34" charset="0"/>
              </a:rPr>
              <a:t> </a:t>
            </a:r>
            <a:br>
              <a:rPr lang="fr-FR" sz="3200" dirty="0">
                <a:latin typeface="Arial Narrow" panose="020B0606020202030204" pitchFamily="34" charset="0"/>
              </a:rPr>
            </a:br>
            <a:br>
              <a:rPr lang="fr-FR" sz="2800" dirty="0">
                <a:latin typeface="Arial Narrow" panose="020B0606020202030204" pitchFamily="34" charset="0"/>
              </a:rPr>
            </a:br>
            <a:br>
              <a:rPr lang="fr-FR" sz="2800" i="1" dirty="0">
                <a:latin typeface="Arial Narrow" panose="020B0606020202030204" pitchFamily="34" charset="0"/>
              </a:rPr>
            </a:br>
            <a:r>
              <a:rPr lang="fr-FR" sz="2800" i="1" dirty="0">
                <a:latin typeface="Arial Narrow" panose="020B0606020202030204" pitchFamily="34" charset="0"/>
              </a:rPr>
              <a:t>SEZNG , </a:t>
            </a:r>
            <a:r>
              <a:rPr lang="fr-FR" sz="2800" i="1" dirty="0" err="1">
                <a:latin typeface="Arial Narrow" panose="020B0606020202030204" pitchFamily="34" charset="0"/>
              </a:rPr>
              <a:t>Integration</a:t>
            </a:r>
            <a:r>
              <a:rPr lang="fr-FR" sz="2800" i="1" dirty="0">
                <a:latin typeface="Arial Narrow" panose="020B0606020202030204" pitchFamily="34" charset="0"/>
              </a:rPr>
              <a:t> of </a:t>
            </a:r>
            <a:r>
              <a:rPr lang="fr-FR" sz="2800" i="1" dirty="0" err="1">
                <a:latin typeface="Arial Narrow" panose="020B0606020202030204" pitchFamily="34" charset="0"/>
              </a:rPr>
              <a:t>informal</a:t>
            </a:r>
            <a:r>
              <a:rPr lang="fr-FR" sz="2800" i="1" dirty="0">
                <a:latin typeface="Arial Narrow" panose="020B0606020202030204" pitchFamily="34" charset="0"/>
              </a:rPr>
              <a:t>, </a:t>
            </a:r>
            <a:r>
              <a:rPr lang="fr-FR" sz="2800" i="1" dirty="0" err="1">
                <a:latin typeface="Arial Narrow" panose="020B0606020202030204" pitchFamily="34" charset="0"/>
              </a:rPr>
              <a:t>MSMEs</a:t>
            </a:r>
            <a:r>
              <a:rPr lang="fr-FR" sz="2800" i="1" dirty="0">
                <a:latin typeface="Arial Narrow" panose="020B0606020202030204" pitchFamily="34" charset="0"/>
              </a:rPr>
              <a:t> and Local </a:t>
            </a:r>
            <a:r>
              <a:rPr lang="fr-FR" sz="2800" i="1" dirty="0" err="1">
                <a:latin typeface="Arial Narrow" panose="020B0606020202030204" pitchFamily="34" charset="0"/>
              </a:rPr>
              <a:t>Economic</a:t>
            </a:r>
            <a:r>
              <a:rPr lang="fr-FR" sz="2800" i="1" dirty="0">
                <a:latin typeface="Arial Narrow" panose="020B0606020202030204" pitchFamily="34" charset="0"/>
              </a:rPr>
              <a:t> </a:t>
            </a:r>
            <a:r>
              <a:rPr lang="fr-FR" sz="2800" i="1" dirty="0" err="1">
                <a:latin typeface="Arial Narrow" panose="020B0606020202030204" pitchFamily="34" charset="0"/>
              </a:rPr>
              <a:t>Development</a:t>
            </a:r>
            <a:r>
              <a:rPr lang="fr-FR" sz="2800" i="1" dirty="0">
                <a:latin typeface="Arial Narrow" panose="020B0606020202030204" pitchFamily="34" charset="0"/>
              </a:rPr>
              <a:t> </a:t>
            </a:r>
            <a:br>
              <a:rPr lang="fr-FR" sz="2800" dirty="0">
                <a:latin typeface="Arial Narrow" panose="020B0606020202030204" pitchFamily="34" charset="0"/>
              </a:rPr>
            </a:br>
            <a:br>
              <a:rPr lang="fr-FR" sz="2800" dirty="0">
                <a:latin typeface="Arial Narrow" panose="020B0606020202030204" pitchFamily="34" charset="0"/>
              </a:rPr>
            </a:br>
            <a:r>
              <a:rPr lang="fr-FR" sz="2800" dirty="0">
                <a:latin typeface="Arial Narrow" panose="020B0606020202030204" pitchFamily="34" charset="0"/>
              </a:rPr>
              <a:t>Rapport: la promotion de l'entreprenariat 4.0 et insertion des jeunes et femmes dans les chaînes de valeur et clusters à haut potentiel en Afrique Centrale.</a:t>
            </a:r>
            <a:endParaRPr lang="fr-FR" sz="3200" dirty="0">
              <a:latin typeface="Arial Narrow" panose="020B0606020202030204" pitchFamily="34" charset="0"/>
            </a:endParaRPr>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a:xfrm>
            <a:off x="182033" y="4306724"/>
            <a:ext cx="11827934" cy="951076"/>
          </a:xfrm>
        </p:spPr>
        <p:txBody>
          <a:bodyPr>
            <a:normAutofit fontScale="62500" lnSpcReduction="20000"/>
          </a:bodyPr>
          <a:lstStyle/>
          <a:p>
            <a:r>
              <a:rPr lang="en-US" dirty="0"/>
              <a:t>Symposium for the successful Harmonization of frameworks for the development and operationalization of New Generation Special economic Zones </a:t>
            </a:r>
          </a:p>
          <a:p>
            <a:r>
              <a:rPr lang="fr-FR" dirty="0"/>
              <a:t>Présenté par Dr. Tumenta Kennedy</a:t>
            </a:r>
          </a:p>
          <a:p>
            <a:endParaRPr lang="fr-FR"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667219" y="5318594"/>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1" i="1" u="none" strike="noStrike" kern="1200" cap="none" spc="0" normalizeH="0" baseline="0" noProof="0" dirty="0">
                <a:ln>
                  <a:noFill/>
                </a:ln>
                <a:solidFill>
                  <a:srgbClr val="A21942"/>
                </a:solidFill>
                <a:effectLst/>
                <a:uLnTx/>
                <a:uFillTx/>
                <a:latin typeface="Calibri Light" panose="020F0302020204030204"/>
                <a:ea typeface="+mj-ea"/>
                <a:cs typeface="+mj-cs"/>
              </a:rPr>
              <a:t>22 </a:t>
            </a:r>
            <a:r>
              <a:rPr kumimoji="0" lang="en-US" sz="2400" b="1" i="1" u="none" strike="noStrike" kern="1200" cap="none" spc="0" normalizeH="0" baseline="0" dirty="0">
                <a:ln>
                  <a:noFill/>
                </a:ln>
                <a:solidFill>
                  <a:srgbClr val="A21942"/>
                </a:solidFill>
                <a:effectLst/>
                <a:uLnTx/>
                <a:uFillTx/>
                <a:latin typeface="Calibri Light" panose="020F0302020204030204"/>
                <a:ea typeface="+mj-ea"/>
                <a:cs typeface="+mj-cs"/>
              </a:rPr>
              <a:t>January</a:t>
            </a:r>
            <a:r>
              <a:rPr kumimoji="0" lang="fr-FR" sz="2400" b="1" i="1" u="none" strike="noStrike" kern="1200" cap="none" spc="0" normalizeH="0" baseline="0" noProof="0" dirty="0">
                <a:ln>
                  <a:noFill/>
                </a:ln>
                <a:solidFill>
                  <a:srgbClr val="A21942"/>
                </a:solidFill>
                <a:effectLst/>
                <a:uLnTx/>
                <a:uFillTx/>
                <a:latin typeface="Calibri Light" panose="020F0302020204030204"/>
                <a:ea typeface="+mj-ea"/>
                <a:cs typeface="+mj-cs"/>
              </a:rPr>
              <a:t> 2025| Douala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400" b="1" i="1" u="none" strike="noStrike" kern="1200" cap="none" spc="0" normalizeH="0" baseline="0" noProof="0" dirty="0">
              <a:ln>
                <a:noFill/>
              </a:ln>
              <a:solidFill>
                <a:srgbClr val="A21942"/>
              </a:solidFill>
              <a:effectLst/>
              <a:uLnTx/>
              <a:uFillTx/>
              <a:latin typeface="Calibri Light" panose="020F0302020204030204"/>
              <a:ea typeface="+mj-ea"/>
              <a:cs typeface="+mj-cs"/>
            </a:endParaRP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6301067"/>
            <a:ext cx="9144000" cy="55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UNECA Sub-Regional Office for Central Africa </a:t>
            </a:r>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777556"/>
            <a:ext cx="4538032" cy="258932"/>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Encre 1">
                <a:extLst>
                  <a:ext uri="{FF2B5EF4-FFF2-40B4-BE49-F238E27FC236}">
                    <a16:creationId xmlns:a16="http://schemas.microsoft.com/office/drawing/2014/main" id="{873FF212-EA1D-86C4-A415-760CD1D39E0B}"/>
                  </a:ext>
                </a:extLst>
              </p14:cNvPr>
              <p14:cNvContentPartPr/>
              <p14:nvPr/>
            </p14:nvContentPartPr>
            <p14:xfrm>
              <a:off x="12306799" y="16026"/>
              <a:ext cx="188640" cy="65880"/>
            </p14:xfrm>
          </p:contentPart>
        </mc:Choice>
        <mc:Fallback xmlns="">
          <p:pic>
            <p:nvPicPr>
              <p:cNvPr id="2" name="Encre 1">
                <a:extLst>
                  <a:ext uri="{FF2B5EF4-FFF2-40B4-BE49-F238E27FC236}">
                    <a16:creationId xmlns:a16="http://schemas.microsoft.com/office/drawing/2014/main" id="{873FF212-EA1D-86C4-A415-760CD1D39E0B}"/>
                  </a:ext>
                </a:extLst>
              </p:cNvPr>
              <p:cNvPicPr/>
              <p:nvPr/>
            </p:nvPicPr>
            <p:blipFill>
              <a:blip r:embed="rId4"/>
              <a:stretch>
                <a:fillRect/>
              </a:stretch>
            </p:blipFill>
            <p:spPr>
              <a:xfrm>
                <a:off x="12297782" y="7026"/>
                <a:ext cx="206314" cy="83520"/>
              </a:xfrm>
              <a:prstGeom prst="rect">
                <a:avLst/>
              </a:prstGeom>
            </p:spPr>
          </p:pic>
        </mc:Fallback>
      </mc:AlternateContent>
    </p:spTree>
    <p:extLst>
      <p:ext uri="{BB962C8B-B14F-4D97-AF65-F5344CB8AC3E}">
        <p14:creationId xmlns:p14="http://schemas.microsoft.com/office/powerpoint/2010/main" val="339775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C902E0-F2F3-15FF-46BC-4087B87D5219}"/>
              </a:ext>
            </a:extLst>
          </p:cNvPr>
          <p:cNvSpPr>
            <a:spLocks noGrp="1"/>
          </p:cNvSpPr>
          <p:nvPr>
            <p:ph type="title"/>
          </p:nvPr>
        </p:nvSpPr>
        <p:spPr>
          <a:xfrm>
            <a:off x="399288" y="18255"/>
            <a:ext cx="10515600" cy="1325563"/>
          </a:xfrm>
        </p:spPr>
        <p:txBody>
          <a:bodyPr/>
          <a:lstStyle/>
          <a:p>
            <a:r>
              <a:rPr lang="fr-FR" sz="3200" b="1" i="1" dirty="0">
                <a:solidFill>
                  <a:srgbClr val="A22138"/>
                </a:solidFill>
                <a:latin typeface="Arial Narrow" panose="020B0606020202030204" pitchFamily="34" charset="0"/>
              </a:rPr>
              <a:t>Situation de la CEEAC vis-à-vis des 100 et 500 meilleure entreprise du monde et de l’Afrique</a:t>
            </a:r>
            <a:endParaRPr lang="en-US" sz="3200" b="1" i="1" dirty="0">
              <a:solidFill>
                <a:srgbClr val="A22138"/>
              </a:solidFill>
              <a:latin typeface="Arial Narrow" panose="020B0606020202030204" pitchFamily="34" charset="0"/>
            </a:endParaRPr>
          </a:p>
        </p:txBody>
      </p:sp>
      <p:sp>
        <p:nvSpPr>
          <p:cNvPr id="3" name="Espace réservé du contenu 2">
            <a:extLst>
              <a:ext uri="{FF2B5EF4-FFF2-40B4-BE49-F238E27FC236}">
                <a16:creationId xmlns:a16="http://schemas.microsoft.com/office/drawing/2014/main" id="{A23EADC8-4AFD-C7F1-8042-02A54AB65555}"/>
              </a:ext>
            </a:extLst>
          </p:cNvPr>
          <p:cNvSpPr>
            <a:spLocks noGrp="1"/>
          </p:cNvSpPr>
          <p:nvPr>
            <p:ph idx="1"/>
          </p:nvPr>
        </p:nvSpPr>
        <p:spPr>
          <a:xfrm>
            <a:off x="463296" y="1587881"/>
            <a:ext cx="10515600" cy="4351338"/>
          </a:xfrm>
        </p:spPr>
        <p:txBody>
          <a:bodyPr/>
          <a:lstStyle/>
          <a:p>
            <a:pPr algn="just">
              <a:buFont typeface="Wingdings" panose="05000000000000000000" pitchFamily="2" charset="2"/>
              <a:buChar char="Ø"/>
            </a:pPr>
            <a:r>
              <a:rPr lang="fr-FR" dirty="0">
                <a:latin typeface="Arial Narrow" panose="020B0606020202030204" pitchFamily="34" charset="0"/>
              </a:rPr>
              <a:t>Selon le rapport « FORTUNE 500 » 2022, </a:t>
            </a:r>
            <a:r>
              <a:rPr lang="fr-FR" b="1" i="1" dirty="0">
                <a:latin typeface="Arial Narrow" panose="020B0606020202030204" pitchFamily="34" charset="0"/>
              </a:rPr>
              <a:t>aucune entreprise de la CEEAC n’est classée parmi les 500 meilleurs entreprises au monde de même qu’en Afrique en général.</a:t>
            </a:r>
          </a:p>
          <a:p>
            <a:pPr algn="just">
              <a:buFont typeface="Wingdings" panose="05000000000000000000" pitchFamily="2" charset="2"/>
              <a:buChar char="Ø"/>
            </a:pPr>
            <a:r>
              <a:rPr lang="fr-FR" dirty="0">
                <a:latin typeface="Arial Narrow" panose="020B0606020202030204" pitchFamily="34" charset="0"/>
              </a:rPr>
              <a:t>D’après le rapport du journal jeune Afrique sur le classement des 500 meilleur entreprise Africaine, </a:t>
            </a:r>
            <a:r>
              <a:rPr lang="fr-FR" b="1" i="1" dirty="0">
                <a:latin typeface="Arial Narrow" panose="020B0606020202030204" pitchFamily="34" charset="0"/>
              </a:rPr>
              <a:t>seul l’entreprise « </a:t>
            </a:r>
            <a:r>
              <a:rPr lang="fr-FR" b="1" i="1" dirty="0" err="1">
                <a:latin typeface="Arial Narrow" panose="020B0606020202030204" pitchFamily="34" charset="0"/>
              </a:rPr>
              <a:t>Sociedade</a:t>
            </a:r>
            <a:r>
              <a:rPr lang="fr-FR" b="1" i="1" dirty="0">
                <a:latin typeface="Arial Narrow" panose="020B0606020202030204" pitchFamily="34" charset="0"/>
              </a:rPr>
              <a:t> </a:t>
            </a:r>
            <a:r>
              <a:rPr lang="fr-FR" b="1" i="1" dirty="0" err="1">
                <a:latin typeface="Arial Narrow" panose="020B0606020202030204" pitchFamily="34" charset="0"/>
              </a:rPr>
              <a:t>Nacional</a:t>
            </a:r>
            <a:r>
              <a:rPr lang="fr-FR" b="1" i="1" dirty="0">
                <a:latin typeface="Arial Narrow" panose="020B0606020202030204" pitchFamily="34" charset="0"/>
              </a:rPr>
              <a:t> de </a:t>
            </a:r>
            <a:r>
              <a:rPr lang="fr-FR" b="1" i="1" dirty="0" err="1">
                <a:latin typeface="Arial Narrow" panose="020B0606020202030204" pitchFamily="34" charset="0"/>
              </a:rPr>
              <a:t>combustiveis</a:t>
            </a:r>
            <a:r>
              <a:rPr lang="fr-FR" b="1" i="1" dirty="0">
                <a:latin typeface="Arial Narrow" panose="020B0606020202030204" pitchFamily="34" charset="0"/>
              </a:rPr>
              <a:t> de Angola » est classé parmi les 10 premier occupant la 7</a:t>
            </a:r>
            <a:r>
              <a:rPr lang="fr-FR" b="1" i="1" baseline="30000" dirty="0">
                <a:latin typeface="Arial Narrow" panose="020B0606020202030204" pitchFamily="34" charset="0"/>
              </a:rPr>
              <a:t>ième</a:t>
            </a:r>
            <a:r>
              <a:rPr lang="fr-FR" b="1" i="1" dirty="0">
                <a:latin typeface="Arial Narrow" panose="020B0606020202030204" pitchFamily="34" charset="0"/>
              </a:rPr>
              <a:t> place et on retrouve plus loin l’entreprise « KIBALI BOLD MINE » de la RDC occupant la 97</a:t>
            </a:r>
            <a:r>
              <a:rPr lang="fr-FR" b="1" i="1" baseline="30000" dirty="0">
                <a:latin typeface="Arial Narrow" panose="020B0606020202030204" pitchFamily="34" charset="0"/>
              </a:rPr>
              <a:t>ième</a:t>
            </a:r>
            <a:r>
              <a:rPr lang="fr-FR" b="1" i="1" dirty="0">
                <a:latin typeface="Arial Narrow" panose="020B0606020202030204" pitchFamily="34" charset="0"/>
              </a:rPr>
              <a:t> place</a:t>
            </a:r>
            <a:r>
              <a:rPr lang="fr-FR" dirty="0">
                <a:latin typeface="Arial Narrow" panose="020B0606020202030204" pitchFamily="34" charset="0"/>
              </a:rPr>
              <a:t>. Comparativement aux entreprises comme «</a:t>
            </a:r>
            <a:r>
              <a:rPr lang="fr-FR" b="1" dirty="0">
                <a:latin typeface="Arial Narrow" panose="020B0606020202030204" pitchFamily="34" charset="0"/>
              </a:rPr>
              <a:t> SONATRACH</a:t>
            </a:r>
            <a:r>
              <a:rPr lang="fr-FR" dirty="0">
                <a:latin typeface="Arial Narrow" panose="020B0606020202030204" pitchFamily="34" charset="0"/>
              </a:rPr>
              <a:t> » de </a:t>
            </a:r>
            <a:r>
              <a:rPr lang="fr-FR" b="1" i="1" dirty="0">
                <a:latin typeface="Arial Narrow" panose="020B0606020202030204" pitchFamily="34" charset="0"/>
              </a:rPr>
              <a:t>l’Algérie à la 1</a:t>
            </a:r>
            <a:r>
              <a:rPr lang="fr-FR" b="1" i="1" baseline="30000" dirty="0">
                <a:latin typeface="Arial Narrow" panose="020B0606020202030204" pitchFamily="34" charset="0"/>
              </a:rPr>
              <a:t>ière</a:t>
            </a:r>
            <a:r>
              <a:rPr lang="fr-FR" b="1" i="1" dirty="0">
                <a:latin typeface="Arial Narrow" panose="020B0606020202030204" pitchFamily="34" charset="0"/>
              </a:rPr>
              <a:t> place du classement et les autres pays d’Afrique</a:t>
            </a:r>
            <a:r>
              <a:rPr lang="fr-FR" dirty="0">
                <a:latin typeface="Arial Narrow" panose="020B0606020202030204" pitchFamily="34" charset="0"/>
              </a:rPr>
              <a:t>. </a:t>
            </a:r>
          </a:p>
          <a:p>
            <a:endParaRPr lang="en-US" dirty="0"/>
          </a:p>
        </p:txBody>
      </p:sp>
    </p:spTree>
    <p:extLst>
      <p:ext uri="{BB962C8B-B14F-4D97-AF65-F5344CB8AC3E}">
        <p14:creationId xmlns:p14="http://schemas.microsoft.com/office/powerpoint/2010/main" val="305360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B947E4-BA0A-FCFD-CE94-C92DD2D63C7C}"/>
              </a:ext>
            </a:extLst>
          </p:cNvPr>
          <p:cNvSpPr>
            <a:spLocks noGrp="1"/>
          </p:cNvSpPr>
          <p:nvPr>
            <p:ph type="title"/>
          </p:nvPr>
        </p:nvSpPr>
        <p:spPr>
          <a:xfrm>
            <a:off x="0" y="337819"/>
            <a:ext cx="6416040" cy="686435"/>
          </a:xfrm>
        </p:spPr>
        <p:txBody>
          <a:bodyPr>
            <a:normAutofit fontScale="90000"/>
          </a:bodyPr>
          <a:lstStyle/>
          <a:p>
            <a:endParaRPr lang="en-GB" dirty="0"/>
          </a:p>
        </p:txBody>
      </p:sp>
      <p:pic>
        <p:nvPicPr>
          <p:cNvPr id="5" name="Espace réservé du contenu 4">
            <a:extLst>
              <a:ext uri="{FF2B5EF4-FFF2-40B4-BE49-F238E27FC236}">
                <a16:creationId xmlns:a16="http://schemas.microsoft.com/office/drawing/2014/main" id="{3D3DCA86-6010-0277-4D05-79B494E5D0D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91487"/>
            <a:ext cx="12192000" cy="7240973"/>
          </a:xfrm>
        </p:spPr>
      </p:pic>
    </p:spTree>
    <p:extLst>
      <p:ext uri="{BB962C8B-B14F-4D97-AF65-F5344CB8AC3E}">
        <p14:creationId xmlns:p14="http://schemas.microsoft.com/office/powerpoint/2010/main" val="41747686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5C65-0FBF-E5DB-0F5D-AE5DB4C82E3A}"/>
            </a:ext>
          </a:extLst>
        </p:cNvPr>
        <p:cNvGrpSpPr/>
        <p:nvPr/>
      </p:nvGrpSpPr>
      <p:grpSpPr>
        <a:xfrm>
          <a:off x="0" y="0"/>
          <a:ext cx="0" cy="0"/>
          <a:chOff x="0" y="0"/>
          <a:chExt cx="0" cy="0"/>
        </a:xfrm>
      </p:grpSpPr>
      <p:sp>
        <p:nvSpPr>
          <p:cNvPr id="94211" name="Text Box 7">
            <a:extLst>
              <a:ext uri="{FF2B5EF4-FFF2-40B4-BE49-F238E27FC236}">
                <a16:creationId xmlns:a16="http://schemas.microsoft.com/office/drawing/2014/main" id="{77947537-D880-3128-4DEE-EA2235D616B1}"/>
              </a:ext>
            </a:extLst>
          </p:cNvPr>
          <p:cNvSpPr txBox="1">
            <a:spLocks noChangeArrowheads="1"/>
          </p:cNvSpPr>
          <p:nvPr/>
        </p:nvSpPr>
        <p:spPr bwMode="auto">
          <a:xfrm>
            <a:off x="2914465" y="787520"/>
            <a:ext cx="868012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fr-FR" sz="1800" b="1" i="1" u="none" strike="noStrike" kern="1200" cap="none" spc="0" normalizeH="0" baseline="0" noProof="0" dirty="0" err="1">
                <a:ln>
                  <a:noFill/>
                </a:ln>
                <a:solidFill>
                  <a:srgbClr val="A22138"/>
                </a:solidFill>
                <a:effectLst/>
                <a:uLnTx/>
                <a:uFillTx/>
                <a:latin typeface="Arial Narrow" panose="020B0606020202030204" pitchFamily="34" charset="0"/>
                <a:ea typeface="+mn-ea"/>
                <a:cs typeface="Times New Roman" pitchFamily="18" charset="0"/>
              </a:rPr>
              <a:t>Evolutionary</a:t>
            </a:r>
            <a:r>
              <a:rPr kumimoji="0" lang="fr-FR"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rPr>
              <a:t> </a:t>
            </a:r>
            <a:r>
              <a:rPr kumimoji="0" lang="en-US" sz="1800" b="1" i="1" u="none" strike="noStrike" kern="1200" cap="none" spc="0" normalizeH="0" baseline="0" dirty="0">
                <a:ln>
                  <a:noFill/>
                </a:ln>
                <a:solidFill>
                  <a:srgbClr val="A22138"/>
                </a:solidFill>
                <a:effectLst/>
                <a:uLnTx/>
                <a:uFillTx/>
                <a:latin typeface="Arial Narrow" panose="020B0606020202030204" pitchFamily="34" charset="0"/>
                <a:ea typeface="+mn-ea"/>
                <a:cs typeface="Times New Roman" pitchFamily="18" charset="0"/>
              </a:rPr>
              <a:t>strategies</a:t>
            </a:r>
            <a:r>
              <a:rPr kumimoji="0" lang="fr-FR"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rPr>
              <a:t> for formalisation &amp; </a:t>
            </a:r>
            <a:r>
              <a:rPr kumimoji="0" lang="en-US"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rPr>
              <a:t>adaptive investment (SEZ new Generation) </a:t>
            </a:r>
            <a:endParaRPr kumimoji="0" lang="fr-FR"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endParaRPr>
          </a:p>
        </p:txBody>
      </p:sp>
      <p:sp>
        <p:nvSpPr>
          <p:cNvPr id="94215" name="Textfeld 32">
            <a:extLst>
              <a:ext uri="{FF2B5EF4-FFF2-40B4-BE49-F238E27FC236}">
                <a16:creationId xmlns:a16="http://schemas.microsoft.com/office/drawing/2014/main" id="{48BE38A6-69AE-2B20-94D5-429F6594641F}"/>
              </a:ext>
            </a:extLst>
          </p:cNvPr>
          <p:cNvSpPr txBox="1">
            <a:spLocks noChangeArrowheads="1"/>
          </p:cNvSpPr>
          <p:nvPr/>
        </p:nvSpPr>
        <p:spPr bwMode="auto">
          <a:xfrm>
            <a:off x="1106980" y="621440"/>
            <a:ext cx="931311"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0"/>
              </a:spcBef>
              <a:spcAft>
                <a:spcPct val="50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Times New Roman" pitchFamily="18" charset="0"/>
              </a:rPr>
              <a:t>Upgrade Intensity </a:t>
            </a:r>
          </a:p>
        </p:txBody>
      </p:sp>
      <p:grpSp>
        <p:nvGrpSpPr>
          <p:cNvPr id="7" name="Groupe 6">
            <a:extLst>
              <a:ext uri="{FF2B5EF4-FFF2-40B4-BE49-F238E27FC236}">
                <a16:creationId xmlns:a16="http://schemas.microsoft.com/office/drawing/2014/main" id="{09C800AE-9EBB-92D7-40C2-061D1FCBE5D9}"/>
              </a:ext>
            </a:extLst>
          </p:cNvPr>
          <p:cNvGrpSpPr/>
          <p:nvPr/>
        </p:nvGrpSpPr>
        <p:grpSpPr>
          <a:xfrm>
            <a:off x="1" y="640920"/>
            <a:ext cx="12939724" cy="5634559"/>
            <a:chOff x="885378" y="738889"/>
            <a:chExt cx="10317771" cy="5634559"/>
          </a:xfrm>
        </p:grpSpPr>
        <p:sp>
          <p:nvSpPr>
            <p:cNvPr id="29" name="Rechteck 28">
              <a:extLst>
                <a:ext uri="{FF2B5EF4-FFF2-40B4-BE49-F238E27FC236}">
                  <a16:creationId xmlns:a16="http://schemas.microsoft.com/office/drawing/2014/main" id="{0CF43F9C-54C2-00D0-CC3D-F29ADB061181}"/>
                </a:ext>
              </a:extLst>
            </p:cNvPr>
            <p:cNvSpPr/>
            <p:nvPr/>
          </p:nvSpPr>
          <p:spPr>
            <a:xfrm>
              <a:off x="1093888" y="1978154"/>
              <a:ext cx="1300465" cy="3294049"/>
            </a:xfrm>
            <a:prstGeom prst="rect">
              <a:avLst/>
            </a:prstGeom>
            <a:solidFill>
              <a:srgbClr val="EAEAE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80000"/>
                </a:lnSpc>
                <a:spcBef>
                  <a:spcPct val="0"/>
                </a:spcBef>
                <a:spcAft>
                  <a:spcPct val="50000"/>
                </a:spcAft>
                <a:buClrTx/>
                <a:buSzTx/>
                <a:buFontTx/>
                <a:buNone/>
                <a:tabLst/>
                <a:defRPr/>
              </a:pPr>
              <a:endParaRPr kumimoji="0" lang="de-DE" sz="3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4212" name="Gruppieren 34">
              <a:extLst>
                <a:ext uri="{FF2B5EF4-FFF2-40B4-BE49-F238E27FC236}">
                  <a16:creationId xmlns:a16="http://schemas.microsoft.com/office/drawing/2014/main" id="{E5ECCE83-A26C-7AAB-03CA-86A0736CB6D3}"/>
                </a:ext>
              </a:extLst>
            </p:cNvPr>
            <p:cNvGrpSpPr>
              <a:grpSpLocks/>
            </p:cNvGrpSpPr>
            <p:nvPr/>
          </p:nvGrpSpPr>
          <p:grpSpPr bwMode="auto">
            <a:xfrm>
              <a:off x="885378" y="738889"/>
              <a:ext cx="10317771" cy="5634559"/>
              <a:chOff x="0" y="1600200"/>
              <a:chExt cx="9426575" cy="4953000"/>
            </a:xfrm>
          </p:grpSpPr>
          <p:grpSp>
            <p:nvGrpSpPr>
              <p:cNvPr id="94225" name="Group 35">
                <a:extLst>
                  <a:ext uri="{FF2B5EF4-FFF2-40B4-BE49-F238E27FC236}">
                    <a16:creationId xmlns:a16="http://schemas.microsoft.com/office/drawing/2014/main" id="{E0F205AD-BB48-4FB4-41C3-3878B9195673}"/>
                  </a:ext>
                </a:extLst>
              </p:cNvPr>
              <p:cNvGrpSpPr>
                <a:grpSpLocks/>
              </p:cNvGrpSpPr>
              <p:nvPr/>
            </p:nvGrpSpPr>
            <p:grpSpPr bwMode="auto">
              <a:xfrm>
                <a:off x="0" y="1600200"/>
                <a:ext cx="9426575" cy="4953000"/>
                <a:chOff x="0" y="1008"/>
                <a:chExt cx="5938" cy="3120"/>
              </a:xfrm>
            </p:grpSpPr>
            <p:sp>
              <p:nvSpPr>
                <p:cNvPr id="94227" name="Rectangle 33">
                  <a:extLst>
                    <a:ext uri="{FF2B5EF4-FFF2-40B4-BE49-F238E27FC236}">
                      <a16:creationId xmlns:a16="http://schemas.microsoft.com/office/drawing/2014/main" id="{56227B59-2330-D330-A1DE-5B6B990FB75D}"/>
                    </a:ext>
                  </a:extLst>
                </p:cNvPr>
                <p:cNvSpPr>
                  <a:spLocks noChangeArrowheads="1"/>
                </p:cNvSpPr>
                <p:nvPr/>
              </p:nvSpPr>
              <p:spPr bwMode="auto">
                <a:xfrm>
                  <a:off x="120" y="1296"/>
                  <a:ext cx="4920" cy="384"/>
                </a:xfrm>
                <a:prstGeom prst="rect">
                  <a:avLst/>
                </a:prstGeom>
                <a:solidFill>
                  <a:srgbClr val="CC0000"/>
                </a:solidFill>
                <a:ln w="9525">
                  <a:solidFill>
                    <a:schemeClr val="tx1"/>
                  </a:solidFill>
                  <a:miter lim="800000"/>
                  <a:headEnd/>
                  <a:tailEnd/>
                </a:ln>
              </p:spPr>
              <p:txBody>
                <a:bodyPr wrap="none" anchor="ctr"/>
                <a:lstStyle/>
                <a:p>
                  <a:pPr marL="0" marR="0" lvl="0" indent="0" algn="l" defTabSz="457200" rtl="0" eaLnBrk="0" fontAlgn="base" latinLnBrk="0" hangingPunct="0">
                    <a:lnSpc>
                      <a:spcPct val="80000"/>
                    </a:lnSpc>
                    <a:spcBef>
                      <a:spcPct val="0"/>
                    </a:spcBef>
                    <a:spcAft>
                      <a:spcPct val="5000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28" name="Rectangle 32">
                  <a:extLst>
                    <a:ext uri="{FF2B5EF4-FFF2-40B4-BE49-F238E27FC236}">
                      <a16:creationId xmlns:a16="http://schemas.microsoft.com/office/drawing/2014/main" id="{5AB86BB5-F875-DBC7-2058-B03641A1726E}"/>
                    </a:ext>
                  </a:extLst>
                </p:cNvPr>
                <p:cNvSpPr>
                  <a:spLocks noChangeArrowheads="1"/>
                </p:cNvSpPr>
                <p:nvPr/>
              </p:nvSpPr>
              <p:spPr bwMode="auto">
                <a:xfrm>
                  <a:off x="864" y="1690"/>
                  <a:ext cx="4176" cy="1824"/>
                </a:xfrm>
                <a:prstGeom prst="rect">
                  <a:avLst/>
                </a:prstGeom>
                <a:solidFill>
                  <a:srgbClr val="FFFFCC"/>
                </a:solidFill>
                <a:ln w="9525">
                  <a:solidFill>
                    <a:schemeClr val="tx1"/>
                  </a:solidFill>
                  <a:miter lim="800000"/>
                  <a:headEnd/>
                  <a:tailEnd/>
                </a:ln>
              </p:spPr>
              <p:txBody>
                <a:bodyPr wrap="none" anchor="ctr"/>
                <a:lstStyle/>
                <a:p>
                  <a:pPr marL="0" marR="0" lvl="0" indent="0" algn="l" defTabSz="457200" rtl="0" eaLnBrk="0" fontAlgn="base" latinLnBrk="0" hangingPunct="0">
                    <a:lnSpc>
                      <a:spcPct val="80000"/>
                    </a:lnSpc>
                    <a:spcBef>
                      <a:spcPct val="0"/>
                    </a:spcBef>
                    <a:spcAft>
                      <a:spcPct val="50000"/>
                    </a:spcAft>
                    <a:buClrTx/>
                    <a:buSzTx/>
                    <a:buFontTx/>
                    <a:buNone/>
                    <a:tabLst/>
                    <a:defRPr/>
                  </a:pP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29" name="Line 3">
                  <a:extLst>
                    <a:ext uri="{FF2B5EF4-FFF2-40B4-BE49-F238E27FC236}">
                      <a16:creationId xmlns:a16="http://schemas.microsoft.com/office/drawing/2014/main" id="{1BED8FA5-EEE6-30FE-1869-6390BC4ADA72}"/>
                    </a:ext>
                  </a:extLst>
                </p:cNvPr>
                <p:cNvSpPr>
                  <a:spLocks noChangeShapeType="1"/>
                </p:cNvSpPr>
                <p:nvPr/>
              </p:nvSpPr>
              <p:spPr bwMode="auto">
                <a:xfrm flipV="1">
                  <a:off x="0" y="3579"/>
                  <a:ext cx="53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0" name="Line 4">
                  <a:extLst>
                    <a:ext uri="{FF2B5EF4-FFF2-40B4-BE49-F238E27FC236}">
                      <a16:creationId xmlns:a16="http://schemas.microsoft.com/office/drawing/2014/main" id="{A27EB50B-889C-AEEA-CF79-29AD06E0E356}"/>
                    </a:ext>
                  </a:extLst>
                </p:cNvPr>
                <p:cNvSpPr>
                  <a:spLocks noChangeShapeType="1"/>
                </p:cNvSpPr>
                <p:nvPr/>
              </p:nvSpPr>
              <p:spPr bwMode="auto">
                <a:xfrm>
                  <a:off x="864" y="1008"/>
                  <a:ext cx="0" cy="312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1" name="Text Box 6">
                  <a:extLst>
                    <a:ext uri="{FF2B5EF4-FFF2-40B4-BE49-F238E27FC236}">
                      <a16:creationId xmlns:a16="http://schemas.microsoft.com/office/drawing/2014/main" id="{CB261D94-D5B3-566F-4C87-A44EE617357A}"/>
                    </a:ext>
                  </a:extLst>
                </p:cNvPr>
                <p:cNvSpPr txBox="1">
                  <a:spLocks noChangeArrowheads="1"/>
                </p:cNvSpPr>
                <p:nvPr/>
              </p:nvSpPr>
              <p:spPr bwMode="auto">
                <a:xfrm>
                  <a:off x="157" y="2552"/>
                  <a:ext cx="647"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NGO</a:t>
                  </a:r>
                  <a:b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b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Association</a:t>
                  </a:r>
                </a:p>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Survival Enterprise </a:t>
                  </a:r>
                </a:p>
              </p:txBody>
            </p:sp>
            <p:sp>
              <p:nvSpPr>
                <p:cNvPr id="94232" name="Line 8">
                  <a:extLst>
                    <a:ext uri="{FF2B5EF4-FFF2-40B4-BE49-F238E27FC236}">
                      <a16:creationId xmlns:a16="http://schemas.microsoft.com/office/drawing/2014/main" id="{E49B5D80-4D3C-EF9B-58D2-BFFADE1F0522}"/>
                    </a:ext>
                  </a:extLst>
                </p:cNvPr>
                <p:cNvSpPr>
                  <a:spLocks noChangeShapeType="1"/>
                </p:cNvSpPr>
                <p:nvPr/>
              </p:nvSpPr>
              <p:spPr bwMode="auto">
                <a:xfrm>
                  <a:off x="864" y="1680"/>
                  <a:ext cx="41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3" name="Line 9">
                  <a:extLst>
                    <a:ext uri="{FF2B5EF4-FFF2-40B4-BE49-F238E27FC236}">
                      <a16:creationId xmlns:a16="http://schemas.microsoft.com/office/drawing/2014/main" id="{C61A6205-D11F-AFBC-62F8-51212767632E}"/>
                    </a:ext>
                  </a:extLst>
                </p:cNvPr>
                <p:cNvSpPr>
                  <a:spLocks noChangeShapeType="1"/>
                </p:cNvSpPr>
                <p:nvPr/>
              </p:nvSpPr>
              <p:spPr bwMode="auto">
                <a:xfrm>
                  <a:off x="864" y="1296"/>
                  <a:ext cx="41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4" name="Text Box 10">
                  <a:extLst>
                    <a:ext uri="{FF2B5EF4-FFF2-40B4-BE49-F238E27FC236}">
                      <a16:creationId xmlns:a16="http://schemas.microsoft.com/office/drawing/2014/main" id="{74DC7552-4F79-5814-AEC9-02A0A447E6CB}"/>
                    </a:ext>
                  </a:extLst>
                </p:cNvPr>
                <p:cNvSpPr txBox="1">
                  <a:spLocks noChangeArrowheads="1"/>
                </p:cNvSpPr>
                <p:nvPr/>
              </p:nvSpPr>
              <p:spPr bwMode="auto">
                <a:xfrm>
                  <a:off x="742" y="1419"/>
                  <a:ext cx="110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Introduction </a:t>
                  </a:r>
                  <a:b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b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(Startup or Existence)</a:t>
                  </a:r>
                </a:p>
              </p:txBody>
            </p:sp>
            <p:sp>
              <p:nvSpPr>
                <p:cNvPr id="94235" name="Text Box 11">
                  <a:extLst>
                    <a:ext uri="{FF2B5EF4-FFF2-40B4-BE49-F238E27FC236}">
                      <a16:creationId xmlns:a16="http://schemas.microsoft.com/office/drawing/2014/main" id="{D9F3F6FA-A623-DAC3-AF25-8B152E7459BD}"/>
                    </a:ext>
                  </a:extLst>
                </p:cNvPr>
                <p:cNvSpPr txBox="1">
                  <a:spLocks noChangeArrowheads="1"/>
                </p:cNvSpPr>
                <p:nvPr/>
              </p:nvSpPr>
              <p:spPr bwMode="auto">
                <a:xfrm>
                  <a:off x="2112" y="1420"/>
                  <a:ext cx="671"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Growth</a:t>
                  </a:r>
                </a:p>
              </p:txBody>
            </p:sp>
            <p:sp>
              <p:nvSpPr>
                <p:cNvPr id="94236" name="Text Box 12">
                  <a:extLst>
                    <a:ext uri="{FF2B5EF4-FFF2-40B4-BE49-F238E27FC236}">
                      <a16:creationId xmlns:a16="http://schemas.microsoft.com/office/drawing/2014/main" id="{8BFE3583-E9BA-5D47-81E4-42F8B05903E3}"/>
                    </a:ext>
                  </a:extLst>
                </p:cNvPr>
                <p:cNvSpPr txBox="1">
                  <a:spLocks noChangeArrowheads="1"/>
                </p:cNvSpPr>
                <p:nvPr/>
              </p:nvSpPr>
              <p:spPr bwMode="auto">
                <a:xfrm>
                  <a:off x="3168" y="1420"/>
                  <a:ext cx="576"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Maturity</a:t>
                  </a:r>
                </a:p>
              </p:txBody>
            </p:sp>
            <p:sp>
              <p:nvSpPr>
                <p:cNvPr id="94237" name="Text Box 13">
                  <a:extLst>
                    <a:ext uri="{FF2B5EF4-FFF2-40B4-BE49-F238E27FC236}">
                      <a16:creationId xmlns:a16="http://schemas.microsoft.com/office/drawing/2014/main" id="{46F26187-5C4B-3113-82ED-002E52782CD3}"/>
                    </a:ext>
                  </a:extLst>
                </p:cNvPr>
                <p:cNvSpPr txBox="1">
                  <a:spLocks noChangeArrowheads="1"/>
                </p:cNvSpPr>
                <p:nvPr/>
              </p:nvSpPr>
              <p:spPr bwMode="auto">
                <a:xfrm>
                  <a:off x="5051" y="3465"/>
                  <a:ext cx="887"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Time to upgrade</a:t>
                  </a:r>
                </a:p>
              </p:txBody>
            </p:sp>
            <p:sp>
              <p:nvSpPr>
                <p:cNvPr id="94238" name="Line 19">
                  <a:extLst>
                    <a:ext uri="{FF2B5EF4-FFF2-40B4-BE49-F238E27FC236}">
                      <a16:creationId xmlns:a16="http://schemas.microsoft.com/office/drawing/2014/main" id="{FD8CF87D-F159-EF0E-D882-6683E35A9191}"/>
                    </a:ext>
                  </a:extLst>
                </p:cNvPr>
                <p:cNvSpPr>
                  <a:spLocks noChangeShapeType="1"/>
                </p:cNvSpPr>
                <p:nvPr/>
              </p:nvSpPr>
              <p:spPr bwMode="auto">
                <a:xfrm>
                  <a:off x="3984"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9" name="Line 20">
                  <a:extLst>
                    <a:ext uri="{FF2B5EF4-FFF2-40B4-BE49-F238E27FC236}">
                      <a16:creationId xmlns:a16="http://schemas.microsoft.com/office/drawing/2014/main" id="{6E134925-88FF-3796-63F7-D59B9F430E0F}"/>
                    </a:ext>
                  </a:extLst>
                </p:cNvPr>
                <p:cNvSpPr>
                  <a:spLocks noChangeShapeType="1"/>
                </p:cNvSpPr>
                <p:nvPr/>
              </p:nvSpPr>
              <p:spPr bwMode="auto">
                <a:xfrm>
                  <a:off x="5040"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4117" name="Text Box 21">
                  <a:extLst>
                    <a:ext uri="{FF2B5EF4-FFF2-40B4-BE49-F238E27FC236}">
                      <a16:creationId xmlns:a16="http://schemas.microsoft.com/office/drawing/2014/main" id="{4242B3D3-757D-36D5-8622-1B3DD56160C0}"/>
                    </a:ext>
                  </a:extLst>
                </p:cNvPr>
                <p:cNvSpPr txBox="1">
                  <a:spLocks noChangeArrowheads="1"/>
                </p:cNvSpPr>
                <p:nvPr/>
              </p:nvSpPr>
              <p:spPr bwMode="auto">
                <a:xfrm>
                  <a:off x="4008" y="3218"/>
                  <a:ext cx="912" cy="242"/>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A22138"/>
                      </a:solidFill>
                      <a:effectLst/>
                      <a:uLnTx/>
                      <a:uFillTx/>
                      <a:latin typeface="Arial Narrow" panose="020B0606020202030204" pitchFamily="34" charset="0"/>
                      <a:ea typeface="+mn-ea"/>
                      <a:cs typeface="+mn-cs"/>
                    </a:rPr>
                    <a:t>Social Responsibility of Enterprises</a:t>
                  </a:r>
                </a:p>
              </p:txBody>
            </p:sp>
            <p:sp>
              <p:nvSpPr>
                <p:cNvPr id="94241" name="Line 24">
                  <a:extLst>
                    <a:ext uri="{FF2B5EF4-FFF2-40B4-BE49-F238E27FC236}">
                      <a16:creationId xmlns:a16="http://schemas.microsoft.com/office/drawing/2014/main" id="{7E03222D-95BA-4B24-6573-D1DEE4F8DB8A}"/>
                    </a:ext>
                  </a:extLst>
                </p:cNvPr>
                <p:cNvSpPr>
                  <a:spLocks noChangeShapeType="1"/>
                </p:cNvSpPr>
                <p:nvPr/>
              </p:nvSpPr>
              <p:spPr bwMode="auto">
                <a:xfrm>
                  <a:off x="2976"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2" name="Line 25">
                  <a:extLst>
                    <a:ext uri="{FF2B5EF4-FFF2-40B4-BE49-F238E27FC236}">
                      <a16:creationId xmlns:a16="http://schemas.microsoft.com/office/drawing/2014/main" id="{13C1DAA2-FFAF-A8EA-A380-6287BED80C4F}"/>
                    </a:ext>
                  </a:extLst>
                </p:cNvPr>
                <p:cNvSpPr>
                  <a:spLocks noChangeShapeType="1"/>
                </p:cNvSpPr>
                <p:nvPr/>
              </p:nvSpPr>
              <p:spPr bwMode="auto">
                <a:xfrm>
                  <a:off x="1968"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3" name="Freeform 31">
                  <a:extLst>
                    <a:ext uri="{FF2B5EF4-FFF2-40B4-BE49-F238E27FC236}">
                      <a16:creationId xmlns:a16="http://schemas.microsoft.com/office/drawing/2014/main" id="{90B3D1FF-42EE-EF72-A5B5-4E7F1D320577}"/>
                    </a:ext>
                  </a:extLst>
                </p:cNvPr>
                <p:cNvSpPr>
                  <a:spLocks/>
                </p:cNvSpPr>
                <p:nvPr/>
              </p:nvSpPr>
              <p:spPr bwMode="auto">
                <a:xfrm>
                  <a:off x="144" y="1872"/>
                  <a:ext cx="4896" cy="1392"/>
                </a:xfrm>
                <a:custGeom>
                  <a:avLst/>
                  <a:gdLst>
                    <a:gd name="T0" fmla="*/ 0 w 10396"/>
                    <a:gd name="T1" fmla="*/ 0 h 11136"/>
                    <a:gd name="T2" fmla="*/ 0 w 10396"/>
                    <a:gd name="T3" fmla="*/ 0 h 11136"/>
                    <a:gd name="T4" fmla="*/ 0 w 10396"/>
                    <a:gd name="T5" fmla="*/ 0 h 11136"/>
                    <a:gd name="T6" fmla="*/ 0 w 10396"/>
                    <a:gd name="T7" fmla="*/ 0 h 11136"/>
                    <a:gd name="T8" fmla="*/ 0 w 10396"/>
                    <a:gd name="T9" fmla="*/ 0 h 11136"/>
                    <a:gd name="T10" fmla="*/ 0 w 10396"/>
                    <a:gd name="T11" fmla="*/ 0 h 11136"/>
                    <a:gd name="T12" fmla="*/ 0 60000 65536"/>
                    <a:gd name="T13" fmla="*/ 0 60000 65536"/>
                    <a:gd name="T14" fmla="*/ 0 60000 65536"/>
                    <a:gd name="T15" fmla="*/ 0 60000 65536"/>
                    <a:gd name="T16" fmla="*/ 0 60000 65536"/>
                    <a:gd name="T17" fmla="*/ 0 60000 65536"/>
                    <a:gd name="T18" fmla="*/ 0 w 10396"/>
                    <a:gd name="T19" fmla="*/ 0 h 11136"/>
                    <a:gd name="T20" fmla="*/ 10396 w 10396"/>
                    <a:gd name="T21" fmla="*/ 11136 h 11136"/>
                  </a:gdLst>
                  <a:ahLst/>
                  <a:cxnLst>
                    <a:cxn ang="T12">
                      <a:pos x="T0" y="T1"/>
                    </a:cxn>
                    <a:cxn ang="T13">
                      <a:pos x="T2" y="T3"/>
                    </a:cxn>
                    <a:cxn ang="T14">
                      <a:pos x="T4" y="T5"/>
                    </a:cxn>
                    <a:cxn ang="T15">
                      <a:pos x="T6" y="T7"/>
                    </a:cxn>
                    <a:cxn ang="T16">
                      <a:pos x="T8" y="T9"/>
                    </a:cxn>
                    <a:cxn ang="T17">
                      <a:pos x="T10" y="T11"/>
                    </a:cxn>
                  </a:cxnLst>
                  <a:rect l="T18" t="T19" r="T20" b="T21"/>
                  <a:pathLst>
                    <a:path w="10396" h="11136">
                      <a:moveTo>
                        <a:pt x="0" y="8010"/>
                      </a:moveTo>
                      <a:cubicBezTo>
                        <a:pt x="241" y="8062"/>
                        <a:pt x="781" y="11136"/>
                        <a:pt x="1287" y="11081"/>
                      </a:cubicBezTo>
                      <a:cubicBezTo>
                        <a:pt x="1794" y="11026"/>
                        <a:pt x="2410" y="8985"/>
                        <a:pt x="3041" y="7682"/>
                      </a:cubicBezTo>
                      <a:cubicBezTo>
                        <a:pt x="3672" y="6379"/>
                        <a:pt x="4308" y="4525"/>
                        <a:pt x="5075" y="3262"/>
                      </a:cubicBezTo>
                      <a:cubicBezTo>
                        <a:pt x="5842" y="1999"/>
                        <a:pt x="6758" y="210"/>
                        <a:pt x="7645" y="105"/>
                      </a:cubicBezTo>
                      <a:cubicBezTo>
                        <a:pt x="8532" y="0"/>
                        <a:pt x="10004" y="2266"/>
                        <a:pt x="10396" y="2634"/>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4" name="Text Box 14">
                  <a:extLst>
                    <a:ext uri="{FF2B5EF4-FFF2-40B4-BE49-F238E27FC236}">
                      <a16:creationId xmlns:a16="http://schemas.microsoft.com/office/drawing/2014/main" id="{5898C094-EBD6-F086-A602-61B422A63DA7}"/>
                    </a:ext>
                  </a:extLst>
                </p:cNvPr>
                <p:cNvSpPr txBox="1">
                  <a:spLocks noChangeArrowheads="1"/>
                </p:cNvSpPr>
                <p:nvPr/>
              </p:nvSpPr>
              <p:spPr bwMode="auto">
                <a:xfrm>
                  <a:off x="1291" y="2680"/>
                  <a:ext cx="301" cy="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Social Model Business </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GIC</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CIG</a:t>
                  </a:r>
                </a:p>
                <a:p>
                  <a:pPr marL="0" marR="0" lvl="0" indent="0" algn="l" defTabSz="457200" rtl="0" eaLnBrk="0" fontAlgn="base" latinLnBrk="0" hangingPunct="0">
                    <a:lnSpc>
                      <a:spcPct val="80000"/>
                    </a:lnSpc>
                    <a:spcBef>
                      <a:spcPct val="50000"/>
                    </a:spcBef>
                    <a:spcAft>
                      <a:spcPct val="5000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5" name="Text Box 15">
                  <a:extLst>
                    <a:ext uri="{FF2B5EF4-FFF2-40B4-BE49-F238E27FC236}">
                      <a16:creationId xmlns:a16="http://schemas.microsoft.com/office/drawing/2014/main" id="{D128B01F-2E48-B3C3-90F5-B61855DFD558}"/>
                    </a:ext>
                  </a:extLst>
                </p:cNvPr>
                <p:cNvSpPr txBox="1">
                  <a:spLocks noChangeArrowheads="1"/>
                </p:cNvSpPr>
                <p:nvPr/>
              </p:nvSpPr>
              <p:spPr bwMode="auto">
                <a:xfrm>
                  <a:off x="2524" y="1928"/>
                  <a:ext cx="494"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Medium Size </a:t>
                  </a:r>
                  <a:r>
                    <a:rPr kumimoji="0" lang="en-US" sz="1200"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Times New Roman" pitchFamily="18" charset="0"/>
                    </a:rPr>
                    <a:t>Entreprices</a:t>
                  </a: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(MEs)</a:t>
                  </a:r>
                  <a:endParaRPr kumimoji="0" lang="en-US"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6" name="Text Box 16">
                  <a:extLst>
                    <a:ext uri="{FF2B5EF4-FFF2-40B4-BE49-F238E27FC236}">
                      <a16:creationId xmlns:a16="http://schemas.microsoft.com/office/drawing/2014/main" id="{CBFFDA0B-88DC-B04F-430C-741F548C595D}"/>
                    </a:ext>
                  </a:extLst>
                </p:cNvPr>
                <p:cNvSpPr txBox="1">
                  <a:spLocks noChangeArrowheads="1"/>
                </p:cNvSpPr>
                <p:nvPr/>
              </p:nvSpPr>
              <p:spPr bwMode="auto">
                <a:xfrm>
                  <a:off x="3097" y="2030"/>
                  <a:ext cx="839"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100000"/>
                    </a:lnSpc>
                    <a:spcBef>
                      <a:spcPct val="50000"/>
                    </a:spcBef>
                    <a:spcAft>
                      <a:spcPct val="50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Multinational</a:t>
                  </a:r>
                  <a:r>
                    <a:rPr kumimoji="0" lang="fr-FR"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Entreprises</a:t>
                  </a:r>
                  <a:r>
                    <a:rPr kumimoji="0" lang="en-GB"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a:t>
                  </a:r>
                  <a:endParaRPr kumimoji="0" lang="fr-FR"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7" name="Text Box 17">
                  <a:extLst>
                    <a:ext uri="{FF2B5EF4-FFF2-40B4-BE49-F238E27FC236}">
                      <a16:creationId xmlns:a16="http://schemas.microsoft.com/office/drawing/2014/main" id="{454B5CE2-AB96-079C-3785-2A50CC361788}"/>
                    </a:ext>
                  </a:extLst>
                </p:cNvPr>
                <p:cNvSpPr txBox="1">
                  <a:spLocks noChangeArrowheads="1"/>
                </p:cNvSpPr>
                <p:nvPr/>
              </p:nvSpPr>
              <p:spPr bwMode="auto">
                <a:xfrm>
                  <a:off x="3863" y="2063"/>
                  <a:ext cx="960"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Transnational Societies</a:t>
                  </a:r>
                </a:p>
              </p:txBody>
            </p:sp>
            <p:sp>
              <p:nvSpPr>
                <p:cNvPr id="5" name="Text Box 15">
                  <a:extLst>
                    <a:ext uri="{FF2B5EF4-FFF2-40B4-BE49-F238E27FC236}">
                      <a16:creationId xmlns:a16="http://schemas.microsoft.com/office/drawing/2014/main" id="{EEB80697-F436-28DA-746A-3BD93D360F69}"/>
                    </a:ext>
                  </a:extLst>
                </p:cNvPr>
                <p:cNvSpPr txBox="1">
                  <a:spLocks noChangeArrowheads="1"/>
                </p:cNvSpPr>
                <p:nvPr/>
              </p:nvSpPr>
              <p:spPr bwMode="auto">
                <a:xfrm>
                  <a:off x="1852" y="2456"/>
                  <a:ext cx="364"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Very Small Size </a:t>
                  </a:r>
                  <a:r>
                    <a:rPr kumimoji="0" lang="en-US" sz="1200"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Times New Roman" pitchFamily="18" charset="0"/>
                    </a:rPr>
                    <a:t>Entreprices</a:t>
                  </a: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(VSEs</a:t>
                  </a:r>
                </a:p>
              </p:txBody>
            </p:sp>
            <p:sp>
              <p:nvSpPr>
                <p:cNvPr id="8" name="Text Box 15">
                  <a:extLst>
                    <a:ext uri="{FF2B5EF4-FFF2-40B4-BE49-F238E27FC236}">
                      <a16:creationId xmlns:a16="http://schemas.microsoft.com/office/drawing/2014/main" id="{F8FB0BA4-009D-642C-7E27-8B6694ED9383}"/>
                    </a:ext>
                  </a:extLst>
                </p:cNvPr>
                <p:cNvSpPr txBox="1">
                  <a:spLocks noChangeArrowheads="1"/>
                </p:cNvSpPr>
                <p:nvPr/>
              </p:nvSpPr>
              <p:spPr bwMode="auto">
                <a:xfrm>
                  <a:off x="1514" y="2657"/>
                  <a:ext cx="407"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Enterprise Owned </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Cooperative </a:t>
                  </a:r>
                </a:p>
              </p:txBody>
            </p:sp>
            <p:sp>
              <p:nvSpPr>
                <p:cNvPr id="9" name="Text Box 6">
                  <a:extLst>
                    <a:ext uri="{FF2B5EF4-FFF2-40B4-BE49-F238E27FC236}">
                      <a16:creationId xmlns:a16="http://schemas.microsoft.com/office/drawing/2014/main" id="{18348361-F49F-1443-C2D3-9358D7BB3217}"/>
                    </a:ext>
                  </a:extLst>
                </p:cNvPr>
                <p:cNvSpPr txBox="1">
                  <a:spLocks noChangeArrowheads="1"/>
                </p:cNvSpPr>
                <p:nvPr/>
              </p:nvSpPr>
              <p:spPr bwMode="auto">
                <a:xfrm>
                  <a:off x="128" y="3253"/>
                  <a:ext cx="64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Times New Roman" pitchFamily="18" charset="0"/>
                    </a:rPr>
                    <a:t>(Humanitarian preoccupations)</a:t>
                  </a:r>
                </a:p>
              </p:txBody>
            </p:sp>
            <p:sp>
              <p:nvSpPr>
                <p:cNvPr id="10" name="Text Box 14">
                  <a:extLst>
                    <a:ext uri="{FF2B5EF4-FFF2-40B4-BE49-F238E27FC236}">
                      <a16:creationId xmlns:a16="http://schemas.microsoft.com/office/drawing/2014/main" id="{DCC6A8A9-ED68-1FA5-7C42-C83191C55D43}"/>
                    </a:ext>
                  </a:extLst>
                </p:cNvPr>
                <p:cNvSpPr txBox="1">
                  <a:spLocks noChangeArrowheads="1"/>
                </p:cNvSpPr>
                <p:nvPr/>
              </p:nvSpPr>
              <p:spPr bwMode="auto">
                <a:xfrm>
                  <a:off x="764" y="2798"/>
                  <a:ext cx="38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1"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Test and Learners</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1"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Entrepreneurs</a:t>
                  </a:r>
                </a:p>
              </p:txBody>
            </p:sp>
            <p:sp>
              <p:nvSpPr>
                <p:cNvPr id="11" name="Text Box 15">
                  <a:extLst>
                    <a:ext uri="{FF2B5EF4-FFF2-40B4-BE49-F238E27FC236}">
                      <a16:creationId xmlns:a16="http://schemas.microsoft.com/office/drawing/2014/main" id="{2BBED41D-382D-3554-24C7-1B8C829842AD}"/>
                    </a:ext>
                  </a:extLst>
                </p:cNvPr>
                <p:cNvSpPr txBox="1">
                  <a:spLocks noChangeArrowheads="1"/>
                </p:cNvSpPr>
                <p:nvPr/>
              </p:nvSpPr>
              <p:spPr bwMode="auto">
                <a:xfrm>
                  <a:off x="2177" y="2239"/>
                  <a:ext cx="364"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Small Medium Size </a:t>
                  </a:r>
                  <a:r>
                    <a:rPr kumimoji="0" lang="en-US" sz="1200"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Times New Roman" pitchFamily="18" charset="0"/>
                    </a:rPr>
                    <a:t>Entreprices</a:t>
                  </a: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(SSEs)</a:t>
                  </a:r>
                </a:p>
              </p:txBody>
            </p:sp>
            <p:sp>
              <p:nvSpPr>
                <p:cNvPr id="12" name="Text Box 12">
                  <a:extLst>
                    <a:ext uri="{FF2B5EF4-FFF2-40B4-BE49-F238E27FC236}">
                      <a16:creationId xmlns:a16="http://schemas.microsoft.com/office/drawing/2014/main" id="{4CCA59D7-B9E8-3525-6514-480B4D8D346D}"/>
                    </a:ext>
                  </a:extLst>
                </p:cNvPr>
                <p:cNvSpPr txBox="1">
                  <a:spLocks noChangeArrowheads="1"/>
                </p:cNvSpPr>
                <p:nvPr/>
              </p:nvSpPr>
              <p:spPr bwMode="auto">
                <a:xfrm>
                  <a:off x="4146" y="1397"/>
                  <a:ext cx="576"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Expansion</a:t>
                  </a:r>
                </a:p>
              </p:txBody>
            </p:sp>
            <p:sp>
              <p:nvSpPr>
                <p:cNvPr id="13" name="Text Box 10">
                  <a:extLst>
                    <a:ext uri="{FF2B5EF4-FFF2-40B4-BE49-F238E27FC236}">
                      <a16:creationId xmlns:a16="http://schemas.microsoft.com/office/drawing/2014/main" id="{C28D8D1E-5624-3529-FCAC-89880E016ED7}"/>
                    </a:ext>
                  </a:extLst>
                </p:cNvPr>
                <p:cNvSpPr txBox="1">
                  <a:spLocks noChangeArrowheads="1"/>
                </p:cNvSpPr>
                <p:nvPr/>
              </p:nvSpPr>
              <p:spPr bwMode="auto">
                <a:xfrm>
                  <a:off x="198" y="1415"/>
                  <a:ext cx="651"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Familiarization</a:t>
                  </a:r>
                </a:p>
              </p:txBody>
            </p:sp>
            <p:sp>
              <p:nvSpPr>
                <p:cNvPr id="14" name="Text Box 15">
                  <a:extLst>
                    <a:ext uri="{FF2B5EF4-FFF2-40B4-BE49-F238E27FC236}">
                      <a16:creationId xmlns:a16="http://schemas.microsoft.com/office/drawing/2014/main" id="{07C58E83-E393-CA3F-9F4A-0331A2E64D64}"/>
                    </a:ext>
                  </a:extLst>
                </p:cNvPr>
                <p:cNvSpPr txBox="1">
                  <a:spLocks noChangeArrowheads="1"/>
                </p:cNvSpPr>
                <p:nvPr/>
              </p:nvSpPr>
              <p:spPr bwMode="auto">
                <a:xfrm>
                  <a:off x="2075" y="2933"/>
                  <a:ext cx="4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Arial" pitchFamily="34" charset="0"/>
                      <a:ea typeface="+mn-ea"/>
                      <a:cs typeface="Times New Roman" pitchFamily="18" charset="0"/>
                    </a:rPr>
                    <a:t>98.5% TPE/PE</a:t>
                  </a:r>
                </a:p>
              </p:txBody>
            </p:sp>
            <p:sp>
              <p:nvSpPr>
                <p:cNvPr id="15" name="Text Box 15">
                  <a:extLst>
                    <a:ext uri="{FF2B5EF4-FFF2-40B4-BE49-F238E27FC236}">
                      <a16:creationId xmlns:a16="http://schemas.microsoft.com/office/drawing/2014/main" id="{5B0A881F-A022-28E1-037E-D80F74AB28D2}"/>
                    </a:ext>
                  </a:extLst>
                </p:cNvPr>
                <p:cNvSpPr txBox="1">
                  <a:spLocks noChangeArrowheads="1"/>
                </p:cNvSpPr>
                <p:nvPr/>
              </p:nvSpPr>
              <p:spPr bwMode="auto">
                <a:xfrm>
                  <a:off x="2675" y="2920"/>
                  <a:ext cx="4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Arial" pitchFamily="34" charset="0"/>
                      <a:ea typeface="+mn-ea"/>
                      <a:cs typeface="Times New Roman" pitchFamily="18" charset="0"/>
                    </a:rPr>
                    <a:t>1.3% ME</a:t>
                  </a:r>
                </a:p>
              </p:txBody>
            </p:sp>
          </p:grpSp>
          <p:sp>
            <p:nvSpPr>
              <p:cNvPr id="27" name="Freihandform 26">
                <a:extLst>
                  <a:ext uri="{FF2B5EF4-FFF2-40B4-BE49-F238E27FC236}">
                    <a16:creationId xmlns:a16="http://schemas.microsoft.com/office/drawing/2014/main" id="{C681B208-C422-AF04-59D9-8AB85B68EE51}"/>
                  </a:ext>
                </a:extLst>
              </p:cNvPr>
              <p:cNvSpPr/>
              <p:nvPr/>
            </p:nvSpPr>
            <p:spPr>
              <a:xfrm>
                <a:off x="6477000" y="2743200"/>
                <a:ext cx="1676400" cy="258763"/>
              </a:xfrm>
              <a:custGeom>
                <a:avLst/>
                <a:gdLst>
                  <a:gd name="connsiteX0" fmla="*/ 0 w 2790423"/>
                  <a:gd name="connsiteY0" fmla="*/ 508716 h 508716"/>
                  <a:gd name="connsiteX1" fmla="*/ 2356834 w 2790423"/>
                  <a:gd name="connsiteY1" fmla="*/ 83713 h 508716"/>
                  <a:gd name="connsiteX2" fmla="*/ 2601533 w 2790423"/>
                  <a:gd name="connsiteY2" fmla="*/ 6440 h 508716"/>
                  <a:gd name="connsiteX3" fmla="*/ 2601533 w 2790423"/>
                  <a:gd name="connsiteY3" fmla="*/ 6440 h 508716"/>
                </a:gdLst>
                <a:ahLst/>
                <a:cxnLst>
                  <a:cxn ang="0">
                    <a:pos x="connsiteX0" y="connsiteY0"/>
                  </a:cxn>
                  <a:cxn ang="0">
                    <a:pos x="connsiteX1" y="connsiteY1"/>
                  </a:cxn>
                  <a:cxn ang="0">
                    <a:pos x="connsiteX2" y="connsiteY2"/>
                  </a:cxn>
                  <a:cxn ang="0">
                    <a:pos x="connsiteX3" y="connsiteY3"/>
                  </a:cxn>
                </a:cxnLst>
                <a:rect l="l" t="t" r="r" b="b"/>
                <a:pathLst>
                  <a:path w="2790423" h="508716">
                    <a:moveTo>
                      <a:pt x="0" y="508716"/>
                    </a:moveTo>
                    <a:lnTo>
                      <a:pt x="2356834" y="83713"/>
                    </a:lnTo>
                    <a:cubicBezTo>
                      <a:pt x="2790423" y="0"/>
                      <a:pt x="2601533" y="6440"/>
                      <a:pt x="2601533" y="6440"/>
                    </a:cubicBezTo>
                    <a:lnTo>
                      <a:pt x="2601533" y="6440"/>
                    </a:lnTo>
                  </a:path>
                </a:pathLst>
              </a:custGeom>
              <a:ln w="57150">
                <a:solidFill>
                  <a:srgbClr val="00B050"/>
                </a:solidFill>
                <a:prstDash val="dash"/>
              </a:ln>
            </p:spPr>
            <p:style>
              <a:lnRef idx="1">
                <a:schemeClr val="accent2"/>
              </a:lnRef>
              <a:fillRef idx="0">
                <a:schemeClr val="accent2"/>
              </a:fillRef>
              <a:effectRef idx="0">
                <a:schemeClr val="accent2"/>
              </a:effectRef>
              <a:fontRef idx="minor">
                <a:schemeClr val="tx1"/>
              </a:fontRef>
            </p:style>
            <p:txBody>
              <a:bodyPr anchor="ctr"/>
              <a:lstStyle/>
              <a:p>
                <a:pPr marL="0" marR="0" lvl="0" indent="0" algn="ctr" defTabSz="457200" rtl="0" eaLnBrk="0" fontAlgn="base" latinLnBrk="0" hangingPunct="0">
                  <a:lnSpc>
                    <a:spcPct val="80000"/>
                  </a:lnSpc>
                  <a:spcBef>
                    <a:spcPct val="0"/>
                  </a:spcBef>
                  <a:spcAft>
                    <a:spcPct val="50000"/>
                  </a:spcAft>
                  <a:buClrTx/>
                  <a:buSzTx/>
                  <a:buFontTx/>
                  <a:buNone/>
                  <a:tabLst/>
                  <a:defRPr/>
                </a:pPr>
                <a:endParaRPr kumimoji="0" lang="de-DE" sz="3200" b="1"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p:txBody>
          </p:sp>
        </p:grpSp>
        <p:sp>
          <p:nvSpPr>
            <p:cNvPr id="94213" name="Text Box 21">
              <a:extLst>
                <a:ext uri="{FF2B5EF4-FFF2-40B4-BE49-F238E27FC236}">
                  <a16:creationId xmlns:a16="http://schemas.microsoft.com/office/drawing/2014/main" id="{C512E02A-4FCE-0566-9E82-116B0487C0EC}"/>
                </a:ext>
              </a:extLst>
            </p:cNvPr>
            <p:cNvSpPr txBox="1">
              <a:spLocks noChangeArrowheads="1"/>
            </p:cNvSpPr>
            <p:nvPr/>
          </p:nvSpPr>
          <p:spPr bwMode="auto">
            <a:xfrm>
              <a:off x="2555961" y="4927108"/>
              <a:ext cx="1785365"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Times New Roman" pitchFamily="18" charset="0"/>
                </a:rPr>
                <a:t>Microfinance , Micro-insurances </a:t>
              </a:r>
            </a:p>
          </p:txBody>
        </p:sp>
        <p:sp>
          <p:nvSpPr>
            <p:cNvPr id="94214" name="Text Box 12">
              <a:extLst>
                <a:ext uri="{FF2B5EF4-FFF2-40B4-BE49-F238E27FC236}">
                  <a16:creationId xmlns:a16="http://schemas.microsoft.com/office/drawing/2014/main" id="{424E7480-1C43-6F2B-3454-A2C15B9BCEDB}"/>
                </a:ext>
              </a:extLst>
            </p:cNvPr>
            <p:cNvSpPr txBox="1">
              <a:spLocks noChangeArrowheads="1"/>
            </p:cNvSpPr>
            <p:nvPr/>
          </p:nvSpPr>
          <p:spPr bwMode="auto">
            <a:xfrm>
              <a:off x="7524750" y="2125481"/>
              <a:ext cx="914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mn-ea"/>
                  <a:cs typeface="Times New Roman" pitchFamily="18" charset="0"/>
                </a:rPr>
                <a:t>-------</a:t>
              </a:r>
            </a:p>
          </p:txBody>
        </p:sp>
        <p:sp>
          <p:nvSpPr>
            <p:cNvPr id="94216" name="Textfeld 33">
              <a:extLst>
                <a:ext uri="{FF2B5EF4-FFF2-40B4-BE49-F238E27FC236}">
                  <a16:creationId xmlns:a16="http://schemas.microsoft.com/office/drawing/2014/main" id="{EF3A5C35-7AB2-E4CD-8FF2-8F5F07982B1B}"/>
                </a:ext>
              </a:extLst>
            </p:cNvPr>
            <p:cNvSpPr txBox="1">
              <a:spLocks noChangeArrowheads="1"/>
            </p:cNvSpPr>
            <p:nvPr/>
          </p:nvSpPr>
          <p:spPr bwMode="auto">
            <a:xfrm>
              <a:off x="4346644" y="4901724"/>
              <a:ext cx="1702501"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fr-FR" sz="1200" b="1" i="0" u="none" strike="noStrike" kern="1200" cap="none" spc="0" normalizeH="0" baseline="0" noProof="0" dirty="0">
                  <a:ln>
                    <a:noFill/>
                  </a:ln>
                  <a:solidFill>
                    <a:srgbClr val="2D5C5C"/>
                  </a:solidFill>
                  <a:effectLst/>
                  <a:uLnTx/>
                  <a:uFillTx/>
                  <a:latin typeface="Arial Narrow" panose="020B0606020202030204" pitchFamily="34" charset="0"/>
                  <a:ea typeface="+mn-ea"/>
                  <a:cs typeface="Times New Roman" pitchFamily="18" charset="0"/>
                </a:rPr>
                <a:t>Indigeneous Entreprises</a:t>
              </a:r>
            </a:p>
          </p:txBody>
        </p:sp>
        <p:sp>
          <p:nvSpPr>
            <p:cNvPr id="33" name="Text Box 21">
              <a:extLst>
                <a:ext uri="{FF2B5EF4-FFF2-40B4-BE49-F238E27FC236}">
                  <a16:creationId xmlns:a16="http://schemas.microsoft.com/office/drawing/2014/main" id="{80764969-1C66-EEC0-50B4-31169F38BF30}"/>
                </a:ext>
              </a:extLst>
            </p:cNvPr>
            <p:cNvSpPr txBox="1">
              <a:spLocks noChangeArrowheads="1"/>
            </p:cNvSpPr>
            <p:nvPr/>
          </p:nvSpPr>
          <p:spPr bwMode="auto">
            <a:xfrm>
              <a:off x="6171829" y="4779376"/>
              <a:ext cx="1447800" cy="387798"/>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en-US"/>
              </a:defPPr>
              <a:lvl1pPr algn="ctr" eaLnBrk="0" fontAlgn="base" hangingPunct="0">
                <a:lnSpc>
                  <a:spcPct val="80000"/>
                </a:lnSpc>
                <a:spcBef>
                  <a:spcPct val="50000"/>
                </a:spcBef>
                <a:spcAft>
                  <a:spcPct val="50000"/>
                </a:spcAft>
                <a:defRPr sz="1400" b="1">
                  <a:solidFill>
                    <a:srgbClr val="A22138"/>
                  </a:solidFill>
                  <a:latin typeface="Arial Narrow" panose="020B0606020202030204" pitchFamily="34" charset="0"/>
                </a:defRPr>
              </a:lvl1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A22138"/>
                  </a:solidFill>
                  <a:effectLst/>
                  <a:uLnTx/>
                  <a:uFillTx/>
                  <a:latin typeface="Arial Narrow" panose="020B0606020202030204" pitchFamily="34" charset="0"/>
                  <a:ea typeface="+mn-ea"/>
                  <a:cs typeface="+mn-cs"/>
                </a:rPr>
                <a:t>Social  Responsibility of Enterprises</a:t>
              </a:r>
            </a:p>
          </p:txBody>
        </p:sp>
        <p:sp>
          <p:nvSpPr>
            <p:cNvPr id="2" name="Rectangle 1">
              <a:extLst>
                <a:ext uri="{FF2B5EF4-FFF2-40B4-BE49-F238E27FC236}">
                  <a16:creationId xmlns:a16="http://schemas.microsoft.com/office/drawing/2014/main" id="{6C6B4E9E-39B3-5458-1315-DA3F86A08E50}"/>
                </a:ext>
              </a:extLst>
            </p:cNvPr>
            <p:cNvSpPr/>
            <p:nvPr/>
          </p:nvSpPr>
          <p:spPr>
            <a:xfrm>
              <a:off x="885378" y="5367353"/>
              <a:ext cx="1219199" cy="655308"/>
            </a:xfrm>
            <a:prstGeom prst="rect">
              <a:avLst/>
            </a:prstGeom>
          </p:spPr>
          <p:txBody>
            <a:bodyPr wrap="square">
              <a:spAutoFit/>
            </a:bodyPr>
            <a:lstStyle/>
            <a:p>
              <a:pPr marL="0" marR="0" lvl="0" indent="0" algn="l" defTabSz="4572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High degree of informal activities’ </a:t>
              </a:r>
              <a:endPar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3" name="Rectangle 2">
              <a:extLst>
                <a:ext uri="{FF2B5EF4-FFF2-40B4-BE49-F238E27FC236}">
                  <a16:creationId xmlns:a16="http://schemas.microsoft.com/office/drawing/2014/main" id="{E10F64B0-A164-7645-3C71-252A0FE2689A}"/>
                </a:ext>
              </a:extLst>
            </p:cNvPr>
            <p:cNvSpPr/>
            <p:nvPr/>
          </p:nvSpPr>
          <p:spPr>
            <a:xfrm>
              <a:off x="8694301" y="5496414"/>
              <a:ext cx="1524228"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High degree of formal </a:t>
              </a:r>
              <a:r>
                <a:rPr kumimoji="0" lang="en-GB"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activities’</a:t>
              </a: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p>
          </p:txBody>
        </p:sp>
      </p:grpSp>
      <p:sp>
        <p:nvSpPr>
          <p:cNvPr id="6" name="Title 5">
            <a:extLst>
              <a:ext uri="{FF2B5EF4-FFF2-40B4-BE49-F238E27FC236}">
                <a16:creationId xmlns:a16="http://schemas.microsoft.com/office/drawing/2014/main" id="{528BCE60-9796-2C3F-FC72-E3A70A6BDA54}"/>
              </a:ext>
            </a:extLst>
          </p:cNvPr>
          <p:cNvSpPr>
            <a:spLocks noGrp="1"/>
          </p:cNvSpPr>
          <p:nvPr>
            <p:ph type="title"/>
          </p:nvPr>
        </p:nvSpPr>
        <p:spPr>
          <a:xfrm>
            <a:off x="-13209" y="85495"/>
            <a:ext cx="8368162" cy="448068"/>
          </a:xfrm>
        </p:spPr>
        <p:txBody>
          <a:bodyPr>
            <a:noAutofit/>
          </a:bodyPr>
          <a:lstStyle/>
          <a:p>
            <a:r>
              <a:rPr lang="fr-CM" sz="2800" b="1" dirty="0" err="1">
                <a:solidFill>
                  <a:srgbClr val="A22138"/>
                </a:solidFill>
                <a:latin typeface="Arial Narrow" panose="020B0606020202030204" pitchFamily="34" charset="0"/>
                <a:ea typeface="+mn-ea"/>
                <a:cs typeface="+mn-cs"/>
              </a:rPr>
              <a:t>Unlocking</a:t>
            </a:r>
            <a:r>
              <a:rPr lang="fr-CM" sz="2800" b="1" dirty="0">
                <a:solidFill>
                  <a:srgbClr val="A22138"/>
                </a:solidFill>
                <a:latin typeface="Arial Narrow" panose="020B0606020202030204" pitchFamily="34" charset="0"/>
                <a:ea typeface="+mn-ea"/>
                <a:cs typeface="+mn-cs"/>
              </a:rPr>
              <a:t> </a:t>
            </a:r>
            <a:r>
              <a:rPr lang="fr-CM" sz="2800" b="1" dirty="0" err="1">
                <a:solidFill>
                  <a:srgbClr val="A22138"/>
                </a:solidFill>
                <a:latin typeface="Arial Narrow" panose="020B0606020202030204" pitchFamily="34" charset="0"/>
                <a:ea typeface="+mn-ea"/>
                <a:cs typeface="+mn-cs"/>
              </a:rPr>
              <a:t>Hidden</a:t>
            </a:r>
            <a:r>
              <a:rPr lang="fr-CM" sz="2800" b="1" dirty="0">
                <a:solidFill>
                  <a:srgbClr val="A22138"/>
                </a:solidFill>
                <a:latin typeface="Arial Narrow" panose="020B0606020202030204" pitchFamily="34" charset="0"/>
                <a:ea typeface="+mn-ea"/>
                <a:cs typeface="+mn-cs"/>
              </a:rPr>
              <a:t> </a:t>
            </a:r>
            <a:r>
              <a:rPr lang="fr-CM" sz="2800" b="1" dirty="0" err="1">
                <a:solidFill>
                  <a:srgbClr val="A22138"/>
                </a:solidFill>
                <a:latin typeface="Arial Narrow" panose="020B0606020202030204" pitchFamily="34" charset="0"/>
                <a:ea typeface="+mn-ea"/>
                <a:cs typeface="+mn-cs"/>
              </a:rPr>
              <a:t>Potential</a:t>
            </a:r>
            <a:r>
              <a:rPr lang="fr-CM" sz="2800" b="1" dirty="0">
                <a:solidFill>
                  <a:srgbClr val="A22138"/>
                </a:solidFill>
                <a:latin typeface="Arial Narrow" panose="020B0606020202030204" pitchFamily="34" charset="0"/>
                <a:ea typeface="+mn-ea"/>
                <a:cs typeface="+mn-cs"/>
              </a:rPr>
              <a:t> </a:t>
            </a:r>
            <a:r>
              <a:rPr lang="fr-CM" sz="2800" b="1" dirty="0" err="1">
                <a:solidFill>
                  <a:srgbClr val="A22138"/>
                </a:solidFill>
                <a:latin typeface="Arial Narrow" panose="020B0606020202030204" pitchFamily="34" charset="0"/>
                <a:ea typeface="+mn-ea"/>
                <a:cs typeface="+mn-cs"/>
              </a:rPr>
              <a:t>within</a:t>
            </a:r>
            <a:r>
              <a:rPr lang="fr-CM" sz="2800" b="1" dirty="0">
                <a:solidFill>
                  <a:srgbClr val="A22138"/>
                </a:solidFill>
                <a:latin typeface="Arial Narrow" panose="020B0606020202030204" pitchFamily="34" charset="0"/>
                <a:ea typeface="+mn-ea"/>
                <a:cs typeface="+mn-cs"/>
              </a:rPr>
              <a:t> the Graduation Model</a:t>
            </a:r>
            <a:endParaRPr lang="en-US" sz="2800" b="1" dirty="0">
              <a:solidFill>
                <a:srgbClr val="A22138"/>
              </a:solidFill>
              <a:latin typeface="Arial Narrow" panose="020B0606020202030204" pitchFamily="34" charset="0"/>
              <a:ea typeface="+mn-ea"/>
              <a:cs typeface="+mn-cs"/>
            </a:endParaRPr>
          </a:p>
        </p:txBody>
      </p:sp>
      <p:sp>
        <p:nvSpPr>
          <p:cNvPr id="16" name="Ellipse 15">
            <a:extLst>
              <a:ext uri="{FF2B5EF4-FFF2-40B4-BE49-F238E27FC236}">
                <a16:creationId xmlns:a16="http://schemas.microsoft.com/office/drawing/2014/main" id="{DEDD8A4D-648C-2972-A372-CCDF7CEF3112}"/>
              </a:ext>
            </a:extLst>
          </p:cNvPr>
          <p:cNvSpPr/>
          <p:nvPr/>
        </p:nvSpPr>
        <p:spPr>
          <a:xfrm>
            <a:off x="4692905" y="1752443"/>
            <a:ext cx="7526139" cy="3987526"/>
          </a:xfrm>
          <a:prstGeom prst="ellipse">
            <a:avLst/>
          </a:prstGeom>
          <a:solidFill>
            <a:srgbClr val="7131A1">
              <a:alpha val="2117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r>
              <a:rPr lang="en-US" b="1" dirty="0">
                <a:solidFill>
                  <a:schemeClr val="accent2">
                    <a:lumMod val="75000"/>
                  </a:schemeClr>
                </a:solidFill>
              </a:rPr>
              <a:t>New Generation Special economic Zones ????</a:t>
            </a:r>
          </a:p>
        </p:txBody>
      </p:sp>
    </p:spTree>
    <p:extLst>
      <p:ext uri="{BB962C8B-B14F-4D97-AF65-F5344CB8AC3E}">
        <p14:creationId xmlns:p14="http://schemas.microsoft.com/office/powerpoint/2010/main" val="65383397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80EC7B-0AAD-5B26-5F1E-D996E9F264ED}"/>
              </a:ext>
            </a:extLst>
          </p:cNvPr>
          <p:cNvSpPr>
            <a:spLocks noGrp="1"/>
          </p:cNvSpPr>
          <p:nvPr>
            <p:ph type="title"/>
          </p:nvPr>
        </p:nvSpPr>
        <p:spPr>
          <a:xfrm>
            <a:off x="0" y="187007"/>
            <a:ext cx="8122920" cy="834073"/>
          </a:xfrm>
        </p:spPr>
        <p:txBody>
          <a:bodyPr>
            <a:noAutofit/>
          </a:bodyPr>
          <a:lstStyle/>
          <a:p>
            <a:r>
              <a:rPr lang="en-GB" sz="3200" b="1" i="1" dirty="0">
                <a:solidFill>
                  <a:srgbClr val="A22138"/>
                </a:solidFill>
                <a:latin typeface="Arial Narrow" panose="020B0606020202030204" pitchFamily="34" charset="0"/>
              </a:rPr>
              <a:t>Overview of the SME Landscape in Cameroon</a:t>
            </a:r>
          </a:p>
        </p:txBody>
      </p:sp>
      <p:sp>
        <p:nvSpPr>
          <p:cNvPr id="3" name="Espace réservé du contenu 2">
            <a:extLst>
              <a:ext uri="{FF2B5EF4-FFF2-40B4-BE49-F238E27FC236}">
                <a16:creationId xmlns:a16="http://schemas.microsoft.com/office/drawing/2014/main" id="{9CDF2441-630E-BC43-67AC-57BC1E0DA075}"/>
              </a:ext>
            </a:extLst>
          </p:cNvPr>
          <p:cNvSpPr>
            <a:spLocks noGrp="1"/>
          </p:cNvSpPr>
          <p:nvPr>
            <p:ph idx="1"/>
          </p:nvPr>
        </p:nvSpPr>
        <p:spPr>
          <a:xfrm>
            <a:off x="198120" y="1114834"/>
            <a:ext cx="7222073" cy="5645321"/>
          </a:xfrm>
        </p:spPr>
        <p:txBody>
          <a:bodyPr>
            <a:normAutofit lnSpcReduction="10000"/>
          </a:bodyPr>
          <a:lstStyle/>
          <a:p>
            <a:pPr marL="0" indent="0">
              <a:spcBef>
                <a:spcPts val="0"/>
              </a:spcBef>
              <a:buNone/>
            </a:pPr>
            <a:r>
              <a:rPr lang="en-GB" sz="2000" dirty="0">
                <a:latin typeface="Arial Narrow" panose="020B0606020202030204" pitchFamily="34" charset="0"/>
              </a:rPr>
              <a:t>Number of SMEs: </a:t>
            </a:r>
          </a:p>
          <a:p>
            <a:pPr>
              <a:spcBef>
                <a:spcPts val="0"/>
              </a:spcBef>
            </a:pPr>
            <a:r>
              <a:rPr lang="en-GB" sz="2000" dirty="0">
                <a:latin typeface="Arial Narrow" panose="020B0606020202030204" pitchFamily="34" charset="0"/>
              </a:rPr>
              <a:t>   Approximately </a:t>
            </a:r>
            <a:r>
              <a:rPr lang="en-GB" sz="2000" b="1" dirty="0">
                <a:solidFill>
                  <a:srgbClr val="A22138"/>
                </a:solidFill>
                <a:latin typeface="Arial Narrow" panose="020B0606020202030204" pitchFamily="34" charset="0"/>
              </a:rPr>
              <a:t>393166 </a:t>
            </a:r>
            <a:r>
              <a:rPr lang="en-GB" sz="2000" dirty="0">
                <a:latin typeface="Arial Narrow" panose="020B0606020202030204" pitchFamily="34" charset="0"/>
              </a:rPr>
              <a:t>registered SMEs.  </a:t>
            </a:r>
          </a:p>
          <a:p>
            <a:pPr>
              <a:spcBef>
                <a:spcPts val="0"/>
              </a:spcBef>
            </a:pPr>
            <a:r>
              <a:rPr lang="en-GB" sz="2000" dirty="0">
                <a:latin typeface="Arial Narrow" panose="020B0606020202030204" pitchFamily="34" charset="0"/>
              </a:rPr>
              <a:t> Over </a:t>
            </a:r>
            <a:r>
              <a:rPr lang="en-GB" sz="2000" b="1" dirty="0">
                <a:solidFill>
                  <a:srgbClr val="A22138"/>
                </a:solidFill>
                <a:latin typeface="Arial Narrow" panose="020B0606020202030204" pitchFamily="34" charset="0"/>
              </a:rPr>
              <a:t>90% </a:t>
            </a:r>
            <a:r>
              <a:rPr lang="en-GB" sz="2000" dirty="0">
                <a:latin typeface="Arial Narrow" panose="020B0606020202030204" pitchFamily="34" charset="0"/>
              </a:rPr>
              <a:t>of businesses in Cameroon.  </a:t>
            </a:r>
          </a:p>
          <a:p>
            <a:pPr>
              <a:spcBef>
                <a:spcPts val="0"/>
              </a:spcBef>
            </a:pPr>
            <a:r>
              <a:rPr lang="en-GB" sz="2000" dirty="0">
                <a:latin typeface="Arial Narrow" panose="020B0606020202030204" pitchFamily="34" charset="0"/>
              </a:rPr>
              <a:t>  Contribute to </a:t>
            </a:r>
            <a:r>
              <a:rPr lang="en-GB" sz="2000" b="1" dirty="0">
                <a:solidFill>
                  <a:srgbClr val="A22138"/>
                </a:solidFill>
                <a:latin typeface="Arial Narrow" panose="020B0606020202030204" pitchFamily="34" charset="0"/>
              </a:rPr>
              <a:t>60-70% </a:t>
            </a:r>
            <a:r>
              <a:rPr lang="en-GB" sz="2000" dirty="0">
                <a:latin typeface="Arial Narrow" panose="020B0606020202030204" pitchFamily="34" charset="0"/>
              </a:rPr>
              <a:t>of employment. </a:t>
            </a:r>
          </a:p>
          <a:p>
            <a:pPr>
              <a:spcBef>
                <a:spcPts val="0"/>
              </a:spcBef>
            </a:pPr>
            <a:r>
              <a:rPr lang="en-US" sz="2400" b="1" dirty="0">
                <a:solidFill>
                  <a:srgbClr val="A22138"/>
                </a:solidFill>
                <a:latin typeface="Arial Narrow" panose="020B0606020202030204" pitchFamily="34" charset="0"/>
              </a:rPr>
              <a:t>2020 (330543) , difference 62623</a:t>
            </a:r>
          </a:p>
          <a:p>
            <a:pPr>
              <a:spcBef>
                <a:spcPts val="0"/>
              </a:spcBef>
            </a:pPr>
            <a:endParaRPr lang="en-GB" sz="2000" dirty="0">
              <a:latin typeface="Arial Narrow" panose="020B0606020202030204" pitchFamily="34" charset="0"/>
            </a:endParaRPr>
          </a:p>
          <a:p>
            <a:pPr marL="0" indent="0">
              <a:spcBef>
                <a:spcPts val="0"/>
              </a:spcBef>
              <a:buNone/>
            </a:pPr>
            <a:r>
              <a:rPr lang="en-GB" sz="2000" b="1" dirty="0">
                <a:latin typeface="Arial Narrow" panose="020B0606020202030204" pitchFamily="34" charset="0"/>
              </a:rPr>
              <a:t> Key Sectors:   </a:t>
            </a:r>
          </a:p>
          <a:p>
            <a:pPr>
              <a:spcBef>
                <a:spcPts val="0"/>
              </a:spcBef>
            </a:pPr>
            <a:r>
              <a:rPr lang="en-GB" sz="2000" dirty="0">
                <a:latin typeface="Arial Narrow" panose="020B0606020202030204" pitchFamily="34" charset="0"/>
              </a:rPr>
              <a:t> Agriculture &amp; Agro-processing: 40% of SMEs; key products include cocoa, coffee, cassava.   </a:t>
            </a:r>
          </a:p>
          <a:p>
            <a:pPr>
              <a:spcBef>
                <a:spcPts val="0"/>
              </a:spcBef>
            </a:pPr>
            <a:r>
              <a:rPr lang="en-GB" sz="2000" dirty="0">
                <a:latin typeface="Arial Narrow" panose="020B0606020202030204" pitchFamily="34" charset="0"/>
              </a:rPr>
              <a:t> Trade &amp; Retail: 35% of SMEs; vital for local goods and services.   </a:t>
            </a:r>
          </a:p>
          <a:p>
            <a:pPr>
              <a:spcBef>
                <a:spcPts val="0"/>
              </a:spcBef>
            </a:pPr>
            <a:r>
              <a:rPr lang="en-GB" sz="2000" dirty="0">
                <a:latin typeface="Arial Narrow" panose="020B0606020202030204" pitchFamily="34" charset="0"/>
              </a:rPr>
              <a:t> Manufacturing: 15% of SMEs; includes food processing and textiles.   </a:t>
            </a:r>
          </a:p>
          <a:p>
            <a:pPr>
              <a:spcBef>
                <a:spcPts val="0"/>
              </a:spcBef>
            </a:pPr>
            <a:r>
              <a:rPr lang="en-GB" sz="2000" dirty="0">
                <a:latin typeface="Arial Narrow" panose="020B0606020202030204" pitchFamily="34" charset="0"/>
              </a:rPr>
              <a:t>Services: 10% of SMEs; encompasses transportation, hospitality, and ICT. </a:t>
            </a:r>
          </a:p>
          <a:p>
            <a:pPr marL="0" indent="0">
              <a:spcBef>
                <a:spcPts val="0"/>
              </a:spcBef>
              <a:buNone/>
            </a:pPr>
            <a:r>
              <a:rPr lang="en-GB" sz="2000" b="1" dirty="0">
                <a:latin typeface="Arial Narrow" panose="020B0606020202030204" pitchFamily="34" charset="0"/>
              </a:rPr>
              <a:t>Average Employees:   </a:t>
            </a:r>
          </a:p>
          <a:p>
            <a:pPr>
              <a:spcBef>
                <a:spcPts val="0"/>
              </a:spcBef>
            </a:pPr>
            <a:r>
              <a:rPr lang="en-GB" sz="2000" dirty="0">
                <a:latin typeface="Arial Narrow" panose="020B0606020202030204" pitchFamily="34" charset="0"/>
              </a:rPr>
              <a:t> Approximately </a:t>
            </a:r>
            <a:r>
              <a:rPr lang="en-GB" sz="2000" b="1" dirty="0">
                <a:solidFill>
                  <a:srgbClr val="FF0000"/>
                </a:solidFill>
                <a:latin typeface="Arial Narrow" panose="020B0606020202030204" pitchFamily="34" charset="0"/>
              </a:rPr>
              <a:t>3-5 employees </a:t>
            </a:r>
            <a:r>
              <a:rPr lang="en-GB" sz="2000" dirty="0">
                <a:latin typeface="Arial Narrow" panose="020B0606020202030204" pitchFamily="34" charset="0"/>
              </a:rPr>
              <a:t>per SME. </a:t>
            </a:r>
          </a:p>
          <a:p>
            <a:pPr>
              <a:spcBef>
                <a:spcPts val="0"/>
              </a:spcBef>
            </a:pPr>
            <a:r>
              <a:rPr lang="en-GB" sz="2000" b="1" dirty="0">
                <a:latin typeface="Arial Narrow" panose="020B0606020202030204" pitchFamily="34" charset="0"/>
              </a:rPr>
              <a:t> Challenges:  </a:t>
            </a:r>
          </a:p>
          <a:p>
            <a:pPr>
              <a:spcBef>
                <a:spcPts val="0"/>
              </a:spcBef>
            </a:pPr>
            <a:r>
              <a:rPr lang="en-GB" sz="2000" dirty="0">
                <a:latin typeface="Arial Narrow" panose="020B0606020202030204" pitchFamily="34" charset="0"/>
              </a:rPr>
              <a:t> Access to Finance: Only </a:t>
            </a:r>
            <a:r>
              <a:rPr lang="en-GB" sz="2000" b="1" dirty="0">
                <a:solidFill>
                  <a:srgbClr val="C00000"/>
                </a:solidFill>
                <a:latin typeface="Arial Narrow" panose="020B0606020202030204" pitchFamily="34" charset="0"/>
              </a:rPr>
              <a:t>10% </a:t>
            </a:r>
            <a:r>
              <a:rPr lang="en-GB" sz="2000" dirty="0">
                <a:latin typeface="Arial Narrow" panose="020B0606020202030204" pitchFamily="34" charset="0"/>
              </a:rPr>
              <a:t>of SMEs </a:t>
            </a:r>
            <a:r>
              <a:rPr lang="en-GB" sz="2000" b="1" dirty="0">
                <a:solidFill>
                  <a:srgbClr val="C00000"/>
                </a:solidFill>
                <a:latin typeface="Arial Narrow" panose="020B0606020202030204" pitchFamily="34" charset="0"/>
              </a:rPr>
              <a:t>have access to bank loans</a:t>
            </a:r>
            <a:r>
              <a:rPr lang="en-GB" sz="2000" dirty="0">
                <a:latin typeface="Arial Narrow" panose="020B0606020202030204" pitchFamily="34" charset="0"/>
              </a:rPr>
              <a:t>.     </a:t>
            </a:r>
          </a:p>
          <a:p>
            <a:pPr>
              <a:spcBef>
                <a:spcPts val="0"/>
              </a:spcBef>
            </a:pPr>
            <a:r>
              <a:rPr lang="en-GB" sz="2000" dirty="0">
                <a:latin typeface="Arial Narrow" panose="020B0606020202030204" pitchFamily="34" charset="0"/>
              </a:rPr>
              <a:t> Infrastructure Deficiencies: </a:t>
            </a:r>
            <a:r>
              <a:rPr lang="en-GB" sz="2000" b="1" dirty="0">
                <a:solidFill>
                  <a:srgbClr val="C00000"/>
                </a:solidFill>
                <a:latin typeface="Arial Narrow" panose="020B0606020202030204" pitchFamily="34" charset="0"/>
              </a:rPr>
              <a:t>50% of rural SMEs lack </a:t>
            </a:r>
            <a:r>
              <a:rPr lang="en-GB" sz="2000" dirty="0">
                <a:latin typeface="Arial Narrow" panose="020B0606020202030204" pitchFamily="34" charset="0"/>
              </a:rPr>
              <a:t>reliable </a:t>
            </a:r>
            <a:r>
              <a:rPr lang="en-GB" sz="2000" b="1" dirty="0">
                <a:solidFill>
                  <a:srgbClr val="C00000"/>
                </a:solidFill>
                <a:latin typeface="Arial Narrow" panose="020B0606020202030204" pitchFamily="34" charset="0"/>
              </a:rPr>
              <a:t>electricity. </a:t>
            </a:r>
          </a:p>
          <a:p>
            <a:pPr>
              <a:spcBef>
                <a:spcPts val="0"/>
              </a:spcBef>
            </a:pPr>
            <a:r>
              <a:rPr lang="en-GB" sz="2000" dirty="0">
                <a:latin typeface="Arial Narrow" panose="020B0606020202030204" pitchFamily="34" charset="0"/>
              </a:rPr>
              <a:t> Market Competition: </a:t>
            </a:r>
            <a:r>
              <a:rPr lang="en-GB" sz="2000" b="1" dirty="0">
                <a:solidFill>
                  <a:srgbClr val="C00000"/>
                </a:solidFill>
                <a:latin typeface="Arial Narrow" panose="020B0606020202030204" pitchFamily="34" charset="0"/>
              </a:rPr>
              <a:t>70% of SMEs report challenges </a:t>
            </a:r>
            <a:r>
              <a:rPr lang="en-GB" sz="2000" dirty="0">
                <a:latin typeface="Arial Narrow" panose="020B0606020202030204" pitchFamily="34" charset="0"/>
              </a:rPr>
              <a:t>from </a:t>
            </a:r>
            <a:r>
              <a:rPr lang="en-GB" sz="2000" b="1" dirty="0">
                <a:solidFill>
                  <a:srgbClr val="C00000"/>
                </a:solidFill>
                <a:latin typeface="Arial Narrow" panose="020B0606020202030204" pitchFamily="34" charset="0"/>
              </a:rPr>
              <a:t>larger firms and imports. </a:t>
            </a:r>
          </a:p>
          <a:p>
            <a:pPr>
              <a:spcBef>
                <a:spcPts val="0"/>
              </a:spcBef>
            </a:pPr>
            <a:r>
              <a:rPr lang="en-GB" sz="2000" dirty="0">
                <a:latin typeface="Arial Narrow" panose="020B0606020202030204" pitchFamily="34" charset="0"/>
              </a:rPr>
              <a:t> Skill Gaps: </a:t>
            </a:r>
            <a:r>
              <a:rPr lang="en-GB" sz="2000" b="1" dirty="0">
                <a:solidFill>
                  <a:srgbClr val="C00000"/>
                </a:solidFill>
                <a:latin typeface="Arial Narrow" panose="020B0606020202030204" pitchFamily="34" charset="0"/>
              </a:rPr>
              <a:t>40% of SMEs </a:t>
            </a:r>
            <a:r>
              <a:rPr lang="en-GB" sz="2000" dirty="0">
                <a:latin typeface="Arial Narrow" panose="020B0606020202030204" pitchFamily="34" charset="0"/>
              </a:rPr>
              <a:t>cite a shortage of </a:t>
            </a:r>
            <a:r>
              <a:rPr lang="en-GB" sz="2000" b="1" dirty="0">
                <a:solidFill>
                  <a:srgbClr val="C00000"/>
                </a:solidFill>
                <a:latin typeface="Arial Narrow" panose="020B0606020202030204" pitchFamily="34" charset="0"/>
              </a:rPr>
              <a:t>adapted skilled labour</a:t>
            </a:r>
            <a:r>
              <a:rPr lang="en-GB" sz="2000" dirty="0">
                <a:latin typeface="Arial Narrow" panose="020B0606020202030204" pitchFamily="34" charset="0"/>
              </a:rPr>
              <a:t>.</a:t>
            </a:r>
          </a:p>
        </p:txBody>
      </p:sp>
      <p:pic>
        <p:nvPicPr>
          <p:cNvPr id="5" name="Espace réservé du contenu 4">
            <a:extLst>
              <a:ext uri="{FF2B5EF4-FFF2-40B4-BE49-F238E27FC236}">
                <a16:creationId xmlns:a16="http://schemas.microsoft.com/office/drawing/2014/main" id="{BAA67CE3-DC9D-8F2D-D696-75A8F73A2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0193" y="1114834"/>
            <a:ext cx="4771807" cy="5645321"/>
          </a:xfrm>
          <a:prstGeom prst="rect">
            <a:avLst/>
          </a:prstGeom>
        </p:spPr>
      </p:pic>
    </p:spTree>
    <p:extLst>
      <p:ext uri="{BB962C8B-B14F-4D97-AF65-F5344CB8AC3E}">
        <p14:creationId xmlns:p14="http://schemas.microsoft.com/office/powerpoint/2010/main" val="391935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7"/>
          <p:cNvSpPr txBox="1">
            <a:spLocks noChangeArrowheads="1"/>
          </p:cNvSpPr>
          <p:nvPr/>
        </p:nvSpPr>
        <p:spPr bwMode="auto">
          <a:xfrm>
            <a:off x="2914465" y="787520"/>
            <a:ext cx="868012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fr-FR" sz="1800" b="1" i="1" u="none" strike="noStrike" kern="1200" cap="none" spc="0" normalizeH="0" baseline="0" noProof="0" dirty="0" err="1">
                <a:ln>
                  <a:noFill/>
                </a:ln>
                <a:solidFill>
                  <a:srgbClr val="A22138"/>
                </a:solidFill>
                <a:effectLst/>
                <a:uLnTx/>
                <a:uFillTx/>
                <a:latin typeface="Arial Narrow" panose="020B0606020202030204" pitchFamily="34" charset="0"/>
                <a:ea typeface="+mn-ea"/>
                <a:cs typeface="Times New Roman" pitchFamily="18" charset="0"/>
              </a:rPr>
              <a:t>Evolutionary</a:t>
            </a:r>
            <a:r>
              <a:rPr kumimoji="0" lang="fr-FR"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rPr>
              <a:t> </a:t>
            </a:r>
            <a:r>
              <a:rPr kumimoji="0" lang="en-US" sz="1800" b="1" i="1" u="none" strike="noStrike" kern="1200" cap="none" spc="0" normalizeH="0" baseline="0" dirty="0">
                <a:ln>
                  <a:noFill/>
                </a:ln>
                <a:solidFill>
                  <a:srgbClr val="A22138"/>
                </a:solidFill>
                <a:effectLst/>
                <a:uLnTx/>
                <a:uFillTx/>
                <a:latin typeface="Arial Narrow" panose="020B0606020202030204" pitchFamily="34" charset="0"/>
                <a:ea typeface="+mn-ea"/>
                <a:cs typeface="Times New Roman" pitchFamily="18" charset="0"/>
              </a:rPr>
              <a:t>strategies</a:t>
            </a:r>
            <a:r>
              <a:rPr kumimoji="0" lang="fr-FR"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rPr>
              <a:t> for formalisation &amp; </a:t>
            </a:r>
            <a:r>
              <a:rPr kumimoji="0" lang="en-US"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rPr>
              <a:t>adaptive investment (SEZ new Generation) </a:t>
            </a:r>
            <a:endParaRPr kumimoji="0" lang="fr-FR" sz="1800" b="1" i="1" u="none" strike="noStrike" kern="1200" cap="none" spc="0" normalizeH="0" baseline="0" noProof="0" dirty="0">
              <a:ln>
                <a:noFill/>
              </a:ln>
              <a:solidFill>
                <a:srgbClr val="A22138"/>
              </a:solidFill>
              <a:effectLst/>
              <a:uLnTx/>
              <a:uFillTx/>
              <a:latin typeface="Arial Narrow" panose="020B0606020202030204" pitchFamily="34" charset="0"/>
              <a:ea typeface="+mn-ea"/>
              <a:cs typeface="Times New Roman" pitchFamily="18" charset="0"/>
            </a:endParaRPr>
          </a:p>
        </p:txBody>
      </p:sp>
      <p:grpSp>
        <p:nvGrpSpPr>
          <p:cNvPr id="4" name="Gruppieren 38"/>
          <p:cNvGrpSpPr>
            <a:grpSpLocks/>
          </p:cNvGrpSpPr>
          <p:nvPr/>
        </p:nvGrpSpPr>
        <p:grpSpPr bwMode="auto">
          <a:xfrm>
            <a:off x="74160" y="5298644"/>
            <a:ext cx="11877048" cy="1652259"/>
            <a:chOff x="90808" y="5661247"/>
            <a:chExt cx="8877300" cy="1494362"/>
          </a:xfrm>
        </p:grpSpPr>
        <p:sp>
          <p:nvSpPr>
            <p:cNvPr id="31" name="Pfeil nach rechts 30"/>
            <p:cNvSpPr/>
            <p:nvPr/>
          </p:nvSpPr>
          <p:spPr>
            <a:xfrm>
              <a:off x="90808" y="5996531"/>
              <a:ext cx="8877300" cy="1159078"/>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0" fontAlgn="base" latinLnBrk="0" hangingPunct="0">
                <a:lnSpc>
                  <a:spcPct val="80000"/>
                </a:lnSpc>
                <a:spcBef>
                  <a:spcPct val="0"/>
                </a:spcBef>
                <a:spcAft>
                  <a:spcPct val="50000"/>
                </a:spcAft>
                <a:buClrTx/>
                <a:buSzTx/>
                <a:buFontTx/>
                <a:buNone/>
                <a:tabLst/>
                <a:defRPr/>
              </a:pPr>
              <a:r>
                <a:rPr kumimoji="0" lang="en-US" sz="1200" b="1" i="0" u="none" strike="noStrike" kern="1200" cap="none" spc="0" normalizeH="0" baseline="0" noProof="0" dirty="0">
                  <a:ln>
                    <a:noFill/>
                  </a:ln>
                  <a:solidFill>
                    <a:srgbClr val="0000CC"/>
                  </a:solidFill>
                  <a:effectLst/>
                  <a:uLnTx/>
                  <a:uFillTx/>
                  <a:latin typeface="Arial Narrow" panose="020B0606020202030204" pitchFamily="34" charset="0"/>
                  <a:ea typeface="+mn-ea"/>
                  <a:cs typeface="+mn-cs"/>
                </a:rPr>
                <a:t>Capacity Building (skill), investment/fundings, infrastructure (T&amp;Q), leadership, KPI, security, business climate regulation, governance mechanisms, information bank, networking (B2B, B2C, .), visibility, business engineering, social security, security networks ---</a:t>
              </a:r>
            </a:p>
            <a:p>
              <a:pPr marL="0" marR="0" lvl="0" indent="0" algn="l" defTabSz="457200" rtl="0" eaLnBrk="0" fontAlgn="base" latinLnBrk="0" hangingPunct="0">
                <a:lnSpc>
                  <a:spcPct val="80000"/>
                </a:lnSpc>
                <a:spcBef>
                  <a:spcPct val="0"/>
                </a:spcBef>
                <a:spcAft>
                  <a:spcPct val="50000"/>
                </a:spcAft>
                <a:buClrTx/>
                <a:buSzTx/>
                <a:buFontTx/>
                <a:buNone/>
                <a:tabLst/>
                <a:defRPr/>
              </a:pPr>
              <a:r>
                <a:rPr kumimoji="0" lang="en-US" sz="1400" b="1" i="1" u="none" strike="noStrike" kern="1200" cap="none" spc="0" normalizeH="0" baseline="0" noProof="0" dirty="0">
                  <a:ln>
                    <a:noFill/>
                  </a:ln>
                  <a:solidFill>
                    <a:srgbClr val="C00000"/>
                  </a:solidFill>
                  <a:effectLst/>
                  <a:uLnTx/>
                  <a:uFillTx/>
                  <a:latin typeface="Arial Narrow" panose="020B0606020202030204" pitchFamily="34" charset="0"/>
                  <a:ea typeface="+mn-ea"/>
                  <a:cs typeface="+mn-cs"/>
                </a:rPr>
                <a:t>In order to improve the business environment dominated by the informal sector, it is imperative to implement an evolutionary strategy that will formalize the latter</a:t>
              </a:r>
            </a:p>
          </p:txBody>
        </p:sp>
        <p:sp>
          <p:nvSpPr>
            <p:cNvPr id="34" name="Pfeil nach oben 33"/>
            <p:cNvSpPr/>
            <p:nvPr/>
          </p:nvSpPr>
          <p:spPr>
            <a:xfrm>
              <a:off x="983236" y="5661247"/>
              <a:ext cx="431800" cy="4028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50000"/>
                </a:spcAft>
                <a:buClrTx/>
                <a:buSzTx/>
                <a:buFontTx/>
                <a:buNone/>
                <a:tabLst/>
                <a:defRPr/>
              </a:pPr>
              <a:endParaRPr kumimoji="0" lang="de-DE" sz="10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Pfeil nach oben 34"/>
            <p:cNvSpPr/>
            <p:nvPr/>
          </p:nvSpPr>
          <p:spPr>
            <a:xfrm>
              <a:off x="2034950" y="5661248"/>
              <a:ext cx="431800" cy="4028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50000"/>
                </a:spcAft>
                <a:buClrTx/>
                <a:buSzTx/>
                <a:buFontTx/>
                <a:buNone/>
                <a:tabLst/>
                <a:defRPr/>
              </a:pPr>
              <a:endParaRPr kumimoji="0" lang="de-DE" sz="10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Pfeil nach oben 35"/>
            <p:cNvSpPr/>
            <p:nvPr/>
          </p:nvSpPr>
          <p:spPr>
            <a:xfrm>
              <a:off x="3775872" y="5661248"/>
              <a:ext cx="431800" cy="40288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50000"/>
                </a:spcAft>
                <a:buClrTx/>
                <a:buSzTx/>
                <a:buFontTx/>
                <a:buNone/>
                <a:tabLst/>
                <a:defRPr/>
              </a:pPr>
              <a:endParaRPr kumimoji="0" lang="de-DE" sz="10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Pfeil nach oben 36"/>
            <p:cNvSpPr/>
            <p:nvPr/>
          </p:nvSpPr>
          <p:spPr>
            <a:xfrm>
              <a:off x="5395797" y="5679251"/>
              <a:ext cx="431800" cy="3848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50000"/>
                </a:spcAft>
                <a:buClrTx/>
                <a:buSzTx/>
                <a:buFontTx/>
                <a:buNone/>
                <a:tabLst/>
                <a:defRPr/>
              </a:pPr>
              <a:endParaRPr kumimoji="0" lang="de-DE" sz="10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Pfeil nach oben 37"/>
            <p:cNvSpPr/>
            <p:nvPr/>
          </p:nvSpPr>
          <p:spPr>
            <a:xfrm>
              <a:off x="6868432" y="5661248"/>
              <a:ext cx="431800" cy="4028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50000"/>
                </a:spcAft>
                <a:buClrTx/>
                <a:buSzTx/>
                <a:buFontTx/>
                <a:buNone/>
                <a:tabLst/>
                <a:defRPr/>
              </a:pPr>
              <a:endParaRPr kumimoji="0" lang="de-DE" sz="1000" b="1"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94215" name="Textfeld 32"/>
          <p:cNvSpPr txBox="1">
            <a:spLocks noChangeArrowheads="1"/>
          </p:cNvSpPr>
          <p:nvPr/>
        </p:nvSpPr>
        <p:spPr bwMode="auto">
          <a:xfrm>
            <a:off x="1106980" y="621440"/>
            <a:ext cx="931311"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0"/>
              </a:spcBef>
              <a:spcAft>
                <a:spcPct val="50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Times New Roman" pitchFamily="18" charset="0"/>
              </a:rPr>
              <a:t>Upgrade Intensity </a:t>
            </a:r>
          </a:p>
        </p:txBody>
      </p:sp>
      <p:grpSp>
        <p:nvGrpSpPr>
          <p:cNvPr id="7" name="Groupe 6">
            <a:extLst>
              <a:ext uri="{FF2B5EF4-FFF2-40B4-BE49-F238E27FC236}">
                <a16:creationId xmlns:a16="http://schemas.microsoft.com/office/drawing/2014/main" id="{1799CCF8-1D57-A506-9E59-8FA3FBF14728}"/>
              </a:ext>
            </a:extLst>
          </p:cNvPr>
          <p:cNvGrpSpPr/>
          <p:nvPr/>
        </p:nvGrpSpPr>
        <p:grpSpPr>
          <a:xfrm>
            <a:off x="1" y="640920"/>
            <a:ext cx="12939724" cy="5634559"/>
            <a:chOff x="885378" y="738889"/>
            <a:chExt cx="10317771" cy="5634559"/>
          </a:xfrm>
        </p:grpSpPr>
        <p:sp>
          <p:nvSpPr>
            <p:cNvPr id="29" name="Rechteck 28"/>
            <p:cNvSpPr/>
            <p:nvPr/>
          </p:nvSpPr>
          <p:spPr>
            <a:xfrm>
              <a:off x="1093888" y="1978154"/>
              <a:ext cx="1300465" cy="3294049"/>
            </a:xfrm>
            <a:prstGeom prst="rect">
              <a:avLst/>
            </a:prstGeom>
            <a:solidFill>
              <a:srgbClr val="EAEAE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80000"/>
                </a:lnSpc>
                <a:spcBef>
                  <a:spcPct val="0"/>
                </a:spcBef>
                <a:spcAft>
                  <a:spcPct val="50000"/>
                </a:spcAft>
                <a:buClrTx/>
                <a:buSzTx/>
                <a:buFontTx/>
                <a:buNone/>
                <a:tabLst/>
                <a:defRPr/>
              </a:pPr>
              <a:endParaRPr kumimoji="0" lang="de-DE" sz="32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4212" name="Gruppieren 34"/>
            <p:cNvGrpSpPr>
              <a:grpSpLocks/>
            </p:cNvGrpSpPr>
            <p:nvPr/>
          </p:nvGrpSpPr>
          <p:grpSpPr bwMode="auto">
            <a:xfrm>
              <a:off x="885378" y="738889"/>
              <a:ext cx="10317771" cy="5634559"/>
              <a:chOff x="0" y="1600200"/>
              <a:chExt cx="9426575" cy="4953000"/>
            </a:xfrm>
          </p:grpSpPr>
          <p:grpSp>
            <p:nvGrpSpPr>
              <p:cNvPr id="94225" name="Group 35"/>
              <p:cNvGrpSpPr>
                <a:grpSpLocks/>
              </p:cNvGrpSpPr>
              <p:nvPr/>
            </p:nvGrpSpPr>
            <p:grpSpPr bwMode="auto">
              <a:xfrm>
                <a:off x="0" y="1600200"/>
                <a:ext cx="9426575" cy="4953000"/>
                <a:chOff x="0" y="1008"/>
                <a:chExt cx="5938" cy="3120"/>
              </a:xfrm>
            </p:grpSpPr>
            <p:sp>
              <p:nvSpPr>
                <p:cNvPr id="94227" name="Rectangle 33"/>
                <p:cNvSpPr>
                  <a:spLocks noChangeArrowheads="1"/>
                </p:cNvSpPr>
                <p:nvPr/>
              </p:nvSpPr>
              <p:spPr bwMode="auto">
                <a:xfrm>
                  <a:off x="120" y="1296"/>
                  <a:ext cx="4920" cy="384"/>
                </a:xfrm>
                <a:prstGeom prst="rect">
                  <a:avLst/>
                </a:prstGeom>
                <a:solidFill>
                  <a:srgbClr val="CC0000"/>
                </a:solidFill>
                <a:ln w="9525">
                  <a:solidFill>
                    <a:schemeClr val="tx1"/>
                  </a:solidFill>
                  <a:miter lim="800000"/>
                  <a:headEnd/>
                  <a:tailEnd/>
                </a:ln>
              </p:spPr>
              <p:txBody>
                <a:bodyPr wrap="none" anchor="ctr"/>
                <a:lstStyle/>
                <a:p>
                  <a:pPr marL="0" marR="0" lvl="0" indent="0" algn="l" defTabSz="457200" rtl="0" eaLnBrk="0" fontAlgn="base" latinLnBrk="0" hangingPunct="0">
                    <a:lnSpc>
                      <a:spcPct val="80000"/>
                    </a:lnSpc>
                    <a:spcBef>
                      <a:spcPct val="0"/>
                    </a:spcBef>
                    <a:spcAft>
                      <a:spcPct val="5000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28" name="Rectangle 32"/>
                <p:cNvSpPr>
                  <a:spLocks noChangeArrowheads="1"/>
                </p:cNvSpPr>
                <p:nvPr/>
              </p:nvSpPr>
              <p:spPr bwMode="auto">
                <a:xfrm>
                  <a:off x="864" y="1690"/>
                  <a:ext cx="4176" cy="1824"/>
                </a:xfrm>
                <a:prstGeom prst="rect">
                  <a:avLst/>
                </a:prstGeom>
                <a:solidFill>
                  <a:srgbClr val="FFFFCC"/>
                </a:solidFill>
                <a:ln w="9525">
                  <a:solidFill>
                    <a:schemeClr val="tx1"/>
                  </a:solidFill>
                  <a:miter lim="800000"/>
                  <a:headEnd/>
                  <a:tailEnd/>
                </a:ln>
              </p:spPr>
              <p:txBody>
                <a:bodyPr wrap="none" anchor="ctr"/>
                <a:lstStyle/>
                <a:p>
                  <a:pPr marL="0" marR="0" lvl="0" indent="0" algn="l" defTabSz="457200" rtl="0" eaLnBrk="0" fontAlgn="base" latinLnBrk="0" hangingPunct="0">
                    <a:lnSpc>
                      <a:spcPct val="80000"/>
                    </a:lnSpc>
                    <a:spcBef>
                      <a:spcPct val="0"/>
                    </a:spcBef>
                    <a:spcAft>
                      <a:spcPct val="50000"/>
                    </a:spcAft>
                    <a:buClrTx/>
                    <a:buSzTx/>
                    <a:buFontTx/>
                    <a:buNone/>
                    <a:tabLst/>
                    <a:defRPr/>
                  </a:pP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29" name="Line 3"/>
                <p:cNvSpPr>
                  <a:spLocks noChangeShapeType="1"/>
                </p:cNvSpPr>
                <p:nvPr/>
              </p:nvSpPr>
              <p:spPr bwMode="auto">
                <a:xfrm flipV="1">
                  <a:off x="0" y="3579"/>
                  <a:ext cx="53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0" name="Line 4"/>
                <p:cNvSpPr>
                  <a:spLocks noChangeShapeType="1"/>
                </p:cNvSpPr>
                <p:nvPr/>
              </p:nvSpPr>
              <p:spPr bwMode="auto">
                <a:xfrm>
                  <a:off x="864" y="1008"/>
                  <a:ext cx="0" cy="312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1" name="Text Box 6"/>
                <p:cNvSpPr txBox="1">
                  <a:spLocks noChangeArrowheads="1"/>
                </p:cNvSpPr>
                <p:nvPr/>
              </p:nvSpPr>
              <p:spPr bwMode="auto">
                <a:xfrm>
                  <a:off x="157" y="2552"/>
                  <a:ext cx="647"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NGO</a:t>
                  </a:r>
                  <a:b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b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Association</a:t>
                  </a:r>
                </a:p>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Survival Enterprise </a:t>
                  </a:r>
                </a:p>
              </p:txBody>
            </p:sp>
            <p:sp>
              <p:nvSpPr>
                <p:cNvPr id="94232" name="Line 8"/>
                <p:cNvSpPr>
                  <a:spLocks noChangeShapeType="1"/>
                </p:cNvSpPr>
                <p:nvPr/>
              </p:nvSpPr>
              <p:spPr bwMode="auto">
                <a:xfrm>
                  <a:off x="864" y="1680"/>
                  <a:ext cx="41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3" name="Line 9"/>
                <p:cNvSpPr>
                  <a:spLocks noChangeShapeType="1"/>
                </p:cNvSpPr>
                <p:nvPr/>
              </p:nvSpPr>
              <p:spPr bwMode="auto">
                <a:xfrm>
                  <a:off x="864" y="1296"/>
                  <a:ext cx="41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4" name="Text Box 10"/>
                <p:cNvSpPr txBox="1">
                  <a:spLocks noChangeArrowheads="1"/>
                </p:cNvSpPr>
                <p:nvPr/>
              </p:nvSpPr>
              <p:spPr bwMode="auto">
                <a:xfrm>
                  <a:off x="742" y="1419"/>
                  <a:ext cx="110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Introduction </a:t>
                  </a:r>
                  <a:b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b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(Startup or Existence)</a:t>
                  </a:r>
                </a:p>
              </p:txBody>
            </p:sp>
            <p:sp>
              <p:nvSpPr>
                <p:cNvPr id="94235" name="Text Box 11"/>
                <p:cNvSpPr txBox="1">
                  <a:spLocks noChangeArrowheads="1"/>
                </p:cNvSpPr>
                <p:nvPr/>
              </p:nvSpPr>
              <p:spPr bwMode="auto">
                <a:xfrm>
                  <a:off x="2112" y="1420"/>
                  <a:ext cx="671"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Growth</a:t>
                  </a:r>
                </a:p>
              </p:txBody>
            </p:sp>
            <p:sp>
              <p:nvSpPr>
                <p:cNvPr id="94236" name="Text Box 12"/>
                <p:cNvSpPr txBox="1">
                  <a:spLocks noChangeArrowheads="1"/>
                </p:cNvSpPr>
                <p:nvPr/>
              </p:nvSpPr>
              <p:spPr bwMode="auto">
                <a:xfrm>
                  <a:off x="3168" y="1420"/>
                  <a:ext cx="576"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Maturity</a:t>
                  </a:r>
                </a:p>
              </p:txBody>
            </p:sp>
            <p:sp>
              <p:nvSpPr>
                <p:cNvPr id="94237" name="Text Box 13"/>
                <p:cNvSpPr txBox="1">
                  <a:spLocks noChangeArrowheads="1"/>
                </p:cNvSpPr>
                <p:nvPr/>
              </p:nvSpPr>
              <p:spPr bwMode="auto">
                <a:xfrm>
                  <a:off x="5051" y="3465"/>
                  <a:ext cx="887"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Time to upgrade</a:t>
                  </a:r>
                </a:p>
              </p:txBody>
            </p:sp>
            <p:sp>
              <p:nvSpPr>
                <p:cNvPr id="94238" name="Line 19"/>
                <p:cNvSpPr>
                  <a:spLocks noChangeShapeType="1"/>
                </p:cNvSpPr>
                <p:nvPr/>
              </p:nvSpPr>
              <p:spPr bwMode="auto">
                <a:xfrm>
                  <a:off x="3984"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39" name="Line 20"/>
                <p:cNvSpPr>
                  <a:spLocks noChangeShapeType="1"/>
                </p:cNvSpPr>
                <p:nvPr/>
              </p:nvSpPr>
              <p:spPr bwMode="auto">
                <a:xfrm>
                  <a:off x="5040"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4117" name="Text Box 21"/>
                <p:cNvSpPr txBox="1">
                  <a:spLocks noChangeArrowheads="1"/>
                </p:cNvSpPr>
                <p:nvPr/>
              </p:nvSpPr>
              <p:spPr bwMode="auto">
                <a:xfrm>
                  <a:off x="4008" y="3218"/>
                  <a:ext cx="912" cy="242"/>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A22138"/>
                      </a:solidFill>
                      <a:effectLst/>
                      <a:uLnTx/>
                      <a:uFillTx/>
                      <a:latin typeface="Arial Narrow" panose="020B0606020202030204" pitchFamily="34" charset="0"/>
                      <a:ea typeface="+mn-ea"/>
                      <a:cs typeface="+mn-cs"/>
                    </a:rPr>
                    <a:t>Social Responsibility of Enterprises</a:t>
                  </a:r>
                </a:p>
              </p:txBody>
            </p:sp>
            <p:sp>
              <p:nvSpPr>
                <p:cNvPr id="94241" name="Line 24"/>
                <p:cNvSpPr>
                  <a:spLocks noChangeShapeType="1"/>
                </p:cNvSpPr>
                <p:nvPr/>
              </p:nvSpPr>
              <p:spPr bwMode="auto">
                <a:xfrm>
                  <a:off x="2976"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2" name="Line 25"/>
                <p:cNvSpPr>
                  <a:spLocks noChangeShapeType="1"/>
                </p:cNvSpPr>
                <p:nvPr/>
              </p:nvSpPr>
              <p:spPr bwMode="auto">
                <a:xfrm>
                  <a:off x="1968" y="1296"/>
                  <a:ext cx="0" cy="220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3" name="Freeform 31"/>
                <p:cNvSpPr>
                  <a:spLocks/>
                </p:cNvSpPr>
                <p:nvPr/>
              </p:nvSpPr>
              <p:spPr bwMode="auto">
                <a:xfrm>
                  <a:off x="144" y="1872"/>
                  <a:ext cx="4896" cy="1392"/>
                </a:xfrm>
                <a:custGeom>
                  <a:avLst/>
                  <a:gdLst>
                    <a:gd name="T0" fmla="*/ 0 w 10396"/>
                    <a:gd name="T1" fmla="*/ 0 h 11136"/>
                    <a:gd name="T2" fmla="*/ 0 w 10396"/>
                    <a:gd name="T3" fmla="*/ 0 h 11136"/>
                    <a:gd name="T4" fmla="*/ 0 w 10396"/>
                    <a:gd name="T5" fmla="*/ 0 h 11136"/>
                    <a:gd name="T6" fmla="*/ 0 w 10396"/>
                    <a:gd name="T7" fmla="*/ 0 h 11136"/>
                    <a:gd name="T8" fmla="*/ 0 w 10396"/>
                    <a:gd name="T9" fmla="*/ 0 h 11136"/>
                    <a:gd name="T10" fmla="*/ 0 w 10396"/>
                    <a:gd name="T11" fmla="*/ 0 h 11136"/>
                    <a:gd name="T12" fmla="*/ 0 60000 65536"/>
                    <a:gd name="T13" fmla="*/ 0 60000 65536"/>
                    <a:gd name="T14" fmla="*/ 0 60000 65536"/>
                    <a:gd name="T15" fmla="*/ 0 60000 65536"/>
                    <a:gd name="T16" fmla="*/ 0 60000 65536"/>
                    <a:gd name="T17" fmla="*/ 0 60000 65536"/>
                    <a:gd name="T18" fmla="*/ 0 w 10396"/>
                    <a:gd name="T19" fmla="*/ 0 h 11136"/>
                    <a:gd name="T20" fmla="*/ 10396 w 10396"/>
                    <a:gd name="T21" fmla="*/ 11136 h 11136"/>
                  </a:gdLst>
                  <a:ahLst/>
                  <a:cxnLst>
                    <a:cxn ang="T12">
                      <a:pos x="T0" y="T1"/>
                    </a:cxn>
                    <a:cxn ang="T13">
                      <a:pos x="T2" y="T3"/>
                    </a:cxn>
                    <a:cxn ang="T14">
                      <a:pos x="T4" y="T5"/>
                    </a:cxn>
                    <a:cxn ang="T15">
                      <a:pos x="T6" y="T7"/>
                    </a:cxn>
                    <a:cxn ang="T16">
                      <a:pos x="T8" y="T9"/>
                    </a:cxn>
                    <a:cxn ang="T17">
                      <a:pos x="T10" y="T11"/>
                    </a:cxn>
                  </a:cxnLst>
                  <a:rect l="T18" t="T19" r="T20" b="T21"/>
                  <a:pathLst>
                    <a:path w="10396" h="11136">
                      <a:moveTo>
                        <a:pt x="0" y="8010"/>
                      </a:moveTo>
                      <a:cubicBezTo>
                        <a:pt x="241" y="8062"/>
                        <a:pt x="781" y="11136"/>
                        <a:pt x="1287" y="11081"/>
                      </a:cubicBezTo>
                      <a:cubicBezTo>
                        <a:pt x="1794" y="11026"/>
                        <a:pt x="2410" y="8985"/>
                        <a:pt x="3041" y="7682"/>
                      </a:cubicBezTo>
                      <a:cubicBezTo>
                        <a:pt x="3672" y="6379"/>
                        <a:pt x="4308" y="4525"/>
                        <a:pt x="5075" y="3262"/>
                      </a:cubicBezTo>
                      <a:cubicBezTo>
                        <a:pt x="5842" y="1999"/>
                        <a:pt x="6758" y="210"/>
                        <a:pt x="7645" y="105"/>
                      </a:cubicBezTo>
                      <a:cubicBezTo>
                        <a:pt x="8532" y="0"/>
                        <a:pt x="10004" y="2266"/>
                        <a:pt x="10396" y="2634"/>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457200" rtl="0" eaLnBrk="1" fontAlgn="base" latinLnBrk="0" hangingPunct="1">
                    <a:lnSpc>
                      <a:spcPct val="100000"/>
                    </a:lnSpc>
                    <a:spcBef>
                      <a:spcPct val="0"/>
                    </a:spcBef>
                    <a:spcAft>
                      <a:spcPct val="500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4" name="Text Box 14"/>
                <p:cNvSpPr txBox="1">
                  <a:spLocks noChangeArrowheads="1"/>
                </p:cNvSpPr>
                <p:nvPr/>
              </p:nvSpPr>
              <p:spPr bwMode="auto">
                <a:xfrm>
                  <a:off x="1291" y="2680"/>
                  <a:ext cx="301" cy="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Social Model Business </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GIC</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CIG</a:t>
                  </a:r>
                </a:p>
                <a:p>
                  <a:pPr marL="0" marR="0" lvl="0" indent="0" algn="l" defTabSz="457200" rtl="0" eaLnBrk="0" fontAlgn="base" latinLnBrk="0" hangingPunct="0">
                    <a:lnSpc>
                      <a:spcPct val="80000"/>
                    </a:lnSpc>
                    <a:spcBef>
                      <a:spcPct val="50000"/>
                    </a:spcBef>
                    <a:spcAft>
                      <a:spcPct val="50000"/>
                    </a:spcAft>
                    <a:buClrTx/>
                    <a:buSzTx/>
                    <a:buFontTx/>
                    <a:buNone/>
                    <a:tabLst/>
                    <a:defRPr/>
                  </a:pPr>
                  <a:endParaRPr kumimoji="0" lang="en-US" sz="9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5" name="Text Box 15"/>
                <p:cNvSpPr txBox="1">
                  <a:spLocks noChangeArrowheads="1"/>
                </p:cNvSpPr>
                <p:nvPr/>
              </p:nvSpPr>
              <p:spPr bwMode="auto">
                <a:xfrm>
                  <a:off x="2524" y="1928"/>
                  <a:ext cx="494"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Medium Size </a:t>
                  </a:r>
                  <a:r>
                    <a:rPr kumimoji="0" lang="en-US" sz="1200"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Times New Roman" pitchFamily="18" charset="0"/>
                    </a:rPr>
                    <a:t>Entreprices</a:t>
                  </a: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(MEs)</a:t>
                  </a:r>
                  <a:endParaRPr kumimoji="0" lang="en-US"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6" name="Text Box 16"/>
                <p:cNvSpPr txBox="1">
                  <a:spLocks noChangeArrowheads="1"/>
                </p:cNvSpPr>
                <p:nvPr/>
              </p:nvSpPr>
              <p:spPr bwMode="auto">
                <a:xfrm>
                  <a:off x="3097" y="2030"/>
                  <a:ext cx="839"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100000"/>
                    </a:lnSpc>
                    <a:spcBef>
                      <a:spcPct val="50000"/>
                    </a:spcBef>
                    <a:spcAft>
                      <a:spcPct val="50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Multinational</a:t>
                  </a:r>
                  <a:r>
                    <a:rPr kumimoji="0" lang="fr-FR"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Entreprises</a:t>
                  </a:r>
                  <a:r>
                    <a:rPr kumimoji="0" lang="en-GB"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a:t>
                  </a:r>
                  <a:endParaRPr kumimoji="0" lang="fr-FR"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endParaRPr>
                </a:p>
              </p:txBody>
            </p:sp>
            <p:sp>
              <p:nvSpPr>
                <p:cNvPr id="94247" name="Text Box 17"/>
                <p:cNvSpPr txBox="1">
                  <a:spLocks noChangeArrowheads="1"/>
                </p:cNvSpPr>
                <p:nvPr/>
              </p:nvSpPr>
              <p:spPr bwMode="auto">
                <a:xfrm>
                  <a:off x="3863" y="2063"/>
                  <a:ext cx="960"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Transnational Societies</a:t>
                  </a:r>
                </a:p>
              </p:txBody>
            </p:sp>
            <p:sp>
              <p:nvSpPr>
                <p:cNvPr id="5" name="Text Box 15">
                  <a:extLst>
                    <a:ext uri="{FF2B5EF4-FFF2-40B4-BE49-F238E27FC236}">
                      <a16:creationId xmlns:a16="http://schemas.microsoft.com/office/drawing/2014/main" id="{0089FF57-3C87-5059-FA84-E37C3F0D6264}"/>
                    </a:ext>
                  </a:extLst>
                </p:cNvPr>
                <p:cNvSpPr txBox="1">
                  <a:spLocks noChangeArrowheads="1"/>
                </p:cNvSpPr>
                <p:nvPr/>
              </p:nvSpPr>
              <p:spPr bwMode="auto">
                <a:xfrm>
                  <a:off x="1852" y="2456"/>
                  <a:ext cx="364"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Very Small Size </a:t>
                  </a:r>
                  <a:r>
                    <a:rPr kumimoji="0" lang="en-US" sz="1200"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Times New Roman" pitchFamily="18" charset="0"/>
                    </a:rPr>
                    <a:t>Entreprices</a:t>
                  </a: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(VSEs</a:t>
                  </a:r>
                </a:p>
              </p:txBody>
            </p:sp>
            <p:sp>
              <p:nvSpPr>
                <p:cNvPr id="8" name="Text Box 15">
                  <a:extLst>
                    <a:ext uri="{FF2B5EF4-FFF2-40B4-BE49-F238E27FC236}">
                      <a16:creationId xmlns:a16="http://schemas.microsoft.com/office/drawing/2014/main" id="{021BA854-7129-4C20-21B3-E5B34979965B}"/>
                    </a:ext>
                  </a:extLst>
                </p:cNvPr>
                <p:cNvSpPr txBox="1">
                  <a:spLocks noChangeArrowheads="1"/>
                </p:cNvSpPr>
                <p:nvPr/>
              </p:nvSpPr>
              <p:spPr bwMode="auto">
                <a:xfrm>
                  <a:off x="1514" y="2657"/>
                  <a:ext cx="407"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Enterprise Owned </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Cooperative </a:t>
                  </a:r>
                </a:p>
              </p:txBody>
            </p:sp>
            <p:sp>
              <p:nvSpPr>
                <p:cNvPr id="9" name="Text Box 6">
                  <a:extLst>
                    <a:ext uri="{FF2B5EF4-FFF2-40B4-BE49-F238E27FC236}">
                      <a16:creationId xmlns:a16="http://schemas.microsoft.com/office/drawing/2014/main" id="{C7E0A9D5-1AEA-7056-583E-CAF39B1EF4A8}"/>
                    </a:ext>
                  </a:extLst>
                </p:cNvPr>
                <p:cNvSpPr txBox="1">
                  <a:spLocks noChangeArrowheads="1"/>
                </p:cNvSpPr>
                <p:nvPr/>
              </p:nvSpPr>
              <p:spPr bwMode="auto">
                <a:xfrm>
                  <a:off x="128" y="3253"/>
                  <a:ext cx="64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Times New Roman" pitchFamily="18" charset="0"/>
                    </a:rPr>
                    <a:t>(Humanitarian preoccupations)</a:t>
                  </a:r>
                </a:p>
              </p:txBody>
            </p:sp>
            <p:sp>
              <p:nvSpPr>
                <p:cNvPr id="10" name="Text Box 14">
                  <a:extLst>
                    <a:ext uri="{FF2B5EF4-FFF2-40B4-BE49-F238E27FC236}">
                      <a16:creationId xmlns:a16="http://schemas.microsoft.com/office/drawing/2014/main" id="{81A8C49B-7681-886B-21A0-C41E663297B0}"/>
                    </a:ext>
                  </a:extLst>
                </p:cNvPr>
                <p:cNvSpPr txBox="1">
                  <a:spLocks noChangeArrowheads="1"/>
                </p:cNvSpPr>
                <p:nvPr/>
              </p:nvSpPr>
              <p:spPr bwMode="auto">
                <a:xfrm>
                  <a:off x="764" y="2798"/>
                  <a:ext cx="38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1"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Test and Learners</a:t>
                  </a:r>
                </a:p>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900" b="1" i="1"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Entrepreneurs</a:t>
                  </a:r>
                </a:p>
              </p:txBody>
            </p:sp>
            <p:sp>
              <p:nvSpPr>
                <p:cNvPr id="11" name="Text Box 15">
                  <a:extLst>
                    <a:ext uri="{FF2B5EF4-FFF2-40B4-BE49-F238E27FC236}">
                      <a16:creationId xmlns:a16="http://schemas.microsoft.com/office/drawing/2014/main" id="{A2F5030C-6737-A8B8-BA35-38F07E96040E}"/>
                    </a:ext>
                  </a:extLst>
                </p:cNvPr>
                <p:cNvSpPr txBox="1">
                  <a:spLocks noChangeArrowheads="1"/>
                </p:cNvSpPr>
                <p:nvPr/>
              </p:nvSpPr>
              <p:spPr bwMode="auto">
                <a:xfrm>
                  <a:off x="2177" y="2239"/>
                  <a:ext cx="364"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Small Medium Size </a:t>
                  </a:r>
                  <a:r>
                    <a:rPr kumimoji="0" lang="en-US" sz="1200" b="1"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Times New Roman" pitchFamily="18" charset="0"/>
                    </a:rPr>
                    <a:t>Entreprices</a:t>
                  </a:r>
                  <a:r>
                    <a:rPr kumimoji="0" lang="en-US" sz="12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itchFamily="18" charset="0"/>
                    </a:rPr>
                    <a:t> (SSEs)</a:t>
                  </a:r>
                </a:p>
              </p:txBody>
            </p:sp>
            <p:sp>
              <p:nvSpPr>
                <p:cNvPr id="12" name="Text Box 12">
                  <a:extLst>
                    <a:ext uri="{FF2B5EF4-FFF2-40B4-BE49-F238E27FC236}">
                      <a16:creationId xmlns:a16="http://schemas.microsoft.com/office/drawing/2014/main" id="{32BECBD3-9178-CD8F-0D0C-7B45E0901898}"/>
                    </a:ext>
                  </a:extLst>
                </p:cNvPr>
                <p:cNvSpPr txBox="1">
                  <a:spLocks noChangeArrowheads="1"/>
                </p:cNvSpPr>
                <p:nvPr/>
              </p:nvSpPr>
              <p:spPr bwMode="auto">
                <a:xfrm>
                  <a:off x="4146" y="1397"/>
                  <a:ext cx="576"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Expansion</a:t>
                  </a:r>
                </a:p>
              </p:txBody>
            </p:sp>
            <p:sp>
              <p:nvSpPr>
                <p:cNvPr id="13" name="Text Box 10">
                  <a:extLst>
                    <a:ext uri="{FF2B5EF4-FFF2-40B4-BE49-F238E27FC236}">
                      <a16:creationId xmlns:a16="http://schemas.microsoft.com/office/drawing/2014/main" id="{E28F5AFF-2C6F-38AB-AC4F-59B9C4CBB123}"/>
                    </a:ext>
                  </a:extLst>
                </p:cNvPr>
                <p:cNvSpPr txBox="1">
                  <a:spLocks noChangeArrowheads="1"/>
                </p:cNvSpPr>
                <p:nvPr/>
              </p:nvSpPr>
              <p:spPr bwMode="auto">
                <a:xfrm>
                  <a:off x="198" y="1415"/>
                  <a:ext cx="651"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Times New Roman" pitchFamily="18" charset="0"/>
                    </a:rPr>
                    <a:t>Familiarization</a:t>
                  </a:r>
                </a:p>
              </p:txBody>
            </p:sp>
            <p:sp>
              <p:nvSpPr>
                <p:cNvPr id="14" name="Text Box 15">
                  <a:extLst>
                    <a:ext uri="{FF2B5EF4-FFF2-40B4-BE49-F238E27FC236}">
                      <a16:creationId xmlns:a16="http://schemas.microsoft.com/office/drawing/2014/main" id="{82F7C02C-32EE-F751-EE5E-9E0FC6513215}"/>
                    </a:ext>
                  </a:extLst>
                </p:cNvPr>
                <p:cNvSpPr txBox="1">
                  <a:spLocks noChangeArrowheads="1"/>
                </p:cNvSpPr>
                <p:nvPr/>
              </p:nvSpPr>
              <p:spPr bwMode="auto">
                <a:xfrm>
                  <a:off x="2075" y="2933"/>
                  <a:ext cx="4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Arial" pitchFamily="34" charset="0"/>
                      <a:ea typeface="+mn-ea"/>
                      <a:cs typeface="Times New Roman" pitchFamily="18" charset="0"/>
                    </a:rPr>
                    <a:t>98.5% TPE/PE</a:t>
                  </a:r>
                </a:p>
              </p:txBody>
            </p:sp>
            <p:sp>
              <p:nvSpPr>
                <p:cNvPr id="15" name="Text Box 15">
                  <a:extLst>
                    <a:ext uri="{FF2B5EF4-FFF2-40B4-BE49-F238E27FC236}">
                      <a16:creationId xmlns:a16="http://schemas.microsoft.com/office/drawing/2014/main" id="{FF1416E7-DAFC-365B-7186-49293E9F8A42}"/>
                    </a:ext>
                  </a:extLst>
                </p:cNvPr>
                <p:cNvSpPr txBox="1">
                  <a:spLocks noChangeArrowheads="1"/>
                </p:cNvSpPr>
                <p:nvPr/>
              </p:nvSpPr>
              <p:spPr bwMode="auto">
                <a:xfrm>
                  <a:off x="2675" y="2920"/>
                  <a:ext cx="40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Arial" pitchFamily="34" charset="0"/>
                      <a:ea typeface="+mn-ea"/>
                      <a:cs typeface="Times New Roman" pitchFamily="18" charset="0"/>
                    </a:rPr>
                    <a:t>1.3% ME</a:t>
                  </a:r>
                </a:p>
              </p:txBody>
            </p:sp>
          </p:grpSp>
          <p:sp>
            <p:nvSpPr>
              <p:cNvPr id="27" name="Freihandform 26"/>
              <p:cNvSpPr/>
              <p:nvPr/>
            </p:nvSpPr>
            <p:spPr>
              <a:xfrm>
                <a:off x="6477000" y="2743200"/>
                <a:ext cx="1676400" cy="258763"/>
              </a:xfrm>
              <a:custGeom>
                <a:avLst/>
                <a:gdLst>
                  <a:gd name="connsiteX0" fmla="*/ 0 w 2790423"/>
                  <a:gd name="connsiteY0" fmla="*/ 508716 h 508716"/>
                  <a:gd name="connsiteX1" fmla="*/ 2356834 w 2790423"/>
                  <a:gd name="connsiteY1" fmla="*/ 83713 h 508716"/>
                  <a:gd name="connsiteX2" fmla="*/ 2601533 w 2790423"/>
                  <a:gd name="connsiteY2" fmla="*/ 6440 h 508716"/>
                  <a:gd name="connsiteX3" fmla="*/ 2601533 w 2790423"/>
                  <a:gd name="connsiteY3" fmla="*/ 6440 h 508716"/>
                </a:gdLst>
                <a:ahLst/>
                <a:cxnLst>
                  <a:cxn ang="0">
                    <a:pos x="connsiteX0" y="connsiteY0"/>
                  </a:cxn>
                  <a:cxn ang="0">
                    <a:pos x="connsiteX1" y="connsiteY1"/>
                  </a:cxn>
                  <a:cxn ang="0">
                    <a:pos x="connsiteX2" y="connsiteY2"/>
                  </a:cxn>
                  <a:cxn ang="0">
                    <a:pos x="connsiteX3" y="connsiteY3"/>
                  </a:cxn>
                </a:cxnLst>
                <a:rect l="l" t="t" r="r" b="b"/>
                <a:pathLst>
                  <a:path w="2790423" h="508716">
                    <a:moveTo>
                      <a:pt x="0" y="508716"/>
                    </a:moveTo>
                    <a:lnTo>
                      <a:pt x="2356834" y="83713"/>
                    </a:lnTo>
                    <a:cubicBezTo>
                      <a:pt x="2790423" y="0"/>
                      <a:pt x="2601533" y="6440"/>
                      <a:pt x="2601533" y="6440"/>
                    </a:cubicBezTo>
                    <a:lnTo>
                      <a:pt x="2601533" y="6440"/>
                    </a:lnTo>
                  </a:path>
                </a:pathLst>
              </a:custGeom>
              <a:ln w="57150">
                <a:solidFill>
                  <a:srgbClr val="00B050"/>
                </a:solidFill>
                <a:prstDash val="dash"/>
              </a:ln>
            </p:spPr>
            <p:style>
              <a:lnRef idx="1">
                <a:schemeClr val="accent2"/>
              </a:lnRef>
              <a:fillRef idx="0">
                <a:schemeClr val="accent2"/>
              </a:fillRef>
              <a:effectRef idx="0">
                <a:schemeClr val="accent2"/>
              </a:effectRef>
              <a:fontRef idx="minor">
                <a:schemeClr val="tx1"/>
              </a:fontRef>
            </p:style>
            <p:txBody>
              <a:bodyPr anchor="ctr"/>
              <a:lstStyle/>
              <a:p>
                <a:pPr marL="0" marR="0" lvl="0" indent="0" algn="ctr" defTabSz="457200" rtl="0" eaLnBrk="0" fontAlgn="base" latinLnBrk="0" hangingPunct="0">
                  <a:lnSpc>
                    <a:spcPct val="80000"/>
                  </a:lnSpc>
                  <a:spcBef>
                    <a:spcPct val="0"/>
                  </a:spcBef>
                  <a:spcAft>
                    <a:spcPct val="50000"/>
                  </a:spcAft>
                  <a:buClrTx/>
                  <a:buSzTx/>
                  <a:buFontTx/>
                  <a:buNone/>
                  <a:tabLst/>
                  <a:defRPr/>
                </a:pPr>
                <a:endParaRPr kumimoji="0" lang="de-DE" sz="3200" b="1" i="0"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p:txBody>
          </p:sp>
        </p:grpSp>
        <p:sp>
          <p:nvSpPr>
            <p:cNvPr id="94213" name="Text Box 21"/>
            <p:cNvSpPr txBox="1">
              <a:spLocks noChangeArrowheads="1"/>
            </p:cNvSpPr>
            <p:nvPr/>
          </p:nvSpPr>
          <p:spPr bwMode="auto">
            <a:xfrm>
              <a:off x="2555961" y="4927108"/>
              <a:ext cx="1785365"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Times New Roman" pitchFamily="18" charset="0"/>
                </a:rPr>
                <a:t>Microfinance , Micro-insurances </a:t>
              </a:r>
            </a:p>
          </p:txBody>
        </p:sp>
        <p:sp>
          <p:nvSpPr>
            <p:cNvPr id="94214" name="Text Box 12"/>
            <p:cNvSpPr txBox="1">
              <a:spLocks noChangeArrowheads="1"/>
            </p:cNvSpPr>
            <p:nvPr/>
          </p:nvSpPr>
          <p:spPr bwMode="auto">
            <a:xfrm>
              <a:off x="7524750" y="2125481"/>
              <a:ext cx="914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mn-ea"/>
                  <a:cs typeface="Times New Roman" pitchFamily="18" charset="0"/>
                </a:rPr>
                <a:t>-------</a:t>
              </a:r>
            </a:p>
          </p:txBody>
        </p:sp>
        <p:sp>
          <p:nvSpPr>
            <p:cNvPr id="94216" name="Textfeld 33"/>
            <p:cNvSpPr txBox="1">
              <a:spLocks noChangeArrowheads="1"/>
            </p:cNvSpPr>
            <p:nvPr/>
          </p:nvSpPr>
          <p:spPr bwMode="auto">
            <a:xfrm>
              <a:off x="4346644" y="4901724"/>
              <a:ext cx="1702501"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b="1">
                  <a:solidFill>
                    <a:schemeClr val="tx1"/>
                  </a:solidFill>
                  <a:latin typeface="Arial" pitchFamily="34" charset="0"/>
                  <a:cs typeface="Times New Roman" pitchFamily="18" charset="0"/>
                </a:defRPr>
              </a:lvl1pPr>
              <a:lvl2pPr marL="742950" indent="-285750" eaLnBrk="0" hangingPunct="0">
                <a:defRPr sz="1000" b="1">
                  <a:solidFill>
                    <a:schemeClr val="tx1"/>
                  </a:solidFill>
                  <a:latin typeface="Arial" pitchFamily="34" charset="0"/>
                  <a:cs typeface="Times New Roman" pitchFamily="18" charset="0"/>
                </a:defRPr>
              </a:lvl2pPr>
              <a:lvl3pPr marL="1143000" indent="-228600" eaLnBrk="0" hangingPunct="0">
                <a:defRPr sz="1000" b="1">
                  <a:solidFill>
                    <a:schemeClr val="tx1"/>
                  </a:solidFill>
                  <a:latin typeface="Arial" pitchFamily="34" charset="0"/>
                  <a:cs typeface="Times New Roman" pitchFamily="18" charset="0"/>
                </a:defRPr>
              </a:lvl3pPr>
              <a:lvl4pPr marL="1600200" indent="-228600" eaLnBrk="0" hangingPunct="0">
                <a:defRPr sz="1000" b="1">
                  <a:solidFill>
                    <a:schemeClr val="tx1"/>
                  </a:solidFill>
                  <a:latin typeface="Arial" pitchFamily="34" charset="0"/>
                  <a:cs typeface="Times New Roman" pitchFamily="18" charset="0"/>
                </a:defRPr>
              </a:lvl4pPr>
              <a:lvl5pPr marL="2057400" indent="-228600" eaLnBrk="0" hangingPunct="0">
                <a:defRPr sz="1000" b="1">
                  <a:solidFill>
                    <a:schemeClr val="tx1"/>
                  </a:solidFill>
                  <a:latin typeface="Arial" pitchFamily="34" charset="0"/>
                  <a:cs typeface="Times New Roman" pitchFamily="18" charset="0"/>
                </a:defRPr>
              </a:lvl5pPr>
              <a:lvl6pPr marL="2514600" indent="-228600" eaLnBrk="0" fontAlgn="base" hangingPunct="0">
                <a:spcBef>
                  <a:spcPct val="0"/>
                </a:spcBef>
                <a:spcAft>
                  <a:spcPct val="50000"/>
                </a:spcAft>
                <a:defRPr sz="1000" b="1">
                  <a:solidFill>
                    <a:schemeClr val="tx1"/>
                  </a:solidFill>
                  <a:latin typeface="Arial" pitchFamily="34" charset="0"/>
                  <a:cs typeface="Times New Roman" pitchFamily="18" charset="0"/>
                </a:defRPr>
              </a:lvl6pPr>
              <a:lvl7pPr marL="2971800" indent="-228600" eaLnBrk="0" fontAlgn="base" hangingPunct="0">
                <a:spcBef>
                  <a:spcPct val="0"/>
                </a:spcBef>
                <a:spcAft>
                  <a:spcPct val="50000"/>
                </a:spcAft>
                <a:defRPr sz="1000" b="1">
                  <a:solidFill>
                    <a:schemeClr val="tx1"/>
                  </a:solidFill>
                  <a:latin typeface="Arial" pitchFamily="34" charset="0"/>
                  <a:cs typeface="Times New Roman" pitchFamily="18" charset="0"/>
                </a:defRPr>
              </a:lvl7pPr>
              <a:lvl8pPr marL="3429000" indent="-228600" eaLnBrk="0" fontAlgn="base" hangingPunct="0">
                <a:spcBef>
                  <a:spcPct val="0"/>
                </a:spcBef>
                <a:spcAft>
                  <a:spcPct val="50000"/>
                </a:spcAft>
                <a:defRPr sz="1000" b="1">
                  <a:solidFill>
                    <a:schemeClr val="tx1"/>
                  </a:solidFill>
                  <a:latin typeface="Arial" pitchFamily="34" charset="0"/>
                  <a:cs typeface="Times New Roman" pitchFamily="18" charset="0"/>
                </a:defRPr>
              </a:lvl8pPr>
              <a:lvl9pPr marL="3886200" indent="-228600" eaLnBrk="0" fontAlgn="base" hangingPunct="0">
                <a:spcBef>
                  <a:spcPct val="0"/>
                </a:spcBef>
                <a:spcAft>
                  <a:spcPct val="50000"/>
                </a:spcAft>
                <a:defRPr sz="1000" b="1">
                  <a:solidFill>
                    <a:schemeClr val="tx1"/>
                  </a:solidFill>
                  <a:latin typeface="Arial" pitchFamily="34" charset="0"/>
                  <a:cs typeface="Times New Roman" pitchFamily="18" charset="0"/>
                </a:defRPr>
              </a:lvl9pPr>
            </a:lstStyle>
            <a:p>
              <a:pPr marL="0" marR="0" lvl="0" indent="0" algn="l" defTabSz="457200" rtl="0" eaLnBrk="0" fontAlgn="base" latinLnBrk="0" hangingPunct="0">
                <a:lnSpc>
                  <a:spcPct val="80000"/>
                </a:lnSpc>
                <a:spcBef>
                  <a:spcPct val="50000"/>
                </a:spcBef>
                <a:spcAft>
                  <a:spcPct val="50000"/>
                </a:spcAft>
                <a:buClrTx/>
                <a:buSzTx/>
                <a:buFontTx/>
                <a:buNone/>
                <a:tabLst/>
                <a:defRPr/>
              </a:pPr>
              <a:r>
                <a:rPr kumimoji="0" lang="fr-FR" sz="1200" b="1" i="0" u="none" strike="noStrike" kern="1200" cap="none" spc="0" normalizeH="0" baseline="0" noProof="0" dirty="0">
                  <a:ln>
                    <a:noFill/>
                  </a:ln>
                  <a:solidFill>
                    <a:srgbClr val="2D5C5C"/>
                  </a:solidFill>
                  <a:effectLst/>
                  <a:uLnTx/>
                  <a:uFillTx/>
                  <a:latin typeface="Arial Narrow" panose="020B0606020202030204" pitchFamily="34" charset="0"/>
                  <a:ea typeface="+mn-ea"/>
                  <a:cs typeface="Times New Roman" pitchFamily="18" charset="0"/>
                </a:rPr>
                <a:t>Indigeneous Entreprises</a:t>
              </a:r>
            </a:p>
          </p:txBody>
        </p:sp>
        <p:sp>
          <p:nvSpPr>
            <p:cNvPr id="33" name="Text Box 21"/>
            <p:cNvSpPr txBox="1">
              <a:spLocks noChangeArrowheads="1"/>
            </p:cNvSpPr>
            <p:nvPr/>
          </p:nvSpPr>
          <p:spPr bwMode="auto">
            <a:xfrm>
              <a:off x="6171829" y="4779376"/>
              <a:ext cx="1447800" cy="387798"/>
            </a:xfrm>
            <a:prstGeom prst="rect">
              <a:avLst/>
            </a:prstGeom>
            <a:noFill/>
            <a:ln w="9525">
              <a:noFill/>
              <a:miter lim="800000"/>
              <a:headEnd/>
              <a:tailEnd/>
            </a:ln>
            <a:effec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en-US"/>
              </a:defPPr>
              <a:lvl1pPr algn="ctr" eaLnBrk="0" fontAlgn="base" hangingPunct="0">
                <a:lnSpc>
                  <a:spcPct val="80000"/>
                </a:lnSpc>
                <a:spcBef>
                  <a:spcPct val="50000"/>
                </a:spcBef>
                <a:spcAft>
                  <a:spcPct val="50000"/>
                </a:spcAft>
                <a:defRPr sz="1400" b="1">
                  <a:solidFill>
                    <a:srgbClr val="A22138"/>
                  </a:solidFill>
                  <a:latin typeface="Arial Narrow" panose="020B0606020202030204" pitchFamily="34" charset="0"/>
                </a:defRPr>
              </a:lvl1pPr>
            </a:lstStyle>
            <a:p>
              <a:pPr marL="0" marR="0" lvl="0" indent="0" algn="ctr" defTabSz="457200" rtl="0" eaLnBrk="0" fontAlgn="base" latinLnBrk="0" hangingPunct="0">
                <a:lnSpc>
                  <a:spcPct val="80000"/>
                </a:lnSpc>
                <a:spcBef>
                  <a:spcPct val="50000"/>
                </a:spcBef>
                <a:spcAft>
                  <a:spcPct val="50000"/>
                </a:spcAft>
                <a:buClrTx/>
                <a:buSzTx/>
                <a:buFontTx/>
                <a:buNone/>
                <a:tabLst/>
                <a:defRPr/>
              </a:pPr>
              <a:r>
                <a:rPr kumimoji="0" lang="en-US" sz="1400" b="1" i="0" u="none" strike="noStrike" kern="1200" cap="none" spc="0" normalizeH="0" baseline="0" noProof="0" dirty="0">
                  <a:ln>
                    <a:noFill/>
                  </a:ln>
                  <a:solidFill>
                    <a:srgbClr val="A22138"/>
                  </a:solidFill>
                  <a:effectLst/>
                  <a:uLnTx/>
                  <a:uFillTx/>
                  <a:latin typeface="Arial Narrow" panose="020B0606020202030204" pitchFamily="34" charset="0"/>
                  <a:ea typeface="+mn-ea"/>
                  <a:cs typeface="+mn-cs"/>
                </a:rPr>
                <a:t>Social  Responsibility of Enterprises</a:t>
              </a:r>
            </a:p>
          </p:txBody>
        </p:sp>
        <p:sp>
          <p:nvSpPr>
            <p:cNvPr id="2" name="Rectangle 1"/>
            <p:cNvSpPr/>
            <p:nvPr/>
          </p:nvSpPr>
          <p:spPr>
            <a:xfrm>
              <a:off x="885378" y="5367353"/>
              <a:ext cx="1219199" cy="655308"/>
            </a:xfrm>
            <a:prstGeom prst="rect">
              <a:avLst/>
            </a:prstGeom>
          </p:spPr>
          <p:txBody>
            <a:bodyPr wrap="square">
              <a:spAutoFit/>
            </a:bodyPr>
            <a:lstStyle/>
            <a:p>
              <a:pPr marL="0" marR="0" lvl="0" indent="0" algn="l" defTabSz="4572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High degree of informal activities’ </a:t>
              </a:r>
              <a:endPar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3" name="Rectangle 2"/>
            <p:cNvSpPr/>
            <p:nvPr/>
          </p:nvSpPr>
          <p:spPr>
            <a:xfrm>
              <a:off x="8474303" y="5467949"/>
              <a:ext cx="1524228"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High degree of formal </a:t>
              </a:r>
              <a:r>
                <a:rPr kumimoji="0" lang="en-GB"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activities’</a:t>
              </a: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p>
          </p:txBody>
        </p:sp>
      </p:grpSp>
      <p:sp>
        <p:nvSpPr>
          <p:cNvPr id="6" name="Title 5">
            <a:extLst>
              <a:ext uri="{FF2B5EF4-FFF2-40B4-BE49-F238E27FC236}">
                <a16:creationId xmlns:a16="http://schemas.microsoft.com/office/drawing/2014/main" id="{61E5504D-9FBE-415E-BB12-59012E7838EC}"/>
              </a:ext>
            </a:extLst>
          </p:cNvPr>
          <p:cNvSpPr>
            <a:spLocks noGrp="1"/>
          </p:cNvSpPr>
          <p:nvPr>
            <p:ph type="title"/>
          </p:nvPr>
        </p:nvSpPr>
        <p:spPr>
          <a:xfrm>
            <a:off x="-13209" y="85495"/>
            <a:ext cx="8368162" cy="448068"/>
          </a:xfrm>
        </p:spPr>
        <p:txBody>
          <a:bodyPr>
            <a:noAutofit/>
          </a:bodyPr>
          <a:lstStyle/>
          <a:p>
            <a:r>
              <a:rPr lang="fr-CM" sz="2800" b="1" dirty="0" err="1">
                <a:solidFill>
                  <a:srgbClr val="A22138"/>
                </a:solidFill>
                <a:latin typeface="Arial Narrow" panose="020B0606020202030204" pitchFamily="34" charset="0"/>
                <a:ea typeface="+mn-ea"/>
                <a:cs typeface="+mn-cs"/>
              </a:rPr>
              <a:t>Unlocking</a:t>
            </a:r>
            <a:r>
              <a:rPr lang="fr-CM" sz="2800" b="1" dirty="0">
                <a:solidFill>
                  <a:srgbClr val="A22138"/>
                </a:solidFill>
                <a:latin typeface="Arial Narrow" panose="020B0606020202030204" pitchFamily="34" charset="0"/>
                <a:ea typeface="+mn-ea"/>
                <a:cs typeface="+mn-cs"/>
              </a:rPr>
              <a:t> </a:t>
            </a:r>
            <a:r>
              <a:rPr lang="fr-CM" sz="2800" b="1" dirty="0" err="1">
                <a:solidFill>
                  <a:srgbClr val="A22138"/>
                </a:solidFill>
                <a:latin typeface="Arial Narrow" panose="020B0606020202030204" pitchFamily="34" charset="0"/>
                <a:ea typeface="+mn-ea"/>
                <a:cs typeface="+mn-cs"/>
              </a:rPr>
              <a:t>Hidden</a:t>
            </a:r>
            <a:r>
              <a:rPr lang="fr-CM" sz="2800" b="1" dirty="0">
                <a:solidFill>
                  <a:srgbClr val="A22138"/>
                </a:solidFill>
                <a:latin typeface="Arial Narrow" panose="020B0606020202030204" pitchFamily="34" charset="0"/>
                <a:ea typeface="+mn-ea"/>
                <a:cs typeface="+mn-cs"/>
              </a:rPr>
              <a:t> </a:t>
            </a:r>
            <a:r>
              <a:rPr lang="fr-CM" sz="2800" b="1" dirty="0" err="1">
                <a:solidFill>
                  <a:srgbClr val="A22138"/>
                </a:solidFill>
                <a:latin typeface="Arial Narrow" panose="020B0606020202030204" pitchFamily="34" charset="0"/>
                <a:ea typeface="+mn-ea"/>
                <a:cs typeface="+mn-cs"/>
              </a:rPr>
              <a:t>Potential</a:t>
            </a:r>
            <a:r>
              <a:rPr lang="fr-CM" sz="2800" b="1" dirty="0">
                <a:solidFill>
                  <a:srgbClr val="A22138"/>
                </a:solidFill>
                <a:latin typeface="Arial Narrow" panose="020B0606020202030204" pitchFamily="34" charset="0"/>
                <a:ea typeface="+mn-ea"/>
                <a:cs typeface="+mn-cs"/>
              </a:rPr>
              <a:t> </a:t>
            </a:r>
            <a:r>
              <a:rPr lang="fr-CM" sz="2800" b="1" dirty="0" err="1">
                <a:solidFill>
                  <a:srgbClr val="A22138"/>
                </a:solidFill>
                <a:latin typeface="Arial Narrow" panose="020B0606020202030204" pitchFamily="34" charset="0"/>
                <a:ea typeface="+mn-ea"/>
                <a:cs typeface="+mn-cs"/>
              </a:rPr>
              <a:t>within</a:t>
            </a:r>
            <a:r>
              <a:rPr lang="fr-CM" sz="2800" b="1" dirty="0">
                <a:solidFill>
                  <a:srgbClr val="A22138"/>
                </a:solidFill>
                <a:latin typeface="Arial Narrow" panose="020B0606020202030204" pitchFamily="34" charset="0"/>
                <a:ea typeface="+mn-ea"/>
                <a:cs typeface="+mn-cs"/>
              </a:rPr>
              <a:t> the Graduation Model</a:t>
            </a:r>
            <a:endParaRPr lang="en-US" sz="2800" b="1" dirty="0">
              <a:solidFill>
                <a:srgbClr val="A22138"/>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19644384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pSp>
        <p:nvGrpSpPr>
          <p:cNvPr id="141" name="Google Shape;141;p5"/>
          <p:cNvGrpSpPr/>
          <p:nvPr/>
        </p:nvGrpSpPr>
        <p:grpSpPr>
          <a:xfrm>
            <a:off x="3610056" y="1317610"/>
            <a:ext cx="5588669" cy="4113319"/>
            <a:chOff x="0" y="0"/>
            <a:chExt cx="14903115" cy="10968852"/>
          </a:xfrm>
        </p:grpSpPr>
        <p:pic>
          <p:nvPicPr>
            <p:cNvPr id="142" name="Google Shape;142;p5"/>
            <p:cNvPicPr preferRelativeResize="0"/>
            <p:nvPr/>
          </p:nvPicPr>
          <p:blipFill rotWithShape="1">
            <a:blip r:embed="rId3">
              <a:alphaModFix/>
            </a:blip>
            <a:srcRect/>
            <a:stretch/>
          </p:blipFill>
          <p:spPr>
            <a:xfrm>
              <a:off x="6673003" y="5745244"/>
              <a:ext cx="1091502" cy="928769"/>
            </a:xfrm>
            <a:prstGeom prst="rect">
              <a:avLst/>
            </a:prstGeom>
            <a:noFill/>
            <a:ln>
              <a:noFill/>
            </a:ln>
          </p:spPr>
        </p:pic>
        <p:pic>
          <p:nvPicPr>
            <p:cNvPr id="143" name="Google Shape;143;p5"/>
            <p:cNvPicPr preferRelativeResize="0"/>
            <p:nvPr/>
          </p:nvPicPr>
          <p:blipFill rotWithShape="1">
            <a:blip r:embed="rId4">
              <a:alphaModFix/>
            </a:blip>
            <a:srcRect l="24930" r="22881"/>
            <a:stretch/>
          </p:blipFill>
          <p:spPr>
            <a:xfrm>
              <a:off x="1044981" y="9118117"/>
              <a:ext cx="1086614" cy="1850735"/>
            </a:xfrm>
            <a:prstGeom prst="rect">
              <a:avLst/>
            </a:prstGeom>
            <a:noFill/>
            <a:ln>
              <a:noFill/>
            </a:ln>
          </p:spPr>
        </p:pic>
        <p:pic>
          <p:nvPicPr>
            <p:cNvPr id="144" name="Google Shape;144;p5"/>
            <p:cNvPicPr preferRelativeResize="0"/>
            <p:nvPr/>
          </p:nvPicPr>
          <p:blipFill rotWithShape="1">
            <a:blip r:embed="rId5">
              <a:alphaModFix/>
            </a:blip>
            <a:srcRect/>
            <a:stretch/>
          </p:blipFill>
          <p:spPr>
            <a:xfrm>
              <a:off x="0" y="9214475"/>
              <a:ext cx="1165795" cy="1658020"/>
            </a:xfrm>
            <a:prstGeom prst="rect">
              <a:avLst/>
            </a:prstGeom>
            <a:noFill/>
            <a:ln>
              <a:noFill/>
            </a:ln>
          </p:spPr>
        </p:pic>
        <p:pic>
          <p:nvPicPr>
            <p:cNvPr id="145" name="Google Shape;145;p5"/>
            <p:cNvPicPr preferRelativeResize="0"/>
            <p:nvPr/>
          </p:nvPicPr>
          <p:blipFill rotWithShape="1">
            <a:blip r:embed="rId4">
              <a:alphaModFix/>
            </a:blip>
            <a:srcRect l="24930" r="22881"/>
            <a:stretch/>
          </p:blipFill>
          <p:spPr>
            <a:xfrm>
              <a:off x="3176576" y="9118117"/>
              <a:ext cx="1086614" cy="1850735"/>
            </a:xfrm>
            <a:prstGeom prst="rect">
              <a:avLst/>
            </a:prstGeom>
            <a:noFill/>
            <a:ln>
              <a:noFill/>
            </a:ln>
          </p:spPr>
        </p:pic>
        <p:pic>
          <p:nvPicPr>
            <p:cNvPr id="146" name="Google Shape;146;p5"/>
            <p:cNvPicPr preferRelativeResize="0"/>
            <p:nvPr/>
          </p:nvPicPr>
          <p:blipFill rotWithShape="1">
            <a:blip r:embed="rId5">
              <a:alphaModFix/>
            </a:blip>
            <a:srcRect/>
            <a:stretch/>
          </p:blipFill>
          <p:spPr>
            <a:xfrm>
              <a:off x="2131595" y="9214475"/>
              <a:ext cx="1165795" cy="1658020"/>
            </a:xfrm>
            <a:prstGeom prst="rect">
              <a:avLst/>
            </a:prstGeom>
            <a:noFill/>
            <a:ln>
              <a:noFill/>
            </a:ln>
          </p:spPr>
        </p:pic>
        <p:pic>
          <p:nvPicPr>
            <p:cNvPr id="147" name="Google Shape;147;p5"/>
            <p:cNvPicPr preferRelativeResize="0"/>
            <p:nvPr/>
          </p:nvPicPr>
          <p:blipFill rotWithShape="1">
            <a:blip r:embed="rId6">
              <a:alphaModFix/>
            </a:blip>
            <a:srcRect l="21748" t="8647" r="22031" b="8112"/>
            <a:stretch/>
          </p:blipFill>
          <p:spPr>
            <a:xfrm>
              <a:off x="4025232" y="5410931"/>
              <a:ext cx="2246932" cy="2344625"/>
            </a:xfrm>
            <a:prstGeom prst="rect">
              <a:avLst/>
            </a:prstGeom>
            <a:noFill/>
            <a:ln>
              <a:noFill/>
            </a:ln>
          </p:spPr>
        </p:pic>
        <p:sp>
          <p:nvSpPr>
            <p:cNvPr id="148" name="Google Shape;148;p5"/>
            <p:cNvSpPr txBox="1"/>
            <p:nvPr/>
          </p:nvSpPr>
          <p:spPr>
            <a:xfrm>
              <a:off x="3784383" y="7451121"/>
              <a:ext cx="2844800" cy="1763699"/>
            </a:xfrm>
            <a:prstGeom prst="rect">
              <a:avLst/>
            </a:prstGeom>
            <a:noFill/>
            <a:ln>
              <a:noFill/>
            </a:ln>
          </p:spPr>
          <p:txBody>
            <a:bodyPr spcFirstLastPara="1" wrap="square" lIns="0" tIns="0" rIns="0" bIns="0"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srgbClr val="000000"/>
                  </a:solidFill>
                  <a:effectLst/>
                  <a:uLnTx/>
                  <a:uFillTx/>
                  <a:latin typeface="Open Sans"/>
                  <a:ea typeface="Open Sans"/>
                  <a:cs typeface="Open Sans"/>
                  <a:sym typeface="Open Sans"/>
                </a:rPr>
                <a:t>SME/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srgbClr val="000000"/>
                  </a:solidFill>
                  <a:effectLst/>
                  <a:uLnTx/>
                  <a:uFillTx/>
                  <a:latin typeface="Open Sans"/>
                  <a:ea typeface="Open Sans"/>
                  <a:cs typeface="Open Sans"/>
                  <a:sym typeface="Open Sans"/>
                </a:rPr>
                <a:t>SMI</a:t>
              </a:r>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9" name="Google Shape;149;p5"/>
            <p:cNvPicPr preferRelativeResize="0"/>
            <p:nvPr/>
          </p:nvPicPr>
          <p:blipFill rotWithShape="1">
            <a:blip r:embed="rId7">
              <a:alphaModFix/>
            </a:blip>
            <a:srcRect/>
            <a:stretch/>
          </p:blipFill>
          <p:spPr>
            <a:xfrm>
              <a:off x="1411602" y="7678132"/>
              <a:ext cx="1439985" cy="1439985"/>
            </a:xfrm>
            <a:prstGeom prst="rect">
              <a:avLst/>
            </a:prstGeom>
            <a:noFill/>
            <a:ln>
              <a:noFill/>
            </a:ln>
          </p:spPr>
        </p:pic>
        <p:cxnSp>
          <p:nvCxnSpPr>
            <p:cNvPr id="150" name="Google Shape;150;p5"/>
            <p:cNvCxnSpPr/>
            <p:nvPr/>
          </p:nvCxnSpPr>
          <p:spPr>
            <a:xfrm rot="-2700000">
              <a:off x="2795487" y="8315203"/>
              <a:ext cx="916987" cy="0"/>
            </a:xfrm>
            <a:prstGeom prst="straightConnector1">
              <a:avLst/>
            </a:prstGeom>
            <a:noFill/>
            <a:ln w="63500" cap="rnd" cmpd="sng">
              <a:solidFill>
                <a:srgbClr val="000000"/>
              </a:solidFill>
              <a:prstDash val="solid"/>
              <a:round/>
              <a:headEnd type="none" w="sm" len="sm"/>
              <a:tailEnd type="triangle" w="med" len="med"/>
            </a:ln>
          </p:spPr>
        </p:cxnSp>
        <p:pic>
          <p:nvPicPr>
            <p:cNvPr id="151" name="Google Shape;151;p5"/>
            <p:cNvPicPr preferRelativeResize="0"/>
            <p:nvPr/>
          </p:nvPicPr>
          <p:blipFill rotWithShape="1">
            <a:blip r:embed="rId8">
              <a:alphaModFix/>
            </a:blip>
            <a:srcRect/>
            <a:stretch/>
          </p:blipFill>
          <p:spPr>
            <a:xfrm>
              <a:off x="7764506" y="2934460"/>
              <a:ext cx="2476470" cy="2476470"/>
            </a:xfrm>
            <a:prstGeom prst="rect">
              <a:avLst/>
            </a:prstGeom>
            <a:noFill/>
            <a:ln>
              <a:noFill/>
            </a:ln>
          </p:spPr>
        </p:pic>
        <p:pic>
          <p:nvPicPr>
            <p:cNvPr id="152" name="Google Shape;152;p5"/>
            <p:cNvPicPr preferRelativeResize="0"/>
            <p:nvPr/>
          </p:nvPicPr>
          <p:blipFill rotWithShape="1">
            <a:blip r:embed="rId9">
              <a:alphaModFix/>
            </a:blip>
            <a:srcRect/>
            <a:stretch/>
          </p:blipFill>
          <p:spPr>
            <a:xfrm>
              <a:off x="11681755" y="0"/>
              <a:ext cx="3221360" cy="3221360"/>
            </a:xfrm>
            <a:prstGeom prst="rect">
              <a:avLst/>
            </a:prstGeom>
            <a:noFill/>
            <a:ln>
              <a:noFill/>
            </a:ln>
          </p:spPr>
        </p:pic>
      </p:grpSp>
      <p:pic>
        <p:nvPicPr>
          <p:cNvPr id="153" name="Google Shape;153;p5"/>
          <p:cNvPicPr preferRelativeResize="0"/>
          <p:nvPr/>
        </p:nvPicPr>
        <p:blipFill rotWithShape="1">
          <a:blip r:embed="rId10">
            <a:alphaModFix/>
          </a:blip>
          <a:srcRect/>
          <a:stretch/>
        </p:blipFill>
        <p:spPr>
          <a:xfrm>
            <a:off x="8614604" y="2714267"/>
            <a:ext cx="2496546" cy="2496546"/>
          </a:xfrm>
          <a:prstGeom prst="rect">
            <a:avLst/>
          </a:prstGeom>
          <a:noFill/>
          <a:ln>
            <a:noFill/>
          </a:ln>
        </p:spPr>
      </p:pic>
      <p:pic>
        <p:nvPicPr>
          <p:cNvPr id="154" name="Google Shape;154;p5"/>
          <p:cNvPicPr preferRelativeResize="0"/>
          <p:nvPr/>
        </p:nvPicPr>
        <p:blipFill rotWithShape="1">
          <a:blip r:embed="rId11">
            <a:alphaModFix/>
          </a:blip>
          <a:srcRect/>
          <a:stretch/>
        </p:blipFill>
        <p:spPr>
          <a:xfrm>
            <a:off x="1537961" y="5591332"/>
            <a:ext cx="2278495" cy="834869"/>
          </a:xfrm>
          <a:prstGeom prst="rect">
            <a:avLst/>
          </a:prstGeom>
          <a:noFill/>
          <a:ln>
            <a:noFill/>
          </a:ln>
        </p:spPr>
      </p:pic>
      <p:sp>
        <p:nvSpPr>
          <p:cNvPr id="156" name="Google Shape;156;p5"/>
          <p:cNvSpPr txBox="1"/>
          <p:nvPr/>
        </p:nvSpPr>
        <p:spPr>
          <a:xfrm>
            <a:off x="465407" y="1374265"/>
            <a:ext cx="3067065" cy="3016210"/>
          </a:xfrm>
          <a:prstGeom prst="rect">
            <a:avLst/>
          </a:prstGeom>
          <a:noFill/>
          <a:ln>
            <a:noFill/>
          </a:ln>
        </p:spPr>
        <p:txBody>
          <a:bodyPr spcFirstLastPara="1" wrap="square" lIns="0" tIns="0" rIns="0" bIns="0" anchor="t" anchorCtr="0">
            <a:spAutoFit/>
          </a:bodyPr>
          <a:lstStyle/>
          <a:p>
            <a:pPr marL="171450" marR="0" lvl="0" indent="-171450" algn="l" defTabSz="4572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A22138"/>
                </a:solidFill>
                <a:effectLst/>
                <a:uLnTx/>
                <a:uFillTx/>
                <a:latin typeface="Arial Narrow" panose="020B0606020202030204" pitchFamily="34" charset="0"/>
                <a:ea typeface="Open Sans"/>
                <a:cs typeface="Open Sans"/>
                <a:sym typeface="Open Sans"/>
              </a:rPr>
              <a:t>Channels specific skills, abilities and upgrading services to enterprises at different stages of entrepreneurial activities</a:t>
            </a: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Open Sans"/>
                <a:cs typeface="Open Sans"/>
                <a:sym typeface="Open Sans"/>
              </a:rPr>
              <a:t>; facilitates the evolution of mature enterprises: </a:t>
            </a:r>
            <a:r>
              <a:rPr kumimoji="0" lang="en-US" sz="1400" b="1" i="1" u="none" strike="noStrike" kern="1200" cap="none" spc="0" normalizeH="0" baseline="0" noProof="0" dirty="0">
                <a:ln>
                  <a:noFill/>
                </a:ln>
                <a:solidFill>
                  <a:srgbClr val="A22138"/>
                </a:solidFill>
                <a:effectLst/>
                <a:uLnTx/>
                <a:uFillTx/>
                <a:latin typeface="Arial Narrow" panose="020B0606020202030204" pitchFamily="34" charset="0"/>
                <a:ea typeface="Open Sans"/>
                <a:cs typeface="Open Sans"/>
                <a:sym typeface="Open Sans"/>
              </a:rPr>
              <a:t>moving from a high level of informality to a more formal level.</a:t>
            </a:r>
          </a:p>
          <a:p>
            <a:pPr marL="171450" marR="0" lvl="0" indent="-171450" algn="l" defTabSz="4572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Open Sans"/>
                <a:cs typeface="Open Sans"/>
                <a:sym typeface="Open Sans"/>
              </a:rPr>
              <a:t>This approach takes into consideration the specific local nature of entrepreneurship in the region which is </a:t>
            </a:r>
            <a:r>
              <a:rPr kumimoji="0" lang="en-US" sz="1400" b="1" i="0" u="none" strike="noStrike" kern="1200" cap="none" spc="0" normalizeH="0" baseline="0" noProof="0" dirty="0">
                <a:ln>
                  <a:noFill/>
                </a:ln>
                <a:solidFill>
                  <a:srgbClr val="A22138"/>
                </a:solidFill>
                <a:effectLst/>
                <a:uLnTx/>
                <a:uFillTx/>
                <a:latin typeface="Arial Narrow" panose="020B0606020202030204" pitchFamily="34" charset="0"/>
                <a:ea typeface="Open Sans"/>
                <a:cs typeface="Open Sans"/>
                <a:sym typeface="Open Sans"/>
              </a:rPr>
              <a:t>predominantly informal or relatively in its nascent state.</a:t>
            </a:r>
            <a:endParaRPr kumimoji="0" sz="1800" b="1" i="0" u="none" strike="noStrike" kern="1200" cap="none" spc="0" normalizeH="0" baseline="0" noProof="0" dirty="0">
              <a:ln>
                <a:noFill/>
              </a:ln>
              <a:solidFill>
                <a:srgbClr val="A22138"/>
              </a:solidFill>
              <a:effectLst/>
              <a:uLnTx/>
              <a:uFillTx/>
              <a:latin typeface="Arial Narrow" panose="020B0606020202030204" pitchFamily="34" charset="0"/>
              <a:ea typeface="+mn-ea"/>
              <a:cs typeface="+mn-cs"/>
            </a:endParaRPr>
          </a:p>
        </p:txBody>
      </p:sp>
      <p:sp>
        <p:nvSpPr>
          <p:cNvPr id="157" name="Google Shape;157;p5"/>
          <p:cNvSpPr txBox="1"/>
          <p:nvPr/>
        </p:nvSpPr>
        <p:spPr>
          <a:xfrm>
            <a:off x="5347755" y="4821588"/>
            <a:ext cx="1842038" cy="861774"/>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A22138"/>
                </a:solidFill>
                <a:effectLst/>
                <a:uLnTx/>
                <a:uFillTx/>
                <a:latin typeface="Arial Narrow" panose="020B0606020202030204" pitchFamily="34" charset="0"/>
                <a:ea typeface="Open Sans"/>
                <a:cs typeface="Open Sans"/>
                <a:sym typeface="Open Sans Light"/>
              </a:rPr>
              <a:t>Group, structure and support </a:t>
            </a: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Open Sans"/>
                <a:cs typeface="Open Sans"/>
                <a:sym typeface="Open Sans Light"/>
              </a:rPr>
              <a:t>small producers and informal businesses at the local level</a:t>
            </a:r>
          </a:p>
        </p:txBody>
      </p:sp>
      <p:sp>
        <p:nvSpPr>
          <p:cNvPr id="158" name="Google Shape;158;p5"/>
          <p:cNvSpPr txBox="1"/>
          <p:nvPr/>
        </p:nvSpPr>
        <p:spPr>
          <a:xfrm>
            <a:off x="6278623" y="3859258"/>
            <a:ext cx="1842038" cy="369332"/>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A22138"/>
                </a:solidFill>
                <a:effectLst/>
                <a:uLnTx/>
                <a:uFillTx/>
                <a:latin typeface="Arial Narrow" panose="020B0606020202030204" pitchFamily="34" charset="0"/>
                <a:ea typeface="Open Sans"/>
                <a:cs typeface="Open Sans"/>
                <a:sym typeface="Open Sans Light"/>
              </a:rPr>
              <a:t>Incubate innovative projects </a:t>
            </a:r>
            <a:r>
              <a:rPr kumimoji="0" lang="en-US" sz="1200" b="1" i="1" u="none" strike="noStrike" kern="1200" cap="none" spc="0" normalizeH="0" baseline="0" noProof="0" dirty="0">
                <a:ln>
                  <a:noFill/>
                </a:ln>
                <a:solidFill>
                  <a:prstClr val="black"/>
                </a:solidFill>
                <a:effectLst/>
                <a:uLnTx/>
                <a:uFillTx/>
                <a:latin typeface="Arial Narrow" panose="020B0606020202030204" pitchFamily="34" charset="0"/>
                <a:ea typeface="Open Sans"/>
                <a:cs typeface="Open Sans"/>
                <a:sym typeface="Open Sans Light"/>
              </a:rPr>
              <a:t>to meet national demand</a:t>
            </a:r>
          </a:p>
        </p:txBody>
      </p:sp>
      <p:sp>
        <p:nvSpPr>
          <p:cNvPr id="159" name="Google Shape;159;p5"/>
          <p:cNvSpPr txBox="1"/>
          <p:nvPr/>
        </p:nvSpPr>
        <p:spPr>
          <a:xfrm>
            <a:off x="4525304" y="2543766"/>
            <a:ext cx="1842038" cy="452432"/>
          </a:xfrm>
          <a:prstGeom prst="rect">
            <a:avLst/>
          </a:prstGeom>
          <a:noFill/>
          <a:ln>
            <a:noFill/>
          </a:ln>
        </p:spPr>
        <p:txBody>
          <a:bodyPr spcFirstLastPara="1" wrap="square" lIns="0" tIns="0" rIns="0" bIns="0" anchor="t" anchorCtr="0">
            <a:spAutoFit/>
          </a:bodyPr>
          <a:lstStyle/>
          <a:p>
            <a:pPr marL="0" marR="0" lvl="0" indent="0" algn="r" defTabSz="457200" rtl="0" eaLnBrk="1" fontAlgn="auto" latinLnBrk="0" hangingPunct="1">
              <a:lnSpc>
                <a:spcPct val="140000"/>
              </a:lnSpc>
              <a:spcBef>
                <a:spcPts val="0"/>
              </a:spcBef>
              <a:spcAft>
                <a:spcPts val="0"/>
              </a:spcAft>
              <a:buClrTx/>
              <a:buSzTx/>
              <a:buFontTx/>
              <a:buNone/>
              <a:tabLst/>
              <a:defRPr/>
            </a:pPr>
            <a:r>
              <a:rPr kumimoji="0" lang="en-US" sz="1050" b="1" i="1" u="none" strike="noStrike" kern="1200" cap="none" spc="0" normalizeH="0" baseline="0" noProof="0" dirty="0">
                <a:ln>
                  <a:noFill/>
                </a:ln>
                <a:solidFill>
                  <a:srgbClr val="A22138"/>
                </a:solidFill>
                <a:effectLst/>
                <a:uLnTx/>
                <a:uFillTx/>
                <a:latin typeface="Arial Narrow" panose="020B0606020202030204" pitchFamily="34" charset="0"/>
                <a:ea typeface="Open Sans Light"/>
                <a:cs typeface="Open Sans Light"/>
                <a:sym typeface="Open Sans Light"/>
              </a:rPr>
              <a:t>Support champion companies </a:t>
            </a:r>
            <a:r>
              <a:rPr kumimoji="0" lang="en-US" sz="1050" b="1" i="1" u="none" strike="noStrike" kern="1200" cap="none" spc="0" normalizeH="0" baseline="0" noProof="0" dirty="0">
                <a:ln>
                  <a:noFill/>
                </a:ln>
                <a:solidFill>
                  <a:srgbClr val="CD7000"/>
                </a:solidFill>
                <a:effectLst/>
                <a:uLnTx/>
                <a:uFillTx/>
                <a:latin typeface="Arial Narrow" panose="020B0606020202030204" pitchFamily="34" charset="0"/>
                <a:ea typeface="Open Sans Light"/>
                <a:cs typeface="Open Sans Light"/>
                <a:sym typeface="Open Sans Light"/>
              </a:rPr>
              <a:t>at </a:t>
            </a:r>
            <a:r>
              <a:rPr kumimoji="0" lang="en-US" sz="1050" b="1" i="1" u="none" strike="noStrike" kern="1200" cap="none" spc="0" normalizeH="0" baseline="0" noProof="0" dirty="0">
                <a:ln>
                  <a:noFill/>
                </a:ln>
                <a:solidFill>
                  <a:prstClr val="black"/>
                </a:solidFill>
                <a:effectLst/>
                <a:uLnTx/>
                <a:uFillTx/>
                <a:latin typeface="Arial Narrow" panose="020B0606020202030204" pitchFamily="34" charset="0"/>
                <a:ea typeface="Open Sans Light"/>
                <a:cs typeface="Open Sans Light"/>
                <a:sym typeface="Open Sans Light"/>
              </a:rPr>
              <a:t>the sub-regional level</a:t>
            </a:r>
          </a:p>
        </p:txBody>
      </p:sp>
      <p:sp>
        <p:nvSpPr>
          <p:cNvPr id="160" name="Google Shape;160;p5"/>
          <p:cNvSpPr txBox="1"/>
          <p:nvPr/>
        </p:nvSpPr>
        <p:spPr>
          <a:xfrm>
            <a:off x="5600727" y="1418411"/>
            <a:ext cx="1842038" cy="915635"/>
          </a:xfrm>
          <a:prstGeom prst="rect">
            <a:avLst/>
          </a:prstGeom>
          <a:noFill/>
          <a:ln>
            <a:noFill/>
          </a:ln>
        </p:spPr>
        <p:txBody>
          <a:bodyPr spcFirstLastPara="1" wrap="square" lIns="0" tIns="0" rIns="0" bIns="0" anchor="t" anchorCtr="0">
            <a:spAutoFit/>
          </a:bodyPr>
          <a:lstStyle/>
          <a:p>
            <a:pPr marL="0" marR="0" lvl="0" indent="0" algn="r" defTabSz="457200" rtl="0" eaLnBrk="1" fontAlgn="auto" latinLnBrk="0" hangingPunct="1">
              <a:lnSpc>
                <a:spcPct val="140000"/>
              </a:lnSpc>
              <a:spcBef>
                <a:spcPts val="0"/>
              </a:spcBef>
              <a:spcAft>
                <a:spcPts val="0"/>
              </a:spcAft>
              <a:buClrTx/>
              <a:buSzTx/>
              <a:buFontTx/>
              <a:buNone/>
              <a:tabLst/>
              <a:defRPr/>
            </a:pPr>
            <a:r>
              <a:rPr kumimoji="0" lang="en-US" sz="1050" b="1" i="1" u="none" strike="noStrike" kern="1200" cap="none" spc="0" normalizeH="0" baseline="0" noProof="0" dirty="0">
                <a:ln>
                  <a:noFill/>
                </a:ln>
                <a:solidFill>
                  <a:srgbClr val="A22138"/>
                </a:solidFill>
                <a:effectLst/>
                <a:uLnTx/>
                <a:uFillTx/>
                <a:latin typeface="Arial Narrow" panose="020B0606020202030204" pitchFamily="34" charset="0"/>
                <a:ea typeface="Open Sans Light"/>
                <a:cs typeface="Open Sans Light"/>
                <a:sym typeface="Open Sans Light"/>
              </a:rPr>
              <a:t>Accelerating the growth of </a:t>
            </a:r>
            <a:r>
              <a:rPr kumimoji="0" lang="en-US" sz="1100" b="1" i="1" u="none" strike="noStrike" kern="1200" cap="none" spc="0" normalizeH="0" baseline="0" noProof="0" dirty="0">
                <a:ln>
                  <a:noFill/>
                </a:ln>
                <a:solidFill>
                  <a:srgbClr val="A22138"/>
                </a:solidFill>
                <a:effectLst/>
                <a:uLnTx/>
                <a:uFillTx/>
                <a:latin typeface="Arial Narrow" panose="020B0606020202030204" pitchFamily="34" charset="0"/>
                <a:ea typeface="Open Sans Light"/>
                <a:cs typeface="Open Sans Light"/>
                <a:sym typeface="Open Sans Light"/>
              </a:rPr>
              <a:t>regional champions </a:t>
            </a:r>
            <a:r>
              <a:rPr kumimoji="0" lang="en-US" sz="1050" b="1" i="1" u="none" strike="noStrike" kern="1200" cap="none" spc="0" normalizeH="0" baseline="0" noProof="0" dirty="0">
                <a:ln>
                  <a:noFill/>
                </a:ln>
                <a:solidFill>
                  <a:prstClr val="black"/>
                </a:solidFill>
                <a:effectLst/>
                <a:uLnTx/>
                <a:uFillTx/>
                <a:latin typeface="Arial Narrow" panose="020B0606020202030204" pitchFamily="34" charset="0"/>
                <a:ea typeface="Open Sans Light"/>
                <a:cs typeface="Open Sans Light"/>
                <a:sym typeface="Open Sans Light"/>
              </a:rPr>
              <a:t>for continental and global competitiveness</a:t>
            </a:r>
            <a:endParaRPr kumimoji="0" sz="1050" b="1" i="1" u="none" strike="noStrike" kern="1200" cap="none" spc="0" normalizeH="0" baseline="0" noProof="0" dirty="0">
              <a:ln>
                <a:noFill/>
              </a:ln>
              <a:solidFill>
                <a:prstClr val="black"/>
              </a:solidFill>
              <a:effectLst/>
              <a:uLnTx/>
              <a:uFillTx/>
              <a:latin typeface="Open Sans Light"/>
              <a:ea typeface="Open Sans Light"/>
              <a:cs typeface="Open Sans Light"/>
              <a:sym typeface="Open Sans Light"/>
            </a:endParaRPr>
          </a:p>
        </p:txBody>
      </p:sp>
      <p:sp>
        <p:nvSpPr>
          <p:cNvPr id="2" name="Titre 1">
            <a:extLst>
              <a:ext uri="{FF2B5EF4-FFF2-40B4-BE49-F238E27FC236}">
                <a16:creationId xmlns:a16="http://schemas.microsoft.com/office/drawing/2014/main" id="{B93A9E34-CAC1-B1C2-08C9-D2C67624730E}"/>
              </a:ext>
            </a:extLst>
          </p:cNvPr>
          <p:cNvSpPr>
            <a:spLocks noGrp="1"/>
          </p:cNvSpPr>
          <p:nvPr>
            <p:ph type="title"/>
          </p:nvPr>
        </p:nvSpPr>
        <p:spPr>
          <a:xfrm>
            <a:off x="0" y="172650"/>
            <a:ext cx="12191999" cy="719462"/>
          </a:xfrm>
        </p:spPr>
        <p:txBody>
          <a:bodyPr>
            <a:normAutofit fontScale="90000"/>
          </a:bodyPr>
          <a:lstStyle/>
          <a:p>
            <a:pPr>
              <a:tabLst>
                <a:tab pos="2514600" algn="l"/>
              </a:tabLst>
            </a:pPr>
            <a:r>
              <a:rPr lang="en-US" sz="2400" i="1" dirty="0">
                <a:solidFill>
                  <a:srgbClr val="A22138"/>
                </a:solidFill>
                <a:latin typeface="Arial Narrow" panose="020B0606020202030204" pitchFamily="34" charset="0"/>
              </a:rPr>
              <a:t>Proximity Support Ecosystem 4.0:</a:t>
            </a:r>
            <a:br>
              <a:rPr lang="en-US" sz="2000" i="1" dirty="0">
                <a:solidFill>
                  <a:srgbClr val="A22138"/>
                </a:solidFill>
                <a:latin typeface="Arial Narrow" panose="020B0606020202030204" pitchFamily="34" charset="0"/>
              </a:rPr>
            </a:br>
            <a:br>
              <a:rPr lang="en-US" sz="2000" i="1" dirty="0">
                <a:solidFill>
                  <a:srgbClr val="A22138"/>
                </a:solidFill>
                <a:latin typeface="Arial Narrow" panose="020B0606020202030204" pitchFamily="34" charset="0"/>
              </a:rPr>
            </a:br>
            <a:r>
              <a:rPr lang="en-US" sz="2000" i="1" dirty="0">
                <a:solidFill>
                  <a:srgbClr val="A22138"/>
                </a:solidFill>
                <a:latin typeface="Arial Narrow" panose="020B0606020202030204" pitchFamily="34" charset="0"/>
              </a:rPr>
              <a:t>Our approach to creative and integrative solutions </a:t>
            </a:r>
            <a:br>
              <a:rPr lang="en-US" sz="2000" i="1" dirty="0">
                <a:solidFill>
                  <a:srgbClr val="A22138"/>
                </a:solidFill>
                <a:latin typeface="Arial Narrow" panose="020B0606020202030204" pitchFamily="34" charset="0"/>
              </a:rPr>
            </a:br>
            <a:r>
              <a:rPr lang="en-US" sz="2000" i="1" dirty="0">
                <a:solidFill>
                  <a:srgbClr val="A22138"/>
                </a:solidFill>
                <a:latin typeface="Arial Narrow" panose="020B0606020202030204" pitchFamily="34" charset="0"/>
              </a:rPr>
              <a:t> </a:t>
            </a:r>
            <a:r>
              <a:rPr lang="en-US" sz="1800" i="1" dirty="0">
                <a:solidFill>
                  <a:schemeClr val="tx1"/>
                </a:solidFill>
                <a:latin typeface="Arial Narrow" panose="020B0606020202030204" pitchFamily="34" charset="0"/>
              </a:rPr>
              <a:t>SUB-REGIONAL INCUBATOR AND ACCELERATOR</a:t>
            </a:r>
            <a:endParaRPr lang="en-US" sz="2000" i="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28728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2" name="Titre 1">
            <a:extLst>
              <a:ext uri="{FF2B5EF4-FFF2-40B4-BE49-F238E27FC236}">
                <a16:creationId xmlns:a16="http://schemas.microsoft.com/office/drawing/2014/main" id="{B93A9E34-CAC1-B1C2-08C9-D2C67624730E}"/>
              </a:ext>
            </a:extLst>
          </p:cNvPr>
          <p:cNvSpPr>
            <a:spLocks noGrp="1"/>
          </p:cNvSpPr>
          <p:nvPr>
            <p:ph type="title"/>
          </p:nvPr>
        </p:nvSpPr>
        <p:spPr>
          <a:xfrm>
            <a:off x="16433" y="170104"/>
            <a:ext cx="12191999" cy="719462"/>
          </a:xfrm>
        </p:spPr>
        <p:txBody>
          <a:bodyPr/>
          <a:lstStyle/>
          <a:p>
            <a:pPr>
              <a:tabLst>
                <a:tab pos="2514600" algn="l"/>
              </a:tabLst>
            </a:pPr>
            <a:r>
              <a:rPr lang="en-US" sz="3200" i="1" dirty="0">
                <a:latin typeface="Arial Narrow" panose="020B0606020202030204" pitchFamily="34" charset="0"/>
              </a:rPr>
              <a:t>The Grading Process</a:t>
            </a:r>
            <a:br>
              <a:rPr lang="en-US" sz="2000" i="1" dirty="0">
                <a:latin typeface="Arial Narrow" panose="020B0606020202030204" pitchFamily="34" charset="0"/>
              </a:rPr>
            </a:br>
            <a:endParaRPr lang="en-US" sz="2000" i="1" dirty="0">
              <a:solidFill>
                <a:schemeClr val="tx1"/>
              </a:solidFill>
              <a:latin typeface="Arial Narrow" panose="020B0606020202030204" pitchFamily="34" charset="0"/>
            </a:endParaRPr>
          </a:p>
        </p:txBody>
      </p:sp>
      <p:sp>
        <p:nvSpPr>
          <p:cNvPr id="3" name="Google Shape;115;p2">
            <a:extLst>
              <a:ext uri="{FF2B5EF4-FFF2-40B4-BE49-F238E27FC236}">
                <a16:creationId xmlns:a16="http://schemas.microsoft.com/office/drawing/2014/main" id="{605A3E87-A6DF-E6DC-1DDC-A1E5C9F4B0D3}"/>
              </a:ext>
            </a:extLst>
          </p:cNvPr>
          <p:cNvSpPr txBox="1"/>
          <p:nvPr/>
        </p:nvSpPr>
        <p:spPr>
          <a:xfrm>
            <a:off x="8615592" y="1543907"/>
            <a:ext cx="3495090" cy="2893079"/>
          </a:xfrm>
          <a:prstGeom prst="rect">
            <a:avLst/>
          </a:prstGeom>
          <a:noFill/>
          <a:ln>
            <a:noFill/>
          </a:ln>
        </p:spPr>
        <p:txBody>
          <a:bodyPr spcFirstLastPara="1" wrap="square" lIns="60950" tIns="60950" rIns="60950" bIns="6095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process will initially involve </a:t>
            </a:r>
            <a:r>
              <a:rPr kumimoji="0" lang="en-US" sz="2000" b="1"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improving the business environment by building a solid</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000" b="1" i="0" u="none" strike="noStrike" kern="1200" cap="none" spc="0" normalizeH="0" baseline="0" noProof="0" dirty="0">
                <a:ln>
                  <a:noFill/>
                </a:ln>
                <a:solidFill>
                  <a:srgbClr val="A22138"/>
                </a:solidFill>
                <a:effectLst/>
                <a:uLnTx/>
                <a:uFillTx/>
                <a:latin typeface="Arial Narrow" panose="020B0606020202030204" pitchFamily="34" charset="0"/>
                <a:ea typeface="+mn-ea"/>
                <a:cs typeface="+mn-cs"/>
              </a:rPr>
              <a:t>multi-dimensional ecosystem centered on people, processes and technology</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then, based on 5 superimposed layers or </a:t>
            </a:r>
            <a:r>
              <a:rPr kumimoji="0" lang="en-US" sz="20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layons</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en-US" sz="20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local, national, regional, continental and global</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endParaRPr kumimoji="0" lang="fr-FR" sz="2000" b="1"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4" name="Image 3">
            <a:extLst>
              <a:ext uri="{FF2B5EF4-FFF2-40B4-BE49-F238E27FC236}">
                <a16:creationId xmlns:a16="http://schemas.microsoft.com/office/drawing/2014/main" id="{BCAF07C4-6C1F-D6FD-BE73-813D360B087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46741" y="889566"/>
            <a:ext cx="8768036" cy="5536257"/>
          </a:xfrm>
          <a:prstGeom prst="rect">
            <a:avLst/>
          </a:prstGeom>
        </p:spPr>
      </p:pic>
    </p:spTree>
    <p:extLst>
      <p:ext uri="{BB962C8B-B14F-4D97-AF65-F5344CB8AC3E}">
        <p14:creationId xmlns:p14="http://schemas.microsoft.com/office/powerpoint/2010/main" val="3769266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907170" y="1048656"/>
            <a:ext cx="1168594" cy="1454133"/>
          </a:xfrm>
          <a:prstGeom prst="rect">
            <a:avLst/>
          </a:prstGeom>
        </p:spPr>
      </p:pic>
      <p:pic>
        <p:nvPicPr>
          <p:cNvPr id="4" name="Picture 4"/>
          <p:cNvPicPr>
            <a:picLocks noChangeAspect="1"/>
          </p:cNvPicPr>
          <p:nvPr/>
        </p:nvPicPr>
        <p:blipFill>
          <a:blip r:embed="rId5"/>
          <a:srcRect/>
          <a:stretch>
            <a:fillRect/>
          </a:stretch>
        </p:blipFill>
        <p:spPr>
          <a:xfrm>
            <a:off x="1642416" y="2680093"/>
            <a:ext cx="6688785" cy="4015135"/>
          </a:xfrm>
          <a:prstGeom prst="rect">
            <a:avLst/>
          </a:prstGeom>
        </p:spPr>
      </p:pic>
      <p:pic>
        <p:nvPicPr>
          <p:cNvPr id="5" name="Picture 5"/>
          <p:cNvPicPr>
            <a:picLocks noChangeAspect="1"/>
          </p:cNvPicPr>
          <p:nvPr/>
        </p:nvPicPr>
        <p:blipFill>
          <a:blip r:embed="rId6"/>
          <a:srcRect/>
          <a:stretch>
            <a:fillRect/>
          </a:stretch>
        </p:blipFill>
        <p:spPr>
          <a:xfrm>
            <a:off x="3907759" y="1007088"/>
            <a:ext cx="2094965" cy="1753483"/>
          </a:xfrm>
          <a:prstGeom prst="rect">
            <a:avLst/>
          </a:prstGeom>
        </p:spPr>
      </p:pic>
      <p:sp>
        <p:nvSpPr>
          <p:cNvPr id="7" name="TextBox 7"/>
          <p:cNvSpPr txBox="1"/>
          <p:nvPr/>
        </p:nvSpPr>
        <p:spPr>
          <a:xfrm>
            <a:off x="1642416" y="1447800"/>
            <a:ext cx="1862784" cy="639278"/>
          </a:xfrm>
          <a:prstGeom prst="rect">
            <a:avLst/>
          </a:prstGeom>
        </p:spPr>
        <p:txBody>
          <a:bodyPr wrap="square"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Open Sans Light"/>
                <a:ea typeface="+mn-ea"/>
                <a:cs typeface="+mn-cs"/>
              </a:rPr>
              <a:t>The need for the </a:t>
            </a:r>
            <a:r>
              <a:rPr kumimoji="0" lang="en-US" sz="1200" b="1" i="1" u="none" strike="noStrike" kern="1200" cap="none" spc="0" normalizeH="0" baseline="0" noProof="0" dirty="0">
                <a:ln>
                  <a:noFill/>
                </a:ln>
                <a:solidFill>
                  <a:srgbClr val="000000"/>
                </a:solidFill>
                <a:effectLst/>
                <a:uLnTx/>
                <a:uFillTx/>
                <a:latin typeface="Open Sans Light"/>
                <a:ea typeface="+mn-ea"/>
                <a:cs typeface="+mn-cs"/>
              </a:rPr>
              <a:t>implementation of an INFORMATION BANK</a:t>
            </a:r>
          </a:p>
        </p:txBody>
      </p:sp>
      <p:sp>
        <p:nvSpPr>
          <p:cNvPr id="8" name="TextBox 8"/>
          <p:cNvSpPr txBox="1"/>
          <p:nvPr/>
        </p:nvSpPr>
        <p:spPr>
          <a:xfrm>
            <a:off x="8498178" y="2717993"/>
            <a:ext cx="3404860" cy="1210460"/>
          </a:xfrm>
          <a:prstGeom prst="rect">
            <a:avLst/>
          </a:prstGeom>
        </p:spPr>
        <p:txBody>
          <a:bodyPr wrap="square" lIns="0" tIns="0" rIns="0" bIns="0" rtlCol="0" anchor="t">
            <a:spAutoFit/>
          </a:bodyPr>
          <a:lstStyle/>
          <a:p>
            <a:pPr marL="0" marR="0" lvl="0" indent="0" algn="ctr" defTabSz="609630" rtl="0" eaLnBrk="1" fontAlgn="auto" latinLnBrk="0" hangingPunct="1">
              <a:lnSpc>
                <a:spcPts val="2379"/>
              </a:lnSpc>
              <a:spcBef>
                <a:spcPts val="0"/>
              </a:spcBef>
              <a:spcAft>
                <a:spcPts val="0"/>
              </a:spcAft>
              <a:buClrTx/>
              <a:buSzTx/>
              <a:buFontTx/>
              <a:buNone/>
              <a:tabLst/>
              <a:defRPr/>
            </a:pPr>
            <a:r>
              <a:rPr kumimoji="0" lang="en-US" sz="1699" b="0" i="0" u="none" strike="noStrike" kern="1200" cap="none" spc="0" normalizeH="0" baseline="0" noProof="0" dirty="0">
                <a:ln>
                  <a:noFill/>
                </a:ln>
                <a:solidFill>
                  <a:srgbClr val="000000"/>
                </a:solidFill>
                <a:effectLst/>
                <a:uLnTx/>
                <a:uFillTx/>
                <a:latin typeface="Open Sans Light Bold"/>
                <a:ea typeface="+mn-ea"/>
                <a:cs typeface="+mn-cs"/>
              </a:rPr>
              <a:t>Information is the </a:t>
            </a:r>
            <a:r>
              <a:rPr kumimoji="0" lang="en-US" sz="1699" b="1" i="0" u="none" strike="noStrike" kern="1200" cap="none" spc="0" normalizeH="0" baseline="0" noProof="0" dirty="0">
                <a:ln>
                  <a:noFill/>
                </a:ln>
                <a:solidFill>
                  <a:srgbClr val="A22138"/>
                </a:solidFill>
                <a:effectLst/>
                <a:uLnTx/>
                <a:uFillTx/>
                <a:latin typeface="Open Sans Light Bold"/>
                <a:ea typeface="+mn-ea"/>
                <a:cs typeface="+mn-cs"/>
              </a:rPr>
              <a:t>oil of the 21st century,</a:t>
            </a:r>
            <a:r>
              <a:rPr kumimoji="0" lang="en-US" sz="1699" b="0" i="0" u="none" strike="noStrike" kern="1200" cap="none" spc="0" normalizeH="0" baseline="0" noProof="0" dirty="0">
                <a:ln>
                  <a:noFill/>
                </a:ln>
                <a:solidFill>
                  <a:srgbClr val="000000"/>
                </a:solidFill>
                <a:effectLst/>
                <a:uLnTx/>
                <a:uFillTx/>
                <a:latin typeface="Open Sans Light Bold"/>
                <a:ea typeface="+mn-ea"/>
                <a:cs typeface="+mn-cs"/>
              </a:rPr>
              <a:t> it must be </a:t>
            </a:r>
            <a:r>
              <a:rPr kumimoji="0" lang="en-US" sz="1699" b="1" i="0" u="none" strike="noStrike" kern="1200" cap="none" spc="0" normalizeH="0" baseline="0" noProof="0" dirty="0">
                <a:ln>
                  <a:noFill/>
                </a:ln>
                <a:solidFill>
                  <a:srgbClr val="A22138"/>
                </a:solidFill>
                <a:effectLst/>
                <a:uLnTx/>
                <a:uFillTx/>
                <a:latin typeface="Open Sans Light Bold"/>
                <a:ea typeface="+mn-ea"/>
                <a:cs typeface="+mn-cs"/>
              </a:rPr>
              <a:t>extracted and processed </a:t>
            </a:r>
            <a:r>
              <a:rPr kumimoji="0" lang="en-US" sz="1699" b="0" i="0" u="none" strike="noStrike" kern="1200" cap="none" spc="0" normalizeH="0" baseline="0" noProof="0" dirty="0">
                <a:ln>
                  <a:noFill/>
                </a:ln>
                <a:solidFill>
                  <a:srgbClr val="000000"/>
                </a:solidFill>
                <a:effectLst/>
                <a:uLnTx/>
                <a:uFillTx/>
                <a:latin typeface="Open Sans Light Bold"/>
                <a:ea typeface="+mn-ea"/>
                <a:cs typeface="+mn-cs"/>
              </a:rPr>
              <a:t>in order to be able to </a:t>
            </a:r>
            <a:r>
              <a:rPr kumimoji="0" lang="en-US" sz="1699" b="1" i="0" u="none" strike="noStrike" kern="1200" cap="none" spc="0" normalizeH="0" baseline="0" noProof="0" dirty="0">
                <a:ln>
                  <a:noFill/>
                </a:ln>
                <a:solidFill>
                  <a:srgbClr val="A22138"/>
                </a:solidFill>
                <a:effectLst/>
                <a:uLnTx/>
                <a:uFillTx/>
                <a:latin typeface="Open Sans Light Bold"/>
                <a:ea typeface="+mn-ea"/>
                <a:cs typeface="+mn-cs"/>
              </a:rPr>
              <a:t>make money from it</a:t>
            </a:r>
          </a:p>
        </p:txBody>
      </p:sp>
      <p:sp>
        <p:nvSpPr>
          <p:cNvPr id="9" name="TextBox 9"/>
          <p:cNvSpPr txBox="1"/>
          <p:nvPr/>
        </p:nvSpPr>
        <p:spPr>
          <a:xfrm>
            <a:off x="6014870" y="1226012"/>
            <a:ext cx="1990803" cy="1445717"/>
          </a:xfrm>
          <a:prstGeom prst="rect">
            <a:avLst/>
          </a:prstGeom>
        </p:spPr>
        <p:txBody>
          <a:bodyPr lIns="0" tIns="0" rIns="0" bIns="0" rtlCol="0" anchor="t">
            <a:spAutoFit/>
          </a:bodyPr>
          <a:lstStyle/>
          <a:p>
            <a:pPr marL="0" marR="0" lvl="0" indent="0" algn="ctr" defTabSz="609630" rtl="0" eaLnBrk="1" fontAlgn="auto" latinLnBrk="0" hangingPunct="1">
              <a:lnSpc>
                <a:spcPts val="189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Open Sans Light"/>
                <a:ea typeface="+mn-ea"/>
                <a:cs typeface="+mn-cs"/>
              </a:rPr>
              <a:t>Already operational platform that processes reliable information and makes it available to economic actors</a:t>
            </a:r>
          </a:p>
          <a:p>
            <a:pPr marL="0" marR="0" lvl="0" indent="0" algn="ctr" defTabSz="609630" rtl="0" eaLnBrk="1" fontAlgn="auto" latinLnBrk="0" hangingPunct="1">
              <a:lnSpc>
                <a:spcPts val="189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Open Sans Light"/>
                <a:ea typeface="+mn-ea"/>
                <a:cs typeface="+mn-cs"/>
                <a:hlinkClick r:id="rId7"/>
              </a:rPr>
              <a:t>www.AfricanBIB.biz</a:t>
            </a:r>
            <a:r>
              <a:rPr kumimoji="0" lang="en-US" sz="1350" b="0" i="0" u="none" strike="noStrike" kern="1200" cap="none" spc="0" normalizeH="0" baseline="0" noProof="0" dirty="0">
                <a:ln>
                  <a:noFill/>
                </a:ln>
                <a:solidFill>
                  <a:srgbClr val="000000"/>
                </a:solidFill>
                <a:effectLst/>
                <a:uLnTx/>
                <a:uFillTx/>
                <a:latin typeface="Open Sans Light"/>
                <a:ea typeface="+mn-ea"/>
                <a:cs typeface="+mn-cs"/>
              </a:rPr>
              <a:t> </a:t>
            </a:r>
          </a:p>
        </p:txBody>
      </p:sp>
      <p:sp>
        <p:nvSpPr>
          <p:cNvPr id="12" name="Rectangle 11">
            <a:extLst>
              <a:ext uri="{FF2B5EF4-FFF2-40B4-BE49-F238E27FC236}">
                <a16:creationId xmlns:a16="http://schemas.microsoft.com/office/drawing/2014/main" id="{E8C91D04-0349-4104-8E99-D5453A1AFEBB}"/>
              </a:ext>
            </a:extLst>
          </p:cNvPr>
          <p:cNvSpPr/>
          <p:nvPr/>
        </p:nvSpPr>
        <p:spPr>
          <a:xfrm>
            <a:off x="8418997" y="4669104"/>
            <a:ext cx="2992715" cy="1569660"/>
          </a:xfrm>
          <a:prstGeom prst="rect">
            <a:avLst/>
          </a:prstGeom>
        </p:spPr>
        <p:txBody>
          <a:bodyPr wrap="square">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604020202020204" charset="0"/>
                <a:ea typeface="Open Sans Light" panose="020B0604020202020204" charset="0"/>
                <a:cs typeface="Open Sans Light" panose="020B0604020202020204" charset="0"/>
              </a:rPr>
              <a:t>The lack </a:t>
            </a:r>
            <a:r>
              <a:rPr kumimoji="0" lang="en-US" sz="1600" b="1" i="1" u="none" strike="noStrike" kern="1200" cap="none" spc="0" normalizeH="0" baseline="0" noProof="0" dirty="0">
                <a:ln>
                  <a:noFill/>
                </a:ln>
                <a:solidFill>
                  <a:srgbClr val="A22138"/>
                </a:solidFill>
                <a:effectLst/>
                <a:uLnTx/>
                <a:uFillTx/>
                <a:latin typeface="Open Sans Light" panose="020B0604020202020204" charset="0"/>
                <a:ea typeface="Open Sans Light" panose="020B0604020202020204" charset="0"/>
                <a:cs typeface="Open Sans Light" panose="020B0604020202020204" charset="0"/>
              </a:rPr>
              <a:t>of independent, reliable, accurate, timely and complete information on investment opportunities, companies</a:t>
            </a:r>
            <a:r>
              <a:rPr kumimoji="0" lang="en-US" sz="1600" b="1" i="1" u="none" strike="noStrike" kern="1200" cap="none" spc="0" normalizeH="0" baseline="0" noProof="0" dirty="0">
                <a:ln>
                  <a:noFill/>
                </a:ln>
                <a:solidFill>
                  <a:prstClr val="black"/>
                </a:solidFill>
                <a:effectLst/>
                <a:uLnTx/>
                <a:uFillTx/>
                <a:latin typeface="Open Sans Light" panose="020B0604020202020204" charset="0"/>
                <a:ea typeface="Open Sans Light" panose="020B0604020202020204" charset="0"/>
                <a:cs typeface="Open Sans Light" panose="020B0604020202020204" charset="0"/>
              </a:rPr>
              <a:t> </a:t>
            </a:r>
            <a:r>
              <a:rPr kumimoji="0" lang="en-US" sz="1600" b="0" i="0" u="none" strike="noStrike" kern="1200" cap="none" spc="0" normalizeH="0" baseline="0" noProof="0" dirty="0">
                <a:ln>
                  <a:noFill/>
                </a:ln>
                <a:solidFill>
                  <a:prstClr val="black"/>
                </a:solidFill>
                <a:effectLst/>
                <a:uLnTx/>
                <a:uFillTx/>
                <a:latin typeface="Open Sans Light" panose="020B0604020202020204" charset="0"/>
                <a:ea typeface="Open Sans Light" panose="020B0604020202020204" charset="0"/>
                <a:cs typeface="Open Sans Light" panose="020B0604020202020204" charset="0"/>
              </a:rPr>
              <a:t>and African countries;</a:t>
            </a:r>
          </a:p>
        </p:txBody>
      </p:sp>
      <p:sp>
        <p:nvSpPr>
          <p:cNvPr id="13" name="AutoShape 2">
            <a:extLst>
              <a:ext uri="{FF2B5EF4-FFF2-40B4-BE49-F238E27FC236}">
                <a16:creationId xmlns:a16="http://schemas.microsoft.com/office/drawing/2014/main" id="{24E7162A-0A4A-45F7-8AEC-476769FF7CD8}"/>
              </a:ext>
            </a:extLst>
          </p:cNvPr>
          <p:cNvSpPr/>
          <p:nvPr/>
        </p:nvSpPr>
        <p:spPr>
          <a:xfrm>
            <a:off x="9781872" y="6221040"/>
            <a:ext cx="587784" cy="68829"/>
          </a:xfrm>
          <a:prstGeom prst="rect">
            <a:avLst/>
          </a:prstGeom>
          <a:solidFill>
            <a:srgbClr val="000000"/>
          </a:solidFill>
        </p:spPr>
      </p:sp>
      <p:pic>
        <p:nvPicPr>
          <p:cNvPr id="15" name="Picture 3">
            <a:extLst>
              <a:ext uri="{FF2B5EF4-FFF2-40B4-BE49-F238E27FC236}">
                <a16:creationId xmlns:a16="http://schemas.microsoft.com/office/drawing/2014/main" id="{1E1C3282-3A10-41F3-B7CA-E70107DC860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732" t="9167" r="21405" b="18333"/>
          <a:stretch/>
        </p:blipFill>
        <p:spPr bwMode="auto">
          <a:xfrm>
            <a:off x="3681174" y="772991"/>
            <a:ext cx="2342315" cy="2005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re 1">
            <a:extLst>
              <a:ext uri="{FF2B5EF4-FFF2-40B4-BE49-F238E27FC236}">
                <a16:creationId xmlns:a16="http://schemas.microsoft.com/office/drawing/2014/main" id="{5C4CFB3E-5B87-8DCD-8504-E63237A9AD29}"/>
              </a:ext>
            </a:extLst>
          </p:cNvPr>
          <p:cNvSpPr txBox="1">
            <a:spLocks noGrp="1"/>
          </p:cNvSpPr>
          <p:nvPr>
            <p:ph type="title"/>
          </p:nvPr>
        </p:nvSpPr>
        <p:spPr>
          <a:xfrm>
            <a:off x="369888" y="133350"/>
            <a:ext cx="7368645" cy="5857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i="1" dirty="0">
                <a:solidFill>
                  <a:srgbClr val="A22138"/>
                </a:solidFill>
                <a:latin typeface="Arial Narrow" panose="020B0606020202030204" pitchFamily="34" charset="0"/>
              </a:rPr>
              <a:t>CEEAC integrated Business Information Bank</a:t>
            </a:r>
            <a:endParaRPr lang="fr-FR" sz="2000" b="1" i="1" dirty="0">
              <a:solidFill>
                <a:srgbClr val="A22138"/>
              </a:solidFill>
              <a:latin typeface="Arial Narrow" panose="020B0606020202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2E600D-2833-D32C-C357-F4877C674775}"/>
              </a:ext>
            </a:extLst>
          </p:cNvPr>
          <p:cNvSpPr>
            <a:spLocks noGrp="1"/>
          </p:cNvSpPr>
          <p:nvPr>
            <p:ph type="title"/>
          </p:nvPr>
        </p:nvSpPr>
        <p:spPr>
          <a:xfrm>
            <a:off x="167640" y="253999"/>
            <a:ext cx="3876040" cy="854075"/>
          </a:xfrm>
        </p:spPr>
        <p:txBody>
          <a:bodyPr/>
          <a:lstStyle/>
          <a:p>
            <a:r>
              <a:rPr lang="en-GB" b="1" i="1" dirty="0">
                <a:solidFill>
                  <a:srgbClr val="A22138"/>
                </a:solidFill>
                <a:latin typeface="Arial Narrow" panose="020B0606020202030204" pitchFamily="34" charset="0"/>
              </a:rPr>
              <a:t>Conclusion</a:t>
            </a:r>
          </a:p>
        </p:txBody>
      </p:sp>
      <p:sp>
        <p:nvSpPr>
          <p:cNvPr id="3" name="Espace réservé du contenu 2">
            <a:extLst>
              <a:ext uri="{FF2B5EF4-FFF2-40B4-BE49-F238E27FC236}">
                <a16:creationId xmlns:a16="http://schemas.microsoft.com/office/drawing/2014/main" id="{BAA9A9BD-57FC-2E4F-5673-D70BF64EB83C}"/>
              </a:ext>
            </a:extLst>
          </p:cNvPr>
          <p:cNvSpPr>
            <a:spLocks noGrp="1"/>
          </p:cNvSpPr>
          <p:nvPr>
            <p:ph idx="1"/>
          </p:nvPr>
        </p:nvSpPr>
        <p:spPr>
          <a:xfrm>
            <a:off x="32983" y="1140176"/>
            <a:ext cx="7524750" cy="4166236"/>
          </a:xfrm>
        </p:spPr>
        <p:txBody>
          <a:bodyPr>
            <a:normAutofit fontScale="77500" lnSpcReduction="20000"/>
          </a:bodyPr>
          <a:lstStyle/>
          <a:p>
            <a:pPr marL="0" indent="0">
              <a:buNone/>
            </a:pPr>
            <a:r>
              <a:rPr lang="en-GB" sz="3200" b="1" dirty="0">
                <a:solidFill>
                  <a:srgbClr val="A22138"/>
                </a:solidFill>
                <a:latin typeface="Arial Narrow" panose="020B0606020202030204" pitchFamily="34" charset="0"/>
              </a:rPr>
              <a:t>Call to Action:  </a:t>
            </a:r>
          </a:p>
          <a:p>
            <a:pPr marL="892175" lvl="1" indent="-434975">
              <a:lnSpc>
                <a:spcPct val="100000"/>
              </a:lnSpc>
              <a:spcBef>
                <a:spcPts val="0"/>
              </a:spcBef>
              <a:buFont typeface="Wingdings" panose="05000000000000000000" pitchFamily="2" charset="2"/>
              <a:buChar char="§"/>
              <a:defRPr/>
            </a:pPr>
            <a:r>
              <a:rPr lang="en-GB" sz="2900" dirty="0">
                <a:latin typeface="Arial Narrow" panose="020B0606020202030204" pitchFamily="34" charset="0"/>
              </a:rPr>
              <a:t>Develop supportive policies  </a:t>
            </a:r>
          </a:p>
          <a:p>
            <a:pPr marL="892175" lvl="1" indent="-434975">
              <a:lnSpc>
                <a:spcPct val="100000"/>
              </a:lnSpc>
              <a:spcBef>
                <a:spcPts val="0"/>
              </a:spcBef>
              <a:buFont typeface="Wingdings" panose="05000000000000000000" pitchFamily="2" charset="2"/>
              <a:buChar char="§"/>
              <a:defRPr/>
            </a:pPr>
            <a:r>
              <a:rPr lang="en-GB" sz="2900" dirty="0">
                <a:latin typeface="Arial Narrow" panose="020B0606020202030204" pitchFamily="34" charset="0"/>
              </a:rPr>
              <a:t>Building a robust ecosystem 4.0 (Digital/Innovation) for SMEs  </a:t>
            </a:r>
          </a:p>
          <a:p>
            <a:pPr marL="892175" lvl="1" indent="-434975">
              <a:buFont typeface="Wingdings" panose="05000000000000000000" pitchFamily="2" charset="2"/>
              <a:buChar char="§"/>
            </a:pPr>
            <a:r>
              <a:rPr lang="en-GB" sz="2900" dirty="0">
                <a:latin typeface="Arial Narrow" panose="020B0606020202030204" pitchFamily="34" charset="0"/>
              </a:rPr>
              <a:t>Foster collaboration amongst Stakeholder</a:t>
            </a:r>
          </a:p>
          <a:p>
            <a:pPr marL="892175" lvl="1" indent="-434975">
              <a:buFont typeface="Wingdings" panose="05000000000000000000" pitchFamily="2" charset="2"/>
              <a:buChar char="§"/>
            </a:pPr>
            <a:r>
              <a:rPr lang="en-GB" sz="2900" dirty="0">
                <a:latin typeface="Arial Narrow" panose="020B0606020202030204" pitchFamily="34" charset="0"/>
              </a:rPr>
              <a:t>Invest in infrastructure (including dedicated competitive Zones Clusters/SEZ)</a:t>
            </a:r>
          </a:p>
          <a:p>
            <a:pPr marL="892175" lvl="1" indent="-434975">
              <a:buFont typeface="Wingdings" panose="05000000000000000000" pitchFamily="2" charset="2"/>
              <a:buChar char="§"/>
            </a:pPr>
            <a:r>
              <a:rPr lang="en-GB" sz="2900" dirty="0">
                <a:latin typeface="Arial Narrow" panose="020B0606020202030204" pitchFamily="34" charset="0"/>
              </a:rPr>
              <a:t>Facilitate Market access</a:t>
            </a:r>
          </a:p>
          <a:p>
            <a:pPr marL="892175" lvl="1" indent="-434975">
              <a:buFont typeface="Wingdings" panose="05000000000000000000" pitchFamily="2" charset="2"/>
              <a:buChar char="§"/>
            </a:pPr>
            <a:r>
              <a:rPr lang="en-GB" sz="2900" dirty="0">
                <a:latin typeface="Arial Narrow" panose="020B0606020202030204" pitchFamily="34" charset="0"/>
              </a:rPr>
              <a:t>Support the establishment of cooperatives and financing hubs</a:t>
            </a:r>
          </a:p>
          <a:p>
            <a:pPr marL="892175" lvl="1" indent="-434975">
              <a:buFont typeface="Wingdings" panose="05000000000000000000" pitchFamily="2" charset="2"/>
              <a:buChar char="§"/>
            </a:pPr>
            <a:r>
              <a:rPr lang="en-GB" sz="2900" dirty="0">
                <a:latin typeface="Arial Narrow" panose="020B0606020202030204" pitchFamily="34" charset="0"/>
              </a:rPr>
              <a:t>Adapt innovate and create financing instrument</a:t>
            </a:r>
          </a:p>
          <a:p>
            <a:pPr marL="892175" lvl="1" indent="-434975">
              <a:buFont typeface="Wingdings" panose="05000000000000000000" pitchFamily="2" charset="2"/>
              <a:buChar char="§"/>
            </a:pPr>
            <a:r>
              <a:rPr lang="en-GB" sz="2900" dirty="0">
                <a:latin typeface="Arial Narrow" panose="020B0606020202030204" pitchFamily="34" charset="0"/>
              </a:rPr>
              <a:t>Consolidate the Financial Institution</a:t>
            </a:r>
          </a:p>
          <a:p>
            <a:pPr marL="892175" lvl="1" indent="-434975">
              <a:buFont typeface="Wingdings" panose="05000000000000000000" pitchFamily="2" charset="2"/>
              <a:buChar char="§"/>
            </a:pPr>
            <a:r>
              <a:rPr lang="en-US" sz="29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Promote entrepreneurship education / Improve financial literacy</a:t>
            </a:r>
          </a:p>
          <a:p>
            <a:pPr marL="892175" lvl="1" indent="-434975">
              <a:buFont typeface="Wingdings" panose="05000000000000000000" pitchFamily="2" charset="2"/>
              <a:buChar char="§"/>
            </a:pPr>
            <a:r>
              <a:rPr lang="en-GB" sz="2900" dirty="0">
                <a:latin typeface="Arial Narrow" panose="020B0606020202030204" pitchFamily="34" charset="0"/>
              </a:rPr>
              <a:t>Accelerate the implementation of the Information Banking </a:t>
            </a:r>
          </a:p>
          <a:p>
            <a:pPr marL="892175" lvl="1" indent="-434975">
              <a:buFont typeface="Wingdings" panose="05000000000000000000" pitchFamily="2" charset="2"/>
              <a:buChar char="§"/>
            </a:pPr>
            <a:r>
              <a:rPr lang="en-US" sz="2900" dirty="0">
                <a:latin typeface="Arial Narrow" panose="020B0606020202030204" pitchFamily="34" charset="0"/>
              </a:rPr>
              <a:t>Develop a strong investment pitch</a:t>
            </a:r>
          </a:p>
          <a:p>
            <a:pPr marL="892175" lvl="1" indent="-434975">
              <a:buFont typeface="Wingdings" panose="05000000000000000000" pitchFamily="2" charset="2"/>
              <a:buChar char="§"/>
            </a:pPr>
            <a:endParaRPr lang="en-US" sz="32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endParaRPr>
          </a:p>
          <a:p>
            <a:pPr marL="457200" lvl="1" indent="0">
              <a:buNone/>
            </a:pPr>
            <a:endParaRPr lang="en-GB" sz="3200" dirty="0"/>
          </a:p>
        </p:txBody>
      </p:sp>
      <p:pic>
        <p:nvPicPr>
          <p:cNvPr id="4" name="Image 3">
            <a:extLst>
              <a:ext uri="{FF2B5EF4-FFF2-40B4-BE49-F238E27FC236}">
                <a16:creationId xmlns:a16="http://schemas.microsoft.com/office/drawing/2014/main" id="{4F64BB23-26BC-D6A5-BD42-CB86ADFF9A8B}"/>
              </a:ext>
            </a:extLst>
          </p:cNvPr>
          <p:cNvPicPr>
            <a:picLocks noChangeAspect="1"/>
          </p:cNvPicPr>
          <p:nvPr/>
        </p:nvPicPr>
        <p:blipFill rotWithShape="1">
          <a:blip r:embed="rId3"/>
          <a:srcRect l="2585"/>
          <a:stretch/>
        </p:blipFill>
        <p:spPr>
          <a:xfrm>
            <a:off x="8397972" y="2374548"/>
            <a:ext cx="3761045" cy="2931864"/>
          </a:xfrm>
          <a:prstGeom prst="rect">
            <a:avLst/>
          </a:prstGeom>
        </p:spPr>
      </p:pic>
      <p:pic>
        <p:nvPicPr>
          <p:cNvPr id="5" name="Image 4">
            <a:extLst>
              <a:ext uri="{FF2B5EF4-FFF2-40B4-BE49-F238E27FC236}">
                <a16:creationId xmlns:a16="http://schemas.microsoft.com/office/drawing/2014/main" id="{0BF1AEB4-6B0D-06E2-4C36-B9EA46C58CEC}"/>
              </a:ext>
            </a:extLst>
          </p:cNvPr>
          <p:cNvPicPr>
            <a:picLocks noChangeAspect="1"/>
          </p:cNvPicPr>
          <p:nvPr/>
        </p:nvPicPr>
        <p:blipFill>
          <a:blip r:embed="rId4"/>
          <a:stretch>
            <a:fillRect/>
          </a:stretch>
        </p:blipFill>
        <p:spPr>
          <a:xfrm>
            <a:off x="8397970" y="803103"/>
            <a:ext cx="3761044" cy="1571445"/>
          </a:xfrm>
          <a:prstGeom prst="rect">
            <a:avLst/>
          </a:prstGeom>
        </p:spPr>
      </p:pic>
      <p:pic>
        <p:nvPicPr>
          <p:cNvPr id="6" name="Image 5">
            <a:extLst>
              <a:ext uri="{FF2B5EF4-FFF2-40B4-BE49-F238E27FC236}">
                <a16:creationId xmlns:a16="http://schemas.microsoft.com/office/drawing/2014/main" id="{2F965A42-EFD0-6E52-CEDF-7420246910A1}"/>
              </a:ext>
            </a:extLst>
          </p:cNvPr>
          <p:cNvPicPr>
            <a:picLocks noChangeAspect="1"/>
          </p:cNvPicPr>
          <p:nvPr/>
        </p:nvPicPr>
        <p:blipFill>
          <a:blip r:embed="rId5"/>
          <a:stretch>
            <a:fillRect/>
          </a:stretch>
        </p:blipFill>
        <p:spPr>
          <a:xfrm>
            <a:off x="8397973" y="4894931"/>
            <a:ext cx="3761044" cy="2093663"/>
          </a:xfrm>
          <a:prstGeom prst="rect">
            <a:avLst/>
          </a:prstGeom>
        </p:spPr>
      </p:pic>
      <p:graphicFrame>
        <p:nvGraphicFramePr>
          <p:cNvPr id="8" name="Diagramme 7">
            <a:extLst>
              <a:ext uri="{FF2B5EF4-FFF2-40B4-BE49-F238E27FC236}">
                <a16:creationId xmlns:a16="http://schemas.microsoft.com/office/drawing/2014/main" id="{C5160E81-940D-CB77-B24A-C736012A626F}"/>
              </a:ext>
            </a:extLst>
          </p:cNvPr>
          <p:cNvGraphicFramePr/>
          <p:nvPr/>
        </p:nvGraphicFramePr>
        <p:xfrm>
          <a:off x="466090" y="4694837"/>
          <a:ext cx="8128000" cy="22937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643685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A557F6-1A13-58E4-276F-8921ACEC93AD}"/>
              </a:ext>
            </a:extLst>
          </p:cNvPr>
          <p:cNvSpPr>
            <a:spLocks noGrp="1"/>
          </p:cNvSpPr>
          <p:nvPr>
            <p:ph type="title"/>
          </p:nvPr>
        </p:nvSpPr>
        <p:spPr>
          <a:xfrm>
            <a:off x="304800" y="365125"/>
            <a:ext cx="5648960" cy="671195"/>
          </a:xfrm>
        </p:spPr>
        <p:txBody>
          <a:bodyPr>
            <a:noAutofit/>
          </a:bodyPr>
          <a:lstStyle/>
          <a:p>
            <a:r>
              <a:rPr lang="en-GB" b="1" i="1" dirty="0">
                <a:solidFill>
                  <a:srgbClr val="A22138"/>
                </a:solidFill>
                <a:latin typeface="Arial Narrow" panose="020B0606020202030204" pitchFamily="34" charset="0"/>
              </a:rPr>
              <a:t>Q&amp;A Session</a:t>
            </a:r>
          </a:p>
        </p:txBody>
      </p:sp>
      <p:sp>
        <p:nvSpPr>
          <p:cNvPr id="5" name="ZoneTexte 4">
            <a:extLst>
              <a:ext uri="{FF2B5EF4-FFF2-40B4-BE49-F238E27FC236}">
                <a16:creationId xmlns:a16="http://schemas.microsoft.com/office/drawing/2014/main" id="{DEAAF9C0-4A82-9984-57AC-676FD0763B32}"/>
              </a:ext>
            </a:extLst>
          </p:cNvPr>
          <p:cNvSpPr txBox="1"/>
          <p:nvPr/>
        </p:nvSpPr>
        <p:spPr>
          <a:xfrm>
            <a:off x="978835" y="2709881"/>
            <a:ext cx="6136640" cy="175432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Thank you for your Attention</a:t>
            </a:r>
          </a:p>
        </p:txBody>
      </p:sp>
      <p:pic>
        <p:nvPicPr>
          <p:cNvPr id="4" name="Picture 4">
            <a:extLst>
              <a:ext uri="{FF2B5EF4-FFF2-40B4-BE49-F238E27FC236}">
                <a16:creationId xmlns:a16="http://schemas.microsoft.com/office/drawing/2014/main" id="{30BCF1F6-5980-D23D-88EA-120EA4D32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5475" y="1367719"/>
            <a:ext cx="4363915"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 name="Image 5">
            <a:extLst>
              <a:ext uri="{FF2B5EF4-FFF2-40B4-BE49-F238E27FC236}">
                <a16:creationId xmlns:a16="http://schemas.microsoft.com/office/drawing/2014/main" id="{93DC4A0A-6C8D-82B2-1AAF-D6EB40600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0300" y="2216266"/>
            <a:ext cx="1932388" cy="1932388"/>
          </a:xfrm>
          <a:prstGeom prst="rect">
            <a:avLst/>
          </a:prstGeom>
        </p:spPr>
      </p:pic>
    </p:spTree>
    <p:extLst>
      <p:ext uri="{BB962C8B-B14F-4D97-AF65-F5344CB8AC3E}">
        <p14:creationId xmlns:p14="http://schemas.microsoft.com/office/powerpoint/2010/main" val="1751009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heme/theme1.xml><?xml version="1.0" encoding="utf-8"?>
<a:theme xmlns:a="http://schemas.openxmlformats.org/drawingml/2006/main" name="1_Thème Office">
  <a:themeElements>
    <a:clrScheme name="Personnalisé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2277</Words>
  <Application>Microsoft Office PowerPoint</Application>
  <PresentationFormat>Grand écran</PresentationFormat>
  <Paragraphs>239</Paragraphs>
  <Slides>11</Slides>
  <Notes>8</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11</vt:i4>
      </vt:variant>
    </vt:vector>
  </HeadingPairs>
  <TitlesOfParts>
    <vt:vector size="22" baseType="lpstr">
      <vt:lpstr>Arial</vt:lpstr>
      <vt:lpstr>Arial Narrow</vt:lpstr>
      <vt:lpstr>Calibri</vt:lpstr>
      <vt:lpstr>Calibri Light</vt:lpstr>
      <vt:lpstr>Open Sans</vt:lpstr>
      <vt:lpstr>Open Sans Light</vt:lpstr>
      <vt:lpstr>Open Sans Light Bold</vt:lpstr>
      <vt:lpstr>Tahoma</vt:lpstr>
      <vt:lpstr>Wingdings</vt:lpstr>
      <vt:lpstr>1_Thème Office</vt:lpstr>
      <vt:lpstr>Office Theme</vt:lpstr>
      <vt:lpstr>     SEZNG , Integration of informal, MSMEs and Local Economic Development   Rapport: la promotion de l'entreprenariat 4.0 et insertion des jeunes et femmes dans les chaînes de valeur et clusters à haut potentiel en Afrique Centrale.</vt:lpstr>
      <vt:lpstr>Situation de la CEEAC vis-à-vis des 100 et 500 meilleure entreprise du monde et de l’Afrique</vt:lpstr>
      <vt:lpstr>Présentation PowerPoint</vt:lpstr>
      <vt:lpstr>Unlocking Hidden Potential within the Graduation Model</vt:lpstr>
      <vt:lpstr>Overview of the SME Landscape in Cameroon</vt:lpstr>
      <vt:lpstr>Unlocking Hidden Potential within the Graduation Model</vt:lpstr>
      <vt:lpstr>Proximity Support Ecosystem 4.0:  Our approach to creative and integrative solutions   SUB-REGIONAL INCUBATOR AND ACCELERATOR</vt:lpstr>
      <vt:lpstr>The Grading Process </vt:lpstr>
      <vt:lpstr>CEEAC integrated Business Information Bank</vt:lpstr>
      <vt:lpstr>Conclusion</vt:lpstr>
      <vt:lpstr>Q&amp;A Session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Tumenta F. Kennedy</dc:creator>
  <cp:lastModifiedBy>Tumenta F. Kennedy</cp:lastModifiedBy>
  <cp:revision>1</cp:revision>
  <dcterms:created xsi:type="dcterms:W3CDTF">2025-01-22T12:07:15Z</dcterms:created>
  <dcterms:modified xsi:type="dcterms:W3CDTF">2025-01-22T12:45:20Z</dcterms:modified>
</cp:coreProperties>
</file>