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sldIdLst>
    <p:sldId id="356" r:id="rId2"/>
    <p:sldId id="380" r:id="rId3"/>
    <p:sldId id="382" r:id="rId4"/>
    <p:sldId id="383" r:id="rId5"/>
    <p:sldId id="384" r:id="rId6"/>
    <p:sldId id="527" r:id="rId7"/>
    <p:sldId id="387" r:id="rId8"/>
    <p:sldId id="394" r:id="rId9"/>
    <p:sldId id="398" r:id="rId10"/>
    <p:sldId id="424" r:id="rId11"/>
    <p:sldId id="436" r:id="rId12"/>
    <p:sldId id="443" r:id="rId13"/>
    <p:sldId id="454" r:id="rId14"/>
    <p:sldId id="474" r:id="rId15"/>
    <p:sldId id="507" r:id="rId16"/>
    <p:sldId id="518" r:id="rId17"/>
    <p:sldId id="508" r:id="rId18"/>
    <p:sldId id="473" r:id="rId19"/>
    <p:sldId id="35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quel Frederick" initials="RF" lastIdx="2" clrIdx="0">
    <p:extLst>
      <p:ext uri="{19B8F6BF-5375-455C-9EA6-DF929625EA0E}">
        <p15:presenceInfo xmlns:p15="http://schemas.microsoft.com/office/powerpoint/2012/main" userId="Raquel Frederi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085"/>
    <a:srgbClr val="033B74"/>
    <a:srgbClr val="063C77"/>
    <a:srgbClr val="0A97D9"/>
    <a:srgbClr val="0563C1"/>
    <a:srgbClr val="D6DCE5"/>
    <a:srgbClr val="2B7B17"/>
    <a:srgbClr val="810024"/>
    <a:srgbClr val="CD7000"/>
    <a:srgbClr val="017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79915" autoAdjust="0"/>
  </p:normalViewPr>
  <p:slideViewPr>
    <p:cSldViewPr snapToGrid="0">
      <p:cViewPr varScale="1">
        <p:scale>
          <a:sx n="42" d="100"/>
          <a:sy n="42" d="100"/>
        </p:scale>
        <p:origin x="1604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F2644-83B0-4523-98D3-3CA97D59330C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8604C-1101-4E9F-9D20-27B96184E88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44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25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41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5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3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07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50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1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24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1185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59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609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7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84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74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175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69CF414-0634-4E5D-9077-D58D470BFA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31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francoisserres104@hot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87B9C-5BD5-6FE3-DB14-4CFDC12A4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88260"/>
            <a:ext cx="10181166" cy="1196788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Module IV : Réflexions sur la définition d’un cadre réglementaire harmonisé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0858BF-74C5-A064-54D3-45CD4F7CA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835" y="1578429"/>
            <a:ext cx="11551023" cy="50913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kern="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TABLE </a:t>
            </a:r>
            <a:r>
              <a:rPr lang="fr-FR" sz="2800" b="1" kern="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DES </a:t>
            </a:r>
            <a:r>
              <a:rPr lang="fr-FR" sz="2800" b="1" kern="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MATIERES</a:t>
            </a:r>
          </a:p>
          <a:p>
            <a:pPr marL="0" indent="0" algn="ctr">
              <a:buNone/>
            </a:pPr>
            <a:r>
              <a:rPr lang="fr-FR" sz="2800" b="1" kern="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Le modèle type Banque Mondiale (Annexe 1)</a:t>
            </a:r>
          </a:p>
          <a:p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Le projet de règlement de l’EAC (Annexe 2)</a:t>
            </a:r>
          </a:p>
          <a:p>
            <a:r>
              <a:rPr lang="fr-FR" sz="4400" b="1" dirty="0">
                <a:latin typeface="Arial" panose="020B0604020202020204" pitchFamily="34" charset="0"/>
                <a:cs typeface="Arial" panose="020B0604020202020204" pitchFamily="34" charset="0"/>
              </a:rPr>
              <a:t>La model Law de l’UA (Annexe 3)</a:t>
            </a:r>
          </a:p>
        </p:txBody>
      </p:sp>
    </p:spTree>
    <p:extLst>
      <p:ext uri="{BB962C8B-B14F-4D97-AF65-F5344CB8AC3E}">
        <p14:creationId xmlns:p14="http://schemas.microsoft.com/office/powerpoint/2010/main" val="354121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6D031D-C251-9682-B32D-EBDEA41D2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70114"/>
            <a:ext cx="10600266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Le modèle type Banque Mondiale</a:t>
            </a:r>
            <a:b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574AAA-6496-75F4-C277-C462E4EE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4514"/>
            <a:ext cx="12192000" cy="5573486"/>
          </a:xfrm>
        </p:spPr>
        <p:txBody>
          <a:bodyPr>
            <a:norm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Le modèle est joint en annexe ; il est communiqué à titre de référence ; il est substantiellement différend des modèles élaborés en zone CEMAC ;</a:t>
            </a:r>
          </a:p>
          <a:p>
            <a:pPr algn="just"/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convient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souligner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les points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suivants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: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ossibilité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développer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une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ZES par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une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entreprise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publique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mesures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anti-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spéculatives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matière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foncière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dispositions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sociales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environnementalres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de travail,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d’immigration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de genre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approfondies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aussi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application des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normes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douanières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internationales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encore,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d’autres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avantages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incitatifs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fiscaux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exonération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partielle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pour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réinvestissement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des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bénéfices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amortissement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accéléré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crédit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fiscal pour la construction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d'infrastructures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sur le site et hors site,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crédit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fiscal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relatif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à la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création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d’emplois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à la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rétention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salariés</a:t>
            </a:r>
            <a:r>
              <a:rPr 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Il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covient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d’ajouter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modèle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été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élaboré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dans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plusieurs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pays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non encore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adopté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(Mali, Togo, Niger et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Guinée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Conakry) ;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revanche, il ne distingue pas les missions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d’administration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de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régulation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des ZES,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affecte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l’efficience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matière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stratégique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de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contrôle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des performances et surtout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matière de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résolution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des </a:t>
            </a:r>
            <a:r>
              <a:rPr lang="en-U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différends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fr-FR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8964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6BF68-4B8B-DD03-AAFC-89403C155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03200"/>
            <a:ext cx="10206566" cy="7239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Le projet de règlement de l’EAC</a:t>
            </a:r>
            <a:b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8E9F99-A8AB-D5D4-5EDB-619EA43FE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041400"/>
            <a:ext cx="11849099" cy="5702300"/>
          </a:xfrm>
        </p:spPr>
        <p:txBody>
          <a:bodyPr>
            <a:no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 modèle (qui n’est qu’un draft) est joint en annexe ; il convient d’y souligner :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La possibilité de développer une zone par une autorité administrative ;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Acquisition des terres par l’autorité administrative ;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Développement résidentiel dans les zones ;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Possibilité d’acquisition des terres par les développeurs ;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Distinction entre le développeur et l’opérateur de zones ;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Taxation sur les produits en provenance du territoire sur la partie importée seulement.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785585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B7F7B-1E34-4487-0867-A3E06DBE6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24544"/>
            <a:ext cx="10181166" cy="84908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La model Law de l’UA</a:t>
            </a:r>
            <a:b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05438C-97F6-0F20-F160-55F9BCA6F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93370"/>
            <a:ext cx="12039600" cy="5464629"/>
          </a:xfrm>
        </p:spPr>
        <p:txBody>
          <a:bodyPr>
            <a:normAutofit/>
          </a:bodyPr>
          <a:lstStyle/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Le modèle (qui n’est qu’un draft) est joint en annexe ; il convient d’y souligner :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Les AZES sont des « body </a:t>
            </a:r>
            <a:r>
              <a:rPr lang="fr-FR" sz="3600" dirty="0" err="1">
                <a:latin typeface="Arial" panose="020B0604020202020204" pitchFamily="34" charset="0"/>
                <a:cs typeface="Arial" panose="020B0604020202020204" pitchFamily="34" charset="0"/>
              </a:rPr>
              <a:t>corporate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 » ;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Les zones peuvent être publiques, privées ou objet d’un PPP ;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Acquisition des terres par l’AZES ;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Fourniture des infras par l’AZES ;</a:t>
            </a:r>
          </a:p>
          <a:p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Liste des objectifs dans la loi…..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7197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70ACE-EA44-8F17-217A-9C658442F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315686"/>
            <a:ext cx="11849099" cy="1157513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Synthèse des conclusions et recommandations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en matière stratégique</a:t>
            </a:r>
            <a:br>
              <a:rPr lang="fr-FR" sz="360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5C1BA2-DF4A-2A2D-B688-E4A4E2E53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87500"/>
            <a:ext cx="12191999" cy="5270500"/>
          </a:xfrm>
        </p:spPr>
        <p:txBody>
          <a:bodyPr>
            <a:no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Prendre en compte les problématiques de souveraineté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Prendre en compte les problématiques d’exploitation des ressources naturelles (Directive ?) ;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Adossement à la politique industrielle ; Développement des liens stratégiques intra-sectoriels et intersectoriels ;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Prendre en compte les problématiques de transformation et de transfert de technologie ;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Revoir les réglementations sectorielles ; ainsi que celles en matière d’énergie et d’allocation des terres ;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Prendre en compte les modalités de structuration des filières ;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Prendre en compte les problématiques d’inclusion des PME ;</a:t>
            </a:r>
          </a:p>
        </p:txBody>
      </p:sp>
    </p:spTree>
    <p:extLst>
      <p:ext uri="{BB962C8B-B14F-4D97-AF65-F5344CB8AC3E}">
        <p14:creationId xmlns:p14="http://schemas.microsoft.com/office/powerpoint/2010/main" val="2059410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38609C-1509-2385-CF9D-1304FB5AB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215900"/>
            <a:ext cx="11671300" cy="123190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Synthèse des conclusions et recommandations</a:t>
            </a:r>
            <a:b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en matière opérationnelle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777039-CE32-76DD-F7BF-745A8D5B4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" y="1612900"/>
            <a:ext cx="12065000" cy="5245100"/>
          </a:xfrm>
        </p:spPr>
        <p:txBody>
          <a:bodyPr>
            <a:normAutofit/>
          </a:bodyPr>
          <a:lstStyle/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Revoir les dispositifs de gouvernance ;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Redéfinir le rôle des Etats ;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Réaliser des études d’opportunité et de faisabilité ; privilégier les procédures d’appel d’offres ;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Prendre en compte la dimension des corridors de développement ;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Intégrer les dimensions de durabilité, d’économie circulaire et de RSE dans le développement des zones ;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Développement de zones à caractère hybride ;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Revoir les politiques publiques en matière de financement des ZES.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853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5A188-47BB-1EBE-EDBD-8C35EFC64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92CFBE-D4A3-DCD8-2FEC-F2FFCD28B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3BDA994-5CB9-4B11-2040-5F2D4ED906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482593"/>
              </p:ext>
            </p:extLst>
          </p:nvPr>
        </p:nvGraphicFramePr>
        <p:xfrm>
          <a:off x="22860" y="1360714"/>
          <a:ext cx="12169140" cy="5211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756048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1121632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Guide opérationnel de développement des ZES et résumé exécutif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CEA (Annexes 1 et 2°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756048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Characteristics, trends, and way forward for Special Economic Zones in Africa 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ONUDI/AEZO (Annexe 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661677"/>
                  </a:ext>
                </a:extLst>
              </a:tr>
              <a:tr h="756048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Guide sur les zones économiques spéciales en 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UNCTAD (Annexe 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78059"/>
                  </a:ext>
                </a:extLst>
              </a:tr>
              <a:tr h="756048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 « Zones Economiques Spéciales Sécurisées 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IPEMED (Annexe 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0657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Les zones économiques spéciales catalyseurs de l’industrialisation africaine</a:t>
                      </a: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OKAN (Annexe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66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F8D05-30C1-2926-7407-EF881B335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7D062D-447B-5EEB-1002-41504685E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ED08BBC-3ED2-4000-1611-A2E47A6AD6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3911163"/>
              </p:ext>
            </p:extLst>
          </p:nvPr>
        </p:nvGraphicFramePr>
        <p:xfrm>
          <a:off x="22860" y="1360714"/>
          <a:ext cx="12169140" cy="4726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756048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4778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new generation of science and technology parks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ONUDI (Annexe 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7560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Framework for Leveraging a New Generation of Industrial Parks and Zones for Inclusive and Sustainable Development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ONUDI (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Annexe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8)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661677"/>
                  </a:ext>
                </a:extLst>
              </a:tr>
              <a:tr h="756048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Manuel de mise en œuvre des parcs </a:t>
                      </a:r>
                      <a:r>
                        <a:rPr lang="fr-FR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éco-industriels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ONUDI (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Annexe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9)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78059"/>
                  </a:ext>
                </a:extLst>
              </a:tr>
              <a:tr h="756048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Eco-Industrial Parks and Circular Economy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ONUDI (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Annexe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10)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06571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Circular economy and Agribusiness Development 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ONUDI (ANNEXE 11)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72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F619F-B1CB-CFD4-F237-8103CC56E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1084DE-FEE3-3888-5DC0-6185158DE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2B8285B-73B6-2B9E-F86F-A5EAF2FADC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317692"/>
              </p:ext>
            </p:extLst>
          </p:nvPr>
        </p:nvGraphicFramePr>
        <p:xfrm>
          <a:off x="22860" y="1360714"/>
          <a:ext cx="12169140" cy="246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756048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4778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 de la chaîne de valeur industrielle : un outil intégré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ONUDI (Annexe 12)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106571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Feuille de route de développement des ZES au niveau régional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CEA (Annexe 13)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42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0F4C6-73EA-12F1-8522-17AD5FD2F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DA564C-FA0D-B9B5-80D5-DD4554C0C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E7975EA-42C6-6442-E1F4-CAEE812CAA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172617"/>
              </p:ext>
            </p:extLst>
          </p:nvPr>
        </p:nvGraphicFramePr>
        <p:xfrm>
          <a:off x="22860" y="1360714"/>
          <a:ext cx="12169140" cy="5230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103748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65572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0" dirty="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Plan directeur d’industrialisation régional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CEA (Annexe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1037482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Stratégie d’import-substitution des produits du cru de la CEMAC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CEMAC (Annexe 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78059"/>
                  </a:ext>
                </a:extLst>
              </a:tr>
              <a:tr h="103748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ambitions and </a:t>
                      </a:r>
                      <a:r>
                        <a:rPr lang="fr-FR" sz="1800" b="1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overall</a:t>
                      </a: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roadmap for </a:t>
                      </a:r>
                      <a:r>
                        <a:rPr lang="fr-FR" sz="1800" b="1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establishing</a:t>
                      </a: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fr-FR" sz="1800" b="1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CAAPs</a:t>
                      </a:r>
                      <a:endParaRPr lang="fr-FR" sz="18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UA (Annexe 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462414">
                <a:tc>
                  <a:txBody>
                    <a:bodyPr/>
                    <a:lstStyle/>
                    <a:p>
                      <a:r>
                        <a:rPr lang="fr-FR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CAAPs</a:t>
                      </a: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The </a:t>
                      </a:r>
                      <a:r>
                        <a:rPr lang="fr-FR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institutional</a:t>
                      </a: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UA (Annexe 4)</a:t>
                      </a: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339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106E7-476D-B8BA-1175-BB84B5A0C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A4E9BA-0E5F-00A4-9017-8F691BB63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AEFC1BD-D107-B452-A704-78D826819F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3974"/>
              </p:ext>
            </p:extLst>
          </p:nvPr>
        </p:nvGraphicFramePr>
        <p:xfrm>
          <a:off x="22860" y="1360714"/>
          <a:ext cx="12169140" cy="3537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103748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103748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 corridors de développement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Nathalie Fau  (Annexe 5)</a:t>
                      </a: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462414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Corridors </a:t>
                      </a:r>
                      <a:r>
                        <a:rPr lang="fr-FR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lessons</a:t>
                      </a: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Tanzania</a:t>
                      </a: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/Mozambique)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Centre for </a:t>
                      </a:r>
                      <a:r>
                        <a:rPr lang="fr-FR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Policy Management (Annexe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60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C55F-252D-64B9-20FC-FF7467E7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6B2934-42AF-B21B-CAE0-EC9F84F0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CD8DC69-3A76-C68D-A049-063982C71B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181099"/>
              </p:ext>
            </p:extLst>
          </p:nvPr>
        </p:nvGraphicFramePr>
        <p:xfrm>
          <a:off x="22860" y="1727200"/>
          <a:ext cx="12169140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11595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7328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Décret béninois n°2023-117 du 29 mars 2023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Consultant (Annexe 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115951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Décret béninois n°2023-116 du 29 mars 2023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Consultant (Annexe 8)</a:t>
                      </a: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634425"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gouvernance des ressources naturelles et la mobilisation des recettes publiques pour la transformation structurelle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CEA (Annexe 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7052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EEC16-8C54-E7FA-C777-BEB4E0B82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51A26-4E2D-31B7-6E44-9120A5A5F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D41CDF7-C680-07AC-CF5E-7AC744315E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8396245"/>
              </p:ext>
            </p:extLst>
          </p:nvPr>
        </p:nvGraphicFramePr>
        <p:xfrm>
          <a:off x="22860" y="1727200"/>
          <a:ext cx="12169140" cy="4715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11595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7328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minier communautaire Règlement n°18/2003/CM/UEMOA du 23 décembre 2003 (UEMOA)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Consultant (Annexe 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115951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Directive C/DIR3/D5/D9 sur l'harmonisation des principes directeurs et des politiques dans le secteur minier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Consultant (Annexe 11)</a:t>
                      </a: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634425"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Loi modèle de la CEDEAO sur l’exploitation minière et le développement des ressources minérales 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Consultant (Annexe 12)</a:t>
                      </a: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900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2BF0A-D5A0-2DCA-A06F-A0C7B74D8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7A49CF-DAC7-5EDF-D3E7-854E687FD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5BB6BE1-00D7-AE3B-A9FE-259DD38AF8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241676"/>
              </p:ext>
            </p:extLst>
          </p:nvPr>
        </p:nvGraphicFramePr>
        <p:xfrm>
          <a:off x="22860" y="1727200"/>
          <a:ext cx="12169140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11595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7328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Lignes directrices pour le développement de chaînes de valeur agricole inclusives en 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UA/FIDA (Annexe 13)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115951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Manuel de formation au développement des filières agricoles résilientes et durables en 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UNDP (Annexe 14)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634425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Manuel pour le renforcement des chaînes de valeur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FIDA (Annexe 15)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325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168D6-E08B-D16B-8137-8A8825DB2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DAD8CE-918D-5D1F-BC4B-8ADD6692A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4B50EC1-66C6-BD34-32B5-CC3EC2A9CC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733048"/>
              </p:ext>
            </p:extLst>
          </p:nvPr>
        </p:nvGraphicFramePr>
        <p:xfrm>
          <a:off x="22860" y="1727200"/>
          <a:ext cx="12169140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11595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7328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Modèle de rapport d’évaluation préalable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UNAPPP (Sénégal) (Annexe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115951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Viable SME Business Eco system in AFRICA</a:t>
                      </a:r>
                      <a:r>
                        <a:rPr lang="fr-FR" sz="1800" b="1" kern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  <a:endParaRPr lang="fr-FR" sz="18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UA (Annexe 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634425">
                <a:tc>
                  <a:txBody>
                    <a:bodyPr/>
                    <a:lstStyle/>
                    <a:p>
                      <a:r>
                        <a:rPr lang="fr-FR" sz="1800" b="1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Promoting</a:t>
                      </a:r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MSME </a:t>
                      </a:r>
                      <a:r>
                        <a:rPr lang="fr-FR" sz="1800" b="1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fr-FR" sz="1800" b="1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entrepreneurship</a:t>
                      </a:r>
                      <a:endParaRPr lang="fr-FR" sz="1800" b="1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 and </a:t>
                      </a:r>
                      <a:r>
                        <a:rPr lang="fr-FR" sz="1800" b="1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around</a:t>
                      </a:r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Special</a:t>
                      </a:r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Economic</a:t>
                      </a:r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Zones in </a:t>
                      </a:r>
                      <a:r>
                        <a:rPr lang="fr-FR" sz="1800" b="1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Africa</a:t>
                      </a:r>
                      <a:endParaRPr lang="fr-FR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OCDE (Annexe 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81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3AE10-3640-25B7-EB7B-B6FBF3E0A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A4E873-CDB8-F5ED-481C-56AF611E1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AEF8C6A-60A4-4221-9E05-8C55385A67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0338736"/>
              </p:ext>
            </p:extLst>
          </p:nvPr>
        </p:nvGraphicFramePr>
        <p:xfrm>
          <a:off x="22860" y="1727200"/>
          <a:ext cx="12169140" cy="5142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11595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948688">
                <a:tc>
                  <a:txBody>
                    <a:bodyPr/>
                    <a:lstStyle/>
                    <a:p>
                      <a:r>
                        <a:rPr lang="fr-FR" sz="1800" b="1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Integrating</a:t>
                      </a:r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i="0" u="none" strike="noStrike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Southeast</a:t>
                      </a:r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Asian</a:t>
                      </a:r>
                    </a:p>
                    <a:p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SMEs in Global Value Chains</a:t>
                      </a:r>
                    </a:p>
                    <a:p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Enabling Linkages with Foreign Investors</a:t>
                      </a:r>
                    </a:p>
                    <a:p>
                      <a:endParaRPr lang="fr-FR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UNCTAD (Annexe 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115951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loi guinéenne sur le contenu local (L/2022/0010/CNT</a:t>
                      </a: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Consultant (Annexe 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6344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Contrat cadre et modèle de table des matières d’un contrat de concession</a:t>
                      </a: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Consultant (Annexes 6 et 7)</a:t>
                      </a:r>
                    </a:p>
                    <a:p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4503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1FD5B-4BCD-5393-599A-161B15951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AB6DCB-FEC8-0D4F-3192-1C9BC3E26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Ensemble des références, liens ou données utilisés pour générer les modules et supports de formations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4D1E4FF-5F74-F55C-A416-5D618EEDBF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2269765"/>
              </p:ext>
            </p:extLst>
          </p:nvPr>
        </p:nvGraphicFramePr>
        <p:xfrm>
          <a:off x="22860" y="1727200"/>
          <a:ext cx="12169140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11595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DOCUMENTS MODULE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7328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Modèle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Banque Mondiale (Annexe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115951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Projet de Règlement EAC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 EAC (Annexe 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6344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Projet de modèle Law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Union Africaine (Annexe 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890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D68A1-7E52-50C2-DB0D-6EFD4B857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954D29-297C-63B6-A191-8B2C29BF7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41513"/>
            <a:ext cx="11560629" cy="1143001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Autres références à exploiter par les participants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FA52D28-DC8E-9D6A-0830-FC2A0BFA64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782114"/>
              </p:ext>
            </p:extLst>
          </p:nvPr>
        </p:nvGraphicFramePr>
        <p:xfrm>
          <a:off x="22860" y="1727200"/>
          <a:ext cx="12169140" cy="4867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3140">
                  <a:extLst>
                    <a:ext uri="{9D8B030D-6E8A-4147-A177-3AD203B41FA5}">
                      <a16:colId xmlns:a16="http://schemas.microsoft.com/office/drawing/2014/main" val="4223157671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569573"/>
                    </a:ext>
                  </a:extLst>
                </a:gridCol>
              </a:tblGrid>
              <a:tr h="1159512">
                <a:tc>
                  <a:txBody>
                    <a:bodyPr/>
                    <a:lstStyle/>
                    <a:p>
                      <a:pPr algn="l"/>
                      <a:r>
                        <a:rPr lang="fr-FR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Perspectives de développement des zones de transformation agro industrielle spéciales (SAPZ) en Afrique (BAD)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ANNEXE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7009"/>
                  </a:ext>
                </a:extLst>
              </a:tr>
              <a:tr h="7328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Guidelines for Planning, Development and Management of Integrated Agro-Food Parks (IAFPs) (ONUDI)</a:t>
                      </a:r>
                      <a:endParaRPr lang="fr-FR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ANNEXE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104"/>
                  </a:ext>
                </a:extLst>
              </a:tr>
              <a:tr h="115951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Potential of Integrated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Agro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-Food Parks for Rural Industrialization and Economic Transformation in Developing Countries  (ONUDI)</a:t>
                      </a:r>
                      <a:endParaRPr lang="fr-FR" sz="18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ANNEXE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60657"/>
                  </a:ext>
                </a:extLst>
              </a:tr>
              <a:tr h="1634425">
                <a:tc>
                  <a:txBody>
                    <a:bodyPr/>
                    <a:lstStyle/>
                    <a:p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Directives internationales</a:t>
                      </a:r>
                    </a:p>
                    <a:p>
                      <a:r>
                        <a:rPr lang="fr-FR" sz="18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pour les parcs industriels (ONUDI)</a:t>
                      </a:r>
                      <a:endParaRPr lang="fr-FR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ANNEXE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07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743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5160D7-2AB2-7D18-3946-E69BCD6B4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714566" cy="1320800"/>
          </a:xfrm>
        </p:spPr>
        <p:txBody>
          <a:bodyPr/>
          <a:lstStyle/>
          <a:p>
            <a:pPr algn="ctr"/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MERCI POUR VOTRE ATTENTION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4207E2-FFA2-B911-E5C3-F62B04AAF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225" y="2151529"/>
            <a:ext cx="10919010" cy="4222378"/>
          </a:xfrm>
        </p:spPr>
        <p:txBody>
          <a:bodyPr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CABINET FRANCOIS SERRES</a:t>
            </a:r>
          </a:p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222, BD SAINT GERMAIN, 75007 PARIS</a:t>
            </a:r>
          </a:p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+33.1.42.60.04.55</a:t>
            </a:r>
          </a:p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+225.07.48.02.45.98 (WhatsApp)</a:t>
            </a:r>
          </a:p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francoisserres104@hotmail.com</a:t>
            </a:r>
            <a:endParaRPr lang="fr-F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 : cabinetfrancoisserres.com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62299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1444</Words>
  <Application>Microsoft Office PowerPoint</Application>
  <PresentationFormat>Grand écran</PresentationFormat>
  <Paragraphs>166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Trebuchet MS</vt:lpstr>
      <vt:lpstr>Wingdings 3</vt:lpstr>
      <vt:lpstr>Facette</vt:lpstr>
      <vt:lpstr>Module IV : Réflexions sur la définition d’un cadre réglementaire harmonisé</vt:lpstr>
      <vt:lpstr>Le modèle type Banque Mondiale </vt:lpstr>
      <vt:lpstr>Le projet de règlement de l’EAC </vt:lpstr>
      <vt:lpstr>La model Law de l’UA </vt:lpstr>
      <vt:lpstr>Synthèse des conclusions et recommandations en matière stratégique </vt:lpstr>
      <vt:lpstr>Synthèse des conclusions et recommandations en matière opérationnelle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Ensemble des références, liens ou données utilisés pour générer les modules et supports de formations</vt:lpstr>
      <vt:lpstr>Autres références à exploiter par les participants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Raquel Frederick</dc:creator>
  <cp:lastModifiedBy>francois SERRES</cp:lastModifiedBy>
  <cp:revision>149</cp:revision>
  <dcterms:created xsi:type="dcterms:W3CDTF">2020-02-05T12:44:36Z</dcterms:created>
  <dcterms:modified xsi:type="dcterms:W3CDTF">2025-01-20T20:59:47Z</dcterms:modified>
</cp:coreProperties>
</file>