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61"/>
  </p:notesMasterIdLst>
  <p:sldIdLst>
    <p:sldId id="351" r:id="rId2"/>
    <p:sldId id="514" r:id="rId3"/>
    <p:sldId id="352" r:id="rId4"/>
    <p:sldId id="359" r:id="rId5"/>
    <p:sldId id="360" r:id="rId6"/>
    <p:sldId id="389" r:id="rId7"/>
    <p:sldId id="390" r:id="rId8"/>
    <p:sldId id="391" r:id="rId9"/>
    <p:sldId id="361" r:id="rId10"/>
    <p:sldId id="392" r:id="rId11"/>
    <p:sldId id="393" r:id="rId12"/>
    <p:sldId id="395" r:id="rId13"/>
    <p:sldId id="362" r:id="rId14"/>
    <p:sldId id="397" r:id="rId15"/>
    <p:sldId id="396" r:id="rId16"/>
    <p:sldId id="399" r:id="rId17"/>
    <p:sldId id="400" r:id="rId18"/>
    <p:sldId id="363" r:id="rId19"/>
    <p:sldId id="403" r:id="rId20"/>
    <p:sldId id="402" r:id="rId21"/>
    <p:sldId id="404" r:id="rId22"/>
    <p:sldId id="405" r:id="rId23"/>
    <p:sldId id="406" r:id="rId24"/>
    <p:sldId id="407" r:id="rId25"/>
    <p:sldId id="408" r:id="rId26"/>
    <p:sldId id="409" r:id="rId27"/>
    <p:sldId id="401" r:id="rId28"/>
    <p:sldId id="364" r:id="rId29"/>
    <p:sldId id="410" r:id="rId30"/>
    <p:sldId id="411" r:id="rId31"/>
    <p:sldId id="412" r:id="rId32"/>
    <p:sldId id="413" r:id="rId33"/>
    <p:sldId id="414" r:id="rId34"/>
    <p:sldId id="415" r:id="rId35"/>
    <p:sldId id="416" r:id="rId36"/>
    <p:sldId id="417" r:id="rId37"/>
    <p:sldId id="418" r:id="rId38"/>
    <p:sldId id="419" r:id="rId39"/>
    <p:sldId id="420" r:id="rId40"/>
    <p:sldId id="421" r:id="rId41"/>
    <p:sldId id="422" r:id="rId42"/>
    <p:sldId id="423" r:id="rId43"/>
    <p:sldId id="353" r:id="rId44"/>
    <p:sldId id="365" r:id="rId45"/>
    <p:sldId id="366" r:id="rId46"/>
    <p:sldId id="425" r:id="rId47"/>
    <p:sldId id="367" r:id="rId48"/>
    <p:sldId id="426" r:id="rId49"/>
    <p:sldId id="427" r:id="rId50"/>
    <p:sldId id="428" r:id="rId51"/>
    <p:sldId id="430" r:id="rId52"/>
    <p:sldId id="434" r:id="rId53"/>
    <p:sldId id="368" r:id="rId54"/>
    <p:sldId id="435" r:id="rId55"/>
    <p:sldId id="437" r:id="rId56"/>
    <p:sldId id="432" r:id="rId57"/>
    <p:sldId id="433" r:id="rId58"/>
    <p:sldId id="369" r:id="rId59"/>
    <p:sldId id="358"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quel Frederick" initials="RF" lastIdx="2" clrIdx="0">
    <p:extLst>
      <p:ext uri="{19B8F6BF-5375-455C-9EA6-DF929625EA0E}">
        <p15:presenceInfo xmlns:p15="http://schemas.microsoft.com/office/powerpoint/2012/main" userId="Raquel Freder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085"/>
    <a:srgbClr val="033B74"/>
    <a:srgbClr val="063C77"/>
    <a:srgbClr val="0A97D9"/>
    <a:srgbClr val="0563C1"/>
    <a:srgbClr val="D6DCE5"/>
    <a:srgbClr val="2B7B17"/>
    <a:srgbClr val="810024"/>
    <a:srgbClr val="CD7000"/>
    <a:srgbClr val="0172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79915" autoAdjust="0"/>
  </p:normalViewPr>
  <p:slideViewPr>
    <p:cSldViewPr snapToGrid="0">
      <p:cViewPr varScale="1">
        <p:scale>
          <a:sx n="42" d="100"/>
          <a:sy n="42" d="100"/>
        </p:scale>
        <p:origin x="1604" y="2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F2644-83B0-4523-98D3-3CA97D59330C}" type="datetimeFigureOut">
              <a:rPr lang="en-US" smtClean="0"/>
              <a:t>1/20/2025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8604C-1101-4E9F-9D20-27B96184E882}" type="slidenum">
              <a:rPr lang="en-US" smtClean="0"/>
              <a:t>‹N°›</a:t>
            </a:fld>
            <a:endParaRPr lang="en-US"/>
          </a:p>
        </p:txBody>
      </p:sp>
    </p:spTree>
    <p:extLst>
      <p:ext uri="{BB962C8B-B14F-4D97-AF65-F5344CB8AC3E}">
        <p14:creationId xmlns:p14="http://schemas.microsoft.com/office/powerpoint/2010/main" val="217304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B8604C-1101-4E9F-9D20-27B96184E882}" type="slidenum">
              <a:rPr lang="en-US" smtClean="0"/>
              <a:t>29</a:t>
            </a:fld>
            <a:endParaRPr lang="en-US"/>
          </a:p>
        </p:txBody>
      </p:sp>
    </p:spTree>
    <p:extLst>
      <p:ext uri="{BB962C8B-B14F-4D97-AF65-F5344CB8AC3E}">
        <p14:creationId xmlns:p14="http://schemas.microsoft.com/office/powerpoint/2010/main" val="105639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791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168825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975541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95CCF58-98CC-425C-A4EB-C90C2473AAB3}"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858657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95CCF58-98CC-425C-A4EB-C90C2473AAB3}" type="datetimeFigureOut">
              <a:rPr lang="en-US" smtClean="0"/>
              <a:t>1/20/2025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37643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95CCF58-98CC-425C-A4EB-C90C2473AAB3}" type="datetimeFigureOut">
              <a:rPr lang="en-US" smtClean="0"/>
              <a:t>1/20/2025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19236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5CCF58-98CC-425C-A4EB-C90C2473AAB3}" type="datetimeFigureOut">
              <a:rPr lang="en-US" smtClean="0"/>
              <a:t>1/20/2025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292907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95CCF58-98CC-425C-A4EB-C90C2473AAB3}"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346750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95CCF58-98CC-425C-A4EB-C90C2473AAB3}"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187315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195824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11185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970259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0609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663798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433384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258474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1756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95CCF58-98CC-425C-A4EB-C90C2473AAB3}" type="datetimeFigureOut">
              <a:rPr lang="en-US" smtClean="0"/>
              <a:t>1/20/2025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69CF414-0634-4E5D-9077-D58D470BFA39}" type="slidenum">
              <a:rPr lang="en-US" smtClean="0"/>
              <a:t>‹N°›</a:t>
            </a:fld>
            <a:endParaRPr lang="en-US"/>
          </a:p>
        </p:txBody>
      </p:sp>
    </p:spTree>
    <p:extLst>
      <p:ext uri="{BB962C8B-B14F-4D97-AF65-F5344CB8AC3E}">
        <p14:creationId xmlns:p14="http://schemas.microsoft.com/office/powerpoint/2010/main" val="333193161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49"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investmentmonitor.ai/author/douglasvandenbergh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mailto:francoisserres104@hot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1E0F64-22E8-8C91-194C-E370FEF60AFF}"/>
              </a:ext>
            </a:extLst>
          </p:cNvPr>
          <p:cNvSpPr>
            <a:spLocks noGrp="1"/>
          </p:cNvSpPr>
          <p:nvPr>
            <p:ph type="title"/>
          </p:nvPr>
        </p:nvSpPr>
        <p:spPr>
          <a:xfrm>
            <a:off x="677334" y="268941"/>
            <a:ext cx="8596668" cy="1600200"/>
          </a:xfrm>
        </p:spPr>
        <p:txBody>
          <a:bodyPr>
            <a:noAutofit/>
          </a:bodyPr>
          <a:lstStyle/>
          <a:p>
            <a:pPr algn="ctr"/>
            <a:r>
              <a:rPr lang="fr-FR" sz="2400" b="1" i="0" u="none" strike="noStrike" baseline="0" dirty="0">
                <a:latin typeface="Arial" panose="020B0604020202020204" pitchFamily="34" charset="0"/>
                <a:cs typeface="Arial" panose="020B0604020202020204" pitchFamily="34" charset="0"/>
              </a:rPr>
              <a:t>SYMPOSIUM SUR LES ZONES ÉCONOMIQUES SPÉCIALES DE NOUVELLE GÉNÉRATION EN AFRIQUE CENTRALE</a:t>
            </a:r>
            <a:br>
              <a:rPr lang="fr-FR" sz="2400" b="1" i="0" u="none" strike="noStrike" baseline="0" dirty="0">
                <a:latin typeface="Arial" panose="020B0604020202020204" pitchFamily="34" charset="0"/>
                <a:cs typeface="Arial" panose="020B0604020202020204" pitchFamily="34" charset="0"/>
              </a:rPr>
            </a:br>
            <a:r>
              <a:rPr lang="fr-FR" sz="2400" b="1" i="0" u="none" strike="noStrike" baseline="0" dirty="0">
                <a:latin typeface="Arial" panose="020B0604020202020204" pitchFamily="34" charset="0"/>
                <a:cs typeface="Arial" panose="020B0604020202020204" pitchFamily="34" charset="0"/>
              </a:rPr>
              <a:t>UNECA</a:t>
            </a:r>
            <a:br>
              <a:rPr lang="fr-FR" sz="2400" b="0" i="0" u="none" strike="noStrike" baseline="0" dirty="0">
                <a:latin typeface="Arial" panose="020B0604020202020204" pitchFamily="34" charset="0"/>
                <a:cs typeface="Arial" panose="020B0604020202020204" pitchFamily="34" charset="0"/>
              </a:rPr>
            </a:br>
            <a:r>
              <a:rPr lang="fr-FR" sz="2400" b="0" i="0" u="none" strike="noStrike" baseline="0" dirty="0">
                <a:latin typeface="Arial" panose="020B0604020202020204" pitchFamily="34" charset="0"/>
                <a:cs typeface="Arial" panose="020B0604020202020204" pitchFamily="34" charset="0"/>
              </a:rPr>
              <a:t>, </a:t>
            </a:r>
            <a:endParaRPr lang="fr-FR" sz="2400" dirty="0">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6F1DF7E8-01BB-D071-0D55-33B743E19E14}"/>
              </a:ext>
            </a:extLst>
          </p:cNvPr>
          <p:cNvSpPr>
            <a:spLocks noGrp="1"/>
          </p:cNvSpPr>
          <p:nvPr>
            <p:ph idx="1"/>
          </p:nvPr>
        </p:nvSpPr>
        <p:spPr>
          <a:xfrm>
            <a:off x="282388" y="2084293"/>
            <a:ext cx="11672047" cy="4504765"/>
          </a:xfrm>
        </p:spPr>
        <p:txBody>
          <a:bodyPr>
            <a:normAutofit/>
          </a:bodyPr>
          <a:lstStyle/>
          <a:p>
            <a:pPr marL="0" indent="0" algn="ctr">
              <a:buNone/>
            </a:pPr>
            <a:endParaRPr lang="fr-FR" sz="2400" b="1" i="0" u="none" strike="noStrike" baseline="0" dirty="0">
              <a:latin typeface="Arial" panose="020B0604020202020204" pitchFamily="34" charset="0"/>
              <a:cs typeface="Arial" panose="020B0604020202020204" pitchFamily="34" charset="0"/>
            </a:endParaRPr>
          </a:p>
          <a:p>
            <a:pPr marL="0" indent="0" algn="ctr">
              <a:buNone/>
            </a:pPr>
            <a:r>
              <a:rPr lang="fr-FR" sz="2800" b="1" dirty="0">
                <a:latin typeface="Arial" panose="020B0604020202020204" pitchFamily="34" charset="0"/>
                <a:cs typeface="Arial" panose="020B0604020202020204" pitchFamily="34" charset="0"/>
              </a:rPr>
              <a:t>GUIDE POUR LA FORMATION SUR L’IMPLEMENTATION DU </a:t>
            </a:r>
            <a:r>
              <a:rPr lang="fr-FR" sz="2800" b="1" i="0" u="none" strike="noStrike" baseline="0" dirty="0">
                <a:latin typeface="Arial" panose="020B0604020202020204" pitchFamily="34" charset="0"/>
              </a:rPr>
              <a:t>GUIDE D'OPÉRATIONNALISATION DES PROJETS ZESNG</a:t>
            </a:r>
          </a:p>
          <a:p>
            <a:pPr marL="0" indent="0" algn="ctr">
              <a:buNone/>
            </a:pPr>
            <a:r>
              <a:rPr lang="fr-FR" sz="2800" b="1" dirty="0">
                <a:latin typeface="Arial" panose="020B0604020202020204" pitchFamily="34" charset="0"/>
                <a:cs typeface="Arial" panose="020B0604020202020204" pitchFamily="34" charset="0"/>
              </a:rPr>
              <a:t>D</a:t>
            </a:r>
            <a:r>
              <a:rPr lang="fr-FR" sz="2800" b="1" i="0" u="none" strike="noStrike" baseline="0" dirty="0">
                <a:latin typeface="Arial" panose="020B0604020202020204" pitchFamily="34" charset="0"/>
                <a:cs typeface="Arial" panose="020B0604020202020204" pitchFamily="34" charset="0"/>
              </a:rPr>
              <a:t>ocuments techniques et didactiques</a:t>
            </a:r>
          </a:p>
          <a:p>
            <a:pPr marL="0" indent="0" algn="ctr">
              <a:buNone/>
            </a:pPr>
            <a:r>
              <a:rPr lang="fr-FR" sz="2800" b="1" dirty="0">
                <a:latin typeface="Arial" panose="020B0604020202020204" pitchFamily="34" charset="0"/>
                <a:cs typeface="Arial" panose="020B0604020202020204" pitchFamily="34" charset="0"/>
              </a:rPr>
              <a:t>Douala 21/23 Janvier 2024</a:t>
            </a:r>
            <a:endParaRPr lang="fr-FR" sz="2800" b="1" i="0" u="none" strike="noStrike" baseline="0" dirty="0">
              <a:latin typeface="Arial" panose="020B0604020202020204" pitchFamily="34" charset="0"/>
              <a:cs typeface="Arial" panose="020B0604020202020204" pitchFamily="34" charset="0"/>
            </a:endParaRPr>
          </a:p>
          <a:p>
            <a:pPr marL="0" indent="0">
              <a:buNone/>
            </a:pPr>
            <a:r>
              <a:rPr lang="fr-FR" sz="2800" b="1" dirty="0">
                <a:latin typeface="Arial" panose="020B0604020202020204" pitchFamily="34" charset="0"/>
                <a:cs typeface="Arial" panose="020B0604020202020204" pitchFamily="34" charset="0"/>
              </a:rPr>
              <a:t>											</a:t>
            </a:r>
          </a:p>
          <a:p>
            <a:pPr marL="0" indent="0">
              <a:buNone/>
            </a:pPr>
            <a:r>
              <a:rPr lang="fr-FR" sz="2800" b="1" dirty="0">
                <a:latin typeface="Arial" panose="020B0604020202020204" pitchFamily="34" charset="0"/>
                <a:cs typeface="Arial" panose="020B0604020202020204" pitchFamily="34" charset="0"/>
              </a:rPr>
              <a:t>																	</a:t>
            </a:r>
          </a:p>
          <a:p>
            <a:pPr marL="0" indent="0">
              <a:buNone/>
            </a:pPr>
            <a:r>
              <a:rPr lang="fr-FR" sz="2800" b="1" dirty="0">
                <a:latin typeface="Arial" panose="020B0604020202020204" pitchFamily="34" charset="0"/>
                <a:cs typeface="Arial" panose="020B0604020202020204" pitchFamily="34" charset="0"/>
              </a:rPr>
              <a:t>																	Francois SERRES</a:t>
            </a:r>
            <a:endParaRPr lang="fr-FR" sz="2800" b="1" i="0" u="none" strike="noStrike" baseline="0" dirty="0">
              <a:latin typeface="Arial" panose="020B0604020202020204" pitchFamily="34" charset="0"/>
              <a:cs typeface="Arial" panose="020B0604020202020204" pitchFamily="34" charset="0"/>
            </a:endParaRPr>
          </a:p>
          <a:p>
            <a:pPr marL="0" indent="0">
              <a:buNone/>
            </a:pPr>
            <a:endParaRPr lang="fr-FR" sz="2800" b="1" i="0" u="none" strike="noStrike" baseline="0" dirty="0">
              <a:latin typeface="Arial" panose="020B0604020202020204" pitchFamily="34" charset="0"/>
            </a:endParaRPr>
          </a:p>
          <a:p>
            <a:pPr marL="0" indent="0" algn="ctr">
              <a:buNone/>
            </a:pPr>
            <a:endParaRPr lang="fr-FR" sz="2800" b="1" dirty="0">
              <a:latin typeface="Arial" panose="020B0604020202020204" pitchFamily="34" charset="0"/>
            </a:endParaRPr>
          </a:p>
          <a:p>
            <a:pPr marL="0" indent="0" algn="ctr">
              <a:buNone/>
            </a:pPr>
            <a:endParaRPr lang="fr-FR" sz="2800" b="1" i="0" u="none" strike="noStrike" baseline="0" dirty="0">
              <a:latin typeface="Arial" panose="020B0604020202020204" pitchFamily="34" charset="0"/>
            </a:endParaRPr>
          </a:p>
          <a:p>
            <a:pPr marL="0" indent="0" algn="ctr">
              <a:buNone/>
            </a:pPr>
            <a:endParaRPr lang="fr-FR" sz="2800" b="1" dirty="0">
              <a:latin typeface="Arial" panose="020B0604020202020204" pitchFamily="34" charset="0"/>
            </a:endParaRPr>
          </a:p>
          <a:p>
            <a:pPr marL="0" indent="0" algn="ctr">
              <a:buNone/>
            </a:pPr>
            <a:endParaRPr lang="fr-FR" sz="2800" b="1" dirty="0"/>
          </a:p>
        </p:txBody>
      </p:sp>
    </p:spTree>
    <p:extLst>
      <p:ext uri="{BB962C8B-B14F-4D97-AF65-F5344CB8AC3E}">
        <p14:creationId xmlns:p14="http://schemas.microsoft.com/office/powerpoint/2010/main" val="1320279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6F327B-1A61-4749-85A1-B599A1858A24}"/>
              </a:ext>
            </a:extLst>
          </p:cNvPr>
          <p:cNvSpPr>
            <a:spLocks noGrp="1"/>
          </p:cNvSpPr>
          <p:nvPr>
            <p:ph type="title"/>
          </p:nvPr>
        </p:nvSpPr>
        <p:spPr>
          <a:xfrm>
            <a:off x="469900" y="292100"/>
            <a:ext cx="11163300" cy="762000"/>
          </a:xfrm>
        </p:spPr>
        <p:txBody>
          <a:bodyPr>
            <a:normAutofit fontScale="90000"/>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TABLE DES MATIERES DE LA FORMATION</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0B210D99-25B8-8A83-BFAE-761ECBC08868}"/>
              </a:ext>
            </a:extLst>
          </p:cNvPr>
          <p:cNvSpPr>
            <a:spLocks noGrp="1"/>
          </p:cNvSpPr>
          <p:nvPr>
            <p:ph idx="1"/>
          </p:nvPr>
        </p:nvSpPr>
        <p:spPr>
          <a:xfrm>
            <a:off x="228600" y="1206500"/>
            <a:ext cx="11722100" cy="5359399"/>
          </a:xfrm>
        </p:spPr>
        <p:txBody>
          <a:bodyPr>
            <a:noAutofit/>
          </a:bodyPr>
          <a:lstStyle/>
          <a:p>
            <a:r>
              <a:rPr lang="fr-FR" sz="3200" dirty="0">
                <a:latin typeface="Arial" panose="020B0604020202020204" pitchFamily="34" charset="0"/>
                <a:cs typeface="Arial" panose="020B0604020202020204" pitchFamily="34" charset="0"/>
              </a:rPr>
              <a:t>Module I : </a:t>
            </a:r>
            <a:r>
              <a:rPr lang="fr-FR" sz="3200" b="1" kern="0" dirty="0">
                <a:effectLst/>
                <a:latin typeface="Arial" panose="020B0604020202020204" pitchFamily="34" charset="0"/>
                <a:ea typeface="DengXian" panose="02010600030101010101" pitchFamily="2" charset="-122"/>
                <a:cs typeface="Arial" panose="020B0604020202020204" pitchFamily="34" charset="0"/>
              </a:rPr>
              <a:t>Développement des ZES en Afrique Centrale : Objectifs des nouvelles ZESNG, Stratégie et Feuille de route</a:t>
            </a:r>
            <a:endParaRPr lang="fr-FR" sz="3200" dirty="0">
              <a:latin typeface="Arial" panose="020B0604020202020204" pitchFamily="34" charset="0"/>
              <a:cs typeface="Arial" panose="020B0604020202020204" pitchFamily="34" charset="0"/>
            </a:endParaRPr>
          </a:p>
          <a:p>
            <a:r>
              <a:rPr lang="fr-FR" sz="3200" dirty="0">
                <a:latin typeface="Arial" panose="020B0604020202020204" pitchFamily="34" charset="0"/>
                <a:cs typeface="Arial" panose="020B0604020202020204" pitchFamily="34" charset="0"/>
              </a:rPr>
              <a:t>Module II :</a:t>
            </a:r>
            <a:r>
              <a:rPr lang="fr-FR" sz="3200" b="1" kern="0" dirty="0">
                <a:effectLst/>
                <a:latin typeface="Arial" panose="020B0604020202020204" pitchFamily="34" charset="0"/>
                <a:ea typeface="DengXian" panose="02010600030101010101" pitchFamily="2" charset="-122"/>
                <a:cs typeface="Arial" panose="020B0604020202020204" pitchFamily="34" charset="0"/>
              </a:rPr>
              <a:t> Plan directeur d’industrialisation régional, problématiques d‘implémentation, chaînes de valeurs régionales, Hubs régionaux, Corridors</a:t>
            </a:r>
            <a:r>
              <a:rPr lang="fr-FR" sz="3200" kern="0" dirty="0">
                <a:effectLst/>
                <a:latin typeface="Arial" panose="020B0604020202020204" pitchFamily="34" charset="0"/>
                <a:ea typeface="DengXian" panose="02010600030101010101" pitchFamily="2" charset="-122"/>
                <a:cs typeface="Arial" panose="020B0604020202020204" pitchFamily="34" charset="0"/>
              </a:rPr>
              <a:t> </a:t>
            </a:r>
            <a:endParaRPr lang="fr-FR" sz="3200" dirty="0">
              <a:latin typeface="Arial" panose="020B0604020202020204" pitchFamily="34" charset="0"/>
              <a:cs typeface="Arial" panose="020B0604020202020204" pitchFamily="34" charset="0"/>
            </a:endParaRPr>
          </a:p>
          <a:p>
            <a:r>
              <a:rPr lang="fr-FR" sz="3200" dirty="0">
                <a:latin typeface="Arial" panose="020B0604020202020204" pitchFamily="34" charset="0"/>
                <a:cs typeface="Arial" panose="020B0604020202020204" pitchFamily="34" charset="0"/>
              </a:rPr>
              <a:t>Module III :</a:t>
            </a:r>
            <a:r>
              <a:rPr lang="fr-FR" sz="3200" b="1" kern="0" dirty="0">
                <a:effectLst/>
                <a:latin typeface="Arial" panose="020B0604020202020204" pitchFamily="34" charset="0"/>
                <a:ea typeface="DengXian" panose="02010600030101010101" pitchFamily="2" charset="-122"/>
                <a:cs typeface="Arial" panose="020B0604020202020204" pitchFamily="34" charset="0"/>
              </a:rPr>
              <a:t> Développement des ZES en Afrique Centrale : Étude d’opportunité, de faisabilité et modèles de contrat</a:t>
            </a:r>
            <a:endParaRPr lang="fr-FR" sz="3200" dirty="0">
              <a:latin typeface="Arial" panose="020B0604020202020204" pitchFamily="34" charset="0"/>
              <a:cs typeface="Arial" panose="020B0604020202020204" pitchFamily="34" charset="0"/>
            </a:endParaRPr>
          </a:p>
          <a:p>
            <a:r>
              <a:rPr lang="fr-FR" sz="3200" dirty="0">
                <a:latin typeface="Arial" panose="020B0604020202020204" pitchFamily="34" charset="0"/>
                <a:cs typeface="Arial" panose="020B0604020202020204" pitchFamily="34" charset="0"/>
              </a:rPr>
              <a:t>Module IV :</a:t>
            </a:r>
            <a:r>
              <a:rPr lang="fr-FR" sz="3200" b="1" dirty="0">
                <a:latin typeface="Arial" panose="020B0604020202020204" pitchFamily="34" charset="0"/>
                <a:cs typeface="Arial" panose="020B0604020202020204" pitchFamily="34" charset="0"/>
              </a:rPr>
              <a:t> Réflexions sur la définition d’un cadre réglementaire harmonisé</a:t>
            </a:r>
            <a:endParaRPr lang="fr-FR"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0001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FB47F-88AE-930B-9795-6B11A6DE43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B141CA-749C-0D20-306C-D6B194430299}"/>
              </a:ext>
            </a:extLst>
          </p:cNvPr>
          <p:cNvSpPr>
            <a:spLocks noGrp="1"/>
          </p:cNvSpPr>
          <p:nvPr>
            <p:ph type="title"/>
          </p:nvPr>
        </p:nvSpPr>
        <p:spPr>
          <a:xfrm>
            <a:off x="677334" y="174812"/>
            <a:ext cx="8596668" cy="874059"/>
          </a:xfrm>
        </p:spPr>
        <p:txBody>
          <a:bodyPr>
            <a:normAutofit fontScale="90000"/>
          </a:bodyPr>
          <a:lstStyle/>
          <a:p>
            <a:pPr algn="ctr"/>
            <a:r>
              <a:rPr lang="fr-FR" sz="2400" b="1" kern="0" dirty="0">
                <a:effectLst/>
                <a:latin typeface="Arial" panose="020B0604020202020204" pitchFamily="34" charset="0"/>
                <a:ea typeface="DengXian" panose="02010600030101010101" pitchFamily="2" charset="-122"/>
                <a:cs typeface="Arial" panose="020B0604020202020204" pitchFamily="34" charset="0"/>
              </a:rPr>
              <a:t>Module I : Développement des ZES en Afrique Centrale : Objectifs des nouvelles ZESNG, Stratégie et Feuille de route</a:t>
            </a:r>
            <a:endParaRPr lang="fr-FR" sz="2400" dirty="0">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AE4F6A60-4A29-8204-8489-601F285E3D54}"/>
              </a:ext>
            </a:extLst>
          </p:cNvPr>
          <p:cNvSpPr>
            <a:spLocks noGrp="1"/>
          </p:cNvSpPr>
          <p:nvPr>
            <p:ph idx="1"/>
          </p:nvPr>
        </p:nvSpPr>
        <p:spPr>
          <a:xfrm>
            <a:off x="282388" y="1586753"/>
            <a:ext cx="11631706" cy="5271247"/>
          </a:xfrm>
        </p:spPr>
        <p:txBody>
          <a:bodyPr>
            <a:normAutofit fontScale="92500" lnSpcReduction="20000"/>
          </a:bodyPr>
          <a:lstStyle/>
          <a:p>
            <a:pPr marL="0" indent="0" algn="ctr">
              <a:buNone/>
            </a:pPr>
            <a:r>
              <a:rPr lang="fr-FR" sz="2800" b="1" kern="0" dirty="0">
                <a:effectLst/>
                <a:latin typeface="Arial" panose="020B0604020202020204" pitchFamily="34" charset="0"/>
                <a:ea typeface="DengXian" panose="02010600030101010101" pitchFamily="2" charset="-122"/>
                <a:cs typeface="Arial" panose="020B0604020202020204" pitchFamily="34" charset="0"/>
              </a:rPr>
              <a:t>TABLE DES MATIERES</a:t>
            </a:r>
          </a:p>
          <a:p>
            <a:pPr marL="0" indent="0" algn="ctr">
              <a:buNone/>
            </a:pPr>
            <a:endParaRPr lang="fr-FR" sz="2800" b="1" kern="0" dirty="0">
              <a:effectLst/>
              <a:latin typeface="Arial" panose="020B0604020202020204" pitchFamily="34" charset="0"/>
              <a:ea typeface="DengXian" panose="02010600030101010101" pitchFamily="2" charset="-122"/>
              <a:cs typeface="Arial" panose="020B0604020202020204" pitchFamily="34" charset="0"/>
            </a:endParaRPr>
          </a:p>
          <a:p>
            <a:r>
              <a:rPr lang="fr-FR" sz="3600" b="1" kern="0" dirty="0">
                <a:effectLst/>
                <a:latin typeface="Arial" panose="020B0604020202020204" pitchFamily="34" charset="0"/>
                <a:ea typeface="DengXian" panose="02010600030101010101" pitchFamily="2" charset="-122"/>
                <a:cs typeface="Arial" panose="020B0604020202020204" pitchFamily="34" charset="0"/>
              </a:rPr>
              <a:t>Contexte de la formation</a:t>
            </a:r>
          </a:p>
          <a:p>
            <a:r>
              <a:rPr lang="fr-FR" sz="3600" b="1" kern="0" dirty="0">
                <a:latin typeface="Arial" panose="020B0604020202020204" pitchFamily="34" charset="0"/>
                <a:ea typeface="DengXian" panose="02010600030101010101" pitchFamily="2" charset="-122"/>
                <a:cs typeface="Arial" panose="020B0604020202020204" pitchFamily="34" charset="0"/>
              </a:rPr>
              <a:t>Bilan des ZES en Afrique, Tendances récentes</a:t>
            </a:r>
          </a:p>
          <a:p>
            <a:r>
              <a:rPr lang="fr-FR" sz="3600" b="1" kern="0" dirty="0">
                <a:latin typeface="Arial" panose="020B0604020202020204" pitchFamily="34" charset="0"/>
                <a:ea typeface="DengXian" panose="02010600030101010101" pitchFamily="2" charset="-122"/>
                <a:cs typeface="Arial" panose="020B0604020202020204" pitchFamily="34" charset="0"/>
              </a:rPr>
              <a:t>Pluralité de définitions des ZESNG</a:t>
            </a:r>
          </a:p>
          <a:p>
            <a:r>
              <a:rPr lang="en-US" sz="3600" b="1" dirty="0">
                <a:latin typeface="Arial" panose="020B0604020202020204" pitchFamily="34" charset="0"/>
                <a:cs typeface="Arial" panose="020B0604020202020204" pitchFamily="34" charset="0"/>
              </a:rPr>
              <a:t>Parcs Eco-</a:t>
            </a:r>
            <a:r>
              <a:rPr lang="en-US" sz="3600" b="1" dirty="0" err="1">
                <a:latin typeface="Arial" panose="020B0604020202020204" pitchFamily="34" charset="0"/>
                <a:cs typeface="Arial" panose="020B0604020202020204" pitchFamily="34" charset="0"/>
              </a:rPr>
              <a:t>industriel</a:t>
            </a:r>
            <a:r>
              <a:rPr lang="en-US" sz="3600" b="1" dirty="0">
                <a:latin typeface="Arial" panose="020B0604020202020204" pitchFamily="34" charset="0"/>
                <a:cs typeface="Arial" panose="020B0604020202020204" pitchFamily="34" charset="0"/>
              </a:rPr>
              <a:t>/</a:t>
            </a:r>
            <a:r>
              <a:rPr lang="fr-FR" sz="3600" b="1" kern="0" dirty="0">
                <a:latin typeface="Arial" panose="020B0604020202020204" pitchFamily="34" charset="0"/>
                <a:ea typeface="DengXian" panose="02010600030101010101" pitchFamily="2" charset="-122"/>
                <a:cs typeface="Arial" panose="020B0604020202020204" pitchFamily="34" charset="0"/>
              </a:rPr>
              <a:t>Économie circulaire</a:t>
            </a:r>
          </a:p>
          <a:p>
            <a:r>
              <a:rPr lang="fr-FR" sz="3600" b="1" kern="0" dirty="0">
                <a:latin typeface="Arial" panose="020B0604020202020204" pitchFamily="34" charset="0"/>
                <a:ea typeface="DengXian" panose="02010600030101010101" pitchFamily="2" charset="-122"/>
                <a:cs typeface="Arial" panose="020B0604020202020204" pitchFamily="34" charset="0"/>
              </a:rPr>
              <a:t>Stratégie, Principaux principes, Guide d’opérationnalisation</a:t>
            </a:r>
          </a:p>
          <a:p>
            <a:r>
              <a:rPr lang="fr-FR" sz="3600" b="1" kern="0" dirty="0">
                <a:effectLst/>
                <a:latin typeface="Arial" panose="020B0604020202020204" pitchFamily="34" charset="0"/>
                <a:ea typeface="DengXian" panose="02010600030101010101" pitchFamily="2" charset="-122"/>
                <a:cs typeface="Arial" panose="020B0604020202020204" pitchFamily="34" charset="0"/>
              </a:rPr>
              <a:t>Feui</a:t>
            </a:r>
            <a:r>
              <a:rPr lang="fr-FR" sz="3600" b="1" kern="0" dirty="0">
                <a:latin typeface="Arial" panose="020B0604020202020204" pitchFamily="34" charset="0"/>
                <a:ea typeface="DengXian" panose="02010600030101010101" pitchFamily="2" charset="-122"/>
                <a:cs typeface="Arial" panose="020B0604020202020204" pitchFamily="34" charset="0"/>
              </a:rPr>
              <a:t>lle de route (national, régional) : Phases de développement des ZES</a:t>
            </a:r>
          </a:p>
          <a:p>
            <a:endParaRPr lang="fr-FR" dirty="0"/>
          </a:p>
        </p:txBody>
      </p:sp>
    </p:spTree>
    <p:extLst>
      <p:ext uri="{BB962C8B-B14F-4D97-AF65-F5344CB8AC3E}">
        <p14:creationId xmlns:p14="http://schemas.microsoft.com/office/powerpoint/2010/main" val="744613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A53FD5-9B1D-9BEF-5926-0A0A292C8274}"/>
              </a:ext>
            </a:extLst>
          </p:cNvPr>
          <p:cNvSpPr>
            <a:spLocks noGrp="1"/>
          </p:cNvSpPr>
          <p:nvPr>
            <p:ph type="title"/>
          </p:nvPr>
        </p:nvSpPr>
        <p:spPr>
          <a:xfrm>
            <a:off x="677334" y="206829"/>
            <a:ext cx="8596668" cy="653142"/>
          </a:xfrm>
        </p:spPr>
        <p:txBody>
          <a:bodyPr>
            <a:normAutofit/>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Contexte de la Formation</a:t>
            </a:r>
            <a:endParaRPr lang="fr-FR" dirty="0"/>
          </a:p>
        </p:txBody>
      </p:sp>
      <p:sp>
        <p:nvSpPr>
          <p:cNvPr id="3" name="Espace réservé du contenu 2">
            <a:extLst>
              <a:ext uri="{FF2B5EF4-FFF2-40B4-BE49-F238E27FC236}">
                <a16:creationId xmlns:a16="http://schemas.microsoft.com/office/drawing/2014/main" id="{DF7D426E-9BDF-D87C-A12A-54AD185A1D90}"/>
              </a:ext>
            </a:extLst>
          </p:cNvPr>
          <p:cNvSpPr>
            <a:spLocks noGrp="1"/>
          </p:cNvSpPr>
          <p:nvPr>
            <p:ph idx="1"/>
          </p:nvPr>
        </p:nvSpPr>
        <p:spPr>
          <a:xfrm>
            <a:off x="0" y="968828"/>
            <a:ext cx="12191999" cy="5889171"/>
          </a:xfrm>
        </p:spPr>
        <p:txBody>
          <a:bodyPr>
            <a:noAutofit/>
          </a:bodyPr>
          <a:lstStyle/>
          <a:p>
            <a:r>
              <a:rPr lang="fr-FR" sz="2400" dirty="0">
                <a:latin typeface="Arial" panose="020B0604020202020204" pitchFamily="34" charset="0"/>
                <a:cs typeface="Arial" panose="020B0604020202020204" pitchFamily="34" charset="0"/>
              </a:rPr>
              <a:t>La CEA a, courant 2022, engagé une consultation pour, sur la base d’un diagnostic des ZES développées en Afrique, proposer un nouveau concept de ZESNG, permettant de résoudre les déficits de développement constatés ;</a:t>
            </a:r>
          </a:p>
          <a:p>
            <a:r>
              <a:rPr lang="fr-FR" sz="2400" dirty="0">
                <a:latin typeface="Arial" panose="020B0604020202020204" pitchFamily="34" charset="0"/>
                <a:cs typeface="Arial" panose="020B0604020202020204" pitchFamily="34" charset="0"/>
              </a:rPr>
              <a:t>Une stratégie a été élaborée, avec un guide d’opérationnalisation de ces nouvelles ZES et une feuille de route à développer au niveau national, comme régional. Cette feuille de route permettait de proposer un mode de déclinaison des projets de ZES, et ce depuis leur identification jusqu’à leur mode d’exécution ;</a:t>
            </a:r>
          </a:p>
          <a:p>
            <a:r>
              <a:rPr lang="fr-FR" sz="2400" dirty="0">
                <a:latin typeface="Arial" panose="020B0604020202020204" pitchFamily="34" charset="0"/>
                <a:cs typeface="Arial" panose="020B0604020202020204" pitchFamily="34" charset="0"/>
              </a:rPr>
              <a:t>La formation a pour objet de poursuivre cette tâche, permettant une meilleure appropriation d’étapes du développement des ZES, en matière d’études et de contrats ;</a:t>
            </a:r>
          </a:p>
          <a:p>
            <a:r>
              <a:rPr lang="fr-FR" sz="2400" dirty="0">
                <a:latin typeface="Arial" panose="020B0604020202020204" pitchFamily="34" charset="0"/>
                <a:cs typeface="Arial" panose="020B0604020202020204" pitchFamily="34" charset="0"/>
              </a:rPr>
              <a:t>Toutefois, avant de les aborder, divers éléments d’ordre stratégique, comme de politique industrielle doivent être présentés ; il en est de même de plusieurs défis en termes d’infrastructures, de gouvernance, de financement et surtout d’objectifs de souveraineté. Ils sont autant de points d’attention dans l’élaboration de ces études et des contrats afférents.</a:t>
            </a:r>
          </a:p>
        </p:txBody>
      </p:sp>
    </p:spTree>
    <p:extLst>
      <p:ext uri="{BB962C8B-B14F-4D97-AF65-F5344CB8AC3E}">
        <p14:creationId xmlns:p14="http://schemas.microsoft.com/office/powerpoint/2010/main" val="1383543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A97403-AD51-EEAB-F694-C69FB66DB9E1}"/>
              </a:ext>
            </a:extLst>
          </p:cNvPr>
          <p:cNvSpPr>
            <a:spLocks noGrp="1"/>
          </p:cNvSpPr>
          <p:nvPr>
            <p:ph type="title"/>
          </p:nvPr>
        </p:nvSpPr>
        <p:spPr>
          <a:xfrm>
            <a:off x="677334" y="239486"/>
            <a:ext cx="10041466" cy="664028"/>
          </a:xfrm>
        </p:spPr>
        <p:txBody>
          <a:bodyPr>
            <a:normAutofit fontScale="90000"/>
          </a:bodyPr>
          <a:lstStyle/>
          <a:p>
            <a:pPr algn="ctr"/>
            <a:r>
              <a:rPr lang="fr-FR" sz="3600" b="1" kern="0" dirty="0">
                <a:latin typeface="Arial" panose="020B0604020202020204" pitchFamily="34" charset="0"/>
                <a:ea typeface="DengXian" panose="02010600030101010101" pitchFamily="2" charset="-122"/>
                <a:cs typeface="Arial" panose="020B0604020202020204" pitchFamily="34" charset="0"/>
              </a:rPr>
              <a:t>Bilan des ZES en Afrique, Tendances récentes</a:t>
            </a:r>
            <a:br>
              <a:rPr lang="fr-FR" sz="3600" b="1" kern="0" dirty="0">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D7FD9BF4-4D57-C50D-2527-FB6B54A87770}"/>
              </a:ext>
            </a:extLst>
          </p:cNvPr>
          <p:cNvSpPr>
            <a:spLocks noGrp="1"/>
          </p:cNvSpPr>
          <p:nvPr>
            <p:ph idx="1"/>
          </p:nvPr>
        </p:nvSpPr>
        <p:spPr>
          <a:xfrm>
            <a:off x="0" y="1001486"/>
            <a:ext cx="12192000" cy="5856514"/>
          </a:xfrm>
        </p:spPr>
        <p:txBody>
          <a:bodyPr>
            <a:normAutofit fontScale="92500" lnSpcReduction="10000"/>
          </a:bodyPr>
          <a:lstStyle/>
          <a:p>
            <a:pPr algn="just">
              <a:lnSpc>
                <a:spcPct val="115000"/>
              </a:lnSpc>
              <a:spcAft>
                <a:spcPts val="800"/>
              </a:spcAft>
            </a:pPr>
            <a:r>
              <a:rPr lang="fr-FR" sz="2500" spc="-30" dirty="0">
                <a:effectLst/>
                <a:latin typeface="Arial" panose="020B0604020202020204" pitchFamily="34" charset="0"/>
                <a:ea typeface="Calibri" panose="020F0502020204030204" pitchFamily="34" charset="0"/>
                <a:cs typeface="Arial" panose="020B0604020202020204" pitchFamily="34" charset="0"/>
              </a:rPr>
              <a:t>Le rapport stratégique </a:t>
            </a:r>
            <a:r>
              <a:rPr lang="fr-FR" sz="2500" spc="-30" dirty="0">
                <a:latin typeface="Arial" panose="020B0604020202020204" pitchFamily="34" charset="0"/>
                <a:ea typeface="Calibri" panose="020F0502020204030204" pitchFamily="34" charset="0"/>
                <a:cs typeface="Arial" panose="020B0604020202020204" pitchFamily="34" charset="0"/>
              </a:rPr>
              <a:t> (Annexes 1 et 2) </a:t>
            </a:r>
            <a:r>
              <a:rPr lang="fr-FR" sz="2500" spc="-30" dirty="0">
                <a:effectLst/>
                <a:latin typeface="Arial" panose="020B0604020202020204" pitchFamily="34" charset="0"/>
                <a:ea typeface="Calibri" panose="020F0502020204030204" pitchFamily="34" charset="0"/>
                <a:cs typeface="Arial" panose="020B0604020202020204" pitchFamily="34" charset="0"/>
              </a:rPr>
              <a:t>sur la base des documents consultés souligne que dans la plupart des cas, les performances des ZES en Afrique sont mitigés ; il met en exergue un déficit dans la conception et la mise en œuvre des politiques et programmes de ces ZES, ainsi que des retards dans leur opérationnalisation (insuffisances sur le plan des infrastructures et des services de base (électricité, eau, routes, délais administratifs, etc.) ;</a:t>
            </a:r>
            <a:endParaRPr lang="fr-FR" sz="25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800"/>
              </a:spcAft>
            </a:pPr>
            <a:r>
              <a:rPr lang="fr-FR" sz="2500" spc="-30" dirty="0">
                <a:effectLst/>
                <a:latin typeface="Arial" panose="020B0604020202020204" pitchFamily="34" charset="0"/>
                <a:ea typeface="Calibri" panose="020F0502020204030204" pitchFamily="34" charset="0"/>
                <a:cs typeface="Arial" panose="020B0604020202020204" pitchFamily="34" charset="0"/>
              </a:rPr>
              <a:t>De même, il est noté une faible part de l’industrie nationale concentrée dans les ZES, voire une incapacité généralisée de ces zones à contribuer au développement socio-économique des régions où elles sont situées ;</a:t>
            </a:r>
            <a:endParaRPr lang="fr-FR" sz="2500" dirty="0">
              <a:effectLst/>
              <a:latin typeface="Arial" panose="020B0604020202020204" pitchFamily="34" charset="0"/>
              <a:ea typeface="Calibri" panose="020F0502020204030204" pitchFamily="34" charset="0"/>
              <a:cs typeface="Arial" panose="020B0604020202020204" pitchFamily="34" charset="0"/>
            </a:endParaRPr>
          </a:p>
          <a:p>
            <a:pPr>
              <a:lnSpc>
                <a:spcPct val="110000"/>
              </a:lnSpc>
            </a:pPr>
            <a:r>
              <a:rPr lang="fr-FR" sz="2500" spc="-30" dirty="0">
                <a:effectLst/>
                <a:latin typeface="Arial" panose="020B0604020202020204" pitchFamily="34" charset="0"/>
                <a:ea typeface="Calibri" panose="020F0502020204030204" pitchFamily="34" charset="0"/>
                <a:cs typeface="Arial" panose="020B0604020202020204" pitchFamily="34" charset="0"/>
              </a:rPr>
              <a:t>Au titre des préoccupations mises en exergue, figure également pour les gouvernements le coût des ZES qui est imputable à la fois aux dépenses d’investissement dans les infrastructures et aux recettes fiscales perdues en raison des incitations offertes. Il est donc nécessaire de bien comparer dans l’adoption d’une stratégie des ZES leur avantages économiques et financiers au regard des dépenses publiques qu’elles engendrent ;</a:t>
            </a:r>
          </a:p>
          <a:p>
            <a:r>
              <a:rPr lang="fr-FR" sz="2500" spc="-30" dirty="0">
                <a:effectLst/>
                <a:latin typeface="Arial" panose="020B0604020202020204" pitchFamily="34" charset="0"/>
                <a:ea typeface="Calibri" panose="020F0502020204030204" pitchFamily="34" charset="0"/>
                <a:cs typeface="Arial" panose="020B0604020202020204" pitchFamily="34" charset="0"/>
              </a:rPr>
              <a:t>Un changement de paradigme était donc nécessaire. </a:t>
            </a:r>
            <a:endParaRPr lang="fr-FR" sz="25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effectLst/>
              <a:latin typeface="Calibri" panose="020F0502020204030204" pitchFamily="34" charset="0"/>
              <a:ea typeface="Calibri" panose="020F0502020204030204" pitchFamily="34" charset="0"/>
              <a:cs typeface="Arial" panose="020B0604020202020204" pitchFamily="34" charset="0"/>
            </a:endParaRPr>
          </a:p>
          <a:p>
            <a:endParaRPr lang="fr-FR" sz="1800" dirty="0">
              <a:effectLst/>
              <a:latin typeface="Calibri" panose="020F0502020204030204" pitchFamily="34" charset="0"/>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272982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F7D41F-1D2C-7615-1AB5-26B1DB2F8935}"/>
              </a:ext>
            </a:extLst>
          </p:cNvPr>
          <p:cNvSpPr>
            <a:spLocks noGrp="1"/>
          </p:cNvSpPr>
          <p:nvPr>
            <p:ph type="title"/>
          </p:nvPr>
        </p:nvSpPr>
        <p:spPr>
          <a:xfrm>
            <a:off x="677334" y="274320"/>
            <a:ext cx="8596668" cy="66294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Bilan des ZES en Afrique</a:t>
            </a:r>
            <a:endParaRPr lang="fr-FR" sz="3200" dirty="0"/>
          </a:p>
        </p:txBody>
      </p:sp>
      <p:sp>
        <p:nvSpPr>
          <p:cNvPr id="3" name="Espace réservé du contenu 2">
            <a:extLst>
              <a:ext uri="{FF2B5EF4-FFF2-40B4-BE49-F238E27FC236}">
                <a16:creationId xmlns:a16="http://schemas.microsoft.com/office/drawing/2014/main" id="{67AC8F95-B1A2-BEC9-17CB-88AFC1FE4B8C}"/>
              </a:ext>
            </a:extLst>
          </p:cNvPr>
          <p:cNvSpPr>
            <a:spLocks noGrp="1"/>
          </p:cNvSpPr>
          <p:nvPr>
            <p:ph idx="1"/>
          </p:nvPr>
        </p:nvSpPr>
        <p:spPr>
          <a:xfrm>
            <a:off x="0" y="937260"/>
            <a:ext cx="12192000" cy="5920740"/>
          </a:xfrm>
        </p:spPr>
        <p:txBody>
          <a:bodyPr>
            <a:noAutofit/>
          </a:bodyPr>
          <a:lstStyle/>
          <a:p>
            <a:r>
              <a:rPr lang="fr-FR" sz="2000" dirty="0">
                <a:latin typeface="Arial" panose="020B0604020202020204" pitchFamily="34" charset="0"/>
                <a:cs typeface="Arial" panose="020B0604020202020204" pitchFamily="34" charset="0"/>
              </a:rPr>
              <a:t>Il est nécessaire d’approfondir ces constats ;</a:t>
            </a:r>
          </a:p>
          <a:p>
            <a:r>
              <a:rPr lang="fr-FR" sz="2000" dirty="0">
                <a:latin typeface="Arial" panose="020B0604020202020204" pitchFamily="34" charset="0"/>
                <a:cs typeface="Arial" panose="020B0604020202020204" pitchFamily="34" charset="0"/>
              </a:rPr>
              <a:t>Ces résultats mitigés sont la conséquence d’orientations de politique économique, déclinées dans des cadres réglementaires qui ne permettaient pas de répondre aux attentes espérées :</a:t>
            </a:r>
          </a:p>
          <a:p>
            <a:r>
              <a:rPr lang="fr-FR" sz="2000" dirty="0">
                <a:latin typeface="Arial" panose="020B0604020202020204" pitchFamily="34" charset="0"/>
                <a:cs typeface="Arial" panose="020B0604020202020204" pitchFamily="34" charset="0"/>
              </a:rPr>
              <a:t>Le modèle économique est davantage tourné vers l’exportation avec des incitations fonctions du pourcentage d’exportation réalisé par les entreprises des ZES ; voir sur ce point l’exception de la législation de RDC ;</a:t>
            </a:r>
          </a:p>
          <a:p>
            <a:r>
              <a:rPr lang="fr-FR" sz="2000" dirty="0">
                <a:latin typeface="Arial" panose="020B0604020202020204" pitchFamily="34" charset="0"/>
                <a:cs typeface="Arial" panose="020B0604020202020204" pitchFamily="34" charset="0"/>
              </a:rPr>
              <a:t>Le modèle de ZES était peu adossé à la politique industrielle du pays, souvent élaborée après l’adoption des législations sur les ZES (Sénégal) ; </a:t>
            </a:r>
          </a:p>
          <a:p>
            <a:r>
              <a:rPr lang="fr-FR" sz="2000" dirty="0">
                <a:latin typeface="Arial" panose="020B0604020202020204" pitchFamily="34" charset="0"/>
                <a:cs typeface="Arial" panose="020B0604020202020204" pitchFamily="34" charset="0"/>
              </a:rPr>
              <a:t>Le cadre d’incitations n’était pas directement connecté aux valeurs ajoutées réalisées et au niveau de transformation des matières premières ;</a:t>
            </a:r>
          </a:p>
          <a:p>
            <a:r>
              <a:rPr lang="fr-FR" sz="2000" dirty="0">
                <a:latin typeface="Arial" panose="020B0604020202020204" pitchFamily="34" charset="0"/>
                <a:cs typeface="Arial" panose="020B0604020202020204" pitchFamily="34" charset="0"/>
              </a:rPr>
              <a:t>L’absence d’implications des Etats a laissé libre court à l’initiative privée, aux offres spontanées qui n’ont pas répondu aux exigences de politiques industrielles ; de même, l’implication du secteur privé nécessitait un accompagnement public, défaillant notamment en termes d’infrastructures, et pourtant affirmé dans les politiques industrielles (RDC) ;</a:t>
            </a:r>
          </a:p>
          <a:p>
            <a:r>
              <a:rPr lang="fr-FR" sz="2000" dirty="0">
                <a:latin typeface="Arial" panose="020B0604020202020204" pitchFamily="34" charset="0"/>
                <a:cs typeface="Arial" panose="020B0604020202020204" pitchFamily="34" charset="0"/>
              </a:rPr>
              <a:t>L’absence de dispositifs d’inclusivité des PME locales dans les dispositifs réglementaires doit être aussi relevé.</a:t>
            </a:r>
          </a:p>
          <a:p>
            <a:endParaRPr lang="fr-F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3200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325298-BBBA-8B0F-80D6-4DF9EB225700}"/>
              </a:ext>
            </a:extLst>
          </p:cNvPr>
          <p:cNvSpPr>
            <a:spLocks noGrp="1"/>
          </p:cNvSpPr>
          <p:nvPr>
            <p:ph type="title"/>
          </p:nvPr>
        </p:nvSpPr>
        <p:spPr>
          <a:xfrm>
            <a:off x="677334" y="228600"/>
            <a:ext cx="8596668" cy="588037"/>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Tendances récentes</a:t>
            </a:r>
            <a:endParaRPr lang="fr-FR" sz="3200" dirty="0"/>
          </a:p>
        </p:txBody>
      </p:sp>
      <p:sp>
        <p:nvSpPr>
          <p:cNvPr id="3" name="Espace réservé du contenu 2">
            <a:extLst>
              <a:ext uri="{FF2B5EF4-FFF2-40B4-BE49-F238E27FC236}">
                <a16:creationId xmlns:a16="http://schemas.microsoft.com/office/drawing/2014/main" id="{C7405306-398C-7074-D7FC-DFC7963BB589}"/>
              </a:ext>
            </a:extLst>
          </p:cNvPr>
          <p:cNvSpPr>
            <a:spLocks noGrp="1"/>
          </p:cNvSpPr>
          <p:nvPr>
            <p:ph idx="1"/>
          </p:nvPr>
        </p:nvSpPr>
        <p:spPr>
          <a:xfrm>
            <a:off x="0" y="914400"/>
            <a:ext cx="12192000" cy="5943600"/>
          </a:xfrm>
        </p:spPr>
        <p:txBody>
          <a:bodyPr>
            <a:noAutofit/>
          </a:bodyPr>
          <a:lstStyle/>
          <a:p>
            <a:r>
              <a:rPr lang="en-US" sz="2500" b="1" dirty="0">
                <a:latin typeface="Arial" panose="020B0604020202020204" pitchFamily="34" charset="0"/>
                <a:cs typeface="Arial" panose="020B0604020202020204" pitchFamily="34" charset="0"/>
              </a:rPr>
              <a:t>Characteristics, trends, and way forward for Special Economic Zones in Africa (Etude ONUDI/AEZO) – </a:t>
            </a:r>
            <a:r>
              <a:rPr lang="en-US" sz="2500" b="1" dirty="0" err="1">
                <a:latin typeface="Arial" panose="020B0604020202020204" pitchFamily="34" charset="0"/>
                <a:cs typeface="Arial" panose="020B0604020202020204" pitchFamily="34" charset="0"/>
              </a:rPr>
              <a:t>Annexe</a:t>
            </a:r>
            <a:r>
              <a:rPr lang="en-US" sz="2500" b="1" dirty="0">
                <a:latin typeface="Arial" panose="020B0604020202020204" pitchFamily="34" charset="0"/>
                <a:cs typeface="Arial" panose="020B0604020202020204" pitchFamily="34" charset="0"/>
              </a:rPr>
              <a:t> 3</a:t>
            </a:r>
          </a:p>
          <a:p>
            <a:r>
              <a:rPr lang="fr-FR" sz="2500" dirty="0">
                <a:effectLst/>
                <a:latin typeface="Arial" panose="020B0604020202020204" pitchFamily="34" charset="0"/>
                <a:ea typeface="Aptos" panose="020B0004020202020204" pitchFamily="34" charset="0"/>
                <a:cs typeface="Arial" panose="020B0604020202020204" pitchFamily="34" charset="0"/>
              </a:rPr>
              <a:t>Le manque relatif d’impact économique transformationnel à long terme de ces zones dans leurs économies respectives est probablement dû à leur conception et leur configuration sous-optimales, ainsi qu’à une mauvaise gestion qui ne parvient pas à capitaliser sur leur base d’actifs. L’enquête conclut que le fossé entre la définition des objectifs et leur réalisation à un degré satisfaisant est important ;</a:t>
            </a:r>
          </a:p>
          <a:p>
            <a:r>
              <a:rPr lang="fr-FR" sz="2500" dirty="0">
                <a:effectLst/>
                <a:latin typeface="Arial" panose="020B0604020202020204" pitchFamily="34" charset="0"/>
                <a:ea typeface="Aptos" panose="020B0004020202020204" pitchFamily="34" charset="0"/>
                <a:cs typeface="Arial" panose="020B0604020202020204" pitchFamily="34" charset="0"/>
              </a:rPr>
              <a:t>Les résultats de l’enquête montrent qu’il est important que les ZES tirent davantage parti des avantages de la numérisation, tant au niveau des infrastructures, en termes de connectivité et de bande passante, qu’au niveau opérationnel, en termes de promotion numérique des zones et des entreprises qui s’y trouvent. Améliorer les installations TIC dans les ZES africaines devrait donc également être une priorité clé, notamment par le développement d’une stratégie de l’industrie 4.0</a:t>
            </a:r>
            <a:r>
              <a:rPr lang="fr-FR" sz="2500" dirty="0">
                <a:latin typeface="Arial" panose="020B0604020202020204" pitchFamily="34" charset="0"/>
                <a:ea typeface="Aptos" panose="020B0004020202020204" pitchFamily="34" charset="0"/>
                <a:cs typeface="Arial" panose="020B0604020202020204" pitchFamily="34" charset="0"/>
              </a:rPr>
              <a:t>.</a:t>
            </a:r>
            <a:endParaRPr lang="fr-FR"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2472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A1A3E6-5992-4F05-FC88-C18D292BCA12}"/>
              </a:ext>
            </a:extLst>
          </p:cNvPr>
          <p:cNvSpPr>
            <a:spLocks noGrp="1"/>
          </p:cNvSpPr>
          <p:nvPr>
            <p:ph type="title"/>
          </p:nvPr>
        </p:nvSpPr>
        <p:spPr>
          <a:xfrm>
            <a:off x="677334" y="297180"/>
            <a:ext cx="8596668" cy="78867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Tendances récentes</a:t>
            </a:r>
            <a:endParaRPr lang="fr-FR" sz="3200" dirty="0"/>
          </a:p>
        </p:txBody>
      </p:sp>
      <p:sp>
        <p:nvSpPr>
          <p:cNvPr id="3" name="Espace réservé du contenu 2">
            <a:extLst>
              <a:ext uri="{FF2B5EF4-FFF2-40B4-BE49-F238E27FC236}">
                <a16:creationId xmlns:a16="http://schemas.microsoft.com/office/drawing/2014/main" id="{2C774FCD-8EEA-DB03-CCB1-317F78D4A321}"/>
              </a:ext>
            </a:extLst>
          </p:cNvPr>
          <p:cNvSpPr>
            <a:spLocks noGrp="1"/>
          </p:cNvSpPr>
          <p:nvPr>
            <p:ph idx="1"/>
          </p:nvPr>
        </p:nvSpPr>
        <p:spPr>
          <a:xfrm>
            <a:off x="80010" y="994410"/>
            <a:ext cx="12012930" cy="5783580"/>
          </a:xfrm>
        </p:spPr>
        <p:txBody>
          <a:bodyPr>
            <a:noAutofit/>
          </a:bodyPr>
          <a:lstStyle/>
          <a:p>
            <a:r>
              <a:rPr lang="fr-FR" sz="2800" dirty="0">
                <a:effectLst/>
                <a:latin typeface="Arial" panose="020B0604020202020204" pitchFamily="34" charset="0"/>
                <a:ea typeface="Aptos" panose="020B0004020202020204" pitchFamily="34" charset="0"/>
                <a:cs typeface="Arial" panose="020B0604020202020204" pitchFamily="34" charset="0"/>
              </a:rPr>
              <a:t>Les ZES africaines offrent une occasion unique de diversifier la composition sectorielle des économies hôtes. Les résultats de l’enquête suggèrent que les activités liées à la production des ZES africaines sont principalement axées sur les activités productives agro-connexes, suivies de près par la couture de vêtements prêts à porter. Compte tenu des incitations que les ZES peuvent offrir à diverses entreprises, le manque persistant d’application du concept de ZES au secteur touristique africain - un domaine en forte croissance - représente une occasion manquée ;</a:t>
            </a:r>
          </a:p>
          <a:p>
            <a:r>
              <a:rPr lang="fr-FR" sz="2800" dirty="0">
                <a:effectLst/>
                <a:latin typeface="Arial" panose="020B0604020202020204" pitchFamily="34" charset="0"/>
                <a:ea typeface="Aptos" panose="020B0004020202020204" pitchFamily="34" charset="0"/>
                <a:cs typeface="Arial" panose="020B0604020202020204" pitchFamily="34" charset="0"/>
              </a:rPr>
              <a:t>De même, les TIC, l’informatique et les logiciels restent négligeables dans les ZES africaines, tout comme le secteur financier (y compris les activités financières offshore), qui sont pratiquement inexistants dans la structure économique continentale.</a:t>
            </a:r>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164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CA7872-1674-71D8-112F-010FD6A9AEDD}"/>
              </a:ext>
            </a:extLst>
          </p:cNvPr>
          <p:cNvSpPr>
            <a:spLocks noGrp="1"/>
          </p:cNvSpPr>
          <p:nvPr>
            <p:ph type="title"/>
          </p:nvPr>
        </p:nvSpPr>
        <p:spPr>
          <a:xfrm>
            <a:off x="677334" y="213360"/>
            <a:ext cx="8596668" cy="701040"/>
          </a:xfrm>
        </p:spPr>
        <p:txBody>
          <a:bodyPr>
            <a:normAutofit fontScale="90000"/>
          </a:bodyPr>
          <a:lstStyle/>
          <a:p>
            <a:pPr algn="ctr"/>
            <a:r>
              <a:rPr lang="fr-FR" sz="3600" b="1" kern="0" dirty="0">
                <a:latin typeface="Arial" panose="020B0604020202020204" pitchFamily="34" charset="0"/>
                <a:ea typeface="DengXian" panose="02010600030101010101" pitchFamily="2" charset="-122"/>
                <a:cs typeface="Arial" panose="020B0604020202020204" pitchFamily="34" charset="0"/>
              </a:rPr>
              <a:t>Pluralité de définitions</a:t>
            </a:r>
            <a:br>
              <a:rPr lang="fr-FR" sz="3600" b="1" kern="0" dirty="0">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F860A8A2-989D-55E2-EF58-651A3D67D492}"/>
              </a:ext>
            </a:extLst>
          </p:cNvPr>
          <p:cNvSpPr>
            <a:spLocks noGrp="1"/>
          </p:cNvSpPr>
          <p:nvPr>
            <p:ph idx="1"/>
          </p:nvPr>
        </p:nvSpPr>
        <p:spPr>
          <a:xfrm>
            <a:off x="0" y="1040130"/>
            <a:ext cx="12192000" cy="5817870"/>
          </a:xfrm>
        </p:spPr>
        <p:txBody>
          <a:bodyPr>
            <a:normAutofit lnSpcReduction="10000"/>
          </a:bodyPr>
          <a:lstStyle/>
          <a:p>
            <a:r>
              <a:rPr lang="fr-FR" sz="2400" spc="-30" dirty="0">
                <a:effectLst/>
                <a:latin typeface="Arial" panose="020B0604020202020204" pitchFamily="34" charset="0"/>
                <a:ea typeface="Calibri" panose="020F0502020204030204" pitchFamily="34" charset="0"/>
                <a:cs typeface="Arial" panose="020B0604020202020204" pitchFamily="34" charset="0"/>
              </a:rPr>
              <a:t>Dans le rapport stratégique, il était fa</a:t>
            </a:r>
            <a:r>
              <a:rPr lang="fr-FR" sz="2400" spc="-30" dirty="0">
                <a:latin typeface="Arial" panose="020B0604020202020204" pitchFamily="34" charset="0"/>
                <a:ea typeface="Calibri" panose="020F0502020204030204" pitchFamily="34" charset="0"/>
                <a:cs typeface="Arial" panose="020B0604020202020204" pitchFamily="34" charset="0"/>
              </a:rPr>
              <a:t>it référence  au </a:t>
            </a:r>
            <a:r>
              <a:rPr lang="fr-FR" sz="2400" spc="-30" dirty="0">
                <a:effectLst/>
                <a:latin typeface="Arial" panose="020B0604020202020204" pitchFamily="34" charset="0"/>
                <a:ea typeface="Calibri" panose="020F0502020204030204" pitchFamily="34" charset="0"/>
                <a:cs typeface="Arial" panose="020B0604020202020204" pitchFamily="34" charset="0"/>
              </a:rPr>
              <a:t>Guide de l’UNCTAD sur les ZES en Afrique (Annexe 4) </a:t>
            </a:r>
            <a:r>
              <a:rPr lang="fr-FR" sz="2400" spc="-30" dirty="0">
                <a:latin typeface="Arial" panose="020B0604020202020204" pitchFamily="34" charset="0"/>
                <a:ea typeface="Calibri" panose="020F0502020204030204" pitchFamily="34" charset="0"/>
                <a:cs typeface="Arial" panose="020B0604020202020204" pitchFamily="34" charset="0"/>
              </a:rPr>
              <a:t>qui </a:t>
            </a:r>
            <a:r>
              <a:rPr lang="fr-FR" sz="2400" spc="-30" dirty="0">
                <a:effectLst/>
                <a:latin typeface="Arial" panose="020B0604020202020204" pitchFamily="34" charset="0"/>
                <a:ea typeface="Calibri" panose="020F0502020204030204" pitchFamily="34" charset="0"/>
                <a:cs typeface="Arial" panose="020B0604020202020204" pitchFamily="34" charset="0"/>
              </a:rPr>
              <a:t>indique : « Ce que l’on appelle les zones de nouvelle génération - ou zones 2.0, sont des </a:t>
            </a:r>
            <a:r>
              <a:rPr lang="fr-FR" sz="2400" b="1" spc="-30" dirty="0">
                <a:effectLst/>
                <a:latin typeface="Arial" panose="020B0604020202020204" pitchFamily="34" charset="0"/>
                <a:ea typeface="Calibri" panose="020F0502020204030204" pitchFamily="34" charset="0"/>
                <a:cs typeface="Arial" panose="020B0604020202020204" pitchFamily="34" charset="0"/>
              </a:rPr>
              <a:t>zones d’une plus grande superficie présentant davantage de liens avec l’économie locale, qui sont multifonctionnelles et moins dépendantes des incitations ;</a:t>
            </a:r>
            <a:endParaRPr lang="fr-FR" sz="2400" b="1" spc="-30" dirty="0">
              <a:latin typeface="Arial" panose="020B0604020202020204" pitchFamily="34" charset="0"/>
              <a:ea typeface="Calibri" panose="020F0502020204030204" pitchFamily="34" charset="0"/>
              <a:cs typeface="Arial" panose="020B0604020202020204" pitchFamily="34" charset="0"/>
            </a:endParaRPr>
          </a:p>
          <a:p>
            <a:r>
              <a:rPr lang="fr-FR" sz="2400" spc="-30" dirty="0">
                <a:effectLst/>
                <a:latin typeface="Arial" panose="020B0604020202020204" pitchFamily="34" charset="0"/>
                <a:ea typeface="Calibri" panose="020F0502020204030204" pitchFamily="34" charset="0"/>
                <a:cs typeface="Arial" panose="020B0604020202020204" pitchFamily="34" charset="0"/>
              </a:rPr>
              <a:t>Dans l’ouvrage d’</a:t>
            </a:r>
            <a:r>
              <a:rPr lang="fr-FR" sz="2400" spc="-30" dirty="0" err="1">
                <a:effectLst/>
                <a:latin typeface="Arial" panose="020B0604020202020204" pitchFamily="34" charset="0"/>
                <a:ea typeface="Calibri" panose="020F0502020204030204" pitchFamily="34" charset="0"/>
                <a:cs typeface="Arial" panose="020B0604020202020204" pitchFamily="34" charset="0"/>
              </a:rPr>
              <a:t>Okan</a:t>
            </a:r>
            <a:r>
              <a:rPr lang="fr-FR" sz="2400" spc="-30" dirty="0">
                <a:effectLst/>
                <a:latin typeface="Arial" panose="020B0604020202020204" pitchFamily="34" charset="0"/>
                <a:ea typeface="Calibri" panose="020F0502020204030204" pitchFamily="34" charset="0"/>
                <a:cs typeface="Arial" panose="020B0604020202020204" pitchFamily="34" charset="0"/>
              </a:rPr>
              <a:t> (Annexe 5), il est fait référence à PIA, une zone industrielle intégrée de nouvelle génération (Togo), caractérisée par un </a:t>
            </a:r>
            <a:r>
              <a:rPr lang="fr-FR" sz="2400" b="1" spc="-30" dirty="0">
                <a:effectLst/>
                <a:latin typeface="Arial" panose="020B0604020202020204" pitchFamily="34" charset="0"/>
                <a:ea typeface="Calibri" panose="020F0502020204030204" pitchFamily="34" charset="0"/>
                <a:cs typeface="Arial" panose="020B0604020202020204" pitchFamily="34" charset="0"/>
              </a:rPr>
              <a:t>fort engagement social et environnemental</a:t>
            </a:r>
            <a:r>
              <a:rPr lang="fr-FR" sz="2400" b="1" spc="-30" dirty="0">
                <a:latin typeface="Arial" panose="020B0604020202020204" pitchFamily="34" charset="0"/>
                <a:ea typeface="Calibri" panose="020F0502020204030204" pitchFamily="34" charset="0"/>
                <a:cs typeface="Arial" panose="020B0604020202020204" pitchFamily="34" charset="0"/>
              </a:rPr>
              <a:t> ;</a:t>
            </a:r>
            <a:endParaRPr lang="fr-FR" sz="2400" b="1" spc="-30" dirty="0">
              <a:effectLst/>
              <a:latin typeface="Arial" panose="020B0604020202020204" pitchFamily="34" charset="0"/>
              <a:ea typeface="Calibri" panose="020F0502020204030204" pitchFamily="34" charset="0"/>
              <a:cs typeface="Arial" panose="020B0604020202020204" pitchFamily="34" charset="0"/>
            </a:endParaRPr>
          </a:p>
          <a:p>
            <a:r>
              <a:rPr lang="fr-FR" sz="2400" b="1" spc="-30" dirty="0">
                <a:effectLst/>
                <a:latin typeface="Arial" panose="020B0604020202020204" pitchFamily="34" charset="0"/>
                <a:ea typeface="Calibri" panose="020F0502020204030204" pitchFamily="34" charset="0"/>
                <a:cs typeface="Arial" panose="020B0604020202020204" pitchFamily="34" charset="0"/>
              </a:rPr>
              <a:t>Ouvrage de référence - </a:t>
            </a:r>
            <a:r>
              <a:rPr lang="fr-FR" sz="2400" spc="-30" dirty="0">
                <a:effectLst/>
                <a:latin typeface="Arial" panose="020B0604020202020204" pitchFamily="34" charset="0"/>
                <a:ea typeface="Calibri" panose="020F0502020204030204" pitchFamily="34" charset="0"/>
                <a:cs typeface="Arial" panose="020B0604020202020204" pitchFamily="34" charset="0"/>
              </a:rPr>
              <a:t>des « </a:t>
            </a:r>
            <a:r>
              <a:rPr lang="fr-FR" sz="2400" b="1" spc="-30" dirty="0">
                <a:effectLst/>
                <a:latin typeface="Arial" panose="020B0604020202020204" pitchFamily="34" charset="0"/>
                <a:ea typeface="Calibri" panose="020F0502020204030204" pitchFamily="34" charset="0"/>
                <a:cs typeface="Arial" panose="020B0604020202020204" pitchFamily="34" charset="0"/>
              </a:rPr>
              <a:t>Zones Economiques Spéciales Sécurisées </a:t>
            </a:r>
            <a:r>
              <a:rPr lang="fr-FR" sz="2400" spc="-30" dirty="0">
                <a:effectLst/>
                <a:latin typeface="Arial" panose="020B0604020202020204" pitchFamily="34" charset="0"/>
                <a:ea typeface="Calibri" panose="020F0502020204030204" pitchFamily="34" charset="0"/>
                <a:cs typeface="Arial" panose="020B0604020202020204" pitchFamily="34" charset="0"/>
              </a:rPr>
              <a:t>– (Annexe 6) : La priorité économique des pays africains est de s’industrialiser, de transformer leurs matières premières, de s’équiper et de créer de l’emploi et de la valeur ajoutée localement. Avec une double préoccupation : trouver un équilibre entre les exportations, y compris vers le reste de l’Afrique, et la promotion de l’import-substitution</a:t>
            </a:r>
            <a:r>
              <a:rPr lang="fr-FR" sz="2400" spc="-30" dirty="0">
                <a:latin typeface="Arial" panose="020B0604020202020204" pitchFamily="34" charset="0"/>
                <a:ea typeface="Calibri" panose="020F0502020204030204" pitchFamily="34" charset="0"/>
                <a:cs typeface="Arial" panose="020B0604020202020204" pitchFamily="34" charset="0"/>
              </a:rPr>
              <a:t> ;</a:t>
            </a:r>
            <a:endParaRPr lang="fr-FR" sz="2400" spc="-30" dirty="0">
              <a:effectLst/>
              <a:latin typeface="Arial" panose="020B0604020202020204" pitchFamily="34" charset="0"/>
              <a:ea typeface="Calibri" panose="020F0502020204030204" pitchFamily="34" charset="0"/>
              <a:cs typeface="Arial" panose="020B0604020202020204" pitchFamily="34" charset="0"/>
            </a:endParaRPr>
          </a:p>
          <a:p>
            <a:r>
              <a:rPr lang="fr-FR" sz="2400" spc="-30" dirty="0">
                <a:effectLst/>
                <a:latin typeface="Arial" panose="020B0604020202020204" pitchFamily="34" charset="0"/>
                <a:ea typeface="Calibri" panose="020F0502020204030204" pitchFamily="34" charset="0"/>
                <a:cs typeface="Arial" panose="020B0604020202020204" pitchFamily="34" charset="0"/>
              </a:rPr>
              <a:t>Pour assurer leur succès, la première condition est d’inscrire les politiques des ZES dans le Plan national de développement du pays et d’y ajouter des objectifs de développement durable, de protection de l’environnement et de responsabilité sociétale</a:t>
            </a:r>
            <a:r>
              <a:rPr lang="fr-FR" sz="2400" spc="-30" dirty="0">
                <a:latin typeface="Arial" panose="020B0604020202020204" pitchFamily="34" charset="0"/>
                <a:ea typeface="Calibri" panose="020F0502020204030204" pitchFamily="34" charset="0"/>
                <a:cs typeface="Arial" panose="020B0604020202020204" pitchFamily="34" charset="0"/>
              </a:rPr>
              <a:t>.</a:t>
            </a:r>
            <a:r>
              <a:rPr lang="fr-FR" sz="2400" spc="-30" dirty="0">
                <a:effectLst/>
                <a:latin typeface="Arial" panose="020B0604020202020204" pitchFamily="34" charset="0"/>
                <a:ea typeface="Calibri" panose="020F0502020204030204" pitchFamily="34" charset="0"/>
                <a:cs typeface="Arial" panose="020B0604020202020204" pitchFamily="34" charset="0"/>
              </a:rPr>
              <a:t> </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1060040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AD7F2C-99DE-662A-D08D-4BCACF61DFD5}"/>
              </a:ext>
            </a:extLst>
          </p:cNvPr>
          <p:cNvSpPr>
            <a:spLocks noGrp="1"/>
          </p:cNvSpPr>
          <p:nvPr>
            <p:ph type="title"/>
          </p:nvPr>
        </p:nvSpPr>
        <p:spPr>
          <a:xfrm>
            <a:off x="677334" y="213360"/>
            <a:ext cx="10539306" cy="563880"/>
          </a:xfrm>
        </p:spPr>
        <p:txBody>
          <a:bodyPr>
            <a:no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Pluralité de définitions</a:t>
            </a:r>
            <a:endParaRPr lang="fr-FR" sz="3200" dirty="0"/>
          </a:p>
        </p:txBody>
      </p:sp>
      <p:sp>
        <p:nvSpPr>
          <p:cNvPr id="3" name="Espace réservé du contenu 2">
            <a:extLst>
              <a:ext uri="{FF2B5EF4-FFF2-40B4-BE49-F238E27FC236}">
                <a16:creationId xmlns:a16="http://schemas.microsoft.com/office/drawing/2014/main" id="{3D3FA62E-E97F-8C51-6280-FFE444B8F96E}"/>
              </a:ext>
            </a:extLst>
          </p:cNvPr>
          <p:cNvSpPr>
            <a:spLocks noGrp="1"/>
          </p:cNvSpPr>
          <p:nvPr>
            <p:ph idx="1"/>
          </p:nvPr>
        </p:nvSpPr>
        <p:spPr>
          <a:xfrm>
            <a:off x="0" y="1131570"/>
            <a:ext cx="12192000" cy="5646420"/>
          </a:xfrm>
        </p:spPr>
        <p:txBody>
          <a:bodyPr>
            <a:noAutofit/>
          </a:bodyPr>
          <a:lstStyle/>
          <a:p>
            <a:r>
              <a:rPr lang="fr-FR" sz="32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L’Initiative de la zone modèle </a:t>
            </a:r>
            <a:r>
              <a:rPr lang="fr-FR" sz="3200" kern="100" dirty="0">
                <a:solidFill>
                  <a:schemeClr val="tx1"/>
                </a:solidFill>
                <a:latin typeface="Arial" panose="020B0604020202020204" pitchFamily="34" charset="0"/>
                <a:ea typeface="Aptos" panose="020B0004020202020204" pitchFamily="34" charset="0"/>
                <a:cs typeface="Arial" panose="020B0604020202020204" pitchFamily="34" charset="0"/>
              </a:rPr>
              <a:t>des ODD : </a:t>
            </a:r>
            <a:r>
              <a:rPr lang="fr-FR" sz="32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Les membres fondateurs de GASEZ ont identifié des critères utilisés pour sélectionner les ZES selon les zones modèles ODD</a:t>
            </a:r>
            <a:r>
              <a:rPr lang="fr-FR" sz="3200" kern="100" dirty="0">
                <a:solidFill>
                  <a:schemeClr val="tx1"/>
                </a:solidFill>
                <a:latin typeface="Arial" panose="020B0604020202020204" pitchFamily="34" charset="0"/>
                <a:ea typeface="Aptos" panose="020B0004020202020204" pitchFamily="34" charset="0"/>
                <a:cs typeface="Arial" panose="020B0604020202020204" pitchFamily="34" charset="0"/>
              </a:rPr>
              <a:t> ;</a:t>
            </a:r>
            <a:endParaRPr lang="fr-FR" sz="32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r>
              <a:rPr lang="fr-FR" sz="32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Ces critères sont les suivants : (i) engagement envers le développement durable; (ii) la promotion de l’investissement dans les ODD; (iii) les niveaux des normes et de la conformité sociales, environnementales et de gouvernance; et les liens et retombées ;</a:t>
            </a:r>
          </a:p>
          <a:p>
            <a:r>
              <a:rPr lang="en-US" sz="3200" dirty="0">
                <a:latin typeface="Arial" panose="020B0604020202020204" pitchFamily="34" charset="0"/>
                <a:cs typeface="Arial" panose="020B0604020202020204" pitchFamily="34" charset="0"/>
              </a:rPr>
              <a:t>A new generation of science and technology parks (ONUDI) – </a:t>
            </a:r>
            <a:r>
              <a:rPr lang="en-US" sz="3200" dirty="0" err="1">
                <a:latin typeface="Arial" panose="020B0604020202020204" pitchFamily="34" charset="0"/>
                <a:cs typeface="Arial" panose="020B0604020202020204" pitchFamily="34" charset="0"/>
              </a:rPr>
              <a:t>Annexe</a:t>
            </a:r>
            <a:r>
              <a:rPr lang="en-US" sz="3200" dirty="0">
                <a:latin typeface="Arial" panose="020B0604020202020204" pitchFamily="34" charset="0"/>
                <a:cs typeface="Arial" panose="020B0604020202020204" pitchFamily="34" charset="0"/>
              </a:rPr>
              <a:t> 7);</a:t>
            </a:r>
            <a:endParaRPr lang="fr-FR" sz="3200"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r>
              <a:rPr lang="fr-FR" sz="3200" dirty="0">
                <a:solidFill>
                  <a:schemeClr val="tx1"/>
                </a:solidFill>
                <a:latin typeface="Arial" panose="020B0604020202020204" pitchFamily="34" charset="0"/>
                <a:cs typeface="Arial" panose="020B0604020202020204" pitchFamily="34" charset="0"/>
              </a:rPr>
              <a:t>Zone 4.0 ou </a:t>
            </a:r>
            <a:r>
              <a:rPr lang="fr-FR" sz="3200" dirty="0" err="1">
                <a:solidFill>
                  <a:schemeClr val="tx1"/>
                </a:solidFill>
                <a:latin typeface="Arial" panose="020B0604020202020204" pitchFamily="34" charset="0"/>
                <a:cs typeface="Arial" panose="020B0604020202020204" pitchFamily="34" charset="0"/>
              </a:rPr>
              <a:t>Nxt</a:t>
            </a:r>
            <a:r>
              <a:rPr lang="fr-FR" sz="3200" dirty="0">
                <a:solidFill>
                  <a:schemeClr val="tx1"/>
                </a:solidFill>
                <a:latin typeface="Arial" panose="020B0604020202020204" pitchFamily="34" charset="0"/>
                <a:cs typeface="Arial" panose="020B0604020202020204" pitchFamily="34" charset="0"/>
              </a:rPr>
              <a:t>  Zone : Zone du futur (</a:t>
            </a:r>
            <a:r>
              <a:rPr lang="fr-FR" sz="3200" u="none" strike="noStrike" dirty="0">
                <a:solidFill>
                  <a:schemeClr val="tx1"/>
                </a:solidFill>
                <a:effectLst/>
                <a:latin typeface="Arial" panose="020B0604020202020204" pitchFamily="34" charset="0"/>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Douglas van den Berghe</a:t>
            </a:r>
            <a:r>
              <a:rPr lang="fr-FR" sz="3200" u="none" strike="noStrike"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fr-FR"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3572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08AA990-AB7D-CF28-E114-DC2F2EA358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4310" y="388620"/>
            <a:ext cx="11635740" cy="6309360"/>
          </a:xfrm>
          <a:prstGeom prst="rect">
            <a:avLst/>
          </a:prstGeom>
          <a:noFill/>
          <a:ln>
            <a:noFill/>
          </a:ln>
        </p:spPr>
      </p:pic>
    </p:spTree>
    <p:extLst>
      <p:ext uri="{BB962C8B-B14F-4D97-AF65-F5344CB8AC3E}">
        <p14:creationId xmlns:p14="http://schemas.microsoft.com/office/powerpoint/2010/main" val="1977784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00B222-2789-879B-B580-6020170A7368}"/>
              </a:ext>
            </a:extLst>
          </p:cNvPr>
          <p:cNvSpPr>
            <a:spLocks noGrp="1"/>
          </p:cNvSpPr>
          <p:nvPr>
            <p:ph type="title"/>
          </p:nvPr>
        </p:nvSpPr>
        <p:spPr>
          <a:xfrm>
            <a:off x="677334" y="297180"/>
            <a:ext cx="8596668" cy="742950"/>
          </a:xfrm>
        </p:spPr>
        <p:txBody>
          <a:bodyPr/>
          <a:lstStyle/>
          <a:p>
            <a:pPr algn="ctr"/>
            <a:r>
              <a:rPr lang="fr-FR" sz="3600" b="1" kern="0" dirty="0">
                <a:latin typeface="Arial" panose="020B0604020202020204" pitchFamily="34" charset="0"/>
                <a:ea typeface="DengXian" panose="02010600030101010101" pitchFamily="2" charset="-122"/>
                <a:cs typeface="Arial" panose="020B0604020202020204" pitchFamily="34" charset="0"/>
              </a:rPr>
              <a:t>Pluralité de définitions</a:t>
            </a:r>
            <a:endParaRPr lang="fr-FR" dirty="0"/>
          </a:p>
        </p:txBody>
      </p:sp>
      <p:sp>
        <p:nvSpPr>
          <p:cNvPr id="3" name="Espace réservé du contenu 2">
            <a:extLst>
              <a:ext uri="{FF2B5EF4-FFF2-40B4-BE49-F238E27FC236}">
                <a16:creationId xmlns:a16="http://schemas.microsoft.com/office/drawing/2014/main" id="{36C64217-5BDD-E0E9-21E8-F61D25B923D0}"/>
              </a:ext>
            </a:extLst>
          </p:cNvPr>
          <p:cNvSpPr>
            <a:spLocks noGrp="1"/>
          </p:cNvSpPr>
          <p:nvPr>
            <p:ph idx="1"/>
          </p:nvPr>
        </p:nvSpPr>
        <p:spPr>
          <a:xfrm>
            <a:off x="0" y="1223010"/>
            <a:ext cx="12192000" cy="5513070"/>
          </a:xfrm>
        </p:spPr>
        <p:txBody>
          <a:bodyPr>
            <a:noAutofit/>
          </a:bodyPr>
          <a:lstStyle/>
          <a:p>
            <a:r>
              <a:rPr lang="en-US" sz="2800" b="1" dirty="0">
                <a:latin typeface="Arial" panose="020B0604020202020204" pitchFamily="34" charset="0"/>
                <a:cs typeface="Arial" panose="020B0604020202020204" pitchFamily="34" charset="0"/>
              </a:rPr>
              <a:t>Strategic Framework for Leveraging a New Generation of Industrial Parks and Zones for Inclusive and Sustainable Development (ONUDI) – </a:t>
            </a:r>
            <a:r>
              <a:rPr lang="en-US" sz="2800" b="1" dirty="0" err="1">
                <a:latin typeface="Arial" panose="020B0604020202020204" pitchFamily="34" charset="0"/>
                <a:cs typeface="Arial" panose="020B0604020202020204" pitchFamily="34" charset="0"/>
              </a:rPr>
              <a:t>Annexe</a:t>
            </a:r>
            <a:r>
              <a:rPr lang="en-US" sz="2800" b="1" dirty="0">
                <a:latin typeface="Arial" panose="020B0604020202020204" pitchFamily="34" charset="0"/>
                <a:cs typeface="Arial" panose="020B0604020202020204" pitchFamily="34" charset="0"/>
              </a:rPr>
              <a:t> 8</a:t>
            </a:r>
          </a:p>
          <a:p>
            <a:pPr lvl="1"/>
            <a:r>
              <a:rPr lang="en-US" sz="2800" dirty="0">
                <a:latin typeface="Arial" panose="020B0604020202020204" pitchFamily="34" charset="0"/>
                <a:cs typeface="Arial" panose="020B0604020202020204" pitchFamily="34" charset="0"/>
              </a:rPr>
              <a:t>Science and technology parks</a:t>
            </a:r>
          </a:p>
          <a:p>
            <a:pPr lvl="1"/>
            <a:r>
              <a:rPr lang="en-US" sz="2800" dirty="0">
                <a:latin typeface="Arial" panose="020B0604020202020204" pitchFamily="34" charset="0"/>
                <a:cs typeface="Arial" panose="020B0604020202020204" pitchFamily="34" charset="0"/>
              </a:rPr>
              <a:t>Research parks </a:t>
            </a:r>
          </a:p>
          <a:p>
            <a:pPr lvl="1"/>
            <a:r>
              <a:rPr lang="en-US" sz="2800" dirty="0">
                <a:latin typeface="Arial" panose="020B0604020202020204" pitchFamily="34" charset="0"/>
                <a:cs typeface="Arial" panose="020B0604020202020204" pitchFamily="34" charset="0"/>
              </a:rPr>
              <a:t>Technology parks </a:t>
            </a:r>
          </a:p>
          <a:p>
            <a:pPr lvl="1"/>
            <a:r>
              <a:rPr lang="en-US" sz="2800" dirty="0">
                <a:latin typeface="Arial" panose="020B0604020202020204" pitchFamily="34" charset="0"/>
                <a:cs typeface="Arial" panose="020B0604020202020204" pitchFamily="34" charset="0"/>
              </a:rPr>
              <a:t>Innovation areas </a:t>
            </a:r>
          </a:p>
          <a:p>
            <a:pPr lvl="1"/>
            <a:r>
              <a:rPr lang="en-US" sz="2800" b="1" dirty="0">
                <a:latin typeface="Arial" panose="020B0604020202020204" pitchFamily="34" charset="0"/>
                <a:cs typeface="Arial" panose="020B0604020202020204" pitchFamily="34" charset="0"/>
              </a:rPr>
              <a:t>Eco-industrial parks </a:t>
            </a:r>
          </a:p>
          <a:p>
            <a:pPr lvl="1"/>
            <a:r>
              <a:rPr lang="en-US" sz="2800" dirty="0">
                <a:latin typeface="Arial" panose="020B0604020202020204" pitchFamily="34" charset="0"/>
                <a:cs typeface="Arial" panose="020B0604020202020204" pitchFamily="34" charset="0"/>
              </a:rPr>
              <a:t>Smart parks and cities </a:t>
            </a:r>
          </a:p>
          <a:p>
            <a:pPr lvl="1"/>
            <a:r>
              <a:rPr lang="en-US" sz="2800" dirty="0">
                <a:latin typeface="Arial" panose="020B0604020202020204" pitchFamily="34" charset="0"/>
                <a:cs typeface="Arial" panose="020B0604020202020204" pitchFamily="34" charset="0"/>
              </a:rPr>
              <a:t>Clusters and industrial parks and zones </a:t>
            </a:r>
            <a:endParaRPr lang="fr-FR"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9309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A2C4A6-00BB-3DD1-E266-ADE20C1B8987}"/>
              </a:ext>
            </a:extLst>
          </p:cNvPr>
          <p:cNvSpPr>
            <a:spLocks noGrp="1"/>
          </p:cNvSpPr>
          <p:nvPr>
            <p:ph type="title"/>
          </p:nvPr>
        </p:nvSpPr>
        <p:spPr>
          <a:xfrm>
            <a:off x="677334" y="254000"/>
            <a:ext cx="8596668" cy="741680"/>
          </a:xfrm>
        </p:spPr>
        <p:txBody>
          <a:bodyPr>
            <a:normAutofit fontScale="90000"/>
          </a:bodyPr>
          <a:lstStyle/>
          <a:p>
            <a:pPr algn="ctr"/>
            <a:r>
              <a:rPr lang="en-US" sz="3600" b="1" dirty="0">
                <a:latin typeface="Arial" panose="020B0604020202020204" pitchFamily="34" charset="0"/>
                <a:cs typeface="Arial" panose="020B0604020202020204" pitchFamily="34" charset="0"/>
              </a:rPr>
              <a:t>Parcs Eco-</a:t>
            </a:r>
            <a:r>
              <a:rPr lang="en-US" sz="3600" b="1" dirty="0" err="1">
                <a:latin typeface="Arial" panose="020B0604020202020204" pitchFamily="34" charset="0"/>
                <a:cs typeface="Arial" panose="020B0604020202020204" pitchFamily="34" charset="0"/>
              </a:rPr>
              <a:t>industriel</a:t>
            </a:r>
            <a:br>
              <a:rPr lang="fr-FR" sz="3600" b="1" kern="0" dirty="0">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3B34868E-884E-8DC6-A497-8B03934A247B}"/>
              </a:ext>
            </a:extLst>
          </p:cNvPr>
          <p:cNvSpPr>
            <a:spLocks noGrp="1"/>
          </p:cNvSpPr>
          <p:nvPr>
            <p:ph idx="1"/>
          </p:nvPr>
        </p:nvSpPr>
        <p:spPr>
          <a:xfrm>
            <a:off x="0" y="995680"/>
            <a:ext cx="12192000" cy="5862320"/>
          </a:xfrm>
        </p:spPr>
        <p:txBody>
          <a:bodyPr>
            <a:normAutofit/>
          </a:bodyPr>
          <a:lstStyle/>
          <a:p>
            <a:r>
              <a:rPr lang="fr-FR" sz="2300" dirty="0">
                <a:latin typeface="Arial" panose="020B0604020202020204" pitchFamily="34" charset="0"/>
                <a:cs typeface="Arial" panose="020B0604020202020204" pitchFamily="34" charset="0"/>
              </a:rPr>
              <a:t>Un </a:t>
            </a:r>
            <a:r>
              <a:rPr lang="fr-FR" sz="2300" b="1" dirty="0">
                <a:latin typeface="Arial" panose="020B0604020202020204" pitchFamily="34" charset="0"/>
                <a:cs typeface="Arial" panose="020B0604020202020204" pitchFamily="34" charset="0"/>
              </a:rPr>
              <a:t>parc </a:t>
            </a:r>
            <a:r>
              <a:rPr lang="fr-FR" sz="2300" b="1" dirty="0" err="1">
                <a:latin typeface="Arial" panose="020B0604020202020204" pitchFamily="34" charset="0"/>
                <a:cs typeface="Arial" panose="020B0604020202020204" pitchFamily="34" charset="0"/>
              </a:rPr>
              <a:t>éco-industriel</a:t>
            </a:r>
            <a:r>
              <a:rPr lang="fr-FR" sz="2300" b="1" dirty="0">
                <a:latin typeface="Arial" panose="020B0604020202020204" pitchFamily="34" charset="0"/>
                <a:cs typeface="Arial" panose="020B0604020202020204" pitchFamily="34" charset="0"/>
              </a:rPr>
              <a:t> </a:t>
            </a:r>
            <a:r>
              <a:rPr lang="fr-FR" sz="2300" dirty="0">
                <a:latin typeface="Arial" panose="020B0604020202020204" pitchFamily="34" charset="0"/>
                <a:cs typeface="Arial" panose="020B0604020202020204" pitchFamily="34" charset="0"/>
              </a:rPr>
              <a:t>(PEI) se définit comme une zone réservée à une utilisation industrielle, située en un lieu approprié, qui assure la durabilité par la prise en compte de facteurs sociaux, économiques et de qualité environnementale dans le choix du site, la planification, le fonctionnement, la gestion et le déclassement (Manuel ONUDI) – Annexe 9 ; </a:t>
            </a:r>
          </a:p>
          <a:p>
            <a:r>
              <a:rPr lang="fr-FR" sz="2300" dirty="0">
                <a:latin typeface="Arial" panose="020B0604020202020204" pitchFamily="34" charset="0"/>
                <a:cs typeface="Arial" panose="020B0604020202020204" pitchFamily="34" charset="0"/>
              </a:rPr>
              <a:t>L’expression « </a:t>
            </a:r>
            <a:r>
              <a:rPr lang="fr-FR" sz="2300" b="1" dirty="0">
                <a:latin typeface="Arial" panose="020B0604020202020204" pitchFamily="34" charset="0"/>
                <a:cs typeface="Arial" panose="020B0604020202020204" pitchFamily="34" charset="0"/>
              </a:rPr>
              <a:t>synergies industrielles </a:t>
            </a:r>
            <a:r>
              <a:rPr lang="fr-FR" sz="2300" dirty="0">
                <a:latin typeface="Arial" panose="020B0604020202020204" pitchFamily="34" charset="0"/>
                <a:cs typeface="Arial" panose="020B0604020202020204" pitchFamily="34" charset="0"/>
              </a:rPr>
              <a:t>» englobe le concept de </a:t>
            </a:r>
            <a:r>
              <a:rPr lang="fr-FR" sz="2300" b="1" dirty="0">
                <a:latin typeface="Arial" panose="020B0604020202020204" pitchFamily="34" charset="0"/>
                <a:cs typeface="Arial" panose="020B0604020202020204" pitchFamily="34" charset="0"/>
              </a:rPr>
              <a:t>symbiose industrielle</a:t>
            </a:r>
            <a:r>
              <a:rPr lang="fr-FR" sz="2300" dirty="0">
                <a:latin typeface="Arial" panose="020B0604020202020204" pitchFamily="34" charset="0"/>
                <a:cs typeface="Arial" panose="020B0604020202020204" pitchFamily="34" charset="0"/>
              </a:rPr>
              <a:t>, mais comprend également une approche plus globale des différents types de coopération industrielle (Van Beers et al., 2007) : 1. Synergies d’approvisionnement et </a:t>
            </a:r>
            <a:r>
              <a:rPr lang="fr-FR" sz="2300" dirty="0" err="1">
                <a:latin typeface="Arial" panose="020B0604020202020204" pitchFamily="34" charset="0"/>
                <a:cs typeface="Arial" panose="020B0604020202020204" pitchFamily="34" charset="0"/>
              </a:rPr>
              <a:t>co</a:t>
            </a:r>
            <a:r>
              <a:rPr lang="fr-FR" sz="2300" dirty="0">
                <a:latin typeface="Arial" panose="020B0604020202020204" pitchFamily="34" charset="0"/>
                <a:cs typeface="Arial" panose="020B0604020202020204" pitchFamily="34" charset="0"/>
              </a:rPr>
              <a:t>-implantation des fournisseurs et des clients : Co-implantation et regroupement d’entreprises des chaînes d’approvisionnement et de valeur. 2. Synergies d’équipements : Utilisation partagée des infrastructures, principalement concernant l’eau et l’énergie. 3. Synergies de services : Partage de services et d’activités entre entreprises (par ex. formation commune du personnel et partage des prestataires de maintenance ). 4. Synergies de sous-produits et échanges des déchets (symbiose industrielle ) : Utilisation par une installation de déchets préalablement mis au rebut ( sous forme solide, liquide ou gazeuse ) par une autre installation, afin de fournir un sous-produit utile. </a:t>
            </a:r>
          </a:p>
        </p:txBody>
      </p:sp>
    </p:spTree>
    <p:extLst>
      <p:ext uri="{BB962C8B-B14F-4D97-AF65-F5344CB8AC3E}">
        <p14:creationId xmlns:p14="http://schemas.microsoft.com/office/powerpoint/2010/main" val="2773764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81CF6D-716F-1AC7-07EB-3D9106343CE6}"/>
              </a:ext>
            </a:extLst>
          </p:cNvPr>
          <p:cNvSpPr>
            <a:spLocks noGrp="1"/>
          </p:cNvSpPr>
          <p:nvPr>
            <p:ph type="title"/>
          </p:nvPr>
        </p:nvSpPr>
        <p:spPr>
          <a:xfrm>
            <a:off x="365760" y="251460"/>
            <a:ext cx="10778490" cy="1097280"/>
          </a:xfrm>
        </p:spPr>
        <p:txBody>
          <a:bodyPr>
            <a:normAutofit/>
          </a:bodyPr>
          <a:lstStyle/>
          <a:p>
            <a:pPr algn="ctr"/>
            <a:r>
              <a:rPr lang="fr-FR" sz="3200" b="1" dirty="0">
                <a:effectLst/>
                <a:latin typeface="Arial" panose="020B0604020202020204" pitchFamily="34" charset="0"/>
                <a:ea typeface="Aptos" panose="020B0004020202020204" pitchFamily="34" charset="0"/>
                <a:cs typeface="Arial" panose="020B0604020202020204" pitchFamily="34" charset="0"/>
              </a:rPr>
              <a:t>À propos du Programme mondial de parcs industriels écologiques (GEIPP)( ONUDI)</a:t>
            </a:r>
            <a:endParaRPr lang="fr-FR" sz="3200" b="1" dirty="0">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94117D94-A21D-0034-74AA-D4E8EA5FE080}"/>
              </a:ext>
            </a:extLst>
          </p:cNvPr>
          <p:cNvSpPr>
            <a:spLocks noGrp="1"/>
          </p:cNvSpPr>
          <p:nvPr>
            <p:ph idx="1"/>
          </p:nvPr>
        </p:nvSpPr>
        <p:spPr>
          <a:xfrm>
            <a:off x="0" y="1680210"/>
            <a:ext cx="12192000" cy="4823460"/>
          </a:xfrm>
        </p:spPr>
        <p:txBody>
          <a:bodyPr>
            <a:noAutofit/>
          </a:bodyPr>
          <a:lstStyle/>
          <a:p>
            <a:r>
              <a:rPr lang="fr-FR" sz="3800" dirty="0">
                <a:effectLst/>
                <a:latin typeface="Arial" panose="020B0604020202020204" pitchFamily="34" charset="0"/>
                <a:ea typeface="Aptos" panose="020B0004020202020204" pitchFamily="34" charset="0"/>
                <a:cs typeface="Arial" panose="020B0604020202020204" pitchFamily="34" charset="0"/>
              </a:rPr>
              <a:t>L’objectif du Programme mondial de parcs industriels écologiques est de démontrer la viabilité et les avantages de l’écologisation des parcs industriels en améliorant la productivité des ressources et l’économie, les performances environnementales et sociales des entreprises, contribuant ainsi au développement industriel inclusif et durable dans les économies participantes. </a:t>
            </a:r>
            <a:endParaRPr lang="fr-FR" sz="3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9786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8D1E30-FBEB-060A-9BF4-A38AE10F90B5}"/>
              </a:ext>
            </a:extLst>
          </p:cNvPr>
          <p:cNvSpPr>
            <a:spLocks noGrp="1"/>
          </p:cNvSpPr>
          <p:nvPr>
            <p:ph type="title"/>
          </p:nvPr>
        </p:nvSpPr>
        <p:spPr>
          <a:xfrm>
            <a:off x="677334" y="251460"/>
            <a:ext cx="10558356" cy="1040130"/>
          </a:xfrm>
        </p:spPr>
        <p:txBody>
          <a:bodyPr>
            <a:normAutofit fontScale="90000"/>
          </a:bodyPr>
          <a:lstStyle/>
          <a:p>
            <a:pPr algn="ctr"/>
            <a:r>
              <a:rPr lang="fr-FR" sz="3600" b="1" kern="0" dirty="0">
                <a:latin typeface="Arial" panose="020B0604020202020204" pitchFamily="34" charset="0"/>
                <a:ea typeface="DengXian" panose="02010600030101010101" pitchFamily="2" charset="-122"/>
                <a:cs typeface="Arial" panose="020B0604020202020204" pitchFamily="34" charset="0"/>
              </a:rPr>
              <a:t>Parcs </a:t>
            </a:r>
            <a:r>
              <a:rPr lang="fr-FR" sz="3600" b="1" kern="0" dirty="0" err="1">
                <a:latin typeface="Arial" panose="020B0604020202020204" pitchFamily="34" charset="0"/>
                <a:ea typeface="DengXian" panose="02010600030101010101" pitchFamily="2" charset="-122"/>
                <a:cs typeface="Arial" panose="020B0604020202020204" pitchFamily="34" charset="0"/>
              </a:rPr>
              <a:t>Eco-industriels</a:t>
            </a:r>
            <a:r>
              <a:rPr lang="fr-FR" sz="3600" b="1" kern="0" dirty="0">
                <a:latin typeface="Arial" panose="020B0604020202020204" pitchFamily="34" charset="0"/>
                <a:ea typeface="DengXian" panose="02010600030101010101" pitchFamily="2" charset="-122"/>
                <a:cs typeface="Arial" panose="020B0604020202020204" pitchFamily="34" charset="0"/>
              </a:rPr>
              <a:t> et Économie circulaire (</a:t>
            </a:r>
            <a:r>
              <a:rPr lang="fr-FR" sz="3600" b="1" kern="0" dirty="0" err="1">
                <a:latin typeface="Arial" panose="020B0604020202020204" pitchFamily="34" charset="0"/>
                <a:ea typeface="DengXian" panose="02010600030101010101" pitchFamily="2" charset="-122"/>
                <a:cs typeface="Arial" panose="020B0604020202020204" pitchFamily="34" charset="0"/>
              </a:rPr>
              <a:t>Onudi</a:t>
            </a:r>
            <a:r>
              <a:rPr lang="fr-FR" b="1" kern="0" dirty="0">
                <a:latin typeface="Arial" panose="020B0604020202020204" pitchFamily="34" charset="0"/>
                <a:ea typeface="DengXian" panose="02010600030101010101" pitchFamily="2" charset="-122"/>
                <a:cs typeface="Arial" panose="020B0604020202020204" pitchFamily="34" charset="0"/>
              </a:rPr>
              <a:t>) - Annexe 10 -</a:t>
            </a:r>
            <a:br>
              <a:rPr lang="fr-FR" sz="3600" b="1" kern="0" dirty="0">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4788DFCB-66EA-FA81-0F81-3E30921094C3}"/>
              </a:ext>
            </a:extLst>
          </p:cNvPr>
          <p:cNvSpPr>
            <a:spLocks noGrp="1"/>
          </p:cNvSpPr>
          <p:nvPr>
            <p:ph idx="1"/>
          </p:nvPr>
        </p:nvSpPr>
        <p:spPr>
          <a:xfrm>
            <a:off x="0" y="1587500"/>
            <a:ext cx="12192000" cy="5270500"/>
          </a:xfrm>
        </p:spPr>
        <p:txBody>
          <a:bodyPr>
            <a:normAutofit/>
          </a:bodyPr>
          <a:lstStyle/>
          <a:p>
            <a:pPr>
              <a:lnSpc>
                <a:spcPct val="107000"/>
              </a:lnSpc>
              <a:spcAft>
                <a:spcPts val="800"/>
              </a:spcAft>
            </a:pPr>
            <a:r>
              <a:rPr lang="fr-FR" sz="2500" kern="100" dirty="0">
                <a:effectLst/>
                <a:latin typeface="Arial" panose="020B0604020202020204" pitchFamily="34" charset="0"/>
                <a:ea typeface="Aptos" panose="020B0004020202020204" pitchFamily="34" charset="0"/>
                <a:cs typeface="Arial" panose="020B0604020202020204" pitchFamily="34" charset="0"/>
              </a:rPr>
              <a:t>L’économie circulaire est une « économie industrielle »</a:t>
            </a:r>
          </a:p>
          <a:p>
            <a:pPr>
              <a:lnSpc>
                <a:spcPct val="107000"/>
              </a:lnSpc>
              <a:spcAft>
                <a:spcPts val="800"/>
              </a:spcAft>
            </a:pPr>
            <a:r>
              <a:rPr lang="fr-FR" sz="2500" kern="100" dirty="0">
                <a:effectLst/>
                <a:latin typeface="Arial" panose="020B0604020202020204" pitchFamily="34" charset="0"/>
                <a:ea typeface="Aptos" panose="020B0004020202020204" pitchFamily="34" charset="0"/>
                <a:cs typeface="Arial" panose="020B0604020202020204" pitchFamily="34" charset="0"/>
              </a:rPr>
              <a:t>Elle assure :</a:t>
            </a:r>
          </a:p>
          <a:p>
            <a:pPr>
              <a:lnSpc>
                <a:spcPct val="107000"/>
              </a:lnSpc>
              <a:spcAft>
                <a:spcPts val="800"/>
              </a:spcAft>
            </a:pPr>
            <a:r>
              <a:rPr lang="fr-FR" sz="2500" kern="100" dirty="0">
                <a:latin typeface="Arial" panose="020B0604020202020204" pitchFamily="34" charset="0"/>
                <a:ea typeface="Aptos" panose="020B0004020202020204" pitchFamily="34" charset="0"/>
                <a:cs typeface="Arial" panose="020B0604020202020204" pitchFamily="34" charset="0"/>
              </a:rPr>
              <a:t>La r</a:t>
            </a:r>
            <a:r>
              <a:rPr lang="fr-FR" sz="2500" kern="100" dirty="0">
                <a:effectLst/>
                <a:latin typeface="Arial" panose="020B0604020202020204" pitchFamily="34" charset="0"/>
                <a:ea typeface="Aptos" panose="020B0004020202020204" pitchFamily="34" charset="0"/>
                <a:cs typeface="Arial" panose="020B0604020202020204" pitchFamily="34" charset="0"/>
              </a:rPr>
              <a:t>éutilisation des produits, pièces et matériaux plusieurs fois ;</a:t>
            </a:r>
          </a:p>
          <a:p>
            <a:pPr>
              <a:lnSpc>
                <a:spcPct val="107000"/>
              </a:lnSpc>
              <a:spcAft>
                <a:spcPts val="800"/>
              </a:spcAft>
            </a:pPr>
            <a:r>
              <a:rPr lang="fr-FR" sz="2500" kern="100" dirty="0">
                <a:effectLst/>
                <a:latin typeface="Arial" panose="020B0604020202020204" pitchFamily="34" charset="0"/>
                <a:ea typeface="Aptos" panose="020B0004020202020204" pitchFamily="34" charset="0"/>
                <a:cs typeface="Arial" panose="020B0604020202020204" pitchFamily="34" charset="0"/>
              </a:rPr>
              <a:t>En concevant des produits pour durer ;</a:t>
            </a:r>
          </a:p>
          <a:p>
            <a:pPr>
              <a:lnSpc>
                <a:spcPct val="107000"/>
              </a:lnSpc>
              <a:spcAft>
                <a:spcPts val="800"/>
              </a:spcAft>
            </a:pPr>
            <a:r>
              <a:rPr lang="fr-FR" sz="2500" kern="100" dirty="0">
                <a:latin typeface="Arial" panose="020B0604020202020204" pitchFamily="34" charset="0"/>
                <a:ea typeface="Aptos" panose="020B0004020202020204" pitchFamily="34" charset="0"/>
                <a:cs typeface="Arial" panose="020B0604020202020204" pitchFamily="34" charset="0"/>
              </a:rPr>
              <a:t>En m</a:t>
            </a:r>
            <a:r>
              <a:rPr lang="fr-FR" sz="2500" kern="100" dirty="0">
                <a:effectLst/>
                <a:latin typeface="Arial" panose="020B0604020202020204" pitchFamily="34" charset="0"/>
                <a:ea typeface="Aptos" panose="020B0004020202020204" pitchFamily="34" charset="0"/>
                <a:cs typeface="Arial" panose="020B0604020202020204" pitchFamily="34" charset="0"/>
              </a:rPr>
              <a:t>aintenant la valeur aussi longtemps que possible dans l’économie ; </a:t>
            </a:r>
          </a:p>
          <a:p>
            <a:pPr>
              <a:lnSpc>
                <a:spcPct val="107000"/>
              </a:lnSpc>
              <a:spcAft>
                <a:spcPts val="800"/>
              </a:spcAft>
            </a:pPr>
            <a:r>
              <a:rPr lang="fr-FR" sz="2500" kern="100" dirty="0">
                <a:effectLst/>
                <a:latin typeface="Arial" panose="020B0604020202020204" pitchFamily="34" charset="0"/>
                <a:ea typeface="Aptos" panose="020B0004020202020204" pitchFamily="34" charset="0"/>
                <a:cs typeface="Arial" panose="020B0604020202020204" pitchFamily="34" charset="0"/>
              </a:rPr>
              <a:t>En réduisant au minimum la production de déchets et la pollution, et ;</a:t>
            </a:r>
          </a:p>
          <a:p>
            <a:pPr>
              <a:lnSpc>
                <a:spcPct val="107000"/>
              </a:lnSpc>
              <a:spcAft>
                <a:spcPts val="800"/>
              </a:spcAft>
            </a:pPr>
            <a:r>
              <a:rPr lang="fr-FR" sz="2500" kern="100" dirty="0">
                <a:latin typeface="Arial" panose="020B0604020202020204" pitchFamily="34" charset="0"/>
                <a:ea typeface="Aptos" panose="020B0004020202020204" pitchFamily="34" charset="0"/>
                <a:cs typeface="Arial" panose="020B0604020202020204" pitchFamily="34" charset="0"/>
              </a:rPr>
              <a:t>En utilisant </a:t>
            </a:r>
            <a:r>
              <a:rPr lang="fr-FR" sz="2500" kern="100" dirty="0">
                <a:effectLst/>
                <a:latin typeface="Arial" panose="020B0604020202020204" pitchFamily="34" charset="0"/>
                <a:ea typeface="Aptos" panose="020B0004020202020204" pitchFamily="34" charset="0"/>
                <a:cs typeface="Arial" panose="020B0604020202020204" pitchFamily="34" charset="0"/>
              </a:rPr>
              <a:t>l’énergie renouvelable le long des chaînes de valeur ;</a:t>
            </a:r>
          </a:p>
          <a:p>
            <a:pPr>
              <a:lnSpc>
                <a:spcPct val="107000"/>
              </a:lnSpc>
              <a:spcAft>
                <a:spcPts val="800"/>
              </a:spcAft>
            </a:pPr>
            <a:r>
              <a:rPr lang="en-US" sz="2500" dirty="0"/>
              <a:t>CIRCULAR ECONOMY and Agribusiness Development </a:t>
            </a:r>
            <a:r>
              <a:rPr lang="fr-FR" sz="2500" kern="100" dirty="0">
                <a:latin typeface="Arial" panose="020B0604020202020204" pitchFamily="34" charset="0"/>
                <a:cs typeface="Arial" panose="020B0604020202020204" pitchFamily="34" charset="0"/>
              </a:rPr>
              <a:t>(ONUDI) – Annexe 11.</a:t>
            </a:r>
            <a:endParaRPr lang="fr-FR" sz="2500" kern="100" dirty="0">
              <a:effectLst/>
              <a:latin typeface="Arial" panose="020B0604020202020204" pitchFamily="34" charset="0"/>
              <a:ea typeface="Aptos" panose="020B0004020202020204" pitchFamily="34" charset="0"/>
              <a:cs typeface="Arial" panose="020B0604020202020204" pitchFamily="34" charset="0"/>
            </a:endParaRPr>
          </a:p>
          <a:p>
            <a:endParaRPr lang="fr-FR" sz="2500" dirty="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234306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C54BEFD-BF46-B806-D28F-0A80979B578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7181" y="468630"/>
            <a:ext cx="11578590" cy="6229349"/>
          </a:xfrm>
          <a:prstGeom prst="rect">
            <a:avLst/>
          </a:prstGeom>
          <a:noFill/>
          <a:ln>
            <a:noFill/>
          </a:ln>
        </p:spPr>
      </p:pic>
    </p:spTree>
    <p:extLst>
      <p:ext uri="{BB962C8B-B14F-4D97-AF65-F5344CB8AC3E}">
        <p14:creationId xmlns:p14="http://schemas.microsoft.com/office/powerpoint/2010/main" val="1794287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009E0B-84E0-B101-2183-068A7DBD98A4}"/>
              </a:ext>
            </a:extLst>
          </p:cNvPr>
          <p:cNvSpPr>
            <a:spLocks noGrp="1"/>
          </p:cNvSpPr>
          <p:nvPr>
            <p:ph type="title"/>
          </p:nvPr>
        </p:nvSpPr>
        <p:spPr>
          <a:xfrm>
            <a:off x="677334" y="320040"/>
            <a:ext cx="8596668" cy="742950"/>
          </a:xfrm>
        </p:spPr>
        <p:txBody>
          <a:bodyPr>
            <a:normAutofit/>
          </a:bodyPr>
          <a:lstStyle/>
          <a:p>
            <a:pPr algn="ctr"/>
            <a:r>
              <a:rPr lang="fr-FR" sz="3200" b="1" dirty="0">
                <a:latin typeface="Arial" panose="020B0604020202020204" pitchFamily="34" charset="0"/>
                <a:cs typeface="Arial" panose="020B0604020202020204" pitchFamily="34" charset="0"/>
              </a:rPr>
              <a:t>Economie circulaire</a:t>
            </a:r>
          </a:p>
        </p:txBody>
      </p:sp>
      <p:sp>
        <p:nvSpPr>
          <p:cNvPr id="3" name="Espace réservé du contenu 2">
            <a:extLst>
              <a:ext uri="{FF2B5EF4-FFF2-40B4-BE49-F238E27FC236}">
                <a16:creationId xmlns:a16="http://schemas.microsoft.com/office/drawing/2014/main" id="{8F883F49-F795-2635-17B5-F1A032791998}"/>
              </a:ext>
            </a:extLst>
          </p:cNvPr>
          <p:cNvSpPr>
            <a:spLocks noGrp="1"/>
          </p:cNvSpPr>
          <p:nvPr>
            <p:ph idx="1"/>
          </p:nvPr>
        </p:nvSpPr>
        <p:spPr>
          <a:xfrm>
            <a:off x="0" y="1386840"/>
            <a:ext cx="12192000" cy="5471160"/>
          </a:xfrm>
        </p:spPr>
        <p:txBody>
          <a:bodyPr>
            <a:normAutofit/>
          </a:bodyPr>
          <a:lstStyle/>
          <a:p>
            <a:r>
              <a:rPr lang="fr-FR" sz="4000" spc="-30" dirty="0">
                <a:effectLst/>
                <a:latin typeface="Arial" panose="020B0604020202020204" pitchFamily="34" charset="0"/>
                <a:ea typeface="Calibri" panose="020F0502020204030204" pitchFamily="34" charset="0"/>
                <a:cs typeface="Arial" panose="020B0604020202020204" pitchFamily="34" charset="0"/>
              </a:rPr>
              <a:t>Certains auteurs voient d’ailleurs dans ces symbioses le caractère d’une écologie industrielle et proposent </a:t>
            </a:r>
            <a:r>
              <a:rPr lang="fr-FR" sz="4000" spc="-30" dirty="0">
                <a:effectLst/>
                <a:latin typeface="Arial" panose="020B0604020202020204" pitchFamily="34" charset="0"/>
                <a:ea typeface="CIDFont+F1"/>
                <a:cs typeface="Arial" panose="020B0604020202020204" pitchFamily="34" charset="0"/>
              </a:rPr>
              <a:t>de </a:t>
            </a:r>
            <a:r>
              <a:rPr lang="fr-FR" sz="4000" spc="-30" dirty="0">
                <a:effectLst/>
                <a:latin typeface="Arial" panose="020B0604020202020204" pitchFamily="34" charset="0"/>
                <a:ea typeface="Calibri" panose="020F0502020204030204" pitchFamily="34" charset="0"/>
                <a:cs typeface="Arial" panose="020B0604020202020204" pitchFamily="34" charset="0"/>
              </a:rPr>
              <a:t>passer d’une logique de traitement des déchets à une logique d’extraction des matières. Par</a:t>
            </a:r>
            <a:r>
              <a:rPr lang="fr-FR" sz="4000" spc="-30" dirty="0">
                <a:solidFill>
                  <a:srgbClr val="000000"/>
                </a:solidFill>
                <a:effectLst/>
                <a:latin typeface="Arial" panose="020B0604020202020204" pitchFamily="34" charset="0"/>
                <a:ea typeface="Calibri" panose="020F0502020204030204" pitchFamily="34" charset="0"/>
                <a:cs typeface="Arial" panose="020B0604020202020204" pitchFamily="34" charset="0"/>
              </a:rPr>
              <a:t> la transformation des modèles économiques, des boucles de circularité sont créées à chaque étape du cycle de vie des produits : matière, utilisation des produits et régénération.</a:t>
            </a:r>
            <a:endParaRPr lang="fr-FR" sz="4000" dirty="0">
              <a:effectLst/>
              <a:latin typeface="Arial" panose="020B0604020202020204" pitchFamily="34" charset="0"/>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3892412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559495-4579-668B-32FD-5BB7A9612119}"/>
              </a:ext>
            </a:extLst>
          </p:cNvPr>
          <p:cNvSpPr>
            <a:spLocks noGrp="1"/>
          </p:cNvSpPr>
          <p:nvPr>
            <p:ph type="title"/>
          </p:nvPr>
        </p:nvSpPr>
        <p:spPr>
          <a:xfrm>
            <a:off x="677334" y="233680"/>
            <a:ext cx="8596668" cy="680720"/>
          </a:xfrm>
        </p:spPr>
        <p:txBody>
          <a:bodyPr>
            <a:normAutofit fontScale="90000"/>
          </a:bodyPr>
          <a:lstStyle/>
          <a:p>
            <a:pPr algn="ctr"/>
            <a:r>
              <a:rPr lang="fr-FR" sz="3600" b="1" kern="0" dirty="0">
                <a:latin typeface="Arial" panose="020B0604020202020204" pitchFamily="34" charset="0"/>
                <a:ea typeface="DengXian" panose="02010600030101010101" pitchFamily="2" charset="-122"/>
                <a:cs typeface="Arial" panose="020B0604020202020204" pitchFamily="34" charset="0"/>
              </a:rPr>
              <a:t>Stratégie : Principaux principes</a:t>
            </a:r>
            <a:br>
              <a:rPr lang="fr-FR" sz="3600" b="1" kern="0" dirty="0">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9012A4BD-71C2-C73E-9D20-1C273BD12BB6}"/>
              </a:ext>
            </a:extLst>
          </p:cNvPr>
          <p:cNvSpPr>
            <a:spLocks noGrp="1"/>
          </p:cNvSpPr>
          <p:nvPr>
            <p:ph idx="1"/>
          </p:nvPr>
        </p:nvSpPr>
        <p:spPr>
          <a:xfrm>
            <a:off x="0" y="914400"/>
            <a:ext cx="12192000" cy="5943600"/>
          </a:xfrm>
        </p:spPr>
        <p:txBody>
          <a:bodyPr>
            <a:normAutofit/>
          </a:bodyPr>
          <a:lstStyle/>
          <a:p>
            <a:r>
              <a:rPr lang="fr-FR" sz="2500" spc="-30" dirty="0">
                <a:solidFill>
                  <a:schemeClr val="tx1"/>
                </a:solidFill>
                <a:effectLst/>
                <a:latin typeface="Arial" panose="020B0604020202020204" pitchFamily="34" charset="0"/>
                <a:ea typeface="Calibri" panose="020F0502020204030204" pitchFamily="34" charset="0"/>
                <a:cs typeface="Arial" panose="020B0604020202020204" pitchFamily="34" charset="0"/>
              </a:rPr>
              <a:t>La stratégie de développement des ZES de nouvelle génération se doit de prendre en compte nombre de paramètres dont l’absence ou le déficit a pu générer les échecs de certaines ZES :</a:t>
            </a:r>
          </a:p>
          <a:p>
            <a:r>
              <a:rPr lang="fr-FR" sz="2500" b="1" dirty="0">
                <a:solidFill>
                  <a:schemeClr val="tx1"/>
                </a:solidFill>
                <a:effectLst/>
                <a:latin typeface="Arial" panose="020B0604020202020204" pitchFamily="34" charset="0"/>
                <a:ea typeface="DengXian Light" panose="02010600030101010101" pitchFamily="2" charset="-122"/>
                <a:cs typeface="Arial" panose="020B0604020202020204" pitchFamily="34" charset="0"/>
              </a:rPr>
              <a:t>1) Transformation économique du Pays : la politique industrielle doit être l’axe principal de la politique de transformation économique ;</a:t>
            </a:r>
          </a:p>
          <a:p>
            <a:r>
              <a:rPr lang="fr-FR" sz="25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2) Transformation sur place des matières premières et Développement des chaînes de valeurs</a:t>
            </a:r>
            <a:r>
              <a:rPr lang="fr-FR" sz="2500" b="1" dirty="0">
                <a:solidFill>
                  <a:schemeClr val="tx1"/>
                </a:solidFill>
                <a:latin typeface="Arial" panose="020B0604020202020204" pitchFamily="34" charset="0"/>
                <a:ea typeface="DengXian Light" panose="02010600030101010101" pitchFamily="2" charset="-122"/>
                <a:cs typeface="Arial" panose="020B0604020202020204" pitchFamily="34" charset="0"/>
              </a:rPr>
              <a:t> : </a:t>
            </a:r>
            <a:r>
              <a:rPr lang="fr-FR" sz="2500" spc="-30" dirty="0">
                <a:solidFill>
                  <a:schemeClr val="tx1"/>
                </a:solidFill>
                <a:effectLst/>
                <a:latin typeface="Arial" panose="020B0604020202020204" pitchFamily="34" charset="0"/>
                <a:ea typeface="Calibri" panose="020F0502020204030204" pitchFamily="34" charset="0"/>
                <a:cs typeface="Arial" panose="020B0604020202020204" pitchFamily="34" charset="0"/>
              </a:rPr>
              <a:t>Le benchmark opéré, sur des études réalisées à Madagascar, permet d’agrandir le spectre de l’éligibilité des produits à développer au-delà de celui proposé dans le cadre de la politique d’import substitution. Une première liste sélective du secteur manufacturier a été préparée dans ce pays sur la base de plusieurs approches différentes, l’analyse </a:t>
            </a:r>
            <a:r>
              <a:rPr lang="fr-FR" sz="2500" spc="-3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Hausmanienne</a:t>
            </a:r>
            <a:r>
              <a:rPr lang="fr-FR" sz="2500" spc="-30" dirty="0">
                <a:solidFill>
                  <a:schemeClr val="tx1"/>
                </a:solidFill>
                <a:effectLst/>
                <a:latin typeface="Arial" panose="020B0604020202020204" pitchFamily="34" charset="0"/>
                <a:ea typeface="Calibri" panose="020F0502020204030204" pitchFamily="34" charset="0"/>
                <a:cs typeface="Arial" panose="020B0604020202020204" pitchFamily="34" charset="0"/>
              </a:rPr>
              <a:t> de l’espace des produits, l’analyse de l’indice de la Chaîne de Valeur </a:t>
            </a:r>
            <a:r>
              <a:rPr lang="fr-FR" sz="2500" spc="-30" dirty="0">
                <a:effectLst/>
                <a:latin typeface="Arial" panose="020B0604020202020204" pitchFamily="34" charset="0"/>
                <a:ea typeface="Calibri" panose="020F0502020204030204" pitchFamily="34" charset="0"/>
                <a:cs typeface="Arial" panose="020B0604020202020204" pitchFamily="34" charset="0"/>
              </a:rPr>
              <a:t>Mondiale, les tendances commerciales mondiales, les tendances domestiques et les secteurs d’intérêt du Gouvernement Malagasy, les secteurs d’intérêt du secteur privé. </a:t>
            </a:r>
          </a:p>
          <a:p>
            <a:endParaRPr lang="fr-FR" sz="2400" b="1" dirty="0">
              <a:solidFill>
                <a:srgbClr val="002060"/>
              </a:solidFill>
              <a:effectLst/>
              <a:latin typeface="Arial" panose="020B0604020202020204" pitchFamily="34" charset="0"/>
              <a:ea typeface="DengXian Light" panose="02010600030101010101" pitchFamily="2" charset="-122"/>
              <a:cs typeface="Arial" panose="020B0604020202020204" pitchFamily="34" charset="0"/>
            </a:endParaRPr>
          </a:p>
          <a:p>
            <a:endParaRPr lang="fr-FR"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2585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497E5-87F0-2EBE-E6FE-D516A049D086}"/>
              </a:ext>
            </a:extLst>
          </p:cNvPr>
          <p:cNvSpPr>
            <a:spLocks noGrp="1"/>
          </p:cNvSpPr>
          <p:nvPr>
            <p:ph type="title"/>
          </p:nvPr>
        </p:nvSpPr>
        <p:spPr>
          <a:xfrm>
            <a:off x="677334" y="320040"/>
            <a:ext cx="8596668" cy="73152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Stratégie : Principaux principes</a:t>
            </a:r>
            <a:endParaRPr lang="fr-FR" sz="3200" dirty="0"/>
          </a:p>
        </p:txBody>
      </p:sp>
      <p:sp>
        <p:nvSpPr>
          <p:cNvPr id="3" name="Espace réservé du contenu 2">
            <a:extLst>
              <a:ext uri="{FF2B5EF4-FFF2-40B4-BE49-F238E27FC236}">
                <a16:creationId xmlns:a16="http://schemas.microsoft.com/office/drawing/2014/main" id="{52858E6C-EC53-F991-90E1-A1369216C4C5}"/>
              </a:ext>
            </a:extLst>
          </p:cNvPr>
          <p:cNvSpPr>
            <a:spLocks noGrp="1"/>
          </p:cNvSpPr>
          <p:nvPr>
            <p:ph idx="1"/>
          </p:nvPr>
        </p:nvSpPr>
        <p:spPr>
          <a:xfrm>
            <a:off x="0" y="1165860"/>
            <a:ext cx="12192000" cy="5692140"/>
          </a:xfrm>
        </p:spPr>
        <p:txBody>
          <a:bodyPr>
            <a:normAutofit/>
          </a:bodyPr>
          <a:lstStyle/>
          <a:p>
            <a:r>
              <a:rPr lang="fr-FR" sz="2400" spc="-30" dirty="0">
                <a:effectLst/>
                <a:latin typeface="Arial" panose="020B0604020202020204" pitchFamily="34" charset="0"/>
                <a:ea typeface="Calibri" panose="020F0502020204030204" pitchFamily="34" charset="0"/>
                <a:cs typeface="Arial" panose="020B0604020202020204" pitchFamily="34" charset="0"/>
              </a:rPr>
              <a:t>Puis une évaluation détaillée de la chaîne de valeur des industries identifiées a été effectuée pour évaluer davantage leur pertinence pour Madagascar et pour enfin établir une liste finalisée des industries à fort potentiel. </a:t>
            </a:r>
            <a:r>
              <a:rPr lang="fr-FR" sz="2400" spc="-30" dirty="0">
                <a:solidFill>
                  <a:srgbClr val="000000"/>
                </a:solidFill>
                <a:effectLst/>
                <a:latin typeface="Arial" panose="020B0604020202020204" pitchFamily="34" charset="0"/>
                <a:ea typeface="Calibri" panose="020F0502020204030204" pitchFamily="34" charset="0"/>
                <a:cs typeface="Arial" panose="020B0604020202020204" pitchFamily="34" charset="0"/>
              </a:rPr>
              <a:t>L'évaluation de la chaîne de valeur réalisée vise les objectifs suivants : Comprendre le niveau actuel de la participation de Madagascar dans les chaînes de valeurs ; Déterminer si Madagascar a la capacité adéquate d'accueillir les industries présélectionnées ; Déterminer à quelle étape de la chaîne de valeur Madagascar peut participer de manière concurrentielle ; et sur la base de l'évaluation ci-dessus, comprendre les défis et les problèmes existants qui peuvent entraver le développement de ces industries à Madagascar et tenter de trouver des solutions</a:t>
            </a:r>
            <a:r>
              <a:rPr lang="fr-FR" sz="2400" spc="-3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r>
              <a:rPr lang="fr-FR" sz="2400" spc="-30" dirty="0">
                <a:solidFill>
                  <a:srgbClr val="000000"/>
                </a:solidFill>
                <a:effectLst/>
                <a:latin typeface="Arial" panose="020B0604020202020204" pitchFamily="34" charset="0"/>
                <a:ea typeface="Calibri" panose="020F0502020204030204" pitchFamily="34" charset="0"/>
                <a:cs typeface="Arial" panose="020B0604020202020204" pitchFamily="34" charset="0"/>
              </a:rPr>
              <a:t>Bien évidemment de telles orientations nécessitent études et outils d’analyse (o</a:t>
            </a:r>
            <a:r>
              <a:rPr lang="fr-FR" sz="2400" spc="-30" dirty="0">
                <a:effectLst/>
                <a:latin typeface="Arial" panose="020B0604020202020204" pitchFamily="34" charset="0"/>
                <a:ea typeface="Calibri" panose="020F0502020204030204" pitchFamily="34" charset="0"/>
                <a:cs typeface="Arial" panose="020B0604020202020204" pitchFamily="34" charset="0"/>
              </a:rPr>
              <a:t>utils d’analyse et de calcul des chaînes de valeurs, diagnostic de la chaîne de valeur industrielle développé par l’ONUDI, méthodologie de l’espace produit, et autres guides de l’économie circulaire</a:t>
            </a:r>
            <a:r>
              <a:rPr lang="fr-FR" sz="2400" spc="-30" dirty="0">
                <a:latin typeface="Arial" panose="020B0604020202020204" pitchFamily="34" charset="0"/>
                <a:ea typeface="Calibri" panose="020F0502020204030204" pitchFamily="34" charset="0"/>
                <a:cs typeface="Arial" panose="020B0604020202020204" pitchFamily="34" charset="0"/>
              </a:rPr>
              <a:t>) - </a:t>
            </a:r>
            <a:r>
              <a:rPr lang="fr-FR" sz="2400" spc="-30" dirty="0">
                <a:solidFill>
                  <a:srgbClr val="000000"/>
                </a:solidFill>
                <a:effectLst/>
                <a:latin typeface="Arial" panose="020B0604020202020204" pitchFamily="34" charset="0"/>
                <a:ea typeface="Calibri" panose="020F0502020204030204" pitchFamily="34" charset="0"/>
                <a:cs typeface="Arial" panose="020B0604020202020204" pitchFamily="34" charset="0"/>
              </a:rPr>
              <a:t>(Annexe 12)</a:t>
            </a:r>
            <a:r>
              <a:rPr lang="fr-FR" sz="2400" spc="-30" dirty="0">
                <a:effectLst/>
                <a:latin typeface="Arial" panose="020B0604020202020204" pitchFamily="34" charset="0"/>
                <a:ea typeface="Calibri" panose="020F0502020204030204" pitchFamily="34" charset="0"/>
                <a:cs typeface="Arial" panose="020B0604020202020204" pitchFamily="34" charset="0"/>
              </a:rPr>
              <a:t>. </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1863186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495CEA-F878-3434-6D7B-2CEFA519CC22}"/>
              </a:ext>
            </a:extLst>
          </p:cNvPr>
          <p:cNvSpPr>
            <a:spLocks noGrp="1"/>
          </p:cNvSpPr>
          <p:nvPr>
            <p:ph type="title"/>
          </p:nvPr>
        </p:nvSpPr>
        <p:spPr>
          <a:xfrm>
            <a:off x="677334" y="240030"/>
            <a:ext cx="8596668" cy="70866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Stratégie : Principaux principes</a:t>
            </a:r>
            <a:endParaRPr lang="fr-FR" sz="3200" dirty="0"/>
          </a:p>
        </p:txBody>
      </p:sp>
      <p:sp>
        <p:nvSpPr>
          <p:cNvPr id="3" name="Espace réservé du contenu 2">
            <a:extLst>
              <a:ext uri="{FF2B5EF4-FFF2-40B4-BE49-F238E27FC236}">
                <a16:creationId xmlns:a16="http://schemas.microsoft.com/office/drawing/2014/main" id="{435FC63B-A3E9-34E8-A2C7-451C60D7A750}"/>
              </a:ext>
            </a:extLst>
          </p:cNvPr>
          <p:cNvSpPr>
            <a:spLocks noGrp="1"/>
          </p:cNvSpPr>
          <p:nvPr>
            <p:ph idx="1"/>
          </p:nvPr>
        </p:nvSpPr>
        <p:spPr>
          <a:xfrm>
            <a:off x="0" y="1154430"/>
            <a:ext cx="12192000" cy="5600700"/>
          </a:xfrm>
        </p:spPr>
        <p:txBody>
          <a:bodyPr>
            <a:normAutofit fontScale="92500"/>
          </a:bodyPr>
          <a:lstStyle/>
          <a:p>
            <a:r>
              <a:rPr lang="fr-FR" sz="2800" b="1" dirty="0">
                <a:latin typeface="Arial" panose="020B0604020202020204" pitchFamily="34" charset="0"/>
                <a:ea typeface="Calibri" panose="020F0502020204030204" pitchFamily="34" charset="0"/>
                <a:cs typeface="Arial" panose="020B0604020202020204" pitchFamily="34" charset="0"/>
              </a:rPr>
              <a:t>3) </a:t>
            </a:r>
            <a:r>
              <a:rPr lang="fr-FR" sz="2800" b="1" dirty="0">
                <a:effectLst/>
                <a:latin typeface="Arial" panose="020B0604020202020204" pitchFamily="34" charset="0"/>
                <a:ea typeface="Calibri" panose="020F0502020204030204" pitchFamily="34" charset="0"/>
                <a:cs typeface="Arial" panose="020B0604020202020204" pitchFamily="34" charset="0"/>
              </a:rPr>
              <a:t>Equilibre des territoires </a:t>
            </a:r>
            <a:r>
              <a:rPr lang="fr-FR" sz="2800" dirty="0">
                <a:effectLst/>
                <a:latin typeface="Arial" panose="020B0604020202020204" pitchFamily="34" charset="0"/>
                <a:ea typeface="Calibri" panose="020F0502020204030204" pitchFamily="34" charset="0"/>
                <a:cs typeface="Arial" panose="020B0604020202020204" pitchFamily="34" charset="0"/>
              </a:rPr>
              <a:t>: </a:t>
            </a:r>
            <a:r>
              <a:rPr lang="fr-FR" sz="2800" spc="-30" dirty="0">
                <a:effectLst/>
                <a:latin typeface="Arial" panose="020B0604020202020204" pitchFamily="34" charset="0"/>
                <a:ea typeface="Calibri" panose="020F0502020204030204" pitchFamily="34" charset="0"/>
                <a:cs typeface="Arial" panose="020B0604020202020204" pitchFamily="34" charset="0"/>
              </a:rPr>
              <a:t>L’enjeu pour les ZES est non seulement de ne plus être une enclave déconnectée du territoire mais davantage un </a:t>
            </a:r>
            <a:r>
              <a:rPr lang="fr-FR" sz="2800" spc="-30" dirty="0" err="1">
                <a:effectLst/>
                <a:latin typeface="Arial" panose="020B0604020202020204" pitchFamily="34" charset="0"/>
                <a:ea typeface="Calibri" panose="020F0502020204030204" pitchFamily="34" charset="0"/>
                <a:cs typeface="Arial" panose="020B0604020202020204" pitchFamily="34" charset="0"/>
              </a:rPr>
              <a:t>éco-système</a:t>
            </a:r>
            <a:r>
              <a:rPr lang="fr-FR" sz="2800" spc="-30" dirty="0">
                <a:effectLst/>
                <a:latin typeface="Arial" panose="020B0604020202020204" pitchFamily="34" charset="0"/>
                <a:ea typeface="Calibri" panose="020F0502020204030204" pitchFamily="34" charset="0"/>
                <a:cs typeface="Arial" panose="020B0604020202020204" pitchFamily="34" charset="0"/>
              </a:rPr>
              <a:t>, et surtout de tisser des liens avec les « territoires », régions, centres industriels, zones où peuvent être exploitées ressources naturelles</a:t>
            </a:r>
            <a:r>
              <a:rPr lang="fr-FR" sz="2800" spc="-30" dirty="0">
                <a:latin typeface="Arial" panose="020B0604020202020204" pitchFamily="34" charset="0"/>
                <a:ea typeface="Calibri" panose="020F0502020204030204" pitchFamily="34" charset="0"/>
                <a:cs typeface="Arial" panose="020B0604020202020204" pitchFamily="34" charset="0"/>
              </a:rPr>
              <a:t> ;</a:t>
            </a:r>
            <a:endParaRPr lang="fr-FR" sz="2800" spc="-30" dirty="0">
              <a:effectLst/>
              <a:latin typeface="Arial" panose="020B0604020202020204" pitchFamily="34" charset="0"/>
              <a:ea typeface="Calibri" panose="020F0502020204030204" pitchFamily="34" charset="0"/>
              <a:cs typeface="Arial" panose="020B0604020202020204" pitchFamily="34" charset="0"/>
            </a:endParaRPr>
          </a:p>
          <a:p>
            <a:r>
              <a:rPr lang="fr-FR" sz="2800" spc="-30" dirty="0">
                <a:effectLst/>
                <a:latin typeface="Arial" panose="020B0604020202020204" pitchFamily="34" charset="0"/>
                <a:ea typeface="Calibri" panose="020F0502020204030204" pitchFamily="34" charset="0"/>
                <a:cs typeface="Arial" panose="020B0604020202020204" pitchFamily="34" charset="0"/>
              </a:rPr>
              <a:t>C’est toute la question de l’agrégation des projets industriels qui est ici posée qu’ils soient développés par le pays, les bailleurs, ou le secteur privé. Il s’agit ici d’éviter toute concurrence avec les projets existants ou à tout le moins de réguler le développement des ZES dans un contexte économique existant ; </a:t>
            </a:r>
          </a:p>
          <a:p>
            <a:r>
              <a:rPr lang="fr-FR" sz="2800" spc="-30" dirty="0">
                <a:effectLst/>
                <a:latin typeface="Arial" panose="020B0604020202020204" pitchFamily="34" charset="0"/>
                <a:ea typeface="Calibri" panose="020F0502020204030204" pitchFamily="34" charset="0"/>
                <a:cs typeface="Arial" panose="020B0604020202020204" pitchFamily="34" charset="0"/>
              </a:rPr>
              <a:t>Une telle stratégie ne peut réussir sans associer les collectivités locales dans le cadre de gouvernance des ZES. A titre d’exemple, la ZES de </a:t>
            </a:r>
            <a:r>
              <a:rPr lang="fr-FR" sz="2800" spc="-30" dirty="0" err="1">
                <a:effectLst/>
                <a:latin typeface="Arial" panose="020B0604020202020204" pitchFamily="34" charset="0"/>
                <a:ea typeface="Calibri" panose="020F0502020204030204" pitchFamily="34" charset="0"/>
                <a:cs typeface="Arial" panose="020B0604020202020204" pitchFamily="34" charset="0"/>
              </a:rPr>
              <a:t>Sandiara</a:t>
            </a:r>
            <a:r>
              <a:rPr lang="fr-FR" sz="2800" spc="-30" dirty="0">
                <a:effectLst/>
                <a:latin typeface="Arial" panose="020B0604020202020204" pitchFamily="34" charset="0"/>
                <a:ea typeface="Calibri" panose="020F0502020204030204" pitchFamily="34" charset="0"/>
                <a:cs typeface="Arial" panose="020B0604020202020204" pitchFamily="34" charset="0"/>
              </a:rPr>
              <a:t> au Sénégal a été développée par une municipalité qui doit s’associer avec un développeur privé. De même, trois municipalités dont celle de </a:t>
            </a:r>
            <a:r>
              <a:rPr lang="fr-FR" sz="2800" spc="-30" dirty="0" err="1">
                <a:effectLst/>
                <a:latin typeface="Arial" panose="020B0604020202020204" pitchFamily="34" charset="0"/>
                <a:ea typeface="Calibri" panose="020F0502020204030204" pitchFamily="34" charset="0"/>
                <a:cs typeface="Arial" panose="020B0604020202020204" pitchFamily="34" charset="0"/>
              </a:rPr>
              <a:t>Sandiara</a:t>
            </a:r>
            <a:r>
              <a:rPr lang="fr-FR" sz="2800" spc="-30" dirty="0">
                <a:effectLst/>
                <a:latin typeface="Arial" panose="020B0604020202020204" pitchFamily="34" charset="0"/>
                <a:ea typeface="Calibri" panose="020F0502020204030204" pitchFamily="34" charset="0"/>
                <a:cs typeface="Arial" panose="020B0604020202020204" pitchFamily="34" charset="0"/>
              </a:rPr>
              <a:t> se sont associées pour développer un projet d’agropole.</a:t>
            </a:r>
            <a:endParaRPr lang="fr-FR" sz="2800" dirty="0">
              <a:effectLst/>
              <a:latin typeface="Arial" panose="020B0604020202020204" pitchFamily="34" charset="0"/>
              <a:ea typeface="Calibri" panose="020F0502020204030204" pitchFamily="34" charset="0"/>
              <a:cs typeface="Arial" panose="020B0604020202020204" pitchFamily="34" charset="0"/>
            </a:endParaRPr>
          </a:p>
          <a:p>
            <a:endParaRPr lang="fr-FR" sz="1800" dirty="0">
              <a:effectLst/>
              <a:latin typeface="Calibri" panose="020F0502020204030204" pitchFamily="34" charset="0"/>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618665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D76BB4-9132-A3D9-32B1-F6C5DC18CA64}"/>
              </a:ext>
            </a:extLst>
          </p:cNvPr>
          <p:cNvSpPr>
            <a:spLocks noGrp="1"/>
          </p:cNvSpPr>
          <p:nvPr>
            <p:ph type="title"/>
          </p:nvPr>
        </p:nvSpPr>
        <p:spPr>
          <a:xfrm>
            <a:off x="677334" y="354330"/>
            <a:ext cx="8596668" cy="73152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Stratégie : Principaux principes</a:t>
            </a:r>
            <a:endParaRPr lang="fr-FR" sz="3200" dirty="0"/>
          </a:p>
        </p:txBody>
      </p:sp>
      <p:sp>
        <p:nvSpPr>
          <p:cNvPr id="3" name="Espace réservé du contenu 2">
            <a:extLst>
              <a:ext uri="{FF2B5EF4-FFF2-40B4-BE49-F238E27FC236}">
                <a16:creationId xmlns:a16="http://schemas.microsoft.com/office/drawing/2014/main" id="{8110AE39-B2A3-1C05-ED46-C2D92A4ACF16}"/>
              </a:ext>
            </a:extLst>
          </p:cNvPr>
          <p:cNvSpPr>
            <a:spLocks noGrp="1"/>
          </p:cNvSpPr>
          <p:nvPr>
            <p:ph idx="1"/>
          </p:nvPr>
        </p:nvSpPr>
        <p:spPr>
          <a:xfrm>
            <a:off x="0" y="1085850"/>
            <a:ext cx="12192000" cy="5772150"/>
          </a:xfrm>
        </p:spPr>
        <p:txBody>
          <a:bodyPr>
            <a:normAutofit/>
          </a:bodyPr>
          <a:lstStyle/>
          <a:p>
            <a:r>
              <a:rPr lang="fr-FR" sz="2200" b="1" dirty="0">
                <a:solidFill>
                  <a:schemeClr val="tx1"/>
                </a:solidFill>
                <a:effectLst/>
                <a:latin typeface="Arial" panose="020B0604020202020204" pitchFamily="34" charset="0"/>
                <a:ea typeface="DengXian Light" panose="02010600030101010101" pitchFamily="2" charset="-122"/>
                <a:cs typeface="Arial" panose="020B0604020202020204" pitchFamily="34" charset="0"/>
              </a:rPr>
              <a:t>4) Développement d’un tissu industriel local : </a:t>
            </a:r>
            <a:r>
              <a:rPr lang="fr-FR" sz="2200" spc="-30" dirty="0">
                <a:solidFill>
                  <a:schemeClr val="tx1"/>
                </a:solidFill>
                <a:effectLst/>
                <a:latin typeface="Arial" panose="020B0604020202020204" pitchFamily="34" charset="0"/>
                <a:ea typeface="Calibri" panose="020F0502020204030204" pitchFamily="34" charset="0"/>
                <a:cs typeface="Arial" panose="020B0604020202020204" pitchFamily="34" charset="0"/>
              </a:rPr>
              <a:t>L’enjeu est ici d’assurer une intégration des PME locales dans le développement des ZES, soit à travers des liens développés avec des structures situées en dehors de la ZES, ou avec des PME qui ont leur siège dans les ZES</a:t>
            </a:r>
            <a:r>
              <a:rPr lang="fr-FR" sz="2200" spc="-30" dirty="0">
                <a:solidFill>
                  <a:schemeClr val="tx1"/>
                </a:solidFill>
                <a:latin typeface="Arial" panose="020B0604020202020204" pitchFamily="34" charset="0"/>
                <a:ea typeface="Calibri" panose="020F0502020204030204" pitchFamily="34" charset="0"/>
                <a:cs typeface="Arial" panose="020B0604020202020204" pitchFamily="34" charset="0"/>
              </a:rPr>
              <a:t> ;</a:t>
            </a:r>
            <a:endParaRPr lang="fr-FR" sz="2200" spc="-3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r>
              <a:rPr lang="fr-FR" sz="2200" spc="-30" dirty="0">
                <a:solidFill>
                  <a:schemeClr val="tx1"/>
                </a:solidFill>
                <a:effectLst/>
                <a:latin typeface="Arial" panose="020B0604020202020204" pitchFamily="34" charset="0"/>
                <a:ea typeface="Calibri" panose="020F0502020204030204" pitchFamily="34" charset="0"/>
                <a:cs typeface="Arial" panose="020B0604020202020204" pitchFamily="34" charset="0"/>
              </a:rPr>
              <a:t>Bien évidemment, ont été mis en évidence dans les différentes études, comme cela s’est développé en Asie, la possibilité de créer des centres d’incubation, de recherches ; </a:t>
            </a:r>
            <a:endParaRPr lang="fr-FR" sz="2200" spc="-30" dirty="0">
              <a:solidFill>
                <a:schemeClr val="tx1"/>
              </a:solidFill>
              <a:latin typeface="Arial" panose="020B0604020202020204" pitchFamily="34" charset="0"/>
              <a:ea typeface="Calibri" panose="020F0502020204030204" pitchFamily="34" charset="0"/>
              <a:cs typeface="Arial" panose="020B0604020202020204" pitchFamily="34" charset="0"/>
            </a:endParaRPr>
          </a:p>
          <a:p>
            <a:r>
              <a:rPr lang="fr-FR" sz="2200" spc="-30" dirty="0">
                <a:solidFill>
                  <a:schemeClr val="tx1"/>
                </a:solidFill>
                <a:effectLst/>
                <a:latin typeface="Arial" panose="020B0604020202020204" pitchFamily="34" charset="0"/>
                <a:ea typeface="Calibri" panose="020F0502020204030204" pitchFamily="34" charset="0"/>
                <a:cs typeface="Arial" panose="020B0604020202020204" pitchFamily="34" charset="0"/>
              </a:rPr>
              <a:t>Il peut être aussi envisagée une réserve d’espace aux PME locales dans le périmètre de la ZES (Tanger Med) ;</a:t>
            </a:r>
          </a:p>
          <a:p>
            <a:pPr algn="just">
              <a:spcBef>
                <a:spcPts val="1200"/>
              </a:spcBef>
              <a:spcAft>
                <a:spcPts val="800"/>
              </a:spcAft>
            </a:pPr>
            <a:r>
              <a:rPr lang="fr-FR" sz="2200" spc="-30" dirty="0">
                <a:solidFill>
                  <a:schemeClr val="tx1"/>
                </a:solidFill>
                <a:effectLst/>
                <a:latin typeface="Arial" panose="020B0604020202020204" pitchFamily="34" charset="0"/>
                <a:ea typeface="Calibri" panose="020F0502020204030204" pitchFamily="34" charset="0"/>
                <a:cs typeface="Arial" panose="020B0604020202020204" pitchFamily="34" charset="0"/>
              </a:rPr>
              <a:t>Bien évidemment, cet axe stratégique autour de la constitution de « champions nationaux » nécessite des mesures d’accompagnement et notamment de renforcement des capacités, voire d’incitations. Enfin, il doit être promu à travers un ensemble de critères à prendre en compte dans le recrutement des promoteurs développeurs, comme des entreprises à agréés ;</a:t>
            </a:r>
            <a:endParaRPr lang="fr-FR" sz="2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r>
              <a:rPr lang="fr-FR" sz="22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Au Ghana, des incitations fiscales à l’exportation ont été accordées aux entreprises nationales qui créent des liens d’approvisionnement avec des entreprises basées dans des ZES (Guide UNCTAD).</a:t>
            </a:r>
          </a:p>
          <a:p>
            <a:endParaRPr lang="fr-FR" sz="1800" dirty="0">
              <a:effectLst/>
              <a:latin typeface="Calibri" panose="020F0502020204030204" pitchFamily="34" charset="0"/>
              <a:ea typeface="Calibri" panose="020F0502020204030204" pitchFamily="34" charset="0"/>
              <a:cs typeface="Arial" panose="020B0604020202020204" pitchFamily="34" charset="0"/>
            </a:endParaRPr>
          </a:p>
          <a:p>
            <a:endParaRPr lang="fr-FR" sz="1800" b="1" dirty="0">
              <a:solidFill>
                <a:srgbClr val="002060"/>
              </a:solidFill>
              <a:effectLst/>
              <a:latin typeface="Lato" panose="020F0502020204030203" pitchFamily="34" charset="0"/>
              <a:ea typeface="DengXian Light" panose="02010600030101010101" pitchFamily="2" charset="-122"/>
              <a:cs typeface="Times New Roman" panose="02020603050405020304" pitchFamily="18" charset="0"/>
            </a:endParaRPr>
          </a:p>
          <a:p>
            <a:endParaRPr lang="fr-FR" dirty="0"/>
          </a:p>
        </p:txBody>
      </p:sp>
    </p:spTree>
    <p:extLst>
      <p:ext uri="{BB962C8B-B14F-4D97-AF65-F5344CB8AC3E}">
        <p14:creationId xmlns:p14="http://schemas.microsoft.com/office/powerpoint/2010/main" val="3660564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D585C3-027F-8190-3AF5-F0934D3013FE}"/>
              </a:ext>
            </a:extLst>
          </p:cNvPr>
          <p:cNvSpPr>
            <a:spLocks noGrp="1"/>
          </p:cNvSpPr>
          <p:nvPr>
            <p:ph type="title"/>
          </p:nvPr>
        </p:nvSpPr>
        <p:spPr>
          <a:xfrm>
            <a:off x="677334" y="228600"/>
            <a:ext cx="8596668" cy="72009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Stratégie : Principaux principes</a:t>
            </a:r>
            <a:endParaRPr lang="fr-FR" sz="3200" dirty="0"/>
          </a:p>
        </p:txBody>
      </p:sp>
      <p:sp>
        <p:nvSpPr>
          <p:cNvPr id="3" name="Espace réservé du contenu 2">
            <a:extLst>
              <a:ext uri="{FF2B5EF4-FFF2-40B4-BE49-F238E27FC236}">
                <a16:creationId xmlns:a16="http://schemas.microsoft.com/office/drawing/2014/main" id="{ED3774AA-A848-A387-760B-0F5D04FFFA1D}"/>
              </a:ext>
            </a:extLst>
          </p:cNvPr>
          <p:cNvSpPr>
            <a:spLocks noGrp="1"/>
          </p:cNvSpPr>
          <p:nvPr>
            <p:ph idx="1"/>
          </p:nvPr>
        </p:nvSpPr>
        <p:spPr>
          <a:xfrm>
            <a:off x="0" y="1337310"/>
            <a:ext cx="12192000" cy="5520690"/>
          </a:xfrm>
        </p:spPr>
        <p:txBody>
          <a:bodyPr>
            <a:normAutofit fontScale="92500"/>
          </a:bodyPr>
          <a:lstStyle/>
          <a:p>
            <a:r>
              <a:rPr lang="fr-FR" sz="3900" b="1" dirty="0">
                <a:effectLst/>
                <a:latin typeface="Arial" panose="020B0604020202020204" pitchFamily="34" charset="0"/>
                <a:ea typeface="Calibri" panose="020F0502020204030204" pitchFamily="34" charset="0"/>
                <a:cs typeface="Arial" panose="020B0604020202020204" pitchFamily="34" charset="0"/>
              </a:rPr>
              <a:t>5) Développement du capital humain </a:t>
            </a:r>
            <a:r>
              <a:rPr lang="fr-FR" sz="3900" dirty="0">
                <a:effectLst/>
                <a:latin typeface="Arial" panose="020B0604020202020204" pitchFamily="34" charset="0"/>
                <a:ea typeface="Calibri" panose="020F0502020204030204" pitchFamily="34" charset="0"/>
                <a:cs typeface="Arial" panose="020B0604020202020204" pitchFamily="34" charset="0"/>
              </a:rPr>
              <a:t>: </a:t>
            </a:r>
            <a:r>
              <a:rPr lang="fr-FR" sz="3900" spc="-30" dirty="0">
                <a:effectLst/>
                <a:latin typeface="Arial" panose="020B0604020202020204" pitchFamily="34" charset="0"/>
                <a:ea typeface="Calibri" panose="020F0502020204030204" pitchFamily="34" charset="0"/>
                <a:cs typeface="Arial" panose="020B0604020202020204" pitchFamily="34" charset="0"/>
              </a:rPr>
              <a:t>Force est de constater que s’agissant des ZES, l’un des objectifs prioritaires avancés est celui de la création d’emploi. C’est là un critère qui doit évoluer. Le triptyque (investissement, exportation emploi) n’a pas créé les résultats espérés . </a:t>
            </a:r>
          </a:p>
          <a:p>
            <a:r>
              <a:rPr lang="fr-FR" sz="3900" spc="-30" dirty="0">
                <a:effectLst/>
                <a:latin typeface="Arial" panose="020B0604020202020204" pitchFamily="34" charset="0"/>
                <a:ea typeface="Calibri" panose="020F0502020204030204" pitchFamily="34" charset="0"/>
                <a:cs typeface="Arial" panose="020B0604020202020204" pitchFamily="34" charset="0"/>
              </a:rPr>
              <a:t>C’est le curseur de la formation qui doit être mis au premier plan, parce qu’aussi c’est cela que recherchent les investisseurs, du moins ceux qui ne se focalisent pas sur leur propre main d’œuvre importée dans les ZES.</a:t>
            </a:r>
            <a:endParaRPr lang="fr-FR" sz="3900" dirty="0">
              <a:effectLst/>
              <a:latin typeface="Arial" panose="020B0604020202020204" pitchFamily="34" charset="0"/>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2340475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3BEB0F-A545-C55E-7050-A4093C00B1BF}"/>
              </a:ext>
            </a:extLst>
          </p:cNvPr>
          <p:cNvSpPr>
            <a:spLocks noGrp="1"/>
          </p:cNvSpPr>
          <p:nvPr>
            <p:ph type="title"/>
          </p:nvPr>
        </p:nvSpPr>
        <p:spPr>
          <a:xfrm>
            <a:off x="677334" y="308610"/>
            <a:ext cx="8596668" cy="78867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Stratégie : Principaux principes</a:t>
            </a:r>
            <a:endParaRPr lang="fr-FR" sz="3200" dirty="0"/>
          </a:p>
        </p:txBody>
      </p:sp>
      <p:sp>
        <p:nvSpPr>
          <p:cNvPr id="3" name="Espace réservé du contenu 2">
            <a:extLst>
              <a:ext uri="{FF2B5EF4-FFF2-40B4-BE49-F238E27FC236}">
                <a16:creationId xmlns:a16="http://schemas.microsoft.com/office/drawing/2014/main" id="{A46B5A73-FD8B-49B7-B2D5-B365B0E1B8C7}"/>
              </a:ext>
            </a:extLst>
          </p:cNvPr>
          <p:cNvSpPr>
            <a:spLocks noGrp="1"/>
          </p:cNvSpPr>
          <p:nvPr>
            <p:ph idx="1"/>
          </p:nvPr>
        </p:nvSpPr>
        <p:spPr>
          <a:xfrm>
            <a:off x="0" y="1097280"/>
            <a:ext cx="12192000" cy="5760720"/>
          </a:xfrm>
        </p:spPr>
        <p:txBody>
          <a:bodyPr>
            <a:normAutofit lnSpcReduction="10000"/>
          </a:bodyPr>
          <a:lstStyle/>
          <a:p>
            <a:r>
              <a:rPr lang="fr-FR" sz="3000" b="1" dirty="0">
                <a:solidFill>
                  <a:schemeClr val="tx1"/>
                </a:solidFill>
                <a:effectLst/>
                <a:latin typeface="Arial" panose="020B0604020202020204" pitchFamily="34" charset="0"/>
                <a:ea typeface="DengXian Light" panose="02010600030101010101" pitchFamily="2" charset="-122"/>
                <a:cs typeface="Arial" panose="020B0604020202020204" pitchFamily="34" charset="0"/>
              </a:rPr>
              <a:t>6) Une finance locale : </a:t>
            </a:r>
            <a:r>
              <a:rPr lang="fr-FR" sz="3000" spc="-30" dirty="0">
                <a:effectLst/>
                <a:latin typeface="Arial" panose="020B0604020202020204" pitchFamily="34" charset="0"/>
                <a:ea typeface="Calibri" panose="020F0502020204030204" pitchFamily="34" charset="0"/>
                <a:cs typeface="Arial" panose="020B0604020202020204" pitchFamily="34" charset="0"/>
              </a:rPr>
              <a:t>Il a été relevé un déficit de fonds de développement publics et le peu d’appétit des banques locales pour des projets qui s’inscrivent dans le long terme. Nous évoquerons ci-après la possibilité de fonds générés par l’exploitation des ressources naturelles. Cette problématique est d’ailleurs au cœur des orientations réfléchies par la CEA sur les modalités d’exploitation du capital naturel en vue de soutenir l’industrialisation des pays ;</a:t>
            </a:r>
          </a:p>
          <a:p>
            <a:r>
              <a:rPr lang="fr-FR" sz="3000" spc="-30" dirty="0">
                <a:effectLst/>
                <a:latin typeface="Arial" panose="020B0604020202020204" pitchFamily="34" charset="0"/>
                <a:ea typeface="Calibri" panose="020F0502020204030204" pitchFamily="34" charset="0"/>
                <a:cs typeface="Arial" panose="020B0604020202020204" pitchFamily="34" charset="0"/>
              </a:rPr>
              <a:t>Par ailleurs, il ne peut être question de favoriser l’implication des banques locales sur les projets de ZES sans des modifications fortes des politiques publiques en matière de crédit telles que soutenues par les banques centrales et les gouvernements. A travers les benchmarks opérés, nous renvoyions ici aux propositions faites par le Sénégal dans sa nouvelle politique d’industrialisation.</a:t>
            </a:r>
            <a:endParaRPr lang="fr-FR" sz="3000" b="1" dirty="0">
              <a:solidFill>
                <a:schemeClr val="tx1"/>
              </a:solidFill>
              <a:effectLst/>
              <a:latin typeface="Arial" panose="020B0604020202020204" pitchFamily="34" charset="0"/>
              <a:ea typeface="DengXian Light" panose="02010600030101010101" pitchFamily="2" charset="-122"/>
              <a:cs typeface="Arial" panose="020B0604020202020204" pitchFamily="34" charset="0"/>
            </a:endParaRPr>
          </a:p>
          <a:p>
            <a:endParaRPr lang="fr-FR" dirty="0"/>
          </a:p>
        </p:txBody>
      </p:sp>
    </p:spTree>
    <p:extLst>
      <p:ext uri="{BB962C8B-B14F-4D97-AF65-F5344CB8AC3E}">
        <p14:creationId xmlns:p14="http://schemas.microsoft.com/office/powerpoint/2010/main" val="683689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50FCCF-DD22-F22B-4F9C-CDD73CBC0A29}"/>
              </a:ext>
            </a:extLst>
          </p:cNvPr>
          <p:cNvSpPr>
            <a:spLocks noGrp="1"/>
          </p:cNvSpPr>
          <p:nvPr>
            <p:ph type="title"/>
          </p:nvPr>
        </p:nvSpPr>
        <p:spPr>
          <a:xfrm>
            <a:off x="677334" y="251460"/>
            <a:ext cx="8596668" cy="73152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Stratégie : Principaux principes</a:t>
            </a:r>
            <a:endParaRPr lang="fr-FR" sz="3200" dirty="0"/>
          </a:p>
        </p:txBody>
      </p:sp>
      <p:sp>
        <p:nvSpPr>
          <p:cNvPr id="3" name="Espace réservé du contenu 2">
            <a:extLst>
              <a:ext uri="{FF2B5EF4-FFF2-40B4-BE49-F238E27FC236}">
                <a16:creationId xmlns:a16="http://schemas.microsoft.com/office/drawing/2014/main" id="{4C5A43ED-D5E3-3134-4CB0-F84523F73972}"/>
              </a:ext>
            </a:extLst>
          </p:cNvPr>
          <p:cNvSpPr>
            <a:spLocks noGrp="1"/>
          </p:cNvSpPr>
          <p:nvPr>
            <p:ph idx="1"/>
          </p:nvPr>
        </p:nvSpPr>
        <p:spPr>
          <a:xfrm>
            <a:off x="0" y="1234439"/>
            <a:ext cx="12192000" cy="5486401"/>
          </a:xfrm>
        </p:spPr>
        <p:txBody>
          <a:bodyPr>
            <a:normAutofit fontScale="92500"/>
          </a:bodyPr>
          <a:lstStyle/>
          <a:p>
            <a:r>
              <a:rPr lang="fr-FR" sz="2600" b="1" dirty="0">
                <a:effectLst/>
                <a:latin typeface="Arial" panose="020B0604020202020204" pitchFamily="34" charset="0"/>
                <a:ea typeface="Calibri" panose="020F0502020204030204" pitchFamily="34" charset="0"/>
                <a:cs typeface="Arial" panose="020B0604020202020204" pitchFamily="34" charset="0"/>
              </a:rPr>
              <a:t>7) Transfert de technologies/Pôle de recherches/Innovations </a:t>
            </a:r>
            <a:r>
              <a:rPr lang="fr-FR" sz="2600" dirty="0">
                <a:effectLst/>
                <a:latin typeface="Arial" panose="020B0604020202020204" pitchFamily="34" charset="0"/>
                <a:ea typeface="Calibri" panose="020F0502020204030204" pitchFamily="34" charset="0"/>
                <a:cs typeface="Arial" panose="020B0604020202020204" pitchFamily="34" charset="0"/>
              </a:rPr>
              <a:t>: </a:t>
            </a:r>
            <a:r>
              <a:rPr lang="fr-FR" sz="2600" spc="-30" dirty="0">
                <a:effectLst/>
                <a:latin typeface="Arial" panose="020B0604020202020204" pitchFamily="34" charset="0"/>
                <a:ea typeface="Calibri" panose="020F0502020204030204" pitchFamily="34" charset="0"/>
                <a:cs typeface="Arial" panose="020B0604020202020204" pitchFamily="34" charset="0"/>
              </a:rPr>
              <a:t>Force est de constater là aussi que l’évaluation des transferts de technologies opérés dans la plupart des ZES en Afrique produit des résultats insatisfaisants. L’assemblage est certes une étape, mais elle n’est pas nécessairement porteuse d’une modification des paradigmes espérée. Là encore, les critères de recrutement des acteurs privés sont insuffisamment orientés. Pour ne prendre qu’un exemple dans le secteur de l’énergie, combien de ZES produisent aujourd’hui des panneaux solaires conçus et distribués sous le logo « Made in </a:t>
            </a:r>
            <a:r>
              <a:rPr lang="fr-FR" sz="2600" spc="-30" dirty="0" err="1">
                <a:effectLst/>
                <a:latin typeface="Arial" panose="020B0604020202020204" pitchFamily="34" charset="0"/>
                <a:ea typeface="Calibri" panose="020F0502020204030204" pitchFamily="34" charset="0"/>
                <a:cs typeface="Arial" panose="020B0604020202020204" pitchFamily="34" charset="0"/>
              </a:rPr>
              <a:t>Africa</a:t>
            </a:r>
            <a:r>
              <a:rPr lang="fr-FR" sz="2600" spc="-30" dirty="0">
                <a:effectLst/>
                <a:latin typeface="Arial" panose="020B0604020202020204" pitchFamily="34" charset="0"/>
                <a:ea typeface="Calibri" panose="020F0502020204030204" pitchFamily="34" charset="0"/>
                <a:cs typeface="Arial" panose="020B0604020202020204" pitchFamily="34" charset="0"/>
              </a:rPr>
              <a:t> » et vendus sur le continent ?</a:t>
            </a:r>
          </a:p>
          <a:p>
            <a:r>
              <a:rPr lang="fr-FR" sz="2600" b="1" spc="-30" dirty="0">
                <a:effectLst/>
                <a:latin typeface="Arial" panose="020B0604020202020204" pitchFamily="34" charset="0"/>
                <a:ea typeface="Calibri" panose="020F0502020204030204" pitchFamily="34" charset="0"/>
                <a:cs typeface="Arial" panose="020B0604020202020204" pitchFamily="34" charset="0"/>
              </a:rPr>
              <a:t>En d’autres termes, la recommandation aujourd’hui de transformation des matières premières doit être adossée à celle de transfert de technologie permettant de s’approprier les modalités de cette transformation (Exemple : zone dédiée à l’exploitation du fer au Sénégal).</a:t>
            </a:r>
            <a:endParaRPr lang="fr-FR" sz="2600" spc="-30" dirty="0">
              <a:effectLst/>
              <a:latin typeface="Arial" panose="020B0604020202020204" pitchFamily="34" charset="0"/>
              <a:ea typeface="Calibri" panose="020F0502020204030204" pitchFamily="34" charset="0"/>
              <a:cs typeface="Arial" panose="020B0604020202020204" pitchFamily="34" charset="0"/>
            </a:endParaRPr>
          </a:p>
          <a:p>
            <a:r>
              <a:rPr lang="fr-FR" sz="2600" spc="-30" dirty="0">
                <a:effectLst/>
                <a:latin typeface="Arial" panose="020B0604020202020204" pitchFamily="34" charset="0"/>
                <a:ea typeface="Calibri" panose="020F0502020204030204" pitchFamily="34" charset="0"/>
                <a:cs typeface="Arial" panose="020B0604020202020204" pitchFamily="34" charset="0"/>
              </a:rPr>
              <a:t>Le transfert de technologie doit donc être au cœur de la contractualisation à développer avec les développeurs et aménageurs des ZES et les entreprises agréées. </a:t>
            </a:r>
            <a:endParaRPr lang="fr-FR" sz="2600" dirty="0">
              <a:effectLst/>
              <a:latin typeface="Arial" panose="020B0604020202020204" pitchFamily="34" charset="0"/>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2227957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34B410-26F7-D48D-6A16-C37EE33CB9D9}"/>
              </a:ext>
            </a:extLst>
          </p:cNvPr>
          <p:cNvSpPr>
            <a:spLocks noGrp="1"/>
          </p:cNvSpPr>
          <p:nvPr>
            <p:ph type="title"/>
          </p:nvPr>
        </p:nvSpPr>
        <p:spPr>
          <a:xfrm>
            <a:off x="677334" y="331470"/>
            <a:ext cx="8596668" cy="74295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Stratégie : Principaux principes</a:t>
            </a:r>
            <a:endParaRPr lang="fr-FR" sz="3200" dirty="0"/>
          </a:p>
        </p:txBody>
      </p:sp>
      <p:sp>
        <p:nvSpPr>
          <p:cNvPr id="3" name="Espace réservé du contenu 2">
            <a:extLst>
              <a:ext uri="{FF2B5EF4-FFF2-40B4-BE49-F238E27FC236}">
                <a16:creationId xmlns:a16="http://schemas.microsoft.com/office/drawing/2014/main" id="{3E374B01-6F0A-C32F-3A98-29E992E7EA1A}"/>
              </a:ext>
            </a:extLst>
          </p:cNvPr>
          <p:cNvSpPr>
            <a:spLocks noGrp="1"/>
          </p:cNvSpPr>
          <p:nvPr>
            <p:ph idx="1"/>
          </p:nvPr>
        </p:nvSpPr>
        <p:spPr>
          <a:xfrm>
            <a:off x="182880" y="1200150"/>
            <a:ext cx="11715750" cy="5326379"/>
          </a:xfrm>
        </p:spPr>
        <p:txBody>
          <a:bodyPr/>
          <a:lstStyle/>
          <a:p>
            <a:r>
              <a:rPr lang="fr-FR" sz="3600" b="1" dirty="0">
                <a:solidFill>
                  <a:schemeClr val="tx1"/>
                </a:solidFill>
                <a:effectLst/>
                <a:latin typeface="Arial" panose="020B0604020202020204" pitchFamily="34" charset="0"/>
                <a:ea typeface="DengXian Light" panose="02010600030101010101" pitchFamily="2" charset="-122"/>
                <a:cs typeface="Arial" panose="020B0604020202020204" pitchFamily="34" charset="0"/>
              </a:rPr>
              <a:t>8) Externalités environnementales/Solutions énergétiques, écologiques et logistiques/ Développement urbain : </a:t>
            </a:r>
            <a:r>
              <a:rPr lang="fr-FR" sz="3600" spc="-30" dirty="0">
                <a:effectLst/>
                <a:latin typeface="Arial" panose="020B0604020202020204" pitchFamily="34" charset="0"/>
                <a:ea typeface="Calibri" panose="020F0502020204030204" pitchFamily="34" charset="0"/>
                <a:cs typeface="Arial" panose="020B0604020202020204" pitchFamily="34" charset="0"/>
              </a:rPr>
              <a:t>Parmi leurs nombreux avantages, les parcs </a:t>
            </a:r>
            <a:r>
              <a:rPr lang="fr-FR" sz="3600" spc="-30" dirty="0" err="1">
                <a:effectLst/>
                <a:latin typeface="Arial" panose="020B0604020202020204" pitchFamily="34" charset="0"/>
                <a:ea typeface="Calibri" panose="020F0502020204030204" pitchFamily="34" charset="0"/>
                <a:cs typeface="Arial" panose="020B0604020202020204" pitchFamily="34" charset="0"/>
              </a:rPr>
              <a:t>éco-industriels</a:t>
            </a:r>
            <a:r>
              <a:rPr lang="fr-FR" sz="3600" spc="-30" dirty="0">
                <a:effectLst/>
                <a:latin typeface="Arial" panose="020B0604020202020204" pitchFamily="34" charset="0"/>
                <a:ea typeface="Calibri" panose="020F0502020204030204" pitchFamily="34" charset="0"/>
                <a:cs typeface="Arial" panose="020B0604020202020204" pitchFamily="34" charset="0"/>
              </a:rPr>
              <a:t> favorisent l'efficacité des ressources et les pratiques d'économie circulaire, </a:t>
            </a:r>
            <a:r>
              <a:rPr lang="fr-FR" sz="3600" b="1" spc="-30" dirty="0">
                <a:effectLst/>
                <a:latin typeface="Arial" panose="020B0604020202020204" pitchFamily="34" charset="0"/>
                <a:ea typeface="Calibri" panose="020F0502020204030204" pitchFamily="34" charset="0"/>
                <a:cs typeface="Arial" panose="020B0604020202020204" pitchFamily="34" charset="0"/>
              </a:rPr>
              <a:t>contribuant également à combler le fossé entre les villes et les industries en apportant une contribution significative aux </a:t>
            </a:r>
            <a:r>
              <a:rPr lang="fr-FR" sz="3600" b="1" u="sng" spc="-30" dirty="0">
                <a:effectLst/>
                <a:latin typeface="Arial" panose="020B0604020202020204" pitchFamily="34" charset="0"/>
                <a:ea typeface="Calibri" panose="020F0502020204030204" pitchFamily="34" charset="0"/>
                <a:cs typeface="Arial" panose="020B0604020202020204" pitchFamily="34" charset="0"/>
              </a:rPr>
              <a:t>villes durables</a:t>
            </a:r>
            <a:r>
              <a:rPr lang="fr-FR" sz="3600" spc="-30" dirty="0">
                <a:effectLst/>
                <a:latin typeface="Arial" panose="020B0604020202020204" pitchFamily="34" charset="0"/>
                <a:ea typeface="Calibri" panose="020F0502020204030204" pitchFamily="34" charset="0"/>
                <a:cs typeface="Arial" panose="020B0604020202020204" pitchFamily="34" charset="0"/>
              </a:rPr>
              <a:t> » ;</a:t>
            </a:r>
          </a:p>
          <a:p>
            <a:r>
              <a:rPr lang="fr-FR" sz="3600" b="1" spc="-30" dirty="0">
                <a:solidFill>
                  <a:schemeClr val="tx1"/>
                </a:solidFill>
                <a:latin typeface="Arial" panose="020B0604020202020204" pitchFamily="34" charset="0"/>
                <a:ea typeface="Calibri" panose="020F0502020204030204" pitchFamily="34" charset="0"/>
                <a:cs typeface="Arial" panose="020B0604020202020204" pitchFamily="34" charset="0"/>
              </a:rPr>
              <a:t>L’exemple de Tatu City (Kenya)</a:t>
            </a:r>
            <a:endParaRPr lang="fr-FR" sz="3600" b="1" dirty="0">
              <a:solidFill>
                <a:schemeClr val="tx1"/>
              </a:solidFill>
              <a:effectLst/>
              <a:latin typeface="Arial" panose="020B0604020202020204" pitchFamily="34" charset="0"/>
              <a:ea typeface="DengXian Light" panose="02010600030101010101" pitchFamily="2" charset="-122"/>
              <a:cs typeface="Arial" panose="020B0604020202020204" pitchFamily="34" charset="0"/>
            </a:endParaRPr>
          </a:p>
          <a:p>
            <a:endParaRPr lang="fr-FR" dirty="0"/>
          </a:p>
        </p:txBody>
      </p:sp>
    </p:spTree>
    <p:extLst>
      <p:ext uri="{BB962C8B-B14F-4D97-AF65-F5344CB8AC3E}">
        <p14:creationId xmlns:p14="http://schemas.microsoft.com/office/powerpoint/2010/main" val="4039817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E34F2C-2AC9-A5C1-4EED-5A471EB817AE}"/>
              </a:ext>
            </a:extLst>
          </p:cNvPr>
          <p:cNvSpPr>
            <a:spLocks noGrp="1"/>
          </p:cNvSpPr>
          <p:nvPr>
            <p:ph type="title"/>
          </p:nvPr>
        </p:nvSpPr>
        <p:spPr>
          <a:xfrm>
            <a:off x="677334" y="297180"/>
            <a:ext cx="8596668" cy="75438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Stratégie : Principaux principes</a:t>
            </a:r>
            <a:endParaRPr lang="fr-FR" sz="3200" dirty="0"/>
          </a:p>
        </p:txBody>
      </p:sp>
      <p:sp>
        <p:nvSpPr>
          <p:cNvPr id="3" name="Espace réservé du contenu 2">
            <a:extLst>
              <a:ext uri="{FF2B5EF4-FFF2-40B4-BE49-F238E27FC236}">
                <a16:creationId xmlns:a16="http://schemas.microsoft.com/office/drawing/2014/main" id="{2B53C011-22CD-1EBD-AE08-5B466B0E50D9}"/>
              </a:ext>
            </a:extLst>
          </p:cNvPr>
          <p:cNvSpPr>
            <a:spLocks noGrp="1"/>
          </p:cNvSpPr>
          <p:nvPr>
            <p:ph idx="1"/>
          </p:nvPr>
        </p:nvSpPr>
        <p:spPr>
          <a:xfrm>
            <a:off x="0" y="1417319"/>
            <a:ext cx="12192000" cy="5440681"/>
          </a:xfrm>
        </p:spPr>
        <p:txBody>
          <a:bodyPr>
            <a:normAutofit fontScale="40000" lnSpcReduction="20000"/>
          </a:bodyPr>
          <a:lstStyle/>
          <a:p>
            <a:pPr algn="just">
              <a:lnSpc>
                <a:spcPct val="115000"/>
              </a:lnSpc>
              <a:spcAft>
                <a:spcPts val="800"/>
              </a:spcAft>
            </a:pPr>
            <a:r>
              <a:rPr lang="fr-FR" sz="6500" b="1" dirty="0">
                <a:effectLst/>
                <a:latin typeface="Arial" panose="020B0604020202020204" pitchFamily="34" charset="0"/>
                <a:ea typeface="Calibri" panose="020F0502020204030204" pitchFamily="34" charset="0"/>
                <a:cs typeface="Arial" panose="020B0604020202020204" pitchFamily="34" charset="0"/>
              </a:rPr>
              <a:t>9) Incitations </a:t>
            </a:r>
            <a:r>
              <a:rPr lang="fr-FR" sz="6500" dirty="0">
                <a:effectLst/>
                <a:latin typeface="Arial" panose="020B0604020202020204" pitchFamily="34" charset="0"/>
                <a:ea typeface="Calibri" panose="020F0502020204030204" pitchFamily="34" charset="0"/>
                <a:cs typeface="Arial" panose="020B0604020202020204" pitchFamily="34" charset="0"/>
              </a:rPr>
              <a:t>: </a:t>
            </a:r>
            <a:r>
              <a:rPr lang="fr-FR" sz="6500" spc="-30" dirty="0">
                <a:effectLst/>
                <a:latin typeface="Arial" panose="020B0604020202020204" pitchFamily="34" charset="0"/>
                <a:ea typeface="Calibri" panose="020F0502020204030204" pitchFamily="34" charset="0"/>
                <a:cs typeface="Arial" panose="020B0604020202020204" pitchFamily="34" charset="0"/>
              </a:rPr>
              <a:t>ce sont les choix industriels qui doivent déterminer le panel d’incitations et non le contraire, et ce avec la flexibilité nécessaire ; c’est une politique de spécialisation des incitations qui doit être mise en œuvre et ce annuellement sur la base des choix opérés et des performances relevées à travers la mise en place d’un Comité technique regroupant Administrateur des ZES, ministère de l’Industrie, Direction des Douanes et Direction des Impôts. Les critères posés par la réglementation sur les ZES à l’exportation, à l’importation, les taxations éventuelles sur la vente sur le marché domestique devraient être réexaminés ;</a:t>
            </a:r>
            <a:endParaRPr lang="fr-FR" sz="6500" dirty="0">
              <a:effectLst/>
              <a:latin typeface="Arial" panose="020B0604020202020204" pitchFamily="34" charset="0"/>
              <a:ea typeface="Calibri" panose="020F0502020204030204" pitchFamily="34" charset="0"/>
              <a:cs typeface="Arial" panose="020B0604020202020204" pitchFamily="34" charset="0"/>
            </a:endParaRPr>
          </a:p>
          <a:p>
            <a:pPr>
              <a:lnSpc>
                <a:spcPct val="120000"/>
              </a:lnSpc>
            </a:pPr>
            <a:r>
              <a:rPr lang="fr-FR" sz="6500" dirty="0">
                <a:effectLst/>
                <a:latin typeface="Arial" panose="020B0604020202020204" pitchFamily="34" charset="0"/>
                <a:ea typeface="Calibri" panose="020F0502020204030204" pitchFamily="34" charset="0"/>
                <a:cs typeface="Arial" panose="020B0604020202020204" pitchFamily="34" charset="0"/>
              </a:rPr>
              <a:t>En Chine, par exemple, les incitations adaptatives et « intelligentes » visant à attirer les laboratoires de R&amp;D se sont avérées plus propices au développement de la zone ; elles ont contribué à placer la ZES de Shenzhen au sommet de l’échelle de l’innovation et de la technologie (Chen, 2019).</a:t>
            </a:r>
          </a:p>
          <a:p>
            <a:endParaRPr lang="fr-FR" dirty="0"/>
          </a:p>
        </p:txBody>
      </p:sp>
    </p:spTree>
    <p:extLst>
      <p:ext uri="{BB962C8B-B14F-4D97-AF65-F5344CB8AC3E}">
        <p14:creationId xmlns:p14="http://schemas.microsoft.com/office/powerpoint/2010/main" val="4124824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23AAEF-C7B5-E810-263E-67D12B4D2C85}"/>
              </a:ext>
            </a:extLst>
          </p:cNvPr>
          <p:cNvSpPr>
            <a:spLocks noGrp="1"/>
          </p:cNvSpPr>
          <p:nvPr>
            <p:ph type="title"/>
          </p:nvPr>
        </p:nvSpPr>
        <p:spPr>
          <a:xfrm>
            <a:off x="677334" y="274320"/>
            <a:ext cx="8596668" cy="75438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Guide d’opérationnalisation</a:t>
            </a:r>
            <a:endParaRPr lang="fr-FR" sz="3200" dirty="0"/>
          </a:p>
        </p:txBody>
      </p:sp>
      <p:sp>
        <p:nvSpPr>
          <p:cNvPr id="3" name="Espace réservé du contenu 2">
            <a:extLst>
              <a:ext uri="{FF2B5EF4-FFF2-40B4-BE49-F238E27FC236}">
                <a16:creationId xmlns:a16="http://schemas.microsoft.com/office/drawing/2014/main" id="{A0D2283D-2E18-FF2D-DD41-16853FBC88B1}"/>
              </a:ext>
            </a:extLst>
          </p:cNvPr>
          <p:cNvSpPr>
            <a:spLocks noGrp="1"/>
          </p:cNvSpPr>
          <p:nvPr>
            <p:ph idx="1"/>
          </p:nvPr>
        </p:nvSpPr>
        <p:spPr>
          <a:xfrm>
            <a:off x="0" y="1965960"/>
            <a:ext cx="12192000" cy="4892039"/>
          </a:xfrm>
        </p:spPr>
        <p:txBody>
          <a:bodyPr>
            <a:noAutofit/>
          </a:bodyPr>
          <a:lstStyle/>
          <a:p>
            <a:pPr algn="ctr"/>
            <a:r>
              <a:rPr lang="fr-FR" sz="4800" dirty="0">
                <a:latin typeface="Arial" panose="020B0604020202020204" pitchFamily="34" charset="0"/>
                <a:cs typeface="Arial" panose="020B0604020202020204" pitchFamily="34" charset="0"/>
              </a:rPr>
              <a:t>Le Guide d’opérationnalisation proposé en aval de la stratégie de développement des ZES consiste dans la proposition d’une </a:t>
            </a:r>
            <a:r>
              <a:rPr lang="fr-FR" sz="4800" b="1" dirty="0">
                <a:latin typeface="Arial" panose="020B0604020202020204" pitchFamily="34" charset="0"/>
                <a:cs typeface="Arial" panose="020B0604020202020204" pitchFamily="34" charset="0"/>
              </a:rPr>
              <a:t>feuille de route</a:t>
            </a:r>
            <a:r>
              <a:rPr lang="fr-FR" sz="4800" dirty="0">
                <a:latin typeface="Arial" panose="020B0604020202020204" pitchFamily="34" charset="0"/>
                <a:cs typeface="Arial" panose="020B0604020202020204" pitchFamily="34" charset="0"/>
              </a:rPr>
              <a:t>, tant au niveau national que régional pour le développement des ZES</a:t>
            </a:r>
          </a:p>
        </p:txBody>
      </p:sp>
    </p:spTree>
    <p:extLst>
      <p:ext uri="{BB962C8B-B14F-4D97-AF65-F5344CB8AC3E}">
        <p14:creationId xmlns:p14="http://schemas.microsoft.com/office/powerpoint/2010/main" val="61903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97BF61-7658-86DD-C477-11455566DAFB}"/>
              </a:ext>
            </a:extLst>
          </p:cNvPr>
          <p:cNvSpPr>
            <a:spLocks noGrp="1"/>
          </p:cNvSpPr>
          <p:nvPr>
            <p:ph type="title"/>
          </p:nvPr>
        </p:nvSpPr>
        <p:spPr>
          <a:xfrm>
            <a:off x="274320" y="206829"/>
            <a:ext cx="11501120" cy="947057"/>
          </a:xfrm>
        </p:spPr>
        <p:txBody>
          <a:bodyPr>
            <a:noAutofit/>
          </a:bodyPr>
          <a:lstStyle/>
          <a:p>
            <a:pPr algn="just"/>
            <a:r>
              <a:rPr lang="fr-FR" sz="2400" b="1" kern="0" dirty="0">
                <a:effectLst/>
                <a:latin typeface="Arial" panose="020B0604020202020204" pitchFamily="34" charset="0"/>
                <a:ea typeface="DengXian" panose="02010600030101010101" pitchFamily="2" charset="-122"/>
                <a:cs typeface="Arial" panose="020B0604020202020204" pitchFamily="34" charset="0"/>
              </a:rPr>
              <a:t>Feui</a:t>
            </a:r>
            <a:r>
              <a:rPr lang="fr-FR" sz="2400" b="1" kern="0" dirty="0">
                <a:latin typeface="Arial" panose="020B0604020202020204" pitchFamily="34" charset="0"/>
                <a:ea typeface="DengXian" panose="02010600030101010101" pitchFamily="2" charset="-122"/>
                <a:cs typeface="Arial" panose="020B0604020202020204" pitchFamily="34" charset="0"/>
              </a:rPr>
              <a:t>lle de route national : Phases de développement des ZES</a:t>
            </a:r>
            <a:br>
              <a:rPr lang="fr-FR" sz="2800" b="1" kern="0" dirty="0">
                <a:latin typeface="Arial" panose="020B0604020202020204" pitchFamily="34" charset="0"/>
                <a:ea typeface="DengXian" panose="02010600030101010101" pitchFamily="2" charset="-122"/>
                <a:cs typeface="Arial" panose="020B0604020202020204" pitchFamily="34" charset="0"/>
              </a:rPr>
            </a:br>
            <a:endParaRPr lang="fr-FR" sz="2800" dirty="0"/>
          </a:p>
        </p:txBody>
      </p:sp>
      <p:graphicFrame>
        <p:nvGraphicFramePr>
          <p:cNvPr id="6" name="Espace réservé du contenu 5">
            <a:extLst>
              <a:ext uri="{FF2B5EF4-FFF2-40B4-BE49-F238E27FC236}">
                <a16:creationId xmlns:a16="http://schemas.microsoft.com/office/drawing/2014/main" id="{5E3B907E-5CEB-AA2F-5F3E-7E76EA6101D3}"/>
              </a:ext>
            </a:extLst>
          </p:cNvPr>
          <p:cNvGraphicFramePr>
            <a:graphicFrameLocks noGrp="1"/>
          </p:cNvGraphicFramePr>
          <p:nvPr>
            <p:ph idx="1"/>
            <p:extLst>
              <p:ext uri="{D42A27DB-BD31-4B8C-83A1-F6EECF244321}">
                <p14:modId xmlns:p14="http://schemas.microsoft.com/office/powerpoint/2010/main" val="3631709252"/>
              </p:ext>
            </p:extLst>
          </p:nvPr>
        </p:nvGraphicFramePr>
        <p:xfrm>
          <a:off x="87087" y="1055914"/>
          <a:ext cx="12006942" cy="5706156"/>
        </p:xfrm>
        <a:graphic>
          <a:graphicData uri="http://schemas.openxmlformats.org/drawingml/2006/table">
            <a:tbl>
              <a:tblPr firstRow="1" bandRow="1">
                <a:tableStyleId>{5C22544A-7EE6-4342-B048-85BDC9FD1C3A}</a:tableStyleId>
              </a:tblPr>
              <a:tblGrid>
                <a:gridCol w="4002314">
                  <a:extLst>
                    <a:ext uri="{9D8B030D-6E8A-4147-A177-3AD203B41FA5}">
                      <a16:colId xmlns:a16="http://schemas.microsoft.com/office/drawing/2014/main" val="2215770732"/>
                    </a:ext>
                  </a:extLst>
                </a:gridCol>
                <a:gridCol w="4002314">
                  <a:extLst>
                    <a:ext uri="{9D8B030D-6E8A-4147-A177-3AD203B41FA5}">
                      <a16:colId xmlns:a16="http://schemas.microsoft.com/office/drawing/2014/main" val="3773022578"/>
                    </a:ext>
                  </a:extLst>
                </a:gridCol>
                <a:gridCol w="4002314">
                  <a:extLst>
                    <a:ext uri="{9D8B030D-6E8A-4147-A177-3AD203B41FA5}">
                      <a16:colId xmlns:a16="http://schemas.microsoft.com/office/drawing/2014/main" val="2370941786"/>
                    </a:ext>
                  </a:extLst>
                </a:gridCol>
              </a:tblGrid>
              <a:tr h="1760332">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3945824">
                <a:tc>
                  <a:txBody>
                    <a:bodyPr/>
                    <a:lstStyle/>
                    <a:p>
                      <a:pP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STRATEGIE</a:t>
                      </a:r>
                      <a:endParaRPr lang="fr-FR"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Prise en compte du contexte spécifique du pays</a:t>
                      </a:r>
                    </a:p>
                    <a:p>
                      <a:pP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Importance des problématiques de transformation</a:t>
                      </a:r>
                      <a:endParaRPr lang="fr-FR" sz="20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r>
                        <a:rPr lang="fr-FR" sz="2000" b="1" dirty="0">
                          <a:effectLst/>
                          <a:latin typeface="Arial" panose="020B0604020202020204" pitchFamily="34" charset="0"/>
                          <a:ea typeface="Calibri" panose="020F0502020204030204" pitchFamily="34" charset="0"/>
                          <a:cs typeface="Arial" panose="020B0604020202020204" pitchFamily="34" charset="0"/>
                        </a:rPr>
                        <a:t>Importance des modèles de production au niveau mondial</a:t>
                      </a:r>
                    </a:p>
                  </a:txBody>
                  <a:tcPr marL="68580" marR="68580" marT="0" marB="0" anchor="ctr"/>
                </a:tc>
                <a:tc>
                  <a:txBody>
                    <a:bodyPr/>
                    <a:lstStyle/>
                    <a:p>
                      <a:pPr algn="just">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Déterminer les goulets d’étranglement (obstacles institutionnels dysfonctionnement du marché, bureaucratie)</a:t>
                      </a:r>
                      <a:endParaRPr lang="fr-FR" sz="2000" b="1"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Intégrer une perspective de traitement des obstacles à l’intégration</a:t>
                      </a:r>
                      <a:endParaRPr lang="fr-FR" sz="2000" b="1"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Attention particulière aux CVM</a:t>
                      </a:r>
                      <a:endParaRPr lang="fr-FR"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2218754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0D9F8-FB18-DB83-F66C-AA076ABA1EA2}"/>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2D664A71-170F-04A5-C2D0-7DBF3BEC653D}"/>
              </a:ext>
            </a:extLst>
          </p:cNvPr>
          <p:cNvGraphicFramePr>
            <a:graphicFrameLocks noGrp="1"/>
          </p:cNvGraphicFramePr>
          <p:nvPr>
            <p:ph idx="1"/>
            <p:extLst>
              <p:ext uri="{D42A27DB-BD31-4B8C-83A1-F6EECF244321}">
                <p14:modId xmlns:p14="http://schemas.microsoft.com/office/powerpoint/2010/main" val="4155742384"/>
              </p:ext>
            </p:extLst>
          </p:nvPr>
        </p:nvGraphicFramePr>
        <p:xfrm>
          <a:off x="172995" y="271849"/>
          <a:ext cx="11495904" cy="6463255"/>
        </p:xfrm>
        <a:graphic>
          <a:graphicData uri="http://schemas.openxmlformats.org/drawingml/2006/table">
            <a:tbl>
              <a:tblPr firstRow="1" bandRow="1">
                <a:tableStyleId>{5C22544A-7EE6-4342-B048-85BDC9FD1C3A}</a:tableStyleId>
              </a:tblPr>
              <a:tblGrid>
                <a:gridCol w="3831968">
                  <a:extLst>
                    <a:ext uri="{9D8B030D-6E8A-4147-A177-3AD203B41FA5}">
                      <a16:colId xmlns:a16="http://schemas.microsoft.com/office/drawing/2014/main" val="2215770732"/>
                    </a:ext>
                  </a:extLst>
                </a:gridCol>
                <a:gridCol w="3831968">
                  <a:extLst>
                    <a:ext uri="{9D8B030D-6E8A-4147-A177-3AD203B41FA5}">
                      <a16:colId xmlns:a16="http://schemas.microsoft.com/office/drawing/2014/main" val="3773022578"/>
                    </a:ext>
                  </a:extLst>
                </a:gridCol>
                <a:gridCol w="3831968">
                  <a:extLst>
                    <a:ext uri="{9D8B030D-6E8A-4147-A177-3AD203B41FA5}">
                      <a16:colId xmlns:a16="http://schemas.microsoft.com/office/drawing/2014/main" val="2370941786"/>
                    </a:ext>
                  </a:extLst>
                </a:gridCol>
              </a:tblGrid>
              <a:tr h="1057726">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5405529">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1800" b="1" spc="-30" dirty="0">
                          <a:effectLst/>
                          <a:latin typeface="Arial" panose="020B0604020202020204" pitchFamily="34" charset="0"/>
                          <a:ea typeface="Calibri" panose="020F0502020204030204" pitchFamily="34" charset="0"/>
                          <a:cs typeface="Arial" panose="020B0604020202020204" pitchFamily="34" charset="0"/>
                        </a:rPr>
                        <a:t>STRATEGIE</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Adossement à la politique industrielle</a:t>
                      </a:r>
                    </a:p>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Définir les secteurs, accentuer leur élargissement, les diversifier, prise en compte des transferts de technologie </a:t>
                      </a:r>
                    </a:p>
                    <a:p>
                      <a:pPr marL="0" marR="0" lvl="0" indent="0" algn="just" defTabSz="457200" rtl="0" eaLnBrk="1" fontAlgn="auto" latinLnBrk="0" hangingPunct="1">
                        <a:lnSpc>
                          <a:spcPct val="115000"/>
                        </a:lnSpc>
                        <a:spcBef>
                          <a:spcPts val="0"/>
                        </a:spcBef>
                        <a:spcAft>
                          <a:spcPts val="80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Définir les chaînes de valeurs</a:t>
                      </a:r>
                    </a:p>
                    <a:p>
                      <a:r>
                        <a:rPr lang="fr-FR" sz="1800" b="1" kern="1200" dirty="0">
                          <a:solidFill>
                            <a:schemeClr val="dk1"/>
                          </a:solidFill>
                          <a:effectLst/>
                          <a:latin typeface="Arial" panose="020B0604020202020204" pitchFamily="34" charset="0"/>
                          <a:ea typeface="+mn-ea"/>
                          <a:cs typeface="Arial" panose="020B0604020202020204" pitchFamily="34" charset="0"/>
                        </a:rPr>
                        <a:t>Prise en compte des principes de l’économie circulaire</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Définir les marchés de destination (export/import substitution), Prise en compte des avantages comparatifs (dotation du pays)</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Identifier les niveaux de compétences locales</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3557483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963B8-A77E-D491-3E55-C8339C57178D}"/>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A68CB8C1-D92A-1F9A-B59D-680C4D43786D}"/>
              </a:ext>
            </a:extLst>
          </p:cNvPr>
          <p:cNvGraphicFramePr>
            <a:graphicFrameLocks noGrp="1"/>
          </p:cNvGraphicFramePr>
          <p:nvPr>
            <p:ph idx="1"/>
            <p:extLst>
              <p:ext uri="{D42A27DB-BD31-4B8C-83A1-F6EECF244321}">
                <p14:modId xmlns:p14="http://schemas.microsoft.com/office/powerpoint/2010/main" val="2375859323"/>
              </p:ext>
            </p:extLst>
          </p:nvPr>
        </p:nvGraphicFramePr>
        <p:xfrm>
          <a:off x="87087" y="234778"/>
          <a:ext cx="12006942" cy="6527292"/>
        </p:xfrm>
        <a:graphic>
          <a:graphicData uri="http://schemas.openxmlformats.org/drawingml/2006/table">
            <a:tbl>
              <a:tblPr firstRow="1" bandRow="1">
                <a:tableStyleId>{5C22544A-7EE6-4342-B048-85BDC9FD1C3A}</a:tableStyleId>
              </a:tblPr>
              <a:tblGrid>
                <a:gridCol w="4002314">
                  <a:extLst>
                    <a:ext uri="{9D8B030D-6E8A-4147-A177-3AD203B41FA5}">
                      <a16:colId xmlns:a16="http://schemas.microsoft.com/office/drawing/2014/main" val="2215770732"/>
                    </a:ext>
                  </a:extLst>
                </a:gridCol>
                <a:gridCol w="4002314">
                  <a:extLst>
                    <a:ext uri="{9D8B030D-6E8A-4147-A177-3AD203B41FA5}">
                      <a16:colId xmlns:a16="http://schemas.microsoft.com/office/drawing/2014/main" val="3773022578"/>
                    </a:ext>
                  </a:extLst>
                </a:gridCol>
                <a:gridCol w="4002314">
                  <a:extLst>
                    <a:ext uri="{9D8B030D-6E8A-4147-A177-3AD203B41FA5}">
                      <a16:colId xmlns:a16="http://schemas.microsoft.com/office/drawing/2014/main" val="2370941786"/>
                    </a:ext>
                  </a:extLst>
                </a:gridCol>
              </a:tblGrid>
              <a:tr h="2013650">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4513642">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1800" b="1" spc="-30" dirty="0">
                          <a:effectLst/>
                          <a:latin typeface="Arial" panose="020B0604020202020204" pitchFamily="34" charset="0"/>
                          <a:ea typeface="Calibri" panose="020F0502020204030204" pitchFamily="34" charset="0"/>
                          <a:cs typeface="Arial" panose="020B0604020202020204" pitchFamily="34" charset="0"/>
                        </a:rPr>
                        <a:t>STRATEGIE</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fr-FR" sz="1800" b="1" kern="1200" dirty="0">
                          <a:solidFill>
                            <a:schemeClr val="dk1"/>
                          </a:solidFill>
                          <a:effectLst/>
                          <a:latin typeface="Arial" panose="020B0604020202020204" pitchFamily="34" charset="0"/>
                          <a:ea typeface="+mn-ea"/>
                          <a:cs typeface="Arial" panose="020B0604020202020204" pitchFamily="34" charset="0"/>
                        </a:rPr>
                        <a:t>Adossement à la politique d’aménagement des territoires</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ZES catalyseurs et non enclavées (liaison avec l’économie locale ou régionale)</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Développement du concept de ville durable</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fr-FR" sz="1800" b="1" kern="1200" dirty="0">
                          <a:solidFill>
                            <a:schemeClr val="dk1"/>
                          </a:solidFill>
                          <a:effectLst/>
                          <a:latin typeface="Arial" panose="020B0604020202020204" pitchFamily="34" charset="0"/>
                          <a:ea typeface="+mn-ea"/>
                          <a:cs typeface="Arial" panose="020B0604020202020204" pitchFamily="34" charset="0"/>
                        </a:rPr>
                        <a:t>ZES/Pôles de développement territorial</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Liens avec les parcs industriels</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Intégration des collectivités locales</a:t>
                      </a:r>
                    </a:p>
                    <a:p>
                      <a:pPr algn="just">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1053474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F58F7-9059-D924-0761-530060B5135F}"/>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89EC1553-16C4-8BBC-9D7E-333605EE3DAC}"/>
              </a:ext>
            </a:extLst>
          </p:cNvPr>
          <p:cNvGraphicFramePr>
            <a:graphicFrameLocks noGrp="1"/>
          </p:cNvGraphicFramePr>
          <p:nvPr>
            <p:ph idx="1"/>
            <p:extLst>
              <p:ext uri="{D42A27DB-BD31-4B8C-83A1-F6EECF244321}">
                <p14:modId xmlns:p14="http://schemas.microsoft.com/office/powerpoint/2010/main" val="1769986815"/>
              </p:ext>
            </p:extLst>
          </p:nvPr>
        </p:nvGraphicFramePr>
        <p:xfrm>
          <a:off x="87087" y="271849"/>
          <a:ext cx="12006942" cy="6490221"/>
        </p:xfrm>
        <a:graphic>
          <a:graphicData uri="http://schemas.openxmlformats.org/drawingml/2006/table">
            <a:tbl>
              <a:tblPr firstRow="1" bandRow="1">
                <a:tableStyleId>{5C22544A-7EE6-4342-B048-85BDC9FD1C3A}</a:tableStyleId>
              </a:tblPr>
              <a:tblGrid>
                <a:gridCol w="4002314">
                  <a:extLst>
                    <a:ext uri="{9D8B030D-6E8A-4147-A177-3AD203B41FA5}">
                      <a16:colId xmlns:a16="http://schemas.microsoft.com/office/drawing/2014/main" val="2215770732"/>
                    </a:ext>
                  </a:extLst>
                </a:gridCol>
                <a:gridCol w="4002314">
                  <a:extLst>
                    <a:ext uri="{9D8B030D-6E8A-4147-A177-3AD203B41FA5}">
                      <a16:colId xmlns:a16="http://schemas.microsoft.com/office/drawing/2014/main" val="3773022578"/>
                    </a:ext>
                  </a:extLst>
                </a:gridCol>
                <a:gridCol w="4002314">
                  <a:extLst>
                    <a:ext uri="{9D8B030D-6E8A-4147-A177-3AD203B41FA5}">
                      <a16:colId xmlns:a16="http://schemas.microsoft.com/office/drawing/2014/main" val="2370941786"/>
                    </a:ext>
                  </a:extLst>
                </a:gridCol>
              </a:tblGrid>
              <a:tr h="2002214">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4488007">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1800" b="1" spc="-30" dirty="0">
                          <a:effectLst/>
                          <a:latin typeface="Arial" panose="020B0604020202020204" pitchFamily="34" charset="0"/>
                          <a:ea typeface="Calibri" panose="020F0502020204030204" pitchFamily="34" charset="0"/>
                          <a:cs typeface="Arial" panose="020B0604020202020204" pitchFamily="34" charset="0"/>
                        </a:rPr>
                        <a:t>STRATEGIE</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Promotion du contenu local</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fr-FR" sz="1800" b="1" kern="1200" dirty="0">
                          <a:solidFill>
                            <a:schemeClr val="dk1"/>
                          </a:solidFill>
                          <a:effectLst/>
                          <a:latin typeface="Arial" panose="020B0604020202020204" pitchFamily="34" charset="0"/>
                          <a:ea typeface="+mn-ea"/>
                          <a:cs typeface="Arial" panose="020B0604020202020204" pitchFamily="34" charset="0"/>
                        </a:rPr>
                        <a:t>Prise en compte des facteurs de production locaux, intégration des PME</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Politique de soutien aux champions nationaux</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4092582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8BC32-AC77-9362-7A2C-80E91C6B0050}"/>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2F7A469A-C4D3-BDB5-E589-9EABF9567318}"/>
              </a:ext>
            </a:extLst>
          </p:cNvPr>
          <p:cNvGraphicFramePr>
            <a:graphicFrameLocks noGrp="1"/>
          </p:cNvGraphicFramePr>
          <p:nvPr>
            <p:ph idx="1"/>
            <p:extLst>
              <p:ext uri="{D42A27DB-BD31-4B8C-83A1-F6EECF244321}">
                <p14:modId xmlns:p14="http://schemas.microsoft.com/office/powerpoint/2010/main" val="1310750821"/>
              </p:ext>
            </p:extLst>
          </p:nvPr>
        </p:nvGraphicFramePr>
        <p:xfrm>
          <a:off x="87087" y="321276"/>
          <a:ext cx="12006942" cy="6440794"/>
        </p:xfrm>
        <a:graphic>
          <a:graphicData uri="http://schemas.openxmlformats.org/drawingml/2006/table">
            <a:tbl>
              <a:tblPr firstRow="1" bandRow="1">
                <a:tableStyleId>{5C22544A-7EE6-4342-B048-85BDC9FD1C3A}</a:tableStyleId>
              </a:tblPr>
              <a:tblGrid>
                <a:gridCol w="4002314">
                  <a:extLst>
                    <a:ext uri="{9D8B030D-6E8A-4147-A177-3AD203B41FA5}">
                      <a16:colId xmlns:a16="http://schemas.microsoft.com/office/drawing/2014/main" val="2215770732"/>
                    </a:ext>
                  </a:extLst>
                </a:gridCol>
                <a:gridCol w="4002314">
                  <a:extLst>
                    <a:ext uri="{9D8B030D-6E8A-4147-A177-3AD203B41FA5}">
                      <a16:colId xmlns:a16="http://schemas.microsoft.com/office/drawing/2014/main" val="3773022578"/>
                    </a:ext>
                  </a:extLst>
                </a:gridCol>
                <a:gridCol w="4002314">
                  <a:extLst>
                    <a:ext uri="{9D8B030D-6E8A-4147-A177-3AD203B41FA5}">
                      <a16:colId xmlns:a16="http://schemas.microsoft.com/office/drawing/2014/main" val="2370941786"/>
                    </a:ext>
                  </a:extLst>
                </a:gridCol>
              </a:tblGrid>
              <a:tr h="1986966">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4453828">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2000" b="1" spc="-30" dirty="0">
                          <a:effectLst/>
                          <a:latin typeface="Arial" panose="020B0604020202020204" pitchFamily="34" charset="0"/>
                          <a:ea typeface="Calibri" panose="020F0502020204030204" pitchFamily="34" charset="0"/>
                          <a:cs typeface="Arial" panose="020B0604020202020204" pitchFamily="34" charset="0"/>
                        </a:rPr>
                        <a:t>STRATEGIE</a:t>
                      </a:r>
                      <a:endParaRPr lang="fr-FR" sz="20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endParaRPr lang="fr-FR"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Prise en compte des normes ESG </a:t>
                      </a:r>
                      <a:endParaRPr lang="fr-FR"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just">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Développement des PEI, des ZES zéro carbone  </a:t>
                      </a:r>
                    </a:p>
                    <a:p>
                      <a:pPr algn="just">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Mise en œuvre de symbioses industrielles </a:t>
                      </a:r>
                    </a:p>
                    <a:p>
                      <a:pPr algn="just">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Gestion des déchets</a:t>
                      </a:r>
                      <a:endParaRPr lang="fr-FR"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1030532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291B6-E865-2969-D74E-E9ADC8358FFE}"/>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030F8EC3-4925-1260-424D-AD164EDEB513}"/>
              </a:ext>
            </a:extLst>
          </p:cNvPr>
          <p:cNvGraphicFramePr>
            <a:graphicFrameLocks noGrp="1"/>
          </p:cNvGraphicFramePr>
          <p:nvPr>
            <p:ph idx="1"/>
            <p:extLst>
              <p:ext uri="{D42A27DB-BD31-4B8C-83A1-F6EECF244321}">
                <p14:modId xmlns:p14="http://schemas.microsoft.com/office/powerpoint/2010/main" val="3661293638"/>
              </p:ext>
            </p:extLst>
          </p:nvPr>
        </p:nvGraphicFramePr>
        <p:xfrm>
          <a:off x="87087" y="370703"/>
          <a:ext cx="12006942" cy="6391367"/>
        </p:xfrm>
        <a:graphic>
          <a:graphicData uri="http://schemas.openxmlformats.org/drawingml/2006/table">
            <a:tbl>
              <a:tblPr firstRow="1" bandRow="1">
                <a:tableStyleId>{5C22544A-7EE6-4342-B048-85BDC9FD1C3A}</a:tableStyleId>
              </a:tblPr>
              <a:tblGrid>
                <a:gridCol w="4002314">
                  <a:extLst>
                    <a:ext uri="{9D8B030D-6E8A-4147-A177-3AD203B41FA5}">
                      <a16:colId xmlns:a16="http://schemas.microsoft.com/office/drawing/2014/main" val="2215770732"/>
                    </a:ext>
                  </a:extLst>
                </a:gridCol>
                <a:gridCol w="4002314">
                  <a:extLst>
                    <a:ext uri="{9D8B030D-6E8A-4147-A177-3AD203B41FA5}">
                      <a16:colId xmlns:a16="http://schemas.microsoft.com/office/drawing/2014/main" val="3773022578"/>
                    </a:ext>
                  </a:extLst>
                </a:gridCol>
                <a:gridCol w="4002314">
                  <a:extLst>
                    <a:ext uri="{9D8B030D-6E8A-4147-A177-3AD203B41FA5}">
                      <a16:colId xmlns:a16="http://schemas.microsoft.com/office/drawing/2014/main" val="2370941786"/>
                    </a:ext>
                  </a:extLst>
                </a:gridCol>
              </a:tblGrid>
              <a:tr h="1971718">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4419649">
                <a:tc>
                  <a:txBody>
                    <a:bodyPr/>
                    <a:lstStyle/>
                    <a:p>
                      <a:pPr>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GOUVERNANCE</a:t>
                      </a:r>
                      <a:endParaRPr lang="fr-FR"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Autonomie de la structure en charge de l’administration des ZES </a:t>
                      </a:r>
                      <a:endParaRPr lang="fr-FR"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fr-FR" sz="1800" b="1" kern="1200" dirty="0">
                          <a:solidFill>
                            <a:schemeClr val="dk1"/>
                          </a:solidFill>
                          <a:effectLst/>
                          <a:latin typeface="Arial" panose="020B0604020202020204" pitchFamily="34" charset="0"/>
                          <a:ea typeface="+mn-ea"/>
                          <a:cs typeface="Arial" panose="020B0604020202020204" pitchFamily="34" charset="0"/>
                        </a:rPr>
                        <a:t>Rattachement au plus haut niveau politique </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Coordination ministérielle, liens avec politiques complémentaires (commerce, éducation, transport, etc…)</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Statut de l’Administrateur : Agence ou SA</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Mettre en place des moyens humains et financiers importants</a:t>
                      </a:r>
                    </a:p>
                    <a:p>
                      <a:pPr algn="just">
                        <a:lnSpc>
                          <a:spcPct val="115000"/>
                        </a:lnSpc>
                        <a:spcAft>
                          <a:spcPts val="800"/>
                        </a:spcAft>
                      </a:pPr>
                      <a:endParaRPr lang="fr-FR"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989826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61A43-5323-8138-C4A3-D194BDDA258C}"/>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A967AA8A-9920-6BAD-7802-3201EE466AA1}"/>
              </a:ext>
            </a:extLst>
          </p:cNvPr>
          <p:cNvGraphicFramePr>
            <a:graphicFrameLocks noGrp="1"/>
          </p:cNvGraphicFramePr>
          <p:nvPr>
            <p:ph idx="1"/>
            <p:extLst>
              <p:ext uri="{D42A27DB-BD31-4B8C-83A1-F6EECF244321}">
                <p14:modId xmlns:p14="http://schemas.microsoft.com/office/powerpoint/2010/main" val="3326095187"/>
              </p:ext>
            </p:extLst>
          </p:nvPr>
        </p:nvGraphicFramePr>
        <p:xfrm>
          <a:off x="87087" y="383059"/>
          <a:ext cx="12006942" cy="6379011"/>
        </p:xfrm>
        <a:graphic>
          <a:graphicData uri="http://schemas.openxmlformats.org/drawingml/2006/table">
            <a:tbl>
              <a:tblPr firstRow="1" bandRow="1">
                <a:tableStyleId>{5C22544A-7EE6-4342-B048-85BDC9FD1C3A}</a:tableStyleId>
              </a:tblPr>
              <a:tblGrid>
                <a:gridCol w="4002314">
                  <a:extLst>
                    <a:ext uri="{9D8B030D-6E8A-4147-A177-3AD203B41FA5}">
                      <a16:colId xmlns:a16="http://schemas.microsoft.com/office/drawing/2014/main" val="2215770732"/>
                    </a:ext>
                  </a:extLst>
                </a:gridCol>
                <a:gridCol w="4002314">
                  <a:extLst>
                    <a:ext uri="{9D8B030D-6E8A-4147-A177-3AD203B41FA5}">
                      <a16:colId xmlns:a16="http://schemas.microsoft.com/office/drawing/2014/main" val="3773022578"/>
                    </a:ext>
                  </a:extLst>
                </a:gridCol>
                <a:gridCol w="4002314">
                  <a:extLst>
                    <a:ext uri="{9D8B030D-6E8A-4147-A177-3AD203B41FA5}">
                      <a16:colId xmlns:a16="http://schemas.microsoft.com/office/drawing/2014/main" val="2370941786"/>
                    </a:ext>
                  </a:extLst>
                </a:gridCol>
              </a:tblGrid>
              <a:tr h="1967906">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4411105">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GOUVERNANCE</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Fonction de régulation</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fr-FR" sz="1800" b="1" kern="1200" dirty="0">
                          <a:solidFill>
                            <a:schemeClr val="dk1"/>
                          </a:solidFill>
                          <a:effectLst/>
                          <a:latin typeface="Arial" panose="020B0604020202020204" pitchFamily="34" charset="0"/>
                          <a:ea typeface="+mn-ea"/>
                          <a:cs typeface="Arial" panose="020B0604020202020204" pitchFamily="34" charset="0"/>
                        </a:rPr>
                        <a:t>Clarifier les missions entre l’Administrateur et le Régulateur des ZES </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Assurer le suivi des performances</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1833582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2962B-D9E6-F9D9-29E2-26562A04DC50}"/>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C54E5C62-807F-84A4-BD4F-13922176A733}"/>
              </a:ext>
            </a:extLst>
          </p:cNvPr>
          <p:cNvGraphicFramePr>
            <a:graphicFrameLocks noGrp="1"/>
          </p:cNvGraphicFramePr>
          <p:nvPr>
            <p:ph idx="1"/>
            <p:extLst>
              <p:ext uri="{D42A27DB-BD31-4B8C-83A1-F6EECF244321}">
                <p14:modId xmlns:p14="http://schemas.microsoft.com/office/powerpoint/2010/main" val="2258449029"/>
              </p:ext>
            </p:extLst>
          </p:nvPr>
        </p:nvGraphicFramePr>
        <p:xfrm>
          <a:off x="87087" y="234778"/>
          <a:ext cx="12006942" cy="6527292"/>
        </p:xfrm>
        <a:graphic>
          <a:graphicData uri="http://schemas.openxmlformats.org/drawingml/2006/table">
            <a:tbl>
              <a:tblPr firstRow="1" bandRow="1">
                <a:tableStyleId>{5C22544A-7EE6-4342-B048-85BDC9FD1C3A}</a:tableStyleId>
              </a:tblPr>
              <a:tblGrid>
                <a:gridCol w="4002314">
                  <a:extLst>
                    <a:ext uri="{9D8B030D-6E8A-4147-A177-3AD203B41FA5}">
                      <a16:colId xmlns:a16="http://schemas.microsoft.com/office/drawing/2014/main" val="2215770732"/>
                    </a:ext>
                  </a:extLst>
                </a:gridCol>
                <a:gridCol w="4002314">
                  <a:extLst>
                    <a:ext uri="{9D8B030D-6E8A-4147-A177-3AD203B41FA5}">
                      <a16:colId xmlns:a16="http://schemas.microsoft.com/office/drawing/2014/main" val="3773022578"/>
                    </a:ext>
                  </a:extLst>
                </a:gridCol>
                <a:gridCol w="4002314">
                  <a:extLst>
                    <a:ext uri="{9D8B030D-6E8A-4147-A177-3AD203B41FA5}">
                      <a16:colId xmlns:a16="http://schemas.microsoft.com/office/drawing/2014/main" val="2370941786"/>
                    </a:ext>
                  </a:extLst>
                </a:gridCol>
              </a:tblGrid>
              <a:tr h="2013650">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4513642">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GOUVERNANCE</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Modèle de développement </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fr-FR" sz="1800" b="1" kern="1200" dirty="0">
                          <a:solidFill>
                            <a:schemeClr val="dk1"/>
                          </a:solidFill>
                          <a:effectLst/>
                          <a:latin typeface="Arial" panose="020B0604020202020204" pitchFamily="34" charset="0"/>
                          <a:ea typeface="+mn-ea"/>
                          <a:cs typeface="Arial" panose="020B0604020202020204" pitchFamily="34" charset="0"/>
                        </a:rPr>
                        <a:t>Privilégier les partenariats public-privé ; assurer toutefois un équilibre contractuel entre les parties dans le respect des objectifs de souveraineté du pays</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Prise en compte des interférences législations PPP/ZES</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Poser le principe de l’appel d’offres pour le recrutement des promoteurs développeurs ; encadrer les exceptions</a:t>
                      </a: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1329685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743CA-E08C-E610-C8EB-C2B9402E7353}"/>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9B9514DD-8C82-604E-4DAA-E1BD24E08FE7}"/>
              </a:ext>
            </a:extLst>
          </p:cNvPr>
          <p:cNvGraphicFramePr>
            <a:graphicFrameLocks noGrp="1"/>
          </p:cNvGraphicFramePr>
          <p:nvPr>
            <p:ph idx="1"/>
            <p:extLst>
              <p:ext uri="{D42A27DB-BD31-4B8C-83A1-F6EECF244321}">
                <p14:modId xmlns:p14="http://schemas.microsoft.com/office/powerpoint/2010/main" val="1582905698"/>
              </p:ext>
            </p:extLst>
          </p:nvPr>
        </p:nvGraphicFramePr>
        <p:xfrm>
          <a:off x="152400" y="127001"/>
          <a:ext cx="11941629" cy="6588140"/>
        </p:xfrm>
        <a:graphic>
          <a:graphicData uri="http://schemas.openxmlformats.org/drawingml/2006/table">
            <a:tbl>
              <a:tblPr firstRow="1" bandRow="1">
                <a:tableStyleId>{5C22544A-7EE6-4342-B048-85BDC9FD1C3A}</a:tableStyleId>
              </a:tblPr>
              <a:tblGrid>
                <a:gridCol w="3980543">
                  <a:extLst>
                    <a:ext uri="{9D8B030D-6E8A-4147-A177-3AD203B41FA5}">
                      <a16:colId xmlns:a16="http://schemas.microsoft.com/office/drawing/2014/main" val="2215770732"/>
                    </a:ext>
                  </a:extLst>
                </a:gridCol>
                <a:gridCol w="3980543">
                  <a:extLst>
                    <a:ext uri="{9D8B030D-6E8A-4147-A177-3AD203B41FA5}">
                      <a16:colId xmlns:a16="http://schemas.microsoft.com/office/drawing/2014/main" val="3773022578"/>
                    </a:ext>
                  </a:extLst>
                </a:gridCol>
                <a:gridCol w="3980543">
                  <a:extLst>
                    <a:ext uri="{9D8B030D-6E8A-4147-A177-3AD203B41FA5}">
                      <a16:colId xmlns:a16="http://schemas.microsoft.com/office/drawing/2014/main" val="2370941786"/>
                    </a:ext>
                  </a:extLst>
                </a:gridCol>
              </a:tblGrid>
              <a:tr h="1650380">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4915520">
                <a:tc>
                  <a:txBody>
                    <a:bodyPr/>
                    <a:lstStyle/>
                    <a:p>
                      <a:pPr>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INCITATIONS</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dirty="0">
                          <a:effectLst/>
                          <a:latin typeface="Arial" panose="020B0604020202020204" pitchFamily="34" charset="0"/>
                          <a:ea typeface="Calibri" panose="020F0502020204030204" pitchFamily="34" charset="0"/>
                          <a:cs typeface="Arial" panose="020B0604020202020204" pitchFamily="34" charset="0"/>
                        </a:rPr>
                        <a:t>Adossement des incitations à la politique industrielle</a:t>
                      </a:r>
                    </a:p>
                  </a:txBody>
                  <a:tcPr marL="68580" marR="68580" marT="0" marB="0" anchor="ctr"/>
                </a:tc>
                <a:tc>
                  <a:txBody>
                    <a:bodyPr/>
                    <a:lstStyle/>
                    <a:p>
                      <a:r>
                        <a:rPr lang="fr-FR" sz="1800" b="1" kern="1200" dirty="0">
                          <a:solidFill>
                            <a:schemeClr val="dk1"/>
                          </a:solidFill>
                          <a:effectLst/>
                          <a:latin typeface="Arial" panose="020B0604020202020204" pitchFamily="34" charset="0"/>
                          <a:ea typeface="+mn-ea"/>
                          <a:cs typeface="Arial" panose="020B0604020202020204" pitchFamily="34" charset="0"/>
                        </a:rPr>
                        <a:t>Revoir les règles parfois trop strictes en matière d’incitations liées aux exportations</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Assurer l’harmonisation avec celles éditées au niveau continental et régional sous réserve de mesures de sauvegardes</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Flexibilité des incitations en fonction des secteurs industriels ou agroindustriels ciblés</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800" b="1"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Favoriser les ventes sur le territoire national </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18479398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57C9E-2AEA-8100-E796-93704043285B}"/>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7C396205-1996-3E31-71BE-AC5FF36F58BA}"/>
              </a:ext>
            </a:extLst>
          </p:cNvPr>
          <p:cNvGraphicFramePr>
            <a:graphicFrameLocks noGrp="1"/>
          </p:cNvGraphicFramePr>
          <p:nvPr>
            <p:ph idx="1"/>
            <p:extLst>
              <p:ext uri="{D42A27DB-BD31-4B8C-83A1-F6EECF244321}">
                <p14:modId xmlns:p14="http://schemas.microsoft.com/office/powerpoint/2010/main" val="965842155"/>
              </p:ext>
            </p:extLst>
          </p:nvPr>
        </p:nvGraphicFramePr>
        <p:xfrm>
          <a:off x="152400" y="127001"/>
          <a:ext cx="11941629" cy="6588140"/>
        </p:xfrm>
        <a:graphic>
          <a:graphicData uri="http://schemas.openxmlformats.org/drawingml/2006/table">
            <a:tbl>
              <a:tblPr firstRow="1" bandRow="1">
                <a:tableStyleId>{5C22544A-7EE6-4342-B048-85BDC9FD1C3A}</a:tableStyleId>
              </a:tblPr>
              <a:tblGrid>
                <a:gridCol w="3980543">
                  <a:extLst>
                    <a:ext uri="{9D8B030D-6E8A-4147-A177-3AD203B41FA5}">
                      <a16:colId xmlns:a16="http://schemas.microsoft.com/office/drawing/2014/main" val="2215770732"/>
                    </a:ext>
                  </a:extLst>
                </a:gridCol>
                <a:gridCol w="3980543">
                  <a:extLst>
                    <a:ext uri="{9D8B030D-6E8A-4147-A177-3AD203B41FA5}">
                      <a16:colId xmlns:a16="http://schemas.microsoft.com/office/drawing/2014/main" val="3773022578"/>
                    </a:ext>
                  </a:extLst>
                </a:gridCol>
                <a:gridCol w="3980543">
                  <a:extLst>
                    <a:ext uri="{9D8B030D-6E8A-4147-A177-3AD203B41FA5}">
                      <a16:colId xmlns:a16="http://schemas.microsoft.com/office/drawing/2014/main" val="2370941786"/>
                    </a:ext>
                  </a:extLst>
                </a:gridCol>
              </a:tblGrid>
              <a:tr h="1650380">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4915520">
                <a:tc>
                  <a:txBody>
                    <a:bodyPr/>
                    <a:lstStyle/>
                    <a:p>
                      <a:pPr>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OPERATIONNALISATION</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kern="1200" dirty="0">
                          <a:solidFill>
                            <a:schemeClr val="dk1"/>
                          </a:solidFill>
                          <a:effectLst/>
                          <a:latin typeface="Arial" panose="020B0604020202020204" pitchFamily="34" charset="0"/>
                          <a:ea typeface="+mn-ea"/>
                          <a:cs typeface="Arial" panose="020B0604020202020204" pitchFamily="34" charset="0"/>
                        </a:rPr>
                        <a:t>Importance du choix du site</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fr-FR" sz="1800" b="1" kern="1200" dirty="0">
                          <a:solidFill>
                            <a:schemeClr val="dk1"/>
                          </a:solidFill>
                          <a:effectLst/>
                          <a:latin typeface="Arial" panose="020B0604020202020204" pitchFamily="34" charset="0"/>
                          <a:ea typeface="+mn-ea"/>
                          <a:cs typeface="Arial" panose="020B0604020202020204" pitchFamily="34" charset="0"/>
                        </a:rPr>
                        <a:t>Taille de la zone et secteurs ciblés (effet d’agglomération industrielle)</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Présence d’un bassin de main d’œuvre </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Nécessité d’assurer un plan de formation adapté</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Proximité des matières premières et des marchés de destination des produits</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Proximité de nœuds importants d’infrastructures de transport, d’une ville importante, le long des couloirs de transport et des corridors économique</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245714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94436-15FE-A4D5-F0DD-6390C81D3ECF}"/>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75679F1D-662D-8977-7562-0C8CE5CA4157}"/>
              </a:ext>
            </a:extLst>
          </p:cNvPr>
          <p:cNvGraphicFramePr>
            <a:graphicFrameLocks noGrp="1"/>
          </p:cNvGraphicFramePr>
          <p:nvPr>
            <p:ph idx="1"/>
            <p:extLst>
              <p:ext uri="{D42A27DB-BD31-4B8C-83A1-F6EECF244321}">
                <p14:modId xmlns:p14="http://schemas.microsoft.com/office/powerpoint/2010/main" val="1272014026"/>
              </p:ext>
            </p:extLst>
          </p:nvPr>
        </p:nvGraphicFramePr>
        <p:xfrm>
          <a:off x="152400" y="127001"/>
          <a:ext cx="11941629" cy="6862460"/>
        </p:xfrm>
        <a:graphic>
          <a:graphicData uri="http://schemas.openxmlformats.org/drawingml/2006/table">
            <a:tbl>
              <a:tblPr firstRow="1" bandRow="1">
                <a:tableStyleId>{5C22544A-7EE6-4342-B048-85BDC9FD1C3A}</a:tableStyleId>
              </a:tblPr>
              <a:tblGrid>
                <a:gridCol w="3980543">
                  <a:extLst>
                    <a:ext uri="{9D8B030D-6E8A-4147-A177-3AD203B41FA5}">
                      <a16:colId xmlns:a16="http://schemas.microsoft.com/office/drawing/2014/main" val="2215770732"/>
                    </a:ext>
                  </a:extLst>
                </a:gridCol>
                <a:gridCol w="3980543">
                  <a:extLst>
                    <a:ext uri="{9D8B030D-6E8A-4147-A177-3AD203B41FA5}">
                      <a16:colId xmlns:a16="http://schemas.microsoft.com/office/drawing/2014/main" val="3773022578"/>
                    </a:ext>
                  </a:extLst>
                </a:gridCol>
                <a:gridCol w="3980543">
                  <a:extLst>
                    <a:ext uri="{9D8B030D-6E8A-4147-A177-3AD203B41FA5}">
                      <a16:colId xmlns:a16="http://schemas.microsoft.com/office/drawing/2014/main" val="2370941786"/>
                    </a:ext>
                  </a:extLst>
                </a:gridCol>
              </a:tblGrid>
              <a:tr h="1650380">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4915520">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OPERATIONNALISATION</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Approche intégrée</a:t>
                      </a:r>
                    </a:p>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fr-FR" sz="1800" b="1" kern="1200" dirty="0">
                          <a:solidFill>
                            <a:schemeClr val="dk1"/>
                          </a:solidFill>
                          <a:effectLst/>
                          <a:latin typeface="Arial" panose="020B0604020202020204" pitchFamily="34" charset="0"/>
                          <a:ea typeface="+mn-ea"/>
                          <a:cs typeface="Arial" panose="020B0604020202020204" pitchFamily="34" charset="0"/>
                        </a:rPr>
                        <a:t>Présence d’axes routiers, d’infrastructures portuaires et aéroportuaires ; </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Cadre réglementaire du secteur Energie (rôle des producteurs indépendants)</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Infrastructures à l’extérieur du site</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Adapter les services à l’industrie cible ; en particulier les services logistiques, de facilitation douanière, facilitation du commerce </a:t>
                      </a:r>
                    </a:p>
                    <a:p>
                      <a:endParaRPr lang="fr-FR" sz="1800" b="1" kern="1200" dirty="0">
                        <a:solidFill>
                          <a:schemeClr val="dk1"/>
                        </a:solidFill>
                        <a:effectLst/>
                        <a:latin typeface="Arial" panose="020B0604020202020204" pitchFamily="34" charset="0"/>
                        <a:ea typeface="+mn-ea"/>
                        <a:cs typeface="Arial" panose="020B0604020202020204" pitchFamily="34" charset="0"/>
                      </a:endParaRPr>
                    </a:p>
                    <a:p>
                      <a:r>
                        <a:rPr lang="fr-FR" sz="1800" b="1" kern="1200" dirty="0">
                          <a:solidFill>
                            <a:schemeClr val="dk1"/>
                          </a:solidFill>
                          <a:effectLst/>
                          <a:latin typeface="Arial" panose="020B0604020202020204" pitchFamily="34" charset="0"/>
                          <a:ea typeface="+mn-ea"/>
                          <a:cs typeface="Arial" panose="020B0604020202020204" pitchFamily="34" charset="0"/>
                        </a:rPr>
                        <a:t>Adoption de normes de durabilité et de technologies numériques améliorées</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1676800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029FF-2687-92EB-F969-1EF890664BB1}"/>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B97EA238-BA73-7074-2709-0C973DF1E432}"/>
              </a:ext>
            </a:extLst>
          </p:cNvPr>
          <p:cNvGraphicFramePr>
            <a:graphicFrameLocks noGrp="1"/>
          </p:cNvGraphicFramePr>
          <p:nvPr>
            <p:ph idx="1"/>
            <p:extLst>
              <p:ext uri="{D42A27DB-BD31-4B8C-83A1-F6EECF244321}">
                <p14:modId xmlns:p14="http://schemas.microsoft.com/office/powerpoint/2010/main" val="1690630739"/>
              </p:ext>
            </p:extLst>
          </p:nvPr>
        </p:nvGraphicFramePr>
        <p:xfrm>
          <a:off x="152400" y="127001"/>
          <a:ext cx="11941629" cy="6565900"/>
        </p:xfrm>
        <a:graphic>
          <a:graphicData uri="http://schemas.openxmlformats.org/drawingml/2006/table">
            <a:tbl>
              <a:tblPr firstRow="1" bandRow="1">
                <a:tableStyleId>{5C22544A-7EE6-4342-B048-85BDC9FD1C3A}</a:tableStyleId>
              </a:tblPr>
              <a:tblGrid>
                <a:gridCol w="3980543">
                  <a:extLst>
                    <a:ext uri="{9D8B030D-6E8A-4147-A177-3AD203B41FA5}">
                      <a16:colId xmlns:a16="http://schemas.microsoft.com/office/drawing/2014/main" val="2215770732"/>
                    </a:ext>
                  </a:extLst>
                </a:gridCol>
                <a:gridCol w="3980543">
                  <a:extLst>
                    <a:ext uri="{9D8B030D-6E8A-4147-A177-3AD203B41FA5}">
                      <a16:colId xmlns:a16="http://schemas.microsoft.com/office/drawing/2014/main" val="3773022578"/>
                    </a:ext>
                  </a:extLst>
                </a:gridCol>
                <a:gridCol w="3980543">
                  <a:extLst>
                    <a:ext uri="{9D8B030D-6E8A-4147-A177-3AD203B41FA5}">
                      <a16:colId xmlns:a16="http://schemas.microsoft.com/office/drawing/2014/main" val="2370941786"/>
                    </a:ext>
                  </a:extLst>
                </a:gridCol>
              </a:tblGrid>
              <a:tr h="1650380">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4915520">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OPERATIONNALISATION</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graphicFrame>
        <p:nvGraphicFramePr>
          <p:cNvPr id="2" name="Tableau 1">
            <a:extLst>
              <a:ext uri="{FF2B5EF4-FFF2-40B4-BE49-F238E27FC236}">
                <a16:creationId xmlns:a16="http://schemas.microsoft.com/office/drawing/2014/main" id="{00D14C0B-B217-F214-F50C-90A6700B219E}"/>
              </a:ext>
            </a:extLst>
          </p:cNvPr>
          <p:cNvGraphicFramePr>
            <a:graphicFrameLocks noGrp="1"/>
          </p:cNvGraphicFramePr>
          <p:nvPr>
            <p:extLst>
              <p:ext uri="{D42A27DB-BD31-4B8C-83A1-F6EECF244321}">
                <p14:modId xmlns:p14="http://schemas.microsoft.com/office/powerpoint/2010/main" val="2468192465"/>
              </p:ext>
            </p:extLst>
          </p:nvPr>
        </p:nvGraphicFramePr>
        <p:xfrm>
          <a:off x="4114800" y="1696028"/>
          <a:ext cx="8077200" cy="4939143"/>
        </p:xfrm>
        <a:graphic>
          <a:graphicData uri="http://schemas.openxmlformats.org/drawingml/2006/table">
            <a:tbl>
              <a:tblPr firstRow="1" bandRow="1">
                <a:tableStyleId>{5C22544A-7EE6-4342-B048-85BDC9FD1C3A}</a:tableStyleId>
              </a:tblPr>
              <a:tblGrid>
                <a:gridCol w="4038600">
                  <a:extLst>
                    <a:ext uri="{9D8B030D-6E8A-4147-A177-3AD203B41FA5}">
                      <a16:colId xmlns:a16="http://schemas.microsoft.com/office/drawing/2014/main" val="2728567526"/>
                    </a:ext>
                  </a:extLst>
                </a:gridCol>
                <a:gridCol w="4038600">
                  <a:extLst>
                    <a:ext uri="{9D8B030D-6E8A-4147-A177-3AD203B41FA5}">
                      <a16:colId xmlns:a16="http://schemas.microsoft.com/office/drawing/2014/main" val="1775037101"/>
                    </a:ext>
                  </a:extLst>
                </a:gridCol>
              </a:tblGrid>
              <a:tr h="564572">
                <a:tc>
                  <a:txBody>
                    <a:bodyPr/>
                    <a:lstStyle/>
                    <a:p>
                      <a:pPr>
                        <a:lnSpc>
                          <a:spcPct val="115000"/>
                        </a:lnSpc>
                        <a:spcAft>
                          <a:spcPts val="800"/>
                        </a:spcAft>
                      </a:pPr>
                      <a:r>
                        <a:rPr lang="fr-FR" sz="1800" spc="-30" dirty="0">
                          <a:effectLst/>
                          <a:latin typeface="Arial" panose="020B0604020202020204" pitchFamily="34" charset="0"/>
                          <a:ea typeface="Calibri" panose="020F0502020204030204" pitchFamily="34" charset="0"/>
                          <a:cs typeface="Arial" panose="020B0604020202020204" pitchFamily="34" charset="0"/>
                        </a:rPr>
                        <a:t>Question foncière</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spc="-30" dirty="0">
                          <a:effectLst/>
                          <a:latin typeface="Arial" panose="020B0604020202020204" pitchFamily="34" charset="0"/>
                          <a:ea typeface="Calibri" panose="020F0502020204030204" pitchFamily="34" charset="0"/>
                          <a:cs typeface="Arial" panose="020B0604020202020204" pitchFamily="34" charset="0"/>
                        </a:rPr>
                        <a:t>Privilégier les baux emphytéotiques</a:t>
                      </a:r>
                      <a:endParaRPr lang="fr-FR"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32506808"/>
                  </a:ext>
                </a:extLst>
              </a:tr>
              <a:tr h="931220">
                <a:tc>
                  <a:txBody>
                    <a:bodyPr/>
                    <a:lstStyle/>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Parfaite coordination avec les services de l’Etat </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Mise en place de Guichets Uniques</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2194582"/>
                  </a:ext>
                </a:extLst>
              </a:tr>
              <a:tr h="2789461">
                <a:tc>
                  <a:txBody>
                    <a:bodyPr/>
                    <a:lstStyle/>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Planification minutieuse du développement et de l’exploitation de chaque ZES</a:t>
                      </a:r>
                    </a:p>
                    <a:p>
                      <a:pPr>
                        <a:lnSpc>
                          <a:spcPct val="115000"/>
                        </a:lnSpc>
                        <a:spcAft>
                          <a:spcPts val="800"/>
                        </a:spcAft>
                      </a:pPr>
                      <a:endParaRPr lang="fr-FR" sz="1800" b="1" spc="-3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Assurer le suivi des performances (rôle du régulateur)</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Etudes de faisabilité (Cela devrait inclure une évaluation rigoureuse des conditions du marché local, de la connectivité, de la base industrielle, de la chaîne d’approvisionnement, de l’environnement commercial et des approvisionnements fonciers et de main-d’œuvre) ; Plan de développement décliné dans un Plan d’aménagement</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10548847"/>
                  </a:ext>
                </a:extLst>
              </a:tr>
            </a:tbl>
          </a:graphicData>
        </a:graphic>
      </p:graphicFrame>
    </p:spTree>
    <p:extLst>
      <p:ext uri="{BB962C8B-B14F-4D97-AF65-F5344CB8AC3E}">
        <p14:creationId xmlns:p14="http://schemas.microsoft.com/office/powerpoint/2010/main" val="2058132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C0E91-84AB-692B-25DF-F4D54BBA3FF6}"/>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1EF6958A-497E-D9C0-8EE2-752EA0BBC6F2}"/>
              </a:ext>
            </a:extLst>
          </p:cNvPr>
          <p:cNvGraphicFramePr>
            <a:graphicFrameLocks noGrp="1"/>
          </p:cNvGraphicFramePr>
          <p:nvPr>
            <p:ph idx="1"/>
            <p:extLst>
              <p:ext uri="{D42A27DB-BD31-4B8C-83A1-F6EECF244321}">
                <p14:modId xmlns:p14="http://schemas.microsoft.com/office/powerpoint/2010/main" val="1991405280"/>
              </p:ext>
            </p:extLst>
          </p:nvPr>
        </p:nvGraphicFramePr>
        <p:xfrm>
          <a:off x="152400" y="127001"/>
          <a:ext cx="11941629" cy="6565900"/>
        </p:xfrm>
        <a:graphic>
          <a:graphicData uri="http://schemas.openxmlformats.org/drawingml/2006/table">
            <a:tbl>
              <a:tblPr firstRow="1" bandRow="1">
                <a:tableStyleId>{5C22544A-7EE6-4342-B048-85BDC9FD1C3A}</a:tableStyleId>
              </a:tblPr>
              <a:tblGrid>
                <a:gridCol w="3980543">
                  <a:extLst>
                    <a:ext uri="{9D8B030D-6E8A-4147-A177-3AD203B41FA5}">
                      <a16:colId xmlns:a16="http://schemas.microsoft.com/office/drawing/2014/main" val="2215770732"/>
                    </a:ext>
                  </a:extLst>
                </a:gridCol>
                <a:gridCol w="3980543">
                  <a:extLst>
                    <a:ext uri="{9D8B030D-6E8A-4147-A177-3AD203B41FA5}">
                      <a16:colId xmlns:a16="http://schemas.microsoft.com/office/drawing/2014/main" val="3773022578"/>
                    </a:ext>
                  </a:extLst>
                </a:gridCol>
                <a:gridCol w="3980543">
                  <a:extLst>
                    <a:ext uri="{9D8B030D-6E8A-4147-A177-3AD203B41FA5}">
                      <a16:colId xmlns:a16="http://schemas.microsoft.com/office/drawing/2014/main" val="2370941786"/>
                    </a:ext>
                  </a:extLst>
                </a:gridCol>
              </a:tblGrid>
              <a:tr h="1650380">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4915520">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OPERATIONNALISATION</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graphicFrame>
        <p:nvGraphicFramePr>
          <p:cNvPr id="2" name="Tableau 1">
            <a:extLst>
              <a:ext uri="{FF2B5EF4-FFF2-40B4-BE49-F238E27FC236}">
                <a16:creationId xmlns:a16="http://schemas.microsoft.com/office/drawing/2014/main" id="{BA553869-4E1B-E11A-C3A2-406BB6BC0743}"/>
              </a:ext>
            </a:extLst>
          </p:cNvPr>
          <p:cNvGraphicFramePr>
            <a:graphicFrameLocks noGrp="1"/>
          </p:cNvGraphicFramePr>
          <p:nvPr>
            <p:extLst>
              <p:ext uri="{D42A27DB-BD31-4B8C-83A1-F6EECF244321}">
                <p14:modId xmlns:p14="http://schemas.microsoft.com/office/powerpoint/2010/main" val="2583186797"/>
              </p:ext>
            </p:extLst>
          </p:nvPr>
        </p:nvGraphicFramePr>
        <p:xfrm>
          <a:off x="4102099" y="1854200"/>
          <a:ext cx="7991930" cy="4838702"/>
        </p:xfrm>
        <a:graphic>
          <a:graphicData uri="http://schemas.openxmlformats.org/drawingml/2006/table">
            <a:tbl>
              <a:tblPr firstRow="1" bandRow="1">
                <a:tableStyleId>{5C22544A-7EE6-4342-B048-85BDC9FD1C3A}</a:tableStyleId>
              </a:tblPr>
              <a:tblGrid>
                <a:gridCol w="3995965">
                  <a:extLst>
                    <a:ext uri="{9D8B030D-6E8A-4147-A177-3AD203B41FA5}">
                      <a16:colId xmlns:a16="http://schemas.microsoft.com/office/drawing/2014/main" val="1105778190"/>
                    </a:ext>
                  </a:extLst>
                </a:gridCol>
                <a:gridCol w="3995965">
                  <a:extLst>
                    <a:ext uri="{9D8B030D-6E8A-4147-A177-3AD203B41FA5}">
                      <a16:colId xmlns:a16="http://schemas.microsoft.com/office/drawing/2014/main" val="1887313790"/>
                    </a:ext>
                  </a:extLst>
                </a:gridCol>
              </a:tblGrid>
              <a:tr h="2419351">
                <a:tc>
                  <a:txBody>
                    <a:bodyPr/>
                    <a:lstStyle/>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Prise en compte des critères de viabilité économique et financière de la zone</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Développement de modèles économiques et financiers par zone</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042832228"/>
                  </a:ext>
                </a:extLst>
              </a:tr>
              <a:tr h="2419351">
                <a:tc>
                  <a:txBody>
                    <a:bodyPr/>
                    <a:lstStyle/>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Construction des bâtiments industriels</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Responsabilité de l’aménageur ou des entreprises agréées ?</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796249124"/>
                  </a:ext>
                </a:extLst>
              </a:tr>
            </a:tbl>
          </a:graphicData>
        </a:graphic>
      </p:graphicFrame>
    </p:spTree>
    <p:extLst>
      <p:ext uri="{BB962C8B-B14F-4D97-AF65-F5344CB8AC3E}">
        <p14:creationId xmlns:p14="http://schemas.microsoft.com/office/powerpoint/2010/main" val="25431616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0CAB6-8697-E022-8B29-339145F0FEB0}"/>
            </a:ext>
          </a:extLst>
        </p:cNvPr>
        <p:cNvGrpSpPr/>
        <p:nvPr/>
      </p:nvGrpSpPr>
      <p:grpSpPr>
        <a:xfrm>
          <a:off x="0" y="0"/>
          <a:ext cx="0" cy="0"/>
          <a:chOff x="0" y="0"/>
          <a:chExt cx="0" cy="0"/>
        </a:xfrm>
      </p:grpSpPr>
      <p:graphicFrame>
        <p:nvGraphicFramePr>
          <p:cNvPr id="6" name="Espace réservé du contenu 5">
            <a:extLst>
              <a:ext uri="{FF2B5EF4-FFF2-40B4-BE49-F238E27FC236}">
                <a16:creationId xmlns:a16="http://schemas.microsoft.com/office/drawing/2014/main" id="{8DFC997A-0ED2-780F-89E3-208376137E67}"/>
              </a:ext>
            </a:extLst>
          </p:cNvPr>
          <p:cNvGraphicFramePr>
            <a:graphicFrameLocks noGrp="1"/>
          </p:cNvGraphicFramePr>
          <p:nvPr>
            <p:ph idx="1"/>
            <p:extLst>
              <p:ext uri="{D42A27DB-BD31-4B8C-83A1-F6EECF244321}">
                <p14:modId xmlns:p14="http://schemas.microsoft.com/office/powerpoint/2010/main" val="2052781735"/>
              </p:ext>
            </p:extLst>
          </p:nvPr>
        </p:nvGraphicFramePr>
        <p:xfrm>
          <a:off x="0" y="0"/>
          <a:ext cx="12094029" cy="7011035"/>
        </p:xfrm>
        <a:graphic>
          <a:graphicData uri="http://schemas.openxmlformats.org/drawingml/2006/table">
            <a:tbl>
              <a:tblPr firstRow="1" bandRow="1">
                <a:tableStyleId>{5C22544A-7EE6-4342-B048-85BDC9FD1C3A}</a:tableStyleId>
              </a:tblPr>
              <a:tblGrid>
                <a:gridCol w="4031343">
                  <a:extLst>
                    <a:ext uri="{9D8B030D-6E8A-4147-A177-3AD203B41FA5}">
                      <a16:colId xmlns:a16="http://schemas.microsoft.com/office/drawing/2014/main" val="2215770732"/>
                    </a:ext>
                  </a:extLst>
                </a:gridCol>
                <a:gridCol w="4031343">
                  <a:extLst>
                    <a:ext uri="{9D8B030D-6E8A-4147-A177-3AD203B41FA5}">
                      <a16:colId xmlns:a16="http://schemas.microsoft.com/office/drawing/2014/main" val="3773022578"/>
                    </a:ext>
                  </a:extLst>
                </a:gridCol>
                <a:gridCol w="4031343">
                  <a:extLst>
                    <a:ext uri="{9D8B030D-6E8A-4147-A177-3AD203B41FA5}">
                      <a16:colId xmlns:a16="http://schemas.microsoft.com/office/drawing/2014/main" val="2370941786"/>
                    </a:ext>
                  </a:extLst>
                </a:gridCol>
              </a:tblGrid>
              <a:tr h="1919449">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PROBLEMATIQUES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ORIENTATIONS</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fr-FR" sz="2000" b="1" spc="-30" dirty="0">
                          <a:effectLst/>
                          <a:latin typeface="Arial" panose="020B0604020202020204" pitchFamily="34" charset="0"/>
                          <a:ea typeface="Calibri" panose="020F0502020204030204" pitchFamily="34" charset="0"/>
                          <a:cs typeface="Arial" panose="020B0604020202020204" pitchFamily="34" charset="0"/>
                        </a:rPr>
                        <a:t>OPERATIONNALISATION</a:t>
                      </a:r>
                      <a:endParaRPr lang="fr-FR"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77585834"/>
                  </a:ext>
                </a:extLst>
              </a:tr>
              <a:tr h="5091586">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fr-FR" sz="1800" b="1" kern="1200" dirty="0">
                          <a:solidFill>
                            <a:schemeClr val="dk1"/>
                          </a:solidFill>
                          <a:effectLst/>
                          <a:latin typeface="Arial" panose="020B0604020202020204" pitchFamily="34" charset="0"/>
                          <a:ea typeface="+mn-ea"/>
                          <a:cs typeface="Arial" panose="020B0604020202020204" pitchFamily="34" charset="0"/>
                        </a:rPr>
                        <a:t>OPERATIONNALISATION</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Financement des projets</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fr-FR" sz="1800" b="1" u="sng" spc="-30" dirty="0">
                          <a:effectLst/>
                          <a:latin typeface="Arial" panose="020B0604020202020204" pitchFamily="34" charset="0"/>
                          <a:ea typeface="Calibri" panose="020F0502020204030204" pitchFamily="34" charset="0"/>
                          <a:cs typeface="Arial" panose="020B0604020202020204" pitchFamily="34" charset="0"/>
                        </a:rPr>
                        <a:t>Préparation</a:t>
                      </a:r>
                      <a:endParaRPr lang="fr-FR" sz="1800" b="1" u="sng"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Financement de la préparation des projets</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Création d’Institutions financières de développement</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r>
                        <a:rPr lang="fr-FR" sz="1800" b="1" u="sng" spc="-30" dirty="0">
                          <a:effectLst/>
                          <a:latin typeface="Arial" panose="020B0604020202020204" pitchFamily="34" charset="0"/>
                          <a:ea typeface="Calibri" panose="020F0502020204030204" pitchFamily="34" charset="0"/>
                          <a:cs typeface="Arial" panose="020B0604020202020204" pitchFamily="34" charset="0"/>
                        </a:rPr>
                        <a:t>Exploitation</a:t>
                      </a:r>
                      <a:endParaRPr lang="fr-FR" sz="1800" b="1" u="sng"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Fonds souverains/Finances tirées de l’exploitation des ressources naturelles</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Meilleure intégration de la finance locale</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pPr>
                      <a:r>
                        <a:rPr lang="fr-FR" sz="1800" b="1" spc="-30" dirty="0">
                          <a:effectLst/>
                          <a:latin typeface="Arial" panose="020B0604020202020204" pitchFamily="34" charset="0"/>
                          <a:ea typeface="Calibri" panose="020F0502020204030204" pitchFamily="34" charset="0"/>
                          <a:cs typeface="Arial" panose="020B0604020202020204" pitchFamily="34" charset="0"/>
                        </a:rPr>
                        <a:t>Fonction du schéma de développement (Public ou Public/Privé)</a:t>
                      </a:r>
                      <a:endParaRPr lang="fr-FR"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8366619"/>
                  </a:ext>
                </a:extLst>
              </a:tr>
            </a:tbl>
          </a:graphicData>
        </a:graphic>
      </p:graphicFrame>
    </p:spTree>
    <p:extLst>
      <p:ext uri="{BB962C8B-B14F-4D97-AF65-F5344CB8AC3E}">
        <p14:creationId xmlns:p14="http://schemas.microsoft.com/office/powerpoint/2010/main" val="22251380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A6CAAB-6E0C-5646-16F9-105981BF4CDC}"/>
              </a:ext>
            </a:extLst>
          </p:cNvPr>
          <p:cNvSpPr>
            <a:spLocks noGrp="1"/>
          </p:cNvSpPr>
          <p:nvPr>
            <p:ph type="title"/>
          </p:nvPr>
        </p:nvSpPr>
        <p:spPr>
          <a:xfrm>
            <a:off x="677334" y="127000"/>
            <a:ext cx="8596668" cy="1219200"/>
          </a:xfrm>
        </p:spPr>
        <p:txBody>
          <a:bodyPr>
            <a:normAutofit/>
          </a:bodyPr>
          <a:lstStyle/>
          <a:p>
            <a:pPr algn="ctr"/>
            <a:r>
              <a:rPr lang="fr-FR" sz="3200" b="1" dirty="0">
                <a:latin typeface="Arial" panose="020B0604020202020204" pitchFamily="34" charset="0"/>
                <a:cs typeface="Arial" panose="020B0604020202020204" pitchFamily="34" charset="0"/>
              </a:rPr>
              <a:t>Feuille de route du développement des ZES au niveau régional</a:t>
            </a:r>
          </a:p>
        </p:txBody>
      </p:sp>
      <p:sp>
        <p:nvSpPr>
          <p:cNvPr id="3" name="Espace réservé du contenu 2">
            <a:extLst>
              <a:ext uri="{FF2B5EF4-FFF2-40B4-BE49-F238E27FC236}">
                <a16:creationId xmlns:a16="http://schemas.microsoft.com/office/drawing/2014/main" id="{4C93D11C-7EC3-52A4-307F-B19D6CA15202}"/>
              </a:ext>
            </a:extLst>
          </p:cNvPr>
          <p:cNvSpPr>
            <a:spLocks noGrp="1"/>
          </p:cNvSpPr>
          <p:nvPr>
            <p:ph idx="1"/>
          </p:nvPr>
        </p:nvSpPr>
        <p:spPr>
          <a:xfrm>
            <a:off x="677334" y="2160589"/>
            <a:ext cx="8596668" cy="2728911"/>
          </a:xfrm>
        </p:spPr>
        <p:txBody>
          <a:bodyPr>
            <a:normAutofit/>
          </a:bodyPr>
          <a:lstStyle/>
          <a:p>
            <a:pPr algn="ctr"/>
            <a:r>
              <a:rPr lang="fr-FR" sz="4400" b="1" dirty="0">
                <a:latin typeface="Arial" panose="020B0604020202020204" pitchFamily="34" charset="0"/>
                <a:cs typeface="Arial" panose="020B0604020202020204" pitchFamily="34" charset="0"/>
              </a:rPr>
              <a:t>Cette feuille de route est produite en annexe à cette présentation (Annexe 13)</a:t>
            </a:r>
          </a:p>
        </p:txBody>
      </p:sp>
    </p:spTree>
    <p:extLst>
      <p:ext uri="{BB962C8B-B14F-4D97-AF65-F5344CB8AC3E}">
        <p14:creationId xmlns:p14="http://schemas.microsoft.com/office/powerpoint/2010/main" val="29171099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744A28-8AFF-775A-DCE2-D839C64C2825}"/>
              </a:ext>
            </a:extLst>
          </p:cNvPr>
          <p:cNvSpPr>
            <a:spLocks noGrp="1"/>
          </p:cNvSpPr>
          <p:nvPr>
            <p:ph type="title"/>
          </p:nvPr>
        </p:nvSpPr>
        <p:spPr>
          <a:xfrm>
            <a:off x="677334" y="268941"/>
            <a:ext cx="8596668" cy="1210235"/>
          </a:xfrm>
        </p:spPr>
        <p:txBody>
          <a:bodyPr>
            <a:normAutofit/>
          </a:bodyPr>
          <a:lstStyle/>
          <a:p>
            <a:pPr algn="ctr"/>
            <a:r>
              <a:rPr lang="fr-FR" sz="2400" b="1" kern="0" dirty="0">
                <a:effectLst/>
                <a:latin typeface="Arial" panose="020B0604020202020204" pitchFamily="34" charset="0"/>
                <a:ea typeface="DengXian" panose="02010600030101010101" pitchFamily="2" charset="-122"/>
                <a:cs typeface="Arial" panose="020B0604020202020204" pitchFamily="34" charset="0"/>
              </a:rPr>
              <a:t>Module II : Plan directeur d’industrialisation régional, problématiques d‘implémentation, chaînes de valeurs régionales, Hubs régionaux, Corridors</a:t>
            </a:r>
            <a:r>
              <a:rPr lang="fr-FR" sz="2400" kern="0" dirty="0">
                <a:effectLst/>
                <a:latin typeface="Arial" panose="020B0604020202020204" pitchFamily="34" charset="0"/>
                <a:ea typeface="DengXian" panose="02010600030101010101" pitchFamily="2" charset="-122"/>
                <a:cs typeface="Arial" panose="020B0604020202020204" pitchFamily="34" charset="0"/>
              </a:rPr>
              <a:t> </a:t>
            </a:r>
            <a:endParaRPr lang="fr-FR" sz="2400" dirty="0">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44D76E14-7921-54AB-F1F9-5BEF135009FD}"/>
              </a:ext>
            </a:extLst>
          </p:cNvPr>
          <p:cNvSpPr>
            <a:spLocks noGrp="1"/>
          </p:cNvSpPr>
          <p:nvPr>
            <p:ph idx="1"/>
          </p:nvPr>
        </p:nvSpPr>
        <p:spPr>
          <a:xfrm>
            <a:off x="282389" y="1883229"/>
            <a:ext cx="11618258" cy="4705830"/>
          </a:xfrm>
        </p:spPr>
        <p:txBody>
          <a:bodyPr>
            <a:noAutofit/>
          </a:bodyPr>
          <a:lstStyle/>
          <a:p>
            <a:pPr marL="0" indent="0" algn="ctr">
              <a:buNone/>
            </a:pPr>
            <a:r>
              <a:rPr lang="fr-FR" sz="2800" b="1" kern="0" dirty="0">
                <a:effectLst/>
                <a:latin typeface="Arial" panose="020B0604020202020204" pitchFamily="34" charset="0"/>
                <a:ea typeface="DengXian" panose="02010600030101010101" pitchFamily="2" charset="-122"/>
                <a:cs typeface="Arial" panose="020B0604020202020204" pitchFamily="34" charset="0"/>
              </a:rPr>
              <a:t>TABLE DES MATIERES</a:t>
            </a:r>
          </a:p>
          <a:p>
            <a:pPr marL="0" indent="0" algn="ctr">
              <a:buNone/>
            </a:pPr>
            <a:endParaRPr lang="fr-FR" sz="2800" b="1" kern="0" dirty="0">
              <a:effectLst/>
              <a:latin typeface="Arial" panose="020B0604020202020204" pitchFamily="34" charset="0"/>
              <a:ea typeface="DengXian" panose="02010600030101010101" pitchFamily="2" charset="-122"/>
              <a:cs typeface="Arial" panose="020B0604020202020204" pitchFamily="34" charset="0"/>
            </a:endParaRPr>
          </a:p>
          <a:p>
            <a:r>
              <a:rPr lang="fr-FR" sz="3600" b="1" kern="0" dirty="0">
                <a:effectLst/>
                <a:latin typeface="Arial" panose="020B0604020202020204" pitchFamily="34" charset="0"/>
                <a:ea typeface="DengXian" panose="02010600030101010101" pitchFamily="2" charset="-122"/>
                <a:cs typeface="Arial" panose="020B0604020202020204" pitchFamily="34" charset="0"/>
              </a:rPr>
              <a:t>Plan directeur d’industrialisation régional</a:t>
            </a:r>
          </a:p>
          <a:p>
            <a:r>
              <a:rPr lang="fr-FR" sz="3600" b="1" kern="0" dirty="0">
                <a:latin typeface="Arial" panose="020B0604020202020204" pitchFamily="34" charset="0"/>
                <a:ea typeface="DengXian" panose="02010600030101010101" pitchFamily="2" charset="-122"/>
                <a:cs typeface="Arial" panose="020B0604020202020204" pitchFamily="34" charset="0"/>
              </a:rPr>
              <a:t>C</a:t>
            </a:r>
            <a:r>
              <a:rPr lang="fr-FR" sz="3600" b="1" kern="0" dirty="0">
                <a:effectLst/>
                <a:latin typeface="Arial" panose="020B0604020202020204" pitchFamily="34" charset="0"/>
                <a:ea typeface="DengXian" panose="02010600030101010101" pitchFamily="2" charset="-122"/>
                <a:cs typeface="Arial" panose="020B0604020202020204" pitchFamily="34" charset="0"/>
              </a:rPr>
              <a:t>haînes de valeurs régionales </a:t>
            </a:r>
          </a:p>
          <a:p>
            <a:r>
              <a:rPr lang="fr-FR" sz="3600" b="1" kern="0" dirty="0">
                <a:effectLst/>
                <a:latin typeface="Arial" panose="020B0604020202020204" pitchFamily="34" charset="0"/>
                <a:ea typeface="DengXian" panose="02010600030101010101" pitchFamily="2" charset="-122"/>
                <a:cs typeface="Arial" panose="020B0604020202020204" pitchFamily="34" charset="0"/>
              </a:rPr>
              <a:t>Hubs régionaux </a:t>
            </a:r>
          </a:p>
          <a:p>
            <a:r>
              <a:rPr lang="fr-FR" sz="3600" b="1" kern="0" dirty="0">
                <a:effectLst/>
                <a:latin typeface="Arial" panose="020B0604020202020204" pitchFamily="34" charset="0"/>
                <a:ea typeface="DengXian" panose="02010600030101010101" pitchFamily="2" charset="-122"/>
                <a:cs typeface="Arial" panose="020B0604020202020204" pitchFamily="34" charset="0"/>
              </a:rPr>
              <a:t>Corridors</a:t>
            </a:r>
            <a:r>
              <a:rPr lang="fr-FR" sz="3600" kern="0" dirty="0">
                <a:effectLst/>
                <a:latin typeface="Arial" panose="020B0604020202020204" pitchFamily="34" charset="0"/>
                <a:ea typeface="DengXian" panose="02010600030101010101" pitchFamily="2" charset="-122"/>
                <a:cs typeface="Arial" panose="020B0604020202020204" pitchFamily="34" charset="0"/>
              </a:rPr>
              <a:t> </a:t>
            </a:r>
            <a:endParaRPr lang="fr-FR" sz="3600" dirty="0"/>
          </a:p>
        </p:txBody>
      </p:sp>
    </p:spTree>
    <p:extLst>
      <p:ext uri="{BB962C8B-B14F-4D97-AF65-F5344CB8AC3E}">
        <p14:creationId xmlns:p14="http://schemas.microsoft.com/office/powerpoint/2010/main" val="15908563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0BD050-0BE0-DA87-2C26-4F920B659633}"/>
              </a:ext>
            </a:extLst>
          </p:cNvPr>
          <p:cNvSpPr>
            <a:spLocks noGrp="1"/>
          </p:cNvSpPr>
          <p:nvPr>
            <p:ph type="title"/>
          </p:nvPr>
        </p:nvSpPr>
        <p:spPr>
          <a:xfrm>
            <a:off x="677334" y="315686"/>
            <a:ext cx="8596668" cy="685800"/>
          </a:xfrm>
        </p:spPr>
        <p:txBody>
          <a:bodyPr>
            <a:normAutofit fontScale="90000"/>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Plan directeur d’industrialisation régional</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FFD254A1-3B9E-AE2F-1C90-7CE140B7CAEB}"/>
              </a:ext>
            </a:extLst>
          </p:cNvPr>
          <p:cNvSpPr>
            <a:spLocks noGrp="1"/>
          </p:cNvSpPr>
          <p:nvPr>
            <p:ph idx="1"/>
          </p:nvPr>
        </p:nvSpPr>
        <p:spPr>
          <a:xfrm>
            <a:off x="0" y="1325881"/>
            <a:ext cx="12192000" cy="5425440"/>
          </a:xfrm>
        </p:spPr>
        <p:txBody>
          <a:bodyPr>
            <a:noAutofit/>
          </a:bodyPr>
          <a:lstStyle/>
          <a:p>
            <a:r>
              <a:rPr lang="fr-FR" sz="3200" b="1" dirty="0">
                <a:latin typeface="Arial" panose="020B0604020202020204" pitchFamily="34" charset="0"/>
                <a:cs typeface="Arial" panose="020B0604020202020204" pitchFamily="34" charset="0"/>
              </a:rPr>
              <a:t>Objectifs</a:t>
            </a:r>
            <a:r>
              <a:rPr lang="fr-FR" sz="3200" dirty="0">
                <a:latin typeface="Arial" panose="020B0604020202020204" pitchFamily="34" charset="0"/>
                <a:cs typeface="Arial" panose="020B0604020202020204" pitchFamily="34" charset="0"/>
              </a:rPr>
              <a:t> : le développement des ZES par l’adossement à la politique industrielle du Pays ; l’analyse des marchés de destination des produits ZES, les problématiques d’intégration au niveau économique et la place des ZES comme instrument d’exportation des produits, a fortiori dans le contexte de la ZLECAF, l’ambition de développer des chaînes de valeurs au niveau régional et de créer des hubs régionaux de développement afférents nécessitent en tout premier lieu de rappeler les fondamentaux du Plan directeur d’industrialisation régional de la CEMAC et des perspectives de relations avec d’autres ensembles régionaux (Annexe 1).</a:t>
            </a:r>
          </a:p>
        </p:txBody>
      </p:sp>
    </p:spTree>
    <p:extLst>
      <p:ext uri="{BB962C8B-B14F-4D97-AF65-F5344CB8AC3E}">
        <p14:creationId xmlns:p14="http://schemas.microsoft.com/office/powerpoint/2010/main" val="35204421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D0EB26-C522-033A-17BE-E82CDE5CC4DE}"/>
              </a:ext>
            </a:extLst>
          </p:cNvPr>
          <p:cNvSpPr>
            <a:spLocks noGrp="1"/>
          </p:cNvSpPr>
          <p:nvPr>
            <p:ph type="title"/>
          </p:nvPr>
        </p:nvSpPr>
        <p:spPr>
          <a:xfrm>
            <a:off x="677334" y="304801"/>
            <a:ext cx="8596668" cy="673100"/>
          </a:xfrm>
        </p:spPr>
        <p:txBody>
          <a:bodyPr>
            <a:normAutofit fontScale="90000"/>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Plan directeur d’industrialisation régional </a:t>
            </a:r>
            <a:endParaRPr lang="fr-FR" dirty="0"/>
          </a:p>
        </p:txBody>
      </p:sp>
      <p:sp>
        <p:nvSpPr>
          <p:cNvPr id="3" name="Espace réservé du contenu 2">
            <a:extLst>
              <a:ext uri="{FF2B5EF4-FFF2-40B4-BE49-F238E27FC236}">
                <a16:creationId xmlns:a16="http://schemas.microsoft.com/office/drawing/2014/main" id="{93DEFC4C-E003-6C44-A286-3D6AE982B9D2}"/>
              </a:ext>
            </a:extLst>
          </p:cNvPr>
          <p:cNvSpPr>
            <a:spLocks noGrp="1"/>
          </p:cNvSpPr>
          <p:nvPr>
            <p:ph idx="1"/>
          </p:nvPr>
        </p:nvSpPr>
        <p:spPr>
          <a:xfrm>
            <a:off x="0" y="1130300"/>
            <a:ext cx="12191999" cy="5727700"/>
          </a:xfrm>
        </p:spPr>
        <p:txBody>
          <a:bodyPr>
            <a:noAutofit/>
          </a:bodyPr>
          <a:lstStyle/>
          <a:p>
            <a:r>
              <a:rPr lang="fr-FR" sz="2100" dirty="0">
                <a:latin typeface="Arial" panose="020B0604020202020204" pitchFamily="34" charset="0"/>
                <a:cs typeface="Arial" panose="020B0604020202020204" pitchFamily="34" charset="0"/>
              </a:rPr>
              <a:t>Le PDIDE vise à fédérer toutes les parties prenantes autour d’une </a:t>
            </a:r>
            <a:r>
              <a:rPr lang="fr-FR" sz="2100" b="1" dirty="0">
                <a:latin typeface="Arial" panose="020B0604020202020204" pitchFamily="34" charset="0"/>
                <a:cs typeface="Arial" panose="020B0604020202020204" pitchFamily="34" charset="0"/>
              </a:rPr>
              <a:t>vision commune </a:t>
            </a:r>
            <a:r>
              <a:rPr lang="fr-FR" sz="2100" dirty="0">
                <a:latin typeface="Arial" panose="020B0604020202020204" pitchFamily="34" charset="0"/>
                <a:cs typeface="Arial" panose="020B0604020202020204" pitchFamily="34" charset="0"/>
              </a:rPr>
              <a:t>: </a:t>
            </a:r>
            <a:r>
              <a:rPr lang="fr-FR" sz="2100" b="1" dirty="0">
                <a:latin typeface="Arial" panose="020B0604020202020204" pitchFamily="34" charset="0"/>
                <a:cs typeface="Arial" panose="020B0604020202020204" pitchFamily="34" charset="0"/>
              </a:rPr>
              <a:t>Devenir une base manufacturière de classe mondiale ; une plaque tournante incontournable de solutions énergétiques, logistiques et écologiques ; un pôle régional de recherche et d’innovation axé sur l’intégration des cerveaux, données, technologies, intelligences et logiciels ;</a:t>
            </a:r>
          </a:p>
          <a:p>
            <a:r>
              <a:rPr lang="fr-FR" sz="2100" b="1" dirty="0">
                <a:latin typeface="Arial" panose="020B0604020202020204" pitchFamily="34" charset="0"/>
                <a:cs typeface="Arial" panose="020B0604020202020204" pitchFamily="34" charset="0"/>
              </a:rPr>
              <a:t>Déclinaison de la vision stratégique partagée du futur en piliers </a:t>
            </a:r>
            <a:r>
              <a:rPr lang="fr-FR" sz="2100" dirty="0">
                <a:latin typeface="Arial" panose="020B0604020202020204" pitchFamily="34" charset="0"/>
                <a:cs typeface="Arial" panose="020B0604020202020204" pitchFamily="34" charset="0"/>
              </a:rPr>
              <a:t>et axes d’intervention stratégiques : (i) </a:t>
            </a:r>
            <a:r>
              <a:rPr lang="fr-FR" sz="2100" b="1" dirty="0">
                <a:latin typeface="Arial" panose="020B0604020202020204" pitchFamily="34" charset="0"/>
                <a:cs typeface="Arial" panose="020B0604020202020204" pitchFamily="34" charset="0"/>
              </a:rPr>
              <a:t>Promotion et développement des chaînes de valeur industrielles et agricoles à fort potentiel d’intégration, d’exportation et d’expansion </a:t>
            </a:r>
            <a:r>
              <a:rPr lang="fr-FR" sz="2100" dirty="0">
                <a:latin typeface="Arial" panose="020B0604020202020204" pitchFamily="34" charset="0"/>
                <a:cs typeface="Arial" panose="020B0604020202020204" pitchFamily="34" charset="0"/>
              </a:rPr>
              <a:t>; (ii) </a:t>
            </a:r>
            <a:r>
              <a:rPr lang="fr-FR" sz="2100" b="1" dirty="0">
                <a:latin typeface="Arial" panose="020B0604020202020204" pitchFamily="34" charset="0"/>
                <a:cs typeface="Arial" panose="020B0604020202020204" pitchFamily="34" charset="0"/>
              </a:rPr>
              <a:t>Développement des zones économiques spéciales, clusters industriels et pôles de compétitivité industriels </a:t>
            </a:r>
            <a:r>
              <a:rPr lang="fr-FR" sz="2100" dirty="0">
                <a:latin typeface="Arial" panose="020B0604020202020204" pitchFamily="34" charset="0"/>
                <a:cs typeface="Arial" panose="020B0604020202020204" pitchFamily="34" charset="0"/>
              </a:rPr>
              <a:t>; </a:t>
            </a:r>
          </a:p>
          <a:p>
            <a:r>
              <a:rPr lang="fr-FR" sz="2100" b="1" dirty="0">
                <a:latin typeface="Arial" panose="020B0604020202020204" pitchFamily="34" charset="0"/>
                <a:cs typeface="Arial" panose="020B0604020202020204" pitchFamily="34" charset="0"/>
              </a:rPr>
              <a:t>(iii) Développement des liens stratégiques intra-sectoriels et intersectoriels </a:t>
            </a:r>
            <a:r>
              <a:rPr lang="fr-FR" sz="2100" dirty="0">
                <a:latin typeface="Arial" panose="020B0604020202020204" pitchFamily="34" charset="0"/>
                <a:cs typeface="Arial" panose="020B0604020202020204" pitchFamily="34" charset="0"/>
              </a:rPr>
              <a:t>: En Afrique centrale, les secteurs agricole, extractif et manufacturier sont moins interconnectés à cause de la faible, voire de l’absence de transformation locale des matières premières avant leur exportation. De plus, les industries extractives qui par ailleurs occupent une place prépondérante dans la structure de production nationale de plusieurs pays de l’Afrique centrale, fonctionnent comme des enclaves avec très peu de liens avec le reste de l’économie locale. Ce pilier vise donc à développer et à renforcer les liens entre le secteur extractif et le reste de l’économie.</a:t>
            </a:r>
          </a:p>
        </p:txBody>
      </p:sp>
    </p:spTree>
    <p:extLst>
      <p:ext uri="{BB962C8B-B14F-4D97-AF65-F5344CB8AC3E}">
        <p14:creationId xmlns:p14="http://schemas.microsoft.com/office/powerpoint/2010/main" val="9925141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8A9FE-1CE8-AA40-E2BC-7E6EAA6407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F74DD48-F943-914F-138A-7A47A355C5FD}"/>
              </a:ext>
            </a:extLst>
          </p:cNvPr>
          <p:cNvSpPr>
            <a:spLocks noGrp="1"/>
          </p:cNvSpPr>
          <p:nvPr>
            <p:ph type="title"/>
          </p:nvPr>
        </p:nvSpPr>
        <p:spPr>
          <a:xfrm>
            <a:off x="677334" y="304801"/>
            <a:ext cx="8596668" cy="673100"/>
          </a:xfrm>
        </p:spPr>
        <p:txBody>
          <a:bodyPr>
            <a:normAutofit fontScale="90000"/>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Plan directeur d’industrialisation régional </a:t>
            </a:r>
            <a:endParaRPr lang="fr-FR" dirty="0"/>
          </a:p>
        </p:txBody>
      </p:sp>
      <p:sp>
        <p:nvSpPr>
          <p:cNvPr id="3" name="Espace réservé du contenu 2">
            <a:extLst>
              <a:ext uri="{FF2B5EF4-FFF2-40B4-BE49-F238E27FC236}">
                <a16:creationId xmlns:a16="http://schemas.microsoft.com/office/drawing/2014/main" id="{EA8D802F-72DB-60DE-E29D-3DE7D3B679BF}"/>
              </a:ext>
            </a:extLst>
          </p:cNvPr>
          <p:cNvSpPr>
            <a:spLocks noGrp="1"/>
          </p:cNvSpPr>
          <p:nvPr>
            <p:ph idx="1"/>
          </p:nvPr>
        </p:nvSpPr>
        <p:spPr>
          <a:xfrm>
            <a:off x="0" y="1130300"/>
            <a:ext cx="12191999" cy="5727700"/>
          </a:xfrm>
        </p:spPr>
        <p:txBody>
          <a:bodyPr>
            <a:noAutofit/>
          </a:bodyPr>
          <a:lstStyle/>
          <a:p>
            <a:r>
              <a:rPr lang="fr-FR" sz="2700" dirty="0">
                <a:latin typeface="Arial" panose="020B0604020202020204" pitchFamily="34" charset="0"/>
                <a:cs typeface="Arial" panose="020B0604020202020204" pitchFamily="34" charset="0"/>
              </a:rPr>
              <a:t>(iv) </a:t>
            </a:r>
            <a:r>
              <a:rPr lang="fr-FR" sz="2700" b="1" dirty="0">
                <a:latin typeface="Arial" panose="020B0604020202020204" pitchFamily="34" charset="0"/>
                <a:cs typeface="Arial" panose="020B0604020202020204" pitchFamily="34" charset="0"/>
              </a:rPr>
              <a:t>Développement des compétences essentielles, savoir-faire stratégiques, sciences et technologies du futur </a:t>
            </a:r>
            <a:r>
              <a:rPr lang="fr-FR" sz="2700" dirty="0">
                <a:latin typeface="Arial" panose="020B0604020202020204" pitchFamily="34" charset="0"/>
                <a:cs typeface="Arial" panose="020B0604020202020204" pitchFamily="34" charset="0"/>
              </a:rPr>
              <a:t>;</a:t>
            </a:r>
          </a:p>
          <a:p>
            <a:r>
              <a:rPr lang="fr-FR" sz="2700" dirty="0">
                <a:latin typeface="Arial" panose="020B0604020202020204" pitchFamily="34" charset="0"/>
                <a:cs typeface="Arial" panose="020B0604020202020204" pitchFamily="34" charset="0"/>
              </a:rPr>
              <a:t>(v) </a:t>
            </a:r>
            <a:r>
              <a:rPr lang="fr-FR" sz="2700" b="1" dirty="0">
                <a:latin typeface="Arial" panose="020B0604020202020204" pitchFamily="34" charset="0"/>
                <a:cs typeface="Arial" panose="020B0604020202020204" pitchFamily="34" charset="0"/>
              </a:rPr>
              <a:t>Développement de la durabilité, de la mobilité et de la connectivité </a:t>
            </a:r>
            <a:r>
              <a:rPr lang="fr-FR" sz="2700" dirty="0">
                <a:latin typeface="Arial" panose="020B0604020202020204" pitchFamily="34" charset="0"/>
                <a:cs typeface="Arial" panose="020B0604020202020204" pitchFamily="34" charset="0"/>
              </a:rPr>
              <a:t>;</a:t>
            </a:r>
          </a:p>
          <a:p>
            <a:r>
              <a:rPr lang="fr-FR" sz="2700" dirty="0">
                <a:latin typeface="Arial" panose="020B0604020202020204" pitchFamily="34" charset="0"/>
                <a:cs typeface="Arial" panose="020B0604020202020204" pitchFamily="34" charset="0"/>
              </a:rPr>
              <a:t>(vi) </a:t>
            </a:r>
            <a:r>
              <a:rPr lang="fr-FR" sz="2700" b="1" u="sng" dirty="0">
                <a:latin typeface="Arial" panose="020B0604020202020204" pitchFamily="34" charset="0"/>
                <a:cs typeface="Arial" panose="020B0604020202020204" pitchFamily="34" charset="0"/>
              </a:rPr>
              <a:t>Valorisation du capital naturel de l’Afrique centrale </a:t>
            </a:r>
            <a:r>
              <a:rPr lang="fr-FR" sz="2700" dirty="0">
                <a:latin typeface="Arial" panose="020B0604020202020204" pitchFamily="34" charset="0"/>
                <a:cs typeface="Arial" panose="020B0604020202020204" pitchFamily="34" charset="0"/>
              </a:rPr>
              <a:t>: les pays de l’Afrique centrale disposent une marge de manœuvre climatique pour entreprendre certaines industries stratégiques afin de générer les ressources financières pour financer la transition énergétique. En effet, le capital naturel non renouvelable, comme les combustibles fossiles et les minerais, offre une chance unique de financer le développement et la croissance économique ;</a:t>
            </a:r>
          </a:p>
          <a:p>
            <a:r>
              <a:rPr lang="fr-FR" sz="2700" dirty="0">
                <a:latin typeface="Arial" panose="020B0604020202020204" pitchFamily="34" charset="0"/>
                <a:cs typeface="Arial" panose="020B0604020202020204" pitchFamily="34" charset="0"/>
              </a:rPr>
              <a:t>(vii) </a:t>
            </a:r>
            <a:r>
              <a:rPr lang="fr-FR" sz="2700" b="1" dirty="0">
                <a:latin typeface="Arial" panose="020B0604020202020204" pitchFamily="34" charset="0"/>
                <a:cs typeface="Arial" panose="020B0604020202020204" pitchFamily="34" charset="0"/>
              </a:rPr>
              <a:t>Mobilisation de ressources et financement de l’industrialisation en Afrique centrale.</a:t>
            </a:r>
            <a:r>
              <a:rPr lang="fr-FR" sz="27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3289325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6C28A2-7434-120F-97FD-867A4DF99BDF}"/>
              </a:ext>
            </a:extLst>
          </p:cNvPr>
          <p:cNvSpPr>
            <a:spLocks noGrp="1"/>
          </p:cNvSpPr>
          <p:nvPr>
            <p:ph type="title"/>
          </p:nvPr>
        </p:nvSpPr>
        <p:spPr>
          <a:xfrm>
            <a:off x="677334" y="304801"/>
            <a:ext cx="8596668" cy="647700"/>
          </a:xfrm>
        </p:spPr>
        <p:txBody>
          <a:bodyPr>
            <a:normAutofit fontScale="90000"/>
          </a:bodyPr>
          <a:lstStyle/>
          <a:p>
            <a:pPr algn="ctr"/>
            <a:r>
              <a:rPr lang="fr-FR" sz="3600" b="1" kern="0" dirty="0">
                <a:latin typeface="Arial" panose="020B0604020202020204" pitchFamily="34" charset="0"/>
                <a:ea typeface="DengXian" panose="02010600030101010101" pitchFamily="2" charset="-122"/>
                <a:cs typeface="Arial" panose="020B0604020202020204" pitchFamily="34" charset="0"/>
              </a:rPr>
              <a:t>PDIDE : C</a:t>
            </a:r>
            <a:r>
              <a:rPr lang="fr-FR" sz="3600" b="1" kern="0" dirty="0">
                <a:effectLst/>
                <a:latin typeface="Arial" panose="020B0604020202020204" pitchFamily="34" charset="0"/>
                <a:ea typeface="DengXian" panose="02010600030101010101" pitchFamily="2" charset="-122"/>
                <a:cs typeface="Arial" panose="020B0604020202020204" pitchFamily="34" charset="0"/>
              </a:rPr>
              <a:t>haînes de valeurs régionales </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887C1743-53AE-2DE9-EE11-580D6A9142E2}"/>
              </a:ext>
            </a:extLst>
          </p:cNvPr>
          <p:cNvSpPr>
            <a:spLocks noGrp="1"/>
          </p:cNvSpPr>
          <p:nvPr>
            <p:ph idx="1"/>
          </p:nvPr>
        </p:nvSpPr>
        <p:spPr>
          <a:xfrm>
            <a:off x="0" y="1099457"/>
            <a:ext cx="12191999" cy="5758543"/>
          </a:xfrm>
        </p:spPr>
        <p:txBody>
          <a:bodyPr>
            <a:noAutofit/>
          </a:bodyPr>
          <a:lstStyle/>
          <a:p>
            <a:r>
              <a:rPr lang="fr-FR" sz="2800" b="1" dirty="0">
                <a:latin typeface="Arial" panose="020B0604020202020204" pitchFamily="34" charset="0"/>
                <a:cs typeface="Arial" panose="020B0604020202020204" pitchFamily="34" charset="0"/>
              </a:rPr>
              <a:t>Les chaînes de valeur industrielles à fort potentiel d’intégration, d’exportation et d’expansion pour les pays de l’Afrique centrale (quelques exemples) </a:t>
            </a:r>
            <a:r>
              <a:rPr lang="fr-FR" sz="2800" dirty="0">
                <a:latin typeface="Arial" panose="020B0604020202020204" pitchFamily="34" charset="0"/>
                <a:cs typeface="Arial" panose="020B0604020202020204" pitchFamily="34" charset="0"/>
              </a:rPr>
              <a:t>:</a:t>
            </a:r>
          </a:p>
          <a:p>
            <a:r>
              <a:rPr lang="fr-FR" sz="2800" b="1" dirty="0">
                <a:latin typeface="Arial" panose="020B0604020202020204" pitchFamily="34" charset="0"/>
                <a:cs typeface="Arial" panose="020B0604020202020204" pitchFamily="34" charset="0"/>
              </a:rPr>
              <a:t>Chaîne de valeur forêts – bois – panneaux – meubles </a:t>
            </a:r>
            <a:r>
              <a:rPr lang="fr-FR" sz="2800" dirty="0">
                <a:latin typeface="Arial" panose="020B0604020202020204" pitchFamily="34" charset="0"/>
                <a:cs typeface="Arial" panose="020B0604020202020204" pitchFamily="34" charset="0"/>
              </a:rPr>
              <a:t>: les pays exportateurs du bois de l’Afrique centrale continuent d’exporter le bois sous forme de grumes, et ce, en dépit du potentiel énorme quant à la diversification des exportations que représente la transformation locale du bois avant l’exportation. Le développement de l’aval de la chaîne de valeur bois via la 1ère et la 2ème transformation du bois est de nature à permettre aux pays de l’Afrique centrale de se positionner stratégiquement sur les marchés de la filière bois comme la construction, l’ameublement, l’aménagement intérieur et extérieur, les cartons et papiers, les emballages, l’énergie, etc. </a:t>
            </a:r>
          </a:p>
        </p:txBody>
      </p:sp>
    </p:spTree>
    <p:extLst>
      <p:ext uri="{BB962C8B-B14F-4D97-AF65-F5344CB8AC3E}">
        <p14:creationId xmlns:p14="http://schemas.microsoft.com/office/powerpoint/2010/main" val="12103287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3AB07-9F0A-1683-8726-95A9CDE5ACC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880EE3-9739-77DE-C66C-EF83402FA269}"/>
              </a:ext>
            </a:extLst>
          </p:cNvPr>
          <p:cNvSpPr>
            <a:spLocks noGrp="1"/>
          </p:cNvSpPr>
          <p:nvPr>
            <p:ph type="title"/>
          </p:nvPr>
        </p:nvSpPr>
        <p:spPr>
          <a:xfrm>
            <a:off x="677334" y="304800"/>
            <a:ext cx="8596668" cy="647701"/>
          </a:xfrm>
        </p:spPr>
        <p:txBody>
          <a:bodyPr>
            <a:normAutofit fontScale="90000"/>
          </a:bodyPr>
          <a:lstStyle/>
          <a:p>
            <a:pPr algn="ctr"/>
            <a:r>
              <a:rPr lang="fr-FR" sz="3600" b="1" kern="0" dirty="0">
                <a:latin typeface="Arial" panose="020B0604020202020204" pitchFamily="34" charset="0"/>
                <a:ea typeface="DengXian" panose="02010600030101010101" pitchFamily="2" charset="-122"/>
                <a:cs typeface="Arial" panose="020B0604020202020204" pitchFamily="34" charset="0"/>
              </a:rPr>
              <a:t>PDIDE : C</a:t>
            </a:r>
            <a:r>
              <a:rPr lang="fr-FR" sz="3600" b="1" kern="0" dirty="0">
                <a:effectLst/>
                <a:latin typeface="Arial" panose="020B0604020202020204" pitchFamily="34" charset="0"/>
                <a:ea typeface="DengXian" panose="02010600030101010101" pitchFamily="2" charset="-122"/>
                <a:cs typeface="Arial" panose="020B0604020202020204" pitchFamily="34" charset="0"/>
              </a:rPr>
              <a:t>haînes de valeurs régionales </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A0D730CA-84D9-D5D3-B6C1-85B57C9B9D05}"/>
              </a:ext>
            </a:extLst>
          </p:cNvPr>
          <p:cNvSpPr>
            <a:spLocks noGrp="1"/>
          </p:cNvSpPr>
          <p:nvPr>
            <p:ph idx="1"/>
          </p:nvPr>
        </p:nvSpPr>
        <p:spPr>
          <a:xfrm>
            <a:off x="0" y="1099457"/>
            <a:ext cx="12191999" cy="5758543"/>
          </a:xfrm>
        </p:spPr>
        <p:txBody>
          <a:bodyPr>
            <a:noAutofit/>
          </a:bodyPr>
          <a:lstStyle/>
          <a:p>
            <a:r>
              <a:rPr lang="fr-FR" sz="2400" dirty="0">
                <a:latin typeface="Arial" panose="020B0604020202020204" pitchFamily="34" charset="0"/>
                <a:cs typeface="Arial" panose="020B0604020202020204" pitchFamily="34" charset="0"/>
              </a:rPr>
              <a:t>C’est ainsi que lors de la réunion des ministres sectoriels de l’Afrique centrale ténue le 18 septembre 2020, l’exemple du Gabon a été suivi par l’ensemble des pays du Bassin du Congo, qui ont pris la décision portant interdiction d’exporter le bois sous forme de grumes, exécutoire à compter du 1er janvier 2022. Ladite décision a été accompagnée par la décision portant création des zones économiques spéciales (ZES) pour installer les usines de 1ère, 2ème et 3ème transformation du bois en Afrique centrale ;</a:t>
            </a:r>
          </a:p>
          <a:p>
            <a:r>
              <a:rPr lang="fr-FR" sz="2400" b="1" dirty="0">
                <a:latin typeface="Arial" panose="020B0604020202020204" pitchFamily="34" charset="0"/>
                <a:cs typeface="Arial" panose="020B0604020202020204" pitchFamily="34" charset="0"/>
              </a:rPr>
              <a:t>Recommandations pour le développement des industries du bois en Afrique centrale </a:t>
            </a:r>
            <a:r>
              <a:rPr lang="fr-FR" sz="2400" dirty="0">
                <a:latin typeface="Arial" panose="020B0604020202020204" pitchFamily="34" charset="0"/>
                <a:cs typeface="Arial" panose="020B0604020202020204" pitchFamily="34" charset="0"/>
              </a:rPr>
              <a:t>: (i) Harmonisation des codes forestiers dans l’ensemble des pays de l’Afrique centrale ; (ii) Mise en application de la décision stratégique du 18 septembre 2020 portant interdiction d’exportation des grumes et création des ZES pour développer les industries de 1ère, 2ème et 3ème transformation locale du bois ; (iii) Production des produits dérivés du bois dont la demande extérieure potentielle est forte ; (iv) Création des pôles de compétitivité du bois proche des zones portuaires, des réseaux ferroviaires et routiers. </a:t>
            </a:r>
          </a:p>
        </p:txBody>
      </p:sp>
    </p:spTree>
    <p:extLst>
      <p:ext uri="{BB962C8B-B14F-4D97-AF65-F5344CB8AC3E}">
        <p14:creationId xmlns:p14="http://schemas.microsoft.com/office/powerpoint/2010/main" val="17632819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E6D88-B53F-5181-508F-FECA592F7C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D216CA-AEF2-B1DD-2802-B804E99813ED}"/>
              </a:ext>
            </a:extLst>
          </p:cNvPr>
          <p:cNvSpPr>
            <a:spLocks noGrp="1"/>
          </p:cNvSpPr>
          <p:nvPr>
            <p:ph type="title"/>
          </p:nvPr>
        </p:nvSpPr>
        <p:spPr>
          <a:xfrm>
            <a:off x="677334" y="304800"/>
            <a:ext cx="8596668" cy="647701"/>
          </a:xfrm>
        </p:spPr>
        <p:txBody>
          <a:bodyPr>
            <a:normAutofit fontScale="90000"/>
          </a:bodyPr>
          <a:lstStyle/>
          <a:p>
            <a:pPr algn="ctr"/>
            <a:r>
              <a:rPr lang="fr-FR" sz="3600" b="1" kern="0" dirty="0">
                <a:latin typeface="Arial" panose="020B0604020202020204" pitchFamily="34" charset="0"/>
                <a:ea typeface="DengXian" panose="02010600030101010101" pitchFamily="2" charset="-122"/>
                <a:cs typeface="Arial" panose="020B0604020202020204" pitchFamily="34" charset="0"/>
              </a:rPr>
              <a:t>PDIDE : C</a:t>
            </a:r>
            <a:r>
              <a:rPr lang="fr-FR" sz="3600" b="1" kern="0" dirty="0">
                <a:effectLst/>
                <a:latin typeface="Arial" panose="020B0604020202020204" pitchFamily="34" charset="0"/>
                <a:ea typeface="DengXian" panose="02010600030101010101" pitchFamily="2" charset="-122"/>
                <a:cs typeface="Arial" panose="020B0604020202020204" pitchFamily="34" charset="0"/>
              </a:rPr>
              <a:t>haînes de valeurs régionales </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C0E887B3-AE3C-3FC3-A6C0-F3DBDFAFDAB9}"/>
              </a:ext>
            </a:extLst>
          </p:cNvPr>
          <p:cNvSpPr>
            <a:spLocks noGrp="1"/>
          </p:cNvSpPr>
          <p:nvPr>
            <p:ph idx="1"/>
          </p:nvPr>
        </p:nvSpPr>
        <p:spPr>
          <a:xfrm>
            <a:off x="0" y="1099457"/>
            <a:ext cx="12191999" cy="5758543"/>
          </a:xfrm>
        </p:spPr>
        <p:txBody>
          <a:bodyPr>
            <a:noAutofit/>
          </a:bodyPr>
          <a:lstStyle/>
          <a:p>
            <a:r>
              <a:rPr lang="fr-FR" sz="2400" b="1" dirty="0">
                <a:latin typeface="Arial" panose="020B0604020202020204" pitchFamily="34" charset="0"/>
                <a:cs typeface="Arial" panose="020B0604020202020204" pitchFamily="34" charset="0"/>
              </a:rPr>
              <a:t>Etat des lieux de la Chaîne de valeur du cuivre en Afrique centrale </a:t>
            </a:r>
            <a:r>
              <a:rPr lang="fr-FR" sz="2400" dirty="0">
                <a:latin typeface="Arial" panose="020B0604020202020204" pitchFamily="34" charset="0"/>
                <a:cs typeface="Arial" panose="020B0604020202020204" pitchFamily="34" charset="0"/>
              </a:rPr>
              <a:t>: Les applications du cuivre sont nombreuses (Industrie automobile, transport d’énergie électrique, télécommunications, tubes de cuivre, systèmes électriques, bâtiment, air conditionné, appareils électriques et électroménagers, etc.). De plus, le cuivre est 100% recyclable et peut être réutilisé à l’infini sans pertes de ses propriétés physiques. En conséquence, le cuivre est un minerai stratégique incontournable pour la transition énergétique ; </a:t>
            </a:r>
          </a:p>
          <a:p>
            <a:r>
              <a:rPr lang="fr-FR" sz="2400" b="1" dirty="0">
                <a:latin typeface="Arial" panose="020B0604020202020204" pitchFamily="34" charset="0"/>
                <a:cs typeface="Arial" panose="020B0604020202020204" pitchFamily="34" charset="0"/>
              </a:rPr>
              <a:t>Recommandations</a:t>
            </a:r>
            <a:r>
              <a:rPr lang="fr-FR" sz="2400" dirty="0">
                <a:latin typeface="Arial" panose="020B0604020202020204" pitchFamily="34" charset="0"/>
                <a:cs typeface="Arial" panose="020B0604020202020204" pitchFamily="34" charset="0"/>
              </a:rPr>
              <a:t> : (i) Harmonisation des codes miniers dans l’ensemble des pays de l’Afrique centrale tout en insistant sur la transformation locale des minerais bruts avant leur exportation ; (ii) en attendant un code minier régional, la RDC doit contraindre les multinationales minières à respecter les dispositions du code minier 2018, notamment l’art. 108 dudit code qui exige dorénavant le </a:t>
            </a:r>
            <a:r>
              <a:rPr lang="fr-FR" sz="2400" b="1" u="sng" dirty="0">
                <a:latin typeface="Arial" panose="020B0604020202020204" pitchFamily="34" charset="0"/>
                <a:cs typeface="Arial" panose="020B0604020202020204" pitchFamily="34" charset="0"/>
              </a:rPr>
              <a:t>traitement</a:t>
            </a:r>
            <a:r>
              <a:rPr lang="fr-FR" sz="2400" dirty="0">
                <a:latin typeface="Arial" panose="020B0604020202020204" pitchFamily="34" charset="0"/>
                <a:cs typeface="Arial" panose="020B0604020202020204" pitchFamily="34" charset="0"/>
              </a:rPr>
              <a:t> et le raffinage des substances minérales sur le territoire national. Il en va de même pour la République du Congo ; (iii) création de pôles de compétitivité des produits en cuivre.</a:t>
            </a:r>
          </a:p>
        </p:txBody>
      </p:sp>
    </p:spTree>
    <p:extLst>
      <p:ext uri="{BB962C8B-B14F-4D97-AF65-F5344CB8AC3E}">
        <p14:creationId xmlns:p14="http://schemas.microsoft.com/office/powerpoint/2010/main" val="28778937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C719D-B619-AF3B-1CA9-DC5E0BAA714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A5F0B8C-93E0-ED62-3B6B-19F619F37F7A}"/>
              </a:ext>
            </a:extLst>
          </p:cNvPr>
          <p:cNvSpPr>
            <a:spLocks noGrp="1"/>
          </p:cNvSpPr>
          <p:nvPr>
            <p:ph type="title"/>
          </p:nvPr>
        </p:nvSpPr>
        <p:spPr>
          <a:xfrm>
            <a:off x="677334" y="304800"/>
            <a:ext cx="8596668" cy="647701"/>
          </a:xfrm>
        </p:spPr>
        <p:txBody>
          <a:bodyPr>
            <a:normAutofit fontScale="90000"/>
          </a:bodyPr>
          <a:lstStyle/>
          <a:p>
            <a:pPr algn="ctr"/>
            <a:r>
              <a:rPr lang="fr-FR" sz="3600" b="1" kern="0" dirty="0">
                <a:latin typeface="Arial" panose="020B0604020202020204" pitchFamily="34" charset="0"/>
                <a:ea typeface="DengXian" panose="02010600030101010101" pitchFamily="2" charset="-122"/>
                <a:cs typeface="Arial" panose="020B0604020202020204" pitchFamily="34" charset="0"/>
              </a:rPr>
              <a:t>PDIDE : C</a:t>
            </a:r>
            <a:r>
              <a:rPr lang="fr-FR" sz="3600" b="1" kern="0" dirty="0">
                <a:effectLst/>
                <a:latin typeface="Arial" panose="020B0604020202020204" pitchFamily="34" charset="0"/>
                <a:ea typeface="DengXian" panose="02010600030101010101" pitchFamily="2" charset="-122"/>
                <a:cs typeface="Arial" panose="020B0604020202020204" pitchFamily="34" charset="0"/>
              </a:rPr>
              <a:t>haînes de valeurs régionales </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06717416-6784-0F66-75E4-63753A2A0B5E}"/>
              </a:ext>
            </a:extLst>
          </p:cNvPr>
          <p:cNvSpPr>
            <a:spLocks noGrp="1"/>
          </p:cNvSpPr>
          <p:nvPr>
            <p:ph idx="1"/>
          </p:nvPr>
        </p:nvSpPr>
        <p:spPr>
          <a:xfrm>
            <a:off x="0" y="1099457"/>
            <a:ext cx="12191999" cy="5758543"/>
          </a:xfrm>
        </p:spPr>
        <p:txBody>
          <a:bodyPr>
            <a:noAutofit/>
          </a:bodyPr>
          <a:lstStyle/>
          <a:p>
            <a:r>
              <a:rPr lang="fr-FR" sz="2400" b="1" dirty="0">
                <a:latin typeface="Arial" panose="020B0604020202020204" pitchFamily="34" charset="0"/>
                <a:cs typeface="Arial" panose="020B0604020202020204" pitchFamily="34" charset="0"/>
              </a:rPr>
              <a:t>Chaîne de valeur de l’industrie métallurgique </a:t>
            </a:r>
            <a:r>
              <a:rPr lang="fr-FR" sz="2400" dirty="0">
                <a:latin typeface="Arial" panose="020B0604020202020204" pitchFamily="34" charset="0"/>
                <a:cs typeface="Arial" panose="020B0604020202020204" pitchFamily="34" charset="0"/>
              </a:rPr>
              <a:t>: </a:t>
            </a:r>
            <a:r>
              <a:rPr lang="fr-FR" sz="2400" b="1" dirty="0">
                <a:latin typeface="Arial" panose="020B0604020202020204" pitchFamily="34" charset="0"/>
                <a:cs typeface="Arial" panose="020B0604020202020204" pitchFamily="34" charset="0"/>
              </a:rPr>
              <a:t>Fer, bauxite, manganèse </a:t>
            </a:r>
            <a:r>
              <a:rPr lang="fr-FR" sz="2400" dirty="0">
                <a:latin typeface="Arial" panose="020B0604020202020204" pitchFamily="34" charset="0"/>
                <a:cs typeface="Arial" panose="020B0604020202020204" pitchFamily="34" charset="0"/>
              </a:rPr>
              <a:t>: même conclusion : mettre un terme à l’exploitation minière « </a:t>
            </a:r>
            <a:r>
              <a:rPr lang="fr-FR" sz="2400" dirty="0" err="1">
                <a:latin typeface="Arial" panose="020B0604020202020204" pitchFamily="34" charset="0"/>
                <a:cs typeface="Arial" panose="020B0604020202020204" pitchFamily="34" charset="0"/>
              </a:rPr>
              <a:t>from</a:t>
            </a:r>
            <a:r>
              <a:rPr lang="fr-FR" sz="2400" dirty="0">
                <a:latin typeface="Arial" panose="020B0604020202020204" pitchFamily="34" charset="0"/>
                <a:cs typeface="Arial" panose="020B0604020202020204" pitchFamily="34" charset="0"/>
              </a:rPr>
              <a:t> Pit to Port » qui consiste à prendre le tout-venant de la mine (minerai brut) pour charger dans le bateau le plus proche pour l’expédition à l’étranger. En second lieu, il doit être développé une chaîne de valeur complète des produits afin de faire de l’Afrique centrale, une puissance sidérurgique ;</a:t>
            </a:r>
          </a:p>
          <a:p>
            <a:r>
              <a:rPr lang="fr-FR" sz="2400" dirty="0">
                <a:latin typeface="Arial" panose="020B0604020202020204" pitchFamily="34" charset="0"/>
                <a:cs typeface="Arial" panose="020B0604020202020204" pitchFamily="34" charset="0"/>
              </a:rPr>
              <a:t>Des conclusions identiques peuvent être développées pour le cobalt, le lithium, etc.;</a:t>
            </a:r>
          </a:p>
          <a:p>
            <a:r>
              <a:rPr lang="fr-FR" sz="2400" b="1" dirty="0">
                <a:latin typeface="Arial" panose="020B0604020202020204" pitchFamily="34" charset="0"/>
                <a:cs typeface="Arial" panose="020B0604020202020204" pitchFamily="34" charset="0"/>
              </a:rPr>
              <a:t>Recommandations pour le développement de la chaîne de valeur de l’industrie métallurgique en Afrique centrale </a:t>
            </a:r>
            <a:r>
              <a:rPr lang="fr-FR" sz="2400" dirty="0">
                <a:latin typeface="Arial" panose="020B0604020202020204" pitchFamily="34" charset="0"/>
                <a:cs typeface="Arial" panose="020B0604020202020204" pitchFamily="34" charset="0"/>
              </a:rPr>
              <a:t>: (i) Harmonisation des codes miniers dans l’ensemble des pays de l’Afrique centrale tout en insistant sur la transformation locale des minerais bruts avant leur exportation. Pour ce faire, il faut élaborer un code minier régional en tenant compte de la Vision Minière pour l’Afrique (VMA) de l’Union Africaine ; (ii) Restriction des exportations de minerai de fer, de bauxite et de manganèse à l’état brut et exigence de leur transformation locale avant l’exportation ; (iii) Création de pôles de compétitivité métallurgiques dans les zones stratégiques.</a:t>
            </a:r>
          </a:p>
        </p:txBody>
      </p:sp>
    </p:spTree>
    <p:extLst>
      <p:ext uri="{BB962C8B-B14F-4D97-AF65-F5344CB8AC3E}">
        <p14:creationId xmlns:p14="http://schemas.microsoft.com/office/powerpoint/2010/main" val="25979513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46FF0-00EE-3F32-CE54-045A82B3E8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4BA4A3-B8C0-5A24-95C2-EB49AC6D0935}"/>
              </a:ext>
            </a:extLst>
          </p:cNvPr>
          <p:cNvSpPr>
            <a:spLocks noGrp="1"/>
          </p:cNvSpPr>
          <p:nvPr>
            <p:ph type="title"/>
          </p:nvPr>
        </p:nvSpPr>
        <p:spPr>
          <a:xfrm>
            <a:off x="677334" y="203201"/>
            <a:ext cx="8596668" cy="635000"/>
          </a:xfrm>
        </p:spPr>
        <p:txBody>
          <a:bodyPr>
            <a:normAutofit fontScale="90000"/>
          </a:bodyPr>
          <a:lstStyle/>
          <a:p>
            <a:pPr algn="ctr"/>
            <a:r>
              <a:rPr lang="fr-FR" sz="3600" b="1" kern="0" dirty="0">
                <a:latin typeface="Arial" panose="020B0604020202020204" pitchFamily="34" charset="0"/>
                <a:ea typeface="DengXian" panose="02010600030101010101" pitchFamily="2" charset="-122"/>
                <a:cs typeface="Arial" panose="020B0604020202020204" pitchFamily="34" charset="0"/>
              </a:rPr>
              <a:t>PDIDE : C</a:t>
            </a:r>
            <a:r>
              <a:rPr lang="fr-FR" sz="3600" b="1" kern="0" dirty="0">
                <a:effectLst/>
                <a:latin typeface="Arial" panose="020B0604020202020204" pitchFamily="34" charset="0"/>
                <a:ea typeface="DengXian" panose="02010600030101010101" pitchFamily="2" charset="-122"/>
                <a:cs typeface="Arial" panose="020B0604020202020204" pitchFamily="34" charset="0"/>
              </a:rPr>
              <a:t>haînes de valeurs régionales </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7EF05461-567D-EB0B-0191-7CD9439A7EEC}"/>
              </a:ext>
            </a:extLst>
          </p:cNvPr>
          <p:cNvSpPr>
            <a:spLocks noGrp="1"/>
          </p:cNvSpPr>
          <p:nvPr>
            <p:ph idx="1"/>
          </p:nvPr>
        </p:nvSpPr>
        <p:spPr>
          <a:xfrm>
            <a:off x="0" y="838201"/>
            <a:ext cx="12191999" cy="6019799"/>
          </a:xfrm>
        </p:spPr>
        <p:txBody>
          <a:bodyPr>
            <a:noAutofit/>
          </a:bodyPr>
          <a:lstStyle/>
          <a:p>
            <a:r>
              <a:rPr lang="fr-FR" sz="2400" b="1" dirty="0">
                <a:latin typeface="Arial" panose="020B0604020202020204" pitchFamily="34" charset="0"/>
                <a:cs typeface="Arial" panose="020B0604020202020204" pitchFamily="34" charset="0"/>
              </a:rPr>
              <a:t>Observations</a:t>
            </a:r>
            <a:r>
              <a:rPr lang="fr-FR" sz="2400" dirty="0">
                <a:latin typeface="Arial" panose="020B0604020202020204" pitchFamily="34" charset="0"/>
                <a:cs typeface="Arial" panose="020B0604020202020204" pitchFamily="34" charset="0"/>
              </a:rPr>
              <a:t> : </a:t>
            </a:r>
          </a:p>
          <a:p>
            <a:r>
              <a:rPr lang="fr-FR" sz="2400" dirty="0">
                <a:latin typeface="Arial" panose="020B0604020202020204" pitchFamily="34" charset="0"/>
                <a:cs typeface="Arial" panose="020B0604020202020204" pitchFamily="34" charset="0"/>
              </a:rPr>
              <a:t>Force est de constater que le PDIDE ne traite pas de façon approfondie des produits agricoles, halieutiques ou d’élevage et de pôles de compétitivité afférents ; Toutefois, il convient de noter la mise en place d’une stratégie d’import substitution des produits du cru de la CEMAC (viande bovine, filière poisson, filière rizicole, filière manioc) (Annexe 2);</a:t>
            </a:r>
          </a:p>
          <a:p>
            <a:r>
              <a:rPr lang="fr-FR" sz="2400" kern="0" dirty="0">
                <a:effectLst/>
                <a:latin typeface="Arial" panose="020B0604020202020204" pitchFamily="34" charset="0"/>
                <a:ea typeface="DengXian" panose="02010600030101010101" pitchFamily="2" charset="-122"/>
                <a:cs typeface="Arial" panose="020B0604020202020204" pitchFamily="34" charset="0"/>
              </a:rPr>
              <a:t>La </a:t>
            </a:r>
            <a:r>
              <a:rPr lang="fr-FR" sz="2400" dirty="0">
                <a:latin typeface="Arial" panose="020B0604020202020204" pitchFamily="34" charset="0"/>
                <a:cs typeface="Arial" panose="020B0604020202020204" pitchFamily="34" charset="0"/>
              </a:rPr>
              <a:t>Création des pôles de compétitivité du bois proche des zones portuaires, des réseaux ferroviaires et routiers ou dans des zones stratégiques met en exergue l’importance de la problématique de hub régionaux ;</a:t>
            </a:r>
          </a:p>
          <a:p>
            <a:r>
              <a:rPr lang="fr-FR" sz="2400" kern="0" dirty="0">
                <a:effectLst/>
                <a:latin typeface="Arial" panose="020B0604020202020204" pitchFamily="34" charset="0"/>
                <a:ea typeface="DengXian" panose="02010600030101010101" pitchFamily="2" charset="-122"/>
                <a:cs typeface="Arial" panose="020B0604020202020204" pitchFamily="34" charset="0"/>
              </a:rPr>
              <a:t>Mais à ce stade, force est de constater que l’Afrique n’en est qu’à des stades préliminaires de projets ou de notes de concept qu’il s’agisse d’un projet au niveau de la CEMAC (</a:t>
            </a:r>
            <a:r>
              <a:rPr lang="fr-FR" sz="2400" dirty="0">
                <a:solidFill>
                  <a:srgbClr val="2C2F34"/>
                </a:solidFill>
                <a:effectLst/>
                <a:latin typeface="Arial" panose="020B0604020202020204" pitchFamily="34" charset="0"/>
                <a:ea typeface="Calibri" panose="020F0502020204030204" pitchFamily="34" charset="0"/>
                <a:cs typeface="Arial" panose="020B0604020202020204" pitchFamily="34" charset="0"/>
              </a:rPr>
              <a:t>de zones économiques d’échanges commerciaux aux frontières de la Guinée équatoriale, du Gabon et du Cameroun)</a:t>
            </a:r>
            <a:r>
              <a:rPr lang="fr-FR" sz="2400" kern="0" dirty="0">
                <a:effectLst/>
                <a:latin typeface="Arial" panose="020B0604020202020204" pitchFamily="34" charset="0"/>
                <a:ea typeface="DengXian" panose="02010600030101010101" pitchFamily="2" charset="-122"/>
                <a:cs typeface="Arial" panose="020B0604020202020204" pitchFamily="34" charset="0"/>
              </a:rPr>
              <a:t>, du projet dit SKABO de la zone des trois frontières (</a:t>
            </a:r>
            <a:r>
              <a:rPr lang="en-US" sz="2400" dirty="0">
                <a:solidFill>
                  <a:srgbClr val="0D0D0D"/>
                </a:solidFill>
                <a:effectLst/>
                <a:latin typeface="Arial" panose="020B0604020202020204" pitchFamily="34" charset="0"/>
                <a:ea typeface="Calibri" panose="020F0502020204030204" pitchFamily="34" charset="0"/>
                <a:cs typeface="Arial" panose="020B0604020202020204" pitchFamily="34" charset="0"/>
              </a:rPr>
              <a:t>Sikasso- </a:t>
            </a:r>
            <a:r>
              <a:rPr lang="en-US" sz="2400" dirty="0" err="1">
                <a:solidFill>
                  <a:srgbClr val="0D0D0D"/>
                </a:solidFill>
                <a:effectLst/>
                <a:latin typeface="Arial" panose="020B0604020202020204" pitchFamily="34" charset="0"/>
                <a:ea typeface="Calibri" panose="020F0502020204030204" pitchFamily="34" charset="0"/>
                <a:cs typeface="Arial" panose="020B0604020202020204" pitchFamily="34" charset="0"/>
              </a:rPr>
              <a:t>Korhogo</a:t>
            </a:r>
            <a:r>
              <a:rPr lang="en-US" sz="2400" dirty="0">
                <a:solidFill>
                  <a:srgbClr val="0D0D0D"/>
                </a:solidFill>
                <a:effectLst/>
                <a:latin typeface="Arial" panose="020B0604020202020204" pitchFamily="34" charset="0"/>
                <a:ea typeface="Calibri" panose="020F0502020204030204" pitchFamily="34" charset="0"/>
                <a:cs typeface="Arial" panose="020B0604020202020204" pitchFamily="34" charset="0"/>
              </a:rPr>
              <a:t>-Bobo-Dioulasso )</a:t>
            </a:r>
            <a:r>
              <a:rPr lang="fr-FR" sz="2400" kern="0" dirty="0">
                <a:effectLst/>
                <a:latin typeface="Arial" panose="020B0604020202020204" pitchFamily="34" charset="0"/>
                <a:ea typeface="DengXian" panose="02010600030101010101" pitchFamily="2" charset="-122"/>
                <a:cs typeface="Arial" panose="020B0604020202020204" pitchFamily="34" charset="0"/>
              </a:rPr>
              <a:t>, ou bien enc</a:t>
            </a:r>
            <a:r>
              <a:rPr lang="fr-FR" sz="2400" kern="0" dirty="0">
                <a:latin typeface="Arial" panose="020B0604020202020204" pitchFamily="34" charset="0"/>
                <a:ea typeface="DengXian" panose="02010600030101010101" pitchFamily="2" charset="-122"/>
                <a:cs typeface="Arial" panose="020B0604020202020204" pitchFamily="34" charset="0"/>
              </a:rPr>
              <a:t>ore du projet dit des CAAPS (Common </a:t>
            </a:r>
            <a:r>
              <a:rPr lang="fr-FR" sz="2400" kern="0" dirty="0" err="1">
                <a:latin typeface="Arial" panose="020B0604020202020204" pitchFamily="34" charset="0"/>
                <a:ea typeface="DengXian" panose="02010600030101010101" pitchFamily="2" charset="-122"/>
                <a:cs typeface="Arial" panose="020B0604020202020204" pitchFamily="34" charset="0"/>
              </a:rPr>
              <a:t>African</a:t>
            </a:r>
            <a:r>
              <a:rPr lang="fr-FR" sz="2400" kern="0" dirty="0">
                <a:latin typeface="Arial" panose="020B0604020202020204" pitchFamily="34" charset="0"/>
                <a:ea typeface="DengXian" panose="02010600030101010101" pitchFamily="2" charset="-122"/>
                <a:cs typeface="Arial" panose="020B0604020202020204" pitchFamily="34" charset="0"/>
              </a:rPr>
              <a:t> </a:t>
            </a:r>
            <a:r>
              <a:rPr lang="fr-FR" sz="2400" kern="0" dirty="0" err="1">
                <a:latin typeface="Arial" panose="020B0604020202020204" pitchFamily="34" charset="0"/>
                <a:ea typeface="DengXian" panose="02010600030101010101" pitchFamily="2" charset="-122"/>
                <a:cs typeface="Arial" panose="020B0604020202020204" pitchFamily="34" charset="0"/>
              </a:rPr>
              <a:t>AgroParks</a:t>
            </a:r>
            <a:r>
              <a:rPr lang="fr-FR" sz="2400" kern="0" dirty="0">
                <a:latin typeface="Arial" panose="020B0604020202020204" pitchFamily="34" charset="0"/>
                <a:ea typeface="DengXian" panose="02010600030101010101" pitchFamily="2" charset="-122"/>
                <a:cs typeface="Arial" panose="020B0604020202020204" pitchFamily="34" charset="0"/>
              </a:rPr>
              <a:t>).</a:t>
            </a:r>
            <a:endParaRPr lang="fr-FR" sz="2400" kern="0" dirty="0">
              <a:effectLst/>
              <a:latin typeface="Arial" panose="020B0604020202020204" pitchFamily="34" charset="0"/>
              <a:ea typeface="DengXian" panose="02010600030101010101" pitchFamily="2" charset="-122"/>
              <a:cs typeface="Arial" panose="020B0604020202020204" pitchFamily="34" charset="0"/>
            </a:endParaRPr>
          </a:p>
          <a:p>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84209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50356D-0A0F-AAAA-03A7-6A2197AF3E68}"/>
              </a:ext>
            </a:extLst>
          </p:cNvPr>
          <p:cNvSpPr>
            <a:spLocks noGrp="1"/>
          </p:cNvSpPr>
          <p:nvPr>
            <p:ph type="title"/>
          </p:nvPr>
        </p:nvSpPr>
        <p:spPr>
          <a:xfrm>
            <a:off x="677334" y="228600"/>
            <a:ext cx="10767906" cy="685800"/>
          </a:xfrm>
        </p:spPr>
        <p:txBody>
          <a:bodyPr>
            <a:normAutofit/>
          </a:bodyPr>
          <a:lstStyle/>
          <a:p>
            <a:pPr algn="ctr"/>
            <a:r>
              <a:rPr lang="fr-FR" sz="3200" b="1" dirty="0">
                <a:latin typeface="Arial" panose="020B0604020202020204" pitchFamily="34" charset="0"/>
                <a:cs typeface="Arial" panose="020B0604020202020204" pitchFamily="34" charset="0"/>
              </a:rPr>
              <a:t>Projet SKBO</a:t>
            </a:r>
          </a:p>
        </p:txBody>
      </p:sp>
      <p:sp>
        <p:nvSpPr>
          <p:cNvPr id="3" name="Espace réservé du contenu 2">
            <a:extLst>
              <a:ext uri="{FF2B5EF4-FFF2-40B4-BE49-F238E27FC236}">
                <a16:creationId xmlns:a16="http://schemas.microsoft.com/office/drawing/2014/main" id="{CE924913-F5A7-93C5-4D36-48538E063696}"/>
              </a:ext>
            </a:extLst>
          </p:cNvPr>
          <p:cNvSpPr>
            <a:spLocks noGrp="1"/>
          </p:cNvSpPr>
          <p:nvPr>
            <p:ph idx="1"/>
          </p:nvPr>
        </p:nvSpPr>
        <p:spPr>
          <a:xfrm>
            <a:off x="0" y="914400"/>
            <a:ext cx="12192000" cy="5943600"/>
          </a:xfrm>
        </p:spPr>
        <p:txBody>
          <a:bodyPr>
            <a:normAutofit fontScale="25000" lnSpcReduction="20000"/>
          </a:bodyPr>
          <a:lstStyle/>
          <a:p>
            <a:pPr>
              <a:lnSpc>
                <a:spcPct val="107000"/>
              </a:lnSpc>
              <a:spcAft>
                <a:spcPts val="800"/>
              </a:spcAft>
            </a:pPr>
            <a:r>
              <a:rPr lang="fr-FR" sz="11200" kern="100" dirty="0">
                <a:effectLst/>
                <a:latin typeface="Arial" panose="020B0604020202020204" pitchFamily="34" charset="0"/>
                <a:ea typeface="Aptos" panose="020B0004020202020204" pitchFamily="34" charset="0"/>
                <a:cs typeface="Arial" panose="020B0604020202020204" pitchFamily="34" charset="0"/>
              </a:rPr>
              <a:t>Le projet a pour objet de mutualiser le développement dans les secteurs de l’agro-industrie, du commerce, des infrastructures, du tourisme, de la santé et de l’éducation, de tirer des complémentarités entre les zones frontalières.  Un accord tripartite a été signé en 2012, renforcé par une déclaration d’engagement signée en mai 2018 ;</a:t>
            </a:r>
          </a:p>
          <a:p>
            <a:pPr>
              <a:lnSpc>
                <a:spcPct val="107000"/>
              </a:lnSpc>
              <a:spcAft>
                <a:spcPts val="800"/>
              </a:spcAft>
            </a:pPr>
            <a:r>
              <a:rPr lang="fr-FR" sz="11200" kern="100" dirty="0">
                <a:effectLst/>
                <a:latin typeface="Arial" panose="020B0604020202020204" pitchFamily="34" charset="0"/>
                <a:ea typeface="Aptos" panose="020B0004020202020204" pitchFamily="34" charset="0"/>
                <a:cs typeface="Arial" panose="020B0604020202020204" pitchFamily="34" charset="0"/>
              </a:rPr>
              <a:t>Il vise à améliorer la connectivité multimodale pour soutenir les chaînes de valeur et le commerce sous-régional dans le bassin du </a:t>
            </a:r>
            <a:r>
              <a:rPr lang="fr-FR" sz="11200" kern="100" dirty="0" err="1">
                <a:effectLst/>
                <a:latin typeface="Arial" panose="020B0604020202020204" pitchFamily="34" charset="0"/>
                <a:ea typeface="Aptos" panose="020B0004020202020204" pitchFamily="34" charset="0"/>
                <a:cs typeface="Arial" panose="020B0604020202020204" pitchFamily="34" charset="0"/>
              </a:rPr>
              <a:t>SKBo</a:t>
            </a:r>
            <a:r>
              <a:rPr lang="fr-FR" sz="11200" kern="100" dirty="0">
                <a:effectLst/>
                <a:latin typeface="Arial" panose="020B0604020202020204" pitchFamily="34" charset="0"/>
                <a:ea typeface="Aptos" panose="020B0004020202020204" pitchFamily="34" charset="0"/>
                <a:cs typeface="Arial" panose="020B0604020202020204" pitchFamily="34" charset="0"/>
              </a:rPr>
              <a:t>. Plus précisément, le projet financera la réhabilitation d’un réseau multimodal résilient pour permettre l’accès aux mouvements sous-régionaux et aux marchés mondiaux ;</a:t>
            </a:r>
          </a:p>
          <a:p>
            <a:pPr>
              <a:lnSpc>
                <a:spcPct val="107000"/>
              </a:lnSpc>
              <a:spcAft>
                <a:spcPts val="800"/>
              </a:spcAft>
            </a:pPr>
            <a:r>
              <a:rPr lang="fr-FR" sz="11200" kern="100" dirty="0">
                <a:effectLst/>
                <a:latin typeface="Arial" panose="020B0604020202020204" pitchFamily="34" charset="0"/>
                <a:ea typeface="Aptos" panose="020B0004020202020204" pitchFamily="34" charset="0"/>
                <a:cs typeface="Arial" panose="020B0604020202020204" pitchFamily="34" charset="0"/>
              </a:rPr>
              <a:t> </a:t>
            </a:r>
            <a:r>
              <a:rPr lang="fr-FR" sz="11200" b="1" kern="100" dirty="0">
                <a:effectLst/>
                <a:latin typeface="Arial" panose="020B0604020202020204" pitchFamily="34" charset="0"/>
                <a:ea typeface="Aptos" panose="020B0004020202020204" pitchFamily="34" charset="0"/>
                <a:cs typeface="Arial" panose="020B0604020202020204" pitchFamily="34" charset="0"/>
              </a:rPr>
              <a:t>Composante 1 : Soutien à la connectivité multimodale </a:t>
            </a:r>
            <a:r>
              <a:rPr lang="fr-FR" sz="11200" kern="100" dirty="0">
                <a:effectLst/>
                <a:latin typeface="Arial" panose="020B0604020202020204" pitchFamily="34" charset="0"/>
                <a:ea typeface="Aptos" panose="020B0004020202020204" pitchFamily="34" charset="0"/>
                <a:cs typeface="Arial" panose="020B0604020202020204" pitchFamily="34" charset="0"/>
              </a:rPr>
              <a:t>;</a:t>
            </a:r>
          </a:p>
          <a:p>
            <a:pPr>
              <a:lnSpc>
                <a:spcPct val="107000"/>
              </a:lnSpc>
              <a:spcAft>
                <a:spcPts val="800"/>
              </a:spcAft>
            </a:pPr>
            <a:r>
              <a:rPr lang="fr-FR" sz="11200" b="1" kern="100" dirty="0">
                <a:solidFill>
                  <a:srgbClr val="111111"/>
                </a:solidFill>
                <a:effectLst/>
                <a:latin typeface="Arial" panose="020B0604020202020204" pitchFamily="34" charset="0"/>
                <a:ea typeface="Aptos" panose="020B0004020202020204" pitchFamily="34" charset="0"/>
                <a:cs typeface="Arial" panose="020B0604020202020204" pitchFamily="34" charset="0"/>
              </a:rPr>
              <a:t>Composante 2 : Soutien au développement des chaînes de valeur </a:t>
            </a:r>
            <a:r>
              <a:rPr lang="fr-FR" sz="11200" kern="100" dirty="0">
                <a:solidFill>
                  <a:srgbClr val="111111"/>
                </a:solidFill>
                <a:effectLst/>
                <a:latin typeface="Arial" panose="020B0604020202020204" pitchFamily="34" charset="0"/>
                <a:ea typeface="Aptos" panose="020B0004020202020204" pitchFamily="34" charset="0"/>
                <a:cs typeface="Arial" panose="020B0604020202020204" pitchFamily="34" charset="0"/>
              </a:rPr>
              <a:t>(</a:t>
            </a:r>
            <a:r>
              <a:rPr lang="fr-FR" sz="11200" kern="100" dirty="0">
                <a:effectLst/>
                <a:latin typeface="Arial" panose="020B0604020202020204" pitchFamily="34" charset="0"/>
                <a:ea typeface="Aptos" panose="020B0004020202020204" pitchFamily="34" charset="0"/>
                <a:cs typeface="Arial" panose="020B0604020202020204" pitchFamily="34" charset="0"/>
              </a:rPr>
              <a:t>Infrastructures logistiques agricoles telles que les marchés, les centres d’entreposage et de distribution, unités de transformation).</a:t>
            </a:r>
          </a:p>
          <a:p>
            <a:endParaRPr lang="fr-FR" dirty="0"/>
          </a:p>
        </p:txBody>
      </p:sp>
    </p:spTree>
    <p:extLst>
      <p:ext uri="{BB962C8B-B14F-4D97-AF65-F5344CB8AC3E}">
        <p14:creationId xmlns:p14="http://schemas.microsoft.com/office/powerpoint/2010/main" val="3853858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523F98-4781-ED1C-8557-8C3F074761FB}"/>
              </a:ext>
            </a:extLst>
          </p:cNvPr>
          <p:cNvSpPr>
            <a:spLocks noGrp="1"/>
          </p:cNvSpPr>
          <p:nvPr>
            <p:ph type="title"/>
          </p:nvPr>
        </p:nvSpPr>
        <p:spPr>
          <a:xfrm>
            <a:off x="677334" y="217714"/>
            <a:ext cx="8596668" cy="718457"/>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Common </a:t>
            </a:r>
            <a:r>
              <a:rPr lang="fr-FR" sz="3200" b="1" kern="0" dirty="0" err="1">
                <a:latin typeface="Arial" panose="020B0604020202020204" pitchFamily="34" charset="0"/>
                <a:ea typeface="DengXian" panose="02010600030101010101" pitchFamily="2" charset="-122"/>
                <a:cs typeface="Arial" panose="020B0604020202020204" pitchFamily="34" charset="0"/>
              </a:rPr>
              <a:t>African</a:t>
            </a:r>
            <a:r>
              <a:rPr lang="fr-FR" sz="3200" b="1" kern="0" dirty="0">
                <a:latin typeface="Arial" panose="020B0604020202020204" pitchFamily="34" charset="0"/>
                <a:ea typeface="DengXian" panose="02010600030101010101" pitchFamily="2" charset="-122"/>
                <a:cs typeface="Arial" panose="020B0604020202020204" pitchFamily="34" charset="0"/>
              </a:rPr>
              <a:t> </a:t>
            </a:r>
            <a:r>
              <a:rPr lang="fr-FR" sz="3200" b="1" kern="0" dirty="0" err="1">
                <a:latin typeface="Arial" panose="020B0604020202020204" pitchFamily="34" charset="0"/>
                <a:ea typeface="DengXian" panose="02010600030101010101" pitchFamily="2" charset="-122"/>
                <a:cs typeface="Arial" panose="020B0604020202020204" pitchFamily="34" charset="0"/>
              </a:rPr>
              <a:t>AgroParks</a:t>
            </a:r>
            <a:r>
              <a:rPr lang="fr-FR" sz="3200" b="1" kern="0" dirty="0">
                <a:latin typeface="Arial" panose="020B0604020202020204" pitchFamily="34" charset="0"/>
                <a:ea typeface="DengXian" panose="02010600030101010101" pitchFamily="2" charset="-122"/>
                <a:cs typeface="Arial" panose="020B0604020202020204" pitchFamily="34" charset="0"/>
              </a:rPr>
              <a:t> </a:t>
            </a:r>
            <a:endParaRPr lang="fr-FR" sz="3200" b="1" dirty="0"/>
          </a:p>
        </p:txBody>
      </p:sp>
      <p:sp>
        <p:nvSpPr>
          <p:cNvPr id="3" name="Espace réservé du contenu 2">
            <a:extLst>
              <a:ext uri="{FF2B5EF4-FFF2-40B4-BE49-F238E27FC236}">
                <a16:creationId xmlns:a16="http://schemas.microsoft.com/office/drawing/2014/main" id="{6E302A15-4F57-B246-1652-700D7C665815}"/>
              </a:ext>
            </a:extLst>
          </p:cNvPr>
          <p:cNvSpPr>
            <a:spLocks noGrp="1"/>
          </p:cNvSpPr>
          <p:nvPr>
            <p:ph idx="1"/>
          </p:nvPr>
        </p:nvSpPr>
        <p:spPr>
          <a:xfrm>
            <a:off x="0" y="1240970"/>
            <a:ext cx="12192000" cy="5617030"/>
          </a:xfrm>
        </p:spPr>
        <p:txBody>
          <a:bodyPr>
            <a:normAutofit lnSpcReduction="10000"/>
          </a:bodyPr>
          <a:lstStyle/>
          <a:p>
            <a:r>
              <a:rPr lang="fr-FR" sz="2700" dirty="0">
                <a:latin typeface="Arial" panose="020B0604020202020204" pitchFamily="34" charset="0"/>
                <a:cs typeface="Arial" panose="020B0604020202020204" pitchFamily="34" charset="0"/>
              </a:rPr>
              <a:t>Rappelons ici une première orientation de l’UA qui souhaitait établir </a:t>
            </a:r>
            <a:r>
              <a:rPr lang="fr-FR" sz="2700" b="1" dirty="0">
                <a:latin typeface="Arial" panose="020B0604020202020204" pitchFamily="34" charset="0"/>
                <a:cs typeface="Arial" panose="020B0604020202020204" pitchFamily="34" charset="0"/>
              </a:rPr>
              <a:t>des zones régionales dans le secteur agricole par région</a:t>
            </a:r>
            <a:r>
              <a:rPr lang="fr-FR" sz="2700" dirty="0">
                <a:latin typeface="Arial" panose="020B0604020202020204" pitchFamily="34" charset="0"/>
                <a:cs typeface="Arial" panose="020B0604020202020204" pitchFamily="34" charset="0"/>
              </a:rPr>
              <a:t> (le riz pour l’Afrique de l’Ouest, le manioc pour, l’Afrique centrale, les fruits et légumes pour le Maghreb, le bétail pour l’Afrique australe) Quelles en sont les paramètres ? Alors que, par exemple, le Sénégal se propose de dédier son Agropole Nord à la culture du Riz ?</a:t>
            </a:r>
          </a:p>
          <a:p>
            <a:r>
              <a:rPr lang="fr-FR" sz="2700" kern="100" dirty="0">
                <a:effectLst/>
                <a:latin typeface="Arial" panose="020B0604020202020204" pitchFamily="34" charset="0"/>
                <a:ea typeface="Aptos" panose="020B0004020202020204" pitchFamily="34" charset="0"/>
                <a:cs typeface="Arial" panose="020B0604020202020204" pitchFamily="34" charset="0"/>
              </a:rPr>
              <a:t>Le CAAP vise à tirer parti de l’Accord continental de libre-échange pour aller au-delà des frontières et exploiter les zones </a:t>
            </a:r>
            <a:r>
              <a:rPr lang="fr-FR" sz="2700" kern="100" dirty="0" err="1">
                <a:effectLst/>
                <a:latin typeface="Arial" panose="020B0604020202020204" pitchFamily="34" charset="0"/>
                <a:ea typeface="Aptos" panose="020B0004020202020204" pitchFamily="34" charset="0"/>
                <a:cs typeface="Arial" panose="020B0604020202020204" pitchFamily="34" charset="0"/>
              </a:rPr>
              <a:t>agro-écologiques</a:t>
            </a:r>
            <a:r>
              <a:rPr lang="fr-FR" sz="2700" kern="100" dirty="0">
                <a:effectLst/>
                <a:latin typeface="Arial" panose="020B0604020202020204" pitchFamily="34" charset="0"/>
                <a:ea typeface="Aptos" panose="020B0004020202020204" pitchFamily="34" charset="0"/>
                <a:cs typeface="Arial" panose="020B0604020202020204" pitchFamily="34" charset="0"/>
              </a:rPr>
              <a:t> afin de développer des infrastructures transfrontalières en établissant des méga-agro-parcs communs, qui visent à industrialiser l’agriculture africaine,  afin de limiter la dépendance excessive de l’Afrique à l’égard des importations alimentaires et de créer des débouchés commerciaux et des possibilités d’emploi pour les Africains, et de stimuler le commerce intra-africain des produits alimentaires et des services.</a:t>
            </a:r>
          </a:p>
          <a:p>
            <a:endParaRPr lang="fr-F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23654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34ABF-2785-1F2D-6C97-0FA0542F489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C0916A-EDA7-DA1A-D4A2-192FFEC4985E}"/>
              </a:ext>
            </a:extLst>
          </p:cNvPr>
          <p:cNvSpPr>
            <a:spLocks noGrp="1"/>
          </p:cNvSpPr>
          <p:nvPr>
            <p:ph type="title"/>
          </p:nvPr>
        </p:nvSpPr>
        <p:spPr>
          <a:xfrm>
            <a:off x="677334" y="217714"/>
            <a:ext cx="8596668" cy="718457"/>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Common </a:t>
            </a:r>
            <a:r>
              <a:rPr lang="fr-FR" sz="3200" b="1" kern="0" dirty="0" err="1">
                <a:latin typeface="Arial" panose="020B0604020202020204" pitchFamily="34" charset="0"/>
                <a:ea typeface="DengXian" panose="02010600030101010101" pitchFamily="2" charset="-122"/>
                <a:cs typeface="Arial" panose="020B0604020202020204" pitchFamily="34" charset="0"/>
              </a:rPr>
              <a:t>African</a:t>
            </a:r>
            <a:r>
              <a:rPr lang="fr-FR" sz="3200" b="1" kern="0" dirty="0">
                <a:latin typeface="Arial" panose="020B0604020202020204" pitchFamily="34" charset="0"/>
                <a:ea typeface="DengXian" panose="02010600030101010101" pitchFamily="2" charset="-122"/>
                <a:cs typeface="Arial" panose="020B0604020202020204" pitchFamily="34" charset="0"/>
              </a:rPr>
              <a:t> </a:t>
            </a:r>
            <a:r>
              <a:rPr lang="fr-FR" sz="3200" b="1" kern="0" dirty="0" err="1">
                <a:latin typeface="Arial" panose="020B0604020202020204" pitchFamily="34" charset="0"/>
                <a:ea typeface="DengXian" panose="02010600030101010101" pitchFamily="2" charset="-122"/>
                <a:cs typeface="Arial" panose="020B0604020202020204" pitchFamily="34" charset="0"/>
              </a:rPr>
              <a:t>AgroParks</a:t>
            </a:r>
            <a:r>
              <a:rPr lang="fr-FR" sz="3200" b="1" kern="0" dirty="0">
                <a:latin typeface="Arial" panose="020B0604020202020204" pitchFamily="34" charset="0"/>
                <a:ea typeface="DengXian" panose="02010600030101010101" pitchFamily="2" charset="-122"/>
                <a:cs typeface="Arial" panose="020B0604020202020204" pitchFamily="34" charset="0"/>
              </a:rPr>
              <a:t> </a:t>
            </a:r>
            <a:endParaRPr lang="fr-FR" sz="3200" b="1" dirty="0"/>
          </a:p>
        </p:txBody>
      </p:sp>
      <p:sp>
        <p:nvSpPr>
          <p:cNvPr id="3" name="Espace réservé du contenu 2">
            <a:extLst>
              <a:ext uri="{FF2B5EF4-FFF2-40B4-BE49-F238E27FC236}">
                <a16:creationId xmlns:a16="http://schemas.microsoft.com/office/drawing/2014/main" id="{EC6940F7-A5A6-53A8-F993-882AC79C206D}"/>
              </a:ext>
            </a:extLst>
          </p:cNvPr>
          <p:cNvSpPr>
            <a:spLocks noGrp="1"/>
          </p:cNvSpPr>
          <p:nvPr>
            <p:ph idx="1"/>
          </p:nvPr>
        </p:nvSpPr>
        <p:spPr>
          <a:xfrm>
            <a:off x="106680" y="1295399"/>
            <a:ext cx="12085319" cy="5562601"/>
          </a:xfrm>
        </p:spPr>
        <p:txBody>
          <a:bodyPr>
            <a:normAutofit/>
          </a:bodyPr>
          <a:lstStyle/>
          <a:p>
            <a:r>
              <a:rPr lang="fr-FR" sz="4000" kern="100" dirty="0">
                <a:effectLst/>
                <a:latin typeface="Arial" panose="020B0604020202020204" pitchFamily="34" charset="0"/>
                <a:ea typeface="Aptos" panose="020B0004020202020204" pitchFamily="34" charset="0"/>
                <a:cs typeface="Arial" panose="020B0604020202020204" pitchFamily="34" charset="0"/>
              </a:rPr>
              <a:t>Modalités de développement : Etudes de faisabilité, Plan stratégique, Master Plan de développement, Options de gouvernance, Modalités de finan</a:t>
            </a:r>
            <a:r>
              <a:rPr lang="fr-FR" sz="4000" kern="100" dirty="0">
                <a:latin typeface="Arial" panose="020B0604020202020204" pitchFamily="34" charset="0"/>
                <a:ea typeface="Aptos" panose="020B0004020202020204" pitchFamily="34" charset="0"/>
                <a:cs typeface="Arial" panose="020B0604020202020204" pitchFamily="34" charset="0"/>
              </a:rPr>
              <a:t>cement (Annexe 3) ;</a:t>
            </a:r>
          </a:p>
          <a:p>
            <a:r>
              <a:rPr lang="fr-FR" sz="4000" kern="100" dirty="0">
                <a:effectLst/>
                <a:latin typeface="Arial" panose="020B0604020202020204" pitchFamily="34" charset="0"/>
                <a:ea typeface="Aptos" panose="020B0004020202020204" pitchFamily="34" charset="0"/>
                <a:cs typeface="Arial" panose="020B0604020202020204" pitchFamily="34" charset="0"/>
              </a:rPr>
              <a:t>Il est joint ci-après le modèle institutionnel (Annexe 4) ;</a:t>
            </a:r>
          </a:p>
          <a:p>
            <a:r>
              <a:rPr lang="fr-FR" sz="4000" kern="100" dirty="0">
                <a:effectLst/>
                <a:latin typeface="Arial" panose="020B0604020202020204" pitchFamily="34" charset="0"/>
                <a:ea typeface="Aptos" panose="020B0004020202020204" pitchFamily="34" charset="0"/>
                <a:cs typeface="Arial" panose="020B0604020202020204" pitchFamily="34" charset="0"/>
              </a:rPr>
              <a:t>La gouvernance du modèle doit être l’objet d’une attention particulière.</a:t>
            </a:r>
          </a:p>
          <a:p>
            <a:endParaRPr lang="fr-F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77187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254D1A8-B63B-A4A9-8852-1D226710F078}"/>
              </a:ext>
            </a:extLst>
          </p:cNvPr>
          <p:cNvPicPr>
            <a:picLocks noChangeAspect="1"/>
          </p:cNvPicPr>
          <p:nvPr/>
        </p:nvPicPr>
        <p:blipFill>
          <a:blip r:embed="rId2"/>
          <a:stretch>
            <a:fillRect/>
          </a:stretch>
        </p:blipFill>
        <p:spPr>
          <a:xfrm>
            <a:off x="647700" y="355600"/>
            <a:ext cx="11201400" cy="6502400"/>
          </a:xfrm>
          <a:prstGeom prst="rect">
            <a:avLst/>
          </a:prstGeom>
        </p:spPr>
      </p:pic>
    </p:spTree>
    <p:extLst>
      <p:ext uri="{BB962C8B-B14F-4D97-AF65-F5344CB8AC3E}">
        <p14:creationId xmlns:p14="http://schemas.microsoft.com/office/powerpoint/2010/main" val="25978071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7633E7-E9BE-B8C6-2581-B7A64BD37682}"/>
              </a:ext>
            </a:extLst>
          </p:cNvPr>
          <p:cNvSpPr>
            <a:spLocks noGrp="1"/>
          </p:cNvSpPr>
          <p:nvPr>
            <p:ph type="title"/>
          </p:nvPr>
        </p:nvSpPr>
        <p:spPr>
          <a:xfrm>
            <a:off x="198120" y="152400"/>
            <a:ext cx="11856720" cy="1117600"/>
          </a:xfrm>
        </p:spPr>
        <p:txBody>
          <a:bodyPr>
            <a:normAutofit fontScale="90000"/>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Le projet d’une zone de batteries en Afrique centrale (RDC/Zambie) </a:t>
            </a:r>
            <a:br>
              <a:rPr lang="fr-FR" dirty="0"/>
            </a:br>
            <a:endParaRPr lang="fr-FR" dirty="0"/>
          </a:p>
        </p:txBody>
      </p:sp>
      <p:sp>
        <p:nvSpPr>
          <p:cNvPr id="3" name="Espace réservé du contenu 2">
            <a:extLst>
              <a:ext uri="{FF2B5EF4-FFF2-40B4-BE49-F238E27FC236}">
                <a16:creationId xmlns:a16="http://schemas.microsoft.com/office/drawing/2014/main" id="{6C1A138B-41B3-9AD2-47A8-00680F6EE78B}"/>
              </a:ext>
            </a:extLst>
          </p:cNvPr>
          <p:cNvSpPr>
            <a:spLocks noGrp="1"/>
          </p:cNvSpPr>
          <p:nvPr>
            <p:ph idx="1"/>
          </p:nvPr>
        </p:nvSpPr>
        <p:spPr>
          <a:xfrm>
            <a:off x="0" y="1386840"/>
            <a:ext cx="12192000" cy="5394960"/>
          </a:xfrm>
        </p:spPr>
        <p:txBody>
          <a:bodyPr>
            <a:noAutofit/>
          </a:bodyPr>
          <a:lstStyle/>
          <a:p>
            <a:r>
              <a:rPr lang="fr-FR" sz="2600" dirty="0">
                <a:latin typeface="Arial" panose="020B0604020202020204" pitchFamily="34" charset="0"/>
                <a:cs typeface="Arial" panose="020B0604020202020204" pitchFamily="34" charset="0"/>
              </a:rPr>
              <a:t>Il s’agit d’une zone faisant l’objet d’études de pré faisabilité suivi par la CEA et divers autres bailleurs ; elle met en exergue de nombreuses questions que suggère le développement d’une zone établissant une coopération transfrontalière :</a:t>
            </a:r>
          </a:p>
          <a:p>
            <a:r>
              <a:rPr lang="fr-FR" sz="2600" dirty="0">
                <a:latin typeface="Arial" panose="020B0604020202020204" pitchFamily="34" charset="0"/>
                <a:cs typeface="Arial" panose="020B0604020202020204" pitchFamily="34" charset="0"/>
              </a:rPr>
              <a:t>Localisation de la zone ;</a:t>
            </a:r>
          </a:p>
          <a:p>
            <a:r>
              <a:rPr lang="fr-FR" sz="2600" dirty="0">
                <a:latin typeface="Arial" panose="020B0604020202020204" pitchFamily="34" charset="0"/>
                <a:cs typeface="Arial" panose="020B0604020202020204" pitchFamily="34" charset="0"/>
              </a:rPr>
              <a:t>Niveau de transformation dans chaque pays ; quelles sont les obligations en ternes de transformation ? </a:t>
            </a:r>
          </a:p>
          <a:p>
            <a:r>
              <a:rPr lang="fr-FR" sz="2600" dirty="0">
                <a:latin typeface="Arial" panose="020B0604020202020204" pitchFamily="34" charset="0"/>
                <a:cs typeface="Arial" panose="020B0604020202020204" pitchFamily="34" charset="0"/>
              </a:rPr>
              <a:t>Développement de la zone dans le cadre de quel corridor et avec quelles destinations des produits ?</a:t>
            </a:r>
          </a:p>
          <a:p>
            <a:r>
              <a:rPr lang="fr-FR" sz="2600" dirty="0">
                <a:latin typeface="Arial" panose="020B0604020202020204" pitchFamily="34" charset="0"/>
                <a:cs typeface="Arial" panose="020B0604020202020204" pitchFamily="34" charset="0"/>
              </a:rPr>
              <a:t>Problématique du développement industriel d’un Pays dont les ressources sont exploitées par des entreprises étrangères, voire spoliées illégalement/Versus le développement d’un projet régional et avec quelle gouvernance.</a:t>
            </a:r>
          </a:p>
        </p:txBody>
      </p:sp>
    </p:spTree>
    <p:extLst>
      <p:ext uri="{BB962C8B-B14F-4D97-AF65-F5344CB8AC3E}">
        <p14:creationId xmlns:p14="http://schemas.microsoft.com/office/powerpoint/2010/main" val="19372663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169114-E384-C7D9-CFA4-4B7483D7C7EA}"/>
              </a:ext>
            </a:extLst>
          </p:cNvPr>
          <p:cNvSpPr>
            <a:spLocks noGrp="1"/>
          </p:cNvSpPr>
          <p:nvPr>
            <p:ph type="title"/>
          </p:nvPr>
        </p:nvSpPr>
        <p:spPr>
          <a:xfrm>
            <a:off x="677334" y="254000"/>
            <a:ext cx="10231966" cy="762000"/>
          </a:xfrm>
        </p:spPr>
        <p:txBody>
          <a:bodyPr/>
          <a:lstStyle/>
          <a:p>
            <a:pPr algn="ctr"/>
            <a:r>
              <a:rPr lang="fr-FR" b="1" dirty="0">
                <a:latin typeface="Arial" panose="020B0604020202020204" pitchFamily="34" charset="0"/>
                <a:cs typeface="Arial" panose="020B0604020202020204" pitchFamily="34" charset="0"/>
              </a:rPr>
              <a:t>Une feuille de route pour les Hub régionaux</a:t>
            </a:r>
          </a:p>
        </p:txBody>
      </p:sp>
      <p:sp>
        <p:nvSpPr>
          <p:cNvPr id="3" name="Espace réservé du contenu 2">
            <a:extLst>
              <a:ext uri="{FF2B5EF4-FFF2-40B4-BE49-F238E27FC236}">
                <a16:creationId xmlns:a16="http://schemas.microsoft.com/office/drawing/2014/main" id="{21449EC1-18DB-53E6-4A82-2537C4185725}"/>
              </a:ext>
            </a:extLst>
          </p:cNvPr>
          <p:cNvSpPr>
            <a:spLocks noGrp="1"/>
          </p:cNvSpPr>
          <p:nvPr>
            <p:ph idx="1"/>
          </p:nvPr>
        </p:nvSpPr>
        <p:spPr>
          <a:xfrm>
            <a:off x="0" y="1219200"/>
            <a:ext cx="12192000" cy="5638800"/>
          </a:xfrm>
        </p:spPr>
        <p:txBody>
          <a:bodyPr>
            <a:normAutofit fontScale="92500" lnSpcReduction="20000"/>
          </a:bodyPr>
          <a:lstStyle/>
          <a:p>
            <a:r>
              <a:rPr lang="fr-FR" sz="3300" b="1" kern="0" spc="-30" dirty="0">
                <a:effectLst/>
                <a:latin typeface="Arial" panose="020B0604020202020204" pitchFamily="34" charset="0"/>
                <a:ea typeface="Aptos" panose="020B0004020202020204" pitchFamily="34" charset="0"/>
                <a:cs typeface="Arial" panose="020B0604020202020204" pitchFamily="34" charset="0"/>
              </a:rPr>
              <a:t>Quelques points d’attention </a:t>
            </a:r>
            <a:r>
              <a:rPr lang="fr-FR" sz="3300" kern="0" spc="-30" dirty="0">
                <a:effectLst/>
                <a:latin typeface="Arial" panose="020B0604020202020204" pitchFamily="34" charset="0"/>
                <a:ea typeface="Aptos" panose="020B0004020202020204" pitchFamily="34" charset="0"/>
                <a:cs typeface="Arial" panose="020B0604020202020204" pitchFamily="34" charset="0"/>
              </a:rPr>
              <a:t>:</a:t>
            </a:r>
          </a:p>
          <a:p>
            <a:pPr marL="0" indent="0">
              <a:buNone/>
            </a:pPr>
            <a:endParaRPr lang="fr-FR" sz="3300" kern="0" spc="-30" dirty="0">
              <a:effectLst/>
              <a:latin typeface="Arial" panose="020B0604020202020204" pitchFamily="34" charset="0"/>
              <a:ea typeface="Aptos" panose="020B0004020202020204" pitchFamily="34" charset="0"/>
              <a:cs typeface="Arial" panose="020B0604020202020204" pitchFamily="34" charset="0"/>
            </a:endParaRPr>
          </a:p>
          <a:p>
            <a:r>
              <a:rPr lang="fr-FR" sz="3300" kern="0" spc="-30" dirty="0">
                <a:effectLst/>
                <a:latin typeface="Arial" panose="020B0604020202020204" pitchFamily="34" charset="0"/>
                <a:ea typeface="Aptos" panose="020B0004020202020204" pitchFamily="34" charset="0"/>
                <a:cs typeface="Arial" panose="020B0604020202020204" pitchFamily="34" charset="0"/>
              </a:rPr>
              <a:t>Mettre en place des consensus au niveau régional qui garantissent la transformation économique des pays dans le respect des enjeux de souveraineté ;</a:t>
            </a:r>
          </a:p>
          <a:p>
            <a:r>
              <a:rPr lang="fr-FR" sz="3300" spc="-30" dirty="0">
                <a:effectLst/>
                <a:latin typeface="Arial" panose="020B0604020202020204" pitchFamily="34" charset="0"/>
                <a:ea typeface="Aptos" panose="020B0004020202020204" pitchFamily="34" charset="0"/>
                <a:cs typeface="Arial" panose="020B0604020202020204" pitchFamily="34" charset="0"/>
              </a:rPr>
              <a:t>Instaurer des complémentarités entre pays ;</a:t>
            </a:r>
            <a:endParaRPr lang="fr-FR" sz="3300" dirty="0">
              <a:effectLst/>
              <a:latin typeface="Arial" panose="020B0604020202020204" pitchFamily="34" charset="0"/>
              <a:ea typeface="Aptos" panose="020B0004020202020204" pitchFamily="34" charset="0"/>
              <a:cs typeface="Arial" panose="020B0604020202020204" pitchFamily="34" charset="0"/>
            </a:endParaRPr>
          </a:p>
          <a:p>
            <a:r>
              <a:rPr lang="fr-FR" sz="3300" kern="0" spc="-30" dirty="0">
                <a:effectLst/>
                <a:latin typeface="Arial" panose="020B0604020202020204" pitchFamily="34" charset="0"/>
                <a:ea typeface="Aptos" panose="020B0004020202020204" pitchFamily="34" charset="0"/>
                <a:cs typeface="Arial" panose="020B0604020202020204" pitchFamily="34" charset="0"/>
              </a:rPr>
              <a:t>Développement de corridors économiques ;</a:t>
            </a:r>
            <a:endParaRPr lang="fr-FR" sz="3300" kern="0" spc="-30" dirty="0">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pPr>
            <a:r>
              <a:rPr lang="fr-FR" sz="3300" spc="-30" dirty="0">
                <a:effectLst/>
                <a:latin typeface="Arial" panose="020B0604020202020204" pitchFamily="34" charset="0"/>
                <a:ea typeface="Aptos" panose="020B0004020202020204" pitchFamily="34" charset="0"/>
                <a:cs typeface="Arial" panose="020B0604020202020204" pitchFamily="34" charset="0"/>
              </a:rPr>
              <a:t>Unité de Gestion de projets ou SOS communautaire/Traité ou accord interétatique ;</a:t>
            </a:r>
          </a:p>
          <a:p>
            <a:pPr>
              <a:lnSpc>
                <a:spcPct val="115000"/>
              </a:lnSpc>
              <a:spcAft>
                <a:spcPts val="800"/>
              </a:spcAft>
            </a:pPr>
            <a:r>
              <a:rPr lang="fr-FR" sz="3300" spc="-30" dirty="0">
                <a:effectLst/>
                <a:latin typeface="Arial" panose="020B0604020202020204" pitchFamily="34" charset="0"/>
                <a:ea typeface="Aptos" panose="020B0004020202020204" pitchFamily="34" charset="0"/>
                <a:cs typeface="Arial" panose="020B0604020202020204" pitchFamily="34" charset="0"/>
              </a:rPr>
              <a:t>Favoriser les ventes dans l’espace régional sauf mesures de sauvegarde.</a:t>
            </a:r>
            <a:endParaRPr lang="fr-FR" sz="33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pPr>
            <a:endParaRPr lang="fr-FR" sz="1800" dirty="0">
              <a:effectLst/>
              <a:latin typeface="Aptos" panose="020B0004020202020204" pitchFamily="34" charset="0"/>
              <a:ea typeface="Aptos" panose="020B000402020202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7645967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9911D0-0A3D-F7F1-EE8F-2396D73BB146}"/>
              </a:ext>
            </a:extLst>
          </p:cNvPr>
          <p:cNvSpPr>
            <a:spLocks noGrp="1"/>
          </p:cNvSpPr>
          <p:nvPr>
            <p:ph type="title"/>
          </p:nvPr>
        </p:nvSpPr>
        <p:spPr>
          <a:xfrm>
            <a:off x="677334" y="241301"/>
            <a:ext cx="10585026" cy="698500"/>
          </a:xfrm>
        </p:spPr>
        <p:txBody>
          <a:bodyPr>
            <a:noAutofit/>
          </a:bodyPr>
          <a:lstStyle/>
          <a:p>
            <a:pPr algn="ctr"/>
            <a:r>
              <a:rPr lang="fr-FR" sz="3200" b="1" kern="0" dirty="0">
                <a:effectLst/>
                <a:latin typeface="Arial" panose="020B0604020202020204" pitchFamily="34" charset="0"/>
                <a:ea typeface="DengXian" panose="02010600030101010101" pitchFamily="2" charset="-122"/>
                <a:cs typeface="Arial" panose="020B0604020202020204" pitchFamily="34" charset="0"/>
              </a:rPr>
              <a:t>Corridors</a:t>
            </a:r>
            <a:r>
              <a:rPr lang="fr-FR" sz="3200" kern="0" dirty="0">
                <a:effectLst/>
                <a:latin typeface="Arial" panose="020B0604020202020204" pitchFamily="34" charset="0"/>
                <a:ea typeface="DengXian" panose="02010600030101010101" pitchFamily="2" charset="-122"/>
                <a:cs typeface="Arial" panose="020B0604020202020204" pitchFamily="34" charset="0"/>
              </a:rPr>
              <a:t> </a:t>
            </a:r>
            <a:r>
              <a:rPr lang="fr-FR" sz="3200" b="1" dirty="0">
                <a:latin typeface="Arial" panose="020B0604020202020204" pitchFamily="34" charset="0"/>
                <a:cs typeface="Arial" panose="020B0604020202020204" pitchFamily="34" charset="0"/>
              </a:rPr>
              <a:t>(Annexes 5 et 6)</a:t>
            </a:r>
            <a:br>
              <a:rPr lang="fr-FR" sz="3200" dirty="0">
                <a:latin typeface="Arial" panose="020B0604020202020204" pitchFamily="34" charset="0"/>
                <a:cs typeface="Arial" panose="020B0604020202020204" pitchFamily="34" charset="0"/>
              </a:rPr>
            </a:br>
            <a:br>
              <a:rPr lang="fr-FR" sz="3200" dirty="0">
                <a:latin typeface="Arial" panose="020B0604020202020204" pitchFamily="34" charset="0"/>
                <a:cs typeface="Arial" panose="020B0604020202020204" pitchFamily="34" charset="0"/>
              </a:rPr>
            </a:br>
            <a:endParaRPr lang="fr-FR" sz="3200" dirty="0">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4B956F80-3E4C-73B1-0827-6D8E8B8330B5}"/>
              </a:ext>
            </a:extLst>
          </p:cNvPr>
          <p:cNvSpPr>
            <a:spLocks noGrp="1"/>
          </p:cNvSpPr>
          <p:nvPr>
            <p:ph idx="1"/>
          </p:nvPr>
        </p:nvSpPr>
        <p:spPr>
          <a:xfrm>
            <a:off x="0" y="1092200"/>
            <a:ext cx="12191999" cy="5651500"/>
          </a:xfrm>
        </p:spPr>
        <p:txBody>
          <a:bodyPr>
            <a:normAutofit fontScale="25000" lnSpcReduction="20000"/>
          </a:bodyPr>
          <a:lstStyle/>
          <a:p>
            <a:r>
              <a:rPr lang="fr-FR" sz="10000" dirty="0">
                <a:latin typeface="Arial" panose="020B0604020202020204" pitchFamily="34" charset="0"/>
                <a:cs typeface="Arial" panose="020B0604020202020204" pitchFamily="34" charset="0"/>
              </a:rPr>
              <a:t>Le concept de </a:t>
            </a:r>
            <a:r>
              <a:rPr lang="fr-FR" sz="10000" b="1" dirty="0">
                <a:latin typeface="Arial" panose="020B0604020202020204" pitchFamily="34" charset="0"/>
                <a:cs typeface="Arial" panose="020B0604020202020204" pitchFamily="34" charset="0"/>
              </a:rPr>
              <a:t>corridor de développement</a:t>
            </a:r>
            <a:endParaRPr lang="fr-FR" sz="10000" dirty="0">
              <a:latin typeface="Arial" panose="020B0604020202020204" pitchFamily="34" charset="0"/>
              <a:cs typeface="Arial" panose="020B0604020202020204" pitchFamily="34" charset="0"/>
            </a:endParaRPr>
          </a:p>
          <a:p>
            <a:pPr>
              <a:lnSpc>
                <a:spcPct val="120000"/>
              </a:lnSpc>
            </a:pPr>
            <a:r>
              <a:rPr lang="fr-FR" sz="10000" b="1" dirty="0">
                <a:latin typeface="Arial" panose="020B0604020202020204" pitchFamily="34" charset="0"/>
                <a:cs typeface="Arial" panose="020B0604020202020204" pitchFamily="34" charset="0"/>
              </a:rPr>
              <a:t>Un point d’attention important </a:t>
            </a:r>
            <a:r>
              <a:rPr lang="fr-FR" sz="10000" dirty="0">
                <a:latin typeface="Arial" panose="020B0604020202020204" pitchFamily="34" charset="0"/>
                <a:cs typeface="Arial" panose="020B0604020202020204" pitchFamily="34" charset="0"/>
              </a:rPr>
              <a:t>: </a:t>
            </a:r>
            <a:r>
              <a:rPr lang="fr-FR" sz="10000" dirty="0">
                <a:effectLst/>
                <a:latin typeface="Arial" panose="020B0604020202020204" pitchFamily="34" charset="0"/>
                <a:ea typeface="Aptos" panose="020B0004020202020204" pitchFamily="34" charset="0"/>
                <a:cs typeface="Arial" panose="020B0604020202020204" pitchFamily="34" charset="0"/>
              </a:rPr>
              <a:t>Les contraintes actuelles à l’intégration des chaînes de valeur régionales et nationales seraient davantage liées aux problèmes « derrière la frontière ». Il s’agit notamment d’un environnement commercial favorable pour les agriculteurs nationaux et le secteur privé en général, de l’accès aux services de soutien agricole et du défi que pose la collaboration avec les petits producteurs ;</a:t>
            </a:r>
          </a:p>
          <a:p>
            <a:pPr>
              <a:lnSpc>
                <a:spcPct val="120000"/>
              </a:lnSpc>
            </a:pPr>
            <a:r>
              <a:rPr lang="fr-FR" sz="10000" b="1" dirty="0">
                <a:latin typeface="Arial" panose="020B0604020202020204" pitchFamily="34" charset="0"/>
                <a:cs typeface="Arial" panose="020B0604020202020204" pitchFamily="34" charset="0"/>
              </a:rPr>
              <a:t>Les projets de l’UE pour l’Afrique centrale </a:t>
            </a:r>
            <a:r>
              <a:rPr lang="fr-FR" sz="10000" dirty="0">
                <a:latin typeface="Arial" panose="020B0604020202020204" pitchFamily="34" charset="0"/>
                <a:cs typeface="Arial" panose="020B0604020202020204" pitchFamily="34" charset="0"/>
              </a:rPr>
              <a:t>: </a:t>
            </a:r>
            <a:r>
              <a:rPr lang="fr-FR" sz="10000" dirty="0">
                <a:solidFill>
                  <a:srgbClr val="000000"/>
                </a:solidFill>
                <a:effectLst/>
                <a:latin typeface="Arial" panose="020B0604020202020204" pitchFamily="34" charset="0"/>
                <a:cs typeface="Arial" panose="020B0604020202020204" pitchFamily="34" charset="0"/>
              </a:rPr>
              <a:t>Praia/Dakar/Abidjan ; Abidjan/Ouaga ; Abidjan/Lagos ; Cotonou/Niamey ; </a:t>
            </a:r>
            <a:r>
              <a:rPr lang="fr-FR" sz="10000" b="1" dirty="0" err="1">
                <a:solidFill>
                  <a:srgbClr val="000000"/>
                </a:solidFill>
                <a:effectLst/>
                <a:latin typeface="Arial" panose="020B0604020202020204" pitchFamily="34" charset="0"/>
                <a:cs typeface="Arial" panose="020B0604020202020204" pitchFamily="34" charset="0"/>
              </a:rPr>
              <a:t>Monbasa</a:t>
            </a:r>
            <a:r>
              <a:rPr lang="fr-FR" sz="10000" b="1" dirty="0">
                <a:solidFill>
                  <a:srgbClr val="000000"/>
                </a:solidFill>
                <a:effectLst/>
                <a:latin typeface="Arial" panose="020B0604020202020204" pitchFamily="34" charset="0"/>
                <a:cs typeface="Arial" panose="020B0604020202020204" pitchFamily="34" charset="0"/>
              </a:rPr>
              <a:t>/Kisangani </a:t>
            </a:r>
            <a:r>
              <a:rPr lang="fr-FR" sz="10000" dirty="0">
                <a:solidFill>
                  <a:srgbClr val="000000"/>
                </a:solidFill>
                <a:effectLst/>
                <a:latin typeface="Arial" panose="020B0604020202020204" pitchFamily="34" charset="0"/>
                <a:cs typeface="Arial" panose="020B0604020202020204" pitchFamily="34" charset="0"/>
              </a:rPr>
              <a:t>; Berbera/Djibouti/Addis/Nairobi/Dar es Salaam ; Cairo/Khartoum/Juba/Kampala ; </a:t>
            </a:r>
            <a:r>
              <a:rPr lang="fr-FR" sz="10000" b="1" dirty="0">
                <a:solidFill>
                  <a:srgbClr val="000000"/>
                </a:solidFill>
                <a:effectLst/>
                <a:latin typeface="Arial" panose="020B0604020202020204" pitchFamily="34" charset="0"/>
                <a:cs typeface="Arial" panose="020B0604020202020204" pitchFamily="34" charset="0"/>
              </a:rPr>
              <a:t>Libreville/Kribi/Douala/</a:t>
            </a:r>
            <a:r>
              <a:rPr lang="fr-FR" sz="10000" b="1" dirty="0" err="1">
                <a:solidFill>
                  <a:srgbClr val="000000"/>
                </a:solidFill>
                <a:effectLst/>
                <a:latin typeface="Arial" panose="020B0604020202020204" pitchFamily="34" charset="0"/>
                <a:cs typeface="Arial" panose="020B0604020202020204" pitchFamily="34" charset="0"/>
              </a:rPr>
              <a:t>Njamena</a:t>
            </a:r>
            <a:r>
              <a:rPr lang="fr-FR" sz="10000" b="1" dirty="0">
                <a:solidFill>
                  <a:srgbClr val="000000"/>
                </a:solidFill>
                <a:effectLst/>
                <a:latin typeface="Arial" panose="020B0604020202020204" pitchFamily="34" charset="0"/>
                <a:cs typeface="Arial" panose="020B0604020202020204" pitchFamily="34" charset="0"/>
              </a:rPr>
              <a:t> </a:t>
            </a:r>
            <a:r>
              <a:rPr lang="fr-FR" sz="10000" dirty="0">
                <a:solidFill>
                  <a:srgbClr val="000000"/>
                </a:solidFill>
                <a:effectLst/>
                <a:latin typeface="Arial" panose="020B0604020202020204" pitchFamily="34" charset="0"/>
                <a:cs typeface="Arial" panose="020B0604020202020204" pitchFamily="34" charset="0"/>
              </a:rPr>
              <a:t>; </a:t>
            </a:r>
            <a:r>
              <a:rPr lang="fr-FR" sz="10000" b="1" dirty="0">
                <a:solidFill>
                  <a:srgbClr val="000000"/>
                </a:solidFill>
                <a:effectLst/>
                <a:latin typeface="Arial" panose="020B0604020202020204" pitchFamily="34" charset="0"/>
                <a:cs typeface="Arial" panose="020B0604020202020204" pitchFamily="34" charset="0"/>
              </a:rPr>
              <a:t>Douala/Kribi/Bangui/Kampala </a:t>
            </a:r>
            <a:r>
              <a:rPr lang="fr-FR" sz="10000" dirty="0">
                <a:solidFill>
                  <a:srgbClr val="000000"/>
                </a:solidFill>
                <a:effectLst/>
                <a:latin typeface="Arial" panose="020B0604020202020204" pitchFamily="34" charset="0"/>
                <a:cs typeface="Arial" panose="020B0604020202020204" pitchFamily="34" charset="0"/>
              </a:rPr>
              <a:t>; Maputo/Gaborone/</a:t>
            </a:r>
            <a:r>
              <a:rPr lang="fr-FR" sz="10000" dirty="0" err="1">
                <a:solidFill>
                  <a:srgbClr val="000000"/>
                </a:solidFill>
                <a:effectLst/>
                <a:latin typeface="Arial" panose="020B0604020202020204" pitchFamily="34" charset="0"/>
                <a:cs typeface="Arial" panose="020B0604020202020204" pitchFamily="34" charset="0"/>
              </a:rPr>
              <a:t>Walvis</a:t>
            </a:r>
            <a:r>
              <a:rPr lang="fr-FR" sz="10000" dirty="0">
                <a:solidFill>
                  <a:srgbClr val="000000"/>
                </a:solidFill>
                <a:effectLst/>
                <a:latin typeface="Arial" panose="020B0604020202020204" pitchFamily="34" charset="0"/>
                <a:cs typeface="Arial" panose="020B0604020202020204" pitchFamily="34" charset="0"/>
              </a:rPr>
              <a:t> Bay/Lüderitz ; </a:t>
            </a:r>
            <a:r>
              <a:rPr lang="fr-FR" sz="10000" b="1" dirty="0">
                <a:solidFill>
                  <a:srgbClr val="000000"/>
                </a:solidFill>
                <a:effectLst/>
                <a:latin typeface="Arial" panose="020B0604020202020204" pitchFamily="34" charset="0"/>
                <a:cs typeface="Arial" panose="020B0604020202020204" pitchFamily="34" charset="0"/>
              </a:rPr>
              <a:t>Durban/Lusaka/Lubumbashi</a:t>
            </a:r>
            <a:r>
              <a:rPr lang="fr-FR" sz="10000" b="1" dirty="0">
                <a:solidFill>
                  <a:srgbClr val="000000"/>
                </a:solidFill>
                <a:latin typeface="Arial" panose="020B0604020202020204" pitchFamily="34" charset="0"/>
                <a:cs typeface="Arial" panose="020B0604020202020204" pitchFamily="34" charset="0"/>
              </a:rPr>
              <a:t> </a:t>
            </a:r>
            <a:r>
              <a:rPr lang="fr-FR" sz="10000" dirty="0">
                <a:solidFill>
                  <a:srgbClr val="000000"/>
                </a:solidFill>
                <a:latin typeface="Arial" panose="020B0604020202020204" pitchFamily="34" charset="0"/>
                <a:cs typeface="Arial" panose="020B0604020202020204" pitchFamily="34" charset="0"/>
              </a:rPr>
              <a:t>;</a:t>
            </a:r>
            <a:endParaRPr lang="fr-FR" sz="10000" dirty="0">
              <a:solidFill>
                <a:srgbClr val="000000"/>
              </a:solidFill>
              <a:effectLst/>
              <a:latin typeface="Arial" panose="020B0604020202020204" pitchFamily="34" charset="0"/>
              <a:cs typeface="Arial" panose="020B0604020202020204" pitchFamily="34" charset="0"/>
            </a:endParaRPr>
          </a:p>
          <a:p>
            <a:pPr fontAlgn="base"/>
            <a:r>
              <a:rPr lang="fr-FR" sz="10000" b="1" dirty="0">
                <a:solidFill>
                  <a:srgbClr val="000000"/>
                </a:solidFill>
                <a:effectLst/>
                <a:latin typeface="Arial" panose="020B0604020202020204" pitchFamily="34" charset="0"/>
                <a:cs typeface="Arial" panose="020B0604020202020204" pitchFamily="34" charset="0"/>
              </a:rPr>
              <a:t>Problématique de gouvernance posée au tour du projet Abidjan/Lagos</a:t>
            </a:r>
            <a:r>
              <a:rPr lang="fr-FR" sz="10000" dirty="0">
                <a:solidFill>
                  <a:srgbClr val="000000"/>
                </a:solidFill>
                <a:effectLst/>
                <a:latin typeface="Arial" panose="020B0604020202020204" pitchFamily="34" charset="0"/>
                <a:cs typeface="Arial" panose="020B0604020202020204" pitchFamily="34" charset="0"/>
              </a:rPr>
              <a:t>.</a:t>
            </a:r>
          </a:p>
          <a:p>
            <a:pPr marL="0" indent="0">
              <a:buNone/>
            </a:pPr>
            <a:br>
              <a:rPr lang="fr-FR" sz="2600" dirty="0">
                <a:solidFill>
                  <a:srgbClr val="000000"/>
                </a:solidFill>
                <a:effectLst/>
                <a:latin typeface="Arial" panose="020B0604020202020204" pitchFamily="34" charset="0"/>
                <a:cs typeface="Arial" panose="020B0604020202020204" pitchFamily="34" charset="0"/>
              </a:rPr>
            </a:br>
            <a:endParaRPr lang="fr-FR" sz="2600" dirty="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5395558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5160D7-2AB2-7D18-3946-E69BCD6B4873}"/>
              </a:ext>
            </a:extLst>
          </p:cNvPr>
          <p:cNvSpPr>
            <a:spLocks noGrp="1"/>
          </p:cNvSpPr>
          <p:nvPr>
            <p:ph type="title"/>
          </p:nvPr>
        </p:nvSpPr>
        <p:spPr>
          <a:xfrm>
            <a:off x="677334" y="609600"/>
            <a:ext cx="10714566" cy="1320800"/>
          </a:xfrm>
        </p:spPr>
        <p:txBody>
          <a:bodyPr/>
          <a:lstStyle/>
          <a:p>
            <a:pPr algn="ctr"/>
            <a:r>
              <a:rPr lang="fr-FR" sz="3600" b="1" dirty="0">
                <a:latin typeface="Times New Roman" panose="02020603050405020304" pitchFamily="18" charset="0"/>
                <a:cs typeface="Times New Roman" panose="02020603050405020304" pitchFamily="18" charset="0"/>
              </a:rPr>
              <a:t>MERCI POUR VOTRE ATTENTION</a:t>
            </a:r>
            <a:endParaRPr lang="fr-FR" dirty="0"/>
          </a:p>
        </p:txBody>
      </p:sp>
      <p:sp>
        <p:nvSpPr>
          <p:cNvPr id="3" name="Espace réservé du contenu 2">
            <a:extLst>
              <a:ext uri="{FF2B5EF4-FFF2-40B4-BE49-F238E27FC236}">
                <a16:creationId xmlns:a16="http://schemas.microsoft.com/office/drawing/2014/main" id="{A34207E2-FFA2-B911-E5C3-F62B04AAFE81}"/>
              </a:ext>
            </a:extLst>
          </p:cNvPr>
          <p:cNvSpPr>
            <a:spLocks noGrp="1"/>
          </p:cNvSpPr>
          <p:nvPr>
            <p:ph idx="1"/>
          </p:nvPr>
        </p:nvSpPr>
        <p:spPr>
          <a:xfrm>
            <a:off x="578225" y="2151529"/>
            <a:ext cx="10919010" cy="4222378"/>
          </a:xfrm>
        </p:spPr>
        <p:txBody>
          <a:bodyPr/>
          <a:lstStyle/>
          <a:p>
            <a:pPr algn="ctr"/>
            <a:r>
              <a:rPr lang="fr-FR" sz="3200" b="1" dirty="0">
                <a:solidFill>
                  <a:schemeClr val="tx1"/>
                </a:solidFill>
                <a:latin typeface="Times New Roman" panose="02020603050405020304" pitchFamily="18" charset="0"/>
                <a:cs typeface="Times New Roman" panose="02020603050405020304" pitchFamily="18" charset="0"/>
              </a:rPr>
              <a:t>CABINET FRANCOIS SERRES</a:t>
            </a:r>
          </a:p>
          <a:p>
            <a:pPr algn="ctr"/>
            <a:r>
              <a:rPr lang="fr-FR" sz="3200" b="1" dirty="0">
                <a:solidFill>
                  <a:schemeClr val="tx1"/>
                </a:solidFill>
                <a:latin typeface="Times New Roman" panose="02020603050405020304" pitchFamily="18" charset="0"/>
                <a:cs typeface="Times New Roman" panose="02020603050405020304" pitchFamily="18" charset="0"/>
              </a:rPr>
              <a:t>222, BD SAINT GERMAIN, 75007 PARIS</a:t>
            </a:r>
          </a:p>
          <a:p>
            <a:pPr algn="ctr"/>
            <a:r>
              <a:rPr lang="fr-FR" sz="3200" b="1" dirty="0">
                <a:solidFill>
                  <a:schemeClr val="tx1"/>
                </a:solidFill>
                <a:latin typeface="Times New Roman" panose="02020603050405020304" pitchFamily="18" charset="0"/>
                <a:cs typeface="Times New Roman" panose="02020603050405020304" pitchFamily="18" charset="0"/>
              </a:rPr>
              <a:t>+33.1.42.60.04.55</a:t>
            </a:r>
          </a:p>
          <a:p>
            <a:pPr algn="ctr"/>
            <a:r>
              <a:rPr lang="fr-FR" sz="3200" b="1" dirty="0">
                <a:solidFill>
                  <a:schemeClr val="tx1"/>
                </a:solidFill>
                <a:latin typeface="Times New Roman" panose="02020603050405020304" pitchFamily="18" charset="0"/>
                <a:cs typeface="Times New Roman" panose="02020603050405020304" pitchFamily="18" charset="0"/>
              </a:rPr>
              <a:t>+225.07.48.02.45.98 (WhatsApp)</a:t>
            </a:r>
          </a:p>
          <a:p>
            <a:pPr algn="ctr"/>
            <a:r>
              <a:rPr lang="fr-FR" sz="3200" b="1" dirty="0">
                <a:solidFill>
                  <a:schemeClr val="tx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francoisserres104@hotmail.com</a:t>
            </a:r>
            <a:endParaRPr lang="fr-FR" sz="3200" b="1" dirty="0">
              <a:solidFill>
                <a:schemeClr val="tx1"/>
              </a:solidFill>
              <a:latin typeface="Times New Roman" panose="02020603050405020304" pitchFamily="18" charset="0"/>
              <a:cs typeface="Times New Roman" panose="02020603050405020304" pitchFamily="18" charset="0"/>
            </a:endParaRPr>
          </a:p>
          <a:p>
            <a:pPr algn="ctr"/>
            <a:r>
              <a:rPr lang="fr-FR" sz="3200" b="1" dirty="0">
                <a:solidFill>
                  <a:schemeClr val="tx1"/>
                </a:solidFill>
                <a:latin typeface="Times New Roman" panose="02020603050405020304" pitchFamily="18" charset="0"/>
                <a:cs typeface="Times New Roman" panose="02020603050405020304" pitchFamily="18" charset="0"/>
              </a:rPr>
              <a:t>Site : cabinetfrancoisserres.com</a:t>
            </a:r>
          </a:p>
          <a:p>
            <a:endParaRPr lang="fr-FR" dirty="0"/>
          </a:p>
        </p:txBody>
      </p:sp>
    </p:spTree>
    <p:extLst>
      <p:ext uri="{BB962C8B-B14F-4D97-AF65-F5344CB8AC3E}">
        <p14:creationId xmlns:p14="http://schemas.microsoft.com/office/powerpoint/2010/main" val="394622990"/>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6224</Words>
  <Application>Microsoft Office PowerPoint</Application>
  <PresentationFormat>Grand écran</PresentationFormat>
  <Paragraphs>355</Paragraphs>
  <Slides>59</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59</vt:i4>
      </vt:variant>
    </vt:vector>
  </HeadingPairs>
  <TitlesOfParts>
    <vt:vector size="67" baseType="lpstr">
      <vt:lpstr>Aptos</vt:lpstr>
      <vt:lpstr>Arial</vt:lpstr>
      <vt:lpstr>Calibri</vt:lpstr>
      <vt:lpstr>Lato</vt:lpstr>
      <vt:lpstr>Times New Roman</vt:lpstr>
      <vt:lpstr>Trebuchet MS</vt:lpstr>
      <vt:lpstr>Wingdings 3</vt:lpstr>
      <vt:lpstr>Facette</vt:lpstr>
      <vt:lpstr>SYMPOSIUM SUR LES ZONES ÉCONOMIQUES SPÉCIALES DE NOUVELLE GÉNÉRATION EN AFRIQUE CENTRALE UNECA , </vt:lpstr>
      <vt:lpstr>TABLE DES MATIERES DE LA FORMATION </vt:lpstr>
      <vt:lpstr>Module I : Développement des ZES en Afrique Centrale : Objectifs des nouvelles ZESNG, Stratégie et Feuille de route</vt:lpstr>
      <vt:lpstr>Contexte de la Formation</vt:lpstr>
      <vt:lpstr>Bilan des ZES en Afrique, Tendances récentes </vt:lpstr>
      <vt:lpstr>Bilan des ZES en Afrique</vt:lpstr>
      <vt:lpstr>Tendances récentes</vt:lpstr>
      <vt:lpstr>Tendances récentes</vt:lpstr>
      <vt:lpstr>Pluralité de définitions </vt:lpstr>
      <vt:lpstr>Pluralité de définitions</vt:lpstr>
      <vt:lpstr>Présentation PowerPoint</vt:lpstr>
      <vt:lpstr>Pluralité de définitions</vt:lpstr>
      <vt:lpstr>Parcs Eco-industriel </vt:lpstr>
      <vt:lpstr>À propos du Programme mondial de parcs industriels écologiques (GEIPP)( ONUDI)</vt:lpstr>
      <vt:lpstr>Parcs Eco-industriels et Économie circulaire (Onudi) - Annexe 10 - </vt:lpstr>
      <vt:lpstr>Présentation PowerPoint</vt:lpstr>
      <vt:lpstr>Economie circulaire</vt:lpstr>
      <vt:lpstr>Stratégie : Principaux principes </vt:lpstr>
      <vt:lpstr>Stratégie : Principaux principes</vt:lpstr>
      <vt:lpstr>Stratégie : Principaux principes</vt:lpstr>
      <vt:lpstr>Stratégie : Principaux principes</vt:lpstr>
      <vt:lpstr>Stratégie : Principaux principes</vt:lpstr>
      <vt:lpstr>Stratégie : Principaux principes</vt:lpstr>
      <vt:lpstr>Stratégie : Principaux principes</vt:lpstr>
      <vt:lpstr>Stratégie : Principaux principes</vt:lpstr>
      <vt:lpstr>Stratégie : Principaux principes</vt:lpstr>
      <vt:lpstr>Guide d’opérationnalisation</vt:lpstr>
      <vt:lpstr>Feuille de route national : Phases de développement des ZES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Feuille de route du développement des ZES au niveau régional</vt:lpstr>
      <vt:lpstr>Module II : Plan directeur d’industrialisation régional, problématiques d‘implémentation, chaînes de valeurs régionales, Hubs régionaux, Corridors </vt:lpstr>
      <vt:lpstr>Plan directeur d’industrialisation régional </vt:lpstr>
      <vt:lpstr>Plan directeur d’industrialisation régional </vt:lpstr>
      <vt:lpstr>Plan directeur d’industrialisation régional </vt:lpstr>
      <vt:lpstr>PDIDE : Chaînes de valeurs régionales  </vt:lpstr>
      <vt:lpstr>PDIDE : Chaînes de valeurs régionales  </vt:lpstr>
      <vt:lpstr>PDIDE : Chaînes de valeurs régionales  </vt:lpstr>
      <vt:lpstr>PDIDE : Chaînes de valeurs régionales  </vt:lpstr>
      <vt:lpstr>PDIDE : Chaînes de valeurs régionales  </vt:lpstr>
      <vt:lpstr>Projet SKBO</vt:lpstr>
      <vt:lpstr>Common African AgroParks </vt:lpstr>
      <vt:lpstr>Common African AgroParks </vt:lpstr>
      <vt:lpstr>Présentation PowerPoint</vt:lpstr>
      <vt:lpstr>Le projet d’une zone de batteries en Afrique centrale (RDC/Zambie)  </vt:lpstr>
      <vt:lpstr>Une feuille de route pour les Hub régionaux</vt:lpstr>
      <vt:lpstr>Corridors (Annexes 5 et 6)  </vt:lpstr>
      <vt:lpstr>MERCI POUR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Raquel Frederick</dc:creator>
  <cp:lastModifiedBy>francois SERRES</cp:lastModifiedBy>
  <cp:revision>148</cp:revision>
  <dcterms:created xsi:type="dcterms:W3CDTF">2020-02-05T12:44:36Z</dcterms:created>
  <dcterms:modified xsi:type="dcterms:W3CDTF">2025-01-20T20:58:43Z</dcterms:modified>
</cp:coreProperties>
</file>