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</p:sldMasterIdLst>
  <p:notesMasterIdLst>
    <p:notesMasterId r:id="rId15"/>
  </p:notesMasterIdLst>
  <p:sldIdLst>
    <p:sldId id="257" r:id="rId3"/>
    <p:sldId id="345" r:id="rId4"/>
    <p:sldId id="341" r:id="rId5"/>
    <p:sldId id="343" r:id="rId6"/>
    <p:sldId id="351" r:id="rId7"/>
    <p:sldId id="353" r:id="rId8"/>
    <p:sldId id="354" r:id="rId9"/>
    <p:sldId id="333" r:id="rId10"/>
    <p:sldId id="335" r:id="rId11"/>
    <p:sldId id="355" r:id="rId12"/>
    <p:sldId id="339" r:id="rId13"/>
    <p:sldId id="348" r:id="rId14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5FAF"/>
    <a:srgbClr val="663300"/>
    <a:srgbClr val="996633"/>
    <a:srgbClr val="8A9E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21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xmlns="" id="{14C05D2F-A12D-72BA-C9A2-4BC879D5197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6EBF4EA4-F93C-4A69-C8CD-1B5E8410F23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FDB896C-9C9B-4F07-81E9-16600639B090}" type="datetimeFigureOut">
              <a:rPr lang="fr-FR"/>
              <a:pPr>
                <a:defRPr/>
              </a:pPr>
              <a:t>25/09/2023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xmlns="" id="{586A8AC8-482B-61E7-2D1D-C00904B98A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notes 4">
            <a:extLst>
              <a:ext uri="{FF2B5EF4-FFF2-40B4-BE49-F238E27FC236}">
                <a16:creationId xmlns:a16="http://schemas.microsoft.com/office/drawing/2014/main" xmlns="" id="{E188547A-2052-6361-A5FB-EECCAEAC65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4A10C734-6501-138E-0742-94C8F217F1B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ED189629-5250-CE34-9D4B-6CE57C4B12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C8CCAEE-4432-43E5-AF15-35E9026556AD}" type="slidenum">
              <a:rPr lang="fr-FR" altLang="en-US"/>
              <a:pPr/>
              <a:t>‹N°›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9849678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xmlns="" id="{18BF857D-A22A-C252-028D-C40D54988D3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3A8ED3E7-F54D-48DE-BB81-DEF7976125AA}" type="slidenum">
              <a:rPr lang="fr-FR" altLang="fr-FR">
                <a:solidFill>
                  <a:srgbClr val="000000"/>
                </a:solidFill>
              </a:rPr>
              <a:pPr/>
              <a:t>1</a:t>
            </a:fld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xmlns="" id="{2528FD83-9A30-7A61-3F3F-8D2D8D359C1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xmlns="" id="{03176B7D-74C1-ECEF-32B8-DE7600CDE9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63135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xmlns="" id="{95EB50A7-F4DF-97C2-621E-AD3529738BF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9CA24A0-27E9-49BE-8970-4301BD549D9B}" type="slidenum">
              <a:rPr lang="fr-FR" altLang="fr-FR">
                <a:solidFill>
                  <a:srgbClr val="000000"/>
                </a:solidFill>
              </a:rPr>
              <a:pPr/>
              <a:t>2</a:t>
            </a:fld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xmlns="" id="{A8126B4D-E222-50F2-82DF-0DF8EBE1C7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xmlns="" id="{CFF7A959-C9EC-B427-C988-395873B039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1206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>
            <a:extLst>
              <a:ext uri="{FF2B5EF4-FFF2-40B4-BE49-F238E27FC236}">
                <a16:creationId xmlns:a16="http://schemas.microsoft.com/office/drawing/2014/main" xmlns="" id="{3DD012C0-EDB1-E010-8461-EE8977447BD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>
            <a:extLst>
              <a:ext uri="{FF2B5EF4-FFF2-40B4-BE49-F238E27FC236}">
                <a16:creationId xmlns:a16="http://schemas.microsoft.com/office/drawing/2014/main" xmlns="" id="{DC49AC90-F2F1-209B-B46C-21D146304A5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20484" name="Espace réservé du numéro de diapositive 3">
            <a:extLst>
              <a:ext uri="{FF2B5EF4-FFF2-40B4-BE49-F238E27FC236}">
                <a16:creationId xmlns:a16="http://schemas.microsoft.com/office/drawing/2014/main" xmlns="" id="{2662D987-6D3C-FAEB-E079-6CD4C35AEE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14375" indent="-27463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00138" indent="-2190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41463" indent="-2190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981200" indent="-2190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438400" indent="-219075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895600" indent="-219075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352800" indent="-219075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10000" indent="-219075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6ABE4B1-0110-4BCF-8856-55C002225C0A}" type="slidenum">
              <a: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3</a:t>
            </a:fld>
            <a:endParaRPr lang="fr-FR" altLang="fr-FR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3879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xmlns="" id="{DE6C03B7-225E-786F-A5A6-602E112C59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fld id="{92DB5491-00C3-42FE-890E-7D8F7E72EE63}" type="slidenum">
              <a:rPr lang="fr-FR" altLang="fr-FR">
                <a:solidFill>
                  <a:srgbClr val="000000"/>
                </a:solidFill>
                <a:latin typeface="Arial" panose="020B0604020202020204" pitchFamily="34" charset="0"/>
              </a:rPr>
              <a:pPr defTabSz="914400"/>
              <a:t>4</a:t>
            </a:fld>
            <a:endParaRPr lang="fr-FR" altLang="fr-FR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xmlns="" id="{409FE5C8-F16D-7320-A8D8-DB0DE741B6E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xmlns="" id="{35E51EE2-AE34-DDC9-F527-AF98F396D3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7512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xmlns="" id="{2016C2CD-A5FC-670E-562C-98A41915C6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fld id="{6EDAE8C6-83A9-4269-9C76-35F433C2538F}" type="slidenum">
              <a:rPr lang="fr-FR" altLang="fr-FR">
                <a:solidFill>
                  <a:srgbClr val="000000"/>
                </a:solidFill>
                <a:latin typeface="Arial" panose="020B0604020202020204" pitchFamily="34" charset="0"/>
              </a:rPr>
              <a:pPr defTabSz="914400"/>
              <a:t>5</a:t>
            </a:fld>
            <a:endParaRPr lang="fr-FR" altLang="fr-FR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xmlns="" id="{D9CDA0BF-ABF4-CD6B-91F0-0D3BF382C26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xmlns="" id="{A0277FFF-ACF1-C0A9-B57C-6883AA112C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6973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xmlns="" id="{402DEDDE-5122-F76F-5EFA-2E69CEAF3E2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B308B2B3-B286-416A-8189-10C49809FF98}" type="slidenum">
              <a:rPr lang="fr-FR" altLang="fr-FR">
                <a:solidFill>
                  <a:srgbClr val="000000"/>
                </a:solidFill>
              </a:rPr>
              <a:pPr/>
              <a:t>6</a:t>
            </a:fld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xmlns="" id="{5194836F-DCCE-00B1-60CF-79CFE8088F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xmlns="" id="{42C7F394-897C-52B1-114B-0A7CF24CB4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34477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xmlns="" id="{ADED1760-10A7-13B9-98CB-1003F653C25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FA4977B-86F0-4FB0-A3C6-947F8C34DA88}" type="slidenum">
              <a:rPr lang="fr-FR" altLang="fr-FR">
                <a:solidFill>
                  <a:srgbClr val="000000"/>
                </a:solidFill>
              </a:rPr>
              <a:pPr/>
              <a:t>7</a:t>
            </a:fld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xmlns="" id="{C68903AB-6F57-0390-E711-2342EE709F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xmlns="" id="{C0434895-FC6A-CB8C-FF0B-E995E39076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27833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xmlns="" id="{811EED98-CF57-2D3A-C9C6-839EBCCE7F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7EE1DBD-9AA2-4A83-95AE-9222177EAF46}" type="slidenum">
              <a:rPr lang="fr-FR" alt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xmlns="" id="{0CDA9A9A-03A8-35FC-B898-CEC1C76A68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xmlns="" id="{045D0542-553F-CEF9-AC52-8F9EE8CAEF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0145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xmlns="" id="{FFC04EBF-5BC9-0941-D2B1-7E8B96CE3E3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8EFCD1C-1C90-489E-8A9D-B063B275DC5D}" type="slidenum">
              <a:rPr lang="fr-FR" alt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xmlns="" id="{919F8BE1-6F88-859B-C130-B0603D168D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xmlns="" id="{51DB1909-39FA-5561-5C69-9214441173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9852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xmlns="" id="{B60821B5-9B34-A1F5-BE47-042FD7DDB3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8EB7E750-C1F8-4694-954F-715DF4FFA00F}" type="slidenum">
              <a:rPr lang="fr-FR" altLang="fr-FR">
                <a:solidFill>
                  <a:srgbClr val="000000"/>
                </a:solidFill>
              </a:rPr>
              <a:pPr/>
              <a:t>10</a:t>
            </a:fld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xmlns="" id="{0D94A1E7-9F3D-EF70-F65A-C40C7D52A5F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xmlns="" id="{2D213FF1-5245-CB30-8F1A-C7D94AF275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86452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xmlns="" id="{79AAFADD-CBED-353E-A47C-7707B1C06D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B0F3AC7-7524-4D9F-B099-7E3CFCA9718D}" type="slidenum">
              <a:rPr lang="fr-FR" alt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xmlns="" id="{37A3CC19-B7F1-955F-379B-A53743B49E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xmlns="" id="{6D707FBB-7B55-B436-5B8C-14B65C936C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410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xmlns="" id="{C61B5EEB-47E6-EB9E-E483-2B609EA49C7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810B50E-7BB5-47EA-BF68-54EE0B59C53E}" type="slidenum">
              <a:rPr lang="fr-FR" altLang="fr-FR">
                <a:solidFill>
                  <a:srgbClr val="000000"/>
                </a:solidFill>
              </a:rPr>
              <a:pPr/>
              <a:t>12</a:t>
            </a:fld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xmlns="" id="{955148AA-6EBA-E193-99E8-6D3951F4668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xmlns="" id="{E1E54DF1-18EB-F123-8F37-4A8D581CD7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047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DFBB520-2AC7-35EF-721E-C22EE254B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09D40-1426-4111-B7EC-82C04C829B5E}" type="datetimeFigureOut">
              <a:rPr lang="fr-FR"/>
              <a:pPr>
                <a:defRPr/>
              </a:pPr>
              <a:t>25/09/2023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F5DAA5E-081F-AE46-88C1-9F7060948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506CBCE-DCAD-D9B2-3844-F0B752C64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5C88A3-DDCE-4593-8F2E-63CC2F4AB929}" type="slidenum">
              <a:rPr lang="fr-FR" altLang="en-US"/>
              <a:pPr/>
              <a:t>‹N°›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0586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7AD9352-5998-0197-C2BA-98817707E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A2DC8-A8D5-4093-AFC4-0E02CD99D90E}" type="datetimeFigureOut">
              <a:rPr lang="fr-FR"/>
              <a:pPr>
                <a:defRPr/>
              </a:pPr>
              <a:t>25/09/2023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D33827C-0CA2-39C9-091E-0C4549E4F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1675C4E-E9ED-551E-2B74-1792A535E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E8EB6-966A-4264-BFF5-1108DBE67EBF}" type="slidenum">
              <a:rPr lang="fr-FR" altLang="en-US"/>
              <a:pPr/>
              <a:t>‹N°›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653126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31E354D-078E-7BA7-A517-A953B460B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9FED1-C3BE-43F3-A065-D36DB4216AE0}" type="datetimeFigureOut">
              <a:rPr lang="fr-FR"/>
              <a:pPr>
                <a:defRPr/>
              </a:pPr>
              <a:t>25/09/2023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3C6ADB1-7389-91DC-3EEF-9DB19479E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D501811-30AA-ED94-D6E7-6254B7771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5819B1-7499-4DB8-B908-FC71D88621A4}" type="slidenum">
              <a:rPr lang="fr-FR" altLang="en-US"/>
              <a:pPr/>
              <a:t>‹N°›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1493001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EC39900B-B8B4-9786-A9CE-6805BB631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0AE0C-E7EE-41CF-825B-B1CF2A8EDF03}" type="datetimeFigureOut">
              <a:rPr lang="fr-FR"/>
              <a:pPr>
                <a:defRPr/>
              </a:pPr>
              <a:t>25/09/2023</a:t>
            </a:fld>
            <a:endParaRPr lang="fr-F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DD265A5D-B6A0-F95E-9225-C568BFC54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DC4960F1-A89F-A4FC-09B3-26F609771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14E33-8B92-4AA5-902F-1C79DDF7FE1C}" type="slidenum">
              <a:rPr lang="fr-FR" altLang="en-US"/>
              <a:pPr/>
              <a:t>‹N°›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1790162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6DB0C8D0-3944-A2C8-817E-CB40687B6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81FC1-40CC-4D99-B484-C590C6AE493F}" type="datetimeFigureOut">
              <a:rPr lang="fr-FR"/>
              <a:pPr>
                <a:defRPr/>
              </a:pPr>
              <a:t>25/09/2023</a:t>
            </a:fld>
            <a:endParaRPr lang="fr-FR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51FB4D62-54A0-29B4-27C3-9C7274B8B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DE224CDB-764D-8447-1D6D-4C55B79DA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164053-DE73-4011-9E8D-5C481FAA701B}" type="slidenum">
              <a:rPr lang="fr-FR" altLang="en-US"/>
              <a:pPr/>
              <a:t>‹N°›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1646437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EBE2C50B-6AF8-D0D1-06B0-781B9BEB0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1E0FC-D99D-46FE-8A50-89D63C6433E6}" type="datetimeFigureOut">
              <a:rPr lang="fr-FR"/>
              <a:pPr>
                <a:defRPr/>
              </a:pPr>
              <a:t>25/09/2023</a:t>
            </a:fld>
            <a:endParaRPr lang="fr-FR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22EC2098-5AAA-E12D-3B43-F31C716E8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312E9934-A475-60B7-9107-8FD5CAB7E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05E741-22AC-4B47-BAF6-9241922DDE1A}" type="slidenum">
              <a:rPr lang="fr-FR" altLang="en-US"/>
              <a:pPr/>
              <a:t>‹N°›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169364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69A676D6-A053-7D09-BA30-34475E699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E7A92-66C0-45A1-9A00-4FD6596FC096}" type="datetimeFigureOut">
              <a:rPr lang="fr-FR"/>
              <a:pPr>
                <a:defRPr/>
              </a:pPr>
              <a:t>25/09/2023</a:t>
            </a:fld>
            <a:endParaRPr lang="fr-FR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F45BF073-B280-531C-731A-3980E46A5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6398F8A5-228E-F804-1215-6B00C5B17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CA02C2-0295-4484-A4E3-11DABE8EA7BC}" type="slidenum">
              <a:rPr lang="fr-FR" altLang="en-US"/>
              <a:pPr/>
              <a:t>‹N°›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4156909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3053A7DF-6756-7F56-1CC0-06E2DAD07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4CF0C-8B5E-46DD-B91F-3B7C6C247B21}" type="datetimeFigureOut">
              <a:rPr lang="fr-FR"/>
              <a:pPr>
                <a:defRPr/>
              </a:pPr>
              <a:t>25/09/2023</a:t>
            </a:fld>
            <a:endParaRPr lang="fr-F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9160325E-3365-3523-FEDF-1AE71EE96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62A3F958-099C-3715-B4D6-ADF3BEEBD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2EC91-9B90-4B96-97F5-C4B8F2295B13}" type="slidenum">
              <a:rPr lang="fr-FR" altLang="en-US"/>
              <a:pPr/>
              <a:t>‹N°›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4110018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428390E2-F32F-A6A8-1E30-8BE780D04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9A682-1B59-46CD-9C16-D197E029C713}" type="datetimeFigureOut">
              <a:rPr lang="fr-FR"/>
              <a:pPr>
                <a:defRPr/>
              </a:pPr>
              <a:t>25/09/2023</a:t>
            </a:fld>
            <a:endParaRPr lang="fr-F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9C5D1204-045F-4CB2-9D9C-FB23EB10E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60ECFBEF-24E9-F997-66C6-CF9123BC6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2DD1F-F1BC-4C74-9E0D-2FFFFC95DD4B}" type="slidenum">
              <a:rPr lang="fr-FR" altLang="en-US"/>
              <a:pPr/>
              <a:t>‹N°›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1993724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11B1746-694E-CDBA-E7C5-CA6119304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B01C3-C64D-4FC4-A269-2D1C4577CB1E}" type="datetimeFigureOut">
              <a:rPr lang="fr-FR"/>
              <a:pPr>
                <a:defRPr/>
              </a:pPr>
              <a:t>25/09/2023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F77D531-8949-E4D6-143B-1B2929BC5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1FC6E1E-CF41-993C-B151-18A1D0442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63C6FE-D868-4FF5-98DD-9F8EDB154C0C}" type="slidenum">
              <a:rPr lang="fr-FR" altLang="en-US"/>
              <a:pPr/>
              <a:t>‹N°›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1213372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7F8E993-8ACA-E223-D5D9-7F3D60B19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76227-677E-4446-8883-719AD0D4E159}" type="datetimeFigureOut">
              <a:rPr lang="fr-FR"/>
              <a:pPr>
                <a:defRPr/>
              </a:pPr>
              <a:t>25/09/2023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B35861-1EC4-C875-B842-C131F2964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308CC9C-91D4-72C3-B833-E5806A160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D7A447-D41E-4DBD-B1A4-507020D7207D}" type="slidenum">
              <a:rPr lang="fr-FR" altLang="en-US"/>
              <a:pPr/>
              <a:t>‹N°›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7831843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E2EDCDAD-C154-55CE-B75E-74F782BC1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BD36BDE1-BF58-BA9A-8EB5-DCF558635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E3AA44D9-21AF-DA52-E9F9-7D9CB5CB5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Century Gothic" panose="020B0502020202020204" pitchFamily="34" charset="0"/>
              </a:defRPr>
            </a:lvl1pPr>
          </a:lstStyle>
          <a:p>
            <a:fld id="{6D7A76DC-B230-4E30-94B9-CA82C701B28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71543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03EAF163-A08E-0A1D-9B97-1D57222A0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7EB4EB77-2C90-C1F4-7390-DB080CFC0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A72EDAF0-8A4B-2289-E56D-D0036F4DD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Century Gothic" panose="020B0502020202020204" pitchFamily="34" charset="0"/>
              </a:defRPr>
            </a:lvl1pPr>
          </a:lstStyle>
          <a:p>
            <a:fld id="{F254BCF1-A224-42D4-9548-79D0FEF18D6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74667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8BC9D9F-B51A-4BEC-4656-8421EF80B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76234E7F-B4DF-0D9A-BD15-964CD5BBD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AABAB00B-9982-BD85-97E9-82EC61689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Century Gothic" panose="020B0502020202020204" pitchFamily="34" charset="0"/>
              </a:defRPr>
            </a:lvl1pPr>
          </a:lstStyle>
          <a:p>
            <a:fld id="{83A6146C-8F20-4FB0-A718-5593E116D64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04875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xmlns="" id="{EF8FDBB0-6216-92DB-5624-7F4AC7D71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xmlns="" id="{6CE8E60A-A9A9-932C-D2DA-DFAA3BC09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xmlns="" id="{98A32275-875C-7B07-7671-0E4013A23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Century Gothic" panose="020B0502020202020204" pitchFamily="34" charset="0"/>
              </a:defRPr>
            </a:lvl1pPr>
          </a:lstStyle>
          <a:p>
            <a:fld id="{E5E77801-CB12-42F5-AA08-5CAFA55FCA7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9173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xmlns="" id="{71B49272-2499-E78E-9266-8E789AFAC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xmlns="" id="{46719E19-B49C-23B7-C647-BC870585A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xmlns="" id="{E8BD9A3C-36A5-300F-0AEF-3106E123F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Century Gothic" panose="020B0502020202020204" pitchFamily="34" charset="0"/>
              </a:defRPr>
            </a:lvl1pPr>
          </a:lstStyle>
          <a:p>
            <a:fld id="{AF4FE3B9-2184-4C7A-9C5A-974978A791A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50242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xmlns="" id="{40A1AF34-7994-CD28-9BF6-D26615BA7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xmlns="" id="{93884EC6-00AC-6830-B385-E317BCEFF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xmlns="" id="{1A9D79BA-82FE-62AB-3E53-547BF92E8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Century Gothic" panose="020B0502020202020204" pitchFamily="34" charset="0"/>
              </a:defRPr>
            </a:lvl1pPr>
          </a:lstStyle>
          <a:p>
            <a:fld id="{CFD3F6E3-FE91-46D5-A709-C1EA2849AF9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19031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xmlns="" id="{E550759B-9795-9B9B-206D-FBC253011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xmlns="" id="{782FF15A-691E-129C-EFFE-8CB4E0BE2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xmlns="" id="{7921D920-348F-5D7A-F154-7329DAB78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Century Gothic" panose="020B0502020202020204" pitchFamily="34" charset="0"/>
              </a:defRPr>
            </a:lvl1pPr>
          </a:lstStyle>
          <a:p>
            <a:fld id="{E5ADA9E3-0149-4AD0-9B00-382FB6E0F60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00077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xmlns="" id="{DCAB1D61-67BC-B29F-A1DB-6ED99D321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xmlns="" id="{59A3CD92-335B-83D0-D42B-B462B36E6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xmlns="" id="{46CD5CA3-CBC9-AFB9-6497-8ED0EFBD9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Century Gothic" panose="020B0502020202020204" pitchFamily="34" charset="0"/>
              </a:defRPr>
            </a:lvl1pPr>
          </a:lstStyle>
          <a:p>
            <a:fld id="{B1C70867-96C2-4CB4-9DDB-CC5BC4C0376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64066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xmlns="" id="{503030AD-4F76-AC18-51AB-2B92C86F7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xmlns="" id="{666705BC-02A2-661A-2D92-569D2F056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xmlns="" id="{3C54F25D-130E-363F-7F92-1F08AF561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Century Gothic" panose="020B0502020202020204" pitchFamily="34" charset="0"/>
              </a:defRPr>
            </a:lvl1pPr>
          </a:lstStyle>
          <a:p>
            <a:fld id="{B82CE338-7DE9-429C-945E-13BDCED8A01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17968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EEF06FD2-C51F-4678-BD68-528F96FEF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F4E67F2-2E89-AAAD-A85A-9BDF34687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E129B7F5-9B11-E0A0-B995-6773A7FE6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Century Gothic" panose="020B0502020202020204" pitchFamily="34" charset="0"/>
              </a:defRPr>
            </a:lvl1pPr>
          </a:lstStyle>
          <a:p>
            <a:fld id="{6BD15FA5-F02E-489F-85A2-2F888762903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6106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E18C048-8D4F-083B-B3E1-6DAFFA672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E8E13A6A-A741-DC34-D647-80D8CADD3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BA1B20BA-1C63-499C-6B7C-FB039589F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Century Gothic" panose="020B0502020202020204" pitchFamily="34" charset="0"/>
              </a:defRPr>
            </a:lvl1pPr>
          </a:lstStyle>
          <a:p>
            <a:fld id="{79019921-E085-400E-8BDF-6B065AF85BC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0653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ABF4A987-2673-8622-A4FE-DAF9787C7D4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  <a:endParaRPr lang="en-US" altLang="fr-FR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AFD66BC3-9728-6995-34F7-2B1986E895B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en-US" alt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B3D2C40-958F-AC60-25A5-84A843D53C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5F29A9B-A373-4384-AEEA-386D929D981A}" type="datetimeFigureOut">
              <a:rPr lang="fr-FR"/>
              <a:pPr>
                <a:defRPr/>
              </a:pPr>
              <a:t>25/09/2023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78875D1-68C0-4B4E-CDFC-DA3508A036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0BC70B-164D-3013-9CE8-58EC3889DF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4CA0DBAC-C523-47F1-8E25-301CF2D9F3F8}" type="slidenum">
              <a:rPr lang="fr-FR" altLang="en-US"/>
              <a:pPr/>
              <a:t>‹N°›</a:t>
            </a:fld>
            <a:endParaRPr lang="fr-F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ce réservé du titre 1">
            <a:extLst>
              <a:ext uri="{FF2B5EF4-FFF2-40B4-BE49-F238E27FC236}">
                <a16:creationId xmlns:a16="http://schemas.microsoft.com/office/drawing/2014/main" xmlns="" id="{D588B8FF-46F4-B46D-1A06-09469AF8A8B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2051" name="Espace réservé du texte 2">
            <a:extLst>
              <a:ext uri="{FF2B5EF4-FFF2-40B4-BE49-F238E27FC236}">
                <a16:creationId xmlns:a16="http://schemas.microsoft.com/office/drawing/2014/main" xmlns="" id="{AC3548E2-4085-4359-4624-A8292DE91BA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E3FB1D0-E1E1-9C9E-9C49-FC659A704A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01FE7CAD-980E-8C30-9F65-B264B10802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D48E61B2-9D54-AFE8-26C4-52A2702C29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Arial" panose="020B0604020202020204" pitchFamily="34" charset="0"/>
              </a:defRPr>
            </a:lvl1pPr>
          </a:lstStyle>
          <a:p>
            <a:fld id="{E8DA8309-2680-4ECC-86B7-427EA2330419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6.png"/><Relationship Id="rId4" Type="http://schemas.openxmlformats.org/officeDocument/2006/relationships/image" Target="../media/image1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>
            <a:extLst>
              <a:ext uri="{FF2B5EF4-FFF2-40B4-BE49-F238E27FC236}">
                <a16:creationId xmlns:a16="http://schemas.microsoft.com/office/drawing/2014/main" xmlns="" id="{F0422B17-75A2-9E71-C6F1-EFB0995802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213100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solidFill>
                  <a:srgbClr val="663300"/>
                </a:solidFill>
                <a:latin typeface="+mn-lt"/>
              </a:rPr>
              <a:t>L’expérience du Bénin en matière de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solidFill>
                  <a:srgbClr val="663300"/>
                </a:solidFill>
                <a:latin typeface="+mn-lt"/>
              </a:rPr>
              <a:t>gestion de la sécurité routière</a:t>
            </a:r>
            <a:endParaRPr lang="fr-FR" sz="3600" b="1" dirty="0">
              <a:solidFill>
                <a:srgbClr val="66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5363" name="ZoneTexte 5">
            <a:extLst>
              <a:ext uri="{FF2B5EF4-FFF2-40B4-BE49-F238E27FC236}">
                <a16:creationId xmlns:a16="http://schemas.microsoft.com/office/drawing/2014/main" xmlns="" id="{A3011BFF-74BB-7225-E860-D87C1D4A40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50" y="177800"/>
            <a:ext cx="79978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>
                <a:latin typeface="Arial Narrow" panose="020B0606020202030204" pitchFamily="34" charset="0"/>
              </a:rPr>
              <a:t>PRIX ANNUEL KOFI ANNAN POUR LA SÉCURITÉ ROUTIÈRE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>
                <a:solidFill>
                  <a:srgbClr val="0070C0"/>
                </a:solidFill>
                <a:latin typeface="Arial Narrow" panose="020B0606020202030204" pitchFamily="34" charset="0"/>
              </a:rPr>
              <a:t>2</a:t>
            </a:r>
            <a:r>
              <a:rPr lang="fr-FR" altLang="fr-FR" sz="2400" b="1" baseline="30000">
                <a:solidFill>
                  <a:srgbClr val="0070C0"/>
                </a:solidFill>
                <a:latin typeface="Arial Narrow" panose="020B0606020202030204" pitchFamily="34" charset="0"/>
              </a:rPr>
              <a:t>ème</a:t>
            </a:r>
            <a:r>
              <a:rPr lang="fr-FR" altLang="fr-FR" sz="2400" b="1">
                <a:solidFill>
                  <a:srgbClr val="0070C0"/>
                </a:solidFill>
                <a:latin typeface="Arial Narrow" panose="020B0606020202030204" pitchFamily="34" charset="0"/>
              </a:rPr>
              <a:t> édition </a:t>
            </a:r>
            <a:endParaRPr lang="fr-FR" altLang="fr-FR" sz="800" b="1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sp>
        <p:nvSpPr>
          <p:cNvPr id="15364" name="ZoneTexte 3">
            <a:extLst>
              <a:ext uri="{FF2B5EF4-FFF2-40B4-BE49-F238E27FC236}">
                <a16:creationId xmlns:a16="http://schemas.microsoft.com/office/drawing/2014/main" xmlns="" id="{B444C6E1-DBFB-97D4-D4DC-71C3DB0571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4750" y="5348288"/>
            <a:ext cx="67929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Présentée par : </a:t>
            </a:r>
            <a:r>
              <a:rPr lang="fr-FR" altLang="fr-FR" sz="20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Aubin E. ADOUKONOU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Directeur du CNSR</a:t>
            </a:r>
            <a:endParaRPr lang="fr-FR" altLang="fr-FR" sz="2000" b="1">
              <a:latin typeface="Arial Narrow" panose="020B0606020202030204" pitchFamily="34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xmlns="" id="{5E5EF72B-B7CD-12E5-9ADF-78F36B30542D}"/>
              </a:ext>
            </a:extLst>
          </p:cNvPr>
          <p:cNvSpPr txBox="1"/>
          <p:nvPr/>
        </p:nvSpPr>
        <p:spPr>
          <a:xfrm>
            <a:off x="3384550" y="2713038"/>
            <a:ext cx="23733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rgbClr val="0070C0"/>
                </a:solidFill>
                <a:latin typeface="Arial Narrow" pitchFamily="34" charset="0"/>
              </a:rPr>
              <a:t>Session 4 : </a:t>
            </a:r>
            <a:endParaRPr lang="fr-FR" sz="900" b="1" dirty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sp>
        <p:nvSpPr>
          <p:cNvPr id="15366" name="ZoneTexte 3">
            <a:extLst>
              <a:ext uri="{FF2B5EF4-FFF2-40B4-BE49-F238E27FC236}">
                <a16:creationId xmlns:a16="http://schemas.microsoft.com/office/drawing/2014/main" xmlns="" id="{6E039D9F-E788-9BE7-065E-2883668447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463" y="4672013"/>
            <a:ext cx="3886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Marrakech, le </a:t>
            </a:r>
            <a:r>
              <a:rPr lang="fr-FR" altLang="fr-FR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</a:t>
            </a:r>
            <a:r>
              <a:rPr lang="fr-FR" altLang="fr-FR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septembre 2023</a:t>
            </a:r>
            <a:endParaRPr lang="fr-FR" altLang="fr-FR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15367" name="Image 2">
            <a:extLst>
              <a:ext uri="{FF2B5EF4-FFF2-40B4-BE49-F238E27FC236}">
                <a16:creationId xmlns:a16="http://schemas.microsoft.com/office/drawing/2014/main" xmlns="" id="{FC3A330F-6DA4-FDD4-0DAE-B7A3B264BF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275" y="6056313"/>
            <a:ext cx="7905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Image 2">
            <a:extLst>
              <a:ext uri="{FF2B5EF4-FFF2-40B4-BE49-F238E27FC236}">
                <a16:creationId xmlns:a16="http://schemas.microsoft.com/office/drawing/2014/main" xmlns="" id="{2DFAA697-2291-ABEC-D681-9C38E27B7F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1184275"/>
            <a:ext cx="1044575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Image 3">
            <a:extLst>
              <a:ext uri="{FF2B5EF4-FFF2-40B4-BE49-F238E27FC236}">
                <a16:creationId xmlns:a16="http://schemas.microsoft.com/office/drawing/2014/main" xmlns="" id="{812D6292-6810-EFD6-8626-ACCB2662F62F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1123950"/>
            <a:ext cx="1439862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Image 4">
            <a:extLst>
              <a:ext uri="{FF2B5EF4-FFF2-40B4-BE49-F238E27FC236}">
                <a16:creationId xmlns:a16="http://schemas.microsoft.com/office/drawing/2014/main" xmlns="" id="{FBF6F3D5-6BAF-2748-BCB8-C62F13DBBB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563" y="1246188"/>
            <a:ext cx="2630487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Image 5">
            <a:extLst>
              <a:ext uri="{FF2B5EF4-FFF2-40B4-BE49-F238E27FC236}">
                <a16:creationId xmlns:a16="http://schemas.microsoft.com/office/drawing/2014/main" xmlns="" id="{F4B1EC26-3F9A-5CD5-9C6F-2FF7D2ED134C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365250"/>
            <a:ext cx="3492500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>
            <a:extLst>
              <a:ext uri="{FF2B5EF4-FFF2-40B4-BE49-F238E27FC236}">
                <a16:creationId xmlns:a16="http://schemas.microsoft.com/office/drawing/2014/main" xmlns="" id="{96B399E0-41A4-4C7D-F9EE-55FE0FF3BC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7650" y="263525"/>
            <a:ext cx="2224088" cy="474663"/>
          </a:xfrm>
        </p:spPr>
        <p:txBody>
          <a:bodyPr/>
          <a:lstStyle/>
          <a:p>
            <a:pPr eaLnBrk="1" hangingPunct="1"/>
            <a:r>
              <a:rPr lang="fr-FR" altLang="fr-FR" sz="2400" b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SOMMAIRE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E66398E8-6B10-A578-3AA4-44D984CAF0D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738188"/>
            <a:ext cx="9144000" cy="5840412"/>
          </a:xfrm>
        </p:spPr>
        <p:txBody>
          <a:bodyPr rtlCol="0">
            <a:noAutofit/>
          </a:bodyPr>
          <a:lstStyle/>
          <a:p>
            <a:pPr marL="342900" lvl="1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fr-FR" sz="20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pPr marL="627063" lvl="1" indent="-284163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4800"/>
              </a:spcAft>
              <a:buFont typeface="+mj-lt"/>
              <a:buAutoNum type="romanUcPeriod"/>
              <a:defRPr/>
            </a:pPr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VOLONTE POLITIQUE AFFIRMEE</a:t>
            </a:r>
          </a:p>
          <a:p>
            <a:pPr marL="342900" lvl="1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4800"/>
              </a:spcAft>
              <a:buFont typeface="Arial" panose="020B0604020202020204" pitchFamily="34" charset="0"/>
              <a:buNone/>
              <a:defRPr/>
            </a:pPr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II. UN SYSTÈME SPÉCIAL DE FINANCEMENT À DIVERSIFIER</a:t>
            </a:r>
          </a:p>
          <a:p>
            <a:pPr marL="342900" lvl="1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4800"/>
              </a:spcAft>
              <a:buFont typeface="Arial" panose="020B0604020202020204" pitchFamily="34" charset="0"/>
              <a:buNone/>
              <a:defRPr/>
            </a:pPr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III. EXISTENCE D’UNE BASE DE DONNÉES FIABLES</a:t>
            </a:r>
          </a:p>
          <a:p>
            <a:pPr marL="342900" lvl="1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4800"/>
              </a:spcAft>
              <a:buFont typeface="Arial" panose="020B0604020202020204" pitchFamily="34" charset="0"/>
              <a:buNone/>
              <a:defRPr/>
            </a:pPr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IV. EXISTENCE D’UNE COOPERATION AGISSANTE</a:t>
            </a:r>
          </a:p>
          <a:p>
            <a:pPr marL="342900" lvl="1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r-F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r-F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0"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None/>
              <a:defRPr/>
            </a:pPr>
            <a:r>
              <a:rPr lang="fr-FR" sz="20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Espace réservé du contenu 3">
            <a:extLst>
              <a:ext uri="{FF2B5EF4-FFF2-40B4-BE49-F238E27FC236}">
                <a16:creationId xmlns:a16="http://schemas.microsoft.com/office/drawing/2014/main" xmlns="" id="{DAA92FC2-E594-4265-5C18-B2147093FB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777038"/>
          </a:xfrm>
        </p:spPr>
      </p:pic>
      <p:sp>
        <p:nvSpPr>
          <p:cNvPr id="9" name="Sous-titre 2">
            <a:extLst>
              <a:ext uri="{FF2B5EF4-FFF2-40B4-BE49-F238E27FC236}">
                <a16:creationId xmlns:a16="http://schemas.microsoft.com/office/drawing/2014/main" xmlns="" id="{9AC3FF1E-ADC8-916F-D2E4-D820B3AF6D23}"/>
              </a:ext>
            </a:extLst>
          </p:cNvPr>
          <p:cNvSpPr txBox="1">
            <a:spLocks/>
          </p:cNvSpPr>
          <p:nvPr/>
        </p:nvSpPr>
        <p:spPr bwMode="auto">
          <a:xfrm>
            <a:off x="0" y="558800"/>
            <a:ext cx="9144000" cy="266223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ts val="1000"/>
              </a:spcBef>
              <a:buFont typeface="Arial" panose="020B0604020202020204" pitchFamily="34" charset="0"/>
              <a:buNone/>
              <a:defRPr/>
            </a:pPr>
            <a:r>
              <a:rPr lang="fr-FR" altLang="fr-F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Environnement routier caractérisé par:</a:t>
            </a:r>
          </a:p>
          <a:p>
            <a:pPr marL="342900" indent="-342900" defTabSz="914400" eaLnBrk="1" hangingPunct="1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fr-FR" alt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très grand nombre d’engins à deux et trois roues motorisées;</a:t>
            </a:r>
          </a:p>
          <a:p>
            <a:pPr marL="342900" indent="-342900" defTabSz="914400" eaLnBrk="1" hangingPunct="1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fr-FR" alt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une position géographique qui fait du Bénin une plateforme de transit au profit des pays limitrophes et surtout de ceux de l’hinterland</a:t>
            </a:r>
            <a:r>
              <a:rPr lang="fr-FR" alt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defTabSz="914400" eaLnBrk="1" hangingPunct="1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fr-FR" alt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Une prédominance des véhicules d’occasion.</a:t>
            </a:r>
          </a:p>
          <a:p>
            <a:pPr defTabSz="914400" eaLnBrk="1" hangingPunct="1">
              <a:spcBef>
                <a:spcPts val="1000"/>
              </a:spcBef>
              <a:buFont typeface="Arial" panose="020B0604020202020204" pitchFamily="34" charset="0"/>
              <a:buNone/>
              <a:defRPr/>
            </a:pPr>
            <a:endParaRPr lang="fr-FR" alt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0" name="Rectangle 1">
            <a:extLst>
              <a:ext uri="{FF2B5EF4-FFF2-40B4-BE49-F238E27FC236}">
                <a16:creationId xmlns:a16="http://schemas.microsoft.com/office/drawing/2014/main" xmlns="" id="{F4D3B454-E93F-0AD8-8132-1B2127E544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0175"/>
            <a:ext cx="249872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20000"/>
              </a:lnSpc>
              <a:spcAft>
                <a:spcPts val="1200"/>
              </a:spcAft>
            </a:pPr>
            <a:r>
              <a:rPr lang="fr-FR" altLang="en-US" sz="20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4" descr="https://www.airliquide.com/sites/all/themes/custom/airliquide/images/logo.svg">
            <a:extLst>
              <a:ext uri="{FF2B5EF4-FFF2-40B4-BE49-F238E27FC236}">
                <a16:creationId xmlns:a16="http://schemas.microsoft.com/office/drawing/2014/main" xmlns="" id="{FD05AF37-75C4-768C-CCBF-74E3783D57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342900"/>
            <a:ext cx="18097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fr-FR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1507" name="Text Box 3">
            <a:extLst>
              <a:ext uri="{FF2B5EF4-FFF2-40B4-BE49-F238E27FC236}">
                <a16:creationId xmlns:a16="http://schemas.microsoft.com/office/drawing/2014/main" xmlns="" id="{274422B9-823D-9F39-5F4A-280C10ABFC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4513" y="166688"/>
            <a:ext cx="6059487" cy="237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fr-FR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Sur les routes du Bénin sont enregistrés depuis 2021, une moyenne de TROIS (03) décès par jour dont</a:t>
            </a:r>
          </a:p>
          <a:p>
            <a:pPr algn="ctr" defTabSz="91440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fr-FR" b="1" i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67,89% surviennent sur les corridors.</a:t>
            </a:r>
          </a:p>
          <a:p>
            <a:pPr algn="ctr" defTabSz="91440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3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508" name="Image 1">
            <a:extLst>
              <a:ext uri="{FF2B5EF4-FFF2-40B4-BE49-F238E27FC236}">
                <a16:creationId xmlns:a16="http://schemas.microsoft.com/office/drawing/2014/main" xmlns="" id="{B0148430-9219-A94E-1E30-9730392A61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3084513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Image 2">
            <a:extLst>
              <a:ext uri="{FF2B5EF4-FFF2-40B4-BE49-F238E27FC236}">
                <a16:creationId xmlns:a16="http://schemas.microsoft.com/office/drawing/2014/main" xmlns="" id="{F4DC24E2-4618-AE18-DAB6-D5A5706D5E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788" y="2744788"/>
            <a:ext cx="6059487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5">
            <a:extLst>
              <a:ext uri="{FF2B5EF4-FFF2-40B4-BE49-F238E27FC236}">
                <a16:creationId xmlns:a16="http://schemas.microsoft.com/office/drawing/2014/main" xmlns="" id="{C920D740-696F-2A45-5A9E-D0CC8F6F47A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8" b="11214"/>
          <a:stretch>
            <a:fillRect/>
          </a:stretch>
        </p:blipFill>
        <p:spPr bwMode="auto">
          <a:xfrm>
            <a:off x="1254125" y="771525"/>
            <a:ext cx="6835775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E1E74CFD-7B3B-FD0B-7221-561B42CF0A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79613" y="6194425"/>
            <a:ext cx="5145087" cy="439738"/>
          </a:xfrm>
        </p:spPr>
        <p:txBody>
          <a:bodyPr/>
          <a:lstStyle/>
          <a:p>
            <a:pPr marL="0" lvl="1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en-US" sz="2600" b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Une volonté politique affirmée</a:t>
            </a:r>
          </a:p>
          <a:p>
            <a:pPr marL="0" lvl="1" indent="0" algn="ctr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en-US" sz="2600" b="1" i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xmlns="" id="{580E87FA-DCD6-6A1A-FB0D-91919A5AFD98}"/>
              </a:ext>
            </a:extLst>
          </p:cNvPr>
          <p:cNvSpPr txBox="1">
            <a:spLocks noChangeArrowheads="1"/>
          </p:cNvSpPr>
          <p:nvPr/>
        </p:nvSpPr>
        <p:spPr bwMode="auto">
          <a:xfrm rot="-3588745">
            <a:off x="-278606" y="2955131"/>
            <a:ext cx="4514850" cy="83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lvl="1" algn="ctr" defTabSz="9144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en-US" sz="2600" b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système spécial de financement </a:t>
            </a:r>
          </a:p>
          <a:p>
            <a:pPr marL="0" lvl="1" algn="ctr" defTabSz="9144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en-US" sz="2600" b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stable et durable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xmlns="" id="{17458B40-53E3-3951-B131-BE900B23BE09}"/>
              </a:ext>
            </a:extLst>
          </p:cNvPr>
          <p:cNvSpPr txBox="1">
            <a:spLocks noChangeArrowheads="1"/>
          </p:cNvSpPr>
          <p:nvPr/>
        </p:nvSpPr>
        <p:spPr bwMode="auto">
          <a:xfrm rot="3543945">
            <a:off x="3964781" y="2648744"/>
            <a:ext cx="5407025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lvl="1" algn="ctr" defTabSz="9144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en-US" b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Existence d’une base</a:t>
            </a:r>
          </a:p>
          <a:p>
            <a:pPr marL="0" lvl="1" algn="ctr" defTabSz="9144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en-US" b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données fiables</a:t>
            </a:r>
          </a:p>
          <a:p>
            <a:pPr marL="0" lvl="1" algn="ctr" defTabSz="9144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en-US" b="1">
                <a:solidFill>
                  <a:srgbClr val="66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23558" name="Sous-titre 2">
            <a:extLst>
              <a:ext uri="{FF2B5EF4-FFF2-40B4-BE49-F238E27FC236}">
                <a16:creationId xmlns:a16="http://schemas.microsoft.com/office/drawing/2014/main" xmlns="" id="{F14794B6-4B5B-8954-740D-5BFBEC07988A}"/>
              </a:ext>
            </a:extLst>
          </p:cNvPr>
          <p:cNvSpPr txBox="1">
            <a:spLocks/>
          </p:cNvSpPr>
          <p:nvPr/>
        </p:nvSpPr>
        <p:spPr bwMode="auto">
          <a:xfrm>
            <a:off x="306388" y="0"/>
            <a:ext cx="8837612" cy="9064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fr-FR" altLang="fr-FR" sz="28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L’expérience béninoise de gestion de la sécurité routière est marquée par trois points saillants : </a:t>
            </a:r>
          </a:p>
          <a:p>
            <a:pPr algn="ctr" defTabSz="914400" eaLnBrk="1" hangingPunct="1">
              <a:spcBef>
                <a:spcPts val="1000"/>
              </a:spcBef>
              <a:buFont typeface="Arial" panose="020B0604020202020204" pitchFamily="34" charset="0"/>
              <a:buNone/>
            </a:pPr>
            <a:endParaRPr lang="fr-FR" altLang="fr-FR" sz="2300" b="1" i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9" name="Rectangle 3">
            <a:extLst>
              <a:ext uri="{FF2B5EF4-FFF2-40B4-BE49-F238E27FC236}">
                <a16:creationId xmlns:a16="http://schemas.microsoft.com/office/drawing/2014/main" xmlns="" id="{B598D435-9AB6-6E26-EEBF-307665080B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916363"/>
            <a:ext cx="17875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lvl="1" algn="ctr" defTabSz="91440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en-US" sz="2600" b="1">
                <a:latin typeface="Arial" panose="020B0604020202020204" pitchFamily="34" charset="0"/>
                <a:cs typeface="Arial" panose="020B0604020202020204" pitchFamily="34" charset="0"/>
              </a:rPr>
              <a:t>SR BENIN</a:t>
            </a:r>
          </a:p>
          <a:p>
            <a:pPr marL="0" lvl="1" algn="ctr" defTabSz="9144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en-US" sz="2600" b="1" i="1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>
            <a:extLst>
              <a:ext uri="{FF2B5EF4-FFF2-40B4-BE49-F238E27FC236}">
                <a16:creationId xmlns:a16="http://schemas.microsoft.com/office/drawing/2014/main" xmlns="" id="{F63A1CB9-4306-FDEE-F2C0-DFAABBC233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7650" y="263525"/>
            <a:ext cx="6399213" cy="474663"/>
          </a:xfrm>
        </p:spPr>
        <p:txBody>
          <a:bodyPr/>
          <a:lstStyle/>
          <a:p>
            <a:pPr eaLnBrk="1" hangingPunct="1"/>
            <a:r>
              <a:rPr lang="fr-FR" altLang="fr-FR" sz="2400" b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I- VOLONTE POLITIQUE AFFIRMEE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9C19D26C-AC60-4CC9-D08A-C767695E023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738188"/>
            <a:ext cx="8939213" cy="4475162"/>
          </a:xfrm>
        </p:spPr>
        <p:txBody>
          <a:bodyPr rtlCol="0">
            <a:noAutofit/>
          </a:bodyPr>
          <a:lstStyle/>
          <a:p>
            <a:pPr marL="342900" lvl="1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fr-FR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Cette volonté s’analyse par:</a:t>
            </a:r>
          </a:p>
          <a:p>
            <a:pPr marL="685800" lvl="1" indent="-342900" algn="just" eaLnBrk="1" fontAlgn="auto" hangingPunct="1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v"/>
              <a:defRPr/>
            </a:pPr>
            <a:r>
              <a:rPr lang="fr-FR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L’existence du CNSR en tant qu’Office à caractère administratif et social doté de l’autonomie financière et de la personnalité juridique depuis </a:t>
            </a:r>
            <a:r>
              <a:rPr lang="fr-FR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1987</a:t>
            </a:r>
            <a:r>
              <a:rPr lang="fr-FR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bien avant la mobilisation mondiale en faveur de la sécurité routière;</a:t>
            </a:r>
          </a:p>
          <a:p>
            <a:pPr marL="685800" lvl="1" indent="-342900" algn="just" eaLnBrk="1" fontAlgn="auto" hangingPunct="1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v"/>
              <a:defRPr/>
            </a:pP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cadre institutionnel multisectoriel opérationnel;</a:t>
            </a:r>
          </a:p>
          <a:p>
            <a:pPr marL="685800" lvl="1" indent="-342900" algn="just" eaLnBrk="1" fontAlgn="auto" hangingPunct="1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v"/>
              <a:defRPr/>
            </a:pPr>
            <a:r>
              <a:rPr lang="fr-FR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Une intégration de la sécurité routière dans les grands objectifs du Gouvernement;</a:t>
            </a:r>
          </a:p>
          <a:p>
            <a:pPr marL="685800" lvl="1" indent="-342900" algn="just" eaLnBrk="1" fontAlgn="auto" hangingPunct="1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v"/>
              <a:defRPr/>
            </a:pP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Une priorité de plus en plus donnée à l’amélioration de la qualité des infrastructures routières.</a:t>
            </a:r>
          </a:p>
          <a:p>
            <a:pPr marL="342900" lvl="1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0"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fr-FR" sz="20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604" name="Image 2">
            <a:extLst>
              <a:ext uri="{FF2B5EF4-FFF2-40B4-BE49-F238E27FC236}">
                <a16:creationId xmlns:a16="http://schemas.microsoft.com/office/drawing/2014/main" xmlns="" id="{1CCB9C57-3247-707C-4109-DB9CE38F96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25"/>
          <a:stretch>
            <a:fillRect/>
          </a:stretch>
        </p:blipFill>
        <p:spPr bwMode="auto">
          <a:xfrm>
            <a:off x="95250" y="5213350"/>
            <a:ext cx="914400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>
            <a:extLst>
              <a:ext uri="{FF2B5EF4-FFF2-40B4-BE49-F238E27FC236}">
                <a16:creationId xmlns:a16="http://schemas.microsoft.com/office/drawing/2014/main" xmlns="" id="{C928C4FB-54B1-1E3D-5158-75320C7026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7650" y="263525"/>
            <a:ext cx="6399213" cy="474663"/>
          </a:xfrm>
        </p:spPr>
        <p:txBody>
          <a:bodyPr/>
          <a:lstStyle/>
          <a:p>
            <a:pPr eaLnBrk="1" hangingPunct="1"/>
            <a:r>
              <a:rPr lang="fr-FR" altLang="fr-FR" sz="2400" b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I- VOLONTE POLITIQUE AFFIRMEE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17C96D21-367D-C593-EC48-D0B7A8B08E3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1200150"/>
            <a:ext cx="8939213" cy="2387600"/>
          </a:xfrm>
        </p:spPr>
        <p:txBody>
          <a:bodyPr rtlCol="0">
            <a:noAutofit/>
          </a:bodyPr>
          <a:lstStyle/>
          <a:p>
            <a:pPr marL="342900" lvl="1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fr-FR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Cette volonté s’analyse par:</a:t>
            </a:r>
          </a:p>
          <a:p>
            <a:pPr marL="685800" lvl="1" indent="-342900" algn="just" eaLnBrk="1" fontAlgn="auto" hangingPunct="1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v"/>
              <a:defRPr/>
            </a:pP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L’engagement de l’Etat à travers l’adhésion ou la ratification par l’Etat des principaux instruments de gestion de la sécurité routière au plan international (Conventions, Charte africaine sur la sécurité routière, textes communautaires, etc.)</a:t>
            </a:r>
          </a:p>
          <a:p>
            <a:pPr marL="342900" lvl="1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0"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fr-FR" sz="20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652" name="Image 2">
            <a:extLst>
              <a:ext uri="{FF2B5EF4-FFF2-40B4-BE49-F238E27FC236}">
                <a16:creationId xmlns:a16="http://schemas.microsoft.com/office/drawing/2014/main" xmlns="" id="{5A020BA9-AE9C-1D2E-E073-5E47F5B7DF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25"/>
          <a:stretch>
            <a:fillRect/>
          </a:stretch>
        </p:blipFill>
        <p:spPr bwMode="auto">
          <a:xfrm>
            <a:off x="0" y="3600450"/>
            <a:ext cx="9144000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>
            <a:extLst>
              <a:ext uri="{FF2B5EF4-FFF2-40B4-BE49-F238E27FC236}">
                <a16:creationId xmlns:a16="http://schemas.microsoft.com/office/drawing/2014/main" xmlns="" id="{B48D4362-B849-DA8B-424B-A53B65A26E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45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8">
            <a:extLst>
              <a:ext uri="{FF2B5EF4-FFF2-40B4-BE49-F238E27FC236}">
                <a16:creationId xmlns:a16="http://schemas.microsoft.com/office/drawing/2014/main" xmlns="" id="{0166A57A-B583-2039-6698-91D003A4D7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800" b="1">
                <a:latin typeface="Arial" panose="020B0604020202020204" pitchFamily="34" charset="0"/>
              </a:rPr>
              <a:t>II-	LE FINANCEMENT DE LA SECURITE ROUTIERE</a:t>
            </a:r>
            <a:endParaRPr lang="fr-FR" altLang="fr-FR" sz="14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Image 1">
            <a:extLst>
              <a:ext uri="{FF2B5EF4-FFF2-40B4-BE49-F238E27FC236}">
                <a16:creationId xmlns:a16="http://schemas.microsoft.com/office/drawing/2014/main" xmlns="" id="{0349FFD7-FBA3-DA0E-29C6-3969D476781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2700"/>
            <a:ext cx="91186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DB803162-7F2E-F16C-6063-8D067A347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7618413" cy="5403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748" name="Rectangle 3">
            <a:extLst>
              <a:ext uri="{FF2B5EF4-FFF2-40B4-BE49-F238E27FC236}">
                <a16:creationId xmlns:a16="http://schemas.microsoft.com/office/drawing/2014/main" xmlns="" id="{94FFC016-5DF9-A6AB-4F42-FD78737B4A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416550"/>
            <a:ext cx="9144000" cy="1384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fr-FR" altLang="fr-FR" sz="28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…par les </a:t>
            </a:r>
            <a:r>
              <a:rPr lang="fr-FR" altLang="fr-FR" sz="2800" b="1" i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droits de contrôle technique automobile </a:t>
            </a:r>
            <a:r>
              <a:rPr lang="fr-FR" altLang="fr-FR" sz="28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tant que mesures de prévention des accidents pouvant découler de la défaillance du matériel roulant en circulation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>
            <a:extLst>
              <a:ext uri="{FF2B5EF4-FFF2-40B4-BE49-F238E27FC236}">
                <a16:creationId xmlns:a16="http://schemas.microsoft.com/office/drawing/2014/main" xmlns="" id="{257ED07D-D6A7-FA26-4C77-501CB45FE5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7650" y="263525"/>
            <a:ext cx="8405813" cy="474663"/>
          </a:xfrm>
        </p:spPr>
        <p:txBody>
          <a:bodyPr/>
          <a:lstStyle/>
          <a:p>
            <a:pPr eaLnBrk="1" hangingPunct="1"/>
            <a:r>
              <a:rPr lang="fr-FR" altLang="fr-FR" sz="2400" b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III- Existence d’une base de données fiables sur les AVP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xmlns="" id="{800011FE-E7A5-68A3-042D-9E49EA14E6A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846138"/>
            <a:ext cx="8939213" cy="1541462"/>
          </a:xfrm>
        </p:spPr>
        <p:txBody>
          <a:bodyPr/>
          <a:lstStyle/>
          <a:p>
            <a:pPr marL="685800" lvl="1" indent="-342900" algn="just" eaLnBrk="1" hangingPunct="1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fr-FR" altLang="en-US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Cet outil permet de rendre compte des grandes tendances de l’accidentalité routière au Bénin et d’orienter les choix politiques nécessaires.</a:t>
            </a:r>
            <a:endParaRPr lang="fr-FR" altLang="en-US" sz="3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796" name="Image 1">
            <a:extLst>
              <a:ext uri="{FF2B5EF4-FFF2-40B4-BE49-F238E27FC236}">
                <a16:creationId xmlns:a16="http://schemas.microsoft.com/office/drawing/2014/main" xmlns="" id="{5FA323CA-4DAD-9A7D-5F3A-6E0AF8FAAF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2495550"/>
            <a:ext cx="8469313" cy="428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8">
            <a:extLst>
              <a:ext uri="{FF2B5EF4-FFF2-40B4-BE49-F238E27FC236}">
                <a16:creationId xmlns:a16="http://schemas.microsoft.com/office/drawing/2014/main" xmlns="" id="{AD3C4C69-1FA5-A4AE-FC30-012AED00EC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5" y="220663"/>
            <a:ext cx="8639175" cy="5222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800" b="1">
                <a:solidFill>
                  <a:srgbClr val="C00000"/>
                </a:solidFill>
                <a:latin typeface="Arial" panose="020B0604020202020204" pitchFamily="34" charset="0"/>
              </a:rPr>
              <a:t>IV-	 </a:t>
            </a:r>
            <a:r>
              <a:rPr lang="fr-FR" altLang="fr-FR" sz="2400" b="1">
                <a:solidFill>
                  <a:srgbClr val="C00000"/>
                </a:solidFill>
                <a:latin typeface="Arial" panose="020B0604020202020204" pitchFamily="34" charset="0"/>
              </a:rPr>
              <a:t>PARTENARIAT EN SECURITE ROUTIERE</a:t>
            </a:r>
            <a:endParaRPr lang="fr-FR" altLang="fr-FR" sz="1400" b="1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35843" name="Rectangle 4">
            <a:extLst>
              <a:ext uri="{FF2B5EF4-FFF2-40B4-BE49-F238E27FC236}">
                <a16:creationId xmlns:a16="http://schemas.microsoft.com/office/drawing/2014/main" xmlns="" id="{3056DA0F-DDC5-6F18-C200-5871DF61BE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9475" y="3144838"/>
            <a:ext cx="7385050" cy="584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fr-FR" altLang="fr-FR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Une coopération agissante et en marche.</a:t>
            </a:r>
          </a:p>
        </p:txBody>
      </p:sp>
      <p:pic>
        <p:nvPicPr>
          <p:cNvPr id="35844" name="Image 1">
            <a:extLst>
              <a:ext uri="{FF2B5EF4-FFF2-40B4-BE49-F238E27FC236}">
                <a16:creationId xmlns:a16="http://schemas.microsoft.com/office/drawing/2014/main" xmlns="" id="{5C3B4F2F-A39A-06D6-9972-D5CDC71D05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5" y="793750"/>
            <a:ext cx="287972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Image 2">
            <a:extLst>
              <a:ext uri="{FF2B5EF4-FFF2-40B4-BE49-F238E27FC236}">
                <a16:creationId xmlns:a16="http://schemas.microsoft.com/office/drawing/2014/main" xmlns="" id="{E2C276FF-9CE4-E664-4BCA-8B47BC41BF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50"/>
            <a:ext cx="287972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Image 3">
            <a:extLst>
              <a:ext uri="{FF2B5EF4-FFF2-40B4-BE49-F238E27FC236}">
                <a16:creationId xmlns:a16="http://schemas.microsoft.com/office/drawing/2014/main" xmlns="" id="{2FCE8112-9805-E9CE-AF61-088F08B53E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600" y="1471613"/>
            <a:ext cx="1139825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7" name="Rectangle 4">
            <a:extLst>
              <a:ext uri="{FF2B5EF4-FFF2-40B4-BE49-F238E27FC236}">
                <a16:creationId xmlns:a16="http://schemas.microsoft.com/office/drawing/2014/main" xmlns="" id="{DE73F4BF-5930-99BC-D1FE-C16BCD6B5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400" y="4181475"/>
            <a:ext cx="7569200" cy="1323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FR" altLang="fr-FR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Un élargissement du partenariat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fr-FR" altLang="fr-FR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en perspective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oneTexte 5">
            <a:extLst>
              <a:ext uri="{FF2B5EF4-FFF2-40B4-BE49-F238E27FC236}">
                <a16:creationId xmlns:a16="http://schemas.microsoft.com/office/drawing/2014/main" xmlns="" id="{DCAB32B5-45F5-459C-6D16-C9B543452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50" y="177800"/>
            <a:ext cx="79978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400" b="1">
                <a:latin typeface="Arial Narrow" panose="020B0606020202030204" pitchFamily="34" charset="0"/>
              </a:rPr>
              <a:t>PRIX ANNUEL KOFI ANNAN POUR LA SÉCURITÉ ROUTIÈRE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400" b="1">
                <a:solidFill>
                  <a:srgbClr val="0070C0"/>
                </a:solidFill>
                <a:latin typeface="Arial Narrow" panose="020B0606020202030204" pitchFamily="34" charset="0"/>
              </a:rPr>
              <a:t>2</a:t>
            </a:r>
            <a:r>
              <a:rPr lang="fr-FR" altLang="fr-FR" sz="2400" b="1" baseline="30000">
                <a:solidFill>
                  <a:srgbClr val="0070C0"/>
                </a:solidFill>
                <a:latin typeface="Arial Narrow" panose="020B0606020202030204" pitchFamily="34" charset="0"/>
              </a:rPr>
              <a:t>ème</a:t>
            </a:r>
            <a:r>
              <a:rPr lang="fr-FR" altLang="fr-FR" sz="2400" b="1">
                <a:solidFill>
                  <a:srgbClr val="0070C0"/>
                </a:solidFill>
                <a:latin typeface="Arial Narrow" panose="020B0606020202030204" pitchFamily="34" charset="0"/>
              </a:rPr>
              <a:t> édition </a:t>
            </a:r>
            <a:endParaRPr lang="fr-FR" altLang="fr-FR" sz="800" b="1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pic>
        <p:nvPicPr>
          <p:cNvPr id="37891" name="Image 2">
            <a:extLst>
              <a:ext uri="{FF2B5EF4-FFF2-40B4-BE49-F238E27FC236}">
                <a16:creationId xmlns:a16="http://schemas.microsoft.com/office/drawing/2014/main" xmlns="" id="{AB893FD2-37DD-EA50-7370-32BB9E8736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1184275"/>
            <a:ext cx="1044575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Image 3">
            <a:extLst>
              <a:ext uri="{FF2B5EF4-FFF2-40B4-BE49-F238E27FC236}">
                <a16:creationId xmlns:a16="http://schemas.microsoft.com/office/drawing/2014/main" xmlns="" id="{232DE580-DAEB-ACDD-6BA8-1F04F312B73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1123950"/>
            <a:ext cx="1439862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Image 4">
            <a:extLst>
              <a:ext uri="{FF2B5EF4-FFF2-40B4-BE49-F238E27FC236}">
                <a16:creationId xmlns:a16="http://schemas.microsoft.com/office/drawing/2014/main" xmlns="" id="{9AE575D2-8C82-88F8-914B-242FDCD454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563" y="1246188"/>
            <a:ext cx="2630487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4" name="Image 5">
            <a:extLst>
              <a:ext uri="{FF2B5EF4-FFF2-40B4-BE49-F238E27FC236}">
                <a16:creationId xmlns:a16="http://schemas.microsoft.com/office/drawing/2014/main" xmlns="" id="{FB9DCE75-6DC6-FE72-4900-D29C66EDE616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365250"/>
            <a:ext cx="3492500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space réservé du contenu 2">
            <a:extLst>
              <a:ext uri="{FF2B5EF4-FFF2-40B4-BE49-F238E27FC236}">
                <a16:creationId xmlns:a16="http://schemas.microsoft.com/office/drawing/2014/main" xmlns="" id="{270B70FB-FB89-340B-335D-4FD169FADD69}"/>
              </a:ext>
            </a:extLst>
          </p:cNvPr>
          <p:cNvSpPr txBox="1">
            <a:spLocks/>
          </p:cNvSpPr>
          <p:nvPr/>
        </p:nvSpPr>
        <p:spPr bwMode="auto">
          <a:xfrm>
            <a:off x="501650" y="3035300"/>
            <a:ext cx="8229600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fr-FR" altLang="fr-FR" sz="44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vous remercie pour votre aimable attention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endParaRPr lang="fr-FR" altLang="fr-FR" sz="4400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endParaRPr lang="fr-FR" altLang="fr-FR" sz="4400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896" name="Image 2" descr="C:\Users\HP\Pictures\OUTILS 6ème semaine mondiale NU SR\PINS\Logo_Print-French - Color Black.png">
            <a:extLst>
              <a:ext uri="{FF2B5EF4-FFF2-40B4-BE49-F238E27FC236}">
                <a16:creationId xmlns:a16="http://schemas.microsoft.com/office/drawing/2014/main" xmlns="" id="{BB695AB4-FA40-4807-9E43-2D5BA0FB2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338" y="4519613"/>
            <a:ext cx="5722937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  <p:bldLst>
      <p:bldP spid="12" grpId="0"/>
      <p:bldP spid="12" grpId="1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3622</TotalTime>
  <Words>406</Words>
  <Application>Microsoft Office PowerPoint</Application>
  <PresentationFormat>Affichage à l'écran (4:3)</PresentationFormat>
  <Paragraphs>70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12</vt:i4>
      </vt:variant>
    </vt:vector>
  </HeadingPairs>
  <TitlesOfParts>
    <vt:vector size="21" baseType="lpstr">
      <vt:lpstr>Arial</vt:lpstr>
      <vt:lpstr>Arial Narrow</vt:lpstr>
      <vt:lpstr>Calibri</vt:lpstr>
      <vt:lpstr>Calibri Light</vt:lpstr>
      <vt:lpstr>Century Gothic</vt:lpstr>
      <vt:lpstr>Times New Roman</vt:lpstr>
      <vt:lpstr>Wingdings</vt:lpstr>
      <vt:lpstr>Thème Office</vt:lpstr>
      <vt:lpstr>1_Thème Office</vt:lpstr>
      <vt:lpstr>Présentation PowerPoint</vt:lpstr>
      <vt:lpstr>SOMMAIRE</vt:lpstr>
      <vt:lpstr>Présentation PowerPoint</vt:lpstr>
      <vt:lpstr>Présentation PowerPoint</vt:lpstr>
      <vt:lpstr>Présentation PowerPoint</vt:lpstr>
      <vt:lpstr>I- VOLONTE POLITIQUE AFFIRMEE</vt:lpstr>
      <vt:lpstr>I- VOLONTE POLITIQUE AFFIRMEE</vt:lpstr>
      <vt:lpstr>Présentation PowerPoint</vt:lpstr>
      <vt:lpstr>Présentation PowerPoint</vt:lpstr>
      <vt:lpstr>III- Existence d’une base de données fiables sur les AVP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Dr YETE M. Koovy</dc:creator>
  <cp:lastModifiedBy>Compte Microsoft</cp:lastModifiedBy>
  <cp:revision>123</cp:revision>
  <dcterms:created xsi:type="dcterms:W3CDTF">2023-04-26T20:08:39Z</dcterms:created>
  <dcterms:modified xsi:type="dcterms:W3CDTF">2023-09-25T12:16:07Z</dcterms:modified>
</cp:coreProperties>
</file>