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312" r:id="rId3"/>
    <p:sldId id="302" r:id="rId4"/>
    <p:sldId id="291" r:id="rId5"/>
    <p:sldId id="563" r:id="rId6"/>
    <p:sldId id="564" r:id="rId7"/>
    <p:sldId id="313" r:id="rId8"/>
    <p:sldId id="578" r:id="rId9"/>
    <p:sldId id="258" r:id="rId10"/>
    <p:sldId id="565" r:id="rId11"/>
    <p:sldId id="566" r:id="rId12"/>
    <p:sldId id="567" r:id="rId13"/>
    <p:sldId id="568" r:id="rId14"/>
    <p:sldId id="573" r:id="rId15"/>
    <p:sldId id="574" r:id="rId16"/>
    <p:sldId id="575" r:id="rId17"/>
    <p:sldId id="569" r:id="rId18"/>
    <p:sldId id="317" r:id="rId19"/>
    <p:sldId id="320" r:id="rId20"/>
    <p:sldId id="322" r:id="rId21"/>
    <p:sldId id="321" r:id="rId22"/>
    <p:sldId id="319" r:id="rId23"/>
    <p:sldId id="318" r:id="rId24"/>
    <p:sldId id="570" r:id="rId25"/>
    <p:sldId id="294" r:id="rId26"/>
    <p:sldId id="571" r:id="rId27"/>
    <p:sldId id="293" r:id="rId28"/>
    <p:sldId id="579" r:id="rId29"/>
    <p:sldId id="576" r:id="rId30"/>
    <p:sldId id="298" r:id="rId31"/>
    <p:sldId id="310" r:id="rId32"/>
    <p:sldId id="309" r:id="rId33"/>
    <p:sldId id="296" r:id="rId34"/>
    <p:sldId id="307" r:id="rId35"/>
    <p:sldId id="577" r:id="rId36"/>
    <p:sldId id="308" r:id="rId37"/>
    <p:sldId id="299"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587F"/>
    <a:srgbClr val="D5BD09"/>
    <a:srgbClr val="F9B9D0"/>
    <a:srgbClr val="F9EE18"/>
    <a:srgbClr val="CE2455"/>
    <a:srgbClr val="E8DD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480" autoAdjust="0"/>
  </p:normalViewPr>
  <p:slideViewPr>
    <p:cSldViewPr snapToGrid="0">
      <p:cViewPr varScale="1">
        <p:scale>
          <a:sx n="68" d="100"/>
          <a:sy n="68" d="100"/>
        </p:scale>
        <p:origin x="119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tableStyles" Target="tableStyles.xml" /></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 /><Relationship Id="rId2" Type="http://schemas.microsoft.com/office/2011/relationships/chartColorStyle" Target="colors1.xml" /><Relationship Id="rId1" Type="http://schemas.microsoft.com/office/2011/relationships/chartStyle" Target="style1.xml" /></Relationships>
</file>

<file path=ppt/charts/_rels/chart2.xml.rels><?xml version="1.0" encoding="UTF-8" standalone="yes"?>
<Relationships xmlns="http://schemas.openxmlformats.org/package/2006/relationships"><Relationship Id="rId3" Type="http://schemas.openxmlformats.org/officeDocument/2006/relationships/oleObject" Target="Classeur1" TargetMode="External" /><Relationship Id="rId2" Type="http://schemas.microsoft.com/office/2011/relationships/chartColorStyle" Target="colors2.xml" /><Relationship Id="rId1" Type="http://schemas.microsoft.com/office/2011/relationships/chartStyle" Target="style2.xml" /></Relationships>
</file>

<file path=ppt/charts/_rels/chart3.xml.rels><?xml version="1.0" encoding="UTF-8" standalone="yes"?>
<Relationships xmlns="http://schemas.openxmlformats.org/package/2006/relationships"><Relationship Id="rId3" Type="http://schemas.openxmlformats.org/officeDocument/2006/relationships/oleObject" Target="Classeur1" TargetMode="External" /><Relationship Id="rId2" Type="http://schemas.microsoft.com/office/2011/relationships/chartColorStyle" Target="colors3.xml" /><Relationship Id="rId1" Type="http://schemas.microsoft.com/office/2011/relationships/chartStyle" Target="style3.xml" /></Relationships>
</file>

<file path=ppt/charts/_rels/chart4.xml.rels><?xml version="1.0" encoding="UTF-8" standalone="yes"?>
<Relationships xmlns="http://schemas.openxmlformats.org/package/2006/relationships"><Relationship Id="rId3" Type="http://schemas.openxmlformats.org/officeDocument/2006/relationships/oleObject" Target="Classeur1" TargetMode="External" /><Relationship Id="rId2" Type="http://schemas.microsoft.com/office/2011/relationships/chartColorStyle" Target="colors4.xml" /><Relationship Id="rId1" Type="http://schemas.microsoft.com/office/2011/relationships/chartStyle" Target="style4.xml" /></Relationships>
</file>

<file path=ppt/charts/_rels/chart5.xml.rels><?xml version="1.0" encoding="UTF-8" standalone="yes"?>
<Relationships xmlns="http://schemas.openxmlformats.org/package/2006/relationships"><Relationship Id="rId3" Type="http://schemas.openxmlformats.org/officeDocument/2006/relationships/oleObject" Target="Classeur1" TargetMode="External" /><Relationship Id="rId2" Type="http://schemas.microsoft.com/office/2011/relationships/chartColorStyle" Target="colors5.xml" /><Relationship Id="rId1" Type="http://schemas.microsoft.com/office/2011/relationships/chartStyle" Target="style5.xml" /></Relationships>
</file>

<file path=ppt/charts/_rels/chart6.xml.rels><?xml version="1.0" encoding="UTF-8" standalone="yes"?>
<Relationships xmlns="http://schemas.openxmlformats.org/package/2006/relationships"><Relationship Id="rId3" Type="http://schemas.openxmlformats.org/officeDocument/2006/relationships/oleObject" Target="file:///C:\Users\user\Desktop\cnti\Reporting\Stat_JE_MP.xlsx" TargetMode="External" /><Relationship Id="rId2" Type="http://schemas.microsoft.com/office/2011/relationships/chartColorStyle" Target="colors6.xml" /><Relationship Id="rId1" Type="http://schemas.microsoft.com/office/2011/relationships/chartStyle" Target="style6.xml" /></Relationships>
</file>

<file path=ppt/charts/_rels/chart7.xml.rels><?xml version="1.0" encoding="UTF-8" standalone="yes"?>
<Relationships xmlns="http://schemas.openxmlformats.org/package/2006/relationships"><Relationship Id="rId3" Type="http://schemas.openxmlformats.org/officeDocument/2006/relationships/oleObject" Target="file:///C:\Users\user\Desktop\cnti\Reporting\Stat_JE_MP.xlsx" TargetMode="External" /><Relationship Id="rId2" Type="http://schemas.microsoft.com/office/2011/relationships/chartColorStyle" Target="colors7.xml" /><Relationship Id="rId1" Type="http://schemas.microsoft.com/office/2011/relationships/chartStyle" Target="style7.xml"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fr-FR"/>
        </a:p>
      </c:txPr>
    </c:title>
    <c:autoTitleDeleted val="0"/>
    <c:plotArea>
      <c:layout/>
      <c:lineChart>
        <c:grouping val="standard"/>
        <c:varyColors val="0"/>
        <c:ser>
          <c:idx val="0"/>
          <c:order val="0"/>
          <c:tx>
            <c:strRef>
              <c:f>Feuil1!$B$1</c:f>
              <c:strCache>
                <c:ptCount val="1"/>
                <c:pt idx="0">
                  <c:v>Radars fixes</c:v>
                </c:pt>
              </c:strCache>
            </c:strRef>
          </c:tx>
          <c:spPr>
            <a:ln w="34925" cap="rnd">
              <a:solidFill>
                <a:schemeClr val="lt1"/>
              </a:solidFill>
              <a:round/>
            </a:ln>
            <a:effectLst>
              <a:outerShdw dist="25400" dir="2700000" algn="tl" rotWithShape="0">
                <a:schemeClr val="accent1"/>
              </a:outerShdw>
            </a:effectLst>
          </c:spPr>
          <c:marker>
            <c:symbol val="none"/>
          </c:marker>
          <c:cat>
            <c:numRef>
              <c:f>Feuil1!$A$2:$A$7</c:f>
              <c:numCache>
                <c:formatCode>General</c:formatCode>
                <c:ptCount val="6"/>
                <c:pt idx="0">
                  <c:v>2018</c:v>
                </c:pt>
                <c:pt idx="1">
                  <c:v>2019</c:v>
                </c:pt>
                <c:pt idx="2">
                  <c:v>2020</c:v>
                </c:pt>
                <c:pt idx="3">
                  <c:v>2021</c:v>
                </c:pt>
                <c:pt idx="4">
                  <c:v>2022</c:v>
                </c:pt>
                <c:pt idx="5">
                  <c:v>2023</c:v>
                </c:pt>
              </c:numCache>
            </c:numRef>
          </c:cat>
          <c:val>
            <c:numRef>
              <c:f>Feuil1!$B$2:$B$7</c:f>
              <c:numCache>
                <c:formatCode>General</c:formatCode>
                <c:ptCount val="6"/>
                <c:pt idx="0">
                  <c:v>120</c:v>
                </c:pt>
                <c:pt idx="1">
                  <c:v>120</c:v>
                </c:pt>
                <c:pt idx="2">
                  <c:v>124</c:v>
                </c:pt>
                <c:pt idx="3">
                  <c:v>175</c:v>
                </c:pt>
                <c:pt idx="4">
                  <c:v>321</c:v>
                </c:pt>
                <c:pt idx="5">
                  <c:v>672</c:v>
                </c:pt>
              </c:numCache>
            </c:numRef>
          </c:val>
          <c:smooth val="0"/>
          <c:extLst>
            <c:ext xmlns:c16="http://schemas.microsoft.com/office/drawing/2014/chart" uri="{C3380CC4-5D6E-409C-BE32-E72D297353CC}">
              <c16:uniqueId val="{00000000-7A7E-4AAD-B03F-42404E704D9F}"/>
            </c:ext>
          </c:extLst>
        </c:ser>
        <c:dLbls>
          <c:showLegendKey val="0"/>
          <c:showVal val="0"/>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305579152"/>
        <c:axId val="306952672"/>
      </c:lineChart>
      <c:catAx>
        <c:axId val="305579152"/>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fr-FR"/>
          </a:p>
        </c:txPr>
        <c:crossAx val="306952672"/>
        <c:crosses val="autoZero"/>
        <c:auto val="1"/>
        <c:lblAlgn val="ctr"/>
        <c:lblOffset val="100"/>
        <c:noMultiLvlLbl val="0"/>
      </c:catAx>
      <c:valAx>
        <c:axId val="3069526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fr-FR"/>
          </a:p>
        </c:txPr>
        <c:crossAx val="305579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solidFill>
    <a:ln w="9525" cap="flat" cmpd="sng" algn="ctr">
      <a:solidFill>
        <a:schemeClr val="accent1"/>
      </a:solid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fr-FR"/>
        </a:p>
      </c:txPr>
    </c:title>
    <c:autoTitleDeleted val="0"/>
    <c:plotArea>
      <c:layout/>
      <c:lineChart>
        <c:grouping val="standard"/>
        <c:varyColors val="0"/>
        <c:ser>
          <c:idx val="0"/>
          <c:order val="0"/>
          <c:tx>
            <c:strRef>
              <c:f>Feuil1!$C$1</c:f>
              <c:strCache>
                <c:ptCount val="1"/>
                <c:pt idx="0">
                  <c:v>Radars mobiles</c:v>
                </c:pt>
              </c:strCache>
            </c:strRef>
          </c:tx>
          <c:spPr>
            <a:ln w="34925" cap="rnd">
              <a:solidFill>
                <a:schemeClr val="lt1"/>
              </a:solidFill>
              <a:round/>
            </a:ln>
            <a:effectLst>
              <a:outerShdw dist="25400" dir="2700000" algn="tl" rotWithShape="0">
                <a:schemeClr val="accent1"/>
              </a:outerShdw>
            </a:effectLst>
          </c:spPr>
          <c:marker>
            <c:symbol val="none"/>
          </c:marker>
          <c:cat>
            <c:numRef>
              <c:f>Feuil1!$A$2:$A$7</c:f>
              <c:numCache>
                <c:formatCode>General</c:formatCode>
                <c:ptCount val="6"/>
                <c:pt idx="0">
                  <c:v>2018</c:v>
                </c:pt>
                <c:pt idx="1">
                  <c:v>2019</c:v>
                </c:pt>
                <c:pt idx="2">
                  <c:v>2020</c:v>
                </c:pt>
                <c:pt idx="3">
                  <c:v>2021</c:v>
                </c:pt>
                <c:pt idx="4">
                  <c:v>2022</c:v>
                </c:pt>
                <c:pt idx="5">
                  <c:v>2023</c:v>
                </c:pt>
              </c:numCache>
            </c:numRef>
          </c:cat>
          <c:val>
            <c:numRef>
              <c:f>Feuil1!$C$2:$C$7</c:f>
              <c:numCache>
                <c:formatCode>General</c:formatCode>
                <c:ptCount val="6"/>
                <c:pt idx="0">
                  <c:v>0</c:v>
                </c:pt>
                <c:pt idx="1">
                  <c:v>280</c:v>
                </c:pt>
                <c:pt idx="2">
                  <c:v>566</c:v>
                </c:pt>
                <c:pt idx="3">
                  <c:v>566</c:v>
                </c:pt>
                <c:pt idx="4">
                  <c:v>686</c:v>
                </c:pt>
                <c:pt idx="5">
                  <c:v>786</c:v>
                </c:pt>
              </c:numCache>
            </c:numRef>
          </c:val>
          <c:smooth val="0"/>
          <c:extLst>
            <c:ext xmlns:c16="http://schemas.microsoft.com/office/drawing/2014/chart" uri="{C3380CC4-5D6E-409C-BE32-E72D297353CC}">
              <c16:uniqueId val="{00000000-F1E7-429C-B773-1407E2B9EE90}"/>
            </c:ext>
          </c:extLst>
        </c:ser>
        <c:dLbls>
          <c:showLegendKey val="0"/>
          <c:showVal val="0"/>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202860880"/>
        <c:axId val="306948512"/>
      </c:lineChart>
      <c:catAx>
        <c:axId val="202860880"/>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fr-FR"/>
          </a:p>
        </c:txPr>
        <c:crossAx val="306948512"/>
        <c:crosses val="autoZero"/>
        <c:auto val="1"/>
        <c:lblAlgn val="ctr"/>
        <c:lblOffset val="100"/>
        <c:noMultiLvlLbl val="0"/>
      </c:catAx>
      <c:valAx>
        <c:axId val="3069485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fr-FR"/>
          </a:p>
        </c:txPr>
        <c:crossAx val="2028608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7030A0"/>
    </a:solidFill>
    <a:ln w="9525" cap="flat" cmpd="sng" algn="ctr">
      <a:solidFill>
        <a:schemeClr val="accent1"/>
      </a:solidFill>
      <a:round/>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fr-FR" noProof="0" dirty="0"/>
              <a:t>Nombre</a:t>
            </a:r>
            <a:r>
              <a:rPr lang="en-US" dirty="0"/>
              <a:t> de PVs (SN)</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fr-FR"/>
        </a:p>
      </c:txPr>
    </c:title>
    <c:autoTitleDeleted val="0"/>
    <c:plotArea>
      <c:layout/>
      <c:lineChart>
        <c:grouping val="standard"/>
        <c:varyColors val="0"/>
        <c:ser>
          <c:idx val="0"/>
          <c:order val="0"/>
          <c:tx>
            <c:strRef>
              <c:f>Feuil2!$C$1</c:f>
              <c:strCache>
                <c:ptCount val="1"/>
                <c:pt idx="0">
                  <c:v>Nombre de PVs (SN)</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Feuil2!$A$2:$A$6</c:f>
              <c:numCache>
                <c:formatCode>General</c:formatCode>
                <c:ptCount val="5"/>
                <c:pt idx="0">
                  <c:v>2018</c:v>
                </c:pt>
                <c:pt idx="1">
                  <c:v>2019</c:v>
                </c:pt>
                <c:pt idx="2">
                  <c:v>2020</c:v>
                </c:pt>
                <c:pt idx="3">
                  <c:v>2021</c:v>
                </c:pt>
                <c:pt idx="4">
                  <c:v>2022</c:v>
                </c:pt>
              </c:numCache>
            </c:numRef>
          </c:cat>
          <c:val>
            <c:numRef>
              <c:f>Feuil2!$C$2:$C$6</c:f>
              <c:numCache>
                <c:formatCode>#,##0</c:formatCode>
                <c:ptCount val="5"/>
                <c:pt idx="0">
                  <c:v>1346124</c:v>
                </c:pt>
                <c:pt idx="1">
                  <c:v>1797872</c:v>
                </c:pt>
                <c:pt idx="2">
                  <c:v>1441507</c:v>
                </c:pt>
                <c:pt idx="3">
                  <c:v>1792433</c:v>
                </c:pt>
                <c:pt idx="4">
                  <c:v>2006270</c:v>
                </c:pt>
              </c:numCache>
            </c:numRef>
          </c:val>
          <c:smooth val="0"/>
          <c:extLst>
            <c:ext xmlns:c16="http://schemas.microsoft.com/office/drawing/2014/chart" uri="{C3380CC4-5D6E-409C-BE32-E72D297353CC}">
              <c16:uniqueId val="{00000000-3D52-4CE7-8590-CC697DB6504C}"/>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415432816"/>
        <c:axId val="304532528"/>
      </c:lineChart>
      <c:catAx>
        <c:axId val="4154328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30" baseline="0">
                <a:solidFill>
                  <a:schemeClr val="lt1"/>
                </a:solidFill>
                <a:latin typeface="+mn-lt"/>
                <a:ea typeface="+mn-ea"/>
                <a:cs typeface="+mn-cs"/>
              </a:defRPr>
            </a:pPr>
            <a:endParaRPr lang="fr-FR"/>
          </a:p>
        </c:txPr>
        <c:crossAx val="304532528"/>
        <c:crosses val="autoZero"/>
        <c:auto val="1"/>
        <c:lblAlgn val="ctr"/>
        <c:lblOffset val="100"/>
        <c:noMultiLvlLbl val="0"/>
      </c:catAx>
      <c:valAx>
        <c:axId val="304532528"/>
        <c:scaling>
          <c:orientation val="minMax"/>
        </c:scaling>
        <c:delete val="1"/>
        <c:axPos val="l"/>
        <c:numFmt formatCode="#,##0" sourceLinked="1"/>
        <c:majorTickMark val="none"/>
        <c:minorTickMark val="none"/>
        <c:tickLblPos val="nextTo"/>
        <c:crossAx val="415432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solidFill>
    <a:ln w="9525" cap="flat" cmpd="sng" algn="ctr">
      <a:solidFill>
        <a:schemeClr val="lt1">
          <a:lumMod val="85000"/>
        </a:schemeClr>
      </a:solidFill>
      <a:round/>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fr-FR" noProof="0" dirty="0"/>
              <a:t>Nombre</a:t>
            </a:r>
            <a:r>
              <a:rPr lang="en-US" dirty="0"/>
              <a:t> de PVs (GR)</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fr-FR"/>
        </a:p>
      </c:txPr>
    </c:title>
    <c:autoTitleDeleted val="0"/>
    <c:plotArea>
      <c:layout/>
      <c:lineChart>
        <c:grouping val="stacked"/>
        <c:varyColors val="0"/>
        <c:ser>
          <c:idx val="0"/>
          <c:order val="0"/>
          <c:tx>
            <c:strRef>
              <c:f>Feuil2!$B$1</c:f>
              <c:strCache>
                <c:ptCount val="1"/>
                <c:pt idx="0">
                  <c:v>Nombre de PVs (GR)</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Feuil2!$A$2:$A$6</c:f>
              <c:numCache>
                <c:formatCode>General</c:formatCode>
                <c:ptCount val="5"/>
                <c:pt idx="0">
                  <c:v>2018</c:v>
                </c:pt>
                <c:pt idx="1">
                  <c:v>2019</c:v>
                </c:pt>
                <c:pt idx="2">
                  <c:v>2020</c:v>
                </c:pt>
                <c:pt idx="3">
                  <c:v>2021</c:v>
                </c:pt>
                <c:pt idx="4">
                  <c:v>2022</c:v>
                </c:pt>
              </c:numCache>
            </c:numRef>
          </c:cat>
          <c:val>
            <c:numRef>
              <c:f>Feuil2!$B$2:$B$6</c:f>
              <c:numCache>
                <c:formatCode>#,##0</c:formatCode>
                <c:ptCount val="5"/>
                <c:pt idx="0">
                  <c:v>1322449</c:v>
                </c:pt>
                <c:pt idx="1">
                  <c:v>1552595</c:v>
                </c:pt>
                <c:pt idx="2">
                  <c:v>1241238</c:v>
                </c:pt>
                <c:pt idx="3">
                  <c:v>1752269</c:v>
                </c:pt>
                <c:pt idx="4">
                  <c:v>2038565</c:v>
                </c:pt>
              </c:numCache>
            </c:numRef>
          </c:val>
          <c:smooth val="0"/>
          <c:extLst>
            <c:ext xmlns:c16="http://schemas.microsoft.com/office/drawing/2014/chart" uri="{C3380CC4-5D6E-409C-BE32-E72D297353CC}">
              <c16:uniqueId val="{00000000-02D0-43B6-B036-BA47675BCAB3}"/>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296870848"/>
        <c:axId val="245308832"/>
      </c:lineChart>
      <c:catAx>
        <c:axId val="2968708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30" baseline="0">
                <a:solidFill>
                  <a:schemeClr val="lt1"/>
                </a:solidFill>
                <a:latin typeface="+mn-lt"/>
                <a:ea typeface="+mn-ea"/>
                <a:cs typeface="+mn-cs"/>
              </a:defRPr>
            </a:pPr>
            <a:endParaRPr lang="fr-FR"/>
          </a:p>
        </c:txPr>
        <c:crossAx val="245308832"/>
        <c:crosses val="autoZero"/>
        <c:auto val="1"/>
        <c:lblAlgn val="ctr"/>
        <c:lblOffset val="100"/>
        <c:noMultiLvlLbl val="0"/>
      </c:catAx>
      <c:valAx>
        <c:axId val="245308832"/>
        <c:scaling>
          <c:orientation val="minMax"/>
        </c:scaling>
        <c:delete val="1"/>
        <c:axPos val="l"/>
        <c:numFmt formatCode="#,##0" sourceLinked="1"/>
        <c:majorTickMark val="none"/>
        <c:minorTickMark val="none"/>
        <c:tickLblPos val="nextTo"/>
        <c:crossAx val="296870848"/>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accent2">
        <a:lumMod val="60000"/>
        <a:lumOff val="40000"/>
      </a:schemeClr>
    </a:solidFill>
    <a:ln w="9525" cap="flat" cmpd="sng" algn="ctr">
      <a:solidFill>
        <a:schemeClr val="lt1">
          <a:lumMod val="85000"/>
        </a:schemeClr>
      </a:solidFill>
      <a:round/>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fr-FR" noProof="0" dirty="0"/>
              <a:t>Nombre</a:t>
            </a:r>
            <a:r>
              <a:rPr lang="en-US" dirty="0"/>
              <a:t> de PVs (RF)</a:t>
            </a:r>
          </a:p>
        </c:rich>
      </c:tx>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fr-FR"/>
        </a:p>
      </c:txPr>
    </c:title>
    <c:autoTitleDeleted val="0"/>
    <c:plotArea>
      <c:layout/>
      <c:lineChart>
        <c:grouping val="standard"/>
        <c:varyColors val="0"/>
        <c:ser>
          <c:idx val="0"/>
          <c:order val="0"/>
          <c:tx>
            <c:strRef>
              <c:f>Feuil2!$D$1</c:f>
              <c:strCache>
                <c:ptCount val="1"/>
                <c:pt idx="0">
                  <c:v>Nombre de PVs (RF)</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Feuil2!$A$2:$A$6</c:f>
              <c:numCache>
                <c:formatCode>General</c:formatCode>
                <c:ptCount val="5"/>
                <c:pt idx="0">
                  <c:v>2018</c:v>
                </c:pt>
                <c:pt idx="1">
                  <c:v>2019</c:v>
                </c:pt>
                <c:pt idx="2">
                  <c:v>2020</c:v>
                </c:pt>
                <c:pt idx="3">
                  <c:v>2021</c:v>
                </c:pt>
                <c:pt idx="4">
                  <c:v>2022</c:v>
                </c:pt>
              </c:numCache>
            </c:numRef>
          </c:cat>
          <c:val>
            <c:numRef>
              <c:f>Feuil2!$D$2:$D$6</c:f>
              <c:numCache>
                <c:formatCode>#,##0</c:formatCode>
                <c:ptCount val="5"/>
                <c:pt idx="0">
                  <c:v>1814639</c:v>
                </c:pt>
                <c:pt idx="1">
                  <c:v>1522414</c:v>
                </c:pt>
                <c:pt idx="2">
                  <c:v>966697</c:v>
                </c:pt>
                <c:pt idx="3">
                  <c:v>855594</c:v>
                </c:pt>
                <c:pt idx="4">
                  <c:v>1197007</c:v>
                </c:pt>
              </c:numCache>
            </c:numRef>
          </c:val>
          <c:smooth val="0"/>
          <c:extLst>
            <c:ext xmlns:c16="http://schemas.microsoft.com/office/drawing/2014/chart" uri="{C3380CC4-5D6E-409C-BE32-E72D297353CC}">
              <c16:uniqueId val="{00000000-367A-455F-9867-6D379F3D027B}"/>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404392400"/>
        <c:axId val="306943104"/>
      </c:lineChart>
      <c:catAx>
        <c:axId val="4043924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30" baseline="0">
                <a:solidFill>
                  <a:schemeClr val="lt1"/>
                </a:solidFill>
                <a:latin typeface="+mn-lt"/>
                <a:ea typeface="+mn-ea"/>
                <a:cs typeface="+mn-cs"/>
              </a:defRPr>
            </a:pPr>
            <a:endParaRPr lang="fr-FR"/>
          </a:p>
        </c:txPr>
        <c:crossAx val="306943104"/>
        <c:crosses val="autoZero"/>
        <c:auto val="1"/>
        <c:lblAlgn val="ctr"/>
        <c:lblOffset val="100"/>
        <c:noMultiLvlLbl val="0"/>
      </c:catAx>
      <c:valAx>
        <c:axId val="306943104"/>
        <c:scaling>
          <c:orientation val="minMax"/>
        </c:scaling>
        <c:delete val="1"/>
        <c:axPos val="l"/>
        <c:numFmt formatCode="#,##0" sourceLinked="1"/>
        <c:majorTickMark val="none"/>
        <c:minorTickMark val="none"/>
        <c:tickLblPos val="nextTo"/>
        <c:crossAx val="404392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6">
        <a:lumMod val="75000"/>
      </a:schemeClr>
    </a:solidFill>
    <a:ln w="9525" cap="flat" cmpd="sng" algn="ctr">
      <a:solidFill>
        <a:schemeClr val="lt1">
          <a:lumMod val="85000"/>
        </a:schemeClr>
      </a:solidFill>
      <a:round/>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fr-FR" sz="2000" b="1" i="1" dirty="0">
                <a:solidFill>
                  <a:schemeClr val="tx1">
                    <a:lumMod val="65000"/>
                    <a:lumOff val="35000"/>
                  </a:schemeClr>
                </a:solidFill>
                <a:latin typeface="Times New Roman" panose="02020603050405020304" pitchFamily="18" charset="0"/>
                <a:cs typeface="Times New Roman" panose="02020603050405020304" pitchFamily="18" charset="0"/>
              </a:rPr>
              <a:t>PVs</a:t>
            </a:r>
            <a:r>
              <a:rPr lang="fr-FR" sz="2000" b="1" i="1" baseline="0" dirty="0">
                <a:solidFill>
                  <a:schemeClr val="tx1">
                    <a:lumMod val="65000"/>
                    <a:lumOff val="35000"/>
                  </a:schemeClr>
                </a:solidFill>
                <a:latin typeface="Times New Roman" panose="02020603050405020304" pitchFamily="18" charset="0"/>
                <a:cs typeface="Times New Roman" panose="02020603050405020304" pitchFamily="18" charset="0"/>
              </a:rPr>
              <a:t> d’infractions par classe d’infraction</a:t>
            </a:r>
            <a:endParaRPr lang="ar-MA" sz="2000" b="1" i="1" dirty="0">
              <a:solidFill>
                <a:schemeClr val="tx1">
                  <a:lumMod val="65000"/>
                  <a:lumOff val="35000"/>
                </a:schemeClr>
              </a:solidFill>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3807961504811902E-3"/>
          <c:y val="0.23162583843686205"/>
          <c:w val="0.6697773403324585"/>
          <c:h val="0.75480387868183152"/>
        </c:manualLayout>
      </c:layout>
      <c:pie3DChart>
        <c:varyColors val="1"/>
        <c:ser>
          <c:idx val="0"/>
          <c:order val="0"/>
          <c:tx>
            <c:strRef>
              <c:f>'PV par année'!$B$12</c:f>
              <c:strCache>
                <c:ptCount val="1"/>
                <c:pt idx="0">
                  <c:v>النسبة</c:v>
                </c:pt>
              </c:strCache>
            </c:strRef>
          </c:tx>
          <c:explosion val="34"/>
          <c:dPt>
            <c:idx val="0"/>
            <c:bubble3D val="0"/>
            <c:spPr>
              <a:solidFill>
                <a:srgbClr val="00B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1-825E-4997-A961-64EA43CD99F9}"/>
              </c:ext>
            </c:extLst>
          </c:dPt>
          <c:dPt>
            <c:idx val="1"/>
            <c:bubble3D val="0"/>
            <c:spPr>
              <a:solidFill>
                <a:schemeClr val="accent5">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825E-4997-A961-64EA43CD99F9}"/>
              </c:ext>
            </c:extLst>
          </c:dPt>
          <c:dPt>
            <c:idx val="2"/>
            <c:bubble3D val="0"/>
            <c:spPr>
              <a:solidFill>
                <a:srgbClr val="FFC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5-825E-4997-A961-64EA43CD99F9}"/>
              </c:ext>
            </c:extLst>
          </c:dPt>
          <c:dPt>
            <c:idx val="3"/>
            <c:bubble3D val="0"/>
            <c:spPr>
              <a:solidFill>
                <a:srgbClr val="CE2455"/>
              </a:solidFill>
              <a:ln w="25400">
                <a:solidFill>
                  <a:schemeClr val="lt1"/>
                </a:solidFill>
              </a:ln>
              <a:effectLst/>
              <a:sp3d contourW="25400">
                <a:contourClr>
                  <a:schemeClr val="lt1"/>
                </a:contourClr>
              </a:sp3d>
            </c:spPr>
            <c:extLst>
              <c:ext xmlns:c16="http://schemas.microsoft.com/office/drawing/2014/chart" uri="{C3380CC4-5D6E-409C-BE32-E72D297353CC}">
                <c16:uniqueId val="{00000007-825E-4997-A961-64EA43CD99F9}"/>
              </c:ext>
            </c:extLst>
          </c:dPt>
          <c:dLbls>
            <c:dLbl>
              <c:idx val="3"/>
              <c:tx>
                <c:rich>
                  <a:bodyPr/>
                  <a:lstStyle/>
                  <a:p>
                    <a:fld id="{FA7900B4-9244-4276-9781-1A83FDECB7FD}" type="PERCENTAGE">
                      <a:rPr lang="en-US" b="1">
                        <a:solidFill>
                          <a:schemeClr val="bg1"/>
                        </a:solidFill>
                      </a:rPr>
                      <a:pPr/>
                      <a:t>[POURCENTAGE]</a:t>
                    </a:fld>
                    <a:endParaRPr lang="fr-F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25E-4997-A961-64EA43CD99F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j-lt"/>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'PV par année'!$E$13:$E$16</c:f>
              <c:strCache>
                <c:ptCount val="4"/>
                <c:pt idx="0">
                  <c:v>délit</c:v>
                </c:pt>
                <c:pt idx="1">
                  <c:v>Première classe</c:v>
                </c:pt>
                <c:pt idx="2">
                  <c:v>Deusième classe</c:v>
                </c:pt>
                <c:pt idx="3">
                  <c:v>Troisième classe</c:v>
                </c:pt>
              </c:strCache>
            </c:strRef>
          </c:cat>
          <c:val>
            <c:numRef>
              <c:f>'PV par année'!$B$13:$B$16</c:f>
              <c:numCache>
                <c:formatCode>0%</c:formatCode>
                <c:ptCount val="4"/>
                <c:pt idx="0">
                  <c:v>6.1504637617892698E-3</c:v>
                </c:pt>
                <c:pt idx="1">
                  <c:v>5.0905248862521624E-2</c:v>
                </c:pt>
                <c:pt idx="2">
                  <c:v>0.12835271172466189</c:v>
                </c:pt>
                <c:pt idx="3">
                  <c:v>0.81459157565102724</c:v>
                </c:pt>
              </c:numCache>
            </c:numRef>
          </c:val>
          <c:extLst>
            <c:ext xmlns:c16="http://schemas.microsoft.com/office/drawing/2014/chart" uri="{C3380CC4-5D6E-409C-BE32-E72D297353CC}">
              <c16:uniqueId val="{00000008-825E-4997-A961-64EA43CD99F9}"/>
            </c:ext>
          </c:extLst>
        </c:ser>
        <c:dLbls>
          <c:showLegendKey val="0"/>
          <c:showVal val="0"/>
          <c:showCatName val="0"/>
          <c:showSerName val="0"/>
          <c:showPercent val="1"/>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rtl="1">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fr-FR" sz="2000" b="1" i="1" dirty="0">
                <a:solidFill>
                  <a:schemeClr val="tx1">
                    <a:lumMod val="65000"/>
                    <a:lumOff val="35000"/>
                  </a:schemeClr>
                </a:solidFill>
                <a:latin typeface="Times New Roman" panose="02020603050405020304" pitchFamily="18" charset="0"/>
                <a:cs typeface="Times New Roman" panose="02020603050405020304" pitchFamily="18" charset="0"/>
              </a:rPr>
              <a:t>PV</a:t>
            </a:r>
            <a:r>
              <a:rPr lang="fr-FR" sz="2000" b="1" i="1" baseline="0" dirty="0">
                <a:solidFill>
                  <a:schemeClr val="tx1">
                    <a:lumMod val="65000"/>
                    <a:lumOff val="35000"/>
                  </a:schemeClr>
                </a:solidFill>
                <a:latin typeface="Times New Roman" panose="02020603050405020304" pitchFamily="18" charset="0"/>
                <a:cs typeface="Times New Roman" panose="02020603050405020304" pitchFamily="18" charset="0"/>
              </a:rPr>
              <a:t> d’infractions par type de personnes</a:t>
            </a:r>
            <a:endParaRPr lang="ar-MA" sz="2000" b="1" i="1" dirty="0">
              <a:solidFill>
                <a:schemeClr val="tx1">
                  <a:lumMod val="65000"/>
                  <a:lumOff val="35000"/>
                </a:schemeClr>
              </a:solidFill>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0190511547349269E-2"/>
          <c:y val="0.24502475603099058"/>
          <c:w val="0.54892125984251972"/>
          <c:h val="0.57661691542288562"/>
        </c:manualLayout>
      </c:layout>
      <c:pie3DChart>
        <c:varyColors val="1"/>
        <c:ser>
          <c:idx val="0"/>
          <c:order val="0"/>
          <c:tx>
            <c:strRef>
              <c:f>'PV par année'!$D$26</c:f>
              <c:strCache>
                <c:ptCount val="1"/>
                <c:pt idx="0">
                  <c:v>النسبة</c:v>
                </c:pt>
              </c:strCache>
            </c:strRef>
          </c:tx>
          <c:spPr>
            <a:solidFill>
              <a:srgbClr val="D42C38"/>
            </a:solidFill>
          </c:spPr>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6F0A-49EC-BA11-1501B7C39C22}"/>
              </c:ext>
            </c:extLst>
          </c:dPt>
          <c:dPt>
            <c:idx val="1"/>
            <c:bubble3D val="0"/>
            <c:spPr>
              <a:solidFill>
                <a:srgbClr val="CE2455"/>
              </a:solidFill>
              <a:ln w="25400">
                <a:solidFill>
                  <a:schemeClr val="lt1"/>
                </a:solidFill>
              </a:ln>
              <a:effectLst/>
              <a:sp3d contourW="25400">
                <a:contourClr>
                  <a:schemeClr val="lt1"/>
                </a:contourClr>
              </a:sp3d>
            </c:spPr>
            <c:extLst>
              <c:ext xmlns:c16="http://schemas.microsoft.com/office/drawing/2014/chart" uri="{C3380CC4-5D6E-409C-BE32-E72D297353CC}">
                <c16:uniqueId val="{00000003-6F0A-49EC-BA11-1501B7C39C22}"/>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j-lt"/>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'PV par année'!$B$19:$C$19</c:f>
              <c:strCache>
                <c:ptCount val="2"/>
                <c:pt idx="0">
                  <c:v>Personnes morales</c:v>
                </c:pt>
                <c:pt idx="1">
                  <c:v>Personnes physiques</c:v>
                </c:pt>
              </c:strCache>
            </c:strRef>
          </c:cat>
          <c:val>
            <c:numRef>
              <c:f>'PV par année'!$B$26:$C$26</c:f>
              <c:numCache>
                <c:formatCode>0%</c:formatCode>
                <c:ptCount val="2"/>
                <c:pt idx="0">
                  <c:v>0.27405372089039565</c:v>
                </c:pt>
                <c:pt idx="1">
                  <c:v>0.72594627910960441</c:v>
                </c:pt>
              </c:numCache>
            </c:numRef>
          </c:val>
          <c:extLst>
            <c:ext xmlns:c16="http://schemas.microsoft.com/office/drawing/2014/chart" uri="{C3380CC4-5D6E-409C-BE32-E72D297353CC}">
              <c16:uniqueId val="{00000004-6F0A-49EC-BA11-1501B7C39C22}"/>
            </c:ext>
          </c:extLst>
        </c:ser>
        <c:dLbls>
          <c:showLegendKey val="0"/>
          <c:showVal val="0"/>
          <c:showCatName val="0"/>
          <c:showSerName val="0"/>
          <c:showPercent val="1"/>
          <c:showBubbleSize val="0"/>
          <c:showLeaderLines val="1"/>
        </c:dLbls>
      </c:pie3DChart>
      <c:spPr>
        <a:noFill/>
        <a:ln>
          <a:noFill/>
        </a:ln>
        <a:effectLst/>
      </c:spPr>
    </c:plotArea>
    <c:legend>
      <c:legendPos val="r"/>
      <c:legendEntry>
        <c:idx val="0"/>
        <c:txPr>
          <a:bodyPr rot="0" spcFirstLastPara="1" vertOverflow="ellipsis" vert="horz" wrap="square" anchor="ctr" anchorCtr="1"/>
          <a:lstStyle/>
          <a:p>
            <a:pPr rtl="1">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fr-FR"/>
          </a:p>
        </c:txPr>
      </c:legendEntry>
      <c:legendEntry>
        <c:idx val="1"/>
        <c:txPr>
          <a:bodyPr rot="0" spcFirstLastPara="1" vertOverflow="ellipsis" vert="horz" wrap="square" anchor="ctr" anchorCtr="1"/>
          <a:lstStyle/>
          <a:p>
            <a:pPr rtl="1">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fr-FR"/>
          </a:p>
        </c:txPr>
      </c:legendEntry>
      <c:layout>
        <c:manualLayout>
          <c:xMode val="edge"/>
          <c:yMode val="edge"/>
          <c:x val="0.60517059304606047"/>
          <c:y val="0.38557292278763661"/>
          <c:w val="0.37816273010765755"/>
          <c:h val="0.36517256238492579"/>
        </c:manualLayout>
      </c:layout>
      <c:overlay val="0"/>
      <c:spPr>
        <a:noFill/>
        <a:ln>
          <a:noFill/>
        </a:ln>
        <a:effectLst/>
      </c:spPr>
      <c:txPr>
        <a:bodyPr rot="0" spcFirstLastPara="1" vertOverflow="ellipsis" vert="horz" wrap="square" anchor="ctr" anchorCtr="1"/>
        <a:lstStyle/>
        <a:p>
          <a:pPr rtl="0">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solidFill>
        <a:round/>
      </a:ln>
    </cs:spPr>
    <cs:defRPr sz="90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9">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solidFill>
        <a:round/>
      </a:ln>
    </cs:spPr>
    <cs:defRPr sz="90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64B8FC-EA1D-4381-A9EC-691C57B4AFE5}" type="doc">
      <dgm:prSet loTypeId="urn:microsoft.com/office/officeart/2008/layout/PictureStrips" loCatId="list" qsTypeId="urn:microsoft.com/office/officeart/2005/8/quickstyle/3d3" qsCatId="3D" csTypeId="urn:microsoft.com/office/officeart/2005/8/colors/colorful5" csCatId="colorful" phldr="1"/>
      <dgm:spPr/>
    </dgm:pt>
    <dgm:pt modelId="{44E523B8-0911-49ED-BAD3-4E610E117CE6}">
      <dgm:prSet phldrT="[Texte]"/>
      <dgm:spPr/>
      <dgm:t>
        <a:bodyPr/>
        <a:lstStyle/>
        <a:p>
          <a:pPr>
            <a:buFont typeface="Wingdings" panose="05000000000000000000" pitchFamily="2" charset="2"/>
            <a:buChar char="v"/>
          </a:pPr>
          <a:r>
            <a:rPr lang="fr-FR" dirty="0"/>
            <a:t>Préparer les plans d'action pour la mise en œuvre de la stratégie de l'Agence en matière de contrôle automatisé ;</a:t>
          </a:r>
        </a:p>
      </dgm:t>
    </dgm:pt>
    <dgm:pt modelId="{E0A459C4-808F-46A6-A8D8-6396B49156C3}" type="parTrans" cxnId="{B3C80CAB-DBAF-4E5A-A985-2C3D3DD84EF2}">
      <dgm:prSet/>
      <dgm:spPr/>
      <dgm:t>
        <a:bodyPr/>
        <a:lstStyle/>
        <a:p>
          <a:endParaRPr lang="fr-FR"/>
        </a:p>
      </dgm:t>
    </dgm:pt>
    <dgm:pt modelId="{9F98E32F-650D-4C16-95D0-2B8656A9CD47}" type="sibTrans" cxnId="{B3C80CAB-DBAF-4E5A-A985-2C3D3DD84EF2}">
      <dgm:prSet/>
      <dgm:spPr/>
      <dgm:t>
        <a:bodyPr/>
        <a:lstStyle/>
        <a:p>
          <a:endParaRPr lang="fr-FR"/>
        </a:p>
      </dgm:t>
    </dgm:pt>
    <dgm:pt modelId="{4FFF3CA0-FF85-4DAE-A002-E9ABBA1E307B}">
      <dgm:prSet/>
      <dgm:spPr/>
      <dgm:t>
        <a:bodyPr/>
        <a:lstStyle/>
        <a:p>
          <a:r>
            <a:rPr lang="fr-FR" dirty="0"/>
            <a:t>Gérer l'acquisition, l'installation, le redéploiement et la maintenance des équipements de contrôle et de constatation automatisés des infractions au code de la route ;</a:t>
          </a:r>
        </a:p>
      </dgm:t>
    </dgm:pt>
    <dgm:pt modelId="{1E4AE07B-2A9E-4C52-880A-1F743C13B870}" type="parTrans" cxnId="{1EF9C036-D9A1-4CC1-B97B-3624269BCD70}">
      <dgm:prSet/>
      <dgm:spPr/>
      <dgm:t>
        <a:bodyPr/>
        <a:lstStyle/>
        <a:p>
          <a:endParaRPr lang="fr-FR"/>
        </a:p>
      </dgm:t>
    </dgm:pt>
    <dgm:pt modelId="{E58138A6-77BC-47E3-A737-722229F3646D}" type="sibTrans" cxnId="{1EF9C036-D9A1-4CC1-B97B-3624269BCD70}">
      <dgm:prSet/>
      <dgm:spPr/>
      <dgm:t>
        <a:bodyPr/>
        <a:lstStyle/>
        <a:p>
          <a:endParaRPr lang="fr-FR"/>
        </a:p>
      </dgm:t>
    </dgm:pt>
    <dgm:pt modelId="{22957578-B94E-497A-A708-4547FB6173B5}">
      <dgm:prSet/>
      <dgm:spPr/>
      <dgm:t>
        <a:bodyPr/>
        <a:lstStyle/>
        <a:p>
          <a:r>
            <a:rPr lang="fr-FR" dirty="0"/>
            <a:t>Assurer la conformité des équipements de contrôle à la règlementation en vigueur ;</a:t>
          </a:r>
        </a:p>
      </dgm:t>
    </dgm:pt>
    <dgm:pt modelId="{B63FAAF2-B8DC-4B4E-A18A-3E5E86C345D1}" type="parTrans" cxnId="{50E14A3B-92E8-45F8-8FA8-4327FA00B005}">
      <dgm:prSet/>
      <dgm:spPr/>
      <dgm:t>
        <a:bodyPr/>
        <a:lstStyle/>
        <a:p>
          <a:endParaRPr lang="fr-FR"/>
        </a:p>
      </dgm:t>
    </dgm:pt>
    <dgm:pt modelId="{3FF175D3-D352-4FEF-AE37-C52B70CD7636}" type="sibTrans" cxnId="{50E14A3B-92E8-45F8-8FA8-4327FA00B005}">
      <dgm:prSet/>
      <dgm:spPr/>
      <dgm:t>
        <a:bodyPr/>
        <a:lstStyle/>
        <a:p>
          <a:endParaRPr lang="fr-FR"/>
        </a:p>
      </dgm:t>
    </dgm:pt>
    <dgm:pt modelId="{EA21D55B-7F0C-45DC-982C-27B703B1344A}">
      <dgm:prSet/>
      <dgm:spPr/>
      <dgm:t>
        <a:bodyPr/>
        <a:lstStyle/>
        <a:p>
          <a:r>
            <a:rPr lang="fr-FR" dirty="0"/>
            <a:t>Gérer le système de contrôle et de constatation automatisés des infractions ;</a:t>
          </a:r>
        </a:p>
      </dgm:t>
    </dgm:pt>
    <dgm:pt modelId="{ED1D627C-35AA-422E-B7DF-022364B9A246}" type="parTrans" cxnId="{9B6B848E-84A2-4CB6-BFE3-12F47B62BBB6}">
      <dgm:prSet/>
      <dgm:spPr/>
      <dgm:t>
        <a:bodyPr/>
        <a:lstStyle/>
        <a:p>
          <a:endParaRPr lang="fr-FR"/>
        </a:p>
      </dgm:t>
    </dgm:pt>
    <dgm:pt modelId="{BF824535-8D35-41C1-8CC7-5BB9E7925EA8}" type="sibTrans" cxnId="{9B6B848E-84A2-4CB6-BFE3-12F47B62BBB6}">
      <dgm:prSet/>
      <dgm:spPr/>
      <dgm:t>
        <a:bodyPr/>
        <a:lstStyle/>
        <a:p>
          <a:endParaRPr lang="fr-FR"/>
        </a:p>
      </dgm:t>
    </dgm:pt>
    <dgm:pt modelId="{CD821BCF-B7CD-428D-838A-04734D9BDAC9}">
      <dgm:prSet/>
      <dgm:spPr/>
      <dgm:t>
        <a:bodyPr/>
        <a:lstStyle/>
        <a:p>
          <a:r>
            <a:rPr lang="fr-FR" dirty="0"/>
            <a:t>Contribuer à la préparation des textes législatifs relatifs au contrôle automatisé des infractions au code de la route ;</a:t>
          </a:r>
        </a:p>
      </dgm:t>
    </dgm:pt>
    <dgm:pt modelId="{53A53A0E-E13D-42BA-A638-8D02B2316197}" type="parTrans" cxnId="{1676DF37-E343-46B0-91F7-D9F7CBCD9B52}">
      <dgm:prSet/>
      <dgm:spPr/>
      <dgm:t>
        <a:bodyPr/>
        <a:lstStyle/>
        <a:p>
          <a:endParaRPr lang="fr-FR"/>
        </a:p>
      </dgm:t>
    </dgm:pt>
    <dgm:pt modelId="{2E3529B2-2066-4235-A868-6BB9907982D9}" type="sibTrans" cxnId="{1676DF37-E343-46B0-91F7-D9F7CBCD9B52}">
      <dgm:prSet/>
      <dgm:spPr/>
      <dgm:t>
        <a:bodyPr/>
        <a:lstStyle/>
        <a:p>
          <a:endParaRPr lang="fr-FR"/>
        </a:p>
      </dgm:t>
    </dgm:pt>
    <dgm:pt modelId="{F43ACA0F-2F8E-4C36-80E7-82E558AD42C1}">
      <dgm:prSet/>
      <dgm:spPr/>
      <dgm:t>
        <a:bodyPr/>
        <a:lstStyle/>
        <a:p>
          <a:r>
            <a:rPr lang="fr-FR" dirty="0"/>
            <a:t>Gérer la fourniture et la maintenance des équipements de contrôle et de sécurité routière et leur mise à la disposition des services de contrôle et des parties concernées ;</a:t>
          </a:r>
        </a:p>
      </dgm:t>
    </dgm:pt>
    <dgm:pt modelId="{15893325-7468-4B79-ABC6-5C512086A9F3}" type="parTrans" cxnId="{710DACD2-C26D-4E2B-88EC-75949DEF7916}">
      <dgm:prSet/>
      <dgm:spPr/>
      <dgm:t>
        <a:bodyPr/>
        <a:lstStyle/>
        <a:p>
          <a:endParaRPr lang="fr-FR"/>
        </a:p>
      </dgm:t>
    </dgm:pt>
    <dgm:pt modelId="{D01BC46E-C0B3-47FA-8624-1507E2683381}" type="sibTrans" cxnId="{710DACD2-C26D-4E2B-88EC-75949DEF7916}">
      <dgm:prSet/>
      <dgm:spPr/>
      <dgm:t>
        <a:bodyPr/>
        <a:lstStyle/>
        <a:p>
          <a:endParaRPr lang="fr-FR"/>
        </a:p>
      </dgm:t>
    </dgm:pt>
    <dgm:pt modelId="{92DD3E4C-2575-46E9-8161-FF031D979BEB}" type="pres">
      <dgm:prSet presAssocID="{B764B8FC-EA1D-4381-A9EC-691C57B4AFE5}" presName="Name0" presStyleCnt="0">
        <dgm:presLayoutVars>
          <dgm:dir/>
          <dgm:resizeHandles val="exact"/>
        </dgm:presLayoutVars>
      </dgm:prSet>
      <dgm:spPr/>
    </dgm:pt>
    <dgm:pt modelId="{ECEE16D4-7C25-4F16-A31B-E4C6F66864F9}" type="pres">
      <dgm:prSet presAssocID="{44E523B8-0911-49ED-BAD3-4E610E117CE6}" presName="composite" presStyleCnt="0"/>
      <dgm:spPr/>
    </dgm:pt>
    <dgm:pt modelId="{58671EAB-422B-49CD-8436-F32F630AE8F1}" type="pres">
      <dgm:prSet presAssocID="{44E523B8-0911-49ED-BAD3-4E610E117CE6}" presName="rect1" presStyleLbl="trAlignAcc1" presStyleIdx="0" presStyleCnt="6">
        <dgm:presLayoutVars>
          <dgm:bulletEnabled val="1"/>
        </dgm:presLayoutVars>
      </dgm:prSet>
      <dgm:spPr/>
    </dgm:pt>
    <dgm:pt modelId="{75ED8A12-F9EC-4B5A-B579-A830C0C7ABE0}" type="pres">
      <dgm:prSet presAssocID="{44E523B8-0911-49ED-BAD3-4E610E117CE6}" presName="rect2" presStyleLbl="fgImgPlace1" presStyleIdx="0" presStyleCnt="6"/>
      <dgm:spPr/>
    </dgm:pt>
    <dgm:pt modelId="{2EF59304-A247-4C1F-BD60-9579B84EAFEF}" type="pres">
      <dgm:prSet presAssocID="{9F98E32F-650D-4C16-95D0-2B8656A9CD47}" presName="sibTrans" presStyleCnt="0"/>
      <dgm:spPr/>
    </dgm:pt>
    <dgm:pt modelId="{122C366A-07A2-4581-9C02-BB6107F4C979}" type="pres">
      <dgm:prSet presAssocID="{4FFF3CA0-FF85-4DAE-A002-E9ABBA1E307B}" presName="composite" presStyleCnt="0"/>
      <dgm:spPr/>
    </dgm:pt>
    <dgm:pt modelId="{84802EF9-2CB7-45B1-9FF5-1163148B4EDB}" type="pres">
      <dgm:prSet presAssocID="{4FFF3CA0-FF85-4DAE-A002-E9ABBA1E307B}" presName="rect1" presStyleLbl="trAlignAcc1" presStyleIdx="1" presStyleCnt="6">
        <dgm:presLayoutVars>
          <dgm:bulletEnabled val="1"/>
        </dgm:presLayoutVars>
      </dgm:prSet>
      <dgm:spPr/>
    </dgm:pt>
    <dgm:pt modelId="{58C8904D-0C6F-470C-8F6F-2661D030D7B7}" type="pres">
      <dgm:prSet presAssocID="{4FFF3CA0-FF85-4DAE-A002-E9ABBA1E307B}" presName="rect2" presStyleLbl="fgImgPlace1" presStyleIdx="1" presStyleCnt="6"/>
      <dgm:spPr/>
    </dgm:pt>
    <dgm:pt modelId="{8612986B-90F9-4F2E-8E1F-D471D28E2F39}" type="pres">
      <dgm:prSet presAssocID="{E58138A6-77BC-47E3-A737-722229F3646D}" presName="sibTrans" presStyleCnt="0"/>
      <dgm:spPr/>
    </dgm:pt>
    <dgm:pt modelId="{9C4477C3-1DD4-4A1D-A976-4C35BDEFA6E7}" type="pres">
      <dgm:prSet presAssocID="{22957578-B94E-497A-A708-4547FB6173B5}" presName="composite" presStyleCnt="0"/>
      <dgm:spPr/>
    </dgm:pt>
    <dgm:pt modelId="{A8BDF039-57FF-4E72-B9A5-435479C8111A}" type="pres">
      <dgm:prSet presAssocID="{22957578-B94E-497A-A708-4547FB6173B5}" presName="rect1" presStyleLbl="trAlignAcc1" presStyleIdx="2" presStyleCnt="6">
        <dgm:presLayoutVars>
          <dgm:bulletEnabled val="1"/>
        </dgm:presLayoutVars>
      </dgm:prSet>
      <dgm:spPr/>
    </dgm:pt>
    <dgm:pt modelId="{5F046589-7262-4B69-8E2C-C6BC1D518337}" type="pres">
      <dgm:prSet presAssocID="{22957578-B94E-497A-A708-4547FB6173B5}" presName="rect2" presStyleLbl="fgImgPlace1" presStyleIdx="2" presStyleCnt="6"/>
      <dgm:spPr/>
    </dgm:pt>
    <dgm:pt modelId="{E550F63E-06F7-4A22-9934-60CF4B2F51CA}" type="pres">
      <dgm:prSet presAssocID="{3FF175D3-D352-4FEF-AE37-C52B70CD7636}" presName="sibTrans" presStyleCnt="0"/>
      <dgm:spPr/>
    </dgm:pt>
    <dgm:pt modelId="{693960A6-669A-4712-A9EE-F5A2EEDF6DB0}" type="pres">
      <dgm:prSet presAssocID="{EA21D55B-7F0C-45DC-982C-27B703B1344A}" presName="composite" presStyleCnt="0"/>
      <dgm:spPr/>
    </dgm:pt>
    <dgm:pt modelId="{ECA07D7F-6078-4DEF-9CAE-DE7DCE84D442}" type="pres">
      <dgm:prSet presAssocID="{EA21D55B-7F0C-45DC-982C-27B703B1344A}" presName="rect1" presStyleLbl="trAlignAcc1" presStyleIdx="3" presStyleCnt="6">
        <dgm:presLayoutVars>
          <dgm:bulletEnabled val="1"/>
        </dgm:presLayoutVars>
      </dgm:prSet>
      <dgm:spPr/>
    </dgm:pt>
    <dgm:pt modelId="{F60BDE07-B108-44C3-BF58-82E88D83C9B9}" type="pres">
      <dgm:prSet presAssocID="{EA21D55B-7F0C-45DC-982C-27B703B1344A}" presName="rect2" presStyleLbl="fgImgPlace1" presStyleIdx="3" presStyleCnt="6"/>
      <dgm:spPr/>
    </dgm:pt>
    <dgm:pt modelId="{E2376C0E-63D8-44D1-AA33-8253F18A9C65}" type="pres">
      <dgm:prSet presAssocID="{BF824535-8D35-41C1-8CC7-5BB9E7925EA8}" presName="sibTrans" presStyleCnt="0"/>
      <dgm:spPr/>
    </dgm:pt>
    <dgm:pt modelId="{1E039768-1A74-470C-9345-81FD0870D1E7}" type="pres">
      <dgm:prSet presAssocID="{CD821BCF-B7CD-428D-838A-04734D9BDAC9}" presName="composite" presStyleCnt="0"/>
      <dgm:spPr/>
    </dgm:pt>
    <dgm:pt modelId="{D52E8969-57BC-4CAF-A586-74624BC7715F}" type="pres">
      <dgm:prSet presAssocID="{CD821BCF-B7CD-428D-838A-04734D9BDAC9}" presName="rect1" presStyleLbl="trAlignAcc1" presStyleIdx="4" presStyleCnt="6">
        <dgm:presLayoutVars>
          <dgm:bulletEnabled val="1"/>
        </dgm:presLayoutVars>
      </dgm:prSet>
      <dgm:spPr/>
    </dgm:pt>
    <dgm:pt modelId="{A77E704C-8831-4884-B130-D7BC78F92C5A}" type="pres">
      <dgm:prSet presAssocID="{CD821BCF-B7CD-428D-838A-04734D9BDAC9}" presName="rect2" presStyleLbl="fgImgPlace1" presStyleIdx="4" presStyleCnt="6"/>
      <dgm:spPr/>
    </dgm:pt>
    <dgm:pt modelId="{81B09DA7-87E9-4E96-BD5A-BFB31AE0005D}" type="pres">
      <dgm:prSet presAssocID="{2E3529B2-2066-4235-A868-6BB9907982D9}" presName="sibTrans" presStyleCnt="0"/>
      <dgm:spPr/>
    </dgm:pt>
    <dgm:pt modelId="{33F7A55E-053C-4D38-BED3-A1260207CE07}" type="pres">
      <dgm:prSet presAssocID="{F43ACA0F-2F8E-4C36-80E7-82E558AD42C1}" presName="composite" presStyleCnt="0"/>
      <dgm:spPr/>
    </dgm:pt>
    <dgm:pt modelId="{6882F01C-7327-4EA0-AA62-EAA85471A0B6}" type="pres">
      <dgm:prSet presAssocID="{F43ACA0F-2F8E-4C36-80E7-82E558AD42C1}" presName="rect1" presStyleLbl="trAlignAcc1" presStyleIdx="5" presStyleCnt="6">
        <dgm:presLayoutVars>
          <dgm:bulletEnabled val="1"/>
        </dgm:presLayoutVars>
      </dgm:prSet>
      <dgm:spPr/>
    </dgm:pt>
    <dgm:pt modelId="{ABF2EC1C-8F51-4FA6-9059-0BE23587D388}" type="pres">
      <dgm:prSet presAssocID="{F43ACA0F-2F8E-4C36-80E7-82E558AD42C1}" presName="rect2" presStyleLbl="fgImgPlace1" presStyleIdx="5" presStyleCnt="6"/>
      <dgm:spPr/>
    </dgm:pt>
  </dgm:ptLst>
  <dgm:cxnLst>
    <dgm:cxn modelId="{1EF9C036-D9A1-4CC1-B97B-3624269BCD70}" srcId="{B764B8FC-EA1D-4381-A9EC-691C57B4AFE5}" destId="{4FFF3CA0-FF85-4DAE-A002-E9ABBA1E307B}" srcOrd="1" destOrd="0" parTransId="{1E4AE07B-2A9E-4C52-880A-1F743C13B870}" sibTransId="{E58138A6-77BC-47E3-A737-722229F3646D}"/>
    <dgm:cxn modelId="{1676DF37-E343-46B0-91F7-D9F7CBCD9B52}" srcId="{B764B8FC-EA1D-4381-A9EC-691C57B4AFE5}" destId="{CD821BCF-B7CD-428D-838A-04734D9BDAC9}" srcOrd="4" destOrd="0" parTransId="{53A53A0E-E13D-42BA-A638-8D02B2316197}" sibTransId="{2E3529B2-2066-4235-A868-6BB9907982D9}"/>
    <dgm:cxn modelId="{50E14A3B-92E8-45F8-8FA8-4327FA00B005}" srcId="{B764B8FC-EA1D-4381-A9EC-691C57B4AFE5}" destId="{22957578-B94E-497A-A708-4547FB6173B5}" srcOrd="2" destOrd="0" parTransId="{B63FAAF2-B8DC-4B4E-A18A-3E5E86C345D1}" sibTransId="{3FF175D3-D352-4FEF-AE37-C52B70CD7636}"/>
    <dgm:cxn modelId="{2536934D-6C07-435A-884C-EBB3DE250F3C}" type="presOf" srcId="{22957578-B94E-497A-A708-4547FB6173B5}" destId="{A8BDF039-57FF-4E72-B9A5-435479C8111A}" srcOrd="0" destOrd="0" presId="urn:microsoft.com/office/officeart/2008/layout/PictureStrips"/>
    <dgm:cxn modelId="{27475C75-D2F4-4FDA-8B85-FFD2EB053C83}" type="presOf" srcId="{44E523B8-0911-49ED-BAD3-4E610E117CE6}" destId="{58671EAB-422B-49CD-8436-F32F630AE8F1}" srcOrd="0" destOrd="0" presId="urn:microsoft.com/office/officeart/2008/layout/PictureStrips"/>
    <dgm:cxn modelId="{A5DD6D89-207D-44D2-B396-C542DFE58409}" type="presOf" srcId="{B764B8FC-EA1D-4381-A9EC-691C57B4AFE5}" destId="{92DD3E4C-2575-46E9-8161-FF031D979BEB}" srcOrd="0" destOrd="0" presId="urn:microsoft.com/office/officeart/2008/layout/PictureStrips"/>
    <dgm:cxn modelId="{9B6B848E-84A2-4CB6-BFE3-12F47B62BBB6}" srcId="{B764B8FC-EA1D-4381-A9EC-691C57B4AFE5}" destId="{EA21D55B-7F0C-45DC-982C-27B703B1344A}" srcOrd="3" destOrd="0" parTransId="{ED1D627C-35AA-422E-B7DF-022364B9A246}" sibTransId="{BF824535-8D35-41C1-8CC7-5BB9E7925EA8}"/>
    <dgm:cxn modelId="{F4C0ED9E-1629-4244-A528-5C1C5A35FB10}" type="presOf" srcId="{4FFF3CA0-FF85-4DAE-A002-E9ABBA1E307B}" destId="{84802EF9-2CB7-45B1-9FF5-1163148B4EDB}" srcOrd="0" destOrd="0" presId="urn:microsoft.com/office/officeart/2008/layout/PictureStrips"/>
    <dgm:cxn modelId="{B3C80CAB-DBAF-4E5A-A985-2C3D3DD84EF2}" srcId="{B764B8FC-EA1D-4381-A9EC-691C57B4AFE5}" destId="{44E523B8-0911-49ED-BAD3-4E610E117CE6}" srcOrd="0" destOrd="0" parTransId="{E0A459C4-808F-46A6-A8D8-6396B49156C3}" sibTransId="{9F98E32F-650D-4C16-95D0-2B8656A9CD47}"/>
    <dgm:cxn modelId="{A5E9DBAC-E192-4EF6-8C33-054E89E9D5F3}" type="presOf" srcId="{CD821BCF-B7CD-428D-838A-04734D9BDAC9}" destId="{D52E8969-57BC-4CAF-A586-74624BC7715F}" srcOrd="0" destOrd="0" presId="urn:microsoft.com/office/officeart/2008/layout/PictureStrips"/>
    <dgm:cxn modelId="{710DACD2-C26D-4E2B-88EC-75949DEF7916}" srcId="{B764B8FC-EA1D-4381-A9EC-691C57B4AFE5}" destId="{F43ACA0F-2F8E-4C36-80E7-82E558AD42C1}" srcOrd="5" destOrd="0" parTransId="{15893325-7468-4B79-ABC6-5C512086A9F3}" sibTransId="{D01BC46E-C0B3-47FA-8624-1507E2683381}"/>
    <dgm:cxn modelId="{61A4B9D2-3EDA-43CC-92D1-5DD92006D8F7}" type="presOf" srcId="{EA21D55B-7F0C-45DC-982C-27B703B1344A}" destId="{ECA07D7F-6078-4DEF-9CAE-DE7DCE84D442}" srcOrd="0" destOrd="0" presId="urn:microsoft.com/office/officeart/2008/layout/PictureStrips"/>
    <dgm:cxn modelId="{256E74DA-1EDE-4FED-8DC9-1DDB78B0F70A}" type="presOf" srcId="{F43ACA0F-2F8E-4C36-80E7-82E558AD42C1}" destId="{6882F01C-7327-4EA0-AA62-EAA85471A0B6}" srcOrd="0" destOrd="0" presId="urn:microsoft.com/office/officeart/2008/layout/PictureStrips"/>
    <dgm:cxn modelId="{AB61C4CE-EFB4-42CB-B154-7C9771FB002B}" type="presParOf" srcId="{92DD3E4C-2575-46E9-8161-FF031D979BEB}" destId="{ECEE16D4-7C25-4F16-A31B-E4C6F66864F9}" srcOrd="0" destOrd="0" presId="urn:microsoft.com/office/officeart/2008/layout/PictureStrips"/>
    <dgm:cxn modelId="{BEEE8A68-671C-40E6-9F60-BBFE7AA9102E}" type="presParOf" srcId="{ECEE16D4-7C25-4F16-A31B-E4C6F66864F9}" destId="{58671EAB-422B-49CD-8436-F32F630AE8F1}" srcOrd="0" destOrd="0" presId="urn:microsoft.com/office/officeart/2008/layout/PictureStrips"/>
    <dgm:cxn modelId="{02CA2F7B-E7A3-4590-8449-2FCD8E914061}" type="presParOf" srcId="{ECEE16D4-7C25-4F16-A31B-E4C6F66864F9}" destId="{75ED8A12-F9EC-4B5A-B579-A830C0C7ABE0}" srcOrd="1" destOrd="0" presId="urn:microsoft.com/office/officeart/2008/layout/PictureStrips"/>
    <dgm:cxn modelId="{F6625FD8-4F0F-4610-A91C-DD36CCDD5765}" type="presParOf" srcId="{92DD3E4C-2575-46E9-8161-FF031D979BEB}" destId="{2EF59304-A247-4C1F-BD60-9579B84EAFEF}" srcOrd="1" destOrd="0" presId="urn:microsoft.com/office/officeart/2008/layout/PictureStrips"/>
    <dgm:cxn modelId="{B30387A1-D2BA-4993-95F0-3E327C0E5CD2}" type="presParOf" srcId="{92DD3E4C-2575-46E9-8161-FF031D979BEB}" destId="{122C366A-07A2-4581-9C02-BB6107F4C979}" srcOrd="2" destOrd="0" presId="urn:microsoft.com/office/officeart/2008/layout/PictureStrips"/>
    <dgm:cxn modelId="{0F186FF8-D166-42FF-A97D-006D8ABFFCB0}" type="presParOf" srcId="{122C366A-07A2-4581-9C02-BB6107F4C979}" destId="{84802EF9-2CB7-45B1-9FF5-1163148B4EDB}" srcOrd="0" destOrd="0" presId="urn:microsoft.com/office/officeart/2008/layout/PictureStrips"/>
    <dgm:cxn modelId="{5F8B298F-29BC-4556-A1C2-0BE459F67B45}" type="presParOf" srcId="{122C366A-07A2-4581-9C02-BB6107F4C979}" destId="{58C8904D-0C6F-470C-8F6F-2661D030D7B7}" srcOrd="1" destOrd="0" presId="urn:microsoft.com/office/officeart/2008/layout/PictureStrips"/>
    <dgm:cxn modelId="{F539C961-D917-43E5-9CB1-BD02B15AF622}" type="presParOf" srcId="{92DD3E4C-2575-46E9-8161-FF031D979BEB}" destId="{8612986B-90F9-4F2E-8E1F-D471D28E2F39}" srcOrd="3" destOrd="0" presId="urn:microsoft.com/office/officeart/2008/layout/PictureStrips"/>
    <dgm:cxn modelId="{C989EF60-4A85-4D4E-B837-A4FB39CF41BF}" type="presParOf" srcId="{92DD3E4C-2575-46E9-8161-FF031D979BEB}" destId="{9C4477C3-1DD4-4A1D-A976-4C35BDEFA6E7}" srcOrd="4" destOrd="0" presId="urn:microsoft.com/office/officeart/2008/layout/PictureStrips"/>
    <dgm:cxn modelId="{C4D2EA3D-2045-4A07-971B-987F9A5F07A8}" type="presParOf" srcId="{9C4477C3-1DD4-4A1D-A976-4C35BDEFA6E7}" destId="{A8BDF039-57FF-4E72-B9A5-435479C8111A}" srcOrd="0" destOrd="0" presId="urn:microsoft.com/office/officeart/2008/layout/PictureStrips"/>
    <dgm:cxn modelId="{97FBF4F2-B815-4A4E-9050-6BCAE948E802}" type="presParOf" srcId="{9C4477C3-1DD4-4A1D-A976-4C35BDEFA6E7}" destId="{5F046589-7262-4B69-8E2C-C6BC1D518337}" srcOrd="1" destOrd="0" presId="urn:microsoft.com/office/officeart/2008/layout/PictureStrips"/>
    <dgm:cxn modelId="{BC68FF84-8A51-4536-920A-8612A5C3622F}" type="presParOf" srcId="{92DD3E4C-2575-46E9-8161-FF031D979BEB}" destId="{E550F63E-06F7-4A22-9934-60CF4B2F51CA}" srcOrd="5" destOrd="0" presId="urn:microsoft.com/office/officeart/2008/layout/PictureStrips"/>
    <dgm:cxn modelId="{0A5492DB-8A30-4955-B280-92F2DA4273EB}" type="presParOf" srcId="{92DD3E4C-2575-46E9-8161-FF031D979BEB}" destId="{693960A6-669A-4712-A9EE-F5A2EEDF6DB0}" srcOrd="6" destOrd="0" presId="urn:microsoft.com/office/officeart/2008/layout/PictureStrips"/>
    <dgm:cxn modelId="{D5313C2C-4CB8-4838-B5F7-CD3CC5396E69}" type="presParOf" srcId="{693960A6-669A-4712-A9EE-F5A2EEDF6DB0}" destId="{ECA07D7F-6078-4DEF-9CAE-DE7DCE84D442}" srcOrd="0" destOrd="0" presId="urn:microsoft.com/office/officeart/2008/layout/PictureStrips"/>
    <dgm:cxn modelId="{9C2C4EE8-F951-4D8F-96F6-212D5629F98B}" type="presParOf" srcId="{693960A6-669A-4712-A9EE-F5A2EEDF6DB0}" destId="{F60BDE07-B108-44C3-BF58-82E88D83C9B9}" srcOrd="1" destOrd="0" presId="urn:microsoft.com/office/officeart/2008/layout/PictureStrips"/>
    <dgm:cxn modelId="{64176A4F-6D64-4B0C-9C91-615D1499EE61}" type="presParOf" srcId="{92DD3E4C-2575-46E9-8161-FF031D979BEB}" destId="{E2376C0E-63D8-44D1-AA33-8253F18A9C65}" srcOrd="7" destOrd="0" presId="urn:microsoft.com/office/officeart/2008/layout/PictureStrips"/>
    <dgm:cxn modelId="{8376D3F3-2C66-4B95-93D7-4A566E6469A6}" type="presParOf" srcId="{92DD3E4C-2575-46E9-8161-FF031D979BEB}" destId="{1E039768-1A74-470C-9345-81FD0870D1E7}" srcOrd="8" destOrd="0" presId="urn:microsoft.com/office/officeart/2008/layout/PictureStrips"/>
    <dgm:cxn modelId="{F7A19221-8044-4230-97B2-CBDE3A3D01BE}" type="presParOf" srcId="{1E039768-1A74-470C-9345-81FD0870D1E7}" destId="{D52E8969-57BC-4CAF-A586-74624BC7715F}" srcOrd="0" destOrd="0" presId="urn:microsoft.com/office/officeart/2008/layout/PictureStrips"/>
    <dgm:cxn modelId="{9DCEEDAE-4BF6-4192-A713-5E6F29A80073}" type="presParOf" srcId="{1E039768-1A74-470C-9345-81FD0870D1E7}" destId="{A77E704C-8831-4884-B130-D7BC78F92C5A}" srcOrd="1" destOrd="0" presId="urn:microsoft.com/office/officeart/2008/layout/PictureStrips"/>
    <dgm:cxn modelId="{50467FAC-55B6-460A-AC1F-F7A950004222}" type="presParOf" srcId="{92DD3E4C-2575-46E9-8161-FF031D979BEB}" destId="{81B09DA7-87E9-4E96-BD5A-BFB31AE0005D}" srcOrd="9" destOrd="0" presId="urn:microsoft.com/office/officeart/2008/layout/PictureStrips"/>
    <dgm:cxn modelId="{D79E0ED5-B9C2-4B40-BA01-0075FFDBE956}" type="presParOf" srcId="{92DD3E4C-2575-46E9-8161-FF031D979BEB}" destId="{33F7A55E-053C-4D38-BED3-A1260207CE07}" srcOrd="10" destOrd="0" presId="urn:microsoft.com/office/officeart/2008/layout/PictureStrips"/>
    <dgm:cxn modelId="{6D504786-C734-4BB1-B695-A197ED970983}" type="presParOf" srcId="{33F7A55E-053C-4D38-BED3-A1260207CE07}" destId="{6882F01C-7327-4EA0-AA62-EAA85471A0B6}" srcOrd="0" destOrd="0" presId="urn:microsoft.com/office/officeart/2008/layout/PictureStrips"/>
    <dgm:cxn modelId="{031E4B4F-B23C-48AD-902A-3A9C6BB2E95D}" type="presParOf" srcId="{33F7A55E-053C-4D38-BED3-A1260207CE07}" destId="{ABF2EC1C-8F51-4FA6-9059-0BE23587D38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671EAB-422B-49CD-8436-F32F630AE8F1}">
      <dsp:nvSpPr>
        <dsp:cNvPr id="0" name=""/>
        <dsp:cNvSpPr/>
      </dsp:nvSpPr>
      <dsp:spPr>
        <a:xfrm>
          <a:off x="161131" y="721227"/>
          <a:ext cx="3771900" cy="117871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98386" tIns="57150" rIns="57150" bIns="57150" numCol="1" spcCol="1270" anchor="ctr" anchorCtr="0">
          <a:noAutofit/>
        </a:bodyPr>
        <a:lstStyle/>
        <a:p>
          <a:pPr marL="0" lvl="0" indent="0" algn="l" defTabSz="666750">
            <a:lnSpc>
              <a:spcPct val="90000"/>
            </a:lnSpc>
            <a:spcBef>
              <a:spcPct val="0"/>
            </a:spcBef>
            <a:spcAft>
              <a:spcPct val="35000"/>
            </a:spcAft>
            <a:buFont typeface="Wingdings" panose="05000000000000000000" pitchFamily="2" charset="2"/>
            <a:buNone/>
          </a:pPr>
          <a:r>
            <a:rPr lang="fr-FR" sz="1500" kern="1200" dirty="0"/>
            <a:t>Préparer les plans d'action pour la mise en œuvre de la stratégie de l'Agence en matière de contrôle automatisé ;</a:t>
          </a:r>
        </a:p>
      </dsp:txBody>
      <dsp:txXfrm>
        <a:off x="161131" y="721227"/>
        <a:ext cx="3771900" cy="1178718"/>
      </dsp:txXfrm>
    </dsp:sp>
    <dsp:sp modelId="{75ED8A12-F9EC-4B5A-B579-A830C0C7ABE0}">
      <dsp:nvSpPr>
        <dsp:cNvPr id="0" name=""/>
        <dsp:cNvSpPr/>
      </dsp:nvSpPr>
      <dsp:spPr>
        <a:xfrm>
          <a:off x="3968" y="550968"/>
          <a:ext cx="825103" cy="1237654"/>
        </a:xfrm>
        <a:prstGeom prst="rect">
          <a:avLst/>
        </a:prstGeom>
        <a:solidFill>
          <a:schemeClr val="accent5">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4802EF9-2CB7-45B1-9FF5-1163148B4EDB}">
      <dsp:nvSpPr>
        <dsp:cNvPr id="0" name=""/>
        <dsp:cNvSpPr/>
      </dsp:nvSpPr>
      <dsp:spPr>
        <a:xfrm>
          <a:off x="4352131" y="721227"/>
          <a:ext cx="3771900" cy="117871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98386"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Gérer l'acquisition, l'installation, le redéploiement et la maintenance des équipements de contrôle et de constatation automatisés des infractions au code de la route ;</a:t>
          </a:r>
        </a:p>
      </dsp:txBody>
      <dsp:txXfrm>
        <a:off x="4352131" y="721227"/>
        <a:ext cx="3771900" cy="1178718"/>
      </dsp:txXfrm>
    </dsp:sp>
    <dsp:sp modelId="{58C8904D-0C6F-470C-8F6F-2661D030D7B7}">
      <dsp:nvSpPr>
        <dsp:cNvPr id="0" name=""/>
        <dsp:cNvSpPr/>
      </dsp:nvSpPr>
      <dsp:spPr>
        <a:xfrm>
          <a:off x="4194968" y="550968"/>
          <a:ext cx="825103" cy="1237654"/>
        </a:xfrm>
        <a:prstGeom prst="rect">
          <a:avLst/>
        </a:prstGeom>
        <a:solidFill>
          <a:schemeClr val="accent5">
            <a:tint val="50000"/>
            <a:hueOff val="-1477794"/>
            <a:satOff val="-2599"/>
            <a:lumOff val="-334"/>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8BDF039-57FF-4E72-B9A5-435479C8111A}">
      <dsp:nvSpPr>
        <dsp:cNvPr id="0" name=""/>
        <dsp:cNvSpPr/>
      </dsp:nvSpPr>
      <dsp:spPr>
        <a:xfrm>
          <a:off x="161131" y="2205103"/>
          <a:ext cx="3771900" cy="117871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98386"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Assurer la conformité des équipements de contrôle à la règlementation en vigueur ;</a:t>
          </a:r>
        </a:p>
      </dsp:txBody>
      <dsp:txXfrm>
        <a:off x="161131" y="2205103"/>
        <a:ext cx="3771900" cy="1178718"/>
      </dsp:txXfrm>
    </dsp:sp>
    <dsp:sp modelId="{5F046589-7262-4B69-8E2C-C6BC1D518337}">
      <dsp:nvSpPr>
        <dsp:cNvPr id="0" name=""/>
        <dsp:cNvSpPr/>
      </dsp:nvSpPr>
      <dsp:spPr>
        <a:xfrm>
          <a:off x="3968" y="2034844"/>
          <a:ext cx="825103" cy="1237654"/>
        </a:xfrm>
        <a:prstGeom prst="rect">
          <a:avLst/>
        </a:prstGeom>
        <a:solidFill>
          <a:schemeClr val="accent5">
            <a:tint val="50000"/>
            <a:hueOff val="-2955588"/>
            <a:satOff val="-5199"/>
            <a:lumOff val="-669"/>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CA07D7F-6078-4DEF-9CAE-DE7DCE84D442}">
      <dsp:nvSpPr>
        <dsp:cNvPr id="0" name=""/>
        <dsp:cNvSpPr/>
      </dsp:nvSpPr>
      <dsp:spPr>
        <a:xfrm>
          <a:off x="4352131" y="2205103"/>
          <a:ext cx="3771900" cy="117871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98386"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Gérer le système de contrôle et de constatation automatisés des infractions ;</a:t>
          </a:r>
        </a:p>
      </dsp:txBody>
      <dsp:txXfrm>
        <a:off x="4352131" y="2205103"/>
        <a:ext cx="3771900" cy="1178718"/>
      </dsp:txXfrm>
    </dsp:sp>
    <dsp:sp modelId="{F60BDE07-B108-44C3-BF58-82E88D83C9B9}">
      <dsp:nvSpPr>
        <dsp:cNvPr id="0" name=""/>
        <dsp:cNvSpPr/>
      </dsp:nvSpPr>
      <dsp:spPr>
        <a:xfrm>
          <a:off x="4194968" y="2034844"/>
          <a:ext cx="825103" cy="1237654"/>
        </a:xfrm>
        <a:prstGeom prst="rect">
          <a:avLst/>
        </a:prstGeom>
        <a:solidFill>
          <a:schemeClr val="accent5">
            <a:tint val="50000"/>
            <a:hueOff val="-4433383"/>
            <a:satOff val="-7798"/>
            <a:lumOff val="-1003"/>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52E8969-57BC-4CAF-A586-74624BC7715F}">
      <dsp:nvSpPr>
        <dsp:cNvPr id="0" name=""/>
        <dsp:cNvSpPr/>
      </dsp:nvSpPr>
      <dsp:spPr>
        <a:xfrm>
          <a:off x="161131" y="3688979"/>
          <a:ext cx="3771900" cy="117871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98386"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Contribuer à la préparation des textes législatifs relatifs au contrôle automatisé des infractions au code de la route ;</a:t>
          </a:r>
        </a:p>
      </dsp:txBody>
      <dsp:txXfrm>
        <a:off x="161131" y="3688979"/>
        <a:ext cx="3771900" cy="1178718"/>
      </dsp:txXfrm>
    </dsp:sp>
    <dsp:sp modelId="{A77E704C-8831-4884-B130-D7BC78F92C5A}">
      <dsp:nvSpPr>
        <dsp:cNvPr id="0" name=""/>
        <dsp:cNvSpPr/>
      </dsp:nvSpPr>
      <dsp:spPr>
        <a:xfrm>
          <a:off x="3968" y="3518720"/>
          <a:ext cx="825103" cy="1237654"/>
        </a:xfrm>
        <a:prstGeom prst="rect">
          <a:avLst/>
        </a:prstGeom>
        <a:solidFill>
          <a:schemeClr val="accent5">
            <a:tint val="50000"/>
            <a:hueOff val="-5911176"/>
            <a:satOff val="-10398"/>
            <a:lumOff val="-1338"/>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882F01C-7327-4EA0-AA62-EAA85471A0B6}">
      <dsp:nvSpPr>
        <dsp:cNvPr id="0" name=""/>
        <dsp:cNvSpPr/>
      </dsp:nvSpPr>
      <dsp:spPr>
        <a:xfrm>
          <a:off x="4352131" y="3688979"/>
          <a:ext cx="3771900" cy="117871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98386"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Gérer la fourniture et la maintenance des équipements de contrôle et de sécurité routière et leur mise à la disposition des services de contrôle et des parties concernées ;</a:t>
          </a:r>
        </a:p>
      </dsp:txBody>
      <dsp:txXfrm>
        <a:off x="4352131" y="3688979"/>
        <a:ext cx="3771900" cy="1178718"/>
      </dsp:txXfrm>
    </dsp:sp>
    <dsp:sp modelId="{ABF2EC1C-8F51-4FA6-9059-0BE23587D388}">
      <dsp:nvSpPr>
        <dsp:cNvPr id="0" name=""/>
        <dsp:cNvSpPr/>
      </dsp:nvSpPr>
      <dsp:spPr>
        <a:xfrm>
          <a:off x="4194968" y="3518720"/>
          <a:ext cx="825103" cy="1237654"/>
        </a:xfrm>
        <a:prstGeom prst="rect">
          <a:avLst/>
        </a:prstGeom>
        <a:solidFill>
          <a:schemeClr val="accent5">
            <a:tint val="50000"/>
            <a:hueOff val="-7388970"/>
            <a:satOff val="-12997"/>
            <a:lumOff val="-167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CCB89-FBB8-420F-8B73-36BD9E722E91}" type="datetimeFigureOut">
              <a:rPr lang="fr-FR" smtClean="0"/>
              <a:t>25/09/2023</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B82BCD-5A88-4F82-92DE-58FFD424A754}" type="slidenum">
              <a:rPr lang="fr-FR" smtClean="0"/>
              <a:t>‹N°›</a:t>
            </a:fld>
            <a:endParaRPr lang="fr-FR" dirty="0"/>
          </a:p>
        </p:txBody>
      </p:sp>
    </p:spTree>
    <p:extLst>
      <p:ext uri="{BB962C8B-B14F-4D97-AF65-F5344CB8AC3E}">
        <p14:creationId xmlns:p14="http://schemas.microsoft.com/office/powerpoint/2010/main" val="4268237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C’est un honneur et un plaisir pour vous présenter le traitement automatisé des infractions au code de la route au Maroc </a:t>
            </a:r>
          </a:p>
        </p:txBody>
      </p:sp>
      <p:sp>
        <p:nvSpPr>
          <p:cNvPr id="4" name="Espace réservé du numéro de diapositive 3"/>
          <p:cNvSpPr>
            <a:spLocks noGrp="1"/>
          </p:cNvSpPr>
          <p:nvPr>
            <p:ph type="sldNum" sz="quarter" idx="10"/>
          </p:nvPr>
        </p:nvSpPr>
        <p:spPr/>
        <p:txBody>
          <a:bodyPr/>
          <a:lstStyle/>
          <a:p>
            <a:fld id="{CAB82BCD-5A88-4F82-92DE-58FFD424A754}" type="slidenum">
              <a:rPr lang="fr-FR" smtClean="0"/>
              <a:t>1</a:t>
            </a:fld>
            <a:endParaRPr lang="fr-FR" dirty="0"/>
          </a:p>
        </p:txBody>
      </p:sp>
    </p:spTree>
    <p:extLst>
      <p:ext uri="{BB962C8B-B14F-4D97-AF65-F5344CB8AC3E}">
        <p14:creationId xmlns:p14="http://schemas.microsoft.com/office/powerpoint/2010/main" val="1547458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 présentation va s’articuler autour des points suivants: </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2</a:t>
            </a:fld>
            <a:endParaRPr lang="fr-FR" dirty="0"/>
          </a:p>
        </p:txBody>
      </p:sp>
    </p:spTree>
    <p:extLst>
      <p:ext uri="{BB962C8B-B14F-4D97-AF65-F5344CB8AC3E}">
        <p14:creationId xmlns:p14="http://schemas.microsoft.com/office/powerpoint/2010/main" val="2422551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5d2cabac8_1_10: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5d2cabac8_1_10: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067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déploiement du système de contrôle automatisé s’inscrit parfaitement dans la mise en œuvre de la stratégie nationale de la sécurité routière pour la décennie 2017-2026.</a:t>
            </a:r>
          </a:p>
          <a:p>
            <a:r>
              <a:rPr lang="fr-FR" dirty="0"/>
              <a:t>Cette stratégie s’est fixer un objectif ambitieux qui est de réduire le nombre des tués de 50% à l’horizon 2026</a:t>
            </a:r>
          </a:p>
          <a:p>
            <a:r>
              <a:rPr lang="fr-FR" dirty="0"/>
              <a:t>Cette stratégie s’est basée sur 5 paliers principaux: pilier relatif au management institutionnel de la sécurité routière, piliers relatif à l’infrastructure, pilier relatif au véhicules, piliers relatif au secourisme, et le piliers contrôle et sanction qui encadre l'objet de notre présentation</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4</a:t>
            </a:fld>
            <a:endParaRPr lang="fr-FR" dirty="0"/>
          </a:p>
        </p:txBody>
      </p:sp>
    </p:spTree>
    <p:extLst>
      <p:ext uri="{BB962C8B-B14F-4D97-AF65-F5344CB8AC3E}">
        <p14:creationId xmlns:p14="http://schemas.microsoft.com/office/powerpoint/2010/main" val="3217633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objectifs principaux du contrôle automatisé peuvent être résumé en </a:t>
            </a:r>
          </a:p>
          <a:p>
            <a:r>
              <a:rPr lang="fr-FR" dirty="0"/>
              <a:t>Premier objectif : produire la dissuasion générale chez les conducteur</a:t>
            </a:r>
          </a:p>
          <a:p>
            <a:r>
              <a:rPr lang="fr-FR" dirty="0"/>
              <a:t>Objectif 2 luter contre la récidive qui consiste à sanctionner pour empêcher la récidive</a:t>
            </a:r>
          </a:p>
          <a:p>
            <a:r>
              <a:rPr lang="fr-FR" dirty="0"/>
              <a:t>Troisième objectif: Traitement localisé des ZAAC qui consiste à modifier durablement le comportement ...</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5</a:t>
            </a:fld>
            <a:endParaRPr lang="fr-FR" dirty="0"/>
          </a:p>
        </p:txBody>
      </p:sp>
    </p:spTree>
    <p:extLst>
      <p:ext uri="{BB962C8B-B14F-4D97-AF65-F5344CB8AC3E}">
        <p14:creationId xmlns:p14="http://schemas.microsoft.com/office/powerpoint/2010/main" val="3667896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Me CA est connu par les caractéristiques suivantes</a:t>
            </a:r>
          </a:p>
          <a:p>
            <a:r>
              <a:rPr lang="fr-FR" dirty="0"/>
              <a:t>Précision grâce au taux d’erreur des appareil qui sont beaucoup plus faible aux marges tolérés</a:t>
            </a:r>
          </a:p>
          <a:p>
            <a:r>
              <a:rPr lang="fr-FR" dirty="0"/>
              <a:t>L’efficacité: par ce que ces appareil fonctionnent 7/7 et 24/24 même les jours fériés et dans toutes les condition climatique</a:t>
            </a:r>
          </a:p>
          <a:p>
            <a:r>
              <a:rPr lang="fr-FR" dirty="0"/>
              <a:t>La rapidité puisque il permet de traitement en masse</a:t>
            </a:r>
          </a:p>
          <a:p>
            <a:r>
              <a:rPr lang="fr-FR" dirty="0"/>
              <a:t>L’objectivité : puisque les appareil ne font pas de distinction entre les véhicules et il n’y pas d’intervention humaine</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6</a:t>
            </a:fld>
            <a:endParaRPr lang="fr-FR" dirty="0"/>
          </a:p>
        </p:txBody>
      </p:sp>
    </p:spTree>
    <p:extLst>
      <p:ext uri="{BB962C8B-B14F-4D97-AF65-F5344CB8AC3E}">
        <p14:creationId xmlns:p14="http://schemas.microsoft.com/office/powerpoint/2010/main" val="319036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La mise en place du contrôle automatisé nécessite un prérequis primordiale, c’est la base juridique</a:t>
            </a:r>
          </a:p>
          <a:p>
            <a:r>
              <a:rPr lang="fr-FR" sz="1200" kern="1200" dirty="0">
                <a:solidFill>
                  <a:schemeClr val="tx1"/>
                </a:solidFill>
                <a:effectLst/>
                <a:latin typeface="+mn-lt"/>
                <a:ea typeface="+mn-ea"/>
                <a:cs typeface="+mn-cs"/>
              </a:rPr>
              <a:t>C’est pour cette raison que l’action législative est en effet ...</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7</a:t>
            </a:fld>
            <a:endParaRPr lang="fr-FR" dirty="0"/>
          </a:p>
        </p:txBody>
      </p:sp>
    </p:spTree>
    <p:extLst>
      <p:ext uri="{BB962C8B-B14F-4D97-AF65-F5344CB8AC3E}">
        <p14:creationId xmlns:p14="http://schemas.microsoft.com/office/powerpoint/2010/main" val="3967659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principale missions du CNTI peuvent être résumées en:</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8</a:t>
            </a:fld>
            <a:endParaRPr lang="fr-FR" dirty="0"/>
          </a:p>
        </p:txBody>
      </p:sp>
    </p:spTree>
    <p:extLst>
      <p:ext uri="{BB962C8B-B14F-4D97-AF65-F5344CB8AC3E}">
        <p14:creationId xmlns:p14="http://schemas.microsoft.com/office/powerpoint/2010/main" val="2068309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5d2cabac8_1_10: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5d2cabac8_1_10: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L’évolution du parc des radars a connut une augmentation progressive d’année en année</a:t>
            </a:r>
          </a:p>
          <a:p>
            <a:pPr marL="0" lvl="0" indent="0" algn="l" rtl="0">
              <a:spcBef>
                <a:spcPts val="0"/>
              </a:spcBef>
              <a:spcAft>
                <a:spcPts val="0"/>
              </a:spcAft>
              <a:buNone/>
            </a:pPr>
            <a:endParaRPr lang="fr-FR" dirty="0"/>
          </a:p>
        </p:txBody>
      </p:sp>
    </p:spTree>
    <p:extLst>
      <p:ext uri="{BB962C8B-B14F-4D97-AF65-F5344CB8AC3E}">
        <p14:creationId xmlns:p14="http://schemas.microsoft.com/office/powerpoint/2010/main" val="1613012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L’évolution du parc des radars a connut une augmentation progressive d’année en année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a passé de 120 radars en 2018 à 1473 radars en 2023</a:t>
            </a:r>
          </a:p>
          <a:p>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10</a:t>
            </a:fld>
            <a:endParaRPr lang="fr-FR" dirty="0"/>
          </a:p>
        </p:txBody>
      </p:sp>
    </p:spTree>
    <p:extLst>
      <p:ext uri="{BB962C8B-B14F-4D97-AF65-F5344CB8AC3E}">
        <p14:creationId xmlns:p14="http://schemas.microsoft.com/office/powerpoint/2010/main" val="1768033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parc des radars fixes a évolué de 120 à 672</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parc des radars mobile a évolué de 280 à 786 en 2013</a:t>
            </a:r>
          </a:p>
          <a:p>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11</a:t>
            </a:fld>
            <a:endParaRPr lang="fr-FR" dirty="0"/>
          </a:p>
        </p:txBody>
      </p:sp>
    </p:spTree>
    <p:extLst>
      <p:ext uri="{BB962C8B-B14F-4D97-AF65-F5344CB8AC3E}">
        <p14:creationId xmlns:p14="http://schemas.microsoft.com/office/powerpoint/2010/main" val="1382870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un aperçu des radars ancienne génération de marque ROBOT d’origine allemand</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12</a:t>
            </a:fld>
            <a:endParaRPr lang="fr-FR" dirty="0"/>
          </a:p>
        </p:txBody>
      </p:sp>
    </p:spTree>
    <p:extLst>
      <p:ext uri="{BB962C8B-B14F-4D97-AF65-F5344CB8AC3E}">
        <p14:creationId xmlns:p14="http://schemas.microsoft.com/office/powerpoint/2010/main" val="3757082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les radars nouvelle génération de marque VITRONIC d’origine Allemand aussi</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13</a:t>
            </a:fld>
            <a:endParaRPr lang="fr-FR" dirty="0"/>
          </a:p>
        </p:txBody>
      </p:sp>
    </p:spTree>
    <p:extLst>
      <p:ext uri="{BB962C8B-B14F-4D97-AF65-F5344CB8AC3E}">
        <p14:creationId xmlns:p14="http://schemas.microsoft.com/office/powerpoint/2010/main" val="1912896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caractéristiques technique des radars nouvelle génération :</a:t>
            </a:r>
          </a:p>
          <a:p>
            <a:r>
              <a:rPr lang="fr-FR" dirty="0"/>
              <a:t>Permette la détection de .....</a:t>
            </a:r>
          </a:p>
          <a:p>
            <a:r>
              <a:rPr lang="fr-FR" dirty="0"/>
              <a:t>Ils permettent la discrimination </a:t>
            </a:r>
          </a:p>
          <a:p>
            <a:r>
              <a:rPr lang="fr-FR" dirty="0"/>
              <a:t>Contrôle 3 voies</a:t>
            </a:r>
          </a:p>
          <a:p>
            <a:r>
              <a:rPr lang="fr-FR" dirty="0"/>
              <a:t>Contrôle les deux flux de circulation</a:t>
            </a:r>
          </a:p>
          <a:p>
            <a:r>
              <a:rPr lang="fr-FR" dirty="0"/>
              <a:t>Comptage des véhicule</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14</a:t>
            </a:fld>
            <a:endParaRPr lang="fr-FR" dirty="0"/>
          </a:p>
        </p:txBody>
      </p:sp>
    </p:spTree>
    <p:extLst>
      <p:ext uri="{BB962C8B-B14F-4D97-AF65-F5344CB8AC3E}">
        <p14:creationId xmlns:p14="http://schemas.microsoft.com/office/powerpoint/2010/main" val="2872479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radars tronçon ou les radars de la vitesse moyenne, sont des radars qui mesure ....</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15</a:t>
            </a:fld>
            <a:endParaRPr lang="fr-FR" dirty="0"/>
          </a:p>
        </p:txBody>
      </p:sp>
    </p:spTree>
    <p:extLst>
      <p:ext uri="{BB962C8B-B14F-4D97-AF65-F5344CB8AC3E}">
        <p14:creationId xmlns:p14="http://schemas.microsoft.com/office/powerpoint/2010/main" val="3305596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radars portable de marque LTI d’origine USA</a:t>
            </a:r>
          </a:p>
          <a:p>
            <a:r>
              <a:rPr lang="fr-FR" dirty="0"/>
              <a:t>Ils permette le contrôle de l’infraction de l’excès de vitesse </a:t>
            </a:r>
          </a:p>
          <a:p>
            <a:r>
              <a:rPr lang="fr-FR" dirty="0"/>
              <a:t>Peuvent détecter le véhicule à une distance de 1200m</a:t>
            </a:r>
          </a:p>
          <a:p>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16</a:t>
            </a:fld>
            <a:endParaRPr lang="fr-FR" dirty="0"/>
          </a:p>
        </p:txBody>
      </p:sp>
    </p:spTree>
    <p:extLst>
      <p:ext uri="{BB962C8B-B14F-4D97-AF65-F5344CB8AC3E}">
        <p14:creationId xmlns:p14="http://schemas.microsoft.com/office/powerpoint/2010/main" val="664180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radars embarqués sont des radars installer à l’intérieur de véhicule, </a:t>
            </a:r>
          </a:p>
          <a:p>
            <a:r>
              <a:rPr lang="fr-FR" dirty="0"/>
              <a:t>Ils permettent presque les même fonctionnalité que les radars nouvelle génération précité</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17</a:t>
            </a:fld>
            <a:endParaRPr lang="fr-FR" dirty="0"/>
          </a:p>
        </p:txBody>
      </p:sp>
    </p:spTree>
    <p:extLst>
      <p:ext uri="{BB962C8B-B14F-4D97-AF65-F5344CB8AC3E}">
        <p14:creationId xmlns:p14="http://schemas.microsoft.com/office/powerpoint/2010/main" val="3673545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C’est une infraction d’</a:t>
            </a:r>
            <a:r>
              <a:rPr lang="fr-FR" dirty="0" err="1"/>
              <a:t>exes</a:t>
            </a:r>
            <a:r>
              <a:rPr lang="fr-FR" dirty="0"/>
              <a:t> de </a:t>
            </a:r>
            <a:r>
              <a:rPr lang="fr-FR" dirty="0" err="1"/>
              <a:t>vistesse</a:t>
            </a:r>
            <a:r>
              <a:rPr lang="fr-FR" dirty="0"/>
              <a:t> prise un radars</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18</a:t>
            </a:fld>
            <a:endParaRPr lang="fr-FR" dirty="0"/>
          </a:p>
        </p:txBody>
      </p:sp>
    </p:spTree>
    <p:extLst>
      <p:ext uri="{BB962C8B-B14F-4D97-AF65-F5344CB8AC3E}">
        <p14:creationId xmlns:p14="http://schemas.microsoft.com/office/powerpoint/2010/main" val="1070095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C’est un cas d’une infraction du non respect du feu rouge</a:t>
            </a:r>
          </a:p>
          <a:p>
            <a:r>
              <a:rPr lang="fr-FR" dirty="0"/>
              <a:t>Dans ce cas le radars prend 3 photo pour prouver que le véhicule que le véhicule à bien brulé le feu rouge</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19</a:t>
            </a:fld>
            <a:endParaRPr lang="fr-FR" dirty="0"/>
          </a:p>
        </p:txBody>
      </p:sp>
    </p:spTree>
    <p:extLst>
      <p:ext uri="{BB962C8B-B14F-4D97-AF65-F5344CB8AC3E}">
        <p14:creationId xmlns:p14="http://schemas.microsoft.com/office/powerpoint/2010/main" val="2460395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C’est un cas de vitesse moyenne, le système produit deux photos:  une à l’entrée et l’autre à la sortie de la section</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22</a:t>
            </a:fld>
            <a:endParaRPr lang="fr-FR" dirty="0"/>
          </a:p>
        </p:txBody>
      </p:sp>
    </p:spTree>
    <p:extLst>
      <p:ext uri="{BB962C8B-B14F-4D97-AF65-F5344CB8AC3E}">
        <p14:creationId xmlns:p14="http://schemas.microsoft.com/office/powerpoint/2010/main" val="396305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 autre exemple d’infraction de la vitesse moyenne</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23</a:t>
            </a:fld>
            <a:endParaRPr lang="fr-FR" dirty="0"/>
          </a:p>
        </p:txBody>
      </p:sp>
    </p:spTree>
    <p:extLst>
      <p:ext uri="{BB962C8B-B14F-4D97-AF65-F5344CB8AC3E}">
        <p14:creationId xmlns:p14="http://schemas.microsoft.com/office/powerpoint/2010/main" val="218798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5d2cabac8_1_10: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5d2cabac8_1_10: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08437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entité impliquées dans le processus de traitement des PV d’infraction sont :</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25</a:t>
            </a:fld>
            <a:endParaRPr lang="fr-FR" dirty="0"/>
          </a:p>
        </p:txBody>
      </p:sp>
    </p:spTree>
    <p:extLst>
      <p:ext uri="{BB962C8B-B14F-4D97-AF65-F5344CB8AC3E}">
        <p14:creationId xmlns:p14="http://schemas.microsoft.com/office/powerpoint/2010/main" val="161883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5d2cabac8_1_10: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5d2cabac8_1_10: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95039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cycle de vie d’une infraction commence par la constations de l’infraction et la constitution du message d’</a:t>
            </a:r>
            <a:r>
              <a:rPr lang="fr-FR" dirty="0" err="1"/>
              <a:t>infarction</a:t>
            </a:r>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27</a:t>
            </a:fld>
            <a:endParaRPr lang="fr-FR" dirty="0"/>
          </a:p>
        </p:txBody>
      </p:sp>
    </p:spTree>
    <p:extLst>
      <p:ext uri="{BB962C8B-B14F-4D97-AF65-F5344CB8AC3E}">
        <p14:creationId xmlns:p14="http://schemas.microsoft.com/office/powerpoint/2010/main" val="493272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5d2cabac8_1_10: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5d2cabac8_1_10: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79281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tableau illustre le nombre de PV d’infraction constaté par la sureté nationale reparti par classe d’infraction et par année</a:t>
            </a:r>
          </a:p>
          <a:p>
            <a:r>
              <a:rPr lang="fr-FR" dirty="0"/>
              <a:t>En moyenne il est enregistré 1,6 PV par an</a:t>
            </a:r>
          </a:p>
          <a:p>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30</a:t>
            </a:fld>
            <a:endParaRPr lang="fr-FR" dirty="0"/>
          </a:p>
        </p:txBody>
      </p:sp>
    </p:spTree>
    <p:extLst>
      <p:ext uri="{BB962C8B-B14F-4D97-AF65-F5344CB8AC3E}">
        <p14:creationId xmlns:p14="http://schemas.microsoft.com/office/powerpoint/2010/main" val="1873365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tableau illustre le nombre de PV d’infraction constaté par la gendarmerie royale reparti par classe d’infraction et par année</a:t>
            </a:r>
          </a:p>
          <a:p>
            <a:r>
              <a:rPr lang="fr-FR" dirty="0"/>
              <a:t>En moyenne il est enregistré 1,5 PV par an</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31</a:t>
            </a:fld>
            <a:endParaRPr lang="fr-FR" dirty="0"/>
          </a:p>
        </p:txBody>
      </p:sp>
    </p:spTree>
    <p:extLst>
      <p:ext uri="{BB962C8B-B14F-4D97-AF65-F5344CB8AC3E}">
        <p14:creationId xmlns:p14="http://schemas.microsoft.com/office/powerpoint/2010/main" val="3016018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le tableau des PV d'infraction constaté par radars fixes repartie par classe et par année</a:t>
            </a:r>
          </a:p>
          <a:p>
            <a:endParaRPr lang="fr-FR" dirty="0"/>
          </a:p>
          <a:p>
            <a:r>
              <a:rPr lang="fr-FR" dirty="0"/>
              <a:t>En moyenne, il est enregistré 1,2 M </a:t>
            </a:r>
          </a:p>
          <a:p>
            <a:endParaRPr lang="fr-FR" dirty="0"/>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32</a:t>
            </a:fld>
            <a:endParaRPr lang="fr-FR" dirty="0"/>
          </a:p>
        </p:txBody>
      </p:sp>
    </p:spTree>
    <p:extLst>
      <p:ext uri="{BB962C8B-B14F-4D97-AF65-F5344CB8AC3E}">
        <p14:creationId xmlns:p14="http://schemas.microsoft.com/office/powerpoint/2010/main" val="11671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55d2cabac8_1_10:notes"/>
          <p:cNvSpPr>
            <a:spLocks noGrp="1" noRot="1" noChangeAspect="1"/>
          </p:cNvSpPr>
          <p:nvPr>
            <p:ph type="sldImg" idx="2"/>
          </p:nvPr>
        </p:nvSpPr>
        <p:spPr>
          <a:xfrm>
            <a:off x="136525" y="739775"/>
            <a:ext cx="6584950"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55d2cabac8_1_10:notes"/>
          <p:cNvSpPr txBox="1">
            <a:spLocks noGrp="1"/>
          </p:cNvSpPr>
          <p:nvPr>
            <p:ph type="body" idx="1"/>
          </p:nvPr>
        </p:nvSpPr>
        <p:spPr>
          <a:xfrm>
            <a:off x="685800" y="4689515"/>
            <a:ext cx="548640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54211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contrôle automatisé des infractions au code de la route est en effet un dispositif qui permet une réponse efficace au traitement de masse des infractions routières. Pour maintenir une dissuasion durable, il est important de mettre en place une stratégie de contrôle intelligente qui repose sur plusieurs éléments:</a:t>
            </a:r>
          </a:p>
          <a:p>
            <a:endParaRPr lang="fr-FR" dirty="0"/>
          </a:p>
          <a:p>
            <a:r>
              <a:rPr lang="fr-FR" dirty="0"/>
              <a:t>1. **La mise en place des radars leurres :** Les radars leurres sont des dispositifs conçus pour simuler la présence de radars fixes ou mobiles, mais ils ne sont pas actifs. Ils contribuent à maintenir un sentiment de surveillance constante sur les conducteurs, ce qui peut avoir un effet dissuasif.</a:t>
            </a:r>
          </a:p>
          <a:p>
            <a:endParaRPr lang="fr-FR" dirty="0"/>
          </a:p>
          <a:p>
            <a:r>
              <a:rPr lang="fr-FR" dirty="0"/>
              <a:t>2. **Redéploiement périodique des radars fixes et remorquables :** Il est essentiel de ne pas laisser les conducteurs s'habituer à l'emplacement des radars. En déplaçant périodiquement les radars fixes ou en utilisant des radars remorquables, il devient plus difficile pour les automobilistes de prévoir où se trouvent les dispositifs de contrôle, ce qui renforce leur dissuasion.</a:t>
            </a:r>
          </a:p>
          <a:p>
            <a:endParaRPr lang="fr-FR" dirty="0"/>
          </a:p>
          <a:p>
            <a:r>
              <a:rPr lang="fr-FR" dirty="0"/>
              <a:t>3. **Étendre le contrôle automatisé à d'autres types d'infractions :** Outre la vitesse excessive, il est important d'étendre le contrôle automatisé à d'autres types d'infractions, tels que le non-port de la ceinture de sécurité ou l'utilisation du téléphone portable au volant. Cela permet de cibler un éventail plus large de comportements dangereux sur la route et de renforcer la sécurité routière de manière globale.</a:t>
            </a:r>
          </a:p>
          <a:p>
            <a:endParaRPr lang="fr-FR" dirty="0"/>
          </a:p>
          <a:p>
            <a:r>
              <a:rPr lang="fr-FR" dirty="0"/>
              <a:t>En combinant ces éléments dans une stratégie globale de contrôle automatisé, les autorités peuvent contribuer à réduire les infractions au code de la route, à améliorer la sécurité routière et à dissuader les conducteurs de commettre des actes dangereux. Il est également important de sensibiliser les conducteurs aux conséquences de leurs actions et de promouvoir une conduite responsable pour garantir une sécurité routière optimale.</a:t>
            </a:r>
          </a:p>
        </p:txBody>
      </p:sp>
      <p:sp>
        <p:nvSpPr>
          <p:cNvPr id="4" name="Espace réservé du numéro de diapositive 3"/>
          <p:cNvSpPr>
            <a:spLocks noGrp="1"/>
          </p:cNvSpPr>
          <p:nvPr>
            <p:ph type="sldNum" sz="quarter" idx="5"/>
          </p:nvPr>
        </p:nvSpPr>
        <p:spPr/>
        <p:txBody>
          <a:bodyPr/>
          <a:lstStyle/>
          <a:p>
            <a:fld id="{CAB82BCD-5A88-4F82-92DE-58FFD424A754}" type="slidenum">
              <a:rPr lang="fr-FR" smtClean="0"/>
              <a:t>36</a:t>
            </a:fld>
            <a:endParaRPr lang="fr-FR" dirty="0"/>
          </a:p>
        </p:txBody>
      </p:sp>
    </p:spTree>
    <p:extLst>
      <p:ext uri="{BB962C8B-B14F-4D97-AF65-F5344CB8AC3E}">
        <p14:creationId xmlns:p14="http://schemas.microsoft.com/office/powerpoint/2010/main" val="2852176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AB82BCD-5A88-4F82-92DE-58FFD424A754}" type="slidenum">
              <a:rPr lang="fr-FR" smtClean="0"/>
              <a:t>37</a:t>
            </a:fld>
            <a:endParaRPr lang="fr-FR" dirty="0"/>
          </a:p>
        </p:txBody>
      </p:sp>
    </p:spTree>
    <p:extLst>
      <p:ext uri="{BB962C8B-B14F-4D97-AF65-F5344CB8AC3E}">
        <p14:creationId xmlns:p14="http://schemas.microsoft.com/office/powerpoint/2010/main" val="131361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7" name="Rectangle 29"/>
          <p:cNvSpPr/>
          <p:nvPr userDrawn="1"/>
        </p:nvSpPr>
        <p:spPr>
          <a:xfrm>
            <a:off x="11747351" y="0"/>
            <a:ext cx="444649" cy="685800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Isosceles Triangle 28"/>
          <p:cNvSpPr/>
          <p:nvPr userDrawn="1"/>
        </p:nvSpPr>
        <p:spPr>
          <a:xfrm>
            <a:off x="0" y="0"/>
            <a:ext cx="634701" cy="6858000"/>
          </a:xfrm>
          <a:prstGeom prst="triangle">
            <a:avLst>
              <a:gd name="adj" fmla="val 0"/>
            </a:avLst>
          </a:prstGeom>
          <a:solidFill>
            <a:srgbClr val="F9EE18">
              <a:alpha val="85000"/>
            </a:srgb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9447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DESIGN 1">
  <p:cSld name="TITLE DESIGN 1">
    <p:spTree>
      <p:nvGrpSpPr>
        <p:cNvPr id="1" name="Shape 282"/>
        <p:cNvGrpSpPr/>
        <p:nvPr/>
      </p:nvGrpSpPr>
      <p:grpSpPr>
        <a:xfrm>
          <a:off x="0" y="0"/>
          <a:ext cx="0" cy="0"/>
          <a:chOff x="0" y="0"/>
          <a:chExt cx="0" cy="0"/>
        </a:xfrm>
      </p:grpSpPr>
      <p:grpSp>
        <p:nvGrpSpPr>
          <p:cNvPr id="283" name="Google Shape;283;p6"/>
          <p:cNvGrpSpPr/>
          <p:nvPr/>
        </p:nvGrpSpPr>
        <p:grpSpPr>
          <a:xfrm rot="10800000">
            <a:off x="15" y="5412516"/>
            <a:ext cx="3681885" cy="1459453"/>
            <a:chOff x="5543377" y="-26648"/>
            <a:chExt cx="3613943" cy="1432521"/>
          </a:xfrm>
        </p:grpSpPr>
        <p:sp>
          <p:nvSpPr>
            <p:cNvPr id="284" name="Google Shape;284;p6"/>
            <p:cNvSpPr/>
            <p:nvPr/>
          </p:nvSpPr>
          <p:spPr>
            <a:xfrm rot="-5400000">
              <a:off x="7539604" y="-62757"/>
              <a:ext cx="479036" cy="551254"/>
            </a:xfrm>
            <a:custGeom>
              <a:avLst/>
              <a:gdLst/>
              <a:ahLst/>
              <a:cxnLst/>
              <a:rect l="l" t="t" r="r" b="b"/>
              <a:pathLst>
                <a:path w="27654" h="31823" extrusionOk="0">
                  <a:moveTo>
                    <a:pt x="27653" y="0"/>
                  </a:moveTo>
                  <a:lnTo>
                    <a:pt x="0" y="15978"/>
                  </a:lnTo>
                  <a:lnTo>
                    <a:pt x="27653" y="31823"/>
                  </a:lnTo>
                  <a:lnTo>
                    <a:pt x="27653" y="0"/>
                  </a:lnTo>
                  <a:close/>
                </a:path>
              </a:pathLst>
            </a:cu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85" name="Google Shape;285;p6"/>
            <p:cNvSpPr/>
            <p:nvPr/>
          </p:nvSpPr>
          <p:spPr>
            <a:xfrm rot="-5400000">
              <a:off x="7263962" y="-63926"/>
              <a:ext cx="479036" cy="553592"/>
            </a:xfrm>
            <a:custGeom>
              <a:avLst/>
              <a:gdLst/>
              <a:ahLst/>
              <a:cxnLst/>
              <a:rect l="l" t="t" r="r" b="b"/>
              <a:pathLst>
                <a:path w="27654" h="31958" extrusionOk="0">
                  <a:moveTo>
                    <a:pt x="0" y="1"/>
                  </a:moveTo>
                  <a:lnTo>
                    <a:pt x="0" y="31957"/>
                  </a:lnTo>
                  <a:lnTo>
                    <a:pt x="27653" y="15979"/>
                  </a:lnTo>
                  <a:lnTo>
                    <a:pt x="0" y="1"/>
                  </a:lnTo>
                  <a:close/>
                </a:path>
              </a:pathLst>
            </a:custGeom>
            <a:solidFill>
              <a:schemeClr val="accent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86" name="Google Shape;286;p6"/>
            <p:cNvSpPr/>
            <p:nvPr/>
          </p:nvSpPr>
          <p:spPr>
            <a:xfrm rot="-5400000">
              <a:off x="6437042" y="-62766"/>
              <a:ext cx="479036" cy="551271"/>
            </a:xfrm>
            <a:custGeom>
              <a:avLst/>
              <a:gdLst/>
              <a:ahLst/>
              <a:cxnLst/>
              <a:rect l="l" t="t" r="r" b="b"/>
              <a:pathLst>
                <a:path w="27654" h="31824" extrusionOk="0">
                  <a:moveTo>
                    <a:pt x="27653" y="1"/>
                  </a:moveTo>
                  <a:lnTo>
                    <a:pt x="0" y="15845"/>
                  </a:lnTo>
                  <a:lnTo>
                    <a:pt x="27653" y="31823"/>
                  </a:lnTo>
                  <a:lnTo>
                    <a:pt x="27653" y="1"/>
                  </a:lnTo>
                  <a:close/>
                </a:path>
              </a:pathLst>
            </a:custGeom>
            <a:solidFill>
              <a:schemeClr val="accent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87" name="Google Shape;287;p6"/>
            <p:cNvSpPr/>
            <p:nvPr/>
          </p:nvSpPr>
          <p:spPr>
            <a:xfrm rot="-5400000">
              <a:off x="6849922" y="-201155"/>
              <a:ext cx="479036" cy="828050"/>
            </a:xfrm>
            <a:custGeom>
              <a:avLst/>
              <a:gdLst/>
              <a:ahLst/>
              <a:cxnLst/>
              <a:rect l="l" t="t" r="r" b="b"/>
              <a:pathLst>
                <a:path w="27654" h="47802" extrusionOk="0">
                  <a:moveTo>
                    <a:pt x="0" y="0"/>
                  </a:moveTo>
                  <a:lnTo>
                    <a:pt x="0" y="31823"/>
                  </a:lnTo>
                  <a:lnTo>
                    <a:pt x="134" y="31956"/>
                  </a:lnTo>
                  <a:lnTo>
                    <a:pt x="27653" y="47801"/>
                  </a:lnTo>
                  <a:lnTo>
                    <a:pt x="27653" y="15978"/>
                  </a:lnTo>
                  <a:lnTo>
                    <a:pt x="0" y="0"/>
                  </a:lnTo>
                  <a:close/>
                </a:path>
              </a:pathLst>
            </a:cu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88" name="Google Shape;288;p6"/>
            <p:cNvSpPr/>
            <p:nvPr/>
          </p:nvSpPr>
          <p:spPr>
            <a:xfrm rot="-5400000">
              <a:off x="8229270" y="-201155"/>
              <a:ext cx="479036" cy="828050"/>
            </a:xfrm>
            <a:custGeom>
              <a:avLst/>
              <a:gdLst/>
              <a:ahLst/>
              <a:cxnLst/>
              <a:rect l="l" t="t" r="r" b="b"/>
              <a:pathLst>
                <a:path w="27654" h="47802" extrusionOk="0">
                  <a:moveTo>
                    <a:pt x="27653" y="1"/>
                  </a:moveTo>
                  <a:lnTo>
                    <a:pt x="0" y="15979"/>
                  </a:lnTo>
                  <a:lnTo>
                    <a:pt x="0" y="47802"/>
                  </a:lnTo>
                  <a:lnTo>
                    <a:pt x="134" y="47802"/>
                  </a:lnTo>
                  <a:lnTo>
                    <a:pt x="27653" y="31824"/>
                  </a:lnTo>
                  <a:lnTo>
                    <a:pt x="27653" y="1"/>
                  </a:ln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89" name="Google Shape;289;p6"/>
            <p:cNvSpPr/>
            <p:nvPr/>
          </p:nvSpPr>
          <p:spPr>
            <a:xfrm rot="-5400000">
              <a:off x="8643318" y="-63918"/>
              <a:ext cx="476733" cy="551271"/>
            </a:xfrm>
            <a:custGeom>
              <a:avLst/>
              <a:gdLst/>
              <a:ahLst/>
              <a:cxnLst/>
              <a:rect l="l" t="t" r="r" b="b"/>
              <a:pathLst>
                <a:path w="27521" h="31824" extrusionOk="0">
                  <a:moveTo>
                    <a:pt x="27520" y="1"/>
                  </a:moveTo>
                  <a:lnTo>
                    <a:pt x="1" y="15979"/>
                  </a:lnTo>
                  <a:lnTo>
                    <a:pt x="27520" y="31823"/>
                  </a:lnTo>
                  <a:lnTo>
                    <a:pt x="27520" y="1"/>
                  </a:lnTo>
                  <a:close/>
                </a:path>
              </a:pathLst>
            </a:custGeom>
            <a:solidFill>
              <a:schemeClr val="accent5"/>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0" name="Google Shape;290;p6"/>
            <p:cNvSpPr/>
            <p:nvPr/>
          </p:nvSpPr>
          <p:spPr>
            <a:xfrm rot="-5400000">
              <a:off x="7816399" y="-62757"/>
              <a:ext cx="479036" cy="551254"/>
            </a:xfrm>
            <a:custGeom>
              <a:avLst/>
              <a:gdLst/>
              <a:ahLst/>
              <a:cxnLst/>
              <a:rect l="l" t="t" r="r" b="b"/>
              <a:pathLst>
                <a:path w="27654" h="31823" extrusionOk="0">
                  <a:moveTo>
                    <a:pt x="0" y="0"/>
                  </a:moveTo>
                  <a:lnTo>
                    <a:pt x="0" y="31823"/>
                  </a:lnTo>
                  <a:lnTo>
                    <a:pt x="27653" y="15845"/>
                  </a:lnTo>
                  <a:lnTo>
                    <a:pt x="0" y="0"/>
                  </a:lnTo>
                  <a:close/>
                </a:path>
              </a:pathLst>
            </a:custGeom>
            <a:solidFill>
              <a:srgbClr val="00A6A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1" name="Google Shape;291;p6"/>
            <p:cNvSpPr/>
            <p:nvPr/>
          </p:nvSpPr>
          <p:spPr>
            <a:xfrm rot="-5400000">
              <a:off x="7539604" y="-62757"/>
              <a:ext cx="479036" cy="551254"/>
            </a:xfrm>
            <a:custGeom>
              <a:avLst/>
              <a:gdLst/>
              <a:ahLst/>
              <a:cxnLst/>
              <a:rect l="l" t="t" r="r" b="b"/>
              <a:pathLst>
                <a:path w="27654" h="31823" extrusionOk="0">
                  <a:moveTo>
                    <a:pt x="27653" y="0"/>
                  </a:moveTo>
                  <a:lnTo>
                    <a:pt x="0" y="15978"/>
                  </a:lnTo>
                  <a:lnTo>
                    <a:pt x="27653" y="31823"/>
                  </a:lnTo>
                  <a:lnTo>
                    <a:pt x="27653" y="0"/>
                  </a:lnTo>
                  <a:close/>
                </a:path>
              </a:pathLst>
            </a:cu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2" name="Google Shape;292;p6"/>
            <p:cNvSpPr/>
            <p:nvPr/>
          </p:nvSpPr>
          <p:spPr>
            <a:xfrm rot="-5400000">
              <a:off x="7263962" y="-63926"/>
              <a:ext cx="479036" cy="553592"/>
            </a:xfrm>
            <a:custGeom>
              <a:avLst/>
              <a:gdLst/>
              <a:ahLst/>
              <a:cxnLst/>
              <a:rect l="l" t="t" r="r" b="b"/>
              <a:pathLst>
                <a:path w="27654" h="31958" extrusionOk="0">
                  <a:moveTo>
                    <a:pt x="0" y="1"/>
                  </a:moveTo>
                  <a:lnTo>
                    <a:pt x="0" y="31957"/>
                  </a:lnTo>
                  <a:lnTo>
                    <a:pt x="27653" y="15979"/>
                  </a:lnTo>
                  <a:lnTo>
                    <a:pt x="0" y="1"/>
                  </a:lnTo>
                  <a:close/>
                </a:path>
              </a:pathLst>
            </a:custGeom>
            <a:solidFill>
              <a:schemeClr val="accent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3" name="Google Shape;293;p6"/>
            <p:cNvSpPr/>
            <p:nvPr/>
          </p:nvSpPr>
          <p:spPr>
            <a:xfrm rot="-5400000">
              <a:off x="7265113" y="413968"/>
              <a:ext cx="476733" cy="553592"/>
            </a:xfrm>
            <a:custGeom>
              <a:avLst/>
              <a:gdLst/>
              <a:ahLst/>
              <a:cxnLst/>
              <a:rect l="l" t="t" r="r" b="b"/>
              <a:pathLst>
                <a:path w="27521" h="31958" extrusionOk="0">
                  <a:moveTo>
                    <a:pt x="27520" y="1"/>
                  </a:moveTo>
                  <a:lnTo>
                    <a:pt x="1" y="15979"/>
                  </a:lnTo>
                  <a:lnTo>
                    <a:pt x="27520" y="31957"/>
                  </a:lnTo>
                  <a:lnTo>
                    <a:pt x="27520" y="1"/>
                  </a:lnTo>
                  <a:close/>
                </a:path>
              </a:pathLst>
            </a:custGeom>
            <a:solidFill>
              <a:schemeClr val="accent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4" name="Google Shape;294;p6"/>
            <p:cNvSpPr/>
            <p:nvPr/>
          </p:nvSpPr>
          <p:spPr>
            <a:xfrm rot="-5400000">
              <a:off x="7540756" y="415137"/>
              <a:ext cx="476733" cy="551254"/>
            </a:xfrm>
            <a:custGeom>
              <a:avLst/>
              <a:gdLst/>
              <a:ahLst/>
              <a:cxnLst/>
              <a:rect l="l" t="t" r="r" b="b"/>
              <a:pathLst>
                <a:path w="27521" h="31823" extrusionOk="0">
                  <a:moveTo>
                    <a:pt x="1" y="0"/>
                  </a:moveTo>
                  <a:lnTo>
                    <a:pt x="1" y="31823"/>
                  </a:lnTo>
                  <a:lnTo>
                    <a:pt x="27520" y="15978"/>
                  </a:lnTo>
                  <a:lnTo>
                    <a:pt x="1" y="0"/>
                  </a:lnTo>
                  <a:close/>
                </a:path>
              </a:pathLst>
            </a:custGeom>
            <a:solidFill>
              <a:schemeClr val="accent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5" name="Google Shape;295;p6"/>
            <p:cNvSpPr/>
            <p:nvPr/>
          </p:nvSpPr>
          <p:spPr>
            <a:xfrm rot="-5400000">
              <a:off x="7263962" y="-63926"/>
              <a:ext cx="479036" cy="553592"/>
            </a:xfrm>
            <a:custGeom>
              <a:avLst/>
              <a:gdLst/>
              <a:ahLst/>
              <a:cxnLst/>
              <a:rect l="l" t="t" r="r" b="b"/>
              <a:pathLst>
                <a:path w="27654" h="31958" extrusionOk="0">
                  <a:moveTo>
                    <a:pt x="0" y="1"/>
                  </a:moveTo>
                  <a:lnTo>
                    <a:pt x="0" y="31957"/>
                  </a:lnTo>
                  <a:lnTo>
                    <a:pt x="27653" y="15979"/>
                  </a:lnTo>
                  <a:lnTo>
                    <a:pt x="0" y="1"/>
                  </a:lnTo>
                  <a:close/>
                </a:path>
              </a:pathLst>
            </a:custGeom>
            <a:solidFill>
              <a:schemeClr val="accent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6" name="Google Shape;296;p6"/>
            <p:cNvSpPr/>
            <p:nvPr/>
          </p:nvSpPr>
          <p:spPr>
            <a:xfrm rot="-5400000">
              <a:off x="6852226" y="277891"/>
              <a:ext cx="476733" cy="825746"/>
            </a:xfrm>
            <a:custGeom>
              <a:avLst/>
              <a:gdLst/>
              <a:ahLst/>
              <a:cxnLst/>
              <a:rect l="l" t="t" r="r" b="b"/>
              <a:pathLst>
                <a:path w="27521" h="47669" extrusionOk="0">
                  <a:moveTo>
                    <a:pt x="27520" y="1"/>
                  </a:moveTo>
                  <a:lnTo>
                    <a:pt x="1" y="15845"/>
                  </a:lnTo>
                  <a:lnTo>
                    <a:pt x="1" y="47668"/>
                  </a:lnTo>
                  <a:lnTo>
                    <a:pt x="27520" y="31823"/>
                  </a:lnTo>
                  <a:lnTo>
                    <a:pt x="27520" y="31690"/>
                  </a:lnTo>
                  <a:lnTo>
                    <a:pt x="27520" y="1"/>
                  </a:ln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7" name="Google Shape;297;p6"/>
            <p:cNvSpPr/>
            <p:nvPr/>
          </p:nvSpPr>
          <p:spPr>
            <a:xfrm rot="-5400000">
              <a:off x="5553199" y="611305"/>
              <a:ext cx="139273" cy="158917"/>
            </a:xfrm>
            <a:custGeom>
              <a:avLst/>
              <a:gdLst/>
              <a:ahLst/>
              <a:cxnLst/>
              <a:rect l="l" t="t" r="r" b="b"/>
              <a:pathLst>
                <a:path w="8040" h="9174" extrusionOk="0">
                  <a:moveTo>
                    <a:pt x="8040" y="0"/>
                  </a:moveTo>
                  <a:lnTo>
                    <a:pt x="1" y="4604"/>
                  </a:lnTo>
                  <a:lnTo>
                    <a:pt x="8040" y="9174"/>
                  </a:lnTo>
                  <a:lnTo>
                    <a:pt x="8040" y="0"/>
                  </a:ln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8" name="Google Shape;298;p6"/>
            <p:cNvSpPr/>
            <p:nvPr/>
          </p:nvSpPr>
          <p:spPr>
            <a:xfrm rot="-5400000">
              <a:off x="5886623" y="414843"/>
              <a:ext cx="476733" cy="551843"/>
            </a:xfrm>
            <a:custGeom>
              <a:avLst/>
              <a:gdLst/>
              <a:ahLst/>
              <a:cxnLst/>
              <a:rect l="l" t="t" r="r" b="b"/>
              <a:pathLst>
                <a:path w="27521" h="31857" extrusionOk="0">
                  <a:moveTo>
                    <a:pt x="1" y="0"/>
                  </a:moveTo>
                  <a:lnTo>
                    <a:pt x="1" y="31857"/>
                  </a:lnTo>
                  <a:lnTo>
                    <a:pt x="27520" y="15845"/>
                  </a:lnTo>
                  <a:lnTo>
                    <a:pt x="1" y="0"/>
                  </a:lnTo>
                  <a:close/>
                </a:path>
              </a:pathLst>
            </a:cu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299" name="Google Shape;299;p6"/>
            <p:cNvSpPr/>
            <p:nvPr/>
          </p:nvSpPr>
          <p:spPr>
            <a:xfrm rot="-5400000">
              <a:off x="8404961" y="653513"/>
              <a:ext cx="953448" cy="551271"/>
            </a:xfrm>
            <a:custGeom>
              <a:avLst/>
              <a:gdLst/>
              <a:ahLst/>
              <a:cxnLst/>
              <a:rect l="l" t="t" r="r" b="b"/>
              <a:pathLst>
                <a:path w="55041" h="31824" extrusionOk="0">
                  <a:moveTo>
                    <a:pt x="27521" y="1"/>
                  </a:moveTo>
                  <a:lnTo>
                    <a:pt x="1" y="15979"/>
                  </a:lnTo>
                  <a:lnTo>
                    <a:pt x="27521" y="31823"/>
                  </a:lnTo>
                  <a:lnTo>
                    <a:pt x="55040" y="15979"/>
                  </a:lnTo>
                  <a:lnTo>
                    <a:pt x="27521" y="1"/>
                  </a:ln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00" name="Google Shape;300;p6"/>
            <p:cNvSpPr/>
            <p:nvPr/>
          </p:nvSpPr>
          <p:spPr>
            <a:xfrm rot="-5400000">
              <a:off x="8230422" y="276739"/>
              <a:ext cx="476733" cy="828050"/>
            </a:xfrm>
            <a:custGeom>
              <a:avLst/>
              <a:gdLst/>
              <a:ahLst/>
              <a:cxnLst/>
              <a:rect l="l" t="t" r="r" b="b"/>
              <a:pathLst>
                <a:path w="27521" h="47802" extrusionOk="0">
                  <a:moveTo>
                    <a:pt x="1" y="1"/>
                  </a:moveTo>
                  <a:lnTo>
                    <a:pt x="1" y="31824"/>
                  </a:lnTo>
                  <a:lnTo>
                    <a:pt x="27520" y="47802"/>
                  </a:lnTo>
                  <a:lnTo>
                    <a:pt x="27520" y="15979"/>
                  </a:lnTo>
                  <a:lnTo>
                    <a:pt x="1" y="1"/>
                  </a:lnTo>
                  <a:close/>
                </a:path>
              </a:pathLst>
            </a:custGeom>
            <a:solidFill>
              <a:schemeClr val="dk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01" name="Google Shape;301;p6"/>
            <p:cNvSpPr/>
            <p:nvPr/>
          </p:nvSpPr>
          <p:spPr>
            <a:xfrm rot="-5400000">
              <a:off x="7817551" y="415137"/>
              <a:ext cx="476733" cy="551254"/>
            </a:xfrm>
            <a:custGeom>
              <a:avLst/>
              <a:gdLst/>
              <a:ahLst/>
              <a:cxnLst/>
              <a:rect l="l" t="t" r="r" b="b"/>
              <a:pathLst>
                <a:path w="27521" h="31823" extrusionOk="0">
                  <a:moveTo>
                    <a:pt x="27520" y="0"/>
                  </a:moveTo>
                  <a:lnTo>
                    <a:pt x="1" y="15845"/>
                  </a:lnTo>
                  <a:lnTo>
                    <a:pt x="27520" y="31823"/>
                  </a:lnTo>
                  <a:lnTo>
                    <a:pt x="27520" y="0"/>
                  </a:ln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02" name="Google Shape;302;p6"/>
            <p:cNvSpPr/>
            <p:nvPr/>
          </p:nvSpPr>
          <p:spPr>
            <a:xfrm rot="-5400000">
              <a:off x="7816399" y="-62757"/>
              <a:ext cx="479036" cy="551254"/>
            </a:xfrm>
            <a:custGeom>
              <a:avLst/>
              <a:gdLst/>
              <a:ahLst/>
              <a:cxnLst/>
              <a:rect l="l" t="t" r="r" b="b"/>
              <a:pathLst>
                <a:path w="27654" h="31823" extrusionOk="0">
                  <a:moveTo>
                    <a:pt x="0" y="0"/>
                  </a:moveTo>
                  <a:lnTo>
                    <a:pt x="0" y="31823"/>
                  </a:lnTo>
                  <a:lnTo>
                    <a:pt x="27653" y="15845"/>
                  </a:lnTo>
                  <a:lnTo>
                    <a:pt x="0" y="0"/>
                  </a:lnTo>
                  <a:close/>
                </a:path>
              </a:pathLst>
            </a:custGeom>
            <a:solidFill>
              <a:schemeClr val="accent5"/>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03" name="Google Shape;303;p6"/>
            <p:cNvSpPr/>
            <p:nvPr/>
          </p:nvSpPr>
          <p:spPr>
            <a:xfrm rot="-5400000">
              <a:off x="7263962" y="-63926"/>
              <a:ext cx="479036" cy="553592"/>
            </a:xfrm>
            <a:custGeom>
              <a:avLst/>
              <a:gdLst/>
              <a:ahLst/>
              <a:cxnLst/>
              <a:rect l="l" t="t" r="r" b="b"/>
              <a:pathLst>
                <a:path w="27654" h="31958" extrusionOk="0">
                  <a:moveTo>
                    <a:pt x="0" y="1"/>
                  </a:moveTo>
                  <a:lnTo>
                    <a:pt x="0" y="31957"/>
                  </a:lnTo>
                  <a:lnTo>
                    <a:pt x="27653" y="15979"/>
                  </a:lnTo>
                  <a:lnTo>
                    <a:pt x="0" y="1"/>
                  </a:lnTo>
                  <a:close/>
                </a:path>
              </a:pathLst>
            </a:custGeom>
            <a:solidFill>
              <a:schemeClr val="accent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sp>
          <p:nvSpPr>
            <p:cNvPr id="304" name="Google Shape;304;p6"/>
            <p:cNvSpPr/>
            <p:nvPr/>
          </p:nvSpPr>
          <p:spPr>
            <a:xfrm rot="-5400000">
              <a:off x="7163985" y="515124"/>
              <a:ext cx="953448" cy="828050"/>
            </a:xfrm>
            <a:custGeom>
              <a:avLst/>
              <a:gdLst/>
              <a:ahLst/>
              <a:cxnLst/>
              <a:rect l="l" t="t" r="r" b="b"/>
              <a:pathLst>
                <a:path w="55041" h="47802" extrusionOk="0">
                  <a:moveTo>
                    <a:pt x="55040" y="1"/>
                  </a:moveTo>
                  <a:lnTo>
                    <a:pt x="27521" y="15979"/>
                  </a:lnTo>
                  <a:lnTo>
                    <a:pt x="1" y="31957"/>
                  </a:lnTo>
                  <a:lnTo>
                    <a:pt x="27521" y="47802"/>
                  </a:lnTo>
                  <a:lnTo>
                    <a:pt x="55040" y="31957"/>
                  </a:lnTo>
                  <a:lnTo>
                    <a:pt x="55040" y="1"/>
                  </a:lnTo>
                  <a:close/>
                </a:path>
              </a:pathLst>
            </a:cu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sp>
        <p:nvSpPr>
          <p:cNvPr id="305" name="Google Shape;305;p6"/>
          <p:cNvSpPr txBox="1">
            <a:spLocks noGrp="1"/>
          </p:cNvSpPr>
          <p:nvPr>
            <p:ph type="ctrTitle"/>
          </p:nvPr>
        </p:nvSpPr>
        <p:spPr>
          <a:xfrm>
            <a:off x="355335" y="624600"/>
            <a:ext cx="107940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4000"/>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endParaRPr/>
          </a:p>
        </p:txBody>
      </p:sp>
      <p:cxnSp>
        <p:nvCxnSpPr>
          <p:cNvPr id="306" name="Google Shape;306;p6"/>
          <p:cNvCxnSpPr/>
          <p:nvPr/>
        </p:nvCxnSpPr>
        <p:spPr>
          <a:xfrm>
            <a:off x="11512900" y="-2139533"/>
            <a:ext cx="0" cy="3553200"/>
          </a:xfrm>
          <a:prstGeom prst="straightConnector1">
            <a:avLst/>
          </a:prstGeom>
          <a:noFill/>
          <a:ln w="28575" cap="flat" cmpd="sng">
            <a:solidFill>
              <a:schemeClr val="accent4"/>
            </a:solidFill>
            <a:prstDash val="solid"/>
            <a:round/>
            <a:headEnd type="none" w="med" len="med"/>
            <a:tailEnd type="none" w="med" len="med"/>
          </a:ln>
        </p:spPr>
      </p:cxnSp>
    </p:spTree>
    <p:extLst>
      <p:ext uri="{BB962C8B-B14F-4D97-AF65-F5344CB8AC3E}">
        <p14:creationId xmlns:p14="http://schemas.microsoft.com/office/powerpoint/2010/main" val="253610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TEXT">
  <p:cSld name="TITLE + TEXT">
    <p:spTree>
      <p:nvGrpSpPr>
        <p:cNvPr id="1" name="Shape 237"/>
        <p:cNvGrpSpPr/>
        <p:nvPr/>
      </p:nvGrpSpPr>
      <p:grpSpPr>
        <a:xfrm>
          <a:off x="0" y="0"/>
          <a:ext cx="0" cy="0"/>
          <a:chOff x="0" y="0"/>
          <a:chExt cx="0" cy="0"/>
        </a:xfrm>
      </p:grpSpPr>
      <p:sp>
        <p:nvSpPr>
          <p:cNvPr id="279" name="Google Shape;279;p5"/>
          <p:cNvSpPr txBox="1">
            <a:spLocks noGrp="1"/>
          </p:cNvSpPr>
          <p:nvPr>
            <p:ph type="ctrTitle"/>
          </p:nvPr>
        </p:nvSpPr>
        <p:spPr>
          <a:xfrm>
            <a:off x="5744065" y="2756647"/>
            <a:ext cx="4392400" cy="7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4800"/>
              <a:buNone/>
              <a:defRPr sz="6400"/>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endParaRPr/>
          </a:p>
        </p:txBody>
      </p:sp>
      <p:sp>
        <p:nvSpPr>
          <p:cNvPr id="280" name="Google Shape;280;p5"/>
          <p:cNvSpPr txBox="1">
            <a:spLocks noGrp="1"/>
          </p:cNvSpPr>
          <p:nvPr>
            <p:ph type="subTitle" idx="1"/>
          </p:nvPr>
        </p:nvSpPr>
        <p:spPr>
          <a:xfrm>
            <a:off x="2491000" y="3610951"/>
            <a:ext cx="5360400" cy="49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cxnSp>
        <p:nvCxnSpPr>
          <p:cNvPr id="281" name="Google Shape;281;p5"/>
          <p:cNvCxnSpPr/>
          <p:nvPr/>
        </p:nvCxnSpPr>
        <p:spPr>
          <a:xfrm>
            <a:off x="6831600" y="3476317"/>
            <a:ext cx="5360400" cy="0"/>
          </a:xfrm>
          <a:prstGeom prst="straightConnector1">
            <a:avLst/>
          </a:prstGeom>
          <a:noFill/>
          <a:ln w="28575" cap="flat" cmpd="sng">
            <a:solidFill>
              <a:schemeClr val="accent4"/>
            </a:solidFill>
            <a:prstDash val="solid"/>
            <a:round/>
            <a:headEnd type="none" w="med" len="med"/>
            <a:tailEnd type="none" w="med" len="med"/>
          </a:ln>
        </p:spPr>
      </p:cxnSp>
    </p:spTree>
    <p:extLst>
      <p:ext uri="{BB962C8B-B14F-4D97-AF65-F5344CB8AC3E}">
        <p14:creationId xmlns:p14="http://schemas.microsoft.com/office/powerpoint/2010/main" val="38290016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5" Type="http://schemas.openxmlformats.org/officeDocument/2006/relationships/image" Target="../media/image1.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400" b="1">
                <a:solidFill>
                  <a:srgbClr val="E8DD06"/>
                </a:solidFill>
                <a:latin typeface="Cambria" panose="02040503050406030204" pitchFamily="18" charset="0"/>
                <a:ea typeface="Cambria" panose="02040503050406030204" pitchFamily="18" charset="0"/>
              </a:defRPr>
            </a:lvl1pPr>
          </a:lstStyle>
          <a:p>
            <a:fld id="{C3FFF437-620F-41AE-85B6-8BB60A37E406}" type="datetimeFigureOut">
              <a:rPr lang="fr-FR" smtClean="0"/>
              <a:pPr/>
              <a:t>25/09/2023</a:t>
            </a:fld>
            <a:endParaRPr lang="fr-FR" dirty="0"/>
          </a:p>
        </p:txBody>
      </p:sp>
      <p:sp>
        <p:nvSpPr>
          <p:cNvPr id="5" name="Espace réservé du pied de page 4"/>
          <p:cNvSpPr>
            <a:spLocks noGrp="1"/>
          </p:cNvSpPr>
          <p:nvPr>
            <p:ph type="ftr" sz="quarter" idx="3"/>
          </p:nvPr>
        </p:nvSpPr>
        <p:spPr>
          <a:xfrm>
            <a:off x="4038600" y="6356350"/>
            <a:ext cx="7212496" cy="365125"/>
          </a:xfrm>
          <a:prstGeom prst="rect">
            <a:avLst/>
          </a:prstGeom>
        </p:spPr>
        <p:txBody>
          <a:bodyPr vert="horz" lIns="91440" tIns="45720" rIns="91440" bIns="45720" rtlCol="0" anchor="ctr"/>
          <a:lstStyle>
            <a:lvl1pPr algn="ctr">
              <a:defRPr sz="2400">
                <a:solidFill>
                  <a:schemeClr val="tx1">
                    <a:tint val="75000"/>
                  </a:schemeClr>
                </a:solidFill>
                <a:latin typeface="Sakkal Majalla" panose="02000000000000000000" pitchFamily="2" charset="-78"/>
                <a:cs typeface="Sakkal Majalla" panose="02000000000000000000" pitchFamily="2" charset="-78"/>
              </a:defRPr>
            </a:lvl1pPr>
          </a:lstStyle>
          <a:p>
            <a:endParaRPr lang="fr-FR" dirty="0"/>
          </a:p>
        </p:txBody>
      </p:sp>
      <p:grpSp>
        <p:nvGrpSpPr>
          <p:cNvPr id="7" name="Group 6"/>
          <p:cNvGrpSpPr/>
          <p:nvPr userDrawn="1"/>
        </p:nvGrpSpPr>
        <p:grpSpPr>
          <a:xfrm>
            <a:off x="0" y="-8467"/>
            <a:ext cx="12188825" cy="6866467"/>
            <a:chOff x="0" y="-8467"/>
            <a:chExt cx="12188825" cy="6866467"/>
          </a:xfrm>
        </p:grpSpPr>
        <p:cxnSp>
          <p:nvCxnSpPr>
            <p:cNvPr id="8" name="Straight Connector 20"/>
            <p:cNvCxnSpPr/>
            <p:nvPr userDrawn="1"/>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 name="Rectangle 28"/>
            <p:cNvSpPr/>
            <p:nvPr userDrawn="1"/>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9"/>
            <p:cNvSpPr/>
            <p:nvPr userDrawn="1"/>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Isosceles Triangle 28"/>
            <p:cNvSpPr/>
            <p:nvPr/>
          </p:nvSpPr>
          <p:spPr>
            <a:xfrm>
              <a:off x="0" y="4013200"/>
              <a:ext cx="448733" cy="2844800"/>
            </a:xfrm>
            <a:prstGeom prst="triangle">
              <a:avLst>
                <a:gd name="adj" fmla="val 0"/>
              </a:avLst>
            </a:prstGeom>
            <a:solidFill>
              <a:srgbClr val="F9EE18">
                <a:alpha val="85000"/>
              </a:srgbClr>
            </a:solidFill>
            <a:ln>
              <a:noFill/>
            </a:ln>
            <a:effectLst/>
          </p:spPr>
          <p:style>
            <a:lnRef idx="1">
              <a:schemeClr val="accent1"/>
            </a:lnRef>
            <a:fillRef idx="3">
              <a:schemeClr val="accent1"/>
            </a:fillRef>
            <a:effectRef idx="2">
              <a:schemeClr val="accent1"/>
            </a:effectRef>
            <a:fontRef idx="minor">
              <a:schemeClr val="lt1"/>
            </a:fontRef>
          </p:style>
        </p:sp>
      </p:grpSp>
      <p:pic>
        <p:nvPicPr>
          <p:cNvPr id="12" name="Imag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8467"/>
            <a:ext cx="3809524" cy="1549206"/>
          </a:xfrm>
          <a:prstGeom prst="rect">
            <a:avLst/>
          </a:prstGeom>
        </p:spPr>
      </p:pic>
    </p:spTree>
    <p:extLst>
      <p:ext uri="{BB962C8B-B14F-4D97-AF65-F5344CB8AC3E}">
        <p14:creationId xmlns:p14="http://schemas.microsoft.com/office/powerpoint/2010/main" val="1701264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 Id="rId6" Type="http://schemas.openxmlformats.org/officeDocument/2006/relationships/image" Target="../media/image4.png" /><Relationship Id="rId5" Type="http://schemas.openxmlformats.org/officeDocument/2006/relationships/image" Target="../media/image3.jpeg"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8" Type="http://schemas.openxmlformats.org/officeDocument/2006/relationships/image" Target="../media/image10.png" /><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notesSlide" Target="../notesSlides/notesSlide4.xml" /><Relationship Id="rId1" Type="http://schemas.openxmlformats.org/officeDocument/2006/relationships/slideLayout" Target="../slideLayouts/slideLayout2.xml" /><Relationship Id="rId6" Type="http://schemas.openxmlformats.org/officeDocument/2006/relationships/image" Target="../media/image8.png" /><Relationship Id="rId5" Type="http://schemas.openxmlformats.org/officeDocument/2006/relationships/image" Target="../media/image7.png" /><Relationship Id="rId4" Type="http://schemas.openxmlformats.org/officeDocument/2006/relationships/image" Target="../media/image6.png"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8.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chart" Target="../charts/chart1.xml" /><Relationship Id="rId2" Type="http://schemas.openxmlformats.org/officeDocument/2006/relationships/notesSlide" Target="../notesSlides/notesSlide11.xml" /><Relationship Id="rId1" Type="http://schemas.openxmlformats.org/officeDocument/2006/relationships/slideLayout" Target="../slideLayouts/slideLayout2.xml" /><Relationship Id="rId4" Type="http://schemas.openxmlformats.org/officeDocument/2006/relationships/chart" Target="../charts/char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12.jpg" /><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13.jpg" /><Relationship Id="rId2" Type="http://schemas.openxmlformats.org/officeDocument/2006/relationships/notesSlide" Target="../notesSlides/notesSlide15.xml"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16.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16.xml" /><Relationship Id="rId1" Type="http://schemas.openxmlformats.org/officeDocument/2006/relationships/slideLayout" Target="../slideLayouts/slideLayout2.xml" /><Relationship Id="rId4" Type="http://schemas.openxmlformats.org/officeDocument/2006/relationships/image" Target="../media/image16.png" /></Relationships>
</file>

<file path=ppt/slides/_rels/slide17.xml.rels><?xml version="1.0" encoding="UTF-8" standalone="yes"?>
<Relationships xmlns="http://schemas.openxmlformats.org/package/2006/relationships"><Relationship Id="rId3" Type="http://schemas.openxmlformats.org/officeDocument/2006/relationships/image" Target="../media/image17.jpeg" /><Relationship Id="rId2" Type="http://schemas.openxmlformats.org/officeDocument/2006/relationships/notesSlide" Target="../notesSlides/notesSlide17.xml" /><Relationship Id="rId1" Type="http://schemas.openxmlformats.org/officeDocument/2006/relationships/slideLayout" Target="../slideLayouts/slideLayout2.xml" /><Relationship Id="rId4" Type="http://schemas.openxmlformats.org/officeDocument/2006/relationships/image" Target="../media/image18.jpeg" /></Relationships>
</file>

<file path=ppt/slides/_rels/slide18.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18.xml"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notesSlide" Target="../notesSlides/notesSlide19.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Relationship Id="rId3" Type="http://schemas.openxmlformats.org/officeDocument/2006/relationships/image" Target="../media/image23.png" /><Relationship Id="rId2" Type="http://schemas.openxmlformats.org/officeDocument/2006/relationships/notesSlide" Target="../notesSlides/notesSlide20.xml"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notesSlide" Target="../notesSlides/notesSlide21.xml"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3.xml" /></Relationships>
</file>

<file path=ppt/slides/_rels/slide25.xml.rels><?xml version="1.0" encoding="UTF-8" standalone="yes"?>
<Relationships xmlns="http://schemas.openxmlformats.org/package/2006/relationships"><Relationship Id="rId3" Type="http://schemas.openxmlformats.org/officeDocument/2006/relationships/image" Target="../media/image25.jpeg" /><Relationship Id="rId7" Type="http://schemas.openxmlformats.org/officeDocument/2006/relationships/image" Target="../media/image29.png" /><Relationship Id="rId2" Type="http://schemas.openxmlformats.org/officeDocument/2006/relationships/notesSlide" Target="../notesSlides/notesSlide23.xml" /><Relationship Id="rId1" Type="http://schemas.openxmlformats.org/officeDocument/2006/relationships/slideLayout" Target="../slideLayouts/slideLayout1.xml" /><Relationship Id="rId6" Type="http://schemas.openxmlformats.org/officeDocument/2006/relationships/image" Target="../media/image28.png" /><Relationship Id="rId5" Type="http://schemas.openxmlformats.org/officeDocument/2006/relationships/image" Target="../media/image27.png" /><Relationship Id="rId4" Type="http://schemas.openxmlformats.org/officeDocument/2006/relationships/image" Target="../media/image26.png"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3.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3.xml" /></Relationships>
</file>

<file path=ppt/slides/_rels/slide28.xml.rels><?xml version="1.0" encoding="UTF-8" standalone="yes"?>
<Relationships xmlns="http://schemas.openxmlformats.org/package/2006/relationships"><Relationship Id="rId8" Type="http://schemas.openxmlformats.org/officeDocument/2006/relationships/image" Target="../media/image36.png" /><Relationship Id="rId13" Type="http://schemas.openxmlformats.org/officeDocument/2006/relationships/image" Target="../media/image2.png" /><Relationship Id="rId3" Type="http://schemas.openxmlformats.org/officeDocument/2006/relationships/image" Target="../media/image31.png" /><Relationship Id="rId7" Type="http://schemas.openxmlformats.org/officeDocument/2006/relationships/image" Target="../media/image35.png" /><Relationship Id="rId12" Type="http://schemas.openxmlformats.org/officeDocument/2006/relationships/image" Target="../media/image40.png" /><Relationship Id="rId2" Type="http://schemas.openxmlformats.org/officeDocument/2006/relationships/image" Target="../media/image30.png" /><Relationship Id="rId16" Type="http://schemas.openxmlformats.org/officeDocument/2006/relationships/image" Target="../media/image42.png" /><Relationship Id="rId1" Type="http://schemas.openxmlformats.org/officeDocument/2006/relationships/slideLayout" Target="../slideLayouts/slideLayout1.xml" /><Relationship Id="rId6" Type="http://schemas.openxmlformats.org/officeDocument/2006/relationships/image" Target="../media/image34.png" /><Relationship Id="rId11" Type="http://schemas.openxmlformats.org/officeDocument/2006/relationships/image" Target="../media/image39.png" /><Relationship Id="rId5" Type="http://schemas.openxmlformats.org/officeDocument/2006/relationships/image" Target="../media/image33.png" /><Relationship Id="rId15" Type="http://schemas.openxmlformats.org/officeDocument/2006/relationships/image" Target="../media/image28.png" /><Relationship Id="rId10" Type="http://schemas.openxmlformats.org/officeDocument/2006/relationships/image" Target="../media/image38.png" /><Relationship Id="rId4" Type="http://schemas.openxmlformats.org/officeDocument/2006/relationships/image" Target="../media/image32.png" /><Relationship Id="rId9" Type="http://schemas.openxmlformats.org/officeDocument/2006/relationships/image" Target="../media/image37.png" /><Relationship Id="rId14" Type="http://schemas.openxmlformats.org/officeDocument/2006/relationships/image" Target="../media/image41.png"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 /><Relationship Id="rId1" Type="http://schemas.openxmlformats.org/officeDocument/2006/relationships/slideLayout" Target="../slideLayouts/slideLayout3.xml" /></Relationships>
</file>

<file path=ppt/slides/_rels/slide30.xml.rels><?xml version="1.0" encoding="UTF-8" standalone="yes"?>
<Relationships xmlns="http://schemas.openxmlformats.org/package/2006/relationships"><Relationship Id="rId3" Type="http://schemas.openxmlformats.org/officeDocument/2006/relationships/chart" Target="../charts/chart3.xml" /><Relationship Id="rId2" Type="http://schemas.openxmlformats.org/officeDocument/2006/relationships/notesSlide" Target="../notesSlides/notesSlide27.xml"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Relationship Id="rId3" Type="http://schemas.openxmlformats.org/officeDocument/2006/relationships/chart" Target="../charts/chart4.xml" /><Relationship Id="rId2" Type="http://schemas.openxmlformats.org/officeDocument/2006/relationships/notesSlide" Target="../notesSlides/notesSlide28.xml"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3" Type="http://schemas.openxmlformats.org/officeDocument/2006/relationships/chart" Target="../charts/chart5.xml" /><Relationship Id="rId2" Type="http://schemas.openxmlformats.org/officeDocument/2006/relationships/notesSlide" Target="../notesSlides/notesSlide29.xml"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Relationship Id="rId3" Type="http://schemas.openxmlformats.org/officeDocument/2006/relationships/chart" Target="../charts/chart7.xml" /><Relationship Id="rId2" Type="http://schemas.openxmlformats.org/officeDocument/2006/relationships/chart" Target="../charts/chart6.xml"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3.xml" /></Relationships>
</file>

<file path=ppt/slides/_rels/slide35.xml.rels><?xml version="1.0" encoding="UTF-8" standalone="yes"?>
<Relationships xmlns="http://schemas.openxmlformats.org/package/2006/relationships"><Relationship Id="rId2" Type="http://schemas.openxmlformats.org/officeDocument/2006/relationships/image" Target="../media/image43.jp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32.xml" /><Relationship Id="rId1" Type="http://schemas.openxmlformats.org/officeDocument/2006/relationships/slideLayout" Target="../slideLayouts/slideLayout1.xml" /><Relationship Id="rId5" Type="http://schemas.openxmlformats.org/officeDocument/2006/relationships/image" Target="../media/image3.jpeg" /><Relationship Id="rId4" Type="http://schemas.openxmlformats.org/officeDocument/2006/relationships/image" Target="../media/image2.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09524" cy="1549206"/>
          </a:xfrm>
          <a:prstGeom prst="rect">
            <a:avLst/>
          </a:prstGeom>
        </p:spPr>
      </p:pic>
      <p:sp>
        <p:nvSpPr>
          <p:cNvPr id="5" name="ZoneTexte 4"/>
          <p:cNvSpPr txBox="1"/>
          <p:nvPr/>
        </p:nvSpPr>
        <p:spPr>
          <a:xfrm>
            <a:off x="2628270" y="1862761"/>
            <a:ext cx="7210269" cy="2308324"/>
          </a:xfrm>
          <a:prstGeom prst="rect">
            <a:avLst/>
          </a:prstGeom>
          <a:noFill/>
        </p:spPr>
        <p:txBody>
          <a:bodyPr wrap="square" rtlCol="0">
            <a:spAutoFit/>
          </a:bodyPr>
          <a:lstStyle/>
          <a:p>
            <a:pPr algn="ctr"/>
            <a:r>
              <a:rPr lang="fr-FR" sz="4800" b="1" i="1" dirty="0">
                <a:solidFill>
                  <a:schemeClr val="accent1">
                    <a:lumMod val="50000"/>
                  </a:schemeClr>
                </a:solidFill>
                <a:latin typeface="Times New Roman" panose="02020603050405020304" pitchFamily="18" charset="0"/>
                <a:cs typeface="Times New Roman" panose="02020603050405020304" pitchFamily="18" charset="0"/>
              </a:rPr>
              <a:t>Traitement automatisé des Infractions au code de la route</a:t>
            </a:r>
            <a:endParaRPr lang="fr-FR" sz="4000" b="1" i="1" dirty="0">
              <a:solidFill>
                <a:srgbClr val="D5BD09"/>
              </a:solidFill>
              <a:latin typeface="Times New Roman" panose="02020603050405020304" pitchFamily="18" charset="0"/>
              <a:cs typeface="Times New Roman" panose="02020603050405020304" pitchFamily="18" charset="0"/>
            </a:endParaRPr>
          </a:p>
        </p:txBody>
      </p:sp>
      <p:sp>
        <p:nvSpPr>
          <p:cNvPr id="7" name="Rectangle 6"/>
          <p:cNvSpPr/>
          <p:nvPr/>
        </p:nvSpPr>
        <p:spPr>
          <a:xfrm>
            <a:off x="622329" y="5668135"/>
            <a:ext cx="4548385" cy="646331"/>
          </a:xfrm>
          <a:prstGeom prst="rect">
            <a:avLst/>
          </a:prstGeom>
        </p:spPr>
        <p:txBody>
          <a:bodyPr wrap="square">
            <a:spAutoFit/>
          </a:bodyPr>
          <a:lstStyle/>
          <a:p>
            <a:r>
              <a:rPr lang="fr-FR" dirty="0">
                <a:solidFill>
                  <a:schemeClr val="accent1">
                    <a:lumMod val="50000"/>
                  </a:schemeClr>
                </a:solidFill>
                <a:latin typeface="Times New Roman" panose="02020603050405020304" pitchFamily="18" charset="0"/>
                <a:cs typeface="Times New Roman" panose="02020603050405020304" pitchFamily="18" charset="0"/>
              </a:rPr>
              <a:t>Pôle Sécurité de la Conduite et des Véhicules </a:t>
            </a:r>
          </a:p>
          <a:p>
            <a:r>
              <a:rPr lang="fr-FR" dirty="0">
                <a:solidFill>
                  <a:schemeClr val="accent1">
                    <a:lumMod val="50000"/>
                  </a:schemeClr>
                </a:solidFill>
                <a:latin typeface="Times New Roman" panose="02020603050405020304" pitchFamily="18" charset="0"/>
                <a:cs typeface="Times New Roman" panose="02020603050405020304" pitchFamily="18" charset="0"/>
              </a:rPr>
              <a:t> </a:t>
            </a:r>
            <a:r>
              <a:rPr lang="fr-FR" dirty="0">
                <a:solidFill>
                  <a:srgbClr val="D5BD09"/>
                </a:solidFill>
                <a:latin typeface="Times New Roman" panose="02020603050405020304" pitchFamily="18" charset="0"/>
                <a:cs typeface="Times New Roman" panose="02020603050405020304" pitchFamily="18" charset="0"/>
              </a:rPr>
              <a:t>Centre National de traitement des Infractions</a:t>
            </a:r>
          </a:p>
        </p:txBody>
      </p:sp>
      <p:sp>
        <p:nvSpPr>
          <p:cNvPr id="8" name="ZoneTexte 7"/>
          <p:cNvSpPr txBox="1"/>
          <p:nvPr/>
        </p:nvSpPr>
        <p:spPr>
          <a:xfrm>
            <a:off x="4665920" y="6377233"/>
            <a:ext cx="3134967" cy="400110"/>
          </a:xfrm>
          <a:prstGeom prst="rect">
            <a:avLst/>
          </a:prstGeom>
          <a:noFill/>
        </p:spPr>
        <p:txBody>
          <a:bodyPr wrap="square" rtlCol="0">
            <a:spAutoFit/>
          </a:bodyPr>
          <a:lstStyle/>
          <a:p>
            <a:pPr algn="ctr"/>
            <a:r>
              <a:rPr lang="fr-FR" sz="2000" i="1" dirty="0">
                <a:solidFill>
                  <a:schemeClr val="accent4">
                    <a:lumMod val="75000"/>
                  </a:schemeClr>
                </a:solidFill>
                <a:latin typeface="Times New Roman" panose="02020603050405020304" pitchFamily="18" charset="0"/>
                <a:cs typeface="Times New Roman" panose="02020603050405020304" pitchFamily="18" charset="0"/>
              </a:rPr>
              <a:t>25/09/2023</a:t>
            </a:r>
          </a:p>
        </p:txBody>
      </p:sp>
      <p:grpSp>
        <p:nvGrpSpPr>
          <p:cNvPr id="2" name="Groupe 1"/>
          <p:cNvGrpSpPr/>
          <p:nvPr/>
        </p:nvGrpSpPr>
        <p:grpSpPr>
          <a:xfrm>
            <a:off x="8088896" y="4281064"/>
            <a:ext cx="4028851" cy="2490601"/>
            <a:chOff x="7830482" y="3823865"/>
            <a:chExt cx="4028851" cy="2490601"/>
          </a:xfrm>
        </p:grpSpPr>
        <p:pic>
          <p:nvPicPr>
            <p:cNvPr id="9" name="Image 8"/>
            <p:cNvPicPr>
              <a:picLocks noChangeAspect="1"/>
            </p:cNvPicPr>
            <p:nvPr/>
          </p:nvPicPr>
          <p:blipFill>
            <a:blip r:embed="rId4"/>
            <a:stretch>
              <a:fillRect/>
            </a:stretch>
          </p:blipFill>
          <p:spPr>
            <a:xfrm rot="20096906">
              <a:off x="7830482" y="3823865"/>
              <a:ext cx="809625" cy="2025718"/>
            </a:xfrm>
            <a:prstGeom prst="rect">
              <a:avLst/>
            </a:prstGeom>
            <a:noFill/>
            <a:ln>
              <a:noFill/>
            </a:ln>
          </p:spPr>
        </p:pic>
        <p:pic>
          <p:nvPicPr>
            <p:cNvPr id="11" name="Picture 2" descr="SGBD (Système de Gestion de Base de Données) : définition, traduction et  acteur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35295" y="3896024"/>
              <a:ext cx="3624038" cy="24184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pic>
        <p:nvPicPr>
          <p:cNvPr id="1026" name="Picture 2" descr="Kofi Annan Road Safety Award 2023">
            <a:extLst>
              <a:ext uri="{FF2B5EF4-FFF2-40B4-BE49-F238E27FC236}">
                <a16:creationId xmlns:a16="http://schemas.microsoft.com/office/drawing/2014/main" id="{66EFE9A1-E151-4E6F-84D6-3F5D31D87C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38539" y="-1"/>
            <a:ext cx="2353461" cy="1699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340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1">
            <a:extLst>
              <a:ext uri="{FF2B5EF4-FFF2-40B4-BE49-F238E27FC236}">
                <a16:creationId xmlns:a16="http://schemas.microsoft.com/office/drawing/2014/main" id="{B438897C-18E4-4169-9E21-2C6EEDAF36A2}"/>
              </a:ext>
            </a:extLst>
          </p:cNvPr>
          <p:cNvSpPr txBox="1">
            <a:spLocks/>
          </p:cNvSpPr>
          <p:nvPr/>
        </p:nvSpPr>
        <p:spPr>
          <a:xfrm>
            <a:off x="601579" y="239863"/>
            <a:ext cx="5217690" cy="63148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solidFill>
                  <a:schemeClr val="accent1">
                    <a:lumMod val="50000"/>
                  </a:schemeClr>
                </a:solidFill>
                <a:latin typeface="Times New Roman" panose="02020603050405020304" pitchFamily="18" charset="0"/>
                <a:cs typeface="Times New Roman" panose="02020603050405020304" pitchFamily="18" charset="0"/>
              </a:rPr>
              <a:t>Sommaire</a:t>
            </a:r>
            <a:endParaRPr lang="fr-FR" sz="54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Rectangle : coins arrondis 3">
            <a:extLst>
              <a:ext uri="{FF2B5EF4-FFF2-40B4-BE49-F238E27FC236}">
                <a16:creationId xmlns:a16="http://schemas.microsoft.com/office/drawing/2014/main" id="{8E597F58-0137-4AC7-B06D-1D18FA662FA7}"/>
              </a:ext>
            </a:extLst>
          </p:cNvPr>
          <p:cNvSpPr/>
          <p:nvPr/>
        </p:nvSpPr>
        <p:spPr>
          <a:xfrm>
            <a:off x="1902107" y="1359934"/>
            <a:ext cx="4058854" cy="1401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Contexte</a:t>
            </a:r>
          </a:p>
        </p:txBody>
      </p:sp>
      <p:sp>
        <p:nvSpPr>
          <p:cNvPr id="43" name="Rectangle : coins arrondis 42">
            <a:extLst>
              <a:ext uri="{FF2B5EF4-FFF2-40B4-BE49-F238E27FC236}">
                <a16:creationId xmlns:a16="http://schemas.microsoft.com/office/drawing/2014/main" id="{8F6BC8B0-58F3-4253-BF8A-2A789853354E}"/>
              </a:ext>
            </a:extLst>
          </p:cNvPr>
          <p:cNvSpPr/>
          <p:nvPr/>
        </p:nvSpPr>
        <p:spPr>
          <a:xfrm>
            <a:off x="1902106" y="2854543"/>
            <a:ext cx="4058853" cy="140151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Evolution du parc des équipements de contrôle </a:t>
            </a:r>
          </a:p>
        </p:txBody>
      </p:sp>
      <p:sp>
        <p:nvSpPr>
          <p:cNvPr id="44" name="Rectangle : coins arrondis 43">
            <a:extLst>
              <a:ext uri="{FF2B5EF4-FFF2-40B4-BE49-F238E27FC236}">
                <a16:creationId xmlns:a16="http://schemas.microsoft.com/office/drawing/2014/main" id="{71C53804-36B9-476F-A326-89DBF54D2E25}"/>
              </a:ext>
            </a:extLst>
          </p:cNvPr>
          <p:cNvSpPr/>
          <p:nvPr/>
        </p:nvSpPr>
        <p:spPr>
          <a:xfrm>
            <a:off x="1902106" y="4349153"/>
            <a:ext cx="4058852" cy="1401514"/>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Cycle de vie du traitement des infractions</a:t>
            </a:r>
          </a:p>
        </p:txBody>
      </p:sp>
      <p:sp>
        <p:nvSpPr>
          <p:cNvPr id="45" name="Rectangle : coins arrondis 44">
            <a:extLst>
              <a:ext uri="{FF2B5EF4-FFF2-40B4-BE49-F238E27FC236}">
                <a16:creationId xmlns:a16="http://schemas.microsoft.com/office/drawing/2014/main" id="{A43AC99F-E91B-406E-ABB0-FEAA100B86B8}"/>
              </a:ext>
            </a:extLst>
          </p:cNvPr>
          <p:cNvSpPr/>
          <p:nvPr/>
        </p:nvSpPr>
        <p:spPr>
          <a:xfrm>
            <a:off x="6148089" y="1359935"/>
            <a:ext cx="4058854" cy="140151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t>Parties prenantes impliquées</a:t>
            </a:r>
          </a:p>
        </p:txBody>
      </p:sp>
      <p:sp>
        <p:nvSpPr>
          <p:cNvPr id="46" name="Rectangle : coins arrondis 45">
            <a:extLst>
              <a:ext uri="{FF2B5EF4-FFF2-40B4-BE49-F238E27FC236}">
                <a16:creationId xmlns:a16="http://schemas.microsoft.com/office/drawing/2014/main" id="{C525AFBA-2C85-43BD-8E66-77B3D750DF43}"/>
              </a:ext>
            </a:extLst>
          </p:cNvPr>
          <p:cNvSpPr/>
          <p:nvPr/>
        </p:nvSpPr>
        <p:spPr>
          <a:xfrm>
            <a:off x="6148089" y="4349154"/>
            <a:ext cx="4058853" cy="1401513"/>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t>Perspectives</a:t>
            </a:r>
          </a:p>
        </p:txBody>
      </p:sp>
      <p:sp>
        <p:nvSpPr>
          <p:cNvPr id="47" name="Rectangle : coins arrondis 46">
            <a:extLst>
              <a:ext uri="{FF2B5EF4-FFF2-40B4-BE49-F238E27FC236}">
                <a16:creationId xmlns:a16="http://schemas.microsoft.com/office/drawing/2014/main" id="{92E37737-4F1A-4B03-B79E-743C946B4DC8}"/>
              </a:ext>
            </a:extLst>
          </p:cNvPr>
          <p:cNvSpPr/>
          <p:nvPr/>
        </p:nvSpPr>
        <p:spPr>
          <a:xfrm>
            <a:off x="6148088" y="2854544"/>
            <a:ext cx="4058853" cy="140151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t>Statistiques et chiffres clés</a:t>
            </a:r>
          </a:p>
        </p:txBody>
      </p:sp>
    </p:spTree>
    <p:extLst>
      <p:ext uri="{BB962C8B-B14F-4D97-AF65-F5344CB8AC3E}">
        <p14:creationId xmlns:p14="http://schemas.microsoft.com/office/powerpoint/2010/main" val="1171413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5"/>
          <p:cNvSpPr txBox="1">
            <a:spLocks noGrp="1"/>
          </p:cNvSpPr>
          <p:nvPr>
            <p:ph type="ctrTitle"/>
          </p:nvPr>
        </p:nvSpPr>
        <p:spPr>
          <a:xfrm>
            <a:off x="4458790" y="2756647"/>
            <a:ext cx="5677677" cy="770400"/>
          </a:xfrm>
          <a:prstGeom prst="rect">
            <a:avLst/>
          </a:prstGeom>
        </p:spPr>
        <p:txBody>
          <a:bodyPr spcFirstLastPara="1" wrap="square" lIns="121900" tIns="121900" rIns="121900" bIns="121900" anchor="b" anchorCtr="0">
            <a:noAutofit/>
          </a:bodyPr>
          <a:lstStyle/>
          <a:p>
            <a:pPr lvl="0"/>
            <a:r>
              <a:rPr lang="fr-FR" dirty="0"/>
              <a:t>Contexte</a:t>
            </a:r>
            <a:endParaRPr dirty="0"/>
          </a:p>
        </p:txBody>
      </p:sp>
      <p:sp>
        <p:nvSpPr>
          <p:cNvPr id="3" name="Google Shape;364;p15">
            <a:extLst>
              <a:ext uri="{FF2B5EF4-FFF2-40B4-BE49-F238E27FC236}">
                <a16:creationId xmlns:a16="http://schemas.microsoft.com/office/drawing/2014/main" id="{2C8EBAF0-9E99-4770-960E-0195D8580E68}"/>
              </a:ext>
            </a:extLst>
          </p:cNvPr>
          <p:cNvSpPr txBox="1">
            <a:spLocks/>
          </p:cNvSpPr>
          <p:nvPr/>
        </p:nvSpPr>
        <p:spPr>
          <a:xfrm>
            <a:off x="2774507" y="3681248"/>
            <a:ext cx="5677677" cy="2016185"/>
          </a:xfrm>
          <a:prstGeom prst="rect">
            <a:avLst/>
          </a:prstGeom>
        </p:spPr>
        <p:txBody>
          <a:bodyPr spcFirstLastPara="1" wrap="square" lIns="121900" tIns="121900" rIns="121900" bIns="121900" anchor="b" anchorCtr="0">
            <a:noAutofit/>
          </a:bodyPr>
          <a:lstStyle>
            <a:lvl1pPr lvl="0" algn="r" defTabSz="914400" rtl="0" eaLnBrk="1" latinLnBrk="0" hangingPunct="1">
              <a:lnSpc>
                <a:spcPct val="90000"/>
              </a:lnSpc>
              <a:spcBef>
                <a:spcPts val="0"/>
              </a:spcBef>
              <a:spcAft>
                <a:spcPts val="0"/>
              </a:spcAft>
              <a:buSzPts val="4800"/>
              <a:buNone/>
              <a:defRPr sz="6400" kern="1200">
                <a:solidFill>
                  <a:schemeClr val="tx1"/>
                </a:solidFill>
                <a:latin typeface="+mj-lt"/>
                <a:ea typeface="+mj-ea"/>
                <a:cs typeface="+mj-cs"/>
              </a:defRPr>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pPr algn="ctr"/>
            <a:endParaRPr lang="fr-FR" dirty="0">
              <a:highlight>
                <a:srgbClr val="FFFF00"/>
              </a:highlight>
            </a:endParaRPr>
          </a:p>
        </p:txBody>
      </p:sp>
    </p:spTree>
    <p:extLst>
      <p:ext uri="{BB962C8B-B14F-4D97-AF65-F5344CB8AC3E}">
        <p14:creationId xmlns:p14="http://schemas.microsoft.com/office/powerpoint/2010/main" val="4076542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30">
            <a:extLst>
              <a:ext uri="{FF2B5EF4-FFF2-40B4-BE49-F238E27FC236}">
                <a16:creationId xmlns:a16="http://schemas.microsoft.com/office/drawing/2014/main" id="{735858AA-8EC7-471A-AADE-DBC244098ECA}"/>
              </a:ext>
            </a:extLst>
          </p:cNvPr>
          <p:cNvGrpSpPr/>
          <p:nvPr/>
        </p:nvGrpSpPr>
        <p:grpSpPr>
          <a:xfrm>
            <a:off x="4730639" y="1115833"/>
            <a:ext cx="2730722" cy="4302248"/>
            <a:chOff x="3499295" y="2467429"/>
            <a:chExt cx="2730722" cy="4302248"/>
          </a:xfrm>
        </p:grpSpPr>
        <p:pic>
          <p:nvPicPr>
            <p:cNvPr id="7" name="Image 38">
              <a:extLst>
                <a:ext uri="{FF2B5EF4-FFF2-40B4-BE49-F238E27FC236}">
                  <a16:creationId xmlns:a16="http://schemas.microsoft.com/office/drawing/2014/main" id="{09B21AD3-7F4C-4A7D-BF18-C85D36203662}"/>
                </a:ext>
              </a:extLst>
            </p:cNvPr>
            <p:cNvPicPr>
              <a:picLocks noChangeAspect="1"/>
            </p:cNvPicPr>
            <p:nvPr/>
          </p:nvPicPr>
          <p:blipFill>
            <a:blip r:embed="rId3"/>
            <a:stretch>
              <a:fillRect/>
            </a:stretch>
          </p:blipFill>
          <p:spPr>
            <a:xfrm>
              <a:off x="3499295" y="2467429"/>
              <a:ext cx="2730722" cy="4302248"/>
            </a:xfrm>
            <a:prstGeom prst="rect">
              <a:avLst/>
            </a:prstGeom>
          </p:spPr>
        </p:pic>
        <p:sp>
          <p:nvSpPr>
            <p:cNvPr id="8" name="Oval 21">
              <a:extLst>
                <a:ext uri="{FF2B5EF4-FFF2-40B4-BE49-F238E27FC236}">
                  <a16:creationId xmlns:a16="http://schemas.microsoft.com/office/drawing/2014/main" id="{AB6D4591-C338-4676-862C-CCD8B9D4C4F9}"/>
                </a:ext>
              </a:extLst>
            </p:cNvPr>
            <p:cNvSpPr/>
            <p:nvPr/>
          </p:nvSpPr>
          <p:spPr>
            <a:xfrm>
              <a:off x="4918021" y="3551544"/>
              <a:ext cx="640606" cy="604455"/>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Oval 23">
              <a:extLst>
                <a:ext uri="{FF2B5EF4-FFF2-40B4-BE49-F238E27FC236}">
                  <a16:creationId xmlns:a16="http://schemas.microsoft.com/office/drawing/2014/main" id="{0CEA561E-19D3-4472-9F93-96324174F2B9}"/>
                </a:ext>
              </a:extLst>
            </p:cNvPr>
            <p:cNvSpPr/>
            <p:nvPr/>
          </p:nvSpPr>
          <p:spPr>
            <a:xfrm>
              <a:off x="4143457" y="4308614"/>
              <a:ext cx="640606" cy="604455"/>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Oval 24">
              <a:extLst>
                <a:ext uri="{FF2B5EF4-FFF2-40B4-BE49-F238E27FC236}">
                  <a16:creationId xmlns:a16="http://schemas.microsoft.com/office/drawing/2014/main" id="{5E19A68E-E5D4-4EC9-BABB-A4626F226010}"/>
                </a:ext>
              </a:extLst>
            </p:cNvPr>
            <p:cNvSpPr/>
            <p:nvPr/>
          </p:nvSpPr>
          <p:spPr>
            <a:xfrm>
              <a:off x="4143457" y="5822490"/>
              <a:ext cx="640606" cy="604455"/>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Oval 25">
              <a:extLst>
                <a:ext uri="{FF2B5EF4-FFF2-40B4-BE49-F238E27FC236}">
                  <a16:creationId xmlns:a16="http://schemas.microsoft.com/office/drawing/2014/main" id="{EE117E7D-8A29-4C3D-9907-5358289F642F}"/>
                </a:ext>
              </a:extLst>
            </p:cNvPr>
            <p:cNvSpPr/>
            <p:nvPr/>
          </p:nvSpPr>
          <p:spPr>
            <a:xfrm>
              <a:off x="4923137" y="5057537"/>
              <a:ext cx="640606" cy="604455"/>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Picture 2">
              <a:extLst>
                <a:ext uri="{FF2B5EF4-FFF2-40B4-BE49-F238E27FC236}">
                  <a16:creationId xmlns:a16="http://schemas.microsoft.com/office/drawing/2014/main" id="{D8686645-F248-48AC-906A-7CD4C12BE0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071" y="3233181"/>
              <a:ext cx="859376" cy="936238"/>
            </a:xfrm>
            <a:prstGeom prst="rect">
              <a:avLst/>
            </a:prstGeom>
          </p:spPr>
        </p:pic>
        <p:pic>
          <p:nvPicPr>
            <p:cNvPr id="13" name="Picture 27">
              <a:extLst>
                <a:ext uri="{FF2B5EF4-FFF2-40B4-BE49-F238E27FC236}">
                  <a16:creationId xmlns:a16="http://schemas.microsoft.com/office/drawing/2014/main" id="{901E92D9-2FEE-48C4-80EC-B767CD75A7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7971" y="4303850"/>
              <a:ext cx="626092" cy="626092"/>
            </a:xfrm>
            <a:prstGeom prst="rect">
              <a:avLst/>
            </a:prstGeom>
          </p:spPr>
        </p:pic>
        <p:pic>
          <p:nvPicPr>
            <p:cNvPr id="14" name="Picture 28">
              <a:extLst>
                <a:ext uri="{FF2B5EF4-FFF2-40B4-BE49-F238E27FC236}">
                  <a16:creationId xmlns:a16="http://schemas.microsoft.com/office/drawing/2014/main" id="{D0587D4B-31DB-46BA-913E-A7F095AB29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24276" y="5057537"/>
              <a:ext cx="663380" cy="734687"/>
            </a:xfrm>
            <a:prstGeom prst="rect">
              <a:avLst/>
            </a:prstGeom>
          </p:spPr>
        </p:pic>
        <p:pic>
          <p:nvPicPr>
            <p:cNvPr id="15" name="Picture 29">
              <a:extLst>
                <a:ext uri="{FF2B5EF4-FFF2-40B4-BE49-F238E27FC236}">
                  <a16:creationId xmlns:a16="http://schemas.microsoft.com/office/drawing/2014/main" id="{6029D50E-D042-41AC-8ED7-4E33D97C9F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43457" y="5891319"/>
              <a:ext cx="570358" cy="356474"/>
            </a:xfrm>
            <a:prstGeom prst="rect">
              <a:avLst/>
            </a:prstGeom>
          </p:spPr>
        </p:pic>
      </p:grpSp>
      <p:sp>
        <p:nvSpPr>
          <p:cNvPr id="16" name="Rectangle : coins arrondis 15">
            <a:extLst>
              <a:ext uri="{FF2B5EF4-FFF2-40B4-BE49-F238E27FC236}">
                <a16:creationId xmlns:a16="http://schemas.microsoft.com/office/drawing/2014/main" id="{0715BB0F-1E26-4825-A139-95EED8014478}"/>
              </a:ext>
            </a:extLst>
          </p:cNvPr>
          <p:cNvSpPr/>
          <p:nvPr/>
        </p:nvSpPr>
        <p:spPr>
          <a:xfrm>
            <a:off x="7616142" y="1301028"/>
            <a:ext cx="3287210" cy="76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Management de la Sécurité Routière</a:t>
            </a:r>
          </a:p>
        </p:txBody>
      </p:sp>
      <p:sp>
        <p:nvSpPr>
          <p:cNvPr id="17" name="Rectangle : coins arrondis 16">
            <a:extLst>
              <a:ext uri="{FF2B5EF4-FFF2-40B4-BE49-F238E27FC236}">
                <a16:creationId xmlns:a16="http://schemas.microsoft.com/office/drawing/2014/main" id="{E1885595-B4B6-4539-B875-F91433AB8184}"/>
              </a:ext>
            </a:extLst>
          </p:cNvPr>
          <p:cNvSpPr/>
          <p:nvPr/>
        </p:nvSpPr>
        <p:spPr>
          <a:xfrm>
            <a:off x="7520336" y="4335084"/>
            <a:ext cx="3287210" cy="76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Secours et prise en charge des victimes</a:t>
            </a:r>
          </a:p>
        </p:txBody>
      </p:sp>
      <p:sp>
        <p:nvSpPr>
          <p:cNvPr id="18" name="Rectangle : coins arrondis 17">
            <a:extLst>
              <a:ext uri="{FF2B5EF4-FFF2-40B4-BE49-F238E27FC236}">
                <a16:creationId xmlns:a16="http://schemas.microsoft.com/office/drawing/2014/main" id="{1EDD7773-B33D-416C-87D3-DB218E041AFF}"/>
              </a:ext>
            </a:extLst>
          </p:cNvPr>
          <p:cNvSpPr/>
          <p:nvPr/>
        </p:nvSpPr>
        <p:spPr>
          <a:xfrm>
            <a:off x="1384454" y="3544644"/>
            <a:ext cx="3287210" cy="76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Véhicules sûrs</a:t>
            </a:r>
          </a:p>
        </p:txBody>
      </p:sp>
      <p:sp>
        <p:nvSpPr>
          <p:cNvPr id="19" name="Rectangle : coins arrondis 18">
            <a:extLst>
              <a:ext uri="{FF2B5EF4-FFF2-40B4-BE49-F238E27FC236}">
                <a16:creationId xmlns:a16="http://schemas.microsoft.com/office/drawing/2014/main" id="{DECDE7F4-65DE-4E9A-BA67-C0315D24B0C8}"/>
              </a:ext>
            </a:extLst>
          </p:cNvPr>
          <p:cNvSpPr/>
          <p:nvPr/>
        </p:nvSpPr>
        <p:spPr>
          <a:xfrm>
            <a:off x="7579311" y="2795721"/>
            <a:ext cx="3287210" cy="76575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Contrôle-Sanction</a:t>
            </a:r>
          </a:p>
        </p:txBody>
      </p:sp>
      <p:sp>
        <p:nvSpPr>
          <p:cNvPr id="20" name="Rectangle : coins arrondis 19">
            <a:extLst>
              <a:ext uri="{FF2B5EF4-FFF2-40B4-BE49-F238E27FC236}">
                <a16:creationId xmlns:a16="http://schemas.microsoft.com/office/drawing/2014/main" id="{4BE3F59C-0032-4195-8E87-EFB0D0660BB2}"/>
              </a:ext>
            </a:extLst>
          </p:cNvPr>
          <p:cNvSpPr/>
          <p:nvPr/>
        </p:nvSpPr>
        <p:spPr>
          <a:xfrm>
            <a:off x="1443429" y="2052071"/>
            <a:ext cx="3287210" cy="76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Routes sûres</a:t>
            </a:r>
          </a:p>
        </p:txBody>
      </p:sp>
      <p:sp>
        <p:nvSpPr>
          <p:cNvPr id="21" name="Rectangle : coins arrondis 20">
            <a:extLst>
              <a:ext uri="{FF2B5EF4-FFF2-40B4-BE49-F238E27FC236}">
                <a16:creationId xmlns:a16="http://schemas.microsoft.com/office/drawing/2014/main" id="{D05B3627-3C3E-4733-B38C-C61ACDD7BFA2}"/>
              </a:ext>
            </a:extLst>
          </p:cNvPr>
          <p:cNvSpPr/>
          <p:nvPr/>
        </p:nvSpPr>
        <p:spPr>
          <a:xfrm>
            <a:off x="7461361" y="2627456"/>
            <a:ext cx="3557738" cy="107848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Titre 4">
            <a:extLst>
              <a:ext uri="{FF2B5EF4-FFF2-40B4-BE49-F238E27FC236}">
                <a16:creationId xmlns:a16="http://schemas.microsoft.com/office/drawing/2014/main" id="{921E44C1-8941-4120-A557-24387DE005CD}"/>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Contexte: Piliers de la Stratégie Nationale de la Sécurité Routière</a:t>
            </a:r>
            <a:endParaRPr lang="fr-FR" sz="2000" b="1" dirty="0">
              <a:solidFill>
                <a:schemeClr val="bg1"/>
              </a:solidFill>
            </a:endParaRPr>
          </a:p>
        </p:txBody>
      </p:sp>
      <p:pic>
        <p:nvPicPr>
          <p:cNvPr id="2050" name="Picture 2" descr="Objectif - Icônes commercialisation gratuites">
            <a:extLst>
              <a:ext uri="{FF2B5EF4-FFF2-40B4-BE49-F238E27FC236}">
                <a16:creationId xmlns:a16="http://schemas.microsoft.com/office/drawing/2014/main" id="{DFB1F45E-2A46-48F1-993C-8228CFDB4C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40482" y="5535325"/>
            <a:ext cx="1246917" cy="124691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 coins arrondis 23">
            <a:extLst>
              <a:ext uri="{FF2B5EF4-FFF2-40B4-BE49-F238E27FC236}">
                <a16:creationId xmlns:a16="http://schemas.microsoft.com/office/drawing/2014/main" id="{2408831B-26DF-4898-A69A-EDCD7ED72DFF}"/>
              </a:ext>
            </a:extLst>
          </p:cNvPr>
          <p:cNvSpPr/>
          <p:nvPr/>
        </p:nvSpPr>
        <p:spPr>
          <a:xfrm>
            <a:off x="3379808" y="5861361"/>
            <a:ext cx="5023411" cy="76575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Réduire le nombre des tués de 50% à l’horizon 2026</a:t>
            </a:r>
          </a:p>
        </p:txBody>
      </p:sp>
    </p:spTree>
    <p:extLst>
      <p:ext uri="{BB962C8B-B14F-4D97-AF65-F5344CB8AC3E}">
        <p14:creationId xmlns:p14="http://schemas.microsoft.com/office/powerpoint/2010/main" val="6205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4">
            <a:extLst>
              <a:ext uri="{FF2B5EF4-FFF2-40B4-BE49-F238E27FC236}">
                <a16:creationId xmlns:a16="http://schemas.microsoft.com/office/drawing/2014/main" id="{921E44C1-8941-4120-A557-24387DE005CD}"/>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Contexte: Objectifs du contrôle automatisé</a:t>
            </a:r>
            <a:endParaRPr lang="fr-FR" sz="2000" b="1" dirty="0">
              <a:solidFill>
                <a:schemeClr val="bg1"/>
              </a:solidFill>
            </a:endParaRPr>
          </a:p>
        </p:txBody>
      </p:sp>
      <p:sp>
        <p:nvSpPr>
          <p:cNvPr id="23" name="Rectangle : coins arrondis 22">
            <a:extLst>
              <a:ext uri="{FF2B5EF4-FFF2-40B4-BE49-F238E27FC236}">
                <a16:creationId xmlns:a16="http://schemas.microsoft.com/office/drawing/2014/main" id="{31D349FF-2F31-430F-8012-0BA1732A941E}"/>
              </a:ext>
            </a:extLst>
          </p:cNvPr>
          <p:cNvSpPr/>
          <p:nvPr/>
        </p:nvSpPr>
        <p:spPr>
          <a:xfrm>
            <a:off x="1420279" y="1276567"/>
            <a:ext cx="4887923" cy="517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1- Produire de la dissuasion générale</a:t>
            </a:r>
            <a:endParaRPr lang="fr-FR" b="1" dirty="0"/>
          </a:p>
        </p:txBody>
      </p:sp>
      <p:sp>
        <p:nvSpPr>
          <p:cNvPr id="25" name="Rectangle : coins arrondis 24">
            <a:extLst>
              <a:ext uri="{FF2B5EF4-FFF2-40B4-BE49-F238E27FC236}">
                <a16:creationId xmlns:a16="http://schemas.microsoft.com/office/drawing/2014/main" id="{F8FF0E30-40E3-4459-A8E2-4C4C7DEDBC8E}"/>
              </a:ext>
            </a:extLst>
          </p:cNvPr>
          <p:cNvSpPr/>
          <p:nvPr/>
        </p:nvSpPr>
        <p:spPr>
          <a:xfrm>
            <a:off x="1757874" y="1719201"/>
            <a:ext cx="9469569" cy="7230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b="1" dirty="0"/>
              <a:t>Dissuader les conducteurs de commettre des infractions de dépassement de la vitesse limite</a:t>
            </a:r>
          </a:p>
        </p:txBody>
      </p:sp>
      <p:sp>
        <p:nvSpPr>
          <p:cNvPr id="26" name="Rectangle : coins arrondis 25">
            <a:extLst>
              <a:ext uri="{FF2B5EF4-FFF2-40B4-BE49-F238E27FC236}">
                <a16:creationId xmlns:a16="http://schemas.microsoft.com/office/drawing/2014/main" id="{ECCFEFA6-0448-47EC-B27B-B57EEBAA4816}"/>
              </a:ext>
            </a:extLst>
          </p:cNvPr>
          <p:cNvSpPr/>
          <p:nvPr/>
        </p:nvSpPr>
        <p:spPr>
          <a:xfrm>
            <a:off x="1420279" y="2879662"/>
            <a:ext cx="4887923" cy="517509"/>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2- Lutter contre la récidive</a:t>
            </a:r>
            <a:endParaRPr lang="fr-FR" b="1" dirty="0"/>
          </a:p>
        </p:txBody>
      </p:sp>
      <p:sp>
        <p:nvSpPr>
          <p:cNvPr id="27" name="Rectangle : coins arrondis 26">
            <a:extLst>
              <a:ext uri="{FF2B5EF4-FFF2-40B4-BE49-F238E27FC236}">
                <a16:creationId xmlns:a16="http://schemas.microsoft.com/office/drawing/2014/main" id="{8933557C-FACE-422B-B557-EB020BC02492}"/>
              </a:ext>
            </a:extLst>
          </p:cNvPr>
          <p:cNvSpPr/>
          <p:nvPr/>
        </p:nvSpPr>
        <p:spPr>
          <a:xfrm>
            <a:off x="1757874" y="3345446"/>
            <a:ext cx="9469569" cy="72305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b="1" dirty="0"/>
              <a:t>Sanctionner les contrevenants afin d’empêcher la récidive</a:t>
            </a:r>
          </a:p>
        </p:txBody>
      </p:sp>
      <p:sp>
        <p:nvSpPr>
          <p:cNvPr id="28" name="Rectangle : coins arrondis 27">
            <a:extLst>
              <a:ext uri="{FF2B5EF4-FFF2-40B4-BE49-F238E27FC236}">
                <a16:creationId xmlns:a16="http://schemas.microsoft.com/office/drawing/2014/main" id="{F5142A7E-CAB9-4848-8B48-B4940DEB10B5}"/>
              </a:ext>
            </a:extLst>
          </p:cNvPr>
          <p:cNvSpPr/>
          <p:nvPr/>
        </p:nvSpPr>
        <p:spPr>
          <a:xfrm>
            <a:off x="1420279" y="4436091"/>
            <a:ext cx="4887923" cy="51750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3- Traitement localisé des ZAAC</a:t>
            </a:r>
            <a:endParaRPr lang="fr-FR" b="1" dirty="0"/>
          </a:p>
        </p:txBody>
      </p:sp>
      <p:sp>
        <p:nvSpPr>
          <p:cNvPr id="29" name="Rectangle : coins arrondis 28">
            <a:extLst>
              <a:ext uri="{FF2B5EF4-FFF2-40B4-BE49-F238E27FC236}">
                <a16:creationId xmlns:a16="http://schemas.microsoft.com/office/drawing/2014/main" id="{39536FF2-FE57-47C5-AD9F-BC6FBA508598}"/>
              </a:ext>
            </a:extLst>
          </p:cNvPr>
          <p:cNvSpPr/>
          <p:nvPr/>
        </p:nvSpPr>
        <p:spPr>
          <a:xfrm>
            <a:off x="1757874" y="4878724"/>
            <a:ext cx="9469569" cy="110538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b="1" dirty="0"/>
              <a:t>Modifier durablement  en un lieu précis le comportement des conducteurs du fait :</a:t>
            </a:r>
          </a:p>
          <a:p>
            <a:pPr algn="just"/>
            <a:r>
              <a:rPr lang="fr-FR" b="1" dirty="0"/>
              <a:t>  - de la dangerosité d’une infrastructure ( telle que : sortie d’école, pont, tunnel…) </a:t>
            </a:r>
          </a:p>
          <a:p>
            <a:pPr algn="just"/>
            <a:r>
              <a:rPr lang="fr-FR" b="1" dirty="0"/>
              <a:t>  - ou d’une accumulation récurrente d’accidents</a:t>
            </a:r>
          </a:p>
        </p:txBody>
      </p:sp>
    </p:spTree>
    <p:extLst>
      <p:ext uri="{BB962C8B-B14F-4D97-AF65-F5344CB8AC3E}">
        <p14:creationId xmlns:p14="http://schemas.microsoft.com/office/powerpoint/2010/main" val="2453142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re 4">
            <a:extLst>
              <a:ext uri="{FF2B5EF4-FFF2-40B4-BE49-F238E27FC236}">
                <a16:creationId xmlns:a16="http://schemas.microsoft.com/office/drawing/2014/main" id="{921E44C1-8941-4120-A557-24387DE005CD}"/>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Contexte: Caractéristiques du contrôle automatisé</a:t>
            </a:r>
            <a:endParaRPr lang="fr-FR" sz="2000" b="1" dirty="0">
              <a:solidFill>
                <a:schemeClr val="bg1"/>
              </a:solidFill>
            </a:endParaRPr>
          </a:p>
        </p:txBody>
      </p:sp>
      <p:sp>
        <p:nvSpPr>
          <p:cNvPr id="23" name="Rectangle : coins arrondis 22">
            <a:extLst>
              <a:ext uri="{FF2B5EF4-FFF2-40B4-BE49-F238E27FC236}">
                <a16:creationId xmlns:a16="http://schemas.microsoft.com/office/drawing/2014/main" id="{31D349FF-2F31-430F-8012-0BA1732A941E}"/>
              </a:ext>
            </a:extLst>
          </p:cNvPr>
          <p:cNvSpPr/>
          <p:nvPr/>
        </p:nvSpPr>
        <p:spPr>
          <a:xfrm>
            <a:off x="7731375" y="1610458"/>
            <a:ext cx="3590278" cy="51750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Précision</a:t>
            </a:r>
            <a:endParaRPr lang="fr-FR" b="1" dirty="0"/>
          </a:p>
        </p:txBody>
      </p:sp>
      <p:sp>
        <p:nvSpPr>
          <p:cNvPr id="9" name="Shape">
            <a:extLst>
              <a:ext uri="{FF2B5EF4-FFF2-40B4-BE49-F238E27FC236}">
                <a16:creationId xmlns:a16="http://schemas.microsoft.com/office/drawing/2014/main" id="{23AAC2CE-9839-4E89-88B4-879C0D704B15}"/>
              </a:ext>
            </a:extLst>
          </p:cNvPr>
          <p:cNvSpPr/>
          <p:nvPr/>
        </p:nvSpPr>
        <p:spPr>
          <a:xfrm>
            <a:off x="3193825" y="2652721"/>
            <a:ext cx="4400444" cy="703292"/>
          </a:xfrm>
          <a:custGeom>
            <a:avLst/>
            <a:gdLst/>
            <a:ahLst/>
            <a:cxnLst>
              <a:cxn ang="0">
                <a:pos x="wd2" y="hd2"/>
              </a:cxn>
              <a:cxn ang="5400000">
                <a:pos x="wd2" y="hd2"/>
              </a:cxn>
              <a:cxn ang="10800000">
                <a:pos x="wd2" y="hd2"/>
              </a:cxn>
              <a:cxn ang="16200000">
                <a:pos x="wd2" y="hd2"/>
              </a:cxn>
            </a:cxnLst>
            <a:rect l="0" t="0" r="r" b="b"/>
            <a:pathLst>
              <a:path w="21600" h="21600" extrusionOk="0">
                <a:moveTo>
                  <a:pt x="21177" y="10074"/>
                </a:moveTo>
                <a:lnTo>
                  <a:pt x="19717" y="10074"/>
                </a:lnTo>
                <a:cubicBezTo>
                  <a:pt x="19676" y="4440"/>
                  <a:pt x="18939" y="0"/>
                  <a:pt x="18039" y="0"/>
                </a:cubicBezTo>
                <a:cubicBezTo>
                  <a:pt x="17138" y="0"/>
                  <a:pt x="16401" y="4439"/>
                  <a:pt x="16360" y="10074"/>
                </a:cubicBezTo>
                <a:lnTo>
                  <a:pt x="9565" y="10074"/>
                </a:lnTo>
                <a:lnTo>
                  <a:pt x="8010" y="19807"/>
                </a:lnTo>
                <a:lnTo>
                  <a:pt x="423" y="19807"/>
                </a:lnTo>
                <a:cubicBezTo>
                  <a:pt x="396" y="19210"/>
                  <a:pt x="314" y="18868"/>
                  <a:pt x="218" y="18868"/>
                </a:cubicBezTo>
                <a:cubicBezTo>
                  <a:pt x="96" y="18868"/>
                  <a:pt x="0" y="19466"/>
                  <a:pt x="0" y="20234"/>
                </a:cubicBezTo>
                <a:cubicBezTo>
                  <a:pt x="0" y="21002"/>
                  <a:pt x="96" y="21600"/>
                  <a:pt x="218" y="21600"/>
                </a:cubicBezTo>
                <a:cubicBezTo>
                  <a:pt x="314" y="21600"/>
                  <a:pt x="396" y="21173"/>
                  <a:pt x="423" y="20661"/>
                </a:cubicBezTo>
                <a:lnTo>
                  <a:pt x="8064" y="20661"/>
                </a:lnTo>
                <a:lnTo>
                  <a:pt x="9620" y="10928"/>
                </a:lnTo>
                <a:lnTo>
                  <a:pt x="16360" y="10928"/>
                </a:lnTo>
                <a:cubicBezTo>
                  <a:pt x="16401" y="16563"/>
                  <a:pt x="17138" y="21002"/>
                  <a:pt x="18039" y="21002"/>
                </a:cubicBezTo>
                <a:cubicBezTo>
                  <a:pt x="18939" y="21002"/>
                  <a:pt x="19676" y="16563"/>
                  <a:pt x="19717" y="10928"/>
                </a:cubicBezTo>
                <a:lnTo>
                  <a:pt x="21177" y="10928"/>
                </a:lnTo>
                <a:cubicBezTo>
                  <a:pt x="21204" y="11526"/>
                  <a:pt x="21286" y="11867"/>
                  <a:pt x="21382" y="11867"/>
                </a:cubicBezTo>
                <a:cubicBezTo>
                  <a:pt x="21504" y="11867"/>
                  <a:pt x="21600" y="11270"/>
                  <a:pt x="21600" y="10501"/>
                </a:cubicBezTo>
                <a:cubicBezTo>
                  <a:pt x="21600" y="9733"/>
                  <a:pt x="21504" y="9135"/>
                  <a:pt x="21382" y="9135"/>
                </a:cubicBezTo>
                <a:cubicBezTo>
                  <a:pt x="21286" y="9050"/>
                  <a:pt x="21204" y="9477"/>
                  <a:pt x="21177" y="10074"/>
                </a:cubicBezTo>
                <a:close/>
                <a:moveTo>
                  <a:pt x="18039" y="1366"/>
                </a:moveTo>
                <a:cubicBezTo>
                  <a:pt x="18816" y="1366"/>
                  <a:pt x="19458" y="5208"/>
                  <a:pt x="19499" y="10074"/>
                </a:cubicBezTo>
                <a:lnTo>
                  <a:pt x="19335" y="10074"/>
                </a:lnTo>
                <a:cubicBezTo>
                  <a:pt x="19294" y="5805"/>
                  <a:pt x="18735" y="2390"/>
                  <a:pt x="18039" y="2390"/>
                </a:cubicBezTo>
                <a:cubicBezTo>
                  <a:pt x="17343" y="2390"/>
                  <a:pt x="16783" y="5805"/>
                  <a:pt x="16742" y="10074"/>
                </a:cubicBezTo>
                <a:lnTo>
                  <a:pt x="16579" y="10074"/>
                </a:lnTo>
                <a:cubicBezTo>
                  <a:pt x="16620" y="5208"/>
                  <a:pt x="17261" y="1366"/>
                  <a:pt x="18039" y="1366"/>
                </a:cubicBezTo>
                <a:close/>
                <a:moveTo>
                  <a:pt x="18039" y="19636"/>
                </a:moveTo>
                <a:cubicBezTo>
                  <a:pt x="17261" y="19636"/>
                  <a:pt x="16620" y="15794"/>
                  <a:pt x="16579" y="10928"/>
                </a:cubicBezTo>
                <a:lnTo>
                  <a:pt x="16742" y="10928"/>
                </a:lnTo>
                <a:cubicBezTo>
                  <a:pt x="16783" y="15197"/>
                  <a:pt x="17343" y="18612"/>
                  <a:pt x="18039" y="18612"/>
                </a:cubicBezTo>
                <a:cubicBezTo>
                  <a:pt x="18735" y="18612"/>
                  <a:pt x="19294" y="15197"/>
                  <a:pt x="19335" y="10928"/>
                </a:cubicBezTo>
                <a:lnTo>
                  <a:pt x="19499" y="10928"/>
                </a:lnTo>
                <a:cubicBezTo>
                  <a:pt x="19458" y="15709"/>
                  <a:pt x="18816" y="19636"/>
                  <a:pt x="18039" y="19636"/>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dirty="0"/>
          </a:p>
        </p:txBody>
      </p:sp>
      <p:sp>
        <p:nvSpPr>
          <p:cNvPr id="10" name="Shape">
            <a:extLst>
              <a:ext uri="{FF2B5EF4-FFF2-40B4-BE49-F238E27FC236}">
                <a16:creationId xmlns:a16="http://schemas.microsoft.com/office/drawing/2014/main" id="{B49465E1-2068-42AA-873B-88D05C574219}"/>
              </a:ext>
            </a:extLst>
          </p:cNvPr>
          <p:cNvSpPr/>
          <p:nvPr/>
        </p:nvSpPr>
        <p:spPr>
          <a:xfrm>
            <a:off x="3193825" y="3514594"/>
            <a:ext cx="4103006" cy="864523"/>
          </a:xfrm>
          <a:custGeom>
            <a:avLst/>
            <a:gdLst/>
            <a:ahLst/>
            <a:cxnLst>
              <a:cxn ang="0">
                <a:pos x="wd2" y="hd2"/>
              </a:cxn>
              <a:cxn ang="5400000">
                <a:pos x="wd2" y="hd2"/>
              </a:cxn>
              <a:cxn ang="10800000">
                <a:pos x="wd2" y="hd2"/>
              </a:cxn>
              <a:cxn ang="16200000">
                <a:pos x="wd2" y="hd2"/>
              </a:cxn>
            </a:cxnLst>
            <a:rect l="0" t="0" r="r" b="b"/>
            <a:pathLst>
              <a:path w="21600" h="21600" extrusionOk="0">
                <a:moveTo>
                  <a:pt x="21351" y="11946"/>
                </a:moveTo>
                <a:cubicBezTo>
                  <a:pt x="21249" y="11946"/>
                  <a:pt x="21161" y="12293"/>
                  <a:pt x="21132" y="12710"/>
                </a:cubicBezTo>
                <a:lnTo>
                  <a:pt x="18176" y="12710"/>
                </a:lnTo>
                <a:cubicBezTo>
                  <a:pt x="18132" y="8126"/>
                  <a:pt x="17341" y="4514"/>
                  <a:pt x="16376" y="4514"/>
                </a:cubicBezTo>
                <a:cubicBezTo>
                  <a:pt x="15410" y="4514"/>
                  <a:pt x="14619" y="8126"/>
                  <a:pt x="14576" y="12710"/>
                </a:cubicBezTo>
                <a:lnTo>
                  <a:pt x="7932" y="12710"/>
                </a:lnTo>
                <a:lnTo>
                  <a:pt x="5415" y="764"/>
                </a:lnTo>
                <a:lnTo>
                  <a:pt x="454" y="764"/>
                </a:lnTo>
                <a:cubicBezTo>
                  <a:pt x="424" y="278"/>
                  <a:pt x="337" y="0"/>
                  <a:pt x="234" y="0"/>
                </a:cubicBezTo>
                <a:cubicBezTo>
                  <a:pt x="102" y="0"/>
                  <a:pt x="0" y="486"/>
                  <a:pt x="0" y="1111"/>
                </a:cubicBezTo>
                <a:cubicBezTo>
                  <a:pt x="0" y="1736"/>
                  <a:pt x="102" y="2222"/>
                  <a:pt x="234" y="2222"/>
                </a:cubicBezTo>
                <a:cubicBezTo>
                  <a:pt x="337" y="2222"/>
                  <a:pt x="424" y="1875"/>
                  <a:pt x="454" y="1459"/>
                </a:cubicBezTo>
                <a:lnTo>
                  <a:pt x="5356" y="1459"/>
                </a:lnTo>
                <a:lnTo>
                  <a:pt x="7873" y="13404"/>
                </a:lnTo>
                <a:lnTo>
                  <a:pt x="14590" y="13404"/>
                </a:lnTo>
                <a:cubicBezTo>
                  <a:pt x="14634" y="17988"/>
                  <a:pt x="15424" y="21600"/>
                  <a:pt x="16390" y="21600"/>
                </a:cubicBezTo>
                <a:cubicBezTo>
                  <a:pt x="17356" y="21600"/>
                  <a:pt x="18146" y="17988"/>
                  <a:pt x="18190" y="13404"/>
                </a:cubicBezTo>
                <a:lnTo>
                  <a:pt x="21146" y="13404"/>
                </a:lnTo>
                <a:cubicBezTo>
                  <a:pt x="21176" y="13891"/>
                  <a:pt x="21263" y="14168"/>
                  <a:pt x="21366" y="14168"/>
                </a:cubicBezTo>
                <a:cubicBezTo>
                  <a:pt x="21498" y="14168"/>
                  <a:pt x="21600" y="13682"/>
                  <a:pt x="21600" y="13057"/>
                </a:cubicBezTo>
                <a:cubicBezTo>
                  <a:pt x="21600" y="12432"/>
                  <a:pt x="21483" y="11946"/>
                  <a:pt x="21351" y="11946"/>
                </a:cubicBezTo>
                <a:close/>
                <a:moveTo>
                  <a:pt x="16376" y="5626"/>
                </a:moveTo>
                <a:cubicBezTo>
                  <a:pt x="17210" y="5626"/>
                  <a:pt x="17898" y="8751"/>
                  <a:pt x="17941" y="12710"/>
                </a:cubicBezTo>
                <a:lnTo>
                  <a:pt x="17766" y="12710"/>
                </a:lnTo>
                <a:cubicBezTo>
                  <a:pt x="17722" y="9237"/>
                  <a:pt x="17122" y="6459"/>
                  <a:pt x="16376" y="6459"/>
                </a:cubicBezTo>
                <a:cubicBezTo>
                  <a:pt x="15629" y="6459"/>
                  <a:pt x="15029" y="9237"/>
                  <a:pt x="14985" y="12710"/>
                </a:cubicBezTo>
                <a:lnTo>
                  <a:pt x="14810" y="12710"/>
                </a:lnTo>
                <a:cubicBezTo>
                  <a:pt x="14854" y="8821"/>
                  <a:pt x="15527" y="5626"/>
                  <a:pt x="16376" y="5626"/>
                </a:cubicBezTo>
                <a:close/>
                <a:moveTo>
                  <a:pt x="16376" y="20558"/>
                </a:moveTo>
                <a:cubicBezTo>
                  <a:pt x="15541" y="20558"/>
                  <a:pt x="14854" y="17433"/>
                  <a:pt x="14810" y="13474"/>
                </a:cubicBezTo>
                <a:lnTo>
                  <a:pt x="14985" y="13474"/>
                </a:lnTo>
                <a:cubicBezTo>
                  <a:pt x="15029" y="16947"/>
                  <a:pt x="15629" y="19725"/>
                  <a:pt x="16376" y="19725"/>
                </a:cubicBezTo>
                <a:cubicBezTo>
                  <a:pt x="17122" y="19725"/>
                  <a:pt x="17722" y="16947"/>
                  <a:pt x="17766" y="13474"/>
                </a:cubicBezTo>
                <a:lnTo>
                  <a:pt x="17941" y="13474"/>
                </a:lnTo>
                <a:cubicBezTo>
                  <a:pt x="17898" y="17363"/>
                  <a:pt x="17210" y="20558"/>
                  <a:pt x="16376" y="2055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dirty="0"/>
          </a:p>
        </p:txBody>
      </p:sp>
      <p:sp>
        <p:nvSpPr>
          <p:cNvPr id="11" name="Shape">
            <a:extLst>
              <a:ext uri="{FF2B5EF4-FFF2-40B4-BE49-F238E27FC236}">
                <a16:creationId xmlns:a16="http://schemas.microsoft.com/office/drawing/2014/main" id="{7F9A89A0-9AA8-4008-AFF5-1A6636C17EF6}"/>
              </a:ext>
            </a:extLst>
          </p:cNvPr>
          <p:cNvSpPr/>
          <p:nvPr/>
        </p:nvSpPr>
        <p:spPr>
          <a:xfrm>
            <a:off x="3193825" y="3772419"/>
            <a:ext cx="3830587" cy="1542797"/>
          </a:xfrm>
          <a:custGeom>
            <a:avLst/>
            <a:gdLst/>
            <a:ahLst/>
            <a:cxnLst>
              <a:cxn ang="0">
                <a:pos x="wd2" y="hd2"/>
              </a:cxn>
              <a:cxn ang="5400000">
                <a:pos x="wd2" y="hd2"/>
              </a:cxn>
              <a:cxn ang="10800000">
                <a:pos x="wd2" y="hd2"/>
              </a:cxn>
              <a:cxn ang="16200000">
                <a:pos x="wd2" y="hd2"/>
              </a:cxn>
            </a:cxnLst>
            <a:rect l="0" t="0" r="r" b="b"/>
            <a:pathLst>
              <a:path w="21600" h="21600" extrusionOk="0">
                <a:moveTo>
                  <a:pt x="21333" y="16190"/>
                </a:moveTo>
                <a:cubicBezTo>
                  <a:pt x="21224" y="16190"/>
                  <a:pt x="21130" y="16385"/>
                  <a:pt x="21098" y="16618"/>
                </a:cubicBezTo>
                <a:lnTo>
                  <a:pt x="17070" y="16618"/>
                </a:lnTo>
                <a:cubicBezTo>
                  <a:pt x="17023" y="14050"/>
                  <a:pt x="16176" y="12026"/>
                  <a:pt x="15142" y="12026"/>
                </a:cubicBezTo>
                <a:cubicBezTo>
                  <a:pt x="14107" y="12026"/>
                  <a:pt x="13261" y="14050"/>
                  <a:pt x="13214" y="16618"/>
                </a:cubicBezTo>
                <a:lnTo>
                  <a:pt x="9781" y="16618"/>
                </a:lnTo>
                <a:lnTo>
                  <a:pt x="3260" y="428"/>
                </a:lnTo>
                <a:lnTo>
                  <a:pt x="486" y="428"/>
                </a:lnTo>
                <a:cubicBezTo>
                  <a:pt x="455" y="156"/>
                  <a:pt x="361" y="0"/>
                  <a:pt x="251" y="0"/>
                </a:cubicBezTo>
                <a:cubicBezTo>
                  <a:pt x="110" y="0"/>
                  <a:pt x="0" y="272"/>
                  <a:pt x="0" y="623"/>
                </a:cubicBezTo>
                <a:cubicBezTo>
                  <a:pt x="0" y="973"/>
                  <a:pt x="110" y="1245"/>
                  <a:pt x="251" y="1245"/>
                </a:cubicBezTo>
                <a:cubicBezTo>
                  <a:pt x="361" y="1245"/>
                  <a:pt x="455" y="1051"/>
                  <a:pt x="486" y="817"/>
                </a:cubicBezTo>
                <a:lnTo>
                  <a:pt x="3198" y="817"/>
                </a:lnTo>
                <a:lnTo>
                  <a:pt x="9718" y="17008"/>
                </a:lnTo>
                <a:lnTo>
                  <a:pt x="13230" y="17008"/>
                </a:lnTo>
                <a:cubicBezTo>
                  <a:pt x="13277" y="19576"/>
                  <a:pt x="14123" y="21600"/>
                  <a:pt x="15158" y="21600"/>
                </a:cubicBezTo>
                <a:cubicBezTo>
                  <a:pt x="16192" y="21600"/>
                  <a:pt x="17039" y="19576"/>
                  <a:pt x="17086" y="17008"/>
                </a:cubicBezTo>
                <a:lnTo>
                  <a:pt x="21114" y="17008"/>
                </a:lnTo>
                <a:cubicBezTo>
                  <a:pt x="21145" y="17280"/>
                  <a:pt x="21239" y="17436"/>
                  <a:pt x="21349" y="17436"/>
                </a:cubicBezTo>
                <a:cubicBezTo>
                  <a:pt x="21490" y="17436"/>
                  <a:pt x="21600" y="17163"/>
                  <a:pt x="21600" y="16813"/>
                </a:cubicBezTo>
                <a:cubicBezTo>
                  <a:pt x="21600" y="16502"/>
                  <a:pt x="21475" y="16190"/>
                  <a:pt x="21333" y="16190"/>
                </a:cubicBezTo>
                <a:close/>
                <a:moveTo>
                  <a:pt x="15142" y="12688"/>
                </a:moveTo>
                <a:cubicBezTo>
                  <a:pt x="16035" y="12688"/>
                  <a:pt x="16772" y="14439"/>
                  <a:pt x="16819" y="16657"/>
                </a:cubicBezTo>
                <a:lnTo>
                  <a:pt x="16631" y="16657"/>
                </a:lnTo>
                <a:cubicBezTo>
                  <a:pt x="16584" y="14711"/>
                  <a:pt x="15941" y="13155"/>
                  <a:pt x="15142" y="13155"/>
                </a:cubicBezTo>
                <a:cubicBezTo>
                  <a:pt x="14342" y="13155"/>
                  <a:pt x="13700" y="14711"/>
                  <a:pt x="13653" y="16657"/>
                </a:cubicBezTo>
                <a:lnTo>
                  <a:pt x="13465" y="16657"/>
                </a:lnTo>
                <a:cubicBezTo>
                  <a:pt x="13512" y="14439"/>
                  <a:pt x="14248" y="12688"/>
                  <a:pt x="15142" y="12688"/>
                </a:cubicBezTo>
                <a:close/>
                <a:moveTo>
                  <a:pt x="15142" y="21016"/>
                </a:moveTo>
                <a:cubicBezTo>
                  <a:pt x="14248" y="21016"/>
                  <a:pt x="13512" y="19265"/>
                  <a:pt x="13465" y="17047"/>
                </a:cubicBezTo>
                <a:lnTo>
                  <a:pt x="13653" y="17047"/>
                </a:lnTo>
                <a:cubicBezTo>
                  <a:pt x="13700" y="18992"/>
                  <a:pt x="14342" y="20549"/>
                  <a:pt x="15142" y="20549"/>
                </a:cubicBezTo>
                <a:cubicBezTo>
                  <a:pt x="15941" y="20549"/>
                  <a:pt x="16584" y="18992"/>
                  <a:pt x="16631" y="17047"/>
                </a:cubicBezTo>
                <a:lnTo>
                  <a:pt x="16819" y="17047"/>
                </a:lnTo>
                <a:cubicBezTo>
                  <a:pt x="16788" y="19226"/>
                  <a:pt x="16051" y="21016"/>
                  <a:pt x="15142" y="21016"/>
                </a:cubicBez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dirty="0"/>
          </a:p>
        </p:txBody>
      </p:sp>
      <p:sp>
        <p:nvSpPr>
          <p:cNvPr id="12" name="Shape">
            <a:extLst>
              <a:ext uri="{FF2B5EF4-FFF2-40B4-BE49-F238E27FC236}">
                <a16:creationId xmlns:a16="http://schemas.microsoft.com/office/drawing/2014/main" id="{4A8227BB-2640-4E5B-A891-9EF6A3694FCE}"/>
              </a:ext>
            </a:extLst>
          </p:cNvPr>
          <p:cNvSpPr/>
          <p:nvPr/>
        </p:nvSpPr>
        <p:spPr>
          <a:xfrm>
            <a:off x="3175322" y="1606894"/>
            <a:ext cx="4250575" cy="1503879"/>
          </a:xfrm>
          <a:custGeom>
            <a:avLst/>
            <a:gdLst/>
            <a:ahLst/>
            <a:cxnLst>
              <a:cxn ang="0">
                <a:pos x="wd2" y="hd2"/>
              </a:cxn>
              <a:cxn ang="5400000">
                <a:pos x="wd2" y="hd2"/>
              </a:cxn>
              <a:cxn ang="10800000">
                <a:pos x="wd2" y="hd2"/>
              </a:cxn>
              <a:cxn ang="16200000">
                <a:pos x="wd2" y="hd2"/>
              </a:cxn>
            </a:cxnLst>
            <a:rect l="0" t="0" r="r" b="b"/>
            <a:pathLst>
              <a:path w="21587" h="21600" extrusionOk="0">
                <a:moveTo>
                  <a:pt x="227" y="21600"/>
                </a:moveTo>
                <a:cubicBezTo>
                  <a:pt x="326" y="21600"/>
                  <a:pt x="411" y="21400"/>
                  <a:pt x="439" y="21161"/>
                </a:cubicBezTo>
                <a:lnTo>
                  <a:pt x="3785" y="21161"/>
                </a:lnTo>
                <a:lnTo>
                  <a:pt x="9460" y="5111"/>
                </a:lnTo>
                <a:lnTo>
                  <a:pt x="14006" y="5111"/>
                </a:lnTo>
                <a:cubicBezTo>
                  <a:pt x="14048" y="7746"/>
                  <a:pt x="14810" y="9822"/>
                  <a:pt x="15742" y="9822"/>
                </a:cubicBezTo>
                <a:cubicBezTo>
                  <a:pt x="16674" y="9822"/>
                  <a:pt x="17436" y="7746"/>
                  <a:pt x="17479" y="5111"/>
                </a:cubicBezTo>
                <a:lnTo>
                  <a:pt x="21149" y="5111"/>
                </a:lnTo>
                <a:cubicBezTo>
                  <a:pt x="21178" y="5390"/>
                  <a:pt x="21262" y="5550"/>
                  <a:pt x="21361" y="5550"/>
                </a:cubicBezTo>
                <a:cubicBezTo>
                  <a:pt x="21488" y="5550"/>
                  <a:pt x="21587" y="5270"/>
                  <a:pt x="21587" y="4911"/>
                </a:cubicBezTo>
                <a:cubicBezTo>
                  <a:pt x="21587" y="4552"/>
                  <a:pt x="21488" y="4272"/>
                  <a:pt x="21361" y="4272"/>
                </a:cubicBezTo>
                <a:cubicBezTo>
                  <a:pt x="21262" y="4272"/>
                  <a:pt x="21178" y="4472"/>
                  <a:pt x="21149" y="4711"/>
                </a:cubicBezTo>
                <a:lnTo>
                  <a:pt x="17479" y="4711"/>
                </a:lnTo>
                <a:cubicBezTo>
                  <a:pt x="17436" y="2076"/>
                  <a:pt x="16674" y="0"/>
                  <a:pt x="15742" y="0"/>
                </a:cubicBezTo>
                <a:cubicBezTo>
                  <a:pt x="14810" y="0"/>
                  <a:pt x="14048" y="2076"/>
                  <a:pt x="14006" y="4711"/>
                </a:cubicBezTo>
                <a:lnTo>
                  <a:pt x="9403" y="4711"/>
                </a:lnTo>
                <a:lnTo>
                  <a:pt x="3728" y="20762"/>
                </a:lnTo>
                <a:lnTo>
                  <a:pt x="439" y="20762"/>
                </a:lnTo>
                <a:cubicBezTo>
                  <a:pt x="410" y="20482"/>
                  <a:pt x="326" y="20322"/>
                  <a:pt x="227" y="20322"/>
                </a:cubicBezTo>
                <a:cubicBezTo>
                  <a:pt x="100" y="20322"/>
                  <a:pt x="1" y="20602"/>
                  <a:pt x="1" y="20961"/>
                </a:cubicBezTo>
                <a:cubicBezTo>
                  <a:pt x="-13" y="21281"/>
                  <a:pt x="100" y="21600"/>
                  <a:pt x="227" y="21600"/>
                </a:cubicBezTo>
                <a:close/>
                <a:moveTo>
                  <a:pt x="15756" y="9143"/>
                </a:moveTo>
                <a:cubicBezTo>
                  <a:pt x="14952" y="9143"/>
                  <a:pt x="14288" y="7346"/>
                  <a:pt x="14246" y="5071"/>
                </a:cubicBezTo>
                <a:lnTo>
                  <a:pt x="14415" y="5071"/>
                </a:lnTo>
                <a:cubicBezTo>
                  <a:pt x="14458" y="7067"/>
                  <a:pt x="15036" y="8664"/>
                  <a:pt x="15756" y="8664"/>
                </a:cubicBezTo>
                <a:cubicBezTo>
                  <a:pt x="16476" y="8664"/>
                  <a:pt x="17055" y="7067"/>
                  <a:pt x="17098" y="5071"/>
                </a:cubicBezTo>
                <a:lnTo>
                  <a:pt x="17267" y="5071"/>
                </a:lnTo>
                <a:cubicBezTo>
                  <a:pt x="17225" y="7346"/>
                  <a:pt x="16561" y="9143"/>
                  <a:pt x="15756" y="9143"/>
                </a:cubicBezTo>
                <a:close/>
                <a:moveTo>
                  <a:pt x="15756" y="599"/>
                </a:moveTo>
                <a:cubicBezTo>
                  <a:pt x="16561" y="599"/>
                  <a:pt x="17225" y="2396"/>
                  <a:pt x="17267" y="4671"/>
                </a:cubicBezTo>
                <a:lnTo>
                  <a:pt x="17098" y="4671"/>
                </a:lnTo>
                <a:cubicBezTo>
                  <a:pt x="17055" y="2675"/>
                  <a:pt x="16476" y="1078"/>
                  <a:pt x="15756" y="1078"/>
                </a:cubicBezTo>
                <a:cubicBezTo>
                  <a:pt x="15036" y="1078"/>
                  <a:pt x="14458" y="2675"/>
                  <a:pt x="14415" y="4671"/>
                </a:cubicBezTo>
                <a:lnTo>
                  <a:pt x="14246" y="4671"/>
                </a:lnTo>
                <a:cubicBezTo>
                  <a:pt x="14288" y="2396"/>
                  <a:pt x="14938" y="599"/>
                  <a:pt x="15756" y="599"/>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dirty="0"/>
          </a:p>
        </p:txBody>
      </p:sp>
      <p:sp>
        <p:nvSpPr>
          <p:cNvPr id="13" name="Shape">
            <a:extLst>
              <a:ext uri="{FF2B5EF4-FFF2-40B4-BE49-F238E27FC236}">
                <a16:creationId xmlns:a16="http://schemas.microsoft.com/office/drawing/2014/main" id="{C9A025FA-B17D-470A-ABA2-0C641BBDF936}"/>
              </a:ext>
            </a:extLst>
          </p:cNvPr>
          <p:cNvSpPr/>
          <p:nvPr/>
        </p:nvSpPr>
        <p:spPr>
          <a:xfrm>
            <a:off x="534502" y="2246250"/>
            <a:ext cx="2429552" cy="24295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4" y="0"/>
                  <a:pt x="0" y="4819"/>
                  <a:pt x="0" y="10800"/>
                </a:cubicBezTo>
                <a:cubicBezTo>
                  <a:pt x="0" y="16756"/>
                  <a:pt x="4819" y="21600"/>
                  <a:pt x="10800" y="21600"/>
                </a:cubicBezTo>
                <a:cubicBezTo>
                  <a:pt x="16781" y="21600"/>
                  <a:pt x="21600" y="16781"/>
                  <a:pt x="21600" y="10800"/>
                </a:cubicBezTo>
                <a:cubicBezTo>
                  <a:pt x="21600" y="4844"/>
                  <a:pt x="16756" y="0"/>
                  <a:pt x="10800" y="0"/>
                </a:cubicBezTo>
                <a:close/>
                <a:moveTo>
                  <a:pt x="10800" y="20191"/>
                </a:moveTo>
                <a:cubicBezTo>
                  <a:pt x="5610" y="20191"/>
                  <a:pt x="1409" y="15990"/>
                  <a:pt x="1409" y="10800"/>
                </a:cubicBezTo>
                <a:cubicBezTo>
                  <a:pt x="1409" y="5610"/>
                  <a:pt x="5610" y="1409"/>
                  <a:pt x="10800" y="1409"/>
                </a:cubicBezTo>
                <a:cubicBezTo>
                  <a:pt x="15990" y="1409"/>
                  <a:pt x="20191" y="5610"/>
                  <a:pt x="20191" y="10800"/>
                </a:cubicBezTo>
                <a:cubicBezTo>
                  <a:pt x="20191" y="15990"/>
                  <a:pt x="15990" y="20191"/>
                  <a:pt x="10800" y="20191"/>
                </a:cubicBez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defRPr>
            </a:pPr>
            <a:endParaRPr sz="2250" dirty="0"/>
          </a:p>
        </p:txBody>
      </p:sp>
      <p:sp>
        <p:nvSpPr>
          <p:cNvPr id="14" name="Circle">
            <a:extLst>
              <a:ext uri="{FF2B5EF4-FFF2-40B4-BE49-F238E27FC236}">
                <a16:creationId xmlns:a16="http://schemas.microsoft.com/office/drawing/2014/main" id="{7F1D7DC0-7F61-4308-B1BD-989548FD9EC1}"/>
              </a:ext>
            </a:extLst>
          </p:cNvPr>
          <p:cNvSpPr/>
          <p:nvPr/>
        </p:nvSpPr>
        <p:spPr>
          <a:xfrm>
            <a:off x="809701" y="2521448"/>
            <a:ext cx="1879156" cy="1879156"/>
          </a:xfrm>
          <a:prstGeom prst="ellipse">
            <a:avLst/>
          </a:pr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15" name="TextBox 26">
            <a:extLst>
              <a:ext uri="{FF2B5EF4-FFF2-40B4-BE49-F238E27FC236}">
                <a16:creationId xmlns:a16="http://schemas.microsoft.com/office/drawing/2014/main" id="{A8E99795-F72F-4D27-8A8A-E30E825DE4F9}"/>
              </a:ext>
            </a:extLst>
          </p:cNvPr>
          <p:cNvSpPr txBox="1"/>
          <p:nvPr/>
        </p:nvSpPr>
        <p:spPr>
          <a:xfrm>
            <a:off x="1028709" y="2907708"/>
            <a:ext cx="1441137" cy="1077218"/>
          </a:xfrm>
          <a:prstGeom prst="rect">
            <a:avLst/>
          </a:prstGeom>
          <a:noFill/>
        </p:spPr>
        <p:txBody>
          <a:bodyPr wrap="square" lIns="0" rIns="0" rtlCol="0" anchor="b">
            <a:spAutoFit/>
          </a:bodyPr>
          <a:lstStyle/>
          <a:p>
            <a:pPr algn="ctr"/>
            <a:r>
              <a:rPr lang="fr-FR" sz="3200" dirty="0">
                <a:latin typeface="Sakkal Majalla" panose="02000000000000000000" pitchFamily="2" charset="-78"/>
                <a:cs typeface="Sakkal Majalla" panose="02000000000000000000" pitchFamily="2" charset="-78"/>
              </a:rPr>
              <a:t>Contrôle automatisé</a:t>
            </a:r>
            <a:endParaRPr lang="en-US" sz="3200" b="1" noProof="1"/>
          </a:p>
        </p:txBody>
      </p:sp>
      <p:grpSp>
        <p:nvGrpSpPr>
          <p:cNvPr id="16" name="Graphic 11" descr="Bullseye">
            <a:extLst>
              <a:ext uri="{FF2B5EF4-FFF2-40B4-BE49-F238E27FC236}">
                <a16:creationId xmlns:a16="http://schemas.microsoft.com/office/drawing/2014/main" id="{717730EE-8537-48A3-8CF2-690AA94E4521}"/>
              </a:ext>
            </a:extLst>
          </p:cNvPr>
          <p:cNvGrpSpPr/>
          <p:nvPr/>
        </p:nvGrpSpPr>
        <p:grpSpPr>
          <a:xfrm>
            <a:off x="6132865" y="1806261"/>
            <a:ext cx="292541" cy="292541"/>
            <a:chOff x="8147500" y="1163400"/>
            <a:chExt cx="390055" cy="390055"/>
          </a:xfrm>
          <a:effectLst>
            <a:outerShdw blurRad="50800" dist="38100" dir="2700000" algn="tl" rotWithShape="0">
              <a:prstClr val="black">
                <a:alpha val="40000"/>
              </a:prstClr>
            </a:outerShdw>
          </a:effectLst>
        </p:grpSpPr>
        <p:sp>
          <p:nvSpPr>
            <p:cNvPr id="17" name="Freeform: Shape 29">
              <a:extLst>
                <a:ext uri="{FF2B5EF4-FFF2-40B4-BE49-F238E27FC236}">
                  <a16:creationId xmlns:a16="http://schemas.microsoft.com/office/drawing/2014/main" id="{F548A6ED-117D-461D-88EE-6F485BDF754D}"/>
                </a:ext>
              </a:extLst>
            </p:cNvPr>
            <p:cNvSpPr/>
            <p:nvPr/>
          </p:nvSpPr>
          <p:spPr>
            <a:xfrm>
              <a:off x="8285254" y="1163400"/>
              <a:ext cx="252301" cy="251807"/>
            </a:xfrm>
            <a:custGeom>
              <a:avLst/>
              <a:gdLst>
                <a:gd name="connsiteX0" fmla="*/ 207865 w 252301"/>
                <a:gd name="connsiteY0" fmla="*/ 44437 h 251807"/>
                <a:gd name="connsiteX1" fmla="*/ 202927 w 252301"/>
                <a:gd name="connsiteY1" fmla="*/ 0 h 251807"/>
                <a:gd name="connsiteX2" fmla="*/ 148616 w 252301"/>
                <a:gd name="connsiteY2" fmla="*/ 54311 h 251807"/>
                <a:gd name="connsiteX3" fmla="*/ 151578 w 252301"/>
                <a:gd name="connsiteY3" fmla="*/ 79986 h 251807"/>
                <a:gd name="connsiteX4" fmla="*/ 72580 w 252301"/>
                <a:gd name="connsiteY4" fmla="*/ 158984 h 251807"/>
                <a:gd name="connsiteX5" fmla="*/ 49374 w 252301"/>
                <a:gd name="connsiteY5" fmla="*/ 153060 h 251807"/>
                <a:gd name="connsiteX6" fmla="*/ 0 w 252301"/>
                <a:gd name="connsiteY6" fmla="*/ 202434 h 251807"/>
                <a:gd name="connsiteX7" fmla="*/ 49374 w 252301"/>
                <a:gd name="connsiteY7" fmla="*/ 251808 h 251807"/>
                <a:gd name="connsiteX8" fmla="*/ 98748 w 252301"/>
                <a:gd name="connsiteY8" fmla="*/ 202434 h 251807"/>
                <a:gd name="connsiteX9" fmla="*/ 93317 w 252301"/>
                <a:gd name="connsiteY9" fmla="*/ 179722 h 251807"/>
                <a:gd name="connsiteX10" fmla="*/ 172315 w 252301"/>
                <a:gd name="connsiteY10" fmla="*/ 100723 h 251807"/>
                <a:gd name="connsiteX11" fmla="*/ 197990 w 252301"/>
                <a:gd name="connsiteY11" fmla="*/ 103686 h 251807"/>
                <a:gd name="connsiteX12" fmla="*/ 252301 w 252301"/>
                <a:gd name="connsiteY12" fmla="*/ 49374 h 251807"/>
                <a:gd name="connsiteX13" fmla="*/ 207865 w 252301"/>
                <a:gd name="connsiteY13" fmla="*/ 44437 h 251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301" h="251807">
                  <a:moveTo>
                    <a:pt x="207865" y="44437"/>
                  </a:moveTo>
                  <a:lnTo>
                    <a:pt x="202927" y="0"/>
                  </a:lnTo>
                  <a:lnTo>
                    <a:pt x="148616" y="54311"/>
                  </a:lnTo>
                  <a:lnTo>
                    <a:pt x="151578" y="79986"/>
                  </a:lnTo>
                  <a:lnTo>
                    <a:pt x="72580" y="158984"/>
                  </a:lnTo>
                  <a:cubicBezTo>
                    <a:pt x="65668" y="155528"/>
                    <a:pt x="57768" y="153060"/>
                    <a:pt x="49374" y="153060"/>
                  </a:cubicBezTo>
                  <a:cubicBezTo>
                    <a:pt x="22218" y="153060"/>
                    <a:pt x="0" y="175278"/>
                    <a:pt x="0" y="202434"/>
                  </a:cubicBezTo>
                  <a:cubicBezTo>
                    <a:pt x="0" y="229589"/>
                    <a:pt x="22218" y="251808"/>
                    <a:pt x="49374" y="251808"/>
                  </a:cubicBezTo>
                  <a:cubicBezTo>
                    <a:pt x="76530" y="251808"/>
                    <a:pt x="98748" y="229589"/>
                    <a:pt x="98748" y="202434"/>
                  </a:cubicBezTo>
                  <a:cubicBezTo>
                    <a:pt x="98748" y="194040"/>
                    <a:pt x="96773" y="186634"/>
                    <a:pt x="93317" y="179722"/>
                  </a:cubicBezTo>
                  <a:lnTo>
                    <a:pt x="172315" y="100723"/>
                  </a:lnTo>
                  <a:lnTo>
                    <a:pt x="197990" y="103686"/>
                  </a:lnTo>
                  <a:lnTo>
                    <a:pt x="252301" y="49374"/>
                  </a:lnTo>
                  <a:lnTo>
                    <a:pt x="207865" y="44437"/>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18" name="Freeform: Shape 30">
              <a:extLst>
                <a:ext uri="{FF2B5EF4-FFF2-40B4-BE49-F238E27FC236}">
                  <a16:creationId xmlns:a16="http://schemas.microsoft.com/office/drawing/2014/main" id="{62C56BF5-9632-4B5E-A37E-515EEACD85C2}"/>
                </a:ext>
              </a:extLst>
            </p:cNvPr>
            <p:cNvSpPr/>
            <p:nvPr/>
          </p:nvSpPr>
          <p:spPr>
            <a:xfrm>
              <a:off x="8147500" y="1178213"/>
              <a:ext cx="375242" cy="375242"/>
            </a:xfrm>
            <a:custGeom>
              <a:avLst/>
              <a:gdLst>
                <a:gd name="connsiteX0" fmla="*/ 349568 w 375242"/>
                <a:gd name="connsiteY0" fmla="*/ 102698 h 375242"/>
                <a:gd name="connsiteX1" fmla="*/ 343150 w 375242"/>
                <a:gd name="connsiteY1" fmla="*/ 109610 h 375242"/>
                <a:gd name="connsiteX2" fmla="*/ 333769 w 375242"/>
                <a:gd name="connsiteY2" fmla="*/ 108623 h 375242"/>
                <a:gd name="connsiteX3" fmla="*/ 323400 w 375242"/>
                <a:gd name="connsiteY3" fmla="*/ 107142 h 375242"/>
                <a:gd name="connsiteX4" fmla="*/ 345618 w 375242"/>
                <a:gd name="connsiteY4" fmla="*/ 187621 h 375242"/>
                <a:gd name="connsiteX5" fmla="*/ 187621 w 375242"/>
                <a:gd name="connsiteY5" fmla="*/ 345618 h 375242"/>
                <a:gd name="connsiteX6" fmla="*/ 29624 w 375242"/>
                <a:gd name="connsiteY6" fmla="*/ 187621 h 375242"/>
                <a:gd name="connsiteX7" fmla="*/ 187621 w 375242"/>
                <a:gd name="connsiteY7" fmla="*/ 29624 h 375242"/>
                <a:gd name="connsiteX8" fmla="*/ 268101 w 375242"/>
                <a:gd name="connsiteY8" fmla="*/ 51843 h 375242"/>
                <a:gd name="connsiteX9" fmla="*/ 267114 w 375242"/>
                <a:gd name="connsiteY9" fmla="*/ 41968 h 375242"/>
                <a:gd name="connsiteX10" fmla="*/ 265632 w 375242"/>
                <a:gd name="connsiteY10" fmla="*/ 32093 h 375242"/>
                <a:gd name="connsiteX11" fmla="*/ 272545 w 375242"/>
                <a:gd name="connsiteY11" fmla="*/ 25181 h 375242"/>
                <a:gd name="connsiteX12" fmla="*/ 276001 w 375242"/>
                <a:gd name="connsiteY12" fmla="*/ 21725 h 375242"/>
                <a:gd name="connsiteX13" fmla="*/ 187621 w 375242"/>
                <a:gd name="connsiteY13" fmla="*/ 0 h 375242"/>
                <a:gd name="connsiteX14" fmla="*/ 0 w 375242"/>
                <a:gd name="connsiteY14" fmla="*/ 187621 h 375242"/>
                <a:gd name="connsiteX15" fmla="*/ 187621 w 375242"/>
                <a:gd name="connsiteY15" fmla="*/ 375243 h 375242"/>
                <a:gd name="connsiteX16" fmla="*/ 375243 w 375242"/>
                <a:gd name="connsiteY16" fmla="*/ 187621 h 375242"/>
                <a:gd name="connsiteX17" fmla="*/ 353025 w 375242"/>
                <a:gd name="connsiteY17" fmla="*/ 99736 h 375242"/>
                <a:gd name="connsiteX18" fmla="*/ 349568 w 375242"/>
                <a:gd name="connsiteY18" fmla="*/ 102698 h 37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5242" h="375242">
                  <a:moveTo>
                    <a:pt x="349568" y="102698"/>
                  </a:moveTo>
                  <a:lnTo>
                    <a:pt x="343150" y="109610"/>
                  </a:lnTo>
                  <a:lnTo>
                    <a:pt x="333769" y="108623"/>
                  </a:lnTo>
                  <a:lnTo>
                    <a:pt x="323400" y="107142"/>
                  </a:lnTo>
                  <a:cubicBezTo>
                    <a:pt x="337225" y="130841"/>
                    <a:pt x="345618" y="157997"/>
                    <a:pt x="345618" y="187621"/>
                  </a:cubicBezTo>
                  <a:cubicBezTo>
                    <a:pt x="345618" y="274520"/>
                    <a:pt x="274520" y="345618"/>
                    <a:pt x="187621" y="345618"/>
                  </a:cubicBezTo>
                  <a:cubicBezTo>
                    <a:pt x="100723" y="345618"/>
                    <a:pt x="29624" y="274520"/>
                    <a:pt x="29624" y="187621"/>
                  </a:cubicBezTo>
                  <a:cubicBezTo>
                    <a:pt x="29624" y="100723"/>
                    <a:pt x="100723" y="29624"/>
                    <a:pt x="187621" y="29624"/>
                  </a:cubicBezTo>
                  <a:cubicBezTo>
                    <a:pt x="216752" y="29624"/>
                    <a:pt x="244402" y="37524"/>
                    <a:pt x="268101" y="51843"/>
                  </a:cubicBezTo>
                  <a:lnTo>
                    <a:pt x="267114" y="41968"/>
                  </a:lnTo>
                  <a:lnTo>
                    <a:pt x="265632" y="32093"/>
                  </a:lnTo>
                  <a:lnTo>
                    <a:pt x="272545" y="25181"/>
                  </a:lnTo>
                  <a:lnTo>
                    <a:pt x="276001" y="21725"/>
                  </a:lnTo>
                  <a:cubicBezTo>
                    <a:pt x="249339" y="7900"/>
                    <a:pt x="219715" y="0"/>
                    <a:pt x="187621" y="0"/>
                  </a:cubicBezTo>
                  <a:cubicBezTo>
                    <a:pt x="83936" y="0"/>
                    <a:pt x="0" y="83936"/>
                    <a:pt x="0" y="187621"/>
                  </a:cubicBezTo>
                  <a:cubicBezTo>
                    <a:pt x="0" y="291307"/>
                    <a:pt x="83936" y="375243"/>
                    <a:pt x="187621" y="375243"/>
                  </a:cubicBezTo>
                  <a:cubicBezTo>
                    <a:pt x="291307" y="375243"/>
                    <a:pt x="375243" y="291307"/>
                    <a:pt x="375243" y="187621"/>
                  </a:cubicBezTo>
                  <a:cubicBezTo>
                    <a:pt x="375243" y="155528"/>
                    <a:pt x="367343" y="125904"/>
                    <a:pt x="353025" y="99736"/>
                  </a:cubicBezTo>
                  <a:lnTo>
                    <a:pt x="349568" y="102698"/>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19" name="Freeform: Shape 31">
              <a:extLst>
                <a:ext uri="{FF2B5EF4-FFF2-40B4-BE49-F238E27FC236}">
                  <a16:creationId xmlns:a16="http://schemas.microsoft.com/office/drawing/2014/main" id="{0A93DCD5-F311-4BA6-8001-49949A5853EF}"/>
                </a:ext>
              </a:extLst>
            </p:cNvPr>
            <p:cNvSpPr/>
            <p:nvPr/>
          </p:nvSpPr>
          <p:spPr>
            <a:xfrm>
              <a:off x="8216624" y="1247336"/>
              <a:ext cx="236995" cy="236995"/>
            </a:xfrm>
            <a:custGeom>
              <a:avLst/>
              <a:gdLst>
                <a:gd name="connsiteX0" fmla="*/ 200952 w 236995"/>
                <a:gd name="connsiteY0" fmla="*/ 84923 h 236995"/>
                <a:gd name="connsiteX1" fmla="*/ 207371 w 236995"/>
                <a:gd name="connsiteY1" fmla="*/ 118498 h 236995"/>
                <a:gd name="connsiteX2" fmla="*/ 118498 w 236995"/>
                <a:gd name="connsiteY2" fmla="*/ 207371 h 236995"/>
                <a:gd name="connsiteX3" fmla="*/ 29624 w 236995"/>
                <a:gd name="connsiteY3" fmla="*/ 118498 h 236995"/>
                <a:gd name="connsiteX4" fmla="*/ 118498 w 236995"/>
                <a:gd name="connsiteY4" fmla="*/ 29624 h 236995"/>
                <a:gd name="connsiteX5" fmla="*/ 152072 w 236995"/>
                <a:gd name="connsiteY5" fmla="*/ 36043 h 236995"/>
                <a:gd name="connsiteX6" fmla="*/ 174290 w 236995"/>
                <a:gd name="connsiteY6" fmla="*/ 13825 h 236995"/>
                <a:gd name="connsiteX7" fmla="*/ 118498 w 236995"/>
                <a:gd name="connsiteY7" fmla="*/ 0 h 236995"/>
                <a:gd name="connsiteX8" fmla="*/ 0 w 236995"/>
                <a:gd name="connsiteY8" fmla="*/ 118498 h 236995"/>
                <a:gd name="connsiteX9" fmla="*/ 118498 w 236995"/>
                <a:gd name="connsiteY9" fmla="*/ 236996 h 236995"/>
                <a:gd name="connsiteX10" fmla="*/ 236996 w 236995"/>
                <a:gd name="connsiteY10" fmla="*/ 118498 h 236995"/>
                <a:gd name="connsiteX11" fmla="*/ 223171 w 236995"/>
                <a:gd name="connsiteY11" fmla="*/ 62705 h 236995"/>
                <a:gd name="connsiteX12" fmla="*/ 200952 w 236995"/>
                <a:gd name="connsiteY12" fmla="*/ 84923 h 2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6995" h="236995">
                  <a:moveTo>
                    <a:pt x="200952" y="84923"/>
                  </a:moveTo>
                  <a:cubicBezTo>
                    <a:pt x="205396" y="95292"/>
                    <a:pt x="207371" y="106648"/>
                    <a:pt x="207371" y="118498"/>
                  </a:cubicBezTo>
                  <a:cubicBezTo>
                    <a:pt x="207371" y="167378"/>
                    <a:pt x="167378" y="207371"/>
                    <a:pt x="118498" y="207371"/>
                  </a:cubicBezTo>
                  <a:cubicBezTo>
                    <a:pt x="69617" y="207371"/>
                    <a:pt x="29624" y="167378"/>
                    <a:pt x="29624" y="118498"/>
                  </a:cubicBezTo>
                  <a:cubicBezTo>
                    <a:pt x="29624" y="69617"/>
                    <a:pt x="69617" y="29624"/>
                    <a:pt x="118498" y="29624"/>
                  </a:cubicBezTo>
                  <a:cubicBezTo>
                    <a:pt x="130348" y="29624"/>
                    <a:pt x="141704" y="32093"/>
                    <a:pt x="152072" y="36043"/>
                  </a:cubicBezTo>
                  <a:lnTo>
                    <a:pt x="174290" y="13825"/>
                  </a:lnTo>
                  <a:cubicBezTo>
                    <a:pt x="157503" y="4937"/>
                    <a:pt x="138741" y="0"/>
                    <a:pt x="118498" y="0"/>
                  </a:cubicBezTo>
                  <a:cubicBezTo>
                    <a:pt x="53324" y="0"/>
                    <a:pt x="0" y="53324"/>
                    <a:pt x="0" y="118498"/>
                  </a:cubicBezTo>
                  <a:cubicBezTo>
                    <a:pt x="0" y="183672"/>
                    <a:pt x="53324" y="236996"/>
                    <a:pt x="118498" y="236996"/>
                  </a:cubicBezTo>
                  <a:cubicBezTo>
                    <a:pt x="183672" y="236996"/>
                    <a:pt x="236996" y="183672"/>
                    <a:pt x="236996" y="118498"/>
                  </a:cubicBezTo>
                  <a:cubicBezTo>
                    <a:pt x="236996" y="98254"/>
                    <a:pt x="232058" y="79492"/>
                    <a:pt x="223171" y="62705"/>
                  </a:cubicBezTo>
                  <a:lnTo>
                    <a:pt x="200952" y="84923"/>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grpSp>
      <p:grpSp>
        <p:nvGrpSpPr>
          <p:cNvPr id="20" name="Graphic 12" descr="Stopwatch">
            <a:extLst>
              <a:ext uri="{FF2B5EF4-FFF2-40B4-BE49-F238E27FC236}">
                <a16:creationId xmlns:a16="http://schemas.microsoft.com/office/drawing/2014/main" id="{2A48FF9A-20B7-4125-BA03-6B57345E44F8}"/>
              </a:ext>
            </a:extLst>
          </p:cNvPr>
          <p:cNvGrpSpPr/>
          <p:nvPr/>
        </p:nvGrpSpPr>
        <p:grpSpPr>
          <a:xfrm>
            <a:off x="6184708" y="3853387"/>
            <a:ext cx="252028" cy="288636"/>
            <a:chOff x="7179246" y="1968522"/>
            <a:chExt cx="336037" cy="384848"/>
          </a:xfrm>
          <a:effectLst>
            <a:outerShdw blurRad="50800" dist="38100" dir="2700000" algn="tl" rotWithShape="0">
              <a:prstClr val="black">
                <a:alpha val="40000"/>
              </a:prstClr>
            </a:outerShdw>
          </a:effectLst>
        </p:grpSpPr>
        <p:sp>
          <p:nvSpPr>
            <p:cNvPr id="21" name="Freeform: Shape 33">
              <a:extLst>
                <a:ext uri="{FF2B5EF4-FFF2-40B4-BE49-F238E27FC236}">
                  <a16:creationId xmlns:a16="http://schemas.microsoft.com/office/drawing/2014/main" id="{80EB1DDE-810D-430C-BF09-629EAAA4CE53}"/>
                </a:ext>
              </a:extLst>
            </p:cNvPr>
            <p:cNvSpPr/>
            <p:nvPr/>
          </p:nvSpPr>
          <p:spPr>
            <a:xfrm>
              <a:off x="7337092" y="2077145"/>
              <a:ext cx="19749" cy="19749"/>
            </a:xfrm>
            <a:custGeom>
              <a:avLst/>
              <a:gdLst>
                <a:gd name="connsiteX0" fmla="*/ 19750 w 19749"/>
                <a:gd name="connsiteY0" fmla="*/ 9875 h 19749"/>
                <a:gd name="connsiteX1" fmla="*/ 9875 w 19749"/>
                <a:gd name="connsiteY1" fmla="*/ 19750 h 19749"/>
                <a:gd name="connsiteX2" fmla="*/ 0 w 19749"/>
                <a:gd name="connsiteY2" fmla="*/ 9875 h 19749"/>
                <a:gd name="connsiteX3" fmla="*/ 9875 w 19749"/>
                <a:gd name="connsiteY3" fmla="*/ 0 h 19749"/>
                <a:gd name="connsiteX4" fmla="*/ 19750 w 19749"/>
                <a:gd name="connsiteY4" fmla="*/ 9875 h 1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9" h="19749">
                  <a:moveTo>
                    <a:pt x="19750" y="9875"/>
                  </a:moveTo>
                  <a:cubicBezTo>
                    <a:pt x="19750" y="15329"/>
                    <a:pt x="15329" y="19750"/>
                    <a:pt x="9875" y="19750"/>
                  </a:cubicBezTo>
                  <a:cubicBezTo>
                    <a:pt x="4421" y="19750"/>
                    <a:pt x="0" y="15329"/>
                    <a:pt x="0" y="9875"/>
                  </a:cubicBezTo>
                  <a:cubicBezTo>
                    <a:pt x="0" y="4421"/>
                    <a:pt x="4421" y="0"/>
                    <a:pt x="9875" y="0"/>
                  </a:cubicBezTo>
                  <a:cubicBezTo>
                    <a:pt x="15329" y="0"/>
                    <a:pt x="19750" y="4421"/>
                    <a:pt x="19750" y="9875"/>
                  </a:cubicBez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24" name="Freeform: Shape 34">
              <a:extLst>
                <a:ext uri="{FF2B5EF4-FFF2-40B4-BE49-F238E27FC236}">
                  <a16:creationId xmlns:a16="http://schemas.microsoft.com/office/drawing/2014/main" id="{D8BB79B9-5B85-47B4-A356-D7460AF89349}"/>
                </a:ext>
              </a:extLst>
            </p:cNvPr>
            <p:cNvSpPr/>
            <p:nvPr/>
          </p:nvSpPr>
          <p:spPr>
            <a:xfrm>
              <a:off x="7337092" y="2274641"/>
              <a:ext cx="19749" cy="19749"/>
            </a:xfrm>
            <a:custGeom>
              <a:avLst/>
              <a:gdLst>
                <a:gd name="connsiteX0" fmla="*/ 19750 w 19749"/>
                <a:gd name="connsiteY0" fmla="*/ 9875 h 19749"/>
                <a:gd name="connsiteX1" fmla="*/ 9875 w 19749"/>
                <a:gd name="connsiteY1" fmla="*/ 19750 h 19749"/>
                <a:gd name="connsiteX2" fmla="*/ 0 w 19749"/>
                <a:gd name="connsiteY2" fmla="*/ 9875 h 19749"/>
                <a:gd name="connsiteX3" fmla="*/ 9875 w 19749"/>
                <a:gd name="connsiteY3" fmla="*/ 0 h 19749"/>
                <a:gd name="connsiteX4" fmla="*/ 19750 w 19749"/>
                <a:gd name="connsiteY4" fmla="*/ 9875 h 1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9" h="19749">
                  <a:moveTo>
                    <a:pt x="19750" y="9875"/>
                  </a:moveTo>
                  <a:cubicBezTo>
                    <a:pt x="19750" y="15329"/>
                    <a:pt x="15329" y="19750"/>
                    <a:pt x="9875" y="19750"/>
                  </a:cubicBezTo>
                  <a:cubicBezTo>
                    <a:pt x="4421" y="19750"/>
                    <a:pt x="0" y="15329"/>
                    <a:pt x="0" y="9875"/>
                  </a:cubicBezTo>
                  <a:cubicBezTo>
                    <a:pt x="0" y="4421"/>
                    <a:pt x="4421" y="0"/>
                    <a:pt x="9875" y="0"/>
                  </a:cubicBezTo>
                  <a:cubicBezTo>
                    <a:pt x="15329" y="0"/>
                    <a:pt x="19750" y="4421"/>
                    <a:pt x="19750" y="9875"/>
                  </a:cubicBez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30" name="Freeform: Shape 35">
              <a:extLst>
                <a:ext uri="{FF2B5EF4-FFF2-40B4-BE49-F238E27FC236}">
                  <a16:creationId xmlns:a16="http://schemas.microsoft.com/office/drawing/2014/main" id="{B0DBF79C-8384-4070-A7B2-A126DA6D0691}"/>
                </a:ext>
              </a:extLst>
            </p:cNvPr>
            <p:cNvSpPr/>
            <p:nvPr/>
          </p:nvSpPr>
          <p:spPr>
            <a:xfrm>
              <a:off x="7435840" y="2170956"/>
              <a:ext cx="19749" cy="19749"/>
            </a:xfrm>
            <a:custGeom>
              <a:avLst/>
              <a:gdLst>
                <a:gd name="connsiteX0" fmla="*/ 19750 w 19749"/>
                <a:gd name="connsiteY0" fmla="*/ 9875 h 19749"/>
                <a:gd name="connsiteX1" fmla="*/ 9875 w 19749"/>
                <a:gd name="connsiteY1" fmla="*/ 19750 h 19749"/>
                <a:gd name="connsiteX2" fmla="*/ 0 w 19749"/>
                <a:gd name="connsiteY2" fmla="*/ 9875 h 19749"/>
                <a:gd name="connsiteX3" fmla="*/ 9875 w 19749"/>
                <a:gd name="connsiteY3" fmla="*/ 0 h 19749"/>
                <a:gd name="connsiteX4" fmla="*/ 19750 w 19749"/>
                <a:gd name="connsiteY4" fmla="*/ 9875 h 1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9" h="19749">
                  <a:moveTo>
                    <a:pt x="19750" y="9875"/>
                  </a:moveTo>
                  <a:cubicBezTo>
                    <a:pt x="19750" y="15329"/>
                    <a:pt x="15329" y="19750"/>
                    <a:pt x="9875" y="19750"/>
                  </a:cubicBezTo>
                  <a:cubicBezTo>
                    <a:pt x="4421" y="19750"/>
                    <a:pt x="0" y="15329"/>
                    <a:pt x="0" y="9875"/>
                  </a:cubicBezTo>
                  <a:cubicBezTo>
                    <a:pt x="0" y="4421"/>
                    <a:pt x="4421" y="0"/>
                    <a:pt x="9875" y="0"/>
                  </a:cubicBezTo>
                  <a:cubicBezTo>
                    <a:pt x="15329" y="0"/>
                    <a:pt x="19750" y="4421"/>
                    <a:pt x="19750" y="9875"/>
                  </a:cubicBez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31" name="Freeform: Shape 36">
              <a:extLst>
                <a:ext uri="{FF2B5EF4-FFF2-40B4-BE49-F238E27FC236}">
                  <a16:creationId xmlns:a16="http://schemas.microsoft.com/office/drawing/2014/main" id="{05E18FD7-00C3-4D1A-BACF-7DA5AF6CDFC0}"/>
                </a:ext>
              </a:extLst>
            </p:cNvPr>
            <p:cNvSpPr/>
            <p:nvPr/>
          </p:nvSpPr>
          <p:spPr>
            <a:xfrm>
              <a:off x="7238344" y="2170956"/>
              <a:ext cx="19749" cy="19749"/>
            </a:xfrm>
            <a:custGeom>
              <a:avLst/>
              <a:gdLst>
                <a:gd name="connsiteX0" fmla="*/ 19750 w 19749"/>
                <a:gd name="connsiteY0" fmla="*/ 9875 h 19749"/>
                <a:gd name="connsiteX1" fmla="*/ 9875 w 19749"/>
                <a:gd name="connsiteY1" fmla="*/ 19750 h 19749"/>
                <a:gd name="connsiteX2" fmla="*/ 0 w 19749"/>
                <a:gd name="connsiteY2" fmla="*/ 9875 h 19749"/>
                <a:gd name="connsiteX3" fmla="*/ 9875 w 19749"/>
                <a:gd name="connsiteY3" fmla="*/ 0 h 19749"/>
                <a:gd name="connsiteX4" fmla="*/ 19750 w 19749"/>
                <a:gd name="connsiteY4" fmla="*/ 9875 h 1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9" h="19749">
                  <a:moveTo>
                    <a:pt x="19750" y="9875"/>
                  </a:moveTo>
                  <a:cubicBezTo>
                    <a:pt x="19750" y="15329"/>
                    <a:pt x="15329" y="19750"/>
                    <a:pt x="9875" y="19750"/>
                  </a:cubicBezTo>
                  <a:cubicBezTo>
                    <a:pt x="4421" y="19750"/>
                    <a:pt x="0" y="15329"/>
                    <a:pt x="0" y="9875"/>
                  </a:cubicBezTo>
                  <a:cubicBezTo>
                    <a:pt x="0" y="4421"/>
                    <a:pt x="4421" y="0"/>
                    <a:pt x="9875" y="0"/>
                  </a:cubicBezTo>
                  <a:cubicBezTo>
                    <a:pt x="15329" y="0"/>
                    <a:pt x="19750" y="4421"/>
                    <a:pt x="19750" y="9875"/>
                  </a:cubicBez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32" name="Freeform: Shape 37">
              <a:extLst>
                <a:ext uri="{FF2B5EF4-FFF2-40B4-BE49-F238E27FC236}">
                  <a16:creationId xmlns:a16="http://schemas.microsoft.com/office/drawing/2014/main" id="{0F7612D8-CB30-4C84-B25A-FA8ED2C7CCF6}"/>
                </a:ext>
              </a:extLst>
            </p:cNvPr>
            <p:cNvSpPr/>
            <p:nvPr/>
          </p:nvSpPr>
          <p:spPr>
            <a:xfrm>
              <a:off x="7337092" y="2111707"/>
              <a:ext cx="65667" cy="124916"/>
            </a:xfrm>
            <a:custGeom>
              <a:avLst/>
              <a:gdLst>
                <a:gd name="connsiteX0" fmla="*/ 19750 w 65667"/>
                <a:gd name="connsiteY0" fmla="*/ 0 h 124916"/>
                <a:gd name="connsiteX1" fmla="*/ 0 w 65667"/>
                <a:gd name="connsiteY1" fmla="*/ 0 h 124916"/>
                <a:gd name="connsiteX2" fmla="*/ 0 w 65667"/>
                <a:gd name="connsiteY2" fmla="*/ 69124 h 124916"/>
                <a:gd name="connsiteX3" fmla="*/ 2962 w 65667"/>
                <a:gd name="connsiteY3" fmla="*/ 76036 h 124916"/>
                <a:gd name="connsiteX4" fmla="*/ 51843 w 65667"/>
                <a:gd name="connsiteY4" fmla="*/ 124916 h 124916"/>
                <a:gd name="connsiteX5" fmla="*/ 65668 w 65667"/>
                <a:gd name="connsiteY5" fmla="*/ 111092 h 124916"/>
                <a:gd name="connsiteX6" fmla="*/ 19750 w 65667"/>
                <a:gd name="connsiteY6" fmla="*/ 65174 h 124916"/>
                <a:gd name="connsiteX7" fmla="*/ 19750 w 65667"/>
                <a:gd name="connsiteY7" fmla="*/ 0 h 12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67" h="124916">
                  <a:moveTo>
                    <a:pt x="19750" y="0"/>
                  </a:moveTo>
                  <a:lnTo>
                    <a:pt x="0" y="0"/>
                  </a:lnTo>
                  <a:lnTo>
                    <a:pt x="0" y="69124"/>
                  </a:lnTo>
                  <a:cubicBezTo>
                    <a:pt x="0" y="71592"/>
                    <a:pt x="987" y="74061"/>
                    <a:pt x="2962" y="76036"/>
                  </a:cubicBezTo>
                  <a:lnTo>
                    <a:pt x="51843" y="124916"/>
                  </a:lnTo>
                  <a:lnTo>
                    <a:pt x="65668" y="111092"/>
                  </a:lnTo>
                  <a:lnTo>
                    <a:pt x="19750" y="65174"/>
                  </a:lnTo>
                  <a:lnTo>
                    <a:pt x="19750" y="0"/>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33" name="Freeform: Shape 38">
              <a:extLst>
                <a:ext uri="{FF2B5EF4-FFF2-40B4-BE49-F238E27FC236}">
                  <a16:creationId xmlns:a16="http://schemas.microsoft.com/office/drawing/2014/main" id="{0F0C0514-2E7B-4053-B4C3-8FE6CC914789}"/>
                </a:ext>
              </a:extLst>
            </p:cNvPr>
            <p:cNvSpPr/>
            <p:nvPr/>
          </p:nvSpPr>
          <p:spPr>
            <a:xfrm>
              <a:off x="7179246" y="1968522"/>
              <a:ext cx="336037" cy="384848"/>
            </a:xfrm>
            <a:custGeom>
              <a:avLst/>
              <a:gdLst>
                <a:gd name="connsiteX0" fmla="*/ 167721 w 336037"/>
                <a:gd name="connsiteY0" fmla="*/ 355493 h 384848"/>
                <a:gd name="connsiteX1" fmla="*/ 29473 w 336037"/>
                <a:gd name="connsiteY1" fmla="*/ 217246 h 384848"/>
                <a:gd name="connsiteX2" fmla="*/ 167721 w 336037"/>
                <a:gd name="connsiteY2" fmla="*/ 78999 h 384848"/>
                <a:gd name="connsiteX3" fmla="*/ 305968 w 336037"/>
                <a:gd name="connsiteY3" fmla="*/ 217246 h 384848"/>
                <a:gd name="connsiteX4" fmla="*/ 167721 w 336037"/>
                <a:gd name="connsiteY4" fmla="*/ 355493 h 384848"/>
                <a:gd name="connsiteX5" fmla="*/ 167721 w 336037"/>
                <a:gd name="connsiteY5" fmla="*/ 355493 h 384848"/>
                <a:gd name="connsiteX6" fmla="*/ 284737 w 336037"/>
                <a:gd name="connsiteY6" fmla="*/ 96773 h 384848"/>
                <a:gd name="connsiteX7" fmla="*/ 299550 w 336037"/>
                <a:gd name="connsiteY7" fmla="*/ 81961 h 384848"/>
                <a:gd name="connsiteX8" fmla="*/ 299056 w 336037"/>
                <a:gd name="connsiteY8" fmla="*/ 61224 h 384848"/>
                <a:gd name="connsiteX9" fmla="*/ 278319 w 336037"/>
                <a:gd name="connsiteY9" fmla="*/ 60730 h 384848"/>
                <a:gd name="connsiteX10" fmla="*/ 261532 w 336037"/>
                <a:gd name="connsiteY10" fmla="*/ 78011 h 384848"/>
                <a:gd name="connsiteX11" fmla="*/ 182533 w 336037"/>
                <a:gd name="connsiteY11" fmla="*/ 50362 h 384848"/>
                <a:gd name="connsiteX12" fmla="*/ 182533 w 336037"/>
                <a:gd name="connsiteY12" fmla="*/ 29624 h 384848"/>
                <a:gd name="connsiteX13" fmla="*/ 226970 w 336037"/>
                <a:gd name="connsiteY13" fmla="*/ 29624 h 384848"/>
                <a:gd name="connsiteX14" fmla="*/ 226970 w 336037"/>
                <a:gd name="connsiteY14" fmla="*/ 0 h 384848"/>
                <a:gd name="connsiteX15" fmla="*/ 108472 w 336037"/>
                <a:gd name="connsiteY15" fmla="*/ 0 h 384848"/>
                <a:gd name="connsiteX16" fmla="*/ 108472 w 336037"/>
                <a:gd name="connsiteY16" fmla="*/ 29624 h 384848"/>
                <a:gd name="connsiteX17" fmla="*/ 152909 w 336037"/>
                <a:gd name="connsiteY17" fmla="*/ 29624 h 384848"/>
                <a:gd name="connsiteX18" fmla="*/ 152909 w 336037"/>
                <a:gd name="connsiteY18" fmla="*/ 49868 h 384848"/>
                <a:gd name="connsiteX19" fmla="*/ 1330 w 336037"/>
                <a:gd name="connsiteY19" fmla="*/ 196015 h 384848"/>
                <a:gd name="connsiteX20" fmla="*/ 111928 w 336037"/>
                <a:gd name="connsiteY20" fmla="*/ 375243 h 384848"/>
                <a:gd name="connsiteX21" fmla="*/ 310906 w 336037"/>
                <a:gd name="connsiteY21" fmla="*/ 305625 h 384848"/>
                <a:gd name="connsiteX22" fmla="*/ 284737 w 336037"/>
                <a:gd name="connsiteY22" fmla="*/ 96773 h 384848"/>
                <a:gd name="connsiteX23" fmla="*/ 284737 w 336037"/>
                <a:gd name="connsiteY23" fmla="*/ 96773 h 38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6037" h="384848">
                  <a:moveTo>
                    <a:pt x="167721" y="355493"/>
                  </a:moveTo>
                  <a:cubicBezTo>
                    <a:pt x="91191" y="355493"/>
                    <a:pt x="29473" y="293776"/>
                    <a:pt x="29473" y="217246"/>
                  </a:cubicBezTo>
                  <a:cubicBezTo>
                    <a:pt x="29473" y="140716"/>
                    <a:pt x="91191" y="78999"/>
                    <a:pt x="167721" y="78999"/>
                  </a:cubicBezTo>
                  <a:cubicBezTo>
                    <a:pt x="244251" y="78999"/>
                    <a:pt x="305968" y="140716"/>
                    <a:pt x="305968" y="217246"/>
                  </a:cubicBezTo>
                  <a:cubicBezTo>
                    <a:pt x="305968" y="293776"/>
                    <a:pt x="244251" y="355493"/>
                    <a:pt x="167721" y="355493"/>
                  </a:cubicBezTo>
                  <a:lnTo>
                    <a:pt x="167721" y="355493"/>
                  </a:lnTo>
                  <a:close/>
                  <a:moveTo>
                    <a:pt x="284737" y="96773"/>
                  </a:moveTo>
                  <a:lnTo>
                    <a:pt x="299550" y="81961"/>
                  </a:lnTo>
                  <a:cubicBezTo>
                    <a:pt x="304981" y="76036"/>
                    <a:pt x="304981" y="67149"/>
                    <a:pt x="299056" y="61224"/>
                  </a:cubicBezTo>
                  <a:cubicBezTo>
                    <a:pt x="293625" y="55793"/>
                    <a:pt x="284244" y="55299"/>
                    <a:pt x="278319" y="60730"/>
                  </a:cubicBezTo>
                  <a:lnTo>
                    <a:pt x="261532" y="78011"/>
                  </a:lnTo>
                  <a:cubicBezTo>
                    <a:pt x="237832" y="62211"/>
                    <a:pt x="210676" y="52337"/>
                    <a:pt x="182533" y="50362"/>
                  </a:cubicBezTo>
                  <a:lnTo>
                    <a:pt x="182533" y="29624"/>
                  </a:lnTo>
                  <a:lnTo>
                    <a:pt x="226970" y="29624"/>
                  </a:lnTo>
                  <a:lnTo>
                    <a:pt x="226970" y="0"/>
                  </a:lnTo>
                  <a:lnTo>
                    <a:pt x="108472" y="0"/>
                  </a:lnTo>
                  <a:lnTo>
                    <a:pt x="108472" y="29624"/>
                  </a:lnTo>
                  <a:lnTo>
                    <a:pt x="152909" y="29624"/>
                  </a:lnTo>
                  <a:lnTo>
                    <a:pt x="152909" y="49868"/>
                  </a:lnTo>
                  <a:cubicBezTo>
                    <a:pt x="74404" y="56780"/>
                    <a:pt x="11205" y="117510"/>
                    <a:pt x="1330" y="196015"/>
                  </a:cubicBezTo>
                  <a:cubicBezTo>
                    <a:pt x="-8545" y="274520"/>
                    <a:pt x="37373" y="349075"/>
                    <a:pt x="111928" y="375243"/>
                  </a:cubicBezTo>
                  <a:cubicBezTo>
                    <a:pt x="186483" y="401411"/>
                    <a:pt x="268938" y="372774"/>
                    <a:pt x="310906" y="305625"/>
                  </a:cubicBezTo>
                  <a:cubicBezTo>
                    <a:pt x="352874" y="238477"/>
                    <a:pt x="341024" y="151578"/>
                    <a:pt x="284737" y="96773"/>
                  </a:cubicBezTo>
                  <a:lnTo>
                    <a:pt x="284737" y="96773"/>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grpSp>
      <p:sp>
        <p:nvSpPr>
          <p:cNvPr id="34" name="Graphic 13" descr="Single gear">
            <a:extLst>
              <a:ext uri="{FF2B5EF4-FFF2-40B4-BE49-F238E27FC236}">
                <a16:creationId xmlns:a16="http://schemas.microsoft.com/office/drawing/2014/main" id="{0BF9D1EC-427A-48FD-8ABA-70C385D2F383}"/>
              </a:ext>
            </a:extLst>
          </p:cNvPr>
          <p:cNvSpPr/>
          <p:nvPr/>
        </p:nvSpPr>
        <p:spPr>
          <a:xfrm>
            <a:off x="6741566" y="2855302"/>
            <a:ext cx="252178" cy="251807"/>
          </a:xfrm>
          <a:custGeom>
            <a:avLst/>
            <a:gdLst>
              <a:gd name="connsiteX0" fmla="*/ 167872 w 336237"/>
              <a:gd name="connsiteY0" fmla="*/ 227121 h 335743"/>
              <a:gd name="connsiteX1" fmla="*/ 108623 w 336237"/>
              <a:gd name="connsiteY1" fmla="*/ 167872 h 335743"/>
              <a:gd name="connsiteX2" fmla="*/ 167872 w 336237"/>
              <a:gd name="connsiteY2" fmla="*/ 108623 h 335743"/>
              <a:gd name="connsiteX3" fmla="*/ 227121 w 336237"/>
              <a:gd name="connsiteY3" fmla="*/ 167872 h 335743"/>
              <a:gd name="connsiteX4" fmla="*/ 167872 w 336237"/>
              <a:gd name="connsiteY4" fmla="*/ 227121 h 335743"/>
              <a:gd name="connsiteX5" fmla="*/ 301182 w 336237"/>
              <a:gd name="connsiteY5" fmla="*/ 130841 h 335743"/>
              <a:gd name="connsiteX6" fmla="*/ 288345 w 336237"/>
              <a:gd name="connsiteY6" fmla="*/ 100229 h 335743"/>
              <a:gd name="connsiteX7" fmla="*/ 300688 w 336237"/>
              <a:gd name="connsiteY7" fmla="*/ 63199 h 335743"/>
              <a:gd name="connsiteX8" fmla="*/ 272545 w 336237"/>
              <a:gd name="connsiteY8" fmla="*/ 35056 h 335743"/>
              <a:gd name="connsiteX9" fmla="*/ 235514 w 336237"/>
              <a:gd name="connsiteY9" fmla="*/ 47399 h 335743"/>
              <a:gd name="connsiteX10" fmla="*/ 204409 w 336237"/>
              <a:gd name="connsiteY10" fmla="*/ 34562 h 335743"/>
              <a:gd name="connsiteX11" fmla="*/ 187621 w 336237"/>
              <a:gd name="connsiteY11" fmla="*/ 0 h 335743"/>
              <a:gd name="connsiteX12" fmla="*/ 148122 w 336237"/>
              <a:gd name="connsiteY12" fmla="*/ 0 h 335743"/>
              <a:gd name="connsiteX13" fmla="*/ 130841 w 336237"/>
              <a:gd name="connsiteY13" fmla="*/ 34562 h 335743"/>
              <a:gd name="connsiteX14" fmla="*/ 100229 w 336237"/>
              <a:gd name="connsiteY14" fmla="*/ 47399 h 335743"/>
              <a:gd name="connsiteX15" fmla="*/ 63199 w 336237"/>
              <a:gd name="connsiteY15" fmla="*/ 35056 h 335743"/>
              <a:gd name="connsiteX16" fmla="*/ 35056 w 336237"/>
              <a:gd name="connsiteY16" fmla="*/ 63199 h 335743"/>
              <a:gd name="connsiteX17" fmla="*/ 47399 w 336237"/>
              <a:gd name="connsiteY17" fmla="*/ 100229 h 335743"/>
              <a:gd name="connsiteX18" fmla="*/ 34562 w 336237"/>
              <a:gd name="connsiteY18" fmla="*/ 131335 h 335743"/>
              <a:gd name="connsiteX19" fmla="*/ 0 w 336237"/>
              <a:gd name="connsiteY19" fmla="*/ 148122 h 335743"/>
              <a:gd name="connsiteX20" fmla="*/ 0 w 336237"/>
              <a:gd name="connsiteY20" fmla="*/ 187621 h 335743"/>
              <a:gd name="connsiteX21" fmla="*/ 34562 w 336237"/>
              <a:gd name="connsiteY21" fmla="*/ 204902 h 335743"/>
              <a:gd name="connsiteX22" fmla="*/ 47399 w 336237"/>
              <a:gd name="connsiteY22" fmla="*/ 235514 h 335743"/>
              <a:gd name="connsiteX23" fmla="*/ 35056 w 336237"/>
              <a:gd name="connsiteY23" fmla="*/ 272545 h 335743"/>
              <a:gd name="connsiteX24" fmla="*/ 63199 w 336237"/>
              <a:gd name="connsiteY24" fmla="*/ 300688 h 335743"/>
              <a:gd name="connsiteX25" fmla="*/ 100229 w 336237"/>
              <a:gd name="connsiteY25" fmla="*/ 288345 h 335743"/>
              <a:gd name="connsiteX26" fmla="*/ 131335 w 336237"/>
              <a:gd name="connsiteY26" fmla="*/ 301182 h 335743"/>
              <a:gd name="connsiteX27" fmla="*/ 148616 w 336237"/>
              <a:gd name="connsiteY27" fmla="*/ 335744 h 335743"/>
              <a:gd name="connsiteX28" fmla="*/ 188115 w 336237"/>
              <a:gd name="connsiteY28" fmla="*/ 335744 h 335743"/>
              <a:gd name="connsiteX29" fmla="*/ 205396 w 336237"/>
              <a:gd name="connsiteY29" fmla="*/ 301182 h 335743"/>
              <a:gd name="connsiteX30" fmla="*/ 236008 w 336237"/>
              <a:gd name="connsiteY30" fmla="*/ 288345 h 335743"/>
              <a:gd name="connsiteX31" fmla="*/ 273039 w 336237"/>
              <a:gd name="connsiteY31" fmla="*/ 300688 h 335743"/>
              <a:gd name="connsiteX32" fmla="*/ 301182 w 336237"/>
              <a:gd name="connsiteY32" fmla="*/ 272545 h 335743"/>
              <a:gd name="connsiteX33" fmla="*/ 288838 w 336237"/>
              <a:gd name="connsiteY33" fmla="*/ 235514 h 335743"/>
              <a:gd name="connsiteX34" fmla="*/ 301676 w 336237"/>
              <a:gd name="connsiteY34" fmla="*/ 204409 h 335743"/>
              <a:gd name="connsiteX35" fmla="*/ 336237 w 336237"/>
              <a:gd name="connsiteY35" fmla="*/ 187128 h 335743"/>
              <a:gd name="connsiteX36" fmla="*/ 336237 w 336237"/>
              <a:gd name="connsiteY36" fmla="*/ 147628 h 335743"/>
              <a:gd name="connsiteX37" fmla="*/ 301182 w 336237"/>
              <a:gd name="connsiteY37" fmla="*/ 130841 h 3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6237" h="335743">
                <a:moveTo>
                  <a:pt x="167872" y="227121"/>
                </a:moveTo>
                <a:cubicBezTo>
                  <a:pt x="135285" y="227121"/>
                  <a:pt x="108623" y="200459"/>
                  <a:pt x="108623" y="167872"/>
                </a:cubicBezTo>
                <a:cubicBezTo>
                  <a:pt x="108623" y="135285"/>
                  <a:pt x="135285" y="108623"/>
                  <a:pt x="167872" y="108623"/>
                </a:cubicBezTo>
                <a:cubicBezTo>
                  <a:pt x="200459" y="108623"/>
                  <a:pt x="227121" y="135285"/>
                  <a:pt x="227121" y="167872"/>
                </a:cubicBezTo>
                <a:cubicBezTo>
                  <a:pt x="227121" y="200459"/>
                  <a:pt x="200459" y="227121"/>
                  <a:pt x="167872" y="227121"/>
                </a:cubicBezTo>
                <a:close/>
                <a:moveTo>
                  <a:pt x="301182" y="130841"/>
                </a:moveTo>
                <a:cubicBezTo>
                  <a:pt x="298219" y="119979"/>
                  <a:pt x="293776" y="109610"/>
                  <a:pt x="288345" y="100229"/>
                </a:cubicBezTo>
                <a:lnTo>
                  <a:pt x="300688" y="63199"/>
                </a:lnTo>
                <a:lnTo>
                  <a:pt x="272545" y="35056"/>
                </a:lnTo>
                <a:lnTo>
                  <a:pt x="235514" y="47399"/>
                </a:lnTo>
                <a:cubicBezTo>
                  <a:pt x="225639" y="41968"/>
                  <a:pt x="215271" y="37524"/>
                  <a:pt x="204409" y="34562"/>
                </a:cubicBezTo>
                <a:lnTo>
                  <a:pt x="187621" y="0"/>
                </a:lnTo>
                <a:lnTo>
                  <a:pt x="148122" y="0"/>
                </a:lnTo>
                <a:lnTo>
                  <a:pt x="130841" y="34562"/>
                </a:lnTo>
                <a:cubicBezTo>
                  <a:pt x="119979" y="37524"/>
                  <a:pt x="109610" y="41968"/>
                  <a:pt x="100229" y="47399"/>
                </a:cubicBezTo>
                <a:lnTo>
                  <a:pt x="63199" y="35056"/>
                </a:lnTo>
                <a:lnTo>
                  <a:pt x="35056" y="63199"/>
                </a:lnTo>
                <a:lnTo>
                  <a:pt x="47399" y="100229"/>
                </a:lnTo>
                <a:cubicBezTo>
                  <a:pt x="41968" y="110104"/>
                  <a:pt x="37524" y="120473"/>
                  <a:pt x="34562" y="131335"/>
                </a:cubicBezTo>
                <a:lnTo>
                  <a:pt x="0" y="148122"/>
                </a:lnTo>
                <a:lnTo>
                  <a:pt x="0" y="187621"/>
                </a:lnTo>
                <a:lnTo>
                  <a:pt x="34562" y="204902"/>
                </a:lnTo>
                <a:cubicBezTo>
                  <a:pt x="37524" y="215765"/>
                  <a:pt x="41968" y="226133"/>
                  <a:pt x="47399" y="235514"/>
                </a:cubicBezTo>
                <a:lnTo>
                  <a:pt x="35056" y="272545"/>
                </a:lnTo>
                <a:lnTo>
                  <a:pt x="63199" y="300688"/>
                </a:lnTo>
                <a:lnTo>
                  <a:pt x="100229" y="288345"/>
                </a:lnTo>
                <a:cubicBezTo>
                  <a:pt x="110104" y="293776"/>
                  <a:pt x="120473" y="298219"/>
                  <a:pt x="131335" y="301182"/>
                </a:cubicBezTo>
                <a:lnTo>
                  <a:pt x="148616" y="335744"/>
                </a:lnTo>
                <a:lnTo>
                  <a:pt x="188115" y="335744"/>
                </a:lnTo>
                <a:lnTo>
                  <a:pt x="205396" y="301182"/>
                </a:lnTo>
                <a:cubicBezTo>
                  <a:pt x="216258" y="298219"/>
                  <a:pt x="226627" y="293776"/>
                  <a:pt x="236008" y="288345"/>
                </a:cubicBezTo>
                <a:lnTo>
                  <a:pt x="273039" y="300688"/>
                </a:lnTo>
                <a:lnTo>
                  <a:pt x="301182" y="272545"/>
                </a:lnTo>
                <a:lnTo>
                  <a:pt x="288838" y="235514"/>
                </a:lnTo>
                <a:cubicBezTo>
                  <a:pt x="294269" y="225639"/>
                  <a:pt x="298713" y="215271"/>
                  <a:pt x="301676" y="204409"/>
                </a:cubicBezTo>
                <a:lnTo>
                  <a:pt x="336237" y="187128"/>
                </a:lnTo>
                <a:lnTo>
                  <a:pt x="336237" y="147628"/>
                </a:lnTo>
                <a:lnTo>
                  <a:pt x="301182" y="130841"/>
                </a:lnTo>
                <a:close/>
              </a:path>
            </a:pathLst>
          </a:custGeom>
          <a:solidFill>
            <a:schemeClr val="bg1"/>
          </a:solidFill>
          <a:ln w="4862"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grpSp>
        <p:nvGrpSpPr>
          <p:cNvPr id="35" name="Graphic 17" descr="Suitcase">
            <a:extLst>
              <a:ext uri="{FF2B5EF4-FFF2-40B4-BE49-F238E27FC236}">
                <a16:creationId xmlns:a16="http://schemas.microsoft.com/office/drawing/2014/main" id="{AFD0D327-4A97-48C8-A42D-2A86E5993FC2}"/>
              </a:ext>
            </a:extLst>
          </p:cNvPr>
          <p:cNvGrpSpPr/>
          <p:nvPr/>
        </p:nvGrpSpPr>
        <p:grpSpPr>
          <a:xfrm>
            <a:off x="5741779" y="4819816"/>
            <a:ext cx="296243" cy="251807"/>
            <a:chOff x="7807599" y="5227743"/>
            <a:chExt cx="394991" cy="335743"/>
          </a:xfrm>
          <a:solidFill>
            <a:srgbClr val="FFFFFF"/>
          </a:solidFill>
          <a:effectLst>
            <a:outerShdw blurRad="50800" dist="38100" dir="2700000" algn="tl" rotWithShape="0">
              <a:prstClr val="black">
                <a:alpha val="40000"/>
              </a:prstClr>
            </a:outerShdw>
          </a:effectLst>
        </p:grpSpPr>
        <p:sp>
          <p:nvSpPr>
            <p:cNvPr id="36" name="Freeform: Shape 52">
              <a:extLst>
                <a:ext uri="{FF2B5EF4-FFF2-40B4-BE49-F238E27FC236}">
                  <a16:creationId xmlns:a16="http://schemas.microsoft.com/office/drawing/2014/main" id="{4CFAC00C-3726-4945-AE7C-8AE178BE43EB}"/>
                </a:ext>
              </a:extLst>
            </p:cNvPr>
            <p:cNvSpPr/>
            <p:nvPr/>
          </p:nvSpPr>
          <p:spPr>
            <a:xfrm>
              <a:off x="7807599" y="5286992"/>
              <a:ext cx="59248" cy="276494"/>
            </a:xfrm>
            <a:custGeom>
              <a:avLst/>
              <a:gdLst>
                <a:gd name="connsiteX0" fmla="*/ 19750 w 59248"/>
                <a:gd name="connsiteY0" fmla="*/ 0 h 276494"/>
                <a:gd name="connsiteX1" fmla="*/ 0 w 59248"/>
                <a:gd name="connsiteY1" fmla="*/ 19750 h 276494"/>
                <a:gd name="connsiteX2" fmla="*/ 0 w 59248"/>
                <a:gd name="connsiteY2" fmla="*/ 256745 h 276494"/>
                <a:gd name="connsiteX3" fmla="*/ 19750 w 59248"/>
                <a:gd name="connsiteY3" fmla="*/ 276495 h 276494"/>
                <a:gd name="connsiteX4" fmla="*/ 59249 w 59248"/>
                <a:gd name="connsiteY4" fmla="*/ 276495 h 276494"/>
                <a:gd name="connsiteX5" fmla="*/ 59249 w 59248"/>
                <a:gd name="connsiteY5" fmla="*/ 0 h 276494"/>
                <a:gd name="connsiteX6" fmla="*/ 19750 w 59248"/>
                <a:gd name="connsiteY6" fmla="*/ 0 h 27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48" h="276494">
                  <a:moveTo>
                    <a:pt x="19750" y="0"/>
                  </a:moveTo>
                  <a:cubicBezTo>
                    <a:pt x="8887" y="0"/>
                    <a:pt x="0" y="8887"/>
                    <a:pt x="0" y="19750"/>
                  </a:cubicBezTo>
                  <a:lnTo>
                    <a:pt x="0" y="256745"/>
                  </a:lnTo>
                  <a:cubicBezTo>
                    <a:pt x="0" y="267607"/>
                    <a:pt x="8887" y="276495"/>
                    <a:pt x="19750" y="276495"/>
                  </a:cubicBezTo>
                  <a:lnTo>
                    <a:pt x="59249" y="276495"/>
                  </a:lnTo>
                  <a:lnTo>
                    <a:pt x="59249" y="0"/>
                  </a:lnTo>
                  <a:lnTo>
                    <a:pt x="19750" y="0"/>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37" name="Freeform: Shape 53">
              <a:extLst>
                <a:ext uri="{FF2B5EF4-FFF2-40B4-BE49-F238E27FC236}">
                  <a16:creationId xmlns:a16="http://schemas.microsoft.com/office/drawing/2014/main" id="{172C0007-148E-450C-8010-A2D6886AC6FD}"/>
                </a:ext>
              </a:extLst>
            </p:cNvPr>
            <p:cNvSpPr/>
            <p:nvPr/>
          </p:nvSpPr>
          <p:spPr>
            <a:xfrm>
              <a:off x="8143342" y="5286992"/>
              <a:ext cx="59248" cy="276494"/>
            </a:xfrm>
            <a:custGeom>
              <a:avLst/>
              <a:gdLst>
                <a:gd name="connsiteX0" fmla="*/ 39499 w 59248"/>
                <a:gd name="connsiteY0" fmla="*/ 0 h 276494"/>
                <a:gd name="connsiteX1" fmla="*/ 0 w 59248"/>
                <a:gd name="connsiteY1" fmla="*/ 0 h 276494"/>
                <a:gd name="connsiteX2" fmla="*/ 0 w 59248"/>
                <a:gd name="connsiteY2" fmla="*/ 276495 h 276494"/>
                <a:gd name="connsiteX3" fmla="*/ 39499 w 59248"/>
                <a:gd name="connsiteY3" fmla="*/ 276495 h 276494"/>
                <a:gd name="connsiteX4" fmla="*/ 59249 w 59248"/>
                <a:gd name="connsiteY4" fmla="*/ 256745 h 276494"/>
                <a:gd name="connsiteX5" fmla="*/ 59249 w 59248"/>
                <a:gd name="connsiteY5" fmla="*/ 19750 h 276494"/>
                <a:gd name="connsiteX6" fmla="*/ 39499 w 59248"/>
                <a:gd name="connsiteY6" fmla="*/ 0 h 276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48" h="276494">
                  <a:moveTo>
                    <a:pt x="39499" y="0"/>
                  </a:moveTo>
                  <a:lnTo>
                    <a:pt x="0" y="0"/>
                  </a:lnTo>
                  <a:lnTo>
                    <a:pt x="0" y="276495"/>
                  </a:lnTo>
                  <a:lnTo>
                    <a:pt x="39499" y="276495"/>
                  </a:lnTo>
                  <a:cubicBezTo>
                    <a:pt x="50362" y="276495"/>
                    <a:pt x="59249" y="267607"/>
                    <a:pt x="59249" y="256745"/>
                  </a:cubicBezTo>
                  <a:lnTo>
                    <a:pt x="59249" y="19750"/>
                  </a:lnTo>
                  <a:cubicBezTo>
                    <a:pt x="59249" y="8887"/>
                    <a:pt x="50362" y="0"/>
                    <a:pt x="39499" y="0"/>
                  </a:cubicBez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sp>
          <p:nvSpPr>
            <p:cNvPr id="38" name="Freeform: Shape 54">
              <a:extLst>
                <a:ext uri="{FF2B5EF4-FFF2-40B4-BE49-F238E27FC236}">
                  <a16:creationId xmlns:a16="http://schemas.microsoft.com/office/drawing/2014/main" id="{39D0068D-99EA-41B1-8EBC-C06AD71A0F4E}"/>
                </a:ext>
              </a:extLst>
            </p:cNvPr>
            <p:cNvSpPr/>
            <p:nvPr/>
          </p:nvSpPr>
          <p:spPr>
            <a:xfrm>
              <a:off x="7886597" y="5227743"/>
              <a:ext cx="236995" cy="335743"/>
            </a:xfrm>
            <a:custGeom>
              <a:avLst/>
              <a:gdLst>
                <a:gd name="connsiteX0" fmla="*/ 182684 w 236995"/>
                <a:gd name="connsiteY0" fmla="*/ 59249 h 335743"/>
                <a:gd name="connsiteX1" fmla="*/ 182684 w 236995"/>
                <a:gd name="connsiteY1" fmla="*/ 34562 h 335743"/>
                <a:gd name="connsiteX2" fmla="*/ 148122 w 236995"/>
                <a:gd name="connsiteY2" fmla="*/ 0 h 335743"/>
                <a:gd name="connsiteX3" fmla="*/ 118498 w 236995"/>
                <a:gd name="connsiteY3" fmla="*/ 0 h 335743"/>
                <a:gd name="connsiteX4" fmla="*/ 88873 w 236995"/>
                <a:gd name="connsiteY4" fmla="*/ 0 h 335743"/>
                <a:gd name="connsiteX5" fmla="*/ 54311 w 236995"/>
                <a:gd name="connsiteY5" fmla="*/ 34562 h 335743"/>
                <a:gd name="connsiteX6" fmla="*/ 54311 w 236995"/>
                <a:gd name="connsiteY6" fmla="*/ 59249 h 335743"/>
                <a:gd name="connsiteX7" fmla="*/ 0 w 236995"/>
                <a:gd name="connsiteY7" fmla="*/ 59249 h 335743"/>
                <a:gd name="connsiteX8" fmla="*/ 0 w 236995"/>
                <a:gd name="connsiteY8" fmla="*/ 335744 h 335743"/>
                <a:gd name="connsiteX9" fmla="*/ 236996 w 236995"/>
                <a:gd name="connsiteY9" fmla="*/ 335744 h 335743"/>
                <a:gd name="connsiteX10" fmla="*/ 236996 w 236995"/>
                <a:gd name="connsiteY10" fmla="*/ 59249 h 335743"/>
                <a:gd name="connsiteX11" fmla="*/ 182684 w 236995"/>
                <a:gd name="connsiteY11" fmla="*/ 59249 h 335743"/>
                <a:gd name="connsiteX12" fmla="*/ 153060 w 236995"/>
                <a:gd name="connsiteY12" fmla="*/ 59249 h 335743"/>
                <a:gd name="connsiteX13" fmla="*/ 83936 w 236995"/>
                <a:gd name="connsiteY13" fmla="*/ 59249 h 335743"/>
                <a:gd name="connsiteX14" fmla="*/ 83936 w 236995"/>
                <a:gd name="connsiteY14" fmla="*/ 34562 h 335743"/>
                <a:gd name="connsiteX15" fmla="*/ 88873 w 236995"/>
                <a:gd name="connsiteY15" fmla="*/ 29624 h 335743"/>
                <a:gd name="connsiteX16" fmla="*/ 118498 w 236995"/>
                <a:gd name="connsiteY16" fmla="*/ 29624 h 335743"/>
                <a:gd name="connsiteX17" fmla="*/ 148122 w 236995"/>
                <a:gd name="connsiteY17" fmla="*/ 29624 h 335743"/>
                <a:gd name="connsiteX18" fmla="*/ 153060 w 236995"/>
                <a:gd name="connsiteY18" fmla="*/ 34562 h 335743"/>
                <a:gd name="connsiteX19" fmla="*/ 153060 w 236995"/>
                <a:gd name="connsiteY19" fmla="*/ 59249 h 3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6995" h="335743">
                  <a:moveTo>
                    <a:pt x="182684" y="59249"/>
                  </a:moveTo>
                  <a:lnTo>
                    <a:pt x="182684" y="34562"/>
                  </a:lnTo>
                  <a:cubicBezTo>
                    <a:pt x="182684" y="15306"/>
                    <a:pt x="167378" y="0"/>
                    <a:pt x="148122" y="0"/>
                  </a:cubicBezTo>
                  <a:lnTo>
                    <a:pt x="118498" y="0"/>
                  </a:lnTo>
                  <a:lnTo>
                    <a:pt x="88873" y="0"/>
                  </a:lnTo>
                  <a:cubicBezTo>
                    <a:pt x="69617" y="0"/>
                    <a:pt x="54311" y="15306"/>
                    <a:pt x="54311" y="34562"/>
                  </a:cubicBezTo>
                  <a:lnTo>
                    <a:pt x="54311" y="59249"/>
                  </a:lnTo>
                  <a:lnTo>
                    <a:pt x="0" y="59249"/>
                  </a:lnTo>
                  <a:lnTo>
                    <a:pt x="0" y="335744"/>
                  </a:lnTo>
                  <a:lnTo>
                    <a:pt x="236996" y="335744"/>
                  </a:lnTo>
                  <a:lnTo>
                    <a:pt x="236996" y="59249"/>
                  </a:lnTo>
                  <a:lnTo>
                    <a:pt x="182684" y="59249"/>
                  </a:lnTo>
                  <a:close/>
                  <a:moveTo>
                    <a:pt x="153060" y="59249"/>
                  </a:moveTo>
                  <a:lnTo>
                    <a:pt x="83936" y="59249"/>
                  </a:lnTo>
                  <a:lnTo>
                    <a:pt x="83936" y="34562"/>
                  </a:lnTo>
                  <a:cubicBezTo>
                    <a:pt x="83936" y="31599"/>
                    <a:pt x="85911" y="29624"/>
                    <a:pt x="88873" y="29624"/>
                  </a:cubicBezTo>
                  <a:lnTo>
                    <a:pt x="118498" y="29624"/>
                  </a:lnTo>
                  <a:lnTo>
                    <a:pt x="148122" y="29624"/>
                  </a:lnTo>
                  <a:cubicBezTo>
                    <a:pt x="151085" y="29624"/>
                    <a:pt x="153060" y="31599"/>
                    <a:pt x="153060" y="34562"/>
                  </a:cubicBezTo>
                  <a:lnTo>
                    <a:pt x="153060" y="59249"/>
                  </a:lnTo>
                  <a:close/>
                </a:path>
              </a:pathLst>
            </a:custGeom>
            <a:solidFill>
              <a:schemeClr val="bg1"/>
            </a:solidFill>
            <a:ln w="486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dirty="0"/>
            </a:p>
          </p:txBody>
        </p:sp>
      </p:grpSp>
      <p:sp>
        <p:nvSpPr>
          <p:cNvPr id="39" name="Rectangle : coins arrondis 38">
            <a:extLst>
              <a:ext uri="{FF2B5EF4-FFF2-40B4-BE49-F238E27FC236}">
                <a16:creationId xmlns:a16="http://schemas.microsoft.com/office/drawing/2014/main" id="{F33FF099-9C2D-441C-8EE4-69D803C672FA}"/>
              </a:ext>
            </a:extLst>
          </p:cNvPr>
          <p:cNvSpPr/>
          <p:nvPr/>
        </p:nvSpPr>
        <p:spPr>
          <a:xfrm>
            <a:off x="7731375" y="4692124"/>
            <a:ext cx="3590278" cy="517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Objectivité</a:t>
            </a:r>
            <a:endParaRPr lang="fr-FR" b="1" dirty="0"/>
          </a:p>
        </p:txBody>
      </p:sp>
      <p:sp>
        <p:nvSpPr>
          <p:cNvPr id="40" name="Rectangle : coins arrondis 39">
            <a:extLst>
              <a:ext uri="{FF2B5EF4-FFF2-40B4-BE49-F238E27FC236}">
                <a16:creationId xmlns:a16="http://schemas.microsoft.com/office/drawing/2014/main" id="{2F25E2DF-E0FE-4A71-859D-7DF183640734}"/>
              </a:ext>
            </a:extLst>
          </p:cNvPr>
          <p:cNvSpPr/>
          <p:nvPr/>
        </p:nvSpPr>
        <p:spPr>
          <a:xfrm>
            <a:off x="7704887" y="3726171"/>
            <a:ext cx="3590278" cy="517509"/>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Rapidité</a:t>
            </a:r>
            <a:endParaRPr lang="fr-FR" b="1" dirty="0"/>
          </a:p>
        </p:txBody>
      </p:sp>
      <p:sp>
        <p:nvSpPr>
          <p:cNvPr id="41" name="Rectangle : coins arrondis 40">
            <a:extLst>
              <a:ext uri="{FF2B5EF4-FFF2-40B4-BE49-F238E27FC236}">
                <a16:creationId xmlns:a16="http://schemas.microsoft.com/office/drawing/2014/main" id="{6F7E32FD-DA7F-4B8D-8A39-69A43581E761}"/>
              </a:ext>
            </a:extLst>
          </p:cNvPr>
          <p:cNvSpPr/>
          <p:nvPr/>
        </p:nvSpPr>
        <p:spPr>
          <a:xfrm>
            <a:off x="7704887" y="2745612"/>
            <a:ext cx="3590278" cy="517509"/>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Cambria" panose="02040503050406030204" pitchFamily="18" charset="0"/>
                <a:cs typeface="Times New Roman" panose="02020603050405020304" pitchFamily="18" charset="0"/>
              </a:rPr>
              <a:t>Efficacité</a:t>
            </a:r>
            <a:endParaRPr lang="fr-FR" b="1" dirty="0"/>
          </a:p>
        </p:txBody>
      </p:sp>
      <p:sp>
        <p:nvSpPr>
          <p:cNvPr id="42" name="Rectangle : coins arrondis 41">
            <a:extLst>
              <a:ext uri="{FF2B5EF4-FFF2-40B4-BE49-F238E27FC236}">
                <a16:creationId xmlns:a16="http://schemas.microsoft.com/office/drawing/2014/main" id="{65A9A48D-D21E-42EB-AF40-CFF007214A4D}"/>
              </a:ext>
            </a:extLst>
          </p:cNvPr>
          <p:cNvSpPr/>
          <p:nvPr/>
        </p:nvSpPr>
        <p:spPr>
          <a:xfrm>
            <a:off x="2726677" y="5571372"/>
            <a:ext cx="7330577" cy="1057849"/>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latin typeface="Cambria" panose="02040503050406030204" pitchFamily="18" charset="0"/>
                <a:cs typeface="Times New Roman" panose="02020603050405020304" pitchFamily="18" charset="0"/>
              </a:rPr>
              <a:t>La contribution du Contrôle automatisé des infractions à l’amélioration de la sécurité routière est prouvée à travers les expériences réussies dans plusieurs pays</a:t>
            </a:r>
            <a:endParaRPr lang="fr-FR" sz="2000" b="1" dirty="0"/>
          </a:p>
        </p:txBody>
      </p:sp>
    </p:spTree>
    <p:extLst>
      <p:ext uri="{BB962C8B-B14F-4D97-AF65-F5344CB8AC3E}">
        <p14:creationId xmlns:p14="http://schemas.microsoft.com/office/powerpoint/2010/main" val="173304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6" presetClass="entr" presetSubtype="2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arn(inVertical)">
                                      <p:cBhvr>
                                        <p:cTn id="27" dur="500"/>
                                        <p:tgtEl>
                                          <p:spTgt spid="34"/>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500"/>
                                        <p:tgtEl>
                                          <p:spTgt spid="2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par>
                          <p:cTn id="38" fill="hold">
                            <p:stCondLst>
                              <p:cond delay="2000"/>
                            </p:stCondLst>
                            <p:childTnLst>
                              <p:par>
                                <p:cTn id="39" presetID="16" presetClass="entr" presetSubtype="21"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barn(inVertical)">
                                      <p:cBhvr>
                                        <p:cTn id="41" dur="500"/>
                                        <p:tgtEl>
                                          <p:spTgt spid="35"/>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43605" y="1267708"/>
            <a:ext cx="9853582" cy="707886"/>
          </a:xfrm>
          <a:prstGeom prst="rect">
            <a:avLst/>
          </a:prstGeom>
          <a:solidFill>
            <a:schemeClr val="accent4">
              <a:lumMod val="20000"/>
              <a:lumOff val="80000"/>
            </a:schemeClr>
          </a:solidFill>
        </p:spPr>
        <p:txBody>
          <a:bodyPr wrap="square">
            <a:spAutoFit/>
          </a:bodyPr>
          <a:lstStyle/>
          <a:p>
            <a:pPr marL="285750" indent="-285750" algn="just">
              <a:buFont typeface="Wingdings" panose="05000000000000000000" pitchFamily="2" charset="2"/>
              <a:buChar char="q"/>
            </a:pPr>
            <a:r>
              <a:rPr lang="fr-FR" sz="2000" dirty="0"/>
              <a:t>l’action législative est en effet un élément essentiel dans la stratégie nationale de la sécurité routière. </a:t>
            </a:r>
          </a:p>
        </p:txBody>
      </p:sp>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Contexte: Code de la route : Loi 52-05</a:t>
            </a:r>
            <a:endParaRPr lang="fr-FR" sz="2000" b="1" dirty="0">
              <a:solidFill>
                <a:schemeClr val="bg1"/>
              </a:solidFill>
            </a:endParaRPr>
          </a:p>
        </p:txBody>
      </p:sp>
      <p:sp>
        <p:nvSpPr>
          <p:cNvPr id="8" name="Rectangle 7">
            <a:extLst>
              <a:ext uri="{FF2B5EF4-FFF2-40B4-BE49-F238E27FC236}">
                <a16:creationId xmlns:a16="http://schemas.microsoft.com/office/drawing/2014/main" id="{3C8EB600-76D8-464E-8878-D713DD9F4573}"/>
              </a:ext>
            </a:extLst>
          </p:cNvPr>
          <p:cNvSpPr/>
          <p:nvPr/>
        </p:nvSpPr>
        <p:spPr>
          <a:xfrm>
            <a:off x="1643605" y="2081747"/>
            <a:ext cx="9853582" cy="1323439"/>
          </a:xfrm>
          <a:prstGeom prst="rect">
            <a:avLst/>
          </a:prstGeom>
          <a:solidFill>
            <a:schemeClr val="accent6">
              <a:lumMod val="20000"/>
              <a:lumOff val="80000"/>
            </a:schemeClr>
          </a:solidFill>
        </p:spPr>
        <p:txBody>
          <a:bodyPr wrap="square">
            <a:spAutoFit/>
          </a:bodyPr>
          <a:lstStyle/>
          <a:p>
            <a:pPr marL="285750" indent="-285750" algn="just">
              <a:buFont typeface="Wingdings" panose="05000000000000000000" pitchFamily="2" charset="2"/>
              <a:buChar char="q"/>
            </a:pPr>
            <a:r>
              <a:rPr lang="fr-FR" sz="2000" dirty="0"/>
              <a:t>La loi 52.05 portant code la route, entrée en vigueur en octobre 2010, a fondé la base juridique pour l’utilisation des nouvelles technologies dans le contrôle routier notamment la constatation des infractions à l’aide des appareils techniques sans la présence de l’agent de contrôle.</a:t>
            </a:r>
          </a:p>
        </p:txBody>
      </p:sp>
      <p:sp>
        <p:nvSpPr>
          <p:cNvPr id="9" name="Rectangle 8">
            <a:extLst>
              <a:ext uri="{FF2B5EF4-FFF2-40B4-BE49-F238E27FC236}">
                <a16:creationId xmlns:a16="http://schemas.microsoft.com/office/drawing/2014/main" id="{F57691FA-1564-46AD-BC12-4055D08C49A4}"/>
              </a:ext>
            </a:extLst>
          </p:cNvPr>
          <p:cNvSpPr/>
          <p:nvPr/>
        </p:nvSpPr>
        <p:spPr>
          <a:xfrm>
            <a:off x="1643605" y="3511339"/>
            <a:ext cx="9853582" cy="2554545"/>
          </a:xfrm>
          <a:prstGeom prst="rect">
            <a:avLst/>
          </a:prstGeom>
          <a:solidFill>
            <a:schemeClr val="tx2">
              <a:lumMod val="20000"/>
              <a:lumOff val="80000"/>
            </a:schemeClr>
          </a:solidFill>
        </p:spPr>
        <p:txBody>
          <a:bodyPr wrap="square">
            <a:spAutoFit/>
          </a:bodyPr>
          <a:lstStyle/>
          <a:p>
            <a:pPr marL="285750" indent="-285750" algn="just">
              <a:buFont typeface="Wingdings" panose="05000000000000000000" pitchFamily="2" charset="2"/>
              <a:buChar char="q"/>
            </a:pPr>
            <a:r>
              <a:rPr lang="fr-FR" sz="2000" dirty="0"/>
              <a:t>Le code de la route a institué aussi le fichier national des permis de conduire (ou le permis à points), dans lesquels sont inscrites, outre les données concernant l’identification du permis de conduire :</a:t>
            </a:r>
          </a:p>
          <a:p>
            <a:pPr marL="800100" lvl="1" indent="-342900" algn="just">
              <a:buFont typeface="Wingdings" panose="05000000000000000000" pitchFamily="2" charset="2"/>
              <a:buChar char="§"/>
            </a:pPr>
            <a:r>
              <a:rPr lang="fr-FR" sz="2000" dirty="0"/>
              <a:t>Les données relatives aux procès-verbaux des infractions du code de la route ;</a:t>
            </a:r>
          </a:p>
          <a:p>
            <a:pPr marL="800100" lvl="1" indent="-342900" algn="just">
              <a:buFont typeface="Wingdings" panose="05000000000000000000" pitchFamily="2" charset="2"/>
              <a:buChar char="§"/>
            </a:pPr>
            <a:r>
              <a:rPr lang="fr-FR" sz="2000" dirty="0"/>
              <a:t>Les données relatives au paiement des amendes transactionnelles et forfaitaires ;</a:t>
            </a:r>
          </a:p>
          <a:p>
            <a:pPr marL="800100" lvl="1" indent="-342900" algn="just">
              <a:buFont typeface="Wingdings" panose="05000000000000000000" pitchFamily="2" charset="2"/>
              <a:buChar char="§"/>
            </a:pPr>
            <a:r>
              <a:rPr lang="fr-FR" sz="2000" dirty="0"/>
              <a:t>Les informations relatives au retrait des points du solde du permis de conduire ;</a:t>
            </a:r>
          </a:p>
          <a:p>
            <a:pPr marL="800100" lvl="1" indent="-342900" algn="just">
              <a:buFont typeface="Wingdings" panose="05000000000000000000" pitchFamily="2" charset="2"/>
              <a:buChar char="§"/>
            </a:pPr>
            <a:r>
              <a:rPr lang="fr-FR" sz="2000" dirty="0"/>
              <a:t>Les données relatives aux décisions judiciaires ayant acquis la force de la chose jugée se rapportant aux permis de conduire.</a:t>
            </a:r>
          </a:p>
        </p:txBody>
      </p:sp>
    </p:spTree>
    <p:extLst>
      <p:ext uri="{BB962C8B-B14F-4D97-AF65-F5344CB8AC3E}">
        <p14:creationId xmlns:p14="http://schemas.microsoft.com/office/powerpoint/2010/main" val="2868365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Contexte: Mission du Centre National du traitement des Infractions</a:t>
            </a:r>
            <a:endParaRPr lang="fr-FR" sz="2000" b="1" dirty="0">
              <a:solidFill>
                <a:schemeClr val="bg1"/>
              </a:solidFill>
            </a:endParaRPr>
          </a:p>
        </p:txBody>
      </p:sp>
      <p:graphicFrame>
        <p:nvGraphicFramePr>
          <p:cNvPr id="2" name="Diagramme 1">
            <a:extLst>
              <a:ext uri="{FF2B5EF4-FFF2-40B4-BE49-F238E27FC236}">
                <a16:creationId xmlns:a16="http://schemas.microsoft.com/office/drawing/2014/main" id="{B61FF747-B7F7-4911-92BA-97B144627545}"/>
              </a:ext>
            </a:extLst>
          </p:cNvPr>
          <p:cNvGraphicFramePr/>
          <p:nvPr>
            <p:extLst>
              <p:ext uri="{D42A27DB-BD31-4B8C-83A1-F6EECF244321}">
                <p14:modId xmlns:p14="http://schemas.microsoft.com/office/powerpoint/2010/main" val="196474736"/>
              </p:ext>
            </p:extLst>
          </p:nvPr>
        </p:nvGraphicFramePr>
        <p:xfrm>
          <a:off x="2587581"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1692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5"/>
          <p:cNvSpPr txBox="1">
            <a:spLocks noGrp="1"/>
          </p:cNvSpPr>
          <p:nvPr>
            <p:ph type="ctrTitle"/>
          </p:nvPr>
        </p:nvSpPr>
        <p:spPr>
          <a:xfrm>
            <a:off x="5721642" y="2745071"/>
            <a:ext cx="5135411" cy="2625581"/>
          </a:xfrm>
          <a:prstGeom prst="rect">
            <a:avLst/>
          </a:prstGeom>
        </p:spPr>
        <p:txBody>
          <a:bodyPr spcFirstLastPara="1" wrap="square" lIns="121900" tIns="121900" rIns="121900" bIns="121900" anchor="b" anchorCtr="0">
            <a:noAutofit/>
          </a:bodyPr>
          <a:lstStyle/>
          <a:p>
            <a:pPr lvl="0"/>
            <a:r>
              <a:rPr lang="es" dirty="0"/>
              <a:t>EVOLUTION </a:t>
            </a:r>
            <a:r>
              <a:rPr lang="fr-FR" dirty="0"/>
              <a:t>DU PARC DES RADARS</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Evolution du parc des équipements de contrôle </a:t>
            </a:r>
            <a:endParaRPr lang="fr-FR" sz="2000" b="1" dirty="0">
              <a:solidFill>
                <a:schemeClr val="bg1"/>
              </a:solidFill>
            </a:endParaRPr>
          </a:p>
        </p:txBody>
      </p:sp>
      <p:graphicFrame>
        <p:nvGraphicFramePr>
          <p:cNvPr id="5" name="Tableau 4">
            <a:extLst>
              <a:ext uri="{FF2B5EF4-FFF2-40B4-BE49-F238E27FC236}">
                <a16:creationId xmlns:a16="http://schemas.microsoft.com/office/drawing/2014/main" id="{92C9D553-B19A-4B40-BD44-D3E5C8F5966F}"/>
              </a:ext>
            </a:extLst>
          </p:cNvPr>
          <p:cNvGraphicFramePr>
            <a:graphicFrameLocks noGrp="1"/>
          </p:cNvGraphicFramePr>
          <p:nvPr>
            <p:extLst>
              <p:ext uri="{D42A27DB-BD31-4B8C-83A1-F6EECF244321}">
                <p14:modId xmlns:p14="http://schemas.microsoft.com/office/powerpoint/2010/main" val="1123196805"/>
              </p:ext>
            </p:extLst>
          </p:nvPr>
        </p:nvGraphicFramePr>
        <p:xfrm>
          <a:off x="1633959" y="1489869"/>
          <a:ext cx="9581910" cy="4042829"/>
        </p:xfrm>
        <a:graphic>
          <a:graphicData uri="http://schemas.openxmlformats.org/drawingml/2006/table">
            <a:tbl>
              <a:tblPr/>
              <a:tblGrid>
                <a:gridCol w="1551118">
                  <a:extLst>
                    <a:ext uri="{9D8B030D-6E8A-4147-A177-3AD203B41FA5}">
                      <a16:colId xmlns:a16="http://schemas.microsoft.com/office/drawing/2014/main" val="3102533048"/>
                    </a:ext>
                  </a:extLst>
                </a:gridCol>
                <a:gridCol w="1726245">
                  <a:extLst>
                    <a:ext uri="{9D8B030D-6E8A-4147-A177-3AD203B41FA5}">
                      <a16:colId xmlns:a16="http://schemas.microsoft.com/office/drawing/2014/main" val="3824650558"/>
                    </a:ext>
                  </a:extLst>
                </a:gridCol>
                <a:gridCol w="2101515">
                  <a:extLst>
                    <a:ext uri="{9D8B030D-6E8A-4147-A177-3AD203B41FA5}">
                      <a16:colId xmlns:a16="http://schemas.microsoft.com/office/drawing/2014/main" val="3351665924"/>
                    </a:ext>
                  </a:extLst>
                </a:gridCol>
                <a:gridCol w="2501804">
                  <a:extLst>
                    <a:ext uri="{9D8B030D-6E8A-4147-A177-3AD203B41FA5}">
                      <a16:colId xmlns:a16="http://schemas.microsoft.com/office/drawing/2014/main" val="3462695463"/>
                    </a:ext>
                  </a:extLst>
                </a:gridCol>
                <a:gridCol w="1701228">
                  <a:extLst>
                    <a:ext uri="{9D8B030D-6E8A-4147-A177-3AD203B41FA5}">
                      <a16:colId xmlns:a16="http://schemas.microsoft.com/office/drawing/2014/main" val="367500128"/>
                    </a:ext>
                  </a:extLst>
                </a:gridCol>
              </a:tblGrid>
              <a:tr h="577547">
                <a:tc>
                  <a:txBody>
                    <a:bodyPr/>
                    <a:lstStyle/>
                    <a:p>
                      <a:pPr algn="ctr" fontAlgn="ctr"/>
                      <a:r>
                        <a:rPr lang="fr-FR" sz="1800" b="1" i="0" u="none" strike="noStrike" dirty="0">
                          <a:solidFill>
                            <a:srgbClr val="FFFFFF"/>
                          </a:solidFill>
                          <a:effectLst/>
                          <a:latin typeface="Calibri" panose="020F0502020204030204" pitchFamily="34" charset="0"/>
                        </a:rPr>
                        <a:t>Année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fr-FR" sz="1800" b="1" i="0" u="none" strike="noStrike" dirty="0">
                          <a:solidFill>
                            <a:srgbClr val="FFFFFF"/>
                          </a:solidFill>
                          <a:effectLst/>
                          <a:latin typeface="Calibri" panose="020F0502020204030204" pitchFamily="34" charset="0"/>
                        </a:rPr>
                        <a:t>Radars fixes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fr-FR" sz="1800" b="1" i="0" u="none" strike="noStrike" dirty="0">
                          <a:solidFill>
                            <a:srgbClr val="FFFFFF"/>
                          </a:solidFill>
                          <a:effectLst/>
                          <a:latin typeface="Calibri" panose="020F0502020204030204" pitchFamily="34" charset="0"/>
                        </a:rPr>
                        <a:t>Radars mobiles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fr-FR" sz="1800" b="1" i="0" u="none" strike="noStrike" dirty="0">
                          <a:solidFill>
                            <a:srgbClr val="FFFFFF"/>
                          </a:solidFill>
                          <a:effectLst/>
                          <a:latin typeface="Calibri" panose="020F0502020204030204" pitchFamily="34" charset="0"/>
                        </a:rPr>
                        <a:t>Radars embarqués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ctr"/>
                      <a:r>
                        <a:rPr lang="fr-FR" sz="1800" b="1" i="0" u="none" strike="noStrike" dirty="0">
                          <a:solidFill>
                            <a:srgbClr val="FFFFFF"/>
                          </a:solidFill>
                          <a:effectLst/>
                          <a:latin typeface="Calibri" panose="020F0502020204030204" pitchFamily="34" charset="0"/>
                        </a:rPr>
                        <a:t>Total Radars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548395379"/>
                  </a:ext>
                </a:extLst>
              </a:tr>
              <a:tr h="577547">
                <a:tc>
                  <a:txBody>
                    <a:bodyPr/>
                    <a:lstStyle/>
                    <a:p>
                      <a:pPr algn="ctr" fontAlgn="ctr"/>
                      <a:r>
                        <a:rPr lang="fr-FR" sz="1800" b="0" i="0" u="none" strike="noStrike" dirty="0">
                          <a:solidFill>
                            <a:srgbClr val="1F497D"/>
                          </a:solidFill>
                          <a:effectLst/>
                          <a:latin typeface="Calibri" panose="020F0502020204030204" pitchFamily="34" charset="0"/>
                        </a:rPr>
                        <a:t>2018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120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1" i="0" u="none" strike="noStrike" dirty="0">
                          <a:solidFill>
                            <a:srgbClr val="1F497D"/>
                          </a:solidFill>
                          <a:effectLst/>
                          <a:latin typeface="Calibri" panose="020F0502020204030204" pitchFamily="34" charset="0"/>
                        </a:rPr>
                        <a:t>120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891239448"/>
                  </a:ext>
                </a:extLst>
              </a:tr>
              <a:tr h="577547">
                <a:tc>
                  <a:txBody>
                    <a:bodyPr/>
                    <a:lstStyle/>
                    <a:p>
                      <a:pPr algn="ctr" fontAlgn="ctr"/>
                      <a:r>
                        <a:rPr lang="fr-FR" sz="1800" b="0" i="0" u="none" strike="noStrike" dirty="0">
                          <a:solidFill>
                            <a:srgbClr val="1F497D"/>
                          </a:solidFill>
                          <a:effectLst/>
                          <a:latin typeface="Calibri" panose="020F050202020403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120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280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1F497D"/>
                          </a:solidFill>
                          <a:effectLst/>
                          <a:latin typeface="Calibri" panose="020F0502020204030204" pitchFamily="34" charset="0"/>
                        </a:rPr>
                        <a:t>400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221399"/>
                  </a:ext>
                </a:extLst>
              </a:tr>
              <a:tr h="577547">
                <a:tc>
                  <a:txBody>
                    <a:bodyPr/>
                    <a:lstStyle/>
                    <a:p>
                      <a:pPr algn="ctr" fontAlgn="ctr"/>
                      <a:r>
                        <a:rPr lang="fr-FR" sz="1800" b="0" i="0" u="none" strike="noStrike" dirty="0">
                          <a:solidFill>
                            <a:srgbClr val="1F497D"/>
                          </a:solidFill>
                          <a:effectLst/>
                          <a:latin typeface="Calibri" panose="020F0502020204030204" pitchFamily="34" charset="0"/>
                        </a:rPr>
                        <a:t>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124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566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1" i="0" u="none" strike="noStrike" dirty="0">
                          <a:solidFill>
                            <a:srgbClr val="1F497D"/>
                          </a:solidFill>
                          <a:effectLst/>
                          <a:latin typeface="Calibri" panose="020F0502020204030204" pitchFamily="34" charset="0"/>
                        </a:rPr>
                        <a:t>690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285011630"/>
                  </a:ext>
                </a:extLst>
              </a:tr>
              <a:tr h="577547">
                <a:tc>
                  <a:txBody>
                    <a:bodyPr/>
                    <a:lstStyle/>
                    <a:p>
                      <a:pPr algn="ctr" fontAlgn="ctr"/>
                      <a:r>
                        <a:rPr lang="fr-FR" sz="1800" b="0" i="0" u="none" strike="noStrike" dirty="0">
                          <a:solidFill>
                            <a:srgbClr val="1F497D"/>
                          </a:solidFill>
                          <a:effectLst/>
                          <a:latin typeface="Calibri" panose="020F0502020204030204" pitchFamily="34" charset="0"/>
                        </a:rPr>
                        <a:t>2021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175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566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1F497D"/>
                          </a:solidFill>
                          <a:effectLst/>
                          <a:latin typeface="Calibri" panose="020F0502020204030204" pitchFamily="34" charset="0"/>
                        </a:rPr>
                        <a:t>741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336732"/>
                  </a:ext>
                </a:extLst>
              </a:tr>
              <a:tr h="577547">
                <a:tc>
                  <a:txBody>
                    <a:bodyPr/>
                    <a:lstStyle/>
                    <a:p>
                      <a:pPr algn="ctr" fontAlgn="ctr"/>
                      <a:r>
                        <a:rPr lang="fr-FR" sz="1800" b="0" i="0" u="none" strike="noStrike" dirty="0">
                          <a:solidFill>
                            <a:srgbClr val="1F497D"/>
                          </a:solidFill>
                          <a:effectLst/>
                          <a:latin typeface="Calibri" panose="020F0502020204030204" pitchFamily="34" charset="0"/>
                        </a:rPr>
                        <a:t>2022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321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686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0" i="0" u="none" strike="noStrike" dirty="0">
                          <a:solidFill>
                            <a:srgbClr val="1F497D"/>
                          </a:solidFill>
                          <a:effectLst/>
                          <a:latin typeface="Calibri" panose="020F050202020403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800" b="1" i="0" u="none" strike="noStrike" dirty="0">
                          <a:solidFill>
                            <a:srgbClr val="1F497D"/>
                          </a:solidFill>
                          <a:effectLst/>
                          <a:latin typeface="Calibri" panose="020F0502020204030204" pitchFamily="34" charset="0"/>
                        </a:rPr>
                        <a:t>1 007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164781776"/>
                  </a:ext>
                </a:extLst>
              </a:tr>
              <a:tr h="577547">
                <a:tc>
                  <a:txBody>
                    <a:bodyPr/>
                    <a:lstStyle/>
                    <a:p>
                      <a:pPr algn="ctr" fontAlgn="ctr"/>
                      <a:r>
                        <a:rPr lang="fr-FR" sz="1800" b="0" i="0" u="none" strike="noStrike" dirty="0">
                          <a:solidFill>
                            <a:srgbClr val="1F497D"/>
                          </a:solidFill>
                          <a:effectLst/>
                          <a:latin typeface="Calibri" panose="020F0502020204030204" pitchFamily="34" charset="0"/>
                        </a:rPr>
                        <a:t>2023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672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786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0" i="0" u="none" strike="noStrike" dirty="0">
                          <a:solidFill>
                            <a:srgbClr val="1F497D"/>
                          </a:solidFill>
                          <a:effectLst/>
                          <a:latin typeface="Calibri" panose="020F0502020204030204" pitchFamily="34" charset="0"/>
                        </a:rPr>
                        <a:t>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800" b="1" i="0" u="none" strike="noStrike" dirty="0">
                          <a:solidFill>
                            <a:srgbClr val="1F497D"/>
                          </a:solidFill>
                          <a:effectLst/>
                          <a:latin typeface="Calibri" panose="020F0502020204030204" pitchFamily="34" charset="0"/>
                        </a:rPr>
                        <a:t>1 473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268835"/>
                  </a:ext>
                </a:extLst>
              </a:tr>
            </a:tbl>
          </a:graphicData>
        </a:graphic>
      </p:graphicFrame>
    </p:spTree>
    <p:extLst>
      <p:ext uri="{BB962C8B-B14F-4D97-AF65-F5344CB8AC3E}">
        <p14:creationId xmlns:p14="http://schemas.microsoft.com/office/powerpoint/2010/main" val="736088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Evolution du parc des équipements de contrôle </a:t>
            </a:r>
            <a:endParaRPr lang="fr-FR" sz="2000" b="1" dirty="0">
              <a:solidFill>
                <a:schemeClr val="bg1"/>
              </a:solidFill>
            </a:endParaRPr>
          </a:p>
        </p:txBody>
      </p:sp>
      <p:graphicFrame>
        <p:nvGraphicFramePr>
          <p:cNvPr id="6" name="Graphique 5">
            <a:extLst>
              <a:ext uri="{FF2B5EF4-FFF2-40B4-BE49-F238E27FC236}">
                <a16:creationId xmlns:a16="http://schemas.microsoft.com/office/drawing/2014/main" id="{2003E16A-39E3-4337-92FD-EEDF3CE939D6}"/>
              </a:ext>
            </a:extLst>
          </p:cNvPr>
          <p:cNvGraphicFramePr>
            <a:graphicFrameLocks/>
          </p:cNvGraphicFramePr>
          <p:nvPr>
            <p:extLst>
              <p:ext uri="{D42A27DB-BD31-4B8C-83A1-F6EECF244321}">
                <p14:modId xmlns:p14="http://schemas.microsoft.com/office/powerpoint/2010/main" val="129216673"/>
              </p:ext>
            </p:extLst>
          </p:nvPr>
        </p:nvGraphicFramePr>
        <p:xfrm>
          <a:off x="1842303" y="1478666"/>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aphique 6">
            <a:extLst>
              <a:ext uri="{FF2B5EF4-FFF2-40B4-BE49-F238E27FC236}">
                <a16:creationId xmlns:a16="http://schemas.microsoft.com/office/drawing/2014/main" id="{3E888E73-F195-4EF3-9200-5C74C2098FBF}"/>
              </a:ext>
            </a:extLst>
          </p:cNvPr>
          <p:cNvGraphicFramePr>
            <a:graphicFrameLocks/>
          </p:cNvGraphicFramePr>
          <p:nvPr>
            <p:extLst>
              <p:ext uri="{D42A27DB-BD31-4B8C-83A1-F6EECF244321}">
                <p14:modId xmlns:p14="http://schemas.microsoft.com/office/powerpoint/2010/main" val="3077152460"/>
              </p:ext>
            </p:extLst>
          </p:nvPr>
        </p:nvGraphicFramePr>
        <p:xfrm>
          <a:off x="6923590" y="3295891"/>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37525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Parc des radars : Ancienne génération</a:t>
            </a:r>
            <a:endParaRPr lang="fr-FR" sz="2000" b="1" dirty="0">
              <a:solidFill>
                <a:schemeClr val="bg1"/>
              </a:solidFill>
            </a:endParaRPr>
          </a:p>
        </p:txBody>
      </p:sp>
      <p:pic>
        <p:nvPicPr>
          <p:cNvPr id="5" name="Image 4">
            <a:extLst>
              <a:ext uri="{FF2B5EF4-FFF2-40B4-BE49-F238E27FC236}">
                <a16:creationId xmlns:a16="http://schemas.microsoft.com/office/drawing/2014/main" id="{42104CA5-2B78-4400-BEB6-1C09762868B3}"/>
              </a:ext>
            </a:extLst>
          </p:cNvPr>
          <p:cNvPicPr>
            <a:picLocks noChangeAspect="1"/>
          </p:cNvPicPr>
          <p:nvPr/>
        </p:nvPicPr>
        <p:blipFill>
          <a:blip r:embed="rId3"/>
          <a:stretch>
            <a:fillRect/>
          </a:stretch>
        </p:blipFill>
        <p:spPr>
          <a:xfrm>
            <a:off x="3110662" y="817434"/>
            <a:ext cx="7835900" cy="5613400"/>
          </a:xfrm>
          <a:prstGeom prst="rect">
            <a:avLst/>
          </a:prstGeom>
        </p:spPr>
      </p:pic>
    </p:spTree>
    <p:extLst>
      <p:ext uri="{BB962C8B-B14F-4D97-AF65-F5344CB8AC3E}">
        <p14:creationId xmlns:p14="http://schemas.microsoft.com/office/powerpoint/2010/main" val="377438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Parc des radars : Nouvelle génération </a:t>
            </a:r>
            <a:endParaRPr lang="fr-FR" sz="2000" b="1" dirty="0">
              <a:solidFill>
                <a:schemeClr val="bg1"/>
              </a:solidFill>
            </a:endParaRPr>
          </a:p>
        </p:txBody>
      </p:sp>
      <p:pic>
        <p:nvPicPr>
          <p:cNvPr id="6" name="Image 5">
            <a:extLst>
              <a:ext uri="{FF2B5EF4-FFF2-40B4-BE49-F238E27FC236}">
                <a16:creationId xmlns:a16="http://schemas.microsoft.com/office/drawing/2014/main" id="{DBFD87E9-83E9-4C7A-BFF0-72C7C51C6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579" y="1235008"/>
            <a:ext cx="8675269" cy="4826000"/>
          </a:xfrm>
          <a:prstGeom prst="rect">
            <a:avLst/>
          </a:prstGeom>
        </p:spPr>
      </p:pic>
    </p:spTree>
    <p:extLst>
      <p:ext uri="{BB962C8B-B14F-4D97-AF65-F5344CB8AC3E}">
        <p14:creationId xmlns:p14="http://schemas.microsoft.com/office/powerpoint/2010/main" val="1924505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3">
            <a:extLst>
              <a:ext uri="{FF2B5EF4-FFF2-40B4-BE49-F238E27FC236}">
                <a16:creationId xmlns:a16="http://schemas.microsoft.com/office/drawing/2014/main" id="{3B3DE24F-1C76-4FF7-8E3F-426F952DEE6D}"/>
              </a:ext>
            </a:extLst>
          </p:cNvPr>
          <p:cNvSpPr txBox="1">
            <a:spLocks/>
          </p:cNvSpPr>
          <p:nvPr/>
        </p:nvSpPr>
        <p:spPr>
          <a:xfrm>
            <a:off x="2316823" y="2896470"/>
            <a:ext cx="9153688" cy="3816429"/>
          </a:xfrm>
          <a:prstGeom prst="rect">
            <a:avLst/>
          </a:prstGeom>
          <a:solidFill>
            <a:schemeClr val="accent4">
              <a:lumMod val="20000"/>
              <a:lumOff val="80000"/>
            </a:schemeClr>
          </a:solidFill>
        </p:spPr>
        <p:txBody>
          <a:bodyPr wrap="square">
            <a:spAutoFit/>
          </a:bodyPr>
          <a:lstStyle>
            <a:defPPr>
              <a:defRPr lang="fr-FR"/>
            </a:defPPr>
            <a:lvl1pPr marL="342900" lvl="0" indent="-342900" algn="just">
              <a:buFont typeface="Wingdings" panose="05000000000000000000" pitchFamily="2" charset="2"/>
              <a:buChar char="v"/>
              <a:defRPr sz="2200"/>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u="sng" dirty="0">
                <a:highlight>
                  <a:srgbClr val="D5BD09"/>
                </a:highlight>
              </a:rPr>
              <a:t>Fonctionnalités</a:t>
            </a:r>
            <a:r>
              <a:rPr lang="fr-FR" dirty="0">
                <a:highlight>
                  <a:srgbClr val="D5BD09"/>
                </a:highlight>
              </a:rPr>
              <a:t> :</a:t>
            </a:r>
          </a:p>
          <a:p>
            <a:r>
              <a:rPr lang="fr-FR" dirty="0"/>
              <a:t>Technologie LIDAR à base du balayage LASER;</a:t>
            </a:r>
          </a:p>
          <a:p>
            <a:r>
              <a:rPr lang="fr-FR" dirty="0"/>
              <a:t>Discrimination entre les types de véhicules (poids lourd ou véhicule léger);</a:t>
            </a:r>
          </a:p>
          <a:p>
            <a:r>
              <a:rPr lang="fr-FR" dirty="0"/>
              <a:t>Contrôle 4 voies de circulation simultanément;</a:t>
            </a:r>
            <a:endParaRPr lang="en-US" dirty="0"/>
          </a:p>
          <a:p>
            <a:r>
              <a:rPr lang="fr-FR" dirty="0"/>
              <a:t>Détection simultanée jusqu’à 24 véhicules ;</a:t>
            </a:r>
          </a:p>
          <a:p>
            <a:r>
              <a:rPr lang="fr-FR" dirty="0"/>
              <a:t>Contrôle des deux flux de circulation à l’approchement et à l’éloignement;</a:t>
            </a:r>
            <a:endParaRPr lang="en-US" dirty="0"/>
          </a:p>
          <a:p>
            <a:r>
              <a:rPr lang="fr-FR" dirty="0"/>
              <a:t>Identification du véhicule en infraction sur la photo;</a:t>
            </a:r>
          </a:p>
          <a:p>
            <a:r>
              <a:rPr lang="fr-FR" dirty="0"/>
              <a:t>Mesure de la vitesse des véhicules qui peut atteindre 300 km/h;</a:t>
            </a:r>
            <a:endParaRPr lang="en-US" dirty="0"/>
          </a:p>
          <a:p>
            <a:r>
              <a:rPr lang="fr-FR" dirty="0"/>
              <a:t>Détection de plusieurs types d'infractions pour un seul véhicule (exp.: l’excès de  vitesse, l’utilisation des voies interdites à la circulation);</a:t>
            </a:r>
          </a:p>
          <a:p>
            <a:r>
              <a:rPr lang="fr-FR" dirty="0"/>
              <a:t>Comptage des véhicules;</a:t>
            </a:r>
          </a:p>
        </p:txBody>
      </p:sp>
      <p:sp>
        <p:nvSpPr>
          <p:cNvPr id="4" name="Titre 4">
            <a:extLst>
              <a:ext uri="{FF2B5EF4-FFF2-40B4-BE49-F238E27FC236}">
                <a16:creationId xmlns:a16="http://schemas.microsoft.com/office/drawing/2014/main" id="{79044FA6-D2F5-4789-9BF2-B27CC5EA2FDC}"/>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Parc des radars Nouvelle génération  : Caractéristiques techniques</a:t>
            </a:r>
            <a:endParaRPr lang="fr-FR" sz="2000" b="1" dirty="0">
              <a:solidFill>
                <a:schemeClr val="bg1"/>
              </a:solidFill>
            </a:endParaRPr>
          </a:p>
        </p:txBody>
      </p:sp>
      <p:sp>
        <p:nvSpPr>
          <p:cNvPr id="5" name="Espace réservé du contenu 3">
            <a:extLst>
              <a:ext uri="{FF2B5EF4-FFF2-40B4-BE49-F238E27FC236}">
                <a16:creationId xmlns:a16="http://schemas.microsoft.com/office/drawing/2014/main" id="{756052D4-5B8B-4E9F-9CA1-79F97D5B0E9A}"/>
              </a:ext>
            </a:extLst>
          </p:cNvPr>
          <p:cNvSpPr txBox="1">
            <a:spLocks/>
          </p:cNvSpPr>
          <p:nvPr/>
        </p:nvSpPr>
        <p:spPr>
          <a:xfrm>
            <a:off x="2316823" y="1011729"/>
            <a:ext cx="9153688" cy="1785104"/>
          </a:xfrm>
          <a:prstGeom prst="rect">
            <a:avLst/>
          </a:prstGeom>
          <a:solidFill>
            <a:schemeClr val="accent6">
              <a:lumMod val="20000"/>
              <a:lumOff val="80000"/>
            </a:schemeClr>
          </a:solidFill>
        </p:spPr>
        <p:txBody>
          <a:bodyPr wrap="square">
            <a:spAutoFit/>
          </a:bodyPr>
          <a:lstStyle>
            <a:defPPr>
              <a:defRPr lang="fr-FR"/>
            </a:defPPr>
            <a:lvl1pPr marL="342900" lvl="0" indent="-342900" algn="just">
              <a:buFont typeface="Wingdings" panose="05000000000000000000" pitchFamily="2" charset="2"/>
              <a:buChar char="v"/>
              <a:defRPr sz="2200"/>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u="sng" dirty="0">
                <a:highlight>
                  <a:srgbClr val="D5BD09"/>
                </a:highlight>
              </a:rPr>
              <a:t>Infractions :</a:t>
            </a:r>
          </a:p>
          <a:p>
            <a:r>
              <a:rPr lang="fr-FR" dirty="0"/>
              <a:t>L’excès de vitesse;</a:t>
            </a:r>
          </a:p>
          <a:p>
            <a:r>
              <a:rPr lang="fr-FR" dirty="0"/>
              <a:t>L’utilisation des voies interdites à la circulation;</a:t>
            </a:r>
          </a:p>
          <a:p>
            <a:r>
              <a:rPr lang="fr-FR" dirty="0"/>
              <a:t>Franchissement de ligne continue;</a:t>
            </a:r>
          </a:p>
          <a:p>
            <a:r>
              <a:rPr lang="fr-FR" dirty="0"/>
              <a:t>Non-respect de l’arrêt imposé par le feu rouge;</a:t>
            </a:r>
          </a:p>
        </p:txBody>
      </p:sp>
    </p:spTree>
    <p:extLst>
      <p:ext uri="{BB962C8B-B14F-4D97-AF65-F5344CB8AC3E}">
        <p14:creationId xmlns:p14="http://schemas.microsoft.com/office/powerpoint/2010/main" val="1098690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du contenu 4">
            <a:extLst>
              <a:ext uri="{FF2B5EF4-FFF2-40B4-BE49-F238E27FC236}">
                <a16:creationId xmlns:a16="http://schemas.microsoft.com/office/drawing/2014/main" id="{40F6B6B1-1FE7-4488-880D-4B6376F39C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3833" y="1035500"/>
            <a:ext cx="8188557" cy="4248472"/>
          </a:xfrm>
          <a:prstGeom prst="rect">
            <a:avLst/>
          </a:prstGeom>
        </p:spPr>
      </p:pic>
      <p:sp>
        <p:nvSpPr>
          <p:cNvPr id="5" name="Rectangle 4">
            <a:extLst>
              <a:ext uri="{FF2B5EF4-FFF2-40B4-BE49-F238E27FC236}">
                <a16:creationId xmlns:a16="http://schemas.microsoft.com/office/drawing/2014/main" id="{9EF572CC-1F03-4F72-8337-4A7F1C733E9D}"/>
              </a:ext>
            </a:extLst>
          </p:cNvPr>
          <p:cNvSpPr/>
          <p:nvPr/>
        </p:nvSpPr>
        <p:spPr>
          <a:xfrm>
            <a:off x="2449827" y="5377128"/>
            <a:ext cx="4572000" cy="1477328"/>
          </a:xfrm>
          <a:prstGeom prst="rect">
            <a:avLst/>
          </a:prstGeom>
          <a:solidFill>
            <a:schemeClr val="accent4">
              <a:lumMod val="20000"/>
              <a:lumOff val="80000"/>
            </a:schemeClr>
          </a:solidFill>
        </p:spPr>
        <p:txBody>
          <a:bodyPr>
            <a:spAutoFit/>
          </a:bodyPr>
          <a:lstStyle/>
          <a:p>
            <a:pPr algn="just"/>
            <a:r>
              <a:rPr lang="fr-FR" dirty="0"/>
              <a:t>Ce système mesure la vitesse moyenne des véhicules sur une section de la route pouvant atteindre plusieurs kilomètres entre deux points A et B, ce type d’équipement est destiné aux autoroutes.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30D43C75-A5DD-45AE-ABC6-318228BCC2DE}"/>
                  </a:ext>
                </a:extLst>
              </p:cNvPr>
              <p:cNvSpPr/>
              <p:nvPr/>
            </p:nvSpPr>
            <p:spPr>
              <a:xfrm>
                <a:off x="7061668" y="6043803"/>
                <a:ext cx="3563348" cy="531043"/>
              </a:xfrm>
              <a:prstGeom prst="rect">
                <a:avLst/>
              </a:prstGeom>
              <a:solidFill>
                <a:schemeClr val="accent6">
                  <a:lumMod val="40000"/>
                  <a:lumOff val="60000"/>
                </a:schemeClr>
              </a:solidFill>
            </p:spPr>
            <p:txBody>
              <a:bodyPr wrap="none">
                <a:spAutoFit/>
              </a:bodyPr>
              <a:lstStyle/>
              <a:p>
                <a:r>
                  <a:rPr lang="fr-FR" b="1" i="1" dirty="0"/>
                  <a:t>Vitesse</a:t>
                </a:r>
                <a14:m>
                  <m:oMath xmlns:m="http://schemas.openxmlformats.org/officeDocument/2006/math">
                    <m:r>
                      <a:rPr lang="fr-FR" b="1" i="1">
                        <a:latin typeface="Cambria Math" panose="02040503050406030204" pitchFamily="18" charset="0"/>
                      </a:rPr>
                      <m:t>=</m:t>
                    </m:r>
                    <m:f>
                      <m:fPr>
                        <m:ctrlPr>
                          <a:rPr lang="fr-FR" b="1" i="1">
                            <a:latin typeface="Cambria Math" panose="02040503050406030204" pitchFamily="18" charset="0"/>
                          </a:rPr>
                        </m:ctrlPr>
                      </m:fPr>
                      <m:num>
                        <m:r>
                          <a:rPr lang="fr-FR" b="1" i="1">
                            <a:latin typeface="Cambria Math" panose="02040503050406030204" pitchFamily="18" charset="0"/>
                          </a:rPr>
                          <m:t>𝑫𝒊𝒔𝒕𝒂𝒏𝒄𝒆</m:t>
                        </m:r>
                        <m:r>
                          <a:rPr lang="fr-FR" b="1" i="1">
                            <a:latin typeface="Cambria Math" panose="02040503050406030204" pitchFamily="18" charset="0"/>
                          </a:rPr>
                          <m:t> </m:t>
                        </m:r>
                        <m:r>
                          <a:rPr lang="fr-FR" b="1" i="1">
                            <a:latin typeface="Cambria Math" panose="02040503050406030204" pitchFamily="18" charset="0"/>
                          </a:rPr>
                          <m:t>𝒆𝒏𝒕𝒓𝒆</m:t>
                        </m:r>
                        <m:r>
                          <a:rPr lang="fr-FR" b="1" i="1">
                            <a:latin typeface="Cambria Math" panose="02040503050406030204" pitchFamily="18" charset="0"/>
                          </a:rPr>
                          <m:t> </m:t>
                        </m:r>
                        <m:r>
                          <a:rPr lang="fr-FR" b="1" i="1">
                            <a:latin typeface="Cambria Math" panose="02040503050406030204" pitchFamily="18" charset="0"/>
                          </a:rPr>
                          <m:t>𝒍𝒆𝒔</m:t>
                        </m:r>
                        <m:r>
                          <a:rPr lang="fr-FR" b="1" i="1">
                            <a:latin typeface="Cambria Math" panose="02040503050406030204" pitchFamily="18" charset="0"/>
                          </a:rPr>
                          <m:t> </m:t>
                        </m:r>
                        <m:r>
                          <a:rPr lang="fr-FR" b="1" i="1">
                            <a:latin typeface="Cambria Math" panose="02040503050406030204" pitchFamily="18" charset="0"/>
                          </a:rPr>
                          <m:t>𝒅𝒊𝒔𝒑𝒐𝒔𝒊𝒕𝒊𝒇𝒔</m:t>
                        </m:r>
                      </m:num>
                      <m:den>
                        <m:r>
                          <a:rPr lang="fr-FR" b="1" i="1">
                            <a:latin typeface="Cambria Math" panose="02040503050406030204" pitchFamily="18" charset="0"/>
                          </a:rPr>
                          <m:t>𝑻𝒆𝒎𝒑𝒔</m:t>
                        </m:r>
                        <m:r>
                          <a:rPr lang="fr-FR" b="1" i="1">
                            <a:latin typeface="Cambria Math" panose="02040503050406030204" pitchFamily="18" charset="0"/>
                          </a:rPr>
                          <m:t> </m:t>
                        </m:r>
                        <m:r>
                          <a:rPr lang="fr-FR" b="1" i="1">
                            <a:latin typeface="Cambria Math" panose="02040503050406030204" pitchFamily="18" charset="0"/>
                          </a:rPr>
                          <m:t>𝒅𝒆</m:t>
                        </m:r>
                        <m:r>
                          <a:rPr lang="fr-FR" b="1" i="1">
                            <a:latin typeface="Cambria Math" panose="02040503050406030204" pitchFamily="18" charset="0"/>
                          </a:rPr>
                          <m:t> </m:t>
                        </m:r>
                        <m:r>
                          <a:rPr lang="fr-FR" b="1" i="1">
                            <a:latin typeface="Cambria Math" panose="02040503050406030204" pitchFamily="18" charset="0"/>
                          </a:rPr>
                          <m:t>𝒑𝒂𝒓𝒄𝒐𝒖𝒓𝒔</m:t>
                        </m:r>
                      </m:den>
                    </m:f>
                  </m:oMath>
                </a14:m>
                <a:endParaRPr lang="fr-FR" b="1" dirty="0"/>
              </a:p>
            </p:txBody>
          </p:sp>
        </mc:Choice>
        <mc:Fallback xmlns="">
          <p:sp>
            <p:nvSpPr>
              <p:cNvPr id="6" name="Rectangle 5">
                <a:extLst>
                  <a:ext uri="{FF2B5EF4-FFF2-40B4-BE49-F238E27FC236}">
                    <a16:creationId xmlns:a16="http://schemas.microsoft.com/office/drawing/2014/main" id="{30D43C75-A5DD-45AE-ABC6-318228BCC2DE}"/>
                  </a:ext>
                </a:extLst>
              </p:cNvPr>
              <p:cNvSpPr>
                <a:spLocks noRot="1" noChangeAspect="1" noMove="1" noResize="1" noEditPoints="1" noAdjustHandles="1" noChangeArrowheads="1" noChangeShapeType="1" noTextEdit="1"/>
              </p:cNvSpPr>
              <p:nvPr/>
            </p:nvSpPr>
            <p:spPr>
              <a:xfrm>
                <a:off x="7061668" y="6043803"/>
                <a:ext cx="3563348" cy="531043"/>
              </a:xfrm>
              <a:prstGeom prst="rect">
                <a:avLst/>
              </a:prstGeom>
              <a:blipFill>
                <a:blip r:embed="rId4"/>
                <a:stretch>
                  <a:fillRect l="-1368" b="-5682"/>
                </a:stretch>
              </a:blipFill>
            </p:spPr>
            <p:txBody>
              <a:bodyPr/>
              <a:lstStyle/>
              <a:p>
                <a:r>
                  <a:rPr lang="fr-FR">
                    <a:noFill/>
                  </a:rPr>
                  <a:t> </a:t>
                </a:r>
              </a:p>
            </p:txBody>
          </p:sp>
        </mc:Fallback>
      </mc:AlternateContent>
      <p:sp>
        <p:nvSpPr>
          <p:cNvPr id="7" name="Titre 4">
            <a:extLst>
              <a:ext uri="{FF2B5EF4-FFF2-40B4-BE49-F238E27FC236}">
                <a16:creationId xmlns:a16="http://schemas.microsoft.com/office/drawing/2014/main" id="{DFB3C27F-A7DB-4B1A-98E9-5524CCD42FDE}"/>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cap="small" dirty="0">
                <a:latin typeface="Arial" pitchFamily="34" charset="0"/>
                <a:cs typeface="Arial" pitchFamily="34" charset="0"/>
              </a:rPr>
              <a:t>Radar Tronçon – Vitesse Moyenne</a:t>
            </a:r>
            <a:endParaRPr lang="en-US" sz="2000" b="1" cap="small" dirty="0">
              <a:latin typeface="Arial" pitchFamily="34" charset="0"/>
              <a:cs typeface="Arial" pitchFamily="34" charset="0"/>
            </a:endParaRPr>
          </a:p>
          <a:p>
            <a:endParaRPr lang="fr-FR" sz="2000" b="1" dirty="0">
              <a:solidFill>
                <a:schemeClr val="bg1"/>
              </a:solidFill>
            </a:endParaRPr>
          </a:p>
        </p:txBody>
      </p:sp>
    </p:spTree>
    <p:extLst>
      <p:ext uri="{BB962C8B-B14F-4D97-AF65-F5344CB8AC3E}">
        <p14:creationId xmlns:p14="http://schemas.microsoft.com/office/powerpoint/2010/main" val="225610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Parc des radars : Radars portables</a:t>
            </a:r>
            <a:endParaRPr lang="fr-FR" sz="2000" b="1" dirty="0">
              <a:solidFill>
                <a:schemeClr val="bg1"/>
              </a:solidFill>
            </a:endParaRPr>
          </a:p>
        </p:txBody>
      </p:sp>
      <p:pic>
        <p:nvPicPr>
          <p:cNvPr id="5" name="Image 4">
            <a:extLst>
              <a:ext uri="{FF2B5EF4-FFF2-40B4-BE49-F238E27FC236}">
                <a16:creationId xmlns:a16="http://schemas.microsoft.com/office/drawing/2014/main" id="{54671ACB-2E2F-4675-9275-D25AA2A6B8CA}"/>
              </a:ext>
            </a:extLst>
          </p:cNvPr>
          <p:cNvPicPr/>
          <p:nvPr/>
        </p:nvPicPr>
        <p:blipFill rotWithShape="1">
          <a:blip r:embed="rId3">
            <a:extLst>
              <a:ext uri="{28A0092B-C50C-407E-A947-70E740481C1C}">
                <a14:useLocalDpi xmlns:a14="http://schemas.microsoft.com/office/drawing/2010/main" val="0"/>
              </a:ext>
            </a:extLst>
          </a:blip>
          <a:srcRect l="24784" r="26974"/>
          <a:stretch/>
        </p:blipFill>
        <p:spPr bwMode="auto">
          <a:xfrm>
            <a:off x="8327111" y="944304"/>
            <a:ext cx="2062404" cy="2790858"/>
          </a:xfrm>
          <a:prstGeom prst="rect">
            <a:avLst/>
          </a:prstGeom>
          <a:ln>
            <a:noFill/>
          </a:ln>
          <a:extLst>
            <a:ext uri="{53640926-AAD7-44D8-BBD7-CCE9431645EC}">
              <a14:shadowObscured xmlns:a14="http://schemas.microsoft.com/office/drawing/2010/main"/>
            </a:ext>
          </a:extLst>
        </p:spPr>
      </p:pic>
      <p:pic>
        <p:nvPicPr>
          <p:cNvPr id="7" name="Image 6">
            <a:extLst>
              <a:ext uri="{FF2B5EF4-FFF2-40B4-BE49-F238E27FC236}">
                <a16:creationId xmlns:a16="http://schemas.microsoft.com/office/drawing/2014/main" id="{ECECAE4C-7911-40D3-AA57-7D2DA5350CE1}"/>
              </a:ext>
            </a:extLst>
          </p:cNvPr>
          <p:cNvPicPr/>
          <p:nvPr/>
        </p:nvPicPr>
        <p:blipFill rotWithShape="1">
          <a:blip r:embed="rId4">
            <a:extLst>
              <a:ext uri="{28A0092B-C50C-407E-A947-70E740481C1C}">
                <a14:useLocalDpi xmlns:a14="http://schemas.microsoft.com/office/drawing/2010/main" val="0"/>
              </a:ext>
            </a:extLst>
          </a:blip>
          <a:srcRect l="22001" r="21555"/>
          <a:stretch/>
        </p:blipFill>
        <p:spPr bwMode="auto">
          <a:xfrm>
            <a:off x="9358313" y="3735162"/>
            <a:ext cx="2507048" cy="2683776"/>
          </a:xfrm>
          <a:prstGeom prst="rect">
            <a:avLst/>
          </a:prstGeom>
          <a:ln>
            <a:noFill/>
          </a:ln>
          <a:extLst>
            <a:ext uri="{53640926-AAD7-44D8-BBD7-CCE9431645EC}">
              <a14:shadowObscured xmlns:a14="http://schemas.microsoft.com/office/drawing/2010/main"/>
            </a:ext>
          </a:extLst>
        </p:spPr>
      </p:pic>
      <p:sp>
        <p:nvSpPr>
          <p:cNvPr id="8" name="Espace réservé du contenu 3">
            <a:extLst>
              <a:ext uri="{FF2B5EF4-FFF2-40B4-BE49-F238E27FC236}">
                <a16:creationId xmlns:a16="http://schemas.microsoft.com/office/drawing/2014/main" id="{CE675C17-FD0A-4DA9-9CD3-4B6DA5E31DD9}"/>
              </a:ext>
            </a:extLst>
          </p:cNvPr>
          <p:cNvSpPr txBox="1">
            <a:spLocks/>
          </p:cNvSpPr>
          <p:nvPr/>
        </p:nvSpPr>
        <p:spPr>
          <a:xfrm>
            <a:off x="1400537" y="1380190"/>
            <a:ext cx="7199453" cy="769441"/>
          </a:xfrm>
          <a:prstGeom prst="rect">
            <a:avLst/>
          </a:prstGeom>
          <a:solidFill>
            <a:schemeClr val="accent6">
              <a:lumMod val="20000"/>
              <a:lumOff val="80000"/>
            </a:schemeClr>
          </a:solidFill>
        </p:spPr>
        <p:txBody>
          <a:bodyPr wrap="square">
            <a:spAutoFit/>
          </a:bodyPr>
          <a:lstStyle>
            <a:defPPr>
              <a:defRPr lang="fr-FR"/>
            </a:defPPr>
            <a:lvl1pPr marL="342900" lvl="0" indent="-342900" algn="just">
              <a:buFont typeface="Wingdings" panose="05000000000000000000" pitchFamily="2" charset="2"/>
              <a:buChar char="v"/>
              <a:defRPr sz="2200"/>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u="sng" dirty="0">
                <a:highlight>
                  <a:srgbClr val="D5BD09"/>
                </a:highlight>
              </a:rPr>
              <a:t>Infractions :</a:t>
            </a:r>
          </a:p>
          <a:p>
            <a:r>
              <a:rPr lang="fr-FR" dirty="0"/>
              <a:t>Détection de l’infraction de l’excès de vitesse;</a:t>
            </a:r>
          </a:p>
        </p:txBody>
      </p:sp>
      <p:sp>
        <p:nvSpPr>
          <p:cNvPr id="6" name="Espace réservé du contenu 3">
            <a:extLst>
              <a:ext uri="{FF2B5EF4-FFF2-40B4-BE49-F238E27FC236}">
                <a16:creationId xmlns:a16="http://schemas.microsoft.com/office/drawing/2014/main" id="{4991118C-FC0A-4965-8B46-2A4B996C6AEB}"/>
              </a:ext>
            </a:extLst>
          </p:cNvPr>
          <p:cNvSpPr txBox="1">
            <a:spLocks/>
          </p:cNvSpPr>
          <p:nvPr/>
        </p:nvSpPr>
        <p:spPr>
          <a:xfrm>
            <a:off x="1400536" y="2296517"/>
            <a:ext cx="7199453" cy="3477875"/>
          </a:xfrm>
          <a:prstGeom prst="rect">
            <a:avLst/>
          </a:prstGeom>
          <a:solidFill>
            <a:schemeClr val="accent4">
              <a:lumMod val="20000"/>
              <a:lumOff val="80000"/>
            </a:schemeClr>
          </a:solidFill>
        </p:spPr>
        <p:txBody>
          <a:bodyPr wrap="square">
            <a:spAutoFit/>
          </a:bodyPr>
          <a:lstStyle>
            <a:defPPr>
              <a:defRPr lang="fr-FR"/>
            </a:defPPr>
            <a:lvl1pPr marL="342900" lvl="0" indent="-342900" algn="just">
              <a:buFont typeface="Wingdings" panose="05000000000000000000" pitchFamily="2" charset="2"/>
              <a:buChar char="v"/>
              <a:defRPr sz="2200"/>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u="sng" dirty="0">
                <a:highlight>
                  <a:srgbClr val="D5BD09"/>
                </a:highlight>
              </a:rPr>
              <a:t>Fonctionnalités</a:t>
            </a:r>
            <a:r>
              <a:rPr lang="fr-FR" dirty="0">
                <a:highlight>
                  <a:srgbClr val="D5BD09"/>
                </a:highlight>
              </a:rPr>
              <a:t> :</a:t>
            </a:r>
          </a:p>
          <a:p>
            <a:r>
              <a:rPr lang="fr-FR" dirty="0"/>
              <a:t>Technologie LASER;</a:t>
            </a:r>
          </a:p>
          <a:p>
            <a:r>
              <a:rPr lang="fr-FR" dirty="0"/>
              <a:t>Distance de détection peut atteindre 1200 mètres;</a:t>
            </a:r>
          </a:p>
          <a:p>
            <a:r>
              <a:rPr lang="fr-FR" dirty="0"/>
              <a:t>Contrôle des deux flux de circulation à l’approchement et à l’éloignement;</a:t>
            </a:r>
            <a:endParaRPr lang="en-US" dirty="0"/>
          </a:p>
          <a:p>
            <a:r>
              <a:rPr lang="fr-FR" dirty="0"/>
              <a:t>Mesure de la vitesse des véhicules qui peut aller jusqu’à 250 km/h;</a:t>
            </a:r>
            <a:endParaRPr lang="en-US" dirty="0"/>
          </a:p>
          <a:p>
            <a:r>
              <a:rPr lang="fr-FR" dirty="0"/>
              <a:t>Prise de photo du véhicule en infraction;</a:t>
            </a:r>
          </a:p>
          <a:p>
            <a:r>
              <a:rPr lang="fr-FR" dirty="0"/>
              <a:t>Possibilité de prise des séquences vidéo des véhicules en infraction;</a:t>
            </a:r>
          </a:p>
        </p:txBody>
      </p:sp>
    </p:spTree>
    <p:extLst>
      <p:ext uri="{BB962C8B-B14F-4D97-AF65-F5344CB8AC3E}">
        <p14:creationId xmlns:p14="http://schemas.microsoft.com/office/powerpoint/2010/main" val="295050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4">
            <a:extLst>
              <a:ext uri="{FF2B5EF4-FFF2-40B4-BE49-F238E27FC236}">
                <a16:creationId xmlns:a16="http://schemas.microsoft.com/office/drawing/2014/main" id="{1FA880E6-3DDF-4E10-A2A4-F689A5F1799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Parc des radars : Radars Embarqué</a:t>
            </a:r>
            <a:endParaRPr lang="fr-FR" sz="2000" b="1" dirty="0">
              <a:solidFill>
                <a:schemeClr val="bg1"/>
              </a:solidFill>
            </a:endParaRPr>
          </a:p>
        </p:txBody>
      </p:sp>
      <p:pic>
        <p:nvPicPr>
          <p:cNvPr id="9" name="Image 8">
            <a:extLst>
              <a:ext uri="{FF2B5EF4-FFF2-40B4-BE49-F238E27FC236}">
                <a16:creationId xmlns:a16="http://schemas.microsoft.com/office/drawing/2014/main" id="{B4EB06B3-365D-4CE6-9518-BEFA44F3877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943163" y="984271"/>
            <a:ext cx="2700968" cy="2326087"/>
          </a:xfrm>
          <a:prstGeom prst="rect">
            <a:avLst/>
          </a:prstGeom>
        </p:spPr>
      </p:pic>
      <p:pic>
        <p:nvPicPr>
          <p:cNvPr id="10" name="Image 9">
            <a:extLst>
              <a:ext uri="{FF2B5EF4-FFF2-40B4-BE49-F238E27FC236}">
                <a16:creationId xmlns:a16="http://schemas.microsoft.com/office/drawing/2014/main" id="{6B044CC5-4898-47FE-9B57-9FD7A9E4D7F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943163" y="3416370"/>
            <a:ext cx="2700968" cy="2457358"/>
          </a:xfrm>
          <a:prstGeom prst="rect">
            <a:avLst/>
          </a:prstGeom>
        </p:spPr>
      </p:pic>
      <p:sp>
        <p:nvSpPr>
          <p:cNvPr id="11" name="Espace réservé du contenu 3">
            <a:extLst>
              <a:ext uri="{FF2B5EF4-FFF2-40B4-BE49-F238E27FC236}">
                <a16:creationId xmlns:a16="http://schemas.microsoft.com/office/drawing/2014/main" id="{F0F4B849-69EB-4A2C-9F33-86F5D40F2C18}"/>
              </a:ext>
            </a:extLst>
          </p:cNvPr>
          <p:cNvSpPr txBox="1">
            <a:spLocks/>
          </p:cNvSpPr>
          <p:nvPr/>
        </p:nvSpPr>
        <p:spPr>
          <a:xfrm>
            <a:off x="856527" y="1009800"/>
            <a:ext cx="7963382" cy="1107996"/>
          </a:xfrm>
          <a:prstGeom prst="rect">
            <a:avLst/>
          </a:prstGeom>
          <a:solidFill>
            <a:schemeClr val="accent6">
              <a:lumMod val="20000"/>
              <a:lumOff val="80000"/>
            </a:schemeClr>
          </a:solidFill>
        </p:spPr>
        <p:txBody>
          <a:bodyPr wrap="square">
            <a:spAutoFit/>
          </a:bodyPr>
          <a:lstStyle>
            <a:defPPr>
              <a:defRPr lang="fr-FR"/>
            </a:defPPr>
            <a:lvl1pPr marL="342900" lvl="0" indent="-342900" algn="just">
              <a:buFont typeface="Wingdings" panose="05000000000000000000" pitchFamily="2" charset="2"/>
              <a:buChar char="v"/>
              <a:defRPr sz="2200"/>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u="sng" dirty="0">
                <a:highlight>
                  <a:srgbClr val="D5BD09"/>
                </a:highlight>
              </a:rPr>
              <a:t>Infractions :</a:t>
            </a:r>
          </a:p>
          <a:p>
            <a:r>
              <a:rPr lang="fr-FR" dirty="0"/>
              <a:t>L’excès de vitesse;</a:t>
            </a:r>
          </a:p>
          <a:p>
            <a:r>
              <a:rPr lang="fr-FR" dirty="0"/>
              <a:t>Franchissement de ligne continue;</a:t>
            </a:r>
          </a:p>
        </p:txBody>
      </p:sp>
      <p:sp>
        <p:nvSpPr>
          <p:cNvPr id="14" name="Espace réservé du contenu 3">
            <a:extLst>
              <a:ext uri="{FF2B5EF4-FFF2-40B4-BE49-F238E27FC236}">
                <a16:creationId xmlns:a16="http://schemas.microsoft.com/office/drawing/2014/main" id="{7792F7CF-3541-43AE-B213-8490BA70CCF6}"/>
              </a:ext>
            </a:extLst>
          </p:cNvPr>
          <p:cNvSpPr txBox="1">
            <a:spLocks/>
          </p:cNvSpPr>
          <p:nvPr/>
        </p:nvSpPr>
        <p:spPr>
          <a:xfrm>
            <a:off x="856527" y="2237568"/>
            <a:ext cx="7963382" cy="4154984"/>
          </a:xfrm>
          <a:prstGeom prst="rect">
            <a:avLst/>
          </a:prstGeom>
          <a:solidFill>
            <a:schemeClr val="accent4">
              <a:lumMod val="20000"/>
              <a:lumOff val="80000"/>
            </a:schemeClr>
          </a:solidFill>
        </p:spPr>
        <p:txBody>
          <a:bodyPr wrap="square">
            <a:spAutoFit/>
          </a:bodyPr>
          <a:lstStyle>
            <a:defPPr>
              <a:defRPr lang="fr-FR"/>
            </a:defPPr>
            <a:lvl1pPr marL="342900" lvl="0" indent="-342900" algn="just">
              <a:buFont typeface="Wingdings" panose="05000000000000000000" pitchFamily="2" charset="2"/>
              <a:buChar char="v"/>
              <a:defRPr sz="2200"/>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u="sng" dirty="0">
                <a:highlight>
                  <a:srgbClr val="D5BD09"/>
                </a:highlight>
              </a:rPr>
              <a:t>Fonctionnalités</a:t>
            </a:r>
            <a:r>
              <a:rPr lang="fr-FR" dirty="0">
                <a:highlight>
                  <a:srgbClr val="D5BD09"/>
                </a:highlight>
              </a:rPr>
              <a:t> :</a:t>
            </a:r>
          </a:p>
          <a:p>
            <a:r>
              <a:rPr lang="fr-FR" dirty="0"/>
              <a:t>Technologie LIDAR à base du balayage LASER</a:t>
            </a:r>
          </a:p>
          <a:p>
            <a:r>
              <a:rPr lang="fr-FR" dirty="0"/>
              <a:t>Discrimination entre les type de véhicule (poids lourd ou véhicule léger);</a:t>
            </a:r>
          </a:p>
          <a:p>
            <a:r>
              <a:rPr lang="fr-FR" dirty="0"/>
              <a:t>Contrôle 4 voies de circulation simultanément;</a:t>
            </a:r>
            <a:endParaRPr lang="en-US" dirty="0"/>
          </a:p>
          <a:p>
            <a:r>
              <a:rPr lang="fr-FR" dirty="0"/>
              <a:t>Détection simultanée jusqu’à 24 véhicules ;</a:t>
            </a:r>
          </a:p>
          <a:p>
            <a:r>
              <a:rPr lang="fr-FR" dirty="0"/>
              <a:t>Contrôle des deux flux de circulation à l’approchement et à l’éloignement;</a:t>
            </a:r>
            <a:endParaRPr lang="en-US" dirty="0"/>
          </a:p>
          <a:p>
            <a:r>
              <a:rPr lang="fr-FR" dirty="0"/>
              <a:t>Mesure de la vitesse des véhicules qui peut aller jusqu’à 300 km/h;</a:t>
            </a:r>
            <a:endParaRPr lang="en-US" dirty="0"/>
          </a:p>
          <a:p>
            <a:r>
              <a:rPr lang="fr-FR" dirty="0"/>
              <a:t>Identification du véhicule en infraction sur la photo;</a:t>
            </a:r>
          </a:p>
          <a:p>
            <a:r>
              <a:rPr lang="fr-FR" dirty="0"/>
              <a:t>Comptage des véhicules;</a:t>
            </a:r>
          </a:p>
        </p:txBody>
      </p:sp>
    </p:spTree>
    <p:extLst>
      <p:ext uri="{BB962C8B-B14F-4D97-AF65-F5344CB8AC3E}">
        <p14:creationId xmlns:p14="http://schemas.microsoft.com/office/powerpoint/2010/main" val="774331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6BEA27D-D2E9-452B-A8CE-4DB35B1FDD41}"/>
              </a:ext>
            </a:extLst>
          </p:cNvPr>
          <p:cNvPicPr>
            <a:picLocks noChangeAspect="1"/>
          </p:cNvPicPr>
          <p:nvPr/>
        </p:nvPicPr>
        <p:blipFill rotWithShape="1">
          <a:blip r:embed="rId3"/>
          <a:srcRect t="6324"/>
          <a:stretch/>
        </p:blipFill>
        <p:spPr>
          <a:xfrm>
            <a:off x="0" y="173619"/>
            <a:ext cx="12192000" cy="6424311"/>
          </a:xfrm>
          <a:prstGeom prst="rect">
            <a:avLst/>
          </a:prstGeom>
        </p:spPr>
      </p:pic>
      <p:sp>
        <p:nvSpPr>
          <p:cNvPr id="5" name="Rectangle 4">
            <a:extLst>
              <a:ext uri="{FF2B5EF4-FFF2-40B4-BE49-F238E27FC236}">
                <a16:creationId xmlns:a16="http://schemas.microsoft.com/office/drawing/2014/main" id="{F63A9537-2642-4B07-BB4C-209E3AFED7BC}"/>
              </a:ext>
            </a:extLst>
          </p:cNvPr>
          <p:cNvSpPr/>
          <p:nvPr/>
        </p:nvSpPr>
        <p:spPr>
          <a:xfrm>
            <a:off x="6648450" y="3601509"/>
            <a:ext cx="314325" cy="110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1842326B-1A30-4BF8-BF15-1DB9F93EA733}"/>
              </a:ext>
            </a:extLst>
          </p:cNvPr>
          <p:cNvSpPr/>
          <p:nvPr/>
        </p:nvSpPr>
        <p:spPr>
          <a:xfrm>
            <a:off x="4410075" y="4574533"/>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7F6BAA5C-B85C-4C69-BB60-EEF73E0340AF}"/>
              </a:ext>
            </a:extLst>
          </p:cNvPr>
          <p:cNvSpPr/>
          <p:nvPr/>
        </p:nvSpPr>
        <p:spPr>
          <a:xfrm>
            <a:off x="11049000" y="1061133"/>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3A3D9D37-F2B6-4898-9924-EF21719339A2}"/>
              </a:ext>
            </a:extLst>
          </p:cNvPr>
          <p:cNvSpPr/>
          <p:nvPr/>
        </p:nvSpPr>
        <p:spPr>
          <a:xfrm>
            <a:off x="10849412" y="1572480"/>
            <a:ext cx="314325" cy="2017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78860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BC8BF78-3297-4AD3-8B0D-B5164E723156}"/>
              </a:ext>
            </a:extLst>
          </p:cNvPr>
          <p:cNvPicPr>
            <a:picLocks noChangeAspect="1"/>
          </p:cNvPicPr>
          <p:nvPr/>
        </p:nvPicPr>
        <p:blipFill rotWithShape="1">
          <a:blip r:embed="rId3"/>
          <a:srcRect t="5986"/>
          <a:stretch/>
        </p:blipFill>
        <p:spPr>
          <a:xfrm>
            <a:off x="0" y="173620"/>
            <a:ext cx="12192000" cy="6447460"/>
          </a:xfrm>
          <a:prstGeom prst="rect">
            <a:avLst/>
          </a:prstGeom>
        </p:spPr>
      </p:pic>
      <p:sp>
        <p:nvSpPr>
          <p:cNvPr id="5" name="Rectangle 4">
            <a:extLst>
              <a:ext uri="{FF2B5EF4-FFF2-40B4-BE49-F238E27FC236}">
                <a16:creationId xmlns:a16="http://schemas.microsoft.com/office/drawing/2014/main" id="{811D48F3-C8FC-4AF1-A8D8-DECFF67EBC67}"/>
              </a:ext>
            </a:extLst>
          </p:cNvPr>
          <p:cNvSpPr/>
          <p:nvPr/>
        </p:nvSpPr>
        <p:spPr>
          <a:xfrm>
            <a:off x="4391025" y="3925130"/>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03EF5F1-55CF-414B-974C-D08CEC89FBAE}"/>
              </a:ext>
            </a:extLst>
          </p:cNvPr>
          <p:cNvSpPr/>
          <p:nvPr/>
        </p:nvSpPr>
        <p:spPr>
          <a:xfrm>
            <a:off x="5461115" y="3660880"/>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D0954073-0439-4CF4-8F57-72D570FEAF6E}"/>
              </a:ext>
            </a:extLst>
          </p:cNvPr>
          <p:cNvSpPr/>
          <p:nvPr/>
        </p:nvSpPr>
        <p:spPr>
          <a:xfrm>
            <a:off x="11001375" y="1094528"/>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9FC70D36-7EE2-45D9-960F-BBBADF1542BF}"/>
              </a:ext>
            </a:extLst>
          </p:cNvPr>
          <p:cNvSpPr/>
          <p:nvPr/>
        </p:nvSpPr>
        <p:spPr>
          <a:xfrm>
            <a:off x="10849412" y="1607200"/>
            <a:ext cx="314325" cy="2017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09835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BEB0FE0-9081-4E88-9CEF-AAB42BE96FB6}"/>
              </a:ext>
            </a:extLst>
          </p:cNvPr>
          <p:cNvPicPr>
            <a:picLocks noChangeAspect="1"/>
          </p:cNvPicPr>
          <p:nvPr/>
        </p:nvPicPr>
        <p:blipFill rotWithShape="1">
          <a:blip r:embed="rId2"/>
          <a:srcRect t="6155"/>
          <a:stretch/>
        </p:blipFill>
        <p:spPr>
          <a:xfrm>
            <a:off x="0" y="208341"/>
            <a:ext cx="12192000" cy="6435886"/>
          </a:xfrm>
          <a:prstGeom prst="rect">
            <a:avLst/>
          </a:prstGeom>
        </p:spPr>
      </p:pic>
      <p:sp>
        <p:nvSpPr>
          <p:cNvPr id="6" name="Rectangle 5">
            <a:extLst>
              <a:ext uri="{FF2B5EF4-FFF2-40B4-BE49-F238E27FC236}">
                <a16:creationId xmlns:a16="http://schemas.microsoft.com/office/drawing/2014/main" id="{CC4C63B7-A6A9-4BA3-9463-D89288E77584}"/>
              </a:ext>
            </a:extLst>
          </p:cNvPr>
          <p:cNvSpPr/>
          <p:nvPr/>
        </p:nvSpPr>
        <p:spPr>
          <a:xfrm>
            <a:off x="5171200" y="3668355"/>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39C4D5E4-9E60-4FD7-8813-7DE44C089A94}"/>
              </a:ext>
            </a:extLst>
          </p:cNvPr>
          <p:cNvSpPr/>
          <p:nvPr/>
        </p:nvSpPr>
        <p:spPr>
          <a:xfrm>
            <a:off x="11001375" y="1129252"/>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124F2DC3-B8C8-48E9-B91A-5B4D8FBA5CF1}"/>
              </a:ext>
            </a:extLst>
          </p:cNvPr>
          <p:cNvSpPr/>
          <p:nvPr/>
        </p:nvSpPr>
        <p:spPr>
          <a:xfrm>
            <a:off x="10849412" y="1641924"/>
            <a:ext cx="314325" cy="2017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13504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9B33D88-DEF8-425D-AFCF-11651D429634}"/>
              </a:ext>
            </a:extLst>
          </p:cNvPr>
          <p:cNvPicPr>
            <a:picLocks noChangeAspect="1"/>
          </p:cNvPicPr>
          <p:nvPr/>
        </p:nvPicPr>
        <p:blipFill rotWithShape="1">
          <a:blip r:embed="rId2"/>
          <a:srcRect t="6245"/>
          <a:stretch/>
        </p:blipFill>
        <p:spPr>
          <a:xfrm>
            <a:off x="0" y="231487"/>
            <a:ext cx="12192000" cy="6429737"/>
          </a:xfrm>
          <a:prstGeom prst="rect">
            <a:avLst/>
          </a:prstGeom>
        </p:spPr>
      </p:pic>
      <p:sp>
        <p:nvSpPr>
          <p:cNvPr id="6" name="Rectangle 5">
            <a:extLst>
              <a:ext uri="{FF2B5EF4-FFF2-40B4-BE49-F238E27FC236}">
                <a16:creationId xmlns:a16="http://schemas.microsoft.com/office/drawing/2014/main" id="{93F357F1-62C8-4182-914D-86A794BDA9A8}"/>
              </a:ext>
            </a:extLst>
          </p:cNvPr>
          <p:cNvSpPr/>
          <p:nvPr/>
        </p:nvSpPr>
        <p:spPr>
          <a:xfrm>
            <a:off x="5280140" y="3599425"/>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46A2F49B-82ED-43A1-9684-88964550BD6E}"/>
              </a:ext>
            </a:extLst>
          </p:cNvPr>
          <p:cNvSpPr/>
          <p:nvPr/>
        </p:nvSpPr>
        <p:spPr>
          <a:xfrm>
            <a:off x="11001375" y="1117675"/>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31B7E7DA-0173-4662-8585-1DBE0DCD4728}"/>
              </a:ext>
            </a:extLst>
          </p:cNvPr>
          <p:cNvSpPr/>
          <p:nvPr/>
        </p:nvSpPr>
        <p:spPr>
          <a:xfrm>
            <a:off x="10849412" y="1630347"/>
            <a:ext cx="314325" cy="2017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17871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DBEF526-78BA-4EF6-973E-A10A052A942D}"/>
              </a:ext>
            </a:extLst>
          </p:cNvPr>
          <p:cNvPicPr>
            <a:picLocks noChangeAspect="1"/>
          </p:cNvPicPr>
          <p:nvPr/>
        </p:nvPicPr>
        <p:blipFill rotWithShape="1">
          <a:blip r:embed="rId3"/>
          <a:srcRect t="5946"/>
          <a:stretch/>
        </p:blipFill>
        <p:spPr>
          <a:xfrm>
            <a:off x="0" y="196766"/>
            <a:ext cx="12192000" cy="6450234"/>
          </a:xfrm>
          <a:prstGeom prst="rect">
            <a:avLst/>
          </a:prstGeom>
        </p:spPr>
      </p:pic>
      <p:sp>
        <p:nvSpPr>
          <p:cNvPr id="5" name="Rectangle 4">
            <a:extLst>
              <a:ext uri="{FF2B5EF4-FFF2-40B4-BE49-F238E27FC236}">
                <a16:creationId xmlns:a16="http://schemas.microsoft.com/office/drawing/2014/main" id="{76086182-FEBF-4036-B9B1-5D0890C97251}"/>
              </a:ext>
            </a:extLst>
          </p:cNvPr>
          <p:cNvSpPr/>
          <p:nvPr/>
        </p:nvSpPr>
        <p:spPr>
          <a:xfrm>
            <a:off x="4457700" y="5038601"/>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A3C2F68-840D-437C-B2BA-0D66215BC800}"/>
              </a:ext>
            </a:extLst>
          </p:cNvPr>
          <p:cNvSpPr/>
          <p:nvPr/>
        </p:nvSpPr>
        <p:spPr>
          <a:xfrm>
            <a:off x="4391024" y="2326777"/>
            <a:ext cx="314325" cy="119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AEBDBA03-5BB5-4B4A-B96C-2C1CC8C56B6A}"/>
              </a:ext>
            </a:extLst>
          </p:cNvPr>
          <p:cNvSpPr/>
          <p:nvPr/>
        </p:nvSpPr>
        <p:spPr>
          <a:xfrm>
            <a:off x="10690551" y="1178926"/>
            <a:ext cx="476250" cy="167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1AA393EC-B070-4D45-B2EB-FD075A79F72E}"/>
              </a:ext>
            </a:extLst>
          </p:cNvPr>
          <p:cNvSpPr/>
          <p:nvPr/>
        </p:nvSpPr>
        <p:spPr>
          <a:xfrm>
            <a:off x="10715626" y="1933451"/>
            <a:ext cx="476250" cy="167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2E6368D0-3A9A-4E7C-83F5-E45999135BE2}"/>
              </a:ext>
            </a:extLst>
          </p:cNvPr>
          <p:cNvSpPr/>
          <p:nvPr/>
        </p:nvSpPr>
        <p:spPr>
          <a:xfrm>
            <a:off x="10715627" y="2386727"/>
            <a:ext cx="481012" cy="167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81640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E1A7DC6-7C2C-4A11-9B2F-60C2C7AF1C09}"/>
              </a:ext>
            </a:extLst>
          </p:cNvPr>
          <p:cNvPicPr>
            <a:picLocks noChangeAspect="1"/>
          </p:cNvPicPr>
          <p:nvPr/>
        </p:nvPicPr>
        <p:blipFill rotWithShape="1">
          <a:blip r:embed="rId3"/>
          <a:srcRect t="6661"/>
          <a:stretch/>
        </p:blipFill>
        <p:spPr>
          <a:xfrm>
            <a:off x="0" y="231489"/>
            <a:ext cx="12192000" cy="6401162"/>
          </a:xfrm>
          <a:prstGeom prst="rect">
            <a:avLst/>
          </a:prstGeom>
        </p:spPr>
      </p:pic>
      <p:sp>
        <p:nvSpPr>
          <p:cNvPr id="5" name="Rectangle 4">
            <a:extLst>
              <a:ext uri="{FF2B5EF4-FFF2-40B4-BE49-F238E27FC236}">
                <a16:creationId xmlns:a16="http://schemas.microsoft.com/office/drawing/2014/main" id="{D8E26E80-6D1E-495F-AD02-B7F7B2A62FDF}"/>
              </a:ext>
            </a:extLst>
          </p:cNvPr>
          <p:cNvSpPr/>
          <p:nvPr/>
        </p:nvSpPr>
        <p:spPr>
          <a:xfrm>
            <a:off x="10953751" y="1174827"/>
            <a:ext cx="476250" cy="167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613B90D-1C4B-49D5-A561-EF5795104156}"/>
              </a:ext>
            </a:extLst>
          </p:cNvPr>
          <p:cNvSpPr/>
          <p:nvPr/>
        </p:nvSpPr>
        <p:spPr>
          <a:xfrm>
            <a:off x="10801352" y="1965402"/>
            <a:ext cx="476250" cy="167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4ED7ACE3-00E9-4AEE-B065-01C196E3275F}"/>
              </a:ext>
            </a:extLst>
          </p:cNvPr>
          <p:cNvSpPr/>
          <p:nvPr/>
        </p:nvSpPr>
        <p:spPr>
          <a:xfrm>
            <a:off x="5105399" y="2363773"/>
            <a:ext cx="303925" cy="68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580B0857-A586-4371-B0AE-20C8A982B5E9}"/>
              </a:ext>
            </a:extLst>
          </p:cNvPr>
          <p:cNvSpPr/>
          <p:nvPr/>
        </p:nvSpPr>
        <p:spPr>
          <a:xfrm>
            <a:off x="6886574" y="5234437"/>
            <a:ext cx="303925" cy="68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CAABC9A9-276A-4B7C-9F67-53C547FF3AB9}"/>
              </a:ext>
            </a:extLst>
          </p:cNvPr>
          <p:cNvSpPr/>
          <p:nvPr/>
        </p:nvSpPr>
        <p:spPr>
          <a:xfrm>
            <a:off x="10839064" y="2397949"/>
            <a:ext cx="314325" cy="2017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43702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5"/>
          <p:cNvSpPr txBox="1">
            <a:spLocks noGrp="1"/>
          </p:cNvSpPr>
          <p:nvPr>
            <p:ph type="ctrTitle"/>
          </p:nvPr>
        </p:nvSpPr>
        <p:spPr>
          <a:xfrm>
            <a:off x="6296628" y="2652474"/>
            <a:ext cx="4930815" cy="2741329"/>
          </a:xfrm>
          <a:prstGeom prst="rect">
            <a:avLst/>
          </a:prstGeom>
        </p:spPr>
        <p:txBody>
          <a:bodyPr spcFirstLastPara="1" wrap="square" lIns="121900" tIns="121900" rIns="121900" bIns="121900" anchor="b" anchorCtr="0">
            <a:noAutofit/>
          </a:bodyPr>
          <a:lstStyle/>
          <a:p>
            <a:r>
              <a:rPr lang="fr-FR" sz="6600" dirty="0"/>
              <a:t>Entités impliquées</a:t>
            </a:r>
            <a:br>
              <a:rPr lang="fr-FR" sz="6600" dirty="0"/>
            </a:br>
            <a:endParaRPr lang="fr-FR" sz="6600" dirty="0"/>
          </a:p>
        </p:txBody>
      </p:sp>
      <p:sp>
        <p:nvSpPr>
          <p:cNvPr id="3" name="Google Shape;364;p15">
            <a:extLst>
              <a:ext uri="{FF2B5EF4-FFF2-40B4-BE49-F238E27FC236}">
                <a16:creationId xmlns:a16="http://schemas.microsoft.com/office/drawing/2014/main" id="{2C8EBAF0-9E99-4770-960E-0195D8580E68}"/>
              </a:ext>
            </a:extLst>
          </p:cNvPr>
          <p:cNvSpPr txBox="1">
            <a:spLocks/>
          </p:cNvSpPr>
          <p:nvPr/>
        </p:nvSpPr>
        <p:spPr>
          <a:xfrm>
            <a:off x="2774507" y="3681248"/>
            <a:ext cx="5677677" cy="2016185"/>
          </a:xfrm>
          <a:prstGeom prst="rect">
            <a:avLst/>
          </a:prstGeom>
        </p:spPr>
        <p:txBody>
          <a:bodyPr spcFirstLastPara="1" wrap="square" lIns="121900" tIns="121900" rIns="121900" bIns="121900" anchor="b" anchorCtr="0">
            <a:noAutofit/>
          </a:bodyPr>
          <a:lstStyle>
            <a:lvl1pPr lvl="0" algn="r" defTabSz="914400" rtl="0" eaLnBrk="1" latinLnBrk="0" hangingPunct="1">
              <a:lnSpc>
                <a:spcPct val="90000"/>
              </a:lnSpc>
              <a:spcBef>
                <a:spcPts val="0"/>
              </a:spcBef>
              <a:spcAft>
                <a:spcPts val="0"/>
              </a:spcAft>
              <a:buSzPts val="4800"/>
              <a:buNone/>
              <a:defRPr sz="6400" kern="1200">
                <a:solidFill>
                  <a:schemeClr val="tx1"/>
                </a:solidFill>
                <a:latin typeface="+mj-lt"/>
                <a:ea typeface="+mj-ea"/>
                <a:cs typeface="+mj-cs"/>
              </a:defRPr>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pPr algn="ctr"/>
            <a:endParaRPr lang="fr-FR" dirty="0">
              <a:highlight>
                <a:srgbClr val="FFFF00"/>
              </a:highlight>
            </a:endParaRPr>
          </a:p>
        </p:txBody>
      </p:sp>
    </p:spTree>
    <p:extLst>
      <p:ext uri="{BB962C8B-B14F-4D97-AF65-F5344CB8AC3E}">
        <p14:creationId xmlns:p14="http://schemas.microsoft.com/office/powerpoint/2010/main" val="2042896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ircle">
            <a:extLst>
              <a:ext uri="{FF2B5EF4-FFF2-40B4-BE49-F238E27FC236}">
                <a16:creationId xmlns:a16="http://schemas.microsoft.com/office/drawing/2014/main" id="{F03939AE-688B-46D1-AFE0-D74C42CC9D3B}"/>
              </a:ext>
            </a:extLst>
          </p:cNvPr>
          <p:cNvSpPr/>
          <p:nvPr/>
        </p:nvSpPr>
        <p:spPr>
          <a:xfrm>
            <a:off x="5942254" y="2841849"/>
            <a:ext cx="1647143" cy="1647144"/>
          </a:xfrm>
          <a:prstGeom prst="ellipse">
            <a:avLst/>
          </a:prstGeom>
          <a:solidFill>
            <a:schemeClr val="bg2">
              <a:lumMod val="9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i="1" dirty="0">
              <a:solidFill>
                <a:schemeClr val="accent1">
                  <a:lumMod val="50000"/>
                </a:schemeClr>
              </a:solidFill>
            </a:endParaRPr>
          </a:p>
        </p:txBody>
      </p:sp>
      <p:sp>
        <p:nvSpPr>
          <p:cNvPr id="5" name="Circle">
            <a:extLst>
              <a:ext uri="{FF2B5EF4-FFF2-40B4-BE49-F238E27FC236}">
                <a16:creationId xmlns:a16="http://schemas.microsoft.com/office/drawing/2014/main" id="{189B009A-2885-41E5-B644-BDDC99D7C22D}"/>
              </a:ext>
            </a:extLst>
          </p:cNvPr>
          <p:cNvSpPr/>
          <p:nvPr/>
        </p:nvSpPr>
        <p:spPr>
          <a:xfrm>
            <a:off x="7379363" y="4995841"/>
            <a:ext cx="1070495" cy="1070494"/>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6" name="Circle">
            <a:extLst>
              <a:ext uri="{FF2B5EF4-FFF2-40B4-BE49-F238E27FC236}">
                <a16:creationId xmlns:a16="http://schemas.microsoft.com/office/drawing/2014/main" id="{0A36C79D-1404-41F3-BECC-B34AC76D6F16}"/>
              </a:ext>
            </a:extLst>
          </p:cNvPr>
          <p:cNvSpPr/>
          <p:nvPr/>
        </p:nvSpPr>
        <p:spPr>
          <a:xfrm>
            <a:off x="8254383" y="2425726"/>
            <a:ext cx="1070495" cy="1070494"/>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8" name="Circle">
            <a:extLst>
              <a:ext uri="{FF2B5EF4-FFF2-40B4-BE49-F238E27FC236}">
                <a16:creationId xmlns:a16="http://schemas.microsoft.com/office/drawing/2014/main" id="{02ED1E1F-9B7F-4F66-BFCB-957C97636D12}"/>
              </a:ext>
            </a:extLst>
          </p:cNvPr>
          <p:cNvSpPr/>
          <p:nvPr/>
        </p:nvSpPr>
        <p:spPr>
          <a:xfrm>
            <a:off x="4708721" y="1723243"/>
            <a:ext cx="1000837" cy="975572"/>
          </a:xfrm>
          <a:prstGeom prst="ellipse">
            <a:avLst/>
          </a:pr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9" name="Circle">
            <a:extLst>
              <a:ext uri="{FF2B5EF4-FFF2-40B4-BE49-F238E27FC236}">
                <a16:creationId xmlns:a16="http://schemas.microsoft.com/office/drawing/2014/main" id="{ABF61D97-481A-4890-A348-766CC6995119}"/>
              </a:ext>
            </a:extLst>
          </p:cNvPr>
          <p:cNvSpPr/>
          <p:nvPr/>
        </p:nvSpPr>
        <p:spPr>
          <a:xfrm>
            <a:off x="5723939" y="2360051"/>
            <a:ext cx="313169" cy="313169"/>
          </a:xfrm>
          <a:prstGeom prst="ellipse">
            <a:avLst/>
          </a:prstGeom>
          <a:solidFill>
            <a:schemeClr val="accent1">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5" name="Circle">
            <a:extLst>
              <a:ext uri="{FF2B5EF4-FFF2-40B4-BE49-F238E27FC236}">
                <a16:creationId xmlns:a16="http://schemas.microsoft.com/office/drawing/2014/main" id="{88462C2A-0E56-43EA-9000-B3350FEAC26D}"/>
              </a:ext>
            </a:extLst>
          </p:cNvPr>
          <p:cNvSpPr/>
          <p:nvPr/>
        </p:nvSpPr>
        <p:spPr>
          <a:xfrm>
            <a:off x="7858909" y="3291963"/>
            <a:ext cx="152069" cy="152069"/>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6" name="Circle">
            <a:extLst>
              <a:ext uri="{FF2B5EF4-FFF2-40B4-BE49-F238E27FC236}">
                <a16:creationId xmlns:a16="http://schemas.microsoft.com/office/drawing/2014/main" id="{817C226E-CBB2-474C-BB9F-2A0D48F136EB}"/>
              </a:ext>
            </a:extLst>
          </p:cNvPr>
          <p:cNvSpPr/>
          <p:nvPr/>
        </p:nvSpPr>
        <p:spPr>
          <a:xfrm>
            <a:off x="7447314" y="4564275"/>
            <a:ext cx="152069" cy="152069"/>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7" name="Circle">
            <a:extLst>
              <a:ext uri="{FF2B5EF4-FFF2-40B4-BE49-F238E27FC236}">
                <a16:creationId xmlns:a16="http://schemas.microsoft.com/office/drawing/2014/main" id="{2A5416EC-5B8B-40BE-8108-39DC5D163779}"/>
              </a:ext>
            </a:extLst>
          </p:cNvPr>
          <p:cNvSpPr/>
          <p:nvPr/>
        </p:nvSpPr>
        <p:spPr>
          <a:xfrm>
            <a:off x="5986290" y="2654212"/>
            <a:ext cx="152069" cy="152069"/>
          </a:xfrm>
          <a:prstGeom prst="ellipse">
            <a:avLst/>
          </a:prstGeom>
          <a:solidFill>
            <a:schemeClr val="accent1">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9" name="Circle">
            <a:extLst>
              <a:ext uri="{FF2B5EF4-FFF2-40B4-BE49-F238E27FC236}">
                <a16:creationId xmlns:a16="http://schemas.microsoft.com/office/drawing/2014/main" id="{70421DBB-328D-42C8-9E51-0345AC7833DD}"/>
              </a:ext>
            </a:extLst>
          </p:cNvPr>
          <p:cNvSpPr/>
          <p:nvPr/>
        </p:nvSpPr>
        <p:spPr>
          <a:xfrm>
            <a:off x="5153156" y="4243577"/>
            <a:ext cx="207776" cy="207776"/>
          </a:xfrm>
          <a:prstGeom prst="ellipse">
            <a:avLst/>
          </a:prstGeom>
          <a:solidFill>
            <a:schemeClr val="accent4">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0" name="Circle">
            <a:extLst>
              <a:ext uri="{FF2B5EF4-FFF2-40B4-BE49-F238E27FC236}">
                <a16:creationId xmlns:a16="http://schemas.microsoft.com/office/drawing/2014/main" id="{B64E33CD-BE9F-46A8-91BF-272CE823CCF9}"/>
              </a:ext>
            </a:extLst>
          </p:cNvPr>
          <p:cNvSpPr/>
          <p:nvPr/>
        </p:nvSpPr>
        <p:spPr>
          <a:xfrm>
            <a:off x="5645648" y="4169802"/>
            <a:ext cx="207776" cy="207776"/>
          </a:xfrm>
          <a:prstGeom prst="ellipse">
            <a:avLst/>
          </a:prstGeom>
          <a:solidFill>
            <a:schemeClr val="accent4">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1" name="Circle">
            <a:extLst>
              <a:ext uri="{FF2B5EF4-FFF2-40B4-BE49-F238E27FC236}">
                <a16:creationId xmlns:a16="http://schemas.microsoft.com/office/drawing/2014/main" id="{43611951-8933-4607-9436-A76D243322FC}"/>
              </a:ext>
            </a:extLst>
          </p:cNvPr>
          <p:cNvSpPr/>
          <p:nvPr/>
        </p:nvSpPr>
        <p:spPr>
          <a:xfrm>
            <a:off x="5761580" y="2766567"/>
            <a:ext cx="207776" cy="207776"/>
          </a:xfrm>
          <a:prstGeom prst="ellipse">
            <a:avLst/>
          </a:prstGeom>
          <a:solidFill>
            <a:schemeClr val="accent1">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2" name="Circle">
            <a:extLst>
              <a:ext uri="{FF2B5EF4-FFF2-40B4-BE49-F238E27FC236}">
                <a16:creationId xmlns:a16="http://schemas.microsoft.com/office/drawing/2014/main" id="{FEAA7525-54BA-4FFE-9491-59D7D529CEEA}"/>
              </a:ext>
            </a:extLst>
          </p:cNvPr>
          <p:cNvSpPr/>
          <p:nvPr/>
        </p:nvSpPr>
        <p:spPr>
          <a:xfrm>
            <a:off x="6077759" y="2894545"/>
            <a:ext cx="207776" cy="207776"/>
          </a:xfrm>
          <a:prstGeom prst="ellipse">
            <a:avLst/>
          </a:prstGeom>
          <a:solidFill>
            <a:schemeClr val="accent1">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5" name="Circle">
            <a:extLst>
              <a:ext uri="{FF2B5EF4-FFF2-40B4-BE49-F238E27FC236}">
                <a16:creationId xmlns:a16="http://schemas.microsoft.com/office/drawing/2014/main" id="{2438A906-47CB-4FFE-BE84-A1F745E0324E}"/>
              </a:ext>
            </a:extLst>
          </p:cNvPr>
          <p:cNvSpPr/>
          <p:nvPr/>
        </p:nvSpPr>
        <p:spPr>
          <a:xfrm>
            <a:off x="7537457" y="3221199"/>
            <a:ext cx="207776" cy="207776"/>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6" name="Circle">
            <a:extLst>
              <a:ext uri="{FF2B5EF4-FFF2-40B4-BE49-F238E27FC236}">
                <a16:creationId xmlns:a16="http://schemas.microsoft.com/office/drawing/2014/main" id="{7E588FE9-08E0-4DD6-98B9-0692C2F53AFE}"/>
              </a:ext>
            </a:extLst>
          </p:cNvPr>
          <p:cNvSpPr/>
          <p:nvPr/>
        </p:nvSpPr>
        <p:spPr>
          <a:xfrm>
            <a:off x="8129921" y="3276907"/>
            <a:ext cx="207776" cy="207776"/>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7" name="Circle">
            <a:extLst>
              <a:ext uri="{FF2B5EF4-FFF2-40B4-BE49-F238E27FC236}">
                <a16:creationId xmlns:a16="http://schemas.microsoft.com/office/drawing/2014/main" id="{7FD618BB-495F-4404-97DD-C50DA584B735}"/>
              </a:ext>
            </a:extLst>
          </p:cNvPr>
          <p:cNvSpPr/>
          <p:nvPr/>
        </p:nvSpPr>
        <p:spPr>
          <a:xfrm>
            <a:off x="7170836" y="4674936"/>
            <a:ext cx="207776" cy="207776"/>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8" name="Circle">
            <a:extLst>
              <a:ext uri="{FF2B5EF4-FFF2-40B4-BE49-F238E27FC236}">
                <a16:creationId xmlns:a16="http://schemas.microsoft.com/office/drawing/2014/main" id="{1C01C71E-7D9D-422D-9358-B418B4D300BF}"/>
              </a:ext>
            </a:extLst>
          </p:cNvPr>
          <p:cNvSpPr/>
          <p:nvPr/>
        </p:nvSpPr>
        <p:spPr>
          <a:xfrm>
            <a:off x="7110271" y="4374189"/>
            <a:ext cx="207776" cy="207776"/>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29" name="Circle">
            <a:extLst>
              <a:ext uri="{FF2B5EF4-FFF2-40B4-BE49-F238E27FC236}">
                <a16:creationId xmlns:a16="http://schemas.microsoft.com/office/drawing/2014/main" id="{EA5DDA83-BEEA-43A5-8163-1FBDD65A2242}"/>
              </a:ext>
            </a:extLst>
          </p:cNvPr>
          <p:cNvSpPr/>
          <p:nvPr/>
        </p:nvSpPr>
        <p:spPr>
          <a:xfrm>
            <a:off x="5257042" y="4528891"/>
            <a:ext cx="313169" cy="313169"/>
          </a:xfrm>
          <a:prstGeom prst="ellipse">
            <a:avLst/>
          </a:prstGeom>
          <a:solidFill>
            <a:schemeClr val="accent4">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1" name="Circle">
            <a:extLst>
              <a:ext uri="{FF2B5EF4-FFF2-40B4-BE49-F238E27FC236}">
                <a16:creationId xmlns:a16="http://schemas.microsoft.com/office/drawing/2014/main" id="{12DE171C-5C30-4162-8E92-609F15D17F76}"/>
              </a:ext>
            </a:extLst>
          </p:cNvPr>
          <p:cNvSpPr/>
          <p:nvPr/>
        </p:nvSpPr>
        <p:spPr>
          <a:xfrm>
            <a:off x="7821269" y="2908030"/>
            <a:ext cx="313169" cy="313169"/>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2" name="Circle">
            <a:extLst>
              <a:ext uri="{FF2B5EF4-FFF2-40B4-BE49-F238E27FC236}">
                <a16:creationId xmlns:a16="http://schemas.microsoft.com/office/drawing/2014/main" id="{53E1DDB3-C48B-4172-8B6C-EC284CA162F5}"/>
              </a:ext>
            </a:extLst>
          </p:cNvPr>
          <p:cNvSpPr/>
          <p:nvPr/>
        </p:nvSpPr>
        <p:spPr>
          <a:xfrm>
            <a:off x="7456892" y="4743442"/>
            <a:ext cx="313169" cy="313169"/>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3" name="Circle">
            <a:extLst>
              <a:ext uri="{FF2B5EF4-FFF2-40B4-BE49-F238E27FC236}">
                <a16:creationId xmlns:a16="http://schemas.microsoft.com/office/drawing/2014/main" id="{6DD531E0-5A1E-44D2-B48C-1A16E1AF8A36}"/>
              </a:ext>
            </a:extLst>
          </p:cNvPr>
          <p:cNvSpPr/>
          <p:nvPr/>
        </p:nvSpPr>
        <p:spPr>
          <a:xfrm>
            <a:off x="4173473" y="4347465"/>
            <a:ext cx="1070495" cy="1070494"/>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4" name="Circle">
            <a:extLst>
              <a:ext uri="{FF2B5EF4-FFF2-40B4-BE49-F238E27FC236}">
                <a16:creationId xmlns:a16="http://schemas.microsoft.com/office/drawing/2014/main" id="{DE3431ED-FECD-4C4A-958E-FB14B82C0CD8}"/>
              </a:ext>
            </a:extLst>
          </p:cNvPr>
          <p:cNvSpPr/>
          <p:nvPr/>
        </p:nvSpPr>
        <p:spPr>
          <a:xfrm>
            <a:off x="5583865" y="4467913"/>
            <a:ext cx="67753" cy="67753"/>
          </a:xfrm>
          <a:prstGeom prst="ellipse">
            <a:avLst/>
          </a:prstGeom>
          <a:solidFill>
            <a:schemeClr val="accent4">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5" name="Circle">
            <a:extLst>
              <a:ext uri="{FF2B5EF4-FFF2-40B4-BE49-F238E27FC236}">
                <a16:creationId xmlns:a16="http://schemas.microsoft.com/office/drawing/2014/main" id="{7C90D9B1-5734-443F-B699-84AA542EF7E6}"/>
              </a:ext>
            </a:extLst>
          </p:cNvPr>
          <p:cNvSpPr/>
          <p:nvPr/>
        </p:nvSpPr>
        <p:spPr>
          <a:xfrm>
            <a:off x="5475827" y="4243577"/>
            <a:ext cx="67753" cy="67753"/>
          </a:xfrm>
          <a:prstGeom prst="ellipse">
            <a:avLst/>
          </a:prstGeom>
          <a:solidFill>
            <a:schemeClr val="accent4">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6" name="Circle">
            <a:extLst>
              <a:ext uri="{FF2B5EF4-FFF2-40B4-BE49-F238E27FC236}">
                <a16:creationId xmlns:a16="http://schemas.microsoft.com/office/drawing/2014/main" id="{D8BBF46C-F905-4B69-A915-FE5A3B852710}"/>
              </a:ext>
            </a:extLst>
          </p:cNvPr>
          <p:cNvSpPr/>
          <p:nvPr/>
        </p:nvSpPr>
        <p:spPr>
          <a:xfrm>
            <a:off x="5955340" y="4095636"/>
            <a:ext cx="67753" cy="67753"/>
          </a:xfrm>
          <a:prstGeom prst="ellipse">
            <a:avLst/>
          </a:prstGeom>
          <a:solidFill>
            <a:schemeClr val="accent4">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8" name="Circle">
            <a:extLst>
              <a:ext uri="{FF2B5EF4-FFF2-40B4-BE49-F238E27FC236}">
                <a16:creationId xmlns:a16="http://schemas.microsoft.com/office/drawing/2014/main" id="{E5B5DC3B-4EF2-4E6D-B99C-D81AE0FADCE6}"/>
              </a:ext>
            </a:extLst>
          </p:cNvPr>
          <p:cNvSpPr/>
          <p:nvPr/>
        </p:nvSpPr>
        <p:spPr>
          <a:xfrm>
            <a:off x="8099808" y="2847806"/>
            <a:ext cx="67753" cy="67753"/>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39" name="Circle">
            <a:extLst>
              <a:ext uri="{FF2B5EF4-FFF2-40B4-BE49-F238E27FC236}">
                <a16:creationId xmlns:a16="http://schemas.microsoft.com/office/drawing/2014/main" id="{E301D7D8-8287-488B-B3E9-368FA1DA8701}"/>
              </a:ext>
            </a:extLst>
          </p:cNvPr>
          <p:cNvSpPr/>
          <p:nvPr/>
        </p:nvSpPr>
        <p:spPr>
          <a:xfrm>
            <a:off x="7658567" y="3086355"/>
            <a:ext cx="67753" cy="67753"/>
          </a:xfrm>
          <a:prstGeom prst="ellipse">
            <a:avLst/>
          </a:prstGeom>
          <a:solidFill>
            <a:srgbClr val="00B05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43" name="Circle">
            <a:extLst>
              <a:ext uri="{FF2B5EF4-FFF2-40B4-BE49-F238E27FC236}">
                <a16:creationId xmlns:a16="http://schemas.microsoft.com/office/drawing/2014/main" id="{BD4D1BA1-4217-42A1-931B-796069244470}"/>
              </a:ext>
            </a:extLst>
          </p:cNvPr>
          <p:cNvSpPr/>
          <p:nvPr/>
        </p:nvSpPr>
        <p:spPr>
          <a:xfrm>
            <a:off x="5520681" y="2834321"/>
            <a:ext cx="67753" cy="67753"/>
          </a:xfrm>
          <a:prstGeom prst="ellipse">
            <a:avLst/>
          </a:prstGeom>
          <a:solidFill>
            <a:schemeClr val="accent1">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44" name="Circle">
            <a:extLst>
              <a:ext uri="{FF2B5EF4-FFF2-40B4-BE49-F238E27FC236}">
                <a16:creationId xmlns:a16="http://schemas.microsoft.com/office/drawing/2014/main" id="{E394BF73-C455-4992-A05B-F85C838B1787}"/>
              </a:ext>
            </a:extLst>
          </p:cNvPr>
          <p:cNvSpPr/>
          <p:nvPr/>
        </p:nvSpPr>
        <p:spPr>
          <a:xfrm>
            <a:off x="5656186" y="2698815"/>
            <a:ext cx="67753" cy="67753"/>
          </a:xfrm>
          <a:prstGeom prst="ellipse">
            <a:avLst/>
          </a:prstGeom>
          <a:solidFill>
            <a:schemeClr val="accent1">
              <a:alpha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45" name="Circle">
            <a:extLst>
              <a:ext uri="{FF2B5EF4-FFF2-40B4-BE49-F238E27FC236}">
                <a16:creationId xmlns:a16="http://schemas.microsoft.com/office/drawing/2014/main" id="{E33A5553-8B65-46ED-A906-6EFCFC3166A8}"/>
              </a:ext>
            </a:extLst>
          </p:cNvPr>
          <p:cNvSpPr/>
          <p:nvPr/>
        </p:nvSpPr>
        <p:spPr>
          <a:xfrm>
            <a:off x="7750500" y="4641059"/>
            <a:ext cx="67753" cy="67753"/>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46" name="Circle">
            <a:extLst>
              <a:ext uri="{FF2B5EF4-FFF2-40B4-BE49-F238E27FC236}">
                <a16:creationId xmlns:a16="http://schemas.microsoft.com/office/drawing/2014/main" id="{FDF8B11E-A5B4-4A77-BC62-3C33D9217EF1}"/>
              </a:ext>
            </a:extLst>
          </p:cNvPr>
          <p:cNvSpPr/>
          <p:nvPr/>
        </p:nvSpPr>
        <p:spPr>
          <a:xfrm>
            <a:off x="7389139" y="5083709"/>
            <a:ext cx="67753" cy="67753"/>
          </a:xfrm>
          <a:prstGeom prst="ellipse">
            <a:avLst/>
          </a:prstGeom>
          <a:solidFill>
            <a:srgbClr val="CE245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92" name="TextBox 48">
            <a:extLst>
              <a:ext uri="{FF2B5EF4-FFF2-40B4-BE49-F238E27FC236}">
                <a16:creationId xmlns:a16="http://schemas.microsoft.com/office/drawing/2014/main" id="{87F2F222-D7A2-4EE2-B1EA-42B0E4A6F59E}"/>
              </a:ext>
            </a:extLst>
          </p:cNvPr>
          <p:cNvSpPr txBox="1"/>
          <p:nvPr/>
        </p:nvSpPr>
        <p:spPr>
          <a:xfrm>
            <a:off x="9352205" y="3293947"/>
            <a:ext cx="2200767" cy="369332"/>
          </a:xfrm>
          <a:prstGeom prst="rect">
            <a:avLst/>
          </a:prstGeom>
          <a:solidFill>
            <a:schemeClr val="accent4">
              <a:lumMod val="20000"/>
              <a:lumOff val="80000"/>
            </a:schemeClr>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noProof="1">
                <a:solidFill>
                  <a:schemeClr val="accent1">
                    <a:lumMod val="50000"/>
                  </a:schemeClr>
                </a:solidFill>
                <a:latin typeface="Times New Roman" panose="02020603050405020304" pitchFamily="18" charset="0"/>
                <a:cs typeface="Times New Roman" panose="02020603050405020304" pitchFamily="18" charset="0"/>
              </a:rPr>
              <a:t>Paiement des amendes</a:t>
            </a:r>
          </a:p>
        </p:txBody>
      </p:sp>
      <p:sp>
        <p:nvSpPr>
          <p:cNvPr id="90" name="TextBox 51">
            <a:extLst>
              <a:ext uri="{FF2B5EF4-FFF2-40B4-BE49-F238E27FC236}">
                <a16:creationId xmlns:a16="http://schemas.microsoft.com/office/drawing/2014/main" id="{F3254AA9-C473-4885-B78C-3984AF8E592A}"/>
              </a:ext>
            </a:extLst>
          </p:cNvPr>
          <p:cNvSpPr txBox="1"/>
          <p:nvPr/>
        </p:nvSpPr>
        <p:spPr>
          <a:xfrm>
            <a:off x="8449858" y="6284644"/>
            <a:ext cx="1648402" cy="400110"/>
          </a:xfrm>
          <a:prstGeom prst="rect">
            <a:avLst/>
          </a:prstGeom>
          <a:solidFill>
            <a:schemeClr val="accent4">
              <a:lumMod val="20000"/>
              <a:lumOff val="80000"/>
            </a:schemeClr>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i="1" noProof="1">
                <a:solidFill>
                  <a:schemeClr val="accent1">
                    <a:lumMod val="50000"/>
                  </a:schemeClr>
                </a:solidFill>
                <a:latin typeface="Times New Roman" panose="02020603050405020304" pitchFamily="18" charset="0"/>
                <a:cs typeface="Times New Roman" panose="02020603050405020304" pitchFamily="18" charset="0"/>
              </a:rPr>
              <a:t>Jugement</a:t>
            </a:r>
          </a:p>
        </p:txBody>
      </p:sp>
      <p:sp>
        <p:nvSpPr>
          <p:cNvPr id="86" name="TextBox 57">
            <a:extLst>
              <a:ext uri="{FF2B5EF4-FFF2-40B4-BE49-F238E27FC236}">
                <a16:creationId xmlns:a16="http://schemas.microsoft.com/office/drawing/2014/main" id="{24A2D5C2-5455-4CD4-955D-1EAEB7030458}"/>
              </a:ext>
            </a:extLst>
          </p:cNvPr>
          <p:cNvSpPr txBox="1"/>
          <p:nvPr/>
        </p:nvSpPr>
        <p:spPr>
          <a:xfrm>
            <a:off x="1765138" y="2363360"/>
            <a:ext cx="2943582" cy="369332"/>
          </a:xfrm>
          <a:prstGeom prst="rect">
            <a:avLst/>
          </a:prstGeom>
          <a:solidFill>
            <a:schemeClr val="accent4">
              <a:lumMod val="20000"/>
              <a:lumOff val="80000"/>
            </a:schemeClr>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L’Interception &amp; Verbalisation</a:t>
            </a:r>
          </a:p>
        </p:txBody>
      </p:sp>
      <p:sp>
        <p:nvSpPr>
          <p:cNvPr id="84" name="TextBox 60">
            <a:extLst>
              <a:ext uri="{FF2B5EF4-FFF2-40B4-BE49-F238E27FC236}">
                <a16:creationId xmlns:a16="http://schemas.microsoft.com/office/drawing/2014/main" id="{505C26C5-7FEA-42ED-BBEC-D554926EC1D2}"/>
              </a:ext>
            </a:extLst>
          </p:cNvPr>
          <p:cNvSpPr txBox="1"/>
          <p:nvPr/>
        </p:nvSpPr>
        <p:spPr>
          <a:xfrm>
            <a:off x="1910546" y="6012401"/>
            <a:ext cx="2738957" cy="369332"/>
          </a:xfrm>
          <a:prstGeom prst="rect">
            <a:avLst/>
          </a:prstGeom>
          <a:solidFill>
            <a:schemeClr val="accent4">
              <a:lumMod val="20000"/>
              <a:lumOff val="80000"/>
            </a:schemeClr>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Notification des citoyens</a:t>
            </a:r>
          </a:p>
        </p:txBody>
      </p:sp>
      <p:pic>
        <p:nvPicPr>
          <p:cNvPr id="1028" name="Picture 4" descr="Police : Un nouvel adjoint au préfet de police à Casablanca | Aujourd'hui  le Maro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0203" y="1663263"/>
            <a:ext cx="865552" cy="7184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Fichier:Royal Moroccan Gendarmerie.png — Wikipé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1883" y="1708771"/>
            <a:ext cx="576692" cy="663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4" name="Image 93"/>
          <p:cNvPicPr>
            <a:picLocks noChangeAspect="1"/>
          </p:cNvPicPr>
          <p:nvPr/>
        </p:nvPicPr>
        <p:blipFill>
          <a:blip r:embed="rId5"/>
          <a:stretch>
            <a:fillRect/>
          </a:stretch>
        </p:blipFill>
        <p:spPr>
          <a:xfrm>
            <a:off x="2393292" y="4947591"/>
            <a:ext cx="886733" cy="1017011"/>
          </a:xfrm>
          <a:prstGeom prst="rect">
            <a:avLst/>
          </a:prstGeom>
          <a:ln>
            <a:noFill/>
          </a:ln>
          <a:effectLst>
            <a:outerShdw blurRad="292100" dist="139700" dir="2700000" algn="tl" rotWithShape="0">
              <a:srgbClr val="333333">
                <a:alpha val="65000"/>
              </a:srgbClr>
            </a:outerShdw>
          </a:effectLst>
        </p:spPr>
      </p:pic>
      <p:pic>
        <p:nvPicPr>
          <p:cNvPr id="1034" name="Picture 10" descr="Ministère de la Justice (Maroc) — Wikipé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57499" y="5417959"/>
            <a:ext cx="714183" cy="779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6" name="Picture 12" descr="TGR Mobile – Applications sur Google Pla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87949" y="2399907"/>
            <a:ext cx="836368" cy="8363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5" name="ZoneTexte 94"/>
          <p:cNvSpPr txBox="1"/>
          <p:nvPr/>
        </p:nvSpPr>
        <p:spPr>
          <a:xfrm>
            <a:off x="5955340" y="2990332"/>
            <a:ext cx="1549744" cy="1323439"/>
          </a:xfrm>
          <a:prstGeom prst="rect">
            <a:avLst/>
          </a:prstGeom>
          <a:noFill/>
        </p:spPr>
        <p:txBody>
          <a:bodyPr wrap="square" rtlCol="0">
            <a:spAutoFit/>
          </a:bodyPr>
          <a:lstStyle/>
          <a:p>
            <a:pPr algn="ctr"/>
            <a:r>
              <a:rPr lang="fr-FR" sz="2000" b="1" i="1" dirty="0">
                <a:solidFill>
                  <a:schemeClr val="accent1">
                    <a:lumMod val="50000"/>
                  </a:schemeClr>
                </a:solidFill>
                <a:latin typeface="Times New Roman" panose="02020603050405020304" pitchFamily="18" charset="0"/>
                <a:cs typeface="Times New Roman" panose="02020603050405020304" pitchFamily="18" charset="0"/>
              </a:rPr>
              <a:t>SGI</a:t>
            </a:r>
          </a:p>
          <a:p>
            <a:pPr algn="ctr"/>
            <a:r>
              <a:rPr lang="fr-FR" sz="2000" b="1" i="1" dirty="0">
                <a:solidFill>
                  <a:schemeClr val="accent1">
                    <a:lumMod val="50000"/>
                  </a:schemeClr>
                </a:solidFill>
                <a:latin typeface="Times New Roman" panose="02020603050405020304" pitchFamily="18" charset="0"/>
                <a:cs typeface="Times New Roman" panose="02020603050405020304" pitchFamily="18" charset="0"/>
              </a:rPr>
              <a:t>Système de Gestion des infractions</a:t>
            </a:r>
          </a:p>
        </p:txBody>
      </p:sp>
      <p:sp>
        <p:nvSpPr>
          <p:cNvPr id="47" name="Titre 4">
            <a:extLst>
              <a:ext uri="{FF2B5EF4-FFF2-40B4-BE49-F238E27FC236}">
                <a16:creationId xmlns:a16="http://schemas.microsoft.com/office/drawing/2014/main" id="{6E7E7D40-D3FD-435A-AE7A-DD660367C5F5}"/>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Intervenant dans le processus de traitement des PV d’infraction</a:t>
            </a:r>
          </a:p>
        </p:txBody>
      </p:sp>
      <p:sp>
        <p:nvSpPr>
          <p:cNvPr id="48" name="TextBox 48">
            <a:extLst>
              <a:ext uri="{FF2B5EF4-FFF2-40B4-BE49-F238E27FC236}">
                <a16:creationId xmlns:a16="http://schemas.microsoft.com/office/drawing/2014/main" id="{8ACDFC9C-6D4D-413A-8476-DD941785B510}"/>
              </a:ext>
            </a:extLst>
          </p:cNvPr>
          <p:cNvSpPr txBox="1"/>
          <p:nvPr/>
        </p:nvSpPr>
        <p:spPr>
          <a:xfrm>
            <a:off x="9352204" y="1779395"/>
            <a:ext cx="2200767" cy="646331"/>
          </a:xfrm>
          <a:prstGeom prst="rect">
            <a:avLst/>
          </a:prstGeom>
          <a:solidFill>
            <a:srgbClr val="92D050"/>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Trésorerie Générale du Royaume</a:t>
            </a:r>
          </a:p>
        </p:txBody>
      </p:sp>
      <p:sp>
        <p:nvSpPr>
          <p:cNvPr id="49" name="TextBox 48">
            <a:extLst>
              <a:ext uri="{FF2B5EF4-FFF2-40B4-BE49-F238E27FC236}">
                <a16:creationId xmlns:a16="http://schemas.microsoft.com/office/drawing/2014/main" id="{935393E2-13A4-43E6-8C79-34663738D4D1}"/>
              </a:ext>
            </a:extLst>
          </p:cNvPr>
          <p:cNvSpPr txBox="1"/>
          <p:nvPr/>
        </p:nvSpPr>
        <p:spPr>
          <a:xfrm>
            <a:off x="1625194" y="1104582"/>
            <a:ext cx="2943582" cy="646331"/>
          </a:xfrm>
          <a:prstGeom prst="rect">
            <a:avLst/>
          </a:prstGeom>
          <a:solidFill>
            <a:schemeClr val="accent5">
              <a:lumMod val="40000"/>
              <a:lumOff val="60000"/>
            </a:schemeClr>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La Gendarmerie Royale </a:t>
            </a:r>
          </a:p>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 la Sureté Nationale</a:t>
            </a:r>
          </a:p>
        </p:txBody>
      </p:sp>
      <p:sp>
        <p:nvSpPr>
          <p:cNvPr id="50" name="TextBox 60">
            <a:extLst>
              <a:ext uri="{FF2B5EF4-FFF2-40B4-BE49-F238E27FC236}">
                <a16:creationId xmlns:a16="http://schemas.microsoft.com/office/drawing/2014/main" id="{FB66134B-4471-4052-9EF2-03F15BDE61D2}"/>
              </a:ext>
            </a:extLst>
          </p:cNvPr>
          <p:cNvSpPr txBox="1"/>
          <p:nvPr/>
        </p:nvSpPr>
        <p:spPr>
          <a:xfrm>
            <a:off x="1558849" y="4590503"/>
            <a:ext cx="2463507" cy="369332"/>
          </a:xfrm>
          <a:prstGeom prst="rect">
            <a:avLst/>
          </a:prstGeom>
          <a:solidFill>
            <a:schemeClr val="accent4">
              <a:lumMod val="60000"/>
              <a:lumOff val="40000"/>
            </a:schemeClr>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Poste Maroc</a:t>
            </a:r>
          </a:p>
        </p:txBody>
      </p:sp>
      <p:sp>
        <p:nvSpPr>
          <p:cNvPr id="51" name="TextBox 51">
            <a:extLst>
              <a:ext uri="{FF2B5EF4-FFF2-40B4-BE49-F238E27FC236}">
                <a16:creationId xmlns:a16="http://schemas.microsoft.com/office/drawing/2014/main" id="{FF618C48-82EE-4D85-9DF2-066E7517305C}"/>
              </a:ext>
            </a:extLst>
          </p:cNvPr>
          <p:cNvSpPr txBox="1"/>
          <p:nvPr/>
        </p:nvSpPr>
        <p:spPr>
          <a:xfrm>
            <a:off x="8373729" y="4686383"/>
            <a:ext cx="2519743" cy="646331"/>
          </a:xfrm>
          <a:prstGeom prst="rect">
            <a:avLst/>
          </a:prstGeom>
          <a:solidFill>
            <a:srgbClr val="E2587F"/>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Ministère Publique</a:t>
            </a:r>
          </a:p>
          <a:p>
            <a:pPr algn="ctr"/>
            <a:r>
              <a:rPr lang="en-US" b="1" i="1" noProof="1">
                <a:solidFill>
                  <a:schemeClr val="accent1">
                    <a:lumMod val="50000"/>
                  </a:schemeClr>
                </a:solidFill>
                <a:latin typeface="Times New Roman" panose="02020603050405020304" pitchFamily="18" charset="0"/>
                <a:cs typeface="Times New Roman" panose="02020603050405020304" pitchFamily="18" charset="0"/>
              </a:rPr>
              <a:t>Ministère de la justice</a:t>
            </a:r>
          </a:p>
        </p:txBody>
      </p:sp>
    </p:spTree>
    <p:extLst>
      <p:ext uri="{BB962C8B-B14F-4D97-AF65-F5344CB8AC3E}">
        <p14:creationId xmlns:p14="http://schemas.microsoft.com/office/powerpoint/2010/main" val="360757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5"/>
          <p:cNvSpPr txBox="1">
            <a:spLocks noGrp="1"/>
          </p:cNvSpPr>
          <p:nvPr>
            <p:ph type="ctrTitle"/>
          </p:nvPr>
        </p:nvSpPr>
        <p:spPr>
          <a:xfrm>
            <a:off x="2095018" y="2652474"/>
            <a:ext cx="9132425" cy="2741329"/>
          </a:xfrm>
          <a:prstGeom prst="rect">
            <a:avLst/>
          </a:prstGeom>
        </p:spPr>
        <p:txBody>
          <a:bodyPr spcFirstLastPara="1" wrap="square" lIns="121900" tIns="121900" rIns="121900" bIns="121900" anchor="b" anchorCtr="0">
            <a:noAutofit/>
          </a:bodyPr>
          <a:lstStyle/>
          <a:p>
            <a:r>
              <a:rPr lang="fr-FR" sz="6600" dirty="0"/>
              <a:t>Cycle de vie du traitement des messages d’infractions</a:t>
            </a:r>
          </a:p>
        </p:txBody>
      </p:sp>
      <p:sp>
        <p:nvSpPr>
          <p:cNvPr id="3" name="Google Shape;364;p15">
            <a:extLst>
              <a:ext uri="{FF2B5EF4-FFF2-40B4-BE49-F238E27FC236}">
                <a16:creationId xmlns:a16="http://schemas.microsoft.com/office/drawing/2014/main" id="{2C8EBAF0-9E99-4770-960E-0195D8580E68}"/>
              </a:ext>
            </a:extLst>
          </p:cNvPr>
          <p:cNvSpPr txBox="1">
            <a:spLocks/>
          </p:cNvSpPr>
          <p:nvPr/>
        </p:nvSpPr>
        <p:spPr>
          <a:xfrm>
            <a:off x="2774507" y="3681248"/>
            <a:ext cx="5677677" cy="2016185"/>
          </a:xfrm>
          <a:prstGeom prst="rect">
            <a:avLst/>
          </a:prstGeom>
        </p:spPr>
        <p:txBody>
          <a:bodyPr spcFirstLastPara="1" wrap="square" lIns="121900" tIns="121900" rIns="121900" bIns="121900" anchor="b" anchorCtr="0">
            <a:noAutofit/>
          </a:bodyPr>
          <a:lstStyle>
            <a:lvl1pPr lvl="0" algn="r" defTabSz="914400" rtl="0" eaLnBrk="1" latinLnBrk="0" hangingPunct="1">
              <a:lnSpc>
                <a:spcPct val="90000"/>
              </a:lnSpc>
              <a:spcBef>
                <a:spcPts val="0"/>
              </a:spcBef>
              <a:spcAft>
                <a:spcPts val="0"/>
              </a:spcAft>
              <a:buSzPts val="4800"/>
              <a:buNone/>
              <a:defRPr sz="6400" kern="1200">
                <a:solidFill>
                  <a:schemeClr val="tx1"/>
                </a:solidFill>
                <a:latin typeface="+mj-lt"/>
                <a:ea typeface="+mj-ea"/>
                <a:cs typeface="+mj-cs"/>
              </a:defRPr>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pPr algn="ctr"/>
            <a:endParaRPr lang="fr-FR" dirty="0">
              <a:highlight>
                <a:srgbClr val="FFFF00"/>
              </a:highlight>
            </a:endParaRPr>
          </a:p>
        </p:txBody>
      </p:sp>
    </p:spTree>
    <p:extLst>
      <p:ext uri="{BB962C8B-B14F-4D97-AF65-F5344CB8AC3E}">
        <p14:creationId xmlns:p14="http://schemas.microsoft.com/office/powerpoint/2010/main" val="2621667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 name="Connecteur en angle 132"/>
          <p:cNvCxnSpPr/>
          <p:nvPr/>
        </p:nvCxnSpPr>
        <p:spPr>
          <a:xfrm rot="5400000" flipH="1" flipV="1">
            <a:off x="9540373" y="3334138"/>
            <a:ext cx="2204947" cy="478011"/>
          </a:xfrm>
          <a:prstGeom prst="bentConnector3">
            <a:avLst>
              <a:gd name="adj1" fmla="val -85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06" name="Connecteur droit avec flèche 105"/>
          <p:cNvCxnSpPr/>
          <p:nvPr/>
        </p:nvCxnSpPr>
        <p:spPr>
          <a:xfrm>
            <a:off x="5029200" y="3047245"/>
            <a:ext cx="0" cy="690240"/>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37" name="Connecteur en angle 36"/>
          <p:cNvCxnSpPr>
            <a:endCxn id="157" idx="6"/>
          </p:cNvCxnSpPr>
          <p:nvPr/>
        </p:nvCxnSpPr>
        <p:spPr>
          <a:xfrm rot="10800000" flipV="1">
            <a:off x="2609621" y="4118791"/>
            <a:ext cx="1836972" cy="1379469"/>
          </a:xfrm>
          <a:prstGeom prst="bentConnector3">
            <a:avLst>
              <a:gd name="adj1" fmla="val 222"/>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7" name="Shape">
            <a:extLst>
              <a:ext uri="{FF2B5EF4-FFF2-40B4-BE49-F238E27FC236}">
                <a16:creationId xmlns:a16="http://schemas.microsoft.com/office/drawing/2014/main" id="{14DA6734-6430-1144-827A-C607F771603E}"/>
              </a:ext>
            </a:extLst>
          </p:cNvPr>
          <p:cNvSpPr/>
          <p:nvPr/>
        </p:nvSpPr>
        <p:spPr>
          <a:xfrm>
            <a:off x="4820043" y="1328847"/>
            <a:ext cx="6558152" cy="378960"/>
          </a:xfrm>
          <a:custGeom>
            <a:avLst/>
            <a:gdLst/>
            <a:ahLst/>
            <a:cxnLst>
              <a:cxn ang="0">
                <a:pos x="wd2" y="hd2"/>
              </a:cxn>
              <a:cxn ang="5400000">
                <a:pos x="wd2" y="hd2"/>
              </a:cxn>
              <a:cxn ang="10800000">
                <a:pos x="wd2" y="hd2"/>
              </a:cxn>
              <a:cxn ang="16200000">
                <a:pos x="wd2" y="hd2"/>
              </a:cxn>
            </a:cxnLst>
            <a:rect l="0" t="0" r="r" b="b"/>
            <a:pathLst>
              <a:path w="21600" h="21600" extrusionOk="0">
                <a:moveTo>
                  <a:pt x="21298" y="0"/>
                </a:moveTo>
                <a:lnTo>
                  <a:pt x="302" y="0"/>
                </a:lnTo>
                <a:cubicBezTo>
                  <a:pt x="135" y="0"/>
                  <a:pt x="0" y="2339"/>
                  <a:pt x="0" y="5228"/>
                </a:cubicBezTo>
                <a:lnTo>
                  <a:pt x="0" y="16372"/>
                </a:lnTo>
                <a:cubicBezTo>
                  <a:pt x="0" y="19261"/>
                  <a:pt x="135" y="21600"/>
                  <a:pt x="302" y="21600"/>
                </a:cubicBezTo>
                <a:lnTo>
                  <a:pt x="21298" y="21600"/>
                </a:lnTo>
                <a:cubicBezTo>
                  <a:pt x="21465" y="21600"/>
                  <a:pt x="21600" y="19261"/>
                  <a:pt x="21600" y="16372"/>
                </a:cubicBezTo>
                <a:lnTo>
                  <a:pt x="21600" y="5228"/>
                </a:lnTo>
                <a:cubicBezTo>
                  <a:pt x="21600" y="2339"/>
                  <a:pt x="21465" y="0"/>
                  <a:pt x="21298" y="0"/>
                </a:cubicBezTo>
                <a:close/>
              </a:path>
            </a:pathLst>
          </a:custGeom>
          <a:solidFill>
            <a:schemeClr val="accent1">
              <a:lumMod val="75000"/>
            </a:schemeClr>
          </a:solidFill>
          <a:ln w="12700">
            <a:miter lim="400000"/>
          </a:ln>
        </p:spPr>
        <p:style>
          <a:lnRef idx="0">
            <a:scrgbClr r="0" g="0" b="0"/>
          </a:lnRef>
          <a:fillRef idx="1001">
            <a:schemeClr val="dk2"/>
          </a:fillRef>
          <a:effectRef idx="0">
            <a:scrgbClr r="0" g="0" b="0"/>
          </a:effectRef>
          <a:fontRef idx="major"/>
        </p:style>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b="1" dirty="0">
                <a:solidFill>
                  <a:schemeClr val="bg1"/>
                </a:solidFill>
                <a:latin typeface="Calibri" panose="020F0502020204030204" pitchFamily="34" charset="0"/>
                <a:cs typeface="Calibri" panose="020F0502020204030204" pitchFamily="34" charset="0"/>
              </a:rPr>
              <a:t>Constatation de l’infraction (Constitution du message d’infraction)</a:t>
            </a:r>
          </a:p>
        </p:txBody>
      </p:sp>
      <p:sp>
        <p:nvSpPr>
          <p:cNvPr id="9" name="Shape">
            <a:extLst>
              <a:ext uri="{FF2B5EF4-FFF2-40B4-BE49-F238E27FC236}">
                <a16:creationId xmlns:a16="http://schemas.microsoft.com/office/drawing/2014/main" id="{1922F90B-EFDA-C147-8A04-E76EA3CBBB19}"/>
              </a:ext>
            </a:extLst>
          </p:cNvPr>
          <p:cNvSpPr/>
          <p:nvPr/>
        </p:nvSpPr>
        <p:spPr>
          <a:xfrm>
            <a:off x="1435620" y="4239681"/>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chemeClr val="accent4">
              <a:lumMod val="60000"/>
              <a:lumOff val="40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solidFill>
                  <a:schemeClr val="tx1">
                    <a:lumMod val="95000"/>
                    <a:lumOff val="5000"/>
                  </a:schemeClr>
                </a:solidFill>
              </a:rPr>
              <a:t>MAJ du solde de points</a:t>
            </a:r>
          </a:p>
        </p:txBody>
      </p:sp>
      <p:sp>
        <p:nvSpPr>
          <p:cNvPr id="10" name="Shape">
            <a:extLst>
              <a:ext uri="{FF2B5EF4-FFF2-40B4-BE49-F238E27FC236}">
                <a16:creationId xmlns:a16="http://schemas.microsoft.com/office/drawing/2014/main" id="{19B1B4DC-9802-E841-927F-BF626A73E29B}"/>
              </a:ext>
            </a:extLst>
          </p:cNvPr>
          <p:cNvSpPr/>
          <p:nvPr/>
        </p:nvSpPr>
        <p:spPr>
          <a:xfrm>
            <a:off x="3363427" y="3739831"/>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chemeClr val="accent4">
              <a:lumMod val="60000"/>
              <a:lumOff val="40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solidFill>
                  <a:schemeClr val="tx1">
                    <a:lumMod val="95000"/>
                    <a:lumOff val="5000"/>
                  </a:schemeClr>
                </a:solidFill>
              </a:rPr>
              <a:t>Paiement de l’amende</a:t>
            </a:r>
          </a:p>
        </p:txBody>
      </p:sp>
      <p:sp>
        <p:nvSpPr>
          <p:cNvPr id="12" name="Shape">
            <a:extLst>
              <a:ext uri="{FF2B5EF4-FFF2-40B4-BE49-F238E27FC236}">
                <a16:creationId xmlns:a16="http://schemas.microsoft.com/office/drawing/2014/main" id="{A982280B-1BEF-824D-A026-AE54D4492089}"/>
              </a:ext>
            </a:extLst>
          </p:cNvPr>
          <p:cNvSpPr/>
          <p:nvPr/>
        </p:nvSpPr>
        <p:spPr>
          <a:xfrm>
            <a:off x="6030536" y="5256438"/>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chemeClr val="accent6">
              <a:lumMod val="40000"/>
              <a:lumOff val="60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t>Traitement de la déclaration</a:t>
            </a:r>
          </a:p>
        </p:txBody>
      </p:sp>
      <p:sp>
        <p:nvSpPr>
          <p:cNvPr id="13" name="Shape">
            <a:extLst>
              <a:ext uri="{FF2B5EF4-FFF2-40B4-BE49-F238E27FC236}">
                <a16:creationId xmlns:a16="http://schemas.microsoft.com/office/drawing/2014/main" id="{608028D8-36E1-DC4A-BABE-6309E0C8C83A}"/>
              </a:ext>
            </a:extLst>
          </p:cNvPr>
          <p:cNvSpPr/>
          <p:nvPr/>
        </p:nvSpPr>
        <p:spPr>
          <a:xfrm>
            <a:off x="6030536" y="3745372"/>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chemeClr val="accent6">
              <a:lumMod val="60000"/>
              <a:lumOff val="40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solidFill>
                  <a:schemeClr val="tx1">
                    <a:lumMod val="95000"/>
                    <a:lumOff val="5000"/>
                  </a:schemeClr>
                </a:solidFill>
              </a:rPr>
              <a:t>Dépôt d’une déclaration</a:t>
            </a:r>
          </a:p>
        </p:txBody>
      </p:sp>
      <p:sp>
        <p:nvSpPr>
          <p:cNvPr id="15" name="Shape">
            <a:extLst>
              <a:ext uri="{FF2B5EF4-FFF2-40B4-BE49-F238E27FC236}">
                <a16:creationId xmlns:a16="http://schemas.microsoft.com/office/drawing/2014/main" id="{434341BB-10D5-C742-9D71-5BEC04497CCD}"/>
              </a:ext>
            </a:extLst>
          </p:cNvPr>
          <p:cNvSpPr/>
          <p:nvPr/>
        </p:nvSpPr>
        <p:spPr>
          <a:xfrm>
            <a:off x="8381512" y="4490014"/>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rgbClr val="E2587F"/>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t>Traitement de la réclamation</a:t>
            </a:r>
          </a:p>
        </p:txBody>
      </p:sp>
      <p:sp>
        <p:nvSpPr>
          <p:cNvPr id="16" name="Shape">
            <a:extLst>
              <a:ext uri="{FF2B5EF4-FFF2-40B4-BE49-F238E27FC236}">
                <a16:creationId xmlns:a16="http://schemas.microsoft.com/office/drawing/2014/main" id="{5EA29CB5-8524-E84E-97BE-7570F64A28C5}"/>
              </a:ext>
            </a:extLst>
          </p:cNvPr>
          <p:cNvSpPr/>
          <p:nvPr/>
        </p:nvSpPr>
        <p:spPr>
          <a:xfrm>
            <a:off x="8373293" y="3683330"/>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rgbClr val="E2587F"/>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solidFill>
                  <a:schemeClr val="tx1">
                    <a:lumMod val="95000"/>
                    <a:lumOff val="5000"/>
                  </a:schemeClr>
                </a:solidFill>
              </a:rPr>
              <a:t>Dépôt d’une réclamation</a:t>
            </a:r>
          </a:p>
        </p:txBody>
      </p:sp>
      <p:sp>
        <p:nvSpPr>
          <p:cNvPr id="32" name="Shape">
            <a:extLst>
              <a:ext uri="{FF2B5EF4-FFF2-40B4-BE49-F238E27FC236}">
                <a16:creationId xmlns:a16="http://schemas.microsoft.com/office/drawing/2014/main" id="{14DA6734-6430-1144-827A-C607F771603E}"/>
              </a:ext>
            </a:extLst>
          </p:cNvPr>
          <p:cNvSpPr/>
          <p:nvPr/>
        </p:nvSpPr>
        <p:spPr>
          <a:xfrm>
            <a:off x="6429019" y="2101261"/>
            <a:ext cx="5098954" cy="378960"/>
          </a:xfrm>
          <a:custGeom>
            <a:avLst/>
            <a:gdLst/>
            <a:ahLst/>
            <a:cxnLst>
              <a:cxn ang="0">
                <a:pos x="wd2" y="hd2"/>
              </a:cxn>
              <a:cxn ang="5400000">
                <a:pos x="wd2" y="hd2"/>
              </a:cxn>
              <a:cxn ang="10800000">
                <a:pos x="wd2" y="hd2"/>
              </a:cxn>
              <a:cxn ang="16200000">
                <a:pos x="wd2" y="hd2"/>
              </a:cxn>
            </a:cxnLst>
            <a:rect l="0" t="0" r="r" b="b"/>
            <a:pathLst>
              <a:path w="21600" h="21600" extrusionOk="0">
                <a:moveTo>
                  <a:pt x="21298" y="0"/>
                </a:moveTo>
                <a:lnTo>
                  <a:pt x="302" y="0"/>
                </a:lnTo>
                <a:cubicBezTo>
                  <a:pt x="135" y="0"/>
                  <a:pt x="0" y="2339"/>
                  <a:pt x="0" y="5228"/>
                </a:cubicBezTo>
                <a:lnTo>
                  <a:pt x="0" y="16372"/>
                </a:lnTo>
                <a:cubicBezTo>
                  <a:pt x="0" y="19261"/>
                  <a:pt x="135" y="21600"/>
                  <a:pt x="302" y="21600"/>
                </a:cubicBezTo>
                <a:lnTo>
                  <a:pt x="21298" y="21600"/>
                </a:lnTo>
                <a:cubicBezTo>
                  <a:pt x="21465" y="21600"/>
                  <a:pt x="21600" y="19261"/>
                  <a:pt x="21600" y="16372"/>
                </a:cubicBezTo>
                <a:lnTo>
                  <a:pt x="21600" y="5228"/>
                </a:lnTo>
                <a:cubicBezTo>
                  <a:pt x="21600" y="2339"/>
                  <a:pt x="21465" y="0"/>
                  <a:pt x="21298" y="0"/>
                </a:cubicBezTo>
                <a:close/>
              </a:path>
            </a:pathLst>
          </a:custGeom>
          <a:solidFill>
            <a:schemeClr val="accent2">
              <a:lumMod val="60000"/>
              <a:lumOff val="40000"/>
            </a:schemeClr>
          </a:solidFill>
          <a:ln w="12700">
            <a:miter lim="400000"/>
          </a:ln>
        </p:spPr>
        <p:style>
          <a:lnRef idx="0">
            <a:scrgbClr r="0" g="0" b="0"/>
          </a:lnRef>
          <a:fillRef idx="1001">
            <a:schemeClr val="dk2"/>
          </a:fillRef>
          <a:effectRef idx="0">
            <a:scrgbClr r="0" g="0" b="0"/>
          </a:effectRef>
          <a:fontRef idx="major"/>
        </p:style>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b="1" dirty="0">
                <a:solidFill>
                  <a:schemeClr val="bg1"/>
                </a:solidFill>
                <a:latin typeface="Calibri" panose="020F0502020204030204" pitchFamily="34" charset="0"/>
                <a:cs typeface="Calibri" panose="020F0502020204030204" pitchFamily="34" charset="0"/>
              </a:rPr>
              <a:t>Génération du PV d’infraction</a:t>
            </a:r>
          </a:p>
        </p:txBody>
      </p:sp>
      <p:sp>
        <p:nvSpPr>
          <p:cNvPr id="33" name="Shape">
            <a:extLst>
              <a:ext uri="{FF2B5EF4-FFF2-40B4-BE49-F238E27FC236}">
                <a16:creationId xmlns:a16="http://schemas.microsoft.com/office/drawing/2014/main" id="{14DA6734-6430-1144-827A-C607F771603E}"/>
              </a:ext>
            </a:extLst>
          </p:cNvPr>
          <p:cNvSpPr/>
          <p:nvPr/>
        </p:nvSpPr>
        <p:spPr>
          <a:xfrm>
            <a:off x="3504203" y="2768973"/>
            <a:ext cx="3898084" cy="378960"/>
          </a:xfrm>
          <a:custGeom>
            <a:avLst/>
            <a:gdLst/>
            <a:ahLst/>
            <a:cxnLst>
              <a:cxn ang="0">
                <a:pos x="wd2" y="hd2"/>
              </a:cxn>
              <a:cxn ang="5400000">
                <a:pos x="wd2" y="hd2"/>
              </a:cxn>
              <a:cxn ang="10800000">
                <a:pos x="wd2" y="hd2"/>
              </a:cxn>
              <a:cxn ang="16200000">
                <a:pos x="wd2" y="hd2"/>
              </a:cxn>
            </a:cxnLst>
            <a:rect l="0" t="0" r="r" b="b"/>
            <a:pathLst>
              <a:path w="21600" h="21600" extrusionOk="0">
                <a:moveTo>
                  <a:pt x="21298" y="0"/>
                </a:moveTo>
                <a:lnTo>
                  <a:pt x="302" y="0"/>
                </a:lnTo>
                <a:cubicBezTo>
                  <a:pt x="135" y="0"/>
                  <a:pt x="0" y="2339"/>
                  <a:pt x="0" y="5228"/>
                </a:cubicBezTo>
                <a:lnTo>
                  <a:pt x="0" y="16372"/>
                </a:lnTo>
                <a:cubicBezTo>
                  <a:pt x="0" y="19261"/>
                  <a:pt x="135" y="21600"/>
                  <a:pt x="302" y="21600"/>
                </a:cubicBezTo>
                <a:lnTo>
                  <a:pt x="21298" y="21600"/>
                </a:lnTo>
                <a:cubicBezTo>
                  <a:pt x="21465" y="21600"/>
                  <a:pt x="21600" y="19261"/>
                  <a:pt x="21600" y="16372"/>
                </a:cubicBezTo>
                <a:lnTo>
                  <a:pt x="21600" y="5228"/>
                </a:lnTo>
                <a:cubicBezTo>
                  <a:pt x="21600" y="2339"/>
                  <a:pt x="21465" y="0"/>
                  <a:pt x="21298" y="0"/>
                </a:cubicBezTo>
                <a:close/>
              </a:path>
            </a:pathLst>
          </a:custGeom>
          <a:solidFill>
            <a:schemeClr val="accent1">
              <a:lumMod val="75000"/>
            </a:schemeClr>
          </a:solidFill>
          <a:ln w="12700">
            <a:miter lim="400000"/>
          </a:ln>
        </p:spPr>
        <p:style>
          <a:lnRef idx="0">
            <a:scrgbClr r="0" g="0" b="0"/>
          </a:lnRef>
          <a:fillRef idx="1001">
            <a:schemeClr val="dk2"/>
          </a:fillRef>
          <a:effectRef idx="0">
            <a:scrgbClr r="0" g="0" b="0"/>
          </a:effectRef>
          <a:fontRef idx="major"/>
        </p:style>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b="1" dirty="0">
                <a:solidFill>
                  <a:schemeClr val="bg1"/>
                </a:solidFill>
                <a:latin typeface="Calibri" panose="020F0502020204030204" pitchFamily="34" charset="0"/>
                <a:cs typeface="Calibri" panose="020F0502020204030204" pitchFamily="34" charset="0"/>
              </a:rPr>
              <a:t>Notification du contrevenant</a:t>
            </a:r>
          </a:p>
        </p:txBody>
      </p:sp>
      <p:cxnSp>
        <p:nvCxnSpPr>
          <p:cNvPr id="42" name="Connecteur en angle 41"/>
          <p:cNvCxnSpPr/>
          <p:nvPr/>
        </p:nvCxnSpPr>
        <p:spPr>
          <a:xfrm rot="10800000" flipV="1">
            <a:off x="2469914" y="3929310"/>
            <a:ext cx="893513" cy="310369"/>
          </a:xfrm>
          <a:prstGeom prst="bentConnector3">
            <a:avLst>
              <a:gd name="adj1" fmla="val 9995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53" name="Connecteur droit avec flèche 52"/>
          <p:cNvCxnSpPr/>
          <p:nvPr/>
        </p:nvCxnSpPr>
        <p:spPr>
          <a:xfrm>
            <a:off x="2455403" y="4646408"/>
            <a:ext cx="0" cy="690240"/>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58" name="Connecteur droit avec flèche 57"/>
          <p:cNvCxnSpPr/>
          <p:nvPr/>
        </p:nvCxnSpPr>
        <p:spPr>
          <a:xfrm>
            <a:off x="7064827" y="4132219"/>
            <a:ext cx="0" cy="1124219"/>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78" name="Connecteur en angle 77"/>
          <p:cNvCxnSpPr/>
          <p:nvPr/>
        </p:nvCxnSpPr>
        <p:spPr>
          <a:xfrm flipV="1">
            <a:off x="8068496" y="2470669"/>
            <a:ext cx="3080955" cy="2967810"/>
          </a:xfrm>
          <a:prstGeom prst="bentConnector3">
            <a:avLst>
              <a:gd name="adj1" fmla="val 100172"/>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01" name="Connecteur en angle 100"/>
          <p:cNvCxnSpPr/>
          <p:nvPr/>
        </p:nvCxnSpPr>
        <p:spPr>
          <a:xfrm rot="10800000" flipV="1">
            <a:off x="5029200" y="2290741"/>
            <a:ext cx="1416644" cy="478232"/>
          </a:xfrm>
          <a:prstGeom prst="bentConnector3">
            <a:avLst>
              <a:gd name="adj1" fmla="val 100715"/>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10" name="Connecteur en angle 109"/>
          <p:cNvCxnSpPr/>
          <p:nvPr/>
        </p:nvCxnSpPr>
        <p:spPr>
          <a:xfrm>
            <a:off x="7402287" y="2958453"/>
            <a:ext cx="1958450" cy="734965"/>
          </a:xfrm>
          <a:prstGeom prst="bentConnector3">
            <a:avLst>
              <a:gd name="adj1" fmla="val 100025"/>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31" name="Connecteur droit avec flèche 130"/>
          <p:cNvCxnSpPr/>
          <p:nvPr/>
        </p:nvCxnSpPr>
        <p:spPr>
          <a:xfrm>
            <a:off x="9360737" y="4056531"/>
            <a:ext cx="0" cy="433483"/>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139" name="Shape">
            <a:extLst>
              <a:ext uri="{FF2B5EF4-FFF2-40B4-BE49-F238E27FC236}">
                <a16:creationId xmlns:a16="http://schemas.microsoft.com/office/drawing/2014/main" id="{19B1B4DC-9802-E841-927F-BF626A73E29B}"/>
              </a:ext>
            </a:extLst>
          </p:cNvPr>
          <p:cNvSpPr/>
          <p:nvPr/>
        </p:nvSpPr>
        <p:spPr>
          <a:xfrm>
            <a:off x="3818518" y="6014945"/>
            <a:ext cx="2068583" cy="378960"/>
          </a:xfrm>
          <a:custGeom>
            <a:avLst/>
            <a:gdLst/>
            <a:ahLst/>
            <a:cxnLst>
              <a:cxn ang="0">
                <a:pos x="wd2" y="hd2"/>
              </a:cxn>
              <a:cxn ang="5400000">
                <a:pos x="wd2" y="hd2"/>
              </a:cxn>
              <a:cxn ang="10800000">
                <a:pos x="wd2" y="hd2"/>
              </a:cxn>
              <a:cxn ang="16200000">
                <a:pos x="wd2" y="hd2"/>
              </a:cxn>
            </a:cxnLst>
            <a:rect l="0" t="0" r="r" b="b"/>
            <a:pathLst>
              <a:path w="21600" h="21600" extrusionOk="0">
                <a:moveTo>
                  <a:pt x="20642" y="0"/>
                </a:moveTo>
                <a:lnTo>
                  <a:pt x="958" y="0"/>
                </a:lnTo>
                <a:cubicBezTo>
                  <a:pt x="428" y="0"/>
                  <a:pt x="0" y="2339"/>
                  <a:pt x="0" y="5228"/>
                </a:cubicBezTo>
                <a:lnTo>
                  <a:pt x="0" y="16372"/>
                </a:lnTo>
                <a:cubicBezTo>
                  <a:pt x="0" y="19261"/>
                  <a:pt x="428" y="21600"/>
                  <a:pt x="958" y="21600"/>
                </a:cubicBezTo>
                <a:lnTo>
                  <a:pt x="20642" y="21600"/>
                </a:lnTo>
                <a:cubicBezTo>
                  <a:pt x="21172" y="21600"/>
                  <a:pt x="21600" y="19261"/>
                  <a:pt x="21600" y="16372"/>
                </a:cubicBezTo>
                <a:lnTo>
                  <a:pt x="21600" y="5228"/>
                </a:lnTo>
                <a:cubicBezTo>
                  <a:pt x="21600" y="2339"/>
                  <a:pt x="21172" y="0"/>
                  <a:pt x="20642" y="0"/>
                </a:cubicBezTo>
                <a:close/>
              </a:path>
            </a:pathLst>
          </a:custGeom>
          <a:solidFill>
            <a:srgbClr val="C00000"/>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b="1" dirty="0">
                <a:solidFill>
                  <a:schemeClr val="bg1"/>
                </a:solidFill>
              </a:rPr>
              <a:t>Jugement</a:t>
            </a:r>
          </a:p>
        </p:txBody>
      </p:sp>
      <p:sp>
        <p:nvSpPr>
          <p:cNvPr id="140" name="ZoneTexte 139"/>
          <p:cNvSpPr txBox="1"/>
          <p:nvPr/>
        </p:nvSpPr>
        <p:spPr>
          <a:xfrm>
            <a:off x="4689154" y="5452989"/>
            <a:ext cx="790922" cy="276999"/>
          </a:xfrm>
          <a:prstGeom prst="rect">
            <a:avLst/>
          </a:prstGeom>
          <a:noFill/>
        </p:spPr>
        <p:txBody>
          <a:bodyPr wrap="none" rtlCol="0">
            <a:spAutoFit/>
          </a:bodyPr>
          <a:lstStyle/>
          <a:p>
            <a:r>
              <a:rPr lang="fr-FR" sz="1200" b="1" dirty="0">
                <a:solidFill>
                  <a:srgbClr val="C00000"/>
                </a:solidFill>
              </a:rPr>
              <a:t>Non payé</a:t>
            </a:r>
          </a:p>
        </p:txBody>
      </p:sp>
      <p:cxnSp>
        <p:nvCxnSpPr>
          <p:cNvPr id="141" name="Connecteur droit avec flèche 140"/>
          <p:cNvCxnSpPr/>
          <p:nvPr/>
        </p:nvCxnSpPr>
        <p:spPr>
          <a:xfrm>
            <a:off x="4730405" y="4118791"/>
            <a:ext cx="4881" cy="1896154"/>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143" name="ZoneTexte 142"/>
          <p:cNvSpPr txBox="1"/>
          <p:nvPr/>
        </p:nvSpPr>
        <p:spPr>
          <a:xfrm>
            <a:off x="3632644" y="4166500"/>
            <a:ext cx="487954" cy="276999"/>
          </a:xfrm>
          <a:prstGeom prst="rect">
            <a:avLst/>
          </a:prstGeom>
          <a:noFill/>
        </p:spPr>
        <p:txBody>
          <a:bodyPr wrap="none" rtlCol="0">
            <a:spAutoFit/>
          </a:bodyPr>
          <a:lstStyle/>
          <a:p>
            <a:r>
              <a:rPr lang="fr-FR" sz="1200" b="1" dirty="0">
                <a:solidFill>
                  <a:srgbClr val="C00000"/>
                </a:solidFill>
              </a:rPr>
              <a:t>payé</a:t>
            </a:r>
          </a:p>
        </p:txBody>
      </p:sp>
      <p:cxnSp>
        <p:nvCxnSpPr>
          <p:cNvPr id="145" name="Connecteur en angle 144"/>
          <p:cNvCxnSpPr/>
          <p:nvPr/>
        </p:nvCxnSpPr>
        <p:spPr>
          <a:xfrm rot="10800000">
            <a:off x="1478987" y="4403748"/>
            <a:ext cx="2341723" cy="1830131"/>
          </a:xfrm>
          <a:prstGeom prst="bentConnector3">
            <a:avLst>
              <a:gd name="adj1" fmla="val 11229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47" name="Connecteur droit avec flèche 146"/>
          <p:cNvCxnSpPr/>
          <p:nvPr/>
        </p:nvCxnSpPr>
        <p:spPr>
          <a:xfrm flipH="1">
            <a:off x="7036190" y="3147933"/>
            <a:ext cx="1985" cy="589552"/>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cxnSp>
        <p:nvCxnSpPr>
          <p:cNvPr id="150" name="Connecteur droit avec flèche 149"/>
          <p:cNvCxnSpPr/>
          <p:nvPr/>
        </p:nvCxnSpPr>
        <p:spPr>
          <a:xfrm flipH="1">
            <a:off x="8760060" y="1723601"/>
            <a:ext cx="1986" cy="377524"/>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152" name="Ellipse 151"/>
          <p:cNvSpPr/>
          <p:nvPr/>
        </p:nvSpPr>
        <p:spPr>
          <a:xfrm>
            <a:off x="7674240" y="4532653"/>
            <a:ext cx="328750" cy="3363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p>
        </p:txBody>
      </p:sp>
      <p:cxnSp>
        <p:nvCxnSpPr>
          <p:cNvPr id="154" name="Connecteur droit avec flèche 153"/>
          <p:cNvCxnSpPr>
            <a:endCxn id="152" idx="6"/>
          </p:cNvCxnSpPr>
          <p:nvPr/>
        </p:nvCxnSpPr>
        <p:spPr>
          <a:xfrm flipH="1">
            <a:off x="8002990" y="4683850"/>
            <a:ext cx="396957" cy="16964"/>
          </a:xfrm>
          <a:prstGeom prst="straightConnector1">
            <a:avLst/>
          </a:prstGeom>
          <a:ln>
            <a:solidFill>
              <a:schemeClr val="accent1">
                <a:lumMod val="50000"/>
              </a:schemeClr>
            </a:solidFill>
            <a:tailEnd type="triangle"/>
          </a:ln>
        </p:spPr>
        <p:style>
          <a:lnRef idx="3">
            <a:schemeClr val="accent5"/>
          </a:lnRef>
          <a:fillRef idx="0">
            <a:schemeClr val="accent5"/>
          </a:fillRef>
          <a:effectRef idx="2">
            <a:schemeClr val="accent5"/>
          </a:effectRef>
          <a:fontRef idx="minor">
            <a:schemeClr val="tx1"/>
          </a:fontRef>
        </p:style>
      </p:cxnSp>
      <p:sp>
        <p:nvSpPr>
          <p:cNvPr id="157" name="Ellipse 156"/>
          <p:cNvSpPr/>
          <p:nvPr/>
        </p:nvSpPr>
        <p:spPr>
          <a:xfrm>
            <a:off x="2280871" y="5330100"/>
            <a:ext cx="328750" cy="33632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dirty="0"/>
          </a:p>
        </p:txBody>
      </p:sp>
      <p:sp>
        <p:nvSpPr>
          <p:cNvPr id="34" name="Titre 4">
            <a:extLst>
              <a:ext uri="{FF2B5EF4-FFF2-40B4-BE49-F238E27FC236}">
                <a16:creationId xmlns:a16="http://schemas.microsoft.com/office/drawing/2014/main" id="{CBC7CE43-6AA0-43AB-B05D-92A4C8101F10}"/>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Cycle de vie d’un message d’infraction</a:t>
            </a:r>
          </a:p>
        </p:txBody>
      </p:sp>
    </p:spTree>
    <p:extLst>
      <p:ext uri="{BB962C8B-B14F-4D97-AF65-F5344CB8AC3E}">
        <p14:creationId xmlns:p14="http://schemas.microsoft.com/office/powerpoint/2010/main" val="3217296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3929695" y="1026168"/>
            <a:ext cx="5112568" cy="1608012"/>
            <a:chOff x="2117663" y="954160"/>
            <a:chExt cx="5112568" cy="1608012"/>
          </a:xfrm>
        </p:grpSpPr>
        <p:sp>
          <p:nvSpPr>
            <p:cNvPr id="3" name="AutoShape 5"/>
            <p:cNvSpPr>
              <a:spLocks noChangeArrowheads="1"/>
            </p:cNvSpPr>
            <p:nvPr/>
          </p:nvSpPr>
          <p:spPr bwMode="auto">
            <a:xfrm>
              <a:off x="2117663" y="954160"/>
              <a:ext cx="5112568" cy="1608012"/>
            </a:xfrm>
            <a:prstGeom prst="roundRect">
              <a:avLst>
                <a:gd name="adj" fmla="val 16667"/>
              </a:avLst>
            </a:prstGeom>
            <a:ln>
              <a:headEnd/>
              <a:tailEnd/>
            </a:ln>
          </p:spPr>
          <p:style>
            <a:lnRef idx="2">
              <a:schemeClr val="accent1"/>
            </a:lnRef>
            <a:fillRef idx="1">
              <a:schemeClr val="lt1"/>
            </a:fillRef>
            <a:effectRef idx="0">
              <a:schemeClr val="accent1"/>
            </a:effectRef>
            <a:fontRef idx="minor">
              <a:schemeClr val="dk1"/>
            </a:fontRef>
          </p:style>
          <p:txBody>
            <a:bodyPr/>
            <a:lstStyle/>
            <a:p>
              <a:pPr>
                <a:defRPr/>
              </a:pPr>
              <a:endParaRPr lang="fr-FR" kern="0" dirty="0">
                <a:solidFill>
                  <a:sysClr val="windowText" lastClr="000000"/>
                </a:solidFill>
              </a:endParaRPr>
            </a:p>
          </p:txBody>
        </p:sp>
        <p:sp>
          <p:nvSpPr>
            <p:cNvPr id="4" name="ZoneTexte 3"/>
            <p:cNvSpPr txBox="1"/>
            <p:nvPr/>
          </p:nvSpPr>
          <p:spPr>
            <a:xfrm>
              <a:off x="3803082" y="966046"/>
              <a:ext cx="1391728" cy="246221"/>
            </a:xfrm>
            <a:prstGeom prst="rect">
              <a:avLst/>
            </a:prstGeom>
            <a:noFill/>
          </p:spPr>
          <p:txBody>
            <a:bodyPr wrap="none" rtlCol="0">
              <a:spAutoFit/>
            </a:bodyPr>
            <a:lstStyle/>
            <a:p>
              <a:pPr algn="ctr">
                <a:defRPr/>
              </a:pPr>
              <a:r>
                <a:rPr lang="fr-FR" sz="1000" b="1" kern="0" dirty="0">
                  <a:solidFill>
                    <a:schemeClr val="accent1">
                      <a:lumMod val="50000"/>
                    </a:schemeClr>
                  </a:solidFill>
                  <a:latin typeface="Times New Roman" panose="02020603050405020304" pitchFamily="18" charset="0"/>
                  <a:cs typeface="Times New Roman" panose="02020603050405020304" pitchFamily="18" charset="0"/>
                </a:rPr>
                <a:t>Cellules de traitement</a:t>
              </a:r>
            </a:p>
          </p:txBody>
        </p:sp>
      </p:grpSp>
      <p:cxnSp>
        <p:nvCxnSpPr>
          <p:cNvPr id="5" name="Connecteur droit 4"/>
          <p:cNvCxnSpPr>
            <a:stCxn id="24" idx="4"/>
            <a:endCxn id="13" idx="0"/>
          </p:cNvCxnSpPr>
          <p:nvPr/>
        </p:nvCxnSpPr>
        <p:spPr bwMode="auto">
          <a:xfrm>
            <a:off x="6031298" y="2203614"/>
            <a:ext cx="1328495" cy="1"/>
          </a:xfrm>
          <a:prstGeom prst="line">
            <a:avLst/>
          </a:prstGeom>
          <a:noFill/>
          <a:ln w="3175" cap="flat" cmpd="sng" algn="ctr">
            <a:solidFill>
              <a:schemeClr val="bg1">
                <a:lumMod val="50000"/>
              </a:schemeClr>
            </a:solidFill>
            <a:prstDash val="solid"/>
            <a:headEnd type="none" w="med" len="med"/>
            <a:tailEnd type="arrow" w="med" len="med"/>
          </a:ln>
          <a:effectLst/>
        </p:spPr>
      </p:cxnSp>
      <p:grpSp>
        <p:nvGrpSpPr>
          <p:cNvPr id="6" name="Groupe 5"/>
          <p:cNvGrpSpPr/>
          <p:nvPr/>
        </p:nvGrpSpPr>
        <p:grpSpPr>
          <a:xfrm>
            <a:off x="2927648" y="1506271"/>
            <a:ext cx="1008112" cy="965721"/>
            <a:chOff x="1115616" y="1434262"/>
            <a:chExt cx="1008112" cy="965721"/>
          </a:xfrm>
        </p:grpSpPr>
        <p:grpSp>
          <p:nvGrpSpPr>
            <p:cNvPr id="7" name="Groupe 134"/>
            <p:cNvGrpSpPr/>
            <p:nvPr/>
          </p:nvGrpSpPr>
          <p:grpSpPr>
            <a:xfrm>
              <a:off x="1403648" y="1434262"/>
              <a:ext cx="360040" cy="360040"/>
              <a:chOff x="1043608" y="2708920"/>
              <a:chExt cx="566341" cy="576064"/>
            </a:xfrm>
          </p:grpSpPr>
          <p:pic>
            <p:nvPicPr>
              <p:cNvPr id="9" name="Picture 112"/>
              <p:cNvPicPr>
                <a:picLocks noChangeAspect="1" noChangeArrowheads="1"/>
              </p:cNvPicPr>
              <p:nvPr/>
            </p:nvPicPr>
            <p:blipFill>
              <a:blip r:embed="rId2" cstate="print"/>
              <a:srcRect l="10938" t="19922" r="49609" b="6119"/>
              <a:stretch>
                <a:fillRect/>
              </a:stretch>
            </p:blipFill>
            <p:spPr bwMode="auto">
              <a:xfrm>
                <a:off x="1043608" y="2708920"/>
                <a:ext cx="299517" cy="421899"/>
              </a:xfrm>
              <a:prstGeom prst="rect">
                <a:avLst/>
              </a:prstGeom>
              <a:noFill/>
              <a:ln w="9525">
                <a:noFill/>
                <a:miter lim="800000"/>
                <a:headEnd/>
                <a:tailEnd/>
              </a:ln>
              <a:effectLst>
                <a:outerShdw dist="35921" dir="2700000" algn="ctr" rotWithShape="0">
                  <a:srgbClr val="5490A8"/>
                </a:outerShdw>
              </a:effectLst>
            </p:spPr>
          </p:pic>
          <p:pic>
            <p:nvPicPr>
              <p:cNvPr id="10" name="Picture 112"/>
              <p:cNvPicPr>
                <a:picLocks noChangeAspect="1" noChangeArrowheads="1"/>
              </p:cNvPicPr>
              <p:nvPr/>
            </p:nvPicPr>
            <p:blipFill>
              <a:blip r:embed="rId2" cstate="print"/>
              <a:srcRect l="10938" t="19922" r="49609" b="6119"/>
              <a:stretch>
                <a:fillRect/>
              </a:stretch>
            </p:blipFill>
            <p:spPr bwMode="auto">
              <a:xfrm>
                <a:off x="1187624" y="2791077"/>
                <a:ext cx="299517" cy="421899"/>
              </a:xfrm>
              <a:prstGeom prst="rect">
                <a:avLst/>
              </a:prstGeom>
              <a:noFill/>
              <a:ln w="9525">
                <a:noFill/>
                <a:miter lim="800000"/>
                <a:headEnd/>
                <a:tailEnd/>
              </a:ln>
              <a:effectLst>
                <a:outerShdw dist="35921" dir="2700000" algn="ctr" rotWithShape="0">
                  <a:srgbClr val="5490A8"/>
                </a:outerShdw>
              </a:effectLst>
            </p:spPr>
          </p:pic>
          <p:pic>
            <p:nvPicPr>
              <p:cNvPr id="11" name="Picture 112"/>
              <p:cNvPicPr>
                <a:picLocks noChangeAspect="1" noChangeArrowheads="1"/>
              </p:cNvPicPr>
              <p:nvPr/>
            </p:nvPicPr>
            <p:blipFill>
              <a:blip r:embed="rId2" cstate="print"/>
              <a:srcRect l="10938" t="19922" r="49609" b="6119"/>
              <a:stretch>
                <a:fillRect/>
              </a:stretch>
            </p:blipFill>
            <p:spPr bwMode="auto">
              <a:xfrm>
                <a:off x="1310432" y="2863085"/>
                <a:ext cx="299517" cy="421899"/>
              </a:xfrm>
              <a:prstGeom prst="rect">
                <a:avLst/>
              </a:prstGeom>
              <a:noFill/>
              <a:ln w="9525">
                <a:noFill/>
                <a:miter lim="800000"/>
                <a:headEnd/>
                <a:tailEnd/>
              </a:ln>
              <a:effectLst>
                <a:outerShdw dist="35921" dir="2700000" algn="ctr" rotWithShape="0">
                  <a:srgbClr val="5490A8"/>
                </a:outerShdw>
              </a:effectLst>
            </p:spPr>
          </p:pic>
        </p:grpSp>
        <p:sp>
          <p:nvSpPr>
            <p:cNvPr id="8" name="ZoneTexte 7"/>
            <p:cNvSpPr txBox="1"/>
            <p:nvPr/>
          </p:nvSpPr>
          <p:spPr>
            <a:xfrm>
              <a:off x="1115616" y="1938318"/>
              <a:ext cx="1008112" cy="461665"/>
            </a:xfrm>
            <a:prstGeom prst="rect">
              <a:avLst/>
            </a:prstGeom>
            <a:noFill/>
          </p:spPr>
          <p:txBody>
            <a:bodyPr wrap="square" rtlCol="0">
              <a:spAutoFit/>
            </a:bodyPr>
            <a:lstStyle/>
            <a:p>
              <a:pPr algn="ctr">
                <a:defRPr/>
              </a:pPr>
              <a:r>
                <a:rPr lang="fr-FR" sz="800" b="1" kern="0" dirty="0">
                  <a:solidFill>
                    <a:srgbClr val="000000">
                      <a:lumMod val="65000"/>
                      <a:lumOff val="35000"/>
                    </a:srgbClr>
                  </a:solidFill>
                </a:rPr>
                <a:t>Envoi des Messages d’infractions</a:t>
              </a:r>
            </a:p>
          </p:txBody>
        </p:sp>
      </p:grpSp>
      <p:grpSp>
        <p:nvGrpSpPr>
          <p:cNvPr id="12" name="Groupe 11"/>
          <p:cNvGrpSpPr/>
          <p:nvPr/>
        </p:nvGrpSpPr>
        <p:grpSpPr>
          <a:xfrm>
            <a:off x="6241058" y="1610330"/>
            <a:ext cx="2447231" cy="1057752"/>
            <a:chOff x="4429025" y="1538322"/>
            <a:chExt cx="2447231" cy="1057752"/>
          </a:xfrm>
        </p:grpSpPr>
        <p:sp>
          <p:nvSpPr>
            <p:cNvPr id="13" name="Oval 62"/>
            <p:cNvSpPr>
              <a:spLocks noChangeArrowheads="1"/>
            </p:cNvSpPr>
            <p:nvPr/>
          </p:nvSpPr>
          <p:spPr bwMode="auto">
            <a:xfrm rot="16200000">
              <a:off x="5963564" y="1467358"/>
              <a:ext cx="496887" cy="1328496"/>
            </a:xfrm>
            <a:prstGeom prst="ellipse">
              <a:avLst/>
            </a:prstGeom>
            <a:solidFill>
              <a:srgbClr val="FFFFD9"/>
            </a:solidFill>
            <a:ln w="9525" algn="ctr">
              <a:solidFill>
                <a:srgbClr val="FEF250"/>
              </a:solidFill>
              <a:round/>
              <a:headEnd/>
              <a:tailEnd/>
            </a:ln>
            <a:effectLst/>
          </p:spPr>
          <p:txBody>
            <a:bodyPr vert="eaVert" wrap="none" anchor="ctr"/>
            <a:lstStyle/>
            <a:p>
              <a:pPr>
                <a:spcBef>
                  <a:spcPct val="100000"/>
                </a:spcBef>
                <a:buSzPct val="95000"/>
                <a:defRPr/>
              </a:pPr>
              <a:endParaRPr lang="fr-FR" kern="0" dirty="0">
                <a:solidFill>
                  <a:srgbClr val="494076"/>
                </a:solidFill>
                <a:latin typeface="Frutiger Roman" pitchFamily="34" charset="0"/>
              </a:endParaRPr>
            </a:p>
          </p:txBody>
        </p:sp>
        <p:sp>
          <p:nvSpPr>
            <p:cNvPr id="14" name="ZoneTexte 13"/>
            <p:cNvSpPr txBox="1"/>
            <p:nvPr/>
          </p:nvSpPr>
          <p:spPr>
            <a:xfrm>
              <a:off x="5757520" y="2380630"/>
              <a:ext cx="753732" cy="215444"/>
            </a:xfrm>
            <a:prstGeom prst="rect">
              <a:avLst/>
            </a:prstGeom>
            <a:noFill/>
          </p:spPr>
          <p:txBody>
            <a:bodyPr wrap="none" rtlCol="0">
              <a:spAutoFit/>
            </a:bodyPr>
            <a:lstStyle/>
            <a:p>
              <a:pPr>
                <a:defRPr/>
              </a:pPr>
              <a:r>
                <a:rPr lang="fr-FR" sz="800" b="1" kern="0" dirty="0">
                  <a:solidFill>
                    <a:srgbClr val="2D5CB9"/>
                  </a:solidFill>
                </a:rPr>
                <a:t>Verbalisation</a:t>
              </a:r>
            </a:p>
          </p:txBody>
        </p:sp>
        <p:sp>
          <p:nvSpPr>
            <p:cNvPr id="15" name="ZoneTexte 14"/>
            <p:cNvSpPr txBox="1"/>
            <p:nvPr/>
          </p:nvSpPr>
          <p:spPr>
            <a:xfrm>
              <a:off x="4429025" y="1562125"/>
              <a:ext cx="1323317" cy="338554"/>
            </a:xfrm>
            <a:prstGeom prst="rect">
              <a:avLst/>
            </a:prstGeom>
            <a:noFill/>
          </p:spPr>
          <p:txBody>
            <a:bodyPr wrap="square" rtlCol="0">
              <a:spAutoFit/>
            </a:bodyPr>
            <a:lstStyle/>
            <a:p>
              <a:pPr algn="ctr">
                <a:defRPr/>
              </a:pPr>
              <a:r>
                <a:rPr lang="fr-FR" sz="800" b="1" kern="0" dirty="0">
                  <a:solidFill>
                    <a:srgbClr val="2D5CB9">
                      <a:lumMod val="75000"/>
                    </a:srgbClr>
                  </a:solidFill>
                </a:rPr>
                <a:t>Identification auto du propriétaire </a:t>
              </a:r>
            </a:p>
          </p:txBody>
        </p:sp>
        <p:sp>
          <p:nvSpPr>
            <p:cNvPr id="16" name="ZoneTexte 15"/>
            <p:cNvSpPr txBox="1"/>
            <p:nvPr/>
          </p:nvSpPr>
          <p:spPr>
            <a:xfrm>
              <a:off x="5547759" y="1538322"/>
              <a:ext cx="1328495" cy="215444"/>
            </a:xfrm>
            <a:prstGeom prst="rect">
              <a:avLst/>
            </a:prstGeom>
            <a:noFill/>
          </p:spPr>
          <p:txBody>
            <a:bodyPr wrap="square" rtlCol="0">
              <a:spAutoFit/>
            </a:bodyPr>
            <a:lstStyle/>
            <a:p>
              <a:pPr algn="ctr">
                <a:defRPr/>
              </a:pPr>
              <a:r>
                <a:rPr lang="fr-FR" sz="800" b="1" kern="0" dirty="0">
                  <a:solidFill>
                    <a:srgbClr val="2D5CB9">
                      <a:lumMod val="75000"/>
                    </a:srgbClr>
                  </a:solidFill>
                </a:rPr>
                <a:t>Etablissement du PV</a:t>
              </a:r>
            </a:p>
          </p:txBody>
        </p:sp>
        <p:pic>
          <p:nvPicPr>
            <p:cNvPr id="19" name="Picture 1283" descr="Xp-MadB 002"/>
            <p:cNvPicPr>
              <a:picLocks noChangeAspect="1" noChangeArrowheads="1"/>
            </p:cNvPicPr>
            <p:nvPr/>
          </p:nvPicPr>
          <p:blipFill>
            <a:blip r:embed="rId3" cstate="print"/>
            <a:srcRect/>
            <a:stretch>
              <a:fillRect/>
            </a:stretch>
          </p:blipFill>
          <p:spPr bwMode="auto">
            <a:xfrm>
              <a:off x="6107125" y="1803986"/>
              <a:ext cx="348761" cy="359172"/>
            </a:xfrm>
            <a:prstGeom prst="rect">
              <a:avLst/>
            </a:prstGeom>
            <a:noFill/>
          </p:spPr>
        </p:pic>
        <p:pic>
          <p:nvPicPr>
            <p:cNvPr id="20" name="Picture 177" descr="user2"/>
            <p:cNvPicPr>
              <a:picLocks noChangeAspect="1" noChangeArrowheads="1"/>
            </p:cNvPicPr>
            <p:nvPr/>
          </p:nvPicPr>
          <p:blipFill>
            <a:blip r:embed="rId4" cstate="print"/>
            <a:srcRect/>
            <a:stretch>
              <a:fillRect/>
            </a:stretch>
          </p:blipFill>
          <p:spPr bwMode="auto">
            <a:xfrm flipH="1">
              <a:off x="5857706" y="1988840"/>
              <a:ext cx="325240" cy="288032"/>
            </a:xfrm>
            <a:prstGeom prst="rect">
              <a:avLst/>
            </a:prstGeom>
            <a:noFill/>
          </p:spPr>
        </p:pic>
      </p:grpSp>
      <p:grpSp>
        <p:nvGrpSpPr>
          <p:cNvPr id="21" name="Groupe 20"/>
          <p:cNvGrpSpPr/>
          <p:nvPr/>
        </p:nvGrpSpPr>
        <p:grpSpPr>
          <a:xfrm>
            <a:off x="4213355" y="1600805"/>
            <a:ext cx="2097623" cy="1067277"/>
            <a:chOff x="2401322" y="1528797"/>
            <a:chExt cx="2097623" cy="1067277"/>
          </a:xfrm>
        </p:grpSpPr>
        <p:sp>
          <p:nvSpPr>
            <p:cNvPr id="22" name="ZoneTexte 21"/>
            <p:cNvSpPr txBox="1"/>
            <p:nvPr/>
          </p:nvSpPr>
          <p:spPr>
            <a:xfrm>
              <a:off x="3389461" y="1528797"/>
              <a:ext cx="1109484" cy="338554"/>
            </a:xfrm>
            <a:prstGeom prst="rect">
              <a:avLst/>
            </a:prstGeom>
            <a:noFill/>
          </p:spPr>
          <p:txBody>
            <a:bodyPr wrap="square" rtlCol="0">
              <a:spAutoFit/>
            </a:bodyPr>
            <a:lstStyle/>
            <a:p>
              <a:pPr algn="ctr">
                <a:defRPr/>
              </a:pPr>
              <a:r>
                <a:rPr lang="fr-FR" sz="800" b="1" kern="0" dirty="0">
                  <a:solidFill>
                    <a:srgbClr val="2D5CB9">
                      <a:lumMod val="75000"/>
                    </a:srgbClr>
                  </a:solidFill>
                </a:rPr>
                <a:t>Saisie de numéro d’immatriculation</a:t>
              </a:r>
            </a:p>
          </p:txBody>
        </p:sp>
        <p:grpSp>
          <p:nvGrpSpPr>
            <p:cNvPr id="23" name="Groupe 22"/>
            <p:cNvGrpSpPr/>
            <p:nvPr/>
          </p:nvGrpSpPr>
          <p:grpSpPr>
            <a:xfrm>
              <a:off x="2401322" y="1532409"/>
              <a:ext cx="1817943" cy="1063665"/>
              <a:chOff x="2401322" y="1532409"/>
              <a:chExt cx="1817943" cy="1063665"/>
            </a:xfrm>
          </p:grpSpPr>
          <p:sp>
            <p:nvSpPr>
              <p:cNvPr id="24" name="Oval 62"/>
              <p:cNvSpPr>
                <a:spLocks noChangeArrowheads="1"/>
              </p:cNvSpPr>
              <p:nvPr/>
            </p:nvSpPr>
            <p:spPr bwMode="auto">
              <a:xfrm rot="16200000">
                <a:off x="3166731" y="1327516"/>
                <a:ext cx="496887" cy="1608180"/>
              </a:xfrm>
              <a:prstGeom prst="ellipse">
                <a:avLst/>
              </a:prstGeom>
              <a:solidFill>
                <a:srgbClr val="FFFFD9"/>
              </a:solidFill>
              <a:ln w="9525" algn="ctr">
                <a:solidFill>
                  <a:srgbClr val="FEF250"/>
                </a:solidFill>
                <a:round/>
                <a:headEnd/>
                <a:tailEnd/>
              </a:ln>
              <a:effectLst/>
            </p:spPr>
            <p:txBody>
              <a:bodyPr vert="eaVert" wrap="none" anchor="ctr"/>
              <a:lstStyle/>
              <a:p>
                <a:pPr>
                  <a:spcBef>
                    <a:spcPct val="100000"/>
                  </a:spcBef>
                  <a:buSzPct val="95000"/>
                  <a:buFontTx/>
                  <a:buChar char="•"/>
                  <a:defRPr/>
                </a:pPr>
                <a:endParaRPr lang="fr-FR" kern="0" dirty="0">
                  <a:solidFill>
                    <a:srgbClr val="494076"/>
                  </a:solidFill>
                  <a:latin typeface="Frutiger Roman" pitchFamily="34" charset="0"/>
                </a:endParaRPr>
              </a:p>
            </p:txBody>
          </p:sp>
          <p:sp>
            <p:nvSpPr>
              <p:cNvPr id="25" name="ZoneTexte 24"/>
              <p:cNvSpPr txBox="1"/>
              <p:nvPr/>
            </p:nvSpPr>
            <p:spPr>
              <a:xfrm>
                <a:off x="2833370" y="2380630"/>
                <a:ext cx="705642" cy="215444"/>
              </a:xfrm>
              <a:prstGeom prst="rect">
                <a:avLst/>
              </a:prstGeom>
              <a:noFill/>
            </p:spPr>
            <p:txBody>
              <a:bodyPr wrap="none" rtlCol="0">
                <a:spAutoFit/>
              </a:bodyPr>
              <a:lstStyle/>
              <a:p>
                <a:pPr>
                  <a:defRPr/>
                </a:pPr>
                <a:r>
                  <a:rPr lang="fr-FR" sz="800" b="1" kern="0" dirty="0">
                    <a:solidFill>
                      <a:srgbClr val="2D5CB9"/>
                    </a:solidFill>
                  </a:rPr>
                  <a:t>LAPI / Saisie</a:t>
                </a:r>
              </a:p>
            </p:txBody>
          </p:sp>
          <p:sp>
            <p:nvSpPr>
              <p:cNvPr id="26" name="ZoneTexte 25"/>
              <p:cNvSpPr txBox="1"/>
              <p:nvPr/>
            </p:nvSpPr>
            <p:spPr>
              <a:xfrm>
                <a:off x="2401322" y="1532409"/>
                <a:ext cx="1048812" cy="215444"/>
              </a:xfrm>
              <a:prstGeom prst="rect">
                <a:avLst/>
              </a:prstGeom>
              <a:noFill/>
            </p:spPr>
            <p:txBody>
              <a:bodyPr wrap="square" rtlCol="0">
                <a:spAutoFit/>
              </a:bodyPr>
              <a:lstStyle/>
              <a:p>
                <a:pPr algn="ctr">
                  <a:defRPr/>
                </a:pPr>
                <a:r>
                  <a:rPr lang="fr-FR" sz="800" b="1" kern="0" dirty="0">
                    <a:solidFill>
                      <a:srgbClr val="2D5CB9">
                        <a:lumMod val="75000"/>
                      </a:srgbClr>
                    </a:solidFill>
                    <a:latin typeface="Times New Roman" panose="02020603050405020304" pitchFamily="18" charset="0"/>
                    <a:cs typeface="Times New Roman" panose="02020603050405020304" pitchFamily="18" charset="0"/>
                  </a:rPr>
                  <a:t>Décryptage photo</a:t>
                </a:r>
              </a:p>
            </p:txBody>
          </p:sp>
          <p:pic>
            <p:nvPicPr>
              <p:cNvPr id="29" name="Picture 4" descr="C:\Users\Fabrice BARBIN\AppData\Local\Microsoft\Windows\Temporary Internet Files\Content.IE5\I4KQOPEV\MCj04339420000[1].png"/>
              <p:cNvPicPr>
                <a:picLocks noChangeAspect="1" noChangeArrowheads="1"/>
              </p:cNvPicPr>
              <p:nvPr/>
            </p:nvPicPr>
            <p:blipFill>
              <a:blip r:embed="rId5" cstate="print"/>
              <a:srcRect/>
              <a:stretch>
                <a:fillRect/>
              </a:stretch>
            </p:blipFill>
            <p:spPr bwMode="auto">
              <a:xfrm>
                <a:off x="2689354" y="1762100"/>
                <a:ext cx="514772" cy="514772"/>
              </a:xfrm>
              <a:prstGeom prst="rect">
                <a:avLst/>
              </a:prstGeom>
              <a:noFill/>
              <a:ln w="9525">
                <a:noFill/>
                <a:miter lim="800000"/>
                <a:headEnd/>
                <a:tailEnd/>
              </a:ln>
            </p:spPr>
          </p:pic>
          <p:pic>
            <p:nvPicPr>
              <p:cNvPr id="30" name="Picture 4" descr="C:\Users\Fabrice BARBIN\AppData\Local\Microsoft\Windows\Temporary Internet Files\Content.IE5\I4KQOPEV\MCj04339420000[1].png"/>
              <p:cNvPicPr>
                <a:picLocks noChangeAspect="1" noChangeArrowheads="1"/>
              </p:cNvPicPr>
              <p:nvPr/>
            </p:nvPicPr>
            <p:blipFill>
              <a:blip r:embed="rId5" cstate="print"/>
              <a:srcRect/>
              <a:stretch>
                <a:fillRect/>
              </a:stretch>
            </p:blipFill>
            <p:spPr bwMode="auto">
              <a:xfrm>
                <a:off x="3144594" y="1762100"/>
                <a:ext cx="514772" cy="514772"/>
              </a:xfrm>
              <a:prstGeom prst="rect">
                <a:avLst/>
              </a:prstGeom>
              <a:noFill/>
              <a:ln w="9525">
                <a:noFill/>
                <a:miter lim="800000"/>
                <a:headEnd/>
                <a:tailEnd/>
              </a:ln>
            </p:spPr>
          </p:pic>
          <p:pic>
            <p:nvPicPr>
              <p:cNvPr id="31" name="Picture 4" descr="C:\Users\Fabrice BARBIN\AppData\Local\Microsoft\Windows\Temporary Internet Files\Content.IE5\I4KQOPEV\MCj04339420000[1].png"/>
              <p:cNvPicPr>
                <a:picLocks noChangeAspect="1" noChangeArrowheads="1"/>
              </p:cNvPicPr>
              <p:nvPr/>
            </p:nvPicPr>
            <p:blipFill>
              <a:blip r:embed="rId5" cstate="print"/>
              <a:srcRect/>
              <a:stretch>
                <a:fillRect/>
              </a:stretch>
            </p:blipFill>
            <p:spPr bwMode="auto">
              <a:xfrm>
                <a:off x="3612758" y="1762100"/>
                <a:ext cx="514772" cy="514772"/>
              </a:xfrm>
              <a:prstGeom prst="rect">
                <a:avLst/>
              </a:prstGeom>
              <a:noFill/>
              <a:ln w="9525">
                <a:noFill/>
                <a:miter lim="800000"/>
                <a:headEnd/>
                <a:tailEnd/>
              </a:ln>
            </p:spPr>
          </p:pic>
        </p:grpSp>
      </p:grpSp>
      <p:sp>
        <p:nvSpPr>
          <p:cNvPr id="32" name="ZoneTexte 31"/>
          <p:cNvSpPr txBox="1"/>
          <p:nvPr/>
        </p:nvSpPr>
        <p:spPr>
          <a:xfrm>
            <a:off x="6744072" y="3178050"/>
            <a:ext cx="2448272" cy="215444"/>
          </a:xfrm>
          <a:prstGeom prst="rect">
            <a:avLst/>
          </a:prstGeom>
          <a:noFill/>
        </p:spPr>
        <p:txBody>
          <a:bodyPr wrap="square" rtlCol="0">
            <a:spAutoFit/>
          </a:bodyPr>
          <a:lstStyle/>
          <a:p>
            <a:pPr>
              <a:defRPr/>
            </a:pPr>
            <a:r>
              <a:rPr lang="fr-FR" sz="800" b="1" kern="0" dirty="0">
                <a:solidFill>
                  <a:srgbClr val="2D5CB9"/>
                </a:solidFill>
              </a:rPr>
              <a:t>Envoi de PV à l’adresse du contrevenant </a:t>
            </a:r>
          </a:p>
        </p:txBody>
      </p:sp>
      <p:grpSp>
        <p:nvGrpSpPr>
          <p:cNvPr id="33" name="Groupe 32"/>
          <p:cNvGrpSpPr/>
          <p:nvPr/>
        </p:nvGrpSpPr>
        <p:grpSpPr>
          <a:xfrm>
            <a:off x="9768409" y="3115246"/>
            <a:ext cx="851515" cy="710877"/>
            <a:chOff x="7956376" y="3043237"/>
            <a:chExt cx="851515" cy="710877"/>
          </a:xfrm>
        </p:grpSpPr>
        <p:pic>
          <p:nvPicPr>
            <p:cNvPr id="34" name="Picture 81" descr="User-256x25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0392" y="3043237"/>
              <a:ext cx="497093" cy="49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ZoneTexte 34"/>
            <p:cNvSpPr txBox="1"/>
            <p:nvPr/>
          </p:nvSpPr>
          <p:spPr>
            <a:xfrm>
              <a:off x="7956376" y="3538670"/>
              <a:ext cx="851515" cy="215444"/>
            </a:xfrm>
            <a:prstGeom prst="rect">
              <a:avLst/>
            </a:prstGeom>
            <a:noFill/>
          </p:spPr>
          <p:txBody>
            <a:bodyPr wrap="square" rtlCol="0">
              <a:spAutoFit/>
            </a:bodyPr>
            <a:lstStyle/>
            <a:p>
              <a:pPr>
                <a:defRPr/>
              </a:pPr>
              <a:r>
                <a:rPr lang="fr-FR" sz="800" b="1" kern="0" dirty="0">
                  <a:solidFill>
                    <a:srgbClr val="2D5CB9"/>
                  </a:solidFill>
                </a:rPr>
                <a:t>Contervenant </a:t>
              </a:r>
            </a:p>
          </p:txBody>
        </p:sp>
      </p:grpSp>
      <p:grpSp>
        <p:nvGrpSpPr>
          <p:cNvPr id="36" name="Groupe 35"/>
          <p:cNvGrpSpPr/>
          <p:nvPr/>
        </p:nvGrpSpPr>
        <p:grpSpPr>
          <a:xfrm>
            <a:off x="7032104" y="5054014"/>
            <a:ext cx="2117596" cy="1471330"/>
            <a:chOff x="5406732" y="4982006"/>
            <a:chExt cx="2117596" cy="1471330"/>
          </a:xfrm>
        </p:grpSpPr>
        <p:sp>
          <p:nvSpPr>
            <p:cNvPr id="37" name="AutoShape 5"/>
            <p:cNvSpPr>
              <a:spLocks noChangeArrowheads="1"/>
            </p:cNvSpPr>
            <p:nvPr/>
          </p:nvSpPr>
          <p:spPr bwMode="auto">
            <a:xfrm>
              <a:off x="5406732" y="4982006"/>
              <a:ext cx="1973580" cy="1471330"/>
            </a:xfrm>
            <a:prstGeom prst="roundRect">
              <a:avLst>
                <a:gd name="adj" fmla="val 16667"/>
              </a:avLst>
            </a:prstGeom>
            <a:solidFill>
              <a:schemeClr val="accent2">
                <a:lumMod val="25000"/>
                <a:lumOff val="75000"/>
                <a:alpha val="41000"/>
              </a:schemeClr>
            </a:solidFill>
            <a:ln w="9525" algn="ctr">
              <a:solidFill>
                <a:srgbClr val="FFFFFF"/>
              </a:solidFill>
              <a:round/>
              <a:headEnd/>
              <a:tailEnd/>
            </a:ln>
            <a:effectLst/>
          </p:spPr>
          <p:txBody>
            <a:bodyPr/>
            <a:lstStyle/>
            <a:p>
              <a:pPr>
                <a:defRPr/>
              </a:pPr>
              <a:endParaRPr lang="fr-FR" kern="0" dirty="0">
                <a:solidFill>
                  <a:sysClr val="windowText" lastClr="000000"/>
                </a:solidFill>
              </a:endParaRPr>
            </a:p>
          </p:txBody>
        </p:sp>
        <p:pic>
          <p:nvPicPr>
            <p:cNvPr id="38" name="Picture 16" descr="MCj04339430000[1].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10788" y="5805264"/>
              <a:ext cx="385762"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81" descr="User-256x25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8483" y="6071329"/>
              <a:ext cx="3524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ZoneTexte 40"/>
            <p:cNvSpPr txBox="1"/>
            <p:nvPr/>
          </p:nvSpPr>
          <p:spPr>
            <a:xfrm>
              <a:off x="6414844" y="5523144"/>
              <a:ext cx="1109484" cy="215444"/>
            </a:xfrm>
            <a:prstGeom prst="rect">
              <a:avLst/>
            </a:prstGeom>
            <a:noFill/>
          </p:spPr>
          <p:txBody>
            <a:bodyPr wrap="square" rtlCol="0">
              <a:spAutoFit/>
            </a:bodyPr>
            <a:lstStyle/>
            <a:p>
              <a:pPr algn="ctr">
                <a:defRPr/>
              </a:pPr>
              <a:r>
                <a:rPr lang="fr-FR" sz="800" b="1" kern="0" dirty="0">
                  <a:solidFill>
                    <a:srgbClr val="2D5CB9">
                      <a:lumMod val="75000"/>
                    </a:srgbClr>
                  </a:solidFill>
                </a:rPr>
                <a:t>Notifier le paiement</a:t>
              </a:r>
            </a:p>
          </p:txBody>
        </p:sp>
        <p:sp>
          <p:nvSpPr>
            <p:cNvPr id="42" name="ZoneTexte 41"/>
            <p:cNvSpPr txBox="1"/>
            <p:nvPr/>
          </p:nvSpPr>
          <p:spPr>
            <a:xfrm>
              <a:off x="5426705" y="5526756"/>
              <a:ext cx="1048812" cy="215444"/>
            </a:xfrm>
            <a:prstGeom prst="rect">
              <a:avLst/>
            </a:prstGeom>
            <a:noFill/>
          </p:spPr>
          <p:txBody>
            <a:bodyPr wrap="square" rtlCol="0">
              <a:spAutoFit/>
            </a:bodyPr>
            <a:lstStyle/>
            <a:p>
              <a:pPr algn="ctr">
                <a:defRPr/>
              </a:pPr>
              <a:r>
                <a:rPr lang="fr-FR" sz="800" b="1" kern="0" dirty="0">
                  <a:solidFill>
                    <a:srgbClr val="2D5CB9">
                      <a:lumMod val="75000"/>
                    </a:srgbClr>
                  </a:solidFill>
                </a:rPr>
                <a:t>Encaissement </a:t>
              </a:r>
            </a:p>
          </p:txBody>
        </p:sp>
        <p:sp>
          <p:nvSpPr>
            <p:cNvPr id="43" name="ZoneTexte 42"/>
            <p:cNvSpPr txBox="1"/>
            <p:nvPr/>
          </p:nvSpPr>
          <p:spPr>
            <a:xfrm>
              <a:off x="5791845" y="5235112"/>
              <a:ext cx="344966" cy="307777"/>
            </a:xfrm>
            <a:prstGeom prst="rect">
              <a:avLst/>
            </a:prstGeom>
            <a:noFill/>
          </p:spPr>
          <p:txBody>
            <a:bodyPr wrap="none" rtlCol="0">
              <a:spAutoFit/>
            </a:bodyPr>
            <a:lstStyle/>
            <a:p>
              <a:pPr>
                <a:defRPr/>
              </a:pPr>
              <a:r>
                <a:rPr kumimoji="1" lang="fr-FR" sz="1400" kern="0" dirty="0">
                  <a:solidFill>
                    <a:srgbClr val="2D5CB9">
                      <a:lumMod val="75000"/>
                    </a:srgbClr>
                  </a:solidFill>
                  <a:latin typeface="Arial"/>
                  <a:sym typeface="Wingdings" pitchFamily="2" charset="2"/>
                </a:rPr>
                <a:t></a:t>
              </a:r>
              <a:endParaRPr lang="fr-FR" sz="1400" kern="0" dirty="0">
                <a:solidFill>
                  <a:srgbClr val="2D5CB9">
                    <a:lumMod val="75000"/>
                  </a:srgbClr>
                </a:solidFill>
              </a:endParaRPr>
            </a:p>
          </p:txBody>
        </p:sp>
        <p:sp>
          <p:nvSpPr>
            <p:cNvPr id="44" name="ZoneTexte 43"/>
            <p:cNvSpPr txBox="1"/>
            <p:nvPr/>
          </p:nvSpPr>
          <p:spPr>
            <a:xfrm>
              <a:off x="6727949" y="5235112"/>
              <a:ext cx="344966" cy="307777"/>
            </a:xfrm>
            <a:prstGeom prst="rect">
              <a:avLst/>
            </a:prstGeom>
            <a:noFill/>
          </p:spPr>
          <p:txBody>
            <a:bodyPr wrap="none" rtlCol="0">
              <a:spAutoFit/>
            </a:bodyPr>
            <a:lstStyle/>
            <a:p>
              <a:pPr>
                <a:defRPr/>
              </a:pPr>
              <a:r>
                <a:rPr kumimoji="1" lang="fr-FR" sz="1400" kern="0" dirty="0">
                  <a:solidFill>
                    <a:srgbClr val="2D5CB9">
                      <a:lumMod val="75000"/>
                    </a:srgbClr>
                  </a:solidFill>
                  <a:latin typeface="Arial"/>
                  <a:sym typeface="Wingdings" pitchFamily="2" charset="2"/>
                </a:rPr>
                <a:t></a:t>
              </a:r>
              <a:endParaRPr lang="fr-FR" sz="1400" kern="0" dirty="0">
                <a:solidFill>
                  <a:srgbClr val="2D5CB9">
                    <a:lumMod val="75000"/>
                  </a:srgbClr>
                </a:solidFill>
              </a:endParaRPr>
            </a:p>
          </p:txBody>
        </p:sp>
      </p:grpSp>
      <p:sp>
        <p:nvSpPr>
          <p:cNvPr id="45" name="Oval 6"/>
          <p:cNvSpPr>
            <a:spLocks noChangeArrowheads="1"/>
          </p:cNvSpPr>
          <p:nvPr/>
        </p:nvSpPr>
        <p:spPr bwMode="gray">
          <a:xfrm>
            <a:off x="5951985" y="3106042"/>
            <a:ext cx="720563" cy="648072"/>
          </a:xfrm>
          <a:prstGeom prst="ellipse">
            <a:avLst/>
          </a:prstGeom>
          <a:solidFill>
            <a:srgbClr val="CE2455"/>
          </a:solidFill>
          <a:ln w="9525" algn="ctr">
            <a:solidFill>
              <a:schemeClr val="bg1"/>
            </a:solidFill>
            <a:round/>
            <a:headEnd/>
            <a:tailEnd/>
          </a:ln>
          <a:effectLst/>
        </p:spPr>
        <p:txBody>
          <a:bodyPr wrap="none" lIns="0" tIns="0" rIns="0" bIns="0"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fontAlgn="auto">
              <a:spcBef>
                <a:spcPts val="0"/>
              </a:spcBef>
              <a:spcAft>
                <a:spcPts val="0"/>
              </a:spcAft>
              <a:defRPr/>
            </a:pPr>
            <a:r>
              <a:rPr lang="en-GB" sz="1200" b="1" dirty="0">
                <a:solidFill>
                  <a:schemeClr val="bg1"/>
                </a:solidFill>
                <a:latin typeface="Arial"/>
                <a:cs typeface="+mn-cs"/>
              </a:rPr>
              <a:t>SGI</a:t>
            </a:r>
          </a:p>
          <a:p>
            <a:pPr algn="ctr" fontAlgn="auto">
              <a:spcBef>
                <a:spcPts val="0"/>
              </a:spcBef>
              <a:spcAft>
                <a:spcPts val="0"/>
              </a:spcAft>
              <a:defRPr/>
            </a:pPr>
            <a:r>
              <a:rPr lang="en-GB" sz="1000" b="1" dirty="0">
                <a:solidFill>
                  <a:schemeClr val="bg1"/>
                </a:solidFill>
                <a:latin typeface="Arial"/>
                <a:cs typeface="+mn-cs"/>
              </a:rPr>
              <a:t>(Central)</a:t>
            </a:r>
            <a:endParaRPr lang="en-GB" sz="1200" b="1" dirty="0">
              <a:solidFill>
                <a:schemeClr val="bg1"/>
              </a:solidFill>
              <a:latin typeface="Arial"/>
              <a:cs typeface="+mn-cs"/>
            </a:endParaRPr>
          </a:p>
        </p:txBody>
      </p:sp>
      <p:cxnSp>
        <p:nvCxnSpPr>
          <p:cNvPr id="46" name="Connecteur droit avec flèche 45"/>
          <p:cNvCxnSpPr/>
          <p:nvPr/>
        </p:nvCxnSpPr>
        <p:spPr>
          <a:xfrm>
            <a:off x="6678704" y="3973894"/>
            <a:ext cx="1080120" cy="1080120"/>
          </a:xfrm>
          <a:prstGeom prst="straightConnector1">
            <a:avLst/>
          </a:prstGeom>
          <a:ln w="3175" cmpd="sng">
            <a:solidFill>
              <a:srgbClr val="7F7F7F"/>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p:nvPr/>
        </p:nvCxnSpPr>
        <p:spPr>
          <a:xfrm>
            <a:off x="6816080" y="3394075"/>
            <a:ext cx="2564540" cy="16045"/>
          </a:xfrm>
          <a:prstGeom prst="straightConnector1">
            <a:avLst/>
          </a:prstGeom>
          <a:ln w="3175" cmpd="sng">
            <a:solidFill>
              <a:srgbClr val="7F7F7F"/>
            </a:solidFill>
            <a:tailEnd type="arrow"/>
          </a:ln>
        </p:spPr>
        <p:style>
          <a:lnRef idx="1">
            <a:schemeClr val="accent1"/>
          </a:lnRef>
          <a:fillRef idx="0">
            <a:schemeClr val="accent1"/>
          </a:fillRef>
          <a:effectRef idx="0">
            <a:schemeClr val="accent1"/>
          </a:effectRef>
          <a:fontRef idx="minor">
            <a:schemeClr val="tx1"/>
          </a:fontRef>
        </p:style>
      </p:cxnSp>
      <p:cxnSp>
        <p:nvCxnSpPr>
          <p:cNvPr id="48" name="Connecteur droit avec flèche 47"/>
          <p:cNvCxnSpPr/>
          <p:nvPr/>
        </p:nvCxnSpPr>
        <p:spPr>
          <a:xfrm flipH="1">
            <a:off x="5951985" y="3826122"/>
            <a:ext cx="206633" cy="1227892"/>
          </a:xfrm>
          <a:prstGeom prst="straightConnector1">
            <a:avLst/>
          </a:prstGeom>
          <a:ln w="38100">
            <a:tailEnd type="arrow"/>
          </a:ln>
        </p:spPr>
        <p:style>
          <a:lnRef idx="3">
            <a:schemeClr val="accent4"/>
          </a:lnRef>
          <a:fillRef idx="0">
            <a:schemeClr val="accent4"/>
          </a:fillRef>
          <a:effectRef idx="2">
            <a:schemeClr val="accent4"/>
          </a:effectRef>
          <a:fontRef idx="minor">
            <a:schemeClr val="tx1"/>
          </a:fontRef>
        </p:style>
      </p:cxnSp>
      <p:sp>
        <p:nvSpPr>
          <p:cNvPr id="49" name="ZoneTexte 48"/>
          <p:cNvSpPr txBox="1"/>
          <p:nvPr/>
        </p:nvSpPr>
        <p:spPr>
          <a:xfrm>
            <a:off x="6748364" y="4458816"/>
            <a:ext cx="787797" cy="338554"/>
          </a:xfrm>
          <a:prstGeom prst="rect">
            <a:avLst/>
          </a:prstGeom>
          <a:solidFill>
            <a:srgbClr val="FFFFFF"/>
          </a:solidFill>
        </p:spPr>
        <p:txBody>
          <a:bodyPr wrap="square" rtlCol="0">
            <a:spAutoFit/>
          </a:bodyPr>
          <a:lstStyle/>
          <a:p>
            <a:pPr>
              <a:defRPr/>
            </a:pPr>
            <a:r>
              <a:rPr lang="fr-FR" sz="800" b="1" i="1" kern="0" dirty="0">
                <a:solidFill>
                  <a:srgbClr val="7F7F7F"/>
                </a:solidFill>
              </a:rPr>
              <a:t>Notification TGR</a:t>
            </a:r>
          </a:p>
        </p:txBody>
      </p:sp>
      <p:sp>
        <p:nvSpPr>
          <p:cNvPr id="50" name="ZoneTexte 49"/>
          <p:cNvSpPr txBox="1"/>
          <p:nvPr/>
        </p:nvSpPr>
        <p:spPr>
          <a:xfrm>
            <a:off x="5639427" y="4283121"/>
            <a:ext cx="936104" cy="338554"/>
          </a:xfrm>
          <a:prstGeom prst="rect">
            <a:avLst/>
          </a:prstGeom>
          <a:solidFill>
            <a:srgbClr val="FFFFFF"/>
          </a:solidFill>
        </p:spPr>
        <p:txBody>
          <a:bodyPr wrap="square" rtlCol="0">
            <a:spAutoFit/>
          </a:bodyPr>
          <a:lstStyle/>
          <a:p>
            <a:pPr>
              <a:defRPr/>
            </a:pPr>
            <a:r>
              <a:rPr lang="fr-FR" sz="800" b="1" i="1" kern="0" dirty="0">
                <a:solidFill>
                  <a:srgbClr val="7F7F7F"/>
                </a:solidFill>
              </a:rPr>
              <a:t>Notification Ministère justice</a:t>
            </a:r>
          </a:p>
        </p:txBody>
      </p:sp>
      <p:cxnSp>
        <p:nvCxnSpPr>
          <p:cNvPr id="51" name="Connecteur droit 50"/>
          <p:cNvCxnSpPr/>
          <p:nvPr/>
        </p:nvCxnSpPr>
        <p:spPr bwMode="auto">
          <a:xfrm>
            <a:off x="5015880" y="3068960"/>
            <a:ext cx="864096" cy="216024"/>
          </a:xfrm>
          <a:prstGeom prst="line">
            <a:avLst/>
          </a:prstGeom>
          <a:noFill/>
          <a:ln w="28575" cap="flat" cmpd="sng" algn="ctr">
            <a:solidFill>
              <a:schemeClr val="accent6">
                <a:lumMod val="75000"/>
              </a:schemeClr>
            </a:solidFill>
            <a:prstDash val="solid"/>
            <a:headEnd type="none" w="med" len="med"/>
            <a:tailEnd type="arrow" w="med" len="med"/>
          </a:ln>
          <a:effectLst/>
        </p:spPr>
      </p:cxnSp>
      <p:cxnSp>
        <p:nvCxnSpPr>
          <p:cNvPr id="52" name="Connecteur droit avec flèche 51"/>
          <p:cNvCxnSpPr/>
          <p:nvPr/>
        </p:nvCxnSpPr>
        <p:spPr>
          <a:xfrm flipH="1" flipV="1">
            <a:off x="6691565" y="3851556"/>
            <a:ext cx="1224136" cy="1224136"/>
          </a:xfrm>
          <a:prstGeom prst="straightConnector1">
            <a:avLst/>
          </a:prstGeom>
          <a:ln w="3175" cmpd="sng">
            <a:solidFill>
              <a:srgbClr val="800000"/>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a:endCxn id="45" idx="4"/>
          </p:cNvCxnSpPr>
          <p:nvPr/>
        </p:nvCxnSpPr>
        <p:spPr>
          <a:xfrm flipV="1">
            <a:off x="6090108" y="3754114"/>
            <a:ext cx="222159" cy="1299900"/>
          </a:xfrm>
          <a:prstGeom prst="straightConnector1">
            <a:avLst/>
          </a:prstGeom>
          <a:ln w="3175" cmpd="sng">
            <a:solidFill>
              <a:srgbClr val="800000"/>
            </a:solidFill>
            <a:prstDash val="dashDot"/>
            <a:tailEnd type="arrow"/>
          </a:ln>
        </p:spPr>
        <p:style>
          <a:lnRef idx="1">
            <a:schemeClr val="accent1"/>
          </a:lnRef>
          <a:fillRef idx="0">
            <a:schemeClr val="accent1"/>
          </a:fillRef>
          <a:effectRef idx="0">
            <a:schemeClr val="accent1"/>
          </a:effectRef>
          <a:fontRef idx="minor">
            <a:schemeClr val="tx1"/>
          </a:fontRef>
        </p:style>
      </p:cxnSp>
      <p:grpSp>
        <p:nvGrpSpPr>
          <p:cNvPr id="54" name="Grouper 24"/>
          <p:cNvGrpSpPr/>
          <p:nvPr/>
        </p:nvGrpSpPr>
        <p:grpSpPr>
          <a:xfrm>
            <a:off x="7824192" y="3389428"/>
            <a:ext cx="432048" cy="364686"/>
            <a:chOff x="6732240" y="2636912"/>
            <a:chExt cx="432048" cy="364686"/>
          </a:xfrm>
        </p:grpSpPr>
        <p:pic>
          <p:nvPicPr>
            <p:cNvPr id="55" name="Image 54"/>
            <p:cNvPicPr>
              <a:picLocks noChangeAspect="1"/>
            </p:cNvPicPr>
            <p:nvPr/>
          </p:nvPicPr>
          <p:blipFill>
            <a:blip r:embed="rId8"/>
            <a:stretch>
              <a:fillRect/>
            </a:stretch>
          </p:blipFill>
          <p:spPr>
            <a:xfrm>
              <a:off x="6732240" y="2636912"/>
              <a:ext cx="333896" cy="333896"/>
            </a:xfrm>
            <a:prstGeom prst="rect">
              <a:avLst/>
            </a:prstGeom>
          </p:spPr>
        </p:pic>
        <p:pic>
          <p:nvPicPr>
            <p:cNvPr id="56" name="Picture 176" descr="mail"/>
            <p:cNvPicPr>
              <a:picLocks noChangeAspect="1" noChangeArrowheads="1"/>
            </p:cNvPicPr>
            <p:nvPr/>
          </p:nvPicPr>
          <p:blipFill>
            <a:blip r:embed="rId9" cstate="print"/>
            <a:srcRect/>
            <a:stretch>
              <a:fillRect/>
            </a:stretch>
          </p:blipFill>
          <p:spPr bwMode="auto">
            <a:xfrm>
              <a:off x="6948264" y="2780928"/>
              <a:ext cx="216024" cy="220670"/>
            </a:xfrm>
            <a:prstGeom prst="rect">
              <a:avLst/>
            </a:prstGeom>
            <a:noFill/>
          </p:spPr>
        </p:pic>
      </p:grpSp>
      <p:grpSp>
        <p:nvGrpSpPr>
          <p:cNvPr id="62" name="Groupe 61"/>
          <p:cNvGrpSpPr/>
          <p:nvPr/>
        </p:nvGrpSpPr>
        <p:grpSpPr>
          <a:xfrm>
            <a:off x="2460104" y="2924944"/>
            <a:ext cx="1331640" cy="899592"/>
            <a:chOff x="0" y="2889448"/>
            <a:chExt cx="1331640" cy="899592"/>
          </a:xfrm>
        </p:grpSpPr>
        <p:grpSp>
          <p:nvGrpSpPr>
            <p:cNvPr id="63" name="Groupe 134"/>
            <p:cNvGrpSpPr/>
            <p:nvPr/>
          </p:nvGrpSpPr>
          <p:grpSpPr>
            <a:xfrm>
              <a:off x="611560" y="3068960"/>
              <a:ext cx="360040" cy="360040"/>
              <a:chOff x="1043608" y="2708920"/>
              <a:chExt cx="566341" cy="576064"/>
            </a:xfrm>
          </p:grpSpPr>
          <p:pic>
            <p:nvPicPr>
              <p:cNvPr id="66" name="Picture 112"/>
              <p:cNvPicPr>
                <a:picLocks noChangeAspect="1" noChangeArrowheads="1"/>
              </p:cNvPicPr>
              <p:nvPr/>
            </p:nvPicPr>
            <p:blipFill>
              <a:blip r:embed="rId2" cstate="print"/>
              <a:srcRect l="10938" t="19922" r="49609" b="6119"/>
              <a:stretch>
                <a:fillRect/>
              </a:stretch>
            </p:blipFill>
            <p:spPr bwMode="auto">
              <a:xfrm>
                <a:off x="1043608" y="2708920"/>
                <a:ext cx="299517" cy="421899"/>
              </a:xfrm>
              <a:prstGeom prst="rect">
                <a:avLst/>
              </a:prstGeom>
              <a:noFill/>
              <a:ln w="9525">
                <a:noFill/>
                <a:miter lim="800000"/>
                <a:headEnd/>
                <a:tailEnd/>
              </a:ln>
              <a:effectLst>
                <a:outerShdw dist="35921" dir="2700000" algn="ctr" rotWithShape="0">
                  <a:srgbClr val="5490A8"/>
                </a:outerShdw>
              </a:effectLst>
            </p:spPr>
          </p:pic>
          <p:pic>
            <p:nvPicPr>
              <p:cNvPr id="67" name="Picture 112"/>
              <p:cNvPicPr>
                <a:picLocks noChangeAspect="1" noChangeArrowheads="1"/>
              </p:cNvPicPr>
              <p:nvPr/>
            </p:nvPicPr>
            <p:blipFill>
              <a:blip r:embed="rId2" cstate="print"/>
              <a:srcRect l="10938" t="19922" r="49609" b="6119"/>
              <a:stretch>
                <a:fillRect/>
              </a:stretch>
            </p:blipFill>
            <p:spPr bwMode="auto">
              <a:xfrm>
                <a:off x="1187624" y="2791077"/>
                <a:ext cx="299517" cy="421899"/>
              </a:xfrm>
              <a:prstGeom prst="rect">
                <a:avLst/>
              </a:prstGeom>
              <a:noFill/>
              <a:ln w="9525">
                <a:noFill/>
                <a:miter lim="800000"/>
                <a:headEnd/>
                <a:tailEnd/>
              </a:ln>
              <a:effectLst>
                <a:outerShdw dist="35921" dir="2700000" algn="ctr" rotWithShape="0">
                  <a:srgbClr val="5490A8"/>
                </a:outerShdw>
              </a:effectLst>
            </p:spPr>
          </p:pic>
          <p:pic>
            <p:nvPicPr>
              <p:cNvPr id="68" name="Picture 112"/>
              <p:cNvPicPr>
                <a:picLocks noChangeAspect="1" noChangeArrowheads="1"/>
              </p:cNvPicPr>
              <p:nvPr/>
            </p:nvPicPr>
            <p:blipFill>
              <a:blip r:embed="rId2" cstate="print"/>
              <a:srcRect l="10938" t="19922" r="49609" b="6119"/>
              <a:stretch>
                <a:fillRect/>
              </a:stretch>
            </p:blipFill>
            <p:spPr bwMode="auto">
              <a:xfrm>
                <a:off x="1310432" y="2863085"/>
                <a:ext cx="299517" cy="421899"/>
              </a:xfrm>
              <a:prstGeom prst="rect">
                <a:avLst/>
              </a:prstGeom>
              <a:noFill/>
              <a:ln w="9525">
                <a:noFill/>
                <a:miter lim="800000"/>
                <a:headEnd/>
                <a:tailEnd/>
              </a:ln>
              <a:effectLst>
                <a:outerShdw dist="35921" dir="2700000" algn="ctr" rotWithShape="0">
                  <a:srgbClr val="5490A8"/>
                </a:outerShdw>
              </a:effectLst>
            </p:spPr>
          </p:pic>
        </p:grpSp>
        <p:sp>
          <p:nvSpPr>
            <p:cNvPr id="64" name="ZoneTexte 63"/>
            <p:cNvSpPr txBox="1"/>
            <p:nvPr/>
          </p:nvSpPr>
          <p:spPr>
            <a:xfrm>
              <a:off x="323528" y="3573596"/>
              <a:ext cx="1008112" cy="215444"/>
            </a:xfrm>
            <a:prstGeom prst="rect">
              <a:avLst/>
            </a:prstGeom>
            <a:noFill/>
          </p:spPr>
          <p:txBody>
            <a:bodyPr wrap="square" rtlCol="0">
              <a:spAutoFit/>
            </a:bodyPr>
            <a:lstStyle/>
            <a:p>
              <a:pPr algn="ctr">
                <a:defRPr/>
              </a:pPr>
              <a:r>
                <a:rPr lang="fr-FR" sz="800" b="1" kern="0" dirty="0" err="1">
                  <a:solidFill>
                    <a:srgbClr val="000000">
                      <a:lumMod val="65000"/>
                      <a:lumOff val="35000"/>
                    </a:srgbClr>
                  </a:solidFill>
                </a:rPr>
                <a:t>PVs</a:t>
              </a:r>
              <a:r>
                <a:rPr lang="fr-FR" sz="800" b="1" kern="0" dirty="0">
                  <a:solidFill>
                    <a:srgbClr val="000000">
                      <a:lumMod val="65000"/>
                      <a:lumOff val="35000"/>
                    </a:srgbClr>
                  </a:solidFill>
                </a:rPr>
                <a:t> manuels</a:t>
              </a:r>
            </a:p>
          </p:txBody>
        </p:sp>
        <p:pic>
          <p:nvPicPr>
            <p:cNvPr id="65" name="Image 64"/>
            <p:cNvPicPr>
              <a:picLocks noChangeAspect="1"/>
            </p:cNvPicPr>
            <p:nvPr/>
          </p:nvPicPr>
          <p:blipFill>
            <a:blip r:embed="rId10"/>
            <a:stretch>
              <a:fillRect/>
            </a:stretch>
          </p:blipFill>
          <p:spPr>
            <a:xfrm>
              <a:off x="0" y="2889448"/>
              <a:ext cx="539552" cy="539552"/>
            </a:xfrm>
            <a:prstGeom prst="rect">
              <a:avLst/>
            </a:prstGeom>
          </p:spPr>
        </p:pic>
      </p:grpSp>
      <p:cxnSp>
        <p:nvCxnSpPr>
          <p:cNvPr id="69" name="Connecteur droit 68"/>
          <p:cNvCxnSpPr/>
          <p:nvPr/>
        </p:nvCxnSpPr>
        <p:spPr bwMode="auto">
          <a:xfrm flipH="1">
            <a:off x="6600056" y="2708920"/>
            <a:ext cx="576064" cy="432048"/>
          </a:xfrm>
          <a:prstGeom prst="line">
            <a:avLst/>
          </a:prstGeom>
          <a:noFill/>
          <a:ln w="28575" cap="flat" cmpd="sng" algn="ctr">
            <a:solidFill>
              <a:schemeClr val="bg1">
                <a:lumMod val="50000"/>
              </a:schemeClr>
            </a:solidFill>
            <a:prstDash val="solid"/>
            <a:headEnd type="none" w="med" len="med"/>
            <a:tailEnd type="arrow" w="med" len="med"/>
          </a:ln>
          <a:effectLst/>
        </p:spPr>
      </p:cxnSp>
      <p:grpSp>
        <p:nvGrpSpPr>
          <p:cNvPr id="70" name="Groupe 69"/>
          <p:cNvGrpSpPr/>
          <p:nvPr/>
        </p:nvGrpSpPr>
        <p:grpSpPr>
          <a:xfrm>
            <a:off x="3503712" y="2708921"/>
            <a:ext cx="1584176" cy="1228889"/>
            <a:chOff x="1547664" y="2632159"/>
            <a:chExt cx="1584176" cy="1228889"/>
          </a:xfrm>
        </p:grpSpPr>
        <p:sp>
          <p:nvSpPr>
            <p:cNvPr id="71" name="AutoShape 5"/>
            <p:cNvSpPr>
              <a:spLocks noChangeArrowheads="1"/>
            </p:cNvSpPr>
            <p:nvPr/>
          </p:nvSpPr>
          <p:spPr bwMode="auto">
            <a:xfrm>
              <a:off x="1547664" y="2708920"/>
              <a:ext cx="1584176" cy="1152128"/>
            </a:xfrm>
            <a:prstGeom prst="roundRect">
              <a:avLst>
                <a:gd name="adj" fmla="val 16667"/>
              </a:avLst>
            </a:prstGeom>
            <a:solidFill>
              <a:schemeClr val="accent6">
                <a:lumMod val="20000"/>
                <a:lumOff val="80000"/>
                <a:alpha val="32000"/>
              </a:schemeClr>
            </a:solidFill>
            <a:ln w="9525" algn="ctr">
              <a:noFill/>
              <a:round/>
              <a:headEnd/>
              <a:tailEnd/>
            </a:ln>
            <a:effectLst/>
          </p:spPr>
          <p:txBody>
            <a:bodyPr/>
            <a:lstStyle/>
            <a:p>
              <a:pPr>
                <a:defRPr/>
              </a:pPr>
              <a:endParaRPr lang="fr-FR" kern="0" dirty="0">
                <a:solidFill>
                  <a:sysClr val="windowText" lastClr="000000"/>
                </a:solidFill>
              </a:endParaRPr>
            </a:p>
          </p:txBody>
        </p:sp>
        <p:sp>
          <p:nvSpPr>
            <p:cNvPr id="72" name="Oval 62"/>
            <p:cNvSpPr>
              <a:spLocks noChangeArrowheads="1"/>
            </p:cNvSpPr>
            <p:nvPr/>
          </p:nvSpPr>
          <p:spPr bwMode="auto">
            <a:xfrm rot="16200000">
              <a:off x="2075132" y="2876348"/>
              <a:ext cx="496887" cy="1328496"/>
            </a:xfrm>
            <a:prstGeom prst="ellipse">
              <a:avLst/>
            </a:prstGeom>
            <a:solidFill>
              <a:srgbClr val="FFFFD9"/>
            </a:solidFill>
            <a:ln w="9525" algn="ctr">
              <a:solidFill>
                <a:srgbClr val="FEF250"/>
              </a:solidFill>
              <a:round/>
              <a:headEnd/>
              <a:tailEnd/>
            </a:ln>
            <a:effectLst/>
          </p:spPr>
          <p:txBody>
            <a:bodyPr vert="eaVert" wrap="none" anchor="ctr"/>
            <a:lstStyle/>
            <a:p>
              <a:pPr>
                <a:spcBef>
                  <a:spcPct val="100000"/>
                </a:spcBef>
                <a:buSzPct val="95000"/>
              </a:pPr>
              <a:endParaRPr lang="fr-FR" kern="0" dirty="0">
                <a:solidFill>
                  <a:srgbClr val="494076"/>
                </a:solidFill>
                <a:latin typeface="Frutiger Roman" pitchFamily="34" charset="0"/>
              </a:endParaRPr>
            </a:p>
          </p:txBody>
        </p:sp>
        <p:pic>
          <p:nvPicPr>
            <p:cNvPr id="73" name="Picture 1283" descr="Xp-MadB 002"/>
            <p:cNvPicPr>
              <a:picLocks noChangeAspect="1" noChangeArrowheads="1"/>
            </p:cNvPicPr>
            <p:nvPr/>
          </p:nvPicPr>
          <p:blipFill>
            <a:blip r:embed="rId3" cstate="print"/>
            <a:srcRect/>
            <a:stretch>
              <a:fillRect/>
            </a:stretch>
          </p:blipFill>
          <p:spPr bwMode="auto">
            <a:xfrm>
              <a:off x="2163383" y="3212976"/>
              <a:ext cx="348761" cy="359172"/>
            </a:xfrm>
            <a:prstGeom prst="rect">
              <a:avLst/>
            </a:prstGeom>
            <a:noFill/>
          </p:spPr>
        </p:pic>
        <p:pic>
          <p:nvPicPr>
            <p:cNvPr id="74" name="Image 73"/>
            <p:cNvPicPr>
              <a:picLocks noChangeAspect="1"/>
            </p:cNvPicPr>
            <p:nvPr/>
          </p:nvPicPr>
          <p:blipFill>
            <a:blip r:embed="rId11"/>
            <a:stretch>
              <a:fillRect/>
            </a:stretch>
          </p:blipFill>
          <p:spPr>
            <a:xfrm>
              <a:off x="1835696" y="3212976"/>
              <a:ext cx="287288" cy="287288"/>
            </a:xfrm>
            <a:prstGeom prst="rect">
              <a:avLst/>
            </a:prstGeom>
          </p:spPr>
        </p:pic>
        <p:sp>
          <p:nvSpPr>
            <p:cNvPr id="75" name="ZoneTexte 74"/>
            <p:cNvSpPr txBox="1"/>
            <p:nvPr/>
          </p:nvSpPr>
          <p:spPr>
            <a:xfrm>
              <a:off x="1763688" y="2853516"/>
              <a:ext cx="1048812" cy="215444"/>
            </a:xfrm>
            <a:prstGeom prst="rect">
              <a:avLst/>
            </a:prstGeom>
            <a:noFill/>
          </p:spPr>
          <p:txBody>
            <a:bodyPr wrap="square" rtlCol="0">
              <a:spAutoFit/>
            </a:bodyPr>
            <a:lstStyle/>
            <a:p>
              <a:pPr algn="ctr">
                <a:defRPr/>
              </a:pPr>
              <a:r>
                <a:rPr lang="fr-FR" sz="800" b="1" kern="0" dirty="0">
                  <a:solidFill>
                    <a:srgbClr val="2D5CB9">
                      <a:lumMod val="75000"/>
                    </a:srgbClr>
                  </a:solidFill>
                </a:rPr>
                <a:t>Saisie des PVs</a:t>
              </a:r>
            </a:p>
          </p:txBody>
        </p:sp>
        <p:sp>
          <p:nvSpPr>
            <p:cNvPr id="76" name="ZoneTexte 75"/>
            <p:cNvSpPr txBox="1"/>
            <p:nvPr/>
          </p:nvSpPr>
          <p:spPr>
            <a:xfrm>
              <a:off x="2080367" y="2632159"/>
              <a:ext cx="184731" cy="307777"/>
            </a:xfrm>
            <a:prstGeom prst="rect">
              <a:avLst/>
            </a:prstGeom>
            <a:noFill/>
          </p:spPr>
          <p:txBody>
            <a:bodyPr wrap="none" rtlCol="0">
              <a:spAutoFit/>
            </a:bodyPr>
            <a:lstStyle/>
            <a:p>
              <a:pPr>
                <a:defRPr/>
              </a:pPr>
              <a:endParaRPr lang="fr-FR" sz="1400" kern="0" dirty="0">
                <a:solidFill>
                  <a:srgbClr val="2D5CB9">
                    <a:lumMod val="75000"/>
                  </a:srgbClr>
                </a:solidFill>
              </a:endParaRPr>
            </a:p>
          </p:txBody>
        </p:sp>
      </p:grpSp>
      <p:sp>
        <p:nvSpPr>
          <p:cNvPr id="77" name="Rectangle 76"/>
          <p:cNvSpPr/>
          <p:nvPr/>
        </p:nvSpPr>
        <p:spPr>
          <a:xfrm>
            <a:off x="2351314" y="879956"/>
            <a:ext cx="8137174" cy="1828964"/>
          </a:xfrm>
          <a:prstGeom prst="rect">
            <a:avLst/>
          </a:prstGeom>
          <a:noFill/>
          <a:ln w="9525">
            <a:solidFill>
              <a:srgbClr val="5E6A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cxnSp>
        <p:nvCxnSpPr>
          <p:cNvPr id="78" name="Connecteur droit avec flèche 77"/>
          <p:cNvCxnSpPr/>
          <p:nvPr/>
        </p:nvCxnSpPr>
        <p:spPr>
          <a:xfrm flipH="1" flipV="1">
            <a:off x="6746535" y="3515796"/>
            <a:ext cx="2617440" cy="5353"/>
          </a:xfrm>
          <a:prstGeom prst="straightConnector1">
            <a:avLst/>
          </a:prstGeom>
          <a:ln w="3175" cmpd="sng">
            <a:solidFill>
              <a:srgbClr val="800000"/>
            </a:solidFill>
            <a:prstDash val="dashDot"/>
            <a:tailEnd type="arrow"/>
          </a:ln>
        </p:spPr>
        <p:style>
          <a:lnRef idx="1">
            <a:schemeClr val="accent1"/>
          </a:lnRef>
          <a:fillRef idx="0">
            <a:schemeClr val="accent1"/>
          </a:fillRef>
          <a:effectRef idx="0">
            <a:schemeClr val="accent1"/>
          </a:effectRef>
          <a:fontRef idx="minor">
            <a:schemeClr val="tx1"/>
          </a:fontRef>
        </p:style>
      </p:cxnSp>
      <p:sp>
        <p:nvSpPr>
          <p:cNvPr id="80" name="AutoShape 5"/>
          <p:cNvSpPr>
            <a:spLocks noChangeArrowheads="1"/>
          </p:cNvSpPr>
          <p:nvPr/>
        </p:nvSpPr>
        <p:spPr bwMode="auto">
          <a:xfrm>
            <a:off x="2855640" y="4365104"/>
            <a:ext cx="1512168" cy="1368152"/>
          </a:xfrm>
          <a:prstGeom prst="roundRect">
            <a:avLst>
              <a:gd name="adj" fmla="val 16667"/>
            </a:avLst>
          </a:prstGeom>
          <a:solidFill>
            <a:schemeClr val="accent2">
              <a:lumMod val="25000"/>
              <a:lumOff val="75000"/>
              <a:alpha val="41000"/>
            </a:schemeClr>
          </a:solidFill>
          <a:ln w="9525" algn="ctr">
            <a:solidFill>
              <a:srgbClr val="FFFFFF"/>
            </a:solidFill>
            <a:round/>
            <a:headEnd/>
            <a:tailEnd/>
          </a:ln>
          <a:effectLst/>
        </p:spPr>
        <p:txBody>
          <a:bodyPr/>
          <a:lstStyle/>
          <a:p>
            <a:pPr algn="ctr">
              <a:defRPr/>
            </a:pPr>
            <a:endParaRPr lang="fr-FR" sz="900" b="1" kern="0" dirty="0">
              <a:solidFill>
                <a:srgbClr val="2D5CB9"/>
              </a:solidFill>
            </a:endParaRPr>
          </a:p>
          <a:p>
            <a:pPr algn="ctr">
              <a:defRPr/>
            </a:pPr>
            <a:endParaRPr lang="fr-FR" sz="900" b="1" kern="0" dirty="0">
              <a:solidFill>
                <a:srgbClr val="2D5CB9"/>
              </a:solidFill>
            </a:endParaRPr>
          </a:p>
          <a:p>
            <a:pPr algn="ctr">
              <a:defRPr/>
            </a:pPr>
            <a:endParaRPr lang="fr-FR" sz="900" b="1" kern="0" dirty="0">
              <a:solidFill>
                <a:srgbClr val="2D5CB9"/>
              </a:solidFill>
            </a:endParaRPr>
          </a:p>
          <a:p>
            <a:pPr algn="ctr">
              <a:defRPr/>
            </a:pPr>
            <a:r>
              <a:rPr lang="fr-FR" sz="900" b="1" kern="0" dirty="0">
                <a:solidFill>
                  <a:srgbClr val="2D5CB9"/>
                </a:solidFill>
              </a:rPr>
              <a:t>Système de gestion PC&amp;CG</a:t>
            </a:r>
          </a:p>
        </p:txBody>
      </p:sp>
      <p:cxnSp>
        <p:nvCxnSpPr>
          <p:cNvPr id="81" name="Connecteur droit avec flèche 80"/>
          <p:cNvCxnSpPr/>
          <p:nvPr/>
        </p:nvCxnSpPr>
        <p:spPr>
          <a:xfrm flipH="1">
            <a:off x="4276070" y="3723324"/>
            <a:ext cx="1608728" cy="934696"/>
          </a:xfrm>
          <a:prstGeom prst="straightConnector1">
            <a:avLst/>
          </a:prstGeom>
          <a:ln w="3175" cmpd="sng">
            <a:solidFill>
              <a:srgbClr val="7F7F7F"/>
            </a:solidFill>
            <a:tailEnd type="arrow"/>
          </a:ln>
        </p:spPr>
        <p:style>
          <a:lnRef idx="1">
            <a:schemeClr val="accent1"/>
          </a:lnRef>
          <a:fillRef idx="0">
            <a:schemeClr val="accent1"/>
          </a:fillRef>
          <a:effectRef idx="0">
            <a:schemeClr val="accent1"/>
          </a:effectRef>
          <a:fontRef idx="minor">
            <a:schemeClr val="tx1"/>
          </a:fontRef>
        </p:style>
      </p:cxnSp>
      <p:cxnSp>
        <p:nvCxnSpPr>
          <p:cNvPr id="82" name="Connecteur droit avec flèche 81"/>
          <p:cNvCxnSpPr/>
          <p:nvPr/>
        </p:nvCxnSpPr>
        <p:spPr>
          <a:xfrm flipV="1">
            <a:off x="4201733" y="3579463"/>
            <a:ext cx="1628295" cy="924895"/>
          </a:xfrm>
          <a:prstGeom prst="straightConnector1">
            <a:avLst/>
          </a:prstGeom>
          <a:ln w="3175" cmpd="sng">
            <a:solidFill>
              <a:srgbClr val="800000"/>
            </a:solidFill>
            <a:prstDash val="dashDot"/>
            <a:tailEnd type="arrow"/>
          </a:ln>
        </p:spPr>
        <p:style>
          <a:lnRef idx="1">
            <a:schemeClr val="accent1"/>
          </a:lnRef>
          <a:fillRef idx="0">
            <a:schemeClr val="accent1"/>
          </a:fillRef>
          <a:effectRef idx="0">
            <a:schemeClr val="accent1"/>
          </a:effectRef>
          <a:fontRef idx="minor">
            <a:schemeClr val="tx1"/>
          </a:fontRef>
        </p:style>
      </p:cxnSp>
      <p:cxnSp>
        <p:nvCxnSpPr>
          <p:cNvPr id="83" name="Connecteur droit avec flèche 82"/>
          <p:cNvCxnSpPr/>
          <p:nvPr/>
        </p:nvCxnSpPr>
        <p:spPr>
          <a:xfrm>
            <a:off x="6954408" y="3918756"/>
            <a:ext cx="1080120" cy="1080120"/>
          </a:xfrm>
          <a:prstGeom prst="straightConnector1">
            <a:avLst/>
          </a:prstGeom>
          <a:ln w="38100">
            <a:tailEnd type="arrow"/>
          </a:ln>
        </p:spPr>
        <p:style>
          <a:lnRef idx="3">
            <a:schemeClr val="accent4"/>
          </a:lnRef>
          <a:fillRef idx="0">
            <a:schemeClr val="accent4"/>
          </a:fillRef>
          <a:effectRef idx="2">
            <a:schemeClr val="accent4"/>
          </a:effectRef>
          <a:fontRef idx="minor">
            <a:schemeClr val="tx1"/>
          </a:fontRef>
        </p:style>
      </p:cxnSp>
      <p:cxnSp>
        <p:nvCxnSpPr>
          <p:cNvPr id="84" name="Connecteur droit avec flèche 83"/>
          <p:cNvCxnSpPr/>
          <p:nvPr/>
        </p:nvCxnSpPr>
        <p:spPr>
          <a:xfrm>
            <a:off x="6835917" y="3645024"/>
            <a:ext cx="2592288" cy="0"/>
          </a:xfrm>
          <a:prstGeom prst="straightConnector1">
            <a:avLst/>
          </a:prstGeom>
          <a:ln w="3175" cmpd="sng">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85" name="ZoneTexte 84"/>
          <p:cNvSpPr txBox="1"/>
          <p:nvPr/>
        </p:nvSpPr>
        <p:spPr>
          <a:xfrm>
            <a:off x="8268916" y="3635669"/>
            <a:ext cx="1643509" cy="338554"/>
          </a:xfrm>
          <a:prstGeom prst="rect">
            <a:avLst/>
          </a:prstGeom>
          <a:noFill/>
        </p:spPr>
        <p:txBody>
          <a:bodyPr wrap="square" rtlCol="0">
            <a:spAutoFit/>
          </a:bodyPr>
          <a:lstStyle/>
          <a:p>
            <a:pPr>
              <a:defRPr/>
            </a:pPr>
            <a:r>
              <a:rPr lang="fr-FR" sz="800" b="1" kern="0" dirty="0">
                <a:solidFill>
                  <a:srgbClr val="2D5CB9"/>
                </a:solidFill>
              </a:rPr>
              <a:t>Envoi de lettre de notification permis à points</a:t>
            </a:r>
          </a:p>
        </p:txBody>
      </p:sp>
      <p:sp>
        <p:nvSpPr>
          <p:cNvPr id="86" name="ZoneTexte 85"/>
          <p:cNvSpPr txBox="1"/>
          <p:nvPr/>
        </p:nvSpPr>
        <p:spPr>
          <a:xfrm>
            <a:off x="7363108" y="4258758"/>
            <a:ext cx="787797" cy="338554"/>
          </a:xfrm>
          <a:prstGeom prst="rect">
            <a:avLst/>
          </a:prstGeom>
          <a:solidFill>
            <a:srgbClr val="FFFFFF"/>
          </a:solidFill>
        </p:spPr>
        <p:txBody>
          <a:bodyPr wrap="square" rtlCol="0">
            <a:spAutoFit/>
          </a:bodyPr>
          <a:lstStyle/>
          <a:p>
            <a:pPr>
              <a:defRPr/>
            </a:pPr>
            <a:r>
              <a:rPr lang="fr-FR" sz="800" b="1" i="1" kern="0" dirty="0">
                <a:solidFill>
                  <a:srgbClr val="7F7F7F"/>
                </a:solidFill>
              </a:rPr>
              <a:t>Clôture paiement</a:t>
            </a:r>
          </a:p>
        </p:txBody>
      </p:sp>
      <p:grpSp>
        <p:nvGrpSpPr>
          <p:cNvPr id="87" name="Groupe 86"/>
          <p:cNvGrpSpPr/>
          <p:nvPr/>
        </p:nvGrpSpPr>
        <p:grpSpPr>
          <a:xfrm>
            <a:off x="4790466" y="5157192"/>
            <a:ext cx="2097623" cy="1368152"/>
            <a:chOff x="2978433" y="5085184"/>
            <a:chExt cx="2097623" cy="1368152"/>
          </a:xfrm>
        </p:grpSpPr>
        <p:grpSp>
          <p:nvGrpSpPr>
            <p:cNvPr id="88" name="Groupe 87"/>
            <p:cNvGrpSpPr/>
            <p:nvPr/>
          </p:nvGrpSpPr>
          <p:grpSpPr>
            <a:xfrm>
              <a:off x="2978433" y="5085184"/>
              <a:ext cx="1881599" cy="1368152"/>
              <a:chOff x="2978433" y="5085184"/>
              <a:chExt cx="1881599" cy="1368152"/>
            </a:xfrm>
          </p:grpSpPr>
          <p:sp>
            <p:nvSpPr>
              <p:cNvPr id="90" name="AutoShape 5"/>
              <p:cNvSpPr>
                <a:spLocks noChangeArrowheads="1"/>
              </p:cNvSpPr>
              <p:nvPr/>
            </p:nvSpPr>
            <p:spPr bwMode="auto">
              <a:xfrm>
                <a:off x="3069223" y="5085184"/>
                <a:ext cx="1790809" cy="1368152"/>
              </a:xfrm>
              <a:prstGeom prst="roundRect">
                <a:avLst>
                  <a:gd name="adj" fmla="val 16667"/>
                </a:avLst>
              </a:prstGeom>
              <a:solidFill>
                <a:schemeClr val="accent2">
                  <a:lumMod val="25000"/>
                  <a:lumOff val="75000"/>
                  <a:alpha val="41000"/>
                </a:schemeClr>
              </a:solidFill>
              <a:ln w="9525" algn="ctr">
                <a:solidFill>
                  <a:srgbClr val="FFFFFF"/>
                </a:solidFill>
                <a:round/>
                <a:headEnd/>
                <a:tailEnd/>
              </a:ln>
              <a:effectLst/>
            </p:spPr>
            <p:txBody>
              <a:bodyPr/>
              <a:lstStyle/>
              <a:p>
                <a:pPr>
                  <a:defRPr/>
                </a:pPr>
                <a:endParaRPr lang="fr-FR" kern="0" dirty="0">
                  <a:solidFill>
                    <a:sysClr val="windowText" lastClr="000000"/>
                  </a:solidFill>
                </a:endParaRPr>
              </a:p>
            </p:txBody>
          </p:sp>
          <p:sp>
            <p:nvSpPr>
              <p:cNvPr id="91" name="ZoneTexte 90"/>
              <p:cNvSpPr txBox="1"/>
              <p:nvPr/>
            </p:nvSpPr>
            <p:spPr>
              <a:xfrm>
                <a:off x="2978433" y="5492849"/>
                <a:ext cx="1048812" cy="461665"/>
              </a:xfrm>
              <a:prstGeom prst="rect">
                <a:avLst/>
              </a:prstGeom>
              <a:noFill/>
            </p:spPr>
            <p:txBody>
              <a:bodyPr wrap="square" rtlCol="0">
                <a:spAutoFit/>
              </a:bodyPr>
              <a:lstStyle/>
              <a:p>
                <a:pPr algn="ctr">
                  <a:defRPr/>
                </a:pPr>
                <a:r>
                  <a:rPr lang="fr-FR" sz="800" b="1" kern="0" dirty="0">
                    <a:solidFill>
                      <a:srgbClr val="2D5CB9">
                        <a:lumMod val="75000"/>
                      </a:srgbClr>
                    </a:solidFill>
                  </a:rPr>
                  <a:t>Etablir les jugements ATF / Délit</a:t>
                </a:r>
              </a:p>
            </p:txBody>
          </p:sp>
          <p:sp>
            <p:nvSpPr>
              <p:cNvPr id="92" name="ZoneTexte 91"/>
              <p:cNvSpPr txBox="1"/>
              <p:nvPr/>
            </p:nvSpPr>
            <p:spPr>
              <a:xfrm>
                <a:off x="3337812" y="5292865"/>
                <a:ext cx="344966" cy="307777"/>
              </a:xfrm>
              <a:prstGeom prst="rect">
                <a:avLst/>
              </a:prstGeom>
              <a:noFill/>
            </p:spPr>
            <p:txBody>
              <a:bodyPr wrap="none" rtlCol="0">
                <a:spAutoFit/>
              </a:bodyPr>
              <a:lstStyle/>
              <a:p>
                <a:pPr>
                  <a:defRPr/>
                </a:pPr>
                <a:r>
                  <a:rPr kumimoji="1" lang="fr-FR" sz="1400" kern="0" dirty="0">
                    <a:solidFill>
                      <a:srgbClr val="2D5CB9">
                        <a:lumMod val="75000"/>
                      </a:srgbClr>
                    </a:solidFill>
                    <a:latin typeface="Arial"/>
                    <a:sym typeface="Wingdings" pitchFamily="2" charset="2"/>
                  </a:rPr>
                  <a:t></a:t>
                </a:r>
                <a:endParaRPr lang="fr-FR" sz="1400" kern="0" dirty="0">
                  <a:solidFill>
                    <a:srgbClr val="2D5CB9">
                      <a:lumMod val="75000"/>
                    </a:srgbClr>
                  </a:solidFill>
                </a:endParaRPr>
              </a:p>
            </p:txBody>
          </p:sp>
          <p:sp>
            <p:nvSpPr>
              <p:cNvPr id="93" name="ZoneTexte 92"/>
              <p:cNvSpPr txBox="1"/>
              <p:nvPr/>
            </p:nvSpPr>
            <p:spPr>
              <a:xfrm>
                <a:off x="4306928" y="5271492"/>
                <a:ext cx="344966" cy="307777"/>
              </a:xfrm>
              <a:prstGeom prst="rect">
                <a:avLst/>
              </a:prstGeom>
              <a:noFill/>
            </p:spPr>
            <p:txBody>
              <a:bodyPr wrap="none" rtlCol="0">
                <a:spAutoFit/>
              </a:bodyPr>
              <a:lstStyle/>
              <a:p>
                <a:pPr>
                  <a:defRPr/>
                </a:pPr>
                <a:r>
                  <a:rPr kumimoji="1" lang="fr-FR" sz="1400" kern="0" dirty="0">
                    <a:solidFill>
                      <a:srgbClr val="2D5CB9">
                        <a:lumMod val="75000"/>
                      </a:srgbClr>
                    </a:solidFill>
                    <a:latin typeface="Arial"/>
                    <a:sym typeface="Wingdings" pitchFamily="2" charset="2"/>
                  </a:rPr>
                  <a:t></a:t>
                </a:r>
                <a:endParaRPr lang="fr-FR" sz="1400" kern="0" dirty="0">
                  <a:solidFill>
                    <a:srgbClr val="2D5CB9">
                      <a:lumMod val="75000"/>
                    </a:srgbClr>
                  </a:solidFill>
                </a:endParaRPr>
              </a:p>
            </p:txBody>
          </p:sp>
          <p:pic>
            <p:nvPicPr>
              <p:cNvPr id="94" name="Picture 13" descr="MCj04326570000[1].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914537" y="5805264"/>
                <a:ext cx="3635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81" descr="User-256x25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6585" y="6021288"/>
                <a:ext cx="3524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9" name="ZoneTexte 88"/>
            <p:cNvSpPr txBox="1"/>
            <p:nvPr/>
          </p:nvSpPr>
          <p:spPr>
            <a:xfrm>
              <a:off x="3966572" y="5489237"/>
              <a:ext cx="1109484" cy="215444"/>
            </a:xfrm>
            <a:prstGeom prst="rect">
              <a:avLst/>
            </a:prstGeom>
            <a:noFill/>
          </p:spPr>
          <p:txBody>
            <a:bodyPr wrap="square" rtlCol="0">
              <a:spAutoFit/>
            </a:bodyPr>
            <a:lstStyle/>
            <a:p>
              <a:pPr algn="ctr">
                <a:defRPr/>
              </a:pPr>
              <a:r>
                <a:rPr lang="fr-FR" sz="800" b="1" kern="0" dirty="0">
                  <a:solidFill>
                    <a:srgbClr val="2D5CB9">
                      <a:lumMod val="75000"/>
                    </a:srgbClr>
                  </a:solidFill>
                </a:rPr>
                <a:t>Notifier le jugement</a:t>
              </a:r>
            </a:p>
          </p:txBody>
        </p:sp>
      </p:grpSp>
      <p:sp>
        <p:nvSpPr>
          <p:cNvPr id="98" name="ZoneTexte 97">
            <a:extLst>
              <a:ext uri="{FF2B5EF4-FFF2-40B4-BE49-F238E27FC236}">
                <a16:creationId xmlns:a16="http://schemas.microsoft.com/office/drawing/2014/main" id="{7AA27927-6B54-467F-9115-67998216A7D6}"/>
              </a:ext>
            </a:extLst>
          </p:cNvPr>
          <p:cNvSpPr txBox="1"/>
          <p:nvPr/>
        </p:nvSpPr>
        <p:spPr>
          <a:xfrm>
            <a:off x="4232807" y="4049077"/>
            <a:ext cx="1643509" cy="215444"/>
          </a:xfrm>
          <a:prstGeom prst="rect">
            <a:avLst/>
          </a:prstGeom>
          <a:noFill/>
        </p:spPr>
        <p:txBody>
          <a:bodyPr wrap="square" rtlCol="0">
            <a:spAutoFit/>
          </a:bodyPr>
          <a:lstStyle/>
          <a:p>
            <a:pPr>
              <a:defRPr/>
            </a:pPr>
            <a:r>
              <a:rPr lang="fr-FR" sz="800" b="1" kern="0" dirty="0">
                <a:solidFill>
                  <a:srgbClr val="2D5CB9"/>
                </a:solidFill>
              </a:rPr>
              <a:t>Màj solde permis à points</a:t>
            </a:r>
          </a:p>
        </p:txBody>
      </p:sp>
      <p:pic>
        <p:nvPicPr>
          <p:cNvPr id="99" name="Image 98"/>
          <p:cNvPicPr>
            <a:picLocks noChangeAspect="1"/>
          </p:cNvPicPr>
          <p:nvPr/>
        </p:nvPicPr>
        <p:blipFill>
          <a:blip r:embed="rId13"/>
          <a:stretch>
            <a:fillRect/>
          </a:stretch>
        </p:blipFill>
        <p:spPr>
          <a:xfrm>
            <a:off x="2461659" y="1233828"/>
            <a:ext cx="612191" cy="1531729"/>
          </a:xfrm>
          <a:prstGeom prst="rect">
            <a:avLst/>
          </a:prstGeom>
          <a:noFill/>
          <a:ln>
            <a:noFill/>
          </a:ln>
        </p:spPr>
      </p:pic>
      <p:pic>
        <p:nvPicPr>
          <p:cNvPr id="101" name="Picture 12" descr="TGR Mobile – Applications sur Google Play"/>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19804" y="5032446"/>
            <a:ext cx="506793" cy="50679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 descr="Ministère de la Justice (Maroc) — Wikipédia"/>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872402" y="5100167"/>
            <a:ext cx="389765" cy="425198"/>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 descr="Fichier:Logo narsa.png — Wikipédia"/>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857228" y="4360861"/>
            <a:ext cx="472901" cy="472901"/>
          </a:xfrm>
          <a:prstGeom prst="rect">
            <a:avLst/>
          </a:prstGeom>
          <a:noFill/>
          <a:extLst>
            <a:ext uri="{909E8E84-426E-40DD-AFC4-6F175D3DCCD1}">
              <a14:hiddenFill xmlns:a14="http://schemas.microsoft.com/office/drawing/2010/main">
                <a:solidFill>
                  <a:srgbClr val="FFFFFF"/>
                </a:solidFill>
              </a14:hiddenFill>
            </a:ext>
          </a:extLst>
        </p:spPr>
      </p:pic>
      <p:grpSp>
        <p:nvGrpSpPr>
          <p:cNvPr id="108" name="Group 112">
            <a:extLst>
              <a:ext uri="{FF2B5EF4-FFF2-40B4-BE49-F238E27FC236}">
                <a16:creationId xmlns:a16="http://schemas.microsoft.com/office/drawing/2014/main" id="{D5299D96-58BA-404B-AD11-CCACF5813BDC}"/>
              </a:ext>
            </a:extLst>
          </p:cNvPr>
          <p:cNvGrpSpPr/>
          <p:nvPr/>
        </p:nvGrpSpPr>
        <p:grpSpPr>
          <a:xfrm>
            <a:off x="4515173" y="1315416"/>
            <a:ext cx="316230" cy="309090"/>
            <a:chOff x="4756824" y="5311245"/>
            <a:chExt cx="850392" cy="850392"/>
          </a:xfrm>
        </p:grpSpPr>
        <p:sp>
          <p:nvSpPr>
            <p:cNvPr id="109" name="Oval 113">
              <a:extLst>
                <a:ext uri="{FF2B5EF4-FFF2-40B4-BE49-F238E27FC236}">
                  <a16:creationId xmlns:a16="http://schemas.microsoft.com/office/drawing/2014/main" id="{2C7F0722-E573-47AD-8810-CA9CB594174B}"/>
                </a:ext>
              </a:extLst>
            </p:cNvPr>
            <p:cNvSpPr/>
            <p:nvPr/>
          </p:nvSpPr>
          <p:spPr>
            <a:xfrm rot="185805">
              <a:off x="4797261" y="5351682"/>
              <a:ext cx="769519" cy="769519"/>
            </a:xfrm>
            <a:prstGeom prst="ellipse">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ln w="0"/>
                  <a:solidFill>
                    <a:schemeClr val="accent1">
                      <a:lumMod val="50000"/>
                    </a:schemeClr>
                  </a:solidFill>
                  <a:effectLst>
                    <a:reflection blurRad="6350" stA="53000" endA="300" endPos="35500" dir="5400000" sy="-90000" algn="bl" rotWithShape="0"/>
                  </a:effectLst>
                  <a:latin typeface="Times" panose="02020603060405020304" pitchFamily="18" charset="0"/>
                </a:rPr>
                <a:t>1</a:t>
              </a:r>
              <a:endParaRPr lang="en-US" sz="1000" b="1" dirty="0">
                <a:ln w="0"/>
                <a:solidFill>
                  <a:schemeClr val="accent1">
                    <a:lumMod val="50000"/>
                  </a:schemeClr>
                </a:solidFill>
                <a:effectLst>
                  <a:reflection blurRad="6350" stA="53000" endA="300" endPos="35500" dir="5400000" sy="-90000" algn="bl" rotWithShape="0"/>
                </a:effectLst>
                <a:latin typeface="Times" panose="02020603060405020304" pitchFamily="18" charset="0"/>
              </a:endParaRPr>
            </a:p>
          </p:txBody>
        </p:sp>
        <p:sp>
          <p:nvSpPr>
            <p:cNvPr id="110" name="Circle: Hollow 114">
              <a:extLst>
                <a:ext uri="{FF2B5EF4-FFF2-40B4-BE49-F238E27FC236}">
                  <a16:creationId xmlns:a16="http://schemas.microsoft.com/office/drawing/2014/main" id="{C412F330-BD1C-4604-B697-F4D100F8E31A}"/>
                </a:ext>
              </a:extLst>
            </p:cNvPr>
            <p:cNvSpPr/>
            <p:nvPr/>
          </p:nvSpPr>
          <p:spPr>
            <a:xfrm>
              <a:off x="4756824" y="5311245"/>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002">
              <a:schemeClr val="dk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grpSp>
        <p:nvGrpSpPr>
          <p:cNvPr id="111" name="Group 112">
            <a:extLst>
              <a:ext uri="{FF2B5EF4-FFF2-40B4-BE49-F238E27FC236}">
                <a16:creationId xmlns:a16="http://schemas.microsoft.com/office/drawing/2014/main" id="{D5299D96-58BA-404B-AD11-CCACF5813BDC}"/>
              </a:ext>
            </a:extLst>
          </p:cNvPr>
          <p:cNvGrpSpPr/>
          <p:nvPr/>
        </p:nvGrpSpPr>
        <p:grpSpPr>
          <a:xfrm>
            <a:off x="5563746" y="1328591"/>
            <a:ext cx="316230" cy="309090"/>
            <a:chOff x="4756824" y="5311245"/>
            <a:chExt cx="850392" cy="850392"/>
          </a:xfrm>
        </p:grpSpPr>
        <p:sp>
          <p:nvSpPr>
            <p:cNvPr id="112" name="Oval 113">
              <a:extLst>
                <a:ext uri="{FF2B5EF4-FFF2-40B4-BE49-F238E27FC236}">
                  <a16:creationId xmlns:a16="http://schemas.microsoft.com/office/drawing/2014/main" id="{2C7F0722-E573-47AD-8810-CA9CB594174B}"/>
                </a:ext>
              </a:extLst>
            </p:cNvPr>
            <p:cNvSpPr/>
            <p:nvPr/>
          </p:nvSpPr>
          <p:spPr>
            <a:xfrm rot="185805">
              <a:off x="4797261" y="5351682"/>
              <a:ext cx="769519" cy="769519"/>
            </a:xfrm>
            <a:prstGeom prst="ellipse">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ln w="0"/>
                  <a:solidFill>
                    <a:schemeClr val="accent1">
                      <a:lumMod val="50000"/>
                    </a:schemeClr>
                  </a:solidFill>
                  <a:effectLst>
                    <a:reflection blurRad="6350" stA="53000" endA="300" endPos="35500" dir="5400000" sy="-90000" algn="bl" rotWithShape="0"/>
                  </a:effectLst>
                  <a:latin typeface="Times" panose="02020603060405020304" pitchFamily="18" charset="0"/>
                </a:rPr>
                <a:t>2</a:t>
              </a:r>
              <a:endParaRPr lang="en-US" sz="1000" b="1" dirty="0">
                <a:ln w="0"/>
                <a:solidFill>
                  <a:schemeClr val="accent1">
                    <a:lumMod val="50000"/>
                  </a:schemeClr>
                </a:solidFill>
                <a:effectLst>
                  <a:reflection blurRad="6350" stA="53000" endA="300" endPos="35500" dir="5400000" sy="-90000" algn="bl" rotWithShape="0"/>
                </a:effectLst>
                <a:latin typeface="Times" panose="02020603060405020304" pitchFamily="18" charset="0"/>
              </a:endParaRPr>
            </a:p>
          </p:txBody>
        </p:sp>
        <p:sp>
          <p:nvSpPr>
            <p:cNvPr id="113" name="Circle: Hollow 114">
              <a:extLst>
                <a:ext uri="{FF2B5EF4-FFF2-40B4-BE49-F238E27FC236}">
                  <a16:creationId xmlns:a16="http://schemas.microsoft.com/office/drawing/2014/main" id="{C412F330-BD1C-4604-B697-F4D100F8E31A}"/>
                </a:ext>
              </a:extLst>
            </p:cNvPr>
            <p:cNvSpPr/>
            <p:nvPr/>
          </p:nvSpPr>
          <p:spPr>
            <a:xfrm>
              <a:off x="4756824" y="5311245"/>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002">
              <a:schemeClr val="dk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grpSp>
        <p:nvGrpSpPr>
          <p:cNvPr id="114" name="Group 112">
            <a:extLst>
              <a:ext uri="{FF2B5EF4-FFF2-40B4-BE49-F238E27FC236}">
                <a16:creationId xmlns:a16="http://schemas.microsoft.com/office/drawing/2014/main" id="{D5299D96-58BA-404B-AD11-CCACF5813BDC}"/>
              </a:ext>
            </a:extLst>
          </p:cNvPr>
          <p:cNvGrpSpPr/>
          <p:nvPr/>
        </p:nvGrpSpPr>
        <p:grpSpPr>
          <a:xfrm>
            <a:off x="6710902" y="1294765"/>
            <a:ext cx="316230" cy="309090"/>
            <a:chOff x="4756824" y="5311245"/>
            <a:chExt cx="850392" cy="850392"/>
          </a:xfrm>
        </p:grpSpPr>
        <p:sp>
          <p:nvSpPr>
            <p:cNvPr id="115" name="Oval 113">
              <a:extLst>
                <a:ext uri="{FF2B5EF4-FFF2-40B4-BE49-F238E27FC236}">
                  <a16:creationId xmlns:a16="http://schemas.microsoft.com/office/drawing/2014/main" id="{2C7F0722-E573-47AD-8810-CA9CB594174B}"/>
                </a:ext>
              </a:extLst>
            </p:cNvPr>
            <p:cNvSpPr/>
            <p:nvPr/>
          </p:nvSpPr>
          <p:spPr>
            <a:xfrm rot="185805">
              <a:off x="4797261" y="5351682"/>
              <a:ext cx="769519" cy="769519"/>
            </a:xfrm>
            <a:prstGeom prst="ellipse">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ln w="0"/>
                  <a:solidFill>
                    <a:schemeClr val="accent1">
                      <a:lumMod val="50000"/>
                    </a:schemeClr>
                  </a:solidFill>
                  <a:effectLst>
                    <a:reflection blurRad="6350" stA="53000" endA="300" endPos="35500" dir="5400000" sy="-90000" algn="bl" rotWithShape="0"/>
                  </a:effectLst>
                  <a:latin typeface="Times" panose="02020603060405020304" pitchFamily="18" charset="0"/>
                </a:rPr>
                <a:t>3</a:t>
              </a:r>
              <a:endParaRPr lang="en-US" sz="1000" b="1" dirty="0">
                <a:ln w="0"/>
                <a:solidFill>
                  <a:schemeClr val="accent1">
                    <a:lumMod val="50000"/>
                  </a:schemeClr>
                </a:solidFill>
                <a:effectLst>
                  <a:reflection blurRad="6350" stA="53000" endA="300" endPos="35500" dir="5400000" sy="-90000" algn="bl" rotWithShape="0"/>
                </a:effectLst>
                <a:latin typeface="Times" panose="02020603060405020304" pitchFamily="18" charset="0"/>
              </a:endParaRPr>
            </a:p>
          </p:txBody>
        </p:sp>
        <p:sp>
          <p:nvSpPr>
            <p:cNvPr id="116" name="Circle: Hollow 114">
              <a:extLst>
                <a:ext uri="{FF2B5EF4-FFF2-40B4-BE49-F238E27FC236}">
                  <a16:creationId xmlns:a16="http://schemas.microsoft.com/office/drawing/2014/main" id="{C412F330-BD1C-4604-B697-F4D100F8E31A}"/>
                </a:ext>
              </a:extLst>
            </p:cNvPr>
            <p:cNvSpPr/>
            <p:nvPr/>
          </p:nvSpPr>
          <p:spPr>
            <a:xfrm>
              <a:off x="4756824" y="5311245"/>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002">
              <a:schemeClr val="dk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grpSp>
        <p:nvGrpSpPr>
          <p:cNvPr id="117" name="Group 112">
            <a:extLst>
              <a:ext uri="{FF2B5EF4-FFF2-40B4-BE49-F238E27FC236}">
                <a16:creationId xmlns:a16="http://schemas.microsoft.com/office/drawing/2014/main" id="{D5299D96-58BA-404B-AD11-CCACF5813BDC}"/>
              </a:ext>
            </a:extLst>
          </p:cNvPr>
          <p:cNvGrpSpPr/>
          <p:nvPr/>
        </p:nvGrpSpPr>
        <p:grpSpPr>
          <a:xfrm>
            <a:off x="7824192" y="1315416"/>
            <a:ext cx="316230" cy="309090"/>
            <a:chOff x="4756824" y="5311245"/>
            <a:chExt cx="850392" cy="850392"/>
          </a:xfrm>
        </p:grpSpPr>
        <p:sp>
          <p:nvSpPr>
            <p:cNvPr id="118" name="Oval 113">
              <a:extLst>
                <a:ext uri="{FF2B5EF4-FFF2-40B4-BE49-F238E27FC236}">
                  <a16:creationId xmlns:a16="http://schemas.microsoft.com/office/drawing/2014/main" id="{2C7F0722-E573-47AD-8810-CA9CB594174B}"/>
                </a:ext>
              </a:extLst>
            </p:cNvPr>
            <p:cNvSpPr/>
            <p:nvPr/>
          </p:nvSpPr>
          <p:spPr>
            <a:xfrm rot="185805">
              <a:off x="4797261" y="5351682"/>
              <a:ext cx="769519" cy="769519"/>
            </a:xfrm>
            <a:prstGeom prst="ellipse">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ln w="0"/>
                  <a:solidFill>
                    <a:schemeClr val="accent1">
                      <a:lumMod val="50000"/>
                    </a:schemeClr>
                  </a:solidFill>
                  <a:effectLst>
                    <a:reflection blurRad="6350" stA="53000" endA="300" endPos="35500" dir="5400000" sy="-90000" algn="bl" rotWithShape="0"/>
                  </a:effectLst>
                  <a:latin typeface="Times" panose="02020603060405020304" pitchFamily="18" charset="0"/>
                </a:rPr>
                <a:t>4</a:t>
              </a:r>
              <a:endParaRPr lang="en-US" sz="1000" b="1" dirty="0">
                <a:ln w="0"/>
                <a:solidFill>
                  <a:schemeClr val="accent1">
                    <a:lumMod val="50000"/>
                  </a:schemeClr>
                </a:solidFill>
                <a:effectLst>
                  <a:reflection blurRad="6350" stA="53000" endA="300" endPos="35500" dir="5400000" sy="-90000" algn="bl" rotWithShape="0"/>
                </a:effectLst>
                <a:latin typeface="Times" panose="02020603060405020304" pitchFamily="18" charset="0"/>
              </a:endParaRPr>
            </a:p>
          </p:txBody>
        </p:sp>
        <p:sp>
          <p:nvSpPr>
            <p:cNvPr id="119" name="Circle: Hollow 114">
              <a:extLst>
                <a:ext uri="{FF2B5EF4-FFF2-40B4-BE49-F238E27FC236}">
                  <a16:creationId xmlns:a16="http://schemas.microsoft.com/office/drawing/2014/main" id="{C412F330-BD1C-4604-B697-F4D100F8E31A}"/>
                </a:ext>
              </a:extLst>
            </p:cNvPr>
            <p:cNvSpPr/>
            <p:nvPr/>
          </p:nvSpPr>
          <p:spPr>
            <a:xfrm>
              <a:off x="4756824" y="5311245"/>
              <a:ext cx="850392" cy="850392"/>
            </a:xfrm>
            <a:prstGeom prst="donut">
              <a:avLst>
                <a:gd name="adj" fmla="val 11529"/>
              </a:avLst>
            </a:prstGeom>
            <a:ln>
              <a:noFill/>
            </a:ln>
            <a:effectLst>
              <a:innerShdw blurRad="63500" dist="50800" dir="13500000">
                <a:prstClr val="black">
                  <a:alpha val="50000"/>
                </a:prstClr>
              </a:innerShdw>
            </a:effectLst>
          </p:spPr>
          <p:style>
            <a:lnRef idx="2">
              <a:schemeClr val="accent2">
                <a:shade val="50000"/>
              </a:schemeClr>
            </a:lnRef>
            <a:fillRef idx="1002">
              <a:schemeClr val="dk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3600" b="1">
                <a:solidFill>
                  <a:schemeClr val="accent2">
                    <a:lumMod val="20000"/>
                    <a:lumOff val="80000"/>
                  </a:schemeClr>
                </a:solidFill>
              </a:endParaRPr>
            </a:p>
          </p:txBody>
        </p:sp>
      </p:grpSp>
      <p:sp>
        <p:nvSpPr>
          <p:cNvPr id="120" name="Titre 4">
            <a:extLst>
              <a:ext uri="{FF2B5EF4-FFF2-40B4-BE49-F238E27FC236}">
                <a16:creationId xmlns:a16="http://schemas.microsoft.com/office/drawing/2014/main" id="{2F19EE84-44BD-439F-8C30-551E740CE7B1}"/>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Processus de traitement des infractions constatées par radars fixes </a:t>
            </a:r>
          </a:p>
        </p:txBody>
      </p:sp>
    </p:spTree>
    <p:extLst>
      <p:ext uri="{BB962C8B-B14F-4D97-AF65-F5344CB8AC3E}">
        <p14:creationId xmlns:p14="http://schemas.microsoft.com/office/powerpoint/2010/main" val="415896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barn(inVertical)">
                                      <p:cBhvr>
                                        <p:cTn id="54" dur="500"/>
                                        <p:tgtEl>
                                          <p:spTgt spid="46"/>
                                        </p:tgtEl>
                                      </p:cBhvr>
                                    </p:animEffect>
                                  </p:childTnLst>
                                </p:cTn>
                              </p:par>
                            </p:childTnLst>
                          </p:cTn>
                        </p:par>
                        <p:par>
                          <p:cTn id="55" fill="hold">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0" presetClass="entr" presetSubtype="0" fill="hold" nodeType="withEffect">
                                  <p:stCondLst>
                                    <p:cond delay="0"/>
                                  </p:stCondLst>
                                  <p:childTnLst>
                                    <p:set>
                                      <p:cBhvr>
                                        <p:cTn id="62" dur="1" fill="hold">
                                          <p:stCondLst>
                                            <p:cond delay="0"/>
                                          </p:stCondLst>
                                        </p:cTn>
                                        <p:tgtEl>
                                          <p:spTgt spid="101"/>
                                        </p:tgtEl>
                                        <p:attrNameLst>
                                          <p:attrName>style.visibility</p:attrName>
                                        </p:attrNameLst>
                                      </p:cBhvr>
                                      <p:to>
                                        <p:strVal val="visible"/>
                                      </p:to>
                                    </p:set>
                                    <p:animEffect transition="in" filter="fade">
                                      <p:cBhvr>
                                        <p:cTn id="63" dur="500"/>
                                        <p:tgtEl>
                                          <p:spTgt spid="101"/>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nodeType="click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barn(inVertical)">
                                      <p:cBhvr>
                                        <p:cTn id="73" dur="500"/>
                                        <p:tgtEl>
                                          <p:spTgt spid="52"/>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81"/>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98"/>
                                        </p:tgtEl>
                                        <p:attrNameLst>
                                          <p:attrName>style.visibility</p:attrName>
                                        </p:attrNameLst>
                                      </p:cBhvr>
                                      <p:to>
                                        <p:strVal val="visible"/>
                                      </p:to>
                                    </p:set>
                                  </p:childTnLst>
                                </p:cTn>
                              </p:par>
                              <p:par>
                                <p:cTn id="80" presetID="16" presetClass="entr" presetSubtype="21" fill="hold" grpId="0" nodeType="with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barn(inVertical)">
                                      <p:cBhvr>
                                        <p:cTn id="82" dur="500"/>
                                        <p:tgtEl>
                                          <p:spTgt spid="80"/>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barn(inVertical)">
                                      <p:cBhvr>
                                        <p:cTn id="87" dur="500"/>
                                        <p:tgtEl>
                                          <p:spTgt spid="82"/>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8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84"/>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6"/>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8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0"/>
                                        </p:tgtEl>
                                        <p:attrNameLst>
                                          <p:attrName>style.visibility</p:attrName>
                                        </p:attrNameLst>
                                      </p:cBhvr>
                                      <p:to>
                                        <p:strVal val="visible"/>
                                      </p:to>
                                    </p:set>
                                  </p:childTnLst>
                                </p:cTn>
                              </p:par>
                              <p:par>
                                <p:cTn id="102" presetID="1" presetClass="entr" presetSubtype="0" fill="hold" nodeType="withEffect">
                                  <p:stCondLst>
                                    <p:cond delay="0"/>
                                  </p:stCondLst>
                                  <p:childTnLst>
                                    <p:set>
                                      <p:cBhvr>
                                        <p:cTn id="103" dur="1" fill="hold">
                                          <p:stCondLst>
                                            <p:cond delay="0"/>
                                          </p:stCondLst>
                                        </p:cTn>
                                        <p:tgtEl>
                                          <p:spTgt spid="48"/>
                                        </p:tgtEl>
                                        <p:attrNameLst>
                                          <p:attrName>style.visibility</p:attrName>
                                        </p:attrNameLst>
                                      </p:cBhvr>
                                      <p:to>
                                        <p:strVal val="visible"/>
                                      </p:to>
                                    </p:set>
                                  </p:childTnLst>
                                </p:cTn>
                              </p:par>
                            </p:childTnLst>
                          </p:cTn>
                        </p:par>
                        <p:par>
                          <p:cTn id="104" fill="hold">
                            <p:stCondLst>
                              <p:cond delay="0"/>
                            </p:stCondLst>
                            <p:childTnLst>
                              <p:par>
                                <p:cTn id="105" presetID="1" presetClass="entr" presetSubtype="0" fill="hold" nodeType="afterEffect">
                                  <p:stCondLst>
                                    <p:cond delay="0"/>
                                  </p:stCondLst>
                                  <p:childTnLst>
                                    <p:set>
                                      <p:cBhvr>
                                        <p:cTn id="106" dur="1" fill="hold">
                                          <p:stCondLst>
                                            <p:cond delay="0"/>
                                          </p:stCondLst>
                                        </p:cTn>
                                        <p:tgtEl>
                                          <p:spTgt spid="87"/>
                                        </p:tgtEl>
                                        <p:attrNameLst>
                                          <p:attrName>style.visibility</p:attrName>
                                        </p:attrNameLst>
                                      </p:cBhvr>
                                      <p:to>
                                        <p:strVal val="visible"/>
                                      </p:to>
                                    </p:set>
                                  </p:childTnLst>
                                </p:cTn>
                              </p:par>
                              <p:par>
                                <p:cTn id="107" presetID="10" presetClass="entr" presetSubtype="0" fill="hold"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500"/>
                                        <p:tgtEl>
                                          <p:spTgt spid="102"/>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nodeType="click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barn(inVertical)">
                                      <p:cBhvr>
                                        <p:cTn id="114" dur="500"/>
                                        <p:tgtEl>
                                          <p:spTgt spid="53"/>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2"/>
                                        </p:tgtEl>
                                        <p:attrNameLst>
                                          <p:attrName>style.visibility</p:attrName>
                                        </p:attrNameLst>
                                      </p:cBhvr>
                                      <p:to>
                                        <p:strVal val="visible"/>
                                      </p:to>
                                    </p:set>
                                  </p:childTnLst>
                                </p:cTn>
                              </p:par>
                            </p:childTnLst>
                          </p:cTn>
                        </p:par>
                        <p:par>
                          <p:cTn id="119" fill="hold">
                            <p:stCondLst>
                              <p:cond delay="0"/>
                            </p:stCondLst>
                            <p:childTnLst>
                              <p:par>
                                <p:cTn id="120" presetID="1" presetClass="entr" presetSubtype="0" fill="hold" nodeType="afterEffect">
                                  <p:stCondLst>
                                    <p:cond delay="0"/>
                                  </p:stCondLst>
                                  <p:childTnLst>
                                    <p:set>
                                      <p:cBhvr>
                                        <p:cTn id="121" dur="1" fill="hold">
                                          <p:stCondLst>
                                            <p:cond delay="0"/>
                                          </p:stCondLst>
                                        </p:cTn>
                                        <p:tgtEl>
                                          <p:spTgt spid="70"/>
                                        </p:tgtEl>
                                        <p:attrNameLst>
                                          <p:attrName>style.visibility</p:attrName>
                                        </p:attrNameLst>
                                      </p:cBhvr>
                                      <p:to>
                                        <p:strVal val="visible"/>
                                      </p:to>
                                    </p:set>
                                  </p:childTnLst>
                                </p:cTn>
                              </p:par>
                            </p:childTnLst>
                          </p:cTn>
                        </p:par>
                        <p:par>
                          <p:cTn id="122" fill="hold">
                            <p:stCondLst>
                              <p:cond delay="0"/>
                            </p:stCondLst>
                            <p:childTnLst>
                              <p:par>
                                <p:cTn id="123" presetID="1" presetClass="entr" presetSubtype="0" fill="hold" nodeType="afterEffect">
                                  <p:stCondLst>
                                    <p:cond delay="0"/>
                                  </p:stCondLst>
                                  <p:childTnLst>
                                    <p:set>
                                      <p:cBhvr>
                                        <p:cTn id="124" dur="1" fill="hold">
                                          <p:stCondLst>
                                            <p:cond delay="0"/>
                                          </p:stCondLst>
                                        </p:cTn>
                                        <p:tgtEl>
                                          <p:spTgt spid="51"/>
                                        </p:tgtEl>
                                        <p:attrNameLst>
                                          <p:attrName>style.visibility</p:attrName>
                                        </p:attrNameLst>
                                      </p:cBhvr>
                                      <p:to>
                                        <p:strVal val="visible"/>
                                      </p:to>
                                    </p:set>
                                  </p:childTnLst>
                                </p:cTn>
                              </p:par>
                              <p:par>
                                <p:cTn id="125" presetID="10" presetClass="entr" presetSubtype="0" fill="hold" nodeType="withEffect">
                                  <p:stCondLst>
                                    <p:cond delay="0"/>
                                  </p:stCondLst>
                                  <p:childTnLst>
                                    <p:set>
                                      <p:cBhvr>
                                        <p:cTn id="126" dur="1" fill="hold">
                                          <p:stCondLst>
                                            <p:cond delay="0"/>
                                          </p:stCondLst>
                                        </p:cTn>
                                        <p:tgtEl>
                                          <p:spTgt spid="103"/>
                                        </p:tgtEl>
                                        <p:attrNameLst>
                                          <p:attrName>style.visibility</p:attrName>
                                        </p:attrNameLst>
                                      </p:cBhvr>
                                      <p:to>
                                        <p:strVal val="visible"/>
                                      </p:to>
                                    </p:set>
                                    <p:animEffect transition="in" filter="fade">
                                      <p:cBhvr>
                                        <p:cTn id="127"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5" grpId="0" animBg="1"/>
      <p:bldP spid="49" grpId="0" animBg="1"/>
      <p:bldP spid="50" grpId="0" animBg="1"/>
      <p:bldP spid="80" grpId="0" animBg="1"/>
      <p:bldP spid="85" grpId="0"/>
      <p:bldP spid="86" grpId="0" animBg="1"/>
      <p:bldP spid="9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5"/>
          <p:cNvSpPr txBox="1">
            <a:spLocks noGrp="1"/>
          </p:cNvSpPr>
          <p:nvPr>
            <p:ph type="ctrTitle"/>
          </p:nvPr>
        </p:nvSpPr>
        <p:spPr>
          <a:xfrm>
            <a:off x="4132162" y="2652474"/>
            <a:ext cx="7095281" cy="1838503"/>
          </a:xfrm>
          <a:prstGeom prst="rect">
            <a:avLst/>
          </a:prstGeom>
        </p:spPr>
        <p:txBody>
          <a:bodyPr spcFirstLastPara="1" wrap="square" lIns="121900" tIns="121900" rIns="121900" bIns="121900" anchor="b" anchorCtr="0">
            <a:noAutofit/>
          </a:bodyPr>
          <a:lstStyle/>
          <a:p>
            <a:r>
              <a:rPr lang="fr-FR" sz="6600" dirty="0"/>
              <a:t>Statistiques et chiffres clés</a:t>
            </a:r>
          </a:p>
        </p:txBody>
      </p:sp>
      <p:sp>
        <p:nvSpPr>
          <p:cNvPr id="3" name="Google Shape;364;p15">
            <a:extLst>
              <a:ext uri="{FF2B5EF4-FFF2-40B4-BE49-F238E27FC236}">
                <a16:creationId xmlns:a16="http://schemas.microsoft.com/office/drawing/2014/main" id="{2C8EBAF0-9E99-4770-960E-0195D8580E68}"/>
              </a:ext>
            </a:extLst>
          </p:cNvPr>
          <p:cNvSpPr txBox="1">
            <a:spLocks/>
          </p:cNvSpPr>
          <p:nvPr/>
        </p:nvSpPr>
        <p:spPr>
          <a:xfrm>
            <a:off x="2774507" y="3681248"/>
            <a:ext cx="5677677" cy="2016185"/>
          </a:xfrm>
          <a:prstGeom prst="rect">
            <a:avLst/>
          </a:prstGeom>
        </p:spPr>
        <p:txBody>
          <a:bodyPr spcFirstLastPara="1" wrap="square" lIns="121900" tIns="121900" rIns="121900" bIns="121900" anchor="b" anchorCtr="0">
            <a:noAutofit/>
          </a:bodyPr>
          <a:lstStyle>
            <a:lvl1pPr lvl="0" algn="r" defTabSz="914400" rtl="0" eaLnBrk="1" latinLnBrk="0" hangingPunct="1">
              <a:lnSpc>
                <a:spcPct val="90000"/>
              </a:lnSpc>
              <a:spcBef>
                <a:spcPts val="0"/>
              </a:spcBef>
              <a:spcAft>
                <a:spcPts val="0"/>
              </a:spcAft>
              <a:buSzPts val="4800"/>
              <a:buNone/>
              <a:defRPr sz="6400" kern="1200">
                <a:solidFill>
                  <a:schemeClr val="tx1"/>
                </a:solidFill>
                <a:latin typeface="+mj-lt"/>
                <a:ea typeface="+mj-ea"/>
                <a:cs typeface="+mj-cs"/>
              </a:defRPr>
            </a:lvl1pPr>
            <a:lvl2pPr lvl="1" algn="r" rtl="0">
              <a:spcBef>
                <a:spcPts val="0"/>
              </a:spcBef>
              <a:spcAft>
                <a:spcPts val="0"/>
              </a:spcAft>
              <a:buSzPts val="1600"/>
              <a:buNone/>
              <a:defRPr sz="2133"/>
            </a:lvl2pPr>
            <a:lvl3pPr lvl="2" algn="r" rtl="0">
              <a:spcBef>
                <a:spcPts val="0"/>
              </a:spcBef>
              <a:spcAft>
                <a:spcPts val="0"/>
              </a:spcAft>
              <a:buSzPts val="1600"/>
              <a:buNone/>
              <a:defRPr sz="2133"/>
            </a:lvl3pPr>
            <a:lvl4pPr lvl="3" algn="r" rtl="0">
              <a:spcBef>
                <a:spcPts val="0"/>
              </a:spcBef>
              <a:spcAft>
                <a:spcPts val="0"/>
              </a:spcAft>
              <a:buSzPts val="1600"/>
              <a:buNone/>
              <a:defRPr sz="2133"/>
            </a:lvl4pPr>
            <a:lvl5pPr lvl="4" algn="r" rtl="0">
              <a:spcBef>
                <a:spcPts val="0"/>
              </a:spcBef>
              <a:spcAft>
                <a:spcPts val="0"/>
              </a:spcAft>
              <a:buSzPts val="1600"/>
              <a:buNone/>
              <a:defRPr sz="2133"/>
            </a:lvl5pPr>
            <a:lvl6pPr lvl="5" algn="r" rtl="0">
              <a:spcBef>
                <a:spcPts val="0"/>
              </a:spcBef>
              <a:spcAft>
                <a:spcPts val="0"/>
              </a:spcAft>
              <a:buSzPts val="1600"/>
              <a:buNone/>
              <a:defRPr sz="2133"/>
            </a:lvl6pPr>
            <a:lvl7pPr lvl="6" algn="r" rtl="0">
              <a:spcBef>
                <a:spcPts val="0"/>
              </a:spcBef>
              <a:spcAft>
                <a:spcPts val="0"/>
              </a:spcAft>
              <a:buSzPts val="1600"/>
              <a:buNone/>
              <a:defRPr sz="2133"/>
            </a:lvl7pPr>
            <a:lvl8pPr lvl="7" algn="r" rtl="0">
              <a:spcBef>
                <a:spcPts val="0"/>
              </a:spcBef>
              <a:spcAft>
                <a:spcPts val="0"/>
              </a:spcAft>
              <a:buSzPts val="1600"/>
              <a:buNone/>
              <a:defRPr sz="2133"/>
            </a:lvl8pPr>
            <a:lvl9pPr lvl="8" algn="r" rtl="0">
              <a:spcBef>
                <a:spcPts val="0"/>
              </a:spcBef>
              <a:spcAft>
                <a:spcPts val="0"/>
              </a:spcAft>
              <a:buSzPts val="1600"/>
              <a:buNone/>
              <a:defRPr sz="2133"/>
            </a:lvl9pPr>
          </a:lstStyle>
          <a:p>
            <a:pPr algn="ctr"/>
            <a:endParaRPr lang="fr-FR" dirty="0">
              <a:highlight>
                <a:srgbClr val="FFFF00"/>
              </a:highlight>
            </a:endParaRPr>
          </a:p>
        </p:txBody>
      </p:sp>
    </p:spTree>
    <p:extLst>
      <p:ext uri="{BB962C8B-B14F-4D97-AF65-F5344CB8AC3E}">
        <p14:creationId xmlns:p14="http://schemas.microsoft.com/office/powerpoint/2010/main" val="4026475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a:extLst>
              <a:ext uri="{FF2B5EF4-FFF2-40B4-BE49-F238E27FC236}">
                <a16:creationId xmlns:a16="http://schemas.microsoft.com/office/drawing/2014/main" id="{6C2E72C9-10B0-474B-8A37-B30DD7A85953}"/>
              </a:ext>
            </a:extLst>
          </p:cNvPr>
          <p:cNvGraphicFramePr>
            <a:graphicFrameLocks noGrp="1"/>
          </p:cNvGraphicFramePr>
          <p:nvPr>
            <p:extLst>
              <p:ext uri="{D42A27DB-BD31-4B8C-83A1-F6EECF244321}">
                <p14:modId xmlns:p14="http://schemas.microsoft.com/office/powerpoint/2010/main" val="4175165354"/>
              </p:ext>
            </p:extLst>
          </p:nvPr>
        </p:nvGraphicFramePr>
        <p:xfrm>
          <a:off x="1171837" y="805138"/>
          <a:ext cx="9530256" cy="2837792"/>
        </p:xfrm>
        <a:graphic>
          <a:graphicData uri="http://schemas.openxmlformats.org/drawingml/2006/table">
            <a:tbl>
              <a:tblPr/>
              <a:tblGrid>
                <a:gridCol w="1426780">
                  <a:extLst>
                    <a:ext uri="{9D8B030D-6E8A-4147-A177-3AD203B41FA5}">
                      <a16:colId xmlns:a16="http://schemas.microsoft.com/office/drawing/2014/main" val="2398496915"/>
                    </a:ext>
                  </a:extLst>
                </a:gridCol>
                <a:gridCol w="1742089">
                  <a:extLst>
                    <a:ext uri="{9D8B030D-6E8A-4147-A177-3AD203B41FA5}">
                      <a16:colId xmlns:a16="http://schemas.microsoft.com/office/drawing/2014/main" val="2215356460"/>
                    </a:ext>
                  </a:extLst>
                </a:gridCol>
                <a:gridCol w="2230821">
                  <a:extLst>
                    <a:ext uri="{9D8B030D-6E8A-4147-A177-3AD203B41FA5}">
                      <a16:colId xmlns:a16="http://schemas.microsoft.com/office/drawing/2014/main" val="1246659111"/>
                    </a:ext>
                  </a:extLst>
                </a:gridCol>
                <a:gridCol w="1757855">
                  <a:extLst>
                    <a:ext uri="{9D8B030D-6E8A-4147-A177-3AD203B41FA5}">
                      <a16:colId xmlns:a16="http://schemas.microsoft.com/office/drawing/2014/main" val="2780278644"/>
                    </a:ext>
                  </a:extLst>
                </a:gridCol>
                <a:gridCol w="2372711">
                  <a:extLst>
                    <a:ext uri="{9D8B030D-6E8A-4147-A177-3AD203B41FA5}">
                      <a16:colId xmlns:a16="http://schemas.microsoft.com/office/drawing/2014/main" val="2224795586"/>
                    </a:ext>
                  </a:extLst>
                </a:gridCol>
              </a:tblGrid>
              <a:tr h="354724">
                <a:tc>
                  <a:txBody>
                    <a:bodyPr/>
                    <a:lstStyle/>
                    <a:p>
                      <a:pPr algn="l" fontAlgn="b"/>
                      <a:r>
                        <a:rPr lang="fr-FR" sz="1600" b="0" i="0" u="none" strike="noStrike" dirty="0">
                          <a:solidFill>
                            <a:srgbClr val="000000"/>
                          </a:solidFill>
                          <a:effectLst/>
                          <a:latin typeface="Calibri" panose="020F0502020204030204" pitchFamily="34" charset="0"/>
                        </a:rPr>
                        <a:t>Sureté Nationale</a:t>
                      </a:r>
                    </a:p>
                  </a:txBody>
                  <a:tcPr marL="9525" marR="9525" marT="9525" marB="0" anchor="ctr">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endParaRPr lang="fr-F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endParaRPr lang="fr-F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endParaRPr lang="fr-F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b"/>
                      <a:endParaRPr lang="fr-FR" sz="16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302043253"/>
                  </a:ext>
                </a:extLst>
              </a:tr>
              <a:tr h="354724">
                <a:tc>
                  <a:txBody>
                    <a:bodyPr/>
                    <a:lstStyle/>
                    <a:p>
                      <a:pPr algn="l" fontAlgn="b"/>
                      <a:r>
                        <a:rPr lang="fr-FR" sz="1600" b="1" i="0" u="none" strike="noStrike" dirty="0">
                          <a:solidFill>
                            <a:srgbClr val="FFFFFF"/>
                          </a:solidFill>
                          <a:effectLst/>
                          <a:latin typeface="Calibri" panose="020F0502020204030204" pitchFamily="34" charset="0"/>
                        </a:rPr>
                        <a:t>Année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fr-FR" sz="1600" b="1" i="0" u="none" strike="noStrike" dirty="0">
                          <a:solidFill>
                            <a:srgbClr val="FFFFFF"/>
                          </a:solidFill>
                          <a:effectLst/>
                          <a:latin typeface="Calibri" panose="020F0502020204030204" pitchFamily="34" charset="0"/>
                        </a:rPr>
                        <a:t>Première classe</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fr-FR" sz="1600" b="1" i="0" u="none" strike="noStrike" dirty="0">
                          <a:solidFill>
                            <a:srgbClr val="FFFFFF"/>
                          </a:solidFill>
                          <a:effectLst/>
                          <a:latin typeface="Calibri" panose="020F0502020204030204" pitchFamily="34" charset="0"/>
                        </a:rPr>
                        <a:t>Deuxième classe</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fr-FR" sz="1600" b="1" i="0" u="none" strike="noStrike" dirty="0">
                          <a:solidFill>
                            <a:srgbClr val="FFFFFF"/>
                          </a:solidFill>
                          <a:effectLst/>
                          <a:latin typeface="Calibri" panose="020F0502020204030204" pitchFamily="34" charset="0"/>
                        </a:rPr>
                        <a:t>Troisième classe</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fr-FR" sz="1600" b="1" i="0" u="none" strike="noStrike" dirty="0">
                          <a:solidFill>
                            <a:srgbClr val="FFFFFF"/>
                          </a:solidFill>
                          <a:effectLst/>
                          <a:latin typeface="Calibri" panose="020F0502020204030204" pitchFamily="34" charset="0"/>
                        </a:rPr>
                        <a:t>Total</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extLst>
                  <a:ext uri="{0D108BD9-81ED-4DB2-BD59-A6C34878D82A}">
                    <a16:rowId xmlns:a16="http://schemas.microsoft.com/office/drawing/2014/main" val="1880707631"/>
                  </a:ext>
                </a:extLst>
              </a:tr>
              <a:tr h="354724">
                <a:tc>
                  <a:txBody>
                    <a:bodyPr/>
                    <a:lstStyle/>
                    <a:p>
                      <a:pPr algn="r" fontAlgn="b"/>
                      <a:r>
                        <a:rPr lang="fr-FR" sz="2000" b="0" i="0" u="none" strike="noStrike" dirty="0">
                          <a:solidFill>
                            <a:srgbClr val="000000"/>
                          </a:solidFill>
                          <a:effectLst/>
                          <a:latin typeface="Calibri" panose="020F0502020204030204" pitchFamily="34" charset="0"/>
                        </a:rPr>
                        <a:t>2018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290 524</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286 369</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769 231</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1 346 124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886776331"/>
                  </a:ext>
                </a:extLst>
              </a:tr>
              <a:tr h="354724">
                <a:tc>
                  <a:txBody>
                    <a:bodyPr/>
                    <a:lstStyle/>
                    <a:p>
                      <a:pPr algn="r" fontAlgn="b"/>
                      <a:r>
                        <a:rPr lang="fr-FR" sz="2000" b="0" i="0" u="none" strike="noStrike" dirty="0">
                          <a:solidFill>
                            <a:srgbClr val="000000"/>
                          </a:solidFill>
                          <a:effectLst/>
                          <a:latin typeface="Calibri" panose="020F0502020204030204" pitchFamily="34" charset="0"/>
                        </a:rPr>
                        <a:t>2019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307 340</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305 935</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1 184 597</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1 797 872</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509322243"/>
                  </a:ext>
                </a:extLst>
              </a:tr>
              <a:tr h="354724">
                <a:tc>
                  <a:txBody>
                    <a:bodyPr/>
                    <a:lstStyle/>
                    <a:p>
                      <a:pPr algn="r" fontAlgn="b"/>
                      <a:r>
                        <a:rPr lang="fr-FR" sz="2000" b="0" i="0" u="none" strike="noStrike" dirty="0">
                          <a:solidFill>
                            <a:srgbClr val="000000"/>
                          </a:solidFill>
                          <a:effectLst/>
                          <a:latin typeface="Calibri" panose="020F0502020204030204" pitchFamily="34" charset="0"/>
                        </a:rPr>
                        <a:t>2020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235 981</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222 588</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982 938</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1 441 507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3696808173"/>
                  </a:ext>
                </a:extLst>
              </a:tr>
              <a:tr h="354724">
                <a:tc>
                  <a:txBody>
                    <a:bodyPr/>
                    <a:lstStyle/>
                    <a:p>
                      <a:pPr algn="r" fontAlgn="b"/>
                      <a:r>
                        <a:rPr lang="fr-FR" sz="2000" b="0" i="0" u="none" strike="noStrike" dirty="0">
                          <a:solidFill>
                            <a:srgbClr val="000000"/>
                          </a:solidFill>
                          <a:effectLst/>
                          <a:latin typeface="Calibri" panose="020F0502020204030204" pitchFamily="34" charset="0"/>
                        </a:rPr>
                        <a:t>2021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321 732</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279 676</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1 191 025</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1 792 433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935191488"/>
                  </a:ext>
                </a:extLst>
              </a:tr>
              <a:tr h="354724">
                <a:tc>
                  <a:txBody>
                    <a:bodyPr/>
                    <a:lstStyle/>
                    <a:p>
                      <a:pPr algn="r" fontAlgn="b"/>
                      <a:r>
                        <a:rPr lang="fr-FR" sz="2000" b="0" i="0" u="none" strike="noStrike" dirty="0">
                          <a:solidFill>
                            <a:srgbClr val="000000"/>
                          </a:solidFill>
                          <a:effectLst/>
                          <a:latin typeface="Calibri" panose="020F0502020204030204" pitchFamily="34" charset="0"/>
                        </a:rPr>
                        <a:t>2022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383 899</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341 072</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1 281 299</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fr-FR" sz="2000" b="0" i="0" u="none" strike="noStrike" dirty="0">
                          <a:solidFill>
                            <a:srgbClr val="000000"/>
                          </a:solidFill>
                          <a:effectLst/>
                          <a:latin typeface="Calibri" panose="020F0502020204030204" pitchFamily="34" charset="0"/>
                        </a:rPr>
                        <a:t>2 006 270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384112501"/>
                  </a:ext>
                </a:extLst>
              </a:tr>
              <a:tr h="354724">
                <a:tc>
                  <a:txBody>
                    <a:bodyPr/>
                    <a:lstStyle/>
                    <a:p>
                      <a:pPr algn="l" fontAlgn="b"/>
                      <a:r>
                        <a:rPr lang="fr-FR" sz="2000" b="0" i="0" u="none" strike="noStrike" dirty="0">
                          <a:solidFill>
                            <a:srgbClr val="000000"/>
                          </a:solidFill>
                          <a:effectLst/>
                          <a:latin typeface="Calibri" panose="020F0502020204030204" pitchFamily="34" charset="0"/>
                        </a:rPr>
                        <a:t>Total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1 539 476</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1 435 640</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5 409 090</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fr-FR" sz="2000" b="0" i="0" u="none" strike="noStrike" dirty="0">
                          <a:solidFill>
                            <a:srgbClr val="000000"/>
                          </a:solidFill>
                          <a:effectLst/>
                          <a:latin typeface="Calibri" panose="020F0502020204030204" pitchFamily="34" charset="0"/>
                        </a:rPr>
                        <a:t>8 384 206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923544971"/>
                  </a:ext>
                </a:extLst>
              </a:tr>
            </a:tbl>
          </a:graphicData>
        </a:graphic>
      </p:graphicFrame>
      <p:sp>
        <p:nvSpPr>
          <p:cNvPr id="4" name="Titre 4">
            <a:extLst>
              <a:ext uri="{FF2B5EF4-FFF2-40B4-BE49-F238E27FC236}">
                <a16:creationId xmlns:a16="http://schemas.microsoft.com/office/drawing/2014/main" id="{BE42A76E-2B9B-42CD-9078-9FF7ED360BC1}"/>
              </a:ext>
            </a:extLst>
          </p:cNvPr>
          <p:cNvSpPr txBox="1">
            <a:spLocks/>
          </p:cNvSpPr>
          <p:nvPr/>
        </p:nvSpPr>
        <p:spPr>
          <a:xfrm>
            <a:off x="3696028" y="205630"/>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Statistiques et chiffres clés</a:t>
            </a:r>
          </a:p>
        </p:txBody>
      </p:sp>
      <p:graphicFrame>
        <p:nvGraphicFramePr>
          <p:cNvPr id="6" name="Graphique 5">
            <a:extLst>
              <a:ext uri="{FF2B5EF4-FFF2-40B4-BE49-F238E27FC236}">
                <a16:creationId xmlns:a16="http://schemas.microsoft.com/office/drawing/2014/main" id="{14FA1BE6-A078-4E61-86F3-928F8E21FF85}"/>
              </a:ext>
            </a:extLst>
          </p:cNvPr>
          <p:cNvGraphicFramePr>
            <a:graphicFrameLocks/>
          </p:cNvGraphicFramePr>
          <p:nvPr>
            <p:extLst>
              <p:ext uri="{D42A27DB-BD31-4B8C-83A1-F6EECF244321}">
                <p14:modId xmlns:p14="http://schemas.microsoft.com/office/powerpoint/2010/main" val="1044915461"/>
              </p:ext>
            </p:extLst>
          </p:nvPr>
        </p:nvGraphicFramePr>
        <p:xfrm>
          <a:off x="6130093" y="3822484"/>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4516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CC5CF800-D3BD-49F9-ABD3-214CA067AEEC}"/>
              </a:ext>
            </a:extLst>
          </p:cNvPr>
          <p:cNvGraphicFramePr>
            <a:graphicFrameLocks noGrp="1"/>
          </p:cNvGraphicFramePr>
          <p:nvPr>
            <p:extLst>
              <p:ext uri="{D42A27DB-BD31-4B8C-83A1-F6EECF244321}">
                <p14:modId xmlns:p14="http://schemas.microsoft.com/office/powerpoint/2010/main" val="769240951"/>
              </p:ext>
            </p:extLst>
          </p:nvPr>
        </p:nvGraphicFramePr>
        <p:xfrm>
          <a:off x="1071057" y="613857"/>
          <a:ext cx="9380483" cy="3281336"/>
        </p:xfrm>
        <a:graphic>
          <a:graphicData uri="http://schemas.openxmlformats.org/drawingml/2006/table">
            <a:tbl>
              <a:tblPr/>
              <a:tblGrid>
                <a:gridCol w="1318677">
                  <a:extLst>
                    <a:ext uri="{9D8B030D-6E8A-4147-A177-3AD203B41FA5}">
                      <a16:colId xmlns:a16="http://schemas.microsoft.com/office/drawing/2014/main" val="3909035267"/>
                    </a:ext>
                  </a:extLst>
                </a:gridCol>
                <a:gridCol w="2419991">
                  <a:extLst>
                    <a:ext uri="{9D8B030D-6E8A-4147-A177-3AD203B41FA5}">
                      <a16:colId xmlns:a16="http://schemas.microsoft.com/office/drawing/2014/main" val="4177618902"/>
                    </a:ext>
                  </a:extLst>
                </a:gridCol>
                <a:gridCol w="1994703">
                  <a:extLst>
                    <a:ext uri="{9D8B030D-6E8A-4147-A177-3AD203B41FA5}">
                      <a16:colId xmlns:a16="http://schemas.microsoft.com/office/drawing/2014/main" val="85516046"/>
                    </a:ext>
                  </a:extLst>
                </a:gridCol>
                <a:gridCol w="2041153">
                  <a:extLst>
                    <a:ext uri="{9D8B030D-6E8A-4147-A177-3AD203B41FA5}">
                      <a16:colId xmlns:a16="http://schemas.microsoft.com/office/drawing/2014/main" val="2740098032"/>
                    </a:ext>
                  </a:extLst>
                </a:gridCol>
                <a:gridCol w="1605959">
                  <a:extLst>
                    <a:ext uri="{9D8B030D-6E8A-4147-A177-3AD203B41FA5}">
                      <a16:colId xmlns:a16="http://schemas.microsoft.com/office/drawing/2014/main" val="4096143526"/>
                    </a:ext>
                  </a:extLst>
                </a:gridCol>
              </a:tblGrid>
              <a:tr h="410167">
                <a:tc gridSpan="2">
                  <a:txBody>
                    <a:bodyPr/>
                    <a:lstStyle/>
                    <a:p>
                      <a:pPr algn="l" fontAlgn="t"/>
                      <a:r>
                        <a:rPr lang="fr-FR" sz="1800" b="0" i="0" u="none" strike="noStrike" dirty="0">
                          <a:solidFill>
                            <a:srgbClr val="000000"/>
                          </a:solidFill>
                          <a:effectLst/>
                          <a:latin typeface="Calibri" panose="020F0502020204030204" pitchFamily="34" charset="0"/>
                        </a:rPr>
                        <a:t>La Gendarmerie Royale</a:t>
                      </a: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hMerge="1">
                  <a:txBody>
                    <a:bodyPr/>
                    <a:lstStyle/>
                    <a:p>
                      <a:endParaRPr lang="fr-FR"/>
                    </a:p>
                  </a:txBody>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167839698"/>
                  </a:ext>
                </a:extLst>
              </a:tr>
              <a:tr h="410167">
                <a:tc>
                  <a:txBody>
                    <a:bodyPr/>
                    <a:lstStyle/>
                    <a:p>
                      <a:pPr algn="l" fontAlgn="b"/>
                      <a:r>
                        <a:rPr lang="fr-FR" sz="1800" b="1" i="0" u="none" strike="noStrike" dirty="0">
                          <a:solidFill>
                            <a:srgbClr val="FFFFFF"/>
                          </a:solidFill>
                          <a:effectLst/>
                          <a:latin typeface="Calibri" panose="020F0502020204030204" pitchFamily="34" charset="0"/>
                        </a:rPr>
                        <a:t>Année</a:t>
                      </a:r>
                    </a:p>
                  </a:txBody>
                  <a:tcPr marL="9525" marR="9525" marT="9525"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t"/>
                      <a:r>
                        <a:rPr lang="fr-FR" sz="1800" b="1" i="0" u="none" strike="noStrike" dirty="0">
                          <a:solidFill>
                            <a:srgbClr val="FFFFFF"/>
                          </a:solidFill>
                          <a:effectLst/>
                          <a:latin typeface="Calibri" panose="020F0502020204030204" pitchFamily="34" charset="0"/>
                        </a:rPr>
                        <a:t>Première classe</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t"/>
                      <a:r>
                        <a:rPr lang="fr-FR" sz="1800" b="1" i="0" u="none" strike="noStrike" dirty="0">
                          <a:solidFill>
                            <a:srgbClr val="FFFFFF"/>
                          </a:solidFill>
                          <a:effectLst/>
                          <a:latin typeface="Calibri" panose="020F0502020204030204" pitchFamily="34" charset="0"/>
                        </a:rPr>
                        <a:t>Deuxième classe</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t"/>
                      <a:r>
                        <a:rPr lang="fr-FR" sz="1800" b="1" i="0" u="none" strike="noStrike" dirty="0">
                          <a:solidFill>
                            <a:srgbClr val="FFFFFF"/>
                          </a:solidFill>
                          <a:effectLst/>
                          <a:latin typeface="Calibri" panose="020F0502020204030204" pitchFamily="34" charset="0"/>
                        </a:rPr>
                        <a:t>Troisième classe</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t"/>
                      <a:r>
                        <a:rPr lang="fr-FR" sz="1800" b="1" i="0" u="none" strike="noStrike" dirty="0">
                          <a:solidFill>
                            <a:srgbClr val="FFFFFF"/>
                          </a:solidFill>
                          <a:effectLst/>
                          <a:latin typeface="Calibri" panose="020F0502020204030204" pitchFamily="34" charset="0"/>
                        </a:rPr>
                        <a:t>Total</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extLst>
                  <a:ext uri="{0D108BD9-81ED-4DB2-BD59-A6C34878D82A}">
                    <a16:rowId xmlns:a16="http://schemas.microsoft.com/office/drawing/2014/main" val="3883879017"/>
                  </a:ext>
                </a:extLst>
              </a:tr>
              <a:tr h="410167">
                <a:tc>
                  <a:txBody>
                    <a:bodyPr/>
                    <a:lstStyle/>
                    <a:p>
                      <a:pPr algn="r" fontAlgn="t"/>
                      <a:r>
                        <a:rPr lang="fr-FR" sz="1800" b="0" i="0" u="none" strike="noStrike" dirty="0">
                          <a:solidFill>
                            <a:srgbClr val="000000"/>
                          </a:solidFill>
                          <a:effectLst/>
                          <a:latin typeface="Calibri" panose="020F0502020204030204" pitchFamily="34" charset="0"/>
                        </a:rPr>
                        <a:t>2018</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108 571</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156 335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1 057 543</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1 322 449</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485416783"/>
                  </a:ext>
                </a:extLst>
              </a:tr>
              <a:tr h="410167">
                <a:tc>
                  <a:txBody>
                    <a:bodyPr/>
                    <a:lstStyle/>
                    <a:p>
                      <a:pPr algn="r" fontAlgn="t"/>
                      <a:r>
                        <a:rPr lang="fr-FR" sz="1800" b="0" i="0" u="none" strike="noStrike" dirty="0">
                          <a:solidFill>
                            <a:srgbClr val="000000"/>
                          </a:solidFill>
                          <a:effectLst/>
                          <a:latin typeface="Calibri" panose="020F0502020204030204" pitchFamily="34" charset="0"/>
                        </a:rPr>
                        <a:t>2019</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106 576</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161 974</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1 284 045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1 552 595</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595124546"/>
                  </a:ext>
                </a:extLst>
              </a:tr>
              <a:tr h="410167">
                <a:tc>
                  <a:txBody>
                    <a:bodyPr/>
                    <a:lstStyle/>
                    <a:p>
                      <a:pPr algn="r" fontAlgn="t"/>
                      <a:r>
                        <a:rPr lang="fr-FR" sz="1800" b="0" i="0" u="none" strike="noStrike" dirty="0">
                          <a:solidFill>
                            <a:srgbClr val="000000"/>
                          </a:solidFill>
                          <a:effectLst/>
                          <a:latin typeface="Calibri" panose="020F0502020204030204" pitchFamily="34" charset="0"/>
                        </a:rPr>
                        <a:t>2020</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73 237</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123 862</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1 044 139</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1 241 238</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672099748"/>
                  </a:ext>
                </a:extLst>
              </a:tr>
              <a:tr h="410167">
                <a:tc>
                  <a:txBody>
                    <a:bodyPr/>
                    <a:lstStyle/>
                    <a:p>
                      <a:pPr algn="r" fontAlgn="t"/>
                      <a:r>
                        <a:rPr lang="fr-FR" sz="1800" b="0" i="0" u="none" strike="noStrike" dirty="0">
                          <a:solidFill>
                            <a:srgbClr val="000000"/>
                          </a:solidFill>
                          <a:effectLst/>
                          <a:latin typeface="Calibri" panose="020F0502020204030204" pitchFamily="34" charset="0"/>
                        </a:rPr>
                        <a:t>2021</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101 286</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199 552</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1 451 431</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1 752 269</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190591208"/>
                  </a:ext>
                </a:extLst>
              </a:tr>
              <a:tr h="410167">
                <a:tc>
                  <a:txBody>
                    <a:bodyPr/>
                    <a:lstStyle/>
                    <a:p>
                      <a:pPr algn="r" fontAlgn="t"/>
                      <a:r>
                        <a:rPr lang="fr-FR" sz="1800" b="0" i="0" u="none" strike="noStrike" dirty="0">
                          <a:solidFill>
                            <a:srgbClr val="000000"/>
                          </a:solidFill>
                          <a:effectLst/>
                          <a:latin typeface="Calibri" panose="020F0502020204030204" pitchFamily="34" charset="0"/>
                        </a:rPr>
                        <a:t>2022</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130 985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256 974</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1 650 606</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t"/>
                      <a:r>
                        <a:rPr lang="fr-FR" sz="1800" b="0" i="0" u="none" strike="noStrike" dirty="0">
                          <a:solidFill>
                            <a:srgbClr val="000000"/>
                          </a:solidFill>
                          <a:effectLst/>
                          <a:latin typeface="Calibri" panose="020F0502020204030204" pitchFamily="34" charset="0"/>
                        </a:rPr>
                        <a:t>2 038 565</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3407044059"/>
                  </a:ext>
                </a:extLst>
              </a:tr>
              <a:tr h="410167">
                <a:tc>
                  <a:txBody>
                    <a:bodyPr/>
                    <a:lstStyle/>
                    <a:p>
                      <a:pPr algn="l" fontAlgn="t"/>
                      <a:r>
                        <a:rPr lang="fr-FR" sz="1800" b="0" i="0" u="none" strike="noStrike" dirty="0">
                          <a:solidFill>
                            <a:srgbClr val="000000"/>
                          </a:solidFill>
                          <a:effectLst/>
                          <a:latin typeface="Calibri" panose="020F0502020204030204" pitchFamily="34" charset="0"/>
                        </a:rPr>
                        <a:t>Total </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520 655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898 697</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6 487 764</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t"/>
                      <a:r>
                        <a:rPr lang="fr-FR" sz="1800" b="0" i="0" u="none" strike="noStrike" dirty="0">
                          <a:solidFill>
                            <a:srgbClr val="000000"/>
                          </a:solidFill>
                          <a:effectLst/>
                          <a:latin typeface="Calibri" panose="020F0502020204030204" pitchFamily="34" charset="0"/>
                        </a:rPr>
                        <a:t>7 907 116</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715347931"/>
                  </a:ext>
                </a:extLst>
              </a:tr>
            </a:tbl>
          </a:graphicData>
        </a:graphic>
      </p:graphicFrame>
      <p:sp>
        <p:nvSpPr>
          <p:cNvPr id="6" name="Titre 4">
            <a:extLst>
              <a:ext uri="{FF2B5EF4-FFF2-40B4-BE49-F238E27FC236}">
                <a16:creationId xmlns:a16="http://schemas.microsoft.com/office/drawing/2014/main" id="{92B875F5-CFC7-4CF2-9BB3-72B173B3AA88}"/>
              </a:ext>
            </a:extLst>
          </p:cNvPr>
          <p:cNvSpPr txBox="1">
            <a:spLocks/>
          </p:cNvSpPr>
          <p:nvPr/>
        </p:nvSpPr>
        <p:spPr>
          <a:xfrm>
            <a:off x="3696028" y="205630"/>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Statistiques et chiffres clés</a:t>
            </a:r>
          </a:p>
        </p:txBody>
      </p:sp>
      <p:graphicFrame>
        <p:nvGraphicFramePr>
          <p:cNvPr id="7" name="Graphique 6">
            <a:extLst>
              <a:ext uri="{FF2B5EF4-FFF2-40B4-BE49-F238E27FC236}">
                <a16:creationId xmlns:a16="http://schemas.microsoft.com/office/drawing/2014/main" id="{23B03A50-09FD-4056-8241-DFE3053EF91E}"/>
              </a:ext>
            </a:extLst>
          </p:cNvPr>
          <p:cNvGraphicFramePr>
            <a:graphicFrameLocks/>
          </p:cNvGraphicFramePr>
          <p:nvPr>
            <p:extLst>
              <p:ext uri="{D42A27DB-BD31-4B8C-83A1-F6EECF244321}">
                <p14:modId xmlns:p14="http://schemas.microsoft.com/office/powerpoint/2010/main" val="2132012812"/>
              </p:ext>
            </p:extLst>
          </p:nvPr>
        </p:nvGraphicFramePr>
        <p:xfrm>
          <a:off x="5879540" y="3964637"/>
          <a:ext cx="4572000" cy="25256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3357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C79A42FB-B0DD-46AE-995E-22596F957A02}"/>
              </a:ext>
            </a:extLst>
          </p:cNvPr>
          <p:cNvGraphicFramePr>
            <a:graphicFrameLocks noGrp="1"/>
          </p:cNvGraphicFramePr>
          <p:nvPr>
            <p:extLst>
              <p:ext uri="{D42A27DB-BD31-4B8C-83A1-F6EECF244321}">
                <p14:modId xmlns:p14="http://schemas.microsoft.com/office/powerpoint/2010/main" val="3848644221"/>
              </p:ext>
            </p:extLst>
          </p:nvPr>
        </p:nvGraphicFramePr>
        <p:xfrm>
          <a:off x="1040524" y="712841"/>
          <a:ext cx="9447964" cy="3095232"/>
        </p:xfrm>
        <a:graphic>
          <a:graphicData uri="http://schemas.openxmlformats.org/drawingml/2006/table">
            <a:tbl>
              <a:tblPr/>
              <a:tblGrid>
                <a:gridCol w="1328163">
                  <a:extLst>
                    <a:ext uri="{9D8B030D-6E8A-4147-A177-3AD203B41FA5}">
                      <a16:colId xmlns:a16="http://schemas.microsoft.com/office/drawing/2014/main" val="1687356481"/>
                    </a:ext>
                  </a:extLst>
                </a:gridCol>
                <a:gridCol w="2437400">
                  <a:extLst>
                    <a:ext uri="{9D8B030D-6E8A-4147-A177-3AD203B41FA5}">
                      <a16:colId xmlns:a16="http://schemas.microsoft.com/office/drawing/2014/main" val="1914099450"/>
                    </a:ext>
                  </a:extLst>
                </a:gridCol>
                <a:gridCol w="2047707">
                  <a:extLst>
                    <a:ext uri="{9D8B030D-6E8A-4147-A177-3AD203B41FA5}">
                      <a16:colId xmlns:a16="http://schemas.microsoft.com/office/drawing/2014/main" val="3201332639"/>
                    </a:ext>
                  </a:extLst>
                </a:gridCol>
                <a:gridCol w="1830952">
                  <a:extLst>
                    <a:ext uri="{9D8B030D-6E8A-4147-A177-3AD203B41FA5}">
                      <a16:colId xmlns:a16="http://schemas.microsoft.com/office/drawing/2014/main" val="1613331640"/>
                    </a:ext>
                  </a:extLst>
                </a:gridCol>
                <a:gridCol w="1803742">
                  <a:extLst>
                    <a:ext uri="{9D8B030D-6E8A-4147-A177-3AD203B41FA5}">
                      <a16:colId xmlns:a16="http://schemas.microsoft.com/office/drawing/2014/main" val="992727294"/>
                    </a:ext>
                  </a:extLst>
                </a:gridCol>
              </a:tblGrid>
              <a:tr h="386904">
                <a:tc>
                  <a:txBody>
                    <a:bodyPr/>
                    <a:lstStyle/>
                    <a:p>
                      <a:pPr algn="l" fontAlgn="t"/>
                      <a:r>
                        <a:rPr lang="fr-FR" sz="1800" b="0" i="0" u="none" strike="noStrike" dirty="0">
                          <a:solidFill>
                            <a:srgbClr val="000000"/>
                          </a:solidFill>
                          <a:effectLst/>
                          <a:latin typeface="Calibri" panose="020F0502020204030204" pitchFamily="34" charset="0"/>
                        </a:rPr>
                        <a:t>Radars Fixes</a:t>
                      </a: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tc>
                  <a:txBody>
                    <a:bodyPr/>
                    <a:lstStyle/>
                    <a:p>
                      <a:pPr algn="l" fontAlgn="t"/>
                      <a:endParaRPr lang="fr-FR" sz="1800" b="0" i="0" u="none" strike="noStrike" dirty="0">
                        <a:solidFill>
                          <a:srgbClr val="000000"/>
                        </a:solidFill>
                        <a:effectLst/>
                        <a:latin typeface="Calibri" panose="020F0502020204030204" pitchFamily="34" charset="0"/>
                      </a:endParaRPr>
                    </a:p>
                  </a:txBody>
                  <a:tcPr marL="9525" marR="9525" marT="9525" marB="0">
                    <a:lnL>
                      <a:noFill/>
                    </a:lnL>
                    <a:lnR>
                      <a:noFill/>
                    </a:lnR>
                    <a:lnT>
                      <a:noFill/>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508732344"/>
                  </a:ext>
                </a:extLst>
              </a:tr>
              <a:tr h="386904">
                <a:tc>
                  <a:txBody>
                    <a:bodyPr/>
                    <a:lstStyle/>
                    <a:p>
                      <a:pPr algn="ctr" fontAlgn="b"/>
                      <a:r>
                        <a:rPr lang="fr-FR" sz="1800" b="1" i="0" u="none" strike="noStrike" dirty="0">
                          <a:solidFill>
                            <a:srgbClr val="FFFFFF"/>
                          </a:solidFill>
                          <a:effectLst/>
                          <a:latin typeface="Calibri" panose="020F0502020204030204" pitchFamily="34" charset="0"/>
                        </a:rPr>
                        <a:t>Année</a:t>
                      </a:r>
                    </a:p>
                  </a:txBody>
                  <a:tcPr marL="9525" marR="9525" marT="9525" marB="0" anchor="b">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ctr" fontAlgn="t"/>
                      <a:r>
                        <a:rPr lang="fr-FR" sz="1800" b="1" i="0" u="none" strike="noStrike" dirty="0">
                          <a:solidFill>
                            <a:srgbClr val="FFFFFF"/>
                          </a:solidFill>
                          <a:effectLst/>
                          <a:latin typeface="Calibri" panose="020F0502020204030204" pitchFamily="34" charset="0"/>
                        </a:rPr>
                        <a:t>Première classe</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ctr" fontAlgn="t"/>
                      <a:r>
                        <a:rPr lang="fr-FR" sz="1800" b="1" i="0" u="none" strike="noStrike" dirty="0">
                          <a:solidFill>
                            <a:srgbClr val="FFFFFF"/>
                          </a:solidFill>
                          <a:effectLst/>
                          <a:latin typeface="Calibri" panose="020F0502020204030204" pitchFamily="34" charset="0"/>
                        </a:rPr>
                        <a:t>Deuxième classe</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ctr" fontAlgn="t"/>
                      <a:r>
                        <a:rPr lang="fr-FR" sz="1800" b="1" i="0" u="none" strike="noStrike" dirty="0">
                          <a:solidFill>
                            <a:srgbClr val="FFFFFF"/>
                          </a:solidFill>
                          <a:effectLst/>
                          <a:latin typeface="Calibri" panose="020F0502020204030204" pitchFamily="34" charset="0"/>
                        </a:rPr>
                        <a:t>Troisième classe</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ctr" fontAlgn="t"/>
                      <a:r>
                        <a:rPr lang="fr-FR" sz="1800" b="1" i="0" u="none" strike="noStrike" dirty="0">
                          <a:solidFill>
                            <a:srgbClr val="FFFFFF"/>
                          </a:solidFill>
                          <a:effectLst/>
                          <a:latin typeface="Calibri" panose="020F0502020204030204" pitchFamily="34" charset="0"/>
                        </a:rPr>
                        <a:t>Total</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extLst>
                  <a:ext uri="{0D108BD9-81ED-4DB2-BD59-A6C34878D82A}">
                    <a16:rowId xmlns:a16="http://schemas.microsoft.com/office/drawing/2014/main" val="2775125230"/>
                  </a:ext>
                </a:extLst>
              </a:tr>
              <a:tr h="386904">
                <a:tc>
                  <a:txBody>
                    <a:bodyPr/>
                    <a:lstStyle/>
                    <a:p>
                      <a:pPr algn="ctr" fontAlgn="t"/>
                      <a:r>
                        <a:rPr lang="fr-FR" sz="1800" b="0" i="0" u="none" strike="noStrike" dirty="0">
                          <a:solidFill>
                            <a:srgbClr val="000000"/>
                          </a:solidFill>
                          <a:effectLst/>
                          <a:latin typeface="Calibri" panose="020F0502020204030204" pitchFamily="34" charset="0"/>
                        </a:rPr>
                        <a:t>2018</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97 898</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245 323</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1 471 418</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1 814 639</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737034741"/>
                  </a:ext>
                </a:extLst>
              </a:tr>
              <a:tr h="386904">
                <a:tc>
                  <a:txBody>
                    <a:bodyPr/>
                    <a:lstStyle/>
                    <a:p>
                      <a:pPr algn="ctr" fontAlgn="t"/>
                      <a:r>
                        <a:rPr lang="fr-FR" sz="1800" b="0" i="0" u="none" strike="noStrike" dirty="0">
                          <a:solidFill>
                            <a:srgbClr val="000000"/>
                          </a:solidFill>
                          <a:effectLst/>
                          <a:latin typeface="Calibri" panose="020F0502020204030204" pitchFamily="34" charset="0"/>
                        </a:rPr>
                        <a:t>2019</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77 881</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197 918</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1 246 615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1 522 414</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374052461"/>
                  </a:ext>
                </a:extLst>
              </a:tr>
              <a:tr h="386904">
                <a:tc>
                  <a:txBody>
                    <a:bodyPr/>
                    <a:lstStyle/>
                    <a:p>
                      <a:pPr algn="ctr" fontAlgn="t"/>
                      <a:r>
                        <a:rPr lang="fr-FR" sz="1800" b="0" i="0" u="none" strike="noStrike" dirty="0">
                          <a:solidFill>
                            <a:srgbClr val="000000"/>
                          </a:solidFill>
                          <a:effectLst/>
                          <a:latin typeface="Calibri" panose="020F0502020204030204" pitchFamily="34" charset="0"/>
                        </a:rPr>
                        <a:t>2020</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46 775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119 182</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800 740</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966 697</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3884150737"/>
                  </a:ext>
                </a:extLst>
              </a:tr>
              <a:tr h="386904">
                <a:tc>
                  <a:txBody>
                    <a:bodyPr/>
                    <a:lstStyle/>
                    <a:p>
                      <a:pPr algn="ctr" fontAlgn="t"/>
                      <a:r>
                        <a:rPr lang="fr-FR" sz="1800" b="0" i="0" u="none" strike="noStrike" dirty="0">
                          <a:solidFill>
                            <a:srgbClr val="000000"/>
                          </a:solidFill>
                          <a:effectLst/>
                          <a:latin typeface="Calibri" panose="020F0502020204030204" pitchFamily="34" charset="0"/>
                        </a:rPr>
                        <a:t>2021</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42 158</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106 505</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706 931</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855 594</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633902790"/>
                  </a:ext>
                </a:extLst>
              </a:tr>
              <a:tr h="386904">
                <a:tc>
                  <a:txBody>
                    <a:bodyPr/>
                    <a:lstStyle/>
                    <a:p>
                      <a:pPr algn="ctr" fontAlgn="t"/>
                      <a:r>
                        <a:rPr lang="fr-FR" sz="1800" b="0" i="0" u="none" strike="noStrike" dirty="0">
                          <a:solidFill>
                            <a:srgbClr val="000000"/>
                          </a:solidFill>
                          <a:effectLst/>
                          <a:latin typeface="Calibri" panose="020F0502020204030204" pitchFamily="34" charset="0"/>
                        </a:rPr>
                        <a:t>2022</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161 124</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155 730</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880 153</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ctr" fontAlgn="t"/>
                      <a:r>
                        <a:rPr lang="fr-FR" sz="1800" b="0" i="0" u="none" strike="noStrike" dirty="0">
                          <a:solidFill>
                            <a:srgbClr val="000000"/>
                          </a:solidFill>
                          <a:effectLst/>
                          <a:latin typeface="Calibri" panose="020F0502020204030204" pitchFamily="34" charset="0"/>
                        </a:rPr>
                        <a:t>1 197 007</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783070386"/>
                  </a:ext>
                </a:extLst>
              </a:tr>
              <a:tr h="386904">
                <a:tc>
                  <a:txBody>
                    <a:bodyPr/>
                    <a:lstStyle/>
                    <a:p>
                      <a:pPr algn="l" fontAlgn="t"/>
                      <a:r>
                        <a:rPr lang="fr-FR" sz="1800" b="0" i="0" u="none" strike="noStrike" dirty="0">
                          <a:solidFill>
                            <a:srgbClr val="000000"/>
                          </a:solidFill>
                          <a:effectLst/>
                          <a:latin typeface="Calibri" panose="020F0502020204030204" pitchFamily="34" charset="0"/>
                        </a:rPr>
                        <a:t>Total </a:t>
                      </a:r>
                    </a:p>
                  </a:txBody>
                  <a:tcPr marL="9525" marR="9525" marT="9525" marB="0">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425 836</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824 658</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5 105 857</a:t>
                      </a:r>
                    </a:p>
                  </a:txBody>
                  <a:tcPr marL="9525" marR="9525" marT="9525" marB="0">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ctr" fontAlgn="t"/>
                      <a:r>
                        <a:rPr lang="fr-FR" sz="1800" b="0" i="0" u="none" strike="noStrike" dirty="0">
                          <a:solidFill>
                            <a:srgbClr val="000000"/>
                          </a:solidFill>
                          <a:effectLst/>
                          <a:latin typeface="Calibri" panose="020F0502020204030204" pitchFamily="34" charset="0"/>
                        </a:rPr>
                        <a:t>6 398 173</a:t>
                      </a:r>
                    </a:p>
                  </a:txBody>
                  <a:tcPr marL="9525" marR="9525" marT="9525" marB="0">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566270585"/>
                  </a:ext>
                </a:extLst>
              </a:tr>
            </a:tbl>
          </a:graphicData>
        </a:graphic>
      </p:graphicFrame>
      <p:sp>
        <p:nvSpPr>
          <p:cNvPr id="6" name="Titre 4">
            <a:extLst>
              <a:ext uri="{FF2B5EF4-FFF2-40B4-BE49-F238E27FC236}">
                <a16:creationId xmlns:a16="http://schemas.microsoft.com/office/drawing/2014/main" id="{F0ECC09B-1301-43CD-8133-0C77933940CD}"/>
              </a:ext>
            </a:extLst>
          </p:cNvPr>
          <p:cNvSpPr txBox="1">
            <a:spLocks/>
          </p:cNvSpPr>
          <p:nvPr/>
        </p:nvSpPr>
        <p:spPr>
          <a:xfrm>
            <a:off x="3696028" y="159331"/>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Statistiques et chiffres clés</a:t>
            </a:r>
          </a:p>
        </p:txBody>
      </p:sp>
      <p:graphicFrame>
        <p:nvGraphicFramePr>
          <p:cNvPr id="7" name="Graphique 6">
            <a:extLst>
              <a:ext uri="{FF2B5EF4-FFF2-40B4-BE49-F238E27FC236}">
                <a16:creationId xmlns:a16="http://schemas.microsoft.com/office/drawing/2014/main" id="{F873D26C-5B9C-4998-8E51-6FD3EB4B734E}"/>
              </a:ext>
            </a:extLst>
          </p:cNvPr>
          <p:cNvGraphicFramePr>
            <a:graphicFrameLocks/>
          </p:cNvGraphicFramePr>
          <p:nvPr>
            <p:extLst>
              <p:ext uri="{D42A27DB-BD31-4B8C-83A1-F6EECF244321}">
                <p14:modId xmlns:p14="http://schemas.microsoft.com/office/powerpoint/2010/main" val="4244661062"/>
              </p:ext>
            </p:extLst>
          </p:nvPr>
        </p:nvGraphicFramePr>
        <p:xfrm>
          <a:off x="5916488" y="390917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6355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3916" y="844960"/>
            <a:ext cx="10204881" cy="461665"/>
          </a:xfrm>
          <a:prstGeom prst="rect">
            <a:avLst/>
          </a:prstGeom>
        </p:spPr>
        <p:txBody>
          <a:bodyPr wrap="square">
            <a:spAutoFit/>
          </a:bodyPr>
          <a:lstStyle/>
          <a:p>
            <a:pPr algn="ctr"/>
            <a:r>
              <a:rPr lang="fr-FR" sz="2400" b="1" i="1" dirty="0">
                <a:solidFill>
                  <a:schemeClr val="accent4">
                    <a:lumMod val="75000"/>
                  </a:schemeClr>
                </a:solidFill>
                <a:latin typeface="Times New Roman" panose="02020603050405020304" pitchFamily="18" charset="0"/>
                <a:cs typeface="Times New Roman" panose="02020603050405020304" pitchFamily="18" charset="0"/>
              </a:rPr>
              <a:t>PVs d’infractions constatées durant les 5 dernières années 2018-2022</a:t>
            </a:r>
            <a:endParaRPr lang="fr-FR" sz="2400" i="1" dirty="0">
              <a:solidFill>
                <a:schemeClr val="accent4">
                  <a:lumMod val="75000"/>
                </a:schemeClr>
              </a:solidFill>
              <a:latin typeface="Times New Roman" panose="02020603050405020304" pitchFamily="18" charset="0"/>
              <a:cs typeface="Times New Roman" panose="02020603050405020304" pitchFamily="18" charset="0"/>
            </a:endParaRPr>
          </a:p>
        </p:txBody>
      </p:sp>
      <p:graphicFrame>
        <p:nvGraphicFramePr>
          <p:cNvPr id="3" name="Graphique 2"/>
          <p:cNvGraphicFramePr>
            <a:graphicFrameLocks/>
          </p:cNvGraphicFramePr>
          <p:nvPr>
            <p:extLst>
              <p:ext uri="{D42A27DB-BD31-4B8C-83A1-F6EECF244321}">
                <p14:modId xmlns:p14="http://schemas.microsoft.com/office/powerpoint/2010/main" val="2043773633"/>
              </p:ext>
            </p:extLst>
          </p:nvPr>
        </p:nvGraphicFramePr>
        <p:xfrm>
          <a:off x="609600" y="1375522"/>
          <a:ext cx="5206584" cy="31964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aphique 4"/>
          <p:cNvGraphicFramePr>
            <a:graphicFrameLocks/>
          </p:cNvGraphicFramePr>
          <p:nvPr>
            <p:extLst>
              <p:ext uri="{D42A27DB-BD31-4B8C-83A1-F6EECF244321}">
                <p14:modId xmlns:p14="http://schemas.microsoft.com/office/powerpoint/2010/main" val="3696664978"/>
              </p:ext>
            </p:extLst>
          </p:nvPr>
        </p:nvGraphicFramePr>
        <p:xfrm>
          <a:off x="6615660" y="3429000"/>
          <a:ext cx="4911777" cy="2686987"/>
        </p:xfrm>
        <a:graphic>
          <a:graphicData uri="http://schemas.openxmlformats.org/drawingml/2006/chart">
            <c:chart xmlns:c="http://schemas.openxmlformats.org/drawingml/2006/chart" xmlns:r="http://schemas.openxmlformats.org/officeDocument/2006/relationships" r:id="rId3"/>
          </a:graphicData>
        </a:graphic>
      </p:graphicFrame>
      <p:sp>
        <p:nvSpPr>
          <p:cNvPr id="6" name="Titre 4">
            <a:extLst>
              <a:ext uri="{FF2B5EF4-FFF2-40B4-BE49-F238E27FC236}">
                <a16:creationId xmlns:a16="http://schemas.microsoft.com/office/drawing/2014/main" id="{EFC3AA63-07C4-4825-B5DA-80D6A6D93264}"/>
              </a:ext>
            </a:extLst>
          </p:cNvPr>
          <p:cNvSpPr txBox="1">
            <a:spLocks/>
          </p:cNvSpPr>
          <p:nvPr/>
        </p:nvSpPr>
        <p:spPr>
          <a:xfrm>
            <a:off x="3696028" y="159331"/>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Statistiques et chiffres clés</a:t>
            </a:r>
          </a:p>
        </p:txBody>
      </p:sp>
    </p:spTree>
    <p:extLst>
      <p:ext uri="{BB962C8B-B14F-4D97-AF65-F5344CB8AC3E}">
        <p14:creationId xmlns:p14="http://schemas.microsoft.com/office/powerpoint/2010/main" val="2443140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5"/>
          <p:cNvSpPr txBox="1">
            <a:spLocks noGrp="1"/>
          </p:cNvSpPr>
          <p:nvPr>
            <p:ph type="ctrTitle"/>
          </p:nvPr>
        </p:nvSpPr>
        <p:spPr>
          <a:xfrm>
            <a:off x="4469021" y="2872394"/>
            <a:ext cx="6767041" cy="770400"/>
          </a:xfrm>
          <a:prstGeom prst="rect">
            <a:avLst/>
          </a:prstGeom>
        </p:spPr>
        <p:txBody>
          <a:bodyPr spcFirstLastPara="1" wrap="square" lIns="121900" tIns="121900" rIns="121900" bIns="121900" anchor="b" anchorCtr="0">
            <a:noAutofit/>
          </a:bodyPr>
          <a:lstStyle/>
          <a:p>
            <a:pPr lvl="0"/>
            <a:r>
              <a:rPr lang="fr-FR" dirty="0"/>
              <a:t>PERSPECTIVES</a:t>
            </a:r>
            <a:endParaRPr dirty="0"/>
          </a:p>
        </p:txBody>
      </p:sp>
    </p:spTree>
    <p:extLst>
      <p:ext uri="{BB962C8B-B14F-4D97-AF65-F5344CB8AC3E}">
        <p14:creationId xmlns:p14="http://schemas.microsoft.com/office/powerpoint/2010/main" val="1896823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13211D5-01C9-4E54-83D1-281D0CDBE0E1}"/>
              </a:ext>
            </a:extLst>
          </p:cNvPr>
          <p:cNvSpPr txBox="1"/>
          <p:nvPr/>
        </p:nvSpPr>
        <p:spPr>
          <a:xfrm>
            <a:off x="428263" y="1377386"/>
            <a:ext cx="7407799" cy="3939540"/>
          </a:xfrm>
          <a:prstGeom prst="rect">
            <a:avLst/>
          </a:prstGeom>
          <a:solidFill>
            <a:schemeClr val="accent2">
              <a:lumMod val="20000"/>
              <a:lumOff val="80000"/>
            </a:schemeClr>
          </a:solidFill>
        </p:spPr>
        <p:txBody>
          <a:bodyPr wrap="square" rtlCol="0">
            <a:spAutoFit/>
          </a:bodyPr>
          <a:lstStyle/>
          <a:p>
            <a:pPr lvl="0" algn="just">
              <a:spcBef>
                <a:spcPts val="600"/>
              </a:spcBef>
              <a:spcAft>
                <a:spcPts val="600"/>
              </a:spcAft>
            </a:pPr>
            <a:r>
              <a:rPr lang="fr-FR" sz="2800" b="1" dirty="0"/>
              <a:t>L’installation des radars fixes se confronte à plusieurs contraintes:</a:t>
            </a:r>
          </a:p>
          <a:p>
            <a:pPr marL="457200" lvl="0" indent="-457200" algn="just">
              <a:spcBef>
                <a:spcPts val="600"/>
              </a:spcBef>
              <a:spcAft>
                <a:spcPts val="600"/>
              </a:spcAft>
              <a:buFont typeface="Wingdings" panose="05000000000000000000" pitchFamily="2" charset="2"/>
              <a:buChar char="§"/>
            </a:pPr>
            <a:r>
              <a:rPr lang="fr-FR" sz="2400" b="1" dirty="0"/>
              <a:t>La disponibilité du réseau électrique;</a:t>
            </a:r>
          </a:p>
          <a:p>
            <a:pPr marL="457200" lvl="0" indent="-457200" algn="just">
              <a:spcBef>
                <a:spcPts val="600"/>
              </a:spcBef>
              <a:spcAft>
                <a:spcPts val="600"/>
              </a:spcAft>
              <a:buFont typeface="Wingdings" panose="05000000000000000000" pitchFamily="2" charset="2"/>
              <a:buChar char="§"/>
            </a:pPr>
            <a:r>
              <a:rPr lang="fr-FR" sz="2400" b="1" dirty="0"/>
              <a:t>Les actes de vandalisme;</a:t>
            </a:r>
          </a:p>
          <a:p>
            <a:pPr marL="457200" lvl="0" indent="-457200" algn="just">
              <a:spcBef>
                <a:spcPts val="600"/>
              </a:spcBef>
              <a:spcAft>
                <a:spcPts val="600"/>
              </a:spcAft>
              <a:buFont typeface="Wingdings" panose="05000000000000000000" pitchFamily="2" charset="2"/>
              <a:buChar char="§"/>
            </a:pPr>
            <a:r>
              <a:rPr lang="fr-FR" sz="2400" b="1" dirty="0"/>
              <a:t>Les difficultés d’avoir les autorisations d’installation;</a:t>
            </a:r>
          </a:p>
          <a:p>
            <a:pPr marL="457200" lvl="0" indent="-457200" algn="just">
              <a:spcBef>
                <a:spcPts val="600"/>
              </a:spcBef>
              <a:spcAft>
                <a:spcPts val="600"/>
              </a:spcAft>
              <a:buFont typeface="Wingdings" panose="05000000000000000000" pitchFamily="2" charset="2"/>
              <a:buChar char="§"/>
            </a:pPr>
            <a:r>
              <a:rPr lang="fr-FR" sz="2400" b="1" dirty="0"/>
              <a:t>Les travaux d’élargissement ou de rénovation de la chaussée;</a:t>
            </a:r>
          </a:p>
          <a:p>
            <a:pPr marL="457200" lvl="0" indent="-457200" algn="just">
              <a:spcBef>
                <a:spcPts val="600"/>
              </a:spcBef>
              <a:spcAft>
                <a:spcPts val="600"/>
              </a:spcAft>
              <a:buFont typeface="Wingdings" panose="05000000000000000000" pitchFamily="2" charset="2"/>
              <a:buChar char="§"/>
            </a:pPr>
            <a:r>
              <a:rPr lang="fr-FR" sz="2400" b="1" dirty="0"/>
              <a:t>La coordination avec les operateurs locaux;</a:t>
            </a:r>
          </a:p>
        </p:txBody>
      </p:sp>
      <p:sp>
        <p:nvSpPr>
          <p:cNvPr id="5" name="Titre 4">
            <a:extLst>
              <a:ext uri="{FF2B5EF4-FFF2-40B4-BE49-F238E27FC236}">
                <a16:creationId xmlns:a16="http://schemas.microsoft.com/office/drawing/2014/main" id="{3E6B35EF-885A-4BA3-B446-BA9C45B072E7}"/>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PERSPECTIVES : Radars autonomes</a:t>
            </a:r>
          </a:p>
        </p:txBody>
      </p:sp>
      <p:sp>
        <p:nvSpPr>
          <p:cNvPr id="6" name="Flèche droite 8">
            <a:extLst>
              <a:ext uri="{FF2B5EF4-FFF2-40B4-BE49-F238E27FC236}">
                <a16:creationId xmlns:a16="http://schemas.microsoft.com/office/drawing/2014/main" id="{2766116B-1AD4-4C75-A458-CCD48054A448}"/>
              </a:ext>
            </a:extLst>
          </p:cNvPr>
          <p:cNvSpPr/>
          <p:nvPr/>
        </p:nvSpPr>
        <p:spPr>
          <a:xfrm>
            <a:off x="7944014" y="2277499"/>
            <a:ext cx="643944" cy="3000020"/>
          </a:xfrm>
          <a:prstGeom prst="rightArrow">
            <a:avLst>
              <a:gd name="adj1" fmla="val 50000"/>
              <a:gd name="adj2" fmla="val 45122"/>
            </a:avLst>
          </a:prstGeom>
          <a:solidFill>
            <a:srgbClr val="E258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Image 2">
            <a:extLst>
              <a:ext uri="{FF2B5EF4-FFF2-40B4-BE49-F238E27FC236}">
                <a16:creationId xmlns:a16="http://schemas.microsoft.com/office/drawing/2014/main" id="{20674994-1737-404E-9D46-403E5FB12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1453" y="2277499"/>
            <a:ext cx="1973580" cy="3177540"/>
          </a:xfrm>
          <a:prstGeom prst="rect">
            <a:avLst/>
          </a:prstGeom>
        </p:spPr>
      </p:pic>
      <p:sp>
        <p:nvSpPr>
          <p:cNvPr id="7" name="Rectangle : coins arrondis 6">
            <a:extLst>
              <a:ext uri="{FF2B5EF4-FFF2-40B4-BE49-F238E27FC236}">
                <a16:creationId xmlns:a16="http://schemas.microsoft.com/office/drawing/2014/main" id="{1829B49A-E8F5-4843-BB7A-A060BBB02456}"/>
              </a:ext>
            </a:extLst>
          </p:cNvPr>
          <p:cNvSpPr/>
          <p:nvPr/>
        </p:nvSpPr>
        <p:spPr>
          <a:xfrm>
            <a:off x="8364638" y="1333453"/>
            <a:ext cx="3287210" cy="76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Radar Autonome remorquable</a:t>
            </a:r>
          </a:p>
        </p:txBody>
      </p:sp>
    </p:spTree>
    <p:extLst>
      <p:ext uri="{BB962C8B-B14F-4D97-AF65-F5344CB8AC3E}">
        <p14:creationId xmlns:p14="http://schemas.microsoft.com/office/powerpoint/2010/main" val="2545003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13211D5-01C9-4E54-83D1-281D0CDBE0E1}"/>
              </a:ext>
            </a:extLst>
          </p:cNvPr>
          <p:cNvSpPr txBox="1"/>
          <p:nvPr/>
        </p:nvSpPr>
        <p:spPr>
          <a:xfrm>
            <a:off x="1064871" y="1377386"/>
            <a:ext cx="10791797" cy="4231928"/>
          </a:xfrm>
          <a:prstGeom prst="rect">
            <a:avLst/>
          </a:prstGeom>
          <a:solidFill>
            <a:schemeClr val="accent2">
              <a:lumMod val="20000"/>
              <a:lumOff val="80000"/>
            </a:schemeClr>
          </a:solidFill>
        </p:spPr>
        <p:txBody>
          <a:bodyPr wrap="square" rtlCol="0">
            <a:spAutoFit/>
          </a:bodyPr>
          <a:lstStyle/>
          <a:p>
            <a:pPr algn="just"/>
            <a:r>
              <a:rPr lang="fr-FR" sz="2800" dirty="0"/>
              <a:t>Le contrôle automatisé des infractions au code de la route est en effet un dispositif qui permet une réponse efficace au traitement de masse des infractions routières. Pour maintenir une dissuasion durable, il est important de mettre en place une stratégie de contrôle intelligente qui repose sur plusieurs éléments:</a:t>
            </a:r>
          </a:p>
          <a:p>
            <a:pPr marL="628650" lvl="1" indent="-171450" algn="just">
              <a:spcBef>
                <a:spcPts val="600"/>
              </a:spcBef>
              <a:spcAft>
                <a:spcPts val="600"/>
              </a:spcAft>
              <a:buFont typeface="Arial" panose="020B0604020202020204" pitchFamily="34" charset="0"/>
              <a:buChar char="•"/>
            </a:pPr>
            <a:r>
              <a:rPr lang="fr-FR" sz="2400" dirty="0">
                <a:solidFill>
                  <a:prstClr val="black"/>
                </a:solidFill>
              </a:rPr>
              <a:t>La mise en place des radars leurres;</a:t>
            </a:r>
          </a:p>
          <a:p>
            <a:pPr marL="628650" lvl="1" indent="-171450" algn="just">
              <a:spcBef>
                <a:spcPts val="600"/>
              </a:spcBef>
              <a:spcAft>
                <a:spcPts val="600"/>
              </a:spcAft>
              <a:buFont typeface="Arial" panose="020B0604020202020204" pitchFamily="34" charset="0"/>
              <a:buChar char="•"/>
            </a:pPr>
            <a:r>
              <a:rPr lang="fr-FR" sz="2400" dirty="0">
                <a:solidFill>
                  <a:prstClr val="black"/>
                </a:solidFill>
              </a:rPr>
              <a:t>Redéploiement périodique des radas fixes et remorquables;</a:t>
            </a:r>
          </a:p>
          <a:p>
            <a:pPr marL="628650" lvl="1" indent="-171450" algn="just">
              <a:spcBef>
                <a:spcPts val="600"/>
              </a:spcBef>
              <a:spcAft>
                <a:spcPts val="600"/>
              </a:spcAft>
              <a:buFont typeface="Arial" panose="020B0604020202020204" pitchFamily="34" charset="0"/>
              <a:buChar char="•"/>
            </a:pPr>
            <a:r>
              <a:rPr lang="fr-FR" sz="2400" dirty="0">
                <a:solidFill>
                  <a:prstClr val="black"/>
                </a:solidFill>
              </a:rPr>
              <a:t>Etendre le contrôle automatisé à d’autre types d’infractions tels que le port de la ceinture et  l’utilisation du téléphone portable;</a:t>
            </a:r>
            <a:endParaRPr lang="fr-FR" sz="2400" dirty="0"/>
          </a:p>
        </p:txBody>
      </p:sp>
      <p:sp>
        <p:nvSpPr>
          <p:cNvPr id="5" name="Titre 4">
            <a:extLst>
              <a:ext uri="{FF2B5EF4-FFF2-40B4-BE49-F238E27FC236}">
                <a16:creationId xmlns:a16="http://schemas.microsoft.com/office/drawing/2014/main" id="{3E6B35EF-885A-4BA3-B446-BA9C45B072E7}"/>
              </a:ext>
            </a:extLst>
          </p:cNvPr>
          <p:cNvSpPr txBox="1">
            <a:spLocks/>
          </p:cNvSpPr>
          <p:nvPr/>
        </p:nvSpPr>
        <p:spPr>
          <a:xfrm>
            <a:off x="3696028" y="228779"/>
            <a:ext cx="8495972" cy="419954"/>
          </a:xfrm>
          <a:prstGeom prst="rect">
            <a:avLst/>
          </a:prstGeom>
        </p:spPr>
        <p:style>
          <a:lnRef idx="2">
            <a:schemeClr val="dk1">
              <a:shade val="50000"/>
            </a:schemeClr>
          </a:lnRef>
          <a:fillRef idx="1">
            <a:schemeClr val="dk1"/>
          </a:fillRef>
          <a:effectRef idx="0">
            <a:schemeClr val="dk1"/>
          </a:effectRef>
          <a:fontRef idx="minor">
            <a:schemeClr val="lt1"/>
          </a:fontRef>
        </p:style>
        <p:txBody>
          <a:bodyPr/>
          <a:lstStyle/>
          <a:p>
            <a:r>
              <a:rPr lang="fr-FR" sz="2000" b="1" dirty="0">
                <a:solidFill>
                  <a:prstClr val="white"/>
                </a:solidFill>
              </a:rPr>
              <a:t>PERSPECTIVES : améliorer la stratégie du contrôle automatisé </a:t>
            </a:r>
          </a:p>
        </p:txBody>
      </p:sp>
      <p:sp>
        <p:nvSpPr>
          <p:cNvPr id="8" name="ZoneTexte 7">
            <a:extLst>
              <a:ext uri="{FF2B5EF4-FFF2-40B4-BE49-F238E27FC236}">
                <a16:creationId xmlns:a16="http://schemas.microsoft.com/office/drawing/2014/main" id="{154AA42E-65CC-40A4-B2A6-1F4B139D585D}"/>
              </a:ext>
            </a:extLst>
          </p:cNvPr>
          <p:cNvSpPr txBox="1"/>
          <p:nvPr/>
        </p:nvSpPr>
        <p:spPr>
          <a:xfrm>
            <a:off x="2558005" y="5719820"/>
            <a:ext cx="9298663" cy="1015663"/>
          </a:xfrm>
          <a:prstGeom prst="rect">
            <a:avLst/>
          </a:prstGeom>
          <a:solidFill>
            <a:schemeClr val="accent6">
              <a:lumMod val="20000"/>
              <a:lumOff val="80000"/>
            </a:schemeClr>
          </a:solidFill>
        </p:spPr>
        <p:txBody>
          <a:bodyPr wrap="square" rtlCol="0">
            <a:spAutoFit/>
          </a:bodyPr>
          <a:lstStyle/>
          <a:p>
            <a:pPr algn="just"/>
            <a:r>
              <a:rPr lang="fr-FR" sz="2000" b="1" dirty="0"/>
              <a:t>La combinaison de ces éléments dans une stratégie globale de contrôle automatisé, permettra de dissuader les conducteurs de commettre des actes dangereux et de promouvoir une conduite responsable pour garantir une sécurité routière optimale.</a:t>
            </a:r>
          </a:p>
        </p:txBody>
      </p:sp>
    </p:spTree>
    <p:extLst>
      <p:ext uri="{BB962C8B-B14F-4D97-AF65-F5344CB8AC3E}">
        <p14:creationId xmlns:p14="http://schemas.microsoft.com/office/powerpoint/2010/main" val="1537832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09524" cy="1549206"/>
          </a:xfrm>
          <a:prstGeom prst="rect">
            <a:avLst/>
          </a:prstGeom>
        </p:spPr>
      </p:pic>
      <p:sp>
        <p:nvSpPr>
          <p:cNvPr id="5" name="ZoneTexte 4"/>
          <p:cNvSpPr txBox="1"/>
          <p:nvPr/>
        </p:nvSpPr>
        <p:spPr>
          <a:xfrm>
            <a:off x="2203555" y="2101131"/>
            <a:ext cx="7210269" cy="769441"/>
          </a:xfrm>
          <a:prstGeom prst="rect">
            <a:avLst/>
          </a:prstGeom>
          <a:noFill/>
        </p:spPr>
        <p:txBody>
          <a:bodyPr wrap="square" rtlCol="0">
            <a:spAutoFit/>
          </a:bodyPr>
          <a:lstStyle/>
          <a:p>
            <a:pPr algn="ctr"/>
            <a:r>
              <a:rPr lang="fr-FR" sz="4400" i="1" dirty="0">
                <a:solidFill>
                  <a:schemeClr val="accent1">
                    <a:lumMod val="50000"/>
                  </a:schemeClr>
                </a:solidFill>
                <a:latin typeface="Times New Roman" panose="02020603050405020304" pitchFamily="18" charset="0"/>
                <a:cs typeface="Times New Roman" panose="02020603050405020304" pitchFamily="18" charset="0"/>
              </a:rPr>
              <a:t>Merci de votre attention</a:t>
            </a:r>
            <a:endParaRPr lang="fr-FR" sz="3600" b="1" i="1" dirty="0">
              <a:solidFill>
                <a:srgbClr val="D5BD09"/>
              </a:solidFill>
              <a:latin typeface="Times New Roman" panose="02020603050405020304" pitchFamily="18" charset="0"/>
              <a:cs typeface="Times New Roman" panose="02020603050405020304" pitchFamily="18" charset="0"/>
            </a:endParaRPr>
          </a:p>
        </p:txBody>
      </p:sp>
      <p:sp>
        <p:nvSpPr>
          <p:cNvPr id="7" name="Rectangle 6"/>
          <p:cNvSpPr/>
          <p:nvPr/>
        </p:nvSpPr>
        <p:spPr>
          <a:xfrm>
            <a:off x="622329" y="5668135"/>
            <a:ext cx="4548385" cy="646331"/>
          </a:xfrm>
          <a:prstGeom prst="rect">
            <a:avLst/>
          </a:prstGeom>
        </p:spPr>
        <p:txBody>
          <a:bodyPr wrap="square">
            <a:spAutoFit/>
          </a:bodyPr>
          <a:lstStyle/>
          <a:p>
            <a:r>
              <a:rPr lang="fr-FR" dirty="0">
                <a:solidFill>
                  <a:schemeClr val="accent1">
                    <a:lumMod val="50000"/>
                  </a:schemeClr>
                </a:solidFill>
                <a:latin typeface="Times New Roman" panose="02020603050405020304" pitchFamily="18" charset="0"/>
                <a:cs typeface="Times New Roman" panose="02020603050405020304" pitchFamily="18" charset="0"/>
              </a:rPr>
              <a:t>Pôle Sécurité de la Conduite et des Véhicules </a:t>
            </a:r>
          </a:p>
          <a:p>
            <a:r>
              <a:rPr lang="fr-FR" dirty="0">
                <a:solidFill>
                  <a:schemeClr val="accent1">
                    <a:lumMod val="50000"/>
                  </a:schemeClr>
                </a:solidFill>
                <a:latin typeface="Times New Roman" panose="02020603050405020304" pitchFamily="18" charset="0"/>
                <a:cs typeface="Times New Roman" panose="02020603050405020304" pitchFamily="18" charset="0"/>
              </a:rPr>
              <a:t> </a:t>
            </a:r>
            <a:r>
              <a:rPr lang="fr-FR" dirty="0">
                <a:solidFill>
                  <a:srgbClr val="D5BD09"/>
                </a:solidFill>
                <a:latin typeface="Times New Roman" panose="02020603050405020304" pitchFamily="18" charset="0"/>
                <a:cs typeface="Times New Roman" panose="02020603050405020304" pitchFamily="18" charset="0"/>
              </a:rPr>
              <a:t>Centre National de traitement des Infractions</a:t>
            </a:r>
          </a:p>
        </p:txBody>
      </p:sp>
      <p:grpSp>
        <p:nvGrpSpPr>
          <p:cNvPr id="2" name="Groupe 1"/>
          <p:cNvGrpSpPr/>
          <p:nvPr/>
        </p:nvGrpSpPr>
        <p:grpSpPr>
          <a:xfrm>
            <a:off x="7965394" y="3823865"/>
            <a:ext cx="4028851" cy="2490601"/>
            <a:chOff x="7830482" y="3823865"/>
            <a:chExt cx="4028851" cy="2490601"/>
          </a:xfrm>
        </p:grpSpPr>
        <p:pic>
          <p:nvPicPr>
            <p:cNvPr id="9" name="Image 8"/>
            <p:cNvPicPr>
              <a:picLocks noChangeAspect="1"/>
            </p:cNvPicPr>
            <p:nvPr/>
          </p:nvPicPr>
          <p:blipFill>
            <a:blip r:embed="rId4"/>
            <a:stretch>
              <a:fillRect/>
            </a:stretch>
          </p:blipFill>
          <p:spPr>
            <a:xfrm rot="20096906">
              <a:off x="7830482" y="3823865"/>
              <a:ext cx="809625" cy="2025718"/>
            </a:xfrm>
            <a:prstGeom prst="rect">
              <a:avLst/>
            </a:prstGeom>
            <a:noFill/>
            <a:ln>
              <a:noFill/>
            </a:ln>
          </p:spPr>
        </p:pic>
        <p:pic>
          <p:nvPicPr>
            <p:cNvPr id="11" name="Picture 2" descr="SGBD (Système de Gestion de Base de Données) : définition, traduction et  acteur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35295" y="3896024"/>
              <a:ext cx="3624038" cy="24184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272433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6306</TotalTime>
  <Words>2602</Words>
  <Application>Microsoft Office PowerPoint</Application>
  <PresentationFormat>Grand écran</PresentationFormat>
  <Paragraphs>421</Paragraphs>
  <Slides>37</Slides>
  <Notes>32</Notes>
  <HiddenSlides>0</HiddenSlides>
  <MMClips>0</MMClips>
  <ScaleCrop>false</ScaleCrop>
  <HeadingPairs>
    <vt:vector size="4" baseType="variant">
      <vt:variant>
        <vt:lpstr>Thème</vt:lpstr>
      </vt:variant>
      <vt:variant>
        <vt:i4>1</vt:i4>
      </vt:variant>
      <vt:variant>
        <vt:lpstr>Titres des diapositives</vt:lpstr>
      </vt:variant>
      <vt:variant>
        <vt:i4>37</vt:i4>
      </vt:variant>
    </vt:vector>
  </HeadingPairs>
  <TitlesOfParts>
    <vt:vector size="38" baseType="lpstr">
      <vt:lpstr>Thème Office</vt:lpstr>
      <vt:lpstr>Présentation PowerPoint</vt:lpstr>
      <vt:lpstr>Présentation PowerPoint</vt:lpstr>
      <vt:lpstr>Contexte</vt:lpstr>
      <vt:lpstr>Présentation PowerPoint</vt:lpstr>
      <vt:lpstr>Présentation PowerPoint</vt:lpstr>
      <vt:lpstr>Présentation PowerPoint</vt:lpstr>
      <vt:lpstr>Présentation PowerPoint</vt:lpstr>
      <vt:lpstr>Présentation PowerPoint</vt:lpstr>
      <vt:lpstr>EVOLUTION DU PARC DES RADARS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Entités impliquées </vt:lpstr>
      <vt:lpstr>Présentation PowerPoint</vt:lpstr>
      <vt:lpstr>Cycle de vie du traitement des messages d’infractions</vt:lpstr>
      <vt:lpstr>Présentation PowerPoint</vt:lpstr>
      <vt:lpstr>Présentation PowerPoint</vt:lpstr>
      <vt:lpstr>Statistiques et chiffres clés</vt:lpstr>
      <vt:lpstr>Présentation PowerPoint</vt:lpstr>
      <vt:lpstr>Présentation PowerPoint</vt:lpstr>
      <vt:lpstr>Présentation PowerPoint</vt:lpstr>
      <vt:lpstr>Présentation PowerPoint</vt:lpstr>
      <vt:lpstr>PERSPECTIVES</vt:lpstr>
      <vt:lpstr>Présentation PowerPoint</vt:lpstr>
      <vt:lpstr>Présentation PowerPoint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Zakia Lhanfouri</dc:creator>
  <cp:lastModifiedBy>Hicham DIOURI</cp:lastModifiedBy>
  <cp:revision>191</cp:revision>
  <dcterms:created xsi:type="dcterms:W3CDTF">2022-02-22T10:12:27Z</dcterms:created>
  <dcterms:modified xsi:type="dcterms:W3CDTF">2023-09-25T09:31:34Z</dcterms:modified>
</cp:coreProperties>
</file>