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48" r:id="rId5"/>
  </p:sldMasterIdLst>
  <p:notesMasterIdLst>
    <p:notesMasterId r:id="rId22"/>
  </p:notesMasterIdLst>
  <p:sldIdLst>
    <p:sldId id="263" r:id="rId6"/>
    <p:sldId id="1166" r:id="rId7"/>
    <p:sldId id="1146" r:id="rId8"/>
    <p:sldId id="1165" r:id="rId9"/>
    <p:sldId id="1169" r:id="rId10"/>
    <p:sldId id="1168" r:id="rId11"/>
    <p:sldId id="1178" r:id="rId12"/>
    <p:sldId id="1179" r:id="rId13"/>
    <p:sldId id="1180" r:id="rId14"/>
    <p:sldId id="1170" r:id="rId15"/>
    <p:sldId id="1171" r:id="rId16"/>
    <p:sldId id="1182" r:id="rId17"/>
    <p:sldId id="1172" r:id="rId18"/>
    <p:sldId id="1181" r:id="rId19"/>
    <p:sldId id="1177" r:id="rId20"/>
    <p:sldId id="26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manuel SAVADOGO" initials="ES" lastIdx="1" clrIdx="0">
    <p:extLst>
      <p:ext uri="{19B8F6BF-5375-455C-9EA6-DF929625EA0E}">
        <p15:presenceInfo xmlns:p15="http://schemas.microsoft.com/office/powerpoint/2012/main" userId="568f5764e525405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4353" autoAdjust="0"/>
  </p:normalViewPr>
  <p:slideViewPr>
    <p:cSldViewPr snapToGrid="0">
      <p:cViewPr varScale="1">
        <p:scale>
          <a:sx n="86" d="100"/>
          <a:sy n="86" d="100"/>
        </p:scale>
        <p:origin x="103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C8DE8-BA0E-4DA2-95BE-C8A86B9CC138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59C306-965E-4D9F-BE84-E09AC9C6A76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3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C306-965E-4D9F-BE84-E09AC9C6A7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99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59C306-965E-4D9F-BE84-E09AC9C6A7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1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059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19402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36787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A834-5739-8F58-8C9A-6E9B55FF3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0EB064-FE2E-D824-419A-3B3E6C540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6F1057-9C72-C6F1-813C-591D84521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537517-9A3D-2646-DD0F-7FE38AEF91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6334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1ADCA-CC1D-99D5-5CE7-71C8BBBFE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9265FE-5550-DC84-9B1E-2B17AD648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92F5BA-D0C6-1748-A6EC-1E6FA9750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8AD1E7-556E-F24F-46DD-6E9E783B08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7772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F3100-242B-71DB-F27D-EABE3F298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05911A-7E49-A0FA-221E-252633F0E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A7D6EC-6AD3-4695-E627-0844A5203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2E6258-D022-38CA-B59E-9C4D66CE2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0995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3522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02293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F71F1-5BD4-38D6-B74C-E3753AAE9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7C3584B-F435-529A-AA56-1E342EE054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A35520B-FC83-89C4-1155-98BB17130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5BBD75-3069-D592-FD5D-0DB17F399D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0253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8369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B5BA8-EE4B-C644-E22B-C43137190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083A05F-49B6-C9CD-9366-94E13AE23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4B39AEE-82C4-7FA1-12BD-0C6A8EC44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574F93-582B-6DA0-02DB-138BE00BB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36678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D87C5-64E6-4A59-87EB-610B2F5FF614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4969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B851-04AD-4A7F-B9F2-7E4598AA4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011CE-C8CA-4A62-864A-EC6170932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F2661-A2E0-4C63-A6B2-E596004C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8B5B9-7718-4BF6-AD93-79690F8F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95939-95EC-45B6-B1BE-103188F3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4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5FD4-2B07-40B2-BA58-80DBCF964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38FCD-A5D6-433C-A206-D008844AF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0FF4D-CA56-4717-ABDC-186A7573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9EC33-1B3A-41C1-831E-47507E99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5A230-E4ED-48C6-9665-89EEA1F00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14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B06CA-A91C-463A-9132-AB2BDDF2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01C752-AFE6-46AE-9B3B-667AD6EB3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EEA14-F36A-4E5D-AB5E-A045A919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7592F-9434-475D-BEEF-F26B55463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49E0A-5713-4AD6-9C0A-31D0E56E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53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FDA54-5EE0-437A-A366-B4E795AA1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2B8B9-48AA-473D-8465-303F5C154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994FE-5BFA-4749-BB4F-50D4A9636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5AD0E-667F-47EE-859D-8F17F97C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84958-7B63-495B-9A9C-3C0387959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EB2B5-C47D-4619-BC0E-8E333061E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46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3DD3-6038-4862-8DB3-24380EC2A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8E760-BAC1-4DEF-8E58-6B7C22097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CFF46-DEBD-411C-8217-3ACB2C1FC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B3EF4-496D-4336-9C68-EACDECCBF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AFB02D-8903-4425-BC6D-636F4314E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9CF9A4-BF82-497C-A256-A1AA84F72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8946E5-FF08-4181-8B4E-7255DDEE4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8B684-9E3E-445B-A843-19A39B1E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7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218D-09D4-4EFF-AE23-C489B230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D6A7BD-1A68-4952-9A3D-03BC9749F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2A0ED-38C1-476A-8C9F-81B1455F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C5C49F-F73F-46C5-B206-B0696036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50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689EB-AC71-49EA-8252-E11D26624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0E9F62-A92B-4990-87EF-877F0DF0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EDC8B-4460-4AF1-A2AA-3FD1A84C1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943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6027-B889-457C-9E20-52B41C445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44906-AD15-4CFC-9DDC-894438F02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6D111-9394-4225-B57E-3D2D91CD4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2C56A-0B13-48D1-A624-894CB4BA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43941-13FD-48B2-A705-246673D97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DF922-5446-4742-A86B-654B332F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66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CA14A-6337-4D1E-991A-8C90E2D3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693197-7D5D-4AC7-8B5B-98D426C41A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6C2FC-7D06-498D-A46F-16AE4D5CF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6AEAB-7DCD-4DF0-9EEE-9ACBAD810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67D3C1-BFFE-4F78-BE72-AA872816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890AE-D705-49D4-B1CA-DD38C01F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9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7BB3-1B04-40F8-94D4-818A5FAFD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0617EF-441E-482F-8EF2-47921D2E3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90129-1CCB-438D-B625-B35EF23BF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B95CD-2551-41E8-B3D0-E3A4BBBA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1E9D9-D033-45F6-8210-7175D892D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88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59AB22-5FD4-4F54-A1AA-1866A87A4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349245-8EC7-49E9-BCEE-3D44AC333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30F69-AB1C-4C52-BF45-82E2C6411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B809F-1FEA-426F-9B97-7E6DCF80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444AF-4A53-4AB8-9BF8-D8783B3B1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527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9537700" y="5524500"/>
            <a:ext cx="1955800" cy="921970"/>
          </a:xfrm>
          <a:prstGeom prst="rect">
            <a:avLst/>
          </a:prstGeom>
        </p:spPr>
      </p:pic>
      <p:pic>
        <p:nvPicPr>
          <p:cNvPr id="3" name="Picture 2" descr="A blue logo with a circle and a circle with a circle and a circle with a circle with a circle and a circle with a circle with a circle with a circle with a circle with a circle&#10;&#10;Description automatically generated">
            <a:extLst>
              <a:ext uri="{FF2B5EF4-FFF2-40B4-BE49-F238E27FC236}">
                <a16:creationId xmlns:a16="http://schemas.microsoft.com/office/drawing/2014/main" id="{5CFDA3DC-E494-911C-57A6-C19F9C30D84E}"/>
              </a:ext>
            </a:extLst>
          </p:cNvPr>
          <p:cNvPicPr/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870651" y="192400"/>
            <a:ext cx="1261745" cy="469265"/>
          </a:xfrm>
          <a:prstGeom prst="rect">
            <a:avLst/>
          </a:prstGeom>
          <a:ln/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305F9115-D268-B7A2-7DAC-45039349DEE6}"/>
              </a:ext>
            </a:extLst>
          </p:cNvPr>
          <p:cNvPicPr/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5899024" y="192233"/>
            <a:ext cx="371475" cy="754380"/>
          </a:xfrm>
          <a:prstGeom prst="rect">
            <a:avLst/>
          </a:prstGeom>
          <a:ln/>
        </p:spPr>
      </p:pic>
      <p:pic>
        <p:nvPicPr>
          <p:cNvPr id="5" name="Picture 4" descr="A black sign with white text&#10;&#10;Description automatically generated">
            <a:extLst>
              <a:ext uri="{FF2B5EF4-FFF2-40B4-BE49-F238E27FC236}">
                <a16:creationId xmlns:a16="http://schemas.microsoft.com/office/drawing/2014/main" id="{8CE3A8EF-6915-7A3B-6CB7-CB7C800EEE78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5878" y="299866"/>
            <a:ext cx="1655445" cy="539115"/>
          </a:xfrm>
          <a:prstGeom prst="rect">
            <a:avLst/>
          </a:prstGeom>
          <a:ln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353A11-88E3-DF8A-21D4-730150DA847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2580" y="6209615"/>
            <a:ext cx="1539240" cy="23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E05B45-2A5C-426A-87A2-FA8D07FB2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DE27B-B535-44E0-B5C7-1D7DB05BE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43D07-0CC4-4F35-A4BF-8BC8FEB644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91238-0F9F-4CB8-B0B2-8C60D0153741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11266-85A3-496E-81D0-B8B77B1D8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408C3-303F-4DDE-8ABE-1FC115074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DB64-21F3-4F0A-8BF0-59DD72DA38A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2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4428F-1F34-41D6-86BB-EBFD1D4D5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E6329-47FF-454D-B7E2-0F65964C1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15070-BAFC-4BCD-A47F-D84DA5087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7AD0A-C10C-4E0A-B605-25872C88A4C7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11CD2-F393-4815-A0CE-D4D374838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D3CEF-D52B-4DBB-8E0C-3AC80D864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5FBBA-82E8-4899-855E-004C265ADA7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05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Addis%20Abeba/Documents/Feuille%20de%20route%20DFA%20_%20PNUD%20Burkina%20Faso%2024-12-2022%20VF.pdf" TargetMode="Externa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Addis%20Abeba/Documents/Feuille%20de%20route%20DFA%20_%20PNUD%20Burkina%20Faso%2024-12-2022%20VF.pdf" TargetMode="Externa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BE1ED1-AC83-6EEF-3897-9A71AA4FF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20015"/>
            <a:ext cx="12191999" cy="571278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2907463-66D6-634F-8999-ECE9EAA94504}"/>
              </a:ext>
            </a:extLst>
          </p:cNvPr>
          <p:cNvSpPr txBox="1">
            <a:spLocks/>
          </p:cNvSpPr>
          <p:nvPr/>
        </p:nvSpPr>
        <p:spPr>
          <a:xfrm>
            <a:off x="2493165" y="5792679"/>
            <a:ext cx="6844723" cy="57704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r"/>
            <a:r>
              <a:rPr lang="en-US" sz="1600" dirty="0"/>
              <a:t>Addis-</a:t>
            </a:r>
            <a:r>
              <a:rPr lang="en-US" sz="1600" dirty="0" err="1"/>
              <a:t>Abeba</a:t>
            </a:r>
            <a:r>
              <a:rPr lang="en-US" sz="1600" dirty="0"/>
              <a:t>, </a:t>
            </a:r>
            <a:r>
              <a:rPr lang="en-US" sz="1600" dirty="0" err="1"/>
              <a:t>Éthiopie</a:t>
            </a:r>
            <a:r>
              <a:rPr lang="en-US" sz="1600" dirty="0"/>
              <a:t> 18-19 Novembre 2024</a:t>
            </a: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59B2C52-5C81-A97C-6904-61AF8107C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693" y="1296140"/>
            <a:ext cx="10718306" cy="4256176"/>
          </a:xfrm>
          <a:solidFill>
            <a:schemeClr val="bg1"/>
          </a:solidFill>
          <a:ln>
            <a:noFill/>
          </a:ln>
        </p:spPr>
        <p:txBody>
          <a:bodyPr anchor="t" anchorCtr="0">
            <a:normAutofit fontScale="90000"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Atelier Régional sur le </a:t>
            </a:r>
            <a:r>
              <a:rPr lang="en-US" sz="2200" kern="0" dirty="0" err="1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200" b="1" kern="0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inancement</a:t>
            </a:r>
            <a: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200" kern="0" dirty="0" err="1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2200" b="1" kern="0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éveloppement</a:t>
            </a:r>
            <a: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kern="0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Afrique</a:t>
            </a:r>
            <a:b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700" b="1" u="sng" kern="0" dirty="0" err="1">
                <a:solidFill>
                  <a:srgbClr val="0070C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Thème</a:t>
            </a:r>
            <a:r>
              <a:rPr lang="en-US" sz="2700" b="1" u="sng" kern="0" dirty="0">
                <a:solidFill>
                  <a:srgbClr val="0070C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22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1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3100" kern="0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Processus</a:t>
            </a:r>
            <a:r>
              <a:rPr lang="fr-FR" sz="31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d’implémentation du Cadre National de Financement Intégré CNFI au Burkina Faso »</a:t>
            </a:r>
            <a:br>
              <a:rPr lang="fr-FR" sz="31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fr-FR" sz="3100" b="1" kern="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/>
            </a:br>
            <a:r>
              <a:rPr lang="en-US" sz="2000" u="sng" dirty="0">
                <a:solidFill>
                  <a:srgbClr val="0070C0"/>
                </a:solidFill>
                <a:latin typeface="Georgia" panose="02040502050405020303" pitchFamily="18" charset="0"/>
              </a:rPr>
              <a:t>Yobgomdé  Valentin BOUDA</a:t>
            </a:r>
            <a:br>
              <a:rPr lang="en-US" sz="2000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sz="2000" dirty="0">
                <a:solidFill>
                  <a:srgbClr val="002060"/>
                </a:solidFill>
                <a:latin typeface="Georgia" panose="02040502050405020303" pitchFamily="18" charset="0"/>
              </a:rPr>
              <a:t>Directeur de la Programmation et de l’Evaluation des Investissements Publics</a:t>
            </a:r>
            <a:br>
              <a:rPr lang="en-US" sz="2000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sz="2000" dirty="0">
                <a:solidFill>
                  <a:srgbClr val="0070C0"/>
                </a:solidFill>
                <a:latin typeface="Georgia" panose="02040502050405020303" pitchFamily="18" charset="0"/>
              </a:rPr>
              <a:t>Direction Générale de l’Economie et de la Planificationation </a:t>
            </a:r>
            <a:br>
              <a:rPr lang="en-US" sz="2000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Georgia" panose="02040502050405020303" pitchFamily="18" charset="0"/>
              </a:rPr>
              <a:t>Ministère de l'Economie et des finances (Burkina Faso)</a:t>
            </a:r>
            <a:br>
              <a:rPr lang="en-US" sz="2000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br>
              <a:rPr lang="fr-FR" sz="1600" dirty="0"/>
            </a:br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4269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BE1ED1-AC83-6EEF-3897-9A71AA4FF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871" y="1899930"/>
            <a:ext cx="12191999" cy="49843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7DAB7D6-676A-4815-93C1-4856EE10EF4E}"/>
              </a:ext>
            </a:extLst>
          </p:cNvPr>
          <p:cNvSpPr txBox="1">
            <a:spLocks/>
          </p:cNvSpPr>
          <p:nvPr/>
        </p:nvSpPr>
        <p:spPr>
          <a:xfrm>
            <a:off x="695364" y="2053652"/>
            <a:ext cx="11071915" cy="384112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fr-FR" sz="2800" b="1" dirty="0">
                <a:solidFill>
                  <a:srgbClr val="002060"/>
                </a:solidFill>
                <a:latin typeface="Lucida Sans" panose="020B0602030504020204" pitchFamily="34" charset="0"/>
                <a:ea typeface="+mj-ea"/>
                <a:cs typeface="+mj-cs"/>
              </a:rPr>
              <a:t>INTRODUCTION </a:t>
            </a:r>
          </a:p>
          <a:p>
            <a:pPr marL="914400" lvl="2" indent="0" algn="just">
              <a:lnSpc>
                <a:spcPct val="150000"/>
              </a:lnSpc>
              <a:buNone/>
            </a:pPr>
            <a:endParaRPr lang="fr-FR" sz="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Processus du CNFI au Burkina Faso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 Enjeux et opportunités</a:t>
            </a: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Recommandations et Perspectives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sz="2800" b="1" dirty="0">
                <a:solidFill>
                  <a:srgbClr val="002060"/>
                </a:solidFill>
                <a:latin typeface="Lucida Sans" panose="020B0602030504020204" pitchFamily="34" charset="0"/>
                <a:ea typeface="+mj-ea"/>
                <a:cs typeface="+mj-cs"/>
              </a:rPr>
              <a:t>CONCLUSION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C256BB-A966-4B17-A4E8-DE309198DE64}"/>
              </a:ext>
            </a:extLst>
          </p:cNvPr>
          <p:cNvSpPr txBox="1">
            <a:spLocks/>
          </p:cNvSpPr>
          <p:nvPr/>
        </p:nvSpPr>
        <p:spPr>
          <a:xfrm>
            <a:off x="695364" y="816964"/>
            <a:ext cx="2587482" cy="93599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4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B9637-5C11-5925-BF80-B1E438AF2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C205A-F0A0-2FAE-5822-F4EDFCC01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5B4D50-2B98-0979-84D1-FCF0BE1C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5F707-FD3B-466A-B09D-8BE57FEBA97B}" type="slidenum">
              <a:rPr lang="fr-FR" altLang="fr-FR" smtClean="0"/>
              <a:pPr/>
              <a:t>3</a:t>
            </a:fld>
            <a:endParaRPr lang="fr-FR" alt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FEBE0B-E31E-B17C-2BF4-0EFBB26F9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6" name="Rectangle à coins arrondis 11">
            <a:extLst>
              <a:ext uri="{FF2B5EF4-FFF2-40B4-BE49-F238E27FC236}">
                <a16:creationId xmlns:a16="http://schemas.microsoft.com/office/drawing/2014/main" id="{C5F8D681-C349-7FD6-3519-FA56F8A21658}"/>
              </a:ext>
            </a:extLst>
          </p:cNvPr>
          <p:cNvSpPr/>
          <p:nvPr/>
        </p:nvSpPr>
        <p:spPr>
          <a:xfrm>
            <a:off x="0" y="113283"/>
            <a:ext cx="12360536" cy="68238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3200" b="1" dirty="0">
                <a:latin typeface="Rockwell" panose="02060603020205020403" pitchFamily="18" charset="0"/>
                <a:cs typeface="Aharoni" pitchFamily="2" charset="-79"/>
              </a:rPr>
              <a:t>Présentation du Burkina Faso</a:t>
            </a:r>
          </a:p>
        </p:txBody>
      </p:sp>
      <p:pic>
        <p:nvPicPr>
          <p:cNvPr id="7" name="Image 6" descr="armoirie_BF">
            <a:extLst>
              <a:ext uri="{FF2B5EF4-FFF2-40B4-BE49-F238E27FC236}">
                <a16:creationId xmlns:a16="http://schemas.microsoft.com/office/drawing/2014/main" id="{8A37DB3D-1477-24C3-3F2D-B9DF50E52DCD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2" y="-3642"/>
            <a:ext cx="896621" cy="92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C88A861-C4A9-F0C7-E2AB-71C8997118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463710"/>
              </p:ext>
            </p:extLst>
          </p:nvPr>
        </p:nvGraphicFramePr>
        <p:xfrm>
          <a:off x="634702" y="1052622"/>
          <a:ext cx="11345804" cy="5161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7705">
                  <a:extLst>
                    <a:ext uri="{9D8B030D-6E8A-4147-A177-3AD203B41FA5}">
                      <a16:colId xmlns:a16="http://schemas.microsoft.com/office/drawing/2014/main" val="3574223988"/>
                    </a:ext>
                  </a:extLst>
                </a:gridCol>
                <a:gridCol w="5938099">
                  <a:extLst>
                    <a:ext uri="{9D8B030D-6E8A-4147-A177-3AD203B41FA5}">
                      <a16:colId xmlns:a16="http://schemas.microsoft.com/office/drawing/2014/main" val="209205536"/>
                    </a:ext>
                  </a:extLst>
                </a:gridCol>
              </a:tblGrid>
              <a:tr h="4939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Superficie :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274.220 Km2,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(RGPH 2019):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20 505 155 habitants dont 51,7% de femmes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d’accroissement démographique :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2,9%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majoritairement jeune :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Moins de 15 ans représentent 45,3%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les moins de 35 ans représentent 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77,78%</a:t>
                      </a:r>
                      <a:endParaRPr lang="de-DE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Economie :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Une économie résiliente en dépit des chocs sécuritaire, humanitaire et sanitaire. Une croissance économique moyenne de 5,27% entre 2015 et 2023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Principaux produits d’exportation : 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Or, Coton et les oléagineux.</a:t>
                      </a:r>
                      <a:endParaRPr lang="de-DE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839907"/>
                  </a:ext>
                </a:extLst>
              </a:tr>
            </a:tbl>
          </a:graphicData>
        </a:graphic>
      </p:graphicFrame>
      <p:pic>
        <p:nvPicPr>
          <p:cNvPr id="9" name="Image 1">
            <a:extLst>
              <a:ext uri="{FF2B5EF4-FFF2-40B4-BE49-F238E27FC236}">
                <a16:creationId xmlns:a16="http://schemas.microsoft.com/office/drawing/2014/main" id="{EF711DA1-DF27-2B38-AFBC-2059E3651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8" y="902141"/>
            <a:ext cx="5346551" cy="520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84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4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879A5C7C-F71A-D822-5777-1AEFA1F8035D}"/>
              </a:ext>
            </a:extLst>
          </p:cNvPr>
          <p:cNvSpPr/>
          <p:nvPr/>
        </p:nvSpPr>
        <p:spPr>
          <a:xfrm>
            <a:off x="953045" y="121843"/>
            <a:ext cx="11232162" cy="87100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F02E62-D151-20FB-42A2-AB303EFD2B66}"/>
              </a:ext>
            </a:extLst>
          </p:cNvPr>
          <p:cNvSpPr txBox="1">
            <a:spLocks/>
          </p:cNvSpPr>
          <p:nvPr/>
        </p:nvSpPr>
        <p:spPr>
          <a:xfrm>
            <a:off x="150920" y="1114692"/>
            <a:ext cx="11896078" cy="493100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L’atteinte des </a:t>
            </a:r>
            <a:r>
              <a:rPr lang="fr-FR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fr-FR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bjectifs de </a:t>
            </a:r>
            <a:r>
              <a:rPr lang="fr-FR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éveloppement </a:t>
            </a:r>
            <a:r>
              <a:rPr lang="fr-FR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urable (ODD) par bon nombre de pays á l’horizon 2030, passe nécessairement par la réalisation des investissements structurants et impactant sur le développement durable.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réalisation de ces investissements structurants nécessite la mobilisation d’importantes ressources financières dont nos pays en manque énormément.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déficit de financement reste donc l’un des défis majeurs pour la concrétisation des objectifs de développement durable ODD dans nos pays. </a:t>
            </a:r>
          </a:p>
        </p:txBody>
      </p:sp>
    </p:spTree>
    <p:extLst>
      <p:ext uri="{BB962C8B-B14F-4D97-AF65-F5344CB8AC3E}">
        <p14:creationId xmlns:p14="http://schemas.microsoft.com/office/powerpoint/2010/main" val="218087915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5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879A5C7C-F71A-D822-5777-1AEFA1F8035D}"/>
              </a:ext>
            </a:extLst>
          </p:cNvPr>
          <p:cNvSpPr/>
          <p:nvPr/>
        </p:nvSpPr>
        <p:spPr>
          <a:xfrm>
            <a:off x="953045" y="121843"/>
            <a:ext cx="11232162" cy="87100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40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A3A68C-060F-C2E4-C255-A1817533BE09}"/>
              </a:ext>
            </a:extLst>
          </p:cNvPr>
          <p:cNvSpPr txBox="1"/>
          <p:nvPr/>
        </p:nvSpPr>
        <p:spPr>
          <a:xfrm>
            <a:off x="230228" y="1248902"/>
            <a:ext cx="12144652" cy="46529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Burkina Faso, à l’instar des autres pays de la région a décidé d’adhéré au CNFI qui constitue une </a:t>
            </a:r>
            <a:r>
              <a:rPr lang="fr-FR" sz="2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excellente opportunité </a:t>
            </a:r>
            <a:r>
              <a:rPr lang="fr-FR" sz="2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</a:t>
            </a:r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diagnostiquer, canaliser et optimiser</a:t>
            </a:r>
            <a:r>
              <a:rPr lang="fr-FR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financements provenant de différentes sources, qu'il s'agisse de fonds publics, privés, nationaux ou internationaux.</a:t>
            </a:r>
          </a:p>
          <a:p>
            <a:pPr algn="just">
              <a:lnSpc>
                <a:spcPct val="150000"/>
              </a:lnSpc>
            </a:pPr>
            <a:r>
              <a:rPr lang="fr-FR" sz="2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mise en place du CNFI au B.F enclenché depuis 2022 et qui est toujours en cours a déjà franchie plusieurs étapes.</a:t>
            </a:r>
          </a:p>
          <a:p>
            <a:pPr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26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23172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6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879A5C7C-F71A-D822-5777-1AEFA1F8035D}"/>
              </a:ext>
            </a:extLst>
          </p:cNvPr>
          <p:cNvSpPr/>
          <p:nvPr/>
        </p:nvSpPr>
        <p:spPr>
          <a:xfrm>
            <a:off x="1002207" y="155360"/>
            <a:ext cx="11114037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I. PROCESSUS ET ETAPES FRANCHIES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D1F2A1D-6D6D-F3DE-4E4C-7654027B9E8C}"/>
              </a:ext>
            </a:extLst>
          </p:cNvPr>
          <p:cNvSpPr txBox="1">
            <a:spLocks/>
          </p:cNvSpPr>
          <p:nvPr/>
        </p:nvSpPr>
        <p:spPr>
          <a:xfrm>
            <a:off x="133165" y="993108"/>
            <a:ext cx="11983079" cy="5159363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fr-FR" sz="80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Burkina Faso, à l’instar des autres pays de la région, s’est engagé courant 2022 (mai 2022), à mettre en place un cadre national de financement intégré (CNFI) du developpement durable.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fr-FR" sz="80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processus qui est toujours en cours a été rendu possible grâce à l’accompagnement des Nations Unies et autres partenaires techniques et financiers (CEA, PNUD </a:t>
            </a:r>
            <a:r>
              <a:rPr lang="fr-FR" sz="80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fr-FR" sz="80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fr-FR" sz="80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 appui a consisté à la prise en charge de la participation du Burkina Faso à une rencontre sur l’évaluation du financement du développement (EFD) et le renforcement du cadre national de financement intégré (CNFI)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80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l’élaboration d’une note conceptuelle pour la conduite du processus de mise en place du CNFI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fr-FR" sz="80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Recrutement et prise en charge des bureaux d’études pour l’élaboration du DFA et de la </a:t>
            </a:r>
            <a:r>
              <a:rPr lang="fr-FR" sz="8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 nationale de financement intégré</a:t>
            </a:r>
          </a:p>
          <a:p>
            <a:pPr marL="0" indent="0" algn="just">
              <a:buNone/>
            </a:pPr>
            <a:endParaRPr lang="fr-FR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072508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A152-FE3C-4881-A2B3-1CBE65D45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F3E885-B09A-EDF7-78D3-F7B8AEC26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261CC9-EE8A-51BA-7B91-8E629106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7</a:t>
            </a:fld>
            <a:endParaRPr lang="en-US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883E647-EE9C-A118-BF6C-857F88A04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1937B939-0B6F-FE63-ECF7-83431A633381}"/>
              </a:ext>
            </a:extLst>
          </p:cNvPr>
          <p:cNvSpPr/>
          <p:nvPr/>
        </p:nvSpPr>
        <p:spPr>
          <a:xfrm>
            <a:off x="1002207" y="155360"/>
            <a:ext cx="11114037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I. PROCESSUS ET ETAPES FRANCHIES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1FF52D41-9797-5DC6-A4AA-DFEC378BDDC5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924E37-5DBD-B8CE-5F23-D1D854FA764F}"/>
              </a:ext>
            </a:extLst>
          </p:cNvPr>
          <p:cNvSpPr txBox="1">
            <a:spLocks/>
          </p:cNvSpPr>
          <p:nvPr/>
        </p:nvSpPr>
        <p:spPr>
          <a:xfrm>
            <a:off x="133165" y="1041627"/>
            <a:ext cx="11983079" cy="5110844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/>
            </a:pPr>
            <a:endParaRPr lang="fr-FR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70000"/>
              </a:lnSpc>
              <a:buFont typeface="+mj-lt"/>
              <a:buAutoNum type="arabicPeriod"/>
            </a:pPr>
            <a:r>
              <a:rPr lang="fr-FR" sz="9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Désignation d’un point focal</a:t>
            </a:r>
          </a:p>
          <a:p>
            <a:pPr marL="514350" indent="-514350" algn="just">
              <a:lnSpc>
                <a:spcPct val="170000"/>
              </a:lnSpc>
              <a:buFont typeface="+mj-lt"/>
              <a:buAutoNum type="arabicPeriod"/>
            </a:pPr>
            <a:r>
              <a:rPr lang="fr-FR" sz="9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Elaboration d’une note conceptuelle </a:t>
            </a:r>
            <a:r>
              <a:rPr lang="fr-FR" sz="9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la conduite du processus de mise en place du CNFI validé en juin 2021 avec l’appui du PNUD et de la CEA ;</a:t>
            </a:r>
          </a:p>
          <a:p>
            <a:pPr marL="514350" indent="-514350" algn="just">
              <a:lnSpc>
                <a:spcPct val="170000"/>
              </a:lnSpc>
              <a:buFont typeface="+mj-lt"/>
              <a:buAutoNum type="arabicPeriod"/>
            </a:pPr>
            <a:r>
              <a:rPr lang="fr-FR" sz="9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en place d’un Comité de pilotage pour </a:t>
            </a:r>
            <a:r>
              <a:rPr lang="fr-FR" sz="9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l’élaboration de la stratégie nationale de financement intégré (arrêté MEF en juillet 2021). Ce comité de pilotage comprend : les membres de l’administration publique, du secteur privé, des universitaires, des PTFs, des </a:t>
            </a:r>
            <a:r>
              <a:rPr lang="fr-FR" sz="96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fr-FR" sz="9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agences du SNU, des agences de financement, des corps de contrôle, de la Société civile etc.</a:t>
            </a:r>
            <a:endParaRPr lang="de-DE" sz="96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234947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FC689-6D9F-2785-5D1D-6628E3F58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2F29C8-2279-2BC5-D5CD-C07FD5991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AB8036-BBA6-3101-7CD6-0C42A31D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8</a:t>
            </a:fld>
            <a:endParaRPr lang="en-US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9DD2125A-768D-1A5F-630B-98D6ECB96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891D5FDD-AA62-1489-E4FB-F98AFCFBCE22}"/>
              </a:ext>
            </a:extLst>
          </p:cNvPr>
          <p:cNvSpPr/>
          <p:nvPr/>
        </p:nvSpPr>
        <p:spPr>
          <a:xfrm>
            <a:off x="1002207" y="155360"/>
            <a:ext cx="11114037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I. PROCESSUS ET ETAPES FRANCHIES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32A2394A-8ACA-7634-7636-A3D5238A9D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65E714D-5445-3F9E-F4B6-3E7B03DCD69B}"/>
              </a:ext>
            </a:extLst>
          </p:cNvPr>
          <p:cNvSpPr txBox="1">
            <a:spLocks/>
          </p:cNvSpPr>
          <p:nvPr/>
        </p:nvSpPr>
        <p:spPr>
          <a:xfrm>
            <a:off x="133165" y="1041627"/>
            <a:ext cx="11983079" cy="5110844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+mj-lt"/>
              <a:buAutoNum type="arabicPeriod"/>
            </a:pPr>
            <a:endParaRPr lang="fr-FR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fr-FR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  Recrutement d’un bureau d’études avec l’appui du PNUD Burkina Faso ;</a:t>
            </a:r>
            <a:endParaRPr lang="de-DE" sz="6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fr-FR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 Organisation d’un atelier de cadrage le 18 janvier 2022 entre le bureau d’études, la DGEP, le PNUD </a:t>
            </a:r>
            <a:r>
              <a:rPr lang="fr-FR" sz="4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la </a:t>
            </a:r>
            <a:r>
              <a:rPr lang="fr-FR" sz="6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 Niger </a:t>
            </a:r>
            <a:r>
              <a:rPr lang="fr-FR" sz="4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(VC). Cette rencontre a permis de valider le travail attendu et de </a:t>
            </a:r>
            <a:r>
              <a:rPr lang="fr-FR" sz="48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définir une feuille de route pour le déroulement de la mission du bureau 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fr-FR" sz="6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</a:t>
            </a:r>
            <a:r>
              <a:rPr lang="fr-FR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d’un atelier national de lancement du processus </a:t>
            </a:r>
            <a:r>
              <a:rPr lang="fr-FR" sz="4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sous la présidence des hauts responsables du ministère de l’économie, pour </a:t>
            </a:r>
            <a:r>
              <a:rPr lang="fr-FR" sz="4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informer et sensibiliser</a:t>
            </a:r>
            <a:r>
              <a:rPr lang="fr-FR" sz="4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toutes les parties prenantes au processus.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partage d’expériences des pays ayant déjà mené ou commencé le processus (Gabon et </a:t>
            </a:r>
            <a:r>
              <a:rPr lang="fr-FR" sz="48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Cap-vert</a:t>
            </a:r>
            <a:r>
              <a:rPr lang="fr-FR" sz="4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et des experts du SNU (notamment ORRIA depuis l’Afrique du Sud).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0576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25B4D-D1A3-7927-8EA5-5AB1BC2C7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4F3F62-1318-AF06-18E8-E1AF2385E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3EC45E-8CF2-D6AE-71A2-CBF0CD43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9</a:t>
            </a:fld>
            <a:endParaRPr lang="en-US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9453BE9D-ACB0-BED0-390A-E8068722A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D81ED538-BAC4-B2A6-4751-15DAF3C809CB}"/>
              </a:ext>
            </a:extLst>
          </p:cNvPr>
          <p:cNvSpPr/>
          <p:nvPr/>
        </p:nvSpPr>
        <p:spPr>
          <a:xfrm>
            <a:off x="1002207" y="155360"/>
            <a:ext cx="11114037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I. PROCESSUS ET ETAPES FRANCHIES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A87486CF-DBEF-674A-A8B6-1A63CDD1E2D5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C2141E-5F14-903D-0C96-A0879403B773}"/>
              </a:ext>
            </a:extLst>
          </p:cNvPr>
          <p:cNvSpPr txBox="1">
            <a:spLocks/>
          </p:cNvSpPr>
          <p:nvPr/>
        </p:nvSpPr>
        <p:spPr>
          <a:xfrm>
            <a:off x="133165" y="1041627"/>
            <a:ext cx="11983079" cy="5110844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60000"/>
              </a:lnSpc>
              <a:buNone/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 Présentation du processus à la TROIKA et solliciter leur adhésion.</a:t>
            </a:r>
            <a:endParaRPr lang="fr-FR" sz="28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 startAt="8"/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Réalisation en cours du DFA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 Elaboration de la stratégie nationale de financement intégré (en cours). </a:t>
            </a:r>
            <a:r>
              <a:rPr lang="fr-FR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la feuille initiale, le processus devait s’achever au plus part en juin 2022 mais le changement de régime intervenu en janvier, cette programmation a été chamboulée. </a:t>
            </a:r>
            <a:endParaRPr lang="de-DE" sz="24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Elaboration de la feuille de route </a:t>
            </a:r>
            <a:r>
              <a:rPr lang="fr-FR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(programme d’actions prioritaires) de mise en œuvre de la stratégie (en cours).</a:t>
            </a:r>
            <a:endParaRPr lang="de-DE" sz="24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AutoNum type="arabicPeriod" startAt="8"/>
            </a:pPr>
            <a:endParaRPr lang="fr-F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7481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10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879A5C7C-F71A-D822-5777-1AEFA1F8035D}"/>
              </a:ext>
            </a:extLst>
          </p:cNvPr>
          <p:cNvSpPr/>
          <p:nvPr/>
        </p:nvSpPr>
        <p:spPr>
          <a:xfrm>
            <a:off x="1002207" y="218047"/>
            <a:ext cx="11114037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II.ENJEUX ET OPPORTUNITÉS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A3A68C-060F-C2E4-C255-A1817533BE09}"/>
              </a:ext>
            </a:extLst>
          </p:cNvPr>
          <p:cNvSpPr txBox="1"/>
          <p:nvPr/>
        </p:nvSpPr>
        <p:spPr>
          <a:xfrm>
            <a:off x="295834" y="1114692"/>
            <a:ext cx="11820410" cy="46299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Quelques opportunités dans le cadre du CNFI: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l’identification de difficultés/défis en matière de financement qui entravent l’atteinte des résultats;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l’identification de domaines prioritaires où l’accent doit être mis (sécurité, protection sociale, genre et changement climatique) 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l’existence d’une feuille de route pour lever les obstacles de financement 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l’analyse de l’espace budgétaire du pays</a:t>
            </a:r>
          </a:p>
        </p:txBody>
      </p:sp>
    </p:spTree>
    <p:extLst>
      <p:ext uri="{BB962C8B-B14F-4D97-AF65-F5344CB8AC3E}">
        <p14:creationId xmlns:p14="http://schemas.microsoft.com/office/powerpoint/2010/main" val="128483426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11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A3A68C-060F-C2E4-C255-A1817533BE09}"/>
              </a:ext>
            </a:extLst>
          </p:cNvPr>
          <p:cNvSpPr txBox="1"/>
          <p:nvPr/>
        </p:nvSpPr>
        <p:spPr>
          <a:xfrm>
            <a:off x="233836" y="975081"/>
            <a:ext cx="11958164" cy="5279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Donne une cartographie des tendances du paysage financier;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Examine les politiques de financement publiques et privées existantes et analyse les sources potentielles de mobilisation de financement;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l'alignement du système de financement du développement au cadre national de planification; 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Évalue les systèmes d’évaluation et de suivi du financement;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les systèmes de gouvernance et de coordination ;</a:t>
            </a:r>
          </a:p>
          <a:p>
            <a:pPr marL="457200" indent="-4572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Fait des propositions et des recommandations pour améliorer l'efficacité du système de financement du développement durable ;</a:t>
            </a:r>
            <a:endParaRPr lang="fr-FR" sz="28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AA769CBE-7058-8B3A-A12B-59329824F796}"/>
              </a:ext>
            </a:extLst>
          </p:cNvPr>
          <p:cNvSpPr/>
          <p:nvPr/>
        </p:nvSpPr>
        <p:spPr>
          <a:xfrm>
            <a:off x="1118498" y="157943"/>
            <a:ext cx="11024291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II.ENJEUX ET OPPORTUNITÉS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16731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ACA70-5D06-2716-69BB-3BB93E862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AC03783-9D54-2BEA-E137-5B0BADA57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D08715-FFB8-91D0-F23F-9756AA57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12</a:t>
            </a:fld>
            <a:endParaRPr lang="en-US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C23FB5BB-C59B-2BC7-D55B-D2A1ECD5D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9E8214F5-7519-408E-DB31-36244C46004B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EB9B93-6E1D-8BC6-D2A1-293FF7B36479}"/>
              </a:ext>
            </a:extLst>
          </p:cNvPr>
          <p:cNvSpPr txBox="1"/>
          <p:nvPr/>
        </p:nvSpPr>
        <p:spPr>
          <a:xfrm>
            <a:off x="233836" y="975081"/>
            <a:ext cx="11958164" cy="449353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changement politique survenu au BF juste après la rencontre de cadrage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Roboto Light"/>
              </a:rPr>
              <a:t>Non disponibilité des acteurs au niveau des structures pour les entretiens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Non réponse de certaines structures aux correspondances envoyées pour les entretiens, notamment les entreprises privées</a:t>
            </a:r>
            <a:r>
              <a:rPr lang="fr-FR" sz="3200" dirty="0"/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Roboto Light"/>
              </a:rPr>
              <a:t>Retards de transmissions de certaines données et documents stratégiques que des structures ont promis envoyer après les entretiens.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de-DE" sz="2800" dirty="0"/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E499588B-A7E5-FE99-C4C8-22F92FCCA82B}"/>
              </a:ext>
            </a:extLst>
          </p:cNvPr>
          <p:cNvSpPr/>
          <p:nvPr/>
        </p:nvSpPr>
        <p:spPr>
          <a:xfrm>
            <a:off x="1118498" y="157943"/>
            <a:ext cx="11024291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II.DIFFICULTES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75292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13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A3A68C-060F-C2E4-C255-A1817533BE09}"/>
              </a:ext>
            </a:extLst>
          </p:cNvPr>
          <p:cNvSpPr txBox="1"/>
          <p:nvPr/>
        </p:nvSpPr>
        <p:spPr>
          <a:xfrm>
            <a:off x="185795" y="988466"/>
            <a:ext cx="11820410" cy="50372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Renforcer l’évaluation des besoins dans le cadre de la PND, des politiques sectorielles et des plans locaux et régionaux de développement ;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Institutionnaliser les évaluations des politiques publiques et les revues de dépenses publiques ;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Institutionnaliser les évaluations et diagnostics des finances publiques.</a:t>
            </a:r>
          </a:p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Renforcer le cadre global des reformes en matière de mobilisation des financements publics et de leur bonne gestion financière ;</a:t>
            </a:r>
          </a:p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Mettre à jour les différents plans d’action des Directions Générales des régies financières (DGI, DGD, DGTCP) pour la mobilisation des recettes fiscale et non fiscales et assurer leur mise en œuvre ;</a:t>
            </a:r>
          </a:p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Utiliser le plein potentiel des fonds de pension, des fonds dormants et autres fonds publics pour le financement à long terme de projets et investissements structurants </a:t>
            </a:r>
            <a:endParaRPr lang="fr-FR" sz="2800" b="1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A695711E-700C-D1FE-043B-8FEB8E8BF6DC}"/>
              </a:ext>
            </a:extLst>
          </p:cNvPr>
          <p:cNvSpPr/>
          <p:nvPr/>
        </p:nvSpPr>
        <p:spPr>
          <a:xfrm>
            <a:off x="1118498" y="112007"/>
            <a:ext cx="11024291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III.RECOMMANDATIONS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0036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4E8EB-0CF5-2ED8-B4C7-5A27481E9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348F7F-ED90-7FBA-2DA7-BCC183D71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7AF5B9-B39D-8CA8-4AFE-3722CCF0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14</a:t>
            </a:fld>
            <a:endParaRPr lang="en-US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CD1ABE5-DDDC-917A-AF8E-695FE1223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BB7A4D46-4EA0-9706-15F8-D7848AB425B3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B39A82-380E-0B52-11CA-E05A8CF8D760}"/>
              </a:ext>
            </a:extLst>
          </p:cNvPr>
          <p:cNvSpPr txBox="1"/>
          <p:nvPr/>
        </p:nvSpPr>
        <p:spPr>
          <a:xfrm>
            <a:off x="185795" y="988466"/>
            <a:ext cx="11820410" cy="5002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Définir un cadre global pour l’amélioration du financement pour le secteur privé et la promotion de investissements privés ; </a:t>
            </a:r>
          </a:p>
          <a:p>
            <a:pPr marL="342900" lvl="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Initier un programme pour développer l’utilisation des marchés financiers par les entreprises nationales ;</a:t>
            </a:r>
          </a:p>
          <a:p>
            <a:pPr marL="342900" indent="-342900" algn="just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Préparer une feuille de route pour le développement du capital risques et les autres financements innovants</a:t>
            </a: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Renforcer les systèmes d’information actuels pour le suivi des flux de financements publics ; </a:t>
            </a:r>
            <a:endParaRPr 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Clr>
                <a:srgbClr val="0070C0"/>
              </a:buClr>
              <a:buFont typeface="Wingdings" panose="05000000000000000000" pitchFamily="2" charset="2"/>
              <a:buChar char="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Renforcer le système d’infos et de suivi des informations relatives au financement privé.</a:t>
            </a:r>
            <a:endParaRPr 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5A402966-EA52-D576-A646-1F22AD8F89DF}"/>
              </a:ext>
            </a:extLst>
          </p:cNvPr>
          <p:cNvSpPr/>
          <p:nvPr/>
        </p:nvSpPr>
        <p:spPr>
          <a:xfrm>
            <a:off x="1118498" y="112007"/>
            <a:ext cx="11024291" cy="682388"/>
          </a:xfrm>
          <a:prstGeom prst="round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III.RECOMMANDATIONS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94206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ECE16A-7DA6-BBF8-606A-333C57B8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74880" cy="68425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6C14B-3772-47EE-8BED-664147E51052}" type="slidenum">
              <a:rPr lang="en-US" smtClean="0"/>
              <a:t>15</a:t>
            </a:fld>
            <a:endParaRPr lang="en-US"/>
          </a:p>
        </p:txBody>
      </p: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273228" y="998274"/>
            <a:ext cx="11421834" cy="5154197"/>
          </a:xfrm>
        </p:spPr>
        <p:txBody>
          <a:bodyPr>
            <a:normAutofit/>
          </a:bodyPr>
          <a:lstStyle/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endParaRPr lang="fr-FR" sz="3000" b="1" dirty="0">
              <a:solidFill>
                <a:srgbClr val="002060"/>
              </a:solidFill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à coins arrondis 3">
            <a:extLst>
              <a:ext uri="{FF2B5EF4-FFF2-40B4-BE49-F238E27FC236}">
                <a16:creationId xmlns:a16="http://schemas.microsoft.com/office/drawing/2014/main" id="{879A5C7C-F71A-D822-5777-1AEFA1F8035D}"/>
              </a:ext>
            </a:extLst>
          </p:cNvPr>
          <p:cNvSpPr/>
          <p:nvPr/>
        </p:nvSpPr>
        <p:spPr>
          <a:xfrm>
            <a:off x="1101731" y="84553"/>
            <a:ext cx="10774128" cy="791878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PERSPECTIVES DE MISE EN ŒUVRE DU CNFI</a:t>
            </a:r>
          </a:p>
        </p:txBody>
      </p:sp>
      <p:pic>
        <p:nvPicPr>
          <p:cNvPr id="5" name="Image 4" descr="armoirie_BF">
            <a:extLst>
              <a:ext uri="{FF2B5EF4-FFF2-40B4-BE49-F238E27FC236}">
                <a16:creationId xmlns:a16="http://schemas.microsoft.com/office/drawing/2014/main" id="{5EC7D396-B7D7-6CC3-6B80-E8D5440C5E87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3" y="-13741"/>
            <a:ext cx="879614" cy="89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A3A68C-060F-C2E4-C255-A1817533BE09}"/>
              </a:ext>
            </a:extLst>
          </p:cNvPr>
          <p:cNvSpPr txBox="1"/>
          <p:nvPr/>
        </p:nvSpPr>
        <p:spPr>
          <a:xfrm>
            <a:off x="107280" y="1013571"/>
            <a:ext cx="12160319" cy="373576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L’opérationnalisation de la Stratégie de financement intégré qui sera élaborée sera cruciale pour un financement efficace du développement.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fr-FR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L’appui technique et financier conséquent de la CEA et du PNUD permettra de mettre en œuvre les actions identifiées dans la </a:t>
            </a:r>
            <a:r>
              <a:rPr lang="fr-FR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 action="ppaction://hlinkfile"/>
              </a:rPr>
              <a:t>feuille de route </a:t>
            </a:r>
            <a:r>
              <a:rPr lang="fr-FR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de rendre disponible la stratégie proprement dite.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Burkina Faso sait compter sur l’accompagnement de tous ses PTF. </a:t>
            </a:r>
          </a:p>
        </p:txBody>
      </p:sp>
    </p:spTree>
    <p:extLst>
      <p:ext uri="{BB962C8B-B14F-4D97-AF65-F5344CB8AC3E}">
        <p14:creationId xmlns:p14="http://schemas.microsoft.com/office/powerpoint/2010/main" val="17111119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C4BA0D-0E42-D30A-B446-54841F9B0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76" b="25417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15508-0D18-44DF-BFD3-089ADA962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3DEB2C-80B9-2A7E-49C9-2535A97D1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340" y="313899"/>
            <a:ext cx="1539240" cy="236855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663A068-294D-95A5-FB87-84AB891A93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612" y="932329"/>
            <a:ext cx="7457341" cy="4824487"/>
          </a:xfrm>
        </p:spPr>
      </p:pic>
    </p:spTree>
    <p:extLst>
      <p:ext uri="{BB962C8B-B14F-4D97-AF65-F5344CB8AC3E}">
        <p14:creationId xmlns:p14="http://schemas.microsoft.com/office/powerpoint/2010/main" val="113465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F009AA20B2ED4399E9C39C77341190" ma:contentTypeVersion="15" ma:contentTypeDescription="Create a new document." ma:contentTypeScope="" ma:versionID="e51c0e6a976e31a83e840c0bd05819be">
  <xsd:schema xmlns:xsd="http://www.w3.org/2001/XMLSchema" xmlns:xs="http://www.w3.org/2001/XMLSchema" xmlns:p="http://schemas.microsoft.com/office/2006/metadata/properties" xmlns:ns3="483dba53-7734-44b0-a8e9-8dd24ce872c9" xmlns:ns4="c7d0f312-d748-48d1-b1de-9d5105df2206" targetNamespace="http://schemas.microsoft.com/office/2006/metadata/properties" ma:root="true" ma:fieldsID="cbd2116a1f1963a2b4ca6db55099263a" ns3:_="" ns4:_="">
    <xsd:import namespace="483dba53-7734-44b0-a8e9-8dd24ce872c9"/>
    <xsd:import namespace="c7d0f312-d748-48d1-b1de-9d5105df220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3dba53-7734-44b0-a8e9-8dd24ce872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d0f312-d748-48d1-b1de-9d5105df220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83dba53-7734-44b0-a8e9-8dd24ce872c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33DA6C-8452-4A89-8703-C94BDCE100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3dba53-7734-44b0-a8e9-8dd24ce872c9"/>
    <ds:schemaRef ds:uri="c7d0f312-d748-48d1-b1de-9d5105df22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1610FB-6B60-430A-AF7F-2F73E6063DBE}">
  <ds:schemaRefs>
    <ds:schemaRef ds:uri="http://purl.org/dc/elements/1.1/"/>
    <ds:schemaRef ds:uri="http://schemas.microsoft.com/office/2006/metadata/properties"/>
    <ds:schemaRef ds:uri="c7d0f312-d748-48d1-b1de-9d5105df2206"/>
    <ds:schemaRef ds:uri="http://purl.org/dc/terms/"/>
    <ds:schemaRef ds:uri="http://schemas.openxmlformats.org/package/2006/metadata/core-properties"/>
    <ds:schemaRef ds:uri="483dba53-7734-44b0-a8e9-8dd24ce872c9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3E94AD6-F46A-4C53-9E59-89117639EB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1340</Words>
  <Application>Microsoft Office PowerPoint</Application>
  <PresentationFormat>Grand écran</PresentationFormat>
  <Paragraphs>117</Paragraphs>
  <Slides>16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Lucida Sans</vt:lpstr>
      <vt:lpstr>Rockwell</vt:lpstr>
      <vt:lpstr>Wingdings</vt:lpstr>
      <vt:lpstr>Office Theme</vt:lpstr>
      <vt:lpstr>Office Theme</vt:lpstr>
      <vt:lpstr>Atelier Régional sur le Financement du Développement en Afrique  Thème  « Processus d’implémentation du Cadre National de Financement Intégré CNFI au Burkina Faso »   Yobgomdé  Valentin BOUDA Directeur de la Programmation et de l’Evaluation des Investissements Publics Direction Générale de l’Economie et de la Planificationation  Ministère de l'Economie et des finances (Burkina Faso)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Macroeconomics and Governance Division  Macroeconomic Analysis Section; Economic Governance and Public Finance Section; Development Planning Section</dc:title>
  <dc:creator>Bartholomew Armah</dc:creator>
  <cp:lastModifiedBy>DGEP</cp:lastModifiedBy>
  <cp:revision>144</cp:revision>
  <dcterms:created xsi:type="dcterms:W3CDTF">2021-07-06T08:28:28Z</dcterms:created>
  <dcterms:modified xsi:type="dcterms:W3CDTF">2024-11-18T14:26:00Z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0x01010043F009AA20B2ED4399E9C39C77341190</vt:lpwstr>
  </property>
</Properties>
</file>