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92" r:id="rId2"/>
    <p:sldId id="293" r:id="rId3"/>
    <p:sldId id="294" r:id="rId4"/>
    <p:sldId id="296" r:id="rId5"/>
    <p:sldId id="295" r:id="rId6"/>
    <p:sldId id="297" r:id="rId7"/>
    <p:sldId id="1788" r:id="rId8"/>
    <p:sldId id="492" r:id="rId9"/>
    <p:sldId id="1790" r:id="rId10"/>
    <p:sldId id="517" r:id="rId11"/>
    <p:sldId id="516" r:id="rId12"/>
    <p:sldId id="487" r:id="rId13"/>
    <p:sldId id="488" r:id="rId14"/>
    <p:sldId id="489" r:id="rId15"/>
    <p:sldId id="491" r:id="rId16"/>
    <p:sldId id="298" r:id="rId17"/>
    <p:sldId id="299" r:id="rId18"/>
    <p:sldId id="511" r:id="rId19"/>
    <p:sldId id="512" r:id="rId20"/>
    <p:sldId id="513" r:id="rId21"/>
    <p:sldId id="514" r:id="rId22"/>
    <p:sldId id="300" r:id="rId23"/>
    <p:sldId id="301" r:id="rId24"/>
  </p:sldIdLst>
  <p:sldSz cx="18288000" cy="10287000"/>
  <p:notesSz cx="6858000" cy="9144000"/>
  <p:embeddedFontLst>
    <p:embeddedFont>
      <p:font typeface="Helvetica World" panose="020B0604020202020204" charset="-128"/>
      <p:regular r:id="rId26"/>
    </p:embeddedFont>
    <p:embeddedFont>
      <p:font typeface="Helvetica World Italics" panose="020B0604020202020204" charset="-128"/>
      <p:regular r:id="rId27"/>
    </p:embeddedFont>
    <p:embeddedFont>
      <p:font typeface="Aptos" panose="020B0004020202020204" pitchFamily="34" charset="0"/>
      <p:regular r:id="rId28"/>
    </p:embeddedFont>
    <p:embeddedFont>
      <p:font typeface="Calibri" panose="020F0502020204030204" pitchFamily="34" charset="0"/>
      <p:regular r:id="rId29"/>
      <p:bold r:id="rId30"/>
      <p:italic r:id="rId31"/>
      <p:boldItalic r:id="rId32"/>
    </p:embeddedFont>
    <p:embeddedFont>
      <p:font typeface="Montserrat" panose="00000500000000000000" pitchFamily="2" charset="0"/>
      <p:regular r:id="rId33"/>
      <p:bold r:id="rId34"/>
      <p:italic r:id="rId35"/>
      <p:boldItalic r:id="rId36"/>
    </p:embeddedFont>
    <p:embeddedFont>
      <p:font typeface="Verdana" panose="020B0604030504040204" pitchFamily="34" charset="0"/>
      <p:regular r:id="rId37"/>
      <p:bold r:id="rId38"/>
      <p:italic r:id="rId39"/>
      <p:boldItalic r:id="rId40"/>
    </p:embeddedFont>
    <p:embeddedFont>
      <p:font typeface="Verdana 2"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95033" autoAdjust="0"/>
  </p:normalViewPr>
  <p:slideViewPr>
    <p:cSldViewPr>
      <p:cViewPr varScale="1">
        <p:scale>
          <a:sx n="72" d="100"/>
          <a:sy n="72" d="100"/>
        </p:scale>
        <p:origin x="7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607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6A173A45-532C-4620-BE26-35C9B7DDC1EC}" type="slidenum">
              <a:rPr lang="LID4096" smtClean="0"/>
              <a:t>3</a:t>
            </a:fld>
            <a:endParaRPr lang="LID4096"/>
          </a:p>
        </p:txBody>
      </p:sp>
    </p:spTree>
    <p:extLst>
      <p:ext uri="{BB962C8B-B14F-4D97-AF65-F5344CB8AC3E}">
        <p14:creationId xmlns:p14="http://schemas.microsoft.com/office/powerpoint/2010/main" val="409951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89E7-3988-690D-C0C8-072687BFB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FF918-9C09-753E-55DE-D9DE9EA00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90D26-5496-E2C2-2357-809A7BE0FF6D}"/>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CE643AC0-C615-6331-88C2-85F5FDAB76E1}"/>
              </a:ext>
            </a:extLst>
          </p:cNvPr>
          <p:cNvSpPr>
            <a:spLocks noGrp="1"/>
          </p:cNvSpPr>
          <p:nvPr>
            <p:ph type="sldNum" sz="quarter" idx="5"/>
          </p:nvPr>
        </p:nvSpPr>
        <p:spPr/>
        <p:txBody>
          <a:bodyPr/>
          <a:lstStyle/>
          <a:p>
            <a:fld id="{94A8B4DB-1924-4F31-916F-3B78020D8166}" type="slidenum">
              <a:rPr lang="fr-FR" smtClean="0"/>
              <a:t>15</a:t>
            </a:fld>
            <a:endParaRPr lang="fr-FR"/>
          </a:p>
        </p:txBody>
      </p:sp>
    </p:spTree>
    <p:extLst>
      <p:ext uri="{BB962C8B-B14F-4D97-AF65-F5344CB8AC3E}">
        <p14:creationId xmlns:p14="http://schemas.microsoft.com/office/powerpoint/2010/main" val="2838625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6A173A45-532C-4620-BE26-35C9B7DDC1EC}" type="slidenum">
              <a:rPr lang="LID4096" smtClean="0"/>
              <a:t>18</a:t>
            </a:fld>
            <a:endParaRPr lang="LID4096"/>
          </a:p>
        </p:txBody>
      </p:sp>
    </p:spTree>
    <p:extLst>
      <p:ext uri="{BB962C8B-B14F-4D97-AF65-F5344CB8AC3E}">
        <p14:creationId xmlns:p14="http://schemas.microsoft.com/office/powerpoint/2010/main" val="355181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533" b="-15533"/>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969042"/>
            <a:ext cx="5522351" cy="967444"/>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PAUSE CAFÉ</a:t>
            </a:r>
          </a:p>
        </p:txBody>
      </p:sp>
      <p:sp>
        <p:nvSpPr>
          <p:cNvPr id="14" name="TextBox 14"/>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3198" b="-26893"/>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89358" y="3615246"/>
            <a:ext cx="5522351" cy="2018053"/>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DISCUSSIONS EN GROUPES </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258655"/>
            <a:ext cx="5224501" cy="50355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Helvetica World Italics"/>
                <a:ea typeface="Helvetica World Italics"/>
                <a:cs typeface="Helvetica World Italics"/>
                <a:sym typeface="Helvetica World Italics"/>
              </a:rPr>
              <a:t>Modérateurs</a:t>
            </a:r>
            <a:r>
              <a:rPr lang="en-US" sz="1400" i="1" u="sng" spc="-33" dirty="0">
                <a:solidFill>
                  <a:srgbClr val="FFFFFF"/>
                </a:solidFill>
                <a:latin typeface="Helvetica World Italics"/>
                <a:ea typeface="Helvetica World Italics"/>
                <a:cs typeface="Helvetica World Italics"/>
                <a:sym typeface="Helvetica World Italics"/>
              </a:rPr>
              <a:t> </a:t>
            </a:r>
            <a:r>
              <a:rPr lang="en-US" sz="1400" spc="-33" dirty="0">
                <a:solidFill>
                  <a:srgbClr val="FFFFFF"/>
                </a:solidFill>
                <a:latin typeface="Helvetica World"/>
                <a:ea typeface="Helvetica World"/>
                <a:cs typeface="Helvetica World"/>
                <a:sym typeface="Helvetica World"/>
              </a:rPr>
              <a:t>: </a:t>
            </a:r>
            <a:r>
              <a:rPr lang="en-US" sz="1400" b="1" spc="-33" dirty="0">
                <a:solidFill>
                  <a:srgbClr val="FFFFFF"/>
                </a:solidFill>
                <a:latin typeface="Helvetica World"/>
                <a:ea typeface="Helvetica World"/>
                <a:cs typeface="Helvetica World"/>
                <a:sym typeface="Helvetica World"/>
              </a:rPr>
              <a:t>Koen RADEMAEKERS</a:t>
            </a:r>
            <a:r>
              <a:rPr lang="en-US" sz="1400" spc="-33" dirty="0">
                <a:solidFill>
                  <a:srgbClr val="FFFFFF"/>
                </a:solidFill>
                <a:latin typeface="Helvetica World"/>
                <a:ea typeface="Helvetica World"/>
                <a:cs typeface="Helvetica World"/>
                <a:sym typeface="Helvetica World"/>
              </a:rPr>
              <a:t>, </a:t>
            </a:r>
            <a:r>
              <a:rPr lang="en-US" sz="1400" b="1" spc="-33" dirty="0" err="1">
                <a:solidFill>
                  <a:srgbClr val="FFFFFF"/>
                </a:solidFill>
                <a:latin typeface="Helvetica World"/>
                <a:ea typeface="Helvetica World"/>
                <a:cs typeface="Helvetica World"/>
                <a:sym typeface="Helvetica World"/>
              </a:rPr>
              <a:t>Théo</a:t>
            </a:r>
            <a:r>
              <a:rPr lang="en-US" sz="1400" b="1" spc="-33" dirty="0">
                <a:solidFill>
                  <a:srgbClr val="FFFFFF"/>
                </a:solidFill>
                <a:latin typeface="Helvetica World"/>
                <a:ea typeface="Helvetica World"/>
                <a:cs typeface="Helvetica World"/>
                <a:sym typeface="Helvetica World"/>
              </a:rPr>
              <a:t> VENTURELLI </a:t>
            </a:r>
            <a:r>
              <a:rPr lang="en-US" sz="1400" spc="-33" dirty="0">
                <a:solidFill>
                  <a:srgbClr val="FFFFFF"/>
                </a:solidFill>
                <a:latin typeface="Helvetica World"/>
                <a:ea typeface="Helvetica World"/>
                <a:cs typeface="Helvetica World"/>
                <a:sym typeface="Helvetica World"/>
              </a:rPr>
              <a:t>et </a:t>
            </a:r>
            <a:r>
              <a:rPr lang="en-US" sz="1400" b="1" spc="-33" dirty="0" err="1">
                <a:solidFill>
                  <a:srgbClr val="FFFFFF"/>
                </a:solidFill>
                <a:latin typeface="Helvetica World"/>
                <a:ea typeface="Helvetica World"/>
                <a:cs typeface="Helvetica World"/>
                <a:sym typeface="Helvetica World"/>
              </a:rPr>
              <a:t>Toolseeram</a:t>
            </a:r>
            <a:r>
              <a:rPr lang="en-US" sz="1400" b="1" spc="-33" dirty="0">
                <a:solidFill>
                  <a:srgbClr val="FFFFFF"/>
                </a:solidFill>
                <a:latin typeface="Helvetica World"/>
                <a:ea typeface="Helvetica World"/>
                <a:cs typeface="Helvetica World"/>
                <a:sym typeface="Helvetica World"/>
              </a:rPr>
              <a:t> RAMJEAWON</a:t>
            </a:r>
            <a:r>
              <a:rPr lang="en-US" sz="1400" spc="-33" dirty="0">
                <a:solidFill>
                  <a:srgbClr val="FFFFFF"/>
                </a:solidFill>
                <a:latin typeface="Helvetica World"/>
                <a:ea typeface="Helvetica World"/>
                <a:cs typeface="Helvetica World"/>
                <a:sym typeface="Helvetica World"/>
              </a:rPr>
              <a:t>, ACEN Foundation</a:t>
            </a:r>
          </a:p>
        </p:txBody>
      </p:sp>
      <p:sp>
        <p:nvSpPr>
          <p:cNvPr id="15" name="TextBox 15"/>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0180" y="6305001"/>
            <a:ext cx="2920369" cy="2627601"/>
            <a:chOff x="0" y="0"/>
            <a:chExt cx="942400" cy="847924"/>
          </a:xfrm>
        </p:grpSpPr>
        <p:sp>
          <p:nvSpPr>
            <p:cNvPr id="3" name="Freeform 3"/>
            <p:cNvSpPr/>
            <p:nvPr/>
          </p:nvSpPr>
          <p:spPr>
            <a:xfrm>
              <a:off x="0" y="0"/>
              <a:ext cx="942400" cy="847924"/>
            </a:xfrm>
            <a:custGeom>
              <a:avLst/>
              <a:gdLst/>
              <a:ahLst/>
              <a:cxnLst/>
              <a:rect l="l" t="t" r="r" b="b"/>
              <a:pathLst>
                <a:path w="942400" h="847924">
                  <a:moveTo>
                    <a:pt x="13255" y="0"/>
                  </a:moveTo>
                  <a:lnTo>
                    <a:pt x="929145" y="0"/>
                  </a:lnTo>
                  <a:cubicBezTo>
                    <a:pt x="936465" y="0"/>
                    <a:pt x="942400" y="5934"/>
                    <a:pt x="942400" y="13255"/>
                  </a:cubicBezTo>
                  <a:lnTo>
                    <a:pt x="942400" y="834669"/>
                  </a:lnTo>
                  <a:cubicBezTo>
                    <a:pt x="942400" y="841989"/>
                    <a:pt x="936465" y="847924"/>
                    <a:pt x="929145" y="847924"/>
                  </a:cubicBezTo>
                  <a:lnTo>
                    <a:pt x="13255" y="847924"/>
                  </a:lnTo>
                  <a:cubicBezTo>
                    <a:pt x="5934" y="847924"/>
                    <a:pt x="0" y="841989"/>
                    <a:pt x="0" y="834669"/>
                  </a:cubicBezTo>
                  <a:lnTo>
                    <a:pt x="0" y="13255"/>
                  </a:lnTo>
                  <a:cubicBezTo>
                    <a:pt x="0" y="5934"/>
                    <a:pt x="5934" y="0"/>
                    <a:pt x="13255" y="0"/>
                  </a:cubicBezTo>
                  <a:close/>
                </a:path>
              </a:pathLst>
            </a:custGeom>
            <a:solidFill>
              <a:srgbClr val="A3E1E9"/>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 name="TextBox 4"/>
            <p:cNvSpPr txBox="1"/>
            <p:nvPr/>
          </p:nvSpPr>
          <p:spPr>
            <a:xfrm>
              <a:off x="0" y="-38100"/>
              <a:ext cx="942400" cy="88602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5" name="Group 5"/>
          <p:cNvGrpSpPr/>
          <p:nvPr/>
        </p:nvGrpSpPr>
        <p:grpSpPr>
          <a:xfrm>
            <a:off x="7776261" y="6295476"/>
            <a:ext cx="2920369" cy="2637126"/>
            <a:chOff x="0" y="0"/>
            <a:chExt cx="942400" cy="850998"/>
          </a:xfrm>
        </p:grpSpPr>
        <p:sp>
          <p:nvSpPr>
            <p:cNvPr id="6" name="Freeform 6"/>
            <p:cNvSpPr/>
            <p:nvPr/>
          </p:nvSpPr>
          <p:spPr>
            <a:xfrm>
              <a:off x="0" y="0"/>
              <a:ext cx="942400" cy="850998"/>
            </a:xfrm>
            <a:custGeom>
              <a:avLst/>
              <a:gdLst/>
              <a:ahLst/>
              <a:cxnLst/>
              <a:rect l="l" t="t" r="r" b="b"/>
              <a:pathLst>
                <a:path w="942400" h="850998">
                  <a:moveTo>
                    <a:pt x="13255" y="0"/>
                  </a:moveTo>
                  <a:lnTo>
                    <a:pt x="929145" y="0"/>
                  </a:lnTo>
                  <a:cubicBezTo>
                    <a:pt x="936465" y="0"/>
                    <a:pt x="942400" y="5934"/>
                    <a:pt x="942400" y="13255"/>
                  </a:cubicBezTo>
                  <a:lnTo>
                    <a:pt x="942400" y="837743"/>
                  </a:lnTo>
                  <a:cubicBezTo>
                    <a:pt x="942400" y="845063"/>
                    <a:pt x="936465" y="850998"/>
                    <a:pt x="929145" y="850998"/>
                  </a:cubicBezTo>
                  <a:lnTo>
                    <a:pt x="13255" y="850998"/>
                  </a:lnTo>
                  <a:cubicBezTo>
                    <a:pt x="5934" y="850998"/>
                    <a:pt x="0" y="845063"/>
                    <a:pt x="0" y="837743"/>
                  </a:cubicBezTo>
                  <a:lnTo>
                    <a:pt x="0" y="13255"/>
                  </a:lnTo>
                  <a:cubicBezTo>
                    <a:pt x="0" y="5934"/>
                    <a:pt x="5934" y="0"/>
                    <a:pt x="13255" y="0"/>
                  </a:cubicBezTo>
                  <a:close/>
                </a:path>
              </a:pathLst>
            </a:custGeom>
            <a:solidFill>
              <a:srgbClr val="A3E1E9"/>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 name="TextBox 7"/>
            <p:cNvSpPr txBox="1"/>
            <p:nvPr/>
          </p:nvSpPr>
          <p:spPr>
            <a:xfrm>
              <a:off x="0" y="-38100"/>
              <a:ext cx="942400" cy="889098"/>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8" name="Group 8"/>
          <p:cNvGrpSpPr/>
          <p:nvPr/>
        </p:nvGrpSpPr>
        <p:grpSpPr>
          <a:xfrm>
            <a:off x="4647986" y="6305001"/>
            <a:ext cx="2920369" cy="2627601"/>
            <a:chOff x="0" y="0"/>
            <a:chExt cx="942400" cy="847924"/>
          </a:xfrm>
        </p:grpSpPr>
        <p:sp>
          <p:nvSpPr>
            <p:cNvPr id="9" name="Freeform 9"/>
            <p:cNvSpPr/>
            <p:nvPr/>
          </p:nvSpPr>
          <p:spPr>
            <a:xfrm>
              <a:off x="0" y="0"/>
              <a:ext cx="942400" cy="847924"/>
            </a:xfrm>
            <a:custGeom>
              <a:avLst/>
              <a:gdLst/>
              <a:ahLst/>
              <a:cxnLst/>
              <a:rect l="l" t="t" r="r" b="b"/>
              <a:pathLst>
                <a:path w="942400" h="847924">
                  <a:moveTo>
                    <a:pt x="13255" y="0"/>
                  </a:moveTo>
                  <a:lnTo>
                    <a:pt x="929145" y="0"/>
                  </a:lnTo>
                  <a:cubicBezTo>
                    <a:pt x="936465" y="0"/>
                    <a:pt x="942400" y="5934"/>
                    <a:pt x="942400" y="13255"/>
                  </a:cubicBezTo>
                  <a:lnTo>
                    <a:pt x="942400" y="834669"/>
                  </a:lnTo>
                  <a:cubicBezTo>
                    <a:pt x="942400" y="841989"/>
                    <a:pt x="936465" y="847924"/>
                    <a:pt x="929145" y="847924"/>
                  </a:cubicBezTo>
                  <a:lnTo>
                    <a:pt x="13255" y="847924"/>
                  </a:lnTo>
                  <a:cubicBezTo>
                    <a:pt x="5934" y="847924"/>
                    <a:pt x="0" y="841989"/>
                    <a:pt x="0" y="834669"/>
                  </a:cubicBezTo>
                  <a:lnTo>
                    <a:pt x="0" y="13255"/>
                  </a:lnTo>
                  <a:cubicBezTo>
                    <a:pt x="0" y="5934"/>
                    <a:pt x="5934" y="0"/>
                    <a:pt x="13255" y="0"/>
                  </a:cubicBezTo>
                  <a:close/>
                </a:path>
              </a:pathLst>
            </a:custGeom>
            <a:solidFill>
              <a:srgbClr val="A3E1E9"/>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10" name="TextBox 10"/>
            <p:cNvSpPr txBox="1"/>
            <p:nvPr/>
          </p:nvSpPr>
          <p:spPr>
            <a:xfrm>
              <a:off x="0" y="-38100"/>
              <a:ext cx="942400" cy="88602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11" name="Group 11"/>
          <p:cNvGrpSpPr/>
          <p:nvPr/>
        </p:nvGrpSpPr>
        <p:grpSpPr>
          <a:xfrm>
            <a:off x="14099424" y="6295476"/>
            <a:ext cx="2920369" cy="2637126"/>
            <a:chOff x="0" y="0"/>
            <a:chExt cx="942400" cy="850998"/>
          </a:xfrm>
        </p:grpSpPr>
        <p:sp>
          <p:nvSpPr>
            <p:cNvPr id="12" name="Freeform 12"/>
            <p:cNvSpPr/>
            <p:nvPr/>
          </p:nvSpPr>
          <p:spPr>
            <a:xfrm>
              <a:off x="0" y="0"/>
              <a:ext cx="942400" cy="850998"/>
            </a:xfrm>
            <a:custGeom>
              <a:avLst/>
              <a:gdLst/>
              <a:ahLst/>
              <a:cxnLst/>
              <a:rect l="l" t="t" r="r" b="b"/>
              <a:pathLst>
                <a:path w="942400" h="850998">
                  <a:moveTo>
                    <a:pt x="13255" y="0"/>
                  </a:moveTo>
                  <a:lnTo>
                    <a:pt x="929145" y="0"/>
                  </a:lnTo>
                  <a:cubicBezTo>
                    <a:pt x="936465" y="0"/>
                    <a:pt x="942400" y="5934"/>
                    <a:pt x="942400" y="13255"/>
                  </a:cubicBezTo>
                  <a:lnTo>
                    <a:pt x="942400" y="837743"/>
                  </a:lnTo>
                  <a:cubicBezTo>
                    <a:pt x="942400" y="845063"/>
                    <a:pt x="936465" y="850998"/>
                    <a:pt x="929145" y="850998"/>
                  </a:cubicBezTo>
                  <a:lnTo>
                    <a:pt x="13255" y="850998"/>
                  </a:lnTo>
                  <a:cubicBezTo>
                    <a:pt x="5934" y="850998"/>
                    <a:pt x="0" y="845063"/>
                    <a:pt x="0" y="837743"/>
                  </a:cubicBezTo>
                  <a:lnTo>
                    <a:pt x="0" y="13255"/>
                  </a:lnTo>
                  <a:cubicBezTo>
                    <a:pt x="0" y="5934"/>
                    <a:pt x="5934" y="0"/>
                    <a:pt x="13255" y="0"/>
                  </a:cubicBezTo>
                  <a:close/>
                </a:path>
              </a:pathLst>
            </a:custGeom>
            <a:solidFill>
              <a:srgbClr val="A3E1E9"/>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13" name="TextBox 13"/>
            <p:cNvSpPr txBox="1"/>
            <p:nvPr/>
          </p:nvSpPr>
          <p:spPr>
            <a:xfrm>
              <a:off x="0" y="-38100"/>
              <a:ext cx="942400" cy="889098"/>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14" name="Group 14"/>
          <p:cNvGrpSpPr/>
          <p:nvPr/>
        </p:nvGrpSpPr>
        <p:grpSpPr>
          <a:xfrm>
            <a:off x="10971149" y="6295476"/>
            <a:ext cx="2920369" cy="2637126"/>
            <a:chOff x="0" y="0"/>
            <a:chExt cx="942400" cy="850998"/>
          </a:xfrm>
        </p:grpSpPr>
        <p:sp>
          <p:nvSpPr>
            <p:cNvPr id="15" name="Freeform 15"/>
            <p:cNvSpPr/>
            <p:nvPr/>
          </p:nvSpPr>
          <p:spPr>
            <a:xfrm>
              <a:off x="0" y="0"/>
              <a:ext cx="942400" cy="850998"/>
            </a:xfrm>
            <a:custGeom>
              <a:avLst/>
              <a:gdLst/>
              <a:ahLst/>
              <a:cxnLst/>
              <a:rect l="l" t="t" r="r" b="b"/>
              <a:pathLst>
                <a:path w="942400" h="850998">
                  <a:moveTo>
                    <a:pt x="13255" y="0"/>
                  </a:moveTo>
                  <a:lnTo>
                    <a:pt x="929145" y="0"/>
                  </a:lnTo>
                  <a:cubicBezTo>
                    <a:pt x="936465" y="0"/>
                    <a:pt x="942400" y="5934"/>
                    <a:pt x="942400" y="13255"/>
                  </a:cubicBezTo>
                  <a:lnTo>
                    <a:pt x="942400" y="837743"/>
                  </a:lnTo>
                  <a:cubicBezTo>
                    <a:pt x="942400" y="845063"/>
                    <a:pt x="936465" y="850998"/>
                    <a:pt x="929145" y="850998"/>
                  </a:cubicBezTo>
                  <a:lnTo>
                    <a:pt x="13255" y="850998"/>
                  </a:lnTo>
                  <a:cubicBezTo>
                    <a:pt x="5934" y="850998"/>
                    <a:pt x="0" y="845063"/>
                    <a:pt x="0" y="837743"/>
                  </a:cubicBezTo>
                  <a:lnTo>
                    <a:pt x="0" y="13255"/>
                  </a:lnTo>
                  <a:cubicBezTo>
                    <a:pt x="0" y="5934"/>
                    <a:pt x="5934" y="0"/>
                    <a:pt x="13255" y="0"/>
                  </a:cubicBezTo>
                  <a:close/>
                </a:path>
              </a:pathLst>
            </a:custGeom>
            <a:solidFill>
              <a:srgbClr val="A3E1E9"/>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16" name="TextBox 16"/>
            <p:cNvSpPr txBox="1"/>
            <p:nvPr/>
          </p:nvSpPr>
          <p:spPr>
            <a:xfrm>
              <a:off x="0" y="-38100"/>
              <a:ext cx="942400" cy="889098"/>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17" name="TextBox 17"/>
          <p:cNvSpPr txBox="1"/>
          <p:nvPr/>
        </p:nvSpPr>
        <p:spPr>
          <a:xfrm>
            <a:off x="4868516" y="6577829"/>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Alexandrino</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Anes</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Mamadu</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Saliu</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Ba</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Iouna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Pillay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Michele Martin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Tom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Moerenhout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Charlotte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Fontaubert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Angelina Schreiner</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Mio Tsunoda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Pierre E BERTHELOT</a:t>
            </a:r>
          </a:p>
        </p:txBody>
      </p:sp>
      <p:sp>
        <p:nvSpPr>
          <p:cNvPr id="18" name="TextBox 18"/>
          <p:cNvSpPr txBox="1"/>
          <p:nvPr/>
        </p:nvSpPr>
        <p:spPr>
          <a:xfrm>
            <a:off x="1705888" y="7172523"/>
            <a:ext cx="2533619" cy="977242"/>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Iolanda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Brites</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Francisco Pacheco Vieira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Mrs. Carole Rigaud</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Shashwat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KOIRALA</a:t>
            </a:r>
          </a:p>
        </p:txBody>
      </p:sp>
      <p:sp>
        <p:nvSpPr>
          <p:cNvPr id="19" name="TextBox 19"/>
          <p:cNvSpPr txBox="1"/>
          <p:nvPr/>
        </p:nvSpPr>
        <p:spPr>
          <a:xfrm>
            <a:off x="7979220" y="6510424"/>
            <a:ext cx="2533619"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Ethel Rodrigues</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Chabani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Mihajasoa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Andriamiadana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 Evenson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Salima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Jaulim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TRAORÉ Leyla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Katja Suhr</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Antoine Cahn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Alessia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Rogai</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20" name="TextBox 20"/>
          <p:cNvSpPr txBox="1"/>
          <p:nvPr/>
        </p:nvSpPr>
        <p:spPr>
          <a:xfrm>
            <a:off x="11096855" y="6485490"/>
            <a:ext cx="2533619"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João Lona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Tchedna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Megan Bieber</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Nathalie Sanchez</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Kasterine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Martine Hippolyte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Raphael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Danglade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Peter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Borkey</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Jérémie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Bonhomme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Hassim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Pondor</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21" name="TextBox 21"/>
          <p:cNvSpPr txBox="1"/>
          <p:nvPr/>
        </p:nvSpPr>
        <p:spPr>
          <a:xfrm>
            <a:off x="14099424" y="6485490"/>
            <a:ext cx="2910785"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Ibrahim Ali Mohamed</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Bhomeshkumar</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SEETARAM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Gilbert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Manciet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Mrs. Lana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Zutelija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Evelyne RAKOTOMANANA</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Faouzia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Abdoulhalik</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Holy RANAIVOZANANY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Gallina Tembo</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Peter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Varndell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22" name="TextBox 22"/>
          <p:cNvSpPr txBox="1"/>
          <p:nvPr/>
        </p:nvSpPr>
        <p:spPr>
          <a:xfrm rot="-5400000">
            <a:off x="-188714" y="7447956"/>
            <a:ext cx="2888082" cy="352084"/>
          </a:xfrm>
          <a:prstGeom prst="rect">
            <a:avLst/>
          </a:prstGeom>
        </p:spPr>
        <p:txBody>
          <a:bodyPr lIns="0" tIns="0" rIns="0" bIns="0" rtlCol="0" anchor="t">
            <a:spAutoFit/>
          </a:bodyPr>
          <a:lstStyle/>
          <a:p>
            <a:pPr algn="ctr">
              <a:lnSpc>
                <a:spcPts val="3049"/>
              </a:lnSpc>
            </a:pPr>
            <a:r>
              <a:rPr lang="en-US" sz="2178" b="1" spc="-71">
                <a:solidFill>
                  <a:srgbClr val="A3E1E9"/>
                </a:solidFill>
                <a:latin typeface="Verdana 2" panose="020B0604020202020204" charset="0"/>
                <a:ea typeface="Verdana 2" panose="020B0604020202020204" charset="0"/>
                <a:cs typeface="Verdana 2" panose="020B0604020202020204" charset="0"/>
                <a:sym typeface="Helvetica World Bold"/>
              </a:rPr>
              <a:t>En ligne</a:t>
            </a:r>
          </a:p>
        </p:txBody>
      </p:sp>
      <p:grpSp>
        <p:nvGrpSpPr>
          <p:cNvPr id="23" name="Group 23"/>
          <p:cNvGrpSpPr/>
          <p:nvPr/>
        </p:nvGrpSpPr>
        <p:grpSpPr>
          <a:xfrm>
            <a:off x="1529764" y="3461428"/>
            <a:ext cx="2920369" cy="2877142"/>
            <a:chOff x="0" y="0"/>
            <a:chExt cx="942400" cy="928450"/>
          </a:xfrm>
        </p:grpSpPr>
        <p:sp>
          <p:nvSpPr>
            <p:cNvPr id="24" name="Freeform 24"/>
            <p:cNvSpPr/>
            <p:nvPr/>
          </p:nvSpPr>
          <p:spPr>
            <a:xfrm>
              <a:off x="0" y="0"/>
              <a:ext cx="942400" cy="928450"/>
            </a:xfrm>
            <a:custGeom>
              <a:avLst/>
              <a:gdLst/>
              <a:ahLst/>
              <a:cxnLst/>
              <a:rect l="l" t="t" r="r" b="b"/>
              <a:pathLst>
                <a:path w="942400" h="928450">
                  <a:moveTo>
                    <a:pt x="13255" y="0"/>
                  </a:moveTo>
                  <a:lnTo>
                    <a:pt x="929145" y="0"/>
                  </a:lnTo>
                  <a:cubicBezTo>
                    <a:pt x="936465" y="0"/>
                    <a:pt x="942400" y="5934"/>
                    <a:pt x="942400" y="13255"/>
                  </a:cubicBezTo>
                  <a:lnTo>
                    <a:pt x="942400" y="915195"/>
                  </a:lnTo>
                  <a:cubicBezTo>
                    <a:pt x="942400" y="922516"/>
                    <a:pt x="936465" y="928450"/>
                    <a:pt x="929145" y="928450"/>
                  </a:cubicBezTo>
                  <a:lnTo>
                    <a:pt x="13255" y="928450"/>
                  </a:lnTo>
                  <a:cubicBezTo>
                    <a:pt x="5934" y="928450"/>
                    <a:pt x="0" y="922516"/>
                    <a:pt x="0" y="915195"/>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5" name="TextBox 25"/>
            <p:cNvSpPr txBox="1"/>
            <p:nvPr/>
          </p:nvSpPr>
          <p:spPr>
            <a:xfrm>
              <a:off x="0" y="-38100"/>
              <a:ext cx="942400" cy="966550"/>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26" name="Group 26"/>
          <p:cNvGrpSpPr/>
          <p:nvPr/>
        </p:nvGrpSpPr>
        <p:grpSpPr>
          <a:xfrm>
            <a:off x="1529764" y="1740727"/>
            <a:ext cx="2920369" cy="1436149"/>
            <a:chOff x="0" y="0"/>
            <a:chExt cx="942400" cy="463444"/>
          </a:xfrm>
        </p:grpSpPr>
        <p:sp>
          <p:nvSpPr>
            <p:cNvPr id="27" name="Freeform 27"/>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8" name="TextBox 28"/>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29" name="Freeform 29"/>
          <p:cNvSpPr/>
          <p:nvPr/>
        </p:nvSpPr>
        <p:spPr>
          <a:xfrm>
            <a:off x="2951117" y="1812869"/>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30" name="Group 30"/>
          <p:cNvGrpSpPr/>
          <p:nvPr/>
        </p:nvGrpSpPr>
        <p:grpSpPr>
          <a:xfrm>
            <a:off x="1529764" y="2891246"/>
            <a:ext cx="2920369" cy="570182"/>
            <a:chOff x="0" y="0"/>
            <a:chExt cx="942400" cy="183997"/>
          </a:xfrm>
        </p:grpSpPr>
        <p:sp>
          <p:nvSpPr>
            <p:cNvPr id="31" name="Freeform 31"/>
            <p:cNvSpPr/>
            <p:nvPr/>
          </p:nvSpPr>
          <p:spPr>
            <a:xfrm>
              <a:off x="0" y="0"/>
              <a:ext cx="942400" cy="183997"/>
            </a:xfrm>
            <a:custGeom>
              <a:avLst/>
              <a:gdLst/>
              <a:ahLst/>
              <a:cxnLst/>
              <a:rect l="l" t="t" r="r" b="b"/>
              <a:pathLst>
                <a:path w="942400" h="183997">
                  <a:moveTo>
                    <a:pt x="0" y="0"/>
                  </a:moveTo>
                  <a:lnTo>
                    <a:pt x="942400" y="0"/>
                  </a:lnTo>
                  <a:lnTo>
                    <a:pt x="942400" y="183997"/>
                  </a:lnTo>
                  <a:lnTo>
                    <a:pt x="0" y="183997"/>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2" name="TextBox 32"/>
            <p:cNvSpPr txBox="1"/>
            <p:nvPr/>
          </p:nvSpPr>
          <p:spPr>
            <a:xfrm>
              <a:off x="0" y="-38100"/>
              <a:ext cx="942400" cy="22209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3" name="Group 33"/>
          <p:cNvGrpSpPr/>
          <p:nvPr/>
        </p:nvGrpSpPr>
        <p:grpSpPr>
          <a:xfrm>
            <a:off x="7785846" y="3325246"/>
            <a:ext cx="2920369" cy="3013324"/>
            <a:chOff x="0" y="0"/>
            <a:chExt cx="942400" cy="972396"/>
          </a:xfrm>
        </p:grpSpPr>
        <p:sp>
          <p:nvSpPr>
            <p:cNvPr id="34" name="Freeform 34"/>
            <p:cNvSpPr/>
            <p:nvPr/>
          </p:nvSpPr>
          <p:spPr>
            <a:xfrm>
              <a:off x="0" y="0"/>
              <a:ext cx="942400" cy="972396"/>
            </a:xfrm>
            <a:custGeom>
              <a:avLst/>
              <a:gdLst/>
              <a:ahLst/>
              <a:cxnLst/>
              <a:rect l="l" t="t" r="r" b="b"/>
              <a:pathLst>
                <a:path w="942400" h="972396">
                  <a:moveTo>
                    <a:pt x="13255" y="0"/>
                  </a:moveTo>
                  <a:lnTo>
                    <a:pt x="929145" y="0"/>
                  </a:lnTo>
                  <a:cubicBezTo>
                    <a:pt x="936465" y="0"/>
                    <a:pt x="942400" y="5934"/>
                    <a:pt x="942400" y="13255"/>
                  </a:cubicBezTo>
                  <a:lnTo>
                    <a:pt x="942400" y="959141"/>
                  </a:lnTo>
                  <a:cubicBezTo>
                    <a:pt x="942400" y="966462"/>
                    <a:pt x="936465" y="972396"/>
                    <a:pt x="929145" y="972396"/>
                  </a:cubicBezTo>
                  <a:lnTo>
                    <a:pt x="13255" y="972396"/>
                  </a:lnTo>
                  <a:cubicBezTo>
                    <a:pt x="5934" y="972396"/>
                    <a:pt x="0" y="966462"/>
                    <a:pt x="0" y="959141"/>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5" name="TextBox 35"/>
            <p:cNvSpPr txBox="1"/>
            <p:nvPr/>
          </p:nvSpPr>
          <p:spPr>
            <a:xfrm>
              <a:off x="0" y="-38100"/>
              <a:ext cx="942400" cy="101049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6" name="Group 36"/>
          <p:cNvGrpSpPr/>
          <p:nvPr/>
        </p:nvGrpSpPr>
        <p:grpSpPr>
          <a:xfrm>
            <a:off x="7785846" y="1747175"/>
            <a:ext cx="2920369" cy="1436149"/>
            <a:chOff x="0" y="0"/>
            <a:chExt cx="942400" cy="463444"/>
          </a:xfrm>
        </p:grpSpPr>
        <p:sp>
          <p:nvSpPr>
            <p:cNvPr id="37" name="Freeform 37"/>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8" name="TextBox 38"/>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39" name="Freeform 39"/>
          <p:cNvSpPr/>
          <p:nvPr/>
        </p:nvSpPr>
        <p:spPr>
          <a:xfrm>
            <a:off x="9136498" y="1790475"/>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40" name="Group 40"/>
          <p:cNvGrpSpPr/>
          <p:nvPr/>
        </p:nvGrpSpPr>
        <p:grpSpPr>
          <a:xfrm>
            <a:off x="7785846" y="2897694"/>
            <a:ext cx="2920369" cy="563734"/>
            <a:chOff x="0" y="0"/>
            <a:chExt cx="942400" cy="181916"/>
          </a:xfrm>
        </p:grpSpPr>
        <p:sp>
          <p:nvSpPr>
            <p:cNvPr id="41" name="Freeform 41"/>
            <p:cNvSpPr/>
            <p:nvPr/>
          </p:nvSpPr>
          <p:spPr>
            <a:xfrm>
              <a:off x="0" y="0"/>
              <a:ext cx="942400" cy="181916"/>
            </a:xfrm>
            <a:custGeom>
              <a:avLst/>
              <a:gdLst/>
              <a:ahLst/>
              <a:cxnLst/>
              <a:rect l="l" t="t" r="r" b="b"/>
              <a:pathLst>
                <a:path w="942400" h="181916">
                  <a:moveTo>
                    <a:pt x="0" y="0"/>
                  </a:moveTo>
                  <a:lnTo>
                    <a:pt x="942400" y="0"/>
                  </a:lnTo>
                  <a:lnTo>
                    <a:pt x="942400" y="181916"/>
                  </a:lnTo>
                  <a:lnTo>
                    <a:pt x="0" y="181916"/>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2" name="TextBox 42"/>
            <p:cNvSpPr txBox="1"/>
            <p:nvPr/>
          </p:nvSpPr>
          <p:spPr>
            <a:xfrm>
              <a:off x="0" y="-38100"/>
              <a:ext cx="942400" cy="22001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3" name="Group 43"/>
          <p:cNvGrpSpPr/>
          <p:nvPr/>
        </p:nvGrpSpPr>
        <p:grpSpPr>
          <a:xfrm>
            <a:off x="4657571" y="3461428"/>
            <a:ext cx="2920369" cy="2877142"/>
            <a:chOff x="0" y="0"/>
            <a:chExt cx="942400" cy="928450"/>
          </a:xfrm>
        </p:grpSpPr>
        <p:sp>
          <p:nvSpPr>
            <p:cNvPr id="44" name="Freeform 44"/>
            <p:cNvSpPr/>
            <p:nvPr/>
          </p:nvSpPr>
          <p:spPr>
            <a:xfrm>
              <a:off x="0" y="0"/>
              <a:ext cx="942400" cy="928450"/>
            </a:xfrm>
            <a:custGeom>
              <a:avLst/>
              <a:gdLst/>
              <a:ahLst/>
              <a:cxnLst/>
              <a:rect l="l" t="t" r="r" b="b"/>
              <a:pathLst>
                <a:path w="942400" h="928450">
                  <a:moveTo>
                    <a:pt x="13255" y="0"/>
                  </a:moveTo>
                  <a:lnTo>
                    <a:pt x="929145" y="0"/>
                  </a:lnTo>
                  <a:cubicBezTo>
                    <a:pt x="936465" y="0"/>
                    <a:pt x="942400" y="5934"/>
                    <a:pt x="942400" y="13255"/>
                  </a:cubicBezTo>
                  <a:lnTo>
                    <a:pt x="942400" y="915195"/>
                  </a:lnTo>
                  <a:cubicBezTo>
                    <a:pt x="942400" y="922516"/>
                    <a:pt x="936465" y="928450"/>
                    <a:pt x="929145" y="928450"/>
                  </a:cubicBezTo>
                  <a:lnTo>
                    <a:pt x="13255" y="928450"/>
                  </a:lnTo>
                  <a:cubicBezTo>
                    <a:pt x="5934" y="928450"/>
                    <a:pt x="0" y="922516"/>
                    <a:pt x="0" y="915195"/>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5" name="TextBox 45"/>
            <p:cNvSpPr txBox="1"/>
            <p:nvPr/>
          </p:nvSpPr>
          <p:spPr>
            <a:xfrm>
              <a:off x="0" y="-38100"/>
              <a:ext cx="942400" cy="966550"/>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6" name="Group 46"/>
          <p:cNvGrpSpPr/>
          <p:nvPr/>
        </p:nvGrpSpPr>
        <p:grpSpPr>
          <a:xfrm>
            <a:off x="4657571" y="1740727"/>
            <a:ext cx="2920369" cy="1436149"/>
            <a:chOff x="0" y="0"/>
            <a:chExt cx="942400" cy="463444"/>
          </a:xfrm>
        </p:grpSpPr>
        <p:sp>
          <p:nvSpPr>
            <p:cNvPr id="47" name="Freeform 47"/>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8" name="TextBox 48"/>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49" name="Freeform 49"/>
          <p:cNvSpPr/>
          <p:nvPr/>
        </p:nvSpPr>
        <p:spPr>
          <a:xfrm>
            <a:off x="6017808" y="1806585"/>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50" name="Group 50"/>
          <p:cNvGrpSpPr/>
          <p:nvPr/>
        </p:nvGrpSpPr>
        <p:grpSpPr>
          <a:xfrm>
            <a:off x="4657571" y="2891246"/>
            <a:ext cx="2920369" cy="570182"/>
            <a:chOff x="0" y="0"/>
            <a:chExt cx="942400" cy="183997"/>
          </a:xfrm>
        </p:grpSpPr>
        <p:sp>
          <p:nvSpPr>
            <p:cNvPr id="51" name="Freeform 51"/>
            <p:cNvSpPr/>
            <p:nvPr/>
          </p:nvSpPr>
          <p:spPr>
            <a:xfrm>
              <a:off x="0" y="0"/>
              <a:ext cx="942400" cy="183997"/>
            </a:xfrm>
            <a:custGeom>
              <a:avLst/>
              <a:gdLst/>
              <a:ahLst/>
              <a:cxnLst/>
              <a:rect l="l" t="t" r="r" b="b"/>
              <a:pathLst>
                <a:path w="942400" h="183997">
                  <a:moveTo>
                    <a:pt x="0" y="0"/>
                  </a:moveTo>
                  <a:lnTo>
                    <a:pt x="942400" y="0"/>
                  </a:lnTo>
                  <a:lnTo>
                    <a:pt x="942400" y="183997"/>
                  </a:lnTo>
                  <a:lnTo>
                    <a:pt x="0" y="183997"/>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2" name="TextBox 52"/>
            <p:cNvSpPr txBox="1"/>
            <p:nvPr/>
          </p:nvSpPr>
          <p:spPr>
            <a:xfrm>
              <a:off x="0" y="-38100"/>
              <a:ext cx="942400" cy="22209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53" name="Group 53"/>
          <p:cNvGrpSpPr/>
          <p:nvPr/>
        </p:nvGrpSpPr>
        <p:grpSpPr>
          <a:xfrm>
            <a:off x="17773650" y="-42358"/>
            <a:ext cx="556708" cy="556708"/>
            <a:chOff x="0" y="0"/>
            <a:chExt cx="812800" cy="812800"/>
          </a:xfrm>
        </p:grpSpPr>
        <p:sp>
          <p:nvSpPr>
            <p:cNvPr id="54" name="Freeform 54"/>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5" name="TextBox 55"/>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grpSp>
        <p:nvGrpSpPr>
          <p:cNvPr id="56" name="Group 56"/>
          <p:cNvGrpSpPr/>
          <p:nvPr/>
        </p:nvGrpSpPr>
        <p:grpSpPr>
          <a:xfrm>
            <a:off x="-42358" y="-42358"/>
            <a:ext cx="556708" cy="556708"/>
            <a:chOff x="0" y="0"/>
            <a:chExt cx="812800" cy="812800"/>
          </a:xfrm>
        </p:grpSpPr>
        <p:sp>
          <p:nvSpPr>
            <p:cNvPr id="57" name="Freeform 57"/>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8" name="TextBox 58"/>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9" name="TextBox 59"/>
          <p:cNvSpPr txBox="1"/>
          <p:nvPr/>
        </p:nvSpPr>
        <p:spPr>
          <a:xfrm>
            <a:off x="1838262" y="2645074"/>
            <a:ext cx="2303374" cy="416268"/>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OBLIGATIONS BLEUES RÉGIONALES</a:t>
            </a:r>
          </a:p>
        </p:txBody>
      </p:sp>
      <p:sp>
        <p:nvSpPr>
          <p:cNvPr id="60" name="TextBox 60"/>
          <p:cNvSpPr txBox="1"/>
          <p:nvPr/>
        </p:nvSpPr>
        <p:spPr>
          <a:xfrm>
            <a:off x="1899377" y="2124146"/>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1</a:t>
            </a:r>
          </a:p>
        </p:txBody>
      </p:sp>
      <p:sp>
        <p:nvSpPr>
          <p:cNvPr id="61" name="TextBox 61"/>
          <p:cNvSpPr txBox="1"/>
          <p:nvPr/>
        </p:nvSpPr>
        <p:spPr>
          <a:xfrm>
            <a:off x="7804894" y="2436864"/>
            <a:ext cx="2891737" cy="881934"/>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FONDS RÉGIONAL POUR L’ÉCONOMIE BLEUE ET CIRCULAIRE (FINANCEMENTS MIXTES, SUBVENTIONS ET GARANTIES)</a:t>
            </a:r>
          </a:p>
        </p:txBody>
      </p:sp>
      <p:sp>
        <p:nvSpPr>
          <p:cNvPr id="62" name="TextBox 62"/>
          <p:cNvSpPr txBox="1"/>
          <p:nvPr/>
        </p:nvSpPr>
        <p:spPr>
          <a:xfrm>
            <a:off x="8057052" y="2124146"/>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a:t>
            </a:r>
            <a:r>
              <a:rPr lang="en-US" sz="1390" dirty="0">
                <a:solidFill>
                  <a:srgbClr val="FFFFFF"/>
                </a:solidFill>
                <a:latin typeface="Verdana 2" panose="020B0604020202020204" charset="0"/>
                <a:ea typeface="Verdana 2" panose="020B0604020202020204" charset="0"/>
                <a:cs typeface="Verdana 2" panose="020B0604020202020204" charset="0"/>
                <a:sym typeface="Helvetica World"/>
              </a:rPr>
              <a:t>3</a:t>
            </a:r>
          </a:p>
        </p:txBody>
      </p:sp>
      <p:sp>
        <p:nvSpPr>
          <p:cNvPr id="63" name="TextBox 63"/>
          <p:cNvSpPr txBox="1"/>
          <p:nvPr/>
        </p:nvSpPr>
        <p:spPr>
          <a:xfrm>
            <a:off x="4784379" y="2469489"/>
            <a:ext cx="2701894" cy="881934"/>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FACILITÉS RÉGIONALES POUR LES PPP, ACCORDS DE CONVERSION DE DETTES CONTRE LA NATURE ET MOBILISATION DE FONDS</a:t>
            </a:r>
          </a:p>
        </p:txBody>
      </p:sp>
      <p:sp>
        <p:nvSpPr>
          <p:cNvPr id="64" name="TextBox 64"/>
          <p:cNvSpPr txBox="1"/>
          <p:nvPr/>
        </p:nvSpPr>
        <p:spPr>
          <a:xfrm>
            <a:off x="4966069" y="2124146"/>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2 </a:t>
            </a:r>
          </a:p>
        </p:txBody>
      </p:sp>
      <p:sp>
        <p:nvSpPr>
          <p:cNvPr id="65" name="TextBox 65"/>
          <p:cNvSpPr txBox="1"/>
          <p:nvPr/>
        </p:nvSpPr>
        <p:spPr>
          <a:xfrm>
            <a:off x="444193" y="285764"/>
            <a:ext cx="17259300" cy="1192699"/>
          </a:xfrm>
          <a:prstGeom prst="rect">
            <a:avLst/>
          </a:prstGeom>
        </p:spPr>
        <p:txBody>
          <a:bodyPr wrap="square" lIns="0" tIns="0" rIns="0" bIns="0" rtlCol="0" anchor="t">
            <a:spAutoFit/>
          </a:bodyPr>
          <a:lstStyle/>
          <a:p>
            <a:pPr algn="ctr">
              <a:lnSpc>
                <a:spcPts val="4900"/>
              </a:lnSpc>
            </a:pP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Répartition</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des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groupes</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 Plan de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mobilisation</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des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ressources</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et le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mécanisme</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de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financement</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innovant pour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l'économie</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bleue</a:t>
            </a:r>
            <a:r>
              <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rPr>
              <a:t> et </a:t>
            </a:r>
            <a:r>
              <a:rPr lang="en-US" sz="3500" b="1" spc="-115" dirty="0" err="1">
                <a:solidFill>
                  <a:srgbClr val="21B0C3"/>
                </a:solidFill>
                <a:latin typeface="Verdana" panose="020B0604030504040204" pitchFamily="34" charset="0"/>
                <a:ea typeface="Verdana" panose="020B0604030504040204" pitchFamily="34" charset="0"/>
                <a:cs typeface="Helvetica World Bold"/>
                <a:sym typeface="Helvetica World Bold"/>
              </a:rPr>
              <a:t>circulaire</a:t>
            </a:r>
            <a:endParaRPr lang="en-US" sz="3500" b="1" spc="-115" dirty="0">
              <a:solidFill>
                <a:srgbClr val="21B0C3"/>
              </a:solidFill>
              <a:latin typeface="Verdana" panose="020B0604030504040204" pitchFamily="34" charset="0"/>
              <a:ea typeface="Verdana" panose="020B0604030504040204" pitchFamily="34" charset="0"/>
              <a:cs typeface="Helvetica World Bold"/>
              <a:sym typeface="Helvetica World Bold"/>
            </a:endParaRPr>
          </a:p>
        </p:txBody>
      </p:sp>
      <p:grpSp>
        <p:nvGrpSpPr>
          <p:cNvPr id="66" name="Group 66"/>
          <p:cNvGrpSpPr/>
          <p:nvPr/>
        </p:nvGrpSpPr>
        <p:grpSpPr>
          <a:xfrm>
            <a:off x="14109009" y="3328078"/>
            <a:ext cx="2920369" cy="3010492"/>
            <a:chOff x="0" y="0"/>
            <a:chExt cx="942400" cy="971482"/>
          </a:xfrm>
        </p:grpSpPr>
        <p:sp>
          <p:nvSpPr>
            <p:cNvPr id="67" name="Freeform 67"/>
            <p:cNvSpPr/>
            <p:nvPr/>
          </p:nvSpPr>
          <p:spPr>
            <a:xfrm>
              <a:off x="0" y="0"/>
              <a:ext cx="942400" cy="971482"/>
            </a:xfrm>
            <a:custGeom>
              <a:avLst/>
              <a:gdLst/>
              <a:ahLst/>
              <a:cxnLst/>
              <a:rect l="l" t="t" r="r" b="b"/>
              <a:pathLst>
                <a:path w="942400" h="971482">
                  <a:moveTo>
                    <a:pt x="13255" y="0"/>
                  </a:moveTo>
                  <a:lnTo>
                    <a:pt x="929145" y="0"/>
                  </a:lnTo>
                  <a:cubicBezTo>
                    <a:pt x="936465" y="0"/>
                    <a:pt x="942400" y="5934"/>
                    <a:pt x="942400" y="13255"/>
                  </a:cubicBezTo>
                  <a:lnTo>
                    <a:pt x="942400" y="958227"/>
                  </a:lnTo>
                  <a:cubicBezTo>
                    <a:pt x="942400" y="965548"/>
                    <a:pt x="936465" y="971482"/>
                    <a:pt x="929145" y="971482"/>
                  </a:cubicBezTo>
                  <a:lnTo>
                    <a:pt x="13255" y="971482"/>
                  </a:lnTo>
                  <a:cubicBezTo>
                    <a:pt x="5934" y="971482"/>
                    <a:pt x="0" y="965548"/>
                    <a:pt x="0" y="958227"/>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68" name="TextBox 68"/>
            <p:cNvSpPr txBox="1"/>
            <p:nvPr/>
          </p:nvSpPr>
          <p:spPr>
            <a:xfrm>
              <a:off x="0" y="-38100"/>
              <a:ext cx="942400" cy="1009582"/>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69" name="Group 69"/>
          <p:cNvGrpSpPr/>
          <p:nvPr/>
        </p:nvGrpSpPr>
        <p:grpSpPr>
          <a:xfrm>
            <a:off x="14109009" y="1753623"/>
            <a:ext cx="2920369" cy="1436149"/>
            <a:chOff x="0" y="0"/>
            <a:chExt cx="942400" cy="463444"/>
          </a:xfrm>
        </p:grpSpPr>
        <p:sp>
          <p:nvSpPr>
            <p:cNvPr id="70" name="Freeform 70"/>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1" name="TextBox 71"/>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72" name="Freeform 72"/>
          <p:cNvSpPr/>
          <p:nvPr/>
        </p:nvSpPr>
        <p:spPr>
          <a:xfrm>
            <a:off x="15454869" y="1855614"/>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73" name="Group 73"/>
          <p:cNvGrpSpPr/>
          <p:nvPr/>
        </p:nvGrpSpPr>
        <p:grpSpPr>
          <a:xfrm>
            <a:off x="14109009" y="2904142"/>
            <a:ext cx="2920369" cy="557286"/>
            <a:chOff x="0" y="0"/>
            <a:chExt cx="942400" cy="179836"/>
          </a:xfrm>
        </p:grpSpPr>
        <p:sp>
          <p:nvSpPr>
            <p:cNvPr id="74" name="Freeform 74"/>
            <p:cNvSpPr/>
            <p:nvPr/>
          </p:nvSpPr>
          <p:spPr>
            <a:xfrm>
              <a:off x="0" y="0"/>
              <a:ext cx="942400" cy="179836"/>
            </a:xfrm>
            <a:custGeom>
              <a:avLst/>
              <a:gdLst/>
              <a:ahLst/>
              <a:cxnLst/>
              <a:rect l="l" t="t" r="r" b="b"/>
              <a:pathLst>
                <a:path w="942400" h="179836">
                  <a:moveTo>
                    <a:pt x="0" y="0"/>
                  </a:moveTo>
                  <a:lnTo>
                    <a:pt x="942400" y="0"/>
                  </a:lnTo>
                  <a:lnTo>
                    <a:pt x="942400" y="179836"/>
                  </a:lnTo>
                  <a:lnTo>
                    <a:pt x="0" y="179836"/>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5" name="TextBox 75"/>
            <p:cNvSpPr txBox="1"/>
            <p:nvPr/>
          </p:nvSpPr>
          <p:spPr>
            <a:xfrm>
              <a:off x="0" y="-38100"/>
              <a:ext cx="942400" cy="21793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6" name="Group 76"/>
          <p:cNvGrpSpPr/>
          <p:nvPr/>
        </p:nvGrpSpPr>
        <p:grpSpPr>
          <a:xfrm>
            <a:off x="10980734" y="3340974"/>
            <a:ext cx="2920369" cy="2997595"/>
            <a:chOff x="0" y="0"/>
            <a:chExt cx="942400" cy="967321"/>
          </a:xfrm>
        </p:grpSpPr>
        <p:sp>
          <p:nvSpPr>
            <p:cNvPr id="77" name="Freeform 77"/>
            <p:cNvSpPr/>
            <p:nvPr/>
          </p:nvSpPr>
          <p:spPr>
            <a:xfrm>
              <a:off x="0" y="0"/>
              <a:ext cx="942400" cy="967321"/>
            </a:xfrm>
            <a:custGeom>
              <a:avLst/>
              <a:gdLst/>
              <a:ahLst/>
              <a:cxnLst/>
              <a:rect l="l" t="t" r="r" b="b"/>
              <a:pathLst>
                <a:path w="942400" h="967321">
                  <a:moveTo>
                    <a:pt x="13255" y="0"/>
                  </a:moveTo>
                  <a:lnTo>
                    <a:pt x="929145" y="0"/>
                  </a:lnTo>
                  <a:cubicBezTo>
                    <a:pt x="936465" y="0"/>
                    <a:pt x="942400" y="5934"/>
                    <a:pt x="942400" y="13255"/>
                  </a:cubicBezTo>
                  <a:lnTo>
                    <a:pt x="942400" y="954066"/>
                  </a:lnTo>
                  <a:cubicBezTo>
                    <a:pt x="942400" y="961386"/>
                    <a:pt x="936465" y="967321"/>
                    <a:pt x="929145" y="967321"/>
                  </a:cubicBezTo>
                  <a:lnTo>
                    <a:pt x="13255" y="967321"/>
                  </a:lnTo>
                  <a:cubicBezTo>
                    <a:pt x="5934" y="967321"/>
                    <a:pt x="0" y="961386"/>
                    <a:pt x="0" y="954066"/>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8" name="TextBox 78"/>
            <p:cNvSpPr txBox="1"/>
            <p:nvPr/>
          </p:nvSpPr>
          <p:spPr>
            <a:xfrm>
              <a:off x="0" y="-38100"/>
              <a:ext cx="942400" cy="1005421"/>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9" name="Group 79"/>
          <p:cNvGrpSpPr/>
          <p:nvPr/>
        </p:nvGrpSpPr>
        <p:grpSpPr>
          <a:xfrm>
            <a:off x="10980734" y="1747175"/>
            <a:ext cx="2920369" cy="1436149"/>
            <a:chOff x="0" y="0"/>
            <a:chExt cx="942400" cy="463444"/>
          </a:xfrm>
        </p:grpSpPr>
        <p:sp>
          <p:nvSpPr>
            <p:cNvPr id="80" name="Freeform 80"/>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1" name="TextBox 81"/>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2" name="Freeform 82"/>
          <p:cNvSpPr/>
          <p:nvPr/>
        </p:nvSpPr>
        <p:spPr>
          <a:xfrm>
            <a:off x="12340972" y="1812869"/>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83" name="Group 83"/>
          <p:cNvGrpSpPr/>
          <p:nvPr/>
        </p:nvGrpSpPr>
        <p:grpSpPr>
          <a:xfrm>
            <a:off x="10980734" y="2897694"/>
            <a:ext cx="2920369" cy="563734"/>
            <a:chOff x="0" y="0"/>
            <a:chExt cx="942400" cy="181916"/>
          </a:xfrm>
        </p:grpSpPr>
        <p:sp>
          <p:nvSpPr>
            <p:cNvPr id="84" name="Freeform 84"/>
            <p:cNvSpPr/>
            <p:nvPr/>
          </p:nvSpPr>
          <p:spPr>
            <a:xfrm>
              <a:off x="0" y="0"/>
              <a:ext cx="942400" cy="181916"/>
            </a:xfrm>
            <a:custGeom>
              <a:avLst/>
              <a:gdLst/>
              <a:ahLst/>
              <a:cxnLst/>
              <a:rect l="l" t="t" r="r" b="b"/>
              <a:pathLst>
                <a:path w="942400" h="181916">
                  <a:moveTo>
                    <a:pt x="0" y="0"/>
                  </a:moveTo>
                  <a:lnTo>
                    <a:pt x="942400" y="0"/>
                  </a:lnTo>
                  <a:lnTo>
                    <a:pt x="942400" y="181916"/>
                  </a:lnTo>
                  <a:lnTo>
                    <a:pt x="0" y="181916"/>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5" name="TextBox 85"/>
            <p:cNvSpPr txBox="1"/>
            <p:nvPr/>
          </p:nvSpPr>
          <p:spPr>
            <a:xfrm>
              <a:off x="0" y="-38100"/>
              <a:ext cx="942400" cy="22001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6" name="TextBox 86"/>
          <p:cNvSpPr txBox="1"/>
          <p:nvPr/>
        </p:nvSpPr>
        <p:spPr>
          <a:xfrm>
            <a:off x="14099424" y="2632553"/>
            <a:ext cx="2910785" cy="416268"/>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PLAN DE MOBILISATION DES RESSOURCES</a:t>
            </a:r>
          </a:p>
        </p:txBody>
      </p:sp>
      <p:sp>
        <p:nvSpPr>
          <p:cNvPr id="87" name="TextBox 87"/>
          <p:cNvSpPr txBox="1"/>
          <p:nvPr/>
        </p:nvSpPr>
        <p:spPr>
          <a:xfrm>
            <a:off x="14355253" y="2124146"/>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5</a:t>
            </a:r>
          </a:p>
        </p:txBody>
      </p:sp>
      <p:sp>
        <p:nvSpPr>
          <p:cNvPr id="88" name="TextBox 88"/>
          <p:cNvSpPr txBox="1"/>
          <p:nvPr/>
        </p:nvSpPr>
        <p:spPr>
          <a:xfrm>
            <a:off x="11047409" y="2632553"/>
            <a:ext cx="2806832" cy="416268"/>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TAXONOMIE RÉGIONALE DE LA FINANCE DURABLE</a:t>
            </a:r>
          </a:p>
        </p:txBody>
      </p:sp>
      <p:sp>
        <p:nvSpPr>
          <p:cNvPr id="89" name="TextBox 89"/>
          <p:cNvSpPr txBox="1"/>
          <p:nvPr/>
        </p:nvSpPr>
        <p:spPr>
          <a:xfrm>
            <a:off x="11289231" y="2124146"/>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4</a:t>
            </a:r>
          </a:p>
        </p:txBody>
      </p:sp>
      <p:sp>
        <p:nvSpPr>
          <p:cNvPr id="90" name="TextBox 90"/>
          <p:cNvSpPr txBox="1"/>
          <p:nvPr/>
        </p:nvSpPr>
        <p:spPr>
          <a:xfrm>
            <a:off x="4841360" y="3847509"/>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Fatouma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ABDALLAH</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RATRIMOSON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Nirinahoelisoa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Mauro Da Silva</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Zarazafy</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Vitarimeva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Karina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Jacques Rudy OH-SENG</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Amandine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Rosnay-Hurdowar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Deujen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Mungur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Gilles Loir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Mongazon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Xavier HOW CHOONG</a:t>
            </a:r>
          </a:p>
        </p:txBody>
      </p:sp>
      <p:sp>
        <p:nvSpPr>
          <p:cNvPr id="91" name="TextBox 91"/>
          <p:cNvSpPr txBox="1"/>
          <p:nvPr/>
        </p:nvSpPr>
        <p:spPr>
          <a:xfrm>
            <a:off x="1529764" y="3623788"/>
            <a:ext cx="2899147" cy="2416239"/>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Tatiana Silva Cardoso</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Andriantsilavo</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Jean Michel RABARY</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Helmute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Barreto</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Kim Samy Michelle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Ligami</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Christabel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Muteitsi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PUTTAROO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Amiirah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Bibi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Rushaa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Laeitia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HABCHI</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Herland</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Cerveaux</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Melyne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Tarer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Serumaga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92" name="TextBox 92"/>
          <p:cNvSpPr txBox="1"/>
          <p:nvPr/>
        </p:nvSpPr>
        <p:spPr>
          <a:xfrm>
            <a:off x="7969635" y="3569809"/>
            <a:ext cx="2533619" cy="2699225"/>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En-</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Ichat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SAID MOHAMED SOUEF</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Josielle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RAFIDY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Alfredo da Trindade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Camille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Mondon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-Renaud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S.Soobron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Drishtysingh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Ramdenee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Seewraj</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Nundlall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Hema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Domun-Suddul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Soubaya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NEPAUL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Maneshah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93" name="TextBox 93"/>
          <p:cNvSpPr txBox="1"/>
          <p:nvPr/>
        </p:nvSpPr>
        <p:spPr>
          <a:xfrm>
            <a:off x="11184015" y="3774247"/>
            <a:ext cx="2533619" cy="2169953"/>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Rasamimanana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Faravololona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Moonawwara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Begum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Outim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Vincent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Hornsperger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Stéphanie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Bouloc</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Jovin Hurry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Muhammad Khan Naeem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Vanessa DOGER DE SPEVILLE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Dismas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Mwikila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Catherine Dubreuil</a:t>
            </a:r>
          </a:p>
        </p:txBody>
      </p:sp>
      <p:sp>
        <p:nvSpPr>
          <p:cNvPr id="94" name="TextBox 94"/>
          <p:cNvSpPr txBox="1"/>
          <p:nvPr/>
        </p:nvSpPr>
        <p:spPr>
          <a:xfrm>
            <a:off x="14109009" y="3507655"/>
            <a:ext cx="2910785" cy="2699225"/>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Oussoufa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Mze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Aminou</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Akadiri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Julien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Chambolle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Gregory Martin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Sophie LEBRET TAHOUO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Charles Tom</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Mrs</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Florence Van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Houtte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Mr. Harsen Nyambe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Nyambe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Fwangkwal</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Bonmwa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Hazelzet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Ruben Mario Matthias</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Mrs</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Lisa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Simrique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Singh</a:t>
            </a:r>
          </a:p>
        </p:txBody>
      </p:sp>
      <p:sp>
        <p:nvSpPr>
          <p:cNvPr id="95" name="TextBox 95"/>
          <p:cNvSpPr txBox="1"/>
          <p:nvPr/>
        </p:nvSpPr>
        <p:spPr>
          <a:xfrm rot="-5400000">
            <a:off x="-251370" y="4586796"/>
            <a:ext cx="2888082" cy="352084"/>
          </a:xfrm>
          <a:prstGeom prst="rect">
            <a:avLst/>
          </a:prstGeom>
        </p:spPr>
        <p:txBody>
          <a:bodyPr lIns="0" tIns="0" rIns="0" bIns="0" rtlCol="0" anchor="t">
            <a:spAutoFit/>
          </a:bodyPr>
          <a:lstStyle/>
          <a:p>
            <a:pPr algn="ctr">
              <a:lnSpc>
                <a:spcPts val="3049"/>
              </a:lnSpc>
            </a:pPr>
            <a:r>
              <a:rPr lang="en-US" sz="2178" b="1" spc="-71" dirty="0">
                <a:solidFill>
                  <a:srgbClr val="F6983C"/>
                </a:solidFill>
                <a:latin typeface="Verdana 2" panose="020B0604020202020204" charset="0"/>
                <a:ea typeface="Verdana 2" panose="020B0604020202020204" charset="0"/>
                <a:cs typeface="Verdana 2" panose="020B0604020202020204" charset="0"/>
                <a:sym typeface="Helvetica World Bold"/>
              </a:rPr>
              <a:t>En </a:t>
            </a:r>
            <a:r>
              <a:rPr lang="en-US" sz="2178" b="1" spc="-71" dirty="0" err="1">
                <a:solidFill>
                  <a:srgbClr val="F6983C"/>
                </a:solidFill>
                <a:latin typeface="Verdana 2" panose="020B0604020202020204" charset="0"/>
                <a:ea typeface="Verdana 2" panose="020B0604020202020204" charset="0"/>
                <a:cs typeface="Verdana 2" panose="020B0604020202020204" charset="0"/>
                <a:sym typeface="Helvetica World Bold"/>
              </a:rPr>
              <a:t>présentiel</a:t>
            </a:r>
            <a:endParaRPr lang="en-US" sz="2178" b="1" spc="-71" dirty="0">
              <a:solidFill>
                <a:srgbClr val="F6983C"/>
              </a:solidFill>
              <a:latin typeface="Verdana 2" panose="020B0604020202020204" charset="0"/>
              <a:ea typeface="Verdana 2" panose="020B0604020202020204" charset="0"/>
              <a:cs typeface="Verdana 2" panose="020B0604020202020204" charset="0"/>
              <a:sym typeface="Helvetica World Bold"/>
            </a:endParaRPr>
          </a:p>
        </p:txBody>
      </p:sp>
      <p:sp>
        <p:nvSpPr>
          <p:cNvPr id="96" name="Freeform 96"/>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5"/>
            <a:stretch>
              <a:fillRect l="-614" t="-3219" r="-614"/>
            </a:stretch>
          </a:blipFill>
        </p:spPr>
        <p:txBody>
          <a:bodyPr/>
          <a:lstStyle/>
          <a:p>
            <a:endParaRPr lang="LID4096"/>
          </a:p>
        </p:txBody>
      </p:sp>
      <p:sp>
        <p:nvSpPr>
          <p:cNvPr id="97" name="Freeform 97"/>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6"/>
            <a:stretch>
              <a:fillRect/>
            </a:stretch>
          </a:blipFill>
        </p:spPr>
        <p:txBody>
          <a:bodyPr/>
          <a:lstStyle/>
          <a:p>
            <a:endParaRPr lang="LID4096"/>
          </a:p>
        </p:txBody>
      </p:sp>
      <p:sp>
        <p:nvSpPr>
          <p:cNvPr id="98" name="Freeform 98"/>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7"/>
            <a:stretch>
              <a:fillRect b="-13464"/>
            </a:stretch>
          </a:blipFill>
        </p:spPr>
        <p:txBody>
          <a:bodyPr/>
          <a:lstStyle/>
          <a:p>
            <a:endParaRPr lang="LID4096"/>
          </a:p>
        </p:txBody>
      </p:sp>
      <p:sp>
        <p:nvSpPr>
          <p:cNvPr id="99" name="TextBox 99"/>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130862" y="3430433"/>
            <a:ext cx="5522351" cy="2044662"/>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PAUSE DÉJEUNER</a:t>
            </a:r>
          </a:p>
        </p:txBody>
      </p:sp>
      <p:sp>
        <p:nvSpPr>
          <p:cNvPr id="14" name="TextBox 14"/>
          <p:cNvSpPr txBox="1"/>
          <p:nvPr/>
        </p:nvSpPr>
        <p:spPr>
          <a:xfrm>
            <a:off x="17060881" y="9784391"/>
            <a:ext cx="965602" cy="198581"/>
          </a:xfrm>
          <a:prstGeom prst="rect">
            <a:avLst/>
          </a:prstGeom>
        </p:spPr>
        <p:txBody>
          <a:bodyPr wrap="square"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3923099"/>
            <a:ext cx="5522351" cy="940835"/>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RESTITUTIONS</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63499" y="372110"/>
            <a:ext cx="5224501" cy="23320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69524"/>
            <a:ext cx="5784076" cy="3298256"/>
            <a:chOff x="0" y="0"/>
            <a:chExt cx="1523378" cy="868676"/>
          </a:xfrm>
        </p:grpSpPr>
        <p:sp>
          <p:nvSpPr>
            <p:cNvPr id="5" name="Freeform 5"/>
            <p:cNvSpPr/>
            <p:nvPr/>
          </p:nvSpPr>
          <p:spPr>
            <a:xfrm>
              <a:off x="0" y="0"/>
              <a:ext cx="1523378" cy="868676"/>
            </a:xfrm>
            <a:custGeom>
              <a:avLst/>
              <a:gdLst/>
              <a:ahLst/>
              <a:cxnLst/>
              <a:rect l="l" t="t" r="r" b="b"/>
              <a:pathLst>
                <a:path w="1523378" h="868676">
                  <a:moveTo>
                    <a:pt x="6692" y="0"/>
                  </a:moveTo>
                  <a:lnTo>
                    <a:pt x="1516686" y="0"/>
                  </a:lnTo>
                  <a:cubicBezTo>
                    <a:pt x="1520382" y="0"/>
                    <a:pt x="1523378" y="2996"/>
                    <a:pt x="1523378" y="6692"/>
                  </a:cubicBezTo>
                  <a:lnTo>
                    <a:pt x="1523378" y="861984"/>
                  </a:lnTo>
                  <a:cubicBezTo>
                    <a:pt x="1523378" y="865680"/>
                    <a:pt x="1520382" y="868676"/>
                    <a:pt x="1516686" y="868676"/>
                  </a:cubicBezTo>
                  <a:lnTo>
                    <a:pt x="6692" y="868676"/>
                  </a:lnTo>
                  <a:cubicBezTo>
                    <a:pt x="2996" y="868676"/>
                    <a:pt x="0" y="865680"/>
                    <a:pt x="0" y="86198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0677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2905252"/>
            <a:ext cx="5522351" cy="2826799"/>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8 : </a:t>
            </a:r>
          </a:p>
          <a:p>
            <a:pPr algn="ctr">
              <a:lnSpc>
                <a:spcPts val="3499"/>
              </a:lnSpc>
            </a:pPr>
            <a:r>
              <a:rPr lang="en-US" sz="2499" b="1" spc="-59" dirty="0">
                <a:solidFill>
                  <a:srgbClr val="FFFFFF"/>
                </a:solidFill>
                <a:latin typeface="Verdana" panose="020B0604030504040204" pitchFamily="34" charset="0"/>
                <a:ea typeface="Verdana" panose="020B0604030504040204" pitchFamily="34" charset="0"/>
                <a:cs typeface="Helvetica World Bold"/>
                <a:sym typeface="Helvetica World Bold"/>
              </a:rPr>
              <a:t>PRÉSENTATION DU RÔLE D'UNE GOUVERNANCE EFFICACE DANS LA MISE EN ŒUVRE DE L'ÉCONOMIE CIRCULAIRE</a:t>
            </a:r>
          </a:p>
        </p:txBody>
      </p:sp>
      <p:grpSp>
        <p:nvGrpSpPr>
          <p:cNvPr id="11" name="Group 11"/>
          <p:cNvGrpSpPr/>
          <p:nvPr/>
        </p:nvGrpSpPr>
        <p:grpSpPr>
          <a:xfrm>
            <a:off x="12833801" y="0"/>
            <a:ext cx="5454199" cy="1942872"/>
            <a:chOff x="0" y="0"/>
            <a:chExt cx="1436497" cy="511703"/>
          </a:xfrm>
        </p:grpSpPr>
        <p:sp>
          <p:nvSpPr>
            <p:cNvPr id="12" name="Freeform 12"/>
            <p:cNvSpPr/>
            <p:nvPr/>
          </p:nvSpPr>
          <p:spPr>
            <a:xfrm>
              <a:off x="0" y="0"/>
              <a:ext cx="1436497" cy="511703"/>
            </a:xfrm>
            <a:custGeom>
              <a:avLst/>
              <a:gdLst/>
              <a:ahLst/>
              <a:cxnLst/>
              <a:rect l="l" t="t" r="r" b="b"/>
              <a:pathLst>
                <a:path w="1436497" h="511703">
                  <a:moveTo>
                    <a:pt x="7097" y="0"/>
                  </a:moveTo>
                  <a:lnTo>
                    <a:pt x="1429400" y="0"/>
                  </a:lnTo>
                  <a:cubicBezTo>
                    <a:pt x="1433319" y="0"/>
                    <a:pt x="1436497" y="3178"/>
                    <a:pt x="1436497" y="7097"/>
                  </a:cubicBezTo>
                  <a:lnTo>
                    <a:pt x="1436497" y="504606"/>
                  </a:lnTo>
                  <a:cubicBezTo>
                    <a:pt x="1436497" y="508525"/>
                    <a:pt x="1433319" y="511703"/>
                    <a:pt x="1429400" y="511703"/>
                  </a:cubicBezTo>
                  <a:lnTo>
                    <a:pt x="7097" y="511703"/>
                  </a:lnTo>
                  <a:cubicBezTo>
                    <a:pt x="3178" y="511703"/>
                    <a:pt x="0" y="508525"/>
                    <a:pt x="0" y="50460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4980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121727" y="458475"/>
            <a:ext cx="4518541" cy="1025922"/>
          </a:xfrm>
          <a:prstGeom prst="rect">
            <a:avLst/>
          </a:prstGeom>
        </p:spPr>
        <p:txBody>
          <a:bodyPr wrap="square" lIns="0" tIns="0" rIns="0" bIns="0" rtlCol="0" anchor="t">
            <a:spAutoFit/>
          </a:bodyPr>
          <a:lstStyle/>
          <a:p>
            <a:pPr algn="just">
              <a:lnSpc>
                <a:spcPts val="1960"/>
              </a:lnSpc>
            </a:pPr>
            <a:r>
              <a:rPr lang="en-US" sz="20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20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20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20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Koen RADEMAEKERS</a:t>
            </a:r>
            <a:r>
              <a:rPr lang="en-US" sz="20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ACEN Foundation</a:t>
            </a:r>
          </a:p>
          <a:p>
            <a:pPr algn="just">
              <a:lnSpc>
                <a:spcPts val="1960"/>
              </a:lnSpc>
            </a:pPr>
            <a:r>
              <a:rPr lang="en-US" sz="20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p>
          <a:p>
            <a:pPr algn="just">
              <a:lnSpc>
                <a:spcPts val="1960"/>
              </a:lnSpc>
            </a:pPr>
            <a:r>
              <a:rPr lang="en-US" sz="20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Modératrice</a:t>
            </a:r>
            <a:r>
              <a:rPr lang="en-US" sz="20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20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Zoé QUESNAY, </a:t>
            </a:r>
            <a:r>
              <a:rPr lang="en-US" sz="20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CEA</a:t>
            </a:r>
          </a:p>
        </p:txBody>
      </p:sp>
      <p:sp>
        <p:nvSpPr>
          <p:cNvPr id="15" name="TextBox 15"/>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D107D2-A1F9-55CF-CFE9-620972B47E66}"/>
              </a:ext>
            </a:extLst>
          </p:cNvPr>
          <p:cNvSpPr>
            <a:spLocks noGrp="1"/>
          </p:cNvSpPr>
          <p:nvPr>
            <p:ph type="title"/>
          </p:nvPr>
        </p:nvSpPr>
        <p:spPr>
          <a:xfrm>
            <a:off x="1514167" y="390982"/>
            <a:ext cx="14554201"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Le rôle d'une gouvernance efficace dans la mise en œuvre de l'économie circulaire</a:t>
            </a:r>
            <a:endParaRPr lang="en-US" dirty="0"/>
          </a:p>
        </p:txBody>
      </p:sp>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nvPr>
        </p:nvGraphicFramePr>
        <p:xfrm>
          <a:off x="1600200" y="2887980"/>
          <a:ext cx="14478000" cy="5171020"/>
        </p:xfrm>
        <a:graphic>
          <a:graphicData uri="http://schemas.openxmlformats.org/drawingml/2006/table">
            <a:tbl>
              <a:tblPr firstRow="1" bandRow="1">
                <a:tableStyleId>{5C22544A-7EE6-4342-B048-85BDC9FD1C3A}</a:tableStyleId>
              </a:tblPr>
              <a:tblGrid>
                <a:gridCol w="2229096">
                  <a:extLst>
                    <a:ext uri="{9D8B030D-6E8A-4147-A177-3AD203B41FA5}">
                      <a16:colId xmlns:a16="http://schemas.microsoft.com/office/drawing/2014/main" val="299888309"/>
                    </a:ext>
                  </a:extLst>
                </a:gridCol>
                <a:gridCol w="12248904">
                  <a:extLst>
                    <a:ext uri="{9D8B030D-6E8A-4147-A177-3AD203B41FA5}">
                      <a16:colId xmlns:a16="http://schemas.microsoft.com/office/drawing/2014/main" val="2443227664"/>
                    </a:ext>
                  </a:extLst>
                </a:gridCol>
              </a:tblGrid>
              <a:tr h="1056220">
                <a:tc gridSpan="2">
                  <a:txBody>
                    <a:bodyPr/>
                    <a:lstStyle/>
                    <a:p>
                      <a:pPr lvl="0" algn="just">
                        <a:lnSpc>
                          <a:spcPct val="100000"/>
                        </a:lnSpc>
                        <a:spcBef>
                          <a:spcPts val="0"/>
                        </a:spcBef>
                        <a:spcAft>
                          <a:spcPts val="0"/>
                        </a:spcAft>
                        <a:buNone/>
                      </a:pPr>
                      <a:r>
                        <a:rPr lang="fr-FR" sz="2400" b="1" i="0" u="none" strike="noStrike" kern="1200" noProof="0" dirty="0">
                          <a:solidFill>
                            <a:schemeClr val="lt1"/>
                          </a:solidFill>
                          <a:effectLst/>
                          <a:latin typeface="Verdana 2" panose="020B0604020202020204" charset="0"/>
                          <a:cs typeface="Verdana 2" panose="020B0604020202020204" charset="0"/>
                        </a:rPr>
                        <a:t>La gouvernance fait référence aux cadres, institutions, règles et processus qui déterminent la manière dont les décisions sont prises, mises en œuvre et contrôlées. </a:t>
                      </a:r>
                      <a:endParaRPr lang="en-US" sz="24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275525">
                <a:tc>
                  <a:txBody>
                    <a:bodyPr/>
                    <a:lstStyle/>
                    <a:p>
                      <a:endParaRPr lang="fr-BE" sz="2400" b="1" dirty="0">
                        <a:solidFill>
                          <a:schemeClr val="bg1"/>
                        </a:solidFill>
                        <a:latin typeface="Verdana 2" panose="020B0604020202020204" charset="0"/>
                        <a:cs typeface="Verdana 2" panose="020B0604020202020204" charset="0"/>
                      </a:endParaRPr>
                    </a:p>
                    <a:p>
                      <a:endParaRPr lang="fr-BE" sz="2400" b="1" dirty="0">
                        <a:solidFill>
                          <a:schemeClr val="bg1"/>
                        </a:solidFill>
                        <a:latin typeface="Verdana 2" panose="020B0604020202020204" charset="0"/>
                        <a:cs typeface="Verdana 2" panose="020B0604020202020204" charset="0"/>
                      </a:endParaRPr>
                    </a:p>
                    <a:p>
                      <a:endParaRPr lang="fr-BE" sz="2400" b="1" dirty="0">
                        <a:solidFill>
                          <a:schemeClr val="bg1"/>
                        </a:solidFill>
                        <a:latin typeface="Verdana 2" panose="020B0604020202020204" charset="0"/>
                        <a:cs typeface="Verdana 2" panose="020B0604020202020204" charset="0"/>
                      </a:endParaRPr>
                    </a:p>
                    <a:p>
                      <a:pPr algn="ctr"/>
                      <a:r>
                        <a:rPr lang="fr-BE" sz="2400" b="1" dirty="0">
                          <a:solidFill>
                            <a:schemeClr val="bg1"/>
                          </a:solidFill>
                          <a:latin typeface="Verdana 2" panose="020B0604020202020204" charset="0"/>
                          <a:cs typeface="Verdana 2" panose="020B0604020202020204" charset="0"/>
                        </a:rPr>
                        <a:t>Gouvernance en Europe centrale et orientale</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lvl="0" algn="just">
                        <a:lnSpc>
                          <a:spcPct val="100000"/>
                        </a:lnSpc>
                        <a:spcBef>
                          <a:spcPts val="0"/>
                        </a:spcBef>
                        <a:spcAft>
                          <a:spcPts val="0"/>
                        </a:spcAft>
                        <a:buNone/>
                      </a:pPr>
                      <a:r>
                        <a:rPr lang="fr-FR" sz="2400" b="0" i="0" u="none" strike="noStrike" noProof="0" dirty="0">
                          <a:latin typeface="Verdana 2" panose="020B0604020202020204" charset="0"/>
                          <a:cs typeface="Verdana 2" panose="020B0604020202020204" charset="0"/>
                        </a:rPr>
                        <a:t>Dans le contexte de l'économie circulaire, la gouvernance joue un rôle essentiel :</a:t>
                      </a:r>
                      <a:endParaRPr lang="en-US" sz="2400" u="none" dirty="0">
                        <a:latin typeface="Verdana 2" panose="020B0604020202020204" charset="0"/>
                        <a:cs typeface="Verdana 2" panose="020B0604020202020204" charset="0"/>
                      </a:endParaRPr>
                    </a:p>
                    <a:p>
                      <a:pPr marL="285750" lvl="0" indent="-285750" algn="just">
                        <a:lnSpc>
                          <a:spcPct val="100000"/>
                        </a:lnSpc>
                        <a:spcBef>
                          <a:spcPts val="0"/>
                        </a:spcBef>
                        <a:spcAft>
                          <a:spcPts val="0"/>
                        </a:spcAft>
                        <a:buFont typeface="Arial"/>
                        <a:buChar char="•"/>
                      </a:pPr>
                      <a:r>
                        <a:rPr lang="fr-FR" sz="2400" b="0" i="0" u="none" strike="noStrike" noProof="0" dirty="0">
                          <a:latin typeface="Verdana 2" panose="020B0604020202020204" charset="0"/>
                          <a:cs typeface="Verdana 2" panose="020B0604020202020204" charset="0"/>
                        </a:rPr>
                        <a:t>Établir des politiques et des réglementations claires pour encourager et promouvoir les pratiques circulaires ;</a:t>
                      </a:r>
                      <a:endParaRPr lang="fr-FR" sz="2400" u="none" dirty="0">
                        <a:latin typeface="Verdana 2" panose="020B0604020202020204" charset="0"/>
                        <a:cs typeface="Verdana 2" panose="020B0604020202020204" charset="0"/>
                      </a:endParaRPr>
                    </a:p>
                    <a:p>
                      <a:pPr marL="285750" lvl="0" indent="-285750" algn="just">
                        <a:lnSpc>
                          <a:spcPct val="100000"/>
                        </a:lnSpc>
                        <a:spcBef>
                          <a:spcPts val="0"/>
                        </a:spcBef>
                        <a:spcAft>
                          <a:spcPts val="0"/>
                        </a:spcAft>
                        <a:buFont typeface="Arial"/>
                        <a:buChar char="•"/>
                      </a:pPr>
                      <a:r>
                        <a:rPr lang="fr-FR" sz="2400" b="0" i="0" u="none" strike="noStrike" noProof="0" dirty="0">
                          <a:latin typeface="Verdana 2" panose="020B0604020202020204" charset="0"/>
                          <a:cs typeface="Verdana 2" panose="020B0604020202020204" charset="0"/>
                        </a:rPr>
                        <a:t>Faciliter la coordination et la collaboration entre les différents groupes de parties prenantes, y compris les agences gouvernementales, les industries, les universités et la société civile ;</a:t>
                      </a:r>
                      <a:endParaRPr lang="fr-FR" sz="2400" u="none" dirty="0">
                        <a:latin typeface="Verdana 2" panose="020B0604020202020204" charset="0"/>
                        <a:cs typeface="Verdana 2" panose="020B0604020202020204" charset="0"/>
                      </a:endParaRPr>
                    </a:p>
                    <a:p>
                      <a:pPr marL="285750" lvl="0" indent="-285750" algn="just">
                        <a:lnSpc>
                          <a:spcPct val="100000"/>
                        </a:lnSpc>
                        <a:spcBef>
                          <a:spcPts val="0"/>
                        </a:spcBef>
                        <a:spcAft>
                          <a:spcPts val="0"/>
                        </a:spcAft>
                        <a:buFont typeface="Arial"/>
                        <a:buChar char="•"/>
                      </a:pPr>
                      <a:r>
                        <a:rPr lang="fr-FR" sz="2400" b="0" i="0" u="none" strike="noStrike" noProof="0" dirty="0">
                          <a:latin typeface="Verdana 2" panose="020B0604020202020204" charset="0"/>
                          <a:cs typeface="Verdana 2" panose="020B0604020202020204" charset="0"/>
                        </a:rPr>
                        <a:t>Assurer une mobilisation et une affectation efficaces des ressources pour soutenir les initiatives en faveur de l'économie circulaire ; et</a:t>
                      </a:r>
                      <a:endParaRPr lang="fr-FR" sz="2400" u="none" dirty="0">
                        <a:latin typeface="Verdana 2" panose="020B0604020202020204" charset="0"/>
                        <a:cs typeface="Verdana 2" panose="020B0604020202020204" charset="0"/>
                      </a:endParaRPr>
                    </a:p>
                    <a:p>
                      <a:pPr marL="285750" lvl="0" indent="-285750" algn="just">
                        <a:lnSpc>
                          <a:spcPct val="100000"/>
                        </a:lnSpc>
                        <a:spcBef>
                          <a:spcPts val="0"/>
                        </a:spcBef>
                        <a:spcAft>
                          <a:spcPts val="0"/>
                        </a:spcAft>
                        <a:buFont typeface="Arial"/>
                        <a:buChar char="•"/>
                      </a:pPr>
                      <a:r>
                        <a:rPr lang="fr-FR" sz="2400" b="0" i="0" u="none" strike="noStrike" noProof="0" dirty="0">
                          <a:latin typeface="Verdana 2" panose="020B0604020202020204" charset="0"/>
                          <a:cs typeface="Verdana 2" panose="020B0604020202020204" charset="0"/>
                        </a:rPr>
                        <a:t>Contrôler, évaluer et adapter les stratégies pour assurer la mise en œuvre réussie et l'amélioration continue des objectifs de l'économie circulaire.</a:t>
                      </a:r>
                      <a:endParaRPr lang="fr-FR" sz="2400" u="none" dirty="0">
                        <a:latin typeface="Verdana 2" panose="020B0604020202020204" charset="0"/>
                        <a:cs typeface="Verdana 2" panose="020B0604020202020204" charset="0"/>
                      </a:endParaRPr>
                    </a:p>
                    <a:p>
                      <a:pPr marL="0" lvl="0" indent="0" algn="just">
                        <a:buNone/>
                      </a:pPr>
                      <a:endParaRPr lang="fr-FR" sz="2400" dirty="0">
                        <a:latin typeface="Verdana 2" panose="020B0604020202020204" charset="0"/>
                        <a:cs typeface="Verdana 2" panose="020B0604020202020204" charset="0"/>
                      </a:endParaRPr>
                    </a:p>
                  </a:txBody>
                  <a:tcPr/>
                </a:tc>
                <a:extLst>
                  <a:ext uri="{0D108BD9-81ED-4DB2-BD59-A6C34878D82A}">
                    <a16:rowId xmlns:a16="http://schemas.microsoft.com/office/drawing/2014/main" val="3594663472"/>
                  </a:ext>
                </a:extLst>
              </a:tr>
            </a:tbl>
          </a:graphicData>
        </a:graphic>
      </p:graphicFrame>
      <p:sp>
        <p:nvSpPr>
          <p:cNvPr id="3" name="Freeform 7">
            <a:extLst>
              <a:ext uri="{FF2B5EF4-FFF2-40B4-BE49-F238E27FC236}">
                <a16:creationId xmlns:a16="http://schemas.microsoft.com/office/drawing/2014/main" id="{D24E81F8-5E9A-A23C-3995-F062514E5974}"/>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7FDDDC8-2BCD-ADBB-5873-3A00FA886B2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767B8AD-51E9-C386-E58D-93E4A2ED6ED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B28E2251-D71F-E148-DA95-0BE8E2705C03}"/>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924F5A0A-7DBB-75B8-6046-AB49579B22C0}"/>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31</a:t>
            </a:r>
          </a:p>
        </p:txBody>
      </p:sp>
    </p:spTree>
    <p:extLst>
      <p:ext uri="{BB962C8B-B14F-4D97-AF65-F5344CB8AC3E}">
        <p14:creationId xmlns:p14="http://schemas.microsoft.com/office/powerpoint/2010/main" val="2405621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365F-CADA-51FD-228E-E7509354D994}"/>
              </a:ext>
            </a:extLst>
          </p:cNvPr>
          <p:cNvSpPr>
            <a:spLocks noGrp="1"/>
          </p:cNvSpPr>
          <p:nvPr>
            <p:ph type="title"/>
          </p:nvPr>
        </p:nvSpPr>
        <p:spPr>
          <a:xfrm>
            <a:off x="4402359" y="555251"/>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Une structure de gouvernance efficace</a:t>
            </a:r>
            <a:endParaRPr lang="en-US" dirty="0"/>
          </a:p>
        </p:txBody>
      </p:sp>
      <p:sp>
        <p:nvSpPr>
          <p:cNvPr id="4" name="Flowchart: Or 3">
            <a:extLst>
              <a:ext uri="{FF2B5EF4-FFF2-40B4-BE49-F238E27FC236}">
                <a16:creationId xmlns:a16="http://schemas.microsoft.com/office/drawing/2014/main" id="{0AB8BBED-429B-BCCB-17C2-8ACE580A7ACF}"/>
              </a:ext>
            </a:extLst>
          </p:cNvPr>
          <p:cNvSpPr/>
          <p:nvPr/>
        </p:nvSpPr>
        <p:spPr>
          <a:xfrm>
            <a:off x="4599640" y="2324100"/>
            <a:ext cx="7877104" cy="7257371"/>
          </a:xfrm>
          <a:prstGeom prst="flowChartOr">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Verdana 2" panose="020B0604020202020204" charset="0"/>
              <a:cs typeface="Verdana 2" panose="020B0604020202020204" charset="0"/>
            </a:endParaRPr>
          </a:p>
        </p:txBody>
      </p:sp>
      <p:sp>
        <p:nvSpPr>
          <p:cNvPr id="6" name="TextBox 5">
            <a:extLst>
              <a:ext uri="{FF2B5EF4-FFF2-40B4-BE49-F238E27FC236}">
                <a16:creationId xmlns:a16="http://schemas.microsoft.com/office/drawing/2014/main" id="{7E8969E5-FBE5-7104-30E0-9A52A1ECA933}"/>
              </a:ext>
            </a:extLst>
          </p:cNvPr>
          <p:cNvSpPr txBox="1"/>
          <p:nvPr/>
        </p:nvSpPr>
        <p:spPr>
          <a:xfrm>
            <a:off x="5642132" y="4155821"/>
            <a:ext cx="2875027" cy="945147"/>
          </a:xfrm>
          <a:prstGeom prst="rect">
            <a:avLst/>
          </a:prstGeom>
          <a:solidFill>
            <a:schemeClr val="accent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FFFFFF"/>
                </a:solidFill>
                <a:latin typeface="Verdana 2" panose="020B0604020202020204" charset="0"/>
                <a:ea typeface="Calibri"/>
                <a:cs typeface="Verdana 2" panose="020B0604020202020204" charset="0"/>
              </a:rPr>
              <a:t>Dispositions </a:t>
            </a:r>
            <a:r>
              <a:rPr lang="en-US" sz="2800" b="1" dirty="0" err="1">
                <a:solidFill>
                  <a:srgbClr val="FFFFFF"/>
                </a:solidFill>
                <a:latin typeface="Verdana 2" panose="020B0604020202020204" charset="0"/>
                <a:ea typeface="Calibri"/>
                <a:cs typeface="Verdana 2" panose="020B0604020202020204" charset="0"/>
              </a:rPr>
              <a:t>institutionnelles</a:t>
            </a:r>
            <a:endParaRPr lang="en-US" sz="2800" b="1" dirty="0">
              <a:solidFill>
                <a:srgbClr val="FFFFFF"/>
              </a:solidFill>
              <a:latin typeface="Verdana 2" panose="020B0604020202020204" charset="0"/>
              <a:cs typeface="Verdana 2" panose="020B0604020202020204" charset="0"/>
            </a:endParaRPr>
          </a:p>
        </p:txBody>
      </p:sp>
      <p:sp>
        <p:nvSpPr>
          <p:cNvPr id="8" name="TextBox 7">
            <a:extLst>
              <a:ext uri="{FF2B5EF4-FFF2-40B4-BE49-F238E27FC236}">
                <a16:creationId xmlns:a16="http://schemas.microsoft.com/office/drawing/2014/main" id="{E67465B2-DC1D-4D41-BCC4-68824F013EB6}"/>
              </a:ext>
            </a:extLst>
          </p:cNvPr>
          <p:cNvSpPr txBox="1"/>
          <p:nvPr/>
        </p:nvSpPr>
        <p:spPr>
          <a:xfrm>
            <a:off x="9144000" y="4155820"/>
            <a:ext cx="1917739" cy="945147"/>
          </a:xfrm>
          <a:prstGeom prst="rect">
            <a:avLst/>
          </a:prstGeom>
          <a:solidFill>
            <a:schemeClr val="accent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FFFFFF"/>
                </a:solidFill>
                <a:latin typeface="Verdana 2" panose="020B0604020202020204" charset="0"/>
                <a:ea typeface="Calibri"/>
                <a:cs typeface="Verdana 2" panose="020B0604020202020204" charset="0"/>
              </a:rPr>
              <a:t>Cadres politiques</a:t>
            </a:r>
          </a:p>
        </p:txBody>
      </p:sp>
      <p:sp>
        <p:nvSpPr>
          <p:cNvPr id="9" name="TextBox 8">
            <a:extLst>
              <a:ext uri="{FF2B5EF4-FFF2-40B4-BE49-F238E27FC236}">
                <a16:creationId xmlns:a16="http://schemas.microsoft.com/office/drawing/2014/main" id="{A43820F4-91F9-AC85-01D0-CE6BEF2FC653}"/>
              </a:ext>
            </a:extLst>
          </p:cNvPr>
          <p:cNvSpPr txBox="1"/>
          <p:nvPr/>
        </p:nvSpPr>
        <p:spPr>
          <a:xfrm>
            <a:off x="5845543" y="6565101"/>
            <a:ext cx="2468203" cy="1371989"/>
          </a:xfrm>
          <a:prstGeom prst="rect">
            <a:avLst/>
          </a:prstGeom>
          <a:solidFill>
            <a:schemeClr val="accent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FFFFFF"/>
                </a:solidFill>
                <a:latin typeface="Verdana 2" panose="020B0604020202020204" charset="0"/>
                <a:ea typeface="Calibri"/>
                <a:cs typeface="Verdana 2" panose="020B0604020202020204" charset="0"/>
              </a:rPr>
              <a:t>Coordination des parties </a:t>
            </a:r>
            <a:r>
              <a:rPr lang="en-US" sz="2800" b="1" dirty="0" err="1">
                <a:solidFill>
                  <a:srgbClr val="FFFFFF"/>
                </a:solidFill>
                <a:latin typeface="Verdana 2" panose="020B0604020202020204" charset="0"/>
                <a:ea typeface="Calibri"/>
                <a:cs typeface="Verdana 2" panose="020B0604020202020204" charset="0"/>
              </a:rPr>
              <a:t>prenantes</a:t>
            </a:r>
            <a:endParaRPr lang="en-US" sz="2800" b="1" dirty="0">
              <a:solidFill>
                <a:srgbClr val="FFFFFF"/>
              </a:solidFill>
              <a:latin typeface="Verdana 2" panose="020B0604020202020204" charset="0"/>
              <a:ea typeface="Calibri"/>
              <a:cs typeface="Verdana 2" panose="020B0604020202020204" charset="0"/>
            </a:endParaRPr>
          </a:p>
        </p:txBody>
      </p:sp>
      <p:sp>
        <p:nvSpPr>
          <p:cNvPr id="10" name="TextBox 9">
            <a:extLst>
              <a:ext uri="{FF2B5EF4-FFF2-40B4-BE49-F238E27FC236}">
                <a16:creationId xmlns:a16="http://schemas.microsoft.com/office/drawing/2014/main" id="{FC51EE36-E13D-211D-8D43-B8153B4A553D}"/>
              </a:ext>
            </a:extLst>
          </p:cNvPr>
          <p:cNvSpPr txBox="1"/>
          <p:nvPr/>
        </p:nvSpPr>
        <p:spPr>
          <a:xfrm>
            <a:off x="9144000" y="6590911"/>
            <a:ext cx="2312726" cy="1371989"/>
          </a:xfrm>
          <a:prstGeom prst="rect">
            <a:avLst/>
          </a:prstGeom>
          <a:solidFill>
            <a:schemeClr val="accent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err="1">
                <a:solidFill>
                  <a:srgbClr val="FFFFFF"/>
                </a:solidFill>
                <a:latin typeface="Verdana 2" panose="020B0604020202020204" charset="0"/>
                <a:ea typeface="Calibri"/>
                <a:cs typeface="Verdana 2" panose="020B0604020202020204" charset="0"/>
              </a:rPr>
              <a:t>Mécanismes</a:t>
            </a:r>
            <a:r>
              <a:rPr lang="en-US" sz="2800" b="1" dirty="0">
                <a:solidFill>
                  <a:srgbClr val="FFFFFF"/>
                </a:solidFill>
                <a:latin typeface="Verdana 2" panose="020B0604020202020204" charset="0"/>
                <a:ea typeface="Calibri"/>
                <a:cs typeface="Verdana 2" panose="020B0604020202020204" charset="0"/>
              </a:rPr>
              <a:t> de </a:t>
            </a:r>
            <a:r>
              <a:rPr lang="en-US" sz="2800" b="1" dirty="0" err="1">
                <a:solidFill>
                  <a:srgbClr val="FFFFFF"/>
                </a:solidFill>
                <a:latin typeface="Verdana 2" panose="020B0604020202020204" charset="0"/>
                <a:ea typeface="Calibri"/>
                <a:cs typeface="Verdana 2" panose="020B0604020202020204" charset="0"/>
              </a:rPr>
              <a:t>suivi</a:t>
            </a:r>
            <a:r>
              <a:rPr lang="en-US" sz="2800" b="1" dirty="0">
                <a:solidFill>
                  <a:srgbClr val="FFFFFF"/>
                </a:solidFill>
                <a:latin typeface="Verdana 2" panose="020B0604020202020204" charset="0"/>
                <a:ea typeface="Calibri"/>
                <a:cs typeface="Verdana 2" panose="020B0604020202020204" charset="0"/>
              </a:rPr>
              <a:t> et </a:t>
            </a:r>
            <a:r>
              <a:rPr lang="en-US" sz="2800" b="1" dirty="0" err="1">
                <a:solidFill>
                  <a:srgbClr val="FFFFFF"/>
                </a:solidFill>
                <a:latin typeface="Verdana 2" panose="020B0604020202020204" charset="0"/>
                <a:ea typeface="Calibri"/>
                <a:cs typeface="Verdana 2" panose="020B0604020202020204" charset="0"/>
              </a:rPr>
              <a:t>d'évaluation</a:t>
            </a:r>
            <a:endParaRPr lang="en-US" sz="2800" b="1" dirty="0">
              <a:solidFill>
                <a:srgbClr val="FFFFFF"/>
              </a:solidFill>
              <a:latin typeface="Verdana 2" panose="020B0604020202020204" charset="0"/>
              <a:ea typeface="Calibri"/>
              <a:cs typeface="Verdana 2" panose="020B0604020202020204" charset="0"/>
            </a:endParaRPr>
          </a:p>
        </p:txBody>
      </p:sp>
      <p:sp>
        <p:nvSpPr>
          <p:cNvPr id="3" name="Freeform 7">
            <a:extLst>
              <a:ext uri="{FF2B5EF4-FFF2-40B4-BE49-F238E27FC236}">
                <a16:creationId xmlns:a16="http://schemas.microsoft.com/office/drawing/2014/main" id="{7CF8CEF6-16FE-C2A5-857B-140E3B92F82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674096D4-90E0-9889-2457-541311C091B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82246A6-90D0-C858-DA3A-37E924E0B11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AC095F07-D248-4EEF-14A0-9B2B51E3B3D8}"/>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TextBox 20">
            <a:extLst>
              <a:ext uri="{FF2B5EF4-FFF2-40B4-BE49-F238E27FC236}">
                <a16:creationId xmlns:a16="http://schemas.microsoft.com/office/drawing/2014/main" id="{4323F59D-E37D-6419-6C89-DC10F3109C4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32</a:t>
            </a:r>
          </a:p>
        </p:txBody>
      </p:sp>
    </p:spTree>
    <p:extLst>
      <p:ext uri="{BB962C8B-B14F-4D97-AF65-F5344CB8AC3E}">
        <p14:creationId xmlns:p14="http://schemas.microsoft.com/office/powerpoint/2010/main" val="425123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FA5D6-38FB-37B8-784C-8FE4129FA2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298CC-A8AD-9ECA-F08D-3852947A46BC}"/>
              </a:ext>
            </a:extLst>
          </p:cNvPr>
          <p:cNvSpPr>
            <a:spLocks noGrp="1"/>
          </p:cNvSpPr>
          <p:nvPr>
            <p:ph type="title"/>
          </p:nvPr>
        </p:nvSpPr>
        <p:spPr>
          <a:xfrm>
            <a:off x="1523999" y="629064"/>
            <a:ext cx="14554201"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Obstacles à une gouvernance efficace </a:t>
            </a:r>
            <a:b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au niveau national</a:t>
            </a:r>
            <a:endParaRPr lang="en-US" dirty="0"/>
          </a:p>
        </p:txBody>
      </p:sp>
      <p:sp>
        <p:nvSpPr>
          <p:cNvPr id="6" name="TextBox 5">
            <a:extLst>
              <a:ext uri="{FF2B5EF4-FFF2-40B4-BE49-F238E27FC236}">
                <a16:creationId xmlns:a16="http://schemas.microsoft.com/office/drawing/2014/main" id="{299F2C40-CE25-5DBE-8D8F-9D29DB147151}"/>
              </a:ext>
            </a:extLst>
          </p:cNvPr>
          <p:cNvSpPr txBox="1"/>
          <p:nvPr/>
        </p:nvSpPr>
        <p:spPr>
          <a:xfrm>
            <a:off x="5191236" y="3321538"/>
            <a:ext cx="296229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Dispositions institutionnelles</a:t>
            </a:r>
            <a:endParaRPr lang="en-US" sz="3200" b="1">
              <a:solidFill>
                <a:srgbClr val="FFFFFF"/>
              </a:solidFill>
            </a:endParaRPr>
          </a:p>
        </p:txBody>
      </p:sp>
      <p:sp>
        <p:nvSpPr>
          <p:cNvPr id="8" name="TextBox 7">
            <a:extLst>
              <a:ext uri="{FF2B5EF4-FFF2-40B4-BE49-F238E27FC236}">
                <a16:creationId xmlns:a16="http://schemas.microsoft.com/office/drawing/2014/main" id="{AE42EDB8-7DCB-AC41-7E61-C9309F7E85D1}"/>
              </a:ext>
            </a:extLst>
          </p:cNvPr>
          <p:cNvSpPr txBox="1"/>
          <p:nvPr/>
        </p:nvSpPr>
        <p:spPr>
          <a:xfrm>
            <a:off x="8479692" y="3321538"/>
            <a:ext cx="226646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Cadres politiques</a:t>
            </a:r>
          </a:p>
        </p:txBody>
      </p:sp>
      <p:sp>
        <p:nvSpPr>
          <p:cNvPr id="9" name="TextBox 8">
            <a:extLst>
              <a:ext uri="{FF2B5EF4-FFF2-40B4-BE49-F238E27FC236}">
                <a16:creationId xmlns:a16="http://schemas.microsoft.com/office/drawing/2014/main" id="{CB6216C9-5DC0-478C-6BAD-B40144EA1FD3}"/>
              </a:ext>
            </a:extLst>
          </p:cNvPr>
          <p:cNvSpPr txBox="1"/>
          <p:nvPr/>
        </p:nvSpPr>
        <p:spPr>
          <a:xfrm>
            <a:off x="5431692" y="5783384"/>
            <a:ext cx="248138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Coordination des parties prenantes</a:t>
            </a:r>
          </a:p>
        </p:txBody>
      </p:sp>
      <p:sp>
        <p:nvSpPr>
          <p:cNvPr id="10" name="TextBox 9">
            <a:extLst>
              <a:ext uri="{FF2B5EF4-FFF2-40B4-BE49-F238E27FC236}">
                <a16:creationId xmlns:a16="http://schemas.microsoft.com/office/drawing/2014/main" id="{B4539BC3-E9EB-63A6-AB13-AA672B95FF7C}"/>
              </a:ext>
            </a:extLst>
          </p:cNvPr>
          <p:cNvSpPr txBox="1"/>
          <p:nvPr/>
        </p:nvSpPr>
        <p:spPr>
          <a:xfrm>
            <a:off x="8580378" y="5829550"/>
            <a:ext cx="2325076"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Mécanismes de suivi et d'évaluation</a:t>
            </a:r>
          </a:p>
        </p:txBody>
      </p:sp>
      <p:sp>
        <p:nvSpPr>
          <p:cNvPr id="3" name="Espace réservé du contenu 5">
            <a:extLst>
              <a:ext uri="{FF2B5EF4-FFF2-40B4-BE49-F238E27FC236}">
                <a16:creationId xmlns:a16="http://schemas.microsoft.com/office/drawing/2014/main" id="{1038F035-E54C-B121-4F36-37C698FFAA49}"/>
              </a:ext>
            </a:extLst>
          </p:cNvPr>
          <p:cNvSpPr>
            <a:spLocks noGrp="1"/>
          </p:cNvSpPr>
          <p:nvPr>
            <p:ph idx="1"/>
          </p:nvPr>
        </p:nvSpPr>
        <p:spPr>
          <a:xfrm>
            <a:off x="1523998" y="2983272"/>
            <a:ext cx="14554201" cy="5333998"/>
          </a:xfrm>
        </p:spPr>
        <p:txBody>
          <a:bodyPr>
            <a:normAutofit/>
          </a:bodyPr>
          <a:lstStyle/>
          <a:p>
            <a:pPr marL="514350" indent="-457200" algn="ctr"/>
            <a:r>
              <a:rPr lang="fr-FR" dirty="0">
                <a:latin typeface="Verdana 2" panose="020B0604020202020204" charset="0"/>
                <a:cs typeface="Verdana 2" panose="020B0604020202020204" charset="0"/>
              </a:rPr>
              <a:t>Une volonté politique limitée</a:t>
            </a:r>
          </a:p>
          <a:p>
            <a:pPr marL="57150" indent="0" algn="ctr">
              <a:buNone/>
            </a:pPr>
            <a:endParaRPr lang="fr-FR" dirty="0">
              <a:latin typeface="Verdana 2" panose="020B0604020202020204" charset="0"/>
              <a:cs typeface="Verdana 2" panose="020B0604020202020204" charset="0"/>
            </a:endParaRPr>
          </a:p>
          <a:p>
            <a:pPr marL="514350" indent="-457200" algn="ctr"/>
            <a:r>
              <a:rPr lang="fr-FR" dirty="0">
                <a:latin typeface="Verdana 2" panose="020B0604020202020204" charset="0"/>
                <a:cs typeface="Verdana 2" panose="020B0604020202020204" charset="0"/>
              </a:rPr>
              <a:t>Réglementation inadéquate</a:t>
            </a:r>
          </a:p>
          <a:p>
            <a:pPr marL="514350" indent="-457200" algn="ctr"/>
            <a:endParaRPr lang="fr-FR" dirty="0">
              <a:latin typeface="Verdana 2" panose="020B0604020202020204" charset="0"/>
              <a:cs typeface="Verdana 2" panose="020B0604020202020204" charset="0"/>
            </a:endParaRPr>
          </a:p>
          <a:p>
            <a:pPr marL="514350" indent="-457200" algn="ctr"/>
            <a:r>
              <a:rPr lang="fr-FR" dirty="0">
                <a:latin typeface="Verdana 2" panose="020B0604020202020204" charset="0"/>
                <a:cs typeface="Verdana 2" panose="020B0604020202020204" charset="0"/>
              </a:rPr>
              <a:t>Faible capacité institutionnelle</a:t>
            </a:r>
          </a:p>
          <a:p>
            <a:pPr marL="514350" indent="-457200" algn="ctr"/>
            <a:endParaRPr lang="fr-FR" dirty="0">
              <a:latin typeface="Verdana 2" panose="020B0604020202020204" charset="0"/>
              <a:cs typeface="Verdana 2" panose="020B0604020202020204" charset="0"/>
            </a:endParaRPr>
          </a:p>
          <a:p>
            <a:pPr marL="514350" indent="-457200" algn="ctr"/>
            <a:r>
              <a:rPr lang="fr-FR" dirty="0">
                <a:latin typeface="Verdana 2" panose="020B0604020202020204" charset="0"/>
                <a:cs typeface="Verdana 2" panose="020B0604020202020204" charset="0"/>
              </a:rPr>
              <a:t>Approches fragmentées</a:t>
            </a:r>
          </a:p>
          <a:p>
            <a:pPr marL="514350" indent="-457200" algn="ctr"/>
            <a:endParaRPr lang="fr-FR" dirty="0">
              <a:latin typeface="Verdana 2" panose="020B0604020202020204" charset="0"/>
              <a:cs typeface="Verdana 2" panose="020B0604020202020204" charset="0"/>
            </a:endParaRPr>
          </a:p>
          <a:p>
            <a:pPr marL="514350" indent="-457200" algn="ctr"/>
            <a:r>
              <a:rPr lang="fr-FR" dirty="0">
                <a:latin typeface="Verdana 2" panose="020B0604020202020204" charset="0"/>
                <a:cs typeface="Verdana 2" panose="020B0604020202020204" charset="0"/>
              </a:rPr>
              <a:t>Financement et investissement inadéquats</a:t>
            </a:r>
          </a:p>
          <a:p>
            <a:pPr marL="457200" lvl="1" indent="0" algn="ctr">
              <a:buNone/>
            </a:pPr>
            <a:endParaRPr lang="fr-FR"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EF895BB7-D966-4B24-E954-67BA7F6291B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3514209E-ABDB-A872-9D35-565F470281B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A6357C6-080A-9D40-D472-B72F765CE61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A988AE8F-A9BC-CF6F-10DE-3E497F73F174}"/>
              </a:ext>
            </a:extLst>
          </p:cNvPr>
          <p:cNvCxnSpPr>
            <a:cxnSpLocks/>
          </p:cNvCxnSpPr>
          <p:nvPr/>
        </p:nvCxnSpPr>
        <p:spPr>
          <a:xfrm>
            <a:off x="1523998" y="2247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20">
            <a:extLst>
              <a:ext uri="{FF2B5EF4-FFF2-40B4-BE49-F238E27FC236}">
                <a16:creationId xmlns:a16="http://schemas.microsoft.com/office/drawing/2014/main" id="{D0C46709-50FD-5BCA-EA7D-2BC3C24C9454}"/>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33</a:t>
            </a:r>
          </a:p>
        </p:txBody>
      </p:sp>
    </p:spTree>
    <p:extLst>
      <p:ext uri="{BB962C8B-B14F-4D97-AF65-F5344CB8AC3E}">
        <p14:creationId xmlns:p14="http://schemas.microsoft.com/office/powerpoint/2010/main" val="1234727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65C0B-3EB3-064D-FF60-9F9364561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92C48-FD8C-165C-663B-49EDD694D6F3}"/>
              </a:ext>
            </a:extLst>
          </p:cNvPr>
          <p:cNvSpPr>
            <a:spLocks noGrp="1"/>
          </p:cNvSpPr>
          <p:nvPr>
            <p:ph type="title"/>
          </p:nvPr>
        </p:nvSpPr>
        <p:spPr>
          <a:xfrm>
            <a:off x="4465578" y="629064"/>
            <a:ext cx="8229600" cy="1143000"/>
          </a:xfrm>
        </p:spPr>
        <p:txBody>
          <a:bodyPr>
            <a:normAutofit/>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Best practice examples</a:t>
            </a:r>
            <a:endParaRPr lang="en-US" dirty="0"/>
          </a:p>
        </p:txBody>
      </p:sp>
      <p:sp>
        <p:nvSpPr>
          <p:cNvPr id="6" name="TextBox 5">
            <a:extLst>
              <a:ext uri="{FF2B5EF4-FFF2-40B4-BE49-F238E27FC236}">
                <a16:creationId xmlns:a16="http://schemas.microsoft.com/office/drawing/2014/main" id="{2EEEAC99-3D52-3A01-7702-7C87190A54F2}"/>
              </a:ext>
            </a:extLst>
          </p:cNvPr>
          <p:cNvSpPr txBox="1"/>
          <p:nvPr/>
        </p:nvSpPr>
        <p:spPr>
          <a:xfrm>
            <a:off x="5191236" y="3321538"/>
            <a:ext cx="296229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Dispositions institutionnelles</a:t>
            </a:r>
            <a:endParaRPr lang="en-US" sz="3200" b="1">
              <a:solidFill>
                <a:srgbClr val="FFFFFF"/>
              </a:solidFill>
            </a:endParaRPr>
          </a:p>
        </p:txBody>
      </p:sp>
      <p:sp>
        <p:nvSpPr>
          <p:cNvPr id="8" name="TextBox 7">
            <a:extLst>
              <a:ext uri="{FF2B5EF4-FFF2-40B4-BE49-F238E27FC236}">
                <a16:creationId xmlns:a16="http://schemas.microsoft.com/office/drawing/2014/main" id="{BB510DC9-F60F-D700-C30B-266F7E01E980}"/>
              </a:ext>
            </a:extLst>
          </p:cNvPr>
          <p:cNvSpPr txBox="1"/>
          <p:nvPr/>
        </p:nvSpPr>
        <p:spPr>
          <a:xfrm>
            <a:off x="8479692" y="3321538"/>
            <a:ext cx="226646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Cadres politiques</a:t>
            </a:r>
          </a:p>
        </p:txBody>
      </p:sp>
      <p:sp>
        <p:nvSpPr>
          <p:cNvPr id="9" name="TextBox 8">
            <a:extLst>
              <a:ext uri="{FF2B5EF4-FFF2-40B4-BE49-F238E27FC236}">
                <a16:creationId xmlns:a16="http://schemas.microsoft.com/office/drawing/2014/main" id="{1D813210-E2E8-23CE-3F57-793BA0D686E9}"/>
              </a:ext>
            </a:extLst>
          </p:cNvPr>
          <p:cNvSpPr txBox="1"/>
          <p:nvPr/>
        </p:nvSpPr>
        <p:spPr>
          <a:xfrm>
            <a:off x="5431692" y="5783384"/>
            <a:ext cx="248138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Coordination des parties prenantes</a:t>
            </a:r>
          </a:p>
        </p:txBody>
      </p:sp>
      <p:sp>
        <p:nvSpPr>
          <p:cNvPr id="10" name="TextBox 9">
            <a:extLst>
              <a:ext uri="{FF2B5EF4-FFF2-40B4-BE49-F238E27FC236}">
                <a16:creationId xmlns:a16="http://schemas.microsoft.com/office/drawing/2014/main" id="{A9969411-AACF-83EF-801D-86A029ABC68A}"/>
              </a:ext>
            </a:extLst>
          </p:cNvPr>
          <p:cNvSpPr txBox="1"/>
          <p:nvPr/>
        </p:nvSpPr>
        <p:spPr>
          <a:xfrm>
            <a:off x="8580378" y="5829550"/>
            <a:ext cx="2325076"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ea typeface="Calibri"/>
                <a:cs typeface="Calibri"/>
              </a:rPr>
              <a:t>Mécanismes de suivi et d'évaluation</a:t>
            </a:r>
          </a:p>
        </p:txBody>
      </p:sp>
      <p:sp>
        <p:nvSpPr>
          <p:cNvPr id="3" name="Espace réservé du contenu 5">
            <a:extLst>
              <a:ext uri="{FF2B5EF4-FFF2-40B4-BE49-F238E27FC236}">
                <a16:creationId xmlns:a16="http://schemas.microsoft.com/office/drawing/2014/main" id="{18821D99-0733-4DB4-3B2E-0858393025F4}"/>
              </a:ext>
            </a:extLst>
          </p:cNvPr>
          <p:cNvSpPr>
            <a:spLocks noGrp="1"/>
          </p:cNvSpPr>
          <p:nvPr>
            <p:ph idx="1"/>
          </p:nvPr>
        </p:nvSpPr>
        <p:spPr>
          <a:xfrm>
            <a:off x="2108679" y="3202858"/>
            <a:ext cx="12943398" cy="4103548"/>
          </a:xfrm>
        </p:spPr>
        <p:txBody>
          <a:bodyPr>
            <a:normAutofit lnSpcReduction="10000"/>
          </a:bodyPr>
          <a:lstStyle/>
          <a:p>
            <a:pPr marL="514350" indent="-457200"/>
            <a:r>
              <a:rPr lang="fr-FR" dirty="0">
                <a:latin typeface="Verdana 2" panose="020B0604020202020204" charset="0"/>
                <a:cs typeface="Verdana 2" panose="020B0604020202020204" charset="0"/>
              </a:rPr>
              <a:t>Meilleures pratiques régionales</a:t>
            </a:r>
          </a:p>
          <a:p>
            <a:pPr marL="914400" lvl="1" indent="-457200"/>
            <a:r>
              <a:rPr lang="fr-FR" dirty="0">
                <a:latin typeface="Verdana 2" panose="020B0604020202020204" charset="0"/>
                <a:cs typeface="Verdana 2" panose="020B0604020202020204" charset="0"/>
              </a:rPr>
              <a:t>L'unité Économie circulaire de l'UE à la direction générale de l'environnement est composée d'environ 30 personnes.</a:t>
            </a:r>
          </a:p>
          <a:p>
            <a:pPr marL="457200" lvl="1" indent="0">
              <a:buNone/>
            </a:pPr>
            <a:endParaRPr lang="fr-FR" dirty="0">
              <a:latin typeface="Verdana 2" panose="020B0604020202020204" charset="0"/>
              <a:cs typeface="Verdana 2" panose="020B0604020202020204" charset="0"/>
            </a:endParaRPr>
          </a:p>
          <a:p>
            <a:pPr marL="514350" indent="-457200"/>
            <a:r>
              <a:rPr lang="fr-FR" dirty="0">
                <a:latin typeface="Verdana 2" panose="020B0604020202020204" charset="0"/>
                <a:cs typeface="Verdana 2" panose="020B0604020202020204" charset="0"/>
              </a:rPr>
              <a:t>Meilleures pratiques nationales</a:t>
            </a:r>
          </a:p>
          <a:p>
            <a:pPr marL="457200" lvl="1" indent="0">
              <a:buNone/>
            </a:pPr>
            <a:r>
              <a:rPr lang="fr-FR" dirty="0">
                <a:latin typeface="Verdana 2" panose="020B0604020202020204" charset="0"/>
                <a:cs typeface="Verdana 2" panose="020B0604020202020204" charset="0"/>
              </a:rPr>
              <a:t>Roumanie : L'économie circulaire est un sujet placé sous la responsabilité du Premier ministre.</a:t>
            </a:r>
          </a:p>
          <a:p>
            <a:pPr marL="457200" lvl="1" indent="0">
              <a:buNone/>
            </a:pPr>
            <a:r>
              <a:rPr lang="fr-FR" dirty="0">
                <a:latin typeface="Verdana 2" panose="020B0604020202020204" charset="0"/>
                <a:cs typeface="Verdana 2" panose="020B0604020202020204" charset="0"/>
              </a:rPr>
              <a:t>Côte d'Ivoire : le Premier ministre a récemment réuni un groupe d'experts sous son autorité.</a:t>
            </a:r>
            <a:endParaRPr lang="en-US"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BD743A27-37B5-1759-94F0-0F9685B7E25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5" name="Freeform 8">
            <a:extLst>
              <a:ext uri="{FF2B5EF4-FFF2-40B4-BE49-F238E27FC236}">
                <a16:creationId xmlns:a16="http://schemas.microsoft.com/office/drawing/2014/main" id="{99463E96-95B0-6582-12D8-3E0BC8BD577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8AABA694-6060-4126-A4A4-868A2FBB79D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CEF35C2E-6C23-18D6-C9E2-71DD2879189D}"/>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20">
            <a:extLst>
              <a:ext uri="{FF2B5EF4-FFF2-40B4-BE49-F238E27FC236}">
                <a16:creationId xmlns:a16="http://schemas.microsoft.com/office/drawing/2014/main" id="{ACB1308B-95A5-0C4F-B51A-44D5FA0DAD97}"/>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34</a:t>
            </a:r>
          </a:p>
        </p:txBody>
      </p:sp>
    </p:spTree>
    <p:extLst>
      <p:ext uri="{BB962C8B-B14F-4D97-AF65-F5344CB8AC3E}">
        <p14:creationId xmlns:p14="http://schemas.microsoft.com/office/powerpoint/2010/main" val="408008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DFD49-D40B-D5FC-CE53-EA280AFFB8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577339-D331-1F16-ACBB-5B544DD45547}"/>
              </a:ext>
            </a:extLst>
          </p:cNvPr>
          <p:cNvSpPr>
            <a:spLocks noGrp="1"/>
          </p:cNvSpPr>
          <p:nvPr>
            <p:ph type="title"/>
          </p:nvPr>
        </p:nvSpPr>
        <p:spPr>
          <a:xfrm>
            <a:off x="1523998" y="581178"/>
            <a:ext cx="14554202"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La nécessité d'une structure de </a:t>
            </a:r>
            <a:b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gouvernance régionale</a:t>
            </a:r>
            <a:endParaRPr lang="en-US" dirty="0"/>
          </a:p>
        </p:txBody>
      </p:sp>
      <p:graphicFrame>
        <p:nvGraphicFramePr>
          <p:cNvPr id="9" name="Espace réservé du contenu 8">
            <a:extLst>
              <a:ext uri="{FF2B5EF4-FFF2-40B4-BE49-F238E27FC236}">
                <a16:creationId xmlns:a16="http://schemas.microsoft.com/office/drawing/2014/main" id="{89815F1B-4F49-73AB-02E3-8A079243BB24}"/>
              </a:ext>
            </a:extLst>
          </p:cNvPr>
          <p:cNvGraphicFramePr>
            <a:graphicFrameLocks noGrp="1"/>
          </p:cNvGraphicFramePr>
          <p:nvPr>
            <p:ph idx="1"/>
          </p:nvPr>
        </p:nvGraphicFramePr>
        <p:xfrm>
          <a:off x="1523999" y="3543301"/>
          <a:ext cx="14554202" cy="3687682"/>
        </p:xfrm>
        <a:graphic>
          <a:graphicData uri="http://schemas.openxmlformats.org/drawingml/2006/table">
            <a:tbl>
              <a:tblPr bandRow="1">
                <a:tableStyleId>{5C22544A-7EE6-4342-B048-85BDC9FD1C3A}</a:tableStyleId>
              </a:tblPr>
              <a:tblGrid>
                <a:gridCol w="2752537">
                  <a:extLst>
                    <a:ext uri="{9D8B030D-6E8A-4147-A177-3AD203B41FA5}">
                      <a16:colId xmlns:a16="http://schemas.microsoft.com/office/drawing/2014/main" val="299888309"/>
                    </a:ext>
                  </a:extLst>
                </a:gridCol>
                <a:gridCol w="11801665">
                  <a:extLst>
                    <a:ext uri="{9D8B030D-6E8A-4147-A177-3AD203B41FA5}">
                      <a16:colId xmlns:a16="http://schemas.microsoft.com/office/drawing/2014/main" val="2443227664"/>
                    </a:ext>
                  </a:extLst>
                </a:gridCol>
              </a:tblGrid>
              <a:tr h="1692037">
                <a:tc>
                  <a:txBody>
                    <a:bodyPr/>
                    <a:lstStyle/>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lgn="ctr">
                        <a:buNone/>
                      </a:pPr>
                      <a:r>
                        <a:rPr lang="fr-BE" sz="2800" b="1" i="0" u="none" strike="noStrike" noProof="0" dirty="0">
                          <a:solidFill>
                            <a:schemeClr val="bg1"/>
                          </a:solidFill>
                          <a:latin typeface="Verdana 2" panose="020B0604020202020204" charset="0"/>
                          <a:cs typeface="Verdana 2" panose="020B0604020202020204" charset="0"/>
                        </a:rPr>
                        <a:t>Coordination transfrontalière</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solidFill>
                            <a:schemeClr val="tx1"/>
                          </a:solidFill>
                          <a:latin typeface="Verdana 2" panose="020B0604020202020204" charset="0"/>
                          <a:cs typeface="Verdana 2" panose="020B0604020202020204" charset="0"/>
                        </a:rPr>
                        <a:t>Une structure de gouvernance régionale permet aux pays de coordonner et de collaborer sur des questions qui concernent l'ensemble de la région, telles que la pollution marine, les écosystèmes partagés ou les flux de déchets régionaux.</a:t>
                      </a:r>
                    </a:p>
                  </a:txBody>
                  <a:tcPr>
                    <a:solidFill>
                      <a:schemeClr val="accent1">
                        <a:lumMod val="20000"/>
                        <a:lumOff val="80000"/>
                      </a:schemeClr>
                    </a:solidFill>
                  </a:tcPr>
                </a:tc>
                <a:extLst>
                  <a:ext uri="{0D108BD9-81ED-4DB2-BD59-A6C34878D82A}">
                    <a16:rowId xmlns:a16="http://schemas.microsoft.com/office/drawing/2014/main" val="3594663472"/>
                  </a:ext>
                </a:extLst>
              </a:tr>
              <a:tr h="1889362">
                <a:tc>
                  <a:txBody>
                    <a:bodyPr/>
                    <a:lstStyle/>
                    <a:p>
                      <a:pPr lvl="0" algn="ctr">
                        <a:buNone/>
                      </a:pPr>
                      <a:r>
                        <a:rPr lang="fr-BE" sz="2800" b="1" i="0" u="none" strike="noStrike" noProof="0" dirty="0">
                          <a:solidFill>
                            <a:schemeClr val="bg1"/>
                          </a:solidFill>
                          <a:latin typeface="Verdana 2" panose="020B0604020202020204" charset="0"/>
                          <a:cs typeface="Verdana 2" panose="020B0604020202020204" charset="0"/>
                        </a:rPr>
                        <a:t>Partage des connaissances et des bonnes pratiques</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latin typeface="Verdana 2" panose="020B0604020202020204" charset="0"/>
                          <a:cs typeface="Verdana 2" panose="020B0604020202020204" charset="0"/>
                        </a:rPr>
                        <a:t>Facilite le transfert de connaissances, de technologies et de bonnes pratiques, permettant une adoption plus rapide des principes de l'économie circulaire dans plusieurs pays.</a:t>
                      </a:r>
                      <a:endParaRPr lang="fr-FR" b="0" i="0" u="none" strike="noStrike" noProof="0" dirty="0">
                        <a:latin typeface="Verdana 2" panose="020B0604020202020204" charset="0"/>
                        <a:cs typeface="Verdana 2" panose="020B0604020202020204" charset="0"/>
                      </a:endParaRPr>
                    </a:p>
                  </a:txBody>
                  <a:tcPr>
                    <a:solidFill>
                      <a:schemeClr val="accent1">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0D189C75-56AD-DE5D-A008-88C08A2562B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8B0941D9-4B0F-2825-F7FF-ABBD6D7B3A6E}"/>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D5416C8A-617E-FC2B-2541-4652C8114ECA}"/>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9AA63C40-EA28-79A8-C1E8-3DDB9FDACD2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B8B94764-058D-F5D2-56B5-8D550FD89100}"/>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35</a:t>
            </a:r>
          </a:p>
        </p:txBody>
      </p:sp>
    </p:spTree>
    <p:extLst>
      <p:ext uri="{BB962C8B-B14F-4D97-AF65-F5344CB8AC3E}">
        <p14:creationId xmlns:p14="http://schemas.microsoft.com/office/powerpoint/2010/main" val="1198631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nvPr>
        </p:nvGraphicFramePr>
        <p:xfrm>
          <a:off x="1523998" y="2781300"/>
          <a:ext cx="14554202" cy="4876800"/>
        </p:xfrm>
        <a:graphic>
          <a:graphicData uri="http://schemas.openxmlformats.org/drawingml/2006/table">
            <a:tbl>
              <a:tblPr bandRow="1">
                <a:tableStyleId>{5C22544A-7EE6-4342-B048-85BDC9FD1C3A}</a:tableStyleId>
              </a:tblPr>
              <a:tblGrid>
                <a:gridCol w="2895601">
                  <a:extLst>
                    <a:ext uri="{9D8B030D-6E8A-4147-A177-3AD203B41FA5}">
                      <a16:colId xmlns:a16="http://schemas.microsoft.com/office/drawing/2014/main" val="299888309"/>
                    </a:ext>
                  </a:extLst>
                </a:gridCol>
                <a:gridCol w="11658601">
                  <a:extLst>
                    <a:ext uri="{9D8B030D-6E8A-4147-A177-3AD203B41FA5}">
                      <a16:colId xmlns:a16="http://schemas.microsoft.com/office/drawing/2014/main" val="2443227664"/>
                    </a:ext>
                  </a:extLst>
                </a:gridCol>
              </a:tblGrid>
              <a:tr h="1275525">
                <a:tc>
                  <a:txBody>
                    <a:bodyPr/>
                    <a:lstStyle/>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lgn="ctr">
                        <a:buNone/>
                      </a:pPr>
                      <a:r>
                        <a:rPr lang="fr-BE" sz="2800" b="1" i="0" u="none" strike="noStrike" noProof="0" dirty="0">
                          <a:solidFill>
                            <a:schemeClr val="bg1"/>
                          </a:solidFill>
                          <a:latin typeface="Verdana 2" panose="020B0604020202020204" charset="0"/>
                          <a:cs typeface="Verdana 2" panose="020B0604020202020204" charset="0"/>
                        </a:rPr>
                        <a:t>Harmonisation des politiques et des normes</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solidFill>
                            <a:schemeClr val="tx1"/>
                          </a:solidFill>
                          <a:latin typeface="Verdana 2" panose="020B0604020202020204" charset="0"/>
                          <a:cs typeface="Verdana 2" panose="020B0604020202020204" charset="0"/>
                        </a:rPr>
                        <a:t>Une structure régionale peut contribuer à harmoniser les politiques, les réglementations et les normes relatives à l'économie circulaire (par exemple, en matière de gestion des déchets, de recyclage et de conception des produits), en garantissant une cohérence transfrontalière et en facilitant le commerce régional.</a:t>
                      </a:r>
                    </a:p>
                  </a:txBody>
                  <a:tcPr>
                    <a:solidFill>
                      <a:schemeClr val="accent1">
                        <a:lumMod val="20000"/>
                        <a:lumOff val="80000"/>
                      </a:schemeClr>
                    </a:solidFill>
                  </a:tcPr>
                </a:tc>
                <a:extLst>
                  <a:ext uri="{0D108BD9-81ED-4DB2-BD59-A6C34878D82A}">
                    <a16:rowId xmlns:a16="http://schemas.microsoft.com/office/drawing/2014/main" val="3594663472"/>
                  </a:ext>
                </a:extLst>
              </a:tr>
              <a:tr h="2189125">
                <a:tc>
                  <a:txBody>
                    <a:bodyPr/>
                    <a:lstStyle/>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lgn="ctr">
                        <a:buNone/>
                      </a:pPr>
                      <a:r>
                        <a:rPr lang="fr-BE" sz="2800" b="1" i="0" u="none" strike="noStrike" noProof="0" dirty="0">
                          <a:solidFill>
                            <a:schemeClr val="bg1"/>
                          </a:solidFill>
                          <a:latin typeface="Verdana 2" panose="020B0604020202020204" charset="0"/>
                          <a:cs typeface="Verdana 2" panose="020B0604020202020204" charset="0"/>
                        </a:rPr>
                        <a:t>Financement et investissement conjoints</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latin typeface="Verdana 2" panose="020B0604020202020204" charset="0"/>
                          <a:cs typeface="Verdana 2" panose="020B0604020202020204" charset="0"/>
                        </a:rPr>
                        <a:t>Un organe de gouvernance régional peut mettre en commun des ressources financières, permettant des investissements à grande échelle dans des initiatives d'économie circulaire qui pourraient dépasser la capacité des pays individuels, ce qui pourrait également attirer des financements mondiaux et des investissements à grande échelle.</a:t>
                      </a:r>
                    </a:p>
                  </a:txBody>
                  <a:tcPr>
                    <a:solidFill>
                      <a:schemeClr val="accent1">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73FDF994-D600-1080-F1CA-7379E19369D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3587CAE0-9D34-B73E-4E2E-7C2344C49F4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22CF5EC8-9BE4-9019-5FD7-647ED8ED3FEF}"/>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61A87205-461C-BB06-0555-A898AA270219}"/>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itre 1">
            <a:extLst>
              <a:ext uri="{FF2B5EF4-FFF2-40B4-BE49-F238E27FC236}">
                <a16:creationId xmlns:a16="http://schemas.microsoft.com/office/drawing/2014/main" id="{2C8C486C-5AEB-D977-8B45-7829C5B3541A}"/>
              </a:ext>
            </a:extLst>
          </p:cNvPr>
          <p:cNvSpPr>
            <a:spLocks noGrp="1"/>
          </p:cNvSpPr>
          <p:nvPr>
            <p:ph type="title"/>
          </p:nvPr>
        </p:nvSpPr>
        <p:spPr>
          <a:xfrm>
            <a:off x="1523998" y="581178"/>
            <a:ext cx="14554202"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La nécessité d'une structure de </a:t>
            </a:r>
            <a:b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gouvernance régionale</a:t>
            </a:r>
            <a:endParaRPr lang="en-US" dirty="0"/>
          </a:p>
        </p:txBody>
      </p:sp>
      <p:sp>
        <p:nvSpPr>
          <p:cNvPr id="13" name="TextBox 20">
            <a:extLst>
              <a:ext uri="{FF2B5EF4-FFF2-40B4-BE49-F238E27FC236}">
                <a16:creationId xmlns:a16="http://schemas.microsoft.com/office/drawing/2014/main" id="{B72BC9A9-4A1F-E39E-109C-9119EACE72B4}"/>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36</a:t>
            </a:r>
          </a:p>
        </p:txBody>
      </p:sp>
    </p:spTree>
    <p:extLst>
      <p:ext uri="{BB962C8B-B14F-4D97-AF65-F5344CB8AC3E}">
        <p14:creationId xmlns:p14="http://schemas.microsoft.com/office/powerpoint/2010/main" val="3511705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nvPr>
        </p:nvGraphicFramePr>
        <p:xfrm>
          <a:off x="1523998" y="2786955"/>
          <a:ext cx="14554202" cy="4566345"/>
        </p:xfrm>
        <a:graphic>
          <a:graphicData uri="http://schemas.openxmlformats.org/drawingml/2006/table">
            <a:tbl>
              <a:tblPr bandRow="1">
                <a:tableStyleId>{5C22544A-7EE6-4342-B048-85BDC9FD1C3A}</a:tableStyleId>
              </a:tblPr>
              <a:tblGrid>
                <a:gridCol w="2849235">
                  <a:extLst>
                    <a:ext uri="{9D8B030D-6E8A-4147-A177-3AD203B41FA5}">
                      <a16:colId xmlns:a16="http://schemas.microsoft.com/office/drawing/2014/main" val="299888309"/>
                    </a:ext>
                  </a:extLst>
                </a:gridCol>
                <a:gridCol w="11704967">
                  <a:extLst>
                    <a:ext uri="{9D8B030D-6E8A-4147-A177-3AD203B41FA5}">
                      <a16:colId xmlns:a16="http://schemas.microsoft.com/office/drawing/2014/main" val="2443227664"/>
                    </a:ext>
                  </a:extLst>
                </a:gridCol>
              </a:tblGrid>
              <a:tr h="1975329">
                <a:tc>
                  <a:txBody>
                    <a:bodyPr/>
                    <a:lstStyle/>
                    <a:p>
                      <a:pPr lvl="0" algn="ctr">
                        <a:buNone/>
                      </a:pPr>
                      <a:r>
                        <a:rPr lang="fr-BE" sz="2800" b="1" i="0" u="none" strike="noStrike" noProof="0" dirty="0">
                          <a:solidFill>
                            <a:schemeClr val="bg1"/>
                          </a:solidFill>
                          <a:latin typeface="Verdana 2" panose="020B0604020202020204" charset="0"/>
                          <a:cs typeface="Verdana 2" panose="020B0604020202020204" charset="0"/>
                        </a:rPr>
                        <a:t>Renforcement du plaidoyer et de l'engagement mondial</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solidFill>
                            <a:schemeClr val="tx1"/>
                          </a:solidFill>
                          <a:latin typeface="Verdana 2" panose="020B0604020202020204" charset="0"/>
                          <a:cs typeface="Verdana 2" panose="020B0604020202020204" charset="0"/>
                        </a:rPr>
                        <a:t>Une voix régionale unifiée est plus puissante pour défendre les objectifs de l'économie circulaire dans les négociations internationales, avec des entités telles que les Nations unies, l'Union européenne ou les institutions financières.</a:t>
                      </a:r>
                      <a:endParaRPr lang="fr-FR" dirty="0">
                        <a:latin typeface="Verdana 2" panose="020B0604020202020204" charset="0"/>
                        <a:cs typeface="Verdana 2" panose="020B0604020202020204" charset="0"/>
                      </a:endParaRPr>
                    </a:p>
                  </a:txBody>
                  <a:tcPr>
                    <a:solidFill>
                      <a:schemeClr val="accent1">
                        <a:lumMod val="20000"/>
                        <a:lumOff val="80000"/>
                      </a:schemeClr>
                    </a:solidFill>
                  </a:tcPr>
                </a:tc>
                <a:extLst>
                  <a:ext uri="{0D108BD9-81ED-4DB2-BD59-A6C34878D82A}">
                    <a16:rowId xmlns:a16="http://schemas.microsoft.com/office/drawing/2014/main" val="3594663472"/>
                  </a:ext>
                </a:extLst>
              </a:tr>
              <a:tr h="2591016">
                <a:tc>
                  <a:txBody>
                    <a:bodyPr/>
                    <a:lstStyle/>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lgn="ctr">
                        <a:buNone/>
                      </a:pPr>
                      <a:r>
                        <a:rPr lang="fr-BE" sz="2800" b="1" i="0" u="none" strike="noStrike" noProof="0" dirty="0">
                          <a:solidFill>
                            <a:schemeClr val="bg1"/>
                          </a:solidFill>
                          <a:latin typeface="Verdana 2" panose="020B0604020202020204" charset="0"/>
                          <a:cs typeface="Verdana 2" panose="020B0604020202020204" charset="0"/>
                        </a:rPr>
                        <a:t>Renforcer les capacités régionales</a:t>
                      </a:r>
                      <a:endParaRPr lang="en-US" b="1" dirty="0">
                        <a:latin typeface="Verdana 2" panose="020B0604020202020204" charset="0"/>
                        <a:cs typeface="Verdana 2" panose="020B0604020202020204" charset="0"/>
                      </a:endParaRPr>
                    </a:p>
                  </a:txBody>
                  <a:tcPr>
                    <a:solidFill>
                      <a:schemeClr val="accent5"/>
                    </a:solidFill>
                  </a:tcPr>
                </a:tc>
                <a:tc>
                  <a:txBody>
                    <a:bodyPr/>
                    <a:lstStyle/>
                    <a:p>
                      <a:pPr marL="0" lvl="0" indent="0" algn="just">
                        <a:lnSpc>
                          <a:spcPct val="100000"/>
                        </a:lnSpc>
                        <a:spcBef>
                          <a:spcPts val="0"/>
                        </a:spcBef>
                        <a:spcAft>
                          <a:spcPts val="0"/>
                        </a:spcAft>
                        <a:buNone/>
                      </a:pPr>
                      <a:r>
                        <a:rPr lang="fr-FR" sz="2800" b="0" i="0" u="none" strike="noStrike" noProof="0" dirty="0">
                          <a:latin typeface="Verdana 2" panose="020B0604020202020204" charset="0"/>
                          <a:cs typeface="Verdana 2" panose="020B0604020202020204" charset="0"/>
                        </a:rPr>
                        <a:t>La gouvernance régionale permet de renforcer les capacités à plusieurs niveaux - par la formation et le soutien technique - tout en facilitant la création de groupes de travail conjoints, de </a:t>
                      </a:r>
                      <a:r>
                        <a:rPr lang="fr-FR" sz="2800" b="0" i="0" u="none" strike="noStrike" noProof="0" dirty="0" err="1">
                          <a:latin typeface="Verdana 2" panose="020B0604020202020204" charset="0"/>
                          <a:cs typeface="Verdana 2" panose="020B0604020202020204" charset="0"/>
                        </a:rPr>
                        <a:t>task</a:t>
                      </a:r>
                      <a:r>
                        <a:rPr lang="fr-FR" sz="2800" b="0" i="0" u="none" strike="noStrike" noProof="0" dirty="0">
                          <a:latin typeface="Verdana 2" panose="020B0604020202020204" charset="0"/>
                          <a:cs typeface="Verdana 2" panose="020B0604020202020204" charset="0"/>
                        </a:rPr>
                        <a:t> forces et de réseaux afin de développer les compétences, la base de connaissances et l'élan nécessaires à la mise en œuvre de l'économie circulaire.</a:t>
                      </a:r>
                    </a:p>
                  </a:txBody>
                  <a:tcPr>
                    <a:solidFill>
                      <a:schemeClr val="accent1">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7BB1A029-E6B4-CF74-2F1C-A6C540BA22F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6A31DB9D-05F0-D633-F5FF-F14CA42228E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ADFDEE38-686F-2EAA-6A8D-F4CAA999E3E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EA92FFDB-CBE9-74BA-2C9E-AE83EF1EFFC3}"/>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itre 1">
            <a:extLst>
              <a:ext uri="{FF2B5EF4-FFF2-40B4-BE49-F238E27FC236}">
                <a16:creationId xmlns:a16="http://schemas.microsoft.com/office/drawing/2014/main" id="{6E00B903-7274-E19A-6BDB-528BBEFD7B93}"/>
              </a:ext>
            </a:extLst>
          </p:cNvPr>
          <p:cNvSpPr>
            <a:spLocks noGrp="1"/>
          </p:cNvSpPr>
          <p:nvPr>
            <p:ph type="title"/>
          </p:nvPr>
        </p:nvSpPr>
        <p:spPr>
          <a:xfrm>
            <a:off x="1523998" y="581178"/>
            <a:ext cx="14554202"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La nécessité d'une structure de </a:t>
            </a:r>
            <a:b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gouvernance régionale</a:t>
            </a:r>
            <a:endParaRPr lang="en-US" dirty="0"/>
          </a:p>
        </p:txBody>
      </p:sp>
      <p:sp>
        <p:nvSpPr>
          <p:cNvPr id="13" name="TextBox 20">
            <a:extLst>
              <a:ext uri="{FF2B5EF4-FFF2-40B4-BE49-F238E27FC236}">
                <a16:creationId xmlns:a16="http://schemas.microsoft.com/office/drawing/2014/main" id="{02F7496B-874A-28E2-5B54-F6ECB7B74B77}"/>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37</a:t>
            </a:r>
          </a:p>
        </p:txBody>
      </p:sp>
    </p:spTree>
    <p:extLst>
      <p:ext uri="{BB962C8B-B14F-4D97-AF65-F5344CB8AC3E}">
        <p14:creationId xmlns:p14="http://schemas.microsoft.com/office/powerpoint/2010/main" val="84862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0D107D2-A1F9-55CF-CFE9-620972B47E66}"/>
              </a:ext>
            </a:extLst>
          </p:cNvPr>
          <p:cNvSpPr>
            <a:spLocks noGrp="1"/>
          </p:cNvSpPr>
          <p:nvPr>
            <p:ph type="title"/>
          </p:nvPr>
        </p:nvSpPr>
        <p:spPr>
          <a:xfrm>
            <a:off x="1523998" y="615411"/>
            <a:ext cx="14554201" cy="1143000"/>
          </a:xfrm>
        </p:spPr>
        <p:txBody>
          <a:bodyPr>
            <a:normAutofit/>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L'unité d'économie circulaire du CIO</a:t>
            </a:r>
            <a:endParaRPr lang="fr-BE" dirty="0">
              <a:ea typeface="Calibri"/>
              <a:cs typeface="Calibri"/>
            </a:endParaRPr>
          </a:p>
        </p:txBody>
      </p:sp>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nvPr>
        </p:nvGraphicFramePr>
        <p:xfrm>
          <a:off x="1523999" y="2769681"/>
          <a:ext cx="14554200" cy="5080053"/>
        </p:xfrm>
        <a:graphic>
          <a:graphicData uri="http://schemas.openxmlformats.org/drawingml/2006/table">
            <a:tbl>
              <a:tblPr firstRow="1" bandRow="1">
                <a:tableStyleId>{5C22544A-7EE6-4342-B048-85BDC9FD1C3A}</a:tableStyleId>
              </a:tblPr>
              <a:tblGrid>
                <a:gridCol w="2968719">
                  <a:extLst>
                    <a:ext uri="{9D8B030D-6E8A-4147-A177-3AD203B41FA5}">
                      <a16:colId xmlns:a16="http://schemas.microsoft.com/office/drawing/2014/main" val="299888309"/>
                    </a:ext>
                  </a:extLst>
                </a:gridCol>
                <a:gridCol w="11585481">
                  <a:extLst>
                    <a:ext uri="{9D8B030D-6E8A-4147-A177-3AD203B41FA5}">
                      <a16:colId xmlns:a16="http://schemas.microsoft.com/office/drawing/2014/main" val="2443227664"/>
                    </a:ext>
                  </a:extLst>
                </a:gridCol>
              </a:tblGrid>
              <a:tr h="3135819">
                <a:tc>
                  <a:txBody>
                    <a:bodyPr/>
                    <a:lstStyle/>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buNone/>
                      </a:pPr>
                      <a:endParaRPr lang="fr-BE" sz="2800" b="1" i="0" u="none" strike="noStrike" noProof="0" dirty="0">
                        <a:solidFill>
                          <a:schemeClr val="bg1"/>
                        </a:solidFill>
                        <a:latin typeface="Verdana 2" panose="020B0604020202020204" charset="0"/>
                        <a:cs typeface="Verdana 2" panose="020B0604020202020204" charset="0"/>
                      </a:endParaRPr>
                    </a:p>
                    <a:p>
                      <a:pPr lvl="0" algn="ctr">
                        <a:buNone/>
                      </a:pPr>
                      <a:r>
                        <a:rPr lang="fr-BE" sz="2800" b="1" i="0" u="none" strike="noStrike" noProof="0" dirty="0">
                          <a:solidFill>
                            <a:schemeClr val="bg1"/>
                          </a:solidFill>
                          <a:latin typeface="Verdana 2" panose="020B0604020202020204" charset="0"/>
                          <a:cs typeface="Verdana 2" panose="020B0604020202020204" charset="0"/>
                        </a:rPr>
                        <a:t>Le besoin</a:t>
                      </a:r>
                    </a:p>
                  </a:txBody>
                  <a:tcPr>
                    <a:solidFill>
                      <a:schemeClr val="accent5"/>
                    </a:solidFill>
                  </a:tcPr>
                </a:tc>
                <a:tc>
                  <a:txBody>
                    <a:bodyPr/>
                    <a:lstStyle/>
                    <a:p>
                      <a:pPr marL="457200" lvl="0" indent="-457200" algn="just">
                        <a:lnSpc>
                          <a:spcPct val="100000"/>
                        </a:lnSpc>
                        <a:spcBef>
                          <a:spcPts val="0"/>
                        </a:spcBef>
                        <a:spcAft>
                          <a:spcPts val="0"/>
                        </a:spcAft>
                        <a:buFont typeface="Arial"/>
                        <a:buChar char="•"/>
                      </a:pPr>
                      <a:r>
                        <a:rPr lang="fr-FR" sz="2800" b="1" i="0" u="none" strike="noStrike" noProof="0" dirty="0">
                          <a:solidFill>
                            <a:schemeClr val="tx1"/>
                          </a:solidFill>
                          <a:latin typeface="Verdana 2" panose="020B0604020202020204" charset="0"/>
                          <a:cs typeface="Verdana 2" panose="020B0604020202020204" charset="0"/>
                        </a:rPr>
                        <a:t>L'unité d'économie circulaire </a:t>
                      </a:r>
                      <a:r>
                        <a:rPr lang="fr-FR" sz="2800" b="0" i="0" u="none" strike="noStrike" noProof="0" dirty="0">
                          <a:solidFill>
                            <a:schemeClr val="tx1"/>
                          </a:solidFill>
                          <a:latin typeface="Verdana 2" panose="020B0604020202020204" charset="0"/>
                          <a:cs typeface="Verdana 2" panose="020B0604020202020204" charset="0"/>
                        </a:rPr>
                        <a:t>est nécessaire pour centraliser la coordination, assurer l'alignement des politiques et conduire une mise en œuvre efficace des stratégies d'économie circulaire dans les États membres de la COI. </a:t>
                      </a:r>
                    </a:p>
                    <a:p>
                      <a:pPr marL="0" lvl="0" indent="0" algn="just">
                        <a:lnSpc>
                          <a:spcPct val="100000"/>
                        </a:lnSpc>
                        <a:spcBef>
                          <a:spcPts val="0"/>
                        </a:spcBef>
                        <a:spcAft>
                          <a:spcPts val="0"/>
                        </a:spcAft>
                        <a:buFont typeface="Arial"/>
                        <a:buNone/>
                      </a:pPr>
                      <a:endParaRPr lang="fr-FR" sz="2800" b="0" i="0" u="none" strike="noStrike" noProof="0" dirty="0">
                        <a:solidFill>
                          <a:schemeClr val="tx1"/>
                        </a:solidFill>
                        <a:latin typeface="Verdana 2" panose="020B0604020202020204" charset="0"/>
                        <a:cs typeface="Verdana 2" panose="020B0604020202020204" charset="0"/>
                      </a:endParaRPr>
                    </a:p>
                    <a:p>
                      <a:pPr marL="457200" lvl="0" indent="-457200" algn="just">
                        <a:lnSpc>
                          <a:spcPct val="100000"/>
                        </a:lnSpc>
                        <a:spcBef>
                          <a:spcPts val="0"/>
                        </a:spcBef>
                        <a:spcAft>
                          <a:spcPts val="0"/>
                        </a:spcAft>
                        <a:buFont typeface="Arial"/>
                        <a:buChar char="•"/>
                      </a:pPr>
                      <a:r>
                        <a:rPr lang="fr-FR" sz="2800" b="0" i="0" u="none" strike="noStrike" noProof="0" dirty="0">
                          <a:solidFill>
                            <a:schemeClr val="tx1"/>
                          </a:solidFill>
                          <a:latin typeface="Verdana 2" panose="020B0604020202020204" charset="0"/>
                          <a:cs typeface="Verdana 2" panose="020B0604020202020204" charset="0"/>
                        </a:rPr>
                        <a:t>Il facilitera la collaboration régionale, gérera les ressources et relèvera les défis transfrontaliers afin de garantir que la transition vers une économie circulaire soit durable et ait un impact.</a:t>
                      </a:r>
                      <a:endParaRPr lang="fr-FR" dirty="0">
                        <a:latin typeface="Verdana 2" panose="020B0604020202020204" charset="0"/>
                        <a:cs typeface="Verdana 2" panose="020B0604020202020204" charset="0"/>
                      </a:endParaRPr>
                    </a:p>
                  </a:txBody>
                  <a:tcPr>
                    <a:solidFill>
                      <a:schemeClr val="accent1">
                        <a:lumMod val="20000"/>
                        <a:lumOff val="80000"/>
                      </a:schemeClr>
                    </a:solidFill>
                  </a:tcPr>
                </a:tc>
                <a:extLst>
                  <a:ext uri="{0D108BD9-81ED-4DB2-BD59-A6C34878D82A}">
                    <a16:rowId xmlns:a16="http://schemas.microsoft.com/office/drawing/2014/main" val="3594663472"/>
                  </a:ext>
                </a:extLst>
              </a:tr>
              <a:tr h="1574853">
                <a:tc>
                  <a:txBody>
                    <a:bodyPr/>
                    <a:lstStyle/>
                    <a:p>
                      <a:pPr lvl="0" algn="ctr">
                        <a:buNone/>
                      </a:pPr>
                      <a:r>
                        <a:rPr lang="fr-BE" sz="2800" b="1" i="0" u="none" strike="noStrike" noProof="0" dirty="0">
                          <a:solidFill>
                            <a:schemeClr val="bg1"/>
                          </a:solidFill>
                          <a:latin typeface="Verdana 2" panose="020B0604020202020204" charset="0"/>
                          <a:cs typeface="Verdana 2" panose="020B0604020202020204" charset="0"/>
                        </a:rPr>
                        <a:t>Membres de l'unité CE</a:t>
                      </a:r>
                    </a:p>
                  </a:txBody>
                  <a:tcPr>
                    <a:solidFill>
                      <a:schemeClr val="accent5"/>
                    </a:solidFill>
                  </a:tcPr>
                </a:tc>
                <a:tc>
                  <a:txBody>
                    <a:bodyPr/>
                    <a:lstStyle/>
                    <a:p>
                      <a:pPr marL="457200" lvl="0" indent="-457200" algn="just">
                        <a:lnSpc>
                          <a:spcPct val="100000"/>
                        </a:lnSpc>
                        <a:spcBef>
                          <a:spcPts val="0"/>
                        </a:spcBef>
                        <a:spcAft>
                          <a:spcPts val="0"/>
                        </a:spcAft>
                        <a:buFont typeface="Arial"/>
                        <a:buChar char="•"/>
                      </a:pPr>
                      <a:r>
                        <a:rPr lang="fr-FR" sz="2800" b="0" i="0" u="none" strike="noStrike" noProof="0" dirty="0">
                          <a:latin typeface="Verdana 2" panose="020B0604020202020204" charset="0"/>
                          <a:cs typeface="Verdana 2" panose="020B0604020202020204" charset="0"/>
                        </a:rPr>
                        <a:t>Un coordinateur et expert en économie circulaire.</a:t>
                      </a:r>
                      <a:endParaRPr lang="en-US" dirty="0">
                        <a:latin typeface="Verdana 2" panose="020B0604020202020204" charset="0"/>
                        <a:cs typeface="Verdana 2" panose="020B0604020202020204" charset="0"/>
                      </a:endParaRPr>
                    </a:p>
                    <a:p>
                      <a:pPr marL="457200" lvl="0" indent="-457200" algn="just">
                        <a:lnSpc>
                          <a:spcPct val="100000"/>
                        </a:lnSpc>
                        <a:spcBef>
                          <a:spcPts val="0"/>
                        </a:spcBef>
                        <a:spcAft>
                          <a:spcPts val="0"/>
                        </a:spcAft>
                        <a:buFont typeface="Arial"/>
                        <a:buChar char="•"/>
                      </a:pPr>
                      <a:r>
                        <a:rPr lang="fr-FR" sz="2800" b="0" i="0" u="none" strike="noStrike" noProof="0" dirty="0">
                          <a:latin typeface="Verdana 2" panose="020B0604020202020204" charset="0"/>
                          <a:cs typeface="Verdana 2" panose="020B0604020202020204" charset="0"/>
                        </a:rPr>
                        <a:t>Un expert en mobilisation de ressources</a:t>
                      </a:r>
                      <a:endParaRPr lang="en-US" dirty="0">
                        <a:latin typeface="Verdana 2" panose="020B0604020202020204" charset="0"/>
                        <a:cs typeface="Verdana 2" panose="020B0604020202020204" charset="0"/>
                      </a:endParaRPr>
                    </a:p>
                    <a:p>
                      <a:pPr marL="457200" lvl="0" indent="-457200" algn="just">
                        <a:lnSpc>
                          <a:spcPct val="100000"/>
                        </a:lnSpc>
                        <a:spcBef>
                          <a:spcPts val="0"/>
                        </a:spcBef>
                        <a:spcAft>
                          <a:spcPts val="0"/>
                        </a:spcAft>
                        <a:buFont typeface="Arial"/>
                        <a:buChar char="•"/>
                      </a:pPr>
                      <a:r>
                        <a:rPr lang="fr-FR" sz="2800" b="0" i="0" u="none" strike="noStrike" noProof="0" dirty="0">
                          <a:latin typeface="Verdana 2" panose="020B0604020202020204" charset="0"/>
                          <a:cs typeface="Verdana 2" panose="020B0604020202020204" charset="0"/>
                        </a:rPr>
                        <a:t>Un expert en plaidoyer.</a:t>
                      </a:r>
                    </a:p>
                  </a:txBody>
                  <a:tcPr>
                    <a:solidFill>
                      <a:schemeClr val="accent1">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0B7E6F48-8F7B-8447-E1B1-56ED5AE96BB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C41B4379-B014-523B-5D02-95CCA692C3B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9959306-8B81-3AF9-D3B2-20E7437F9CC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9C134520-2CA3-E92A-7553-7335A5E90013}"/>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3878F353-5E69-46F1-33AF-68715235E44C}"/>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38</a:t>
            </a:r>
          </a:p>
        </p:txBody>
      </p:sp>
    </p:spTree>
    <p:extLst>
      <p:ext uri="{BB962C8B-B14F-4D97-AF65-F5344CB8AC3E}">
        <p14:creationId xmlns:p14="http://schemas.microsoft.com/office/powerpoint/2010/main" val="1372503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A3081-64D1-A334-0FDA-1C32EE2E0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05E43-BCF9-7CD0-A488-F4C78E3576A9}"/>
              </a:ext>
            </a:extLst>
          </p:cNvPr>
          <p:cNvSpPr>
            <a:spLocks noGrp="1"/>
          </p:cNvSpPr>
          <p:nvPr>
            <p:ph type="title"/>
          </p:nvPr>
        </p:nvSpPr>
        <p:spPr>
          <a:xfrm>
            <a:off x="4648200" y="274403"/>
            <a:ext cx="8229600" cy="1143000"/>
          </a:xfrm>
        </p:spPr>
        <p:txBody>
          <a:bodyPr>
            <a:normAutofit/>
          </a:bodyPr>
          <a:lstStyle/>
          <a:p>
            <a:pPr algn="l"/>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Rôles de l'unité CE</a:t>
            </a:r>
            <a:endParaRPr lang="en-US" b="1" dirty="0">
              <a:solidFill>
                <a:schemeClr val="accent2"/>
              </a:solidFill>
              <a:ea typeface="Calibri"/>
              <a:cs typeface="Calibri"/>
            </a:endParaRPr>
          </a:p>
        </p:txBody>
      </p:sp>
      <p:grpSp>
        <p:nvGrpSpPr>
          <p:cNvPr id="23" name="Group 22">
            <a:extLst>
              <a:ext uri="{FF2B5EF4-FFF2-40B4-BE49-F238E27FC236}">
                <a16:creationId xmlns:a16="http://schemas.microsoft.com/office/drawing/2014/main" id="{76EEB033-491B-A8C3-1EEA-3C562225AFD1}"/>
              </a:ext>
            </a:extLst>
          </p:cNvPr>
          <p:cNvGrpSpPr/>
          <p:nvPr/>
        </p:nvGrpSpPr>
        <p:grpSpPr>
          <a:xfrm>
            <a:off x="978006" y="1714500"/>
            <a:ext cx="14947789" cy="7588631"/>
            <a:chOff x="1283876" y="2044909"/>
            <a:chExt cx="11880720" cy="6848650"/>
          </a:xfrm>
        </p:grpSpPr>
        <p:sp>
          <p:nvSpPr>
            <p:cNvPr id="15" name="Flèche : pentagone 14">
              <a:extLst>
                <a:ext uri="{FF2B5EF4-FFF2-40B4-BE49-F238E27FC236}">
                  <a16:creationId xmlns:a16="http://schemas.microsoft.com/office/drawing/2014/main" id="{ADF26B46-39B3-EE32-E7CA-3665478863D0}"/>
                </a:ext>
              </a:extLst>
            </p:cNvPr>
            <p:cNvSpPr/>
            <p:nvPr/>
          </p:nvSpPr>
          <p:spPr>
            <a:xfrm>
              <a:off x="1283879" y="2044909"/>
              <a:ext cx="11880717" cy="1031544"/>
            </a:xfrm>
            <a:prstGeom prst="homePlat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fr-FR" sz="2000" b="1" dirty="0">
                  <a:latin typeface="Verdana 2" panose="020B0604020202020204" charset="0"/>
                  <a:ea typeface="+mn-lt"/>
                  <a:cs typeface="Verdana 2" panose="020B0604020202020204" charset="0"/>
                </a:rPr>
                <a:t>Coordonner les différentes actions avec les </a:t>
              </a:r>
              <a:r>
                <a:rPr lang="fr-FR" sz="2000" b="1" dirty="0" err="1">
                  <a:latin typeface="Verdana 2" panose="020B0604020202020204" charset="0"/>
                  <a:ea typeface="+mn-lt"/>
                  <a:cs typeface="Verdana 2" panose="020B0604020202020204" charset="0"/>
                </a:rPr>
                <a:t>co</a:t>
              </a:r>
              <a:r>
                <a:rPr lang="fr-FR" sz="2000" b="1" dirty="0">
                  <a:latin typeface="Verdana 2" panose="020B0604020202020204" charset="0"/>
                  <a:ea typeface="+mn-lt"/>
                  <a:cs typeface="Verdana 2" panose="020B0604020202020204" charset="0"/>
                </a:rPr>
                <a:t>-exécutants, fournir des orientations de haut niveau et assurer la collaboration, l'engagement et la cohérence entre les États membres.</a:t>
              </a:r>
              <a:endParaRPr lang="en-US" sz="2000" b="1" dirty="0">
                <a:latin typeface="Verdana 2" panose="020B0604020202020204" charset="0"/>
                <a:ea typeface="Calibri"/>
                <a:cs typeface="Verdana 2" panose="020B0604020202020204" charset="0"/>
              </a:endParaRPr>
            </a:p>
          </p:txBody>
        </p:sp>
        <p:sp>
          <p:nvSpPr>
            <p:cNvPr id="16" name="Flèche : pentagone 15">
              <a:extLst>
                <a:ext uri="{FF2B5EF4-FFF2-40B4-BE49-F238E27FC236}">
                  <a16:creationId xmlns:a16="http://schemas.microsoft.com/office/drawing/2014/main" id="{8788A9C9-E05F-2CBB-8036-9ACB766A117E}"/>
                </a:ext>
              </a:extLst>
            </p:cNvPr>
            <p:cNvSpPr/>
            <p:nvPr/>
          </p:nvSpPr>
          <p:spPr>
            <a:xfrm>
              <a:off x="1283881" y="3203114"/>
              <a:ext cx="11880714" cy="1031544"/>
            </a:xfrm>
            <a:prstGeom prst="homePlate">
              <a:avLst/>
            </a:prstGeom>
            <a:solidFill>
              <a:schemeClr val="accent6"/>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lIns="91440" tIns="45720" rIns="91440" bIns="45720" rtlCol="0" anchor="ctr"/>
            <a:lstStyle/>
            <a:p>
              <a:pPr algn="ctr"/>
              <a:endParaRPr lang="fr-FR" sz="2000" b="1" dirty="0">
                <a:latin typeface="Verdana 2" panose="020B0604020202020204" charset="0"/>
                <a:ea typeface="+mn-lt"/>
                <a:cs typeface="Verdana 2" panose="020B0604020202020204" charset="0"/>
              </a:endParaRPr>
            </a:p>
            <a:p>
              <a:r>
                <a:rPr lang="fr-FR" sz="2000" b="1" dirty="0">
                  <a:latin typeface="Verdana 2" panose="020B0604020202020204" charset="0"/>
                  <a:ea typeface="+mn-lt"/>
                  <a:cs typeface="Verdana 2" panose="020B0604020202020204" charset="0"/>
                </a:rPr>
                <a:t>S'adresser aux donateurs et aux fondations philanthropiques pour financer les actions au niveau régional et national en matière d'économie circulaire (en particulier pour les pays qui ont commencé à adopter ce type d'économie).</a:t>
              </a:r>
              <a:endParaRPr lang="en-US" sz="2000" b="1" dirty="0">
                <a:latin typeface="Verdana 2" panose="020B0604020202020204" charset="0"/>
                <a:ea typeface="Calibri"/>
                <a:cs typeface="Verdana 2" panose="020B0604020202020204" charset="0"/>
              </a:endParaRPr>
            </a:p>
            <a:p>
              <a:pPr algn="ctr"/>
              <a:endParaRPr lang="fr-FR" sz="2000" b="1" dirty="0">
                <a:latin typeface="Verdana 2" panose="020B0604020202020204" charset="0"/>
                <a:ea typeface="Calibri"/>
                <a:cs typeface="Verdana 2" panose="020B0604020202020204" charset="0"/>
              </a:endParaRPr>
            </a:p>
          </p:txBody>
        </p:sp>
        <p:sp>
          <p:nvSpPr>
            <p:cNvPr id="19" name="Flèche : pentagone 18">
              <a:extLst>
                <a:ext uri="{FF2B5EF4-FFF2-40B4-BE49-F238E27FC236}">
                  <a16:creationId xmlns:a16="http://schemas.microsoft.com/office/drawing/2014/main" id="{7C8730BB-86A0-FF41-2A3F-ED56C4CC5FBB}"/>
                </a:ext>
              </a:extLst>
            </p:cNvPr>
            <p:cNvSpPr/>
            <p:nvPr/>
          </p:nvSpPr>
          <p:spPr>
            <a:xfrm>
              <a:off x="1283880" y="4376124"/>
              <a:ext cx="11880715" cy="1031544"/>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pPr algn="ctr"/>
              <a:endParaRPr lang="fr-FR" sz="2000" b="1" dirty="0">
                <a:latin typeface="Verdana 2" panose="020B0604020202020204" charset="0"/>
                <a:ea typeface="+mn-lt"/>
                <a:cs typeface="Verdana 2" panose="020B0604020202020204" charset="0"/>
              </a:endParaRPr>
            </a:p>
            <a:p>
              <a:r>
                <a:rPr lang="fr-FR" sz="2000" b="1" dirty="0">
                  <a:latin typeface="Verdana 2" panose="020B0604020202020204" charset="0"/>
                  <a:ea typeface="+mn-lt"/>
                  <a:cs typeface="Verdana 2" panose="020B0604020202020204" charset="0"/>
                </a:rPr>
                <a:t>Fournir une assistance technique aux États membres en engageant des consultants locaux et internationaux sur des sujets spécifiques, selon les besoins.</a:t>
              </a:r>
              <a:endParaRPr lang="fr-FR" sz="2000" b="1" dirty="0">
                <a:latin typeface="Verdana 2" panose="020B0604020202020204" charset="0"/>
                <a:ea typeface="Calibri"/>
                <a:cs typeface="Verdana 2" panose="020B0604020202020204" charset="0"/>
              </a:endParaRPr>
            </a:p>
            <a:p>
              <a:pPr algn="ctr"/>
              <a:endParaRPr lang="en-BE" sz="2000" b="1" dirty="0">
                <a:latin typeface="Verdana 2" panose="020B0604020202020204" charset="0"/>
                <a:ea typeface="Calibri"/>
                <a:cs typeface="Verdana 2" panose="020B0604020202020204" charset="0"/>
              </a:endParaRPr>
            </a:p>
          </p:txBody>
        </p:sp>
        <p:sp>
          <p:nvSpPr>
            <p:cNvPr id="20" name="Flèche : pentagone 19">
              <a:extLst>
                <a:ext uri="{FF2B5EF4-FFF2-40B4-BE49-F238E27FC236}">
                  <a16:creationId xmlns:a16="http://schemas.microsoft.com/office/drawing/2014/main" id="{0EFA3A38-16A9-1C28-4842-232249CAE967}"/>
                </a:ext>
              </a:extLst>
            </p:cNvPr>
            <p:cNvSpPr/>
            <p:nvPr/>
          </p:nvSpPr>
          <p:spPr>
            <a:xfrm>
              <a:off x="1283876" y="5530801"/>
              <a:ext cx="11880717" cy="1031545"/>
            </a:xfrm>
            <a:prstGeom prst="homePlate">
              <a:avLst/>
            </a:prstGeom>
            <a:solidFill>
              <a:schemeClr val="accent6"/>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r>
                <a:rPr lang="fr-FR" sz="2000" b="1" dirty="0">
                  <a:latin typeface="Verdana 2" panose="020B0604020202020204" charset="0"/>
                  <a:ea typeface="+mn-lt"/>
                  <a:cs typeface="Verdana 2" panose="020B0604020202020204" charset="0"/>
                </a:rPr>
                <a:t>Plaider en faveur du développement et de l'harmonisation de la politique d'éducation permanente au niveau national et international. </a:t>
              </a:r>
              <a:endParaRPr lang="en-US" sz="2000" b="1" dirty="0">
                <a:latin typeface="Verdana 2" panose="020B0604020202020204" charset="0"/>
                <a:ea typeface="Calibri"/>
                <a:cs typeface="Verdana 2" panose="020B0604020202020204" charset="0"/>
              </a:endParaRPr>
            </a:p>
          </p:txBody>
        </p:sp>
        <p:sp>
          <p:nvSpPr>
            <p:cNvPr id="21" name="Flèche : pentagone 20">
              <a:extLst>
                <a:ext uri="{FF2B5EF4-FFF2-40B4-BE49-F238E27FC236}">
                  <a16:creationId xmlns:a16="http://schemas.microsoft.com/office/drawing/2014/main" id="{64EDAE54-3A78-E751-EE28-FEFFAE6391BF}"/>
                </a:ext>
              </a:extLst>
            </p:cNvPr>
            <p:cNvSpPr/>
            <p:nvPr/>
          </p:nvSpPr>
          <p:spPr>
            <a:xfrm>
              <a:off x="1283876" y="6705808"/>
              <a:ext cx="11880716" cy="1031546"/>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r>
                <a:rPr lang="fr-FR" sz="2000" b="1" dirty="0">
                  <a:latin typeface="Verdana 2" panose="020B0604020202020204" charset="0"/>
                  <a:ea typeface="Calibri"/>
                  <a:cs typeface="Verdana 2" panose="020B0604020202020204" charset="0"/>
                </a:rPr>
                <a:t>Suivre les progrès de la mise en œuvre du plan d'action régional pour l'économie circulaire en coopération avec le groupe de travail régional d'experts sur l'économie circulaire.</a:t>
              </a:r>
              <a:endParaRPr lang="en-US" sz="2000" b="1" dirty="0">
                <a:latin typeface="Verdana 2" panose="020B0604020202020204" charset="0"/>
                <a:ea typeface="Calibri"/>
                <a:cs typeface="Verdana 2" panose="020B0604020202020204" charset="0"/>
              </a:endParaRPr>
            </a:p>
          </p:txBody>
        </p:sp>
        <p:sp>
          <p:nvSpPr>
            <p:cNvPr id="18" name="Flèche : pentagone 20">
              <a:extLst>
                <a:ext uri="{FF2B5EF4-FFF2-40B4-BE49-F238E27FC236}">
                  <a16:creationId xmlns:a16="http://schemas.microsoft.com/office/drawing/2014/main" id="{AD334B8A-1246-2D9E-BC67-28E811E7F876}"/>
                </a:ext>
              </a:extLst>
            </p:cNvPr>
            <p:cNvSpPr/>
            <p:nvPr/>
          </p:nvSpPr>
          <p:spPr>
            <a:xfrm>
              <a:off x="1283876" y="7862015"/>
              <a:ext cx="11880718" cy="1031544"/>
            </a:xfrm>
            <a:prstGeom prst="homePlate">
              <a:avLst/>
            </a:prstGeom>
            <a:solidFill>
              <a:schemeClr val="accent6"/>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lIns="91440" tIns="45720" rIns="91440" bIns="45720" rtlCol="0" anchor="ctr"/>
            <a:lstStyle/>
            <a:p>
              <a:r>
                <a:rPr lang="fr-FR" sz="2000" b="1" dirty="0">
                  <a:latin typeface="Verdana 2" panose="020B0604020202020204" charset="0"/>
                  <a:ea typeface="+mn-lt"/>
                  <a:cs typeface="Verdana 2" panose="020B0604020202020204" charset="0"/>
                </a:rPr>
                <a:t>Présider les réunions du groupe de travail régional d'experts sur l'économie circulaire.</a:t>
              </a:r>
              <a:endParaRPr lang="en-US" sz="2000" b="1" dirty="0">
                <a:latin typeface="Verdana 2" panose="020B0604020202020204" charset="0"/>
                <a:ea typeface="+mn-lt"/>
                <a:cs typeface="Verdana 2" panose="020B0604020202020204" charset="0"/>
              </a:endParaRPr>
            </a:p>
          </p:txBody>
        </p:sp>
      </p:grpSp>
      <p:cxnSp>
        <p:nvCxnSpPr>
          <p:cNvPr id="3" name="Straight Connector 2">
            <a:extLst>
              <a:ext uri="{FF2B5EF4-FFF2-40B4-BE49-F238E27FC236}">
                <a16:creationId xmlns:a16="http://schemas.microsoft.com/office/drawing/2014/main" id="{B91BD239-08F3-9E94-979E-C61B2E75D369}"/>
              </a:ext>
            </a:extLst>
          </p:cNvPr>
          <p:cNvCxnSpPr>
            <a:cxnSpLocks/>
          </p:cNvCxnSpPr>
          <p:nvPr/>
        </p:nvCxnSpPr>
        <p:spPr>
          <a:xfrm>
            <a:off x="978006" y="1464905"/>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Freeform 7">
            <a:extLst>
              <a:ext uri="{FF2B5EF4-FFF2-40B4-BE49-F238E27FC236}">
                <a16:creationId xmlns:a16="http://schemas.microsoft.com/office/drawing/2014/main" id="{31D59684-5C96-A23E-D58D-04C116CCF97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78784332-F56E-5528-E57A-8886CE00EF7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B060E846-657F-0580-C4FA-27F83AC1619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9" name="TextBox 20">
            <a:extLst>
              <a:ext uri="{FF2B5EF4-FFF2-40B4-BE49-F238E27FC236}">
                <a16:creationId xmlns:a16="http://schemas.microsoft.com/office/drawing/2014/main" id="{79E04AFD-B20A-2D7E-DBD2-F7A5DDD550CF}"/>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39</a:t>
            </a:r>
          </a:p>
        </p:txBody>
      </p:sp>
    </p:spTree>
    <p:extLst>
      <p:ext uri="{BB962C8B-B14F-4D97-AF65-F5344CB8AC3E}">
        <p14:creationId xmlns:p14="http://schemas.microsoft.com/office/powerpoint/2010/main" val="3388169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45" b="-15045"/>
              </a:stretch>
            </a:blipFill>
          </p:spPr>
          <p:txBody>
            <a:bodyPr/>
            <a:lstStyle/>
            <a:p>
              <a:endParaRPr lang="LID4096"/>
            </a:p>
          </p:txBody>
        </p:sp>
      </p:grpSp>
      <p:grpSp>
        <p:nvGrpSpPr>
          <p:cNvPr id="4" name="Group 4"/>
          <p:cNvGrpSpPr/>
          <p:nvPr/>
        </p:nvGrpSpPr>
        <p:grpSpPr>
          <a:xfrm>
            <a:off x="0" y="2669524"/>
            <a:ext cx="5784076" cy="3761552"/>
            <a:chOff x="0" y="0"/>
            <a:chExt cx="1523378" cy="990697"/>
          </a:xfrm>
        </p:grpSpPr>
        <p:sp>
          <p:nvSpPr>
            <p:cNvPr id="5" name="Freeform 5"/>
            <p:cNvSpPr/>
            <p:nvPr/>
          </p:nvSpPr>
          <p:spPr>
            <a:xfrm>
              <a:off x="0" y="0"/>
              <a:ext cx="1523378" cy="990697"/>
            </a:xfrm>
            <a:custGeom>
              <a:avLst/>
              <a:gdLst/>
              <a:ahLst/>
              <a:cxnLst/>
              <a:rect l="l" t="t" r="r" b="b"/>
              <a:pathLst>
                <a:path w="1523378" h="990697">
                  <a:moveTo>
                    <a:pt x="6692" y="0"/>
                  </a:moveTo>
                  <a:lnTo>
                    <a:pt x="1516686" y="0"/>
                  </a:lnTo>
                  <a:cubicBezTo>
                    <a:pt x="1520382" y="0"/>
                    <a:pt x="1523378" y="2996"/>
                    <a:pt x="1523378" y="6692"/>
                  </a:cubicBezTo>
                  <a:lnTo>
                    <a:pt x="1523378" y="984004"/>
                  </a:lnTo>
                  <a:cubicBezTo>
                    <a:pt x="1523378" y="987700"/>
                    <a:pt x="1520382" y="990697"/>
                    <a:pt x="1516686" y="990697"/>
                  </a:cubicBezTo>
                  <a:lnTo>
                    <a:pt x="6692" y="990697"/>
                  </a:lnTo>
                  <a:cubicBezTo>
                    <a:pt x="2996" y="990697"/>
                    <a:pt x="0" y="987700"/>
                    <a:pt x="0" y="98400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028797"/>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14849" y="2840149"/>
            <a:ext cx="5522351" cy="3275640"/>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9 : </a:t>
            </a:r>
          </a:p>
          <a:p>
            <a:pPr algn="ctr">
              <a:lnSpc>
                <a:spcPts val="3499"/>
              </a:lnSpc>
            </a:pPr>
            <a:r>
              <a:rPr lang="en-US" sz="2499" b="1" spc="-59" dirty="0">
                <a:solidFill>
                  <a:srgbClr val="FFFFFF"/>
                </a:solidFill>
                <a:latin typeface="Verdana" panose="020B0604030504040204" pitchFamily="34" charset="0"/>
                <a:ea typeface="Verdana" panose="020B0604030504040204" pitchFamily="34" charset="0"/>
                <a:cs typeface="Helvetica World Bold"/>
                <a:sym typeface="Helvetica World Bold"/>
              </a:rPr>
              <a:t>LANCEMENT DU GROUPE DE TRAVAIL DES EXPERTS EN ÉCONOMIE CIRCULAIRE DES ÉTATS INSULAIRES D'AFRIQUE ET DE L'OCÉAN INDIEN</a:t>
            </a:r>
          </a:p>
        </p:txBody>
      </p:sp>
      <p:grpSp>
        <p:nvGrpSpPr>
          <p:cNvPr id="11" name="Group 11"/>
          <p:cNvGrpSpPr/>
          <p:nvPr/>
        </p:nvGrpSpPr>
        <p:grpSpPr>
          <a:xfrm>
            <a:off x="12833801" y="0"/>
            <a:ext cx="5454199" cy="3086100"/>
            <a:chOff x="0" y="0"/>
            <a:chExt cx="1436497" cy="958846"/>
          </a:xfrm>
        </p:grpSpPr>
        <p:sp>
          <p:nvSpPr>
            <p:cNvPr id="12" name="Freeform 12"/>
            <p:cNvSpPr/>
            <p:nvPr/>
          </p:nvSpPr>
          <p:spPr>
            <a:xfrm>
              <a:off x="0" y="0"/>
              <a:ext cx="1436497" cy="958846"/>
            </a:xfrm>
            <a:custGeom>
              <a:avLst/>
              <a:gdLst/>
              <a:ahLst/>
              <a:cxnLst/>
              <a:rect l="l" t="t" r="r" b="b"/>
              <a:pathLst>
                <a:path w="1436497" h="958846">
                  <a:moveTo>
                    <a:pt x="7097" y="0"/>
                  </a:moveTo>
                  <a:lnTo>
                    <a:pt x="1429400" y="0"/>
                  </a:lnTo>
                  <a:cubicBezTo>
                    <a:pt x="1433319" y="0"/>
                    <a:pt x="1436497" y="3178"/>
                    <a:pt x="1436497" y="7097"/>
                  </a:cubicBezTo>
                  <a:lnTo>
                    <a:pt x="1436497" y="951749"/>
                  </a:lnTo>
                  <a:cubicBezTo>
                    <a:pt x="1436497" y="955668"/>
                    <a:pt x="1433319" y="958846"/>
                    <a:pt x="1429400" y="958846"/>
                  </a:cubicBezTo>
                  <a:lnTo>
                    <a:pt x="7097" y="958846"/>
                  </a:lnTo>
                  <a:cubicBezTo>
                    <a:pt x="3178" y="958846"/>
                    <a:pt x="0" y="955668"/>
                    <a:pt x="0" y="951749"/>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996946"/>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312632"/>
            <a:ext cx="5098828" cy="2541530"/>
          </a:xfrm>
          <a:prstGeom prst="rect">
            <a:avLst/>
          </a:prstGeom>
        </p:spPr>
        <p:txBody>
          <a:bodyPr wrap="square"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Intervenants</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Tiana RAZAFINDRAKOTO,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experte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technique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internationale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en</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diplomatie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économique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COI</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Caroline TAGWIREYI,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représentante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CUA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Koen RADEMAEKERS,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ACEN Foundation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Modératrice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Zoé QUESNAY,</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CEA</a:t>
            </a:r>
          </a:p>
        </p:txBody>
      </p:sp>
      <p:sp>
        <p:nvSpPr>
          <p:cNvPr id="15" name="TextBox 15"/>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23488" b="-22955"/>
              </a:stretch>
            </a:blipFill>
          </p:spPr>
          <p:txBody>
            <a:bodyPr/>
            <a:lstStyle/>
            <a:p>
              <a:endParaRPr lang="LID4096"/>
            </a:p>
          </p:txBody>
        </p:sp>
      </p:grpSp>
      <p:grpSp>
        <p:nvGrpSpPr>
          <p:cNvPr id="4" name="Group 4"/>
          <p:cNvGrpSpPr/>
          <p:nvPr/>
        </p:nvGrpSpPr>
        <p:grpSpPr>
          <a:xfrm>
            <a:off x="0" y="2669524"/>
            <a:ext cx="5442700" cy="3761552"/>
            <a:chOff x="0" y="0"/>
            <a:chExt cx="1433468" cy="990697"/>
          </a:xfrm>
        </p:grpSpPr>
        <p:sp>
          <p:nvSpPr>
            <p:cNvPr id="5" name="Freeform 5"/>
            <p:cNvSpPr/>
            <p:nvPr/>
          </p:nvSpPr>
          <p:spPr>
            <a:xfrm>
              <a:off x="0" y="0"/>
              <a:ext cx="1433468" cy="990697"/>
            </a:xfrm>
            <a:custGeom>
              <a:avLst/>
              <a:gdLst/>
              <a:ahLst/>
              <a:cxnLst/>
              <a:rect l="l" t="t" r="r" b="b"/>
              <a:pathLst>
                <a:path w="1433468" h="990697">
                  <a:moveTo>
                    <a:pt x="7112" y="0"/>
                  </a:moveTo>
                  <a:lnTo>
                    <a:pt x="1426356" y="0"/>
                  </a:lnTo>
                  <a:cubicBezTo>
                    <a:pt x="1428242" y="0"/>
                    <a:pt x="1430051" y="749"/>
                    <a:pt x="1431385" y="2083"/>
                  </a:cubicBezTo>
                  <a:cubicBezTo>
                    <a:pt x="1432719" y="3417"/>
                    <a:pt x="1433468" y="5226"/>
                    <a:pt x="1433468" y="7112"/>
                  </a:cubicBezTo>
                  <a:lnTo>
                    <a:pt x="1433468" y="983585"/>
                  </a:lnTo>
                  <a:cubicBezTo>
                    <a:pt x="1433468" y="985471"/>
                    <a:pt x="1432719" y="987280"/>
                    <a:pt x="1431385" y="988614"/>
                  </a:cubicBezTo>
                  <a:cubicBezTo>
                    <a:pt x="1430051" y="989948"/>
                    <a:pt x="1428242" y="990697"/>
                    <a:pt x="1426356" y="990697"/>
                  </a:cubicBezTo>
                  <a:lnTo>
                    <a:pt x="7112" y="990697"/>
                  </a:lnTo>
                  <a:cubicBezTo>
                    <a:pt x="5226" y="990697"/>
                    <a:pt x="3417" y="989948"/>
                    <a:pt x="2083" y="988614"/>
                  </a:cubicBezTo>
                  <a:cubicBezTo>
                    <a:pt x="749" y="987280"/>
                    <a:pt x="0" y="985471"/>
                    <a:pt x="0" y="983585"/>
                  </a:cubicBezTo>
                  <a:lnTo>
                    <a:pt x="0" y="7112"/>
                  </a:lnTo>
                  <a:cubicBezTo>
                    <a:pt x="0" y="5226"/>
                    <a:pt x="749" y="3417"/>
                    <a:pt x="2083" y="2083"/>
                  </a:cubicBezTo>
                  <a:cubicBezTo>
                    <a:pt x="3417" y="749"/>
                    <a:pt x="5226" y="0"/>
                    <a:pt x="7112" y="0"/>
                  </a:cubicBezTo>
                  <a:close/>
                </a:path>
              </a:pathLst>
            </a:custGeom>
            <a:solidFill>
              <a:srgbClr val="21B0C3"/>
            </a:solidFill>
          </p:spPr>
          <p:txBody>
            <a:bodyPr/>
            <a:lstStyle/>
            <a:p>
              <a:endParaRPr lang="LID4096"/>
            </a:p>
          </p:txBody>
        </p:sp>
        <p:sp>
          <p:nvSpPr>
            <p:cNvPr id="6" name="TextBox 6"/>
            <p:cNvSpPr txBox="1"/>
            <p:nvPr/>
          </p:nvSpPr>
          <p:spPr>
            <a:xfrm>
              <a:off x="0" y="-38100"/>
              <a:ext cx="1433468" cy="1028797"/>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58809" y="2791549"/>
            <a:ext cx="5083439" cy="3517501"/>
          </a:xfrm>
          <a:prstGeom prst="rect">
            <a:avLst/>
          </a:prstGeom>
        </p:spPr>
        <p:txBody>
          <a:bodyPr lIns="0" tIns="0" rIns="0" bIns="0" rtlCol="0" anchor="t">
            <a:spAutoFit/>
          </a:bodyPr>
          <a:lstStyle/>
          <a:p>
            <a:pPr algn="ctr">
              <a:lnSpc>
                <a:spcPts val="5599"/>
              </a:lnSpc>
            </a:pPr>
            <a:r>
              <a:rPr lang="en-US" sz="3999" b="1" spc="-95" dirty="0">
                <a:solidFill>
                  <a:srgbClr val="FFFFFF"/>
                </a:solidFill>
                <a:latin typeface="Verdana" panose="020B0604030504040204" pitchFamily="34" charset="0"/>
                <a:ea typeface="Verdana" panose="020B0604030504040204" pitchFamily="34" charset="0"/>
                <a:cs typeface="Helvetica World Bold"/>
                <a:sym typeface="Helvetica World Bold"/>
              </a:rPr>
              <a:t>PRESENTATION DU MANDAT ET DU PLAN DE TRAVAIL POUR 2025</a:t>
            </a:r>
          </a:p>
        </p:txBody>
      </p:sp>
      <p:grpSp>
        <p:nvGrpSpPr>
          <p:cNvPr id="11" name="Group 11"/>
          <p:cNvGrpSpPr/>
          <p:nvPr/>
        </p:nvGrpSpPr>
        <p:grpSpPr>
          <a:xfrm>
            <a:off x="12833801" y="0"/>
            <a:ext cx="5454199" cy="2019300"/>
            <a:chOff x="0" y="0"/>
            <a:chExt cx="1436497" cy="558771"/>
          </a:xfrm>
        </p:grpSpPr>
        <p:sp>
          <p:nvSpPr>
            <p:cNvPr id="12" name="Freeform 12"/>
            <p:cNvSpPr/>
            <p:nvPr/>
          </p:nvSpPr>
          <p:spPr>
            <a:xfrm>
              <a:off x="0" y="0"/>
              <a:ext cx="1436497" cy="558771"/>
            </a:xfrm>
            <a:custGeom>
              <a:avLst/>
              <a:gdLst/>
              <a:ahLst/>
              <a:cxnLst/>
              <a:rect l="l" t="t" r="r" b="b"/>
              <a:pathLst>
                <a:path w="1436497" h="558771">
                  <a:moveTo>
                    <a:pt x="7097" y="0"/>
                  </a:moveTo>
                  <a:lnTo>
                    <a:pt x="1429400" y="0"/>
                  </a:lnTo>
                  <a:cubicBezTo>
                    <a:pt x="1433319" y="0"/>
                    <a:pt x="1436497" y="3178"/>
                    <a:pt x="1436497" y="7097"/>
                  </a:cubicBezTo>
                  <a:lnTo>
                    <a:pt x="1436497" y="551673"/>
                  </a:lnTo>
                  <a:cubicBezTo>
                    <a:pt x="1436497" y="555593"/>
                    <a:pt x="1433319" y="558771"/>
                    <a:pt x="1429400" y="558771"/>
                  </a:cubicBezTo>
                  <a:lnTo>
                    <a:pt x="7097" y="558771"/>
                  </a:lnTo>
                  <a:cubicBezTo>
                    <a:pt x="3178" y="558771"/>
                    <a:pt x="0" y="555593"/>
                    <a:pt x="0" y="551673"/>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96871"/>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256265" y="183002"/>
            <a:ext cx="4609269" cy="1515608"/>
          </a:xfrm>
          <a:prstGeom prst="rect">
            <a:avLst/>
          </a:prstGeom>
        </p:spPr>
        <p:txBody>
          <a:bodyPr wrap="square"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Intervenants</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Théo</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VENTURELLI</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ACEN Foundation</a:t>
            </a: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Caroline TAGWIREYI</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représentante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CUA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Modératrice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Zoé QUESNAY,</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CEA</a:t>
            </a:r>
          </a:p>
        </p:txBody>
      </p:sp>
      <p:sp>
        <p:nvSpPr>
          <p:cNvPr id="15" name="TextBox 15"/>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41</a:t>
            </a:r>
          </a:p>
        </p:txBody>
      </p:sp>
      <p:sp>
        <p:nvSpPr>
          <p:cNvPr id="16" name="Freeform 12">
            <a:extLst>
              <a:ext uri="{FF2B5EF4-FFF2-40B4-BE49-F238E27FC236}">
                <a16:creationId xmlns:a16="http://schemas.microsoft.com/office/drawing/2014/main" id="{36091A51-7870-DA90-458F-5C321F8A3975}"/>
              </a:ext>
            </a:extLst>
          </p:cNvPr>
          <p:cNvSpPr/>
          <p:nvPr/>
        </p:nvSpPr>
        <p:spPr>
          <a:xfrm>
            <a:off x="12649319" y="7734300"/>
            <a:ext cx="5398159" cy="1701259"/>
          </a:xfrm>
          <a:custGeom>
            <a:avLst/>
            <a:gdLst/>
            <a:ahLst/>
            <a:cxnLst/>
            <a:rect l="l" t="t" r="r" b="b"/>
            <a:pathLst>
              <a:path w="1436497" h="503858">
                <a:moveTo>
                  <a:pt x="7097" y="0"/>
                </a:moveTo>
                <a:lnTo>
                  <a:pt x="1429400" y="0"/>
                </a:lnTo>
                <a:cubicBezTo>
                  <a:pt x="1433319" y="0"/>
                  <a:pt x="1436497" y="3178"/>
                  <a:pt x="1436497" y="7097"/>
                </a:cubicBezTo>
                <a:lnTo>
                  <a:pt x="1436497" y="496761"/>
                </a:lnTo>
                <a:cubicBezTo>
                  <a:pt x="1436497" y="500681"/>
                  <a:pt x="1433319" y="503858"/>
                  <a:pt x="1429400" y="503858"/>
                </a:cubicBezTo>
                <a:lnTo>
                  <a:pt x="7097" y="503858"/>
                </a:lnTo>
                <a:cubicBezTo>
                  <a:pt x="3178" y="503858"/>
                  <a:pt x="0" y="500681"/>
                  <a:pt x="0" y="496761"/>
                </a:cubicBezTo>
                <a:lnTo>
                  <a:pt x="0" y="7097"/>
                </a:lnTo>
                <a:cubicBezTo>
                  <a:pt x="0" y="3178"/>
                  <a:pt x="3178" y="0"/>
                  <a:pt x="7097" y="0"/>
                </a:cubicBezTo>
                <a:close/>
              </a:path>
            </a:pathLst>
          </a:custGeom>
          <a:solidFill>
            <a:srgbClr val="21B0C3"/>
          </a:solidFill>
        </p:spPr>
        <p:txBody>
          <a:bodyPr/>
          <a:lstStyle/>
          <a:p>
            <a:pPr marL="342900" indent="-342900" algn="ctr">
              <a:buFontTx/>
              <a:buChar char="-"/>
            </a:pPr>
            <a:endParaRPr lang="fr-FR" sz="24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a:p>
            <a:pPr marL="342900" indent="-342900" algn="ctr">
              <a:buFontTx/>
              <a:buChar char="-"/>
            </a:pPr>
            <a:r>
              <a:rPr lang="fr-FR" sz="24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Mandat</a:t>
            </a:r>
          </a:p>
          <a:p>
            <a:pPr marL="342900" indent="-342900" algn="ctr">
              <a:buFontTx/>
              <a:buChar char="-"/>
            </a:pPr>
            <a:r>
              <a:rPr lang="fr-FR" sz="24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Plan de travail</a:t>
            </a:r>
          </a:p>
          <a:p>
            <a:pPr marL="342900" indent="-342900" algn="ctr">
              <a:buFontTx/>
              <a:buChar char="-"/>
            </a:pPr>
            <a:endParaRPr lang="fr-FR" sz="24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40F7F-E6FC-DA0A-7074-571E3A5A1EBF}"/>
            </a:ext>
          </a:extLst>
        </p:cNvPr>
        <p:cNvGrpSpPr/>
        <p:nvPr/>
      </p:nvGrpSpPr>
      <p:grpSpPr>
        <a:xfrm>
          <a:off x="0" y="0"/>
          <a:ext cx="0" cy="0"/>
          <a:chOff x="0" y="0"/>
          <a:chExt cx="0" cy="0"/>
        </a:xfrm>
      </p:grpSpPr>
      <p:sp>
        <p:nvSpPr>
          <p:cNvPr id="3" name="Espace réservé du contenu 5">
            <a:extLst>
              <a:ext uri="{FF2B5EF4-FFF2-40B4-BE49-F238E27FC236}">
                <a16:creationId xmlns:a16="http://schemas.microsoft.com/office/drawing/2014/main" id="{688274EE-BEC4-EE31-2FFC-AA3D47073088}"/>
              </a:ext>
            </a:extLst>
          </p:cNvPr>
          <p:cNvSpPr>
            <a:spLocks noGrp="1"/>
          </p:cNvSpPr>
          <p:nvPr>
            <p:ph idx="1"/>
          </p:nvPr>
        </p:nvSpPr>
        <p:spPr>
          <a:xfrm>
            <a:off x="1516624" y="2324100"/>
            <a:ext cx="14554201" cy="6726566"/>
          </a:xfrm>
        </p:spPr>
        <p:txBody>
          <a:bodyPr>
            <a:normAutofit fontScale="92500" lnSpcReduction="10000"/>
          </a:bodyPr>
          <a:lstStyle/>
          <a:p>
            <a:pPr marL="514350" indent="-457200" algn="just"/>
            <a:r>
              <a:rPr lang="fr-BE" u="sng" dirty="0">
                <a:latin typeface="Verdana 2" panose="020B0604020202020204" charset="0"/>
                <a:cs typeface="Verdana 2" panose="020B0604020202020204" charset="0"/>
              </a:rPr>
              <a:t>Raison d’être et fonction </a:t>
            </a:r>
            <a:r>
              <a:rPr lang="en-US" u="sng" dirty="0">
                <a:latin typeface="Verdana 2" panose="020B0604020202020204" charset="0"/>
                <a:cs typeface="Verdana 2" panose="020B0604020202020204" charset="0"/>
              </a:rPr>
              <a:t>: </a:t>
            </a:r>
          </a:p>
          <a:p>
            <a:pPr marL="57150" indent="0" algn="just">
              <a:buNone/>
            </a:pPr>
            <a:endParaRPr lang="en-US" u="sng" dirty="0">
              <a:latin typeface="Verdana 2" panose="020B0604020202020204" charset="0"/>
              <a:cs typeface="Verdana 2" panose="020B0604020202020204" charset="0"/>
            </a:endParaRPr>
          </a:p>
          <a:p>
            <a:pPr marL="457200" lvl="1" indent="0" algn="just">
              <a:buNone/>
            </a:pPr>
            <a:r>
              <a:rPr lang="fr-FR" dirty="0">
                <a:latin typeface="Verdana 2" panose="020B0604020202020204" charset="0"/>
                <a:cs typeface="Verdana 2" panose="020B0604020202020204" charset="0"/>
              </a:rPr>
              <a:t>1. Se tenir au courant des évolutions dans le domaine de l'économie circulaire ;</a:t>
            </a:r>
          </a:p>
          <a:p>
            <a:pPr marL="457200" lvl="1" indent="0" algn="just">
              <a:buNone/>
            </a:pPr>
            <a:r>
              <a:rPr lang="fr-FR" dirty="0">
                <a:latin typeface="Verdana 2" panose="020B0604020202020204" charset="0"/>
                <a:cs typeface="Verdana 2" panose="020B0604020202020204" charset="0"/>
              </a:rPr>
              <a:t>2. Fournir des mises à jour sur les progrès réalisés ; </a:t>
            </a:r>
          </a:p>
          <a:p>
            <a:pPr marL="457200" lvl="1" indent="0" algn="just">
              <a:buNone/>
            </a:pPr>
            <a:r>
              <a:rPr lang="fr-FR" dirty="0">
                <a:latin typeface="Verdana 2" panose="020B0604020202020204" charset="0"/>
                <a:cs typeface="Verdana 2" panose="020B0604020202020204" charset="0"/>
              </a:rPr>
              <a:t>3. Répondre aux difficultés potentielles de mise en œuvre.</a:t>
            </a:r>
          </a:p>
          <a:p>
            <a:pPr marL="457200" lvl="1" indent="0" algn="just">
              <a:buNone/>
            </a:pPr>
            <a:endParaRPr lang="fr-FR" dirty="0">
              <a:latin typeface="Verdana 2" panose="020B0604020202020204" charset="0"/>
              <a:cs typeface="Verdana 2" panose="020B0604020202020204" charset="0"/>
            </a:endParaRPr>
          </a:p>
          <a:p>
            <a:pPr algn="just"/>
            <a:r>
              <a:rPr lang="fr-FR" u="sng" dirty="0">
                <a:latin typeface="Verdana 2" panose="020B0604020202020204" charset="0"/>
                <a:cs typeface="Verdana 2" panose="020B0604020202020204" charset="0"/>
              </a:rPr>
              <a:t>Objectifs: </a:t>
            </a:r>
          </a:p>
          <a:p>
            <a:pPr marL="0" indent="0" algn="just">
              <a:buNone/>
            </a:pPr>
            <a:endParaRPr lang="fr-FR" u="sng" dirty="0">
              <a:latin typeface="Verdana 2" panose="020B0604020202020204" charset="0"/>
              <a:cs typeface="Verdana 2" panose="020B0604020202020204" charset="0"/>
            </a:endParaRPr>
          </a:p>
          <a:p>
            <a:pPr lvl="1" algn="just"/>
            <a:r>
              <a:rPr lang="fr-FR" dirty="0">
                <a:latin typeface="Verdana 2" panose="020B0604020202020204" charset="0"/>
                <a:cs typeface="Verdana 2" panose="020B0604020202020204" charset="0"/>
              </a:rPr>
              <a:t>Renforcer la collaboration et les partenariats régionaux ; </a:t>
            </a:r>
          </a:p>
          <a:p>
            <a:pPr lvl="1" algn="just"/>
            <a:r>
              <a:rPr lang="fr-FR" dirty="0">
                <a:latin typeface="Verdana 2" panose="020B0604020202020204" charset="0"/>
                <a:cs typeface="Verdana 2" panose="020B0604020202020204" charset="0"/>
              </a:rPr>
              <a:t>Renforcer le dialogue sur les progrès réalisés aux niveaux régional et national dans la mise en œuvre des actions et les défis potentiels rencontrés, ainsi que l'échange de bonnes pratiques ; </a:t>
            </a:r>
          </a:p>
          <a:p>
            <a:pPr lvl="1" algn="just"/>
            <a:r>
              <a:rPr lang="fr-FR" dirty="0">
                <a:latin typeface="Verdana 2" panose="020B0604020202020204" charset="0"/>
                <a:cs typeface="Verdana 2" panose="020B0604020202020204" charset="0"/>
              </a:rPr>
              <a:t>Soutenir le processus d'harmonisation des politiques et des préoccupations commerciales inter/extrarégionales ;</a:t>
            </a:r>
          </a:p>
          <a:p>
            <a:pPr lvl="1" algn="just"/>
            <a:r>
              <a:rPr lang="fr-FR" dirty="0">
                <a:latin typeface="Verdana 2" panose="020B0604020202020204" charset="0"/>
                <a:cs typeface="Verdana 2" panose="020B0604020202020204" charset="0"/>
              </a:rPr>
              <a:t>Trouver des solutions techniques et spécifiques aux défis de mise en œuvre</a:t>
            </a:r>
          </a:p>
          <a:p>
            <a:pPr algn="just"/>
            <a:endParaRPr lang="en-US" dirty="0">
              <a:latin typeface="Verdana 2" panose="020B0604020202020204" charset="0"/>
              <a:cs typeface="Verdana 2" panose="020B0604020202020204" charset="0"/>
            </a:endParaRPr>
          </a:p>
          <a:p>
            <a:pPr marL="514350" indent="-457200" algn="just"/>
            <a:endParaRPr lang="en-US" dirty="0">
              <a:latin typeface="Verdana 2" panose="020B0604020202020204" charset="0"/>
              <a:cs typeface="Verdana 2" panose="020B0604020202020204" charset="0"/>
            </a:endParaRPr>
          </a:p>
          <a:p>
            <a:pPr marL="514350" indent="-457200" algn="just"/>
            <a:endParaRPr lang="en-US" dirty="0">
              <a:latin typeface="Verdana 2" panose="020B0604020202020204" charset="0"/>
              <a:cs typeface="Verdana 2" panose="020B0604020202020204" charset="0"/>
            </a:endParaRPr>
          </a:p>
        </p:txBody>
      </p:sp>
      <p:sp>
        <p:nvSpPr>
          <p:cNvPr id="8" name="Freeform 7">
            <a:extLst>
              <a:ext uri="{FF2B5EF4-FFF2-40B4-BE49-F238E27FC236}">
                <a16:creationId xmlns:a16="http://schemas.microsoft.com/office/drawing/2014/main" id="{A6726028-2C4C-547F-285D-B6245827114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9" name="Freeform 8">
            <a:extLst>
              <a:ext uri="{FF2B5EF4-FFF2-40B4-BE49-F238E27FC236}">
                <a16:creationId xmlns:a16="http://schemas.microsoft.com/office/drawing/2014/main" id="{E6596D03-07C0-211A-5806-68A1A7DC684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0" name="Freeform 9">
            <a:extLst>
              <a:ext uri="{FF2B5EF4-FFF2-40B4-BE49-F238E27FC236}">
                <a16:creationId xmlns:a16="http://schemas.microsoft.com/office/drawing/2014/main" id="{76B46487-53ED-B4FA-C12E-5DEB35B02B4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6" name="Titre 1">
            <a:extLst>
              <a:ext uri="{FF2B5EF4-FFF2-40B4-BE49-F238E27FC236}">
                <a16:creationId xmlns:a16="http://schemas.microsoft.com/office/drawing/2014/main" id="{EC74B239-7257-BB18-6C77-4808B542162D}"/>
              </a:ext>
            </a:extLst>
          </p:cNvPr>
          <p:cNvSpPr txBox="1">
            <a:spLocks/>
          </p:cNvSpPr>
          <p:nvPr/>
        </p:nvSpPr>
        <p:spPr>
          <a:xfrm>
            <a:off x="1523998" y="615411"/>
            <a:ext cx="1455420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Fonction et objectifs du GTE</a:t>
            </a:r>
            <a:endParaRPr lang="fr-BE" dirty="0">
              <a:ea typeface="Calibri"/>
              <a:cs typeface="Calibri"/>
            </a:endParaRPr>
          </a:p>
        </p:txBody>
      </p:sp>
      <p:cxnSp>
        <p:nvCxnSpPr>
          <p:cNvPr id="7" name="Straight Connector 6">
            <a:extLst>
              <a:ext uri="{FF2B5EF4-FFF2-40B4-BE49-F238E27FC236}">
                <a16:creationId xmlns:a16="http://schemas.microsoft.com/office/drawing/2014/main" id="{9CEBE398-4453-72F7-F1DB-C030C6DB6071}"/>
              </a:ext>
            </a:extLst>
          </p:cNvPr>
          <p:cNvCxnSpPr>
            <a:cxnSpLocks/>
          </p:cNvCxnSpPr>
          <p:nvPr/>
        </p:nvCxnSpPr>
        <p:spPr>
          <a:xfrm>
            <a:off x="1523998" y="19431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E7789845-2764-E824-F1E2-0C9F5ECDF2FF}"/>
              </a:ext>
            </a:extLst>
          </p:cNvPr>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42</a:t>
            </a:r>
          </a:p>
        </p:txBody>
      </p:sp>
    </p:spTree>
    <p:extLst>
      <p:ext uri="{BB962C8B-B14F-4D97-AF65-F5344CB8AC3E}">
        <p14:creationId xmlns:p14="http://schemas.microsoft.com/office/powerpoint/2010/main" val="2320148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C81F9-C2A2-C541-F8BB-ACAC5B6A7591}"/>
            </a:ext>
          </a:extLst>
        </p:cNvPr>
        <p:cNvGrpSpPr/>
        <p:nvPr/>
      </p:nvGrpSpPr>
      <p:grpSpPr>
        <a:xfrm>
          <a:off x="0" y="0"/>
          <a:ext cx="0" cy="0"/>
          <a:chOff x="0" y="0"/>
          <a:chExt cx="0" cy="0"/>
        </a:xfrm>
      </p:grpSpPr>
      <p:sp>
        <p:nvSpPr>
          <p:cNvPr id="3" name="Espace réservé du contenu 5">
            <a:extLst>
              <a:ext uri="{FF2B5EF4-FFF2-40B4-BE49-F238E27FC236}">
                <a16:creationId xmlns:a16="http://schemas.microsoft.com/office/drawing/2014/main" id="{6870A444-CAB0-B37B-E673-DF769DF6CA25}"/>
              </a:ext>
            </a:extLst>
          </p:cNvPr>
          <p:cNvSpPr>
            <a:spLocks noGrp="1"/>
          </p:cNvSpPr>
          <p:nvPr>
            <p:ph idx="1"/>
          </p:nvPr>
        </p:nvSpPr>
        <p:spPr>
          <a:xfrm>
            <a:off x="1538746" y="2628900"/>
            <a:ext cx="14554201" cy="5897894"/>
          </a:xfrm>
        </p:spPr>
        <p:txBody>
          <a:bodyPr>
            <a:normAutofit/>
          </a:bodyPr>
          <a:lstStyle/>
          <a:p>
            <a:pPr marL="514350" indent="-457200"/>
            <a:endParaRPr lang="fr-FR" dirty="0">
              <a:latin typeface="Verdana 2" panose="020B0604020202020204" charset="0"/>
              <a:cs typeface="Verdana 2" panose="020B0604020202020204" charset="0"/>
            </a:endParaRPr>
          </a:p>
          <a:p>
            <a:pPr marL="514350" indent="-457200"/>
            <a:r>
              <a:rPr lang="fr-FR" dirty="0">
                <a:latin typeface="Verdana 2" panose="020B0604020202020204" charset="0"/>
                <a:cs typeface="Verdana 2" panose="020B0604020202020204" charset="0"/>
              </a:rPr>
              <a:t>Entre 1 et 5 représentants de chaque État insulaire, issus des ministères ou agissant en tant qu'experts de l’économie circulaire ; </a:t>
            </a:r>
          </a:p>
          <a:p>
            <a:pPr marL="57150" indent="0">
              <a:buNone/>
            </a:pPr>
            <a:endParaRPr lang="fr-FR" dirty="0">
              <a:latin typeface="Verdana 2" panose="020B0604020202020204" charset="0"/>
              <a:cs typeface="Verdana 2" panose="020B0604020202020204" charset="0"/>
            </a:endParaRPr>
          </a:p>
          <a:p>
            <a:pPr marL="514350" indent="-457200"/>
            <a:r>
              <a:rPr lang="fr-FR" dirty="0">
                <a:latin typeface="Verdana 2" panose="020B0604020202020204" charset="0"/>
                <a:cs typeface="Verdana 2" panose="020B0604020202020204" charset="0"/>
              </a:rPr>
              <a:t>Des partenaires stratégiques tels que la Commission de l'Union africaine, les représentants des CER, la Banque africaine de Développement ou l'Union européenne.</a:t>
            </a:r>
          </a:p>
          <a:p>
            <a:pPr marL="57150" indent="0">
              <a:buNone/>
            </a:pPr>
            <a:endParaRPr lang="fr-FR" dirty="0">
              <a:latin typeface="Verdana 2" panose="020B0604020202020204" charset="0"/>
              <a:cs typeface="Verdana 2" panose="020B0604020202020204" charset="0"/>
            </a:endParaRPr>
          </a:p>
          <a:p>
            <a:pPr marL="514350" indent="-457200"/>
            <a:r>
              <a:rPr lang="fr-FR" dirty="0">
                <a:latin typeface="Verdana 2" panose="020B0604020202020204" charset="0"/>
                <a:cs typeface="Verdana 2" panose="020B0604020202020204" charset="0"/>
              </a:rPr>
              <a:t>2 représentants de la COI, agissant en tant que coordinateurs.</a:t>
            </a:r>
            <a:endParaRPr lang="en-US" dirty="0">
              <a:latin typeface="Verdana 2" panose="020B0604020202020204" charset="0"/>
              <a:cs typeface="Verdana 2" panose="020B0604020202020204" charset="0"/>
            </a:endParaRPr>
          </a:p>
        </p:txBody>
      </p:sp>
      <p:sp>
        <p:nvSpPr>
          <p:cNvPr id="6" name="Freeform 7">
            <a:extLst>
              <a:ext uri="{FF2B5EF4-FFF2-40B4-BE49-F238E27FC236}">
                <a16:creationId xmlns:a16="http://schemas.microsoft.com/office/drawing/2014/main" id="{3DD8470E-BCC6-FAFA-B408-E619B7957A0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27DA9D1A-F1D3-0345-A916-34AB09F3215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AA516D72-5FFB-F553-1D80-10A1FA9F20E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CA5BDC8F-F260-50B2-B861-D3682D7BFCB1}"/>
              </a:ext>
            </a:extLst>
          </p:cNvPr>
          <p:cNvCxnSpPr>
            <a:cxnSpLocks/>
          </p:cNvCxnSpPr>
          <p:nvPr/>
        </p:nvCxnSpPr>
        <p:spPr>
          <a:xfrm>
            <a:off x="1523998" y="19431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1E2CE721-3DBF-1737-F4F4-9C26D6964473}"/>
              </a:ext>
            </a:extLst>
          </p:cNvPr>
          <p:cNvSpPr txBox="1">
            <a:spLocks/>
          </p:cNvSpPr>
          <p:nvPr/>
        </p:nvSpPr>
        <p:spPr>
          <a:xfrm>
            <a:off x="1523998" y="615411"/>
            <a:ext cx="1455420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Composition du GTE</a:t>
            </a:r>
            <a:endParaRPr lang="fr-BE" dirty="0">
              <a:ea typeface="Calibri"/>
              <a:cs typeface="Calibri"/>
            </a:endParaRPr>
          </a:p>
        </p:txBody>
      </p:sp>
      <p:sp>
        <p:nvSpPr>
          <p:cNvPr id="11" name="TextBox 15">
            <a:extLst>
              <a:ext uri="{FF2B5EF4-FFF2-40B4-BE49-F238E27FC236}">
                <a16:creationId xmlns:a16="http://schemas.microsoft.com/office/drawing/2014/main" id="{E7A01693-13B4-0088-239D-A2FEF146AA67}"/>
              </a:ext>
            </a:extLst>
          </p:cNvPr>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43</a:t>
            </a:r>
          </a:p>
        </p:txBody>
      </p:sp>
    </p:spTree>
    <p:extLst>
      <p:ext uri="{BB962C8B-B14F-4D97-AF65-F5344CB8AC3E}">
        <p14:creationId xmlns:p14="http://schemas.microsoft.com/office/powerpoint/2010/main" val="633755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C0DB9-1401-4A9A-8E8B-FFBFF8751719}"/>
            </a:ext>
          </a:extLst>
        </p:cNvPr>
        <p:cNvGrpSpPr/>
        <p:nvPr/>
      </p:nvGrpSpPr>
      <p:grpSpPr>
        <a:xfrm>
          <a:off x="0" y="0"/>
          <a:ext cx="0" cy="0"/>
          <a:chOff x="0" y="0"/>
          <a:chExt cx="0" cy="0"/>
        </a:xfrm>
      </p:grpSpPr>
      <p:pic>
        <p:nvPicPr>
          <p:cNvPr id="8" name="Image 7" descr="Une image contenant texte, Rectangle, ligne, Parallèle&#10;&#10;Description générée automatiquement">
            <a:extLst>
              <a:ext uri="{FF2B5EF4-FFF2-40B4-BE49-F238E27FC236}">
                <a16:creationId xmlns:a16="http://schemas.microsoft.com/office/drawing/2014/main" id="{4BC41447-D627-B076-523D-A16B37BEB3F9}"/>
              </a:ext>
            </a:extLst>
          </p:cNvPr>
          <p:cNvPicPr>
            <a:picLocks noChangeAspect="1"/>
          </p:cNvPicPr>
          <p:nvPr/>
        </p:nvPicPr>
        <p:blipFill rotWithShape="1">
          <a:blip r:embed="rId2">
            <a:extLst>
              <a:ext uri="{28A0092B-C50C-407E-A947-70E740481C1C}">
                <a14:useLocalDpi xmlns:a14="http://schemas.microsoft.com/office/drawing/2010/main" val="0"/>
              </a:ext>
            </a:extLst>
          </a:blip>
          <a:srcRect l="10021" t="21772" r="10384" b="22166"/>
          <a:stretch/>
        </p:blipFill>
        <p:spPr bwMode="auto">
          <a:xfrm>
            <a:off x="1409699" y="2093343"/>
            <a:ext cx="14554201" cy="6876333"/>
          </a:xfrm>
          <a:prstGeom prst="rect">
            <a:avLst/>
          </a:prstGeom>
          <a:solidFill>
            <a:schemeClr val="accent5"/>
          </a:solidFill>
          <a:ln>
            <a:noFill/>
          </a:ln>
          <a:extLst>
            <a:ext uri="{53640926-AAD7-44D8-BBD7-CCE9431645EC}">
              <a14:shadowObscured xmlns:a14="http://schemas.microsoft.com/office/drawing/2010/main"/>
            </a:ext>
          </a:extLst>
        </p:spPr>
      </p:pic>
      <p:sp>
        <p:nvSpPr>
          <p:cNvPr id="3" name="Freeform 7">
            <a:extLst>
              <a:ext uri="{FF2B5EF4-FFF2-40B4-BE49-F238E27FC236}">
                <a16:creationId xmlns:a16="http://schemas.microsoft.com/office/drawing/2014/main" id="{A3672E11-F2B8-593D-92A3-8F1980F759F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4F42574A-5956-C090-30F7-FB3174C772F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F885FD60-3C69-81EE-81AA-77EB00BF87C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29226964-0D8C-C255-DD54-2832CF4CAF0C}"/>
              </a:ext>
            </a:extLst>
          </p:cNvPr>
          <p:cNvCxnSpPr>
            <a:cxnSpLocks/>
          </p:cNvCxnSpPr>
          <p:nvPr/>
        </p:nvCxnSpPr>
        <p:spPr>
          <a:xfrm>
            <a:off x="1523998" y="19431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re 1">
            <a:extLst>
              <a:ext uri="{FF2B5EF4-FFF2-40B4-BE49-F238E27FC236}">
                <a16:creationId xmlns:a16="http://schemas.microsoft.com/office/drawing/2014/main" id="{70A7CEC8-BA30-20DF-338C-1FE09D373652}"/>
              </a:ext>
            </a:extLst>
          </p:cNvPr>
          <p:cNvSpPr txBox="1">
            <a:spLocks/>
          </p:cNvSpPr>
          <p:nvPr/>
        </p:nvSpPr>
        <p:spPr>
          <a:xfrm>
            <a:off x="1523998" y="615411"/>
            <a:ext cx="14554201"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Structure de gouvernance </a:t>
            </a:r>
          </a:p>
          <a:p>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de la Feuille de route de l’EC</a:t>
            </a:r>
            <a:endParaRPr lang="fr-BE" dirty="0">
              <a:ea typeface="Calibri"/>
              <a:cs typeface="Calibri"/>
            </a:endParaRPr>
          </a:p>
        </p:txBody>
      </p:sp>
      <p:sp>
        <p:nvSpPr>
          <p:cNvPr id="11" name="TextBox 15">
            <a:extLst>
              <a:ext uri="{FF2B5EF4-FFF2-40B4-BE49-F238E27FC236}">
                <a16:creationId xmlns:a16="http://schemas.microsoft.com/office/drawing/2014/main" id="{5FD8722C-54D9-77A8-034F-0C30EF2A1D61}"/>
              </a:ext>
            </a:extLst>
          </p:cNvPr>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44</a:t>
            </a:r>
          </a:p>
        </p:txBody>
      </p:sp>
    </p:spTree>
    <p:extLst>
      <p:ext uri="{BB962C8B-B14F-4D97-AF65-F5344CB8AC3E}">
        <p14:creationId xmlns:p14="http://schemas.microsoft.com/office/powerpoint/2010/main" val="2685089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D7FA3-E414-301D-3A2B-66F85FCD453D}"/>
            </a:ext>
          </a:extLst>
        </p:cNvPr>
        <p:cNvGrpSpPr/>
        <p:nvPr/>
      </p:nvGrpSpPr>
      <p:grpSpPr>
        <a:xfrm>
          <a:off x="0" y="0"/>
          <a:ext cx="0" cy="0"/>
          <a:chOff x="0" y="0"/>
          <a:chExt cx="0" cy="0"/>
        </a:xfrm>
      </p:grpSpPr>
      <p:graphicFrame>
        <p:nvGraphicFramePr>
          <p:cNvPr id="10" name="Tableau 9">
            <a:extLst>
              <a:ext uri="{FF2B5EF4-FFF2-40B4-BE49-F238E27FC236}">
                <a16:creationId xmlns:a16="http://schemas.microsoft.com/office/drawing/2014/main" id="{472EAFC5-4DE5-C5D3-5309-2FEF7FA34B7E}"/>
              </a:ext>
            </a:extLst>
          </p:cNvPr>
          <p:cNvGraphicFramePr>
            <a:graphicFrameLocks noGrp="1"/>
          </p:cNvGraphicFramePr>
          <p:nvPr>
            <p:extLst>
              <p:ext uri="{D42A27DB-BD31-4B8C-83A1-F6EECF244321}">
                <p14:modId xmlns:p14="http://schemas.microsoft.com/office/powerpoint/2010/main" val="1456943788"/>
              </p:ext>
            </p:extLst>
          </p:nvPr>
        </p:nvGraphicFramePr>
        <p:xfrm>
          <a:off x="862782" y="1409701"/>
          <a:ext cx="15367818" cy="8118775"/>
        </p:xfrm>
        <a:graphic>
          <a:graphicData uri="http://schemas.openxmlformats.org/drawingml/2006/table">
            <a:tbl>
              <a:tblPr firstRow="1" firstCol="1" bandRow="1">
                <a:tableStyleId>{5C22544A-7EE6-4342-B048-85BDC9FD1C3A}</a:tableStyleId>
              </a:tblPr>
              <a:tblGrid>
                <a:gridCol w="1976701">
                  <a:extLst>
                    <a:ext uri="{9D8B030D-6E8A-4147-A177-3AD203B41FA5}">
                      <a16:colId xmlns:a16="http://schemas.microsoft.com/office/drawing/2014/main" val="2146976447"/>
                    </a:ext>
                  </a:extLst>
                </a:gridCol>
                <a:gridCol w="2906538">
                  <a:extLst>
                    <a:ext uri="{9D8B030D-6E8A-4147-A177-3AD203B41FA5}">
                      <a16:colId xmlns:a16="http://schemas.microsoft.com/office/drawing/2014/main" val="2421351581"/>
                    </a:ext>
                  </a:extLst>
                </a:gridCol>
                <a:gridCol w="10484579">
                  <a:extLst>
                    <a:ext uri="{9D8B030D-6E8A-4147-A177-3AD203B41FA5}">
                      <a16:colId xmlns:a16="http://schemas.microsoft.com/office/drawing/2014/main" val="2446616308"/>
                    </a:ext>
                  </a:extLst>
                </a:gridCol>
              </a:tblGrid>
              <a:tr h="318034">
                <a:tc>
                  <a:txBody>
                    <a:bodyPr/>
                    <a:lstStyle/>
                    <a:p>
                      <a:pPr algn="just">
                        <a:lnSpc>
                          <a:spcPct val="107000"/>
                        </a:lnSpc>
                        <a:spcAft>
                          <a:spcPts val="600"/>
                        </a:spcAft>
                      </a:pPr>
                      <a:r>
                        <a:rPr lang="fr-FR" sz="1800" kern="100" dirty="0">
                          <a:effectLst/>
                          <a:latin typeface="Verdana 2" panose="020B0604020202020204" charset="0"/>
                          <a:cs typeface="Verdana 2" panose="020B0604020202020204" charset="0"/>
                        </a:rPr>
                        <a:t>Date</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just">
                        <a:lnSpc>
                          <a:spcPct val="107000"/>
                        </a:lnSpc>
                        <a:spcAft>
                          <a:spcPts val="600"/>
                        </a:spcAft>
                      </a:pPr>
                      <a:r>
                        <a:rPr lang="fr-FR" sz="1800" kern="100" dirty="0">
                          <a:effectLst/>
                          <a:latin typeface="Verdana 2" panose="020B0604020202020204" charset="0"/>
                          <a:cs typeface="Verdana 2" panose="020B0604020202020204" charset="0"/>
                        </a:rPr>
                        <a:t>Activité</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just">
                        <a:lnSpc>
                          <a:spcPct val="107000"/>
                        </a:lnSpc>
                        <a:spcAft>
                          <a:spcPts val="600"/>
                        </a:spcAft>
                      </a:pPr>
                      <a:r>
                        <a:rPr lang="fr-FR" sz="1800" kern="100" dirty="0">
                          <a:effectLst/>
                          <a:latin typeface="Verdana 2" panose="020B0604020202020204" charset="0"/>
                          <a:cs typeface="Verdana 2" panose="020B0604020202020204" charset="0"/>
                        </a:rPr>
                        <a:t>Détails</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extLst>
                  <a:ext uri="{0D108BD9-81ED-4DB2-BD59-A6C34878D82A}">
                    <a16:rowId xmlns:a16="http://schemas.microsoft.com/office/drawing/2014/main" val="3008328730"/>
                  </a:ext>
                </a:extLst>
              </a:tr>
              <a:tr h="1011355">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28 janvier 2025</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Lancement et initiation du GTE EC </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Présentation de la raison d'être du GTE EC. </a:t>
                      </a:r>
                      <a:endParaRPr lang="en-BE" sz="1800" kern="100" dirty="0">
                        <a:effectLst/>
                        <a:latin typeface="Verdana 2" panose="020B0604020202020204" charset="0"/>
                        <a:cs typeface="Verdana 2" panose="020B0604020202020204" charset="0"/>
                      </a:endParaRPr>
                    </a:p>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Partager les attentes et les engagements des membres du GTE EC.</a:t>
                      </a:r>
                      <a:endParaRPr lang="en-BE" sz="1800" kern="100" dirty="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dirty="0">
                          <a:effectLst/>
                          <a:latin typeface="Verdana 2" panose="020B0604020202020204" charset="0"/>
                          <a:cs typeface="Verdana 2" panose="020B0604020202020204" charset="0"/>
                        </a:rPr>
                        <a:t>Discussion de la composition finale GTE EC.</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594515204"/>
                  </a:ext>
                </a:extLst>
              </a:tr>
              <a:tr h="1521220">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Mars 2025 </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Première réunion officielle semestrielle du GTE EC </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a:effectLst/>
                          <a:latin typeface="Verdana 2" panose="020B0604020202020204" charset="0"/>
                          <a:cs typeface="Verdana 2" panose="020B0604020202020204" charset="0"/>
                        </a:rPr>
                        <a:t>Présentation de la raison d'être du GTE EC. </a:t>
                      </a:r>
                      <a:endParaRPr lang="en-BE" sz="1800" kern="100">
                        <a:effectLst/>
                        <a:latin typeface="Verdana 2" panose="020B0604020202020204" charset="0"/>
                        <a:cs typeface="Verdana 2" panose="020B0604020202020204" charset="0"/>
                      </a:endParaRPr>
                    </a:p>
                    <a:p>
                      <a:pPr marL="228600" lvl="0" indent="-228600" algn="l">
                        <a:lnSpc>
                          <a:spcPct val="107000"/>
                        </a:lnSpc>
                        <a:buFont typeface="Montserrat" panose="00000500000000000000" pitchFamily="2" charset="0"/>
                        <a:buChar char="-"/>
                      </a:pPr>
                      <a:r>
                        <a:rPr lang="fr-FR" sz="1800" kern="100">
                          <a:effectLst/>
                          <a:latin typeface="Verdana 2" panose="020B0604020202020204" charset="0"/>
                          <a:cs typeface="Verdana 2" panose="020B0604020202020204" charset="0"/>
                        </a:rPr>
                        <a:t>Expliquer le dispositif institutionnel, la gouvernance et la structure, ainsi que les rôles et responsabilités qui y sont associés.</a:t>
                      </a:r>
                      <a:endParaRPr lang="en-BE" sz="1800" kern="100">
                        <a:effectLst/>
                        <a:latin typeface="Verdana 2" panose="020B0604020202020204" charset="0"/>
                        <a:cs typeface="Verdana 2" panose="020B0604020202020204" charset="0"/>
                      </a:endParaRPr>
                    </a:p>
                    <a:p>
                      <a:pPr marL="228600" lvl="0" indent="-228600" algn="l">
                        <a:lnSpc>
                          <a:spcPct val="107000"/>
                        </a:lnSpc>
                        <a:buFont typeface="Montserrat" panose="00000500000000000000" pitchFamily="2" charset="0"/>
                        <a:buChar char="-"/>
                      </a:pPr>
                      <a:r>
                        <a:rPr lang="fr-FR" sz="1800" kern="100">
                          <a:effectLst/>
                          <a:latin typeface="Verdana 2" panose="020B0604020202020204" charset="0"/>
                          <a:cs typeface="Verdana 2" panose="020B0604020202020204" charset="0"/>
                        </a:rPr>
                        <a:t>Établir un plan de travail pour les cinq prochaines années.</a:t>
                      </a:r>
                      <a:endParaRPr lang="en-BE" sz="1800" kern="10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a:effectLst/>
                          <a:latin typeface="Verdana 2" panose="020B0604020202020204" charset="0"/>
                          <a:cs typeface="Verdana 2" panose="020B0604020202020204" charset="0"/>
                        </a:rPr>
                        <a:t>Définition des sous-groupes de travail et de leur composition.</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3630442584"/>
                  </a:ext>
                </a:extLst>
              </a:tr>
              <a:tr h="1197411">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Avril 2025 (ou d</a:t>
                      </a:r>
                      <a:r>
                        <a:rPr lang="fr-BE" sz="1800" kern="100" dirty="0">
                          <a:effectLst/>
                          <a:latin typeface="Verdana 2" panose="020B0604020202020204" charset="0"/>
                          <a:cs typeface="Verdana 2" panose="020B0604020202020204" charset="0"/>
                        </a:rPr>
                        <a:t>ès que l’unité d’EC est créée</a:t>
                      </a:r>
                      <a:r>
                        <a:rPr lang="en-US" sz="1800" kern="100" dirty="0">
                          <a:effectLst/>
                          <a:latin typeface="Verdana 2" panose="020B0604020202020204" charset="0"/>
                          <a:cs typeface="Verdana 2" panose="020B0604020202020204" charset="0"/>
                        </a:rPr>
                        <a:t>)</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Réunion d'alignement entre l'unité d’EC et le GTE EC</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endParaRPr lang="fr-FR" sz="1800" kern="100" dirty="0">
                        <a:effectLst/>
                        <a:latin typeface="Verdana 2" panose="020B0604020202020204" charset="0"/>
                        <a:cs typeface="Verdana 2" panose="020B0604020202020204" charset="0"/>
                      </a:endParaRPr>
                    </a:p>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Rendre compte des progrès réalisés de part et d'autre.</a:t>
                      </a:r>
                      <a:endParaRPr lang="en-BE" sz="1800" kern="100" dirty="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dirty="0">
                          <a:effectLst/>
                          <a:latin typeface="Verdana 2" panose="020B0604020202020204" charset="0"/>
                          <a:cs typeface="Verdana 2" panose="020B0604020202020204" charset="0"/>
                        </a:rPr>
                        <a:t>Aligner les activités stratégiques les unes sur les autres.</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1758539491"/>
                  </a:ext>
                </a:extLst>
              </a:tr>
              <a:tr h="988138">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Entre mars et août 2025</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Réunions des sous-groupes de travail</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Définir les étapes concrètes de la mise en œuvre de leurs actions et leur calendrier.</a:t>
                      </a:r>
                      <a:endParaRPr lang="en-BE" sz="1800" kern="100" dirty="0">
                        <a:effectLst/>
                        <a:latin typeface="Verdana 2" panose="020B0604020202020204" charset="0"/>
                        <a:cs typeface="Verdana 2" panose="020B0604020202020204" charset="0"/>
                      </a:endParaRPr>
                    </a:p>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Consulter d'autres partenaires, experts et parties prenantes pour obtenir leur contribution.</a:t>
                      </a:r>
                      <a:endParaRPr lang="en-BE" sz="1800" kern="100" dirty="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dirty="0">
                          <a:effectLst/>
                          <a:latin typeface="Verdana 2" panose="020B0604020202020204" charset="0"/>
                          <a:cs typeface="Verdana 2" panose="020B0604020202020204" charset="0"/>
                        </a:rPr>
                        <a:t>Préparer un cadre d'atténuation des risques pour la mise en œuvre des actions.</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4159939802"/>
                  </a:ext>
                </a:extLst>
              </a:tr>
              <a:tr h="892534">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Septembre 2025</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Deuxième réunion semestrielle du GTE EC </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a:effectLst/>
                          <a:latin typeface="Verdana 2" panose="020B0604020202020204" charset="0"/>
                          <a:cs typeface="Verdana 2" panose="020B0604020202020204" charset="0"/>
                        </a:rPr>
                        <a:t>Informer tous les membres des progrès réalisés au niveau de l'unité EC et des sous-groupes de travail.</a:t>
                      </a:r>
                      <a:endParaRPr lang="en-BE" sz="1800" kern="10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a:effectLst/>
                          <a:latin typeface="Verdana 2" panose="020B0604020202020204" charset="0"/>
                          <a:cs typeface="Verdana 2" panose="020B0604020202020204" charset="0"/>
                        </a:rPr>
                        <a:t>Apporter d'éventuelles modifications au plan de travail.</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3910262316"/>
                  </a:ext>
                </a:extLst>
              </a:tr>
              <a:tr h="675691">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Octobre 2025</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Réunion d'alignement entre l'unité EC et le GTE EC </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dirty="0">
                          <a:effectLst/>
                          <a:latin typeface="Verdana 2" panose="020B0604020202020204" charset="0"/>
                          <a:cs typeface="Verdana 2" panose="020B0604020202020204" charset="0"/>
                        </a:rPr>
                        <a:t>Rendre compte des progrès réalisés de part et d'autre.</a:t>
                      </a:r>
                      <a:endParaRPr lang="en-BE" sz="1800" kern="100" dirty="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dirty="0">
                          <a:effectLst/>
                          <a:latin typeface="Verdana 2" panose="020B0604020202020204" charset="0"/>
                          <a:cs typeface="Verdana 2" panose="020B0604020202020204" charset="0"/>
                        </a:rPr>
                        <a:t>Aligner les activités stratégiques les unes sur les autres.</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638446632"/>
                  </a:ext>
                </a:extLst>
              </a:tr>
              <a:tr h="1197411">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Entre octobre 2025 et février 2026</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Réunions des sous-groupes de travail</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228600" lvl="0" indent="-228600" algn="l">
                        <a:lnSpc>
                          <a:spcPct val="107000"/>
                        </a:lnSpc>
                        <a:buFont typeface="Montserrat" panose="00000500000000000000" pitchFamily="2" charset="0"/>
                        <a:buChar char="-"/>
                      </a:pPr>
                      <a:r>
                        <a:rPr lang="fr-FR" sz="1800" kern="100">
                          <a:effectLst/>
                          <a:latin typeface="Verdana 2" panose="020B0604020202020204" charset="0"/>
                          <a:cs typeface="Verdana 2" panose="020B0604020202020204" charset="0"/>
                        </a:rPr>
                        <a:t>Commencez à mettre en œuvre des mesures concrètes pour chaque action. </a:t>
                      </a:r>
                      <a:endParaRPr lang="en-BE" sz="1800" kern="100">
                        <a:effectLst/>
                        <a:latin typeface="Verdana 2" panose="020B0604020202020204" charset="0"/>
                        <a:cs typeface="Verdana 2" panose="020B0604020202020204" charset="0"/>
                      </a:endParaRPr>
                    </a:p>
                    <a:p>
                      <a:pPr marL="228600" lvl="0" indent="-228600" algn="l">
                        <a:lnSpc>
                          <a:spcPct val="107000"/>
                        </a:lnSpc>
                        <a:spcAft>
                          <a:spcPts val="600"/>
                        </a:spcAft>
                        <a:buFont typeface="Montserrat" panose="00000500000000000000" pitchFamily="2" charset="0"/>
                        <a:buChar char="-"/>
                      </a:pPr>
                      <a:r>
                        <a:rPr lang="fr-FR" sz="1800" kern="100">
                          <a:effectLst/>
                          <a:latin typeface="Verdana 2" panose="020B0604020202020204" charset="0"/>
                          <a:cs typeface="Verdana 2" panose="020B0604020202020204" charset="0"/>
                        </a:rPr>
                        <a:t>Consulter d'autres partenaires, experts et parties prenantes pour obtenir leur contribution et réaliser des notes conceptuelles à proposer aux bailleurs et autres partenaires financiers.</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3498618191"/>
                  </a:ext>
                </a:extLst>
              </a:tr>
              <a:tr h="316981">
                <a:tc>
                  <a:txBody>
                    <a:bodyPr/>
                    <a:lstStyle/>
                    <a:p>
                      <a:pPr algn="l">
                        <a:lnSpc>
                          <a:spcPct val="107000"/>
                        </a:lnSpc>
                        <a:spcAft>
                          <a:spcPts val="600"/>
                        </a:spcAft>
                      </a:pPr>
                      <a:r>
                        <a:rPr lang="fr-FR" sz="1800" kern="100" dirty="0">
                          <a:effectLst/>
                          <a:latin typeface="Verdana 2" panose="020B0604020202020204" charset="0"/>
                          <a:cs typeface="Verdana 2" panose="020B0604020202020204" charset="0"/>
                        </a:rPr>
                        <a:t>Etc. </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solidFill>
                      <a:schemeClr val="accent5"/>
                    </a:solidFill>
                  </a:tcPr>
                </a:tc>
                <a:tc>
                  <a:txBody>
                    <a:bodyPr/>
                    <a:lstStyle/>
                    <a:p>
                      <a:pPr algn="l">
                        <a:lnSpc>
                          <a:spcPct val="107000"/>
                        </a:lnSpc>
                        <a:spcAft>
                          <a:spcPts val="600"/>
                        </a:spcAft>
                      </a:pPr>
                      <a:r>
                        <a:rPr lang="fr-FR" sz="1800" kern="100">
                          <a:effectLst/>
                          <a:latin typeface="Verdana 2" panose="020B0604020202020204" charset="0"/>
                          <a:cs typeface="Verdana 2" panose="020B0604020202020204" charset="0"/>
                        </a:rPr>
                        <a:t> </a:t>
                      </a:r>
                      <a:endParaRPr lang="en-BE" sz="1800" kern="100">
                        <a:effectLst/>
                        <a:latin typeface="Verdana 2" panose="020B0604020202020204" charset="0"/>
                        <a:ea typeface="Aptos" panose="020B0004020202020204" pitchFamily="34" charset="0"/>
                        <a:cs typeface="Verdana 2" panose="020B0604020202020204" charset="0"/>
                      </a:endParaRPr>
                    </a:p>
                  </a:txBody>
                  <a:tcPr marL="20661" marR="20661" marT="0" marB="0"/>
                </a:tc>
                <a:tc>
                  <a:txBody>
                    <a:bodyPr/>
                    <a:lstStyle/>
                    <a:p>
                      <a:pPr marL="71755" algn="l">
                        <a:lnSpc>
                          <a:spcPct val="107000"/>
                        </a:lnSpc>
                        <a:spcAft>
                          <a:spcPts val="600"/>
                        </a:spcAft>
                      </a:pPr>
                      <a:r>
                        <a:rPr lang="fr-FR" sz="1800" kern="100" dirty="0">
                          <a:effectLst/>
                          <a:latin typeface="Verdana 2" panose="020B0604020202020204" charset="0"/>
                          <a:cs typeface="Verdana 2" panose="020B0604020202020204" charset="0"/>
                        </a:rPr>
                        <a:t> </a:t>
                      </a:r>
                      <a:endParaRPr lang="en-BE" sz="1800" kern="100" dirty="0">
                        <a:effectLst/>
                        <a:latin typeface="Verdana 2" panose="020B0604020202020204" charset="0"/>
                        <a:ea typeface="Aptos" panose="020B0004020202020204" pitchFamily="34" charset="0"/>
                        <a:cs typeface="Verdana 2" panose="020B0604020202020204" charset="0"/>
                      </a:endParaRPr>
                    </a:p>
                  </a:txBody>
                  <a:tcPr marL="20661" marR="20661" marT="0" marB="0"/>
                </a:tc>
                <a:extLst>
                  <a:ext uri="{0D108BD9-81ED-4DB2-BD59-A6C34878D82A}">
                    <a16:rowId xmlns:a16="http://schemas.microsoft.com/office/drawing/2014/main" val="2960031256"/>
                  </a:ext>
                </a:extLst>
              </a:tr>
            </a:tbl>
          </a:graphicData>
        </a:graphic>
      </p:graphicFrame>
      <p:sp>
        <p:nvSpPr>
          <p:cNvPr id="3" name="Freeform 7">
            <a:extLst>
              <a:ext uri="{FF2B5EF4-FFF2-40B4-BE49-F238E27FC236}">
                <a16:creationId xmlns:a16="http://schemas.microsoft.com/office/drawing/2014/main" id="{D368EA0B-1EA1-E5BC-CF0D-F07157F8371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4B3538F7-610D-C1A5-460D-FAC586EF5B8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E1234DC4-5061-6796-E585-DAC383B2899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59B556E3-C733-1DEE-99A0-82D49766849C}"/>
              </a:ext>
            </a:extLst>
          </p:cNvPr>
          <p:cNvCxnSpPr>
            <a:cxnSpLocks/>
          </p:cNvCxnSpPr>
          <p:nvPr/>
        </p:nvCxnSpPr>
        <p:spPr>
          <a:xfrm>
            <a:off x="1386107" y="11811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itre 1">
            <a:extLst>
              <a:ext uri="{FF2B5EF4-FFF2-40B4-BE49-F238E27FC236}">
                <a16:creationId xmlns:a16="http://schemas.microsoft.com/office/drawing/2014/main" id="{B07B48D1-3965-AA76-AD89-47829491E370}"/>
              </a:ext>
            </a:extLst>
          </p:cNvPr>
          <p:cNvSpPr txBox="1">
            <a:spLocks/>
          </p:cNvSpPr>
          <p:nvPr/>
        </p:nvSpPr>
        <p:spPr>
          <a:xfrm>
            <a:off x="887363" y="131134"/>
            <a:ext cx="1455420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spc="-97" dirty="0">
                <a:solidFill>
                  <a:srgbClr val="21B0C3"/>
                </a:solidFill>
                <a:latin typeface="Verdana" panose="020B0604030504040204" pitchFamily="34" charset="0"/>
                <a:ea typeface="Verdana" panose="020B0604030504040204" pitchFamily="34" charset="0"/>
                <a:cs typeface="Helvetica World Bold"/>
                <a:sym typeface="Helvetica World Bold"/>
              </a:rPr>
              <a:t>Plan de Travail 2025 du GTE</a:t>
            </a:r>
            <a:endParaRPr lang="fr-BE" dirty="0">
              <a:ea typeface="Calibri"/>
              <a:cs typeface="Calibri"/>
            </a:endParaRPr>
          </a:p>
        </p:txBody>
      </p:sp>
      <p:sp>
        <p:nvSpPr>
          <p:cNvPr id="11" name="TextBox 15">
            <a:extLst>
              <a:ext uri="{FF2B5EF4-FFF2-40B4-BE49-F238E27FC236}">
                <a16:creationId xmlns:a16="http://schemas.microsoft.com/office/drawing/2014/main" id="{75E50432-B52C-0D5B-F2A2-8F5CC02BF83C}"/>
              </a:ext>
            </a:extLst>
          </p:cNvPr>
          <p:cNvSpPr txBox="1"/>
          <p:nvPr/>
        </p:nvSpPr>
        <p:spPr>
          <a:xfrm>
            <a:off x="17060881" y="9784390"/>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45</a:t>
            </a:r>
          </a:p>
        </p:txBody>
      </p:sp>
    </p:spTree>
    <p:extLst>
      <p:ext uri="{BB962C8B-B14F-4D97-AF65-F5344CB8AC3E}">
        <p14:creationId xmlns:p14="http://schemas.microsoft.com/office/powerpoint/2010/main" val="1752293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167" b="-15167"/>
              </a:stretch>
            </a:blipFill>
          </p:spPr>
          <p:txBody>
            <a:bodyPr/>
            <a:lstStyle/>
            <a:p>
              <a:endParaRPr lang="LID4096"/>
            </a:p>
          </p:txBody>
        </p:sp>
      </p:grpSp>
      <p:grpSp>
        <p:nvGrpSpPr>
          <p:cNvPr id="4" name="Group 4"/>
          <p:cNvGrpSpPr/>
          <p:nvPr/>
        </p:nvGrpSpPr>
        <p:grpSpPr>
          <a:xfrm>
            <a:off x="0" y="2669524"/>
            <a:ext cx="5784076" cy="3761552"/>
            <a:chOff x="0" y="0"/>
            <a:chExt cx="1523378" cy="990697"/>
          </a:xfrm>
        </p:grpSpPr>
        <p:sp>
          <p:nvSpPr>
            <p:cNvPr id="5" name="Freeform 5"/>
            <p:cNvSpPr/>
            <p:nvPr/>
          </p:nvSpPr>
          <p:spPr>
            <a:xfrm>
              <a:off x="0" y="0"/>
              <a:ext cx="1523378" cy="990697"/>
            </a:xfrm>
            <a:custGeom>
              <a:avLst/>
              <a:gdLst/>
              <a:ahLst/>
              <a:cxnLst/>
              <a:rect l="l" t="t" r="r" b="b"/>
              <a:pathLst>
                <a:path w="1523378" h="990697">
                  <a:moveTo>
                    <a:pt x="6692" y="0"/>
                  </a:moveTo>
                  <a:lnTo>
                    <a:pt x="1516686" y="0"/>
                  </a:lnTo>
                  <a:cubicBezTo>
                    <a:pt x="1520382" y="0"/>
                    <a:pt x="1523378" y="2996"/>
                    <a:pt x="1523378" y="6692"/>
                  </a:cubicBezTo>
                  <a:lnTo>
                    <a:pt x="1523378" y="984004"/>
                  </a:lnTo>
                  <a:cubicBezTo>
                    <a:pt x="1523378" y="987700"/>
                    <a:pt x="1520382" y="990697"/>
                    <a:pt x="1516686" y="990697"/>
                  </a:cubicBezTo>
                  <a:lnTo>
                    <a:pt x="6692" y="990697"/>
                  </a:lnTo>
                  <a:cubicBezTo>
                    <a:pt x="2996" y="990697"/>
                    <a:pt x="0" y="987700"/>
                    <a:pt x="0" y="98400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028797"/>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3503026"/>
            <a:ext cx="5522351" cy="2094548"/>
          </a:xfrm>
          <a:prstGeom prst="rect">
            <a:avLst/>
          </a:prstGeom>
        </p:spPr>
        <p:txBody>
          <a:bodyPr wrap="square" lIns="0" tIns="0" rIns="0" bIns="0" rtlCol="0" anchor="t">
            <a:spAutoFit/>
          </a:bodyPr>
          <a:lstStyle/>
          <a:p>
            <a:pPr algn="ctr">
              <a:lnSpc>
                <a:spcPts val="5599"/>
              </a:lnSpc>
            </a:pPr>
            <a:r>
              <a:rPr lang="en-US" sz="4500" b="1" spc="-95" dirty="0">
                <a:solidFill>
                  <a:srgbClr val="FFFFFF"/>
                </a:solidFill>
                <a:latin typeface="Verdana" panose="020B0604030504040204" pitchFamily="34" charset="0"/>
                <a:ea typeface="Verdana" panose="020B0604030504040204" pitchFamily="34" charset="0"/>
                <a:cs typeface="Helvetica World Bold"/>
                <a:sym typeface="Helvetica World Bold"/>
              </a:rPr>
              <a:t>REMARQUES FINALES ET REMERCIEMENTS</a:t>
            </a:r>
          </a:p>
        </p:txBody>
      </p:sp>
      <p:grpSp>
        <p:nvGrpSpPr>
          <p:cNvPr id="11" name="Group 11"/>
          <p:cNvGrpSpPr/>
          <p:nvPr/>
        </p:nvGrpSpPr>
        <p:grpSpPr>
          <a:xfrm>
            <a:off x="12833801" y="-23867"/>
            <a:ext cx="5454199" cy="4176767"/>
            <a:chOff x="0" y="0"/>
            <a:chExt cx="1436497" cy="1286654"/>
          </a:xfrm>
        </p:grpSpPr>
        <p:sp>
          <p:nvSpPr>
            <p:cNvPr id="12" name="Freeform 12"/>
            <p:cNvSpPr/>
            <p:nvPr/>
          </p:nvSpPr>
          <p:spPr>
            <a:xfrm>
              <a:off x="0" y="0"/>
              <a:ext cx="1436497" cy="1286654"/>
            </a:xfrm>
            <a:custGeom>
              <a:avLst/>
              <a:gdLst/>
              <a:ahLst/>
              <a:cxnLst/>
              <a:rect l="l" t="t" r="r" b="b"/>
              <a:pathLst>
                <a:path w="1436497" h="1286654">
                  <a:moveTo>
                    <a:pt x="7097" y="0"/>
                  </a:moveTo>
                  <a:lnTo>
                    <a:pt x="1429400" y="0"/>
                  </a:lnTo>
                  <a:cubicBezTo>
                    <a:pt x="1433319" y="0"/>
                    <a:pt x="1436497" y="3178"/>
                    <a:pt x="1436497" y="7097"/>
                  </a:cubicBezTo>
                  <a:lnTo>
                    <a:pt x="1436497" y="1279557"/>
                  </a:lnTo>
                  <a:cubicBezTo>
                    <a:pt x="1436497" y="1283477"/>
                    <a:pt x="1433319" y="1286654"/>
                    <a:pt x="1429400" y="1286654"/>
                  </a:cubicBezTo>
                  <a:lnTo>
                    <a:pt x="7097" y="1286654"/>
                  </a:lnTo>
                  <a:cubicBezTo>
                    <a:pt x="3178" y="1286654"/>
                    <a:pt x="0" y="1283477"/>
                    <a:pt x="0" y="1279557"/>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1324754"/>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52302" y="305199"/>
            <a:ext cx="5224501" cy="3567451"/>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Intervenants</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Caroline TAGWIREYI,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fonctionnaire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principale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chargée de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l'atténuation</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du changement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climatique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Direction de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l'environnement</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durable et de l'économie bleue, CUA</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Nassim OULMANE, </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chef de la Section des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ressources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naturelles, de l’économie verte et de l’économie bleue, Division des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changements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climatiques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de la sécurité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alimentaire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et des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ressources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naturelles, CEA</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fr-FR"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Gilles RIBOUET, </a:t>
            </a:r>
            <a:r>
              <a:rPr lang="fr-FR"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responsable de la communication de la COI </a:t>
            </a:r>
          </a:p>
          <a:p>
            <a:pPr algn="just">
              <a:lnSpc>
                <a:spcPts val="1960"/>
              </a:lnSpc>
            </a:pPr>
            <a:endPar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endParaRPr>
          </a:p>
          <a:p>
            <a:pPr algn="just">
              <a:lnSpc>
                <a:spcPts val="1960"/>
              </a:lnSpc>
            </a:pP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Gilles RIBOUET</a:t>
            </a:r>
          </a:p>
        </p:txBody>
      </p:sp>
      <p:sp>
        <p:nvSpPr>
          <p:cNvPr id="15" name="TextBox 15"/>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ID40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1186</TotalTime>
  <Words>1912</Words>
  <Application>Microsoft Office PowerPoint</Application>
  <PresentationFormat>Custom</PresentationFormat>
  <Paragraphs>314</Paragraphs>
  <Slides>23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vt:lpstr>
      <vt:lpstr>Helvetica World Italics</vt:lpstr>
      <vt:lpstr>Montserrat</vt:lpstr>
      <vt:lpstr>Helvetica World</vt:lpstr>
      <vt:lpstr>Calibri</vt:lpstr>
      <vt:lpstr>Verdana 2</vt:lpstr>
      <vt:lpstr>Verdana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Le rôle d'une gouvernance efficace dans la mise en œuvre de l'économie circulaire</vt:lpstr>
      <vt:lpstr>Une structure de gouvernance efficace</vt:lpstr>
      <vt:lpstr>Obstacles à une gouvernance efficace  au niveau national</vt:lpstr>
      <vt:lpstr>Best practice examples</vt:lpstr>
      <vt:lpstr>La nécessité d'une structure de  gouvernance régionale</vt:lpstr>
      <vt:lpstr>La nécessité d'une structure de  gouvernance régionale</vt:lpstr>
      <vt:lpstr>La nécessité d'une structure de  gouvernance régionale</vt:lpstr>
      <vt:lpstr>L'unité d'économie circulaire du CIO</vt:lpstr>
      <vt:lpstr>Rôles de l'unité 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41</cp:revision>
  <dcterms:created xsi:type="dcterms:W3CDTF">2006-08-16T00:00:00Z</dcterms:created>
  <dcterms:modified xsi:type="dcterms:W3CDTF">2025-01-28T13:32:10Z</dcterms:modified>
  <dc:identifier>DAGc6dC93cE</dc:identifier>
</cp:coreProperties>
</file>