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x="18288000" cy="10287000"/>
  <p:notesSz cx="6858000" cy="9144000"/>
  <p:embeddedFontLst>
    <p:embeddedFont>
      <p:font typeface="TAN Mon Cheri" charset="1" panose="00000000000000000000"/>
      <p:regular r:id="rId13"/>
    </p:embeddedFont>
    <p:embeddedFont>
      <p:font typeface="Lexend Deca" charset="1" panose="00000000000000000000"/>
      <p:regular r:id="rId14"/>
    </p:embeddedFont>
    <p:embeddedFont>
      <p:font typeface="Nourd" charset="1" panose="00000500000000000000"/>
      <p:regular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12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Relationship Id="rId3" Target="../media/image16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Relationship Id="rId3" Target="../media/image18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Relationship Id="rId3" Target="../media/image16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19.png" Type="http://schemas.openxmlformats.org/officeDocument/2006/relationships/image"/><Relationship Id="rId7" Target="../media/image20.svg" Type="http://schemas.openxmlformats.org/officeDocument/2006/relationships/image"/><Relationship Id="rId8" Target="../media/image21.png" Type="http://schemas.openxmlformats.org/officeDocument/2006/relationships/image"/><Relationship Id="rId9" Target="../media/image22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B2F4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753314" y="7767820"/>
            <a:ext cx="12379369" cy="4813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F4F2E1"/>
                </a:solidFill>
                <a:latin typeface="TAN Mon Cheri"/>
                <a:ea typeface="TAN Mon Cheri"/>
                <a:cs typeface="TAN Mon Cheri"/>
                <a:sym typeface="TAN Mon Cheri"/>
              </a:rPr>
              <a:t>WORLD SUMMIT ON THE INFORMATION SOCIETY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2954316" y="2721538"/>
            <a:ext cx="12379369" cy="45788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125"/>
              </a:lnSpc>
            </a:pPr>
            <a:r>
              <a:rPr lang="en-US" sz="9399">
                <a:solidFill>
                  <a:srgbClr val="F4F2E1"/>
                </a:solidFill>
                <a:latin typeface="TAN Mon Cheri"/>
                <a:ea typeface="TAN Mon Cheri"/>
                <a:cs typeface="TAN Mon Cheri"/>
                <a:sym typeface="TAN Mon Cheri"/>
              </a:rPr>
              <a:t>DATA GOVERNANCE IN MOZAMBIQUE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4462393" y="6554792"/>
            <a:ext cx="4666268" cy="4114800"/>
          </a:xfrm>
          <a:custGeom>
            <a:avLst/>
            <a:gdLst/>
            <a:ahLst/>
            <a:cxnLst/>
            <a:rect r="r" b="b" t="t" l="l"/>
            <a:pathLst>
              <a:path h="4114800" w="4666268">
                <a:moveTo>
                  <a:pt x="0" y="0"/>
                </a:moveTo>
                <a:lnTo>
                  <a:pt x="4666268" y="0"/>
                </a:lnTo>
                <a:lnTo>
                  <a:pt x="466626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132683" y="-604675"/>
            <a:ext cx="4253234" cy="4284393"/>
          </a:xfrm>
          <a:custGeom>
            <a:avLst/>
            <a:gdLst/>
            <a:ahLst/>
            <a:cxnLst/>
            <a:rect r="r" b="b" t="t" l="l"/>
            <a:pathLst>
              <a:path h="4284393" w="4253234">
                <a:moveTo>
                  <a:pt x="0" y="0"/>
                </a:moveTo>
                <a:lnTo>
                  <a:pt x="4253234" y="0"/>
                </a:lnTo>
                <a:lnTo>
                  <a:pt x="4253234" y="4284393"/>
                </a:lnTo>
                <a:lnTo>
                  <a:pt x="0" y="42843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-1886643" y="5669892"/>
            <a:ext cx="5542224" cy="5884601"/>
          </a:xfrm>
          <a:custGeom>
            <a:avLst/>
            <a:gdLst/>
            <a:ahLst/>
            <a:cxnLst/>
            <a:rect r="r" b="b" t="t" l="l"/>
            <a:pathLst>
              <a:path h="5884601" w="5542224">
                <a:moveTo>
                  <a:pt x="0" y="0"/>
                </a:moveTo>
                <a:lnTo>
                  <a:pt x="5542224" y="0"/>
                </a:lnTo>
                <a:lnTo>
                  <a:pt x="5542224" y="5884600"/>
                </a:lnTo>
                <a:lnTo>
                  <a:pt x="0" y="58846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-1274444" y="-484526"/>
            <a:ext cx="5832291" cy="3138833"/>
          </a:xfrm>
          <a:custGeom>
            <a:avLst/>
            <a:gdLst/>
            <a:ahLst/>
            <a:cxnLst/>
            <a:rect r="r" b="b" t="t" l="l"/>
            <a:pathLst>
              <a:path h="3138833" w="5832291">
                <a:moveTo>
                  <a:pt x="0" y="0"/>
                </a:moveTo>
                <a:lnTo>
                  <a:pt x="5832291" y="0"/>
                </a:lnTo>
                <a:lnTo>
                  <a:pt x="5832291" y="3138833"/>
                </a:lnTo>
                <a:lnTo>
                  <a:pt x="0" y="313883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7622716" y="971550"/>
            <a:ext cx="4445098" cy="4813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F4F2E1"/>
                </a:solidFill>
                <a:latin typeface="TAN Mon Cheri"/>
                <a:ea typeface="TAN Mon Cheri"/>
                <a:cs typeface="TAN Mon Cheri"/>
                <a:sym typeface="TAN Mon Cheri"/>
              </a:rPr>
              <a:t>UNECA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5983433" y="2486275"/>
            <a:ext cx="338117" cy="338117"/>
          </a:xfrm>
          <a:custGeom>
            <a:avLst/>
            <a:gdLst/>
            <a:ahLst/>
            <a:cxnLst/>
            <a:rect r="r" b="b" t="t" l="l"/>
            <a:pathLst>
              <a:path h="338117" w="338117">
                <a:moveTo>
                  <a:pt x="0" y="0"/>
                </a:moveTo>
                <a:lnTo>
                  <a:pt x="338117" y="0"/>
                </a:lnTo>
                <a:lnTo>
                  <a:pt x="338117" y="338117"/>
                </a:lnTo>
                <a:lnTo>
                  <a:pt x="0" y="33811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B2F4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name="Table 2" id="2"/>
          <p:cNvGraphicFramePr>
            <a:graphicFrameLocks noGrp="true"/>
          </p:cNvGraphicFramePr>
          <p:nvPr/>
        </p:nvGraphicFramePr>
        <p:xfrm>
          <a:off x="1864134" y="2384658"/>
          <a:ext cx="6298684" cy="4980842"/>
        </p:xfrm>
        <a:graphic>
          <a:graphicData uri="http://schemas.openxmlformats.org/drawingml/2006/table">
            <a:tbl>
              <a:tblPr/>
              <a:tblGrid>
                <a:gridCol w="1193055"/>
                <a:gridCol w="4861025"/>
              </a:tblGrid>
              <a:tr h="1002637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F4F2E1"/>
                          </a:solidFill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03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F4F2E1"/>
                          </a:solidFill>
                          <a:latin typeface="Nourd"/>
                          <a:ea typeface="Nourd"/>
                          <a:cs typeface="Nourd"/>
                          <a:sym typeface="Nourd"/>
                        </a:rPr>
                        <a:t>Concept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02637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F4F2E1"/>
                          </a:solidFill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04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F4F2E1"/>
                          </a:solidFill>
                          <a:latin typeface="Nourd"/>
                          <a:ea typeface="Nourd"/>
                          <a:cs typeface="Nourd"/>
                          <a:sym typeface="Nourd"/>
                        </a:rPr>
                        <a:t>Continental Frameworks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02637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F4F2E1"/>
                          </a:solidFill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05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F4F2E1"/>
                          </a:solidFill>
                          <a:latin typeface="Nourd"/>
                          <a:ea typeface="Nourd"/>
                          <a:cs typeface="Nourd"/>
                          <a:sym typeface="Nourd"/>
                        </a:rPr>
                        <a:t>Data Governance Regulation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70294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939"/>
                        </a:lnSpc>
                        <a:defRPr/>
                      </a:pPr>
                      <a:r>
                        <a:rPr lang="en-US" sz="2099">
                          <a:solidFill>
                            <a:srgbClr val="F4F2E1"/>
                          </a:solidFill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06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F4F2E1"/>
                          </a:solidFill>
                          <a:latin typeface="Nourd"/>
                          <a:ea typeface="Nourd"/>
                          <a:cs typeface="Nourd"/>
                          <a:sym typeface="Nourd"/>
                        </a:rPr>
                        <a:t>Main points concern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02637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F4F2E1"/>
                          </a:solidFill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07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F4F2E1"/>
                          </a:solidFill>
                          <a:latin typeface="Nourd"/>
                          <a:ea typeface="Nourd"/>
                          <a:cs typeface="Nourd"/>
                          <a:sym typeface="Nourd"/>
                        </a:rPr>
                        <a:t>Key alignment actions</a:t>
                      </a:r>
                      <a:endParaRPr lang="en-US" sz="1100"/>
                    </a:p>
                  </a:txBody>
                  <a:tcPr marL="0" marR="0" marT="0" marB="0" anchor="ctr">
                    <a:lnL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name="Freeform 3" id="3"/>
          <p:cNvSpPr/>
          <p:nvPr/>
        </p:nvSpPr>
        <p:spPr>
          <a:xfrm flipH="false" flipV="false" rot="0">
            <a:off x="9144000" y="1427081"/>
            <a:ext cx="9207344" cy="7432838"/>
          </a:xfrm>
          <a:custGeom>
            <a:avLst/>
            <a:gdLst/>
            <a:ahLst/>
            <a:cxnLst/>
            <a:rect r="r" b="b" t="t" l="l"/>
            <a:pathLst>
              <a:path h="7432838" w="9207344">
                <a:moveTo>
                  <a:pt x="0" y="0"/>
                </a:moveTo>
                <a:lnTo>
                  <a:pt x="9207344" y="0"/>
                </a:lnTo>
                <a:lnTo>
                  <a:pt x="9207344" y="7432838"/>
                </a:lnTo>
                <a:lnTo>
                  <a:pt x="0" y="74328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2233411" y="1283751"/>
            <a:ext cx="6910589" cy="847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20"/>
              </a:lnSpc>
            </a:pPr>
            <a:r>
              <a:rPr lang="en-US" sz="5600">
                <a:solidFill>
                  <a:srgbClr val="F4F2E1"/>
                </a:solidFill>
                <a:latin typeface="TAN Mon Cheri"/>
                <a:ea typeface="TAN Mon Cheri"/>
                <a:cs typeface="TAN Mon Cheri"/>
                <a:sym typeface="TAN Mon Cheri"/>
              </a:rPr>
              <a:t>Agenda</a:t>
            </a:r>
          </a:p>
        </p:txBody>
      </p:sp>
    </p:spTree>
  </p:cSld>
  <p:clrMapOvr>
    <a:masterClrMapping/>
  </p:clrMapOvr>
  <p:transition spd="slow">
    <p:push dir="l"/>
  </p:transition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B2F4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256994" y="1189100"/>
            <a:ext cx="7774013" cy="2600761"/>
          </a:xfrm>
          <a:custGeom>
            <a:avLst/>
            <a:gdLst/>
            <a:ahLst/>
            <a:cxnLst/>
            <a:rect r="r" b="b" t="t" l="l"/>
            <a:pathLst>
              <a:path h="2600761" w="7774013">
                <a:moveTo>
                  <a:pt x="0" y="0"/>
                </a:moveTo>
                <a:lnTo>
                  <a:pt x="7774012" y="0"/>
                </a:lnTo>
                <a:lnTo>
                  <a:pt x="7774012" y="2600761"/>
                </a:lnTo>
                <a:lnTo>
                  <a:pt x="0" y="260076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true" rot="0">
            <a:off x="5256994" y="8099809"/>
            <a:ext cx="7774013" cy="2600761"/>
          </a:xfrm>
          <a:custGeom>
            <a:avLst/>
            <a:gdLst/>
            <a:ahLst/>
            <a:cxnLst/>
            <a:rect r="r" b="b" t="t" l="l"/>
            <a:pathLst>
              <a:path h="2600761" w="7774013">
                <a:moveTo>
                  <a:pt x="7774012" y="2600760"/>
                </a:moveTo>
                <a:lnTo>
                  <a:pt x="0" y="2600760"/>
                </a:lnTo>
                <a:lnTo>
                  <a:pt x="0" y="0"/>
                </a:lnTo>
                <a:lnTo>
                  <a:pt x="7774012" y="0"/>
                </a:lnTo>
                <a:lnTo>
                  <a:pt x="7774012" y="260076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4634612" y="5097110"/>
            <a:ext cx="9018775" cy="1695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20"/>
              </a:lnSpc>
            </a:pPr>
            <a:r>
              <a:rPr lang="en-US" sz="5600">
                <a:solidFill>
                  <a:srgbClr val="F4F2E1"/>
                </a:solidFill>
                <a:latin typeface="TAN Mon Cheri"/>
                <a:ea typeface="TAN Mon Cheri"/>
                <a:cs typeface="TAN Mon Cheri"/>
                <a:sym typeface="TAN Mon Cheri"/>
              </a:rPr>
              <a:t>Why worry about data governance?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7017383" y="-1505855"/>
            <a:ext cx="4253234" cy="4284393"/>
          </a:xfrm>
          <a:custGeom>
            <a:avLst/>
            <a:gdLst/>
            <a:ahLst/>
            <a:cxnLst/>
            <a:rect r="r" b="b" t="t" l="l"/>
            <a:pathLst>
              <a:path h="4284393" w="4253234">
                <a:moveTo>
                  <a:pt x="0" y="0"/>
                </a:moveTo>
                <a:lnTo>
                  <a:pt x="4253234" y="0"/>
                </a:lnTo>
                <a:lnTo>
                  <a:pt x="4253234" y="4284393"/>
                </a:lnTo>
                <a:lnTo>
                  <a:pt x="0" y="42843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  <p:transition spd="slow">
    <p:push dir="l"/>
  </p:transition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B2F4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420651" y="3816486"/>
            <a:ext cx="2850654" cy="1694843"/>
          </a:xfrm>
          <a:custGeom>
            <a:avLst/>
            <a:gdLst/>
            <a:ahLst/>
            <a:cxnLst/>
            <a:rect r="r" b="b" t="t" l="l"/>
            <a:pathLst>
              <a:path h="1694843" w="2850654">
                <a:moveTo>
                  <a:pt x="0" y="0"/>
                </a:moveTo>
                <a:lnTo>
                  <a:pt x="2850654" y="0"/>
                </a:lnTo>
                <a:lnTo>
                  <a:pt x="2850654" y="1694843"/>
                </a:lnTo>
                <a:lnTo>
                  <a:pt x="0" y="169484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479161" y="4663907"/>
            <a:ext cx="2850654" cy="1694843"/>
          </a:xfrm>
          <a:custGeom>
            <a:avLst/>
            <a:gdLst/>
            <a:ahLst/>
            <a:cxnLst/>
            <a:rect r="r" b="b" t="t" l="l"/>
            <a:pathLst>
              <a:path h="1694843" w="2850654">
                <a:moveTo>
                  <a:pt x="0" y="0"/>
                </a:moveTo>
                <a:lnTo>
                  <a:pt x="2850654" y="0"/>
                </a:lnTo>
                <a:lnTo>
                  <a:pt x="2850654" y="1694844"/>
                </a:lnTo>
                <a:lnTo>
                  <a:pt x="0" y="169484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537670" y="5630424"/>
            <a:ext cx="2850654" cy="1694843"/>
          </a:xfrm>
          <a:custGeom>
            <a:avLst/>
            <a:gdLst/>
            <a:ahLst/>
            <a:cxnLst/>
            <a:rect r="r" b="b" t="t" l="l"/>
            <a:pathLst>
              <a:path h="1694843" w="2850654">
                <a:moveTo>
                  <a:pt x="0" y="0"/>
                </a:moveTo>
                <a:lnTo>
                  <a:pt x="2850654" y="0"/>
                </a:lnTo>
                <a:lnTo>
                  <a:pt x="2850654" y="1694843"/>
                </a:lnTo>
                <a:lnTo>
                  <a:pt x="0" y="169484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613475" y="1028700"/>
            <a:ext cx="11061051" cy="847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20"/>
              </a:lnSpc>
            </a:pPr>
            <a:r>
              <a:rPr lang="en-US" sz="5600">
                <a:solidFill>
                  <a:srgbClr val="F4F2E1"/>
                </a:solidFill>
                <a:latin typeface="TAN Mon Cheri"/>
                <a:ea typeface="TAN Mon Cheri"/>
                <a:cs typeface="TAN Mon Cheri"/>
                <a:sym typeface="TAN Mon Cheri"/>
              </a:rPr>
              <a:t>Current Framework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1942479" y="5873247"/>
            <a:ext cx="3806998" cy="1980658"/>
            <a:chOff x="0" y="0"/>
            <a:chExt cx="5075997" cy="2640877"/>
          </a:xfrm>
        </p:grpSpPr>
        <p:sp>
          <p:nvSpPr>
            <p:cNvPr name="TextBox 7" id="7"/>
            <p:cNvSpPr txBox="true"/>
            <p:nvPr/>
          </p:nvSpPr>
          <p:spPr>
            <a:xfrm rot="0">
              <a:off x="0" y="0"/>
              <a:ext cx="5075997" cy="19431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3840"/>
                </a:lnSpc>
                <a:spcBef>
                  <a:spcPct val="0"/>
                </a:spcBef>
              </a:pPr>
              <a:r>
                <a:rPr lang="en-US" sz="3200">
                  <a:solidFill>
                    <a:srgbClr val="F4F2E1"/>
                  </a:solidFill>
                  <a:latin typeface="TAN Mon Cheri"/>
                  <a:ea typeface="TAN Mon Cheri"/>
                  <a:cs typeface="TAN Mon Cheri"/>
                  <a:sym typeface="TAN Mon Cheri"/>
                </a:rPr>
                <a:t>AU DATA POLICY Framework</a:t>
              </a:r>
            </a:p>
          </p:txBody>
        </p:sp>
        <p:sp>
          <p:nvSpPr>
            <p:cNvPr name="TextBox 8" id="8"/>
            <p:cNvSpPr txBox="true"/>
            <p:nvPr/>
          </p:nvSpPr>
          <p:spPr>
            <a:xfrm rot="0">
              <a:off x="0" y="2106207"/>
              <a:ext cx="5075997" cy="53467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6932064" y="6863576"/>
            <a:ext cx="3944848" cy="1494883"/>
            <a:chOff x="0" y="0"/>
            <a:chExt cx="5259797" cy="1993177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0" y="0"/>
              <a:ext cx="5259797" cy="12954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3840"/>
                </a:lnSpc>
                <a:spcBef>
                  <a:spcPct val="0"/>
                </a:spcBef>
              </a:pPr>
              <a:r>
                <a:rPr lang="en-US" sz="3200">
                  <a:solidFill>
                    <a:srgbClr val="F4F2E1"/>
                  </a:solidFill>
                  <a:latin typeface="TAN Mon Cheri"/>
                  <a:ea typeface="TAN Mon Cheri"/>
                  <a:cs typeface="TAN Mon Cheri"/>
                  <a:sym typeface="TAN Mon Cheri"/>
                </a:rPr>
                <a:t>MALABO CONVENTION</a:t>
              </a:r>
            </a:p>
          </p:txBody>
        </p:sp>
        <p:sp>
          <p:nvSpPr>
            <p:cNvPr name="TextBox 11" id="11"/>
            <p:cNvSpPr txBox="true"/>
            <p:nvPr/>
          </p:nvSpPr>
          <p:spPr>
            <a:xfrm rot="0">
              <a:off x="0" y="1458507"/>
              <a:ext cx="5259797" cy="53467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2059498" y="7830092"/>
            <a:ext cx="3806998" cy="1494883"/>
            <a:chOff x="0" y="0"/>
            <a:chExt cx="5075997" cy="1993177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0" y="0"/>
              <a:ext cx="5075997" cy="12954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3840"/>
                </a:lnSpc>
                <a:spcBef>
                  <a:spcPct val="0"/>
                </a:spcBef>
              </a:pPr>
              <a:r>
                <a:rPr lang="en-US" sz="3200">
                  <a:solidFill>
                    <a:srgbClr val="F4F2E1"/>
                  </a:solidFill>
                  <a:latin typeface="TAN Mon Cheri"/>
                  <a:ea typeface="TAN Mon Cheri"/>
                  <a:cs typeface="TAN Mon Cheri"/>
                  <a:sym typeface="TAN Mon Cheri"/>
                </a:rPr>
                <a:t>INTERNAL LAWS</a:t>
              </a:r>
            </a:p>
          </p:txBody>
        </p:sp>
        <p:sp>
          <p:nvSpPr>
            <p:cNvPr name="TextBox 14" id="14"/>
            <p:cNvSpPr txBox="true"/>
            <p:nvPr/>
          </p:nvSpPr>
          <p:spPr>
            <a:xfrm rot="0">
              <a:off x="0" y="1458507"/>
              <a:ext cx="5075997" cy="53467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359"/>
                </a:lnSpc>
              </a:pPr>
            </a:p>
          </p:txBody>
        </p:sp>
      </p:grpSp>
    </p:spTree>
  </p:cSld>
  <p:clrMapOvr>
    <a:masterClrMapping/>
  </p:clrMapOvr>
  <p:transition spd="slow">
    <p:push dir="l"/>
  </p:transition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B2F4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358629" y="5295900"/>
            <a:ext cx="13447583" cy="4865580"/>
          </a:xfrm>
          <a:custGeom>
            <a:avLst/>
            <a:gdLst/>
            <a:ahLst/>
            <a:cxnLst/>
            <a:rect r="r" b="b" t="t" l="l"/>
            <a:pathLst>
              <a:path h="4865580" w="13447583">
                <a:moveTo>
                  <a:pt x="0" y="0"/>
                </a:moveTo>
                <a:lnTo>
                  <a:pt x="13447583" y="0"/>
                </a:lnTo>
                <a:lnTo>
                  <a:pt x="13447583" y="4865580"/>
                </a:lnTo>
                <a:lnTo>
                  <a:pt x="0" y="48655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319354" y="8317386"/>
            <a:ext cx="323850" cy="323850"/>
            <a:chOff x="0" y="0"/>
            <a:chExt cx="6350000" cy="63500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4F2E1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5411346" y="6689223"/>
            <a:ext cx="323850" cy="323850"/>
            <a:chOff x="0" y="0"/>
            <a:chExt cx="6350000" cy="63500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4F2E1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9632540" y="5376751"/>
            <a:ext cx="323850" cy="323850"/>
            <a:chOff x="0" y="0"/>
            <a:chExt cx="6350000" cy="63500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4F2E1"/>
            </a:solidFill>
          </p:spPr>
        </p:sp>
      </p:grpSp>
      <p:grpSp>
        <p:nvGrpSpPr>
          <p:cNvPr name="Group 9" id="9"/>
          <p:cNvGrpSpPr/>
          <p:nvPr/>
        </p:nvGrpSpPr>
        <p:grpSpPr>
          <a:xfrm rot="0">
            <a:off x="12867662" y="7139994"/>
            <a:ext cx="323850" cy="323850"/>
            <a:chOff x="0" y="0"/>
            <a:chExt cx="6350000" cy="63500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4F2E1"/>
            </a:solidFill>
          </p:spPr>
        </p:sp>
      </p:grpSp>
      <p:sp>
        <p:nvSpPr>
          <p:cNvPr name="AutoShape 11" id="11"/>
          <p:cNvSpPr/>
          <p:nvPr/>
        </p:nvSpPr>
        <p:spPr>
          <a:xfrm flipH="true">
            <a:off x="1481279" y="4236658"/>
            <a:ext cx="0" cy="4080728"/>
          </a:xfrm>
          <a:prstGeom prst="line">
            <a:avLst/>
          </a:prstGeom>
          <a:ln cap="flat" w="3810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2" id="12"/>
          <p:cNvSpPr/>
          <p:nvPr/>
        </p:nvSpPr>
        <p:spPr>
          <a:xfrm>
            <a:off x="5573271" y="3475421"/>
            <a:ext cx="0" cy="3213803"/>
          </a:xfrm>
          <a:prstGeom prst="line">
            <a:avLst/>
          </a:prstGeom>
          <a:ln cap="flat" w="3810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3" id="13"/>
          <p:cNvSpPr/>
          <p:nvPr/>
        </p:nvSpPr>
        <p:spPr>
          <a:xfrm>
            <a:off x="9794465" y="3823233"/>
            <a:ext cx="0" cy="1553518"/>
          </a:xfrm>
          <a:prstGeom prst="line">
            <a:avLst/>
          </a:prstGeom>
          <a:ln cap="flat" w="3810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4" id="14"/>
          <p:cNvSpPr/>
          <p:nvPr/>
        </p:nvSpPr>
        <p:spPr>
          <a:xfrm>
            <a:off x="13191512" y="7301919"/>
            <a:ext cx="3595810" cy="0"/>
          </a:xfrm>
          <a:prstGeom prst="line">
            <a:avLst/>
          </a:prstGeom>
          <a:ln cap="flat" w="3810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15" id="15"/>
          <p:cNvSpPr txBox="true"/>
          <p:nvPr/>
        </p:nvSpPr>
        <p:spPr>
          <a:xfrm rot="0">
            <a:off x="3443285" y="1028700"/>
            <a:ext cx="11401430" cy="847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20"/>
              </a:lnSpc>
            </a:pPr>
            <a:r>
              <a:rPr lang="en-US" sz="5600">
                <a:solidFill>
                  <a:srgbClr val="F4F2E1"/>
                </a:solidFill>
                <a:latin typeface="TAN Mon Cheri"/>
                <a:ea typeface="TAN Mon Cheri"/>
                <a:cs typeface="TAN Mon Cheri"/>
                <a:sym typeface="TAN Mon Cheri"/>
              </a:rPr>
              <a:t>Main Points</a:t>
            </a:r>
          </a:p>
        </p:txBody>
      </p:sp>
      <p:grpSp>
        <p:nvGrpSpPr>
          <p:cNvPr name="Group 16" id="16"/>
          <p:cNvGrpSpPr/>
          <p:nvPr/>
        </p:nvGrpSpPr>
        <p:grpSpPr>
          <a:xfrm rot="0">
            <a:off x="1643204" y="4236658"/>
            <a:ext cx="3071530" cy="885292"/>
            <a:chOff x="0" y="0"/>
            <a:chExt cx="4095374" cy="1180389"/>
          </a:xfrm>
        </p:grpSpPr>
        <p:sp>
          <p:nvSpPr>
            <p:cNvPr name="TextBox 17" id="17"/>
            <p:cNvSpPr txBox="true"/>
            <p:nvPr/>
          </p:nvSpPr>
          <p:spPr>
            <a:xfrm rot="0">
              <a:off x="0" y="-28575"/>
              <a:ext cx="4095374" cy="6254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899"/>
                </a:lnSpc>
                <a:spcBef>
                  <a:spcPct val="0"/>
                </a:spcBef>
              </a:pPr>
              <a:r>
                <a:rPr lang="en-US" sz="2999">
                  <a:solidFill>
                    <a:srgbClr val="F4F2E1"/>
                  </a:solidFill>
                  <a:latin typeface="Nourd"/>
                  <a:ea typeface="Nourd"/>
                  <a:cs typeface="Nourd"/>
                  <a:sym typeface="Nourd"/>
                </a:rPr>
                <a:t>Data Sovereignty </a:t>
              </a:r>
            </a:p>
          </p:txBody>
        </p:sp>
        <p:sp>
          <p:nvSpPr>
            <p:cNvPr name="TextBox 18" id="18"/>
            <p:cNvSpPr txBox="true"/>
            <p:nvPr/>
          </p:nvSpPr>
          <p:spPr>
            <a:xfrm rot="0">
              <a:off x="0" y="706468"/>
              <a:ext cx="4095374" cy="47392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28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5956726" y="3624150"/>
            <a:ext cx="3451776" cy="885292"/>
            <a:chOff x="0" y="0"/>
            <a:chExt cx="4602368" cy="1180389"/>
          </a:xfrm>
        </p:grpSpPr>
        <p:sp>
          <p:nvSpPr>
            <p:cNvPr name="TextBox 20" id="20"/>
            <p:cNvSpPr txBox="true"/>
            <p:nvPr/>
          </p:nvSpPr>
          <p:spPr>
            <a:xfrm rot="0">
              <a:off x="0" y="-28575"/>
              <a:ext cx="4602368" cy="6254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899"/>
                </a:lnSpc>
                <a:spcBef>
                  <a:spcPct val="0"/>
                </a:spcBef>
              </a:pPr>
              <a:r>
                <a:rPr lang="en-US" sz="2999">
                  <a:solidFill>
                    <a:srgbClr val="F4F2E1"/>
                  </a:solidFill>
                  <a:latin typeface="Nourd"/>
                  <a:ea typeface="Nourd"/>
                  <a:cs typeface="Nourd"/>
                  <a:sym typeface="Nourd"/>
                </a:rPr>
                <a:t>Interoperability </a:t>
              </a:r>
            </a:p>
          </p:txBody>
        </p:sp>
        <p:sp>
          <p:nvSpPr>
            <p:cNvPr name="TextBox 21" id="21"/>
            <p:cNvSpPr txBox="true"/>
            <p:nvPr/>
          </p:nvSpPr>
          <p:spPr>
            <a:xfrm rot="0">
              <a:off x="0" y="706468"/>
              <a:ext cx="4602368" cy="47392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28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10113352" y="3823233"/>
            <a:ext cx="2916234" cy="1371067"/>
            <a:chOff x="0" y="0"/>
            <a:chExt cx="3888312" cy="1828089"/>
          </a:xfrm>
        </p:grpSpPr>
        <p:sp>
          <p:nvSpPr>
            <p:cNvPr name="TextBox 23" id="23"/>
            <p:cNvSpPr txBox="true"/>
            <p:nvPr/>
          </p:nvSpPr>
          <p:spPr>
            <a:xfrm rot="0">
              <a:off x="0" y="-28575"/>
              <a:ext cx="3888312" cy="12731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899"/>
                </a:lnSpc>
              </a:pPr>
              <a:r>
                <a:rPr lang="en-US" sz="2999">
                  <a:solidFill>
                    <a:srgbClr val="F4F2E1"/>
                  </a:solidFill>
                  <a:latin typeface="Nourd"/>
                  <a:ea typeface="Nourd"/>
                  <a:cs typeface="Nourd"/>
                  <a:sym typeface="Nourd"/>
                </a:rPr>
                <a:t>Continental </a:t>
              </a:r>
            </a:p>
            <a:p>
              <a:pPr algn="l" marL="0" indent="0" lvl="0">
                <a:lnSpc>
                  <a:spcPts val="3899"/>
                </a:lnSpc>
                <a:spcBef>
                  <a:spcPct val="0"/>
                </a:spcBef>
              </a:pPr>
              <a:r>
                <a:rPr lang="en-US" sz="2999">
                  <a:solidFill>
                    <a:srgbClr val="F4F2E1"/>
                  </a:solidFill>
                  <a:latin typeface="Nourd"/>
                  <a:ea typeface="Nourd"/>
                  <a:cs typeface="Nourd"/>
                  <a:sym typeface="Nourd"/>
                </a:rPr>
                <a:t>Coordination</a:t>
              </a:r>
            </a:p>
          </p:txBody>
        </p:sp>
        <p:sp>
          <p:nvSpPr>
            <p:cNvPr name="TextBox 24" id="24"/>
            <p:cNvSpPr txBox="true"/>
            <p:nvPr/>
          </p:nvSpPr>
          <p:spPr>
            <a:xfrm rot="0">
              <a:off x="0" y="1354168"/>
              <a:ext cx="3888312" cy="47392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28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13353776" y="7463844"/>
            <a:ext cx="4123962" cy="859257"/>
            <a:chOff x="0" y="0"/>
            <a:chExt cx="5498615" cy="1145676"/>
          </a:xfrm>
        </p:grpSpPr>
        <p:sp>
          <p:nvSpPr>
            <p:cNvPr name="TextBox 26" id="26"/>
            <p:cNvSpPr txBox="true"/>
            <p:nvPr/>
          </p:nvSpPr>
          <p:spPr>
            <a:xfrm rot="0">
              <a:off x="0" y="-38100"/>
              <a:ext cx="5498615" cy="60028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639"/>
                </a:lnSpc>
                <a:spcBef>
                  <a:spcPct val="0"/>
                </a:spcBef>
              </a:pPr>
              <a:r>
                <a:rPr lang="en-US" sz="2799">
                  <a:solidFill>
                    <a:srgbClr val="F4F2E1"/>
                  </a:solidFill>
                  <a:latin typeface="Nourd"/>
                  <a:ea typeface="Nourd"/>
                  <a:cs typeface="Nourd"/>
                  <a:sym typeface="Nourd"/>
                </a:rPr>
                <a:t>National Data Strategies</a:t>
              </a:r>
            </a:p>
          </p:txBody>
        </p:sp>
        <p:sp>
          <p:nvSpPr>
            <p:cNvPr name="TextBox 27" id="27"/>
            <p:cNvSpPr txBox="true"/>
            <p:nvPr/>
          </p:nvSpPr>
          <p:spPr>
            <a:xfrm rot="0">
              <a:off x="0" y="671754"/>
              <a:ext cx="5498615" cy="47392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28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13401062" y="859107"/>
            <a:ext cx="4253234" cy="4284393"/>
          </a:xfrm>
          <a:custGeom>
            <a:avLst/>
            <a:gdLst/>
            <a:ahLst/>
            <a:cxnLst/>
            <a:rect r="r" b="b" t="t" l="l"/>
            <a:pathLst>
              <a:path h="4284393" w="4253234">
                <a:moveTo>
                  <a:pt x="0" y="0"/>
                </a:moveTo>
                <a:lnTo>
                  <a:pt x="4253234" y="0"/>
                </a:lnTo>
                <a:lnTo>
                  <a:pt x="4253234" y="4284393"/>
                </a:lnTo>
                <a:lnTo>
                  <a:pt x="0" y="42843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  <p:transition spd="slow">
    <p:push dir="l"/>
  </p:transition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B2F4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756830" y="1028700"/>
            <a:ext cx="12774340" cy="847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20"/>
              </a:lnSpc>
            </a:pPr>
            <a:r>
              <a:rPr lang="en-US" sz="5600">
                <a:solidFill>
                  <a:srgbClr val="F4F2E1"/>
                </a:solidFill>
                <a:latin typeface="TAN Mon Cheri"/>
                <a:ea typeface="TAN Mon Cheri"/>
                <a:cs typeface="TAN Mon Cheri"/>
                <a:sym typeface="TAN Mon Cheri"/>
              </a:rPr>
              <a:t>Key Alignment Actions</a:t>
            </a:r>
          </a:p>
        </p:txBody>
      </p:sp>
      <p:graphicFrame>
        <p:nvGraphicFramePr>
          <p:cNvPr name="Table 3" id="3"/>
          <p:cNvGraphicFramePr>
            <a:graphicFrameLocks noGrp="true"/>
          </p:cNvGraphicFramePr>
          <p:nvPr/>
        </p:nvGraphicFramePr>
        <p:xfrm>
          <a:off x="0" y="5007491"/>
          <a:ext cx="18288000" cy="2526092"/>
        </p:xfrm>
        <a:graphic>
          <a:graphicData uri="http://schemas.openxmlformats.org/drawingml/2006/table">
            <a:tbl>
              <a:tblPr/>
              <a:tblGrid>
                <a:gridCol w="9724955"/>
                <a:gridCol w="8563045"/>
              </a:tblGrid>
              <a:tr h="1246805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200"/>
                        </a:lnSpc>
                        <a:defRPr/>
                      </a:pPr>
                      <a:r>
                        <a:rPr lang="en-US" sz="3000">
                          <a:solidFill>
                            <a:srgbClr val="F4F2E1"/>
                          </a:solidFill>
                          <a:latin typeface="Nourd"/>
                          <a:ea typeface="Nourd"/>
                          <a:cs typeface="Nourd"/>
                          <a:sym typeface="Nourd"/>
                        </a:rPr>
                        <a:t>Establish national coordination bodies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19050">
                      <a:solidFill>
                        <a:srgbClr val="F4F2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F4F2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F4F2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F4F2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200"/>
                        </a:lnSpc>
                        <a:defRPr/>
                      </a:pPr>
                      <a:r>
                        <a:rPr lang="en-US" sz="3000">
                          <a:solidFill>
                            <a:srgbClr val="F4F2E1"/>
                          </a:solidFill>
                          <a:latin typeface="Nourd"/>
                          <a:ea typeface="Nourd"/>
                          <a:cs typeface="Nourd"/>
                          <a:sym typeface="Nourd"/>
                        </a:rPr>
                        <a:t>Integrate inter-ministerial digital policies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19050">
                      <a:solidFill>
                        <a:srgbClr val="F4F2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F4F2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F4F2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F4F2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46805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200"/>
                        </a:lnSpc>
                        <a:defRPr/>
                      </a:pPr>
                      <a:r>
                        <a:rPr lang="en-US" sz="3000">
                          <a:solidFill>
                            <a:srgbClr val="F4F2E1"/>
                          </a:solidFill>
                          <a:latin typeface="Nourd"/>
                          <a:ea typeface="Nourd"/>
                          <a:cs typeface="Nourd"/>
                          <a:sym typeface="Nourd"/>
                        </a:rPr>
                        <a:t>Use regional legal benchmarks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19050">
                      <a:solidFill>
                        <a:srgbClr val="F4F2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F4F2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F4F2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F4F2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200"/>
                        </a:lnSpc>
                        <a:defRPr/>
                      </a:pPr>
                      <a:r>
                        <a:rPr lang="en-US" sz="3000">
                          <a:solidFill>
                            <a:srgbClr val="F4F2E1"/>
                          </a:solidFill>
                          <a:latin typeface="Nourd"/>
                          <a:ea typeface="Nourd"/>
                          <a:cs typeface="Nourd"/>
                          <a:sym typeface="Nourd"/>
                        </a:rPr>
                        <a:t>Promote public-private partneships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19050">
                      <a:solidFill>
                        <a:srgbClr val="F4F2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F4F2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F4F2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F4F2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name="Freeform 4" id="4"/>
          <p:cNvSpPr/>
          <p:nvPr/>
        </p:nvSpPr>
        <p:spPr>
          <a:xfrm flipH="false" flipV="false" rot="0">
            <a:off x="-1361052" y="-767789"/>
            <a:ext cx="5037218" cy="2994855"/>
          </a:xfrm>
          <a:custGeom>
            <a:avLst/>
            <a:gdLst/>
            <a:ahLst/>
            <a:cxnLst/>
            <a:rect r="r" b="b" t="t" l="l"/>
            <a:pathLst>
              <a:path h="2994855" w="5037218">
                <a:moveTo>
                  <a:pt x="0" y="0"/>
                </a:moveTo>
                <a:lnTo>
                  <a:pt x="5037217" y="0"/>
                </a:lnTo>
                <a:lnTo>
                  <a:pt x="5037217" y="2994855"/>
                </a:lnTo>
                <a:lnTo>
                  <a:pt x="0" y="299485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4477294" y="1452563"/>
            <a:ext cx="5037218" cy="2994855"/>
          </a:xfrm>
          <a:custGeom>
            <a:avLst/>
            <a:gdLst/>
            <a:ahLst/>
            <a:cxnLst/>
            <a:rect r="r" b="b" t="t" l="l"/>
            <a:pathLst>
              <a:path h="2994855" w="5037218">
                <a:moveTo>
                  <a:pt x="0" y="0"/>
                </a:moveTo>
                <a:lnTo>
                  <a:pt x="5037218" y="0"/>
                </a:lnTo>
                <a:lnTo>
                  <a:pt x="5037218" y="2994854"/>
                </a:lnTo>
                <a:lnTo>
                  <a:pt x="0" y="299485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  <p:transition spd="slow">
    <p:push dir="l"/>
  </p:transition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B2F4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457358" y="242461"/>
            <a:ext cx="4253234" cy="4284393"/>
          </a:xfrm>
          <a:custGeom>
            <a:avLst/>
            <a:gdLst/>
            <a:ahLst/>
            <a:cxnLst/>
            <a:rect r="r" b="b" t="t" l="l"/>
            <a:pathLst>
              <a:path h="4284393" w="4253234">
                <a:moveTo>
                  <a:pt x="0" y="0"/>
                </a:moveTo>
                <a:lnTo>
                  <a:pt x="4253234" y="0"/>
                </a:lnTo>
                <a:lnTo>
                  <a:pt x="4253234" y="4284394"/>
                </a:lnTo>
                <a:lnTo>
                  <a:pt x="0" y="428439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8260501">
            <a:off x="13914156" y="2826269"/>
            <a:ext cx="3599771" cy="3626142"/>
          </a:xfrm>
          <a:custGeom>
            <a:avLst/>
            <a:gdLst/>
            <a:ahLst/>
            <a:cxnLst/>
            <a:rect r="r" b="b" t="t" l="l"/>
            <a:pathLst>
              <a:path h="3626142" w="3599771">
                <a:moveTo>
                  <a:pt x="0" y="0"/>
                </a:moveTo>
                <a:lnTo>
                  <a:pt x="3599770" y="0"/>
                </a:lnTo>
                <a:lnTo>
                  <a:pt x="3599770" y="3626142"/>
                </a:lnTo>
                <a:lnTo>
                  <a:pt x="0" y="36261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9856201">
            <a:off x="7001334" y="7997211"/>
            <a:ext cx="3599771" cy="3626142"/>
          </a:xfrm>
          <a:custGeom>
            <a:avLst/>
            <a:gdLst/>
            <a:ahLst/>
            <a:cxnLst/>
            <a:rect r="r" b="b" t="t" l="l"/>
            <a:pathLst>
              <a:path h="3626142" w="3599771">
                <a:moveTo>
                  <a:pt x="0" y="0"/>
                </a:moveTo>
                <a:lnTo>
                  <a:pt x="3599771" y="0"/>
                </a:lnTo>
                <a:lnTo>
                  <a:pt x="3599771" y="3626143"/>
                </a:lnTo>
                <a:lnTo>
                  <a:pt x="0" y="362614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659956" y="5941222"/>
            <a:ext cx="5542224" cy="5884601"/>
          </a:xfrm>
          <a:custGeom>
            <a:avLst/>
            <a:gdLst/>
            <a:ahLst/>
            <a:cxnLst/>
            <a:rect r="r" b="b" t="t" l="l"/>
            <a:pathLst>
              <a:path h="5884601" w="5542224">
                <a:moveTo>
                  <a:pt x="0" y="0"/>
                </a:moveTo>
                <a:lnTo>
                  <a:pt x="5542224" y="0"/>
                </a:lnTo>
                <a:lnTo>
                  <a:pt x="5542224" y="5884601"/>
                </a:lnTo>
                <a:lnTo>
                  <a:pt x="0" y="588460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5286921">
            <a:off x="6302023" y="-3451540"/>
            <a:ext cx="5808640" cy="7725491"/>
          </a:xfrm>
          <a:custGeom>
            <a:avLst/>
            <a:gdLst/>
            <a:ahLst/>
            <a:cxnLst/>
            <a:rect r="r" b="b" t="t" l="l"/>
            <a:pathLst>
              <a:path h="7725491" w="5808640">
                <a:moveTo>
                  <a:pt x="0" y="0"/>
                </a:moveTo>
                <a:lnTo>
                  <a:pt x="5808639" y="0"/>
                </a:lnTo>
                <a:lnTo>
                  <a:pt x="5808639" y="7725491"/>
                </a:lnTo>
                <a:lnTo>
                  <a:pt x="0" y="772549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6180510" y="3850974"/>
            <a:ext cx="5683762" cy="29717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000"/>
              </a:lnSpc>
            </a:pPr>
            <a:r>
              <a:rPr lang="en-US" sz="8000">
                <a:solidFill>
                  <a:srgbClr val="F4F2E1"/>
                </a:solidFill>
                <a:latin typeface="TAN Mon Cheri"/>
                <a:ea typeface="TAN Mon Cheri"/>
                <a:cs typeface="TAN Mon Cheri"/>
                <a:sym typeface="TAN Mon Cheri"/>
              </a:rPr>
              <a:t>Thank you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11389275" y="7629059"/>
            <a:ext cx="10189424" cy="2853039"/>
          </a:xfrm>
          <a:custGeom>
            <a:avLst/>
            <a:gdLst/>
            <a:ahLst/>
            <a:cxnLst/>
            <a:rect r="r" b="b" t="t" l="l"/>
            <a:pathLst>
              <a:path h="2853039" w="10189424">
                <a:moveTo>
                  <a:pt x="0" y="0"/>
                </a:moveTo>
                <a:lnTo>
                  <a:pt x="10189424" y="0"/>
                </a:lnTo>
                <a:lnTo>
                  <a:pt x="10189424" y="2853038"/>
                </a:lnTo>
                <a:lnTo>
                  <a:pt x="0" y="285303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  <p:transition spd="slow">
    <p:push dir="l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DAGncUIEsPA</dc:identifier>
  <dcterms:modified xsi:type="dcterms:W3CDTF">2011-08-01T06:04:30Z</dcterms:modified>
  <cp:revision>1</cp:revision>
  <dc:title>Apresentação de briefing de projeto futurístico azul escuro</dc:title>
</cp:coreProperties>
</file>