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drawings/drawing1.xml" ContentType="application/vnd.openxmlformats-officedocument.drawingml.chartshapes+xml"/>
  <Override PartName="/ppt/charts/chart5.xml" ContentType="application/vnd.openxmlformats-officedocument.drawingml.chart+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notesMasterIdLst>
    <p:notesMasterId r:id="rId35"/>
  </p:notesMasterIdLst>
  <p:handoutMasterIdLst>
    <p:handoutMasterId r:id="rId36"/>
  </p:handoutMasterIdLst>
  <p:sldIdLst>
    <p:sldId id="297" r:id="rId5"/>
    <p:sldId id="257" r:id="rId6"/>
    <p:sldId id="269" r:id="rId7"/>
    <p:sldId id="270" r:id="rId8"/>
    <p:sldId id="271" r:id="rId9"/>
    <p:sldId id="272" r:id="rId10"/>
    <p:sldId id="298" r:id="rId11"/>
    <p:sldId id="273" r:id="rId12"/>
    <p:sldId id="276" r:id="rId13"/>
    <p:sldId id="275" r:id="rId14"/>
    <p:sldId id="277" r:id="rId15"/>
    <p:sldId id="278" r:id="rId16"/>
    <p:sldId id="280" r:id="rId17"/>
    <p:sldId id="281" r:id="rId18"/>
    <p:sldId id="299" r:id="rId19"/>
    <p:sldId id="282" r:id="rId20"/>
    <p:sldId id="283" r:id="rId21"/>
    <p:sldId id="300" r:id="rId22"/>
    <p:sldId id="284" r:id="rId23"/>
    <p:sldId id="285" r:id="rId24"/>
    <p:sldId id="286" r:id="rId25"/>
    <p:sldId id="301" r:id="rId26"/>
    <p:sldId id="287" r:id="rId27"/>
    <p:sldId id="292" r:id="rId28"/>
    <p:sldId id="289" r:id="rId29"/>
    <p:sldId id="303" r:id="rId30"/>
    <p:sldId id="294" r:id="rId31"/>
    <p:sldId id="293" r:id="rId32"/>
    <p:sldId id="290" r:id="rId33"/>
    <p:sldId id="291" r:id="rId34"/>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565C04"/>
    <a:srgbClr val="9900C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showGuides="1">
      <p:cViewPr varScale="1">
        <p:scale>
          <a:sx n="73" d="100"/>
          <a:sy n="73" d="100"/>
        </p:scale>
        <p:origin x="44" y="80"/>
      </p:cViewPr>
      <p:guideLst>
        <p:guide orient="horz" pos="2160"/>
        <p:guide pos="3840"/>
      </p:guideLst>
    </p:cSldViewPr>
  </p:slideViewPr>
  <p:notesTextViewPr>
    <p:cViewPr>
      <p:scale>
        <a:sx n="1" d="1"/>
        <a:sy n="1" d="1"/>
      </p:scale>
      <p:origin x="0" y="0"/>
    </p:cViewPr>
  </p:notesTextViewPr>
  <p:notesViewPr>
    <p:cSldViewPr snapToGrid="0" showGuides="1">
      <p:cViewPr varScale="1">
        <p:scale>
          <a:sx n="90" d="100"/>
          <a:sy n="90" d="100"/>
        </p:scale>
        <p:origin x="377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HEREDE\Desktop\Document%20Erick\BASE%20A%20UTILISER\CROISSANCE.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HEREDE\Desktop\Document%20Erick\BASE%20A%20UTILISER\CHOMAGE.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HEREDE\Desktop\Document%20Erick\BASE%20A%20UTILISER\ESPERANCE%20DE%20VIE.xls"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HEREDE\Desktop\Document%20Erick\BASE%20A%20UTILISER\MORTALITE.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HEREDE\Desktop\Document%20Erick\BASE%20A%20UTILISER\FREEDOM%20ECONOMIC.csv"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HEREDE\AppData\Local\Temp\CPI2017_FullDataSe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fr-FR"/>
              <a:t>TAUX</a:t>
            </a:r>
            <a:r>
              <a:rPr lang="fr-FR" baseline="0"/>
              <a:t> DE CROISSANCE DE 2000-2016</a:t>
            </a:r>
            <a:endParaRPr lang="fr-FR"/>
          </a:p>
        </c:rich>
      </c:tx>
      <c:overlay val="0"/>
    </c:title>
    <c:autoTitleDeleted val="0"/>
    <c:plotArea>
      <c:layout/>
      <c:lineChart>
        <c:grouping val="stacked"/>
        <c:varyColors val="0"/>
        <c:ser>
          <c:idx val="0"/>
          <c:order val="0"/>
          <c:tx>
            <c:strRef>
              <c:f>STATISTIQUE!$B$6</c:f>
              <c:strCache>
                <c:ptCount val="1"/>
                <c:pt idx="0">
                  <c:v>République centrafricaine</c:v>
                </c:pt>
              </c:strCache>
            </c:strRef>
          </c:tx>
          <c:spPr>
            <a:ln>
              <a:solidFill>
                <a:srgbClr val="565C04"/>
              </a:solidFill>
            </a:ln>
          </c:spPr>
          <c:cat>
            <c:strRef>
              <c:f>STATISTIQUE!$A$7:$A$23</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STATISTIQUE!$B$7:$B$23</c:f>
              <c:numCache>
                <c:formatCode>General</c:formatCode>
                <c:ptCount val="17"/>
                <c:pt idx="0">
                  <c:v>-2.4894324402887378</c:v>
                </c:pt>
                <c:pt idx="1">
                  <c:v>-1.48943244028874</c:v>
                </c:pt>
                <c:pt idx="2">
                  <c:v>-0.489432440288738</c:v>
                </c:pt>
                <c:pt idx="3">
                  <c:v>0.5105675597112308</c:v>
                </c:pt>
                <c:pt idx="4">
                  <c:v>1.5105675597112833</c:v>
                </c:pt>
                <c:pt idx="5">
                  <c:v>2.51056755971126</c:v>
                </c:pt>
                <c:pt idx="6">
                  <c:v>3.51056755971126</c:v>
                </c:pt>
                <c:pt idx="7">
                  <c:v>4.5105675597112445</c:v>
                </c:pt>
                <c:pt idx="8">
                  <c:v>5.5105675597112445</c:v>
                </c:pt>
                <c:pt idx="9">
                  <c:v>6.5105675597112445</c:v>
                </c:pt>
                <c:pt idx="10">
                  <c:v>7.5105675597112445</c:v>
                </c:pt>
                <c:pt idx="11">
                  <c:v>8.5105675597112747</c:v>
                </c:pt>
                <c:pt idx="12">
                  <c:v>9.5105675597112747</c:v>
                </c:pt>
                <c:pt idx="13">
                  <c:v>10.510567559711324</c:v>
                </c:pt>
                <c:pt idx="14">
                  <c:v>11.510567559711324</c:v>
                </c:pt>
                <c:pt idx="15">
                  <c:v>12.510567559711324</c:v>
                </c:pt>
                <c:pt idx="16">
                  <c:v>13.510567559711324</c:v>
                </c:pt>
              </c:numCache>
            </c:numRef>
          </c:val>
          <c:smooth val="0"/>
          <c:extLst>
            <c:ext xmlns:c16="http://schemas.microsoft.com/office/drawing/2014/chart" uri="{C3380CC4-5D6E-409C-BE32-E72D297353CC}">
              <c16:uniqueId val="{00000000-7134-4B43-8F8E-61E8F994F6B0}"/>
            </c:ext>
          </c:extLst>
        </c:ser>
        <c:ser>
          <c:idx val="1"/>
          <c:order val="1"/>
          <c:tx>
            <c:strRef>
              <c:f>STATISTIQUE!$C$6</c:f>
              <c:strCache>
                <c:ptCount val="1"/>
                <c:pt idx="0">
                  <c:v>Cameroun</c:v>
                </c:pt>
              </c:strCache>
            </c:strRef>
          </c:tx>
          <c:spPr>
            <a:ln>
              <a:solidFill>
                <a:srgbClr val="002060"/>
              </a:solidFill>
            </a:ln>
          </c:spPr>
          <c:cat>
            <c:strRef>
              <c:f>STATISTIQUE!$A$7:$A$23</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STATISTIQUE!$C$7:$C$23</c:f>
              <c:numCache>
                <c:formatCode>General</c:formatCode>
                <c:ptCount val="17"/>
                <c:pt idx="0">
                  <c:v>3.5533743641612716</c:v>
                </c:pt>
                <c:pt idx="1">
                  <c:v>4.5533743641612698</c:v>
                </c:pt>
                <c:pt idx="2">
                  <c:v>5.5533743641612698</c:v>
                </c:pt>
                <c:pt idx="3">
                  <c:v>6.5533743641612698</c:v>
                </c:pt>
                <c:pt idx="4">
                  <c:v>7.5533743641612698</c:v>
                </c:pt>
                <c:pt idx="5">
                  <c:v>8.5533743641612698</c:v>
                </c:pt>
                <c:pt idx="6">
                  <c:v>9.5533743641612698</c:v>
                </c:pt>
                <c:pt idx="7">
                  <c:v>10.5533743641613</c:v>
                </c:pt>
                <c:pt idx="8">
                  <c:v>11.5533743641613</c:v>
                </c:pt>
                <c:pt idx="9">
                  <c:v>12.5533743641613</c:v>
                </c:pt>
                <c:pt idx="10">
                  <c:v>13.5533743641613</c:v>
                </c:pt>
                <c:pt idx="11">
                  <c:v>14.5533743641613</c:v>
                </c:pt>
                <c:pt idx="12">
                  <c:v>15.5533743641613</c:v>
                </c:pt>
                <c:pt idx="13">
                  <c:v>16.553374364161289</c:v>
                </c:pt>
                <c:pt idx="14">
                  <c:v>17.553374364161289</c:v>
                </c:pt>
                <c:pt idx="15">
                  <c:v>18.553374364161289</c:v>
                </c:pt>
                <c:pt idx="16">
                  <c:v>19.553374364161289</c:v>
                </c:pt>
              </c:numCache>
            </c:numRef>
          </c:val>
          <c:smooth val="0"/>
          <c:extLst>
            <c:ext xmlns:c16="http://schemas.microsoft.com/office/drawing/2014/chart" uri="{C3380CC4-5D6E-409C-BE32-E72D297353CC}">
              <c16:uniqueId val="{00000001-7134-4B43-8F8E-61E8F994F6B0}"/>
            </c:ext>
          </c:extLst>
        </c:ser>
        <c:ser>
          <c:idx val="2"/>
          <c:order val="2"/>
          <c:tx>
            <c:strRef>
              <c:f>STATISTIQUE!$D$6</c:f>
              <c:strCache>
                <c:ptCount val="1"/>
                <c:pt idx="0">
                  <c:v>Congo, République du</c:v>
                </c:pt>
              </c:strCache>
            </c:strRef>
          </c:tx>
          <c:spPr>
            <a:ln>
              <a:solidFill>
                <a:srgbClr val="FF0000"/>
              </a:solidFill>
            </a:ln>
          </c:spPr>
          <c:cat>
            <c:strRef>
              <c:f>STATISTIQUE!$A$7:$A$23</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STATISTIQUE!$D$7:$D$23</c:f>
              <c:numCache>
                <c:formatCode>General</c:formatCode>
                <c:ptCount val="17"/>
                <c:pt idx="0">
                  <c:v>7.5759803921568505</c:v>
                </c:pt>
                <c:pt idx="1">
                  <c:v>8.5759803921568505</c:v>
                </c:pt>
                <c:pt idx="2">
                  <c:v>9.5759803921568505</c:v>
                </c:pt>
                <c:pt idx="3">
                  <c:v>10.575980392157026</c:v>
                </c:pt>
                <c:pt idx="4">
                  <c:v>11.575980392157026</c:v>
                </c:pt>
                <c:pt idx="5">
                  <c:v>12.575980392157026</c:v>
                </c:pt>
                <c:pt idx="6">
                  <c:v>13.575980392157026</c:v>
                </c:pt>
                <c:pt idx="7">
                  <c:v>14.575980392157026</c:v>
                </c:pt>
                <c:pt idx="8">
                  <c:v>15.575980392157026</c:v>
                </c:pt>
                <c:pt idx="9">
                  <c:v>16.5759803921569</c:v>
                </c:pt>
                <c:pt idx="10">
                  <c:v>17.5759803921569</c:v>
                </c:pt>
                <c:pt idx="11">
                  <c:v>18.5759803921569</c:v>
                </c:pt>
                <c:pt idx="12">
                  <c:v>19.5759803921569</c:v>
                </c:pt>
                <c:pt idx="13">
                  <c:v>20.5759803921569</c:v>
                </c:pt>
                <c:pt idx="14">
                  <c:v>21.5759803921569</c:v>
                </c:pt>
                <c:pt idx="15">
                  <c:v>22.5759803921569</c:v>
                </c:pt>
                <c:pt idx="16">
                  <c:v>23.5759803921569</c:v>
                </c:pt>
              </c:numCache>
            </c:numRef>
          </c:val>
          <c:smooth val="0"/>
          <c:extLst>
            <c:ext xmlns:c16="http://schemas.microsoft.com/office/drawing/2014/chart" uri="{C3380CC4-5D6E-409C-BE32-E72D297353CC}">
              <c16:uniqueId val="{00000002-7134-4B43-8F8E-61E8F994F6B0}"/>
            </c:ext>
          </c:extLst>
        </c:ser>
        <c:ser>
          <c:idx val="3"/>
          <c:order val="3"/>
          <c:tx>
            <c:strRef>
              <c:f>STATISTIQUE!$E$6</c:f>
              <c:strCache>
                <c:ptCount val="1"/>
                <c:pt idx="0">
                  <c:v>Gabon</c:v>
                </c:pt>
              </c:strCache>
            </c:strRef>
          </c:tx>
          <c:spPr>
            <a:ln>
              <a:solidFill>
                <a:srgbClr val="FFC000"/>
              </a:solidFill>
            </a:ln>
          </c:spPr>
          <c:cat>
            <c:strRef>
              <c:f>STATISTIQUE!$A$7:$A$23</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STATISTIQUE!$E$7:$E$23</c:f>
              <c:numCache>
                <c:formatCode>General</c:formatCode>
                <c:ptCount val="17"/>
                <c:pt idx="0">
                  <c:v>-1.8829663976089444</c:v>
                </c:pt>
                <c:pt idx="1">
                  <c:v>-0.88296639760896767</c:v>
                </c:pt>
                <c:pt idx="2">
                  <c:v>0.11703360239103357</c:v>
                </c:pt>
                <c:pt idx="3">
                  <c:v>1.1170336023910299</c:v>
                </c:pt>
                <c:pt idx="4">
                  <c:v>2.1170336023910412</c:v>
                </c:pt>
                <c:pt idx="5">
                  <c:v>3.1170336023910412</c:v>
                </c:pt>
                <c:pt idx="6">
                  <c:v>4.1170336023910297</c:v>
                </c:pt>
                <c:pt idx="7">
                  <c:v>5.1170336023910297</c:v>
                </c:pt>
                <c:pt idx="8">
                  <c:v>6.1170336023910297</c:v>
                </c:pt>
                <c:pt idx="9">
                  <c:v>7.1170336023910297</c:v>
                </c:pt>
                <c:pt idx="10">
                  <c:v>8.1170336023910199</c:v>
                </c:pt>
                <c:pt idx="11">
                  <c:v>9.1170336023910199</c:v>
                </c:pt>
                <c:pt idx="12">
                  <c:v>10.117033602390999</c:v>
                </c:pt>
                <c:pt idx="13">
                  <c:v>11.117033602390999</c:v>
                </c:pt>
                <c:pt idx="14">
                  <c:v>12.117033602390999</c:v>
                </c:pt>
                <c:pt idx="15">
                  <c:v>13.117033602390999</c:v>
                </c:pt>
                <c:pt idx="16">
                  <c:v>14.117033602390999</c:v>
                </c:pt>
              </c:numCache>
            </c:numRef>
          </c:val>
          <c:smooth val="0"/>
          <c:extLst>
            <c:ext xmlns:c16="http://schemas.microsoft.com/office/drawing/2014/chart" uri="{C3380CC4-5D6E-409C-BE32-E72D297353CC}">
              <c16:uniqueId val="{00000003-7134-4B43-8F8E-61E8F994F6B0}"/>
            </c:ext>
          </c:extLst>
        </c:ser>
        <c:ser>
          <c:idx val="4"/>
          <c:order val="4"/>
          <c:tx>
            <c:strRef>
              <c:f>STATISTIQUE!$F$6</c:f>
              <c:strCache>
                <c:ptCount val="1"/>
                <c:pt idx="0">
                  <c:v>Guinée équatoriale</c:v>
                </c:pt>
              </c:strCache>
            </c:strRef>
          </c:tx>
          <c:spPr>
            <a:ln>
              <a:solidFill>
                <a:schemeClr val="tx2"/>
              </a:solidFill>
            </a:ln>
          </c:spPr>
          <c:cat>
            <c:strRef>
              <c:f>STATISTIQUE!$A$7:$A$23</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STATISTIQUE!$F$7:$F$23</c:f>
              <c:numCache>
                <c:formatCode>General</c:formatCode>
                <c:ptCount val="17"/>
                <c:pt idx="0">
                  <c:v>18.213779954899167</c:v>
                </c:pt>
                <c:pt idx="1">
                  <c:v>19.213779954899199</c:v>
                </c:pt>
                <c:pt idx="2">
                  <c:v>20.213779954899199</c:v>
                </c:pt>
                <c:pt idx="3">
                  <c:v>21.213779954899199</c:v>
                </c:pt>
                <c:pt idx="4">
                  <c:v>22.213779954899199</c:v>
                </c:pt>
                <c:pt idx="5">
                  <c:v>23.213779954899199</c:v>
                </c:pt>
                <c:pt idx="6">
                  <c:v>24.213779954899199</c:v>
                </c:pt>
                <c:pt idx="7">
                  <c:v>25.213779954899199</c:v>
                </c:pt>
                <c:pt idx="8">
                  <c:v>26.213779954899199</c:v>
                </c:pt>
                <c:pt idx="9">
                  <c:v>27.213779954899199</c:v>
                </c:pt>
                <c:pt idx="10">
                  <c:v>28.213779954899199</c:v>
                </c:pt>
                <c:pt idx="11">
                  <c:v>29.213779954899199</c:v>
                </c:pt>
                <c:pt idx="12">
                  <c:v>30.213779954899199</c:v>
                </c:pt>
                <c:pt idx="13">
                  <c:v>31.213779954899199</c:v>
                </c:pt>
                <c:pt idx="14">
                  <c:v>32.213779954899202</c:v>
                </c:pt>
                <c:pt idx="15">
                  <c:v>33.213779954899202</c:v>
                </c:pt>
                <c:pt idx="16">
                  <c:v>34.213779954899202</c:v>
                </c:pt>
              </c:numCache>
            </c:numRef>
          </c:val>
          <c:smooth val="0"/>
          <c:extLst>
            <c:ext xmlns:c16="http://schemas.microsoft.com/office/drawing/2014/chart" uri="{C3380CC4-5D6E-409C-BE32-E72D297353CC}">
              <c16:uniqueId val="{00000004-7134-4B43-8F8E-61E8F994F6B0}"/>
            </c:ext>
          </c:extLst>
        </c:ser>
        <c:ser>
          <c:idx val="5"/>
          <c:order val="5"/>
          <c:tx>
            <c:strRef>
              <c:f>STATISTIQUE!$G$6</c:f>
              <c:strCache>
                <c:ptCount val="1"/>
                <c:pt idx="0">
                  <c:v>Afrique subsaharienne</c:v>
                </c:pt>
              </c:strCache>
            </c:strRef>
          </c:tx>
          <c:spPr>
            <a:ln>
              <a:solidFill>
                <a:srgbClr val="00B050"/>
              </a:solidFill>
            </a:ln>
          </c:spPr>
          <c:cat>
            <c:strRef>
              <c:f>STATISTIQUE!$A$7:$A$23</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STATISTIQUE!$G$7:$G$23</c:f>
              <c:numCache>
                <c:formatCode>General</c:formatCode>
                <c:ptCount val="17"/>
                <c:pt idx="0">
                  <c:v>3.6167256289957797</c:v>
                </c:pt>
                <c:pt idx="1">
                  <c:v>4.6167256289957646</c:v>
                </c:pt>
                <c:pt idx="2">
                  <c:v>5.6167256289957646</c:v>
                </c:pt>
                <c:pt idx="3">
                  <c:v>6.6167256289957646</c:v>
                </c:pt>
                <c:pt idx="4">
                  <c:v>7.6167256289957646</c:v>
                </c:pt>
                <c:pt idx="5">
                  <c:v>8.6167256289957699</c:v>
                </c:pt>
                <c:pt idx="6">
                  <c:v>9.6167256289957699</c:v>
                </c:pt>
                <c:pt idx="7">
                  <c:v>10.616725628995798</c:v>
                </c:pt>
                <c:pt idx="8">
                  <c:v>11.616725628995798</c:v>
                </c:pt>
                <c:pt idx="9">
                  <c:v>12.616725628995798</c:v>
                </c:pt>
                <c:pt idx="10">
                  <c:v>13.616725628995798</c:v>
                </c:pt>
                <c:pt idx="11">
                  <c:v>14.616725628995798</c:v>
                </c:pt>
                <c:pt idx="12">
                  <c:v>15.616725628995798</c:v>
                </c:pt>
                <c:pt idx="13">
                  <c:v>16.616725628995798</c:v>
                </c:pt>
                <c:pt idx="14">
                  <c:v>17.616725628995798</c:v>
                </c:pt>
                <c:pt idx="15">
                  <c:v>18.616725628995798</c:v>
                </c:pt>
                <c:pt idx="16">
                  <c:v>19.616725628995798</c:v>
                </c:pt>
              </c:numCache>
            </c:numRef>
          </c:val>
          <c:smooth val="0"/>
          <c:extLst>
            <c:ext xmlns:c16="http://schemas.microsoft.com/office/drawing/2014/chart" uri="{C3380CC4-5D6E-409C-BE32-E72D297353CC}">
              <c16:uniqueId val="{00000005-7134-4B43-8F8E-61E8F994F6B0}"/>
            </c:ext>
          </c:extLst>
        </c:ser>
        <c:ser>
          <c:idx val="6"/>
          <c:order val="6"/>
          <c:tx>
            <c:strRef>
              <c:f>STATISTIQUE!$H$6</c:f>
              <c:strCache>
                <c:ptCount val="1"/>
                <c:pt idx="0">
                  <c:v>Tchad</c:v>
                </c:pt>
              </c:strCache>
            </c:strRef>
          </c:tx>
          <c:spPr>
            <a:ln>
              <a:solidFill>
                <a:srgbClr val="00B0F0"/>
              </a:solidFill>
            </a:ln>
          </c:spPr>
          <c:cat>
            <c:strRef>
              <c:f>STATISTIQUE!$A$7:$A$23</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STATISTIQUE!$H$7:$H$23</c:f>
              <c:numCache>
                <c:formatCode>General</c:formatCode>
                <c:ptCount val="17"/>
                <c:pt idx="0">
                  <c:v>-0.87968102544485316</c:v>
                </c:pt>
                <c:pt idx="1">
                  <c:v>0.120318974555161</c:v>
                </c:pt>
                <c:pt idx="2">
                  <c:v>1.1203189745551867</c:v>
                </c:pt>
                <c:pt idx="3">
                  <c:v>2.1203189745551598</c:v>
                </c:pt>
                <c:pt idx="4">
                  <c:v>3.1203189745551598</c:v>
                </c:pt>
                <c:pt idx="5">
                  <c:v>4.1203189745551345</c:v>
                </c:pt>
                <c:pt idx="6">
                  <c:v>5.1203189745551345</c:v>
                </c:pt>
                <c:pt idx="7">
                  <c:v>6.1203189745551345</c:v>
                </c:pt>
                <c:pt idx="8">
                  <c:v>7.1203189745551345</c:v>
                </c:pt>
                <c:pt idx="9">
                  <c:v>8.1203189745550919</c:v>
                </c:pt>
                <c:pt idx="10">
                  <c:v>9.1203189745550919</c:v>
                </c:pt>
                <c:pt idx="11">
                  <c:v>10.120318974555</c:v>
                </c:pt>
                <c:pt idx="12">
                  <c:v>11.120318974555</c:v>
                </c:pt>
                <c:pt idx="13">
                  <c:v>12.120318974555</c:v>
                </c:pt>
                <c:pt idx="14">
                  <c:v>13.120318974555</c:v>
                </c:pt>
                <c:pt idx="15">
                  <c:v>14.120318974555</c:v>
                </c:pt>
                <c:pt idx="16">
                  <c:v>15.120318974555</c:v>
                </c:pt>
              </c:numCache>
            </c:numRef>
          </c:val>
          <c:smooth val="0"/>
          <c:extLst>
            <c:ext xmlns:c16="http://schemas.microsoft.com/office/drawing/2014/chart" uri="{C3380CC4-5D6E-409C-BE32-E72D297353CC}">
              <c16:uniqueId val="{00000006-7134-4B43-8F8E-61E8F994F6B0}"/>
            </c:ext>
          </c:extLst>
        </c:ser>
        <c:dLbls>
          <c:showLegendKey val="0"/>
          <c:showVal val="0"/>
          <c:showCatName val="0"/>
          <c:showSerName val="0"/>
          <c:showPercent val="0"/>
          <c:showBubbleSize val="0"/>
        </c:dLbls>
        <c:marker val="1"/>
        <c:smooth val="0"/>
        <c:axId val="82319616"/>
        <c:axId val="82329600"/>
      </c:lineChart>
      <c:catAx>
        <c:axId val="82319616"/>
        <c:scaling>
          <c:orientation val="minMax"/>
        </c:scaling>
        <c:delete val="0"/>
        <c:axPos val="b"/>
        <c:numFmt formatCode="General" sourceLinked="0"/>
        <c:majorTickMark val="none"/>
        <c:minorTickMark val="none"/>
        <c:tickLblPos val="nextTo"/>
        <c:crossAx val="82329600"/>
        <c:crosses val="autoZero"/>
        <c:auto val="1"/>
        <c:lblAlgn val="ctr"/>
        <c:lblOffset val="100"/>
        <c:noMultiLvlLbl val="0"/>
      </c:catAx>
      <c:valAx>
        <c:axId val="82329600"/>
        <c:scaling>
          <c:orientation val="minMax"/>
        </c:scaling>
        <c:delete val="0"/>
        <c:axPos val="l"/>
        <c:majorGridlines/>
        <c:title>
          <c:overlay val="0"/>
        </c:title>
        <c:numFmt formatCode="General" sourceLinked="1"/>
        <c:majorTickMark val="none"/>
        <c:minorTickMark val="none"/>
        <c:tickLblPos val="nextTo"/>
        <c:crossAx val="82319616"/>
        <c:crosses val="autoZero"/>
        <c:crossBetween val="between"/>
      </c:valAx>
    </c:plotArea>
    <c:legend>
      <c:legendPos val="r"/>
      <c:overlay val="0"/>
    </c:legend>
    <c:plotVisOnly val="1"/>
    <c:dispBlanksAs val="zero"/>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47"/>
    </mc:Choice>
    <mc:Fallback>
      <c:style val="47"/>
    </mc:Fallback>
  </mc:AlternateContent>
  <c:chart>
    <c:title>
      <c:tx>
        <c:rich>
          <a:bodyPr/>
          <a:lstStyle/>
          <a:p>
            <a:pPr>
              <a:defRPr/>
            </a:pPr>
            <a:r>
              <a:rPr lang="fr-FR"/>
              <a:t>TAUX DE CHOMAGE DE 2000-2017</a:t>
            </a:r>
          </a:p>
        </c:rich>
      </c:tx>
      <c:overlay val="0"/>
    </c:title>
    <c:autoTitleDeleted val="0"/>
    <c:plotArea>
      <c:layout/>
      <c:lineChart>
        <c:grouping val="standard"/>
        <c:varyColors val="0"/>
        <c:ser>
          <c:idx val="0"/>
          <c:order val="0"/>
          <c:tx>
            <c:strRef>
              <c:f>STATISTIQUE!$B$1</c:f>
              <c:strCache>
                <c:ptCount val="1"/>
                <c:pt idx="0">
                  <c:v>RCA</c:v>
                </c:pt>
              </c:strCache>
            </c:strRef>
          </c:tx>
          <c:cat>
            <c:strRef>
              <c:f>STATISTIQUE!$A$2:$A$19</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STATISTIQUE!$B$2:$B$19</c:f>
              <c:numCache>
                <c:formatCode>General</c:formatCode>
                <c:ptCount val="18"/>
                <c:pt idx="0">
                  <c:v>10.6000003814697</c:v>
                </c:pt>
                <c:pt idx="1">
                  <c:v>10.6000003814697</c:v>
                </c:pt>
                <c:pt idx="2">
                  <c:v>10.6000003814697</c:v>
                </c:pt>
                <c:pt idx="3">
                  <c:v>10.5</c:v>
                </c:pt>
                <c:pt idx="4">
                  <c:v>10.6000003814697</c:v>
                </c:pt>
                <c:pt idx="5">
                  <c:v>10.6000003814697</c:v>
                </c:pt>
                <c:pt idx="6">
                  <c:v>10.699999809265124</c:v>
                </c:pt>
                <c:pt idx="7">
                  <c:v>10.699999809265124</c:v>
                </c:pt>
                <c:pt idx="8">
                  <c:v>10.6000003814697</c:v>
                </c:pt>
                <c:pt idx="9">
                  <c:v>10.6000003814697</c:v>
                </c:pt>
                <c:pt idx="10">
                  <c:v>10.6000003814697</c:v>
                </c:pt>
                <c:pt idx="11">
                  <c:v>10.6000003814697</c:v>
                </c:pt>
                <c:pt idx="12">
                  <c:v>10.699999809265124</c:v>
                </c:pt>
                <c:pt idx="13">
                  <c:v>10.1000003814697</c:v>
                </c:pt>
                <c:pt idx="14">
                  <c:v>10.6000003814697</c:v>
                </c:pt>
                <c:pt idx="15">
                  <c:v>10.6000003814697</c:v>
                </c:pt>
                <c:pt idx="16">
                  <c:v>10.699999809265124</c:v>
                </c:pt>
                <c:pt idx="17">
                  <c:v>10.800000190734902</c:v>
                </c:pt>
              </c:numCache>
            </c:numRef>
          </c:val>
          <c:smooth val="0"/>
          <c:extLst>
            <c:ext xmlns:c16="http://schemas.microsoft.com/office/drawing/2014/chart" uri="{C3380CC4-5D6E-409C-BE32-E72D297353CC}">
              <c16:uniqueId val="{00000000-9679-4F76-A795-F3FBA96E787E}"/>
            </c:ext>
          </c:extLst>
        </c:ser>
        <c:ser>
          <c:idx val="1"/>
          <c:order val="1"/>
          <c:tx>
            <c:strRef>
              <c:f>STATISTIQUE!$C$1</c:f>
              <c:strCache>
                <c:ptCount val="1"/>
                <c:pt idx="0">
                  <c:v>CAMEROUN</c:v>
                </c:pt>
              </c:strCache>
            </c:strRef>
          </c:tx>
          <c:spPr>
            <a:ln>
              <a:solidFill>
                <a:srgbClr val="00B0F0"/>
              </a:solidFill>
            </a:ln>
          </c:spPr>
          <c:cat>
            <c:strRef>
              <c:f>STATISTIQUE!$A$2:$A$19</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STATISTIQUE!$C$2:$C$19</c:f>
              <c:numCache>
                <c:formatCode>General</c:formatCode>
                <c:ptCount val="18"/>
                <c:pt idx="0">
                  <c:v>10</c:v>
                </c:pt>
                <c:pt idx="1">
                  <c:v>11.5</c:v>
                </c:pt>
                <c:pt idx="2">
                  <c:v>9.1000003814697301</c:v>
                </c:pt>
                <c:pt idx="3">
                  <c:v>9.1999998092651527</c:v>
                </c:pt>
                <c:pt idx="4">
                  <c:v>7.8000001907349024</c:v>
                </c:pt>
                <c:pt idx="5">
                  <c:v>6.6999998092651385</c:v>
                </c:pt>
                <c:pt idx="6">
                  <c:v>5.5999999046325923</c:v>
                </c:pt>
                <c:pt idx="7">
                  <c:v>4.4000000953674334</c:v>
                </c:pt>
                <c:pt idx="8">
                  <c:v>4.9000000953674334</c:v>
                </c:pt>
                <c:pt idx="9">
                  <c:v>5.3000001907349024</c:v>
                </c:pt>
                <c:pt idx="10">
                  <c:v>6.3000001907349024</c:v>
                </c:pt>
                <c:pt idx="11">
                  <c:v>6.3000001907349024</c:v>
                </c:pt>
                <c:pt idx="12">
                  <c:v>6.3000001907349024</c:v>
                </c:pt>
                <c:pt idx="13">
                  <c:v>6.3000001907349024</c:v>
                </c:pt>
                <c:pt idx="14">
                  <c:v>6.3000001907349024</c:v>
                </c:pt>
                <c:pt idx="15">
                  <c:v>6.3000001907349024</c:v>
                </c:pt>
                <c:pt idx="16">
                  <c:v>6.6999998092651385</c:v>
                </c:pt>
                <c:pt idx="17">
                  <c:v>6.9000000953674334</c:v>
                </c:pt>
              </c:numCache>
            </c:numRef>
          </c:val>
          <c:smooth val="0"/>
          <c:extLst>
            <c:ext xmlns:c16="http://schemas.microsoft.com/office/drawing/2014/chart" uri="{C3380CC4-5D6E-409C-BE32-E72D297353CC}">
              <c16:uniqueId val="{00000001-9679-4F76-A795-F3FBA96E787E}"/>
            </c:ext>
          </c:extLst>
        </c:ser>
        <c:ser>
          <c:idx val="2"/>
          <c:order val="2"/>
          <c:tx>
            <c:strRef>
              <c:f>STATISTIQUE!$D$1</c:f>
              <c:strCache>
                <c:ptCount val="1"/>
                <c:pt idx="0">
                  <c:v>CONGO</c:v>
                </c:pt>
              </c:strCache>
            </c:strRef>
          </c:tx>
          <c:spPr>
            <a:ln>
              <a:solidFill>
                <a:srgbClr val="FFFF00"/>
              </a:solidFill>
            </a:ln>
          </c:spPr>
          <c:cat>
            <c:strRef>
              <c:f>STATISTIQUE!$A$2:$A$19</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STATISTIQUE!$D$2:$D$19</c:f>
              <c:numCache>
                <c:formatCode>General</c:formatCode>
                <c:ptCount val="18"/>
                <c:pt idx="0">
                  <c:v>26</c:v>
                </c:pt>
                <c:pt idx="1">
                  <c:v>17.200000762939499</c:v>
                </c:pt>
                <c:pt idx="2">
                  <c:v>18.5</c:v>
                </c:pt>
                <c:pt idx="3">
                  <c:v>19.700000762939499</c:v>
                </c:pt>
                <c:pt idx="4">
                  <c:v>20.899999618530288</c:v>
                </c:pt>
                <c:pt idx="5">
                  <c:v>26.700000762939499</c:v>
                </c:pt>
                <c:pt idx="6">
                  <c:v>22.5</c:v>
                </c:pt>
                <c:pt idx="7">
                  <c:v>21.600000381469702</c:v>
                </c:pt>
                <c:pt idx="8">
                  <c:v>20.799999237060486</c:v>
                </c:pt>
                <c:pt idx="9">
                  <c:v>26.899999618530288</c:v>
                </c:pt>
                <c:pt idx="10">
                  <c:v>24.5</c:v>
                </c:pt>
                <c:pt idx="11">
                  <c:v>22</c:v>
                </c:pt>
                <c:pt idx="12">
                  <c:v>16.799999237060486</c:v>
                </c:pt>
                <c:pt idx="13">
                  <c:v>16.799999237060486</c:v>
                </c:pt>
                <c:pt idx="14">
                  <c:v>16.899999618530288</c:v>
                </c:pt>
                <c:pt idx="15">
                  <c:v>16.700000762939499</c:v>
                </c:pt>
                <c:pt idx="16">
                  <c:v>18</c:v>
                </c:pt>
                <c:pt idx="17">
                  <c:v>19.200000762939499</c:v>
                </c:pt>
              </c:numCache>
            </c:numRef>
          </c:val>
          <c:smooth val="0"/>
          <c:extLst>
            <c:ext xmlns:c16="http://schemas.microsoft.com/office/drawing/2014/chart" uri="{C3380CC4-5D6E-409C-BE32-E72D297353CC}">
              <c16:uniqueId val="{00000002-9679-4F76-A795-F3FBA96E787E}"/>
            </c:ext>
          </c:extLst>
        </c:ser>
        <c:ser>
          <c:idx val="3"/>
          <c:order val="3"/>
          <c:tx>
            <c:strRef>
              <c:f>STATISTIQUE!$E$1</c:f>
              <c:strCache>
                <c:ptCount val="1"/>
                <c:pt idx="0">
                  <c:v>GUINEE EQUATORIALE</c:v>
                </c:pt>
              </c:strCache>
            </c:strRef>
          </c:tx>
          <c:spPr>
            <a:ln>
              <a:solidFill>
                <a:schemeClr val="tx2"/>
              </a:solidFill>
            </a:ln>
          </c:spPr>
          <c:cat>
            <c:strRef>
              <c:f>STATISTIQUE!$A$2:$A$19</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STATISTIQUE!$E$2:$E$19</c:f>
              <c:numCache>
                <c:formatCode>General</c:formatCode>
                <c:ptCount val="18"/>
                <c:pt idx="0">
                  <c:v>12.1000003814697</c:v>
                </c:pt>
                <c:pt idx="1">
                  <c:v>11.6000003814697</c:v>
                </c:pt>
                <c:pt idx="2">
                  <c:v>10.699999809265124</c:v>
                </c:pt>
                <c:pt idx="3">
                  <c:v>10.6000003814697</c:v>
                </c:pt>
                <c:pt idx="4">
                  <c:v>11</c:v>
                </c:pt>
                <c:pt idx="5">
                  <c:v>10.5</c:v>
                </c:pt>
                <c:pt idx="6">
                  <c:v>10.300000190734902</c:v>
                </c:pt>
                <c:pt idx="7">
                  <c:v>10.699999809265124</c:v>
                </c:pt>
                <c:pt idx="8">
                  <c:v>10.699999809265124</c:v>
                </c:pt>
                <c:pt idx="9">
                  <c:v>10.399999618530376</c:v>
                </c:pt>
                <c:pt idx="10">
                  <c:v>10.300000190734902</c:v>
                </c:pt>
                <c:pt idx="11">
                  <c:v>10.5</c:v>
                </c:pt>
                <c:pt idx="12">
                  <c:v>10.5</c:v>
                </c:pt>
                <c:pt idx="13">
                  <c:v>10.300000190734902</c:v>
                </c:pt>
                <c:pt idx="14">
                  <c:v>10.399999618530376</c:v>
                </c:pt>
                <c:pt idx="15">
                  <c:v>10.300000190734902</c:v>
                </c:pt>
                <c:pt idx="16">
                  <c:v>11.1000003814697</c:v>
                </c:pt>
                <c:pt idx="17">
                  <c:v>11.800000190734902</c:v>
                </c:pt>
              </c:numCache>
            </c:numRef>
          </c:val>
          <c:smooth val="0"/>
          <c:extLst>
            <c:ext xmlns:c16="http://schemas.microsoft.com/office/drawing/2014/chart" uri="{C3380CC4-5D6E-409C-BE32-E72D297353CC}">
              <c16:uniqueId val="{00000003-9679-4F76-A795-F3FBA96E787E}"/>
            </c:ext>
          </c:extLst>
        </c:ser>
        <c:ser>
          <c:idx val="4"/>
          <c:order val="4"/>
          <c:tx>
            <c:strRef>
              <c:f>STATISTIQUE!$F$1</c:f>
              <c:strCache>
                <c:ptCount val="1"/>
                <c:pt idx="0">
                  <c:v>GABON</c:v>
                </c:pt>
              </c:strCache>
            </c:strRef>
          </c:tx>
          <c:spPr>
            <a:ln>
              <a:solidFill>
                <a:srgbClr val="C00000"/>
              </a:solidFill>
            </a:ln>
          </c:spPr>
          <c:cat>
            <c:strRef>
              <c:f>STATISTIQUE!$A$2:$A$19</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STATISTIQUE!$F$2:$F$19</c:f>
              <c:numCache>
                <c:formatCode>General</c:formatCode>
                <c:ptCount val="18"/>
                <c:pt idx="0">
                  <c:v>39.599998474121413</c:v>
                </c:pt>
                <c:pt idx="1">
                  <c:v>38.900001525878899</c:v>
                </c:pt>
                <c:pt idx="2">
                  <c:v>36</c:v>
                </c:pt>
                <c:pt idx="3">
                  <c:v>38.299999237060511</c:v>
                </c:pt>
                <c:pt idx="4">
                  <c:v>37.400001525878899</c:v>
                </c:pt>
                <c:pt idx="5">
                  <c:v>35.099998474121413</c:v>
                </c:pt>
                <c:pt idx="6">
                  <c:v>36.299999237060511</c:v>
                </c:pt>
                <c:pt idx="7">
                  <c:v>37.599998474121413</c:v>
                </c:pt>
                <c:pt idx="8">
                  <c:v>38.799999237060511</c:v>
                </c:pt>
                <c:pt idx="9">
                  <c:v>37.400001525878899</c:v>
                </c:pt>
                <c:pt idx="10">
                  <c:v>36.099998474121413</c:v>
                </c:pt>
                <c:pt idx="11">
                  <c:v>36.200000762939503</c:v>
                </c:pt>
                <c:pt idx="12">
                  <c:v>36.099998474121413</c:v>
                </c:pt>
                <c:pt idx="13">
                  <c:v>36.099998474121413</c:v>
                </c:pt>
                <c:pt idx="14">
                  <c:v>36.099998474121413</c:v>
                </c:pt>
                <c:pt idx="15">
                  <c:v>40</c:v>
                </c:pt>
                <c:pt idx="16">
                  <c:v>40.200000762939503</c:v>
                </c:pt>
                <c:pt idx="17">
                  <c:v>40.5</c:v>
                </c:pt>
              </c:numCache>
            </c:numRef>
          </c:val>
          <c:smooth val="0"/>
          <c:extLst>
            <c:ext xmlns:c16="http://schemas.microsoft.com/office/drawing/2014/chart" uri="{C3380CC4-5D6E-409C-BE32-E72D297353CC}">
              <c16:uniqueId val="{00000004-9679-4F76-A795-F3FBA96E787E}"/>
            </c:ext>
          </c:extLst>
        </c:ser>
        <c:ser>
          <c:idx val="5"/>
          <c:order val="5"/>
          <c:tx>
            <c:strRef>
              <c:f>STATISTIQUE!$G$1</c:f>
              <c:strCache>
                <c:ptCount val="1"/>
                <c:pt idx="0">
                  <c:v>TCHAD</c:v>
                </c:pt>
              </c:strCache>
            </c:strRef>
          </c:tx>
          <c:spPr>
            <a:ln>
              <a:solidFill>
                <a:srgbClr val="00B050"/>
              </a:solidFill>
            </a:ln>
          </c:spPr>
          <c:cat>
            <c:strRef>
              <c:f>STATISTIQUE!$A$2:$A$19</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STATISTIQUE!$G$2:$G$19</c:f>
              <c:numCache>
                <c:formatCode>General</c:formatCode>
                <c:ptCount val="18"/>
                <c:pt idx="0">
                  <c:v>8.8999996185303267</c:v>
                </c:pt>
                <c:pt idx="1">
                  <c:v>9</c:v>
                </c:pt>
                <c:pt idx="2">
                  <c:v>9</c:v>
                </c:pt>
                <c:pt idx="3">
                  <c:v>9</c:v>
                </c:pt>
                <c:pt idx="4">
                  <c:v>9.1999998092651527</c:v>
                </c:pt>
                <c:pt idx="5">
                  <c:v>9</c:v>
                </c:pt>
                <c:pt idx="6">
                  <c:v>8.8999996185303267</c:v>
                </c:pt>
                <c:pt idx="7">
                  <c:v>8.8999996185303267</c:v>
                </c:pt>
                <c:pt idx="8">
                  <c:v>8.8999996185303267</c:v>
                </c:pt>
                <c:pt idx="9">
                  <c:v>8.8999996185303267</c:v>
                </c:pt>
                <c:pt idx="10">
                  <c:v>9</c:v>
                </c:pt>
                <c:pt idx="11">
                  <c:v>8.8999996185303267</c:v>
                </c:pt>
                <c:pt idx="12">
                  <c:v>9</c:v>
                </c:pt>
                <c:pt idx="13">
                  <c:v>8.8999996185303267</c:v>
                </c:pt>
                <c:pt idx="14">
                  <c:v>8.8999996185303267</c:v>
                </c:pt>
                <c:pt idx="15">
                  <c:v>8.8999996185303267</c:v>
                </c:pt>
                <c:pt idx="16">
                  <c:v>8.8999996185303267</c:v>
                </c:pt>
                <c:pt idx="17">
                  <c:v>9.1000003814697301</c:v>
                </c:pt>
              </c:numCache>
            </c:numRef>
          </c:val>
          <c:smooth val="0"/>
          <c:extLst>
            <c:ext xmlns:c16="http://schemas.microsoft.com/office/drawing/2014/chart" uri="{C3380CC4-5D6E-409C-BE32-E72D297353CC}">
              <c16:uniqueId val="{00000005-9679-4F76-A795-F3FBA96E787E}"/>
            </c:ext>
          </c:extLst>
        </c:ser>
        <c:ser>
          <c:idx val="6"/>
          <c:order val="6"/>
          <c:tx>
            <c:strRef>
              <c:f>STATISTIQUE!$H$1</c:f>
              <c:strCache>
                <c:ptCount val="1"/>
                <c:pt idx="0">
                  <c:v>AFRIQUE SUBSAHARIENNE</c:v>
                </c:pt>
              </c:strCache>
            </c:strRef>
          </c:tx>
          <c:spPr>
            <a:ln>
              <a:solidFill>
                <a:srgbClr val="565C04"/>
              </a:solidFill>
            </a:ln>
          </c:spPr>
          <c:cat>
            <c:strRef>
              <c:f>STATISTIQUE!$A$2:$A$19</c:f>
              <c:strCach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strCache>
            </c:strRef>
          </c:cat>
          <c:val>
            <c:numRef>
              <c:f>STATISTIQUE!$H$2:$H$19</c:f>
              <c:numCache>
                <c:formatCode>General</c:formatCode>
                <c:ptCount val="18"/>
                <c:pt idx="0">
                  <c:v>13.793050408997965</c:v>
                </c:pt>
                <c:pt idx="1">
                  <c:v>14.557298271143805</c:v>
                </c:pt>
                <c:pt idx="2">
                  <c:v>14.485776451410525</c:v>
                </c:pt>
                <c:pt idx="3">
                  <c:v>14.618180900148868</c:v>
                </c:pt>
                <c:pt idx="4">
                  <c:v>14.061424860234123</c:v>
                </c:pt>
                <c:pt idx="5">
                  <c:v>13.96583245995048</c:v>
                </c:pt>
                <c:pt idx="6">
                  <c:v>13.783330302711418</c:v>
                </c:pt>
                <c:pt idx="7">
                  <c:v>13.908465146108512</c:v>
                </c:pt>
                <c:pt idx="8">
                  <c:v>13.474574435957527</c:v>
                </c:pt>
                <c:pt idx="9">
                  <c:v>13.813599230166842</c:v>
                </c:pt>
                <c:pt idx="10">
                  <c:v>13.887253680083598</c:v>
                </c:pt>
                <c:pt idx="11">
                  <c:v>13.760425277582376</c:v>
                </c:pt>
                <c:pt idx="12">
                  <c:v>13.517257306450649</c:v>
                </c:pt>
                <c:pt idx="13">
                  <c:v>13.212088560156849</c:v>
                </c:pt>
                <c:pt idx="14">
                  <c:v>12.559729894992184</c:v>
                </c:pt>
                <c:pt idx="15">
                  <c:v>12.383339161479125</c:v>
                </c:pt>
                <c:pt idx="16">
                  <c:v>12.797137779059108</c:v>
                </c:pt>
                <c:pt idx="17">
                  <c:v>12.945763272794187</c:v>
                </c:pt>
              </c:numCache>
            </c:numRef>
          </c:val>
          <c:smooth val="0"/>
          <c:extLst>
            <c:ext xmlns:c16="http://schemas.microsoft.com/office/drawing/2014/chart" uri="{C3380CC4-5D6E-409C-BE32-E72D297353CC}">
              <c16:uniqueId val="{00000006-9679-4F76-A795-F3FBA96E787E}"/>
            </c:ext>
          </c:extLst>
        </c:ser>
        <c:dLbls>
          <c:showLegendKey val="0"/>
          <c:showVal val="0"/>
          <c:showCatName val="0"/>
          <c:showSerName val="0"/>
          <c:showPercent val="0"/>
          <c:showBubbleSize val="0"/>
        </c:dLbls>
        <c:marker val="1"/>
        <c:smooth val="0"/>
        <c:axId val="82921728"/>
        <c:axId val="82923520"/>
      </c:lineChart>
      <c:catAx>
        <c:axId val="82921728"/>
        <c:scaling>
          <c:orientation val="minMax"/>
        </c:scaling>
        <c:delete val="0"/>
        <c:axPos val="b"/>
        <c:numFmt formatCode="General" sourceLinked="0"/>
        <c:majorTickMark val="none"/>
        <c:minorTickMark val="none"/>
        <c:tickLblPos val="nextTo"/>
        <c:crossAx val="82923520"/>
        <c:crosses val="autoZero"/>
        <c:auto val="1"/>
        <c:lblAlgn val="ctr"/>
        <c:lblOffset val="100"/>
        <c:noMultiLvlLbl val="0"/>
      </c:catAx>
      <c:valAx>
        <c:axId val="82923520"/>
        <c:scaling>
          <c:orientation val="minMax"/>
        </c:scaling>
        <c:delete val="0"/>
        <c:axPos val="l"/>
        <c:majorGridlines/>
        <c:numFmt formatCode="General" sourceLinked="1"/>
        <c:majorTickMark val="none"/>
        <c:minorTickMark val="none"/>
        <c:tickLblPos val="nextTo"/>
        <c:crossAx val="82921728"/>
        <c:crosses val="autoZero"/>
        <c:crossBetween val="between"/>
      </c:valAx>
      <c:spPr>
        <a:ln cmpd="sng">
          <a:solidFill>
            <a:srgbClr val="565C04"/>
          </a:solidFill>
        </a:ln>
      </c:spPr>
    </c:plotArea>
    <c:legend>
      <c:legendPos val="r"/>
      <c:overlay val="0"/>
    </c:legend>
    <c:plotVisOnly val="1"/>
    <c:dispBlanksAs val="gap"/>
    <c:showDLblsOverMax val="0"/>
  </c:chart>
  <c:txPr>
    <a:bodyPr/>
    <a:lstStyle/>
    <a:p>
      <a:pPr>
        <a:defRPr sz="1800"/>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fr-FR"/>
              <a:t>ESPERANCE</a:t>
            </a:r>
            <a:r>
              <a:rPr lang="fr-FR" baseline="0"/>
              <a:t> DE VIE DE 2000-2015</a:t>
            </a:r>
            <a:endParaRPr lang="fr-FR"/>
          </a:p>
        </c:rich>
      </c:tx>
      <c:overlay val="0"/>
    </c:title>
    <c:autoTitleDeleted val="0"/>
    <c:plotArea>
      <c:layout/>
      <c:barChart>
        <c:barDir val="col"/>
        <c:grouping val="clustered"/>
        <c:varyColors val="0"/>
        <c:ser>
          <c:idx val="0"/>
          <c:order val="0"/>
          <c:tx>
            <c:strRef>
              <c:f>STATISTIQUE!$B$1</c:f>
              <c:strCache>
                <c:ptCount val="1"/>
                <c:pt idx="0">
                  <c:v>République centrafricaine</c:v>
                </c:pt>
              </c:strCache>
            </c:strRef>
          </c:tx>
          <c:spPr>
            <a:solidFill>
              <a:srgbClr val="9900CC"/>
            </a:solidFill>
            <a:ln cmpd="sng">
              <a:solidFill>
                <a:srgbClr val="C00000"/>
              </a:solidFill>
            </a:ln>
          </c:spPr>
          <c:invertIfNegative val="0"/>
          <c:cat>
            <c:strRef>
              <c:f>STATISTIQUE!$A$2:$A$17</c:f>
              <c:strCach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strCache>
            </c:strRef>
          </c:cat>
          <c:val>
            <c:numRef>
              <c:f>STATISTIQUE!$B$2:$B$17</c:f>
              <c:numCache>
                <c:formatCode>General</c:formatCode>
                <c:ptCount val="16"/>
                <c:pt idx="0">
                  <c:v>43.914292682926835</c:v>
                </c:pt>
                <c:pt idx="1">
                  <c:v>43.733585365853664</c:v>
                </c:pt>
                <c:pt idx="2">
                  <c:v>43.6963170731715</c:v>
                </c:pt>
                <c:pt idx="3">
                  <c:v>43.805487804878055</c:v>
                </c:pt>
                <c:pt idx="4">
                  <c:v>44.057634146341194</c:v>
                </c:pt>
                <c:pt idx="5">
                  <c:v>44.442829268291995</c:v>
                </c:pt>
                <c:pt idx="6">
                  <c:v>44.943219512195128</c:v>
                </c:pt>
                <c:pt idx="7">
                  <c:v>45.526463414634144</c:v>
                </c:pt>
                <c:pt idx="8">
                  <c:v>46.163170731707332</c:v>
                </c:pt>
                <c:pt idx="9">
                  <c:v>46.834926829267744</c:v>
                </c:pt>
                <c:pt idx="10">
                  <c:v>47.532707317073182</c:v>
                </c:pt>
                <c:pt idx="11">
                  <c:v>48.256975609756104</c:v>
                </c:pt>
                <c:pt idx="12">
                  <c:v>49.012146341463414</c:v>
                </c:pt>
                <c:pt idx="13">
                  <c:v>49.795658536586444</c:v>
                </c:pt>
                <c:pt idx="14">
                  <c:v>50.591048780487803</c:v>
                </c:pt>
                <c:pt idx="15">
                  <c:v>51.377853658535997</c:v>
                </c:pt>
              </c:numCache>
            </c:numRef>
          </c:val>
          <c:extLst>
            <c:ext xmlns:c16="http://schemas.microsoft.com/office/drawing/2014/chart" uri="{C3380CC4-5D6E-409C-BE32-E72D297353CC}">
              <c16:uniqueId val="{00000000-6E25-4DA5-A5DE-1160126939E2}"/>
            </c:ext>
          </c:extLst>
        </c:ser>
        <c:ser>
          <c:idx val="1"/>
          <c:order val="1"/>
          <c:tx>
            <c:strRef>
              <c:f>STATISTIQUE!$C$1</c:f>
              <c:strCache>
                <c:ptCount val="1"/>
                <c:pt idx="0">
                  <c:v>Cameroun</c:v>
                </c:pt>
              </c:strCache>
            </c:strRef>
          </c:tx>
          <c:spPr>
            <a:solidFill>
              <a:srgbClr val="FF0000"/>
            </a:solidFill>
          </c:spPr>
          <c:invertIfNegative val="0"/>
          <c:cat>
            <c:strRef>
              <c:f>STATISTIQUE!$A$2:$A$17</c:f>
              <c:strCach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strCache>
            </c:strRef>
          </c:cat>
          <c:val>
            <c:numRef>
              <c:f>STATISTIQUE!$C$2:$C$17</c:f>
              <c:numCache>
                <c:formatCode>General</c:formatCode>
                <c:ptCount val="16"/>
                <c:pt idx="0">
                  <c:v>49.999731707317075</c:v>
                </c:pt>
                <c:pt idx="1">
                  <c:v>50.467829268291894</c:v>
                </c:pt>
                <c:pt idx="2">
                  <c:v>51.031756097560987</c:v>
                </c:pt>
                <c:pt idx="3">
                  <c:v>51.644097560975595</c:v>
                </c:pt>
                <c:pt idx="4">
                  <c:v>52.273878048780503</c:v>
                </c:pt>
                <c:pt idx="5">
                  <c:v>52.889000000000003</c:v>
                </c:pt>
                <c:pt idx="6">
                  <c:v>53.467878048780491</c:v>
                </c:pt>
                <c:pt idx="7">
                  <c:v>54.007902439024399</c:v>
                </c:pt>
                <c:pt idx="8">
                  <c:v>54.510634146341474</c:v>
                </c:pt>
                <c:pt idx="9">
                  <c:v>54.97263414634147</c:v>
                </c:pt>
                <c:pt idx="10">
                  <c:v>55.401146341463395</c:v>
                </c:pt>
                <c:pt idx="11">
                  <c:v>55.808926829268295</c:v>
                </c:pt>
                <c:pt idx="12">
                  <c:v>56.217682926829283</c:v>
                </c:pt>
                <c:pt idx="13">
                  <c:v>56.641975609756095</c:v>
                </c:pt>
                <c:pt idx="14">
                  <c:v>57.087804878047841</c:v>
                </c:pt>
                <c:pt idx="15">
                  <c:v>57.557512195122008</c:v>
                </c:pt>
              </c:numCache>
            </c:numRef>
          </c:val>
          <c:extLst>
            <c:ext xmlns:c16="http://schemas.microsoft.com/office/drawing/2014/chart" uri="{C3380CC4-5D6E-409C-BE32-E72D297353CC}">
              <c16:uniqueId val="{00000001-6E25-4DA5-A5DE-1160126939E2}"/>
            </c:ext>
          </c:extLst>
        </c:ser>
        <c:ser>
          <c:idx val="2"/>
          <c:order val="2"/>
          <c:tx>
            <c:strRef>
              <c:f>STATISTIQUE!$D$1</c:f>
              <c:strCache>
                <c:ptCount val="1"/>
                <c:pt idx="0">
                  <c:v>Congo, République du</c:v>
                </c:pt>
              </c:strCache>
            </c:strRef>
          </c:tx>
          <c:spPr>
            <a:solidFill>
              <a:srgbClr val="FFFF00"/>
            </a:solidFill>
          </c:spPr>
          <c:invertIfNegative val="0"/>
          <c:cat>
            <c:strRef>
              <c:f>STATISTIQUE!$A$2:$A$17</c:f>
              <c:strCach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strCache>
            </c:strRef>
          </c:cat>
          <c:val>
            <c:numRef>
              <c:f>STATISTIQUE!$D$2:$D$17</c:f>
              <c:numCache>
                <c:formatCode>General</c:formatCode>
                <c:ptCount val="16"/>
                <c:pt idx="0">
                  <c:v>51.377341463412982</c:v>
                </c:pt>
                <c:pt idx="1">
                  <c:v>51.556536585365855</c:v>
                </c:pt>
                <c:pt idx="2">
                  <c:v>51.996780487804884</c:v>
                </c:pt>
                <c:pt idx="3">
                  <c:v>52.682170731707323</c:v>
                </c:pt>
                <c:pt idx="4">
                  <c:v>53.586731707316844</c:v>
                </c:pt>
                <c:pt idx="5">
                  <c:v>54.665512195123043</c:v>
                </c:pt>
                <c:pt idx="6">
                  <c:v>55.86007317073171</c:v>
                </c:pt>
                <c:pt idx="7">
                  <c:v>57.094463414633744</c:v>
                </c:pt>
                <c:pt idx="8">
                  <c:v>58.300804878048744</c:v>
                </c:pt>
                <c:pt idx="9">
                  <c:v>59.432146341463422</c:v>
                </c:pt>
                <c:pt idx="10">
                  <c:v>60.452609756096614</c:v>
                </c:pt>
                <c:pt idx="11">
                  <c:v>61.350243902439026</c:v>
                </c:pt>
                <c:pt idx="12">
                  <c:v>62.149073170731711</c:v>
                </c:pt>
                <c:pt idx="13">
                  <c:v>62.870097560975594</c:v>
                </c:pt>
                <c:pt idx="14">
                  <c:v>63.515317073170763</c:v>
                </c:pt>
                <c:pt idx="15">
                  <c:v>64.090731707317076</c:v>
                </c:pt>
              </c:numCache>
            </c:numRef>
          </c:val>
          <c:extLst>
            <c:ext xmlns:c16="http://schemas.microsoft.com/office/drawing/2014/chart" uri="{C3380CC4-5D6E-409C-BE32-E72D297353CC}">
              <c16:uniqueId val="{00000002-6E25-4DA5-A5DE-1160126939E2}"/>
            </c:ext>
          </c:extLst>
        </c:ser>
        <c:ser>
          <c:idx val="3"/>
          <c:order val="3"/>
          <c:tx>
            <c:strRef>
              <c:f>STATISTIQUE!$E$1</c:f>
              <c:strCache>
                <c:ptCount val="1"/>
                <c:pt idx="0">
                  <c:v>Gabon</c:v>
                </c:pt>
              </c:strCache>
            </c:strRef>
          </c:tx>
          <c:spPr>
            <a:solidFill>
              <a:srgbClr val="002060"/>
            </a:solidFill>
          </c:spPr>
          <c:invertIfNegative val="0"/>
          <c:cat>
            <c:strRef>
              <c:f>STATISTIQUE!$A$2:$A$17</c:f>
              <c:strCach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strCache>
            </c:strRef>
          </c:cat>
          <c:val>
            <c:numRef>
              <c:f>STATISTIQUE!$E$2:$E$17</c:f>
              <c:numCache>
                <c:formatCode>General</c:formatCode>
                <c:ptCount val="16"/>
                <c:pt idx="0">
                  <c:v>59.251804878048794</c:v>
                </c:pt>
                <c:pt idx="1">
                  <c:v>59.121195121952013</c:v>
                </c:pt>
                <c:pt idx="2">
                  <c:v>59.105585365853656</c:v>
                </c:pt>
                <c:pt idx="3">
                  <c:v>59.217853658536001</c:v>
                </c:pt>
                <c:pt idx="4">
                  <c:v>59.463780487804875</c:v>
                </c:pt>
                <c:pt idx="5">
                  <c:v>59.842560975609764</c:v>
                </c:pt>
                <c:pt idx="6">
                  <c:v>60.339878048780498</c:v>
                </c:pt>
                <c:pt idx="7">
                  <c:v>60.922121951219495</c:v>
                </c:pt>
                <c:pt idx="8">
                  <c:v>61.552804878048775</c:v>
                </c:pt>
                <c:pt idx="9">
                  <c:v>62.205024390243906</c:v>
                </c:pt>
                <c:pt idx="10">
                  <c:v>62.856536585365845</c:v>
                </c:pt>
                <c:pt idx="11">
                  <c:v>63.488682926829263</c:v>
                </c:pt>
                <c:pt idx="12">
                  <c:v>64.095341463414258</c:v>
                </c:pt>
                <c:pt idx="13">
                  <c:v>64.670878048778007</c:v>
                </c:pt>
                <c:pt idx="14">
                  <c:v>65.203024390243925</c:v>
                </c:pt>
                <c:pt idx="15">
                  <c:v>65.684414634146364</c:v>
                </c:pt>
              </c:numCache>
            </c:numRef>
          </c:val>
          <c:extLst>
            <c:ext xmlns:c16="http://schemas.microsoft.com/office/drawing/2014/chart" uri="{C3380CC4-5D6E-409C-BE32-E72D297353CC}">
              <c16:uniqueId val="{00000003-6E25-4DA5-A5DE-1160126939E2}"/>
            </c:ext>
          </c:extLst>
        </c:ser>
        <c:ser>
          <c:idx val="4"/>
          <c:order val="4"/>
          <c:tx>
            <c:strRef>
              <c:f>STATISTIQUE!$F$1</c:f>
              <c:strCache>
                <c:ptCount val="1"/>
                <c:pt idx="0">
                  <c:v>Guinée équatoriale</c:v>
                </c:pt>
              </c:strCache>
            </c:strRef>
          </c:tx>
          <c:spPr>
            <a:solidFill>
              <a:srgbClr val="FFC000"/>
            </a:solidFill>
          </c:spPr>
          <c:invertIfNegative val="0"/>
          <c:cat>
            <c:strRef>
              <c:f>STATISTIQUE!$A$2:$A$17</c:f>
              <c:strCach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strCache>
            </c:strRef>
          </c:cat>
          <c:val>
            <c:numRef>
              <c:f>STATISTIQUE!$F$2:$F$17</c:f>
              <c:numCache>
                <c:formatCode>General</c:formatCode>
                <c:ptCount val="16"/>
                <c:pt idx="0">
                  <c:v>52.764146341463423</c:v>
                </c:pt>
                <c:pt idx="1">
                  <c:v>53.111707317073176</c:v>
                </c:pt>
                <c:pt idx="2">
                  <c:v>53.429243902439033</c:v>
                </c:pt>
                <c:pt idx="3">
                  <c:v>53.723707317073213</c:v>
                </c:pt>
                <c:pt idx="4">
                  <c:v>54.002024390243896</c:v>
                </c:pt>
                <c:pt idx="5">
                  <c:v>54.279560975609762</c:v>
                </c:pt>
                <c:pt idx="6">
                  <c:v>54.570219512195123</c:v>
                </c:pt>
                <c:pt idx="7">
                  <c:v>54.882975609756095</c:v>
                </c:pt>
                <c:pt idx="8">
                  <c:v>55.221878048780503</c:v>
                </c:pt>
                <c:pt idx="9">
                  <c:v>55.584975609755993</c:v>
                </c:pt>
                <c:pt idx="10">
                  <c:v>55.958951219512194</c:v>
                </c:pt>
                <c:pt idx="11">
                  <c:v>56.326024390243894</c:v>
                </c:pt>
                <c:pt idx="12">
                  <c:v>56.668341463414244</c:v>
                </c:pt>
                <c:pt idx="13">
                  <c:v>56.978000000000009</c:v>
                </c:pt>
                <c:pt idx="14">
                  <c:v>57.25553658536586</c:v>
                </c:pt>
                <c:pt idx="15">
                  <c:v>57.508390243902461</c:v>
                </c:pt>
              </c:numCache>
            </c:numRef>
          </c:val>
          <c:extLst>
            <c:ext xmlns:c16="http://schemas.microsoft.com/office/drawing/2014/chart" uri="{C3380CC4-5D6E-409C-BE32-E72D297353CC}">
              <c16:uniqueId val="{00000004-6E25-4DA5-A5DE-1160126939E2}"/>
            </c:ext>
          </c:extLst>
        </c:ser>
        <c:ser>
          <c:idx val="5"/>
          <c:order val="5"/>
          <c:tx>
            <c:strRef>
              <c:f>STATISTIQUE!$G$1</c:f>
              <c:strCache>
                <c:ptCount val="1"/>
                <c:pt idx="0">
                  <c:v>Afrique subsaharienne</c:v>
                </c:pt>
              </c:strCache>
            </c:strRef>
          </c:tx>
          <c:spPr>
            <a:solidFill>
              <a:srgbClr val="0070C0"/>
            </a:solidFill>
          </c:spPr>
          <c:invertIfNegative val="0"/>
          <c:cat>
            <c:strRef>
              <c:f>STATISTIQUE!$A$2:$A$17</c:f>
              <c:strCach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strCache>
            </c:strRef>
          </c:cat>
          <c:val>
            <c:numRef>
              <c:f>STATISTIQUE!$G$2:$G$17</c:f>
              <c:numCache>
                <c:formatCode>General</c:formatCode>
                <c:ptCount val="16"/>
                <c:pt idx="0">
                  <c:v>50.512502937924559</c:v>
                </c:pt>
                <c:pt idx="1">
                  <c:v>50.837220927189456</c:v>
                </c:pt>
                <c:pt idx="2">
                  <c:v>51.264827556727894</c:v>
                </c:pt>
                <c:pt idx="3">
                  <c:v>51.786697045169255</c:v>
                </c:pt>
                <c:pt idx="4">
                  <c:v>52.397739542430052</c:v>
                </c:pt>
                <c:pt idx="5">
                  <c:v>53.085061335139351</c:v>
                </c:pt>
                <c:pt idx="6">
                  <c:v>53.832142239345501</c:v>
                </c:pt>
                <c:pt idx="7">
                  <c:v>54.61311643190276</c:v>
                </c:pt>
                <c:pt idx="8">
                  <c:v>55.400345275669991</c:v>
                </c:pt>
                <c:pt idx="9">
                  <c:v>56.173055706148531</c:v>
                </c:pt>
                <c:pt idx="10">
                  <c:v>56.911361698103995</c:v>
                </c:pt>
                <c:pt idx="11">
                  <c:v>57.603085260322814</c:v>
                </c:pt>
                <c:pt idx="12">
                  <c:v>58.249075194046355</c:v>
                </c:pt>
                <c:pt idx="13">
                  <c:v>58.848661196590044</c:v>
                </c:pt>
                <c:pt idx="14">
                  <c:v>59.399879283208094</c:v>
                </c:pt>
                <c:pt idx="15">
                  <c:v>59.901826107685636</c:v>
                </c:pt>
              </c:numCache>
            </c:numRef>
          </c:val>
          <c:extLst>
            <c:ext xmlns:c16="http://schemas.microsoft.com/office/drawing/2014/chart" uri="{C3380CC4-5D6E-409C-BE32-E72D297353CC}">
              <c16:uniqueId val="{00000005-6E25-4DA5-A5DE-1160126939E2}"/>
            </c:ext>
          </c:extLst>
        </c:ser>
        <c:ser>
          <c:idx val="6"/>
          <c:order val="6"/>
          <c:tx>
            <c:strRef>
              <c:f>STATISTIQUE!$H$1</c:f>
              <c:strCache>
                <c:ptCount val="1"/>
                <c:pt idx="0">
                  <c:v>Tchad</c:v>
                </c:pt>
              </c:strCache>
            </c:strRef>
          </c:tx>
          <c:spPr>
            <a:solidFill>
              <a:srgbClr val="00B050"/>
            </a:solidFill>
          </c:spPr>
          <c:invertIfNegative val="0"/>
          <c:cat>
            <c:strRef>
              <c:f>STATISTIQUE!$A$2:$A$17</c:f>
              <c:strCach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strCache>
            </c:strRef>
          </c:cat>
          <c:val>
            <c:numRef>
              <c:f>STATISTIQUE!$H$2:$H$17</c:f>
              <c:numCache>
                <c:formatCode>General</c:formatCode>
                <c:ptCount val="16"/>
                <c:pt idx="0">
                  <c:v>47.570585365853645</c:v>
                </c:pt>
                <c:pt idx="1">
                  <c:v>47.581121951218449</c:v>
                </c:pt>
                <c:pt idx="2">
                  <c:v>47.615097560975606</c:v>
                </c:pt>
                <c:pt idx="3">
                  <c:v>47.690902439024413</c:v>
                </c:pt>
                <c:pt idx="4">
                  <c:v>47.822414634146348</c:v>
                </c:pt>
                <c:pt idx="5">
                  <c:v>48.027512195122213</c:v>
                </c:pt>
                <c:pt idx="6">
                  <c:v>48.322073170731713</c:v>
                </c:pt>
                <c:pt idx="7">
                  <c:v>48.701097560975604</c:v>
                </c:pt>
                <c:pt idx="8">
                  <c:v>49.153682926829283</c:v>
                </c:pt>
                <c:pt idx="9">
                  <c:v>49.66336585365854</c:v>
                </c:pt>
                <c:pt idx="10">
                  <c:v>50.206341463413814</c:v>
                </c:pt>
                <c:pt idx="11">
                  <c:v>50.752243902439062</c:v>
                </c:pt>
                <c:pt idx="12">
                  <c:v>51.274756097560982</c:v>
                </c:pt>
                <c:pt idx="13">
                  <c:v>51.754512195122011</c:v>
                </c:pt>
                <c:pt idx="14">
                  <c:v>52.181073170731715</c:v>
                </c:pt>
                <c:pt idx="15">
                  <c:v>52.553951219512044</c:v>
                </c:pt>
              </c:numCache>
            </c:numRef>
          </c:val>
          <c:extLst>
            <c:ext xmlns:c16="http://schemas.microsoft.com/office/drawing/2014/chart" uri="{C3380CC4-5D6E-409C-BE32-E72D297353CC}">
              <c16:uniqueId val="{00000006-6E25-4DA5-A5DE-1160126939E2}"/>
            </c:ext>
          </c:extLst>
        </c:ser>
        <c:dLbls>
          <c:showLegendKey val="0"/>
          <c:showVal val="0"/>
          <c:showCatName val="0"/>
          <c:showSerName val="0"/>
          <c:showPercent val="0"/>
          <c:showBubbleSize val="0"/>
        </c:dLbls>
        <c:gapWidth val="150"/>
        <c:axId val="82947456"/>
        <c:axId val="82977920"/>
      </c:barChart>
      <c:catAx>
        <c:axId val="82947456"/>
        <c:scaling>
          <c:orientation val="minMax"/>
        </c:scaling>
        <c:delete val="0"/>
        <c:axPos val="b"/>
        <c:numFmt formatCode="General" sourceLinked="0"/>
        <c:majorTickMark val="none"/>
        <c:minorTickMark val="none"/>
        <c:tickLblPos val="nextTo"/>
        <c:crossAx val="82977920"/>
        <c:crosses val="autoZero"/>
        <c:auto val="1"/>
        <c:lblAlgn val="ctr"/>
        <c:lblOffset val="100"/>
        <c:noMultiLvlLbl val="0"/>
      </c:catAx>
      <c:valAx>
        <c:axId val="82977920"/>
        <c:scaling>
          <c:orientation val="minMax"/>
        </c:scaling>
        <c:delete val="0"/>
        <c:axPos val="l"/>
        <c:majorGridlines/>
        <c:numFmt formatCode="General" sourceLinked="1"/>
        <c:majorTickMark val="none"/>
        <c:minorTickMark val="none"/>
        <c:tickLblPos val="nextTo"/>
        <c:crossAx val="82947456"/>
        <c:crosses val="autoZero"/>
        <c:crossBetween val="between"/>
      </c:valAx>
    </c:plotArea>
    <c:legend>
      <c:legendPos val="r"/>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42"/>
    </mc:Choice>
    <mc:Fallback>
      <c:style val="42"/>
    </mc:Fallback>
  </mc:AlternateContent>
  <c:chart>
    <c:autoTitleDeleted val="1"/>
    <c:view3D>
      <c:rotX val="15"/>
      <c:rotY val="20"/>
      <c:depthPercent val="100"/>
      <c:rAngAx val="1"/>
    </c:view3D>
    <c:floor>
      <c:thickness val="0"/>
    </c:floor>
    <c:sideWall>
      <c:thickness val="0"/>
    </c:sideWall>
    <c:backWall>
      <c:thickness val="0"/>
    </c:backWall>
    <c:plotArea>
      <c:layout>
        <c:manualLayout>
          <c:layoutTarget val="inner"/>
          <c:xMode val="edge"/>
          <c:yMode val="edge"/>
          <c:x val="8.1538418808760046E-2"/>
          <c:y val="5.6073331742623113E-2"/>
          <c:w val="0.90743865350164554"/>
          <c:h val="0.39380537660065368"/>
        </c:manualLayout>
      </c:layout>
      <c:bar3DChart>
        <c:barDir val="col"/>
        <c:grouping val="standard"/>
        <c:varyColors val="0"/>
        <c:ser>
          <c:idx val="0"/>
          <c:order val="0"/>
          <c:tx>
            <c:strRef>
              <c:f>Feuil1!$A$2</c:f>
              <c:strCache>
                <c:ptCount val="1"/>
                <c:pt idx="0">
                  <c:v>2015</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Feuil1!$B$1:$O$1</c:f>
              <c:strCache>
                <c:ptCount val="10"/>
                <c:pt idx="0">
                  <c:v>Gabon</c:v>
                </c:pt>
                <c:pt idx="2">
                  <c:v>Afrique subsaharienne (hors revenu élevé)</c:v>
                </c:pt>
                <c:pt idx="3">
                  <c:v>Tchad</c:v>
                </c:pt>
                <c:pt idx="4">
                  <c:v>République centrafricaine</c:v>
                </c:pt>
                <c:pt idx="6">
                  <c:v>Guinée équatoriale</c:v>
                </c:pt>
                <c:pt idx="8">
                  <c:v>Cameroun</c:v>
                </c:pt>
                <c:pt idx="9">
                  <c:v>Congo, République du</c:v>
                </c:pt>
              </c:strCache>
            </c:strRef>
          </c:cat>
          <c:val>
            <c:numRef>
              <c:f>Feuil1!$B$2:$O$2</c:f>
              <c:numCache>
                <c:formatCode>General</c:formatCode>
                <c:ptCount val="10"/>
              </c:numCache>
            </c:numRef>
          </c:val>
          <c:extLst>
            <c:ext xmlns:c16="http://schemas.microsoft.com/office/drawing/2014/chart" uri="{C3380CC4-5D6E-409C-BE32-E72D297353CC}">
              <c16:uniqueId val="{00000000-AE83-4891-BC78-A4EEB16F99A4}"/>
            </c:ext>
          </c:extLst>
        </c:ser>
        <c:ser>
          <c:idx val="1"/>
          <c:order val="1"/>
          <c:tx>
            <c:strRef>
              <c:f>Feuil1!$A$3</c:f>
              <c:strCache>
                <c:ptCount val="1"/>
                <c:pt idx="0">
                  <c:v>2016</c:v>
                </c:pt>
              </c:strCache>
            </c:strRef>
          </c:tx>
          <c:spPr>
            <a:solidFill>
              <a:srgbClr val="92D05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Feuil1!$B$1:$O$1</c:f>
              <c:strCache>
                <c:ptCount val="10"/>
                <c:pt idx="0">
                  <c:v>Gabon</c:v>
                </c:pt>
                <c:pt idx="2">
                  <c:v>Afrique subsaharienne (hors revenu élevé)</c:v>
                </c:pt>
                <c:pt idx="3">
                  <c:v>Tchad</c:v>
                </c:pt>
                <c:pt idx="4">
                  <c:v>République centrafricaine</c:v>
                </c:pt>
                <c:pt idx="6">
                  <c:v>Guinée équatoriale</c:v>
                </c:pt>
                <c:pt idx="8">
                  <c:v>Cameroun</c:v>
                </c:pt>
                <c:pt idx="9">
                  <c:v>Congo, République du</c:v>
                </c:pt>
              </c:strCache>
            </c:strRef>
          </c:cat>
          <c:val>
            <c:numRef>
              <c:f>Feuil1!$B$3:$O$3</c:f>
              <c:numCache>
                <c:formatCode>General</c:formatCode>
                <c:ptCount val="10"/>
                <c:pt idx="0">
                  <c:v>34.300000000000004</c:v>
                </c:pt>
                <c:pt idx="2">
                  <c:v>53.3</c:v>
                </c:pt>
                <c:pt idx="3">
                  <c:v>75.2</c:v>
                </c:pt>
                <c:pt idx="4">
                  <c:v>88.5</c:v>
                </c:pt>
                <c:pt idx="6">
                  <c:v>66.2</c:v>
                </c:pt>
                <c:pt idx="8">
                  <c:v>52.8</c:v>
                </c:pt>
                <c:pt idx="9">
                  <c:v>38.5</c:v>
                </c:pt>
              </c:numCache>
            </c:numRef>
          </c:val>
          <c:extLst>
            <c:ext xmlns:c16="http://schemas.microsoft.com/office/drawing/2014/chart" uri="{C3380CC4-5D6E-409C-BE32-E72D297353CC}">
              <c16:uniqueId val="{00000001-AE83-4891-BC78-A4EEB16F99A4}"/>
            </c:ext>
          </c:extLst>
        </c:ser>
        <c:dLbls>
          <c:showLegendKey val="0"/>
          <c:showVal val="1"/>
          <c:showCatName val="0"/>
          <c:showSerName val="0"/>
          <c:showPercent val="0"/>
          <c:showBubbleSize val="0"/>
        </c:dLbls>
        <c:gapWidth val="75"/>
        <c:shape val="cylinder"/>
        <c:axId val="83009920"/>
        <c:axId val="83011456"/>
        <c:axId val="82956288"/>
      </c:bar3DChart>
      <c:catAx>
        <c:axId val="83009920"/>
        <c:scaling>
          <c:orientation val="minMax"/>
        </c:scaling>
        <c:delete val="0"/>
        <c:axPos val="b"/>
        <c:numFmt formatCode="General" sourceLinked="1"/>
        <c:majorTickMark val="none"/>
        <c:minorTickMark val="none"/>
        <c:tickLblPos val="nextTo"/>
        <c:crossAx val="83011456"/>
        <c:crosses val="autoZero"/>
        <c:auto val="1"/>
        <c:lblAlgn val="ctr"/>
        <c:lblOffset val="100"/>
        <c:noMultiLvlLbl val="0"/>
      </c:catAx>
      <c:valAx>
        <c:axId val="83011456"/>
        <c:scaling>
          <c:orientation val="minMax"/>
        </c:scaling>
        <c:delete val="0"/>
        <c:axPos val="l"/>
        <c:numFmt formatCode="General" sourceLinked="1"/>
        <c:majorTickMark val="none"/>
        <c:minorTickMark val="none"/>
        <c:tickLblPos val="nextTo"/>
        <c:crossAx val="83009920"/>
        <c:crosses val="autoZero"/>
        <c:crossBetween val="between"/>
      </c:valAx>
      <c:serAx>
        <c:axId val="82956288"/>
        <c:scaling>
          <c:orientation val="minMax"/>
        </c:scaling>
        <c:delete val="1"/>
        <c:axPos val="b"/>
        <c:majorTickMark val="none"/>
        <c:minorTickMark val="none"/>
        <c:tickLblPos val="none"/>
        <c:crossAx val="83011456"/>
        <c:crosses val="autoZero"/>
      </c:serAx>
    </c:plotArea>
    <c:legend>
      <c:legendPos val="b"/>
      <c:overlay val="0"/>
    </c:legend>
    <c:plotVisOnly val="1"/>
    <c:dispBlanksAs val="gap"/>
    <c:showDLblsOverMax val="0"/>
  </c:chart>
  <c:txPr>
    <a:bodyPr/>
    <a:lstStyle/>
    <a:p>
      <a:pPr>
        <a:defRPr sz="1800"/>
      </a:pPr>
      <a:endParaRPr lang="fr-FR"/>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fr-FR"/>
              <a:t>ECONOMIC</a:t>
            </a:r>
            <a:r>
              <a:rPr lang="fr-FR" baseline="0"/>
              <a:t> FREEDOM  1995-2017</a:t>
            </a:r>
            <a:endParaRPr lang="fr-FR"/>
          </a:p>
        </c:rich>
      </c:tx>
      <c:overlay val="0"/>
    </c:title>
    <c:autoTitleDeleted val="0"/>
    <c:view3D>
      <c:rotX val="15"/>
      <c:rotY val="20"/>
      <c:rAngAx val="0"/>
    </c:view3D>
    <c:floor>
      <c:thickness val="0"/>
    </c:floor>
    <c:sideWall>
      <c:thickness val="0"/>
    </c:sideWall>
    <c:backWall>
      <c:thickness val="0"/>
    </c:backWall>
    <c:plotArea>
      <c:layout/>
      <c:bar3DChart>
        <c:barDir val="col"/>
        <c:grouping val="stacked"/>
        <c:varyColors val="0"/>
        <c:ser>
          <c:idx val="0"/>
          <c:order val="0"/>
          <c:tx>
            <c:strRef>
              <c:f>'FREEDOM ECONOMIC'!$A$13</c:f>
              <c:strCache>
                <c:ptCount val="1"/>
                <c:pt idx="0">
                  <c:v>WORLD</c:v>
                </c:pt>
              </c:strCache>
            </c:strRef>
          </c:tx>
          <c:spPr>
            <a:solidFill>
              <a:srgbClr val="00B050"/>
            </a:solidFill>
          </c:spPr>
          <c:invertIfNegative val="0"/>
          <c:cat>
            <c:numRef>
              <c:f>'FREEDOM ECONOMIC'!$B$12:$Y$12</c:f>
              <c:numCache>
                <c:formatCode>General</c:formatCode>
                <c:ptCount val="24"/>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numCache>
            </c:numRef>
          </c:cat>
          <c:val>
            <c:numRef>
              <c:f>'FREEDOM ECONOMIC'!$B$13:$Y$13</c:f>
              <c:numCache>
                <c:formatCode>General</c:formatCode>
                <c:ptCount val="24"/>
                <c:pt idx="0">
                  <c:v>57.6</c:v>
                </c:pt>
                <c:pt idx="1">
                  <c:v>57.1</c:v>
                </c:pt>
                <c:pt idx="2">
                  <c:v>57.3</c:v>
                </c:pt>
                <c:pt idx="3">
                  <c:v>57.2</c:v>
                </c:pt>
                <c:pt idx="4">
                  <c:v>57.6</c:v>
                </c:pt>
                <c:pt idx="5">
                  <c:v>58.1</c:v>
                </c:pt>
                <c:pt idx="6">
                  <c:v>59.2</c:v>
                </c:pt>
                <c:pt idx="7">
                  <c:v>59.2</c:v>
                </c:pt>
                <c:pt idx="8">
                  <c:v>59.6</c:v>
                </c:pt>
                <c:pt idx="9">
                  <c:v>59.6</c:v>
                </c:pt>
                <c:pt idx="10">
                  <c:v>59.6</c:v>
                </c:pt>
                <c:pt idx="11">
                  <c:v>59.9</c:v>
                </c:pt>
                <c:pt idx="12">
                  <c:v>60.1</c:v>
                </c:pt>
                <c:pt idx="13">
                  <c:v>60.2</c:v>
                </c:pt>
                <c:pt idx="14">
                  <c:v>59.5</c:v>
                </c:pt>
                <c:pt idx="15">
                  <c:v>59.4</c:v>
                </c:pt>
                <c:pt idx="16">
                  <c:v>59.7</c:v>
                </c:pt>
                <c:pt idx="17">
                  <c:v>59.5</c:v>
                </c:pt>
                <c:pt idx="18">
                  <c:v>59.6</c:v>
                </c:pt>
                <c:pt idx="19">
                  <c:v>60.3</c:v>
                </c:pt>
                <c:pt idx="20">
                  <c:v>60.4</c:v>
                </c:pt>
                <c:pt idx="21">
                  <c:v>60.7</c:v>
                </c:pt>
                <c:pt idx="22">
                  <c:v>60.9</c:v>
                </c:pt>
                <c:pt idx="23">
                  <c:v>61.1</c:v>
                </c:pt>
              </c:numCache>
            </c:numRef>
          </c:val>
          <c:extLst>
            <c:ext xmlns:c16="http://schemas.microsoft.com/office/drawing/2014/chart" uri="{C3380CC4-5D6E-409C-BE32-E72D297353CC}">
              <c16:uniqueId val="{00000000-4147-466A-BD36-8939DAF2650B}"/>
            </c:ext>
          </c:extLst>
        </c:ser>
        <c:ser>
          <c:idx val="1"/>
          <c:order val="1"/>
          <c:tx>
            <c:strRef>
              <c:f>'FREEDOM ECONOMIC'!$A$14</c:f>
              <c:strCache>
                <c:ptCount val="1"/>
                <c:pt idx="0">
                  <c:v>AFRIQUE SUB-SAHARA</c:v>
                </c:pt>
              </c:strCache>
            </c:strRef>
          </c:tx>
          <c:spPr>
            <a:solidFill>
              <a:srgbClr val="565C04"/>
            </a:solidFill>
          </c:spPr>
          <c:invertIfNegative val="0"/>
          <c:cat>
            <c:numRef>
              <c:f>'FREEDOM ECONOMIC'!$B$12:$Y$12</c:f>
              <c:numCache>
                <c:formatCode>General</c:formatCode>
                <c:ptCount val="24"/>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numCache>
            </c:numRef>
          </c:cat>
          <c:val>
            <c:numRef>
              <c:f>'FREEDOM ECONOMIC'!$B$14:$Y$14</c:f>
              <c:numCache>
                <c:formatCode>General</c:formatCode>
                <c:ptCount val="24"/>
                <c:pt idx="0">
                  <c:v>51.7</c:v>
                </c:pt>
                <c:pt idx="1">
                  <c:v>51.3</c:v>
                </c:pt>
                <c:pt idx="2">
                  <c:v>51.4</c:v>
                </c:pt>
                <c:pt idx="3">
                  <c:v>51.8</c:v>
                </c:pt>
                <c:pt idx="4">
                  <c:v>52</c:v>
                </c:pt>
                <c:pt idx="5">
                  <c:v>52.2</c:v>
                </c:pt>
                <c:pt idx="6">
                  <c:v>54.7</c:v>
                </c:pt>
                <c:pt idx="7">
                  <c:v>55.3</c:v>
                </c:pt>
                <c:pt idx="8">
                  <c:v>55.3</c:v>
                </c:pt>
                <c:pt idx="9">
                  <c:v>55.4</c:v>
                </c:pt>
                <c:pt idx="10">
                  <c:v>55.5</c:v>
                </c:pt>
                <c:pt idx="11">
                  <c:v>55.2</c:v>
                </c:pt>
                <c:pt idx="12">
                  <c:v>54.3</c:v>
                </c:pt>
                <c:pt idx="13">
                  <c:v>54.6</c:v>
                </c:pt>
                <c:pt idx="14">
                  <c:v>54.3</c:v>
                </c:pt>
                <c:pt idx="15">
                  <c:v>53.1</c:v>
                </c:pt>
                <c:pt idx="16">
                  <c:v>52.9</c:v>
                </c:pt>
                <c:pt idx="17">
                  <c:v>53.5</c:v>
                </c:pt>
                <c:pt idx="18">
                  <c:v>53.7</c:v>
                </c:pt>
                <c:pt idx="19">
                  <c:v>53.7</c:v>
                </c:pt>
                <c:pt idx="20">
                  <c:v>54.6</c:v>
                </c:pt>
                <c:pt idx="21">
                  <c:v>54.9</c:v>
                </c:pt>
                <c:pt idx="22">
                  <c:v>55.5</c:v>
                </c:pt>
                <c:pt idx="23">
                  <c:v>55</c:v>
                </c:pt>
              </c:numCache>
            </c:numRef>
          </c:val>
          <c:extLst>
            <c:ext xmlns:c16="http://schemas.microsoft.com/office/drawing/2014/chart" uri="{C3380CC4-5D6E-409C-BE32-E72D297353CC}">
              <c16:uniqueId val="{00000001-4147-466A-BD36-8939DAF2650B}"/>
            </c:ext>
          </c:extLst>
        </c:ser>
        <c:ser>
          <c:idx val="2"/>
          <c:order val="2"/>
          <c:tx>
            <c:strRef>
              <c:f>'FREEDOM ECONOMIC'!$A$15</c:f>
              <c:strCache>
                <c:ptCount val="1"/>
                <c:pt idx="0">
                  <c:v>CAMEROUN</c:v>
                </c:pt>
              </c:strCache>
            </c:strRef>
          </c:tx>
          <c:spPr>
            <a:solidFill>
              <a:schemeClr val="tx2"/>
            </a:solidFill>
          </c:spPr>
          <c:invertIfNegative val="0"/>
          <c:cat>
            <c:numRef>
              <c:f>'FREEDOM ECONOMIC'!$B$12:$Y$12</c:f>
              <c:numCache>
                <c:formatCode>General</c:formatCode>
                <c:ptCount val="24"/>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numCache>
            </c:numRef>
          </c:cat>
          <c:val>
            <c:numRef>
              <c:f>'FREEDOM ECONOMIC'!$B$15:$Y$15</c:f>
              <c:numCache>
                <c:formatCode>General</c:formatCode>
                <c:ptCount val="24"/>
                <c:pt idx="0">
                  <c:v>51.3</c:v>
                </c:pt>
                <c:pt idx="1">
                  <c:v>45.7</c:v>
                </c:pt>
                <c:pt idx="2">
                  <c:v>44.6</c:v>
                </c:pt>
                <c:pt idx="3">
                  <c:v>48</c:v>
                </c:pt>
                <c:pt idx="4">
                  <c:v>50.3</c:v>
                </c:pt>
                <c:pt idx="5">
                  <c:v>49.9</c:v>
                </c:pt>
                <c:pt idx="6">
                  <c:v>53.3</c:v>
                </c:pt>
                <c:pt idx="7">
                  <c:v>52.8</c:v>
                </c:pt>
                <c:pt idx="8">
                  <c:v>52.7</c:v>
                </c:pt>
                <c:pt idx="9">
                  <c:v>52.3</c:v>
                </c:pt>
                <c:pt idx="10">
                  <c:v>53</c:v>
                </c:pt>
                <c:pt idx="11">
                  <c:v>54.6</c:v>
                </c:pt>
                <c:pt idx="12">
                  <c:v>55.6</c:v>
                </c:pt>
                <c:pt idx="13">
                  <c:v>54.3</c:v>
                </c:pt>
                <c:pt idx="14">
                  <c:v>53</c:v>
                </c:pt>
                <c:pt idx="15">
                  <c:v>52.3</c:v>
                </c:pt>
                <c:pt idx="16">
                  <c:v>51.8</c:v>
                </c:pt>
                <c:pt idx="17">
                  <c:v>51.8</c:v>
                </c:pt>
                <c:pt idx="18">
                  <c:v>52.3</c:v>
                </c:pt>
                <c:pt idx="19">
                  <c:v>52.6</c:v>
                </c:pt>
                <c:pt idx="20">
                  <c:v>51.9</c:v>
                </c:pt>
                <c:pt idx="21">
                  <c:v>54.2</c:v>
                </c:pt>
                <c:pt idx="22">
                  <c:v>51.8</c:v>
                </c:pt>
                <c:pt idx="23">
                  <c:v>51.9</c:v>
                </c:pt>
              </c:numCache>
            </c:numRef>
          </c:val>
          <c:extLst>
            <c:ext xmlns:c16="http://schemas.microsoft.com/office/drawing/2014/chart" uri="{C3380CC4-5D6E-409C-BE32-E72D297353CC}">
              <c16:uniqueId val="{00000002-4147-466A-BD36-8939DAF2650B}"/>
            </c:ext>
          </c:extLst>
        </c:ser>
        <c:ser>
          <c:idx val="3"/>
          <c:order val="3"/>
          <c:tx>
            <c:strRef>
              <c:f>'FREEDOM ECONOMIC'!$A$16</c:f>
              <c:strCache>
                <c:ptCount val="1"/>
                <c:pt idx="0">
                  <c:v>CONGO</c:v>
                </c:pt>
              </c:strCache>
            </c:strRef>
          </c:tx>
          <c:spPr>
            <a:solidFill>
              <a:srgbClr val="FF0000"/>
            </a:solidFill>
          </c:spPr>
          <c:invertIfNegative val="0"/>
          <c:cat>
            <c:numRef>
              <c:f>'FREEDOM ECONOMIC'!$B$12:$Y$12</c:f>
              <c:numCache>
                <c:formatCode>General</c:formatCode>
                <c:ptCount val="24"/>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numCache>
            </c:numRef>
          </c:cat>
          <c:val>
            <c:numRef>
              <c:f>'FREEDOM ECONOMIC'!$B$16:$Y$16</c:f>
              <c:numCache>
                <c:formatCode>General</c:formatCode>
                <c:ptCount val="24"/>
                <c:pt idx="0">
                  <c:v>0</c:v>
                </c:pt>
                <c:pt idx="1">
                  <c:v>40.300000000000004</c:v>
                </c:pt>
                <c:pt idx="2">
                  <c:v>42.2</c:v>
                </c:pt>
                <c:pt idx="3">
                  <c:v>33.800000000000004</c:v>
                </c:pt>
                <c:pt idx="4">
                  <c:v>41.6</c:v>
                </c:pt>
                <c:pt idx="5">
                  <c:v>40.6</c:v>
                </c:pt>
                <c:pt idx="6">
                  <c:v>44.3</c:v>
                </c:pt>
                <c:pt idx="7">
                  <c:v>45.3</c:v>
                </c:pt>
                <c:pt idx="8">
                  <c:v>47.7</c:v>
                </c:pt>
                <c:pt idx="9">
                  <c:v>45.9</c:v>
                </c:pt>
                <c:pt idx="10">
                  <c:v>46.2</c:v>
                </c:pt>
                <c:pt idx="11">
                  <c:v>43.8</c:v>
                </c:pt>
                <c:pt idx="12">
                  <c:v>44.4</c:v>
                </c:pt>
                <c:pt idx="13">
                  <c:v>45.3</c:v>
                </c:pt>
                <c:pt idx="14">
                  <c:v>45.4</c:v>
                </c:pt>
                <c:pt idx="15">
                  <c:v>43.2</c:v>
                </c:pt>
                <c:pt idx="16">
                  <c:v>43.6</c:v>
                </c:pt>
                <c:pt idx="17">
                  <c:v>43.8</c:v>
                </c:pt>
                <c:pt idx="18">
                  <c:v>43.5</c:v>
                </c:pt>
                <c:pt idx="19">
                  <c:v>43.7</c:v>
                </c:pt>
                <c:pt idx="20">
                  <c:v>42.7</c:v>
                </c:pt>
                <c:pt idx="21">
                  <c:v>42.8</c:v>
                </c:pt>
                <c:pt idx="22">
                  <c:v>40</c:v>
                </c:pt>
                <c:pt idx="23">
                  <c:v>38.9</c:v>
                </c:pt>
              </c:numCache>
            </c:numRef>
          </c:val>
          <c:extLst>
            <c:ext xmlns:c16="http://schemas.microsoft.com/office/drawing/2014/chart" uri="{C3380CC4-5D6E-409C-BE32-E72D297353CC}">
              <c16:uniqueId val="{00000003-4147-466A-BD36-8939DAF2650B}"/>
            </c:ext>
          </c:extLst>
        </c:ser>
        <c:ser>
          <c:idx val="4"/>
          <c:order val="4"/>
          <c:tx>
            <c:strRef>
              <c:f>'FREEDOM ECONOMIC'!$A$17</c:f>
              <c:strCache>
                <c:ptCount val="1"/>
                <c:pt idx="0">
                  <c:v>GABON</c:v>
                </c:pt>
              </c:strCache>
            </c:strRef>
          </c:tx>
          <c:spPr>
            <a:solidFill>
              <a:srgbClr val="FFC000"/>
            </a:solidFill>
          </c:spPr>
          <c:invertIfNegative val="0"/>
          <c:cat>
            <c:numRef>
              <c:f>'FREEDOM ECONOMIC'!$B$12:$Y$12</c:f>
              <c:numCache>
                <c:formatCode>General</c:formatCode>
                <c:ptCount val="24"/>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numCache>
            </c:numRef>
          </c:cat>
          <c:val>
            <c:numRef>
              <c:f>'FREEDOM ECONOMIC'!$B$17:$Y$17</c:f>
              <c:numCache>
                <c:formatCode>General</c:formatCode>
                <c:ptCount val="24"/>
                <c:pt idx="0">
                  <c:v>57.5</c:v>
                </c:pt>
                <c:pt idx="1">
                  <c:v>55.7</c:v>
                </c:pt>
                <c:pt idx="2">
                  <c:v>58.8</c:v>
                </c:pt>
                <c:pt idx="3">
                  <c:v>59.2</c:v>
                </c:pt>
                <c:pt idx="4">
                  <c:v>60.5</c:v>
                </c:pt>
                <c:pt idx="5">
                  <c:v>58.2</c:v>
                </c:pt>
                <c:pt idx="6">
                  <c:v>55</c:v>
                </c:pt>
                <c:pt idx="7">
                  <c:v>58</c:v>
                </c:pt>
                <c:pt idx="8">
                  <c:v>58.7</c:v>
                </c:pt>
                <c:pt idx="9">
                  <c:v>57.1</c:v>
                </c:pt>
                <c:pt idx="10">
                  <c:v>54.8</c:v>
                </c:pt>
                <c:pt idx="11">
                  <c:v>56.1</c:v>
                </c:pt>
                <c:pt idx="12">
                  <c:v>54.8</c:v>
                </c:pt>
                <c:pt idx="13">
                  <c:v>54.2</c:v>
                </c:pt>
                <c:pt idx="14">
                  <c:v>55</c:v>
                </c:pt>
                <c:pt idx="15">
                  <c:v>55.4</c:v>
                </c:pt>
                <c:pt idx="16">
                  <c:v>56.7</c:v>
                </c:pt>
                <c:pt idx="17">
                  <c:v>56.4</c:v>
                </c:pt>
                <c:pt idx="18">
                  <c:v>57.8</c:v>
                </c:pt>
                <c:pt idx="19">
                  <c:v>58.3</c:v>
                </c:pt>
                <c:pt idx="20">
                  <c:v>59</c:v>
                </c:pt>
                <c:pt idx="21">
                  <c:v>58.6</c:v>
                </c:pt>
                <c:pt idx="22">
                  <c:v>58</c:v>
                </c:pt>
              </c:numCache>
            </c:numRef>
          </c:val>
          <c:extLst>
            <c:ext xmlns:c16="http://schemas.microsoft.com/office/drawing/2014/chart" uri="{C3380CC4-5D6E-409C-BE32-E72D297353CC}">
              <c16:uniqueId val="{00000004-4147-466A-BD36-8939DAF2650B}"/>
            </c:ext>
          </c:extLst>
        </c:ser>
        <c:ser>
          <c:idx val="5"/>
          <c:order val="5"/>
          <c:tx>
            <c:strRef>
              <c:f>'FREEDOM ECONOMIC'!$A$18</c:f>
              <c:strCache>
                <c:ptCount val="1"/>
                <c:pt idx="0">
                  <c:v>GUINEE EQUATORIALE</c:v>
                </c:pt>
              </c:strCache>
            </c:strRef>
          </c:tx>
          <c:spPr>
            <a:solidFill>
              <a:srgbClr val="00B0F0"/>
            </a:solidFill>
          </c:spPr>
          <c:invertIfNegative val="0"/>
          <c:cat>
            <c:numRef>
              <c:f>'FREEDOM ECONOMIC'!$B$12:$Y$12</c:f>
              <c:numCache>
                <c:formatCode>General</c:formatCode>
                <c:ptCount val="24"/>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numCache>
            </c:numRef>
          </c:cat>
          <c:val>
            <c:numRef>
              <c:f>'FREEDOM ECONOMIC'!$B$18:$Y$18</c:f>
              <c:numCache>
                <c:formatCode>General</c:formatCode>
                <c:ptCount val="24"/>
                <c:pt idx="0">
                  <c:v>0</c:v>
                </c:pt>
                <c:pt idx="1">
                  <c:v>0</c:v>
                </c:pt>
                <c:pt idx="2">
                  <c:v>0</c:v>
                </c:pt>
                <c:pt idx="3">
                  <c:v>0</c:v>
                </c:pt>
                <c:pt idx="4">
                  <c:v>45.1</c:v>
                </c:pt>
                <c:pt idx="5">
                  <c:v>45.6</c:v>
                </c:pt>
                <c:pt idx="6">
                  <c:v>47.9</c:v>
                </c:pt>
                <c:pt idx="7">
                  <c:v>46.4</c:v>
                </c:pt>
                <c:pt idx="8">
                  <c:v>53.1</c:v>
                </c:pt>
                <c:pt idx="9">
                  <c:v>53.3</c:v>
                </c:pt>
                <c:pt idx="10">
                  <c:v>53.3</c:v>
                </c:pt>
                <c:pt idx="11">
                  <c:v>51.5</c:v>
                </c:pt>
                <c:pt idx="12">
                  <c:v>53.2</c:v>
                </c:pt>
                <c:pt idx="13">
                  <c:v>51.6</c:v>
                </c:pt>
                <c:pt idx="14">
                  <c:v>51.3</c:v>
                </c:pt>
                <c:pt idx="15">
                  <c:v>48.6</c:v>
                </c:pt>
                <c:pt idx="16">
                  <c:v>47.5</c:v>
                </c:pt>
                <c:pt idx="17">
                  <c:v>42.8</c:v>
                </c:pt>
                <c:pt idx="18">
                  <c:v>42.3</c:v>
                </c:pt>
                <c:pt idx="19">
                  <c:v>44.4</c:v>
                </c:pt>
                <c:pt idx="20">
                  <c:v>40.4</c:v>
                </c:pt>
                <c:pt idx="21">
                  <c:v>43.7</c:v>
                </c:pt>
                <c:pt idx="22">
                  <c:v>45</c:v>
                </c:pt>
                <c:pt idx="23">
                  <c:v>42</c:v>
                </c:pt>
              </c:numCache>
            </c:numRef>
          </c:val>
          <c:extLst>
            <c:ext xmlns:c16="http://schemas.microsoft.com/office/drawing/2014/chart" uri="{C3380CC4-5D6E-409C-BE32-E72D297353CC}">
              <c16:uniqueId val="{00000005-4147-466A-BD36-8939DAF2650B}"/>
            </c:ext>
          </c:extLst>
        </c:ser>
        <c:ser>
          <c:idx val="6"/>
          <c:order val="6"/>
          <c:tx>
            <c:strRef>
              <c:f>'FREEDOM ECONOMIC'!$A$19</c:f>
              <c:strCache>
                <c:ptCount val="1"/>
                <c:pt idx="0">
                  <c:v>REPUBLIQUE CENTRAFICAINE</c:v>
                </c:pt>
              </c:strCache>
            </c:strRef>
          </c:tx>
          <c:spPr>
            <a:solidFill>
              <a:srgbClr val="002060"/>
            </a:solidFill>
          </c:spPr>
          <c:invertIfNegative val="0"/>
          <c:cat>
            <c:numRef>
              <c:f>'FREEDOM ECONOMIC'!$B$12:$Y$12</c:f>
              <c:numCache>
                <c:formatCode>General</c:formatCode>
                <c:ptCount val="24"/>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numCache>
            </c:numRef>
          </c:cat>
          <c:val>
            <c:numRef>
              <c:f>'FREEDOM ECONOMIC'!$B$19:$Y$19</c:f>
              <c:numCache>
                <c:formatCode>General</c:formatCode>
                <c:ptCount val="24"/>
                <c:pt idx="0">
                  <c:v>0</c:v>
                </c:pt>
                <c:pt idx="1">
                  <c:v>0</c:v>
                </c:pt>
                <c:pt idx="2">
                  <c:v>0</c:v>
                </c:pt>
                <c:pt idx="3">
                  <c:v>0</c:v>
                </c:pt>
                <c:pt idx="4">
                  <c:v>0</c:v>
                </c:pt>
                <c:pt idx="5">
                  <c:v>0</c:v>
                </c:pt>
                <c:pt idx="6">
                  <c:v>0</c:v>
                </c:pt>
                <c:pt idx="7">
                  <c:v>59.8</c:v>
                </c:pt>
                <c:pt idx="8">
                  <c:v>60</c:v>
                </c:pt>
                <c:pt idx="9">
                  <c:v>57.5</c:v>
                </c:pt>
                <c:pt idx="10">
                  <c:v>56.5</c:v>
                </c:pt>
                <c:pt idx="11">
                  <c:v>54.2</c:v>
                </c:pt>
                <c:pt idx="12">
                  <c:v>50.6</c:v>
                </c:pt>
                <c:pt idx="13">
                  <c:v>48.6</c:v>
                </c:pt>
                <c:pt idx="14">
                  <c:v>48.3</c:v>
                </c:pt>
                <c:pt idx="15">
                  <c:v>48.4</c:v>
                </c:pt>
                <c:pt idx="16">
                  <c:v>49.3</c:v>
                </c:pt>
                <c:pt idx="17">
                  <c:v>50.3</c:v>
                </c:pt>
                <c:pt idx="18">
                  <c:v>50.4</c:v>
                </c:pt>
                <c:pt idx="19">
                  <c:v>46.7</c:v>
                </c:pt>
                <c:pt idx="20">
                  <c:v>45.9</c:v>
                </c:pt>
                <c:pt idx="21">
                  <c:v>45.2</c:v>
                </c:pt>
                <c:pt idx="22">
                  <c:v>51.8</c:v>
                </c:pt>
                <c:pt idx="23">
                  <c:v>49.2</c:v>
                </c:pt>
              </c:numCache>
            </c:numRef>
          </c:val>
          <c:extLst>
            <c:ext xmlns:c16="http://schemas.microsoft.com/office/drawing/2014/chart" uri="{C3380CC4-5D6E-409C-BE32-E72D297353CC}">
              <c16:uniqueId val="{00000006-4147-466A-BD36-8939DAF2650B}"/>
            </c:ext>
          </c:extLst>
        </c:ser>
        <c:ser>
          <c:idx val="7"/>
          <c:order val="7"/>
          <c:tx>
            <c:strRef>
              <c:f>'FREEDOM ECONOMIC'!$A$20</c:f>
              <c:strCache>
                <c:ptCount val="1"/>
                <c:pt idx="0">
                  <c:v>TCHAD</c:v>
                </c:pt>
              </c:strCache>
            </c:strRef>
          </c:tx>
          <c:spPr>
            <a:solidFill>
              <a:srgbClr val="00B050"/>
            </a:solidFill>
          </c:spPr>
          <c:invertIfNegative val="0"/>
          <c:cat>
            <c:numRef>
              <c:f>'FREEDOM ECONOMIC'!$B$12:$Y$12</c:f>
              <c:numCache>
                <c:formatCode>General</c:formatCode>
                <c:ptCount val="24"/>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numCache>
            </c:numRef>
          </c:cat>
          <c:val>
            <c:numRef>
              <c:f>'FREEDOM ECONOMIC'!$B$20:$Y$20</c:f>
              <c:numCache>
                <c:formatCode>General</c:formatCode>
                <c:ptCount val="24"/>
                <c:pt idx="0">
                  <c:v>0</c:v>
                </c:pt>
                <c:pt idx="1">
                  <c:v>0</c:v>
                </c:pt>
                <c:pt idx="2">
                  <c:v>45.1</c:v>
                </c:pt>
                <c:pt idx="3">
                  <c:v>46.6</c:v>
                </c:pt>
                <c:pt idx="4">
                  <c:v>47.2</c:v>
                </c:pt>
                <c:pt idx="5">
                  <c:v>46.8</c:v>
                </c:pt>
                <c:pt idx="6">
                  <c:v>46.4</c:v>
                </c:pt>
                <c:pt idx="7">
                  <c:v>49.2</c:v>
                </c:pt>
                <c:pt idx="8">
                  <c:v>52.6</c:v>
                </c:pt>
                <c:pt idx="9">
                  <c:v>53.1</c:v>
                </c:pt>
                <c:pt idx="10">
                  <c:v>52.1</c:v>
                </c:pt>
                <c:pt idx="11">
                  <c:v>50</c:v>
                </c:pt>
                <c:pt idx="12">
                  <c:v>50.1</c:v>
                </c:pt>
                <c:pt idx="13">
                  <c:v>47.8</c:v>
                </c:pt>
                <c:pt idx="14">
                  <c:v>47.5</c:v>
                </c:pt>
                <c:pt idx="15">
                  <c:v>47.5</c:v>
                </c:pt>
                <c:pt idx="16">
                  <c:v>45.3</c:v>
                </c:pt>
                <c:pt idx="17">
                  <c:v>44.8</c:v>
                </c:pt>
                <c:pt idx="18">
                  <c:v>45.2</c:v>
                </c:pt>
                <c:pt idx="19">
                  <c:v>44.5</c:v>
                </c:pt>
                <c:pt idx="20">
                  <c:v>45.9</c:v>
                </c:pt>
                <c:pt idx="21">
                  <c:v>46.3</c:v>
                </c:pt>
                <c:pt idx="22">
                  <c:v>49</c:v>
                </c:pt>
                <c:pt idx="23">
                  <c:v>49.3</c:v>
                </c:pt>
              </c:numCache>
            </c:numRef>
          </c:val>
          <c:extLst>
            <c:ext xmlns:c16="http://schemas.microsoft.com/office/drawing/2014/chart" uri="{C3380CC4-5D6E-409C-BE32-E72D297353CC}">
              <c16:uniqueId val="{00000007-4147-466A-BD36-8939DAF2650B}"/>
            </c:ext>
          </c:extLst>
        </c:ser>
        <c:ser>
          <c:idx val="8"/>
          <c:order val="8"/>
          <c:tx>
            <c:strRef>
              <c:f>'FREEDOM ECONOMIC'!$A$21</c:f>
              <c:strCache>
                <c:ptCount val="1"/>
              </c:strCache>
            </c:strRef>
          </c:tx>
          <c:invertIfNegative val="0"/>
          <c:cat>
            <c:numRef>
              <c:f>'FREEDOM ECONOMIC'!$B$12:$Y$12</c:f>
              <c:numCache>
                <c:formatCode>General</c:formatCode>
                <c:ptCount val="24"/>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numCache>
            </c:numRef>
          </c:cat>
          <c:val>
            <c:numRef>
              <c:f>'FREEDOM ECONOMIC'!$B$21:$Y$21</c:f>
              <c:numCache>
                <c:formatCode>General</c:formatCode>
                <c:ptCount val="24"/>
              </c:numCache>
            </c:numRef>
          </c:val>
          <c:extLst>
            <c:ext xmlns:c16="http://schemas.microsoft.com/office/drawing/2014/chart" uri="{C3380CC4-5D6E-409C-BE32-E72D297353CC}">
              <c16:uniqueId val="{00000008-4147-466A-BD36-8939DAF2650B}"/>
            </c:ext>
          </c:extLst>
        </c:ser>
        <c:dLbls>
          <c:showLegendKey val="0"/>
          <c:showVal val="0"/>
          <c:showCatName val="0"/>
          <c:showSerName val="0"/>
          <c:showPercent val="0"/>
          <c:showBubbleSize val="0"/>
        </c:dLbls>
        <c:gapWidth val="150"/>
        <c:shape val="cylinder"/>
        <c:axId val="80753024"/>
        <c:axId val="80754560"/>
        <c:axId val="0"/>
      </c:bar3DChart>
      <c:catAx>
        <c:axId val="80753024"/>
        <c:scaling>
          <c:orientation val="minMax"/>
        </c:scaling>
        <c:delete val="0"/>
        <c:axPos val="b"/>
        <c:numFmt formatCode="General" sourceLinked="1"/>
        <c:majorTickMark val="none"/>
        <c:minorTickMark val="none"/>
        <c:tickLblPos val="nextTo"/>
        <c:crossAx val="80754560"/>
        <c:crosses val="autoZero"/>
        <c:auto val="1"/>
        <c:lblAlgn val="ctr"/>
        <c:lblOffset val="100"/>
        <c:noMultiLvlLbl val="0"/>
      </c:catAx>
      <c:valAx>
        <c:axId val="80754560"/>
        <c:scaling>
          <c:orientation val="minMax"/>
        </c:scaling>
        <c:delete val="0"/>
        <c:axPos val="l"/>
        <c:majorGridlines/>
        <c:title>
          <c:overlay val="0"/>
        </c:title>
        <c:numFmt formatCode="General" sourceLinked="1"/>
        <c:majorTickMark val="none"/>
        <c:minorTickMark val="none"/>
        <c:tickLblPos val="nextTo"/>
        <c:crossAx val="80753024"/>
        <c:crosses val="autoZero"/>
        <c:crossBetween val="between"/>
      </c:valAx>
    </c:plotArea>
    <c:legend>
      <c:legendPos val="r"/>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1"/>
    <c:view3D>
      <c:rotX val="15"/>
      <c:rotY val="20"/>
      <c:rAngAx val="0"/>
    </c:view3D>
    <c:floor>
      <c:thickness val="0"/>
    </c:floor>
    <c:sideWall>
      <c:thickness val="0"/>
    </c:sideWall>
    <c:backWall>
      <c:thickness val="0"/>
    </c:backWall>
    <c:plotArea>
      <c:layout/>
      <c:bar3DChart>
        <c:barDir val="col"/>
        <c:grouping val="standard"/>
        <c:varyColors val="0"/>
        <c:ser>
          <c:idx val="0"/>
          <c:order val="0"/>
          <c:tx>
            <c:strRef>
              <c:f>Feuil1!$C$1</c:f>
              <c:strCache>
                <c:ptCount val="1"/>
                <c:pt idx="0">
                  <c:v>CPI Score 2017</c:v>
                </c:pt>
              </c:strCache>
            </c:strRef>
          </c:tx>
          <c:spPr>
            <a:solidFill>
              <a:srgbClr val="0070C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Feuil1!$A$2:$B$7</c:f>
              <c:multiLvlStrCache>
                <c:ptCount val="6"/>
                <c:lvl>
                  <c:pt idx="0">
                    <c:v>TCD</c:v>
                  </c:pt>
                  <c:pt idx="1">
                    <c:v>GAB</c:v>
                  </c:pt>
                  <c:pt idx="2">
                    <c:v>CMR</c:v>
                  </c:pt>
                  <c:pt idx="3">
                    <c:v>CAF</c:v>
                  </c:pt>
                  <c:pt idx="4">
                    <c:v>COG</c:v>
                  </c:pt>
                  <c:pt idx="5">
                    <c:v>GNQ</c:v>
                  </c:pt>
                </c:lvl>
                <c:lvl>
                  <c:pt idx="0">
                    <c:v>Chad</c:v>
                  </c:pt>
                  <c:pt idx="1">
                    <c:v>Gabon</c:v>
                  </c:pt>
                  <c:pt idx="2">
                    <c:v>Cameroon</c:v>
                  </c:pt>
                  <c:pt idx="3">
                    <c:v>Central African Republic</c:v>
                  </c:pt>
                  <c:pt idx="4">
                    <c:v>Congo</c:v>
                  </c:pt>
                  <c:pt idx="5">
                    <c:v>Equatorial Guinea</c:v>
                  </c:pt>
                </c:lvl>
              </c:multiLvlStrCache>
            </c:multiLvlStrRef>
          </c:cat>
          <c:val>
            <c:numRef>
              <c:f>Feuil1!$C$2:$C$7</c:f>
              <c:numCache>
                <c:formatCode>General</c:formatCode>
                <c:ptCount val="6"/>
                <c:pt idx="0">
                  <c:v>20</c:v>
                </c:pt>
                <c:pt idx="1">
                  <c:v>32</c:v>
                </c:pt>
                <c:pt idx="2">
                  <c:v>25</c:v>
                </c:pt>
                <c:pt idx="3">
                  <c:v>23</c:v>
                </c:pt>
                <c:pt idx="4">
                  <c:v>21</c:v>
                </c:pt>
                <c:pt idx="5">
                  <c:v>17</c:v>
                </c:pt>
              </c:numCache>
            </c:numRef>
          </c:val>
          <c:extLst>
            <c:ext xmlns:c16="http://schemas.microsoft.com/office/drawing/2014/chart" uri="{C3380CC4-5D6E-409C-BE32-E72D297353CC}">
              <c16:uniqueId val="{00000000-B3D0-4EC8-8CD8-9135E357DB17}"/>
            </c:ext>
          </c:extLst>
        </c:ser>
        <c:ser>
          <c:idx val="1"/>
          <c:order val="1"/>
          <c:tx>
            <c:strRef>
              <c:f>Feuil1!$D$1</c:f>
              <c:strCache>
                <c:ptCount val="1"/>
                <c:pt idx="0">
                  <c:v>Rank 2017</c:v>
                </c:pt>
              </c:strCache>
            </c:strRef>
          </c:tx>
          <c:spPr>
            <a:solidFill>
              <a:srgbClr val="FFFF0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Feuil1!$A$2:$B$7</c:f>
              <c:multiLvlStrCache>
                <c:ptCount val="6"/>
                <c:lvl>
                  <c:pt idx="0">
                    <c:v>TCD</c:v>
                  </c:pt>
                  <c:pt idx="1">
                    <c:v>GAB</c:v>
                  </c:pt>
                  <c:pt idx="2">
                    <c:v>CMR</c:v>
                  </c:pt>
                  <c:pt idx="3">
                    <c:v>CAF</c:v>
                  </c:pt>
                  <c:pt idx="4">
                    <c:v>COG</c:v>
                  </c:pt>
                  <c:pt idx="5">
                    <c:v>GNQ</c:v>
                  </c:pt>
                </c:lvl>
                <c:lvl>
                  <c:pt idx="0">
                    <c:v>Chad</c:v>
                  </c:pt>
                  <c:pt idx="1">
                    <c:v>Gabon</c:v>
                  </c:pt>
                  <c:pt idx="2">
                    <c:v>Cameroon</c:v>
                  </c:pt>
                  <c:pt idx="3">
                    <c:v>Central African Republic</c:v>
                  </c:pt>
                  <c:pt idx="4">
                    <c:v>Congo</c:v>
                  </c:pt>
                  <c:pt idx="5">
                    <c:v>Equatorial Guinea</c:v>
                  </c:pt>
                </c:lvl>
              </c:multiLvlStrCache>
            </c:multiLvlStrRef>
          </c:cat>
          <c:val>
            <c:numRef>
              <c:f>Feuil1!$D$2:$D$7</c:f>
              <c:numCache>
                <c:formatCode>General</c:formatCode>
                <c:ptCount val="6"/>
                <c:pt idx="0">
                  <c:v>165</c:v>
                </c:pt>
                <c:pt idx="1">
                  <c:v>117</c:v>
                </c:pt>
                <c:pt idx="2">
                  <c:v>153</c:v>
                </c:pt>
                <c:pt idx="3">
                  <c:v>156</c:v>
                </c:pt>
                <c:pt idx="4">
                  <c:v>161</c:v>
                </c:pt>
                <c:pt idx="5">
                  <c:v>171</c:v>
                </c:pt>
              </c:numCache>
            </c:numRef>
          </c:val>
          <c:extLst>
            <c:ext xmlns:c16="http://schemas.microsoft.com/office/drawing/2014/chart" uri="{C3380CC4-5D6E-409C-BE32-E72D297353CC}">
              <c16:uniqueId val="{00000001-B3D0-4EC8-8CD8-9135E357DB17}"/>
            </c:ext>
          </c:extLst>
        </c:ser>
        <c:dLbls>
          <c:showLegendKey val="0"/>
          <c:showVal val="1"/>
          <c:showCatName val="0"/>
          <c:showSerName val="0"/>
          <c:showPercent val="0"/>
          <c:showBubbleSize val="0"/>
        </c:dLbls>
        <c:gapWidth val="75"/>
        <c:shape val="box"/>
        <c:axId val="80772096"/>
        <c:axId val="83028992"/>
        <c:axId val="80751680"/>
      </c:bar3DChart>
      <c:catAx>
        <c:axId val="80772096"/>
        <c:scaling>
          <c:orientation val="minMax"/>
        </c:scaling>
        <c:delete val="0"/>
        <c:axPos val="b"/>
        <c:numFmt formatCode="General" sourceLinked="0"/>
        <c:majorTickMark val="none"/>
        <c:minorTickMark val="none"/>
        <c:tickLblPos val="nextTo"/>
        <c:crossAx val="83028992"/>
        <c:crosses val="autoZero"/>
        <c:auto val="1"/>
        <c:lblAlgn val="ctr"/>
        <c:lblOffset val="100"/>
        <c:noMultiLvlLbl val="0"/>
      </c:catAx>
      <c:valAx>
        <c:axId val="83028992"/>
        <c:scaling>
          <c:orientation val="minMax"/>
        </c:scaling>
        <c:delete val="0"/>
        <c:axPos val="l"/>
        <c:numFmt formatCode="General" sourceLinked="1"/>
        <c:majorTickMark val="none"/>
        <c:minorTickMark val="none"/>
        <c:tickLblPos val="nextTo"/>
        <c:crossAx val="80772096"/>
        <c:crosses val="autoZero"/>
        <c:crossBetween val="between"/>
      </c:valAx>
      <c:serAx>
        <c:axId val="80751680"/>
        <c:scaling>
          <c:orientation val="minMax"/>
        </c:scaling>
        <c:delete val="0"/>
        <c:axPos val="b"/>
        <c:majorTickMark val="out"/>
        <c:minorTickMark val="none"/>
        <c:tickLblPos val="nextTo"/>
        <c:crossAx val="83028992"/>
        <c:crosses val="autoZero"/>
      </c:serAx>
    </c:plotArea>
    <c:legend>
      <c:legendPos val="b"/>
      <c:overlay val="0"/>
    </c:legend>
    <c:plotVisOnly val="1"/>
    <c:dispBlanksAs val="gap"/>
    <c:showDLblsOverMax val="0"/>
  </c:chart>
  <c:externalData r:id="rId1">
    <c:autoUpdate val="0"/>
  </c:externalData>
</c:chartSpace>
</file>

<file path=ppt/drawings/_rels/drawing1.xml.rels><?xml version="1.0" encoding="UTF-8" standalone="yes"?>
<Relationships xmlns="http://schemas.openxmlformats.org/package/2006/relationships"><Relationship Id="rId1" Type="http://schemas.openxmlformats.org/officeDocument/2006/relationships/image" Target="../media/image9.emf"/></Relationships>
</file>

<file path=ppt/drawings/drawing1.xml><?xml version="1.0" encoding="utf-8"?>
<c:userShapes xmlns:c="http://schemas.openxmlformats.org/drawingml/2006/chart">
  <cdr:relSizeAnchor xmlns:cdr="http://schemas.openxmlformats.org/drawingml/2006/chartDrawing">
    <cdr:from>
      <cdr:x>0</cdr:x>
      <cdr:y>0</cdr:y>
    </cdr:from>
    <cdr:to>
      <cdr:x>1</cdr:x>
      <cdr:y>0.08651</cdr:y>
    </cdr:to>
    <cdr:pic>
      <cdr:nvPicPr>
        <cdr:cNvPr id="2" name="chart">
          <a:extLst xmlns:a="http://schemas.openxmlformats.org/drawingml/2006/main">
            <a:ext uri="{FF2B5EF4-FFF2-40B4-BE49-F238E27FC236}">
              <a16:creationId xmlns:a16="http://schemas.microsoft.com/office/drawing/2014/main" id="{34141119-9234-314A-7492-5E7D32C8F5A4}"/>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5760720" cy="238125"/>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fr-FR" dirty="0"/>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rtl="0">
              <a:defRPr sz="1200"/>
            </a:lvl1pPr>
          </a:lstStyle>
          <a:p>
            <a:pPr algn="r" rtl="0"/>
            <a:fld id="{43DEC388-69C3-41CE-836D-8CADE66F758F}" type="datetime1">
              <a:rPr lang="fr-FR" smtClean="0"/>
              <a:pPr algn="r" rtl="0"/>
              <a:t>11/11/2025</a:t>
            </a:fld>
            <a:endParaRPr lang="fr-FR" dirty="0"/>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fr-FR" dirty="0"/>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rtl="0">
              <a:defRPr sz="1200"/>
            </a:lvl1pPr>
          </a:lstStyle>
          <a:p>
            <a:pPr algn="r"/>
            <a:fld id="{E31375A4-56A4-47D6-9801-1991572033F7}" type="slidenum">
              <a:rPr lang="fr-FR"/>
              <a:pPr algn="r"/>
              <a:t>‹#›</a:t>
            </a:fld>
            <a:endParaRPr lang="fr-FR" dirty="0"/>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fr-FR" noProof="0"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rtl="0">
              <a:defRPr sz="1200"/>
            </a:lvl1pPr>
          </a:lstStyle>
          <a:p>
            <a:fld id="{3CF334A0-7817-44BF-BE74-0C1D60A40209}" type="datetime1">
              <a:rPr lang="fr-FR" smtClean="0"/>
              <a:pPr/>
              <a:t>11/11/2025</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fr-FR" noProof="0"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rtl="0">
              <a:defRPr sz="1200"/>
            </a:lvl1pPr>
          </a:lstStyle>
          <a:p>
            <a:fld id="{E31375A4-56A4-47D6-9801-1991572033F7}" type="slidenum">
              <a:rPr lang="fr-FR" smtClean="0"/>
              <a:pPr/>
              <a:t>‹#›</a:t>
            </a:fld>
            <a:endParaRPr lang="fr-FR" dirty="0"/>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ctrTitle"/>
          </p:nvPr>
        </p:nvSpPr>
        <p:spPr>
          <a:xfrm>
            <a:off x="1104900" y="2292094"/>
            <a:ext cx="10096500" cy="2219691"/>
          </a:xfrm>
        </p:spPr>
        <p:txBody>
          <a:bodyPr rtlCol="0" anchor="ctr">
            <a:normAutofit/>
          </a:bodyPr>
          <a:lstStyle>
            <a:lvl1pPr algn="l" rtl="0">
              <a:defRPr sz="4400" cap="all" baseline="0"/>
            </a:lvl1pPr>
          </a:lstStyle>
          <a:p>
            <a:pPr rtl="0"/>
            <a:r>
              <a:rPr lang="fr-FR" noProof="0"/>
              <a:t>Cliquez pour modifier le style du titre</a:t>
            </a:r>
            <a:endParaRPr lang="fr-FR" noProof="0" dirty="0"/>
          </a:p>
        </p:txBody>
      </p:sp>
      <p:sp>
        <p:nvSpPr>
          <p:cNvPr id="3" name="Sous-titre 2"/>
          <p:cNvSpPr>
            <a:spLocks noGrp="1"/>
          </p:cNvSpPr>
          <p:nvPr>
            <p:ph type="subTitle" idx="1"/>
          </p:nvPr>
        </p:nvSpPr>
        <p:spPr>
          <a:xfrm>
            <a:off x="1104898" y="4511784"/>
            <a:ext cx="10096501"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fr-FR" noProof="0"/>
              <a:t>Cliquez pour modifier le style des sous-titres du masque</a:t>
            </a:r>
            <a:endParaRPr lang="fr-FR" noProof="0" dirty="0"/>
          </a:p>
        </p:txBody>
      </p:sp>
      <p:sp>
        <p:nvSpPr>
          <p:cNvPr id="4" name="Espace réservé de la date 3"/>
          <p:cNvSpPr>
            <a:spLocks noGrp="1"/>
          </p:cNvSpPr>
          <p:nvPr>
            <p:ph type="dt" sz="half" idx="10"/>
          </p:nvPr>
        </p:nvSpPr>
        <p:spPr/>
        <p:txBody>
          <a:bodyPr rtlCol="0"/>
          <a:lstStyle>
            <a:lvl1pPr>
              <a:defRPr/>
            </a:lvl1pPr>
          </a:lstStyle>
          <a:p>
            <a:fld id="{2A93682C-1666-439C-B1F6-2324BA8BDEE9}" type="datetime1">
              <a:rPr lang="fr-FR" smtClean="0"/>
              <a:pPr/>
              <a:t>11/11/2025</a:t>
            </a:fld>
            <a:endParaRPr lang="fr-FR" dirty="0"/>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a:t>
            </a:fld>
            <a:endParaRPr lang="fr-FR" dirty="0"/>
          </a:p>
        </p:txBody>
      </p:sp>
      <p:pic>
        <p:nvPicPr>
          <p:cNvPr id="11" name="Imag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Cliquez pour modifier le style du titre</a:t>
            </a:r>
            <a:endParaRPr lang="fr-FR" noProof="0" dirty="0"/>
          </a:p>
        </p:txBody>
      </p:sp>
      <p:sp>
        <p:nvSpPr>
          <p:cNvPr id="3" name="Espace réservé du contenu 2"/>
          <p:cNvSpPr>
            <a:spLocks noGrp="1"/>
          </p:cNvSpPr>
          <p:nvPr>
            <p:ph idx="1"/>
          </p:nvPr>
        </p:nvSpPr>
        <p:spPr/>
        <p:txBody>
          <a:bodyPr rtlCol="0"/>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e la date 3"/>
          <p:cNvSpPr>
            <a:spLocks noGrp="1"/>
          </p:cNvSpPr>
          <p:nvPr>
            <p:ph type="dt" sz="half" idx="10"/>
          </p:nvPr>
        </p:nvSpPr>
        <p:spPr/>
        <p:txBody>
          <a:bodyPr rtlCol="0"/>
          <a:lstStyle>
            <a:lvl1pPr>
              <a:defRPr/>
            </a:lvl1pPr>
          </a:lstStyle>
          <a:p>
            <a:fld id="{51DB54D6-28DC-40C0-8824-32CC37999B83}" type="datetime1">
              <a:rPr lang="fr-FR" smtClean="0"/>
              <a:pPr/>
              <a:t>11/11/2025</a:t>
            </a:fld>
            <a:endParaRPr lang="fr-FR" dirty="0"/>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a:t>
            </a:fld>
            <a:endParaRPr lang="fr-FR" dirty="0"/>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Diapositive de titre avec image">
    <p:spTree>
      <p:nvGrpSpPr>
        <p:cNvPr id="1" name=""/>
        <p:cNvGrpSpPr/>
        <p:nvPr/>
      </p:nvGrpSpPr>
      <p:grpSpPr>
        <a:xfrm>
          <a:off x="0" y="0"/>
          <a:ext cx="0" cy="0"/>
          <a:chOff x="0" y="0"/>
          <a:chExt cx="0" cy="0"/>
        </a:xfrm>
      </p:grpSpPr>
      <p:grpSp>
        <p:nvGrpSpPr>
          <p:cNvPr id="13" name="Groupe 12"/>
          <p:cNvGrpSpPr/>
          <p:nvPr/>
        </p:nvGrpSpPr>
        <p:grpSpPr>
          <a:xfrm rot="10800000">
            <a:off x="0" y="5645510"/>
            <a:ext cx="12192000" cy="63125"/>
            <a:chOff x="507492" y="1501519"/>
            <a:chExt cx="8129016" cy="63125"/>
          </a:xfrm>
        </p:grpSpPr>
        <p:cxnSp>
          <p:nvCxnSpPr>
            <p:cNvPr id="17" name="Connecteur droit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 name="Groupe 13"/>
          <p:cNvGrpSpPr/>
          <p:nvPr/>
        </p:nvGrpSpPr>
        <p:grpSpPr>
          <a:xfrm>
            <a:off x="0" y="1143000"/>
            <a:ext cx="12192000" cy="63125"/>
            <a:chOff x="507492" y="1501519"/>
            <a:chExt cx="8129016" cy="63125"/>
          </a:xfrm>
        </p:grpSpPr>
        <p:cxnSp>
          <p:nvCxnSpPr>
            <p:cNvPr id="15" name="Connecteur droit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ctrTitle"/>
          </p:nvPr>
        </p:nvSpPr>
        <p:spPr>
          <a:xfrm>
            <a:off x="1104900" y="2292094"/>
            <a:ext cx="5734050" cy="2219691"/>
          </a:xfrm>
        </p:spPr>
        <p:txBody>
          <a:bodyPr rtlCol="0" anchor="ctr">
            <a:normAutofit/>
          </a:bodyPr>
          <a:lstStyle>
            <a:lvl1pPr algn="l" rtl="0">
              <a:defRPr sz="4400" cap="all" baseline="0"/>
            </a:lvl1pPr>
          </a:lstStyle>
          <a:p>
            <a:pPr rtl="0"/>
            <a:r>
              <a:rPr lang="fr-FR" noProof="0"/>
              <a:t>Cliquez pour modifier le style du titre</a:t>
            </a:r>
            <a:endParaRPr lang="fr-FR" noProof="0" dirty="0"/>
          </a:p>
        </p:txBody>
      </p:sp>
      <p:sp>
        <p:nvSpPr>
          <p:cNvPr id="3" name="Sous-titre 2"/>
          <p:cNvSpPr>
            <a:spLocks noGrp="1"/>
          </p:cNvSpPr>
          <p:nvPr>
            <p:ph type="subTitle" idx="1"/>
          </p:nvPr>
        </p:nvSpPr>
        <p:spPr>
          <a:xfrm>
            <a:off x="1104900" y="4511784"/>
            <a:ext cx="5734050"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fr-FR" noProof="0"/>
              <a:t>Cliquez pour modifier le style des sous-titres du masque</a:t>
            </a:r>
            <a:endParaRPr lang="fr-FR" noProof="0" dirty="0"/>
          </a:p>
        </p:txBody>
      </p:sp>
      <p:pic>
        <p:nvPicPr>
          <p:cNvPr id="10" name="Imag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sp>
        <p:nvSpPr>
          <p:cNvPr id="11" name="Espace réservé d’image 10"/>
          <p:cNvSpPr>
            <a:spLocks noGrp="1"/>
          </p:cNvSpPr>
          <p:nvPr>
            <p:ph type="pic" sz="quarter" idx="13"/>
          </p:nvPr>
        </p:nvSpPr>
        <p:spPr>
          <a:xfrm>
            <a:off x="6981063" y="1310656"/>
            <a:ext cx="5210937" cy="4208604"/>
          </a:xfrm>
          <a:solidFill>
            <a:schemeClr val="tx1">
              <a:lumMod val="20000"/>
              <a:lumOff val="80000"/>
            </a:schemeClr>
          </a:solidFill>
        </p:spPr>
        <p:txBody>
          <a:bodyPr tIns="1005840" rtlCol="0"/>
          <a:lstStyle>
            <a:lvl1pPr marL="0" indent="0" algn="ctr" rtl="0">
              <a:buNone/>
              <a:defRPr/>
            </a:lvl1pPr>
          </a:lstStyle>
          <a:p>
            <a:pPr rtl="0"/>
            <a:r>
              <a:rPr lang="fr-FR" noProof="0"/>
              <a:t>Cliquez sur l'icône pour ajouter une image</a:t>
            </a:r>
            <a:endParaRPr lang="fr-FR" noProof="0" dirty="0"/>
          </a:p>
        </p:txBody>
      </p:sp>
      <p:sp>
        <p:nvSpPr>
          <p:cNvPr id="19" name="Texte d’instructions"/>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rtl="0"/>
            <a:r>
              <a:rPr lang="fr-FR" sz="1200" b="1" i="1" noProof="0" dirty="0">
                <a:latin typeface="Arial" pitchFamily="34" charset="0"/>
                <a:cs typeface="Arial" pitchFamily="34" charset="0"/>
              </a:rPr>
              <a:t>REMARQUE :</a:t>
            </a:r>
          </a:p>
          <a:p>
            <a:pPr rtl="0"/>
            <a:r>
              <a:rPr lang="fr-FR" sz="1200" i="1" noProof="0" dirty="0">
                <a:latin typeface="Arial" pitchFamily="34" charset="0"/>
                <a:cs typeface="Arial" pitchFamily="34" charset="0"/>
              </a:rPr>
              <a:t>Pour remplacer l’image sur cette diapositive, sélectionnez-la et supprimez-la. Cliquez ensuite sur l’icône Images dans l’espace réservé pour insérer votre image.</a:t>
            </a: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grpSp>
        <p:nvGrpSpPr>
          <p:cNvPr id="8" name="Groupe 7"/>
          <p:cNvGrpSpPr/>
          <p:nvPr/>
        </p:nvGrpSpPr>
        <p:grpSpPr>
          <a:xfrm>
            <a:off x="0" y="2514600"/>
            <a:ext cx="12192000" cy="3194035"/>
            <a:chOff x="647402" y="2514600"/>
            <a:chExt cx="10838688" cy="3194035"/>
          </a:xfrm>
        </p:grpSpPr>
        <p:grpSp>
          <p:nvGrpSpPr>
            <p:cNvPr id="9" name="Groupe 8"/>
            <p:cNvGrpSpPr/>
            <p:nvPr/>
          </p:nvGrpSpPr>
          <p:grpSpPr>
            <a:xfrm>
              <a:off x="647402" y="2514600"/>
              <a:ext cx="10838688" cy="63125"/>
              <a:chOff x="507492" y="1501519"/>
              <a:chExt cx="8129016" cy="63125"/>
            </a:xfrm>
          </p:grpSpPr>
          <p:cxnSp>
            <p:nvCxnSpPr>
              <p:cNvPr id="14" name="Connecteur droit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grpSp>
          <p:nvGrpSpPr>
            <p:cNvPr id="11" name="Groupe 10"/>
            <p:cNvGrpSpPr/>
            <p:nvPr/>
          </p:nvGrpSpPr>
          <p:grpSpPr>
            <a:xfrm rot="10800000">
              <a:off x="647402" y="5645510"/>
              <a:ext cx="10838688" cy="63125"/>
              <a:chOff x="507492" y="1501519"/>
              <a:chExt cx="8129016" cy="63125"/>
            </a:xfrm>
          </p:grpSpPr>
          <p:cxnSp>
            <p:nvCxnSpPr>
              <p:cNvPr id="12" name="Connecteur droit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sp>
        <p:nvSpPr>
          <p:cNvPr id="2" name="Titre 1"/>
          <p:cNvSpPr>
            <a:spLocks noGrp="1"/>
          </p:cNvSpPr>
          <p:nvPr>
            <p:ph type="title"/>
          </p:nvPr>
        </p:nvSpPr>
        <p:spPr>
          <a:xfrm>
            <a:off x="1104899" y="2971806"/>
            <a:ext cx="10071099" cy="1684150"/>
          </a:xfrm>
        </p:spPr>
        <p:txBody>
          <a:bodyPr rtlCol="0" anchor="ctr">
            <a:normAutofit/>
          </a:bodyPr>
          <a:lstStyle>
            <a:lvl1pPr algn="l" rtl="0">
              <a:defRPr sz="4400" cap="all" baseline="0">
                <a:solidFill>
                  <a:schemeClr val="bg1"/>
                </a:solidFill>
              </a:defRPr>
            </a:lvl1pPr>
          </a:lstStyle>
          <a:p>
            <a:pPr rtl="0"/>
            <a:r>
              <a:rPr lang="fr-FR" noProof="0"/>
              <a:t>Cliquez pour modifier le style du titre</a:t>
            </a:r>
            <a:endParaRPr lang="fr-FR" noProof="0" dirty="0"/>
          </a:p>
        </p:txBody>
      </p:sp>
      <p:sp>
        <p:nvSpPr>
          <p:cNvPr id="3" name="Espace réservé du texte 2"/>
          <p:cNvSpPr>
            <a:spLocks noGrp="1"/>
          </p:cNvSpPr>
          <p:nvPr>
            <p:ph type="body" idx="1"/>
          </p:nvPr>
        </p:nvSpPr>
        <p:spPr>
          <a:xfrm>
            <a:off x="1104899" y="4655956"/>
            <a:ext cx="10071099" cy="509750"/>
          </a:xfrm>
        </p:spPr>
        <p:txBody>
          <a:bodyPr rtlCol="0">
            <a:normAutofit/>
          </a:bodyPr>
          <a:lstStyle>
            <a:lvl1pPr marL="0" indent="0" algn="l" rtl="0">
              <a:spcBef>
                <a:spcPts val="0"/>
              </a:spcBef>
              <a:buNone/>
              <a:defRPr sz="1600">
                <a:solidFill>
                  <a:schemeClr val="bg1"/>
                </a:solidFill>
              </a:defRPr>
            </a:lvl1pPr>
            <a:lvl2pPr marL="457200" indent="0" algn="l" rtl="0">
              <a:buNone/>
              <a:defRPr sz="2000">
                <a:solidFill>
                  <a:schemeClr val="tx1">
                    <a:tint val="75000"/>
                  </a:schemeClr>
                </a:solidFill>
              </a:defRPr>
            </a:lvl2pPr>
            <a:lvl3pPr marL="914400" indent="0" algn="l" rtl="0">
              <a:buNone/>
              <a:defRPr sz="1800">
                <a:solidFill>
                  <a:schemeClr val="tx1">
                    <a:tint val="75000"/>
                  </a:schemeClr>
                </a:solidFill>
              </a:defRPr>
            </a:lvl3pPr>
            <a:lvl4pPr marL="1371600" indent="0" algn="l" rtl="0">
              <a:buNone/>
              <a:defRPr sz="1600">
                <a:solidFill>
                  <a:schemeClr val="tx1">
                    <a:tint val="75000"/>
                  </a:schemeClr>
                </a:solidFill>
              </a:defRPr>
            </a:lvl4pPr>
            <a:lvl5pPr marL="1828800" indent="0" algn="l" rtl="0">
              <a:buNone/>
              <a:defRPr sz="1600">
                <a:solidFill>
                  <a:schemeClr val="tx1">
                    <a:tint val="75000"/>
                  </a:schemeClr>
                </a:solidFill>
              </a:defRPr>
            </a:lvl5pPr>
            <a:lvl6pPr marL="2286000" indent="0" algn="l" rtl="0">
              <a:buNone/>
              <a:defRPr sz="1600">
                <a:solidFill>
                  <a:schemeClr val="tx1">
                    <a:tint val="75000"/>
                  </a:schemeClr>
                </a:solidFill>
              </a:defRPr>
            </a:lvl6pPr>
            <a:lvl7pPr marL="2743200" indent="0" algn="l" rtl="0">
              <a:buNone/>
              <a:defRPr sz="1600">
                <a:solidFill>
                  <a:schemeClr val="tx1">
                    <a:tint val="75000"/>
                  </a:schemeClr>
                </a:solidFill>
              </a:defRPr>
            </a:lvl7pPr>
            <a:lvl8pPr marL="3200400" indent="0" algn="l" rtl="0">
              <a:buNone/>
              <a:defRPr sz="1600">
                <a:solidFill>
                  <a:schemeClr val="tx1">
                    <a:tint val="75000"/>
                  </a:schemeClr>
                </a:solidFill>
              </a:defRPr>
            </a:lvl8pPr>
            <a:lvl9pPr marL="3657600" indent="0" algn="l" rtl="0">
              <a:buNone/>
              <a:defRPr sz="1600">
                <a:solidFill>
                  <a:schemeClr val="tx1">
                    <a:tint val="75000"/>
                  </a:schemeClr>
                </a:solidFill>
              </a:defRPr>
            </a:lvl9pPr>
          </a:lstStyle>
          <a:p>
            <a:pPr lvl="0" rtl="0"/>
            <a:r>
              <a:rPr lang="fr-FR" noProof="0"/>
              <a:t>Cliquez pour modifier les styles du texte du masque</a:t>
            </a:r>
          </a:p>
        </p:txBody>
      </p:sp>
      <p:sp>
        <p:nvSpPr>
          <p:cNvPr id="4" name="Espace réservé de la date 3"/>
          <p:cNvSpPr>
            <a:spLocks noGrp="1"/>
          </p:cNvSpPr>
          <p:nvPr>
            <p:ph type="dt" sz="half" idx="10"/>
          </p:nvPr>
        </p:nvSpPr>
        <p:spPr/>
        <p:txBody>
          <a:bodyPr rtlCol="0"/>
          <a:lstStyle/>
          <a:p>
            <a:r>
              <a:rPr lang="fr-FR" dirty="0"/>
              <a:t>​</a:t>
            </a:r>
            <a:fld id="{FF5F1CE1-2D83-4710-B005-E03A94773F54}" type="datetime1">
              <a:rPr lang="fr-FR" smtClean="0"/>
              <a:pPr/>
              <a:t>11/11/2025</a:t>
            </a:fld>
            <a:r>
              <a:rPr lang="fr-FR" dirty="0"/>
              <a:t>​</a:t>
            </a:r>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a:t>
            </a:fld>
            <a:endParaRPr lang="fr-FR" dirty="0"/>
          </a:p>
        </p:txBody>
      </p:sp>
      <p:pic>
        <p:nvPicPr>
          <p:cNvPr id="7" name="Imag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Cliquez pour modifier le style du titre</a:t>
            </a:r>
            <a:endParaRPr lang="fr-FR" noProof="0" dirty="0"/>
          </a:p>
        </p:txBody>
      </p:sp>
      <p:sp>
        <p:nvSpPr>
          <p:cNvPr id="3" name="Espace réservé du contenu 2"/>
          <p:cNvSpPr>
            <a:spLocks noGrp="1"/>
          </p:cNvSpPr>
          <p:nvPr>
            <p:ph sz="half" idx="1"/>
          </p:nvPr>
        </p:nvSpPr>
        <p:spPr>
          <a:xfrm>
            <a:off x="1104900" y="1600200"/>
            <a:ext cx="4914900" cy="4571999"/>
          </a:xfrm>
        </p:spPr>
        <p:txBody>
          <a:bodyPr rtlCol="0"/>
          <a:lstStyle>
            <a:lvl5pPr algn="l" rtl="0">
              <a:defRPr/>
            </a:lvl5pPr>
            <a:lvl6pPr algn="l" rtl="0">
              <a:defRPr/>
            </a:lvl6pPr>
            <a:lvl7pPr algn="l" rtl="0">
              <a:defRPr/>
            </a:lvl7pPr>
            <a:lvl8pPr algn="l" rtl="0">
              <a:defRPr/>
            </a:lvl8pPr>
            <a:lvl9pPr algn="l" rtl="0">
              <a:defRPr/>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u contenu 3"/>
          <p:cNvSpPr>
            <a:spLocks noGrp="1"/>
          </p:cNvSpPr>
          <p:nvPr>
            <p:ph sz="half" idx="2"/>
          </p:nvPr>
        </p:nvSpPr>
        <p:spPr>
          <a:xfrm>
            <a:off x="6172200" y="1600200"/>
            <a:ext cx="4914900" cy="4571999"/>
          </a:xfrm>
        </p:spPr>
        <p:txBody>
          <a:bodyPr rtlCol="0"/>
          <a:lstStyle>
            <a:lvl5pPr algn="l" rtl="0">
              <a:defRPr/>
            </a:lvl5pPr>
            <a:lvl6pPr algn="l" rtl="0">
              <a:defRPr/>
            </a:lvl6pPr>
            <a:lvl7pPr algn="l" rtl="0">
              <a:defRPr/>
            </a:lvl7pPr>
            <a:lvl8pPr algn="l" rtl="0">
              <a:defRPr/>
            </a:lvl8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5" name="Espace réservé de la date 4"/>
          <p:cNvSpPr>
            <a:spLocks noGrp="1"/>
          </p:cNvSpPr>
          <p:nvPr>
            <p:ph type="dt" sz="half" idx="10"/>
          </p:nvPr>
        </p:nvSpPr>
        <p:spPr/>
        <p:txBody>
          <a:bodyPr rtlCol="0"/>
          <a:lstStyle>
            <a:lvl1pPr>
              <a:defRPr/>
            </a:lvl1pPr>
          </a:lstStyle>
          <a:p>
            <a:fld id="{03CC60CA-F5F0-431E-AD16-DA84336EFE3A}" type="datetime1">
              <a:rPr lang="fr-FR" smtClean="0"/>
              <a:pPr/>
              <a:t>11/11/2025</a:t>
            </a:fld>
            <a:endParaRPr lang="fr-FR" dirty="0"/>
          </a:p>
        </p:txBody>
      </p:sp>
      <p:sp>
        <p:nvSpPr>
          <p:cNvPr id="6" name="Espace réservé du pied de page 5"/>
          <p:cNvSpPr>
            <a:spLocks noGrp="1"/>
          </p:cNvSpPr>
          <p:nvPr>
            <p:ph type="ftr" sz="quarter" idx="11"/>
          </p:nvPr>
        </p:nvSpPr>
        <p:spPr/>
        <p:txBody>
          <a:bodyPr rtlCol="0"/>
          <a:lstStyle/>
          <a:p>
            <a:pPr rtl="0"/>
            <a:endParaRPr lang="fr-FR" noProof="0" dirty="0"/>
          </a:p>
        </p:txBody>
      </p:sp>
      <p:sp>
        <p:nvSpPr>
          <p:cNvPr id="7" name="Espace réservé du numéro de diapositive 6"/>
          <p:cNvSpPr>
            <a:spLocks noGrp="1"/>
          </p:cNvSpPr>
          <p:nvPr>
            <p:ph type="sldNum" sz="quarter" idx="12"/>
          </p:nvPr>
        </p:nvSpPr>
        <p:spPr/>
        <p:txBody>
          <a:bodyPr rtlCol="0"/>
          <a:lstStyle>
            <a:lvl1pPr rtl="0">
              <a:defRPr/>
            </a:lvl1pPr>
          </a:lstStyle>
          <a:p>
            <a:fld id="{E31375A4-56A4-47D6-9801-1991572033F7}" type="slidenum">
              <a:rPr lang="fr-FR" smtClean="0"/>
              <a:pPr/>
              <a:t>‹#›</a:t>
            </a:fld>
            <a:endParaRPr lang="fr-FR" dirty="0"/>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Cliquez pour modifier le style du titre</a:t>
            </a:r>
            <a:endParaRPr lang="fr-FR" noProof="0" dirty="0"/>
          </a:p>
        </p:txBody>
      </p:sp>
      <p:sp>
        <p:nvSpPr>
          <p:cNvPr id="3" name="Espace réservé du texte 2"/>
          <p:cNvSpPr>
            <a:spLocks noGrp="1"/>
          </p:cNvSpPr>
          <p:nvPr>
            <p:ph type="body" idx="1"/>
          </p:nvPr>
        </p:nvSpPr>
        <p:spPr>
          <a:xfrm>
            <a:off x="1104900" y="1600200"/>
            <a:ext cx="4919472" cy="823912"/>
          </a:xfrm>
        </p:spPr>
        <p:txBody>
          <a:bodyPr rtlCol="0" anchor="b"/>
          <a:lstStyle>
            <a:lvl1pPr marL="0" indent="0" algn="l" rtl="0">
              <a:spcBef>
                <a:spcPts val="0"/>
              </a:spcBef>
              <a:buNone/>
              <a:defRPr sz="24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fr-FR" noProof="0"/>
              <a:t>Cliquez pour modifier les styles du texte du masque</a:t>
            </a:r>
          </a:p>
        </p:txBody>
      </p:sp>
      <p:sp>
        <p:nvSpPr>
          <p:cNvPr id="4" name="Espace réservé du contenu 3"/>
          <p:cNvSpPr>
            <a:spLocks noGrp="1"/>
          </p:cNvSpPr>
          <p:nvPr>
            <p:ph sz="half" idx="2"/>
          </p:nvPr>
        </p:nvSpPr>
        <p:spPr>
          <a:xfrm>
            <a:off x="1104900" y="2424112"/>
            <a:ext cx="4919472" cy="3748088"/>
          </a:xfrm>
        </p:spPr>
        <p:txBody>
          <a:bodyPr rtlCol="0"/>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5" name="Espace réservé du texte 4"/>
          <p:cNvSpPr>
            <a:spLocks noGrp="1"/>
          </p:cNvSpPr>
          <p:nvPr>
            <p:ph type="body" sz="quarter" idx="3"/>
          </p:nvPr>
        </p:nvSpPr>
        <p:spPr>
          <a:xfrm>
            <a:off x="6166110" y="1600200"/>
            <a:ext cx="4919472" cy="823912"/>
          </a:xfrm>
        </p:spPr>
        <p:txBody>
          <a:bodyPr rtlCol="0" anchor="b"/>
          <a:lstStyle>
            <a:lvl1pPr marL="0" indent="0" algn="l" rtl="0">
              <a:spcBef>
                <a:spcPts val="0"/>
              </a:spcBef>
              <a:buNone/>
              <a:defRPr sz="24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fr-FR" noProof="0"/>
              <a:t>Cliquez pour modifier les styles du texte du masque</a:t>
            </a:r>
          </a:p>
        </p:txBody>
      </p:sp>
      <p:sp>
        <p:nvSpPr>
          <p:cNvPr id="6" name="Espace réservé du contenu 5"/>
          <p:cNvSpPr>
            <a:spLocks noGrp="1"/>
          </p:cNvSpPr>
          <p:nvPr>
            <p:ph sz="quarter" idx="4"/>
          </p:nvPr>
        </p:nvSpPr>
        <p:spPr>
          <a:xfrm>
            <a:off x="6166110" y="2424112"/>
            <a:ext cx="4919472" cy="3748088"/>
          </a:xfrm>
        </p:spPr>
        <p:txBody>
          <a:bodyPr rtlCol="0"/>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7" name="Espace réservé de la date 6"/>
          <p:cNvSpPr>
            <a:spLocks noGrp="1"/>
          </p:cNvSpPr>
          <p:nvPr>
            <p:ph type="dt" sz="half" idx="10"/>
          </p:nvPr>
        </p:nvSpPr>
        <p:spPr/>
        <p:txBody>
          <a:bodyPr rtlCol="0"/>
          <a:lstStyle>
            <a:lvl1pPr>
              <a:defRPr/>
            </a:lvl1pPr>
          </a:lstStyle>
          <a:p>
            <a:fld id="{37571E30-3F8C-45A0-A97D-32FEE21AD3FE}" type="datetime1">
              <a:rPr lang="fr-FR" smtClean="0"/>
              <a:pPr/>
              <a:t>11/11/2025</a:t>
            </a:fld>
            <a:endParaRPr lang="fr-FR" dirty="0"/>
          </a:p>
        </p:txBody>
      </p:sp>
      <p:sp>
        <p:nvSpPr>
          <p:cNvPr id="8" name="Espace réservé du pied de page 7"/>
          <p:cNvSpPr>
            <a:spLocks noGrp="1"/>
          </p:cNvSpPr>
          <p:nvPr>
            <p:ph type="ftr" sz="quarter" idx="11"/>
          </p:nvPr>
        </p:nvSpPr>
        <p:spPr/>
        <p:txBody>
          <a:bodyPr rtlCol="0"/>
          <a:lstStyle/>
          <a:p>
            <a:pPr rtl="0"/>
            <a:endParaRPr lang="fr-FR" noProof="0" dirty="0"/>
          </a:p>
        </p:txBody>
      </p:sp>
      <p:sp>
        <p:nvSpPr>
          <p:cNvPr id="9" name="Espace réservé du numéro de diapositive 8"/>
          <p:cNvSpPr>
            <a:spLocks noGrp="1"/>
          </p:cNvSpPr>
          <p:nvPr>
            <p:ph type="sldNum" sz="quarter" idx="12"/>
          </p:nvPr>
        </p:nvSpPr>
        <p:spPr/>
        <p:txBody>
          <a:bodyPr rtlCol="0"/>
          <a:lstStyle>
            <a:lvl1pPr rtl="0">
              <a:defRPr/>
            </a:lvl1pPr>
          </a:lstStyle>
          <a:p>
            <a:fld id="{E31375A4-56A4-47D6-9801-1991572033F7}" type="slidenum">
              <a:rPr lang="fr-FR" smtClean="0"/>
              <a:pPr/>
              <a:t>‹#›</a:t>
            </a:fld>
            <a:endParaRPr lang="fr-FR" dirty="0"/>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Cliquez pour modifier le style du titre</a:t>
            </a:r>
            <a:endParaRPr lang="fr-FR" noProof="0" dirty="0"/>
          </a:p>
        </p:txBody>
      </p:sp>
      <p:sp>
        <p:nvSpPr>
          <p:cNvPr id="3" name="Espace réservé de la date 2"/>
          <p:cNvSpPr>
            <a:spLocks noGrp="1"/>
          </p:cNvSpPr>
          <p:nvPr>
            <p:ph type="dt" sz="half" idx="10"/>
          </p:nvPr>
        </p:nvSpPr>
        <p:spPr/>
        <p:txBody>
          <a:bodyPr rtlCol="0"/>
          <a:lstStyle>
            <a:lvl1pPr>
              <a:defRPr/>
            </a:lvl1pPr>
          </a:lstStyle>
          <a:p>
            <a:fld id="{F53E571F-D862-4C44-826E-B0273097C3EE}" type="datetime1">
              <a:rPr lang="fr-FR" smtClean="0"/>
              <a:pPr/>
              <a:t>11/11/2025</a:t>
            </a:fld>
            <a:endParaRPr lang="fr-FR" dirty="0"/>
          </a:p>
        </p:txBody>
      </p:sp>
      <p:sp>
        <p:nvSpPr>
          <p:cNvPr id="4" name="Espace réservé du pied de page 3"/>
          <p:cNvSpPr>
            <a:spLocks noGrp="1"/>
          </p:cNvSpPr>
          <p:nvPr>
            <p:ph type="ftr" sz="quarter" idx="11"/>
          </p:nvPr>
        </p:nvSpPr>
        <p:spPr/>
        <p:txBody>
          <a:bodyPr rtlCol="0"/>
          <a:lstStyle/>
          <a:p>
            <a:pPr rtl="0"/>
            <a:endParaRPr lang="fr-FR" noProof="0" dirty="0"/>
          </a:p>
        </p:txBody>
      </p:sp>
      <p:sp>
        <p:nvSpPr>
          <p:cNvPr id="5" name="Espace réservé du numéro de diapositive 4"/>
          <p:cNvSpPr>
            <a:spLocks noGrp="1"/>
          </p:cNvSpPr>
          <p:nvPr>
            <p:ph type="sldNum" sz="quarter" idx="12"/>
          </p:nvPr>
        </p:nvSpPr>
        <p:spPr/>
        <p:txBody>
          <a:bodyPr rtlCol="0"/>
          <a:lstStyle>
            <a:lvl1pPr rtl="0">
              <a:defRPr/>
            </a:lvl1pPr>
          </a:lstStyle>
          <a:p>
            <a:fld id="{E31375A4-56A4-47D6-9801-1991572033F7}" type="slidenum">
              <a:rPr lang="fr-FR" smtClean="0"/>
              <a:pPr/>
              <a:t>‹#›</a:t>
            </a:fld>
            <a:endParaRPr lang="fr-FR" dirty="0"/>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rtlCol="0"/>
          <a:lstStyle>
            <a:lvl1pPr>
              <a:defRPr/>
            </a:lvl1pPr>
          </a:lstStyle>
          <a:p>
            <a:fld id="{6A5EA7CD-A54C-4044-94F4-AD92C5338D2B}" type="datetime1">
              <a:rPr lang="fr-FR" smtClean="0"/>
              <a:pPr/>
              <a:t>11/11/2025</a:t>
            </a:fld>
            <a:endParaRPr lang="fr-FR" dirty="0"/>
          </a:p>
        </p:txBody>
      </p:sp>
      <p:sp>
        <p:nvSpPr>
          <p:cNvPr id="3" name="Espace réservé du pied de page 2"/>
          <p:cNvSpPr>
            <a:spLocks noGrp="1"/>
          </p:cNvSpPr>
          <p:nvPr>
            <p:ph type="ftr" sz="quarter" idx="11"/>
          </p:nvPr>
        </p:nvSpPr>
        <p:spPr/>
        <p:txBody>
          <a:bodyPr rtlCol="0"/>
          <a:lstStyle/>
          <a:p>
            <a:pPr rtl="0"/>
            <a:endParaRPr lang="fr-FR" noProof="0" dirty="0"/>
          </a:p>
        </p:txBody>
      </p:sp>
      <p:sp>
        <p:nvSpPr>
          <p:cNvPr id="4" name="Espace réservé du numéro de diapositive 3"/>
          <p:cNvSpPr>
            <a:spLocks noGrp="1"/>
          </p:cNvSpPr>
          <p:nvPr>
            <p:ph type="sldNum" sz="quarter" idx="12"/>
          </p:nvPr>
        </p:nvSpPr>
        <p:spPr/>
        <p:txBody>
          <a:bodyPr rtlCol="0"/>
          <a:lstStyle>
            <a:lvl1pPr rtl="0">
              <a:defRPr/>
            </a:lvl1pPr>
          </a:lstStyle>
          <a:p>
            <a:fld id="{E31375A4-56A4-47D6-9801-1991572033F7}" type="slidenum">
              <a:rPr lang="fr-FR" smtClean="0"/>
              <a:pPr/>
              <a:t>‹#›</a:t>
            </a:fld>
            <a:endParaRPr lang="fr-FR" dirty="0"/>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chor="b"/>
          <a:lstStyle>
            <a:lvl1pPr algn="l" rtl="0">
              <a:defRPr sz="3200"/>
            </a:lvl1pPr>
          </a:lstStyle>
          <a:p>
            <a:pPr rtl="0"/>
            <a:r>
              <a:rPr lang="fr-FR" noProof="0"/>
              <a:t>Cliquez pour modifier le style du titre</a:t>
            </a:r>
            <a:endParaRPr lang="fr-FR" noProof="0" dirty="0"/>
          </a:p>
        </p:txBody>
      </p:sp>
      <p:sp>
        <p:nvSpPr>
          <p:cNvPr id="3" name="Espace réservé du contenu 2"/>
          <p:cNvSpPr>
            <a:spLocks noGrp="1"/>
          </p:cNvSpPr>
          <p:nvPr>
            <p:ph idx="1"/>
          </p:nvPr>
        </p:nvSpPr>
        <p:spPr>
          <a:xfrm>
            <a:off x="5641848" y="1600199"/>
            <a:ext cx="5445252" cy="4572001"/>
          </a:xfrm>
        </p:spPr>
        <p:txBody>
          <a:bodyPr rtlCol="0">
            <a:normAutofit/>
          </a:bodyPr>
          <a:lstStyle>
            <a:lvl1pPr algn="l" rtl="0">
              <a:defRPr sz="2000"/>
            </a:lvl1pPr>
            <a:lvl2pPr algn="l" rtl="0">
              <a:defRPr sz="16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u texte 3"/>
          <p:cNvSpPr>
            <a:spLocks noGrp="1"/>
          </p:cNvSpPr>
          <p:nvPr>
            <p:ph type="body" sz="half" idx="2"/>
          </p:nvPr>
        </p:nvSpPr>
        <p:spPr>
          <a:xfrm>
            <a:off x="1104900" y="1600200"/>
            <a:ext cx="4384548" cy="4572000"/>
          </a:xfrm>
        </p:spPr>
        <p:txBody>
          <a:bodyPr rtlCol="0">
            <a:normAutofit/>
          </a:bodyPr>
          <a:lstStyle>
            <a:lvl1pPr marL="0" indent="0" algn="l" rtl="0">
              <a:spcBef>
                <a:spcPts val="1200"/>
              </a:spcBef>
              <a:buNone/>
              <a:defRPr sz="18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fr-FR" noProof="0"/>
              <a:t>Cliquez pour modifier les styles du texte du masque</a:t>
            </a:r>
          </a:p>
        </p:txBody>
      </p:sp>
      <p:sp>
        <p:nvSpPr>
          <p:cNvPr id="5" name="Espace réservé de la date 4"/>
          <p:cNvSpPr>
            <a:spLocks noGrp="1"/>
          </p:cNvSpPr>
          <p:nvPr>
            <p:ph type="dt" sz="half" idx="10"/>
          </p:nvPr>
        </p:nvSpPr>
        <p:spPr/>
        <p:txBody>
          <a:bodyPr rtlCol="0"/>
          <a:lstStyle>
            <a:lvl1pPr>
              <a:defRPr/>
            </a:lvl1pPr>
          </a:lstStyle>
          <a:p>
            <a:fld id="{3214D363-38EB-4EFE-A4CB-9D469BC54DCB}" type="datetime1">
              <a:rPr lang="fr-FR" smtClean="0"/>
              <a:pPr/>
              <a:t>11/11/2025</a:t>
            </a:fld>
            <a:endParaRPr lang="fr-FR" dirty="0"/>
          </a:p>
        </p:txBody>
      </p:sp>
      <p:sp>
        <p:nvSpPr>
          <p:cNvPr id="6" name="Espace réservé du pied de page 5"/>
          <p:cNvSpPr>
            <a:spLocks noGrp="1"/>
          </p:cNvSpPr>
          <p:nvPr>
            <p:ph type="ftr" sz="quarter" idx="11"/>
          </p:nvPr>
        </p:nvSpPr>
        <p:spPr/>
        <p:txBody>
          <a:bodyPr rtlCol="0"/>
          <a:lstStyle/>
          <a:p>
            <a:pPr rtl="0"/>
            <a:endParaRPr lang="fr-FR" noProof="0" dirty="0"/>
          </a:p>
        </p:txBody>
      </p:sp>
      <p:sp>
        <p:nvSpPr>
          <p:cNvPr id="7" name="Espace réservé du numéro de diapositive 6"/>
          <p:cNvSpPr>
            <a:spLocks noGrp="1"/>
          </p:cNvSpPr>
          <p:nvPr>
            <p:ph type="sldNum" sz="quarter" idx="12"/>
          </p:nvPr>
        </p:nvSpPr>
        <p:spPr/>
        <p:txBody>
          <a:bodyPr rtlCol="0"/>
          <a:lstStyle>
            <a:lvl1pPr rtl="0">
              <a:defRPr/>
            </a:lvl1pPr>
          </a:lstStyle>
          <a:p>
            <a:fld id="{E31375A4-56A4-47D6-9801-1991572033F7}" type="slidenum">
              <a:rPr lang="fr-FR" smtClean="0"/>
              <a:pPr/>
              <a:t>‹#›</a:t>
            </a:fld>
            <a:endParaRPr lang="fr-FR" dirty="0"/>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chor="b"/>
          <a:lstStyle>
            <a:lvl1pPr algn="l" rtl="0">
              <a:defRPr sz="3200"/>
            </a:lvl1pPr>
          </a:lstStyle>
          <a:p>
            <a:pPr rtl="0"/>
            <a:r>
              <a:rPr lang="fr-FR" noProof="0"/>
              <a:t>Cliquez pour modifier le style du titre</a:t>
            </a:r>
            <a:endParaRPr lang="fr-FR" noProof="0" dirty="0"/>
          </a:p>
        </p:txBody>
      </p:sp>
      <p:sp>
        <p:nvSpPr>
          <p:cNvPr id="3" name="Espace réservé d’image 2"/>
          <p:cNvSpPr>
            <a:spLocks noGrp="1"/>
          </p:cNvSpPr>
          <p:nvPr>
            <p:ph type="pic" idx="1"/>
          </p:nvPr>
        </p:nvSpPr>
        <p:spPr>
          <a:xfrm>
            <a:off x="4654671" y="1600199"/>
            <a:ext cx="6430912" cy="4572001"/>
          </a:xfrm>
        </p:spPr>
        <p:txBody>
          <a:bodyPr tIns="1188720" rtlCol="0">
            <a:normAutofit/>
          </a:bodyPr>
          <a:lstStyle>
            <a:lvl1pPr marL="0" indent="0" algn="ctr" rtl="0">
              <a:buNone/>
              <a:defRPr sz="20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fr-FR" noProof="0"/>
              <a:t>Cliquez sur l'icône pour ajouter une image</a:t>
            </a:r>
            <a:endParaRPr lang="fr-FR" noProof="0" dirty="0"/>
          </a:p>
        </p:txBody>
      </p:sp>
      <p:sp>
        <p:nvSpPr>
          <p:cNvPr id="4" name="Espace réservé du texte 3"/>
          <p:cNvSpPr>
            <a:spLocks noGrp="1"/>
          </p:cNvSpPr>
          <p:nvPr>
            <p:ph type="body" sz="half" idx="2"/>
          </p:nvPr>
        </p:nvSpPr>
        <p:spPr>
          <a:xfrm>
            <a:off x="1104900" y="1600200"/>
            <a:ext cx="3396996" cy="4572000"/>
          </a:xfrm>
        </p:spPr>
        <p:txBody>
          <a:bodyPr rtlCol="0">
            <a:normAutofit/>
          </a:bodyPr>
          <a:lstStyle>
            <a:lvl1pPr marL="0" indent="0" algn="l" rtl="0">
              <a:spcBef>
                <a:spcPts val="1200"/>
              </a:spcBef>
              <a:buNone/>
              <a:defRPr sz="18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fr-FR" noProof="0"/>
              <a:t>Cliquez pour modifier les styles du texte du masque</a:t>
            </a:r>
          </a:p>
        </p:txBody>
      </p:sp>
      <p:sp>
        <p:nvSpPr>
          <p:cNvPr id="5" name="Espace réservé de la date 4"/>
          <p:cNvSpPr>
            <a:spLocks noGrp="1"/>
          </p:cNvSpPr>
          <p:nvPr>
            <p:ph type="dt" sz="half" idx="10"/>
          </p:nvPr>
        </p:nvSpPr>
        <p:spPr/>
        <p:txBody>
          <a:bodyPr rtlCol="0"/>
          <a:lstStyle>
            <a:lvl1pPr>
              <a:defRPr/>
            </a:lvl1pPr>
          </a:lstStyle>
          <a:p>
            <a:fld id="{75AC62B6-9765-4D0D-A062-B6261D408591}" type="datetime1">
              <a:rPr lang="fr-FR" smtClean="0"/>
              <a:pPr/>
              <a:t>11/11/2025</a:t>
            </a:fld>
            <a:endParaRPr lang="fr-FR" dirty="0"/>
          </a:p>
        </p:txBody>
      </p:sp>
      <p:sp>
        <p:nvSpPr>
          <p:cNvPr id="6" name="Espace réservé du pied de page 5"/>
          <p:cNvSpPr>
            <a:spLocks noGrp="1"/>
          </p:cNvSpPr>
          <p:nvPr>
            <p:ph type="ftr" sz="quarter" idx="11"/>
          </p:nvPr>
        </p:nvSpPr>
        <p:spPr/>
        <p:txBody>
          <a:bodyPr rtlCol="0"/>
          <a:lstStyle/>
          <a:p>
            <a:pPr rtl="0"/>
            <a:endParaRPr lang="fr-FR" noProof="0" dirty="0"/>
          </a:p>
        </p:txBody>
      </p:sp>
      <p:sp>
        <p:nvSpPr>
          <p:cNvPr id="7" name="Espace réservé du numéro de diapositive 6"/>
          <p:cNvSpPr>
            <a:spLocks noGrp="1"/>
          </p:cNvSpPr>
          <p:nvPr>
            <p:ph type="sldNum" sz="quarter" idx="12"/>
          </p:nvPr>
        </p:nvSpPr>
        <p:spPr/>
        <p:txBody>
          <a:bodyPr rtlCol="0"/>
          <a:lstStyle>
            <a:lvl1pPr rtl="0">
              <a:defRPr/>
            </a:lvl1pPr>
          </a:lstStyle>
          <a:p>
            <a:fld id="{E31375A4-56A4-47D6-9801-1991572033F7}" type="slidenum">
              <a:rPr lang="fr-FR" smtClean="0"/>
              <a:pPr/>
              <a:t>‹#›</a:t>
            </a:fld>
            <a:endParaRPr lang="fr-FR" dirty="0"/>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Cliquez pour modifier le style du titre</a:t>
            </a:r>
            <a:endParaRPr lang="fr-FR" noProof="0" dirty="0"/>
          </a:p>
        </p:txBody>
      </p:sp>
      <p:sp>
        <p:nvSpPr>
          <p:cNvPr id="3" name="Espace réservé du texte vertical 2"/>
          <p:cNvSpPr>
            <a:spLocks noGrp="1"/>
          </p:cNvSpPr>
          <p:nvPr>
            <p:ph type="body" orient="vert" idx="1"/>
          </p:nvPr>
        </p:nvSpPr>
        <p:spPr/>
        <p:txBody>
          <a:bodyPr vert="eaVert" rtlCol="0"/>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e la date 3"/>
          <p:cNvSpPr>
            <a:spLocks noGrp="1"/>
          </p:cNvSpPr>
          <p:nvPr>
            <p:ph type="dt" sz="half" idx="10"/>
          </p:nvPr>
        </p:nvSpPr>
        <p:spPr/>
        <p:txBody>
          <a:bodyPr rtlCol="0"/>
          <a:lstStyle>
            <a:lvl1pPr>
              <a:defRPr/>
            </a:lvl1pPr>
          </a:lstStyle>
          <a:p>
            <a:fld id="{05560E40-E96F-4F90-B177-9CA529868AE7}" type="datetime1">
              <a:rPr lang="fr-FR" smtClean="0"/>
              <a:pPr/>
              <a:t>11/11/2025</a:t>
            </a:fld>
            <a:endParaRPr lang="fr-FR" dirty="0"/>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a:t>
            </a:fld>
            <a:endParaRPr lang="fr-FR" dirty="0"/>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9372600" y="365125"/>
            <a:ext cx="1714500" cy="5811838"/>
          </a:xfrm>
        </p:spPr>
        <p:txBody>
          <a:bodyPr vert="eaVert" rtlCol="0"/>
          <a:lstStyle/>
          <a:p>
            <a:pPr rtl="0"/>
            <a:r>
              <a:rPr lang="fr-FR" noProof="0"/>
              <a:t>Cliquez pour modifier le style du titre</a:t>
            </a:r>
            <a:endParaRPr lang="fr-FR" noProof="0" dirty="0"/>
          </a:p>
        </p:txBody>
      </p:sp>
      <p:sp>
        <p:nvSpPr>
          <p:cNvPr id="3" name="Espace réservé du texte vertical 2"/>
          <p:cNvSpPr>
            <a:spLocks noGrp="1"/>
          </p:cNvSpPr>
          <p:nvPr>
            <p:ph type="body" orient="vert" idx="1"/>
          </p:nvPr>
        </p:nvSpPr>
        <p:spPr>
          <a:xfrm>
            <a:off x="1104900" y="365125"/>
            <a:ext cx="8098896" cy="5811838"/>
          </a:xfrm>
        </p:spPr>
        <p:txBody>
          <a:bodyPr vert="eaVert" rtlCol="0"/>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e la date 3"/>
          <p:cNvSpPr>
            <a:spLocks noGrp="1"/>
          </p:cNvSpPr>
          <p:nvPr>
            <p:ph type="dt" sz="half" idx="10"/>
          </p:nvPr>
        </p:nvSpPr>
        <p:spPr/>
        <p:txBody>
          <a:bodyPr rtlCol="0"/>
          <a:lstStyle>
            <a:lvl1pPr>
              <a:defRPr/>
            </a:lvl1pPr>
          </a:lstStyle>
          <a:p>
            <a:fld id="{495D8A20-D5AA-4EBF-82E0-3620BEFE5662}" type="datetime1">
              <a:rPr lang="fr-FR" smtClean="0"/>
              <a:pPr/>
              <a:t>11/11/2025</a:t>
            </a:fld>
            <a:endParaRPr lang="fr-FR" dirty="0"/>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a:t>
            </a:fld>
            <a:endParaRPr lang="fr-FR" dirty="0"/>
          </a:p>
        </p:txBody>
      </p:sp>
      <p:grpSp>
        <p:nvGrpSpPr>
          <p:cNvPr id="7" name="Groupe 6"/>
          <p:cNvGrpSpPr/>
          <p:nvPr/>
        </p:nvGrpSpPr>
        <p:grpSpPr>
          <a:xfrm rot="5400000">
            <a:off x="6514047" y="3228843"/>
            <a:ext cx="5632704" cy="84403"/>
            <a:chOff x="1073150" y="1219201"/>
            <a:chExt cx="10058400" cy="63125"/>
          </a:xfrm>
        </p:grpSpPr>
        <p:cxnSp>
          <p:nvCxnSpPr>
            <p:cNvPr id="8" name="Connecteur droit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pPr rtl="0"/>
            <a:r>
              <a:rPr lang="fr-FR" noProof="0" dirty="0"/>
              <a:t>Modifiez le style du titre</a:t>
            </a:r>
          </a:p>
        </p:txBody>
      </p:sp>
      <p:sp>
        <p:nvSpPr>
          <p:cNvPr id="3" name="Espace réservé du texte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a:p>
            <a:pPr lvl="5" rtl="0"/>
            <a:r>
              <a:rPr lang="fr-FR" noProof="0" dirty="0"/>
              <a:t>Sixième niveau</a:t>
            </a:r>
          </a:p>
          <a:p>
            <a:pPr lvl="6" rtl="0"/>
            <a:r>
              <a:rPr lang="fr-FR" noProof="0" dirty="0"/>
              <a:t>Septième niveau</a:t>
            </a:r>
          </a:p>
          <a:p>
            <a:pPr lvl="7" rtl="0"/>
            <a:r>
              <a:rPr lang="fr-FR" noProof="0" dirty="0"/>
              <a:t>Huitième niveau</a:t>
            </a:r>
          </a:p>
          <a:p>
            <a:pPr lvl="8" rtl="0"/>
            <a:r>
              <a:rPr lang="fr-FR" noProof="0" dirty="0"/>
              <a:t>Neuvième niveau</a:t>
            </a:r>
          </a:p>
        </p:txBody>
      </p:sp>
      <p:sp>
        <p:nvSpPr>
          <p:cNvPr id="4" name="Espace réservé de la date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rtl="0">
              <a:defRPr sz="1200">
                <a:solidFill>
                  <a:schemeClr val="tx1">
                    <a:lumMod val="60000"/>
                    <a:lumOff val="40000"/>
                  </a:schemeClr>
                </a:solidFill>
              </a:defRPr>
            </a:lvl1pPr>
          </a:lstStyle>
          <a:p>
            <a:r>
              <a:rPr lang="fr-FR" dirty="0"/>
              <a:t>​</a:t>
            </a:r>
            <a:fld id="{B4D55279-C06B-4789-90C7-CDBF3CF07A5D}" type="datetime1">
              <a:rPr lang="fr-FR" smtClean="0"/>
              <a:pPr/>
              <a:t>11/11/2025</a:t>
            </a:fld>
            <a:r>
              <a:rPr lang="fr-FR" dirty="0"/>
              <a:t>​</a:t>
            </a:r>
          </a:p>
        </p:txBody>
      </p:sp>
      <p:sp>
        <p:nvSpPr>
          <p:cNvPr id="5" name="Espace réservé du pied de page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rtl="0">
              <a:defRPr sz="1200">
                <a:solidFill>
                  <a:schemeClr val="tx1">
                    <a:lumMod val="60000"/>
                    <a:lumOff val="40000"/>
                  </a:schemeClr>
                </a:solidFill>
              </a:defRPr>
            </a:lvl1pPr>
          </a:lstStyle>
          <a:p>
            <a:pPr rtl="0"/>
            <a:endParaRPr lang="fr-FR" noProof="0" dirty="0"/>
          </a:p>
        </p:txBody>
      </p:sp>
      <p:sp>
        <p:nvSpPr>
          <p:cNvPr id="6" name="Espace réservé du numéro de diapositive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rtl="0">
              <a:defRPr sz="1200">
                <a:solidFill>
                  <a:schemeClr val="tx1">
                    <a:lumMod val="60000"/>
                    <a:lumOff val="40000"/>
                  </a:schemeClr>
                </a:solidFill>
              </a:defRPr>
            </a:lvl1pPr>
          </a:lstStyle>
          <a:p>
            <a:fld id="{E31375A4-56A4-47D6-9801-1991572033F7}" type="slidenum">
              <a:rPr lang="fr-FR" smtClean="0"/>
              <a:pPr/>
              <a:t>‹#›</a:t>
            </a:fld>
            <a:endParaRPr lang="fr-FR" dirty="0"/>
          </a:p>
        </p:txBody>
      </p:sp>
      <p:grpSp>
        <p:nvGrpSpPr>
          <p:cNvPr id="15" name="Groupe 14"/>
          <p:cNvGrpSpPr/>
          <p:nvPr/>
        </p:nvGrpSpPr>
        <p:grpSpPr>
          <a:xfrm>
            <a:off x="1103376" y="1219201"/>
            <a:ext cx="9985248" cy="84403"/>
            <a:chOff x="1073150" y="1219201"/>
            <a:chExt cx="10058400" cy="63125"/>
          </a:xfrm>
        </p:grpSpPr>
        <p:cxnSp>
          <p:nvCxnSpPr>
            <p:cNvPr id="13" name="Connecteur droit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cia.gov/library/publications/the-world-factbook/" TargetMode="External"/><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5.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6.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591AADFC-F758-2F3B-435E-B329E191B69E}"/>
              </a:ext>
            </a:extLst>
          </p:cNvPr>
          <p:cNvSpPr>
            <a:spLocks noGrp="1"/>
          </p:cNvSpPr>
          <p:nvPr>
            <p:ph type="subTitle" idx="1"/>
          </p:nvPr>
        </p:nvSpPr>
        <p:spPr>
          <a:xfrm>
            <a:off x="2667786" y="2677212"/>
            <a:ext cx="6551628" cy="2560235"/>
          </a:xfrm>
        </p:spPr>
        <p:txBody>
          <a:bodyPr>
            <a:normAutofit fontScale="85000" lnSpcReduction="10000"/>
          </a:bodyPr>
          <a:lstStyle/>
          <a:p>
            <a:pPr>
              <a:lnSpc>
                <a:spcPct val="160000"/>
              </a:lnSpc>
            </a:pPr>
            <a:r>
              <a:rPr lang="fr-FR" sz="3200" b="1" dirty="0">
                <a:solidFill>
                  <a:srgbClr val="FFC000"/>
                </a:solidFill>
              </a:rPr>
              <a:t>Gouvernance et croissance économique, vérification empirique dans les pays pétroliers de la  zone CEMAC</a:t>
            </a:r>
            <a:endParaRPr lang="fr-FR" sz="3200" dirty="0">
              <a:solidFill>
                <a:srgbClr val="FFC000"/>
              </a:solidFill>
            </a:endParaRPr>
          </a:p>
          <a:p>
            <a:endParaRPr lang="fr-FR" dirty="0"/>
          </a:p>
        </p:txBody>
      </p:sp>
      <p:pic>
        <p:nvPicPr>
          <p:cNvPr id="1026" name="Picture 2">
            <a:extLst>
              <a:ext uri="{FF2B5EF4-FFF2-40B4-BE49-F238E27FC236}">
                <a16:creationId xmlns:a16="http://schemas.microsoft.com/office/drawing/2014/main" id="{A461CA51-38D0-4E7F-FE18-FEB10B35AA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7121"/>
            <a:ext cx="12192000" cy="14049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C72CC02-2EA8-EC60-05D8-3B87614F7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474" y="1532355"/>
            <a:ext cx="2175773" cy="17439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F09088F-B720-A372-60CF-E39963928BD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40303" y="1620552"/>
            <a:ext cx="2648933" cy="165576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339DE818-FEEE-1B2D-5B6D-DDB608C1A5F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5450881"/>
            <a:ext cx="2667786" cy="140493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083FF2B7-81F3-2FDC-A046-EA4CD6F7C2B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64665" y="5525821"/>
            <a:ext cx="4138368" cy="125505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74F8DE70-B3B2-7E2B-A8DE-6FDB1A7FED3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49179" y="5545392"/>
            <a:ext cx="3242821" cy="1404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1805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p:txBody>
          <a:bodyPr rtlCol="0"/>
          <a:lstStyle/>
          <a:p>
            <a:pPr algn="ctr"/>
            <a:endParaRPr lang="fr-FR" dirty="0"/>
          </a:p>
        </p:txBody>
      </p:sp>
      <p:sp>
        <p:nvSpPr>
          <p:cNvPr id="14" name="Espace réservé du contenu 13"/>
          <p:cNvSpPr>
            <a:spLocks noGrp="1"/>
          </p:cNvSpPr>
          <p:nvPr>
            <p:ph idx="1"/>
          </p:nvPr>
        </p:nvSpPr>
        <p:spPr>
          <a:xfrm>
            <a:off x="285750" y="1281953"/>
            <a:ext cx="10801350" cy="4890247"/>
          </a:xfrm>
        </p:spPr>
        <p:txBody>
          <a:bodyPr rtlCol="0">
            <a:normAutofit/>
          </a:bodyPr>
          <a:lstStyle/>
          <a:p>
            <a:pPr marL="0" indent="0" algn="ctr">
              <a:lnSpc>
                <a:spcPct val="120000"/>
              </a:lnSpc>
              <a:buNone/>
            </a:pPr>
            <a:r>
              <a:rPr lang="fr-FR" sz="3200" b="1" dirty="0">
                <a:solidFill>
                  <a:schemeClr val="accent2">
                    <a:lumMod val="75000"/>
                  </a:schemeClr>
                </a:solidFill>
                <a:latin typeface="Times New Roman" pitchFamily="18" charset="0"/>
                <a:cs typeface="Times New Roman" pitchFamily="18" charset="0"/>
              </a:rPr>
              <a:t>Canevas de présentation</a:t>
            </a:r>
            <a:endParaRPr lang="fr-FR" sz="3200" dirty="0">
              <a:latin typeface="Times New Roman" pitchFamily="18" charset="0"/>
              <a:cs typeface="Times New Roman" pitchFamily="18" charset="0"/>
            </a:endParaRPr>
          </a:p>
          <a:p>
            <a:pPr>
              <a:lnSpc>
                <a:spcPct val="120000"/>
              </a:lnSpc>
              <a:buFont typeface="Wingdings" pitchFamily="2" charset="2"/>
              <a:buChar char="Ø"/>
            </a:pPr>
            <a:r>
              <a:rPr lang="fr-FR" dirty="0">
                <a:latin typeface="Times New Roman" pitchFamily="18" charset="0"/>
                <a:cs typeface="Times New Roman" pitchFamily="18" charset="0"/>
              </a:rPr>
              <a:t>Introduction</a:t>
            </a:r>
          </a:p>
          <a:p>
            <a:pPr>
              <a:lnSpc>
                <a:spcPct val="120000"/>
              </a:lnSpc>
              <a:buFont typeface="Wingdings" pitchFamily="2" charset="2"/>
              <a:buChar char="Ø"/>
            </a:pPr>
            <a:r>
              <a:rPr lang="fr-FR" dirty="0">
                <a:latin typeface="Times New Roman" pitchFamily="18" charset="0"/>
                <a:cs typeface="Times New Roman" pitchFamily="18" charset="0"/>
              </a:rPr>
              <a:t>Problématique</a:t>
            </a:r>
          </a:p>
          <a:p>
            <a:pPr>
              <a:lnSpc>
                <a:spcPct val="120000"/>
              </a:lnSpc>
              <a:buFont typeface="Wingdings" pitchFamily="2" charset="2"/>
              <a:buChar char="Ø"/>
            </a:pPr>
            <a:r>
              <a:rPr lang="fr-FR" dirty="0"/>
              <a:t>Quelques faits stylisés</a:t>
            </a:r>
          </a:p>
          <a:p>
            <a:pPr>
              <a:lnSpc>
                <a:spcPct val="120000"/>
              </a:lnSpc>
              <a:buFont typeface="Wingdings" pitchFamily="2" charset="2"/>
              <a:buChar char="Ø"/>
            </a:pPr>
            <a:r>
              <a:rPr lang="fr-FR" dirty="0">
                <a:latin typeface="Times New Roman" pitchFamily="18" charset="0"/>
                <a:cs typeface="Times New Roman" pitchFamily="18" charset="0"/>
              </a:rPr>
              <a:t>Revue de littérature</a:t>
            </a:r>
          </a:p>
          <a:p>
            <a:pPr>
              <a:lnSpc>
                <a:spcPct val="120000"/>
              </a:lnSpc>
              <a:buFont typeface="Wingdings" pitchFamily="2" charset="2"/>
              <a:buChar char="Ø"/>
            </a:pPr>
            <a:r>
              <a:rPr lang="fr-FR" dirty="0">
                <a:latin typeface="Times New Roman" pitchFamily="18" charset="0"/>
                <a:cs typeface="Times New Roman" pitchFamily="18" charset="0"/>
              </a:rPr>
              <a:t>Approche méthodologique</a:t>
            </a:r>
          </a:p>
          <a:p>
            <a:pPr>
              <a:lnSpc>
                <a:spcPct val="120000"/>
              </a:lnSpc>
              <a:buFont typeface="Wingdings" pitchFamily="2" charset="2"/>
              <a:buChar char="Ø"/>
            </a:pPr>
            <a:r>
              <a:rPr lang="fr-FR" dirty="0">
                <a:latin typeface="Times New Roman" pitchFamily="18" charset="0"/>
                <a:cs typeface="Times New Roman" pitchFamily="18" charset="0"/>
              </a:rPr>
              <a:t>Résultats</a:t>
            </a:r>
          </a:p>
          <a:p>
            <a:pPr>
              <a:lnSpc>
                <a:spcPct val="120000"/>
              </a:lnSpc>
              <a:buFont typeface="Wingdings" pitchFamily="2" charset="2"/>
              <a:buChar char="Ø"/>
            </a:pPr>
            <a:r>
              <a:rPr lang="fr-FR" dirty="0">
                <a:latin typeface="Times New Roman" pitchFamily="18" charset="0"/>
                <a:cs typeface="Times New Roman" pitchFamily="18" charset="0"/>
              </a:rPr>
              <a:t>Recommandations</a:t>
            </a:r>
          </a:p>
          <a:p>
            <a:pPr rtl="0"/>
            <a:endParaRPr lang="fr-FR" dirty="0"/>
          </a:p>
        </p:txBody>
      </p:sp>
      <p:pic>
        <p:nvPicPr>
          <p:cNvPr id="2050" name="Picture 2">
            <a:extLst>
              <a:ext uri="{FF2B5EF4-FFF2-40B4-BE49-F238E27FC236}">
                <a16:creationId xmlns:a16="http://schemas.microsoft.com/office/drawing/2014/main" id="{F16E91B3-70B8-D6A2-857B-9386FA725A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circle(in)">
                                      <p:cBhvr>
                                        <p:cTn id="7" dur="20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circle(in)">
                                      <p:cBhvr>
                                        <p:cTn id="12" dur="20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circle(in)">
                                      <p:cBhvr>
                                        <p:cTn id="17" dur="20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circle(in)">
                                      <p:cBhvr>
                                        <p:cTn id="22" dur="20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circle(in)">
                                      <p:cBhvr>
                                        <p:cTn id="27" dur="20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circle(in)">
                                      <p:cBhvr>
                                        <p:cTn id="32" dur="20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circle(in)">
                                      <p:cBhvr>
                                        <p:cTn id="37" dur="20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circle(in)">
                                      <p:cBhvr>
                                        <p:cTn id="42" dur="20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endParaRPr lang="fr-FR" dirty="0"/>
          </a:p>
        </p:txBody>
      </p:sp>
      <p:sp>
        <p:nvSpPr>
          <p:cNvPr id="3" name="Espace réservé du contenu 2"/>
          <p:cNvSpPr>
            <a:spLocks noGrp="1"/>
          </p:cNvSpPr>
          <p:nvPr>
            <p:ph idx="1"/>
          </p:nvPr>
        </p:nvSpPr>
        <p:spPr>
          <a:xfrm>
            <a:off x="304800" y="1419225"/>
            <a:ext cx="11761694" cy="5268446"/>
          </a:xfrm>
        </p:spPr>
        <p:txBody>
          <a:bodyPr>
            <a:normAutofit fontScale="85000" lnSpcReduction="10000"/>
          </a:bodyPr>
          <a:lstStyle/>
          <a:p>
            <a:pPr algn="ctr">
              <a:lnSpc>
                <a:spcPct val="150000"/>
              </a:lnSpc>
            </a:pPr>
            <a:r>
              <a:rPr lang="fr-FR" sz="2800" b="1" dirty="0"/>
              <a:t>INTRODUCTION</a:t>
            </a:r>
          </a:p>
          <a:p>
            <a:pPr algn="just">
              <a:lnSpc>
                <a:spcPct val="150000"/>
              </a:lnSpc>
            </a:pPr>
            <a:r>
              <a:rPr lang="fr-FR" sz="2400" dirty="0"/>
              <a:t>Cet article traite de la gouvernance et de son effet sur la croissance économique des pays de la zone CEMAC. </a:t>
            </a:r>
          </a:p>
          <a:p>
            <a:pPr algn="just">
              <a:lnSpc>
                <a:spcPct val="150000"/>
              </a:lnSpc>
            </a:pPr>
            <a:r>
              <a:rPr lang="fr-FR" sz="2400" dirty="0"/>
              <a:t>              d’une part, que « la bonne gouvernance » influence positivement la croissance dans la zone CEMAC et, </a:t>
            </a:r>
          </a:p>
          <a:p>
            <a:pPr algn="just">
              <a:lnSpc>
                <a:spcPct val="150000"/>
              </a:lnSpc>
            </a:pPr>
            <a:r>
              <a:rPr lang="fr-FR" sz="2400" dirty="0"/>
              <a:t>             d’autre part,  que ces pays ont tout intérêt à engager des reformes concernant la gouvernance pour améliorer leur croissance économique et développer leurs économies </a:t>
            </a:r>
          </a:p>
          <a:p>
            <a:pPr algn="just">
              <a:lnSpc>
                <a:spcPct val="150000"/>
              </a:lnSpc>
            </a:pPr>
            <a:r>
              <a:rPr lang="fr-FR" sz="2400" dirty="0"/>
              <a:t>au regard de la forte volatilité des prix du pétrole, dont ils dépendent, et de la tendance à la transition énergétique mondiale.</a:t>
            </a:r>
          </a:p>
          <a:p>
            <a:pPr algn="just">
              <a:lnSpc>
                <a:spcPct val="150000"/>
              </a:lnSpc>
            </a:pPr>
            <a:endParaRPr lang="fr-FR" sz="2400" dirty="0"/>
          </a:p>
        </p:txBody>
      </p:sp>
      <p:cxnSp>
        <p:nvCxnSpPr>
          <p:cNvPr id="5" name="Connecteur droit avec flèche 4"/>
          <p:cNvCxnSpPr/>
          <p:nvPr/>
        </p:nvCxnSpPr>
        <p:spPr>
          <a:xfrm>
            <a:off x="514350" y="2771775"/>
            <a:ext cx="1704975" cy="19050"/>
          </a:xfrm>
          <a:prstGeom prst="straightConnector1">
            <a:avLst/>
          </a:prstGeom>
          <a:ln>
            <a:solidFill>
              <a:srgbClr val="FF0000"/>
            </a:solidFill>
            <a:tailEnd type="arrow"/>
          </a:ln>
        </p:spPr>
        <p:style>
          <a:lnRef idx="3">
            <a:schemeClr val="accent4"/>
          </a:lnRef>
          <a:fillRef idx="0">
            <a:schemeClr val="accent4"/>
          </a:fillRef>
          <a:effectRef idx="2">
            <a:schemeClr val="accent4"/>
          </a:effectRef>
          <a:fontRef idx="minor">
            <a:schemeClr val="tx1"/>
          </a:fontRef>
        </p:style>
      </p:cxnSp>
      <p:cxnSp>
        <p:nvCxnSpPr>
          <p:cNvPr id="7" name="Connecteur droit avec flèche 6"/>
          <p:cNvCxnSpPr/>
          <p:nvPr/>
        </p:nvCxnSpPr>
        <p:spPr>
          <a:xfrm>
            <a:off x="438150" y="3876675"/>
            <a:ext cx="1704975" cy="19050"/>
          </a:xfrm>
          <a:prstGeom prst="straightConnector1">
            <a:avLst/>
          </a:prstGeom>
          <a:ln>
            <a:solidFill>
              <a:srgbClr val="00B050"/>
            </a:solidFill>
            <a:tailEnd type="arrow"/>
          </a:ln>
        </p:spPr>
        <p:style>
          <a:lnRef idx="3">
            <a:schemeClr val="accent4"/>
          </a:lnRef>
          <a:fillRef idx="0">
            <a:schemeClr val="accent4"/>
          </a:fillRef>
          <a:effectRef idx="2">
            <a:schemeClr val="accent4"/>
          </a:effectRef>
          <a:fontRef idx="minor">
            <a:schemeClr val="tx1"/>
          </a:fontRef>
        </p:style>
      </p:cxnSp>
      <p:pic>
        <p:nvPicPr>
          <p:cNvPr id="4" name="Picture 2">
            <a:extLst>
              <a:ext uri="{FF2B5EF4-FFF2-40B4-BE49-F238E27FC236}">
                <a16:creationId xmlns:a16="http://schemas.microsoft.com/office/drawing/2014/main" id="{9C326083-343C-5287-A175-8B201D6841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3">
                                            <p:txEl>
                                              <p:pRg st="0" end="0"/>
                                            </p:txEl>
                                          </p:spTgt>
                                        </p:tgtEl>
                                        <p:attrNameLst>
                                          <p:attrName>ppt_x</p:attrName>
                                        </p:attrNameLst>
                                      </p:cBhvr>
                                    </p:anim>
                                    <p:anim from="0" to="-1.0" calcmode="lin" valueType="num">
                                      <p:cBhvr>
                                        <p:cTn id="8" dur="200" decel="50000" autoRev="1" fill="hold">
                                          <p:stCondLst>
                                            <p:cond delay="600"/>
                                          </p:stCondLst>
                                        </p:cTn>
                                        <p:tgtEl>
                                          <p:spTgt spid="3">
                                            <p:txEl>
                                              <p:pRg st="0" end="0"/>
                                            </p:txEl>
                                          </p:spTgt>
                                        </p:tgtEl>
                                        <p:attrNameLst>
                                          <p:attrName>xshear</p:attrName>
                                        </p:attrNameLst>
                                      </p:cBhvr>
                                    </p:anim>
                                    <p:animScale>
                                      <p:cBhvr>
                                        <p:cTn id="9" dur="200" decel="100000" autoRev="1" fill="hold">
                                          <p:stCondLst>
                                            <p:cond delay="600"/>
                                          </p:stCondLst>
                                        </p:cTn>
                                        <p:tgtEl>
                                          <p:spTgt spid="3">
                                            <p:txEl>
                                              <p:pRg st="0" end="0"/>
                                            </p:txEl>
                                          </p:spTgt>
                                        </p:tgtEl>
                                      </p:cBhvr>
                                      <p:from x="100000" y="100000"/>
                                      <p:to x="80000" y="100000"/>
                                    </p:animScale>
                                    <p:anim by="(#ppt_h/3+#ppt_w*0.1)" calcmode="lin" valueType="num">
                                      <p:cBhvr additive="sum">
                                        <p:cTn id="10" dur="200" decel="100000" autoRev="1" fill="hold">
                                          <p:stCondLst>
                                            <p:cond delay="600"/>
                                          </p:stCondLst>
                                        </p:cTn>
                                        <p:tgtEl>
                                          <p:spTgt spid="3">
                                            <p:txEl>
                                              <p:pRg st="0" end="0"/>
                                            </p:txEl>
                                          </p:spTgt>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from="(-#ppt_w/2)" to="(#ppt_x)" calcmode="lin" valueType="num">
                                      <p:cBhvr>
                                        <p:cTn id="15" dur="600" fill="hold">
                                          <p:stCondLst>
                                            <p:cond delay="0"/>
                                          </p:stCondLst>
                                        </p:cTn>
                                        <p:tgtEl>
                                          <p:spTgt spid="3">
                                            <p:txEl>
                                              <p:pRg st="1" end="1"/>
                                            </p:txEl>
                                          </p:spTgt>
                                        </p:tgtEl>
                                        <p:attrNameLst>
                                          <p:attrName>ppt_x</p:attrName>
                                        </p:attrNameLst>
                                      </p:cBhvr>
                                    </p:anim>
                                    <p:anim from="0" to="-1.0" calcmode="lin" valueType="num">
                                      <p:cBhvr>
                                        <p:cTn id="16" dur="200" decel="50000" autoRev="1" fill="hold">
                                          <p:stCondLst>
                                            <p:cond delay="600"/>
                                          </p:stCondLst>
                                        </p:cTn>
                                        <p:tgtEl>
                                          <p:spTgt spid="3">
                                            <p:txEl>
                                              <p:pRg st="1" end="1"/>
                                            </p:txEl>
                                          </p:spTgt>
                                        </p:tgtEl>
                                        <p:attrNameLst>
                                          <p:attrName>xshear</p:attrName>
                                        </p:attrNameLst>
                                      </p:cBhvr>
                                    </p:anim>
                                    <p:animScale>
                                      <p:cBhvr>
                                        <p:cTn id="17" dur="200" decel="100000" autoRev="1" fill="hold">
                                          <p:stCondLst>
                                            <p:cond delay="600"/>
                                          </p:stCondLst>
                                        </p:cTn>
                                        <p:tgtEl>
                                          <p:spTgt spid="3">
                                            <p:txEl>
                                              <p:pRg st="1" end="1"/>
                                            </p:txEl>
                                          </p:spTgt>
                                        </p:tgtEl>
                                      </p:cBhvr>
                                      <p:from x="100000" y="100000"/>
                                      <p:to x="80000" y="100000"/>
                                    </p:animScale>
                                    <p:anim by="(#ppt_h/3+#ppt_w*0.1)" calcmode="lin" valueType="num">
                                      <p:cBhvr additive="sum">
                                        <p:cTn id="18" dur="200" decel="100000" autoRev="1" fill="hold">
                                          <p:stCondLst>
                                            <p:cond delay="600"/>
                                          </p:stCondLst>
                                        </p:cTn>
                                        <p:tgtEl>
                                          <p:spTgt spid="3">
                                            <p:txEl>
                                              <p:pRg st="1" end="1"/>
                                            </p:txEl>
                                          </p:spTgt>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from="(-#ppt_w/2)" to="(#ppt_x)" calcmode="lin" valueType="num">
                                      <p:cBhvr>
                                        <p:cTn id="23" dur="600" fill="hold">
                                          <p:stCondLst>
                                            <p:cond delay="0"/>
                                          </p:stCondLst>
                                        </p:cTn>
                                        <p:tgtEl>
                                          <p:spTgt spid="3">
                                            <p:txEl>
                                              <p:pRg st="2" end="2"/>
                                            </p:txEl>
                                          </p:spTgt>
                                        </p:tgtEl>
                                        <p:attrNameLst>
                                          <p:attrName>ppt_x</p:attrName>
                                        </p:attrNameLst>
                                      </p:cBhvr>
                                    </p:anim>
                                    <p:anim from="0" to="-1.0" calcmode="lin" valueType="num">
                                      <p:cBhvr>
                                        <p:cTn id="24" dur="200" decel="50000" autoRev="1" fill="hold">
                                          <p:stCondLst>
                                            <p:cond delay="600"/>
                                          </p:stCondLst>
                                        </p:cTn>
                                        <p:tgtEl>
                                          <p:spTgt spid="3">
                                            <p:txEl>
                                              <p:pRg st="2" end="2"/>
                                            </p:txEl>
                                          </p:spTgt>
                                        </p:tgtEl>
                                        <p:attrNameLst>
                                          <p:attrName>xshear</p:attrName>
                                        </p:attrNameLst>
                                      </p:cBhvr>
                                    </p:anim>
                                    <p:animScale>
                                      <p:cBhvr>
                                        <p:cTn id="25" dur="200" decel="100000" autoRev="1" fill="hold">
                                          <p:stCondLst>
                                            <p:cond delay="600"/>
                                          </p:stCondLst>
                                        </p:cTn>
                                        <p:tgtEl>
                                          <p:spTgt spid="3">
                                            <p:txEl>
                                              <p:pRg st="2" end="2"/>
                                            </p:txEl>
                                          </p:spTgt>
                                        </p:tgtEl>
                                      </p:cBhvr>
                                      <p:from x="100000" y="100000"/>
                                      <p:to x="80000" y="100000"/>
                                    </p:animScale>
                                    <p:anim by="(#ppt_h/3+#ppt_w*0.1)" calcmode="lin" valueType="num">
                                      <p:cBhvr additive="sum">
                                        <p:cTn id="26" dur="200" decel="100000" autoRev="1" fill="hold">
                                          <p:stCondLst>
                                            <p:cond delay="600"/>
                                          </p:stCondLst>
                                        </p:cTn>
                                        <p:tgtEl>
                                          <p:spTgt spid="3">
                                            <p:txEl>
                                              <p:pRg st="2" end="2"/>
                                            </p:txEl>
                                          </p:spTgt>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34"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from="(-#ppt_w/2)" to="(#ppt_x)" calcmode="lin" valueType="num">
                                      <p:cBhvr>
                                        <p:cTn id="31" dur="600" fill="hold">
                                          <p:stCondLst>
                                            <p:cond delay="0"/>
                                          </p:stCondLst>
                                        </p:cTn>
                                        <p:tgtEl>
                                          <p:spTgt spid="3">
                                            <p:txEl>
                                              <p:pRg st="3" end="3"/>
                                            </p:txEl>
                                          </p:spTgt>
                                        </p:tgtEl>
                                        <p:attrNameLst>
                                          <p:attrName>ppt_x</p:attrName>
                                        </p:attrNameLst>
                                      </p:cBhvr>
                                    </p:anim>
                                    <p:anim from="0" to="-1.0" calcmode="lin" valueType="num">
                                      <p:cBhvr>
                                        <p:cTn id="32" dur="200" decel="50000" autoRev="1" fill="hold">
                                          <p:stCondLst>
                                            <p:cond delay="600"/>
                                          </p:stCondLst>
                                        </p:cTn>
                                        <p:tgtEl>
                                          <p:spTgt spid="3">
                                            <p:txEl>
                                              <p:pRg st="3" end="3"/>
                                            </p:txEl>
                                          </p:spTgt>
                                        </p:tgtEl>
                                        <p:attrNameLst>
                                          <p:attrName>xshear</p:attrName>
                                        </p:attrNameLst>
                                      </p:cBhvr>
                                    </p:anim>
                                    <p:animScale>
                                      <p:cBhvr>
                                        <p:cTn id="33" dur="200" decel="100000" autoRev="1" fill="hold">
                                          <p:stCondLst>
                                            <p:cond delay="600"/>
                                          </p:stCondLst>
                                        </p:cTn>
                                        <p:tgtEl>
                                          <p:spTgt spid="3">
                                            <p:txEl>
                                              <p:pRg st="3" end="3"/>
                                            </p:txEl>
                                          </p:spTgt>
                                        </p:tgtEl>
                                      </p:cBhvr>
                                      <p:from x="100000" y="100000"/>
                                      <p:to x="80000" y="100000"/>
                                    </p:animScale>
                                    <p:anim by="(#ppt_h/3+#ppt_w*0.1)" calcmode="lin" valueType="num">
                                      <p:cBhvr additive="sum">
                                        <p:cTn id="34" dur="200" decel="100000" autoRev="1" fill="hold">
                                          <p:stCondLst>
                                            <p:cond delay="600"/>
                                          </p:stCondLst>
                                        </p:cTn>
                                        <p:tgtEl>
                                          <p:spTgt spid="3">
                                            <p:txEl>
                                              <p:pRg st="3" end="3"/>
                                            </p:txEl>
                                          </p:spTgt>
                                        </p:tgtEl>
                                        <p:attrNameLst>
                                          <p:attrName>ppt_x</p:attrName>
                                        </p:attrNameLst>
                                      </p:cBhvr>
                                    </p:anim>
                                  </p:childTnLst>
                                </p:cTn>
                              </p:par>
                            </p:childTnLst>
                          </p:cTn>
                        </p:par>
                      </p:childTnLst>
                    </p:cTn>
                  </p:par>
                  <p:par>
                    <p:cTn id="35" fill="hold">
                      <p:stCondLst>
                        <p:cond delay="indefinite"/>
                      </p:stCondLst>
                      <p:childTnLst>
                        <p:par>
                          <p:cTn id="36" fill="hold">
                            <p:stCondLst>
                              <p:cond delay="0"/>
                            </p:stCondLst>
                            <p:childTnLst>
                              <p:par>
                                <p:cTn id="37" presetID="34"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from="(-#ppt_w/2)" to="(#ppt_x)" calcmode="lin" valueType="num">
                                      <p:cBhvr>
                                        <p:cTn id="39" dur="600" fill="hold">
                                          <p:stCondLst>
                                            <p:cond delay="0"/>
                                          </p:stCondLst>
                                        </p:cTn>
                                        <p:tgtEl>
                                          <p:spTgt spid="3">
                                            <p:txEl>
                                              <p:pRg st="4" end="4"/>
                                            </p:txEl>
                                          </p:spTgt>
                                        </p:tgtEl>
                                        <p:attrNameLst>
                                          <p:attrName>ppt_x</p:attrName>
                                        </p:attrNameLst>
                                      </p:cBhvr>
                                    </p:anim>
                                    <p:anim from="0" to="-1.0" calcmode="lin" valueType="num">
                                      <p:cBhvr>
                                        <p:cTn id="40" dur="200" decel="50000" autoRev="1" fill="hold">
                                          <p:stCondLst>
                                            <p:cond delay="600"/>
                                          </p:stCondLst>
                                        </p:cTn>
                                        <p:tgtEl>
                                          <p:spTgt spid="3">
                                            <p:txEl>
                                              <p:pRg st="4" end="4"/>
                                            </p:txEl>
                                          </p:spTgt>
                                        </p:tgtEl>
                                        <p:attrNameLst>
                                          <p:attrName>xshear</p:attrName>
                                        </p:attrNameLst>
                                      </p:cBhvr>
                                    </p:anim>
                                    <p:animScale>
                                      <p:cBhvr>
                                        <p:cTn id="41" dur="200" decel="100000" autoRev="1" fill="hold">
                                          <p:stCondLst>
                                            <p:cond delay="600"/>
                                          </p:stCondLst>
                                        </p:cTn>
                                        <p:tgtEl>
                                          <p:spTgt spid="3">
                                            <p:txEl>
                                              <p:pRg st="4" end="4"/>
                                            </p:txEl>
                                          </p:spTgt>
                                        </p:tgtEl>
                                      </p:cBhvr>
                                      <p:from x="100000" y="100000"/>
                                      <p:to x="80000" y="100000"/>
                                    </p:animScale>
                                    <p:anim by="(#ppt_h/3+#ppt_w*0.1)" calcmode="lin" valueType="num">
                                      <p:cBhvr additive="sum">
                                        <p:cTn id="42" dur="200" decel="100000" autoRev="1" fill="hold">
                                          <p:stCondLst>
                                            <p:cond delay="600"/>
                                          </p:stCondLst>
                                        </p:cTn>
                                        <p:tgtEl>
                                          <p:spTgt spid="3">
                                            <p:txEl>
                                              <p:pRg st="4" end="4"/>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endParaRPr lang="fr-FR" sz="4400" dirty="0"/>
          </a:p>
        </p:txBody>
      </p:sp>
      <p:sp>
        <p:nvSpPr>
          <p:cNvPr id="3" name="Espace réservé du contenu 2"/>
          <p:cNvSpPr>
            <a:spLocks noGrp="1"/>
          </p:cNvSpPr>
          <p:nvPr>
            <p:ph idx="1"/>
          </p:nvPr>
        </p:nvSpPr>
        <p:spPr>
          <a:xfrm>
            <a:off x="340659" y="1246094"/>
            <a:ext cx="11528611" cy="5535706"/>
          </a:xfrm>
        </p:spPr>
        <p:txBody>
          <a:bodyPr/>
          <a:lstStyle/>
          <a:p>
            <a:endParaRPr lang="fr-FR" dirty="0"/>
          </a:p>
          <a:p>
            <a:pPr algn="ctr">
              <a:lnSpc>
                <a:spcPct val="150000"/>
              </a:lnSpc>
            </a:pPr>
            <a:r>
              <a:rPr lang="fr-FR" sz="3200" b="1" dirty="0"/>
              <a:t>Problématique de recherche (1/3)</a:t>
            </a:r>
            <a:endParaRPr lang="fr-FR" sz="3200" b="1" dirty="0">
              <a:solidFill>
                <a:srgbClr val="FF0000"/>
              </a:solidFill>
              <a:latin typeface="Times New Roman" panose="02020603050405020304" pitchFamily="18" charset="0"/>
              <a:cs typeface="Times New Roman" panose="02020603050405020304" pitchFamily="18" charset="0"/>
            </a:endParaRPr>
          </a:p>
          <a:p>
            <a:pPr algn="just">
              <a:lnSpc>
                <a:spcPct val="150000"/>
              </a:lnSpc>
            </a:pPr>
            <a:r>
              <a:rPr lang="fr-FR" sz="2800" dirty="0">
                <a:solidFill>
                  <a:srgbClr val="FF0000"/>
                </a:solidFill>
                <a:latin typeface="Times New Roman" panose="02020603050405020304" pitchFamily="18" charset="0"/>
                <a:cs typeface="Times New Roman" panose="02020603050405020304" pitchFamily="18" charset="0"/>
              </a:rPr>
              <a:t>Question de recherche</a:t>
            </a:r>
            <a:r>
              <a:rPr lang="fr-FR" sz="2800" dirty="0">
                <a:latin typeface="Times New Roman" panose="02020603050405020304" pitchFamily="18" charset="0"/>
                <a:cs typeface="Times New Roman" panose="02020603050405020304" pitchFamily="18" charset="0"/>
              </a:rPr>
              <a:t>: </a:t>
            </a:r>
            <a:r>
              <a:rPr lang="fr-FR" sz="2800" dirty="0"/>
              <a:t>Quelle est la relation existante entre les indicateurs de la gouvernance et les performances économiques des pays exportateurs de ressources naturelles de la zone CEMAC?</a:t>
            </a:r>
          </a:p>
        </p:txBody>
      </p:sp>
      <p:pic>
        <p:nvPicPr>
          <p:cNvPr id="4" name="Picture 2">
            <a:extLst>
              <a:ext uri="{FF2B5EF4-FFF2-40B4-BE49-F238E27FC236}">
                <a16:creationId xmlns:a16="http://schemas.microsoft.com/office/drawing/2014/main" id="{DC5A08F8-1CAD-9B93-563E-A6B41D4107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endParaRPr lang="fr-FR" sz="4400" dirty="0"/>
          </a:p>
        </p:txBody>
      </p:sp>
      <p:sp>
        <p:nvSpPr>
          <p:cNvPr id="3" name="Espace réservé du contenu 2"/>
          <p:cNvSpPr>
            <a:spLocks noGrp="1"/>
          </p:cNvSpPr>
          <p:nvPr>
            <p:ph idx="1"/>
          </p:nvPr>
        </p:nvSpPr>
        <p:spPr>
          <a:xfrm>
            <a:off x="323849" y="1600199"/>
            <a:ext cx="11553825" cy="5076825"/>
          </a:xfrm>
        </p:spPr>
        <p:txBody>
          <a:bodyPr>
            <a:normAutofit/>
          </a:bodyPr>
          <a:lstStyle/>
          <a:p>
            <a:pPr algn="ctr">
              <a:lnSpc>
                <a:spcPct val="150000"/>
              </a:lnSpc>
            </a:pPr>
            <a:r>
              <a:rPr lang="fr-FR" sz="3200" b="1" dirty="0"/>
              <a:t>Problématique de recherche (2/3)</a:t>
            </a:r>
            <a:endParaRPr lang="fr-FR" sz="3200" b="1" dirty="0">
              <a:solidFill>
                <a:srgbClr val="FF0000"/>
              </a:solidFill>
              <a:latin typeface="Times New Roman" panose="02020603050405020304" pitchFamily="18" charset="0"/>
              <a:cs typeface="Times New Roman" panose="02020603050405020304" pitchFamily="18" charset="0"/>
            </a:endParaRPr>
          </a:p>
          <a:p>
            <a:pPr algn="just">
              <a:lnSpc>
                <a:spcPct val="150000"/>
              </a:lnSpc>
            </a:pPr>
            <a:r>
              <a:rPr lang="fr-FR" sz="2800" dirty="0">
                <a:solidFill>
                  <a:srgbClr val="FF0000"/>
                </a:solidFill>
                <a:latin typeface="Times New Roman" panose="02020603050405020304" pitchFamily="18" charset="0"/>
                <a:cs typeface="Times New Roman" panose="02020603050405020304" pitchFamily="18" charset="0"/>
              </a:rPr>
              <a:t>Objectif de recherche </a:t>
            </a:r>
            <a:r>
              <a:rPr lang="fr-FR" sz="2800" dirty="0">
                <a:latin typeface="Times New Roman" panose="02020603050405020304" pitchFamily="18" charset="0"/>
                <a:cs typeface="Times New Roman" panose="02020603050405020304" pitchFamily="18" charset="0"/>
              </a:rPr>
              <a:t>: </a:t>
            </a:r>
            <a:r>
              <a:rPr lang="fr-FR" sz="2800" dirty="0"/>
              <a:t>évaluer respectivement l’incidence que peut avoir  les six indicateurs de Kaufman (l’efficacité du gouvernement, la qualité de la régulation, les règles du droit, la stabilité politique et de la violence, les capacités revendicatives et d’expression et le contrôle de la corruption )sur la croissance économique de ces pays.</a:t>
            </a:r>
          </a:p>
        </p:txBody>
      </p:sp>
      <p:pic>
        <p:nvPicPr>
          <p:cNvPr id="4" name="Picture 2">
            <a:extLst>
              <a:ext uri="{FF2B5EF4-FFF2-40B4-BE49-F238E27FC236}">
                <a16:creationId xmlns:a16="http://schemas.microsoft.com/office/drawing/2014/main" id="{66F0A0D6-A3CD-CC22-B3E3-B7026DA8F6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endParaRPr lang="fr-FR" sz="4400" dirty="0"/>
          </a:p>
        </p:txBody>
      </p:sp>
      <p:sp>
        <p:nvSpPr>
          <p:cNvPr id="3" name="Espace réservé du contenu 2"/>
          <p:cNvSpPr>
            <a:spLocks noGrp="1"/>
          </p:cNvSpPr>
          <p:nvPr>
            <p:ph idx="1"/>
          </p:nvPr>
        </p:nvSpPr>
        <p:spPr>
          <a:xfrm>
            <a:off x="257175" y="1600200"/>
            <a:ext cx="11649075" cy="4572000"/>
          </a:xfrm>
        </p:spPr>
        <p:txBody>
          <a:bodyPr>
            <a:normAutofit lnSpcReduction="10000"/>
          </a:bodyPr>
          <a:lstStyle/>
          <a:p>
            <a:pPr algn="ctr">
              <a:lnSpc>
                <a:spcPct val="150000"/>
              </a:lnSpc>
            </a:pPr>
            <a:r>
              <a:rPr lang="fr-FR" sz="3200" b="1" dirty="0"/>
              <a:t>Problématique de recherche (3/3)</a:t>
            </a:r>
            <a:endParaRPr lang="fr-FR" sz="3200" dirty="0">
              <a:solidFill>
                <a:srgbClr val="FF0000"/>
              </a:solidFill>
              <a:latin typeface="Times New Roman" panose="02020603050405020304" pitchFamily="18" charset="0"/>
              <a:cs typeface="Times New Roman" panose="02020603050405020304" pitchFamily="18" charset="0"/>
            </a:endParaRPr>
          </a:p>
          <a:p>
            <a:pPr algn="just">
              <a:lnSpc>
                <a:spcPct val="150000"/>
              </a:lnSpc>
            </a:pPr>
            <a:r>
              <a:rPr lang="fr-FR" sz="2400" dirty="0">
                <a:solidFill>
                  <a:srgbClr val="FF0000"/>
                </a:solidFill>
                <a:latin typeface="Times New Roman" panose="02020603050405020304" pitchFamily="18" charset="0"/>
                <a:cs typeface="Times New Roman" panose="02020603050405020304" pitchFamily="18" charset="0"/>
              </a:rPr>
              <a:t>Intérêt et justification: </a:t>
            </a:r>
            <a:endParaRPr lang="fr-FR" sz="2400" dirty="0">
              <a:solidFill>
                <a:srgbClr val="FF0000"/>
              </a:solidFill>
            </a:endParaRPr>
          </a:p>
          <a:p>
            <a:pPr algn="just">
              <a:lnSpc>
                <a:spcPct val="150000"/>
              </a:lnSpc>
            </a:pPr>
            <a:r>
              <a:rPr lang="fr-FR" sz="2400" dirty="0"/>
              <a:t>réunir dans le même champ d’analyse économique les  six indicateurs de la gouvernance et de voir leur effet.</a:t>
            </a:r>
          </a:p>
          <a:p>
            <a:pPr algn="just">
              <a:lnSpc>
                <a:spcPct val="150000"/>
              </a:lnSpc>
            </a:pPr>
            <a:r>
              <a:rPr lang="fr-FR" sz="2400" dirty="0"/>
              <a:t>Le cas des pays de la zone CEMAC est intéressant à plus d’un titre. En effet, malgré les ressources naturelles abondantes dont ces pays disposent, ils continuent à souffrir de problèmes de sous-développement.</a:t>
            </a:r>
          </a:p>
        </p:txBody>
      </p:sp>
      <p:pic>
        <p:nvPicPr>
          <p:cNvPr id="4" name="Picture 2">
            <a:extLst>
              <a:ext uri="{FF2B5EF4-FFF2-40B4-BE49-F238E27FC236}">
                <a16:creationId xmlns:a16="http://schemas.microsoft.com/office/drawing/2014/main" id="{09B626FA-9978-4BBF-6E0F-994BFA9592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3B1210-424A-D8AB-BDE4-26CDE2DB2813}"/>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EBF80B2E-619F-A16A-EABE-0ED3C606FA4D}"/>
              </a:ext>
            </a:extLst>
          </p:cNvPr>
          <p:cNvSpPr>
            <a:spLocks noGrp="1"/>
          </p:cNvSpPr>
          <p:nvPr>
            <p:ph idx="1"/>
          </p:nvPr>
        </p:nvSpPr>
        <p:spPr/>
        <p:txBody>
          <a:bodyPr>
            <a:normAutofit/>
          </a:bodyPr>
          <a:lstStyle/>
          <a:p>
            <a:pPr algn="ctr">
              <a:lnSpc>
                <a:spcPct val="150000"/>
              </a:lnSpc>
            </a:pPr>
            <a:endParaRPr lang="fr-FR" sz="4400" dirty="0"/>
          </a:p>
          <a:p>
            <a:pPr algn="ctr">
              <a:lnSpc>
                <a:spcPct val="150000"/>
              </a:lnSpc>
            </a:pPr>
            <a:r>
              <a:rPr lang="fr-FR" sz="5400" b="1" dirty="0"/>
              <a:t>Quelques faits stylisés</a:t>
            </a:r>
          </a:p>
        </p:txBody>
      </p:sp>
      <p:pic>
        <p:nvPicPr>
          <p:cNvPr id="4" name="Picture 2">
            <a:extLst>
              <a:ext uri="{FF2B5EF4-FFF2-40B4-BE49-F238E27FC236}">
                <a16:creationId xmlns:a16="http://schemas.microsoft.com/office/drawing/2014/main" id="{519AD4A6-C18D-019B-F228-31D3C4BFB2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3077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endParaRPr lang="fr-FR" dirty="0"/>
          </a:p>
        </p:txBody>
      </p:sp>
      <p:graphicFrame>
        <p:nvGraphicFramePr>
          <p:cNvPr id="4" name="Espace réservé du contenu 3"/>
          <p:cNvGraphicFramePr>
            <a:graphicFrameLocks noGrp="1"/>
          </p:cNvGraphicFramePr>
          <p:nvPr>
            <p:ph idx="1"/>
          </p:nvPr>
        </p:nvGraphicFramePr>
        <p:xfrm>
          <a:off x="257174" y="1600192"/>
          <a:ext cx="11477626" cy="4391032"/>
        </p:xfrm>
        <a:graphic>
          <a:graphicData uri="http://schemas.openxmlformats.org/drawingml/2006/table">
            <a:tbl>
              <a:tblPr firstRow="1" bandRow="1">
                <a:tableStyleId>{5C22544A-7EE6-4342-B048-85BDC9FD1C3A}</a:tableStyleId>
              </a:tblPr>
              <a:tblGrid>
                <a:gridCol w="5738813">
                  <a:extLst>
                    <a:ext uri="{9D8B030D-6E8A-4147-A177-3AD203B41FA5}">
                      <a16:colId xmlns:a16="http://schemas.microsoft.com/office/drawing/2014/main" val="20000"/>
                    </a:ext>
                  </a:extLst>
                </a:gridCol>
                <a:gridCol w="5738813">
                  <a:extLst>
                    <a:ext uri="{9D8B030D-6E8A-4147-A177-3AD203B41FA5}">
                      <a16:colId xmlns:a16="http://schemas.microsoft.com/office/drawing/2014/main" val="20001"/>
                    </a:ext>
                  </a:extLst>
                </a:gridCol>
              </a:tblGrid>
              <a:tr h="548879">
                <a:tc>
                  <a:txBody>
                    <a:bodyPr/>
                    <a:lstStyle/>
                    <a:p>
                      <a:pPr algn="ctr">
                        <a:lnSpc>
                          <a:spcPct val="150000"/>
                        </a:lnSpc>
                        <a:spcAft>
                          <a:spcPts val="0"/>
                        </a:spcAft>
                      </a:pPr>
                      <a:r>
                        <a:rPr lang="fr-FR" sz="1800" b="1" dirty="0">
                          <a:solidFill>
                            <a:schemeClr val="tx2"/>
                          </a:solidFill>
                          <a:latin typeface="Century Schoolbook"/>
                          <a:ea typeface="Times New Roman"/>
                          <a:cs typeface="Times New Roman"/>
                        </a:rPr>
                        <a:t>Pays</a:t>
                      </a:r>
                      <a:endParaRPr lang="fr-FR" sz="1800" b="1" dirty="0">
                        <a:solidFill>
                          <a:schemeClr val="tx2"/>
                        </a:solidFill>
                        <a:latin typeface="Calibri"/>
                        <a:ea typeface="Calibri"/>
                        <a:cs typeface="Times New Roman"/>
                      </a:endParaRPr>
                    </a:p>
                  </a:txBody>
                  <a:tcPr marL="68580" marR="68580" marT="0" marB="0">
                    <a:blipFill>
                      <a:blip r:embed="rId2"/>
                      <a:tile tx="0" ty="0" sx="100000" sy="100000" flip="none" algn="tl"/>
                    </a:blipFill>
                  </a:tcPr>
                </a:tc>
                <a:tc>
                  <a:txBody>
                    <a:bodyPr/>
                    <a:lstStyle/>
                    <a:p>
                      <a:pPr algn="ctr">
                        <a:lnSpc>
                          <a:spcPct val="150000"/>
                        </a:lnSpc>
                        <a:spcAft>
                          <a:spcPts val="0"/>
                        </a:spcAft>
                      </a:pPr>
                      <a:r>
                        <a:rPr lang="fr-FR" sz="1800" b="1">
                          <a:solidFill>
                            <a:schemeClr val="tx2"/>
                          </a:solidFill>
                          <a:latin typeface="Century Schoolbook"/>
                          <a:ea typeface="Times New Roman"/>
                          <a:cs typeface="Times New Roman"/>
                        </a:rPr>
                        <a:t>réserves prouvées (en barils)</a:t>
                      </a:r>
                      <a:endParaRPr lang="fr-FR" sz="1800" b="1">
                        <a:solidFill>
                          <a:schemeClr val="tx2"/>
                        </a:solidFill>
                        <a:latin typeface="Calibri"/>
                        <a:ea typeface="Calibri"/>
                        <a:cs typeface="Times New Roman"/>
                      </a:endParaRPr>
                    </a:p>
                  </a:txBody>
                  <a:tcPr marL="68580" marR="68580" marT="0" marB="0">
                    <a:blipFill>
                      <a:blip r:embed="rId2"/>
                      <a:tile tx="0" ty="0" sx="100000" sy="100000" flip="none" algn="tl"/>
                    </a:blipFill>
                  </a:tcPr>
                </a:tc>
                <a:extLst>
                  <a:ext uri="{0D108BD9-81ED-4DB2-BD59-A6C34878D82A}">
                    <a16:rowId xmlns:a16="http://schemas.microsoft.com/office/drawing/2014/main" val="10000"/>
                  </a:ext>
                </a:extLst>
              </a:tr>
              <a:tr h="548879">
                <a:tc>
                  <a:txBody>
                    <a:bodyPr/>
                    <a:lstStyle/>
                    <a:p>
                      <a:pPr algn="ctr">
                        <a:lnSpc>
                          <a:spcPct val="150000"/>
                        </a:lnSpc>
                        <a:spcAft>
                          <a:spcPts val="0"/>
                        </a:spcAft>
                      </a:pPr>
                      <a:r>
                        <a:rPr lang="fr-FR" sz="1800" b="1" dirty="0">
                          <a:solidFill>
                            <a:schemeClr val="tx2"/>
                          </a:solidFill>
                          <a:latin typeface="Century Schoolbook"/>
                          <a:ea typeface="Times New Roman"/>
                          <a:cs typeface="Times New Roman"/>
                        </a:rPr>
                        <a:t>Gabon</a:t>
                      </a:r>
                      <a:endParaRPr lang="fr-FR" sz="1800" b="1" dirty="0">
                        <a:solidFill>
                          <a:schemeClr val="tx2"/>
                        </a:solidFill>
                        <a:latin typeface="Calibri"/>
                        <a:ea typeface="Calibri"/>
                        <a:cs typeface="Times New Roman"/>
                      </a:endParaRPr>
                    </a:p>
                  </a:txBody>
                  <a:tcPr marL="68580" marR="68580" marT="0" marB="0">
                    <a:blipFill>
                      <a:blip r:embed="rId2"/>
                      <a:tile tx="0" ty="0" sx="100000" sy="100000" flip="none" algn="tl"/>
                    </a:blipFill>
                  </a:tcPr>
                </a:tc>
                <a:tc>
                  <a:txBody>
                    <a:bodyPr/>
                    <a:lstStyle/>
                    <a:p>
                      <a:pPr algn="ctr">
                        <a:lnSpc>
                          <a:spcPct val="150000"/>
                        </a:lnSpc>
                        <a:spcAft>
                          <a:spcPts val="0"/>
                        </a:spcAft>
                      </a:pPr>
                      <a:r>
                        <a:rPr lang="fr-FR" sz="1800" b="1">
                          <a:solidFill>
                            <a:schemeClr val="tx2"/>
                          </a:solidFill>
                          <a:latin typeface="Century Schoolbook"/>
                          <a:ea typeface="Calibri"/>
                          <a:cs typeface="Times New Roman"/>
                        </a:rPr>
                        <a:t>2, 000, 000,000</a:t>
                      </a:r>
                      <a:endParaRPr lang="fr-FR" sz="1800" b="1">
                        <a:solidFill>
                          <a:schemeClr val="tx2"/>
                        </a:solidFill>
                        <a:latin typeface="Calibri"/>
                        <a:ea typeface="Calibri"/>
                        <a:cs typeface="Times New Roman"/>
                      </a:endParaRPr>
                    </a:p>
                  </a:txBody>
                  <a:tcPr marL="68580" marR="68580" marT="0" marB="0">
                    <a:blipFill>
                      <a:blip r:embed="rId2"/>
                      <a:tile tx="0" ty="0" sx="100000" sy="100000" flip="none" algn="tl"/>
                    </a:blipFill>
                  </a:tcPr>
                </a:tc>
                <a:extLst>
                  <a:ext uri="{0D108BD9-81ED-4DB2-BD59-A6C34878D82A}">
                    <a16:rowId xmlns:a16="http://schemas.microsoft.com/office/drawing/2014/main" val="10001"/>
                  </a:ext>
                </a:extLst>
              </a:tr>
              <a:tr h="548879">
                <a:tc>
                  <a:txBody>
                    <a:bodyPr/>
                    <a:lstStyle/>
                    <a:p>
                      <a:pPr algn="ctr">
                        <a:lnSpc>
                          <a:spcPct val="150000"/>
                        </a:lnSpc>
                        <a:spcAft>
                          <a:spcPts val="0"/>
                        </a:spcAft>
                      </a:pPr>
                      <a:r>
                        <a:rPr lang="fr-FR" sz="1800" b="1" dirty="0">
                          <a:solidFill>
                            <a:schemeClr val="tx2"/>
                          </a:solidFill>
                          <a:latin typeface="Century Schoolbook"/>
                          <a:ea typeface="Times New Roman"/>
                          <a:cs typeface="Times New Roman"/>
                        </a:rPr>
                        <a:t>Congo</a:t>
                      </a:r>
                      <a:endParaRPr lang="fr-FR" sz="1800" b="1" dirty="0">
                        <a:solidFill>
                          <a:schemeClr val="tx2"/>
                        </a:solidFill>
                        <a:latin typeface="Calibri"/>
                        <a:ea typeface="Calibri"/>
                        <a:cs typeface="Times New Roman"/>
                      </a:endParaRPr>
                    </a:p>
                  </a:txBody>
                  <a:tcPr marL="68580" marR="68580" marT="0" marB="0">
                    <a:blipFill>
                      <a:blip r:embed="rId2"/>
                      <a:tile tx="0" ty="0" sx="100000" sy="100000" flip="none" algn="tl"/>
                    </a:blipFill>
                  </a:tcPr>
                </a:tc>
                <a:tc>
                  <a:txBody>
                    <a:bodyPr/>
                    <a:lstStyle/>
                    <a:p>
                      <a:pPr algn="ctr">
                        <a:lnSpc>
                          <a:spcPct val="150000"/>
                        </a:lnSpc>
                        <a:spcAft>
                          <a:spcPts val="0"/>
                        </a:spcAft>
                      </a:pPr>
                      <a:r>
                        <a:rPr lang="fr-FR" sz="1800" b="1">
                          <a:solidFill>
                            <a:schemeClr val="tx2"/>
                          </a:solidFill>
                          <a:latin typeface="Century Schoolbook"/>
                          <a:ea typeface="Calibri"/>
                          <a:cs typeface="Times New Roman"/>
                        </a:rPr>
                        <a:t>1, 600, 000,000</a:t>
                      </a:r>
                      <a:endParaRPr lang="fr-FR" sz="1800" b="1">
                        <a:solidFill>
                          <a:schemeClr val="tx2"/>
                        </a:solidFill>
                        <a:latin typeface="Calibri"/>
                        <a:ea typeface="Calibri"/>
                        <a:cs typeface="Times New Roman"/>
                      </a:endParaRPr>
                    </a:p>
                  </a:txBody>
                  <a:tcPr marL="68580" marR="68580" marT="0" marB="0">
                    <a:blipFill>
                      <a:blip r:embed="rId2"/>
                      <a:tile tx="0" ty="0" sx="100000" sy="100000" flip="none" algn="tl"/>
                    </a:blipFill>
                  </a:tcPr>
                </a:tc>
                <a:extLst>
                  <a:ext uri="{0D108BD9-81ED-4DB2-BD59-A6C34878D82A}">
                    <a16:rowId xmlns:a16="http://schemas.microsoft.com/office/drawing/2014/main" val="10002"/>
                  </a:ext>
                </a:extLst>
              </a:tr>
              <a:tr h="548879">
                <a:tc>
                  <a:txBody>
                    <a:bodyPr/>
                    <a:lstStyle/>
                    <a:p>
                      <a:pPr algn="ctr">
                        <a:lnSpc>
                          <a:spcPct val="150000"/>
                        </a:lnSpc>
                        <a:spcAft>
                          <a:spcPts val="0"/>
                        </a:spcAft>
                      </a:pPr>
                      <a:r>
                        <a:rPr lang="fr-FR" sz="1800" b="1" dirty="0">
                          <a:solidFill>
                            <a:schemeClr val="tx2"/>
                          </a:solidFill>
                          <a:latin typeface="Century Schoolbook"/>
                          <a:ea typeface="Times New Roman"/>
                          <a:cs typeface="Times New Roman"/>
                        </a:rPr>
                        <a:t>Tchad</a:t>
                      </a:r>
                      <a:endParaRPr lang="fr-FR" sz="1800" b="1" dirty="0">
                        <a:solidFill>
                          <a:schemeClr val="tx2"/>
                        </a:solidFill>
                        <a:latin typeface="Calibri"/>
                        <a:ea typeface="Calibri"/>
                        <a:cs typeface="Times New Roman"/>
                      </a:endParaRPr>
                    </a:p>
                  </a:txBody>
                  <a:tcPr marL="68580" marR="68580" marT="0" marB="0">
                    <a:blipFill>
                      <a:blip r:embed="rId2"/>
                      <a:tile tx="0" ty="0" sx="100000" sy="100000" flip="none" algn="tl"/>
                    </a:blipFill>
                  </a:tcPr>
                </a:tc>
                <a:tc>
                  <a:txBody>
                    <a:bodyPr/>
                    <a:lstStyle/>
                    <a:p>
                      <a:pPr algn="ctr">
                        <a:lnSpc>
                          <a:spcPct val="150000"/>
                        </a:lnSpc>
                        <a:spcAft>
                          <a:spcPts val="0"/>
                        </a:spcAft>
                      </a:pPr>
                      <a:r>
                        <a:rPr lang="fr-FR" sz="1800" b="1" dirty="0">
                          <a:solidFill>
                            <a:schemeClr val="tx2"/>
                          </a:solidFill>
                          <a:latin typeface="Century Schoolbook"/>
                          <a:ea typeface="Calibri"/>
                          <a:cs typeface="Times New Roman"/>
                        </a:rPr>
                        <a:t>1, 500, 000,000</a:t>
                      </a:r>
                      <a:endParaRPr lang="fr-FR" sz="1800" b="1" dirty="0">
                        <a:solidFill>
                          <a:schemeClr val="tx2"/>
                        </a:solidFill>
                        <a:latin typeface="Calibri"/>
                        <a:ea typeface="Calibri"/>
                        <a:cs typeface="Times New Roman"/>
                      </a:endParaRPr>
                    </a:p>
                  </a:txBody>
                  <a:tcPr marL="68580" marR="68580" marT="0" marB="0">
                    <a:blipFill>
                      <a:blip r:embed="rId2"/>
                      <a:tile tx="0" ty="0" sx="100000" sy="100000" flip="none" algn="tl"/>
                    </a:blipFill>
                  </a:tcPr>
                </a:tc>
                <a:extLst>
                  <a:ext uri="{0D108BD9-81ED-4DB2-BD59-A6C34878D82A}">
                    <a16:rowId xmlns:a16="http://schemas.microsoft.com/office/drawing/2014/main" val="10003"/>
                  </a:ext>
                </a:extLst>
              </a:tr>
              <a:tr h="548879">
                <a:tc>
                  <a:txBody>
                    <a:bodyPr/>
                    <a:lstStyle/>
                    <a:p>
                      <a:pPr algn="ctr">
                        <a:lnSpc>
                          <a:spcPct val="150000"/>
                        </a:lnSpc>
                        <a:spcAft>
                          <a:spcPts val="0"/>
                        </a:spcAft>
                      </a:pPr>
                      <a:r>
                        <a:rPr lang="fr-FR" sz="1800" b="1" dirty="0">
                          <a:solidFill>
                            <a:schemeClr val="tx2"/>
                          </a:solidFill>
                          <a:latin typeface="Century Schoolbook"/>
                          <a:ea typeface="Times New Roman"/>
                          <a:cs typeface="Times New Roman"/>
                        </a:rPr>
                        <a:t>Guinée équatoriale</a:t>
                      </a:r>
                      <a:endParaRPr lang="fr-FR" sz="1800" b="1" dirty="0">
                        <a:solidFill>
                          <a:schemeClr val="tx2"/>
                        </a:solidFill>
                        <a:latin typeface="Calibri"/>
                        <a:ea typeface="Calibri"/>
                        <a:cs typeface="Times New Roman"/>
                      </a:endParaRPr>
                    </a:p>
                  </a:txBody>
                  <a:tcPr marL="68580" marR="68580" marT="0" marB="0">
                    <a:blipFill>
                      <a:blip r:embed="rId2"/>
                      <a:tile tx="0" ty="0" sx="100000" sy="100000" flip="none" algn="tl"/>
                    </a:blipFill>
                  </a:tcPr>
                </a:tc>
                <a:tc>
                  <a:txBody>
                    <a:bodyPr/>
                    <a:lstStyle/>
                    <a:p>
                      <a:pPr algn="ctr">
                        <a:lnSpc>
                          <a:spcPct val="150000"/>
                        </a:lnSpc>
                        <a:spcAft>
                          <a:spcPts val="0"/>
                        </a:spcAft>
                      </a:pPr>
                      <a:r>
                        <a:rPr lang="fr-FR" sz="1800" b="1" dirty="0">
                          <a:solidFill>
                            <a:schemeClr val="tx2"/>
                          </a:solidFill>
                          <a:latin typeface="Century Schoolbook"/>
                          <a:ea typeface="Calibri"/>
                          <a:cs typeface="Times New Roman"/>
                        </a:rPr>
                        <a:t>1, 100, 000,000</a:t>
                      </a:r>
                      <a:endParaRPr lang="fr-FR" sz="1800" b="1" dirty="0">
                        <a:solidFill>
                          <a:schemeClr val="tx2"/>
                        </a:solidFill>
                        <a:latin typeface="Calibri"/>
                        <a:ea typeface="Calibri"/>
                        <a:cs typeface="Times New Roman"/>
                      </a:endParaRPr>
                    </a:p>
                  </a:txBody>
                  <a:tcPr marL="68580" marR="68580" marT="0" marB="0">
                    <a:blipFill>
                      <a:blip r:embed="rId2"/>
                      <a:tile tx="0" ty="0" sx="100000" sy="100000" flip="none" algn="tl"/>
                    </a:blipFill>
                  </a:tcPr>
                </a:tc>
                <a:extLst>
                  <a:ext uri="{0D108BD9-81ED-4DB2-BD59-A6C34878D82A}">
                    <a16:rowId xmlns:a16="http://schemas.microsoft.com/office/drawing/2014/main" val="10004"/>
                  </a:ext>
                </a:extLst>
              </a:tr>
              <a:tr h="548879">
                <a:tc>
                  <a:txBody>
                    <a:bodyPr/>
                    <a:lstStyle/>
                    <a:p>
                      <a:pPr algn="ctr">
                        <a:lnSpc>
                          <a:spcPct val="150000"/>
                        </a:lnSpc>
                        <a:spcAft>
                          <a:spcPts val="0"/>
                        </a:spcAft>
                      </a:pPr>
                      <a:r>
                        <a:rPr lang="fr-FR" sz="1800" b="1" dirty="0">
                          <a:solidFill>
                            <a:schemeClr val="tx2"/>
                          </a:solidFill>
                          <a:latin typeface="Century Schoolbook"/>
                          <a:ea typeface="Times New Roman"/>
                          <a:cs typeface="Times New Roman"/>
                        </a:rPr>
                        <a:t>Cameroun</a:t>
                      </a:r>
                      <a:endParaRPr lang="fr-FR" sz="1800" b="1" dirty="0">
                        <a:solidFill>
                          <a:schemeClr val="tx2"/>
                        </a:solidFill>
                        <a:latin typeface="Calibri"/>
                        <a:ea typeface="Calibri"/>
                        <a:cs typeface="Times New Roman"/>
                      </a:endParaRPr>
                    </a:p>
                  </a:txBody>
                  <a:tcPr marL="68580" marR="68580" marT="0" marB="0">
                    <a:blipFill>
                      <a:blip r:embed="rId2"/>
                      <a:tile tx="0" ty="0" sx="100000" sy="100000" flip="none" algn="tl"/>
                    </a:blipFill>
                  </a:tcPr>
                </a:tc>
                <a:tc>
                  <a:txBody>
                    <a:bodyPr/>
                    <a:lstStyle/>
                    <a:p>
                      <a:pPr algn="ctr">
                        <a:lnSpc>
                          <a:spcPct val="150000"/>
                        </a:lnSpc>
                        <a:spcAft>
                          <a:spcPts val="0"/>
                        </a:spcAft>
                      </a:pPr>
                      <a:r>
                        <a:rPr lang="fr-FR" sz="1800" b="1" dirty="0">
                          <a:solidFill>
                            <a:schemeClr val="tx2"/>
                          </a:solidFill>
                          <a:latin typeface="Century Schoolbook"/>
                          <a:ea typeface="Calibri"/>
                          <a:cs typeface="Times New Roman"/>
                        </a:rPr>
                        <a:t>200, 000,000</a:t>
                      </a:r>
                      <a:endParaRPr lang="fr-FR" sz="1800" b="1" dirty="0">
                        <a:solidFill>
                          <a:schemeClr val="tx2"/>
                        </a:solidFill>
                        <a:latin typeface="Calibri"/>
                        <a:ea typeface="Calibri"/>
                        <a:cs typeface="Times New Roman"/>
                      </a:endParaRPr>
                    </a:p>
                  </a:txBody>
                  <a:tcPr marL="68580" marR="68580" marT="0" marB="0">
                    <a:blipFill>
                      <a:blip r:embed="rId2"/>
                      <a:tile tx="0" ty="0" sx="100000" sy="100000" flip="none" algn="tl"/>
                    </a:blipFill>
                  </a:tcPr>
                </a:tc>
                <a:extLst>
                  <a:ext uri="{0D108BD9-81ED-4DB2-BD59-A6C34878D82A}">
                    <a16:rowId xmlns:a16="http://schemas.microsoft.com/office/drawing/2014/main" val="10005"/>
                  </a:ext>
                </a:extLst>
              </a:tr>
              <a:tr h="548879">
                <a:tc>
                  <a:txBody>
                    <a:bodyPr/>
                    <a:lstStyle/>
                    <a:p>
                      <a:pPr algn="ctr">
                        <a:lnSpc>
                          <a:spcPct val="150000"/>
                        </a:lnSpc>
                        <a:spcAft>
                          <a:spcPts val="0"/>
                        </a:spcAft>
                      </a:pPr>
                      <a:r>
                        <a:rPr lang="fr-FR" sz="1800" b="1" dirty="0">
                          <a:solidFill>
                            <a:schemeClr val="tx2"/>
                          </a:solidFill>
                          <a:latin typeface="Century Schoolbook"/>
                          <a:ea typeface="Times New Roman"/>
                          <a:cs typeface="Times New Roman"/>
                        </a:rPr>
                        <a:t>République centrafricaine</a:t>
                      </a:r>
                      <a:endParaRPr lang="fr-FR" sz="1800" b="1" dirty="0">
                        <a:solidFill>
                          <a:schemeClr val="tx2"/>
                        </a:solidFill>
                        <a:latin typeface="Calibri"/>
                        <a:ea typeface="Calibri"/>
                        <a:cs typeface="Times New Roman"/>
                      </a:endParaRPr>
                    </a:p>
                  </a:txBody>
                  <a:tcPr marL="68580" marR="68580" marT="0" marB="0">
                    <a:blipFill>
                      <a:blip r:embed="rId2"/>
                      <a:tile tx="0" ty="0" sx="100000" sy="100000" flip="none" algn="tl"/>
                    </a:blipFill>
                  </a:tcPr>
                </a:tc>
                <a:tc>
                  <a:txBody>
                    <a:bodyPr/>
                    <a:lstStyle/>
                    <a:p>
                      <a:pPr algn="ctr">
                        <a:lnSpc>
                          <a:spcPct val="150000"/>
                        </a:lnSpc>
                        <a:spcAft>
                          <a:spcPts val="0"/>
                        </a:spcAft>
                      </a:pPr>
                      <a:r>
                        <a:rPr lang="fr-FR" sz="1800" b="1" dirty="0">
                          <a:solidFill>
                            <a:schemeClr val="tx2"/>
                          </a:solidFill>
                          <a:latin typeface="Century Schoolbook"/>
                          <a:ea typeface="Calibri"/>
                          <a:cs typeface="Times New Roman"/>
                        </a:rPr>
                        <a:t>0</a:t>
                      </a:r>
                      <a:endParaRPr lang="fr-FR" sz="1800" b="1" dirty="0">
                        <a:solidFill>
                          <a:schemeClr val="tx2"/>
                        </a:solidFill>
                        <a:latin typeface="Calibri"/>
                        <a:ea typeface="Calibri"/>
                        <a:cs typeface="Times New Roman"/>
                      </a:endParaRPr>
                    </a:p>
                  </a:txBody>
                  <a:tcPr marL="68580" marR="68580" marT="0" marB="0">
                    <a:blipFill>
                      <a:blip r:embed="rId2"/>
                      <a:tile tx="0" ty="0" sx="100000" sy="100000" flip="none" algn="tl"/>
                    </a:blipFill>
                  </a:tcPr>
                </a:tc>
                <a:extLst>
                  <a:ext uri="{0D108BD9-81ED-4DB2-BD59-A6C34878D82A}">
                    <a16:rowId xmlns:a16="http://schemas.microsoft.com/office/drawing/2014/main" val="10006"/>
                  </a:ext>
                </a:extLst>
              </a:tr>
              <a:tr h="548879">
                <a:tc>
                  <a:txBody>
                    <a:bodyPr/>
                    <a:lstStyle/>
                    <a:p>
                      <a:pPr algn="ctr">
                        <a:lnSpc>
                          <a:spcPct val="150000"/>
                        </a:lnSpc>
                        <a:spcAft>
                          <a:spcPts val="0"/>
                        </a:spcAft>
                      </a:pPr>
                      <a:r>
                        <a:rPr lang="fr-FR" sz="1800" b="1" dirty="0">
                          <a:solidFill>
                            <a:schemeClr val="tx2"/>
                          </a:solidFill>
                          <a:latin typeface="Century Schoolbook"/>
                          <a:ea typeface="Times New Roman"/>
                          <a:cs typeface="Times New Roman"/>
                        </a:rPr>
                        <a:t>TOTAL</a:t>
                      </a:r>
                      <a:endParaRPr lang="fr-FR" sz="1800" b="1" dirty="0">
                        <a:solidFill>
                          <a:schemeClr val="tx2"/>
                        </a:solidFill>
                        <a:latin typeface="Calibri"/>
                        <a:ea typeface="Calibri"/>
                        <a:cs typeface="Times New Roman"/>
                      </a:endParaRPr>
                    </a:p>
                  </a:txBody>
                  <a:tcPr marL="68580" marR="68580" marT="0" marB="0">
                    <a:blipFill>
                      <a:blip r:embed="rId2"/>
                      <a:tile tx="0" ty="0" sx="100000" sy="100000" flip="none" algn="tl"/>
                    </a:blipFill>
                  </a:tcPr>
                </a:tc>
                <a:tc>
                  <a:txBody>
                    <a:bodyPr/>
                    <a:lstStyle/>
                    <a:p>
                      <a:pPr algn="ctr">
                        <a:lnSpc>
                          <a:spcPct val="150000"/>
                        </a:lnSpc>
                        <a:spcAft>
                          <a:spcPts val="0"/>
                        </a:spcAft>
                      </a:pPr>
                      <a:r>
                        <a:rPr lang="fr-FR" sz="1800" b="1" dirty="0">
                          <a:solidFill>
                            <a:schemeClr val="tx2"/>
                          </a:solidFill>
                          <a:latin typeface="Century Schoolbook"/>
                          <a:ea typeface="Calibri"/>
                          <a:cs typeface="Times New Roman"/>
                        </a:rPr>
                        <a:t>6, 400, 000,000</a:t>
                      </a:r>
                      <a:endParaRPr lang="fr-FR" sz="1800" b="1" dirty="0">
                        <a:solidFill>
                          <a:schemeClr val="tx2"/>
                        </a:solidFill>
                        <a:latin typeface="Calibri"/>
                        <a:ea typeface="Calibri"/>
                        <a:cs typeface="Times New Roman"/>
                      </a:endParaRPr>
                    </a:p>
                  </a:txBody>
                  <a:tcPr marL="68580" marR="68580" marT="0" marB="0">
                    <a:blipFill>
                      <a:blip r:embed="rId2"/>
                      <a:tile tx="0" ty="0" sx="100000" sy="100000" flip="none" algn="tl"/>
                    </a:blipFill>
                  </a:tcPr>
                </a:tc>
                <a:extLst>
                  <a:ext uri="{0D108BD9-81ED-4DB2-BD59-A6C34878D82A}">
                    <a16:rowId xmlns:a16="http://schemas.microsoft.com/office/drawing/2014/main" val="10007"/>
                  </a:ext>
                </a:extLst>
              </a:tr>
            </a:tbl>
          </a:graphicData>
        </a:graphic>
      </p:graphicFrame>
      <p:sp>
        <p:nvSpPr>
          <p:cNvPr id="8" name="Rectangle 7"/>
          <p:cNvSpPr/>
          <p:nvPr/>
        </p:nvSpPr>
        <p:spPr>
          <a:xfrm>
            <a:off x="1127110" y="6025634"/>
            <a:ext cx="5372302" cy="369332"/>
          </a:xfrm>
          <a:prstGeom prst="rect">
            <a:avLst/>
          </a:prstGeom>
        </p:spPr>
        <p:txBody>
          <a:bodyPr wrap="square">
            <a:spAutoFit/>
          </a:bodyPr>
          <a:lstStyle/>
          <a:p>
            <a:r>
              <a:rPr lang="fr-FR" u="sng" dirty="0"/>
              <a:t>Source</a:t>
            </a:r>
            <a:r>
              <a:rPr lang="fr-FR" dirty="0"/>
              <a:t> : </a:t>
            </a:r>
            <a:r>
              <a:rPr lang="fr-FR" b="1" u="sng" dirty="0">
                <a:hlinkClick r:id="rId3"/>
              </a:rPr>
              <a:t>CIA World Factbook</a:t>
            </a:r>
            <a:endParaRPr lang="fr-FR" dirty="0"/>
          </a:p>
        </p:txBody>
      </p:sp>
      <p:pic>
        <p:nvPicPr>
          <p:cNvPr id="3" name="Picture 2">
            <a:extLst>
              <a:ext uri="{FF2B5EF4-FFF2-40B4-BE49-F238E27FC236}">
                <a16:creationId xmlns:a16="http://schemas.microsoft.com/office/drawing/2014/main" id="{78B7F0CA-5533-3F71-479F-A07D756A34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from="(-#ppt_w/2)" to="(#ppt_x)" calcmode="lin" valueType="num">
                                      <p:cBhvr>
                                        <p:cTn id="7" dur="600" fill="hold">
                                          <p:stCondLst>
                                            <p:cond delay="0"/>
                                          </p:stCondLst>
                                        </p:cTn>
                                        <p:tgtEl>
                                          <p:spTgt spid="4"/>
                                        </p:tgtEl>
                                        <p:attrNameLst>
                                          <p:attrName>ppt_x</p:attrName>
                                        </p:attrNameLst>
                                      </p:cBhvr>
                                    </p:anim>
                                    <p:anim from="0" to="-1.0" calcmode="lin" valueType="num">
                                      <p:cBhvr>
                                        <p:cTn id="8" dur="200" decel="50000" autoRev="1" fill="hold">
                                          <p:stCondLst>
                                            <p:cond delay="600"/>
                                          </p:stCondLst>
                                        </p:cTn>
                                        <p:tgtEl>
                                          <p:spTgt spid="4"/>
                                        </p:tgtEl>
                                        <p:attrNameLst>
                                          <p:attrName>xshear</p:attrName>
                                        </p:attrNameLst>
                                      </p:cBhvr>
                                    </p:anim>
                                    <p:animScale>
                                      <p:cBhvr>
                                        <p:cTn id="9" dur="200" decel="100000" autoRev="1" fill="hold">
                                          <p:stCondLst>
                                            <p:cond delay="600"/>
                                          </p:stCondLst>
                                        </p:cTn>
                                        <p:tgtEl>
                                          <p:spTgt spid="4"/>
                                        </p:tgtEl>
                                      </p:cBhvr>
                                      <p:from x="100000" y="100000"/>
                                      <p:to x="80000" y="100000"/>
                                    </p:animScale>
                                    <p:anim by="(#ppt_h/3+#ppt_w*0.1)" calcmode="lin" valueType="num">
                                      <p:cBhvr additive="sum">
                                        <p:cTn id="10" dur="200" decel="100000" autoRev="1" fill="hold">
                                          <p:stCondLst>
                                            <p:cond delay="600"/>
                                          </p:stCondLst>
                                        </p:cTn>
                                        <p:tgtEl>
                                          <p:spTgt spid="4"/>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endParaRPr lang="fr-FR" dirty="0"/>
          </a:p>
        </p:txBody>
      </p:sp>
      <p:graphicFrame>
        <p:nvGraphicFramePr>
          <p:cNvPr id="5" name="Espace réservé du contenu 5"/>
          <p:cNvGraphicFramePr>
            <a:graphicFrameLocks noGrp="1"/>
          </p:cNvGraphicFramePr>
          <p:nvPr>
            <p:ph sz="half" idx="1"/>
          </p:nvPr>
        </p:nvGraphicFramePr>
        <p:xfrm>
          <a:off x="123825" y="1390650"/>
          <a:ext cx="10848975" cy="5143500"/>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a:extLst>
              <a:ext uri="{FF2B5EF4-FFF2-40B4-BE49-F238E27FC236}">
                <a16:creationId xmlns:a16="http://schemas.microsoft.com/office/drawing/2014/main" id="{A7654B69-AE06-E99B-BBD5-BA8F0EB4A1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endParaRPr lang="fr-FR" dirty="0"/>
          </a:p>
        </p:txBody>
      </p:sp>
      <p:graphicFrame>
        <p:nvGraphicFramePr>
          <p:cNvPr id="4" name="Espace réservé du contenu 3"/>
          <p:cNvGraphicFramePr>
            <a:graphicFrameLocks noGrp="1"/>
          </p:cNvGraphicFramePr>
          <p:nvPr>
            <p:ph idx="1"/>
          </p:nvPr>
        </p:nvGraphicFramePr>
        <p:xfrm>
          <a:off x="504825" y="1600200"/>
          <a:ext cx="10582275" cy="4572000"/>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a:extLst>
              <a:ext uri="{FF2B5EF4-FFF2-40B4-BE49-F238E27FC236}">
                <a16:creationId xmlns:a16="http://schemas.microsoft.com/office/drawing/2014/main" id="{CA3A9030-A79F-DECB-1637-C77ADAEFE8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Quelques faits stylisés (4/7)</a:t>
            </a:r>
            <a:br>
              <a:rPr lang="fr-FR" dirty="0"/>
            </a:br>
            <a:endParaRPr lang="fr-FR" dirty="0"/>
          </a:p>
        </p:txBody>
      </p:sp>
      <p:graphicFrame>
        <p:nvGraphicFramePr>
          <p:cNvPr id="4" name="Espace réservé du contenu 3"/>
          <p:cNvGraphicFramePr>
            <a:graphicFrameLocks noGrp="1"/>
          </p:cNvGraphicFramePr>
          <p:nvPr>
            <p:ph idx="1"/>
          </p:nvPr>
        </p:nvGraphicFramePr>
        <p:xfrm>
          <a:off x="247649" y="1600199"/>
          <a:ext cx="11439525" cy="4981575"/>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a:extLst>
              <a:ext uri="{FF2B5EF4-FFF2-40B4-BE49-F238E27FC236}">
                <a16:creationId xmlns:a16="http://schemas.microsoft.com/office/drawing/2014/main" id="{BC1A1B04-8F59-D302-1990-552D4AA909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Quelques faits stylisés (5/7)</a:t>
            </a:r>
            <a:br>
              <a:rPr lang="fr-FR" dirty="0"/>
            </a:br>
            <a:endParaRPr lang="fr-FR" dirty="0"/>
          </a:p>
        </p:txBody>
      </p:sp>
      <p:graphicFrame>
        <p:nvGraphicFramePr>
          <p:cNvPr id="4" name="Espace réservé du contenu 3"/>
          <p:cNvGraphicFramePr>
            <a:graphicFrameLocks noGrp="1"/>
          </p:cNvGraphicFramePr>
          <p:nvPr>
            <p:ph idx="1"/>
          </p:nvPr>
        </p:nvGraphicFramePr>
        <p:xfrm>
          <a:off x="1104900" y="1600200"/>
          <a:ext cx="9982200" cy="4572000"/>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a:extLst>
              <a:ext uri="{FF2B5EF4-FFF2-40B4-BE49-F238E27FC236}">
                <a16:creationId xmlns:a16="http://schemas.microsoft.com/office/drawing/2014/main" id="{D3BF4CDB-2655-797E-9791-E6720D66E7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endParaRPr lang="fr-FR" dirty="0"/>
          </a:p>
        </p:txBody>
      </p:sp>
      <p:sp>
        <p:nvSpPr>
          <p:cNvPr id="4" name="Espace réservé du contenu 3"/>
          <p:cNvSpPr>
            <a:spLocks noGrp="1"/>
          </p:cNvSpPr>
          <p:nvPr>
            <p:ph sz="half" idx="2"/>
          </p:nvPr>
        </p:nvSpPr>
        <p:spPr>
          <a:xfrm>
            <a:off x="7543800" y="1371600"/>
            <a:ext cx="4362450" cy="5267325"/>
          </a:xfrm>
        </p:spPr>
        <p:txBody>
          <a:bodyPr>
            <a:normAutofit fontScale="85000" lnSpcReduction="10000"/>
          </a:bodyPr>
          <a:lstStyle/>
          <a:p>
            <a:pPr algn="just">
              <a:lnSpc>
                <a:spcPct val="150000"/>
              </a:lnSpc>
            </a:pPr>
            <a:r>
              <a:rPr lang="fr-FR" sz="1900" dirty="0"/>
              <a:t>En prenant la moyenne mondiale qui est d’un score de 60 on remarque que l’Afrique subsaharienne est à la traine avec un score moyen de 53 points sur 100. Mais dans la zone CEMAC le constat est que le Gabon est le mieux classé concernant la qualité de liberté économique avec un score moyen de 57 points, ce qui est au-dessus de la moyenne de l’Afrique subsaharienne. Le Cameroun suit avec 53 points ; Le Tchad et le Congo suivent avec respectivement 45 et 43 points. La guinée équatoriale et la RCA termine le podium avec un score moyen respectif de 39 et 36 points sur la même période.</a:t>
            </a:r>
          </a:p>
          <a:p>
            <a:endParaRPr lang="fr-FR" dirty="0"/>
          </a:p>
        </p:txBody>
      </p:sp>
      <p:graphicFrame>
        <p:nvGraphicFramePr>
          <p:cNvPr id="5" name="Espace réservé du contenu 3"/>
          <p:cNvGraphicFramePr>
            <a:graphicFrameLocks noGrp="1"/>
          </p:cNvGraphicFramePr>
          <p:nvPr>
            <p:ph sz="half" idx="1"/>
          </p:nvPr>
        </p:nvGraphicFramePr>
        <p:xfrm>
          <a:off x="152399" y="1600199"/>
          <a:ext cx="7305675" cy="4905375"/>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a:extLst>
              <a:ext uri="{FF2B5EF4-FFF2-40B4-BE49-F238E27FC236}">
                <a16:creationId xmlns:a16="http://schemas.microsoft.com/office/drawing/2014/main" id="{99BFCD45-F34E-1212-63BD-71687BD8FC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70" decel="100000"/>
                                        <p:tgtEl>
                                          <p:spTgt spid="5"/>
                                        </p:tgtEl>
                                      </p:cBhvr>
                                    </p:animEffect>
                                    <p:animScale>
                                      <p:cBhvr>
                                        <p:cTn id="8" dur="770" decel="100000"/>
                                        <p:tgtEl>
                                          <p:spTgt spid="5"/>
                                        </p:tgtEl>
                                      </p:cBhvr>
                                      <p:from x="10000" y="10000"/>
                                      <p:to x="200000" y="450000"/>
                                    </p:animScale>
                                    <p:animScale>
                                      <p:cBhvr>
                                        <p:cTn id="9" dur="1230" accel="100000" fill="hold">
                                          <p:stCondLst>
                                            <p:cond delay="770"/>
                                          </p:stCondLst>
                                        </p:cTn>
                                        <p:tgtEl>
                                          <p:spTgt spid="5"/>
                                        </p:tgtEl>
                                      </p:cBhvr>
                                      <p:from x="200000" y="450000"/>
                                      <p:to x="100000" y="100000"/>
                                    </p:animScale>
                                    <p:set>
                                      <p:cBhvr>
                                        <p:cTn id="10" dur="770" fill="hold"/>
                                        <p:tgtEl>
                                          <p:spTgt spid="5"/>
                                        </p:tgtEl>
                                        <p:attrNameLst>
                                          <p:attrName>ppt_x</p:attrName>
                                        </p:attrNameLst>
                                      </p:cBhvr>
                                      <p:to>
                                        <p:strVal val="(0.5)"/>
                                      </p:to>
                                    </p:set>
                                    <p:anim from="(0.5)" to="(#ppt_x)" calcmode="lin" valueType="num">
                                      <p:cBhvr>
                                        <p:cTn id="11" dur="1230" accel="100000" fill="hold">
                                          <p:stCondLst>
                                            <p:cond delay="770"/>
                                          </p:stCondLst>
                                        </p:cTn>
                                        <p:tgtEl>
                                          <p:spTgt spid="5"/>
                                        </p:tgtEl>
                                        <p:attrNameLst>
                                          <p:attrName>ppt_x</p:attrName>
                                        </p:attrNameLst>
                                      </p:cBhvr>
                                    </p:anim>
                                    <p:set>
                                      <p:cBhvr>
                                        <p:cTn id="12" dur="770" fill="hold"/>
                                        <p:tgtEl>
                                          <p:spTgt spid="5"/>
                                        </p:tgtEl>
                                        <p:attrNameLst>
                                          <p:attrName>ppt_y</p:attrName>
                                        </p:attrNameLst>
                                      </p:cBhvr>
                                      <p:to>
                                        <p:strVal val="(#ppt_y+0.4)"/>
                                      </p:to>
                                    </p:set>
                                    <p:anim from="(#ppt_y+0.4)" to="(#ppt_y)" calcmode="lin" valueType="num">
                                      <p:cBhvr>
                                        <p:cTn id="13" dur="1230" accel="100000" fill="hold">
                                          <p:stCondLst>
                                            <p:cond delay="770"/>
                                          </p:stCondLst>
                                        </p:cTn>
                                        <p:tgtEl>
                                          <p:spTgt spid="5"/>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1" presetClass="entr" presetSubtype="4"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wheel(4)">
                                      <p:cBhvr>
                                        <p:cTn id="18"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Graphic spid="5"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br>
              <a:rPr lang="fr-FR" dirty="0"/>
            </a:br>
            <a:endParaRPr lang="fr-FR" dirty="0"/>
          </a:p>
        </p:txBody>
      </p:sp>
      <p:sp>
        <p:nvSpPr>
          <p:cNvPr id="4" name="Espace réservé du contenu 3"/>
          <p:cNvSpPr>
            <a:spLocks noGrp="1"/>
          </p:cNvSpPr>
          <p:nvPr>
            <p:ph sz="half" idx="2"/>
          </p:nvPr>
        </p:nvSpPr>
        <p:spPr>
          <a:xfrm>
            <a:off x="7591424" y="1600200"/>
            <a:ext cx="4143376" cy="4571999"/>
          </a:xfrm>
        </p:spPr>
        <p:txBody>
          <a:bodyPr/>
          <a:lstStyle/>
          <a:p>
            <a:pPr algn="just">
              <a:lnSpc>
                <a:spcPct val="150000"/>
              </a:lnSpc>
            </a:pPr>
            <a:endParaRPr lang="fr-FR" dirty="0"/>
          </a:p>
          <a:p>
            <a:pPr algn="just">
              <a:lnSpc>
                <a:spcPct val="150000"/>
              </a:lnSpc>
            </a:pPr>
            <a:endParaRPr lang="fr-FR" dirty="0"/>
          </a:p>
          <a:p>
            <a:pPr algn="just">
              <a:lnSpc>
                <a:spcPct val="150000"/>
              </a:lnSpc>
            </a:pPr>
            <a:r>
              <a:rPr lang="fr-FR" dirty="0"/>
              <a:t>Classement et scores des pays de la zone CEMAC selon Corruption Perceptions Index 2017</a:t>
            </a:r>
            <a:endParaRPr lang="fr-FR" b="1" dirty="0"/>
          </a:p>
          <a:p>
            <a:pPr algn="just">
              <a:lnSpc>
                <a:spcPct val="150000"/>
              </a:lnSpc>
            </a:pPr>
            <a:endParaRPr lang="fr-FR" dirty="0"/>
          </a:p>
        </p:txBody>
      </p:sp>
      <p:graphicFrame>
        <p:nvGraphicFramePr>
          <p:cNvPr id="5" name="Espace réservé du contenu 5"/>
          <p:cNvGraphicFramePr>
            <a:graphicFrameLocks noGrp="1"/>
          </p:cNvGraphicFramePr>
          <p:nvPr>
            <p:ph sz="half" idx="1"/>
          </p:nvPr>
        </p:nvGraphicFramePr>
        <p:xfrm>
          <a:off x="247650" y="1447800"/>
          <a:ext cx="7105650" cy="5114925"/>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a:extLst>
              <a:ext uri="{FF2B5EF4-FFF2-40B4-BE49-F238E27FC236}">
                <a16:creationId xmlns:a16="http://schemas.microsoft.com/office/drawing/2014/main" id="{F3C36D99-9689-CBA3-4DA2-CF422E80A5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4" presetClass="entr" presetSubtype="0"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from="(-#ppt_w/2)" to="(#ppt_x)" calcmode="lin" valueType="num">
                                      <p:cBhvr>
                                        <p:cTn id="25" dur="600" fill="hold">
                                          <p:stCondLst>
                                            <p:cond delay="0"/>
                                          </p:stCondLst>
                                        </p:cTn>
                                        <p:tgtEl>
                                          <p:spTgt spid="4">
                                            <p:txEl>
                                              <p:pRg st="2" end="2"/>
                                            </p:txEl>
                                          </p:spTgt>
                                        </p:tgtEl>
                                        <p:attrNameLst>
                                          <p:attrName>ppt_x</p:attrName>
                                        </p:attrNameLst>
                                      </p:cBhvr>
                                    </p:anim>
                                    <p:anim from="0" to="-1.0" calcmode="lin" valueType="num">
                                      <p:cBhvr>
                                        <p:cTn id="26" dur="200" decel="50000" autoRev="1" fill="hold">
                                          <p:stCondLst>
                                            <p:cond delay="600"/>
                                          </p:stCondLst>
                                        </p:cTn>
                                        <p:tgtEl>
                                          <p:spTgt spid="4">
                                            <p:txEl>
                                              <p:pRg st="2" end="2"/>
                                            </p:txEl>
                                          </p:spTgt>
                                        </p:tgtEl>
                                        <p:attrNameLst>
                                          <p:attrName>xshear</p:attrName>
                                        </p:attrNameLst>
                                      </p:cBhvr>
                                    </p:anim>
                                    <p:animScale>
                                      <p:cBhvr>
                                        <p:cTn id="27" dur="200" decel="100000" autoRev="1" fill="hold">
                                          <p:stCondLst>
                                            <p:cond delay="600"/>
                                          </p:stCondLst>
                                        </p:cTn>
                                        <p:tgtEl>
                                          <p:spTgt spid="4">
                                            <p:txEl>
                                              <p:pRg st="2" end="2"/>
                                            </p:txEl>
                                          </p:spTgt>
                                        </p:tgtEl>
                                      </p:cBhvr>
                                      <p:from x="100000" y="100000"/>
                                      <p:to x="80000" y="100000"/>
                                    </p:animScale>
                                    <p:anim by="(#ppt_h/3+#ppt_w*0.1)" calcmode="lin" valueType="num">
                                      <p:cBhvr additive="sum">
                                        <p:cTn id="28" dur="200" decel="100000" autoRev="1" fill="hold">
                                          <p:stCondLst>
                                            <p:cond delay="600"/>
                                          </p:stCondLst>
                                        </p:cTn>
                                        <p:tgtEl>
                                          <p:spTgt spid="4">
                                            <p:txEl>
                                              <p:pRg st="2" end="2"/>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Graphic spid="5"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142D0F-0E80-1F26-C845-858711528FB3}"/>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2DD694C8-0982-5FDC-D0E2-8F83FD24DFE6}"/>
              </a:ext>
            </a:extLst>
          </p:cNvPr>
          <p:cNvSpPr>
            <a:spLocks noGrp="1"/>
          </p:cNvSpPr>
          <p:nvPr>
            <p:ph idx="1"/>
          </p:nvPr>
        </p:nvSpPr>
        <p:spPr/>
        <p:txBody>
          <a:bodyPr>
            <a:normAutofit/>
          </a:bodyPr>
          <a:lstStyle/>
          <a:p>
            <a:pPr algn="ctr"/>
            <a:endParaRPr lang="fr-FR" sz="5400" b="1" dirty="0"/>
          </a:p>
          <a:p>
            <a:pPr algn="ctr"/>
            <a:endParaRPr lang="fr-FR" sz="5400" b="1" dirty="0"/>
          </a:p>
          <a:p>
            <a:pPr algn="ctr"/>
            <a:r>
              <a:rPr lang="fr-FR" sz="5400" b="1" dirty="0"/>
              <a:t>REVUE DE LITTÉRATURE</a:t>
            </a:r>
          </a:p>
        </p:txBody>
      </p:sp>
      <p:pic>
        <p:nvPicPr>
          <p:cNvPr id="4" name="Picture 2">
            <a:extLst>
              <a:ext uri="{FF2B5EF4-FFF2-40B4-BE49-F238E27FC236}">
                <a16:creationId xmlns:a16="http://schemas.microsoft.com/office/drawing/2014/main" id="{25527C49-C625-010F-3B11-7C636E9CB8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6366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4825" y="219075"/>
            <a:ext cx="10580757" cy="600076"/>
          </a:xfrm>
        </p:spPr>
        <p:txBody>
          <a:bodyPr/>
          <a:lstStyle/>
          <a:p>
            <a:pPr algn="ctr"/>
            <a:endParaRPr lang="fr-FR" dirty="0"/>
          </a:p>
        </p:txBody>
      </p:sp>
      <p:sp>
        <p:nvSpPr>
          <p:cNvPr id="3" name="Espace réservé du contenu 2"/>
          <p:cNvSpPr>
            <a:spLocks noGrp="1"/>
          </p:cNvSpPr>
          <p:nvPr>
            <p:ph idx="1"/>
          </p:nvPr>
        </p:nvSpPr>
        <p:spPr>
          <a:xfrm>
            <a:off x="161925" y="1352550"/>
            <a:ext cx="11820525" cy="5143500"/>
          </a:xfrm>
        </p:spPr>
        <p:txBody>
          <a:bodyPr/>
          <a:lstStyle/>
          <a:p>
            <a:pPr algn="just">
              <a:lnSpc>
                <a:spcPct val="150000"/>
              </a:lnSpc>
            </a:pPr>
            <a:r>
              <a:rPr lang="fr-FR" dirty="0"/>
              <a:t>North (1990), l’importance de l’efficacité des institutions quant à expliquer la croissance sur le long terme</a:t>
            </a:r>
          </a:p>
          <a:p>
            <a:pPr algn="just">
              <a:lnSpc>
                <a:spcPct val="150000"/>
              </a:lnSpc>
            </a:pPr>
            <a:r>
              <a:rPr lang="fr-FR" dirty="0" err="1"/>
              <a:t>Knack</a:t>
            </a:r>
            <a:r>
              <a:rPr lang="fr-FR" dirty="0"/>
              <a:t> et </a:t>
            </a:r>
            <a:r>
              <a:rPr lang="fr-FR" dirty="0" err="1"/>
              <a:t>Keefer</a:t>
            </a:r>
            <a:r>
              <a:rPr lang="fr-FR" dirty="0"/>
              <a:t> (1995) relation positive entre la bureaucratie, les droits de propriété, la stabilité politique) et la performance économique.</a:t>
            </a:r>
          </a:p>
          <a:p>
            <a:pPr>
              <a:lnSpc>
                <a:spcPct val="150000"/>
              </a:lnSpc>
            </a:pPr>
            <a:r>
              <a:rPr lang="fr-FR" dirty="0"/>
              <a:t>Mauro (1995), Gyimah-Brempong (2002), Mo (2001) que la corruption fait baisser la croissance économique de ces pays.</a:t>
            </a:r>
          </a:p>
          <a:p>
            <a:pPr>
              <a:lnSpc>
                <a:spcPct val="150000"/>
              </a:lnSpc>
            </a:pPr>
            <a:r>
              <a:rPr lang="fr-FR" dirty="0" err="1"/>
              <a:t>Rodrik</a:t>
            </a:r>
            <a:r>
              <a:rPr lang="fr-FR" dirty="0"/>
              <a:t> et al. (2004) ont démontré que concernant l’explication des écarts de revenus entre pays pauvres et riches, la qualité institutionnelle prime sur la géographie et le commerce international.</a:t>
            </a:r>
          </a:p>
          <a:p>
            <a:pPr>
              <a:lnSpc>
                <a:spcPct val="150000"/>
              </a:lnSpc>
            </a:pPr>
            <a:endParaRPr lang="fr-FR" dirty="0"/>
          </a:p>
          <a:p>
            <a:pPr algn="just">
              <a:lnSpc>
                <a:spcPct val="150000"/>
              </a:lnSpc>
            </a:pPr>
            <a:endParaRPr lang="fr-FR" dirty="0"/>
          </a:p>
        </p:txBody>
      </p:sp>
      <p:pic>
        <p:nvPicPr>
          <p:cNvPr id="4" name="Picture 2">
            <a:extLst>
              <a:ext uri="{FF2B5EF4-FFF2-40B4-BE49-F238E27FC236}">
                <a16:creationId xmlns:a16="http://schemas.microsoft.com/office/drawing/2014/main" id="{18AB67AA-91AB-8BC8-3063-423EBB5556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9575" y="76200"/>
            <a:ext cx="10676007" cy="762000"/>
          </a:xfrm>
        </p:spPr>
        <p:txBody>
          <a:bodyPr/>
          <a:lstStyle/>
          <a:p>
            <a:pPr algn="ctr"/>
            <a:endParaRPr lang="fr-FR" dirty="0"/>
          </a:p>
        </p:txBody>
      </p:sp>
      <p:sp>
        <p:nvSpPr>
          <p:cNvPr id="3" name="Espace réservé du contenu 2"/>
          <p:cNvSpPr>
            <a:spLocks noGrp="1"/>
          </p:cNvSpPr>
          <p:nvPr>
            <p:ph idx="1"/>
          </p:nvPr>
        </p:nvSpPr>
        <p:spPr>
          <a:xfrm>
            <a:off x="333375" y="1381125"/>
            <a:ext cx="11534775" cy="4895850"/>
          </a:xfrm>
        </p:spPr>
        <p:txBody>
          <a:bodyPr/>
          <a:lstStyle/>
          <a:p>
            <a:pPr algn="just">
              <a:lnSpc>
                <a:spcPct val="150000"/>
              </a:lnSpc>
            </a:pPr>
            <a:r>
              <a:rPr lang="fr-FR" dirty="0"/>
              <a:t>Kaufmann et </a:t>
            </a:r>
            <a:r>
              <a:rPr lang="fr-FR" dirty="0" err="1"/>
              <a:t>Kraay</a:t>
            </a:r>
            <a:r>
              <a:rPr lang="fr-FR" dirty="0"/>
              <a:t> (2002, 2003) affirment que les niveaux de gouvernance et de revenu par habitant sont fortement corrélés. Ainsi, une bonne gouvernance entraine une hausse du niveau de revenu par habitant</a:t>
            </a:r>
          </a:p>
          <a:p>
            <a:pPr algn="just">
              <a:lnSpc>
                <a:spcPct val="150000"/>
              </a:lnSpc>
            </a:pPr>
            <a:r>
              <a:rPr lang="fr-FR" dirty="0"/>
              <a:t>Subramanian et Sala-I-Martin (2003), la ‘‘malédiction des ressources naturelles’’ est un phénomène purement institutionnel. </a:t>
            </a:r>
          </a:p>
          <a:p>
            <a:pPr algn="just">
              <a:lnSpc>
                <a:spcPct val="150000"/>
              </a:lnSpc>
            </a:pPr>
            <a:r>
              <a:rPr lang="fr-FR" dirty="0"/>
              <a:t>Ross (2001), </a:t>
            </a:r>
            <a:r>
              <a:rPr lang="fr-FR" dirty="0" err="1"/>
              <a:t>Wantchekon</a:t>
            </a:r>
            <a:r>
              <a:rPr lang="fr-FR" dirty="0"/>
              <a:t> (2002) et Collier (2005) montrent que les plus mauvais scores en matière de démocratie sont ceux des pays exportateurs de pétrole</a:t>
            </a:r>
          </a:p>
        </p:txBody>
      </p:sp>
      <p:pic>
        <p:nvPicPr>
          <p:cNvPr id="4" name="Picture 2">
            <a:extLst>
              <a:ext uri="{FF2B5EF4-FFF2-40B4-BE49-F238E27FC236}">
                <a16:creationId xmlns:a16="http://schemas.microsoft.com/office/drawing/2014/main" id="{2BD75378-0DF2-C8A9-A5BE-F56C59F744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E26924-BBA9-3D6D-C96D-4F4D690F10F9}"/>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76232F91-03FF-110B-EF49-9D195AC7C0A6}"/>
              </a:ext>
            </a:extLst>
          </p:cNvPr>
          <p:cNvSpPr>
            <a:spLocks noGrp="1"/>
          </p:cNvSpPr>
          <p:nvPr>
            <p:ph idx="1"/>
          </p:nvPr>
        </p:nvSpPr>
        <p:spPr/>
        <p:txBody>
          <a:bodyPr>
            <a:normAutofit/>
          </a:bodyPr>
          <a:lstStyle/>
          <a:p>
            <a:pPr algn="ctr"/>
            <a:endParaRPr lang="fr-FR" sz="6600" b="1" dirty="0"/>
          </a:p>
          <a:p>
            <a:pPr algn="ctr"/>
            <a:r>
              <a:rPr lang="fr-FR" sz="6600" b="1" dirty="0"/>
              <a:t>METHODOLOGIE</a:t>
            </a:r>
          </a:p>
        </p:txBody>
      </p:sp>
      <p:pic>
        <p:nvPicPr>
          <p:cNvPr id="4" name="Picture 2">
            <a:extLst>
              <a:ext uri="{FF2B5EF4-FFF2-40B4-BE49-F238E27FC236}">
                <a16:creationId xmlns:a16="http://schemas.microsoft.com/office/drawing/2014/main" id="{D779D931-5292-030E-BF00-AFED0E28FB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466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endParaRPr lang="fr-FR" dirty="0"/>
          </a:p>
        </p:txBody>
      </p:sp>
      <p:sp>
        <p:nvSpPr>
          <p:cNvPr id="3" name="Espace réservé du contenu 2"/>
          <p:cNvSpPr>
            <a:spLocks noGrp="1"/>
          </p:cNvSpPr>
          <p:nvPr>
            <p:ph idx="1"/>
          </p:nvPr>
        </p:nvSpPr>
        <p:spPr>
          <a:xfrm>
            <a:off x="276225" y="1600200"/>
            <a:ext cx="11325225" cy="4572000"/>
          </a:xfrm>
        </p:spPr>
        <p:txBody>
          <a:bodyPr/>
          <a:lstStyle/>
          <a:p>
            <a:r>
              <a:rPr lang="fr-FR" dirty="0"/>
              <a:t> Avec :</a:t>
            </a:r>
          </a:p>
        </p:txBody>
      </p:sp>
      <p:pic>
        <p:nvPicPr>
          <p:cNvPr id="1026" name="Picture 2"/>
          <p:cNvPicPr>
            <a:picLocks noChangeAspect="1" noChangeArrowheads="1"/>
          </p:cNvPicPr>
          <p:nvPr/>
        </p:nvPicPr>
        <p:blipFill>
          <a:blip r:embed="rId2"/>
          <a:srcRect/>
          <a:stretch>
            <a:fillRect/>
          </a:stretch>
        </p:blipFill>
        <p:spPr bwMode="auto">
          <a:xfrm>
            <a:off x="1471613" y="1300163"/>
            <a:ext cx="7653337" cy="2557462"/>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1028700" y="4352925"/>
            <a:ext cx="7162800" cy="2038350"/>
          </a:xfrm>
          <a:prstGeom prst="rect">
            <a:avLst/>
          </a:prstGeom>
          <a:noFill/>
          <a:ln w="9525">
            <a:noFill/>
            <a:miter lim="800000"/>
            <a:headEnd/>
            <a:tailEnd/>
          </a:ln>
          <a:effectLst/>
        </p:spPr>
      </p:pic>
      <p:pic>
        <p:nvPicPr>
          <p:cNvPr id="4" name="Picture 2">
            <a:extLst>
              <a:ext uri="{FF2B5EF4-FFF2-40B4-BE49-F238E27FC236}">
                <a16:creationId xmlns:a16="http://schemas.microsoft.com/office/drawing/2014/main" id="{FD79C71E-C3B8-4BEB-0AAC-C1EAB5E3BA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endParaRPr lang="fr-FR" dirty="0"/>
          </a:p>
        </p:txBody>
      </p:sp>
      <p:pic>
        <p:nvPicPr>
          <p:cNvPr id="2050" name="Picture 2"/>
          <p:cNvPicPr>
            <a:picLocks noGrp="1" noChangeAspect="1" noChangeArrowheads="1"/>
          </p:cNvPicPr>
          <p:nvPr>
            <p:ph idx="1"/>
          </p:nvPr>
        </p:nvPicPr>
        <p:blipFill>
          <a:blip r:embed="rId2"/>
          <a:srcRect/>
          <a:stretch>
            <a:fillRect/>
          </a:stretch>
        </p:blipFill>
        <p:spPr bwMode="auto">
          <a:xfrm>
            <a:off x="1428750" y="1733550"/>
            <a:ext cx="7562850" cy="3943350"/>
          </a:xfrm>
          <a:prstGeom prst="rect">
            <a:avLst/>
          </a:prstGeom>
          <a:noFill/>
          <a:ln w="9525">
            <a:noFill/>
            <a:miter lim="800000"/>
            <a:headEnd/>
            <a:tailEnd/>
          </a:ln>
          <a:effectLst/>
        </p:spPr>
      </p:pic>
      <p:pic>
        <p:nvPicPr>
          <p:cNvPr id="3" name="Picture 2">
            <a:extLst>
              <a:ext uri="{FF2B5EF4-FFF2-40B4-BE49-F238E27FC236}">
                <a16:creationId xmlns:a16="http://schemas.microsoft.com/office/drawing/2014/main" id="{D1FBFBAA-FC73-4652-9922-0281CDBBC9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endParaRPr lang="fr-FR" dirty="0"/>
          </a:p>
        </p:txBody>
      </p:sp>
      <p:sp>
        <p:nvSpPr>
          <p:cNvPr id="3" name="Espace réservé du contenu 2"/>
          <p:cNvSpPr>
            <a:spLocks noGrp="1"/>
          </p:cNvSpPr>
          <p:nvPr>
            <p:ph idx="1"/>
          </p:nvPr>
        </p:nvSpPr>
        <p:spPr>
          <a:xfrm>
            <a:off x="457200" y="1600200"/>
            <a:ext cx="10629900" cy="4572000"/>
          </a:xfrm>
        </p:spPr>
        <p:txBody>
          <a:bodyPr/>
          <a:lstStyle/>
          <a:p>
            <a:pPr algn="just">
              <a:lnSpc>
                <a:spcPct val="150000"/>
              </a:lnSpc>
            </a:pPr>
            <a:r>
              <a:rPr lang="fr-FR" dirty="0"/>
              <a:t>Quant aux estimations, elles ont été faites avec l’estimateur panel least squares dynamique à l’aide du logiciel STATA 12. Le choix de cette méthode a été motivé par le fait qu’elle permet d’avoir de la robustesse dans nos résultats tout en répondant aux problèmes de biais de simultanéité, de causalité inverse et des variables omises (Blundell et Bond, 1998).</a:t>
            </a:r>
          </a:p>
          <a:p>
            <a:endParaRPr lang="fr-FR" dirty="0"/>
          </a:p>
        </p:txBody>
      </p:sp>
      <p:pic>
        <p:nvPicPr>
          <p:cNvPr id="4" name="Picture 2">
            <a:extLst>
              <a:ext uri="{FF2B5EF4-FFF2-40B4-BE49-F238E27FC236}">
                <a16:creationId xmlns:a16="http://schemas.microsoft.com/office/drawing/2014/main" id="{57C8B917-0DD0-B516-829C-ED92C8AD77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9E97D4-EE7A-A91C-2043-C0A43A045FBB}"/>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AB7ABBAA-29B1-4B77-551E-B6BCCCA89F57}"/>
              </a:ext>
            </a:extLst>
          </p:cNvPr>
          <p:cNvSpPr>
            <a:spLocks noGrp="1"/>
          </p:cNvSpPr>
          <p:nvPr>
            <p:ph idx="1"/>
          </p:nvPr>
        </p:nvSpPr>
        <p:spPr/>
        <p:txBody>
          <a:bodyPr>
            <a:normAutofit/>
          </a:bodyPr>
          <a:lstStyle/>
          <a:p>
            <a:pPr algn="ctr"/>
            <a:endParaRPr lang="fr-FR" sz="6600" dirty="0"/>
          </a:p>
          <a:p>
            <a:pPr algn="ctr"/>
            <a:r>
              <a:rPr lang="fr-FR" sz="6600" dirty="0"/>
              <a:t>RESULTATS</a:t>
            </a:r>
          </a:p>
        </p:txBody>
      </p:sp>
      <p:pic>
        <p:nvPicPr>
          <p:cNvPr id="4" name="Picture 2">
            <a:extLst>
              <a:ext uri="{FF2B5EF4-FFF2-40B4-BE49-F238E27FC236}">
                <a16:creationId xmlns:a16="http://schemas.microsoft.com/office/drawing/2014/main" id="{9E8F174E-077A-712B-6099-6B1A372E45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1667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04900" y="76200"/>
            <a:ext cx="9980682" cy="447675"/>
          </a:xfrm>
        </p:spPr>
        <p:txBody>
          <a:bodyPr>
            <a:normAutofit fontScale="90000"/>
          </a:bodyPr>
          <a:lstStyle/>
          <a:p>
            <a:pPr algn="ctr"/>
            <a:endParaRPr lang="fr-FR" dirty="0"/>
          </a:p>
        </p:txBody>
      </p:sp>
      <p:sp>
        <p:nvSpPr>
          <p:cNvPr id="4" name="Espace réservé du contenu 3">
            <a:extLst>
              <a:ext uri="{FF2B5EF4-FFF2-40B4-BE49-F238E27FC236}">
                <a16:creationId xmlns:a16="http://schemas.microsoft.com/office/drawing/2014/main" id="{EA31BD8B-D49F-D3C1-6C9B-B1F3A8AF78EB}"/>
              </a:ext>
            </a:extLst>
          </p:cNvPr>
          <p:cNvSpPr>
            <a:spLocks noGrp="1"/>
          </p:cNvSpPr>
          <p:nvPr>
            <p:ph idx="1"/>
          </p:nvPr>
        </p:nvSpPr>
        <p:spPr>
          <a:xfrm>
            <a:off x="224117" y="1398493"/>
            <a:ext cx="11627223" cy="5244353"/>
          </a:xfrm>
        </p:spPr>
        <p:txBody>
          <a:bodyPr>
            <a:normAutofit fontScale="92500" lnSpcReduction="10000"/>
          </a:bodyPr>
          <a:lstStyle/>
          <a:p>
            <a:pPr algn="just">
              <a:lnSpc>
                <a:spcPct val="150000"/>
              </a:lnSpc>
            </a:pPr>
            <a:r>
              <a:rPr lang="fr-FR" dirty="0"/>
              <a:t>·  Le taux de croissance moyen du PIB par habitant dans la zone CEMAC (1996-2016) est de </a:t>
            </a:r>
            <a:r>
              <a:rPr lang="fr-FR" b="1" dirty="0"/>
              <a:t>5,11%</a:t>
            </a:r>
            <a:r>
              <a:rPr lang="fr-FR" dirty="0"/>
              <a:t>, avec un pic de </a:t>
            </a:r>
            <a:r>
              <a:rPr lang="fr-FR" b="1" dirty="0"/>
              <a:t>66,57% en Guinée Équatoriale</a:t>
            </a:r>
            <a:r>
              <a:rPr lang="fr-FR" dirty="0"/>
              <a:t> et une récession de </a:t>
            </a:r>
            <a:r>
              <a:rPr lang="fr-FR" b="1" dirty="0"/>
              <a:t>-36,69% en RCA</a:t>
            </a:r>
            <a:r>
              <a:rPr lang="fr-FR" dirty="0"/>
              <a:t>.</a:t>
            </a:r>
          </a:p>
          <a:p>
            <a:pPr algn="just">
              <a:lnSpc>
                <a:spcPct val="150000"/>
              </a:lnSpc>
            </a:pPr>
            <a:r>
              <a:rPr lang="fr-FR" dirty="0"/>
              <a:t>·  Le </a:t>
            </a:r>
            <a:r>
              <a:rPr lang="fr-FR" b="1" dirty="0"/>
              <a:t>taux de scolarisation secondaire</a:t>
            </a:r>
            <a:r>
              <a:rPr lang="fr-FR" dirty="0"/>
              <a:t> est faible (moyenne 29,48%), le Cameroun étant le plus performant (58,07%) et le Tchad le plus faible (8,46%).</a:t>
            </a:r>
          </a:p>
          <a:p>
            <a:pPr algn="just">
              <a:lnSpc>
                <a:spcPct val="150000"/>
              </a:lnSpc>
            </a:pPr>
            <a:r>
              <a:rPr lang="fr-FR" dirty="0"/>
              <a:t>·  L’</a:t>
            </a:r>
            <a:r>
              <a:rPr lang="fr-FR" b="1" dirty="0"/>
              <a:t>inflation</a:t>
            </a:r>
            <a:r>
              <a:rPr lang="fr-FR" dirty="0"/>
              <a:t> reste modérée en moyenne (3,7%), mais avec de fortes fluctuations (-8,97% au Tchad en 2007 contre 37,14% en RCA en 2015).</a:t>
            </a:r>
          </a:p>
          <a:p>
            <a:pPr algn="just">
              <a:lnSpc>
                <a:spcPct val="150000"/>
              </a:lnSpc>
            </a:pPr>
            <a:r>
              <a:rPr lang="fr-FR" dirty="0"/>
              <a:t>·  Les </a:t>
            </a:r>
            <a:r>
              <a:rPr lang="fr-FR" b="1" dirty="0"/>
              <a:t>dépenses publiques</a:t>
            </a:r>
            <a:r>
              <a:rPr lang="fr-FR" dirty="0"/>
              <a:t> représentent en moyenne 11,28% du PIB, avec des écarts marqués (27,3% en Guinée Équatoriale en 2016).</a:t>
            </a:r>
          </a:p>
          <a:p>
            <a:pPr algn="just">
              <a:lnSpc>
                <a:spcPct val="150000"/>
              </a:lnSpc>
            </a:pPr>
            <a:r>
              <a:rPr lang="fr-FR" dirty="0"/>
              <a:t>·  Les indicateurs de </a:t>
            </a:r>
            <a:r>
              <a:rPr lang="fr-FR" b="1" dirty="0"/>
              <a:t>gouvernance</a:t>
            </a:r>
            <a:r>
              <a:rPr lang="fr-FR" dirty="0"/>
              <a:t> sont tous proches de -1, révélant une faible qualité institutionnelle, marquée par inefficacité gouvernementale, mauvaise régulation et corruption généralisée.</a:t>
            </a:r>
          </a:p>
          <a:p>
            <a:endParaRPr lang="fr-FR" dirty="0"/>
          </a:p>
        </p:txBody>
      </p:sp>
      <p:pic>
        <p:nvPicPr>
          <p:cNvPr id="3" name="Picture 2">
            <a:extLst>
              <a:ext uri="{FF2B5EF4-FFF2-40B4-BE49-F238E27FC236}">
                <a16:creationId xmlns:a16="http://schemas.microsoft.com/office/drawing/2014/main" id="{5152A2DA-9549-6BFC-3367-1137F896D3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9EC560-C936-ABA0-63DD-4D0107741192}"/>
              </a:ext>
            </a:extLst>
          </p:cNvPr>
          <p:cNvSpPr>
            <a:spLocks noGrp="1"/>
          </p:cNvSpPr>
          <p:nvPr>
            <p:ph type="title"/>
          </p:nvPr>
        </p:nvSpPr>
        <p:spPr/>
        <p:txBody>
          <a:bodyPr/>
          <a:lstStyle/>
          <a:p>
            <a:pPr algn="ctr"/>
            <a:endParaRPr lang="fr-FR" dirty="0"/>
          </a:p>
        </p:txBody>
      </p:sp>
      <p:sp>
        <p:nvSpPr>
          <p:cNvPr id="3" name="Espace réservé du contenu 2">
            <a:extLst>
              <a:ext uri="{FF2B5EF4-FFF2-40B4-BE49-F238E27FC236}">
                <a16:creationId xmlns:a16="http://schemas.microsoft.com/office/drawing/2014/main" id="{997BCE39-F247-091A-CB01-01E93B6C08BB}"/>
              </a:ext>
            </a:extLst>
          </p:cNvPr>
          <p:cNvSpPr>
            <a:spLocks noGrp="1"/>
          </p:cNvSpPr>
          <p:nvPr>
            <p:ph idx="1"/>
          </p:nvPr>
        </p:nvSpPr>
        <p:spPr>
          <a:xfrm>
            <a:off x="573741" y="1308847"/>
            <a:ext cx="11044518" cy="5262282"/>
          </a:xfrm>
        </p:spPr>
        <p:txBody>
          <a:bodyPr>
            <a:normAutofit fontScale="85000" lnSpcReduction="20000"/>
          </a:bodyPr>
          <a:lstStyle/>
          <a:p>
            <a:pPr algn="just">
              <a:lnSpc>
                <a:spcPct val="160000"/>
              </a:lnSpc>
            </a:pPr>
            <a:r>
              <a:rPr lang="fr-FR" dirty="0"/>
              <a:t>·  La croissance du PIB par habitant est </a:t>
            </a:r>
            <a:r>
              <a:rPr lang="fr-FR" b="1" dirty="0"/>
              <a:t>positivement corrélée</a:t>
            </a:r>
            <a:r>
              <a:rPr lang="fr-FR" dirty="0"/>
              <a:t> à l’investissement et au degré d’ouverture, bien que cette relation ne soit pas toujours significative.</a:t>
            </a:r>
          </a:p>
          <a:p>
            <a:pPr algn="just">
              <a:lnSpc>
                <a:spcPct val="160000"/>
              </a:lnSpc>
            </a:pPr>
            <a:r>
              <a:rPr lang="fr-FR" dirty="0"/>
              <a:t>·  L’</a:t>
            </a:r>
            <a:r>
              <a:rPr lang="fr-FR" b="1" dirty="0"/>
              <a:t>inflation</a:t>
            </a:r>
            <a:r>
              <a:rPr lang="fr-FR" dirty="0"/>
              <a:t> montre une corrélation positive mais ambiguë avec la croissance, reflétant l’influence de l’inflation importée et budgétaire dans la zone CEMAC.</a:t>
            </a:r>
          </a:p>
          <a:p>
            <a:pPr algn="just">
              <a:lnSpc>
                <a:spcPct val="160000"/>
              </a:lnSpc>
            </a:pPr>
            <a:r>
              <a:rPr lang="fr-FR" dirty="0"/>
              <a:t>·  Le </a:t>
            </a:r>
            <a:r>
              <a:rPr lang="fr-FR" b="1" dirty="0"/>
              <a:t>capital humain (scolarisation secondaire)</a:t>
            </a:r>
            <a:r>
              <a:rPr lang="fr-FR" dirty="0"/>
              <a:t> et les </a:t>
            </a:r>
            <a:r>
              <a:rPr lang="fr-FR" b="1" dirty="0"/>
              <a:t>dépenses publiques</a:t>
            </a:r>
            <a:r>
              <a:rPr lang="fr-FR" dirty="0"/>
              <a:t> présentent une </a:t>
            </a:r>
            <a:r>
              <a:rPr lang="fr-FR" b="1" dirty="0"/>
              <a:t>corrélation négative</a:t>
            </a:r>
            <a:r>
              <a:rPr lang="fr-FR" dirty="0"/>
              <a:t> avec la croissance, traduisant une inefficacité de leur gestion.</a:t>
            </a:r>
          </a:p>
          <a:p>
            <a:pPr algn="just">
              <a:lnSpc>
                <a:spcPct val="160000"/>
              </a:lnSpc>
            </a:pPr>
            <a:r>
              <a:rPr lang="fr-FR" dirty="0"/>
              <a:t>·  Parmi les indicateurs de gouvernance, seule la </a:t>
            </a:r>
            <a:r>
              <a:rPr lang="fr-FR" b="1" dirty="0"/>
              <a:t>qualité de la régulation (RQ)</a:t>
            </a:r>
            <a:r>
              <a:rPr lang="fr-FR" dirty="0"/>
              <a:t> a une corrélation </a:t>
            </a:r>
            <a:r>
              <a:rPr lang="fr-FR" b="1" dirty="0"/>
              <a:t>négative et significative</a:t>
            </a:r>
            <a:r>
              <a:rPr lang="fr-FR" dirty="0"/>
              <a:t> avec la croissance.</a:t>
            </a:r>
          </a:p>
          <a:p>
            <a:pPr algn="just">
              <a:lnSpc>
                <a:spcPct val="160000"/>
              </a:lnSpc>
            </a:pPr>
            <a:r>
              <a:rPr lang="fr-FR" dirty="0"/>
              <a:t>·  Le </a:t>
            </a:r>
            <a:r>
              <a:rPr lang="fr-FR" b="1" dirty="0"/>
              <a:t>contrôle de la corruption (CC)</a:t>
            </a:r>
            <a:r>
              <a:rPr lang="fr-FR" dirty="0"/>
              <a:t> est le seul indicateur de gouvernance qui entretient une </a:t>
            </a:r>
            <a:r>
              <a:rPr lang="fr-FR" b="1" dirty="0"/>
              <a:t>corrélation positive significative</a:t>
            </a:r>
            <a:r>
              <a:rPr lang="fr-FR" dirty="0"/>
              <a:t> avec la croissance, confirmant l’importance d’un environnement institutionnel sain.</a:t>
            </a:r>
          </a:p>
          <a:p>
            <a:pPr algn="just">
              <a:lnSpc>
                <a:spcPct val="160000"/>
              </a:lnSpc>
            </a:pPr>
            <a:r>
              <a:rPr lang="fr-FR" dirty="0"/>
              <a:t> </a:t>
            </a:r>
          </a:p>
          <a:p>
            <a:endParaRPr lang="fr-FR" dirty="0"/>
          </a:p>
        </p:txBody>
      </p:sp>
      <p:pic>
        <p:nvPicPr>
          <p:cNvPr id="4" name="Picture 2">
            <a:extLst>
              <a:ext uri="{FF2B5EF4-FFF2-40B4-BE49-F238E27FC236}">
                <a16:creationId xmlns:a16="http://schemas.microsoft.com/office/drawing/2014/main" id="{D2148CA5-AE8A-CD1B-B940-6D34A33C94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7940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endParaRPr lang="fr-FR" dirty="0"/>
          </a:p>
        </p:txBody>
      </p:sp>
      <p:sp>
        <p:nvSpPr>
          <p:cNvPr id="3" name="Espace réservé du contenu 2"/>
          <p:cNvSpPr>
            <a:spLocks noGrp="1"/>
          </p:cNvSpPr>
          <p:nvPr>
            <p:ph idx="1"/>
          </p:nvPr>
        </p:nvSpPr>
        <p:spPr>
          <a:xfrm>
            <a:off x="381000" y="1600200"/>
            <a:ext cx="11525250" cy="5105400"/>
          </a:xfrm>
        </p:spPr>
        <p:txBody>
          <a:bodyPr>
            <a:normAutofit fontScale="85000" lnSpcReduction="10000"/>
          </a:bodyPr>
          <a:lstStyle/>
          <a:p>
            <a:pPr algn="just">
              <a:lnSpc>
                <a:spcPct val="200000"/>
              </a:lnSpc>
            </a:pPr>
            <a:r>
              <a:rPr lang="fr-FR" dirty="0"/>
              <a:t>Globalement, de ces estimations, il se dégage deux principales conclusions pour l’espace CEMAC. La première est que la bonne gouvernance est inexistante  dans ces pays, la seconde conclusion est que la corruption surtout la grande corruption réduit significativement la croissance et surtout conduit a d’énorme sortie de devise de ces pays.  </a:t>
            </a:r>
          </a:p>
          <a:p>
            <a:pPr algn="just">
              <a:lnSpc>
                <a:spcPct val="200000"/>
              </a:lnSpc>
            </a:pPr>
            <a:r>
              <a:rPr lang="fr-FR" dirty="0"/>
              <a:t>Quant a nos variables de contrôles, les résultats de leurs coefficients répondent aux signes prédits par la théorie économique a savoir que l’investissement direct étranger, le degré d’ouverture influence positivement la croissance et les dépenses sur le capital humain  a court terme ont une influence négative sur la croissance</a:t>
            </a:r>
          </a:p>
          <a:p>
            <a:pPr algn="just">
              <a:lnSpc>
                <a:spcPct val="200000"/>
              </a:lnSpc>
            </a:pPr>
            <a:r>
              <a:rPr lang="fr-FR" dirty="0"/>
              <a:t> Ces résultats (constats) confirment notre analyse précédente et renforce la robustesse de nos résultats.</a:t>
            </a:r>
          </a:p>
          <a:p>
            <a:endParaRPr lang="fr-FR" dirty="0"/>
          </a:p>
        </p:txBody>
      </p:sp>
      <p:pic>
        <p:nvPicPr>
          <p:cNvPr id="4" name="Picture 2">
            <a:extLst>
              <a:ext uri="{FF2B5EF4-FFF2-40B4-BE49-F238E27FC236}">
                <a16:creationId xmlns:a16="http://schemas.microsoft.com/office/drawing/2014/main" id="{40DB35DD-9CA8-958C-1778-435F6AAB1C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2.5"/>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0.01"/>
                                          </p:val>
                                        </p:tav>
                                        <p:tav tm="100000">
                                          <p:val>
                                            <p:strVal val="#ppt_h"/>
                                          </p:val>
                                        </p:tav>
                                      </p:tavLst>
                                    </p:anim>
                                    <p:anim calcmode="lin" valueType="num">
                                      <p:cBhvr>
                                        <p:cTn id="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h+1"/>
                                          </p:val>
                                        </p:tav>
                                        <p:tav tm="100000">
                                          <p:val>
                                            <p:strVal val="#ppt_y"/>
                                          </p:val>
                                        </p:tav>
                                      </p:tavLst>
                                    </p:anim>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8" presetClass="entr" presetSubtype="0" accel="10000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ppt_w</p:attrName>
                                        </p:attrNameLst>
                                      </p:cBhvr>
                                      <p:tavLst>
                                        <p:tav tm="0">
                                          <p:val>
                                            <p:strVal val="#ppt_w*2.5"/>
                                          </p:val>
                                        </p:tav>
                                        <p:tav tm="100000">
                                          <p:val>
                                            <p:strVal val="#ppt_w"/>
                                          </p:val>
                                        </p:tav>
                                      </p:tavLst>
                                    </p:anim>
                                    <p:anim calcmode="lin" valueType="num">
                                      <p:cBhvr>
                                        <p:cTn id="17" dur="500" fill="hold"/>
                                        <p:tgtEl>
                                          <p:spTgt spid="3">
                                            <p:txEl>
                                              <p:pRg st="1" end="1"/>
                                            </p:txEl>
                                          </p:spTgt>
                                        </p:tgtEl>
                                        <p:attrNameLst>
                                          <p:attrName>ppt_h</p:attrName>
                                        </p:attrNameLst>
                                      </p:cBhvr>
                                      <p:tavLst>
                                        <p:tav tm="0">
                                          <p:val>
                                            <p:strVal val="#ppt_h*0.01"/>
                                          </p:val>
                                        </p:tav>
                                        <p:tav tm="100000">
                                          <p:val>
                                            <p:strVal val="#ppt_h"/>
                                          </p:val>
                                        </p:tav>
                                      </p:tavLst>
                                    </p:anim>
                                    <p:anim calcmode="lin" valueType="num">
                                      <p:cBhvr>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500" fill="hold"/>
                                        <p:tgtEl>
                                          <p:spTgt spid="3">
                                            <p:txEl>
                                              <p:pRg st="1" end="1"/>
                                            </p:txEl>
                                          </p:spTgt>
                                        </p:tgtEl>
                                        <p:attrNameLst>
                                          <p:attrName>ppt_y</p:attrName>
                                        </p:attrNameLst>
                                      </p:cBhvr>
                                      <p:tavLst>
                                        <p:tav tm="0">
                                          <p:val>
                                            <p:strVal val="#ppt_h+1"/>
                                          </p:val>
                                        </p:tav>
                                        <p:tav tm="100000">
                                          <p:val>
                                            <p:strVal val="#ppt_y"/>
                                          </p:val>
                                        </p:tav>
                                      </p:tavLst>
                                    </p:anim>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8" presetClass="entr" presetSubtype="0" accel="10000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ppt_w</p:attrName>
                                        </p:attrNameLst>
                                      </p:cBhvr>
                                      <p:tavLst>
                                        <p:tav tm="0">
                                          <p:val>
                                            <p:strVal val="#ppt_w*2.5"/>
                                          </p:val>
                                        </p:tav>
                                        <p:tav tm="100000">
                                          <p:val>
                                            <p:strVal val="#ppt_w"/>
                                          </p:val>
                                        </p:tav>
                                      </p:tavLst>
                                    </p:anim>
                                    <p:anim calcmode="lin" valueType="num">
                                      <p:cBhvr>
                                        <p:cTn id="26" dur="500" fill="hold"/>
                                        <p:tgtEl>
                                          <p:spTgt spid="3">
                                            <p:txEl>
                                              <p:pRg st="2" end="2"/>
                                            </p:txEl>
                                          </p:spTgt>
                                        </p:tgtEl>
                                        <p:attrNameLst>
                                          <p:attrName>ppt_h</p:attrName>
                                        </p:attrNameLst>
                                      </p:cBhvr>
                                      <p:tavLst>
                                        <p:tav tm="0">
                                          <p:val>
                                            <p:strVal val="#ppt_h*0.01"/>
                                          </p:val>
                                        </p:tav>
                                        <p:tav tm="100000">
                                          <p:val>
                                            <p:strVal val="#ppt_h"/>
                                          </p:val>
                                        </p:tav>
                                      </p:tavLst>
                                    </p:anim>
                                    <p:anim calcmode="lin" valueType="num">
                                      <p:cBhvr>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500" fill="hold"/>
                                        <p:tgtEl>
                                          <p:spTgt spid="3">
                                            <p:txEl>
                                              <p:pRg st="2" end="2"/>
                                            </p:txEl>
                                          </p:spTgt>
                                        </p:tgtEl>
                                        <p:attrNameLst>
                                          <p:attrName>ppt_y</p:attrName>
                                        </p:attrNameLst>
                                      </p:cBhvr>
                                      <p:tavLst>
                                        <p:tav tm="0">
                                          <p:val>
                                            <p:strVal val="#ppt_h+1"/>
                                          </p:val>
                                        </p:tav>
                                        <p:tav tm="100000">
                                          <p:val>
                                            <p:strVal val="#ppt_y"/>
                                          </p:val>
                                        </p:tav>
                                      </p:tavLst>
                                    </p:anim>
                                    <p:animEffect transition="in" filter="fade">
                                      <p:cBhvr>
                                        <p:cTn id="2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8BF46-8E48-35D5-3680-3C3960B9E078}"/>
            </a:ext>
          </a:extLst>
        </p:cNvPr>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36D51EFC-3C96-DC28-D840-4E974F68958F}"/>
              </a:ext>
            </a:extLst>
          </p:cNvPr>
          <p:cNvGraphicFramePr>
            <a:graphicFrameLocks noGrp="1"/>
          </p:cNvGraphicFramePr>
          <p:nvPr>
            <p:ph idx="1"/>
          </p:nvPr>
        </p:nvGraphicFramePr>
        <p:xfrm>
          <a:off x="242048" y="343166"/>
          <a:ext cx="11537576" cy="6216904"/>
        </p:xfrm>
        <a:graphic>
          <a:graphicData uri="http://schemas.openxmlformats.org/drawingml/2006/table">
            <a:tbl>
              <a:tblPr firstRow="1" firstCol="1" bandRow="1">
                <a:tableStyleId>{7DF18680-E054-41AD-8BC1-D1AEF772440D}</a:tableStyleId>
              </a:tblPr>
              <a:tblGrid>
                <a:gridCol w="2465841">
                  <a:extLst>
                    <a:ext uri="{9D8B030D-6E8A-4147-A177-3AD203B41FA5}">
                      <a16:colId xmlns:a16="http://schemas.microsoft.com/office/drawing/2014/main" val="1273793543"/>
                    </a:ext>
                  </a:extLst>
                </a:gridCol>
                <a:gridCol w="1591118">
                  <a:extLst>
                    <a:ext uri="{9D8B030D-6E8A-4147-A177-3AD203B41FA5}">
                      <a16:colId xmlns:a16="http://schemas.microsoft.com/office/drawing/2014/main" val="2279511107"/>
                    </a:ext>
                  </a:extLst>
                </a:gridCol>
                <a:gridCol w="1432793">
                  <a:extLst>
                    <a:ext uri="{9D8B030D-6E8A-4147-A177-3AD203B41FA5}">
                      <a16:colId xmlns:a16="http://schemas.microsoft.com/office/drawing/2014/main" val="3007689612"/>
                    </a:ext>
                  </a:extLst>
                </a:gridCol>
                <a:gridCol w="1450759">
                  <a:extLst>
                    <a:ext uri="{9D8B030D-6E8A-4147-A177-3AD203B41FA5}">
                      <a16:colId xmlns:a16="http://schemas.microsoft.com/office/drawing/2014/main" val="534539076"/>
                    </a:ext>
                  </a:extLst>
                </a:gridCol>
                <a:gridCol w="1573152">
                  <a:extLst>
                    <a:ext uri="{9D8B030D-6E8A-4147-A177-3AD203B41FA5}">
                      <a16:colId xmlns:a16="http://schemas.microsoft.com/office/drawing/2014/main" val="271183722"/>
                    </a:ext>
                  </a:extLst>
                </a:gridCol>
                <a:gridCol w="1592242">
                  <a:extLst>
                    <a:ext uri="{9D8B030D-6E8A-4147-A177-3AD203B41FA5}">
                      <a16:colId xmlns:a16="http://schemas.microsoft.com/office/drawing/2014/main" val="4102704604"/>
                    </a:ext>
                  </a:extLst>
                </a:gridCol>
                <a:gridCol w="1431671">
                  <a:extLst>
                    <a:ext uri="{9D8B030D-6E8A-4147-A177-3AD203B41FA5}">
                      <a16:colId xmlns:a16="http://schemas.microsoft.com/office/drawing/2014/main" val="1661150970"/>
                    </a:ext>
                  </a:extLst>
                </a:gridCol>
              </a:tblGrid>
              <a:tr h="191357">
                <a:tc>
                  <a:txBody>
                    <a:bodyPr/>
                    <a:lstStyle/>
                    <a:p>
                      <a:pPr algn="ctr">
                        <a:lnSpc>
                          <a:spcPct val="150000"/>
                        </a:lnSpc>
                        <a:spcAft>
                          <a:spcPts val="800"/>
                        </a:spcAft>
                        <a:buNone/>
                      </a:pPr>
                      <a:r>
                        <a:rPr lang="fr-FR" sz="1000">
                          <a:effectLst/>
                        </a:rPr>
                        <a:t>Variables</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Modèle 1</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Modele2</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Modèle 3</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Modèle 4</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Modèle 5</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Modèle 6</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89016202"/>
                  </a:ext>
                </a:extLst>
              </a:tr>
              <a:tr h="502119">
                <a:tc>
                  <a:txBody>
                    <a:bodyPr/>
                    <a:lstStyle/>
                    <a:p>
                      <a:pPr algn="ctr">
                        <a:lnSpc>
                          <a:spcPct val="150000"/>
                        </a:lnSpc>
                        <a:spcAft>
                          <a:spcPts val="800"/>
                        </a:spcAft>
                        <a:buNone/>
                      </a:pPr>
                      <a:r>
                        <a:rPr lang="fr-FR" sz="1000" dirty="0">
                          <a:effectLst/>
                        </a:rPr>
                        <a:t>DOUVERT</a:t>
                      </a:r>
                      <a:endParaRPr lang="fr-FR"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dirty="0">
                          <a:effectLst/>
                        </a:rPr>
                        <a:t>0.068057</a:t>
                      </a:r>
                      <a:endParaRPr lang="fr-FR" sz="1100" dirty="0">
                        <a:effectLst/>
                      </a:endParaRPr>
                    </a:p>
                    <a:p>
                      <a:pPr algn="ctr">
                        <a:lnSpc>
                          <a:spcPct val="150000"/>
                        </a:lnSpc>
                        <a:spcAft>
                          <a:spcPts val="800"/>
                        </a:spcAft>
                        <a:buNone/>
                      </a:pPr>
                      <a:r>
                        <a:rPr lang="fr-FR" sz="1000" dirty="0">
                          <a:effectLst/>
                        </a:rPr>
                        <a:t>(0.0915)*</a:t>
                      </a:r>
                      <a:endParaRPr lang="fr-FR"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0.108435</a:t>
                      </a:r>
                      <a:endParaRPr lang="fr-FR" sz="1100">
                        <a:effectLst/>
                      </a:endParaRPr>
                    </a:p>
                    <a:p>
                      <a:pPr algn="ctr">
                        <a:lnSpc>
                          <a:spcPct val="150000"/>
                        </a:lnSpc>
                        <a:spcAft>
                          <a:spcPts val="800"/>
                        </a:spcAft>
                        <a:buNone/>
                      </a:pPr>
                      <a:r>
                        <a:rPr lang="fr-FR" sz="1000">
                          <a:effectLst/>
                        </a:rPr>
                        <a:t>(0.0179)***</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0.063804</a:t>
                      </a:r>
                      <a:endParaRPr lang="fr-FR" sz="1100">
                        <a:effectLst/>
                      </a:endParaRPr>
                    </a:p>
                    <a:p>
                      <a:pPr algn="ctr">
                        <a:lnSpc>
                          <a:spcPct val="150000"/>
                        </a:lnSpc>
                        <a:spcAft>
                          <a:spcPts val="800"/>
                        </a:spcAft>
                        <a:buNone/>
                      </a:pPr>
                      <a:r>
                        <a:rPr lang="fr-FR" sz="1000">
                          <a:effectLst/>
                        </a:rPr>
                        <a:t>(0.1545)</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0.078187</a:t>
                      </a:r>
                      <a:endParaRPr lang="fr-FR" sz="1100">
                        <a:effectLst/>
                      </a:endParaRPr>
                    </a:p>
                    <a:p>
                      <a:pPr algn="ctr">
                        <a:lnSpc>
                          <a:spcPct val="150000"/>
                        </a:lnSpc>
                        <a:spcAft>
                          <a:spcPts val="800"/>
                        </a:spcAft>
                        <a:buNone/>
                      </a:pPr>
                      <a:r>
                        <a:rPr lang="fr-FR" sz="1000">
                          <a:effectLst/>
                        </a:rPr>
                        <a:t>(0.0589)**</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0.070259</a:t>
                      </a:r>
                      <a:endParaRPr lang="fr-FR" sz="1100">
                        <a:effectLst/>
                      </a:endParaRPr>
                    </a:p>
                    <a:p>
                      <a:pPr algn="ctr">
                        <a:lnSpc>
                          <a:spcPct val="150000"/>
                        </a:lnSpc>
                        <a:spcAft>
                          <a:spcPts val="800"/>
                        </a:spcAft>
                        <a:buNone/>
                      </a:pPr>
                      <a:r>
                        <a:rPr lang="fr-FR" sz="1000">
                          <a:effectLst/>
                        </a:rPr>
                        <a:t>(0.0817)*</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900">
                          <a:effectLst/>
                        </a:rPr>
                        <a:t>0.066567</a:t>
                      </a:r>
                      <a:endParaRPr lang="fr-FR" sz="1100">
                        <a:effectLst/>
                      </a:endParaRPr>
                    </a:p>
                    <a:p>
                      <a:pPr algn="ctr">
                        <a:lnSpc>
                          <a:spcPct val="150000"/>
                        </a:lnSpc>
                        <a:spcAft>
                          <a:spcPts val="800"/>
                        </a:spcAft>
                        <a:buNone/>
                      </a:pPr>
                      <a:r>
                        <a:rPr lang="fr-FR" sz="1000">
                          <a:effectLst/>
                        </a:rPr>
                        <a:t>(</a:t>
                      </a:r>
                      <a:r>
                        <a:rPr lang="fr-FR" sz="900">
                          <a:effectLst/>
                        </a:rPr>
                        <a:t>0.0870</a:t>
                      </a:r>
                      <a:r>
                        <a:rPr lang="fr-FR" sz="1000">
                          <a:effectLst/>
                        </a:rPr>
                        <a:t>)*</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37335158"/>
                  </a:ext>
                </a:extLst>
              </a:tr>
              <a:tr h="502119">
                <a:tc>
                  <a:txBody>
                    <a:bodyPr/>
                    <a:lstStyle/>
                    <a:p>
                      <a:pPr algn="ctr">
                        <a:lnSpc>
                          <a:spcPct val="150000"/>
                        </a:lnSpc>
                        <a:spcAft>
                          <a:spcPts val="800"/>
                        </a:spcAft>
                        <a:buNone/>
                      </a:pPr>
                      <a:r>
                        <a:rPr lang="fr-FR" sz="1000">
                          <a:effectLst/>
                        </a:rPr>
                        <a:t>INVPIB</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0.282585 (0.0058) ***</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0.373820</a:t>
                      </a:r>
                      <a:endParaRPr lang="fr-FR" sz="1100">
                        <a:effectLst/>
                      </a:endParaRPr>
                    </a:p>
                    <a:p>
                      <a:pPr algn="ctr">
                        <a:lnSpc>
                          <a:spcPct val="150000"/>
                        </a:lnSpc>
                        <a:spcAft>
                          <a:spcPts val="800"/>
                        </a:spcAft>
                        <a:buNone/>
                      </a:pPr>
                      <a:r>
                        <a:rPr lang="fr-FR" sz="1000">
                          <a:effectLst/>
                        </a:rPr>
                        <a:t>(0.0014)***</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0.331916</a:t>
                      </a:r>
                      <a:endParaRPr lang="fr-FR" sz="1100">
                        <a:effectLst/>
                      </a:endParaRPr>
                    </a:p>
                    <a:p>
                      <a:pPr algn="ctr">
                        <a:lnSpc>
                          <a:spcPct val="150000"/>
                        </a:lnSpc>
                        <a:spcAft>
                          <a:spcPts val="800"/>
                        </a:spcAft>
                        <a:buNone/>
                      </a:pPr>
                      <a:r>
                        <a:rPr lang="fr-FR" sz="1000">
                          <a:effectLst/>
                        </a:rPr>
                        <a:t>(0.0022)***</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0.284791</a:t>
                      </a:r>
                      <a:endParaRPr lang="fr-FR" sz="1100">
                        <a:effectLst/>
                      </a:endParaRPr>
                    </a:p>
                    <a:p>
                      <a:pPr algn="ctr">
                        <a:lnSpc>
                          <a:spcPct val="150000"/>
                        </a:lnSpc>
                        <a:spcAft>
                          <a:spcPts val="800"/>
                        </a:spcAft>
                        <a:buNone/>
                      </a:pPr>
                      <a:r>
                        <a:rPr lang="fr-FR" sz="1000">
                          <a:effectLst/>
                        </a:rPr>
                        <a:t>(0.0075)***</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0.304022</a:t>
                      </a:r>
                      <a:endParaRPr lang="fr-FR" sz="1100">
                        <a:effectLst/>
                      </a:endParaRPr>
                    </a:p>
                    <a:p>
                      <a:pPr algn="ctr">
                        <a:lnSpc>
                          <a:spcPct val="150000"/>
                        </a:lnSpc>
                        <a:spcAft>
                          <a:spcPts val="800"/>
                        </a:spcAft>
                        <a:buNone/>
                      </a:pPr>
                      <a:r>
                        <a:rPr lang="fr-FR" sz="1000">
                          <a:effectLst/>
                        </a:rPr>
                        <a:t>(0.0029)***</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900">
                          <a:effectLst/>
                        </a:rPr>
                        <a:t>0.268869</a:t>
                      </a:r>
                      <a:endParaRPr lang="fr-FR" sz="1100">
                        <a:effectLst/>
                      </a:endParaRPr>
                    </a:p>
                    <a:p>
                      <a:pPr algn="ctr">
                        <a:lnSpc>
                          <a:spcPct val="150000"/>
                        </a:lnSpc>
                        <a:spcAft>
                          <a:spcPts val="800"/>
                        </a:spcAft>
                        <a:buNone/>
                      </a:pPr>
                      <a:r>
                        <a:rPr lang="fr-FR" sz="1000">
                          <a:effectLst/>
                        </a:rPr>
                        <a:t>(</a:t>
                      </a:r>
                      <a:r>
                        <a:rPr lang="fr-FR" sz="900">
                          <a:effectLst/>
                        </a:rPr>
                        <a:t>0.0069</a:t>
                      </a:r>
                      <a:r>
                        <a:rPr lang="fr-FR" sz="1000">
                          <a:effectLst/>
                        </a:rPr>
                        <a:t>)***</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63518899"/>
                  </a:ext>
                </a:extLst>
              </a:tr>
              <a:tr h="502119">
                <a:tc>
                  <a:txBody>
                    <a:bodyPr/>
                    <a:lstStyle/>
                    <a:p>
                      <a:pPr algn="ctr">
                        <a:lnSpc>
                          <a:spcPct val="150000"/>
                        </a:lnSpc>
                        <a:spcAft>
                          <a:spcPts val="800"/>
                        </a:spcAft>
                        <a:buNone/>
                      </a:pPr>
                      <a:r>
                        <a:rPr lang="fr-FR" sz="1000">
                          <a:effectLst/>
                        </a:rPr>
                        <a:t>DS</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0.665774</a:t>
                      </a:r>
                      <a:endParaRPr lang="fr-FR" sz="1100">
                        <a:effectLst/>
                      </a:endParaRPr>
                    </a:p>
                    <a:p>
                      <a:pPr algn="ctr">
                        <a:lnSpc>
                          <a:spcPct val="150000"/>
                        </a:lnSpc>
                        <a:spcAft>
                          <a:spcPts val="800"/>
                        </a:spcAft>
                        <a:buNone/>
                      </a:pPr>
                      <a:r>
                        <a:rPr lang="fr-FR" sz="1000">
                          <a:effectLst/>
                        </a:rPr>
                        <a:t>(0.0160)***</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-0.675935</a:t>
                      </a:r>
                      <a:endParaRPr lang="fr-FR" sz="1100">
                        <a:effectLst/>
                      </a:endParaRPr>
                    </a:p>
                    <a:p>
                      <a:pPr algn="ctr">
                        <a:lnSpc>
                          <a:spcPct val="150000"/>
                        </a:lnSpc>
                        <a:spcAft>
                          <a:spcPts val="800"/>
                        </a:spcAft>
                        <a:buNone/>
                      </a:pPr>
                      <a:r>
                        <a:rPr lang="fr-FR" sz="1000">
                          <a:effectLst/>
                        </a:rPr>
                        <a:t>(0.0636)*</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-0.686226</a:t>
                      </a:r>
                      <a:endParaRPr lang="fr-FR" sz="1100">
                        <a:effectLst/>
                      </a:endParaRPr>
                    </a:p>
                    <a:p>
                      <a:pPr algn="ctr">
                        <a:lnSpc>
                          <a:spcPct val="150000"/>
                        </a:lnSpc>
                        <a:spcAft>
                          <a:spcPts val="800"/>
                        </a:spcAft>
                        <a:buNone/>
                      </a:pPr>
                      <a:r>
                        <a:rPr lang="fr-FR" sz="1000">
                          <a:effectLst/>
                        </a:rPr>
                        <a:t>(0.0228)**</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-0.697443</a:t>
                      </a:r>
                      <a:endParaRPr lang="fr-FR" sz="1100">
                        <a:effectLst/>
                      </a:endParaRPr>
                    </a:p>
                    <a:p>
                      <a:pPr algn="ctr">
                        <a:lnSpc>
                          <a:spcPct val="150000"/>
                        </a:lnSpc>
                        <a:spcAft>
                          <a:spcPts val="800"/>
                        </a:spcAft>
                        <a:buNone/>
                      </a:pPr>
                      <a:r>
                        <a:rPr lang="fr-FR" sz="1000">
                          <a:effectLst/>
                        </a:rPr>
                        <a:t>(0.0163)**</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-0.816831</a:t>
                      </a:r>
                      <a:endParaRPr lang="fr-FR" sz="1100">
                        <a:effectLst/>
                      </a:endParaRPr>
                    </a:p>
                    <a:p>
                      <a:pPr algn="ctr">
                        <a:lnSpc>
                          <a:spcPct val="150000"/>
                        </a:lnSpc>
                        <a:spcAft>
                          <a:spcPts val="800"/>
                        </a:spcAft>
                        <a:buNone/>
                      </a:pPr>
                      <a:r>
                        <a:rPr lang="fr-FR" sz="1000">
                          <a:effectLst/>
                        </a:rPr>
                        <a:t>(0.0055)***</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900">
                          <a:effectLst/>
                        </a:rPr>
                        <a:t>-0.741675</a:t>
                      </a:r>
                      <a:endParaRPr lang="fr-FR" sz="1100">
                        <a:effectLst/>
                      </a:endParaRPr>
                    </a:p>
                    <a:p>
                      <a:pPr algn="ctr">
                        <a:lnSpc>
                          <a:spcPct val="150000"/>
                        </a:lnSpc>
                        <a:spcAft>
                          <a:spcPts val="800"/>
                        </a:spcAft>
                        <a:buNone/>
                      </a:pPr>
                      <a:r>
                        <a:rPr lang="fr-FR" sz="1000">
                          <a:effectLst/>
                        </a:rPr>
                        <a:t>(</a:t>
                      </a:r>
                      <a:r>
                        <a:rPr lang="fr-FR" sz="900">
                          <a:effectLst/>
                        </a:rPr>
                        <a:t>0.0069</a:t>
                      </a:r>
                      <a:r>
                        <a:rPr lang="fr-FR" sz="1000">
                          <a:effectLst/>
                        </a:rPr>
                        <a:t>)***</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13528800"/>
                  </a:ext>
                </a:extLst>
              </a:tr>
              <a:tr h="502119">
                <a:tc>
                  <a:txBody>
                    <a:bodyPr/>
                    <a:lstStyle/>
                    <a:p>
                      <a:pPr algn="ctr">
                        <a:lnSpc>
                          <a:spcPct val="150000"/>
                        </a:lnSpc>
                        <a:spcAft>
                          <a:spcPts val="800"/>
                        </a:spcAft>
                        <a:buNone/>
                      </a:pPr>
                      <a:r>
                        <a:rPr lang="fr-FR" sz="1000" dirty="0">
                          <a:effectLst/>
                        </a:rPr>
                        <a:t>INF</a:t>
                      </a:r>
                      <a:endParaRPr lang="fr-FR"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-0.342859</a:t>
                      </a:r>
                      <a:endParaRPr lang="fr-FR" sz="1100">
                        <a:effectLst/>
                      </a:endParaRPr>
                    </a:p>
                    <a:p>
                      <a:pPr algn="ctr">
                        <a:lnSpc>
                          <a:spcPct val="150000"/>
                        </a:lnSpc>
                        <a:spcAft>
                          <a:spcPts val="800"/>
                        </a:spcAft>
                        <a:buNone/>
                      </a:pPr>
                      <a:r>
                        <a:rPr lang="fr-FR" sz="1000">
                          <a:effectLst/>
                        </a:rPr>
                        <a:t>(0.0727)</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-0.174779</a:t>
                      </a:r>
                      <a:endParaRPr lang="fr-FR" sz="1100">
                        <a:effectLst/>
                      </a:endParaRPr>
                    </a:p>
                    <a:p>
                      <a:pPr algn="ctr">
                        <a:lnSpc>
                          <a:spcPct val="150000"/>
                        </a:lnSpc>
                        <a:spcAft>
                          <a:spcPts val="800"/>
                        </a:spcAft>
                        <a:buNone/>
                      </a:pPr>
                      <a:r>
                        <a:rPr lang="fr-FR" sz="1000">
                          <a:effectLst/>
                        </a:rPr>
                        <a:t>(0.4079)</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-0.286179</a:t>
                      </a:r>
                      <a:endParaRPr lang="fr-FR" sz="1100">
                        <a:effectLst/>
                      </a:endParaRPr>
                    </a:p>
                    <a:p>
                      <a:pPr algn="ctr">
                        <a:lnSpc>
                          <a:spcPct val="150000"/>
                        </a:lnSpc>
                        <a:spcAft>
                          <a:spcPts val="800"/>
                        </a:spcAft>
                        <a:buNone/>
                      </a:pPr>
                      <a:r>
                        <a:rPr lang="fr-FR" sz="1000">
                          <a:effectLst/>
                        </a:rPr>
                        <a:t>(0.1552)</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-0.405701</a:t>
                      </a:r>
                      <a:endParaRPr lang="fr-FR" sz="1100">
                        <a:effectLst/>
                      </a:endParaRPr>
                    </a:p>
                    <a:p>
                      <a:pPr algn="ctr">
                        <a:lnSpc>
                          <a:spcPct val="150000"/>
                        </a:lnSpc>
                        <a:spcAft>
                          <a:spcPts val="800"/>
                        </a:spcAft>
                        <a:buNone/>
                      </a:pPr>
                      <a:r>
                        <a:rPr lang="fr-FR" sz="1000">
                          <a:effectLst/>
                        </a:rPr>
                        <a:t>(0.0503)</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-0.342402</a:t>
                      </a:r>
                      <a:endParaRPr lang="fr-FR" sz="1100">
                        <a:effectLst/>
                      </a:endParaRPr>
                    </a:p>
                    <a:p>
                      <a:pPr algn="ctr">
                        <a:lnSpc>
                          <a:spcPct val="150000"/>
                        </a:lnSpc>
                        <a:spcAft>
                          <a:spcPts val="800"/>
                        </a:spcAft>
                        <a:buNone/>
                      </a:pPr>
                      <a:r>
                        <a:rPr lang="fr-FR" sz="1000">
                          <a:effectLst/>
                        </a:rPr>
                        <a:t>(0.0742)</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900">
                          <a:effectLst/>
                        </a:rPr>
                        <a:t>-0.350192</a:t>
                      </a:r>
                      <a:endParaRPr lang="fr-FR" sz="1100">
                        <a:effectLst/>
                      </a:endParaRPr>
                    </a:p>
                    <a:p>
                      <a:pPr algn="ctr">
                        <a:lnSpc>
                          <a:spcPct val="150000"/>
                        </a:lnSpc>
                        <a:spcAft>
                          <a:spcPts val="800"/>
                        </a:spcAft>
                        <a:buNone/>
                      </a:pPr>
                      <a:r>
                        <a:rPr lang="fr-FR" sz="1000">
                          <a:effectLst/>
                        </a:rPr>
                        <a:t>(</a:t>
                      </a:r>
                      <a:r>
                        <a:rPr lang="fr-FR" sz="900">
                          <a:effectLst/>
                        </a:rPr>
                        <a:t>0.0582</a:t>
                      </a:r>
                      <a:r>
                        <a:rPr lang="fr-FR" sz="1000">
                          <a:effectLst/>
                        </a:rPr>
                        <a:t>)*</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94756143"/>
                  </a:ext>
                </a:extLst>
              </a:tr>
              <a:tr h="502119">
                <a:tc>
                  <a:txBody>
                    <a:bodyPr/>
                    <a:lstStyle/>
                    <a:p>
                      <a:pPr algn="ctr">
                        <a:lnSpc>
                          <a:spcPct val="150000"/>
                        </a:lnSpc>
                        <a:spcAft>
                          <a:spcPts val="800"/>
                        </a:spcAft>
                        <a:buNone/>
                      </a:pPr>
                      <a:r>
                        <a:rPr lang="fr-FR" sz="1000">
                          <a:effectLst/>
                        </a:rPr>
                        <a:t>TS</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0.081180</a:t>
                      </a:r>
                      <a:endParaRPr lang="fr-FR" sz="1100">
                        <a:effectLst/>
                      </a:endParaRPr>
                    </a:p>
                    <a:p>
                      <a:pPr algn="ctr">
                        <a:lnSpc>
                          <a:spcPct val="150000"/>
                        </a:lnSpc>
                        <a:spcAft>
                          <a:spcPts val="800"/>
                        </a:spcAft>
                        <a:buNone/>
                      </a:pPr>
                      <a:r>
                        <a:rPr lang="fr-FR" sz="1000">
                          <a:effectLst/>
                        </a:rPr>
                        <a:t>(0.3229)</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0.143403</a:t>
                      </a:r>
                      <a:endParaRPr lang="fr-FR" sz="1100">
                        <a:effectLst/>
                      </a:endParaRPr>
                    </a:p>
                    <a:p>
                      <a:pPr algn="ctr">
                        <a:lnSpc>
                          <a:spcPct val="150000"/>
                        </a:lnSpc>
                        <a:spcAft>
                          <a:spcPts val="800"/>
                        </a:spcAft>
                        <a:buNone/>
                      </a:pPr>
                      <a:r>
                        <a:rPr lang="fr-FR" sz="1000">
                          <a:effectLst/>
                        </a:rPr>
                        <a:t>(0.1541)</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0.129460</a:t>
                      </a:r>
                      <a:endParaRPr lang="fr-FR" sz="1100">
                        <a:effectLst/>
                      </a:endParaRPr>
                    </a:p>
                    <a:p>
                      <a:pPr algn="ctr">
                        <a:lnSpc>
                          <a:spcPct val="150000"/>
                        </a:lnSpc>
                        <a:spcAft>
                          <a:spcPts val="800"/>
                        </a:spcAft>
                        <a:buNone/>
                      </a:pPr>
                      <a:r>
                        <a:rPr lang="fr-FR" sz="1000">
                          <a:effectLst/>
                        </a:rPr>
                        <a:t>(0.1474)</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0.099054</a:t>
                      </a:r>
                      <a:endParaRPr lang="fr-FR" sz="1100">
                        <a:effectLst/>
                      </a:endParaRPr>
                    </a:p>
                    <a:p>
                      <a:pPr algn="ctr">
                        <a:lnSpc>
                          <a:spcPct val="150000"/>
                        </a:lnSpc>
                        <a:spcAft>
                          <a:spcPts val="800"/>
                        </a:spcAft>
                        <a:buNone/>
                      </a:pPr>
                      <a:r>
                        <a:rPr lang="fr-FR" sz="1000">
                          <a:effectLst/>
                        </a:rPr>
                        <a:t>(0.2455)</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0.122637</a:t>
                      </a:r>
                      <a:endParaRPr lang="fr-FR" sz="1100">
                        <a:effectLst/>
                      </a:endParaRPr>
                    </a:p>
                    <a:p>
                      <a:pPr algn="ctr">
                        <a:lnSpc>
                          <a:spcPct val="150000"/>
                        </a:lnSpc>
                        <a:spcAft>
                          <a:spcPts val="800"/>
                        </a:spcAft>
                        <a:buNone/>
                      </a:pPr>
                      <a:r>
                        <a:rPr lang="fr-FR" sz="1000">
                          <a:effectLst/>
                        </a:rPr>
                        <a:t>(0.1418)</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900">
                          <a:effectLst/>
                        </a:rPr>
                        <a:t>0.071438</a:t>
                      </a:r>
                      <a:endParaRPr lang="fr-FR" sz="1100">
                        <a:effectLst/>
                      </a:endParaRPr>
                    </a:p>
                    <a:p>
                      <a:pPr algn="ctr">
                        <a:lnSpc>
                          <a:spcPct val="150000"/>
                        </a:lnSpc>
                        <a:spcAft>
                          <a:spcPts val="800"/>
                        </a:spcAft>
                        <a:buNone/>
                      </a:pPr>
                      <a:r>
                        <a:rPr lang="fr-FR" sz="1000">
                          <a:effectLst/>
                        </a:rPr>
                        <a:t>(</a:t>
                      </a:r>
                      <a:r>
                        <a:rPr lang="fr-FR" sz="900">
                          <a:effectLst/>
                        </a:rPr>
                        <a:t>0.3703</a:t>
                      </a:r>
                      <a:r>
                        <a:rPr lang="fr-FR" sz="1000">
                          <a:effectLst/>
                        </a:rPr>
                        <a:t>)</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29778491"/>
                  </a:ext>
                </a:extLst>
              </a:tr>
              <a:tr h="502119">
                <a:tc>
                  <a:txBody>
                    <a:bodyPr/>
                    <a:lstStyle/>
                    <a:p>
                      <a:pPr algn="ctr">
                        <a:lnSpc>
                          <a:spcPct val="150000"/>
                        </a:lnSpc>
                        <a:spcAft>
                          <a:spcPts val="800"/>
                        </a:spcAft>
                        <a:buNone/>
                      </a:pPr>
                      <a:r>
                        <a:rPr lang="fr-FR" sz="1000">
                          <a:effectLst/>
                        </a:rPr>
                        <a:t>VA</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-6.902654</a:t>
                      </a:r>
                      <a:endParaRPr lang="fr-FR" sz="1100">
                        <a:effectLst/>
                      </a:endParaRPr>
                    </a:p>
                    <a:p>
                      <a:pPr algn="ctr">
                        <a:lnSpc>
                          <a:spcPct val="150000"/>
                        </a:lnSpc>
                        <a:spcAft>
                          <a:spcPts val="800"/>
                        </a:spcAft>
                        <a:buNone/>
                      </a:pPr>
                      <a:r>
                        <a:rPr lang="fr-FR" sz="1000">
                          <a:effectLst/>
                        </a:rPr>
                        <a:t>(0.0002)***</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8175322"/>
                  </a:ext>
                </a:extLst>
              </a:tr>
              <a:tr h="502119">
                <a:tc>
                  <a:txBody>
                    <a:bodyPr/>
                    <a:lstStyle/>
                    <a:p>
                      <a:pPr algn="ctr">
                        <a:lnSpc>
                          <a:spcPct val="150000"/>
                        </a:lnSpc>
                        <a:spcAft>
                          <a:spcPts val="800"/>
                        </a:spcAft>
                        <a:buNone/>
                      </a:pPr>
                      <a:r>
                        <a:rPr lang="fr-FR" sz="1000">
                          <a:effectLst/>
                        </a:rPr>
                        <a:t>PS</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-2.198916</a:t>
                      </a:r>
                      <a:endParaRPr lang="fr-FR" sz="1100">
                        <a:effectLst/>
                      </a:endParaRPr>
                    </a:p>
                    <a:p>
                      <a:pPr algn="ctr">
                        <a:lnSpc>
                          <a:spcPct val="150000"/>
                        </a:lnSpc>
                        <a:spcAft>
                          <a:spcPts val="800"/>
                        </a:spcAft>
                        <a:buNone/>
                      </a:pPr>
                      <a:r>
                        <a:rPr lang="fr-FR" sz="1000">
                          <a:effectLst/>
                        </a:rPr>
                        <a:t>(0.1044)</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11220689"/>
                  </a:ext>
                </a:extLst>
              </a:tr>
              <a:tr h="502119">
                <a:tc>
                  <a:txBody>
                    <a:bodyPr/>
                    <a:lstStyle/>
                    <a:p>
                      <a:pPr algn="ctr">
                        <a:lnSpc>
                          <a:spcPct val="150000"/>
                        </a:lnSpc>
                        <a:spcAft>
                          <a:spcPts val="800"/>
                        </a:spcAft>
                        <a:buNone/>
                      </a:pPr>
                      <a:r>
                        <a:rPr lang="fr-FR" sz="1000">
                          <a:effectLst/>
                        </a:rPr>
                        <a:t>GE</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-5.565760</a:t>
                      </a:r>
                      <a:endParaRPr lang="fr-FR" sz="1100">
                        <a:effectLst/>
                      </a:endParaRPr>
                    </a:p>
                    <a:p>
                      <a:pPr algn="ctr">
                        <a:lnSpc>
                          <a:spcPct val="150000"/>
                        </a:lnSpc>
                        <a:spcAft>
                          <a:spcPts val="800"/>
                        </a:spcAft>
                        <a:buNone/>
                      </a:pPr>
                      <a:r>
                        <a:rPr lang="fr-FR" sz="1000">
                          <a:effectLst/>
                        </a:rPr>
                        <a:t>(0.0034)***</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29139643"/>
                  </a:ext>
                </a:extLst>
              </a:tr>
              <a:tr h="502119">
                <a:tc>
                  <a:txBody>
                    <a:bodyPr/>
                    <a:lstStyle/>
                    <a:p>
                      <a:pPr algn="ctr">
                        <a:lnSpc>
                          <a:spcPct val="150000"/>
                        </a:lnSpc>
                        <a:spcAft>
                          <a:spcPts val="800"/>
                        </a:spcAft>
                        <a:buNone/>
                      </a:pPr>
                      <a:r>
                        <a:rPr lang="fr-FR" sz="1000">
                          <a:effectLst/>
                        </a:rPr>
                        <a:t>RQ</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-7.249897</a:t>
                      </a:r>
                      <a:endParaRPr lang="fr-FR" sz="1100">
                        <a:effectLst/>
                      </a:endParaRPr>
                    </a:p>
                    <a:p>
                      <a:pPr algn="ctr">
                        <a:lnSpc>
                          <a:spcPct val="150000"/>
                        </a:lnSpc>
                        <a:spcAft>
                          <a:spcPts val="800"/>
                        </a:spcAft>
                        <a:buNone/>
                      </a:pPr>
                      <a:r>
                        <a:rPr lang="fr-FR" sz="1000">
                          <a:effectLst/>
                        </a:rPr>
                        <a:t>(0.0009)***</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72225130"/>
                  </a:ext>
                </a:extLst>
              </a:tr>
              <a:tr h="502119">
                <a:tc>
                  <a:txBody>
                    <a:bodyPr/>
                    <a:lstStyle/>
                    <a:p>
                      <a:pPr algn="ctr">
                        <a:lnSpc>
                          <a:spcPct val="150000"/>
                        </a:lnSpc>
                        <a:spcAft>
                          <a:spcPts val="800"/>
                        </a:spcAft>
                        <a:buNone/>
                      </a:pPr>
                      <a:r>
                        <a:rPr lang="fr-FR" sz="1000">
                          <a:effectLst/>
                        </a:rPr>
                        <a:t>RL</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-6.352079</a:t>
                      </a:r>
                      <a:endParaRPr lang="fr-FR" sz="1100">
                        <a:effectLst/>
                      </a:endParaRPr>
                    </a:p>
                    <a:p>
                      <a:pPr algn="ctr">
                        <a:lnSpc>
                          <a:spcPct val="150000"/>
                        </a:lnSpc>
                        <a:spcAft>
                          <a:spcPts val="800"/>
                        </a:spcAft>
                        <a:buNone/>
                      </a:pPr>
                      <a:r>
                        <a:rPr lang="fr-FR" sz="1000">
                          <a:effectLst/>
                        </a:rPr>
                        <a:t>(0.0003)***</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2650113"/>
                  </a:ext>
                </a:extLst>
              </a:tr>
              <a:tr h="480604">
                <a:tc>
                  <a:txBody>
                    <a:bodyPr/>
                    <a:lstStyle/>
                    <a:p>
                      <a:pPr algn="ctr">
                        <a:lnSpc>
                          <a:spcPct val="150000"/>
                        </a:lnSpc>
                        <a:spcAft>
                          <a:spcPts val="800"/>
                        </a:spcAft>
                        <a:buNone/>
                      </a:pPr>
                      <a:r>
                        <a:rPr lang="fr-FR" sz="1000">
                          <a:effectLst/>
                        </a:rPr>
                        <a:t>CC</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900">
                          <a:effectLst/>
                        </a:rPr>
                        <a:t>-7.505610</a:t>
                      </a:r>
                      <a:endParaRPr lang="fr-FR" sz="1100">
                        <a:effectLst/>
                      </a:endParaRPr>
                    </a:p>
                    <a:p>
                      <a:pPr algn="ctr">
                        <a:lnSpc>
                          <a:spcPct val="150000"/>
                        </a:lnSpc>
                        <a:spcAft>
                          <a:spcPts val="800"/>
                        </a:spcAft>
                        <a:buNone/>
                      </a:pPr>
                      <a:r>
                        <a:rPr lang="fr-FR" sz="1000">
                          <a:effectLst/>
                        </a:rPr>
                        <a:t>(0.0001)***</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52093632"/>
                  </a:ext>
                </a:extLst>
              </a:tr>
              <a:tr h="158712">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dirty="0">
                        <a:solidFill>
                          <a:srgbClr val="000000"/>
                        </a:solidFill>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91391532"/>
                  </a:ext>
                </a:extLst>
              </a:tr>
            </a:tbl>
          </a:graphicData>
        </a:graphic>
      </p:graphicFrame>
    </p:spTree>
    <p:extLst>
      <p:ext uri="{BB962C8B-B14F-4D97-AF65-F5344CB8AC3E}">
        <p14:creationId xmlns:p14="http://schemas.microsoft.com/office/powerpoint/2010/main" val="2398669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65BCBA8F-F647-00C4-642B-927E0DF84B13}"/>
              </a:ext>
            </a:extLst>
          </p:cNvPr>
          <p:cNvGraphicFramePr>
            <a:graphicFrameLocks noGrp="1"/>
          </p:cNvGraphicFramePr>
          <p:nvPr>
            <p:ph idx="1"/>
            <p:extLst>
              <p:ext uri="{D42A27DB-BD31-4B8C-83A1-F6EECF244321}">
                <p14:modId xmlns:p14="http://schemas.microsoft.com/office/powerpoint/2010/main" val="646614814"/>
              </p:ext>
            </p:extLst>
          </p:nvPr>
        </p:nvGraphicFramePr>
        <p:xfrm>
          <a:off x="242048" y="343166"/>
          <a:ext cx="11537576" cy="6216904"/>
        </p:xfrm>
        <a:graphic>
          <a:graphicData uri="http://schemas.openxmlformats.org/drawingml/2006/table">
            <a:tbl>
              <a:tblPr firstRow="1" firstCol="1" bandRow="1">
                <a:tableStyleId>{7DF18680-E054-41AD-8BC1-D1AEF772440D}</a:tableStyleId>
              </a:tblPr>
              <a:tblGrid>
                <a:gridCol w="2465841">
                  <a:extLst>
                    <a:ext uri="{9D8B030D-6E8A-4147-A177-3AD203B41FA5}">
                      <a16:colId xmlns:a16="http://schemas.microsoft.com/office/drawing/2014/main" val="1273793543"/>
                    </a:ext>
                  </a:extLst>
                </a:gridCol>
                <a:gridCol w="1591118">
                  <a:extLst>
                    <a:ext uri="{9D8B030D-6E8A-4147-A177-3AD203B41FA5}">
                      <a16:colId xmlns:a16="http://schemas.microsoft.com/office/drawing/2014/main" val="2279511107"/>
                    </a:ext>
                  </a:extLst>
                </a:gridCol>
                <a:gridCol w="1432793">
                  <a:extLst>
                    <a:ext uri="{9D8B030D-6E8A-4147-A177-3AD203B41FA5}">
                      <a16:colId xmlns:a16="http://schemas.microsoft.com/office/drawing/2014/main" val="3007689612"/>
                    </a:ext>
                  </a:extLst>
                </a:gridCol>
                <a:gridCol w="1450759">
                  <a:extLst>
                    <a:ext uri="{9D8B030D-6E8A-4147-A177-3AD203B41FA5}">
                      <a16:colId xmlns:a16="http://schemas.microsoft.com/office/drawing/2014/main" val="534539076"/>
                    </a:ext>
                  </a:extLst>
                </a:gridCol>
                <a:gridCol w="1573152">
                  <a:extLst>
                    <a:ext uri="{9D8B030D-6E8A-4147-A177-3AD203B41FA5}">
                      <a16:colId xmlns:a16="http://schemas.microsoft.com/office/drawing/2014/main" val="271183722"/>
                    </a:ext>
                  </a:extLst>
                </a:gridCol>
                <a:gridCol w="1592242">
                  <a:extLst>
                    <a:ext uri="{9D8B030D-6E8A-4147-A177-3AD203B41FA5}">
                      <a16:colId xmlns:a16="http://schemas.microsoft.com/office/drawing/2014/main" val="4102704604"/>
                    </a:ext>
                  </a:extLst>
                </a:gridCol>
                <a:gridCol w="1431671">
                  <a:extLst>
                    <a:ext uri="{9D8B030D-6E8A-4147-A177-3AD203B41FA5}">
                      <a16:colId xmlns:a16="http://schemas.microsoft.com/office/drawing/2014/main" val="1661150970"/>
                    </a:ext>
                  </a:extLst>
                </a:gridCol>
              </a:tblGrid>
              <a:tr h="191357">
                <a:tc>
                  <a:txBody>
                    <a:bodyPr/>
                    <a:lstStyle/>
                    <a:p>
                      <a:pPr algn="ctr">
                        <a:lnSpc>
                          <a:spcPct val="150000"/>
                        </a:lnSpc>
                        <a:spcAft>
                          <a:spcPts val="800"/>
                        </a:spcAft>
                        <a:buNone/>
                      </a:pPr>
                      <a:r>
                        <a:rPr lang="fr-FR" sz="1000">
                          <a:effectLst/>
                        </a:rPr>
                        <a:t>Variables</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Modèle 1</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Modele2</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Modèle 3</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Modèle 4</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Modèle 5</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Modèle 6</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89016202"/>
                  </a:ext>
                </a:extLst>
              </a:tr>
              <a:tr h="502119">
                <a:tc>
                  <a:txBody>
                    <a:bodyPr/>
                    <a:lstStyle/>
                    <a:p>
                      <a:pPr algn="ctr">
                        <a:lnSpc>
                          <a:spcPct val="150000"/>
                        </a:lnSpc>
                        <a:spcAft>
                          <a:spcPts val="800"/>
                        </a:spcAft>
                        <a:buNone/>
                      </a:pPr>
                      <a:r>
                        <a:rPr lang="fr-FR" sz="1000" dirty="0">
                          <a:effectLst/>
                        </a:rPr>
                        <a:t>DOUVERT</a:t>
                      </a:r>
                      <a:endParaRPr lang="fr-FR"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dirty="0">
                          <a:effectLst/>
                        </a:rPr>
                        <a:t>0.068057</a:t>
                      </a:r>
                      <a:endParaRPr lang="fr-FR" sz="1100" dirty="0">
                        <a:effectLst/>
                      </a:endParaRPr>
                    </a:p>
                    <a:p>
                      <a:pPr algn="ctr">
                        <a:lnSpc>
                          <a:spcPct val="150000"/>
                        </a:lnSpc>
                        <a:spcAft>
                          <a:spcPts val="800"/>
                        </a:spcAft>
                        <a:buNone/>
                      </a:pPr>
                      <a:r>
                        <a:rPr lang="fr-FR" sz="1000" dirty="0">
                          <a:effectLst/>
                        </a:rPr>
                        <a:t>(0.0915)*</a:t>
                      </a:r>
                      <a:endParaRPr lang="fr-FR"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0.108435</a:t>
                      </a:r>
                      <a:endParaRPr lang="fr-FR" sz="1100">
                        <a:effectLst/>
                      </a:endParaRPr>
                    </a:p>
                    <a:p>
                      <a:pPr algn="ctr">
                        <a:lnSpc>
                          <a:spcPct val="150000"/>
                        </a:lnSpc>
                        <a:spcAft>
                          <a:spcPts val="800"/>
                        </a:spcAft>
                        <a:buNone/>
                      </a:pPr>
                      <a:r>
                        <a:rPr lang="fr-FR" sz="1000">
                          <a:effectLst/>
                        </a:rPr>
                        <a:t>(0.0179)***</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0.063804</a:t>
                      </a:r>
                      <a:endParaRPr lang="fr-FR" sz="1100">
                        <a:effectLst/>
                      </a:endParaRPr>
                    </a:p>
                    <a:p>
                      <a:pPr algn="ctr">
                        <a:lnSpc>
                          <a:spcPct val="150000"/>
                        </a:lnSpc>
                        <a:spcAft>
                          <a:spcPts val="800"/>
                        </a:spcAft>
                        <a:buNone/>
                      </a:pPr>
                      <a:r>
                        <a:rPr lang="fr-FR" sz="1000">
                          <a:effectLst/>
                        </a:rPr>
                        <a:t>(0.1545)</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0.078187</a:t>
                      </a:r>
                      <a:endParaRPr lang="fr-FR" sz="1100">
                        <a:effectLst/>
                      </a:endParaRPr>
                    </a:p>
                    <a:p>
                      <a:pPr algn="ctr">
                        <a:lnSpc>
                          <a:spcPct val="150000"/>
                        </a:lnSpc>
                        <a:spcAft>
                          <a:spcPts val="800"/>
                        </a:spcAft>
                        <a:buNone/>
                      </a:pPr>
                      <a:r>
                        <a:rPr lang="fr-FR" sz="1000">
                          <a:effectLst/>
                        </a:rPr>
                        <a:t>(0.0589)**</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0.070259</a:t>
                      </a:r>
                      <a:endParaRPr lang="fr-FR" sz="1100">
                        <a:effectLst/>
                      </a:endParaRPr>
                    </a:p>
                    <a:p>
                      <a:pPr algn="ctr">
                        <a:lnSpc>
                          <a:spcPct val="150000"/>
                        </a:lnSpc>
                        <a:spcAft>
                          <a:spcPts val="800"/>
                        </a:spcAft>
                        <a:buNone/>
                      </a:pPr>
                      <a:r>
                        <a:rPr lang="fr-FR" sz="1000">
                          <a:effectLst/>
                        </a:rPr>
                        <a:t>(0.0817)*</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900">
                          <a:effectLst/>
                        </a:rPr>
                        <a:t>0.066567</a:t>
                      </a:r>
                      <a:endParaRPr lang="fr-FR" sz="1100">
                        <a:effectLst/>
                      </a:endParaRPr>
                    </a:p>
                    <a:p>
                      <a:pPr algn="ctr">
                        <a:lnSpc>
                          <a:spcPct val="150000"/>
                        </a:lnSpc>
                        <a:spcAft>
                          <a:spcPts val="800"/>
                        </a:spcAft>
                        <a:buNone/>
                      </a:pPr>
                      <a:r>
                        <a:rPr lang="fr-FR" sz="1000">
                          <a:effectLst/>
                        </a:rPr>
                        <a:t>(</a:t>
                      </a:r>
                      <a:r>
                        <a:rPr lang="fr-FR" sz="900">
                          <a:effectLst/>
                        </a:rPr>
                        <a:t>0.0870</a:t>
                      </a:r>
                      <a:r>
                        <a:rPr lang="fr-FR" sz="1000">
                          <a:effectLst/>
                        </a:rPr>
                        <a:t>)*</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37335158"/>
                  </a:ext>
                </a:extLst>
              </a:tr>
              <a:tr h="502119">
                <a:tc>
                  <a:txBody>
                    <a:bodyPr/>
                    <a:lstStyle/>
                    <a:p>
                      <a:pPr algn="ctr">
                        <a:lnSpc>
                          <a:spcPct val="150000"/>
                        </a:lnSpc>
                        <a:spcAft>
                          <a:spcPts val="800"/>
                        </a:spcAft>
                        <a:buNone/>
                      </a:pPr>
                      <a:r>
                        <a:rPr lang="fr-FR" sz="1000">
                          <a:effectLst/>
                        </a:rPr>
                        <a:t>INVPIB</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0.282585 (0.0058) ***</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0.373820</a:t>
                      </a:r>
                      <a:endParaRPr lang="fr-FR" sz="1100">
                        <a:effectLst/>
                      </a:endParaRPr>
                    </a:p>
                    <a:p>
                      <a:pPr algn="ctr">
                        <a:lnSpc>
                          <a:spcPct val="150000"/>
                        </a:lnSpc>
                        <a:spcAft>
                          <a:spcPts val="800"/>
                        </a:spcAft>
                        <a:buNone/>
                      </a:pPr>
                      <a:r>
                        <a:rPr lang="fr-FR" sz="1000">
                          <a:effectLst/>
                        </a:rPr>
                        <a:t>(0.0014)***</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0.331916</a:t>
                      </a:r>
                      <a:endParaRPr lang="fr-FR" sz="1100">
                        <a:effectLst/>
                      </a:endParaRPr>
                    </a:p>
                    <a:p>
                      <a:pPr algn="ctr">
                        <a:lnSpc>
                          <a:spcPct val="150000"/>
                        </a:lnSpc>
                        <a:spcAft>
                          <a:spcPts val="800"/>
                        </a:spcAft>
                        <a:buNone/>
                      </a:pPr>
                      <a:r>
                        <a:rPr lang="fr-FR" sz="1000">
                          <a:effectLst/>
                        </a:rPr>
                        <a:t>(0.0022)***</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0.284791</a:t>
                      </a:r>
                      <a:endParaRPr lang="fr-FR" sz="1100">
                        <a:effectLst/>
                      </a:endParaRPr>
                    </a:p>
                    <a:p>
                      <a:pPr algn="ctr">
                        <a:lnSpc>
                          <a:spcPct val="150000"/>
                        </a:lnSpc>
                        <a:spcAft>
                          <a:spcPts val="800"/>
                        </a:spcAft>
                        <a:buNone/>
                      </a:pPr>
                      <a:r>
                        <a:rPr lang="fr-FR" sz="1000">
                          <a:effectLst/>
                        </a:rPr>
                        <a:t>(0.0075)***</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0.304022</a:t>
                      </a:r>
                      <a:endParaRPr lang="fr-FR" sz="1100">
                        <a:effectLst/>
                      </a:endParaRPr>
                    </a:p>
                    <a:p>
                      <a:pPr algn="ctr">
                        <a:lnSpc>
                          <a:spcPct val="150000"/>
                        </a:lnSpc>
                        <a:spcAft>
                          <a:spcPts val="800"/>
                        </a:spcAft>
                        <a:buNone/>
                      </a:pPr>
                      <a:r>
                        <a:rPr lang="fr-FR" sz="1000">
                          <a:effectLst/>
                        </a:rPr>
                        <a:t>(0.0029)***</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900">
                          <a:effectLst/>
                        </a:rPr>
                        <a:t>0.268869</a:t>
                      </a:r>
                      <a:endParaRPr lang="fr-FR" sz="1100">
                        <a:effectLst/>
                      </a:endParaRPr>
                    </a:p>
                    <a:p>
                      <a:pPr algn="ctr">
                        <a:lnSpc>
                          <a:spcPct val="150000"/>
                        </a:lnSpc>
                        <a:spcAft>
                          <a:spcPts val="800"/>
                        </a:spcAft>
                        <a:buNone/>
                      </a:pPr>
                      <a:r>
                        <a:rPr lang="fr-FR" sz="1000">
                          <a:effectLst/>
                        </a:rPr>
                        <a:t>(</a:t>
                      </a:r>
                      <a:r>
                        <a:rPr lang="fr-FR" sz="900">
                          <a:effectLst/>
                        </a:rPr>
                        <a:t>0.0069</a:t>
                      </a:r>
                      <a:r>
                        <a:rPr lang="fr-FR" sz="1000">
                          <a:effectLst/>
                        </a:rPr>
                        <a:t>)***</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63518899"/>
                  </a:ext>
                </a:extLst>
              </a:tr>
              <a:tr h="502119">
                <a:tc>
                  <a:txBody>
                    <a:bodyPr/>
                    <a:lstStyle/>
                    <a:p>
                      <a:pPr algn="ctr">
                        <a:lnSpc>
                          <a:spcPct val="150000"/>
                        </a:lnSpc>
                        <a:spcAft>
                          <a:spcPts val="800"/>
                        </a:spcAft>
                        <a:buNone/>
                      </a:pPr>
                      <a:r>
                        <a:rPr lang="fr-FR" sz="1000">
                          <a:effectLst/>
                        </a:rPr>
                        <a:t>DS</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0.665774</a:t>
                      </a:r>
                      <a:endParaRPr lang="fr-FR" sz="1100">
                        <a:effectLst/>
                      </a:endParaRPr>
                    </a:p>
                    <a:p>
                      <a:pPr algn="ctr">
                        <a:lnSpc>
                          <a:spcPct val="150000"/>
                        </a:lnSpc>
                        <a:spcAft>
                          <a:spcPts val="800"/>
                        </a:spcAft>
                        <a:buNone/>
                      </a:pPr>
                      <a:r>
                        <a:rPr lang="fr-FR" sz="1000">
                          <a:effectLst/>
                        </a:rPr>
                        <a:t>(0.0160)***</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-0.675935</a:t>
                      </a:r>
                      <a:endParaRPr lang="fr-FR" sz="1100">
                        <a:effectLst/>
                      </a:endParaRPr>
                    </a:p>
                    <a:p>
                      <a:pPr algn="ctr">
                        <a:lnSpc>
                          <a:spcPct val="150000"/>
                        </a:lnSpc>
                        <a:spcAft>
                          <a:spcPts val="800"/>
                        </a:spcAft>
                        <a:buNone/>
                      </a:pPr>
                      <a:r>
                        <a:rPr lang="fr-FR" sz="1000">
                          <a:effectLst/>
                        </a:rPr>
                        <a:t>(0.0636)*</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-0.686226</a:t>
                      </a:r>
                      <a:endParaRPr lang="fr-FR" sz="1100">
                        <a:effectLst/>
                      </a:endParaRPr>
                    </a:p>
                    <a:p>
                      <a:pPr algn="ctr">
                        <a:lnSpc>
                          <a:spcPct val="150000"/>
                        </a:lnSpc>
                        <a:spcAft>
                          <a:spcPts val="800"/>
                        </a:spcAft>
                        <a:buNone/>
                      </a:pPr>
                      <a:r>
                        <a:rPr lang="fr-FR" sz="1000">
                          <a:effectLst/>
                        </a:rPr>
                        <a:t>(0.0228)**</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-0.697443</a:t>
                      </a:r>
                      <a:endParaRPr lang="fr-FR" sz="1100">
                        <a:effectLst/>
                      </a:endParaRPr>
                    </a:p>
                    <a:p>
                      <a:pPr algn="ctr">
                        <a:lnSpc>
                          <a:spcPct val="150000"/>
                        </a:lnSpc>
                        <a:spcAft>
                          <a:spcPts val="800"/>
                        </a:spcAft>
                        <a:buNone/>
                      </a:pPr>
                      <a:r>
                        <a:rPr lang="fr-FR" sz="1000">
                          <a:effectLst/>
                        </a:rPr>
                        <a:t>(0.0163)**</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-0.816831</a:t>
                      </a:r>
                      <a:endParaRPr lang="fr-FR" sz="1100">
                        <a:effectLst/>
                      </a:endParaRPr>
                    </a:p>
                    <a:p>
                      <a:pPr algn="ctr">
                        <a:lnSpc>
                          <a:spcPct val="150000"/>
                        </a:lnSpc>
                        <a:spcAft>
                          <a:spcPts val="800"/>
                        </a:spcAft>
                        <a:buNone/>
                      </a:pPr>
                      <a:r>
                        <a:rPr lang="fr-FR" sz="1000">
                          <a:effectLst/>
                        </a:rPr>
                        <a:t>(0.0055)***</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900">
                          <a:effectLst/>
                        </a:rPr>
                        <a:t>-0.741675</a:t>
                      </a:r>
                      <a:endParaRPr lang="fr-FR" sz="1100">
                        <a:effectLst/>
                      </a:endParaRPr>
                    </a:p>
                    <a:p>
                      <a:pPr algn="ctr">
                        <a:lnSpc>
                          <a:spcPct val="150000"/>
                        </a:lnSpc>
                        <a:spcAft>
                          <a:spcPts val="800"/>
                        </a:spcAft>
                        <a:buNone/>
                      </a:pPr>
                      <a:r>
                        <a:rPr lang="fr-FR" sz="1000">
                          <a:effectLst/>
                        </a:rPr>
                        <a:t>(</a:t>
                      </a:r>
                      <a:r>
                        <a:rPr lang="fr-FR" sz="900">
                          <a:effectLst/>
                        </a:rPr>
                        <a:t>0.0069</a:t>
                      </a:r>
                      <a:r>
                        <a:rPr lang="fr-FR" sz="1000">
                          <a:effectLst/>
                        </a:rPr>
                        <a:t>)***</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13528800"/>
                  </a:ext>
                </a:extLst>
              </a:tr>
              <a:tr h="502119">
                <a:tc>
                  <a:txBody>
                    <a:bodyPr/>
                    <a:lstStyle/>
                    <a:p>
                      <a:pPr algn="ctr">
                        <a:lnSpc>
                          <a:spcPct val="150000"/>
                        </a:lnSpc>
                        <a:spcAft>
                          <a:spcPts val="800"/>
                        </a:spcAft>
                        <a:buNone/>
                      </a:pPr>
                      <a:r>
                        <a:rPr lang="fr-FR" sz="1000" dirty="0">
                          <a:effectLst/>
                        </a:rPr>
                        <a:t>INF</a:t>
                      </a:r>
                      <a:endParaRPr lang="fr-FR"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-0.342859</a:t>
                      </a:r>
                      <a:endParaRPr lang="fr-FR" sz="1100">
                        <a:effectLst/>
                      </a:endParaRPr>
                    </a:p>
                    <a:p>
                      <a:pPr algn="ctr">
                        <a:lnSpc>
                          <a:spcPct val="150000"/>
                        </a:lnSpc>
                        <a:spcAft>
                          <a:spcPts val="800"/>
                        </a:spcAft>
                        <a:buNone/>
                      </a:pPr>
                      <a:r>
                        <a:rPr lang="fr-FR" sz="1000">
                          <a:effectLst/>
                        </a:rPr>
                        <a:t>(0.0727)</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-0.174779</a:t>
                      </a:r>
                      <a:endParaRPr lang="fr-FR" sz="1100">
                        <a:effectLst/>
                      </a:endParaRPr>
                    </a:p>
                    <a:p>
                      <a:pPr algn="ctr">
                        <a:lnSpc>
                          <a:spcPct val="150000"/>
                        </a:lnSpc>
                        <a:spcAft>
                          <a:spcPts val="800"/>
                        </a:spcAft>
                        <a:buNone/>
                      </a:pPr>
                      <a:r>
                        <a:rPr lang="fr-FR" sz="1000">
                          <a:effectLst/>
                        </a:rPr>
                        <a:t>(0.4079)</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-0.286179</a:t>
                      </a:r>
                      <a:endParaRPr lang="fr-FR" sz="1100">
                        <a:effectLst/>
                      </a:endParaRPr>
                    </a:p>
                    <a:p>
                      <a:pPr algn="ctr">
                        <a:lnSpc>
                          <a:spcPct val="150000"/>
                        </a:lnSpc>
                        <a:spcAft>
                          <a:spcPts val="800"/>
                        </a:spcAft>
                        <a:buNone/>
                      </a:pPr>
                      <a:r>
                        <a:rPr lang="fr-FR" sz="1000">
                          <a:effectLst/>
                        </a:rPr>
                        <a:t>(0.1552)</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-0.405701</a:t>
                      </a:r>
                      <a:endParaRPr lang="fr-FR" sz="1100">
                        <a:effectLst/>
                      </a:endParaRPr>
                    </a:p>
                    <a:p>
                      <a:pPr algn="ctr">
                        <a:lnSpc>
                          <a:spcPct val="150000"/>
                        </a:lnSpc>
                        <a:spcAft>
                          <a:spcPts val="800"/>
                        </a:spcAft>
                        <a:buNone/>
                      </a:pPr>
                      <a:r>
                        <a:rPr lang="fr-FR" sz="1000">
                          <a:effectLst/>
                        </a:rPr>
                        <a:t>(0.0503)</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-0.342402</a:t>
                      </a:r>
                      <a:endParaRPr lang="fr-FR" sz="1100">
                        <a:effectLst/>
                      </a:endParaRPr>
                    </a:p>
                    <a:p>
                      <a:pPr algn="ctr">
                        <a:lnSpc>
                          <a:spcPct val="150000"/>
                        </a:lnSpc>
                        <a:spcAft>
                          <a:spcPts val="800"/>
                        </a:spcAft>
                        <a:buNone/>
                      </a:pPr>
                      <a:r>
                        <a:rPr lang="fr-FR" sz="1000">
                          <a:effectLst/>
                        </a:rPr>
                        <a:t>(0.0742)</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900">
                          <a:effectLst/>
                        </a:rPr>
                        <a:t>-0.350192</a:t>
                      </a:r>
                      <a:endParaRPr lang="fr-FR" sz="1100">
                        <a:effectLst/>
                      </a:endParaRPr>
                    </a:p>
                    <a:p>
                      <a:pPr algn="ctr">
                        <a:lnSpc>
                          <a:spcPct val="150000"/>
                        </a:lnSpc>
                        <a:spcAft>
                          <a:spcPts val="800"/>
                        </a:spcAft>
                        <a:buNone/>
                      </a:pPr>
                      <a:r>
                        <a:rPr lang="fr-FR" sz="1000">
                          <a:effectLst/>
                        </a:rPr>
                        <a:t>(</a:t>
                      </a:r>
                      <a:r>
                        <a:rPr lang="fr-FR" sz="900">
                          <a:effectLst/>
                        </a:rPr>
                        <a:t>0.0582</a:t>
                      </a:r>
                      <a:r>
                        <a:rPr lang="fr-FR" sz="1000">
                          <a:effectLst/>
                        </a:rPr>
                        <a:t>)*</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94756143"/>
                  </a:ext>
                </a:extLst>
              </a:tr>
              <a:tr h="502119">
                <a:tc>
                  <a:txBody>
                    <a:bodyPr/>
                    <a:lstStyle/>
                    <a:p>
                      <a:pPr algn="ctr">
                        <a:lnSpc>
                          <a:spcPct val="150000"/>
                        </a:lnSpc>
                        <a:spcAft>
                          <a:spcPts val="800"/>
                        </a:spcAft>
                        <a:buNone/>
                      </a:pPr>
                      <a:r>
                        <a:rPr lang="fr-FR" sz="1000">
                          <a:effectLst/>
                        </a:rPr>
                        <a:t>TS</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0.081180</a:t>
                      </a:r>
                      <a:endParaRPr lang="fr-FR" sz="1100">
                        <a:effectLst/>
                      </a:endParaRPr>
                    </a:p>
                    <a:p>
                      <a:pPr algn="ctr">
                        <a:lnSpc>
                          <a:spcPct val="150000"/>
                        </a:lnSpc>
                        <a:spcAft>
                          <a:spcPts val="800"/>
                        </a:spcAft>
                        <a:buNone/>
                      </a:pPr>
                      <a:r>
                        <a:rPr lang="fr-FR" sz="1000">
                          <a:effectLst/>
                        </a:rPr>
                        <a:t>(0.3229)</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0.143403</a:t>
                      </a:r>
                      <a:endParaRPr lang="fr-FR" sz="1100">
                        <a:effectLst/>
                      </a:endParaRPr>
                    </a:p>
                    <a:p>
                      <a:pPr algn="ctr">
                        <a:lnSpc>
                          <a:spcPct val="150000"/>
                        </a:lnSpc>
                        <a:spcAft>
                          <a:spcPts val="800"/>
                        </a:spcAft>
                        <a:buNone/>
                      </a:pPr>
                      <a:r>
                        <a:rPr lang="fr-FR" sz="1000">
                          <a:effectLst/>
                        </a:rPr>
                        <a:t>(0.1541)</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0.129460</a:t>
                      </a:r>
                      <a:endParaRPr lang="fr-FR" sz="1100">
                        <a:effectLst/>
                      </a:endParaRPr>
                    </a:p>
                    <a:p>
                      <a:pPr algn="ctr">
                        <a:lnSpc>
                          <a:spcPct val="150000"/>
                        </a:lnSpc>
                        <a:spcAft>
                          <a:spcPts val="800"/>
                        </a:spcAft>
                        <a:buNone/>
                      </a:pPr>
                      <a:r>
                        <a:rPr lang="fr-FR" sz="1000">
                          <a:effectLst/>
                        </a:rPr>
                        <a:t>(0.1474)</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0.099054</a:t>
                      </a:r>
                      <a:endParaRPr lang="fr-FR" sz="1100">
                        <a:effectLst/>
                      </a:endParaRPr>
                    </a:p>
                    <a:p>
                      <a:pPr algn="ctr">
                        <a:lnSpc>
                          <a:spcPct val="150000"/>
                        </a:lnSpc>
                        <a:spcAft>
                          <a:spcPts val="800"/>
                        </a:spcAft>
                        <a:buNone/>
                      </a:pPr>
                      <a:r>
                        <a:rPr lang="fr-FR" sz="1000">
                          <a:effectLst/>
                        </a:rPr>
                        <a:t>(0.2455)</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0.122637</a:t>
                      </a:r>
                      <a:endParaRPr lang="fr-FR" sz="1100">
                        <a:effectLst/>
                      </a:endParaRPr>
                    </a:p>
                    <a:p>
                      <a:pPr algn="ctr">
                        <a:lnSpc>
                          <a:spcPct val="150000"/>
                        </a:lnSpc>
                        <a:spcAft>
                          <a:spcPts val="800"/>
                        </a:spcAft>
                        <a:buNone/>
                      </a:pPr>
                      <a:r>
                        <a:rPr lang="fr-FR" sz="1000">
                          <a:effectLst/>
                        </a:rPr>
                        <a:t>(0.1418)</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900">
                          <a:effectLst/>
                        </a:rPr>
                        <a:t>0.071438</a:t>
                      </a:r>
                      <a:endParaRPr lang="fr-FR" sz="1100">
                        <a:effectLst/>
                      </a:endParaRPr>
                    </a:p>
                    <a:p>
                      <a:pPr algn="ctr">
                        <a:lnSpc>
                          <a:spcPct val="150000"/>
                        </a:lnSpc>
                        <a:spcAft>
                          <a:spcPts val="800"/>
                        </a:spcAft>
                        <a:buNone/>
                      </a:pPr>
                      <a:r>
                        <a:rPr lang="fr-FR" sz="1000">
                          <a:effectLst/>
                        </a:rPr>
                        <a:t>(</a:t>
                      </a:r>
                      <a:r>
                        <a:rPr lang="fr-FR" sz="900">
                          <a:effectLst/>
                        </a:rPr>
                        <a:t>0.3703</a:t>
                      </a:r>
                      <a:r>
                        <a:rPr lang="fr-FR" sz="1000">
                          <a:effectLst/>
                        </a:rPr>
                        <a:t>)</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29778491"/>
                  </a:ext>
                </a:extLst>
              </a:tr>
              <a:tr h="502119">
                <a:tc>
                  <a:txBody>
                    <a:bodyPr/>
                    <a:lstStyle/>
                    <a:p>
                      <a:pPr algn="ctr">
                        <a:lnSpc>
                          <a:spcPct val="150000"/>
                        </a:lnSpc>
                        <a:spcAft>
                          <a:spcPts val="800"/>
                        </a:spcAft>
                        <a:buNone/>
                      </a:pPr>
                      <a:r>
                        <a:rPr lang="fr-FR" sz="1000">
                          <a:effectLst/>
                        </a:rPr>
                        <a:t>VA</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-6.902654</a:t>
                      </a:r>
                      <a:endParaRPr lang="fr-FR" sz="1100">
                        <a:effectLst/>
                      </a:endParaRPr>
                    </a:p>
                    <a:p>
                      <a:pPr algn="ctr">
                        <a:lnSpc>
                          <a:spcPct val="150000"/>
                        </a:lnSpc>
                        <a:spcAft>
                          <a:spcPts val="800"/>
                        </a:spcAft>
                        <a:buNone/>
                      </a:pPr>
                      <a:r>
                        <a:rPr lang="fr-FR" sz="1000">
                          <a:effectLst/>
                        </a:rPr>
                        <a:t>(0.0002)***</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8175322"/>
                  </a:ext>
                </a:extLst>
              </a:tr>
              <a:tr h="502119">
                <a:tc>
                  <a:txBody>
                    <a:bodyPr/>
                    <a:lstStyle/>
                    <a:p>
                      <a:pPr algn="ctr">
                        <a:lnSpc>
                          <a:spcPct val="150000"/>
                        </a:lnSpc>
                        <a:spcAft>
                          <a:spcPts val="800"/>
                        </a:spcAft>
                        <a:buNone/>
                      </a:pPr>
                      <a:r>
                        <a:rPr lang="fr-FR" sz="1000">
                          <a:effectLst/>
                        </a:rPr>
                        <a:t>PS</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-2.198916</a:t>
                      </a:r>
                      <a:endParaRPr lang="fr-FR" sz="1100">
                        <a:effectLst/>
                      </a:endParaRPr>
                    </a:p>
                    <a:p>
                      <a:pPr algn="ctr">
                        <a:lnSpc>
                          <a:spcPct val="150000"/>
                        </a:lnSpc>
                        <a:spcAft>
                          <a:spcPts val="800"/>
                        </a:spcAft>
                        <a:buNone/>
                      </a:pPr>
                      <a:r>
                        <a:rPr lang="fr-FR" sz="1000">
                          <a:effectLst/>
                        </a:rPr>
                        <a:t>(0.1044)</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11220689"/>
                  </a:ext>
                </a:extLst>
              </a:tr>
              <a:tr h="502119">
                <a:tc>
                  <a:txBody>
                    <a:bodyPr/>
                    <a:lstStyle/>
                    <a:p>
                      <a:pPr algn="ctr">
                        <a:lnSpc>
                          <a:spcPct val="150000"/>
                        </a:lnSpc>
                        <a:spcAft>
                          <a:spcPts val="800"/>
                        </a:spcAft>
                        <a:buNone/>
                      </a:pPr>
                      <a:r>
                        <a:rPr lang="fr-FR" sz="1000">
                          <a:effectLst/>
                        </a:rPr>
                        <a:t>GE</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-5.565760</a:t>
                      </a:r>
                      <a:endParaRPr lang="fr-FR" sz="1100">
                        <a:effectLst/>
                      </a:endParaRPr>
                    </a:p>
                    <a:p>
                      <a:pPr algn="ctr">
                        <a:lnSpc>
                          <a:spcPct val="150000"/>
                        </a:lnSpc>
                        <a:spcAft>
                          <a:spcPts val="800"/>
                        </a:spcAft>
                        <a:buNone/>
                      </a:pPr>
                      <a:r>
                        <a:rPr lang="fr-FR" sz="1000">
                          <a:effectLst/>
                        </a:rPr>
                        <a:t>(0.0034)***</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29139643"/>
                  </a:ext>
                </a:extLst>
              </a:tr>
              <a:tr h="502119">
                <a:tc>
                  <a:txBody>
                    <a:bodyPr/>
                    <a:lstStyle/>
                    <a:p>
                      <a:pPr algn="ctr">
                        <a:lnSpc>
                          <a:spcPct val="150000"/>
                        </a:lnSpc>
                        <a:spcAft>
                          <a:spcPts val="800"/>
                        </a:spcAft>
                        <a:buNone/>
                      </a:pPr>
                      <a:r>
                        <a:rPr lang="fr-FR" sz="1000">
                          <a:effectLst/>
                        </a:rPr>
                        <a:t>RQ</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-7.249897</a:t>
                      </a:r>
                      <a:endParaRPr lang="fr-FR" sz="1100">
                        <a:effectLst/>
                      </a:endParaRPr>
                    </a:p>
                    <a:p>
                      <a:pPr algn="ctr">
                        <a:lnSpc>
                          <a:spcPct val="150000"/>
                        </a:lnSpc>
                        <a:spcAft>
                          <a:spcPts val="800"/>
                        </a:spcAft>
                        <a:buNone/>
                      </a:pPr>
                      <a:r>
                        <a:rPr lang="fr-FR" sz="1000">
                          <a:effectLst/>
                        </a:rPr>
                        <a:t>(0.0009)***</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72225130"/>
                  </a:ext>
                </a:extLst>
              </a:tr>
              <a:tr h="502119">
                <a:tc>
                  <a:txBody>
                    <a:bodyPr/>
                    <a:lstStyle/>
                    <a:p>
                      <a:pPr algn="ctr">
                        <a:lnSpc>
                          <a:spcPct val="150000"/>
                        </a:lnSpc>
                        <a:spcAft>
                          <a:spcPts val="800"/>
                        </a:spcAft>
                        <a:buNone/>
                      </a:pPr>
                      <a:r>
                        <a:rPr lang="fr-FR" sz="1000">
                          <a:effectLst/>
                        </a:rPr>
                        <a:t>RL</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1000">
                          <a:effectLst/>
                        </a:rPr>
                        <a:t>-6.352079</a:t>
                      </a:r>
                      <a:endParaRPr lang="fr-FR" sz="1100">
                        <a:effectLst/>
                      </a:endParaRPr>
                    </a:p>
                    <a:p>
                      <a:pPr algn="ctr">
                        <a:lnSpc>
                          <a:spcPct val="150000"/>
                        </a:lnSpc>
                        <a:spcAft>
                          <a:spcPts val="800"/>
                        </a:spcAft>
                        <a:buNone/>
                      </a:pPr>
                      <a:r>
                        <a:rPr lang="fr-FR" sz="1000">
                          <a:effectLst/>
                        </a:rPr>
                        <a:t>(0.0003)***</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2650113"/>
                  </a:ext>
                </a:extLst>
              </a:tr>
              <a:tr h="480604">
                <a:tc>
                  <a:txBody>
                    <a:bodyPr/>
                    <a:lstStyle/>
                    <a:p>
                      <a:pPr algn="ctr">
                        <a:lnSpc>
                          <a:spcPct val="150000"/>
                        </a:lnSpc>
                        <a:spcAft>
                          <a:spcPts val="800"/>
                        </a:spcAft>
                        <a:buNone/>
                      </a:pPr>
                      <a:r>
                        <a:rPr lang="fr-FR" sz="1000">
                          <a:effectLst/>
                        </a:rPr>
                        <a:t>CC</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buNone/>
                      </a:pPr>
                      <a:r>
                        <a:rPr lang="fr-FR" sz="900">
                          <a:effectLst/>
                        </a:rPr>
                        <a:t>-7.505610</a:t>
                      </a:r>
                      <a:endParaRPr lang="fr-FR" sz="1100">
                        <a:effectLst/>
                      </a:endParaRPr>
                    </a:p>
                    <a:p>
                      <a:pPr algn="ctr">
                        <a:lnSpc>
                          <a:spcPct val="150000"/>
                        </a:lnSpc>
                        <a:spcAft>
                          <a:spcPts val="800"/>
                        </a:spcAft>
                        <a:buNone/>
                      </a:pPr>
                      <a:r>
                        <a:rPr lang="fr-FR" sz="1000">
                          <a:effectLst/>
                        </a:rPr>
                        <a:t>(0.0001)***</a:t>
                      </a:r>
                      <a:endParaRPr lang="fr-FR"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52093632"/>
                  </a:ext>
                </a:extLst>
              </a:tr>
              <a:tr h="158712">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a:solidFill>
                          <a:srgbClr val="000000"/>
                        </a:solidFill>
                        <a:effectLst/>
                        <a:latin typeface="Calibri" panose="020F0502020204030204" pitchFamily="34" charset="0"/>
                        <a:cs typeface="Times New Roman" panose="02020603050405020304" pitchFamily="18" charset="0"/>
                      </a:endParaRPr>
                    </a:p>
                  </a:txBody>
                  <a:tcPr marL="68580" marR="68580" marT="0" marB="0"/>
                </a:tc>
                <a:tc>
                  <a:txBody>
                    <a:bodyPr/>
                    <a:lstStyle/>
                    <a:p>
                      <a:pPr algn="l">
                        <a:buNone/>
                      </a:pPr>
                      <a:endParaRPr lang="fr-FR" sz="1100" dirty="0">
                        <a:solidFill>
                          <a:srgbClr val="000000"/>
                        </a:solidFill>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91391532"/>
                  </a:ext>
                </a:extLst>
              </a:tr>
            </a:tbl>
          </a:graphicData>
        </a:graphic>
      </p:graphicFrame>
    </p:spTree>
    <p:extLst>
      <p:ext uri="{BB962C8B-B14F-4D97-AF65-F5344CB8AC3E}">
        <p14:creationId xmlns:p14="http://schemas.microsoft.com/office/powerpoint/2010/main" val="2124387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8A2A25-5982-A6B8-6CC2-C14BF86D8652}"/>
              </a:ext>
            </a:extLst>
          </p:cNvPr>
          <p:cNvSpPr>
            <a:spLocks noGrp="1"/>
          </p:cNvSpPr>
          <p:nvPr>
            <p:ph type="title"/>
          </p:nvPr>
        </p:nvSpPr>
        <p:spPr/>
        <p:txBody>
          <a:bodyPr/>
          <a:lstStyle/>
          <a:p>
            <a:pPr algn="ctr"/>
            <a:endParaRPr lang="fr-FR" dirty="0"/>
          </a:p>
        </p:txBody>
      </p:sp>
      <p:sp>
        <p:nvSpPr>
          <p:cNvPr id="3" name="Espace réservé du contenu 2">
            <a:extLst>
              <a:ext uri="{FF2B5EF4-FFF2-40B4-BE49-F238E27FC236}">
                <a16:creationId xmlns:a16="http://schemas.microsoft.com/office/drawing/2014/main" id="{645EFBD8-D380-A99E-A19E-2DEC6EC49155}"/>
              </a:ext>
            </a:extLst>
          </p:cNvPr>
          <p:cNvSpPr>
            <a:spLocks noGrp="1"/>
          </p:cNvSpPr>
          <p:nvPr>
            <p:ph idx="1"/>
          </p:nvPr>
        </p:nvSpPr>
        <p:spPr>
          <a:xfrm>
            <a:off x="188259" y="1353671"/>
            <a:ext cx="11609294" cy="5271247"/>
          </a:xfrm>
        </p:spPr>
        <p:txBody>
          <a:bodyPr>
            <a:normAutofit fontScale="92500" lnSpcReduction="10000"/>
          </a:bodyPr>
          <a:lstStyle/>
          <a:p>
            <a:pPr>
              <a:lnSpc>
                <a:spcPct val="150000"/>
              </a:lnSpc>
            </a:pPr>
            <a:r>
              <a:rPr lang="fr-FR" dirty="0"/>
              <a:t>Les estimations en panel least squares montrent que les </a:t>
            </a:r>
            <a:r>
              <a:rPr lang="fr-FR" b="1" dirty="0"/>
              <a:t>indicateurs de gouvernance influencent négativement la croissance économique</a:t>
            </a:r>
            <a:r>
              <a:rPr lang="fr-FR" dirty="0"/>
              <a:t> dans la zone CEMAC.</a:t>
            </a:r>
          </a:p>
          <a:p>
            <a:pPr>
              <a:lnSpc>
                <a:spcPct val="150000"/>
              </a:lnSpc>
            </a:pPr>
            <a:r>
              <a:rPr lang="fr-FR" dirty="0"/>
              <a:t>·  L’</a:t>
            </a:r>
            <a:r>
              <a:rPr lang="fr-FR" b="1" dirty="0"/>
              <a:t>efficacité du gouvernement (GE)</a:t>
            </a:r>
            <a:r>
              <a:rPr lang="fr-FR" dirty="0"/>
              <a:t> et la </a:t>
            </a:r>
            <a:r>
              <a:rPr lang="fr-FR" b="1" dirty="0"/>
              <a:t>qualité de la régulation (RQ)</a:t>
            </a:r>
            <a:r>
              <a:rPr lang="fr-FR" dirty="0"/>
              <a:t> ont un effet </a:t>
            </a:r>
            <a:r>
              <a:rPr lang="fr-FR" b="1" dirty="0"/>
              <a:t>négatif et significatif</a:t>
            </a:r>
            <a:r>
              <a:rPr lang="fr-FR" dirty="0"/>
              <a:t>, traduisant la faiblesse des politiques publiques et du climat des affaires.</a:t>
            </a:r>
          </a:p>
          <a:p>
            <a:pPr>
              <a:lnSpc>
                <a:spcPct val="150000"/>
              </a:lnSpc>
            </a:pPr>
            <a:r>
              <a:rPr lang="fr-FR" dirty="0"/>
              <a:t>·  L’</a:t>
            </a:r>
            <a:r>
              <a:rPr lang="fr-FR" b="1" dirty="0"/>
              <a:t>État de droit (RL)</a:t>
            </a:r>
            <a:r>
              <a:rPr lang="fr-FR" dirty="0"/>
              <a:t> est également négatif, confirmant la faible confiance dans la justice, la police et le respect des contrats.</a:t>
            </a:r>
          </a:p>
          <a:p>
            <a:pPr>
              <a:lnSpc>
                <a:spcPct val="150000"/>
              </a:lnSpc>
            </a:pPr>
            <a:r>
              <a:rPr lang="fr-FR" dirty="0"/>
              <a:t>·  Le </a:t>
            </a:r>
            <a:r>
              <a:rPr lang="fr-FR" b="1" dirty="0"/>
              <a:t>contrôle de la corruption (CC)</a:t>
            </a:r>
            <a:r>
              <a:rPr lang="fr-FR" dirty="0"/>
              <a:t> a un effet fortement </a:t>
            </a:r>
            <a:r>
              <a:rPr lang="fr-FR" b="1" dirty="0"/>
              <a:t>négatif et significatif</a:t>
            </a:r>
            <a:r>
              <a:rPr lang="fr-FR" dirty="0"/>
              <a:t>, la grande corruption liée aux rentes pétrolières freinant la croissance et accentuant les fuites de capitaux.</a:t>
            </a:r>
          </a:p>
          <a:p>
            <a:pPr>
              <a:lnSpc>
                <a:spcPct val="150000"/>
              </a:lnSpc>
            </a:pPr>
            <a:r>
              <a:rPr lang="fr-FR" dirty="0"/>
              <a:t>·  Enfin, la </a:t>
            </a:r>
            <a:r>
              <a:rPr lang="fr-FR" b="1" dirty="0"/>
              <a:t>voix et la responsabilité (VA)</a:t>
            </a:r>
            <a:r>
              <a:rPr lang="fr-FR" dirty="0"/>
              <a:t> sont négatives, indiquant que les revendications sociales et la faible participation démocratique pèsent sur l’activité économique.</a:t>
            </a:r>
          </a:p>
          <a:p>
            <a:endParaRPr lang="fr-FR" dirty="0"/>
          </a:p>
        </p:txBody>
      </p:sp>
      <p:pic>
        <p:nvPicPr>
          <p:cNvPr id="4" name="Picture 2">
            <a:extLst>
              <a:ext uri="{FF2B5EF4-FFF2-40B4-BE49-F238E27FC236}">
                <a16:creationId xmlns:a16="http://schemas.microsoft.com/office/drawing/2014/main" id="{362E7706-B0A5-0EE9-AA95-57A1398E22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8271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endParaRPr lang="fr-FR" dirty="0"/>
          </a:p>
        </p:txBody>
      </p:sp>
      <p:sp>
        <p:nvSpPr>
          <p:cNvPr id="3" name="Espace réservé du contenu 2"/>
          <p:cNvSpPr>
            <a:spLocks noGrp="1"/>
          </p:cNvSpPr>
          <p:nvPr>
            <p:ph idx="1"/>
          </p:nvPr>
        </p:nvSpPr>
        <p:spPr>
          <a:xfrm>
            <a:off x="390525" y="1352550"/>
            <a:ext cx="11553825" cy="5299262"/>
          </a:xfrm>
        </p:spPr>
        <p:txBody>
          <a:bodyPr>
            <a:normAutofit fontScale="70000" lnSpcReduction="20000"/>
          </a:bodyPr>
          <a:lstStyle/>
          <a:p>
            <a:endParaRPr lang="fr-FR" dirty="0">
              <a:cs typeface="Times New Roman" panose="02020603050405020304" pitchFamily="18" charset="0"/>
            </a:endParaRPr>
          </a:p>
          <a:p>
            <a:pPr algn="ctr"/>
            <a:r>
              <a:rPr lang="fr-FR" sz="4000" dirty="0">
                <a:cs typeface="Times New Roman" panose="02020603050405020304" pitchFamily="18" charset="0"/>
              </a:rPr>
              <a:t>RECOMMANDATIONS</a:t>
            </a:r>
          </a:p>
          <a:p>
            <a:r>
              <a:rPr lang="fr-FR" dirty="0">
                <a:cs typeface="Times New Roman" panose="02020603050405020304" pitchFamily="18" charset="0"/>
              </a:rPr>
              <a:t>Sur la base des résultats obtenus, découlent trois recommandations de politiques économiques :</a:t>
            </a:r>
          </a:p>
          <a:p>
            <a:endParaRPr lang="fr-FR" i="1" dirty="0">
              <a:cs typeface="Times New Roman" panose="02020603050405020304" pitchFamily="18" charset="0"/>
            </a:endParaRPr>
          </a:p>
          <a:p>
            <a:pPr marL="400050" indent="-400050" algn="just">
              <a:lnSpc>
                <a:spcPct val="160000"/>
              </a:lnSpc>
              <a:buAutoNum type="romanLcParenBoth"/>
            </a:pPr>
            <a:r>
              <a:rPr lang="fr-FR" dirty="0">
                <a:cs typeface="Times New Roman" panose="02020603050405020304" pitchFamily="18" charset="0"/>
              </a:rPr>
              <a:t>L’assainissement de l’environnement politico-institutionnel à travers la mise en place des règles qui délimitent et soutiennent, la promotion des politiques de bonne gouvernance visant à réduire les inefficiences institutionnelles, de stimuler la compétitivité dans les systèmes de marché et de garantir la protection des droits de propriété en Afrique Centrale.</a:t>
            </a:r>
            <a:endParaRPr lang="fr-FR" i="1" dirty="0">
              <a:cs typeface="Times New Roman" panose="02020603050405020304" pitchFamily="18" charset="0"/>
            </a:endParaRPr>
          </a:p>
          <a:p>
            <a:pPr marL="400050" indent="-400050" algn="just">
              <a:lnSpc>
                <a:spcPct val="170000"/>
              </a:lnSpc>
              <a:buFont typeface="Wingdings" panose="05000000000000000000" pitchFamily="2" charset="2"/>
              <a:buAutoNum type="romanLcParenBoth"/>
            </a:pPr>
            <a:r>
              <a:rPr lang="fr-FR" dirty="0"/>
              <a:t>La mise en place d’un système fiscal incitatif pour renforcer la capacité attractive des pays la zone vis-à-vis des investissements étrangers et lutter contre l’évasion fiscale.</a:t>
            </a:r>
          </a:p>
          <a:p>
            <a:pPr marL="400050" indent="-400050" algn="just">
              <a:lnSpc>
                <a:spcPct val="160000"/>
              </a:lnSpc>
              <a:buFont typeface="Wingdings" panose="05000000000000000000" pitchFamily="2" charset="2"/>
              <a:buAutoNum type="romanLcParenBoth"/>
            </a:pPr>
            <a:r>
              <a:rPr lang="fr-FR" dirty="0"/>
              <a:t>La lutte contre la corruption car elle porte atteinte au bon fonctionnement des marchés et à l’efficacité de l’administration et de la justice. Elle dégrade l’image de la zone auprès des investisseurs et freine les initiatives d’investissement (faire des transactions et engager des contrats). Ainsi, elle nuit au processus de création de la richesse et de la croissance.</a:t>
            </a:r>
          </a:p>
          <a:p>
            <a:pPr marL="400050" indent="-400050">
              <a:buAutoNum type="romanLcParenBoth"/>
            </a:pPr>
            <a:endParaRPr lang="fr-FR" i="1" dirty="0">
              <a:latin typeface="Times New Roman" panose="02020603050405020304" pitchFamily="18" charset="0"/>
              <a:cs typeface="Times New Roman" panose="02020603050405020304" pitchFamily="18" charset="0"/>
            </a:endParaRPr>
          </a:p>
          <a:p>
            <a:pPr marL="400050" indent="-400050">
              <a:buAutoNum type="romanLcParenBoth"/>
            </a:pPr>
            <a:endParaRPr lang="fr-FR" i="1" dirty="0">
              <a:latin typeface="Times New Roman" panose="02020603050405020304" pitchFamily="18" charset="0"/>
              <a:cs typeface="Times New Roman" panose="02020603050405020304" pitchFamily="18" charset="0"/>
            </a:endParaRPr>
          </a:p>
          <a:p>
            <a:pPr marL="400050" indent="-400050">
              <a:buAutoNum type="romanLcParenBoth"/>
            </a:pPr>
            <a:endParaRPr lang="fr-FR" i="1" dirty="0">
              <a:latin typeface="Times New Roman" panose="02020603050405020304" pitchFamily="18" charset="0"/>
              <a:cs typeface="Times New Roman" panose="02020603050405020304" pitchFamily="18" charset="0"/>
            </a:endParaRPr>
          </a:p>
          <a:p>
            <a:endParaRPr lang="fr-FR" dirty="0"/>
          </a:p>
        </p:txBody>
      </p:sp>
      <p:pic>
        <p:nvPicPr>
          <p:cNvPr id="4" name="Picture 2">
            <a:extLst>
              <a:ext uri="{FF2B5EF4-FFF2-40B4-BE49-F238E27FC236}">
                <a16:creationId xmlns:a16="http://schemas.microsoft.com/office/drawing/2014/main" id="{657CBA51-BFF5-1911-214E-86E6AC2B8E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p:cTn id="43" dur="500" decel="50000" fill="hold">
                                          <p:stCondLst>
                                            <p:cond delay="0"/>
                                          </p:stCondLst>
                                        </p:cTn>
                                        <p:tgtEl>
                                          <p:spTgt spid="3">
                                            <p:txEl>
                                              <p:pRg st="5" end="5"/>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3">
                                            <p:txEl>
                                              <p:pRg st="5" end="5"/>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3">
                                            <p:txEl>
                                              <p:pRg st="5" end="5"/>
                                            </p:txEl>
                                          </p:spTgt>
                                        </p:tgtEl>
                                        <p:attrNameLst>
                                          <p:attrName>ppt_w</p:attrName>
                                        </p:attrNameLst>
                                      </p:cBhvr>
                                      <p:tavLst>
                                        <p:tav tm="0">
                                          <p:val>
                                            <p:strVal val="#ppt_w*.05"/>
                                          </p:val>
                                        </p:tav>
                                        <p:tav tm="100000">
                                          <p:val>
                                            <p:strVal val="#ppt_w"/>
                                          </p:val>
                                        </p:tav>
                                      </p:tavLst>
                                    </p:anim>
                                    <p:anim calcmode="lin" valueType="num">
                                      <p:cBhvr>
                                        <p:cTn id="46" dur="10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3">
                                            <p:txEl>
                                              <p:pRg st="5" end="5"/>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3">
                                            <p:txEl>
                                              <p:pRg st="5" end="5"/>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3">
                                            <p:txEl>
                                              <p:pRg st="5" end="5"/>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500" decel="50000" fill="hold">
                                          <p:stCondLst>
                                            <p:cond delay="0"/>
                                          </p:stCondLst>
                                        </p:cTn>
                                        <p:tgtEl>
                                          <p:spTgt spid="3">
                                            <p:txEl>
                                              <p:pRg st="6" end="6"/>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
                                            <p:txEl>
                                              <p:pRg st="6" end="6"/>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
                                            <p:txEl>
                                              <p:pRg st="6" end="6"/>
                                            </p:txEl>
                                          </p:spTgt>
                                        </p:tgtEl>
                                        <p:attrNameLst>
                                          <p:attrName>ppt_w</p:attrName>
                                        </p:attrNameLst>
                                      </p:cBhvr>
                                      <p:tavLst>
                                        <p:tav tm="0">
                                          <p:val>
                                            <p:strVal val="#ppt_w*.05"/>
                                          </p:val>
                                        </p:tav>
                                        <p:tav tm="100000">
                                          <p:val>
                                            <p:strVal val="#ppt_w"/>
                                          </p:val>
                                        </p:tav>
                                      </p:tavLst>
                                    </p:anim>
                                    <p:anim calcmode="lin" valueType="num">
                                      <p:cBhvr>
                                        <p:cTn id="58" dur="10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
                                            <p:txEl>
                                              <p:pRg st="6" end="6"/>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
                                            <p:txEl>
                                              <p:pRg st="6" end="6"/>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
                                            <p:txEl>
                                              <p:pRg st="6" end="6"/>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04900" y="2292094"/>
            <a:ext cx="10096500" cy="3022856"/>
          </a:xfrm>
        </p:spPr>
        <p:txBody>
          <a:bodyPr>
            <a:normAutofit fontScale="90000"/>
          </a:bodyPr>
          <a:lstStyle/>
          <a:p>
            <a:pPr algn="ctr">
              <a:lnSpc>
                <a:spcPct val="150000"/>
              </a:lnSpc>
            </a:pPr>
            <a:br>
              <a:rPr lang="fr-FR"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Times New Roman" pitchFamily="18" charset="0"/>
                <a:ea typeface="Calibri"/>
                <a:cs typeface="Times New Roman" pitchFamily="18" charset="0"/>
              </a:rPr>
            </a:br>
            <a:r>
              <a:rPr lang="fr-FR"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Times New Roman" pitchFamily="18" charset="0"/>
                <a:ea typeface="Calibri"/>
                <a:cs typeface="Times New Roman" pitchFamily="18" charset="0"/>
              </a:rPr>
              <a:t>MERCI    POUR     VOTRE   AIMABLE     ATTENTION</a:t>
            </a:r>
            <a:br>
              <a:rPr lang="fr-FR"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Times New Roman" pitchFamily="18" charset="0"/>
                <a:ea typeface="Calibri"/>
                <a:cs typeface="Times New Roman" pitchFamily="18" charset="0"/>
              </a:rPr>
            </a:br>
            <a:br>
              <a:rPr lang="fr-FR"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Times New Roman" pitchFamily="18" charset="0"/>
                <a:ea typeface="Calibri"/>
                <a:cs typeface="Times New Roman" pitchFamily="18" charset="0"/>
              </a:rPr>
            </a:br>
            <a:r>
              <a:rPr lang="fr-FR"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Times New Roman" pitchFamily="18" charset="0"/>
                <a:ea typeface="Calibri"/>
                <a:cs typeface="Times New Roman" pitchFamily="18" charset="0"/>
              </a:rPr>
              <a:t>barkarick@yahoo.fr</a:t>
            </a:r>
            <a:br>
              <a:rPr lang="fr-FR"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Times New Roman" pitchFamily="18" charset="0"/>
                <a:ea typeface="Calibri"/>
                <a:cs typeface="Times New Roman" pitchFamily="18" charset="0"/>
              </a:rPr>
            </a:br>
            <a:endParaRPr lang="fr-FR" dirty="0">
              <a:solidFill>
                <a:srgbClr val="FFFF00"/>
              </a:solidFill>
            </a:endParaRPr>
          </a:p>
        </p:txBody>
      </p:sp>
      <p:sp>
        <p:nvSpPr>
          <p:cNvPr id="3" name="Sous-titre 2"/>
          <p:cNvSpPr>
            <a:spLocks noGrp="1"/>
          </p:cNvSpPr>
          <p:nvPr>
            <p:ph type="subTitle" idx="1"/>
          </p:nvPr>
        </p:nvSpPr>
        <p:spPr>
          <a:xfrm>
            <a:off x="1104898" y="5562599"/>
            <a:ext cx="10096501" cy="295275"/>
          </a:xfrm>
        </p:spPr>
        <p:txBody>
          <a:bodyPr>
            <a:normAutofit fontScale="92500" lnSpcReduction="20000"/>
          </a:bodyPr>
          <a:lstStyle/>
          <a:p>
            <a:endParaRPr lang="fr-FR" dirty="0"/>
          </a:p>
        </p:txBody>
      </p:sp>
      <p:pic>
        <p:nvPicPr>
          <p:cNvPr id="4" name="Picture 2">
            <a:extLst>
              <a:ext uri="{FF2B5EF4-FFF2-40B4-BE49-F238E27FC236}">
                <a16:creationId xmlns:a16="http://schemas.microsoft.com/office/drawing/2014/main" id="{9F1F7E7D-B169-A0DB-1991-8FC3BAB7F0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9"/>
            <a:ext cx="12192000" cy="14049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F03431380 (2)">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_9411671_TF03431380_TF03431380.potx" id="{3EB80C2F-3DBD-42BA-8FFE-45D13301C271}" vid="{18AA12EE-0616-4C76-8CBB-BEAD487DA71A}"/>
    </a:ext>
  </a:extLst>
</a:theme>
</file>

<file path=ppt/theme/theme2.xml><?xml version="1.0" encoding="utf-8"?>
<a:theme xmlns:a="http://schemas.openxmlformats.org/drawingml/2006/main" name="Thème Offic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CDDBB83-77C1-4099-A0AA-289882E745E2}">
  <ds:schemaRefs>
    <ds:schemaRef ds:uri="http://schemas.microsoft.com/office/2006/metadata/properties"/>
    <ds:schemaRef ds:uri="http://schemas.microsoft.com/office/infopath/2007/PartnerControls"/>
    <ds:schemaRef ds:uri="4873beb7-5857-4685-be1f-d57550cc96cc"/>
  </ds:schemaRefs>
</ds:datastoreItem>
</file>

<file path=customXml/itemProps2.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1E720F-F05D-4536-9C34-0CFCED65D3B7}">
  <ds:schemaRefs>
    <ds:schemaRef ds:uri="http://schemas.microsoft.com/sharepoint/v3/contenttype/forms"/>
  </ds:schemaRefs>
</ds:datastoreItem>
</file>

<file path=docMetadata/LabelInfo.xml><?xml version="1.0" encoding="utf-8"?>
<clbl:labelList xmlns:clbl="http://schemas.microsoft.com/office/2020/mipLabelMetadata">
  <clbl:label id="{8b77875e-5908-45a0-9cb4-dec9ae074618}" enabled="1" method="Privileged" siteId="{0f9e35db-544f-4f60-bdcc-5ea416e6dc70}" contentBits="0" removed="0"/>
</clbl:labelList>
</file>

<file path=docProps/app.xml><?xml version="1.0" encoding="utf-8"?>
<Properties xmlns="http://schemas.openxmlformats.org/officeDocument/2006/extended-properties" xmlns:vt="http://schemas.openxmlformats.org/officeDocument/2006/docPropsVTypes">
  <Template>Civic</Template>
  <TotalTime>59</TotalTime>
  <Words>1873</Words>
  <Application>Microsoft Office PowerPoint</Application>
  <PresentationFormat>Widescreen</PresentationFormat>
  <Paragraphs>278</Paragraphs>
  <Slides>30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Calibri</vt:lpstr>
      <vt:lpstr>Century Schoolbook</vt:lpstr>
      <vt:lpstr>Euphemia</vt:lpstr>
      <vt:lpstr>Plantagenet Cherokee</vt:lpstr>
      <vt:lpstr>Times New Roman</vt:lpstr>
      <vt:lpstr>Wingdings</vt:lpstr>
      <vt:lpstr>TF03431380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Quelques faits stylisés (4/7) </vt:lpstr>
      <vt:lpstr>Quelques faits stylisés (5/7) </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MERCI    POUR     VOTRE   AIMABLE     ATTENTION  barkarick@yahoo.fr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lenovo</dc:creator>
  <cp:lastModifiedBy>Fikre Asmamaw</cp:lastModifiedBy>
  <cp:revision>9</cp:revision>
  <dcterms:created xsi:type="dcterms:W3CDTF">2019-01-21T13:20:26Z</dcterms:created>
  <dcterms:modified xsi:type="dcterms:W3CDTF">2025-11-11T03:24:35Z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