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9.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0.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1.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2.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3.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4.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7"/>
  </p:notesMasterIdLst>
  <p:sldIdLst>
    <p:sldId id="256" r:id="rId2"/>
    <p:sldId id="274" r:id="rId3"/>
    <p:sldId id="273" r:id="rId4"/>
    <p:sldId id="275" r:id="rId5"/>
    <p:sldId id="285" r:id="rId6"/>
    <p:sldId id="286" r:id="rId7"/>
    <p:sldId id="287" r:id="rId8"/>
    <p:sldId id="288" r:id="rId9"/>
    <p:sldId id="289" r:id="rId10"/>
    <p:sldId id="290" r:id="rId11"/>
    <p:sldId id="291" r:id="rId12"/>
    <p:sldId id="295" r:id="rId13"/>
    <p:sldId id="296" r:id="rId14"/>
    <p:sldId id="297" r:id="rId15"/>
    <p:sldId id="258" r:id="rId16"/>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379" autoAdjust="0"/>
  </p:normalViewPr>
  <p:slideViewPr>
    <p:cSldViewPr snapToGrid="0">
      <p:cViewPr varScale="1">
        <p:scale>
          <a:sx n="59" d="100"/>
          <a:sy n="59" d="100"/>
        </p:scale>
        <p:origin x="61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n-GB" sz="2400" b="1" noProof="0" dirty="0"/>
              <a:t>RESPONDENTS’</a:t>
            </a:r>
            <a:r>
              <a:rPr lang="en-GB" sz="2400" b="1" baseline="0" noProof="0" dirty="0"/>
              <a:t> DISTRIBUTION</a:t>
            </a:r>
            <a:endParaRPr lang="en-GB" sz="2400" b="1" noProof="0" dirty="0"/>
          </a:p>
        </c:rich>
      </c:tx>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en-GB"/>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Sales</c:v>
                </c:pt>
              </c:strCache>
            </c:strRef>
          </c:tx>
          <c:dPt>
            <c:idx val="0"/>
            <c:bubble3D val="0"/>
            <c:spPr>
              <a:solidFill>
                <a:schemeClr val="accent6"/>
              </a:solidFill>
              <a:ln w="25400">
                <a:solidFill>
                  <a:schemeClr val="lt1"/>
                </a:solidFill>
              </a:ln>
              <a:effectLst/>
              <a:sp3d contourW="25400">
                <a:contourClr>
                  <a:schemeClr val="lt1"/>
                </a:contourClr>
              </a:sp3d>
            </c:spPr>
            <c:extLst>
              <c:ext xmlns:c16="http://schemas.microsoft.com/office/drawing/2014/chart" uri="{C3380CC4-5D6E-409C-BE32-E72D297353CC}">
                <c16:uniqueId val="{00000001-187F-4F66-BCA7-81A10ACA938A}"/>
              </c:ext>
            </c:extLst>
          </c:dPt>
          <c:dPt>
            <c:idx val="1"/>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3-187F-4F66-BCA7-81A10ACA938A}"/>
              </c:ext>
            </c:extLst>
          </c:dPt>
          <c:dPt>
            <c:idx val="2"/>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5-187F-4F66-BCA7-81A10ACA938A}"/>
              </c:ext>
            </c:extLst>
          </c:dPt>
          <c:dPt>
            <c:idx val="3"/>
            <c:bubble3D val="0"/>
            <c:spPr>
              <a:solidFill>
                <a:schemeClr val="accent6">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7-187F-4F66-BCA7-81A10ACA938A}"/>
              </c:ext>
            </c:extLst>
          </c:dPt>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Bokkos</c:v>
                </c:pt>
                <c:pt idx="1">
                  <c:v>Mangu</c:v>
                </c:pt>
                <c:pt idx="2">
                  <c:v>Barkin Ladi</c:v>
                </c:pt>
                <c:pt idx="3">
                  <c:v>Riyom</c:v>
                </c:pt>
              </c:strCache>
            </c:strRef>
          </c:cat>
          <c:val>
            <c:numRef>
              <c:f>Sheet1!$B$2:$B$5</c:f>
              <c:numCache>
                <c:formatCode>0.00%</c:formatCode>
                <c:ptCount val="4"/>
                <c:pt idx="0">
                  <c:v>0.41449999999999998</c:v>
                </c:pt>
                <c:pt idx="1">
                  <c:v>0.27610000000000001</c:v>
                </c:pt>
                <c:pt idx="2">
                  <c:v>0.16320000000000001</c:v>
                </c:pt>
                <c:pt idx="3">
                  <c:v>0.1462</c:v>
                </c:pt>
              </c:numCache>
            </c:numRef>
          </c:val>
          <c:extLst>
            <c:ext xmlns:c16="http://schemas.microsoft.com/office/drawing/2014/chart" uri="{C3380CC4-5D6E-409C-BE32-E72D297353CC}">
              <c16:uniqueId val="{00000000-B9A0-414A-A7ED-582219D6C5A4}"/>
            </c:ext>
          </c:extLst>
        </c:ser>
        <c:dLbls>
          <c:showLegendKey val="0"/>
          <c:showVal val="0"/>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title>
      <c:tx>
        <c:rich>
          <a:bodyPr rot="0" spcFirstLastPara="1" vertOverflow="ellipsis" vert="horz" wrap="square" anchor="ctr" anchorCtr="1"/>
          <a:lstStyle/>
          <a:p>
            <a:pPr>
              <a:defRPr sz="2000" b="1" i="0" u="none" strike="noStrike" kern="1200" spc="0" baseline="0">
                <a:solidFill>
                  <a:schemeClr val="tx1">
                    <a:lumMod val="65000"/>
                    <a:lumOff val="35000"/>
                  </a:schemeClr>
                </a:solidFill>
                <a:latin typeface="+mn-lt"/>
                <a:ea typeface="+mn-ea"/>
                <a:cs typeface="+mn-cs"/>
              </a:defRPr>
            </a:pPr>
            <a:r>
              <a:rPr lang="en-GB" sz="2000" b="1" noProof="0" dirty="0"/>
              <a:t>Contributing Factors to Land Dispossession </a:t>
            </a:r>
          </a:p>
        </c:rich>
      </c:tx>
      <c:overlay val="0"/>
      <c:spPr>
        <a:noFill/>
        <a:ln>
          <a:noFill/>
        </a:ln>
        <a:effectLst/>
      </c:spPr>
      <c:txPr>
        <a:bodyPr rot="0" spcFirstLastPara="1" vertOverflow="ellipsis" vert="horz" wrap="square" anchor="ctr" anchorCtr="1"/>
        <a:lstStyle/>
        <a:p>
          <a:pPr>
            <a:defRPr sz="2000" b="1" i="0" u="none" strike="noStrike" kern="1200" spc="0" baseline="0">
              <a:solidFill>
                <a:schemeClr val="tx1">
                  <a:lumMod val="65000"/>
                  <a:lumOff val="35000"/>
                </a:schemeClr>
              </a:solidFill>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Sheet1!$B$1</c:f>
              <c:strCache>
                <c:ptCount val="1"/>
                <c:pt idx="0">
                  <c:v>Column1</c:v>
                </c:pt>
              </c:strCache>
            </c:strRef>
          </c:tx>
          <c:spPr>
            <a:solidFill>
              <a:schemeClr val="accent6"/>
            </a:solidFill>
            <a:ln>
              <a:noFill/>
            </a:ln>
            <a:effectLst/>
            <a:sp3d/>
          </c:spPr>
          <c:invertIfNegative val="0"/>
          <c:cat>
            <c:strRef>
              <c:f>Sheet1!$A$2:$A$4</c:f>
              <c:strCache>
                <c:ptCount val="3"/>
                <c:pt idx="0">
                  <c:v>Poor Law Enforcement</c:v>
                </c:pt>
                <c:pt idx="1">
                  <c:v>Ineffective Governance Structures</c:v>
                </c:pt>
                <c:pt idx="2">
                  <c:v>Absence of Formal Land Documentation Systems</c:v>
                </c:pt>
              </c:strCache>
            </c:strRef>
          </c:cat>
          <c:val>
            <c:numRef>
              <c:f>Sheet1!$B$2:$B$4</c:f>
              <c:numCache>
                <c:formatCode>0.00%</c:formatCode>
                <c:ptCount val="3"/>
                <c:pt idx="0">
                  <c:v>0.42859999999999998</c:v>
                </c:pt>
                <c:pt idx="1">
                  <c:v>0.28570000000000001</c:v>
                </c:pt>
                <c:pt idx="2">
                  <c:v>0.1754</c:v>
                </c:pt>
              </c:numCache>
            </c:numRef>
          </c:val>
          <c:extLst>
            <c:ext xmlns:c16="http://schemas.microsoft.com/office/drawing/2014/chart" uri="{C3380CC4-5D6E-409C-BE32-E72D297353CC}">
              <c16:uniqueId val="{00000000-60B5-4D80-8385-DC73A4DA229D}"/>
            </c:ext>
          </c:extLst>
        </c:ser>
        <c:dLbls>
          <c:showLegendKey val="0"/>
          <c:showVal val="0"/>
          <c:showCatName val="0"/>
          <c:showSerName val="0"/>
          <c:showPercent val="0"/>
          <c:showBubbleSize val="0"/>
        </c:dLbls>
        <c:gapWidth val="150"/>
        <c:shape val="box"/>
        <c:axId val="1362649376"/>
        <c:axId val="1362651296"/>
        <c:axId val="0"/>
      </c:bar3DChart>
      <c:catAx>
        <c:axId val="1362649376"/>
        <c:scaling>
          <c:orientation val="minMax"/>
        </c:scaling>
        <c:delete val="0"/>
        <c:axPos val="b"/>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62651296"/>
        <c:crosses val="autoZero"/>
        <c:auto val="1"/>
        <c:lblAlgn val="ctr"/>
        <c:lblOffset val="100"/>
        <c:noMultiLvlLbl val="0"/>
      </c:catAx>
      <c:valAx>
        <c:axId val="1362651296"/>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n-US"/>
          </a:p>
        </c:txPr>
        <c:crossAx val="1362649376"/>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197" b="1"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Reversed" id="26">
  <a:schemeClr val="accent6"/>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B14C0A9-787C-48A7-8C37-78C1EC45AF94}" type="doc">
      <dgm:prSet loTypeId="urn:diagrams.loki3.com/BracketList" loCatId="list" qsTypeId="urn:microsoft.com/office/officeart/2005/8/quickstyle/simple1" qsCatId="simple" csTypeId="urn:microsoft.com/office/officeart/2005/8/colors/accent6_2" csCatId="accent6" phldr="1"/>
      <dgm:spPr/>
      <dgm:t>
        <a:bodyPr/>
        <a:lstStyle/>
        <a:p>
          <a:endParaRPr lang="en-GB"/>
        </a:p>
      </dgm:t>
    </dgm:pt>
    <dgm:pt modelId="{91F2E592-9163-49BC-B69E-CEDAC521FC34}">
      <dgm:prSet phldrT="[Text]" phldr="0"/>
      <dgm:spPr/>
      <dgm:t>
        <a:bodyPr/>
        <a:lstStyle/>
        <a:p>
          <a:r>
            <a:rPr lang="en-GB" noProof="0" dirty="0"/>
            <a:t>Geopolitical Zone</a:t>
          </a:r>
        </a:p>
      </dgm:t>
    </dgm:pt>
    <dgm:pt modelId="{C9CC2F6D-6ED6-492F-A7AF-9805EF8F6541}" type="parTrans" cxnId="{AB092FD9-6C62-4652-B730-331335C9A0A2}">
      <dgm:prSet/>
      <dgm:spPr/>
      <dgm:t>
        <a:bodyPr/>
        <a:lstStyle/>
        <a:p>
          <a:endParaRPr lang="en-GB"/>
        </a:p>
      </dgm:t>
    </dgm:pt>
    <dgm:pt modelId="{48FAE41D-8E98-4283-A627-DD14BB21CC67}" type="sibTrans" cxnId="{AB092FD9-6C62-4652-B730-331335C9A0A2}">
      <dgm:prSet/>
      <dgm:spPr/>
      <dgm:t>
        <a:bodyPr/>
        <a:lstStyle/>
        <a:p>
          <a:endParaRPr lang="en-GB"/>
        </a:p>
      </dgm:t>
    </dgm:pt>
    <dgm:pt modelId="{640142B7-C236-4F14-988E-9D4E7CF0624B}">
      <dgm:prSet phldrT="[Text]" phldr="0"/>
      <dgm:spPr/>
      <dgm:t>
        <a:bodyPr/>
        <a:lstStyle/>
        <a:p>
          <a:r>
            <a:rPr lang="en-GB" noProof="0" dirty="0"/>
            <a:t>North Central</a:t>
          </a:r>
        </a:p>
      </dgm:t>
    </dgm:pt>
    <dgm:pt modelId="{BA463262-0B71-4403-8246-9CAC32D29F7D}" type="parTrans" cxnId="{EA7BA745-82B1-482E-8FFF-2BD87556699E}">
      <dgm:prSet/>
      <dgm:spPr/>
      <dgm:t>
        <a:bodyPr/>
        <a:lstStyle/>
        <a:p>
          <a:endParaRPr lang="en-GB"/>
        </a:p>
      </dgm:t>
    </dgm:pt>
    <dgm:pt modelId="{6BFB21E5-7CB4-4AC3-B00D-BA25AD5A653A}" type="sibTrans" cxnId="{EA7BA745-82B1-482E-8FFF-2BD87556699E}">
      <dgm:prSet/>
      <dgm:spPr/>
      <dgm:t>
        <a:bodyPr/>
        <a:lstStyle/>
        <a:p>
          <a:endParaRPr lang="en-GB"/>
        </a:p>
      </dgm:t>
    </dgm:pt>
    <dgm:pt modelId="{6E3ECA0B-F7B6-4D2E-B41C-DB59D1E96D19}">
      <dgm:prSet phldrT="[Text]" phldr="0"/>
      <dgm:spPr/>
      <dgm:t>
        <a:bodyPr/>
        <a:lstStyle/>
        <a:p>
          <a:r>
            <a:rPr lang="en-GB" noProof="0" dirty="0"/>
            <a:t>Capital City</a:t>
          </a:r>
        </a:p>
      </dgm:t>
    </dgm:pt>
    <dgm:pt modelId="{348A230D-CA28-4286-92F8-3ED1AB228CB2}" type="parTrans" cxnId="{FEFE945A-511A-4C1E-8821-6BF326DDEF18}">
      <dgm:prSet/>
      <dgm:spPr/>
      <dgm:t>
        <a:bodyPr/>
        <a:lstStyle/>
        <a:p>
          <a:endParaRPr lang="en-GB"/>
        </a:p>
      </dgm:t>
    </dgm:pt>
    <dgm:pt modelId="{475E59D5-73BE-4A1C-BAEE-2C0479C6AF1B}" type="sibTrans" cxnId="{FEFE945A-511A-4C1E-8821-6BF326DDEF18}">
      <dgm:prSet/>
      <dgm:spPr/>
      <dgm:t>
        <a:bodyPr/>
        <a:lstStyle/>
        <a:p>
          <a:endParaRPr lang="en-GB"/>
        </a:p>
      </dgm:t>
    </dgm:pt>
    <dgm:pt modelId="{3A24A9E1-1B02-4F16-9B59-8DA875AC813D}">
      <dgm:prSet phldrT="[Text]" phldr="0"/>
      <dgm:spPr/>
      <dgm:t>
        <a:bodyPr/>
        <a:lstStyle/>
        <a:p>
          <a:r>
            <a:rPr lang="en-GB" noProof="0" dirty="0"/>
            <a:t>Jos</a:t>
          </a:r>
        </a:p>
      </dgm:t>
    </dgm:pt>
    <dgm:pt modelId="{4B2E45CD-EEE9-4B68-9257-B7F0361DCB7D}" type="parTrans" cxnId="{9B0F6A81-58C2-4D74-8C26-EF3BAAE22C5F}">
      <dgm:prSet/>
      <dgm:spPr/>
      <dgm:t>
        <a:bodyPr/>
        <a:lstStyle/>
        <a:p>
          <a:endParaRPr lang="en-GB"/>
        </a:p>
      </dgm:t>
    </dgm:pt>
    <dgm:pt modelId="{7BB5C614-694C-4CBD-80E2-F0CA47F590B6}" type="sibTrans" cxnId="{9B0F6A81-58C2-4D74-8C26-EF3BAAE22C5F}">
      <dgm:prSet/>
      <dgm:spPr/>
      <dgm:t>
        <a:bodyPr/>
        <a:lstStyle/>
        <a:p>
          <a:endParaRPr lang="en-GB"/>
        </a:p>
      </dgm:t>
    </dgm:pt>
    <dgm:pt modelId="{5028CB5B-4089-4015-8ED0-0665C81174DE}">
      <dgm:prSet phldrT="[Text]" phldr="0"/>
      <dgm:spPr/>
      <dgm:t>
        <a:bodyPr/>
        <a:lstStyle/>
        <a:p>
          <a:r>
            <a:rPr lang="en-GB" noProof="0" dirty="0"/>
            <a:t>Land Mass</a:t>
          </a:r>
        </a:p>
      </dgm:t>
    </dgm:pt>
    <dgm:pt modelId="{576BDA90-4337-4D79-BB04-0CF5CD744DF4}" type="parTrans" cxnId="{8C1EB102-432D-4FCE-B588-08ED00217A81}">
      <dgm:prSet/>
      <dgm:spPr/>
      <dgm:t>
        <a:bodyPr/>
        <a:lstStyle/>
        <a:p>
          <a:endParaRPr lang="en-GB"/>
        </a:p>
      </dgm:t>
    </dgm:pt>
    <dgm:pt modelId="{B9346AD9-AA2B-46A7-ABF8-0443684C0895}" type="sibTrans" cxnId="{8C1EB102-432D-4FCE-B588-08ED00217A81}">
      <dgm:prSet/>
      <dgm:spPr/>
      <dgm:t>
        <a:bodyPr/>
        <a:lstStyle/>
        <a:p>
          <a:endParaRPr lang="en-GB"/>
        </a:p>
      </dgm:t>
    </dgm:pt>
    <dgm:pt modelId="{BF4081A8-0A49-4FC4-9B34-65EE29EBD292}">
      <dgm:prSet phldrT="[Text]" phldr="0"/>
      <dgm:spPr/>
      <dgm:t>
        <a:bodyPr/>
        <a:lstStyle/>
        <a:p>
          <a:r>
            <a:rPr lang="en-GB" noProof="0" dirty="0"/>
            <a:t>30,193 km</a:t>
          </a:r>
          <a:r>
            <a:rPr lang="en-GB" noProof="0" dirty="0">
              <a:latin typeface="+mn-lt"/>
            </a:rPr>
            <a:t>²</a:t>
          </a:r>
          <a:endParaRPr lang="en-GB" noProof="0" dirty="0"/>
        </a:p>
      </dgm:t>
    </dgm:pt>
    <dgm:pt modelId="{557960C1-C215-41A4-9A40-7D07810962C3}" type="parTrans" cxnId="{B143771B-5C05-40E6-9482-C01A75B468E4}">
      <dgm:prSet/>
      <dgm:spPr/>
      <dgm:t>
        <a:bodyPr/>
        <a:lstStyle/>
        <a:p>
          <a:endParaRPr lang="en-GB"/>
        </a:p>
      </dgm:t>
    </dgm:pt>
    <dgm:pt modelId="{15FA68E5-6B5C-4270-9974-DC041F5A0933}" type="sibTrans" cxnId="{B143771B-5C05-40E6-9482-C01A75B468E4}">
      <dgm:prSet/>
      <dgm:spPr/>
      <dgm:t>
        <a:bodyPr/>
        <a:lstStyle/>
        <a:p>
          <a:endParaRPr lang="en-GB"/>
        </a:p>
      </dgm:t>
    </dgm:pt>
    <dgm:pt modelId="{E3CE3A4E-BC99-44D0-9ECE-8171F5290A85}">
      <dgm:prSet phldrT="[Text]" phldr="0"/>
      <dgm:spPr/>
      <dgm:t>
        <a:bodyPr/>
        <a:lstStyle/>
        <a:p>
          <a:r>
            <a:rPr lang="en-GB" noProof="0" dirty="0"/>
            <a:t>Estimated Population</a:t>
          </a:r>
        </a:p>
      </dgm:t>
    </dgm:pt>
    <dgm:pt modelId="{F6B1BC1E-3BA1-471B-AE31-5B1CC58CBCEF}" type="parTrans" cxnId="{262FA56F-C7A1-4E75-A80C-5651CF7A0A8D}">
      <dgm:prSet/>
      <dgm:spPr/>
      <dgm:t>
        <a:bodyPr/>
        <a:lstStyle/>
        <a:p>
          <a:endParaRPr lang="en-GB"/>
        </a:p>
      </dgm:t>
    </dgm:pt>
    <dgm:pt modelId="{74DD910B-D3B5-4AEA-89D8-1A640EDCC195}" type="sibTrans" cxnId="{262FA56F-C7A1-4E75-A80C-5651CF7A0A8D}">
      <dgm:prSet/>
      <dgm:spPr/>
      <dgm:t>
        <a:bodyPr/>
        <a:lstStyle/>
        <a:p>
          <a:endParaRPr lang="en-GB"/>
        </a:p>
      </dgm:t>
    </dgm:pt>
    <dgm:pt modelId="{A780972D-BE81-4B23-83AC-84399A428377}">
      <dgm:prSet phldrT="[Text]" phldr="0"/>
      <dgm:spPr/>
      <dgm:t>
        <a:bodyPr/>
        <a:lstStyle/>
        <a:p>
          <a:r>
            <a:rPr lang="en-GB" noProof="0" dirty="0"/>
            <a:t>Over 4 million as at 2022</a:t>
          </a:r>
        </a:p>
      </dgm:t>
    </dgm:pt>
    <dgm:pt modelId="{354FC639-046B-432A-A0A6-42B5E395BB90}" type="parTrans" cxnId="{8C923DAB-5C37-4C4E-B590-F43E14289565}">
      <dgm:prSet/>
      <dgm:spPr/>
      <dgm:t>
        <a:bodyPr/>
        <a:lstStyle/>
        <a:p>
          <a:endParaRPr lang="en-GB"/>
        </a:p>
      </dgm:t>
    </dgm:pt>
    <dgm:pt modelId="{4EEABCB3-47F4-438D-983A-3765D90D3FD5}" type="sibTrans" cxnId="{8C923DAB-5C37-4C4E-B590-F43E14289565}">
      <dgm:prSet/>
      <dgm:spPr/>
      <dgm:t>
        <a:bodyPr/>
        <a:lstStyle/>
        <a:p>
          <a:endParaRPr lang="en-GB"/>
        </a:p>
      </dgm:t>
    </dgm:pt>
    <dgm:pt modelId="{E9DB5484-960F-4B5F-B2EC-A5AAE0EB11EB}">
      <dgm:prSet phldrT="[Text]" phldr="0"/>
      <dgm:spPr/>
      <dgm:t>
        <a:bodyPr/>
        <a:lstStyle/>
        <a:p>
          <a:r>
            <a:rPr lang="en-GB" noProof="0" dirty="0"/>
            <a:t>Local Government Areas</a:t>
          </a:r>
        </a:p>
      </dgm:t>
    </dgm:pt>
    <dgm:pt modelId="{AE443661-A9F0-4053-B1DB-CA2F75AD1950}" type="parTrans" cxnId="{304DEF90-C48B-4681-8022-AD871F03FE29}">
      <dgm:prSet/>
      <dgm:spPr/>
      <dgm:t>
        <a:bodyPr/>
        <a:lstStyle/>
        <a:p>
          <a:endParaRPr lang="en-GB"/>
        </a:p>
      </dgm:t>
    </dgm:pt>
    <dgm:pt modelId="{26F7D728-819F-493D-A182-76B4FDB8F842}" type="sibTrans" cxnId="{304DEF90-C48B-4681-8022-AD871F03FE29}">
      <dgm:prSet/>
      <dgm:spPr/>
      <dgm:t>
        <a:bodyPr/>
        <a:lstStyle/>
        <a:p>
          <a:endParaRPr lang="en-GB"/>
        </a:p>
      </dgm:t>
    </dgm:pt>
    <dgm:pt modelId="{696976A8-1264-44A3-AB2C-FC1E68119C5D}">
      <dgm:prSet phldrT="[Text]" phldr="0"/>
      <dgm:spPr/>
      <dgm:t>
        <a:bodyPr/>
        <a:lstStyle/>
        <a:p>
          <a:r>
            <a:rPr lang="en-GB" noProof="0" dirty="0"/>
            <a:t>17 – Jos North, Jos South, Jos East, Bassa, </a:t>
          </a:r>
          <a:r>
            <a:rPr lang="en-GB" b="1" noProof="0" dirty="0" err="1">
              <a:solidFill>
                <a:schemeClr val="accent6">
                  <a:lumMod val="50000"/>
                </a:schemeClr>
              </a:solidFill>
            </a:rPr>
            <a:t>Bokkos</a:t>
          </a:r>
          <a:r>
            <a:rPr lang="en-GB" b="1" noProof="0" dirty="0">
              <a:solidFill>
                <a:schemeClr val="accent6">
                  <a:lumMod val="50000"/>
                </a:schemeClr>
              </a:solidFill>
            </a:rPr>
            <a:t>, Mangu, Barkin Ladi, Riyom,</a:t>
          </a:r>
          <a:r>
            <a:rPr lang="en-GB" noProof="0" dirty="0"/>
            <a:t> </a:t>
          </a:r>
          <a:r>
            <a:rPr lang="en-GB" noProof="0" dirty="0" err="1"/>
            <a:t>Pankshin</a:t>
          </a:r>
          <a:r>
            <a:rPr lang="en-GB" noProof="0" dirty="0"/>
            <a:t>, Kanke, Kanam, Wase, </a:t>
          </a:r>
          <a:r>
            <a:rPr lang="en-GB" noProof="0" dirty="0" err="1"/>
            <a:t>Shendam</a:t>
          </a:r>
          <a:r>
            <a:rPr lang="en-GB" noProof="0" dirty="0"/>
            <a:t>, </a:t>
          </a:r>
          <a:r>
            <a:rPr lang="en-GB" noProof="0" dirty="0" err="1"/>
            <a:t>Mikang</a:t>
          </a:r>
          <a:r>
            <a:rPr lang="en-GB" noProof="0" dirty="0"/>
            <a:t>, Langtang North, Langtang South, </a:t>
          </a:r>
          <a:r>
            <a:rPr lang="en-GB" noProof="0" dirty="0" err="1"/>
            <a:t>Qua’an</a:t>
          </a:r>
          <a:r>
            <a:rPr lang="en-GB" noProof="0" dirty="0"/>
            <a:t> Pan. </a:t>
          </a:r>
        </a:p>
      </dgm:t>
    </dgm:pt>
    <dgm:pt modelId="{AFAA2BEB-B0CF-4CAF-8DBC-76DA68C4CB28}" type="parTrans" cxnId="{8A5746C7-1B48-43AD-BFA0-7C073381E6F6}">
      <dgm:prSet/>
      <dgm:spPr/>
      <dgm:t>
        <a:bodyPr/>
        <a:lstStyle/>
        <a:p>
          <a:endParaRPr lang="en-GB"/>
        </a:p>
      </dgm:t>
    </dgm:pt>
    <dgm:pt modelId="{40A10E55-5A4A-47AF-BC25-C4D8C1404D13}" type="sibTrans" cxnId="{8A5746C7-1B48-43AD-BFA0-7C073381E6F6}">
      <dgm:prSet/>
      <dgm:spPr/>
      <dgm:t>
        <a:bodyPr/>
        <a:lstStyle/>
        <a:p>
          <a:endParaRPr lang="en-GB"/>
        </a:p>
      </dgm:t>
    </dgm:pt>
    <dgm:pt modelId="{DA32F641-ED36-4D7B-8676-C9E5BD8E8D1C}">
      <dgm:prSet phldrT="[Text]" phldr="0"/>
      <dgm:spPr/>
      <dgm:t>
        <a:bodyPr/>
        <a:lstStyle/>
        <a:p>
          <a:r>
            <a:rPr lang="en-GB" noProof="0" dirty="0"/>
            <a:t>Slogan</a:t>
          </a:r>
        </a:p>
      </dgm:t>
    </dgm:pt>
    <dgm:pt modelId="{D3496B35-E1F3-423F-9199-60704B084747}" type="parTrans" cxnId="{86D6963C-8A40-47FF-9512-0855BCA84BBA}">
      <dgm:prSet/>
      <dgm:spPr/>
      <dgm:t>
        <a:bodyPr/>
        <a:lstStyle/>
        <a:p>
          <a:endParaRPr lang="en-GB"/>
        </a:p>
      </dgm:t>
    </dgm:pt>
    <dgm:pt modelId="{1139C568-48F7-4B4C-98C4-6055DC5008D6}" type="sibTrans" cxnId="{86D6963C-8A40-47FF-9512-0855BCA84BBA}">
      <dgm:prSet/>
      <dgm:spPr/>
      <dgm:t>
        <a:bodyPr/>
        <a:lstStyle/>
        <a:p>
          <a:endParaRPr lang="en-GB"/>
        </a:p>
      </dgm:t>
    </dgm:pt>
    <dgm:pt modelId="{6AB84D4C-3457-4517-91E0-9BC2D25780A3}">
      <dgm:prSet phldrT="[Text]" phldr="0"/>
      <dgm:spPr/>
      <dgm:t>
        <a:bodyPr/>
        <a:lstStyle/>
        <a:p>
          <a:r>
            <a:rPr lang="en-GB" noProof="0" dirty="0"/>
            <a:t>Home of Peace and Tourism</a:t>
          </a:r>
        </a:p>
      </dgm:t>
    </dgm:pt>
    <dgm:pt modelId="{29723470-2784-4FB2-8BAF-F9B1C5A180ED}" type="parTrans" cxnId="{42D8EE55-1221-4ED9-AEC8-678C7BAA4DF4}">
      <dgm:prSet/>
      <dgm:spPr/>
      <dgm:t>
        <a:bodyPr/>
        <a:lstStyle/>
        <a:p>
          <a:endParaRPr lang="en-GB"/>
        </a:p>
      </dgm:t>
    </dgm:pt>
    <dgm:pt modelId="{73C3D119-A3FB-4D0B-ADAA-3885D03202DA}" type="sibTrans" cxnId="{42D8EE55-1221-4ED9-AEC8-678C7BAA4DF4}">
      <dgm:prSet/>
      <dgm:spPr/>
      <dgm:t>
        <a:bodyPr/>
        <a:lstStyle/>
        <a:p>
          <a:endParaRPr lang="en-GB"/>
        </a:p>
      </dgm:t>
    </dgm:pt>
    <dgm:pt modelId="{C3D1F086-3BC5-425D-8C9C-17CE89C6FD41}" type="pres">
      <dgm:prSet presAssocID="{BB14C0A9-787C-48A7-8C37-78C1EC45AF94}" presName="Name0" presStyleCnt="0">
        <dgm:presLayoutVars>
          <dgm:dir/>
          <dgm:animLvl val="lvl"/>
          <dgm:resizeHandles val="exact"/>
        </dgm:presLayoutVars>
      </dgm:prSet>
      <dgm:spPr/>
    </dgm:pt>
    <dgm:pt modelId="{FCB23E88-002C-4FE6-8C15-F5879EA14180}" type="pres">
      <dgm:prSet presAssocID="{91F2E592-9163-49BC-B69E-CEDAC521FC34}" presName="linNode" presStyleCnt="0"/>
      <dgm:spPr/>
    </dgm:pt>
    <dgm:pt modelId="{88CBDE22-A5D2-4192-B960-07A107633C9F}" type="pres">
      <dgm:prSet presAssocID="{91F2E592-9163-49BC-B69E-CEDAC521FC34}" presName="parTx" presStyleLbl="revTx" presStyleIdx="0" presStyleCnt="6">
        <dgm:presLayoutVars>
          <dgm:chMax val="1"/>
          <dgm:bulletEnabled val="1"/>
        </dgm:presLayoutVars>
      </dgm:prSet>
      <dgm:spPr/>
    </dgm:pt>
    <dgm:pt modelId="{FA9250F9-C7B6-463A-9633-CED157FFC226}" type="pres">
      <dgm:prSet presAssocID="{91F2E592-9163-49BC-B69E-CEDAC521FC34}" presName="bracket" presStyleLbl="parChTrans1D1" presStyleIdx="0" presStyleCnt="6"/>
      <dgm:spPr/>
    </dgm:pt>
    <dgm:pt modelId="{CA6A5BA2-0F0D-4851-90EE-88FC43F3E9A2}" type="pres">
      <dgm:prSet presAssocID="{91F2E592-9163-49BC-B69E-CEDAC521FC34}" presName="spH" presStyleCnt="0"/>
      <dgm:spPr/>
    </dgm:pt>
    <dgm:pt modelId="{50894D7A-2942-426E-9247-84A72B42FFCE}" type="pres">
      <dgm:prSet presAssocID="{91F2E592-9163-49BC-B69E-CEDAC521FC34}" presName="desTx" presStyleLbl="node1" presStyleIdx="0" presStyleCnt="6">
        <dgm:presLayoutVars>
          <dgm:bulletEnabled val="1"/>
        </dgm:presLayoutVars>
      </dgm:prSet>
      <dgm:spPr/>
    </dgm:pt>
    <dgm:pt modelId="{5E75FEFD-423F-47E2-8AFF-2295B0DDC53F}" type="pres">
      <dgm:prSet presAssocID="{48FAE41D-8E98-4283-A627-DD14BB21CC67}" presName="spV" presStyleCnt="0"/>
      <dgm:spPr/>
    </dgm:pt>
    <dgm:pt modelId="{72F4682D-30B1-4248-BFF8-AE3AE8A4C554}" type="pres">
      <dgm:prSet presAssocID="{6E3ECA0B-F7B6-4D2E-B41C-DB59D1E96D19}" presName="linNode" presStyleCnt="0"/>
      <dgm:spPr/>
    </dgm:pt>
    <dgm:pt modelId="{406F8520-AE5F-4C0E-93D1-9922EF4D0DBD}" type="pres">
      <dgm:prSet presAssocID="{6E3ECA0B-F7B6-4D2E-B41C-DB59D1E96D19}" presName="parTx" presStyleLbl="revTx" presStyleIdx="1" presStyleCnt="6">
        <dgm:presLayoutVars>
          <dgm:chMax val="1"/>
          <dgm:bulletEnabled val="1"/>
        </dgm:presLayoutVars>
      </dgm:prSet>
      <dgm:spPr/>
    </dgm:pt>
    <dgm:pt modelId="{6B92D731-BACA-4C55-8897-5CE53E10B6FE}" type="pres">
      <dgm:prSet presAssocID="{6E3ECA0B-F7B6-4D2E-B41C-DB59D1E96D19}" presName="bracket" presStyleLbl="parChTrans1D1" presStyleIdx="1" presStyleCnt="6"/>
      <dgm:spPr/>
    </dgm:pt>
    <dgm:pt modelId="{B5FBEE29-66F9-44EC-8D92-C526C3FCFC00}" type="pres">
      <dgm:prSet presAssocID="{6E3ECA0B-F7B6-4D2E-B41C-DB59D1E96D19}" presName="spH" presStyleCnt="0"/>
      <dgm:spPr/>
    </dgm:pt>
    <dgm:pt modelId="{85D803D1-99BA-4D56-ACC5-BDD1D1912FCB}" type="pres">
      <dgm:prSet presAssocID="{6E3ECA0B-F7B6-4D2E-B41C-DB59D1E96D19}" presName="desTx" presStyleLbl="node1" presStyleIdx="1" presStyleCnt="6">
        <dgm:presLayoutVars>
          <dgm:bulletEnabled val="1"/>
        </dgm:presLayoutVars>
      </dgm:prSet>
      <dgm:spPr/>
    </dgm:pt>
    <dgm:pt modelId="{7E7C3FFA-46EF-437C-B49C-9FF85843336E}" type="pres">
      <dgm:prSet presAssocID="{475E59D5-73BE-4A1C-BAEE-2C0479C6AF1B}" presName="spV" presStyleCnt="0"/>
      <dgm:spPr/>
    </dgm:pt>
    <dgm:pt modelId="{23C77F7F-F021-41DA-B3D6-C93C46C7D5F8}" type="pres">
      <dgm:prSet presAssocID="{5028CB5B-4089-4015-8ED0-0665C81174DE}" presName="linNode" presStyleCnt="0"/>
      <dgm:spPr/>
    </dgm:pt>
    <dgm:pt modelId="{5194EFA5-48FC-48E7-9FB6-37939DF2912B}" type="pres">
      <dgm:prSet presAssocID="{5028CB5B-4089-4015-8ED0-0665C81174DE}" presName="parTx" presStyleLbl="revTx" presStyleIdx="2" presStyleCnt="6">
        <dgm:presLayoutVars>
          <dgm:chMax val="1"/>
          <dgm:bulletEnabled val="1"/>
        </dgm:presLayoutVars>
      </dgm:prSet>
      <dgm:spPr/>
    </dgm:pt>
    <dgm:pt modelId="{4D2D7F85-7AD3-49BF-AA65-205349E55EE0}" type="pres">
      <dgm:prSet presAssocID="{5028CB5B-4089-4015-8ED0-0665C81174DE}" presName="bracket" presStyleLbl="parChTrans1D1" presStyleIdx="2" presStyleCnt="6"/>
      <dgm:spPr/>
    </dgm:pt>
    <dgm:pt modelId="{9CC5B22B-CC4E-4ED3-AF90-C3C05703E4B5}" type="pres">
      <dgm:prSet presAssocID="{5028CB5B-4089-4015-8ED0-0665C81174DE}" presName="spH" presStyleCnt="0"/>
      <dgm:spPr/>
    </dgm:pt>
    <dgm:pt modelId="{5981CDA4-C21D-47D4-AA01-1AE2057E1CFA}" type="pres">
      <dgm:prSet presAssocID="{5028CB5B-4089-4015-8ED0-0665C81174DE}" presName="desTx" presStyleLbl="node1" presStyleIdx="2" presStyleCnt="6">
        <dgm:presLayoutVars>
          <dgm:bulletEnabled val="1"/>
        </dgm:presLayoutVars>
      </dgm:prSet>
      <dgm:spPr/>
    </dgm:pt>
    <dgm:pt modelId="{6D26E9FB-C32C-4AC0-BD1C-1930B7EE5C3A}" type="pres">
      <dgm:prSet presAssocID="{B9346AD9-AA2B-46A7-ABF8-0443684C0895}" presName="spV" presStyleCnt="0"/>
      <dgm:spPr/>
    </dgm:pt>
    <dgm:pt modelId="{84D393AD-EF89-4AE4-BA23-86A4C68088F7}" type="pres">
      <dgm:prSet presAssocID="{E3CE3A4E-BC99-44D0-9ECE-8171F5290A85}" presName="linNode" presStyleCnt="0"/>
      <dgm:spPr/>
    </dgm:pt>
    <dgm:pt modelId="{3606B7F6-66E2-444D-9D25-85994D4247E4}" type="pres">
      <dgm:prSet presAssocID="{E3CE3A4E-BC99-44D0-9ECE-8171F5290A85}" presName="parTx" presStyleLbl="revTx" presStyleIdx="3" presStyleCnt="6">
        <dgm:presLayoutVars>
          <dgm:chMax val="1"/>
          <dgm:bulletEnabled val="1"/>
        </dgm:presLayoutVars>
      </dgm:prSet>
      <dgm:spPr/>
    </dgm:pt>
    <dgm:pt modelId="{CD19B019-DE76-4285-9C97-30874DD8AD39}" type="pres">
      <dgm:prSet presAssocID="{E3CE3A4E-BC99-44D0-9ECE-8171F5290A85}" presName="bracket" presStyleLbl="parChTrans1D1" presStyleIdx="3" presStyleCnt="6"/>
      <dgm:spPr/>
    </dgm:pt>
    <dgm:pt modelId="{6DC90618-2463-458E-860E-C77F8FE2482E}" type="pres">
      <dgm:prSet presAssocID="{E3CE3A4E-BC99-44D0-9ECE-8171F5290A85}" presName="spH" presStyleCnt="0"/>
      <dgm:spPr/>
    </dgm:pt>
    <dgm:pt modelId="{C31977D3-E0D4-445F-B874-F00BD59C0A1D}" type="pres">
      <dgm:prSet presAssocID="{E3CE3A4E-BC99-44D0-9ECE-8171F5290A85}" presName="desTx" presStyleLbl="node1" presStyleIdx="3" presStyleCnt="6">
        <dgm:presLayoutVars>
          <dgm:bulletEnabled val="1"/>
        </dgm:presLayoutVars>
      </dgm:prSet>
      <dgm:spPr/>
    </dgm:pt>
    <dgm:pt modelId="{64197EFD-987B-43E1-ACAD-377F233CFDD8}" type="pres">
      <dgm:prSet presAssocID="{74DD910B-D3B5-4AEA-89D8-1A640EDCC195}" presName="spV" presStyleCnt="0"/>
      <dgm:spPr/>
    </dgm:pt>
    <dgm:pt modelId="{EAD9D5A6-CB0C-46AB-BD3A-F0E83112EC72}" type="pres">
      <dgm:prSet presAssocID="{DA32F641-ED36-4D7B-8676-C9E5BD8E8D1C}" presName="linNode" presStyleCnt="0"/>
      <dgm:spPr/>
    </dgm:pt>
    <dgm:pt modelId="{3F449CEF-4883-4C0A-B4A1-6B822238E46E}" type="pres">
      <dgm:prSet presAssocID="{DA32F641-ED36-4D7B-8676-C9E5BD8E8D1C}" presName="parTx" presStyleLbl="revTx" presStyleIdx="4" presStyleCnt="6">
        <dgm:presLayoutVars>
          <dgm:chMax val="1"/>
          <dgm:bulletEnabled val="1"/>
        </dgm:presLayoutVars>
      </dgm:prSet>
      <dgm:spPr/>
    </dgm:pt>
    <dgm:pt modelId="{2597E011-9848-43DE-B7F5-D28B5C6C0906}" type="pres">
      <dgm:prSet presAssocID="{DA32F641-ED36-4D7B-8676-C9E5BD8E8D1C}" presName="bracket" presStyleLbl="parChTrans1D1" presStyleIdx="4" presStyleCnt="6"/>
      <dgm:spPr/>
    </dgm:pt>
    <dgm:pt modelId="{35DD61AE-19DC-470B-B4F1-5A5F6D7096FE}" type="pres">
      <dgm:prSet presAssocID="{DA32F641-ED36-4D7B-8676-C9E5BD8E8D1C}" presName="spH" presStyleCnt="0"/>
      <dgm:spPr/>
    </dgm:pt>
    <dgm:pt modelId="{A2521C37-6973-403E-AA7D-40863CBEFC53}" type="pres">
      <dgm:prSet presAssocID="{DA32F641-ED36-4D7B-8676-C9E5BD8E8D1C}" presName="desTx" presStyleLbl="node1" presStyleIdx="4" presStyleCnt="6">
        <dgm:presLayoutVars>
          <dgm:bulletEnabled val="1"/>
        </dgm:presLayoutVars>
      </dgm:prSet>
      <dgm:spPr/>
    </dgm:pt>
    <dgm:pt modelId="{8ED64F7B-CCD8-4D14-A6E7-F4360A92B9DA}" type="pres">
      <dgm:prSet presAssocID="{1139C568-48F7-4B4C-98C4-6055DC5008D6}" presName="spV" presStyleCnt="0"/>
      <dgm:spPr/>
    </dgm:pt>
    <dgm:pt modelId="{F9BE81B9-3BC2-44DF-A62F-EF3EC8836791}" type="pres">
      <dgm:prSet presAssocID="{E9DB5484-960F-4B5F-B2EC-A5AAE0EB11EB}" presName="linNode" presStyleCnt="0"/>
      <dgm:spPr/>
    </dgm:pt>
    <dgm:pt modelId="{709D5E95-2DB1-4E41-9DC6-FBE68E021215}" type="pres">
      <dgm:prSet presAssocID="{E9DB5484-960F-4B5F-B2EC-A5AAE0EB11EB}" presName="parTx" presStyleLbl="revTx" presStyleIdx="5" presStyleCnt="6">
        <dgm:presLayoutVars>
          <dgm:chMax val="1"/>
          <dgm:bulletEnabled val="1"/>
        </dgm:presLayoutVars>
      </dgm:prSet>
      <dgm:spPr/>
    </dgm:pt>
    <dgm:pt modelId="{68313B78-BF6D-4A8D-BAF8-56FBF9649523}" type="pres">
      <dgm:prSet presAssocID="{E9DB5484-960F-4B5F-B2EC-A5AAE0EB11EB}" presName="bracket" presStyleLbl="parChTrans1D1" presStyleIdx="5" presStyleCnt="6"/>
      <dgm:spPr/>
    </dgm:pt>
    <dgm:pt modelId="{0965B754-0EBD-4D09-94C8-E2F2496D653E}" type="pres">
      <dgm:prSet presAssocID="{E9DB5484-960F-4B5F-B2EC-A5AAE0EB11EB}" presName="spH" presStyleCnt="0"/>
      <dgm:spPr/>
    </dgm:pt>
    <dgm:pt modelId="{A6CB6562-E346-4E7F-AF79-8772D3FEFF6E}" type="pres">
      <dgm:prSet presAssocID="{E9DB5484-960F-4B5F-B2EC-A5AAE0EB11EB}" presName="desTx" presStyleLbl="node1" presStyleIdx="5" presStyleCnt="6">
        <dgm:presLayoutVars>
          <dgm:bulletEnabled val="1"/>
        </dgm:presLayoutVars>
      </dgm:prSet>
      <dgm:spPr/>
    </dgm:pt>
  </dgm:ptLst>
  <dgm:cxnLst>
    <dgm:cxn modelId="{8C1EB102-432D-4FCE-B588-08ED00217A81}" srcId="{BB14C0A9-787C-48A7-8C37-78C1EC45AF94}" destId="{5028CB5B-4089-4015-8ED0-0665C81174DE}" srcOrd="2" destOrd="0" parTransId="{576BDA90-4337-4D79-BB04-0CF5CD744DF4}" sibTransId="{B9346AD9-AA2B-46A7-ABF8-0443684C0895}"/>
    <dgm:cxn modelId="{B143771B-5C05-40E6-9482-C01A75B468E4}" srcId="{5028CB5B-4089-4015-8ED0-0665C81174DE}" destId="{BF4081A8-0A49-4FC4-9B34-65EE29EBD292}" srcOrd="0" destOrd="0" parTransId="{557960C1-C215-41A4-9A40-7D07810962C3}" sibTransId="{15FA68E5-6B5C-4270-9974-DC041F5A0933}"/>
    <dgm:cxn modelId="{1097332C-52F2-49F4-BDEE-EF45BF9682C3}" type="presOf" srcId="{E3CE3A4E-BC99-44D0-9ECE-8171F5290A85}" destId="{3606B7F6-66E2-444D-9D25-85994D4247E4}" srcOrd="0" destOrd="0" presId="urn:diagrams.loki3.com/BracketList"/>
    <dgm:cxn modelId="{86D6963C-8A40-47FF-9512-0855BCA84BBA}" srcId="{BB14C0A9-787C-48A7-8C37-78C1EC45AF94}" destId="{DA32F641-ED36-4D7B-8676-C9E5BD8E8D1C}" srcOrd="4" destOrd="0" parTransId="{D3496B35-E1F3-423F-9199-60704B084747}" sibTransId="{1139C568-48F7-4B4C-98C4-6055DC5008D6}"/>
    <dgm:cxn modelId="{4D27A73D-AE8E-4067-8EDB-F870B1F3C1C8}" type="presOf" srcId="{3A24A9E1-1B02-4F16-9B59-8DA875AC813D}" destId="{85D803D1-99BA-4D56-ACC5-BDD1D1912FCB}" srcOrd="0" destOrd="0" presId="urn:diagrams.loki3.com/BracketList"/>
    <dgm:cxn modelId="{8E7D115B-227D-4AA3-9C26-6F7C4B5DF259}" type="presOf" srcId="{BB14C0A9-787C-48A7-8C37-78C1EC45AF94}" destId="{C3D1F086-3BC5-425D-8C9C-17CE89C6FD41}" srcOrd="0" destOrd="0" presId="urn:diagrams.loki3.com/BracketList"/>
    <dgm:cxn modelId="{24EAF25E-1712-4B2D-ADDF-AF46F58D1138}" type="presOf" srcId="{640142B7-C236-4F14-988E-9D4E7CF0624B}" destId="{50894D7A-2942-426E-9247-84A72B42FFCE}" srcOrd="0" destOrd="0" presId="urn:diagrams.loki3.com/BracketList"/>
    <dgm:cxn modelId="{EA7BA745-82B1-482E-8FFF-2BD87556699E}" srcId="{91F2E592-9163-49BC-B69E-CEDAC521FC34}" destId="{640142B7-C236-4F14-988E-9D4E7CF0624B}" srcOrd="0" destOrd="0" parTransId="{BA463262-0B71-4403-8246-9CAC32D29F7D}" sibTransId="{6BFB21E5-7CB4-4AC3-B00D-BA25AD5A653A}"/>
    <dgm:cxn modelId="{AEB07D6A-FAB6-4A1A-9410-B37D6B86BBB7}" type="presOf" srcId="{DA32F641-ED36-4D7B-8676-C9E5BD8E8D1C}" destId="{3F449CEF-4883-4C0A-B4A1-6B822238E46E}" srcOrd="0" destOrd="0" presId="urn:diagrams.loki3.com/BracketList"/>
    <dgm:cxn modelId="{262FA56F-C7A1-4E75-A80C-5651CF7A0A8D}" srcId="{BB14C0A9-787C-48A7-8C37-78C1EC45AF94}" destId="{E3CE3A4E-BC99-44D0-9ECE-8171F5290A85}" srcOrd="3" destOrd="0" parTransId="{F6B1BC1E-3BA1-471B-AE31-5B1CC58CBCEF}" sibTransId="{74DD910B-D3B5-4AEA-89D8-1A640EDCC195}"/>
    <dgm:cxn modelId="{A1428650-3DFF-40D5-8F3D-F3767D8741B5}" type="presOf" srcId="{6E3ECA0B-F7B6-4D2E-B41C-DB59D1E96D19}" destId="{406F8520-AE5F-4C0E-93D1-9922EF4D0DBD}" srcOrd="0" destOrd="0" presId="urn:diagrams.loki3.com/BracketList"/>
    <dgm:cxn modelId="{5D184754-EF38-4F1A-B13B-4F68DC5430B7}" type="presOf" srcId="{E9DB5484-960F-4B5F-B2EC-A5AAE0EB11EB}" destId="{709D5E95-2DB1-4E41-9DC6-FBE68E021215}" srcOrd="0" destOrd="0" presId="urn:diagrams.loki3.com/BracketList"/>
    <dgm:cxn modelId="{42D8EE55-1221-4ED9-AEC8-678C7BAA4DF4}" srcId="{DA32F641-ED36-4D7B-8676-C9E5BD8E8D1C}" destId="{6AB84D4C-3457-4517-91E0-9BC2D25780A3}" srcOrd="0" destOrd="0" parTransId="{29723470-2784-4FB2-8BAF-F9B1C5A180ED}" sibTransId="{73C3D119-A3FB-4D0B-ADAA-3885D03202DA}"/>
    <dgm:cxn modelId="{FEFE945A-511A-4C1E-8821-6BF326DDEF18}" srcId="{BB14C0A9-787C-48A7-8C37-78C1EC45AF94}" destId="{6E3ECA0B-F7B6-4D2E-B41C-DB59D1E96D19}" srcOrd="1" destOrd="0" parTransId="{348A230D-CA28-4286-92F8-3ED1AB228CB2}" sibTransId="{475E59D5-73BE-4A1C-BAEE-2C0479C6AF1B}"/>
    <dgm:cxn modelId="{9B0F6A81-58C2-4D74-8C26-EF3BAAE22C5F}" srcId="{6E3ECA0B-F7B6-4D2E-B41C-DB59D1E96D19}" destId="{3A24A9E1-1B02-4F16-9B59-8DA875AC813D}" srcOrd="0" destOrd="0" parTransId="{4B2E45CD-EEE9-4B68-9257-B7F0361DCB7D}" sibTransId="{7BB5C614-694C-4CBD-80E2-F0CA47F590B6}"/>
    <dgm:cxn modelId="{304DEF90-C48B-4681-8022-AD871F03FE29}" srcId="{BB14C0A9-787C-48A7-8C37-78C1EC45AF94}" destId="{E9DB5484-960F-4B5F-B2EC-A5AAE0EB11EB}" srcOrd="5" destOrd="0" parTransId="{AE443661-A9F0-4053-B1DB-CA2F75AD1950}" sibTransId="{26F7D728-819F-493D-A182-76B4FDB8F842}"/>
    <dgm:cxn modelId="{8C923DAB-5C37-4C4E-B590-F43E14289565}" srcId="{E3CE3A4E-BC99-44D0-9ECE-8171F5290A85}" destId="{A780972D-BE81-4B23-83AC-84399A428377}" srcOrd="0" destOrd="0" parTransId="{354FC639-046B-432A-A0A6-42B5E395BB90}" sibTransId="{4EEABCB3-47F4-438D-983A-3765D90D3FD5}"/>
    <dgm:cxn modelId="{C999B3B2-65CD-4759-AC48-B3D838BABDDD}" type="presOf" srcId="{91F2E592-9163-49BC-B69E-CEDAC521FC34}" destId="{88CBDE22-A5D2-4192-B960-07A107633C9F}" srcOrd="0" destOrd="0" presId="urn:diagrams.loki3.com/BracketList"/>
    <dgm:cxn modelId="{8A5746C7-1B48-43AD-BFA0-7C073381E6F6}" srcId="{E9DB5484-960F-4B5F-B2EC-A5AAE0EB11EB}" destId="{696976A8-1264-44A3-AB2C-FC1E68119C5D}" srcOrd="0" destOrd="0" parTransId="{AFAA2BEB-B0CF-4CAF-8DBC-76DA68C4CB28}" sibTransId="{40A10E55-5A4A-47AF-BC25-C4D8C1404D13}"/>
    <dgm:cxn modelId="{DB50DAC7-D9DE-4120-805F-DE0F4072D71F}" type="presOf" srcId="{6AB84D4C-3457-4517-91E0-9BC2D25780A3}" destId="{A2521C37-6973-403E-AA7D-40863CBEFC53}" srcOrd="0" destOrd="0" presId="urn:diagrams.loki3.com/BracketList"/>
    <dgm:cxn modelId="{AB092FD9-6C62-4652-B730-331335C9A0A2}" srcId="{BB14C0A9-787C-48A7-8C37-78C1EC45AF94}" destId="{91F2E592-9163-49BC-B69E-CEDAC521FC34}" srcOrd="0" destOrd="0" parTransId="{C9CC2F6D-6ED6-492F-A7AF-9805EF8F6541}" sibTransId="{48FAE41D-8E98-4283-A627-DD14BB21CC67}"/>
    <dgm:cxn modelId="{095517E4-DCDE-4CB8-89F3-8E7ACABEDBD3}" type="presOf" srcId="{696976A8-1264-44A3-AB2C-FC1E68119C5D}" destId="{A6CB6562-E346-4E7F-AF79-8772D3FEFF6E}" srcOrd="0" destOrd="0" presId="urn:diagrams.loki3.com/BracketList"/>
    <dgm:cxn modelId="{509310E6-5C93-4847-BC06-9E46434DC3FE}" type="presOf" srcId="{A780972D-BE81-4B23-83AC-84399A428377}" destId="{C31977D3-E0D4-445F-B874-F00BD59C0A1D}" srcOrd="0" destOrd="0" presId="urn:diagrams.loki3.com/BracketList"/>
    <dgm:cxn modelId="{B938D9F3-40CA-4216-8A3C-51BF80D56F0C}" type="presOf" srcId="{BF4081A8-0A49-4FC4-9B34-65EE29EBD292}" destId="{5981CDA4-C21D-47D4-AA01-1AE2057E1CFA}" srcOrd="0" destOrd="0" presId="urn:diagrams.loki3.com/BracketList"/>
    <dgm:cxn modelId="{466881F6-EB39-4119-99DE-9DA79EA82466}" type="presOf" srcId="{5028CB5B-4089-4015-8ED0-0665C81174DE}" destId="{5194EFA5-48FC-48E7-9FB6-37939DF2912B}" srcOrd="0" destOrd="0" presId="urn:diagrams.loki3.com/BracketList"/>
    <dgm:cxn modelId="{954CD03C-0164-4916-9F5F-C081C6F5D41F}" type="presParOf" srcId="{C3D1F086-3BC5-425D-8C9C-17CE89C6FD41}" destId="{FCB23E88-002C-4FE6-8C15-F5879EA14180}" srcOrd="0" destOrd="0" presId="urn:diagrams.loki3.com/BracketList"/>
    <dgm:cxn modelId="{69FAEA27-3F34-4896-8031-E8A98E36761D}" type="presParOf" srcId="{FCB23E88-002C-4FE6-8C15-F5879EA14180}" destId="{88CBDE22-A5D2-4192-B960-07A107633C9F}" srcOrd="0" destOrd="0" presId="urn:diagrams.loki3.com/BracketList"/>
    <dgm:cxn modelId="{F32AAEAC-2DCD-437E-B1DB-FAFF5D332C35}" type="presParOf" srcId="{FCB23E88-002C-4FE6-8C15-F5879EA14180}" destId="{FA9250F9-C7B6-463A-9633-CED157FFC226}" srcOrd="1" destOrd="0" presId="urn:diagrams.loki3.com/BracketList"/>
    <dgm:cxn modelId="{EE36E1F1-0B6E-43C9-87FC-08AE1B058AA2}" type="presParOf" srcId="{FCB23E88-002C-4FE6-8C15-F5879EA14180}" destId="{CA6A5BA2-0F0D-4851-90EE-88FC43F3E9A2}" srcOrd="2" destOrd="0" presId="urn:diagrams.loki3.com/BracketList"/>
    <dgm:cxn modelId="{A7EB2BC1-A7AF-4871-9D3C-3C6B16A00D76}" type="presParOf" srcId="{FCB23E88-002C-4FE6-8C15-F5879EA14180}" destId="{50894D7A-2942-426E-9247-84A72B42FFCE}" srcOrd="3" destOrd="0" presId="urn:diagrams.loki3.com/BracketList"/>
    <dgm:cxn modelId="{63CB1076-A028-4A24-B786-FC73C248C1B3}" type="presParOf" srcId="{C3D1F086-3BC5-425D-8C9C-17CE89C6FD41}" destId="{5E75FEFD-423F-47E2-8AFF-2295B0DDC53F}" srcOrd="1" destOrd="0" presId="urn:diagrams.loki3.com/BracketList"/>
    <dgm:cxn modelId="{BF31A0C0-DBBB-4E9A-8AA9-8AC9E3502E3E}" type="presParOf" srcId="{C3D1F086-3BC5-425D-8C9C-17CE89C6FD41}" destId="{72F4682D-30B1-4248-BFF8-AE3AE8A4C554}" srcOrd="2" destOrd="0" presId="urn:diagrams.loki3.com/BracketList"/>
    <dgm:cxn modelId="{E52B25E9-C8FF-4F62-8914-DFC87BE8C45D}" type="presParOf" srcId="{72F4682D-30B1-4248-BFF8-AE3AE8A4C554}" destId="{406F8520-AE5F-4C0E-93D1-9922EF4D0DBD}" srcOrd="0" destOrd="0" presId="urn:diagrams.loki3.com/BracketList"/>
    <dgm:cxn modelId="{1AA35917-D136-489A-9D87-7D3817A2ADA6}" type="presParOf" srcId="{72F4682D-30B1-4248-BFF8-AE3AE8A4C554}" destId="{6B92D731-BACA-4C55-8897-5CE53E10B6FE}" srcOrd="1" destOrd="0" presId="urn:diagrams.loki3.com/BracketList"/>
    <dgm:cxn modelId="{48DA3E8C-9594-49E8-8DCC-3B64FBBFB3C2}" type="presParOf" srcId="{72F4682D-30B1-4248-BFF8-AE3AE8A4C554}" destId="{B5FBEE29-66F9-44EC-8D92-C526C3FCFC00}" srcOrd="2" destOrd="0" presId="urn:diagrams.loki3.com/BracketList"/>
    <dgm:cxn modelId="{219AF589-49E2-43DF-A2EE-8FC459F12BF7}" type="presParOf" srcId="{72F4682D-30B1-4248-BFF8-AE3AE8A4C554}" destId="{85D803D1-99BA-4D56-ACC5-BDD1D1912FCB}" srcOrd="3" destOrd="0" presId="urn:diagrams.loki3.com/BracketList"/>
    <dgm:cxn modelId="{50367B6A-36AA-4EA3-A338-66A57622CE49}" type="presParOf" srcId="{C3D1F086-3BC5-425D-8C9C-17CE89C6FD41}" destId="{7E7C3FFA-46EF-437C-B49C-9FF85843336E}" srcOrd="3" destOrd="0" presId="urn:diagrams.loki3.com/BracketList"/>
    <dgm:cxn modelId="{457DA7E9-6221-4EDB-996B-C38FF8FFC06B}" type="presParOf" srcId="{C3D1F086-3BC5-425D-8C9C-17CE89C6FD41}" destId="{23C77F7F-F021-41DA-B3D6-C93C46C7D5F8}" srcOrd="4" destOrd="0" presId="urn:diagrams.loki3.com/BracketList"/>
    <dgm:cxn modelId="{A8DD80B4-B728-4BE3-BAB6-D077A3913B4E}" type="presParOf" srcId="{23C77F7F-F021-41DA-B3D6-C93C46C7D5F8}" destId="{5194EFA5-48FC-48E7-9FB6-37939DF2912B}" srcOrd="0" destOrd="0" presId="urn:diagrams.loki3.com/BracketList"/>
    <dgm:cxn modelId="{E7EC4BFF-37D0-4E8B-81FF-083824026899}" type="presParOf" srcId="{23C77F7F-F021-41DA-B3D6-C93C46C7D5F8}" destId="{4D2D7F85-7AD3-49BF-AA65-205349E55EE0}" srcOrd="1" destOrd="0" presId="urn:diagrams.loki3.com/BracketList"/>
    <dgm:cxn modelId="{148B925D-2A07-4C89-A499-CCEE94687A0F}" type="presParOf" srcId="{23C77F7F-F021-41DA-B3D6-C93C46C7D5F8}" destId="{9CC5B22B-CC4E-4ED3-AF90-C3C05703E4B5}" srcOrd="2" destOrd="0" presId="urn:diagrams.loki3.com/BracketList"/>
    <dgm:cxn modelId="{1748FC40-707E-43B9-896B-6C5F287CDF60}" type="presParOf" srcId="{23C77F7F-F021-41DA-B3D6-C93C46C7D5F8}" destId="{5981CDA4-C21D-47D4-AA01-1AE2057E1CFA}" srcOrd="3" destOrd="0" presId="urn:diagrams.loki3.com/BracketList"/>
    <dgm:cxn modelId="{B8C1DC3A-6E72-4397-8573-ADD2519DD319}" type="presParOf" srcId="{C3D1F086-3BC5-425D-8C9C-17CE89C6FD41}" destId="{6D26E9FB-C32C-4AC0-BD1C-1930B7EE5C3A}" srcOrd="5" destOrd="0" presId="urn:diagrams.loki3.com/BracketList"/>
    <dgm:cxn modelId="{BA0ADF6F-1DAD-4BC3-9715-B7916C5F9B3A}" type="presParOf" srcId="{C3D1F086-3BC5-425D-8C9C-17CE89C6FD41}" destId="{84D393AD-EF89-4AE4-BA23-86A4C68088F7}" srcOrd="6" destOrd="0" presId="urn:diagrams.loki3.com/BracketList"/>
    <dgm:cxn modelId="{61E7B846-8EBF-4D87-9840-0526740E2138}" type="presParOf" srcId="{84D393AD-EF89-4AE4-BA23-86A4C68088F7}" destId="{3606B7F6-66E2-444D-9D25-85994D4247E4}" srcOrd="0" destOrd="0" presId="urn:diagrams.loki3.com/BracketList"/>
    <dgm:cxn modelId="{DF49FB5B-90D1-406C-A4A3-64BCB7DFFD51}" type="presParOf" srcId="{84D393AD-EF89-4AE4-BA23-86A4C68088F7}" destId="{CD19B019-DE76-4285-9C97-30874DD8AD39}" srcOrd="1" destOrd="0" presId="urn:diagrams.loki3.com/BracketList"/>
    <dgm:cxn modelId="{6A13C4D6-9C44-4AD5-A051-4335928B2638}" type="presParOf" srcId="{84D393AD-EF89-4AE4-BA23-86A4C68088F7}" destId="{6DC90618-2463-458E-860E-C77F8FE2482E}" srcOrd="2" destOrd="0" presId="urn:diagrams.loki3.com/BracketList"/>
    <dgm:cxn modelId="{A59D785F-A89C-4278-96E6-A32AFF47BE9A}" type="presParOf" srcId="{84D393AD-EF89-4AE4-BA23-86A4C68088F7}" destId="{C31977D3-E0D4-445F-B874-F00BD59C0A1D}" srcOrd="3" destOrd="0" presId="urn:diagrams.loki3.com/BracketList"/>
    <dgm:cxn modelId="{AFECCD61-FDF6-41B8-BFB8-908D9E47A08C}" type="presParOf" srcId="{C3D1F086-3BC5-425D-8C9C-17CE89C6FD41}" destId="{64197EFD-987B-43E1-ACAD-377F233CFDD8}" srcOrd="7" destOrd="0" presId="urn:diagrams.loki3.com/BracketList"/>
    <dgm:cxn modelId="{2DFF2737-25A1-4F8D-B83A-CD5BE53F531D}" type="presParOf" srcId="{C3D1F086-3BC5-425D-8C9C-17CE89C6FD41}" destId="{EAD9D5A6-CB0C-46AB-BD3A-F0E83112EC72}" srcOrd="8" destOrd="0" presId="urn:diagrams.loki3.com/BracketList"/>
    <dgm:cxn modelId="{42F058FC-6F75-472C-9407-EE0BDCE03B62}" type="presParOf" srcId="{EAD9D5A6-CB0C-46AB-BD3A-F0E83112EC72}" destId="{3F449CEF-4883-4C0A-B4A1-6B822238E46E}" srcOrd="0" destOrd="0" presId="urn:diagrams.loki3.com/BracketList"/>
    <dgm:cxn modelId="{2C0E4683-73B3-4A96-A742-51EB2CEB0073}" type="presParOf" srcId="{EAD9D5A6-CB0C-46AB-BD3A-F0E83112EC72}" destId="{2597E011-9848-43DE-B7F5-D28B5C6C0906}" srcOrd="1" destOrd="0" presId="urn:diagrams.loki3.com/BracketList"/>
    <dgm:cxn modelId="{791FDF7E-702A-448D-8035-DBC8E13C5C02}" type="presParOf" srcId="{EAD9D5A6-CB0C-46AB-BD3A-F0E83112EC72}" destId="{35DD61AE-19DC-470B-B4F1-5A5F6D7096FE}" srcOrd="2" destOrd="0" presId="urn:diagrams.loki3.com/BracketList"/>
    <dgm:cxn modelId="{E43B8F1D-C9B3-47AE-A020-64189F09E5AC}" type="presParOf" srcId="{EAD9D5A6-CB0C-46AB-BD3A-F0E83112EC72}" destId="{A2521C37-6973-403E-AA7D-40863CBEFC53}" srcOrd="3" destOrd="0" presId="urn:diagrams.loki3.com/BracketList"/>
    <dgm:cxn modelId="{031EC1C6-8C40-4131-9BC7-DACADCE313BD}" type="presParOf" srcId="{C3D1F086-3BC5-425D-8C9C-17CE89C6FD41}" destId="{8ED64F7B-CCD8-4D14-A6E7-F4360A92B9DA}" srcOrd="9" destOrd="0" presId="urn:diagrams.loki3.com/BracketList"/>
    <dgm:cxn modelId="{7D31DD88-2142-47BC-B517-F4C8B18E83F5}" type="presParOf" srcId="{C3D1F086-3BC5-425D-8C9C-17CE89C6FD41}" destId="{F9BE81B9-3BC2-44DF-A62F-EF3EC8836791}" srcOrd="10" destOrd="0" presId="urn:diagrams.loki3.com/BracketList"/>
    <dgm:cxn modelId="{EFDD0778-4FCA-4E72-957A-69B9BF2E9F92}" type="presParOf" srcId="{F9BE81B9-3BC2-44DF-A62F-EF3EC8836791}" destId="{709D5E95-2DB1-4E41-9DC6-FBE68E021215}" srcOrd="0" destOrd="0" presId="urn:diagrams.loki3.com/BracketList"/>
    <dgm:cxn modelId="{70E183E1-4D59-4794-AA34-A08725072336}" type="presParOf" srcId="{F9BE81B9-3BC2-44DF-A62F-EF3EC8836791}" destId="{68313B78-BF6D-4A8D-BAF8-56FBF9649523}" srcOrd="1" destOrd="0" presId="urn:diagrams.loki3.com/BracketList"/>
    <dgm:cxn modelId="{4CC8DFF7-6BDD-4E88-BF0D-247DCE5AFF3E}" type="presParOf" srcId="{F9BE81B9-3BC2-44DF-A62F-EF3EC8836791}" destId="{0965B754-0EBD-4D09-94C8-E2F2496D653E}" srcOrd="2" destOrd="0" presId="urn:diagrams.loki3.com/BracketList"/>
    <dgm:cxn modelId="{E5ED96A7-77D2-496C-9266-6C514E2D63B2}" type="presParOf" srcId="{F9BE81B9-3BC2-44DF-A62F-EF3EC8836791}" destId="{A6CB6562-E346-4E7F-AF79-8772D3FEFF6E}" srcOrd="3" destOrd="0" presId="urn:diagrams.loki3.com/Bracket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70EF184-5550-4239-AB91-2EC3004DC432}" type="doc">
      <dgm:prSet loTypeId="urn:microsoft.com/office/officeart/2005/8/layout/default" loCatId="list" qsTypeId="urn:microsoft.com/office/officeart/2005/8/quickstyle/simple1" qsCatId="simple" csTypeId="urn:microsoft.com/office/officeart/2005/8/colors/accent6_2" csCatId="accent6" phldr="1"/>
      <dgm:spPr/>
      <dgm:t>
        <a:bodyPr/>
        <a:lstStyle/>
        <a:p>
          <a:endParaRPr lang="en-GB"/>
        </a:p>
      </dgm:t>
    </dgm:pt>
    <dgm:pt modelId="{45A10A9C-BE8F-4A95-88A1-5372A0C1DAD5}">
      <dgm:prSet phldrT="[Text]" custT="1"/>
      <dgm:spPr/>
      <dgm:t>
        <a:bodyPr/>
        <a:lstStyle/>
        <a:p>
          <a:pPr>
            <a:buNone/>
          </a:pPr>
          <a:r>
            <a:rPr lang="en-GB" sz="1600" noProof="0" dirty="0"/>
            <a:t>The crises in Plateau State have been particularly devastating in </a:t>
          </a:r>
          <a:r>
            <a:rPr lang="en-GB" sz="1600" noProof="0" dirty="0" err="1"/>
            <a:t>Bokkos</a:t>
          </a:r>
          <a:r>
            <a:rPr lang="en-GB" sz="1600" noProof="0" dirty="0"/>
            <a:t>, Mangu, Barkin Ladi, and Riyom Local Government Areas (LGAs).</a:t>
          </a:r>
        </a:p>
      </dgm:t>
    </dgm:pt>
    <dgm:pt modelId="{54EB348C-69A5-4A20-8D5B-F569F70EDD56}" type="parTrans" cxnId="{8D41BDA1-C608-4492-8245-2198F5CDC4F8}">
      <dgm:prSet/>
      <dgm:spPr/>
      <dgm:t>
        <a:bodyPr/>
        <a:lstStyle/>
        <a:p>
          <a:endParaRPr lang="en-GB"/>
        </a:p>
      </dgm:t>
    </dgm:pt>
    <dgm:pt modelId="{7F1688A9-734A-4F24-A623-3942CF376D2F}" type="sibTrans" cxnId="{8D41BDA1-C608-4492-8245-2198F5CDC4F8}">
      <dgm:prSet/>
      <dgm:spPr/>
      <dgm:t>
        <a:bodyPr/>
        <a:lstStyle/>
        <a:p>
          <a:endParaRPr lang="en-GB"/>
        </a:p>
      </dgm:t>
    </dgm:pt>
    <dgm:pt modelId="{6EB3C582-3F5C-4EC4-8528-92C75AB72FB7}">
      <dgm:prSet phldrT="[Text]" phldr="0" custT="1"/>
      <dgm:spPr/>
      <dgm:t>
        <a:bodyPr/>
        <a:lstStyle/>
        <a:p>
          <a:r>
            <a:rPr lang="en-GB" sz="1400" noProof="0" dirty="0"/>
            <a:t>The Geological Map of Plateau State highlights the richness of these LGAs in fertile soil and mineral resources such as T</a:t>
          </a:r>
          <a:r>
            <a:rPr lang="en-GB" sz="1400" noProof="0" dirty="0">
              <a:latin typeface="+mn-lt"/>
            </a:rPr>
            <a:t>in, Columbite, Lead, Zinc, Marble, Granite, Iron Ore, Kaolin, Barite, Bauxite, Bismuth, Cassiterite, among others.</a:t>
          </a:r>
          <a:endParaRPr lang="en-GB" sz="1400" noProof="0" dirty="0"/>
        </a:p>
      </dgm:t>
    </dgm:pt>
    <dgm:pt modelId="{DEC3CD39-12B1-4A1E-BFD1-AE0183D49E1F}" type="parTrans" cxnId="{0B5AC8E2-1508-4E33-B2F4-C8B4F9AF7750}">
      <dgm:prSet/>
      <dgm:spPr/>
      <dgm:t>
        <a:bodyPr/>
        <a:lstStyle/>
        <a:p>
          <a:endParaRPr lang="en-GB"/>
        </a:p>
      </dgm:t>
    </dgm:pt>
    <dgm:pt modelId="{A7D90059-1120-4480-AC93-33DE852CAD5B}" type="sibTrans" cxnId="{0B5AC8E2-1508-4E33-B2F4-C8B4F9AF7750}">
      <dgm:prSet/>
      <dgm:spPr/>
      <dgm:t>
        <a:bodyPr/>
        <a:lstStyle/>
        <a:p>
          <a:endParaRPr lang="en-GB"/>
        </a:p>
      </dgm:t>
    </dgm:pt>
    <dgm:pt modelId="{B4E86149-D9A0-412D-B132-1898E759095F}">
      <dgm:prSet phldrT="[Text]" phldr="0" custT="1"/>
      <dgm:spPr/>
      <dgm:t>
        <a:bodyPr/>
        <a:lstStyle/>
        <a:p>
          <a:r>
            <a:rPr lang="en-GB" sz="1700" noProof="0" dirty="0"/>
            <a:t>These LGAs have thus become epicentres of reoccurring violent attacks, mass displacement and </a:t>
          </a:r>
          <a:r>
            <a:rPr lang="en-GB" sz="1700" b="1" noProof="0" dirty="0"/>
            <a:t>systematic violent land grabbing.</a:t>
          </a:r>
          <a:endParaRPr lang="en-GB" sz="1700" noProof="0" dirty="0"/>
        </a:p>
      </dgm:t>
    </dgm:pt>
    <dgm:pt modelId="{7A81EB7A-8077-429E-942B-965E18BCAD15}" type="parTrans" cxnId="{C042430C-019D-4E0B-BF34-1C640124BD47}">
      <dgm:prSet/>
      <dgm:spPr/>
      <dgm:t>
        <a:bodyPr/>
        <a:lstStyle/>
        <a:p>
          <a:endParaRPr lang="en-GB"/>
        </a:p>
      </dgm:t>
    </dgm:pt>
    <dgm:pt modelId="{FD2E60A1-E534-4A08-84ED-23627CDC240D}" type="sibTrans" cxnId="{C042430C-019D-4E0B-BF34-1C640124BD47}">
      <dgm:prSet/>
      <dgm:spPr/>
      <dgm:t>
        <a:bodyPr/>
        <a:lstStyle/>
        <a:p>
          <a:endParaRPr lang="en-GB"/>
        </a:p>
      </dgm:t>
    </dgm:pt>
    <dgm:pt modelId="{5E68A0AC-8DCC-4D2B-95B5-7890B43EE140}" type="pres">
      <dgm:prSet presAssocID="{F70EF184-5550-4239-AB91-2EC3004DC432}" presName="diagram" presStyleCnt="0">
        <dgm:presLayoutVars>
          <dgm:dir/>
          <dgm:resizeHandles val="exact"/>
        </dgm:presLayoutVars>
      </dgm:prSet>
      <dgm:spPr/>
    </dgm:pt>
    <dgm:pt modelId="{FC7CF3F6-A94F-4338-998D-B68C78BD3D91}" type="pres">
      <dgm:prSet presAssocID="{45A10A9C-BE8F-4A95-88A1-5372A0C1DAD5}" presName="node" presStyleLbl="node1" presStyleIdx="0" presStyleCnt="3">
        <dgm:presLayoutVars>
          <dgm:bulletEnabled val="1"/>
        </dgm:presLayoutVars>
      </dgm:prSet>
      <dgm:spPr/>
    </dgm:pt>
    <dgm:pt modelId="{7D8E0FCD-7687-4391-BB44-7549691EA054}" type="pres">
      <dgm:prSet presAssocID="{7F1688A9-734A-4F24-A623-3942CF376D2F}" presName="sibTrans" presStyleCnt="0"/>
      <dgm:spPr/>
    </dgm:pt>
    <dgm:pt modelId="{116626E1-0529-4AE7-96AF-51C6A75A9B7F}" type="pres">
      <dgm:prSet presAssocID="{6EB3C582-3F5C-4EC4-8528-92C75AB72FB7}" presName="node" presStyleLbl="node1" presStyleIdx="1" presStyleCnt="3">
        <dgm:presLayoutVars>
          <dgm:bulletEnabled val="1"/>
        </dgm:presLayoutVars>
      </dgm:prSet>
      <dgm:spPr/>
    </dgm:pt>
    <dgm:pt modelId="{8FA71BCF-A619-4A5C-A689-3249E868228D}" type="pres">
      <dgm:prSet presAssocID="{A7D90059-1120-4480-AC93-33DE852CAD5B}" presName="sibTrans" presStyleCnt="0"/>
      <dgm:spPr/>
    </dgm:pt>
    <dgm:pt modelId="{48CC9A1B-C02C-497B-82B2-5F3AB3055111}" type="pres">
      <dgm:prSet presAssocID="{B4E86149-D9A0-412D-B132-1898E759095F}" presName="node" presStyleLbl="node1" presStyleIdx="2" presStyleCnt="3">
        <dgm:presLayoutVars>
          <dgm:bulletEnabled val="1"/>
        </dgm:presLayoutVars>
      </dgm:prSet>
      <dgm:spPr/>
    </dgm:pt>
  </dgm:ptLst>
  <dgm:cxnLst>
    <dgm:cxn modelId="{E1A0F401-C123-4AFA-94E0-C6D2D3E1B068}" type="presOf" srcId="{6EB3C582-3F5C-4EC4-8528-92C75AB72FB7}" destId="{116626E1-0529-4AE7-96AF-51C6A75A9B7F}" srcOrd="0" destOrd="0" presId="urn:microsoft.com/office/officeart/2005/8/layout/default"/>
    <dgm:cxn modelId="{C042430C-019D-4E0B-BF34-1C640124BD47}" srcId="{F70EF184-5550-4239-AB91-2EC3004DC432}" destId="{B4E86149-D9A0-412D-B132-1898E759095F}" srcOrd="2" destOrd="0" parTransId="{7A81EB7A-8077-429E-942B-965E18BCAD15}" sibTransId="{FD2E60A1-E534-4A08-84ED-23627CDC240D}"/>
    <dgm:cxn modelId="{8D41BDA1-C608-4492-8245-2198F5CDC4F8}" srcId="{F70EF184-5550-4239-AB91-2EC3004DC432}" destId="{45A10A9C-BE8F-4A95-88A1-5372A0C1DAD5}" srcOrd="0" destOrd="0" parTransId="{54EB348C-69A5-4A20-8D5B-F569F70EDD56}" sibTransId="{7F1688A9-734A-4F24-A623-3942CF376D2F}"/>
    <dgm:cxn modelId="{964BF3A3-C292-434E-A448-FC3FA1FC580A}" type="presOf" srcId="{B4E86149-D9A0-412D-B132-1898E759095F}" destId="{48CC9A1B-C02C-497B-82B2-5F3AB3055111}" srcOrd="0" destOrd="0" presId="urn:microsoft.com/office/officeart/2005/8/layout/default"/>
    <dgm:cxn modelId="{696A2FA4-E278-44AA-B4E1-7D204B418BAE}" type="presOf" srcId="{45A10A9C-BE8F-4A95-88A1-5372A0C1DAD5}" destId="{FC7CF3F6-A94F-4338-998D-B68C78BD3D91}" srcOrd="0" destOrd="0" presId="urn:microsoft.com/office/officeart/2005/8/layout/default"/>
    <dgm:cxn modelId="{6B8F04CA-0748-4BA1-9C9F-3EB689023B8D}" type="presOf" srcId="{F70EF184-5550-4239-AB91-2EC3004DC432}" destId="{5E68A0AC-8DCC-4D2B-95B5-7890B43EE140}" srcOrd="0" destOrd="0" presId="urn:microsoft.com/office/officeart/2005/8/layout/default"/>
    <dgm:cxn modelId="{0B5AC8E2-1508-4E33-B2F4-C8B4F9AF7750}" srcId="{F70EF184-5550-4239-AB91-2EC3004DC432}" destId="{6EB3C582-3F5C-4EC4-8528-92C75AB72FB7}" srcOrd="1" destOrd="0" parTransId="{DEC3CD39-12B1-4A1E-BFD1-AE0183D49E1F}" sibTransId="{A7D90059-1120-4480-AC93-33DE852CAD5B}"/>
    <dgm:cxn modelId="{7C129D57-C7DC-4162-860A-09ADA5155337}" type="presParOf" srcId="{5E68A0AC-8DCC-4D2B-95B5-7890B43EE140}" destId="{FC7CF3F6-A94F-4338-998D-B68C78BD3D91}" srcOrd="0" destOrd="0" presId="urn:microsoft.com/office/officeart/2005/8/layout/default"/>
    <dgm:cxn modelId="{4C9CF44E-581A-4E94-9385-287FF471587D}" type="presParOf" srcId="{5E68A0AC-8DCC-4D2B-95B5-7890B43EE140}" destId="{7D8E0FCD-7687-4391-BB44-7549691EA054}" srcOrd="1" destOrd="0" presId="urn:microsoft.com/office/officeart/2005/8/layout/default"/>
    <dgm:cxn modelId="{3A99EED9-90FF-438A-99C5-01443644ECA5}" type="presParOf" srcId="{5E68A0AC-8DCC-4D2B-95B5-7890B43EE140}" destId="{116626E1-0529-4AE7-96AF-51C6A75A9B7F}" srcOrd="2" destOrd="0" presId="urn:microsoft.com/office/officeart/2005/8/layout/default"/>
    <dgm:cxn modelId="{68A17AFF-AFE7-4FD9-A54A-DBB3A36B5371}" type="presParOf" srcId="{5E68A0AC-8DCC-4D2B-95B5-7890B43EE140}" destId="{8FA71BCF-A619-4A5C-A689-3249E868228D}" srcOrd="3" destOrd="0" presId="urn:microsoft.com/office/officeart/2005/8/layout/default"/>
    <dgm:cxn modelId="{4991CA86-C139-4391-9181-6CD4A3B65959}" type="presParOf" srcId="{5E68A0AC-8DCC-4D2B-95B5-7890B43EE140}" destId="{48CC9A1B-C02C-497B-82B2-5F3AB3055111}" srcOrd="4" destOrd="0" presId="urn:microsoft.com/office/officeart/2005/8/layout/defaul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99E20A5-4E32-4DF2-85A4-5785E0EA0768}" type="doc">
      <dgm:prSet loTypeId="urn:microsoft.com/office/officeart/2005/8/layout/process4" loCatId="list" qsTypeId="urn:microsoft.com/office/officeart/2005/8/quickstyle/simple1" qsCatId="simple" csTypeId="urn:microsoft.com/office/officeart/2005/8/colors/accent6_2" csCatId="accent6" phldr="1"/>
      <dgm:spPr/>
      <dgm:t>
        <a:bodyPr/>
        <a:lstStyle/>
        <a:p>
          <a:endParaRPr lang="en-GB"/>
        </a:p>
      </dgm:t>
    </dgm:pt>
    <dgm:pt modelId="{AA398CCF-79F3-4BC7-8141-ADB4AB45D390}">
      <dgm:prSet phldrT="[Text]" custT="1"/>
      <dgm:spPr/>
      <dgm:t>
        <a:bodyPr/>
        <a:lstStyle/>
        <a:p>
          <a:r>
            <a:rPr lang="en-GB" sz="2000" noProof="0" dirty="0">
              <a:latin typeface="+mn-lt"/>
            </a:rPr>
            <a:t>This study employed a qualitative, multi-method research design.</a:t>
          </a:r>
          <a:endParaRPr lang="en-GB" sz="2000" noProof="0" dirty="0"/>
        </a:p>
      </dgm:t>
    </dgm:pt>
    <dgm:pt modelId="{C9E66D7B-3B13-454C-B73D-5029F304E2B9}" type="parTrans" cxnId="{17DD1C7D-D519-41BC-8FAB-C4815289E51F}">
      <dgm:prSet/>
      <dgm:spPr/>
      <dgm:t>
        <a:bodyPr/>
        <a:lstStyle/>
        <a:p>
          <a:endParaRPr lang="en-GB" sz="1400"/>
        </a:p>
      </dgm:t>
    </dgm:pt>
    <dgm:pt modelId="{1FDBB770-E7BC-4B49-BF12-2DEDAF271D82}" type="sibTrans" cxnId="{17DD1C7D-D519-41BC-8FAB-C4815289E51F}">
      <dgm:prSet/>
      <dgm:spPr/>
      <dgm:t>
        <a:bodyPr/>
        <a:lstStyle/>
        <a:p>
          <a:endParaRPr lang="en-GB" sz="1400"/>
        </a:p>
      </dgm:t>
    </dgm:pt>
    <dgm:pt modelId="{73582141-43D3-47C6-8CE6-DC44C08525D2}">
      <dgm:prSet phldrT="[Text]" custT="1"/>
      <dgm:spPr/>
      <dgm:t>
        <a:bodyPr/>
        <a:lstStyle/>
        <a:p>
          <a:r>
            <a:rPr lang="en-GB" sz="2000" noProof="0" dirty="0">
              <a:latin typeface="+mn-lt"/>
            </a:rPr>
            <a:t>Data were collected through </a:t>
          </a:r>
          <a:r>
            <a:rPr lang="en-GB" sz="2000" b="1" noProof="0" dirty="0">
              <a:solidFill>
                <a:schemeClr val="accent6">
                  <a:lumMod val="50000"/>
                </a:schemeClr>
              </a:solidFill>
              <a:latin typeface="+mn-lt"/>
            </a:rPr>
            <a:t>57 in-depth interviews</a:t>
          </a:r>
          <a:r>
            <a:rPr lang="en-GB" sz="2000" noProof="0" dirty="0">
              <a:latin typeface="+mn-lt"/>
            </a:rPr>
            <a:t> with IDPs, community leaders, traditional rulers, government officials, security operatives, elder statesmen, advisory groups, and civil society representatives.</a:t>
          </a:r>
          <a:endParaRPr lang="en-GB" sz="2000" noProof="0" dirty="0"/>
        </a:p>
      </dgm:t>
    </dgm:pt>
    <dgm:pt modelId="{1FFE5607-0F8C-418F-9F53-0A472D32DF41}" type="parTrans" cxnId="{9DF572B4-F3D8-4112-A4D1-1804A9769A94}">
      <dgm:prSet/>
      <dgm:spPr/>
      <dgm:t>
        <a:bodyPr/>
        <a:lstStyle/>
        <a:p>
          <a:endParaRPr lang="en-GB" sz="1400"/>
        </a:p>
      </dgm:t>
    </dgm:pt>
    <dgm:pt modelId="{A16FF9B0-6562-4761-A1F5-C0EC76320070}" type="sibTrans" cxnId="{9DF572B4-F3D8-4112-A4D1-1804A9769A94}">
      <dgm:prSet/>
      <dgm:spPr/>
      <dgm:t>
        <a:bodyPr/>
        <a:lstStyle/>
        <a:p>
          <a:endParaRPr lang="en-GB" sz="1400"/>
        </a:p>
      </dgm:t>
    </dgm:pt>
    <dgm:pt modelId="{CE747F6B-9E21-4CB7-9B12-95D4BBA77F1C}">
      <dgm:prSet phldrT="[Text]" custT="1"/>
      <dgm:spPr/>
      <dgm:t>
        <a:bodyPr/>
        <a:lstStyle/>
        <a:p>
          <a:r>
            <a:rPr lang="en-GB" sz="2000" noProof="0" dirty="0">
              <a:latin typeface="+mn-lt"/>
            </a:rPr>
            <a:t>Fieldwork was concentrated in </a:t>
          </a:r>
          <a:r>
            <a:rPr lang="en-GB" sz="2000" b="1" noProof="0" dirty="0" err="1">
              <a:solidFill>
                <a:schemeClr val="accent6">
                  <a:lumMod val="50000"/>
                </a:schemeClr>
              </a:solidFill>
              <a:latin typeface="+mn-lt"/>
            </a:rPr>
            <a:t>Bokkos</a:t>
          </a:r>
          <a:r>
            <a:rPr lang="en-GB" sz="2000" b="1" noProof="0" dirty="0">
              <a:solidFill>
                <a:schemeClr val="accent6">
                  <a:lumMod val="50000"/>
                </a:schemeClr>
              </a:solidFill>
              <a:latin typeface="+mn-lt"/>
            </a:rPr>
            <a:t>, Mangu, Barkin Ladi and Riyom</a:t>
          </a:r>
          <a:r>
            <a:rPr lang="en-GB" sz="2000" noProof="0" dirty="0">
              <a:latin typeface="+mn-lt"/>
            </a:rPr>
            <a:t> LGAs, reflecting the disproportionate impact of displacement and land grabbing in these areas.</a:t>
          </a:r>
          <a:endParaRPr lang="en-GB" sz="2000" noProof="0" dirty="0"/>
        </a:p>
      </dgm:t>
    </dgm:pt>
    <dgm:pt modelId="{1AA580B7-DF40-4C39-9C69-6D14C793C596}" type="parTrans" cxnId="{402452B7-B452-44BD-9C3D-BDC723A181F4}">
      <dgm:prSet/>
      <dgm:spPr/>
      <dgm:t>
        <a:bodyPr/>
        <a:lstStyle/>
        <a:p>
          <a:endParaRPr lang="en-GB" sz="1400"/>
        </a:p>
      </dgm:t>
    </dgm:pt>
    <dgm:pt modelId="{A03BBCF3-DF23-476C-BA10-C92C93196FB9}" type="sibTrans" cxnId="{402452B7-B452-44BD-9C3D-BDC723A181F4}">
      <dgm:prSet/>
      <dgm:spPr/>
      <dgm:t>
        <a:bodyPr/>
        <a:lstStyle/>
        <a:p>
          <a:endParaRPr lang="en-GB" sz="1400"/>
        </a:p>
      </dgm:t>
    </dgm:pt>
    <dgm:pt modelId="{CD5F6623-87AF-4C6D-B278-5E69644054F0}" type="pres">
      <dgm:prSet presAssocID="{999E20A5-4E32-4DF2-85A4-5785E0EA0768}" presName="Name0" presStyleCnt="0">
        <dgm:presLayoutVars>
          <dgm:dir/>
          <dgm:animLvl val="lvl"/>
          <dgm:resizeHandles val="exact"/>
        </dgm:presLayoutVars>
      </dgm:prSet>
      <dgm:spPr/>
    </dgm:pt>
    <dgm:pt modelId="{F08B2C4D-5A32-4424-8EAF-73AE09FA4C1D}" type="pres">
      <dgm:prSet presAssocID="{CE747F6B-9E21-4CB7-9B12-95D4BBA77F1C}" presName="boxAndChildren" presStyleCnt="0"/>
      <dgm:spPr/>
    </dgm:pt>
    <dgm:pt modelId="{37BD5F9A-7E5C-46B6-935A-2799D670EFC4}" type="pres">
      <dgm:prSet presAssocID="{CE747F6B-9E21-4CB7-9B12-95D4BBA77F1C}" presName="parentTextBox" presStyleLbl="node1" presStyleIdx="0" presStyleCnt="3"/>
      <dgm:spPr/>
    </dgm:pt>
    <dgm:pt modelId="{76ECBA7A-1FC2-4BEF-9BA8-7C5C73AD0067}" type="pres">
      <dgm:prSet presAssocID="{A16FF9B0-6562-4761-A1F5-C0EC76320070}" presName="sp" presStyleCnt="0"/>
      <dgm:spPr/>
    </dgm:pt>
    <dgm:pt modelId="{0362C6C9-141D-43DB-881D-5D7A201EDF2C}" type="pres">
      <dgm:prSet presAssocID="{73582141-43D3-47C6-8CE6-DC44C08525D2}" presName="arrowAndChildren" presStyleCnt="0"/>
      <dgm:spPr/>
    </dgm:pt>
    <dgm:pt modelId="{AB89983E-3358-4FCE-8647-C92D9A1ACDB3}" type="pres">
      <dgm:prSet presAssocID="{73582141-43D3-47C6-8CE6-DC44C08525D2}" presName="parentTextArrow" presStyleLbl="node1" presStyleIdx="1" presStyleCnt="3"/>
      <dgm:spPr/>
    </dgm:pt>
    <dgm:pt modelId="{A74FFB53-D371-406D-B42C-3A26A160E004}" type="pres">
      <dgm:prSet presAssocID="{1FDBB770-E7BC-4B49-BF12-2DEDAF271D82}" presName="sp" presStyleCnt="0"/>
      <dgm:spPr/>
    </dgm:pt>
    <dgm:pt modelId="{BCEDB21D-F9F1-46F7-AE3D-6393467EE48A}" type="pres">
      <dgm:prSet presAssocID="{AA398CCF-79F3-4BC7-8141-ADB4AB45D390}" presName="arrowAndChildren" presStyleCnt="0"/>
      <dgm:spPr/>
    </dgm:pt>
    <dgm:pt modelId="{F9F6D8F0-F834-48E8-B6B1-CAB7ADA137D5}" type="pres">
      <dgm:prSet presAssocID="{AA398CCF-79F3-4BC7-8141-ADB4AB45D390}" presName="parentTextArrow" presStyleLbl="node1" presStyleIdx="2" presStyleCnt="3" custScaleY="48554"/>
      <dgm:spPr/>
    </dgm:pt>
  </dgm:ptLst>
  <dgm:cxnLst>
    <dgm:cxn modelId="{C93E4265-DC2C-44A7-985C-484E01EBA28A}" type="presOf" srcId="{73582141-43D3-47C6-8CE6-DC44C08525D2}" destId="{AB89983E-3358-4FCE-8647-C92D9A1ACDB3}" srcOrd="0" destOrd="0" presId="urn:microsoft.com/office/officeart/2005/8/layout/process4"/>
    <dgm:cxn modelId="{17DD1C7D-D519-41BC-8FAB-C4815289E51F}" srcId="{999E20A5-4E32-4DF2-85A4-5785E0EA0768}" destId="{AA398CCF-79F3-4BC7-8141-ADB4AB45D390}" srcOrd="0" destOrd="0" parTransId="{C9E66D7B-3B13-454C-B73D-5029F304E2B9}" sibTransId="{1FDBB770-E7BC-4B49-BF12-2DEDAF271D82}"/>
    <dgm:cxn modelId="{9DF572B4-F3D8-4112-A4D1-1804A9769A94}" srcId="{999E20A5-4E32-4DF2-85A4-5785E0EA0768}" destId="{73582141-43D3-47C6-8CE6-DC44C08525D2}" srcOrd="1" destOrd="0" parTransId="{1FFE5607-0F8C-418F-9F53-0A472D32DF41}" sibTransId="{A16FF9B0-6562-4761-A1F5-C0EC76320070}"/>
    <dgm:cxn modelId="{402452B7-B452-44BD-9C3D-BDC723A181F4}" srcId="{999E20A5-4E32-4DF2-85A4-5785E0EA0768}" destId="{CE747F6B-9E21-4CB7-9B12-95D4BBA77F1C}" srcOrd="2" destOrd="0" parTransId="{1AA580B7-DF40-4C39-9C69-6D14C793C596}" sibTransId="{A03BBCF3-DF23-476C-BA10-C92C93196FB9}"/>
    <dgm:cxn modelId="{4B5BCCDA-E467-4DC2-8EFE-B12E26BF7052}" type="presOf" srcId="{CE747F6B-9E21-4CB7-9B12-95D4BBA77F1C}" destId="{37BD5F9A-7E5C-46B6-935A-2799D670EFC4}" srcOrd="0" destOrd="0" presId="urn:microsoft.com/office/officeart/2005/8/layout/process4"/>
    <dgm:cxn modelId="{C7CEE7F2-DAAE-4FB4-ACC3-CF517C9C5C71}" type="presOf" srcId="{999E20A5-4E32-4DF2-85A4-5785E0EA0768}" destId="{CD5F6623-87AF-4C6D-B278-5E69644054F0}" srcOrd="0" destOrd="0" presId="urn:microsoft.com/office/officeart/2005/8/layout/process4"/>
    <dgm:cxn modelId="{580A64FA-DB74-4183-839C-7FA668FD736E}" type="presOf" srcId="{AA398CCF-79F3-4BC7-8141-ADB4AB45D390}" destId="{F9F6D8F0-F834-48E8-B6B1-CAB7ADA137D5}" srcOrd="0" destOrd="0" presId="urn:microsoft.com/office/officeart/2005/8/layout/process4"/>
    <dgm:cxn modelId="{D1799AE8-1681-438B-827A-09DCF2249E06}" type="presParOf" srcId="{CD5F6623-87AF-4C6D-B278-5E69644054F0}" destId="{F08B2C4D-5A32-4424-8EAF-73AE09FA4C1D}" srcOrd="0" destOrd="0" presId="urn:microsoft.com/office/officeart/2005/8/layout/process4"/>
    <dgm:cxn modelId="{A8A10BD5-6A8A-457B-868E-DB030796CE9B}" type="presParOf" srcId="{F08B2C4D-5A32-4424-8EAF-73AE09FA4C1D}" destId="{37BD5F9A-7E5C-46B6-935A-2799D670EFC4}" srcOrd="0" destOrd="0" presId="urn:microsoft.com/office/officeart/2005/8/layout/process4"/>
    <dgm:cxn modelId="{07B89594-C43E-4D41-A45D-A9C38435E269}" type="presParOf" srcId="{CD5F6623-87AF-4C6D-B278-5E69644054F0}" destId="{76ECBA7A-1FC2-4BEF-9BA8-7C5C73AD0067}" srcOrd="1" destOrd="0" presId="urn:microsoft.com/office/officeart/2005/8/layout/process4"/>
    <dgm:cxn modelId="{B4169124-5044-4225-BBEC-C01D24910810}" type="presParOf" srcId="{CD5F6623-87AF-4C6D-B278-5E69644054F0}" destId="{0362C6C9-141D-43DB-881D-5D7A201EDF2C}" srcOrd="2" destOrd="0" presId="urn:microsoft.com/office/officeart/2005/8/layout/process4"/>
    <dgm:cxn modelId="{0BDD3C0F-09D6-4B6C-BCAC-FC38746B6E93}" type="presParOf" srcId="{0362C6C9-141D-43DB-881D-5D7A201EDF2C}" destId="{AB89983E-3358-4FCE-8647-C92D9A1ACDB3}" srcOrd="0" destOrd="0" presId="urn:microsoft.com/office/officeart/2005/8/layout/process4"/>
    <dgm:cxn modelId="{AD24E30D-4C17-4B10-A35B-3F178DA81C68}" type="presParOf" srcId="{CD5F6623-87AF-4C6D-B278-5E69644054F0}" destId="{A74FFB53-D371-406D-B42C-3A26A160E004}" srcOrd="3" destOrd="0" presId="urn:microsoft.com/office/officeart/2005/8/layout/process4"/>
    <dgm:cxn modelId="{53AC3FBB-7259-4017-A73D-1C97FCB7FB8C}" type="presParOf" srcId="{CD5F6623-87AF-4C6D-B278-5E69644054F0}" destId="{BCEDB21D-F9F1-46F7-AE3D-6393467EE48A}" srcOrd="4" destOrd="0" presId="urn:microsoft.com/office/officeart/2005/8/layout/process4"/>
    <dgm:cxn modelId="{318A9FAC-2C8A-40F1-84C4-26C260DCD48A}" type="presParOf" srcId="{BCEDB21D-F9F1-46F7-AE3D-6393467EE48A}" destId="{F9F6D8F0-F834-48E8-B6B1-CAB7ADA137D5}" srcOrd="0" destOrd="0" presId="urn:microsoft.com/office/officeart/2005/8/layout/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A692ED9-1B59-4F86-A1DB-C8766693525B}" type="doc">
      <dgm:prSet loTypeId="urn:microsoft.com/office/officeart/2005/8/layout/list1" loCatId="list" qsTypeId="urn:microsoft.com/office/officeart/2005/8/quickstyle/simple1" qsCatId="simple" csTypeId="urn:microsoft.com/office/officeart/2005/8/colors/accent6_2" csCatId="accent6" phldr="1"/>
      <dgm:spPr/>
      <dgm:t>
        <a:bodyPr/>
        <a:lstStyle/>
        <a:p>
          <a:endParaRPr lang="en-GB"/>
        </a:p>
      </dgm:t>
    </dgm:pt>
    <dgm:pt modelId="{712D88B7-78F2-4AE3-BB90-CAFAE54A974C}">
      <dgm:prSet phldrT="[Text]" phldr="0"/>
      <dgm:spPr/>
      <dgm:t>
        <a:bodyPr/>
        <a:lstStyle/>
        <a:p>
          <a:r>
            <a:rPr lang="en-GB" b="1" noProof="0" dirty="0"/>
            <a:t>Primary Actors</a:t>
          </a:r>
        </a:p>
      </dgm:t>
    </dgm:pt>
    <dgm:pt modelId="{6559F5C9-F9D3-4811-B895-F719362B0E84}" type="parTrans" cxnId="{0A2FBB61-0939-4802-98E1-0E4EAE3B1D80}">
      <dgm:prSet/>
      <dgm:spPr/>
      <dgm:t>
        <a:bodyPr/>
        <a:lstStyle/>
        <a:p>
          <a:endParaRPr lang="en-GB"/>
        </a:p>
      </dgm:t>
    </dgm:pt>
    <dgm:pt modelId="{744FAF1A-8EA3-421B-9F27-3808764BC0B7}" type="sibTrans" cxnId="{0A2FBB61-0939-4802-98E1-0E4EAE3B1D80}">
      <dgm:prSet/>
      <dgm:spPr/>
      <dgm:t>
        <a:bodyPr/>
        <a:lstStyle/>
        <a:p>
          <a:endParaRPr lang="en-GB"/>
        </a:p>
      </dgm:t>
    </dgm:pt>
    <dgm:pt modelId="{93860AE0-5DAE-4084-8F85-0ED5CCCED15B}">
      <dgm:prSet phldrT="[Text]"/>
      <dgm:spPr/>
      <dgm:t>
        <a:bodyPr/>
        <a:lstStyle/>
        <a:p>
          <a:r>
            <a:rPr lang="en-GB" b="1" noProof="0" dirty="0">
              <a:latin typeface="+mn-lt"/>
            </a:rPr>
            <a:t>77.19%</a:t>
          </a:r>
          <a:r>
            <a:rPr lang="en-GB" noProof="0" dirty="0">
              <a:latin typeface="+mn-lt"/>
            </a:rPr>
            <a:t> of respondents identified </a:t>
          </a:r>
          <a:r>
            <a:rPr lang="en-GB" b="1" noProof="0" dirty="0">
              <a:latin typeface="+mn-lt"/>
            </a:rPr>
            <a:t>armed Fulani militias</a:t>
          </a:r>
          <a:r>
            <a:rPr lang="en-GB" noProof="0" dirty="0">
              <a:latin typeface="+mn-lt"/>
            </a:rPr>
            <a:t> as the main perpetrators of violent attacks that led to land seizures.</a:t>
          </a:r>
          <a:endParaRPr lang="en-GB" noProof="0" dirty="0"/>
        </a:p>
      </dgm:t>
    </dgm:pt>
    <dgm:pt modelId="{ED3543DC-8BCB-47CA-BCEA-DB51F62A995F}" type="parTrans" cxnId="{DF25C94D-6CB0-4C5C-9A54-26373F357EAB}">
      <dgm:prSet/>
      <dgm:spPr/>
      <dgm:t>
        <a:bodyPr/>
        <a:lstStyle/>
        <a:p>
          <a:endParaRPr lang="en-GB"/>
        </a:p>
      </dgm:t>
    </dgm:pt>
    <dgm:pt modelId="{38DCD393-8208-48C4-A7EC-D4FA9AC9CE62}" type="sibTrans" cxnId="{DF25C94D-6CB0-4C5C-9A54-26373F357EAB}">
      <dgm:prSet/>
      <dgm:spPr/>
      <dgm:t>
        <a:bodyPr/>
        <a:lstStyle/>
        <a:p>
          <a:endParaRPr lang="en-GB"/>
        </a:p>
      </dgm:t>
    </dgm:pt>
    <dgm:pt modelId="{62975B16-7BC1-4C5D-B671-377EFA04AD74}">
      <dgm:prSet phldrT="[Text]" phldr="0"/>
      <dgm:spPr/>
      <dgm:t>
        <a:bodyPr/>
        <a:lstStyle/>
        <a:p>
          <a:r>
            <a:rPr lang="en-GB" b="1" noProof="0" dirty="0"/>
            <a:t>Forceful Takeover</a:t>
          </a:r>
        </a:p>
      </dgm:t>
    </dgm:pt>
    <dgm:pt modelId="{1026034E-59AF-40A5-B94B-A6F9DE3B6ABD}" type="parTrans" cxnId="{E3ECF27F-FCEB-488C-B117-EA2DC4B1FD25}">
      <dgm:prSet/>
      <dgm:spPr/>
      <dgm:t>
        <a:bodyPr/>
        <a:lstStyle/>
        <a:p>
          <a:endParaRPr lang="en-GB"/>
        </a:p>
      </dgm:t>
    </dgm:pt>
    <dgm:pt modelId="{D6D8381C-4BDB-4636-AB6F-70F899372B24}" type="sibTrans" cxnId="{E3ECF27F-FCEB-488C-B117-EA2DC4B1FD25}">
      <dgm:prSet/>
      <dgm:spPr/>
      <dgm:t>
        <a:bodyPr/>
        <a:lstStyle/>
        <a:p>
          <a:endParaRPr lang="en-GB"/>
        </a:p>
      </dgm:t>
    </dgm:pt>
    <dgm:pt modelId="{2D7B495E-675C-4EE0-833A-089C4787F88B}">
      <dgm:prSet phldrT="[Text]" phldr="0"/>
      <dgm:spPr/>
      <dgm:t>
        <a:bodyPr/>
        <a:lstStyle/>
        <a:p>
          <a:r>
            <a:rPr lang="en-GB" b="1" noProof="0" dirty="0"/>
            <a:t>Current Occupants</a:t>
          </a:r>
        </a:p>
      </dgm:t>
    </dgm:pt>
    <dgm:pt modelId="{52CAD264-E809-4EE4-A8DB-627BE0DE650A}" type="parTrans" cxnId="{48F90873-2EBD-4F58-A74D-9AFFAF11648B}">
      <dgm:prSet/>
      <dgm:spPr/>
      <dgm:t>
        <a:bodyPr/>
        <a:lstStyle/>
        <a:p>
          <a:endParaRPr lang="en-GB"/>
        </a:p>
      </dgm:t>
    </dgm:pt>
    <dgm:pt modelId="{C1274E0E-320E-4785-A6A6-F10BE4A13FFA}" type="sibTrans" cxnId="{48F90873-2EBD-4F58-A74D-9AFFAF11648B}">
      <dgm:prSet/>
      <dgm:spPr/>
      <dgm:t>
        <a:bodyPr/>
        <a:lstStyle/>
        <a:p>
          <a:endParaRPr lang="en-GB"/>
        </a:p>
      </dgm:t>
    </dgm:pt>
    <dgm:pt modelId="{95E2944E-0D0E-4510-BC66-F8CE2D3591E3}">
      <dgm:prSet phldrT="[Text]"/>
      <dgm:spPr/>
      <dgm:t>
        <a:bodyPr/>
        <a:lstStyle/>
        <a:p>
          <a:r>
            <a:rPr lang="en-GB" b="1" noProof="0" dirty="0">
              <a:latin typeface="+mn-lt"/>
            </a:rPr>
            <a:t>63.16% </a:t>
          </a:r>
          <a:r>
            <a:rPr lang="en-GB" noProof="0" dirty="0">
              <a:latin typeface="+mn-lt"/>
            </a:rPr>
            <a:t>indicated that </a:t>
          </a:r>
          <a:r>
            <a:rPr lang="en-GB" b="1" noProof="0" dirty="0">
              <a:latin typeface="+mn-lt"/>
            </a:rPr>
            <a:t>Fulani herders</a:t>
          </a:r>
          <a:r>
            <a:rPr lang="en-GB" noProof="0" dirty="0">
              <a:latin typeface="+mn-lt"/>
            </a:rPr>
            <a:t> remain the current occupants of seized lands.</a:t>
          </a:r>
          <a:endParaRPr lang="en-GB" noProof="0" dirty="0"/>
        </a:p>
      </dgm:t>
    </dgm:pt>
    <dgm:pt modelId="{8E448018-6DF0-4326-B22A-40A012C5C215}" type="parTrans" cxnId="{23B013A3-2022-4929-8F76-7B8170221371}">
      <dgm:prSet/>
      <dgm:spPr/>
      <dgm:t>
        <a:bodyPr/>
        <a:lstStyle/>
        <a:p>
          <a:endParaRPr lang="en-GB"/>
        </a:p>
      </dgm:t>
    </dgm:pt>
    <dgm:pt modelId="{218731C5-FD25-4F83-8907-7A942CCE047C}" type="sibTrans" cxnId="{23B013A3-2022-4929-8F76-7B8170221371}">
      <dgm:prSet/>
      <dgm:spPr/>
      <dgm:t>
        <a:bodyPr/>
        <a:lstStyle/>
        <a:p>
          <a:endParaRPr lang="en-GB"/>
        </a:p>
      </dgm:t>
    </dgm:pt>
    <dgm:pt modelId="{6AD30BF3-7CD3-4E35-915A-6B7E0B9B75BA}">
      <dgm:prSet phldrT="[Text]" phldr="0"/>
      <dgm:spPr/>
      <dgm:t>
        <a:bodyPr/>
        <a:lstStyle/>
        <a:p>
          <a:r>
            <a:rPr lang="en-GB" b="1" noProof="0" dirty="0">
              <a:latin typeface="+mn-lt"/>
            </a:rPr>
            <a:t>57.89%</a:t>
          </a:r>
          <a:r>
            <a:rPr lang="en-GB" noProof="0" dirty="0">
              <a:latin typeface="+mn-lt"/>
            </a:rPr>
            <a:t> confirmed that ancestral land and properties were forcefully taken over.</a:t>
          </a:r>
          <a:endParaRPr lang="en-GB" noProof="0" dirty="0"/>
        </a:p>
      </dgm:t>
    </dgm:pt>
    <dgm:pt modelId="{3B8E85C9-BD54-44F5-9624-EE1DACA7AC7E}" type="parTrans" cxnId="{52DF5A5B-4909-46D2-9CAE-DD22AE6097DB}">
      <dgm:prSet/>
      <dgm:spPr/>
      <dgm:t>
        <a:bodyPr/>
        <a:lstStyle/>
        <a:p>
          <a:endParaRPr lang="en-GB"/>
        </a:p>
      </dgm:t>
    </dgm:pt>
    <dgm:pt modelId="{1795FEA2-3F3C-49BB-848B-C84AAFD32F1E}" type="sibTrans" cxnId="{52DF5A5B-4909-46D2-9CAE-DD22AE6097DB}">
      <dgm:prSet/>
      <dgm:spPr/>
      <dgm:t>
        <a:bodyPr/>
        <a:lstStyle/>
        <a:p>
          <a:endParaRPr lang="en-GB"/>
        </a:p>
      </dgm:t>
    </dgm:pt>
    <dgm:pt modelId="{55485593-3120-4E06-84E4-96F0DC98FCAB}" type="pres">
      <dgm:prSet presAssocID="{0A692ED9-1B59-4F86-A1DB-C8766693525B}" presName="linear" presStyleCnt="0">
        <dgm:presLayoutVars>
          <dgm:dir/>
          <dgm:animLvl val="lvl"/>
          <dgm:resizeHandles val="exact"/>
        </dgm:presLayoutVars>
      </dgm:prSet>
      <dgm:spPr/>
    </dgm:pt>
    <dgm:pt modelId="{5A6A9592-B816-4CD7-96D1-DC251CA0AF54}" type="pres">
      <dgm:prSet presAssocID="{712D88B7-78F2-4AE3-BB90-CAFAE54A974C}" presName="parentLin" presStyleCnt="0"/>
      <dgm:spPr/>
    </dgm:pt>
    <dgm:pt modelId="{2F458B65-2FC1-45EE-88B1-3C54DF09DDBC}" type="pres">
      <dgm:prSet presAssocID="{712D88B7-78F2-4AE3-BB90-CAFAE54A974C}" presName="parentLeftMargin" presStyleLbl="node1" presStyleIdx="0" presStyleCnt="3"/>
      <dgm:spPr/>
    </dgm:pt>
    <dgm:pt modelId="{148C612D-74D5-4E66-865D-F0D0BD0A08BE}" type="pres">
      <dgm:prSet presAssocID="{712D88B7-78F2-4AE3-BB90-CAFAE54A974C}" presName="parentText" presStyleLbl="node1" presStyleIdx="0" presStyleCnt="3">
        <dgm:presLayoutVars>
          <dgm:chMax val="0"/>
          <dgm:bulletEnabled val="1"/>
        </dgm:presLayoutVars>
      </dgm:prSet>
      <dgm:spPr/>
    </dgm:pt>
    <dgm:pt modelId="{C1E25371-162E-4B22-A558-9237CF979B88}" type="pres">
      <dgm:prSet presAssocID="{712D88B7-78F2-4AE3-BB90-CAFAE54A974C}" presName="negativeSpace" presStyleCnt="0"/>
      <dgm:spPr/>
    </dgm:pt>
    <dgm:pt modelId="{F26A5A25-18C3-42F0-99BA-E0A92FFC27FE}" type="pres">
      <dgm:prSet presAssocID="{712D88B7-78F2-4AE3-BB90-CAFAE54A974C}" presName="childText" presStyleLbl="conFgAcc1" presStyleIdx="0" presStyleCnt="3">
        <dgm:presLayoutVars>
          <dgm:bulletEnabled val="1"/>
        </dgm:presLayoutVars>
      </dgm:prSet>
      <dgm:spPr/>
    </dgm:pt>
    <dgm:pt modelId="{07948720-58B8-4E49-A99E-36E914A5B5D0}" type="pres">
      <dgm:prSet presAssocID="{744FAF1A-8EA3-421B-9F27-3808764BC0B7}" presName="spaceBetweenRectangles" presStyleCnt="0"/>
      <dgm:spPr/>
    </dgm:pt>
    <dgm:pt modelId="{DCD20F23-D1C0-4138-9F9C-022B7AC1C08F}" type="pres">
      <dgm:prSet presAssocID="{62975B16-7BC1-4C5D-B671-377EFA04AD74}" presName="parentLin" presStyleCnt="0"/>
      <dgm:spPr/>
    </dgm:pt>
    <dgm:pt modelId="{7B386417-F716-472B-99A7-EF0F4865072F}" type="pres">
      <dgm:prSet presAssocID="{62975B16-7BC1-4C5D-B671-377EFA04AD74}" presName="parentLeftMargin" presStyleLbl="node1" presStyleIdx="0" presStyleCnt="3"/>
      <dgm:spPr/>
    </dgm:pt>
    <dgm:pt modelId="{2753EC3B-4045-4B30-BF53-C5D63632E806}" type="pres">
      <dgm:prSet presAssocID="{62975B16-7BC1-4C5D-B671-377EFA04AD74}" presName="parentText" presStyleLbl="node1" presStyleIdx="1" presStyleCnt="3">
        <dgm:presLayoutVars>
          <dgm:chMax val="0"/>
          <dgm:bulletEnabled val="1"/>
        </dgm:presLayoutVars>
      </dgm:prSet>
      <dgm:spPr/>
    </dgm:pt>
    <dgm:pt modelId="{92B0EADC-90BC-46C9-8B75-F0B71CD7E29E}" type="pres">
      <dgm:prSet presAssocID="{62975B16-7BC1-4C5D-B671-377EFA04AD74}" presName="negativeSpace" presStyleCnt="0"/>
      <dgm:spPr/>
    </dgm:pt>
    <dgm:pt modelId="{FCC17198-1168-476E-B2C2-2EB2A00A4404}" type="pres">
      <dgm:prSet presAssocID="{62975B16-7BC1-4C5D-B671-377EFA04AD74}" presName="childText" presStyleLbl="conFgAcc1" presStyleIdx="1" presStyleCnt="3">
        <dgm:presLayoutVars>
          <dgm:bulletEnabled val="1"/>
        </dgm:presLayoutVars>
      </dgm:prSet>
      <dgm:spPr/>
    </dgm:pt>
    <dgm:pt modelId="{2F7961CF-9B7E-43F0-867E-9C7F3672588C}" type="pres">
      <dgm:prSet presAssocID="{D6D8381C-4BDB-4636-AB6F-70F899372B24}" presName="spaceBetweenRectangles" presStyleCnt="0"/>
      <dgm:spPr/>
    </dgm:pt>
    <dgm:pt modelId="{8B7745EE-B7F9-477D-AB49-4A6EE777C7CC}" type="pres">
      <dgm:prSet presAssocID="{2D7B495E-675C-4EE0-833A-089C4787F88B}" presName="parentLin" presStyleCnt="0"/>
      <dgm:spPr/>
    </dgm:pt>
    <dgm:pt modelId="{102BF879-8938-4F6B-B346-25650FEA4DD5}" type="pres">
      <dgm:prSet presAssocID="{2D7B495E-675C-4EE0-833A-089C4787F88B}" presName="parentLeftMargin" presStyleLbl="node1" presStyleIdx="1" presStyleCnt="3"/>
      <dgm:spPr/>
    </dgm:pt>
    <dgm:pt modelId="{4F4A2153-42B8-4EDB-86EA-FCF80B1919F4}" type="pres">
      <dgm:prSet presAssocID="{2D7B495E-675C-4EE0-833A-089C4787F88B}" presName="parentText" presStyleLbl="node1" presStyleIdx="2" presStyleCnt="3">
        <dgm:presLayoutVars>
          <dgm:chMax val="0"/>
          <dgm:bulletEnabled val="1"/>
        </dgm:presLayoutVars>
      </dgm:prSet>
      <dgm:spPr/>
    </dgm:pt>
    <dgm:pt modelId="{617B1E94-FF04-4567-B2B4-59FA5266E710}" type="pres">
      <dgm:prSet presAssocID="{2D7B495E-675C-4EE0-833A-089C4787F88B}" presName="negativeSpace" presStyleCnt="0"/>
      <dgm:spPr/>
    </dgm:pt>
    <dgm:pt modelId="{4AA592C4-8421-42C0-A6BB-BC765DDAE213}" type="pres">
      <dgm:prSet presAssocID="{2D7B495E-675C-4EE0-833A-089C4787F88B}" presName="childText" presStyleLbl="conFgAcc1" presStyleIdx="2" presStyleCnt="3">
        <dgm:presLayoutVars>
          <dgm:bulletEnabled val="1"/>
        </dgm:presLayoutVars>
      </dgm:prSet>
      <dgm:spPr/>
    </dgm:pt>
  </dgm:ptLst>
  <dgm:cxnLst>
    <dgm:cxn modelId="{09102421-B6BE-40D7-AB13-56B29EBD91F3}" type="presOf" srcId="{2D7B495E-675C-4EE0-833A-089C4787F88B}" destId="{4F4A2153-42B8-4EDB-86EA-FCF80B1919F4}" srcOrd="1" destOrd="0" presId="urn:microsoft.com/office/officeart/2005/8/layout/list1"/>
    <dgm:cxn modelId="{77F22229-5200-444B-A33E-4E5474776CBF}" type="presOf" srcId="{712D88B7-78F2-4AE3-BB90-CAFAE54A974C}" destId="{2F458B65-2FC1-45EE-88B1-3C54DF09DDBC}" srcOrd="0" destOrd="0" presId="urn:microsoft.com/office/officeart/2005/8/layout/list1"/>
    <dgm:cxn modelId="{52DF5A5B-4909-46D2-9CAE-DD22AE6097DB}" srcId="{62975B16-7BC1-4C5D-B671-377EFA04AD74}" destId="{6AD30BF3-7CD3-4E35-915A-6B7E0B9B75BA}" srcOrd="0" destOrd="0" parTransId="{3B8E85C9-BD54-44F5-9624-EE1DACA7AC7E}" sibTransId="{1795FEA2-3F3C-49BB-848B-C84AAFD32F1E}"/>
    <dgm:cxn modelId="{0A2FBB61-0939-4802-98E1-0E4EAE3B1D80}" srcId="{0A692ED9-1B59-4F86-A1DB-C8766693525B}" destId="{712D88B7-78F2-4AE3-BB90-CAFAE54A974C}" srcOrd="0" destOrd="0" parTransId="{6559F5C9-F9D3-4811-B895-F719362B0E84}" sibTransId="{744FAF1A-8EA3-421B-9F27-3808764BC0B7}"/>
    <dgm:cxn modelId="{02AB4645-5936-4844-95E3-54565DF6821F}" type="presOf" srcId="{62975B16-7BC1-4C5D-B671-377EFA04AD74}" destId="{7B386417-F716-472B-99A7-EF0F4865072F}" srcOrd="0" destOrd="0" presId="urn:microsoft.com/office/officeart/2005/8/layout/list1"/>
    <dgm:cxn modelId="{DF25C94D-6CB0-4C5C-9A54-26373F357EAB}" srcId="{712D88B7-78F2-4AE3-BB90-CAFAE54A974C}" destId="{93860AE0-5DAE-4084-8F85-0ED5CCCED15B}" srcOrd="0" destOrd="0" parTransId="{ED3543DC-8BCB-47CA-BCEA-DB51F62A995F}" sibTransId="{38DCD393-8208-48C4-A7EC-D4FA9AC9CE62}"/>
    <dgm:cxn modelId="{1AFEC150-D101-4012-994B-CF7432D175F0}" type="presOf" srcId="{93860AE0-5DAE-4084-8F85-0ED5CCCED15B}" destId="{F26A5A25-18C3-42F0-99BA-E0A92FFC27FE}" srcOrd="0" destOrd="0" presId="urn:microsoft.com/office/officeart/2005/8/layout/list1"/>
    <dgm:cxn modelId="{48F90873-2EBD-4F58-A74D-9AFFAF11648B}" srcId="{0A692ED9-1B59-4F86-A1DB-C8766693525B}" destId="{2D7B495E-675C-4EE0-833A-089C4787F88B}" srcOrd="2" destOrd="0" parTransId="{52CAD264-E809-4EE4-A8DB-627BE0DE650A}" sibTransId="{C1274E0E-320E-4785-A6A6-F10BE4A13FFA}"/>
    <dgm:cxn modelId="{4B57127C-E239-4804-9BC7-B39514584F51}" type="presOf" srcId="{95E2944E-0D0E-4510-BC66-F8CE2D3591E3}" destId="{4AA592C4-8421-42C0-A6BB-BC765DDAE213}" srcOrd="0" destOrd="0" presId="urn:microsoft.com/office/officeart/2005/8/layout/list1"/>
    <dgm:cxn modelId="{E3ECF27F-FCEB-488C-B117-EA2DC4B1FD25}" srcId="{0A692ED9-1B59-4F86-A1DB-C8766693525B}" destId="{62975B16-7BC1-4C5D-B671-377EFA04AD74}" srcOrd="1" destOrd="0" parTransId="{1026034E-59AF-40A5-B94B-A6F9DE3B6ABD}" sibTransId="{D6D8381C-4BDB-4636-AB6F-70F899372B24}"/>
    <dgm:cxn modelId="{568E7591-E7E0-414F-BA11-D4C65C9C10D6}" type="presOf" srcId="{62975B16-7BC1-4C5D-B671-377EFA04AD74}" destId="{2753EC3B-4045-4B30-BF53-C5D63632E806}" srcOrd="1" destOrd="0" presId="urn:microsoft.com/office/officeart/2005/8/layout/list1"/>
    <dgm:cxn modelId="{3DA3F692-A70C-4F86-8B0C-5E7CD54C226A}" type="presOf" srcId="{712D88B7-78F2-4AE3-BB90-CAFAE54A974C}" destId="{148C612D-74D5-4E66-865D-F0D0BD0A08BE}" srcOrd="1" destOrd="0" presId="urn:microsoft.com/office/officeart/2005/8/layout/list1"/>
    <dgm:cxn modelId="{23B013A3-2022-4929-8F76-7B8170221371}" srcId="{2D7B495E-675C-4EE0-833A-089C4787F88B}" destId="{95E2944E-0D0E-4510-BC66-F8CE2D3591E3}" srcOrd="0" destOrd="0" parTransId="{8E448018-6DF0-4326-B22A-40A012C5C215}" sibTransId="{218731C5-FD25-4F83-8907-7A942CCE047C}"/>
    <dgm:cxn modelId="{F26195A5-B3DD-4914-97A2-17F2FC452F25}" type="presOf" srcId="{6AD30BF3-7CD3-4E35-915A-6B7E0B9B75BA}" destId="{FCC17198-1168-476E-B2C2-2EB2A00A4404}" srcOrd="0" destOrd="0" presId="urn:microsoft.com/office/officeart/2005/8/layout/list1"/>
    <dgm:cxn modelId="{9E665AC2-5EE9-4501-BE49-53227130D42A}" type="presOf" srcId="{0A692ED9-1B59-4F86-A1DB-C8766693525B}" destId="{55485593-3120-4E06-84E4-96F0DC98FCAB}" srcOrd="0" destOrd="0" presId="urn:microsoft.com/office/officeart/2005/8/layout/list1"/>
    <dgm:cxn modelId="{C23988F9-9F2E-4C34-B3DF-8EC19446D1AE}" type="presOf" srcId="{2D7B495E-675C-4EE0-833A-089C4787F88B}" destId="{102BF879-8938-4F6B-B346-25650FEA4DD5}" srcOrd="0" destOrd="0" presId="urn:microsoft.com/office/officeart/2005/8/layout/list1"/>
    <dgm:cxn modelId="{6739D9D7-02A2-46AF-A635-5047E2189B3E}" type="presParOf" srcId="{55485593-3120-4E06-84E4-96F0DC98FCAB}" destId="{5A6A9592-B816-4CD7-96D1-DC251CA0AF54}" srcOrd="0" destOrd="0" presId="urn:microsoft.com/office/officeart/2005/8/layout/list1"/>
    <dgm:cxn modelId="{C49CA2D0-A3F1-4740-B5E3-67B24BC1490F}" type="presParOf" srcId="{5A6A9592-B816-4CD7-96D1-DC251CA0AF54}" destId="{2F458B65-2FC1-45EE-88B1-3C54DF09DDBC}" srcOrd="0" destOrd="0" presId="urn:microsoft.com/office/officeart/2005/8/layout/list1"/>
    <dgm:cxn modelId="{AFE1DAB5-DBCE-4BCE-98C8-54C4FEAD1C76}" type="presParOf" srcId="{5A6A9592-B816-4CD7-96D1-DC251CA0AF54}" destId="{148C612D-74D5-4E66-865D-F0D0BD0A08BE}" srcOrd="1" destOrd="0" presId="urn:microsoft.com/office/officeart/2005/8/layout/list1"/>
    <dgm:cxn modelId="{B758FFAE-BDFD-4891-9BCB-F9FB48A7CFB5}" type="presParOf" srcId="{55485593-3120-4E06-84E4-96F0DC98FCAB}" destId="{C1E25371-162E-4B22-A558-9237CF979B88}" srcOrd="1" destOrd="0" presId="urn:microsoft.com/office/officeart/2005/8/layout/list1"/>
    <dgm:cxn modelId="{30327712-8EE6-4912-BA29-63E783F0D10A}" type="presParOf" srcId="{55485593-3120-4E06-84E4-96F0DC98FCAB}" destId="{F26A5A25-18C3-42F0-99BA-E0A92FFC27FE}" srcOrd="2" destOrd="0" presId="urn:microsoft.com/office/officeart/2005/8/layout/list1"/>
    <dgm:cxn modelId="{9025CB3D-349E-42ED-8986-88A062785819}" type="presParOf" srcId="{55485593-3120-4E06-84E4-96F0DC98FCAB}" destId="{07948720-58B8-4E49-A99E-36E914A5B5D0}" srcOrd="3" destOrd="0" presId="urn:microsoft.com/office/officeart/2005/8/layout/list1"/>
    <dgm:cxn modelId="{50D44C21-066B-47A0-91D8-7FA2D6F87346}" type="presParOf" srcId="{55485593-3120-4E06-84E4-96F0DC98FCAB}" destId="{DCD20F23-D1C0-4138-9F9C-022B7AC1C08F}" srcOrd="4" destOrd="0" presId="urn:microsoft.com/office/officeart/2005/8/layout/list1"/>
    <dgm:cxn modelId="{FB5DEBA0-67C2-4024-AF6B-4E7AE7F44A61}" type="presParOf" srcId="{DCD20F23-D1C0-4138-9F9C-022B7AC1C08F}" destId="{7B386417-F716-472B-99A7-EF0F4865072F}" srcOrd="0" destOrd="0" presId="urn:microsoft.com/office/officeart/2005/8/layout/list1"/>
    <dgm:cxn modelId="{DAA9F153-3957-4375-9E34-12BA206F9160}" type="presParOf" srcId="{DCD20F23-D1C0-4138-9F9C-022B7AC1C08F}" destId="{2753EC3B-4045-4B30-BF53-C5D63632E806}" srcOrd="1" destOrd="0" presId="urn:microsoft.com/office/officeart/2005/8/layout/list1"/>
    <dgm:cxn modelId="{3496B9EA-3939-4498-A7D2-8BCC459DCB3A}" type="presParOf" srcId="{55485593-3120-4E06-84E4-96F0DC98FCAB}" destId="{92B0EADC-90BC-46C9-8B75-F0B71CD7E29E}" srcOrd="5" destOrd="0" presId="urn:microsoft.com/office/officeart/2005/8/layout/list1"/>
    <dgm:cxn modelId="{DB357684-0655-4A00-A917-0B2639EC7535}" type="presParOf" srcId="{55485593-3120-4E06-84E4-96F0DC98FCAB}" destId="{FCC17198-1168-476E-B2C2-2EB2A00A4404}" srcOrd="6" destOrd="0" presId="urn:microsoft.com/office/officeart/2005/8/layout/list1"/>
    <dgm:cxn modelId="{51B312B3-FE65-4F4A-9D8C-7A52FE647CEE}" type="presParOf" srcId="{55485593-3120-4E06-84E4-96F0DC98FCAB}" destId="{2F7961CF-9B7E-43F0-867E-9C7F3672588C}" srcOrd="7" destOrd="0" presId="urn:microsoft.com/office/officeart/2005/8/layout/list1"/>
    <dgm:cxn modelId="{5418D37D-EC8C-4826-B951-DEB2460489C3}" type="presParOf" srcId="{55485593-3120-4E06-84E4-96F0DC98FCAB}" destId="{8B7745EE-B7F9-477D-AB49-4A6EE777C7CC}" srcOrd="8" destOrd="0" presId="urn:microsoft.com/office/officeart/2005/8/layout/list1"/>
    <dgm:cxn modelId="{692C23DB-9C13-43E9-9386-A59A22E633AA}" type="presParOf" srcId="{8B7745EE-B7F9-477D-AB49-4A6EE777C7CC}" destId="{102BF879-8938-4F6B-B346-25650FEA4DD5}" srcOrd="0" destOrd="0" presId="urn:microsoft.com/office/officeart/2005/8/layout/list1"/>
    <dgm:cxn modelId="{323998BE-64DF-4C2F-8CA5-B0876E2BD735}" type="presParOf" srcId="{8B7745EE-B7F9-477D-AB49-4A6EE777C7CC}" destId="{4F4A2153-42B8-4EDB-86EA-FCF80B1919F4}" srcOrd="1" destOrd="0" presId="urn:microsoft.com/office/officeart/2005/8/layout/list1"/>
    <dgm:cxn modelId="{2A915AC3-623A-492F-995F-00A2044BDE5B}" type="presParOf" srcId="{55485593-3120-4E06-84E4-96F0DC98FCAB}" destId="{617B1E94-FF04-4567-B2B4-59FA5266E710}" srcOrd="9" destOrd="0" presId="urn:microsoft.com/office/officeart/2005/8/layout/list1"/>
    <dgm:cxn modelId="{723EAEAD-0E61-4606-9ED3-5008C344C59F}" type="presParOf" srcId="{55485593-3120-4E06-84E4-96F0DC98FCAB}" destId="{4AA592C4-8421-42C0-A6BB-BC765DDAE213}" srcOrd="10"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5EC981B-8FE6-4B41-935A-4D200FF08589}" type="doc">
      <dgm:prSet loTypeId="urn:microsoft.com/office/officeart/2005/8/layout/list1" loCatId="list" qsTypeId="urn:microsoft.com/office/officeart/2005/8/quickstyle/simple1" qsCatId="simple" csTypeId="urn:microsoft.com/office/officeart/2005/8/colors/accent6_2" csCatId="accent6" phldr="1"/>
      <dgm:spPr/>
      <dgm:t>
        <a:bodyPr/>
        <a:lstStyle/>
        <a:p>
          <a:endParaRPr lang="en-GB"/>
        </a:p>
      </dgm:t>
    </dgm:pt>
    <dgm:pt modelId="{2BC5C244-0E9F-4C81-A5B8-78C2C837C495}">
      <dgm:prSet phldrT="[Text]" phldr="0" custT="1"/>
      <dgm:spPr/>
      <dgm:t>
        <a:bodyPr/>
        <a:lstStyle/>
        <a:p>
          <a:r>
            <a:rPr lang="en-GB" sz="2000" b="1" noProof="0" dirty="0" err="1"/>
            <a:t>Bokkos</a:t>
          </a:r>
          <a:r>
            <a:rPr lang="en-GB" sz="2000" b="1" noProof="0" dirty="0"/>
            <a:t> LGA</a:t>
          </a:r>
        </a:p>
      </dgm:t>
    </dgm:pt>
    <dgm:pt modelId="{0812EA0E-6A5C-432B-87EB-5708F2CF690B}" type="parTrans" cxnId="{5F1D719E-A03A-4C39-BDEC-42189AF0546C}">
      <dgm:prSet/>
      <dgm:spPr/>
      <dgm:t>
        <a:bodyPr/>
        <a:lstStyle/>
        <a:p>
          <a:endParaRPr lang="en-GB"/>
        </a:p>
      </dgm:t>
    </dgm:pt>
    <dgm:pt modelId="{3F666066-2FBC-4A04-9541-7D19BAF58CC1}" type="sibTrans" cxnId="{5F1D719E-A03A-4C39-BDEC-42189AF0546C}">
      <dgm:prSet/>
      <dgm:spPr/>
      <dgm:t>
        <a:bodyPr/>
        <a:lstStyle/>
        <a:p>
          <a:endParaRPr lang="en-GB"/>
        </a:p>
      </dgm:t>
    </dgm:pt>
    <dgm:pt modelId="{0F8FFD22-2EF0-44C0-AB9E-B8BCD5E414C0}">
      <dgm:prSet phldrT="[Text]" phldr="0" custT="1"/>
      <dgm:spPr/>
      <dgm:t>
        <a:bodyPr/>
        <a:lstStyle/>
        <a:p>
          <a:r>
            <a:rPr lang="en-GB" sz="2000" b="1" noProof="0" dirty="0"/>
            <a:t>Mangu LGA</a:t>
          </a:r>
        </a:p>
      </dgm:t>
    </dgm:pt>
    <dgm:pt modelId="{319B25F2-BA9E-43C6-886D-E1C0569ABF1A}" type="parTrans" cxnId="{8CB005E5-844E-4F1C-AAA0-6D42603C8FE7}">
      <dgm:prSet/>
      <dgm:spPr/>
      <dgm:t>
        <a:bodyPr/>
        <a:lstStyle/>
        <a:p>
          <a:endParaRPr lang="en-GB"/>
        </a:p>
      </dgm:t>
    </dgm:pt>
    <dgm:pt modelId="{7D2DB6E1-9CF9-4872-A0FD-262BC34E6F22}" type="sibTrans" cxnId="{8CB005E5-844E-4F1C-AAA0-6D42603C8FE7}">
      <dgm:prSet/>
      <dgm:spPr/>
      <dgm:t>
        <a:bodyPr/>
        <a:lstStyle/>
        <a:p>
          <a:endParaRPr lang="en-GB"/>
        </a:p>
      </dgm:t>
    </dgm:pt>
    <dgm:pt modelId="{645C4F28-36D5-4C9D-B4F6-27F839207785}">
      <dgm:prSet phldrT="[Text]" phldr="0" custT="1"/>
      <dgm:spPr/>
      <dgm:t>
        <a:bodyPr/>
        <a:lstStyle/>
        <a:p>
          <a:r>
            <a:rPr lang="en-GB" sz="2000" b="1" noProof="0" dirty="0"/>
            <a:t>Barkin Ladi LGA</a:t>
          </a:r>
        </a:p>
      </dgm:t>
    </dgm:pt>
    <dgm:pt modelId="{54B3D7DE-7ED0-49BD-99F0-12712B79EDDC}" type="parTrans" cxnId="{13C102EB-E39D-4147-A9BF-935CF88301DA}">
      <dgm:prSet/>
      <dgm:spPr/>
      <dgm:t>
        <a:bodyPr/>
        <a:lstStyle/>
        <a:p>
          <a:endParaRPr lang="en-GB"/>
        </a:p>
      </dgm:t>
    </dgm:pt>
    <dgm:pt modelId="{36CB3B59-0983-4E7F-AF85-A757BD287EED}" type="sibTrans" cxnId="{13C102EB-E39D-4147-A9BF-935CF88301DA}">
      <dgm:prSet/>
      <dgm:spPr/>
      <dgm:t>
        <a:bodyPr/>
        <a:lstStyle/>
        <a:p>
          <a:endParaRPr lang="en-GB"/>
        </a:p>
      </dgm:t>
    </dgm:pt>
    <dgm:pt modelId="{4832EB0A-4B10-4BB2-9BF3-8EA06B004DD5}">
      <dgm:prSet phldrT="[Text]" phldr="0" custT="1"/>
      <dgm:spPr/>
      <dgm:t>
        <a:bodyPr/>
        <a:lstStyle/>
        <a:p>
          <a:r>
            <a:rPr lang="en-GB" sz="1600" b="1" noProof="0" dirty="0"/>
            <a:t>Hokk </a:t>
          </a:r>
          <a:r>
            <a:rPr lang="en-GB" sz="1600" b="0" noProof="0" dirty="0"/>
            <a:t>and </a:t>
          </a:r>
          <a:r>
            <a:rPr lang="en-GB" sz="1600" b="1" noProof="0" dirty="0"/>
            <a:t>Kadim Kassa </a:t>
          </a:r>
          <a:r>
            <a:rPr lang="en-GB" sz="1600" b="0" noProof="0" dirty="0"/>
            <a:t>renamed </a:t>
          </a:r>
          <a:r>
            <a:rPr lang="en-GB" sz="1600" b="1" noProof="0" dirty="0"/>
            <a:t>Sabon Bauchi;</a:t>
          </a:r>
        </a:p>
      </dgm:t>
    </dgm:pt>
    <dgm:pt modelId="{7629296F-9687-4DD6-B71C-4D3130ACEDA5}" type="parTrans" cxnId="{BEADAC13-BC52-4DDD-A7DC-730B3DB55A44}">
      <dgm:prSet/>
      <dgm:spPr/>
      <dgm:t>
        <a:bodyPr/>
        <a:lstStyle/>
        <a:p>
          <a:endParaRPr lang="en-GB"/>
        </a:p>
      </dgm:t>
    </dgm:pt>
    <dgm:pt modelId="{909749D3-484C-4BB5-A579-C8BC5899D881}" type="sibTrans" cxnId="{BEADAC13-BC52-4DDD-A7DC-730B3DB55A44}">
      <dgm:prSet/>
      <dgm:spPr/>
      <dgm:t>
        <a:bodyPr/>
        <a:lstStyle/>
        <a:p>
          <a:endParaRPr lang="en-GB"/>
        </a:p>
      </dgm:t>
    </dgm:pt>
    <dgm:pt modelId="{2BFC61A3-B08A-4E33-BF66-0F400505850A}">
      <dgm:prSet phldrT="[Text]" phldr="0" custT="1"/>
      <dgm:spPr/>
      <dgm:t>
        <a:bodyPr/>
        <a:lstStyle/>
        <a:p>
          <a:r>
            <a:rPr lang="en-GB" sz="1600" b="1" noProof="0" dirty="0" err="1"/>
            <a:t>Changal</a:t>
          </a:r>
          <a:r>
            <a:rPr lang="en-GB" sz="1600" b="1" noProof="0" dirty="0"/>
            <a:t> </a:t>
          </a:r>
          <a:r>
            <a:rPr lang="en-GB" sz="1600" b="0" noProof="0" dirty="0"/>
            <a:t>renamed </a:t>
          </a:r>
          <a:r>
            <a:rPr lang="en-GB" sz="1600" b="1" noProof="0" dirty="0" err="1"/>
            <a:t>Changal</a:t>
          </a:r>
          <a:r>
            <a:rPr lang="en-GB" sz="1600" b="1" noProof="0" dirty="0"/>
            <a:t> Fulani;</a:t>
          </a:r>
        </a:p>
      </dgm:t>
    </dgm:pt>
    <dgm:pt modelId="{0E1E6D71-BF32-47CC-A5FD-DD9EE8D193AD}" type="parTrans" cxnId="{D6456CA4-7349-4836-AF62-F01A9DD27D66}">
      <dgm:prSet/>
      <dgm:spPr/>
      <dgm:t>
        <a:bodyPr/>
        <a:lstStyle/>
        <a:p>
          <a:endParaRPr lang="en-GB"/>
        </a:p>
      </dgm:t>
    </dgm:pt>
    <dgm:pt modelId="{1345A00A-D47A-4A95-A055-AF155CE31308}" type="sibTrans" cxnId="{D6456CA4-7349-4836-AF62-F01A9DD27D66}">
      <dgm:prSet/>
      <dgm:spPr/>
      <dgm:t>
        <a:bodyPr/>
        <a:lstStyle/>
        <a:p>
          <a:endParaRPr lang="en-GB"/>
        </a:p>
      </dgm:t>
    </dgm:pt>
    <dgm:pt modelId="{2AA31DE2-A69A-4037-A9ED-13E950D084FA}">
      <dgm:prSet phldrT="[Text]" phldr="0" custT="1"/>
      <dgm:spPr/>
      <dgm:t>
        <a:bodyPr/>
        <a:lstStyle/>
        <a:p>
          <a:r>
            <a:rPr lang="en-GB" sz="1800" b="0" noProof="0" dirty="0" err="1"/>
            <a:t>Dogo</a:t>
          </a:r>
          <a:r>
            <a:rPr lang="en-GB" sz="1800" b="0" noProof="0" dirty="0"/>
            <a:t> </a:t>
          </a:r>
          <a:r>
            <a:rPr lang="en-GB" sz="1800" b="0" noProof="0" dirty="0" err="1"/>
            <a:t>Nahawa</a:t>
          </a:r>
          <a:r>
            <a:rPr lang="en-GB" sz="1800" b="0" noProof="0" dirty="0"/>
            <a:t>, Dyen, </a:t>
          </a:r>
          <a:r>
            <a:rPr lang="en-GB" sz="1800" b="0" noProof="0" dirty="0" err="1"/>
            <a:t>Kazok</a:t>
          </a:r>
          <a:r>
            <a:rPr lang="en-GB" sz="1800" b="0" noProof="0" dirty="0"/>
            <a:t>, Sharun, </a:t>
          </a:r>
          <a:r>
            <a:rPr lang="en-GB" sz="1800" b="0" noProof="0" dirty="0" err="1"/>
            <a:t>Gashet</a:t>
          </a:r>
          <a:r>
            <a:rPr lang="en-GB" sz="1800" b="0" noProof="0" dirty="0"/>
            <a:t>, </a:t>
          </a:r>
          <a:r>
            <a:rPr lang="en-GB" sz="1800" b="0" noProof="0" dirty="0" err="1"/>
            <a:t>Rantis</a:t>
          </a:r>
          <a:r>
            <a:rPr lang="en-GB" sz="1800" b="0" noProof="0" dirty="0"/>
            <a:t>, Kubon, </a:t>
          </a:r>
          <a:r>
            <a:rPr lang="en-GB" sz="1800" b="0" noProof="0" dirty="0" err="1"/>
            <a:t>Gashish</a:t>
          </a:r>
          <a:r>
            <a:rPr lang="en-GB" sz="1800" b="0" noProof="0" dirty="0"/>
            <a:t> District, </a:t>
          </a:r>
          <a:r>
            <a:rPr lang="en-GB" sz="1800" b="0" noProof="0" dirty="0" err="1"/>
            <a:t>Ruku</a:t>
          </a:r>
          <a:r>
            <a:rPr lang="en-GB" sz="1800" b="0" noProof="0" dirty="0"/>
            <a:t> and Njor were either renamed or fully taken over.</a:t>
          </a:r>
        </a:p>
      </dgm:t>
    </dgm:pt>
    <dgm:pt modelId="{DBCB8D61-10E1-4582-B7BC-4502B7645AF2}" type="parTrans" cxnId="{FED8D195-02CE-4FFE-B57C-3EFB2786438C}">
      <dgm:prSet/>
      <dgm:spPr/>
      <dgm:t>
        <a:bodyPr/>
        <a:lstStyle/>
        <a:p>
          <a:endParaRPr lang="en-GB"/>
        </a:p>
      </dgm:t>
    </dgm:pt>
    <dgm:pt modelId="{27C31813-CA84-42FF-876B-C073FA55B3BE}" type="sibTrans" cxnId="{FED8D195-02CE-4FFE-B57C-3EFB2786438C}">
      <dgm:prSet/>
      <dgm:spPr/>
      <dgm:t>
        <a:bodyPr/>
        <a:lstStyle/>
        <a:p>
          <a:endParaRPr lang="en-GB"/>
        </a:p>
      </dgm:t>
    </dgm:pt>
    <dgm:pt modelId="{0542AE1C-B6E0-4CD9-BD6E-11CDA3CABEA1}">
      <dgm:prSet phldrT="[Text]" phldr="0" custT="1"/>
      <dgm:spPr/>
      <dgm:t>
        <a:bodyPr/>
        <a:lstStyle/>
        <a:p>
          <a:r>
            <a:rPr lang="en-GB" sz="2000" b="1" noProof="0" dirty="0"/>
            <a:t>Riyom LGA</a:t>
          </a:r>
        </a:p>
      </dgm:t>
    </dgm:pt>
    <dgm:pt modelId="{22D18A52-D50D-45EB-80F7-5E89904C3FDE}" type="parTrans" cxnId="{01CE2A55-9886-4277-A1D3-6E384A20A49C}">
      <dgm:prSet/>
      <dgm:spPr/>
      <dgm:t>
        <a:bodyPr/>
        <a:lstStyle/>
        <a:p>
          <a:endParaRPr lang="en-GB"/>
        </a:p>
      </dgm:t>
    </dgm:pt>
    <dgm:pt modelId="{D02837F2-141B-422C-9F69-22207D59CA68}" type="sibTrans" cxnId="{01CE2A55-9886-4277-A1D3-6E384A20A49C}">
      <dgm:prSet/>
      <dgm:spPr/>
      <dgm:t>
        <a:bodyPr/>
        <a:lstStyle/>
        <a:p>
          <a:endParaRPr lang="en-GB"/>
        </a:p>
      </dgm:t>
    </dgm:pt>
    <dgm:pt modelId="{23183516-86D6-4A7F-92EF-87E1C6E56D89}">
      <dgm:prSet phldrT="[Text]" phldr="0" custT="1"/>
      <dgm:spPr/>
      <dgm:t>
        <a:bodyPr/>
        <a:lstStyle/>
        <a:p>
          <a:r>
            <a:rPr lang="en-GB" sz="1800" b="1" noProof="0" dirty="0" err="1"/>
            <a:t>Rankum</a:t>
          </a:r>
          <a:r>
            <a:rPr lang="en-GB" sz="1800" b="1" noProof="0" dirty="0"/>
            <a:t> </a:t>
          </a:r>
          <a:r>
            <a:rPr lang="en-GB" sz="1800" b="0" noProof="0" dirty="0"/>
            <a:t>in Jol Ward renamed </a:t>
          </a:r>
          <a:r>
            <a:rPr lang="en-GB" sz="1800" b="1" noProof="0" dirty="0" err="1"/>
            <a:t>Mahanga</a:t>
          </a:r>
          <a:r>
            <a:rPr lang="en-GB" sz="1800" b="1" noProof="0" dirty="0"/>
            <a:t> I.</a:t>
          </a:r>
        </a:p>
      </dgm:t>
    </dgm:pt>
    <dgm:pt modelId="{71ECA765-DADD-474D-93F8-36AD52665632}" type="parTrans" cxnId="{ACC09320-32F6-420F-89AF-D7CCDAC3CDBF}">
      <dgm:prSet/>
      <dgm:spPr/>
      <dgm:t>
        <a:bodyPr/>
        <a:lstStyle/>
        <a:p>
          <a:endParaRPr lang="en-GB"/>
        </a:p>
      </dgm:t>
    </dgm:pt>
    <dgm:pt modelId="{E4527E32-6AF7-40CD-A957-94A7D7B00BCA}" type="sibTrans" cxnId="{ACC09320-32F6-420F-89AF-D7CCDAC3CDBF}">
      <dgm:prSet/>
      <dgm:spPr/>
      <dgm:t>
        <a:bodyPr/>
        <a:lstStyle/>
        <a:p>
          <a:endParaRPr lang="en-GB"/>
        </a:p>
      </dgm:t>
    </dgm:pt>
    <dgm:pt modelId="{E9CFE18E-4460-4388-AEAB-F9876BF916DB}">
      <dgm:prSet phldrT="[Text]" phldr="0" custT="1"/>
      <dgm:spPr/>
      <dgm:t>
        <a:bodyPr/>
        <a:lstStyle/>
        <a:p>
          <a:r>
            <a:rPr lang="en-GB" sz="1600" b="1" noProof="0" dirty="0"/>
            <a:t>Kadim Bisa </a:t>
          </a:r>
          <a:r>
            <a:rPr lang="en-GB" sz="1600" b="0" noProof="0" dirty="0"/>
            <a:t>renamed </a:t>
          </a:r>
          <a:r>
            <a:rPr lang="en-GB" sz="1600" b="1" noProof="0" dirty="0"/>
            <a:t>Sabon </a:t>
          </a:r>
          <a:r>
            <a:rPr lang="en-GB" sz="1600" b="1" noProof="0" dirty="0" err="1"/>
            <a:t>Nawola</a:t>
          </a:r>
          <a:r>
            <a:rPr lang="en-GB" sz="1600" b="1" noProof="0" dirty="0"/>
            <a:t>;</a:t>
          </a:r>
        </a:p>
      </dgm:t>
    </dgm:pt>
    <dgm:pt modelId="{F738A186-6FF1-4C8C-A0FE-A4A8A807B7DE}" type="parTrans" cxnId="{9F0F07B0-C5D1-428B-83FB-DC026798F560}">
      <dgm:prSet/>
      <dgm:spPr/>
      <dgm:t>
        <a:bodyPr/>
        <a:lstStyle/>
        <a:p>
          <a:endParaRPr lang="en-GB"/>
        </a:p>
      </dgm:t>
    </dgm:pt>
    <dgm:pt modelId="{BD38CEED-E050-4E86-BC49-19EF99F9E295}" type="sibTrans" cxnId="{9F0F07B0-C5D1-428B-83FB-DC026798F560}">
      <dgm:prSet/>
      <dgm:spPr/>
      <dgm:t>
        <a:bodyPr/>
        <a:lstStyle/>
        <a:p>
          <a:endParaRPr lang="en-GB"/>
        </a:p>
      </dgm:t>
    </dgm:pt>
    <dgm:pt modelId="{81A66842-0D7C-4CF1-BCCF-D9137DD8B8AB}">
      <dgm:prSet phldrT="[Text]" phldr="0" custT="1"/>
      <dgm:spPr/>
      <dgm:t>
        <a:bodyPr/>
        <a:lstStyle/>
        <a:p>
          <a:r>
            <a:rPr lang="en-GB" sz="1600" b="0" noProof="0" dirty="0"/>
            <a:t>Others affected include Doho, Metzet, </a:t>
          </a:r>
          <a:r>
            <a:rPr lang="en-GB" sz="1600" b="0" noProof="0" dirty="0" err="1"/>
            <a:t>Yilbur</a:t>
          </a:r>
          <a:r>
            <a:rPr lang="en-GB" sz="1600" b="0" noProof="0" dirty="0"/>
            <a:t>, Sangar, </a:t>
          </a:r>
          <a:r>
            <a:rPr lang="en-GB" sz="1600" b="0" noProof="0" dirty="0" err="1"/>
            <a:t>Vokurde</a:t>
          </a:r>
          <a:r>
            <a:rPr lang="en-GB" sz="1600" b="0" noProof="0" dirty="0"/>
            <a:t>, </a:t>
          </a:r>
          <a:r>
            <a:rPr lang="en-GB" sz="1600" b="0" noProof="0" dirty="0" err="1"/>
            <a:t>Dungram</a:t>
          </a:r>
          <a:r>
            <a:rPr lang="en-GB" sz="1600" b="0" noProof="0" dirty="0"/>
            <a:t> and </a:t>
          </a:r>
          <a:r>
            <a:rPr lang="en-GB" sz="1600" b="0" noProof="0" dirty="0" err="1"/>
            <a:t>Dulu</a:t>
          </a:r>
          <a:r>
            <a:rPr lang="en-GB" sz="1600" b="0" noProof="0" dirty="0"/>
            <a:t>.</a:t>
          </a:r>
          <a:endParaRPr lang="en-GB" sz="1600" b="1" noProof="0" dirty="0"/>
        </a:p>
      </dgm:t>
    </dgm:pt>
    <dgm:pt modelId="{0F2FCC73-8271-4D5B-8931-666ED7D6E880}" type="parTrans" cxnId="{95BE675B-3E30-4EB9-800A-A73D2A04674B}">
      <dgm:prSet/>
      <dgm:spPr/>
      <dgm:t>
        <a:bodyPr/>
        <a:lstStyle/>
        <a:p>
          <a:endParaRPr lang="en-GB"/>
        </a:p>
      </dgm:t>
    </dgm:pt>
    <dgm:pt modelId="{2E5CDC5D-EDBD-4AD8-B7CD-420BA48CD6A2}" type="sibTrans" cxnId="{95BE675B-3E30-4EB9-800A-A73D2A04674B}">
      <dgm:prSet/>
      <dgm:spPr/>
      <dgm:t>
        <a:bodyPr/>
        <a:lstStyle/>
        <a:p>
          <a:endParaRPr lang="en-GB"/>
        </a:p>
      </dgm:t>
    </dgm:pt>
    <dgm:pt modelId="{546E8CB6-8C9F-45AB-8E8F-C1103FE69BA5}">
      <dgm:prSet phldrT="[Text]" phldr="0" custT="1"/>
      <dgm:spPr/>
      <dgm:t>
        <a:bodyPr/>
        <a:lstStyle/>
        <a:p>
          <a:r>
            <a:rPr lang="en-GB" sz="1600" b="1" noProof="0" dirty="0" err="1"/>
            <a:t>Kumbili</a:t>
          </a:r>
          <a:r>
            <a:rPr lang="en-GB" sz="1600" b="1" noProof="0" dirty="0"/>
            <a:t> </a:t>
          </a:r>
          <a:r>
            <a:rPr lang="en-GB" sz="1600" b="0" noProof="0" dirty="0"/>
            <a:t>renamed </a:t>
          </a:r>
          <a:r>
            <a:rPr lang="en-GB" sz="1600" b="1" noProof="0" dirty="0" err="1"/>
            <a:t>Kumbili</a:t>
          </a:r>
          <a:r>
            <a:rPr lang="en-GB" sz="1600" b="1" noProof="0" dirty="0"/>
            <a:t> Fulani;</a:t>
          </a:r>
        </a:p>
      </dgm:t>
    </dgm:pt>
    <dgm:pt modelId="{EFD05731-16EC-4899-A8DF-8B71DC2DC244}" type="parTrans" cxnId="{67BAC768-FCCB-4109-A2A9-E192B88015C8}">
      <dgm:prSet/>
      <dgm:spPr/>
      <dgm:t>
        <a:bodyPr/>
        <a:lstStyle/>
        <a:p>
          <a:endParaRPr lang="en-GB"/>
        </a:p>
      </dgm:t>
    </dgm:pt>
    <dgm:pt modelId="{0292C359-A04C-458A-940E-E0961C141D53}" type="sibTrans" cxnId="{67BAC768-FCCB-4109-A2A9-E192B88015C8}">
      <dgm:prSet/>
      <dgm:spPr/>
      <dgm:t>
        <a:bodyPr/>
        <a:lstStyle/>
        <a:p>
          <a:endParaRPr lang="en-GB"/>
        </a:p>
      </dgm:t>
    </dgm:pt>
    <dgm:pt modelId="{5355C4F8-A914-42C5-8DFA-4C7B6A2660A9}">
      <dgm:prSet phldrT="[Text]" phldr="0" custT="1"/>
      <dgm:spPr/>
      <dgm:t>
        <a:bodyPr/>
        <a:lstStyle/>
        <a:p>
          <a:r>
            <a:rPr lang="en-GB" sz="1600" b="1" noProof="0" dirty="0" err="1"/>
            <a:t>Rankum</a:t>
          </a:r>
          <a:r>
            <a:rPr lang="en-GB" sz="1600" b="1" noProof="0" dirty="0"/>
            <a:t> </a:t>
          </a:r>
          <a:r>
            <a:rPr lang="en-GB" sz="1600" b="0" noProof="0" dirty="0"/>
            <a:t>renamed </a:t>
          </a:r>
          <a:r>
            <a:rPr lang="en-GB" sz="1600" b="1" noProof="0" dirty="0" err="1"/>
            <a:t>Mahanga</a:t>
          </a:r>
          <a:r>
            <a:rPr lang="en-GB" sz="1600" b="1" noProof="0" dirty="0"/>
            <a:t> II;</a:t>
          </a:r>
        </a:p>
      </dgm:t>
    </dgm:pt>
    <dgm:pt modelId="{17BE90AC-23D6-421D-97D1-2EE61F4F8C30}" type="parTrans" cxnId="{63E89A2E-B3F5-4AB2-BEA7-76085D5B4E4E}">
      <dgm:prSet/>
      <dgm:spPr/>
      <dgm:t>
        <a:bodyPr/>
        <a:lstStyle/>
        <a:p>
          <a:endParaRPr lang="en-GB"/>
        </a:p>
      </dgm:t>
    </dgm:pt>
    <dgm:pt modelId="{50AC8B59-D643-4928-AE10-06CF7B6F8119}" type="sibTrans" cxnId="{63E89A2E-B3F5-4AB2-BEA7-76085D5B4E4E}">
      <dgm:prSet/>
      <dgm:spPr/>
      <dgm:t>
        <a:bodyPr/>
        <a:lstStyle/>
        <a:p>
          <a:endParaRPr lang="en-GB"/>
        </a:p>
      </dgm:t>
    </dgm:pt>
    <dgm:pt modelId="{FDB4D19B-CC80-4AB1-9D4B-BDC06D391B04}">
      <dgm:prSet phldrT="[Text]" phldr="0" custT="1"/>
      <dgm:spPr/>
      <dgm:t>
        <a:bodyPr/>
        <a:lstStyle/>
        <a:p>
          <a:r>
            <a:rPr lang="en-GB" sz="1600" b="1" noProof="0" dirty="0" err="1"/>
            <a:t>Washna</a:t>
          </a:r>
          <a:r>
            <a:rPr lang="en-GB" sz="1600" b="1" noProof="0" dirty="0"/>
            <a:t> </a:t>
          </a:r>
          <a:r>
            <a:rPr lang="en-GB" sz="1600" b="0" noProof="0" dirty="0"/>
            <a:t>renamed </a:t>
          </a:r>
          <a:r>
            <a:rPr lang="en-GB" sz="1600" b="1" noProof="0" dirty="0" err="1"/>
            <a:t>Washna</a:t>
          </a:r>
          <a:r>
            <a:rPr lang="en-GB" sz="1600" b="1" noProof="0" dirty="0"/>
            <a:t> Fulani.</a:t>
          </a:r>
        </a:p>
      </dgm:t>
    </dgm:pt>
    <dgm:pt modelId="{0C45B2B0-780C-49FA-B2F2-C22806C5B733}" type="parTrans" cxnId="{2175B676-C826-4EE2-8459-26139F01BD45}">
      <dgm:prSet/>
      <dgm:spPr/>
      <dgm:t>
        <a:bodyPr/>
        <a:lstStyle/>
        <a:p>
          <a:endParaRPr lang="en-GB"/>
        </a:p>
      </dgm:t>
    </dgm:pt>
    <dgm:pt modelId="{57981CD7-89E8-4504-A5E9-F25DC956B4BE}" type="sibTrans" cxnId="{2175B676-C826-4EE2-8459-26139F01BD45}">
      <dgm:prSet/>
      <dgm:spPr/>
      <dgm:t>
        <a:bodyPr/>
        <a:lstStyle/>
        <a:p>
          <a:endParaRPr lang="en-GB"/>
        </a:p>
      </dgm:t>
    </dgm:pt>
    <dgm:pt modelId="{19A75672-209B-4AA0-95BB-2E57E2C8B219}" type="pres">
      <dgm:prSet presAssocID="{B5EC981B-8FE6-4B41-935A-4D200FF08589}" presName="linear" presStyleCnt="0">
        <dgm:presLayoutVars>
          <dgm:dir/>
          <dgm:animLvl val="lvl"/>
          <dgm:resizeHandles val="exact"/>
        </dgm:presLayoutVars>
      </dgm:prSet>
      <dgm:spPr/>
    </dgm:pt>
    <dgm:pt modelId="{349ACD49-9614-4D71-8626-530E4D1A4010}" type="pres">
      <dgm:prSet presAssocID="{2BC5C244-0E9F-4C81-A5B8-78C2C837C495}" presName="parentLin" presStyleCnt="0"/>
      <dgm:spPr/>
    </dgm:pt>
    <dgm:pt modelId="{D9856948-B987-480E-842E-0DED3F886D97}" type="pres">
      <dgm:prSet presAssocID="{2BC5C244-0E9F-4C81-A5B8-78C2C837C495}" presName="parentLeftMargin" presStyleLbl="node1" presStyleIdx="0" presStyleCnt="4"/>
      <dgm:spPr/>
    </dgm:pt>
    <dgm:pt modelId="{C148D7DA-DD81-4E70-BB73-867D4EAE3247}" type="pres">
      <dgm:prSet presAssocID="{2BC5C244-0E9F-4C81-A5B8-78C2C837C495}" presName="parentText" presStyleLbl="node1" presStyleIdx="0" presStyleCnt="4">
        <dgm:presLayoutVars>
          <dgm:chMax val="0"/>
          <dgm:bulletEnabled val="1"/>
        </dgm:presLayoutVars>
      </dgm:prSet>
      <dgm:spPr/>
    </dgm:pt>
    <dgm:pt modelId="{7B70E95A-3CFF-4364-8D04-45D41B17C6A5}" type="pres">
      <dgm:prSet presAssocID="{2BC5C244-0E9F-4C81-A5B8-78C2C837C495}" presName="negativeSpace" presStyleCnt="0"/>
      <dgm:spPr/>
    </dgm:pt>
    <dgm:pt modelId="{E64FF39B-DB3F-46A0-AB0F-18A1EFDDF8DC}" type="pres">
      <dgm:prSet presAssocID="{2BC5C244-0E9F-4C81-A5B8-78C2C837C495}" presName="childText" presStyleLbl="conFgAcc1" presStyleIdx="0" presStyleCnt="4">
        <dgm:presLayoutVars>
          <dgm:bulletEnabled val="1"/>
        </dgm:presLayoutVars>
      </dgm:prSet>
      <dgm:spPr/>
    </dgm:pt>
    <dgm:pt modelId="{4972F318-BCD1-4F22-9450-314FD161041E}" type="pres">
      <dgm:prSet presAssocID="{3F666066-2FBC-4A04-9541-7D19BAF58CC1}" presName="spaceBetweenRectangles" presStyleCnt="0"/>
      <dgm:spPr/>
    </dgm:pt>
    <dgm:pt modelId="{020A5718-ED1A-4B77-BD2B-43270F8213B8}" type="pres">
      <dgm:prSet presAssocID="{0F8FFD22-2EF0-44C0-AB9E-B8BCD5E414C0}" presName="parentLin" presStyleCnt="0"/>
      <dgm:spPr/>
    </dgm:pt>
    <dgm:pt modelId="{30F09A21-3A25-4B58-96F3-AC1A92332B58}" type="pres">
      <dgm:prSet presAssocID="{0F8FFD22-2EF0-44C0-AB9E-B8BCD5E414C0}" presName="parentLeftMargin" presStyleLbl="node1" presStyleIdx="0" presStyleCnt="4"/>
      <dgm:spPr/>
    </dgm:pt>
    <dgm:pt modelId="{4762F41F-AFEA-446C-9FD9-B3D51CFBDAAB}" type="pres">
      <dgm:prSet presAssocID="{0F8FFD22-2EF0-44C0-AB9E-B8BCD5E414C0}" presName="parentText" presStyleLbl="node1" presStyleIdx="1" presStyleCnt="4">
        <dgm:presLayoutVars>
          <dgm:chMax val="0"/>
          <dgm:bulletEnabled val="1"/>
        </dgm:presLayoutVars>
      </dgm:prSet>
      <dgm:spPr/>
    </dgm:pt>
    <dgm:pt modelId="{A017A791-DD44-418F-B585-99E93C74970F}" type="pres">
      <dgm:prSet presAssocID="{0F8FFD22-2EF0-44C0-AB9E-B8BCD5E414C0}" presName="negativeSpace" presStyleCnt="0"/>
      <dgm:spPr/>
    </dgm:pt>
    <dgm:pt modelId="{23279521-92C8-454B-BB6B-199362CCD98C}" type="pres">
      <dgm:prSet presAssocID="{0F8FFD22-2EF0-44C0-AB9E-B8BCD5E414C0}" presName="childText" presStyleLbl="conFgAcc1" presStyleIdx="1" presStyleCnt="4">
        <dgm:presLayoutVars>
          <dgm:bulletEnabled val="1"/>
        </dgm:presLayoutVars>
      </dgm:prSet>
      <dgm:spPr/>
    </dgm:pt>
    <dgm:pt modelId="{930A4C5D-A3DD-48E5-8141-481BCDFEC370}" type="pres">
      <dgm:prSet presAssocID="{7D2DB6E1-9CF9-4872-A0FD-262BC34E6F22}" presName="spaceBetweenRectangles" presStyleCnt="0"/>
      <dgm:spPr/>
    </dgm:pt>
    <dgm:pt modelId="{52D18E3A-DB64-485D-8DD7-1816CDDE22C6}" type="pres">
      <dgm:prSet presAssocID="{645C4F28-36D5-4C9D-B4F6-27F839207785}" presName="parentLin" presStyleCnt="0"/>
      <dgm:spPr/>
    </dgm:pt>
    <dgm:pt modelId="{34272525-7B89-4087-BC8C-5BBF162F46F4}" type="pres">
      <dgm:prSet presAssocID="{645C4F28-36D5-4C9D-B4F6-27F839207785}" presName="parentLeftMargin" presStyleLbl="node1" presStyleIdx="1" presStyleCnt="4"/>
      <dgm:spPr/>
    </dgm:pt>
    <dgm:pt modelId="{FF6C59B3-D523-4CC9-ADEF-B6E9DA5AD994}" type="pres">
      <dgm:prSet presAssocID="{645C4F28-36D5-4C9D-B4F6-27F839207785}" presName="parentText" presStyleLbl="node1" presStyleIdx="2" presStyleCnt="4">
        <dgm:presLayoutVars>
          <dgm:chMax val="0"/>
          <dgm:bulletEnabled val="1"/>
        </dgm:presLayoutVars>
      </dgm:prSet>
      <dgm:spPr/>
    </dgm:pt>
    <dgm:pt modelId="{6DF35E80-1443-40FE-B492-BC075A99E4F8}" type="pres">
      <dgm:prSet presAssocID="{645C4F28-36D5-4C9D-B4F6-27F839207785}" presName="negativeSpace" presStyleCnt="0"/>
      <dgm:spPr/>
    </dgm:pt>
    <dgm:pt modelId="{4DDD3102-E519-48B1-89CE-55B9705B30C0}" type="pres">
      <dgm:prSet presAssocID="{645C4F28-36D5-4C9D-B4F6-27F839207785}" presName="childText" presStyleLbl="conFgAcc1" presStyleIdx="2" presStyleCnt="4">
        <dgm:presLayoutVars>
          <dgm:bulletEnabled val="1"/>
        </dgm:presLayoutVars>
      </dgm:prSet>
      <dgm:spPr/>
    </dgm:pt>
    <dgm:pt modelId="{5F64F504-4400-42CB-8C6D-39471727EA3B}" type="pres">
      <dgm:prSet presAssocID="{36CB3B59-0983-4E7F-AF85-A757BD287EED}" presName="spaceBetweenRectangles" presStyleCnt="0"/>
      <dgm:spPr/>
    </dgm:pt>
    <dgm:pt modelId="{B2A7B10A-E570-46F8-9FF5-5E6D83A0A52F}" type="pres">
      <dgm:prSet presAssocID="{0542AE1C-B6E0-4CD9-BD6E-11CDA3CABEA1}" presName="parentLin" presStyleCnt="0"/>
      <dgm:spPr/>
    </dgm:pt>
    <dgm:pt modelId="{67D65ADC-0670-42C6-927B-C40902078B92}" type="pres">
      <dgm:prSet presAssocID="{0542AE1C-B6E0-4CD9-BD6E-11CDA3CABEA1}" presName="parentLeftMargin" presStyleLbl="node1" presStyleIdx="2" presStyleCnt="4"/>
      <dgm:spPr/>
    </dgm:pt>
    <dgm:pt modelId="{D8031B71-69E9-4F2F-8A0C-E3B39406AB8D}" type="pres">
      <dgm:prSet presAssocID="{0542AE1C-B6E0-4CD9-BD6E-11CDA3CABEA1}" presName="parentText" presStyleLbl="node1" presStyleIdx="3" presStyleCnt="4">
        <dgm:presLayoutVars>
          <dgm:chMax val="0"/>
          <dgm:bulletEnabled val="1"/>
        </dgm:presLayoutVars>
      </dgm:prSet>
      <dgm:spPr/>
    </dgm:pt>
    <dgm:pt modelId="{D8B3ED94-CD53-4C44-84D2-35922BA474DD}" type="pres">
      <dgm:prSet presAssocID="{0542AE1C-B6E0-4CD9-BD6E-11CDA3CABEA1}" presName="negativeSpace" presStyleCnt="0"/>
      <dgm:spPr/>
    </dgm:pt>
    <dgm:pt modelId="{D15FC918-546A-4636-86BD-5AD7787CEDA4}" type="pres">
      <dgm:prSet presAssocID="{0542AE1C-B6E0-4CD9-BD6E-11CDA3CABEA1}" presName="childText" presStyleLbl="conFgAcc1" presStyleIdx="3" presStyleCnt="4">
        <dgm:presLayoutVars>
          <dgm:bulletEnabled val="1"/>
        </dgm:presLayoutVars>
      </dgm:prSet>
      <dgm:spPr/>
    </dgm:pt>
  </dgm:ptLst>
  <dgm:cxnLst>
    <dgm:cxn modelId="{60564409-8302-4080-95D6-EE664A64DB2D}" type="presOf" srcId="{B5EC981B-8FE6-4B41-935A-4D200FF08589}" destId="{19A75672-209B-4AA0-95BB-2E57E2C8B219}" srcOrd="0" destOrd="0" presId="urn:microsoft.com/office/officeart/2005/8/layout/list1"/>
    <dgm:cxn modelId="{BEADAC13-BC52-4DDD-A7DC-730B3DB55A44}" srcId="{2BC5C244-0E9F-4C81-A5B8-78C2C837C495}" destId="{4832EB0A-4B10-4BB2-9BF3-8EA06B004DD5}" srcOrd="0" destOrd="0" parTransId="{7629296F-9687-4DD6-B71C-4D3130ACEDA5}" sibTransId="{909749D3-484C-4BB5-A579-C8BC5899D881}"/>
    <dgm:cxn modelId="{22E78614-C2C7-49E0-821F-E4EF1EC757E4}" type="presOf" srcId="{0542AE1C-B6E0-4CD9-BD6E-11CDA3CABEA1}" destId="{67D65ADC-0670-42C6-927B-C40902078B92}" srcOrd="0" destOrd="0" presId="urn:microsoft.com/office/officeart/2005/8/layout/list1"/>
    <dgm:cxn modelId="{D47F5E16-5E58-4B77-B1F7-524EE76AB101}" type="presOf" srcId="{2BC5C244-0E9F-4C81-A5B8-78C2C837C495}" destId="{C148D7DA-DD81-4E70-BB73-867D4EAE3247}" srcOrd="1" destOrd="0" presId="urn:microsoft.com/office/officeart/2005/8/layout/list1"/>
    <dgm:cxn modelId="{ACC09320-32F6-420F-89AF-D7CCDAC3CDBF}" srcId="{0542AE1C-B6E0-4CD9-BD6E-11CDA3CABEA1}" destId="{23183516-86D6-4A7F-92EF-87E1C6E56D89}" srcOrd="0" destOrd="0" parTransId="{71ECA765-DADD-474D-93F8-36AD52665632}" sibTransId="{E4527E32-6AF7-40CD-A957-94A7D7B00BCA}"/>
    <dgm:cxn modelId="{79A18425-FB99-4B5E-8B08-B7B002EE3962}" type="presOf" srcId="{2AA31DE2-A69A-4037-A9ED-13E950D084FA}" destId="{4DDD3102-E519-48B1-89CE-55B9705B30C0}" srcOrd="0" destOrd="0" presId="urn:microsoft.com/office/officeart/2005/8/layout/list1"/>
    <dgm:cxn modelId="{63E89A2E-B3F5-4AB2-BEA7-76085D5B4E4E}" srcId="{0F8FFD22-2EF0-44C0-AB9E-B8BCD5E414C0}" destId="{5355C4F8-A914-42C5-8DFA-4C7B6A2660A9}" srcOrd="2" destOrd="0" parTransId="{17BE90AC-23D6-421D-97D1-2EE61F4F8C30}" sibTransId="{50AC8B59-D643-4928-AE10-06CF7B6F8119}"/>
    <dgm:cxn modelId="{95BE675B-3E30-4EB9-800A-A73D2A04674B}" srcId="{2BC5C244-0E9F-4C81-A5B8-78C2C837C495}" destId="{81A66842-0D7C-4CF1-BCCF-D9137DD8B8AB}" srcOrd="2" destOrd="0" parTransId="{0F2FCC73-8271-4D5B-8931-666ED7D6E880}" sibTransId="{2E5CDC5D-EDBD-4AD8-B7CD-420BA48CD6A2}"/>
    <dgm:cxn modelId="{88514047-86D7-4D0A-8A74-F166C656853D}" type="presOf" srcId="{546E8CB6-8C9F-45AB-8E8F-C1103FE69BA5}" destId="{23279521-92C8-454B-BB6B-199362CCD98C}" srcOrd="0" destOrd="1" presId="urn:microsoft.com/office/officeart/2005/8/layout/list1"/>
    <dgm:cxn modelId="{67BAC768-FCCB-4109-A2A9-E192B88015C8}" srcId="{0F8FFD22-2EF0-44C0-AB9E-B8BCD5E414C0}" destId="{546E8CB6-8C9F-45AB-8E8F-C1103FE69BA5}" srcOrd="1" destOrd="0" parTransId="{EFD05731-16EC-4899-A8DF-8B71DC2DC244}" sibTransId="{0292C359-A04C-458A-940E-E0961C141D53}"/>
    <dgm:cxn modelId="{55756C4A-1C2C-467F-B1DA-3C91EF6756E9}" type="presOf" srcId="{0F8FFD22-2EF0-44C0-AB9E-B8BCD5E414C0}" destId="{30F09A21-3A25-4B58-96F3-AC1A92332B58}" srcOrd="0" destOrd="0" presId="urn:microsoft.com/office/officeart/2005/8/layout/list1"/>
    <dgm:cxn modelId="{51365150-088B-4EAB-A1FC-2EB3D159BA0C}" type="presOf" srcId="{0F8FFD22-2EF0-44C0-AB9E-B8BCD5E414C0}" destId="{4762F41F-AFEA-446C-9FD9-B3D51CFBDAAB}" srcOrd="1" destOrd="0" presId="urn:microsoft.com/office/officeart/2005/8/layout/list1"/>
    <dgm:cxn modelId="{275F7C54-22A0-4A83-AAA3-B56A0ECD3EE5}" type="presOf" srcId="{FDB4D19B-CC80-4AB1-9D4B-BDC06D391B04}" destId="{23279521-92C8-454B-BB6B-199362CCD98C}" srcOrd="0" destOrd="3" presId="urn:microsoft.com/office/officeart/2005/8/layout/list1"/>
    <dgm:cxn modelId="{01CE2A55-9886-4277-A1D3-6E384A20A49C}" srcId="{B5EC981B-8FE6-4B41-935A-4D200FF08589}" destId="{0542AE1C-B6E0-4CD9-BD6E-11CDA3CABEA1}" srcOrd="3" destOrd="0" parTransId="{22D18A52-D50D-45EB-80F7-5E89904C3FDE}" sibTransId="{D02837F2-141B-422C-9F69-22207D59CA68}"/>
    <dgm:cxn modelId="{2175B676-C826-4EE2-8459-26139F01BD45}" srcId="{0F8FFD22-2EF0-44C0-AB9E-B8BCD5E414C0}" destId="{FDB4D19B-CC80-4AB1-9D4B-BDC06D391B04}" srcOrd="3" destOrd="0" parTransId="{0C45B2B0-780C-49FA-B2F2-C22806C5B733}" sibTransId="{57981CD7-89E8-4504-A5E9-F25DC956B4BE}"/>
    <dgm:cxn modelId="{FED8D195-02CE-4FFE-B57C-3EFB2786438C}" srcId="{645C4F28-36D5-4C9D-B4F6-27F839207785}" destId="{2AA31DE2-A69A-4037-A9ED-13E950D084FA}" srcOrd="0" destOrd="0" parTransId="{DBCB8D61-10E1-4582-B7BC-4502B7645AF2}" sibTransId="{27C31813-CA84-42FF-876B-C073FA55B3BE}"/>
    <dgm:cxn modelId="{5F1D719E-A03A-4C39-BDEC-42189AF0546C}" srcId="{B5EC981B-8FE6-4B41-935A-4D200FF08589}" destId="{2BC5C244-0E9F-4C81-A5B8-78C2C837C495}" srcOrd="0" destOrd="0" parTransId="{0812EA0E-6A5C-432B-87EB-5708F2CF690B}" sibTransId="{3F666066-2FBC-4A04-9541-7D19BAF58CC1}"/>
    <dgm:cxn modelId="{6D5E2EA0-85F8-4F33-8CDC-558F6424B62C}" type="presOf" srcId="{2BC5C244-0E9F-4C81-A5B8-78C2C837C495}" destId="{D9856948-B987-480E-842E-0DED3F886D97}" srcOrd="0" destOrd="0" presId="urn:microsoft.com/office/officeart/2005/8/layout/list1"/>
    <dgm:cxn modelId="{D6456CA4-7349-4836-AF62-F01A9DD27D66}" srcId="{0F8FFD22-2EF0-44C0-AB9E-B8BCD5E414C0}" destId="{2BFC61A3-B08A-4E33-BF66-0F400505850A}" srcOrd="0" destOrd="0" parTransId="{0E1E6D71-BF32-47CC-A5FD-DD9EE8D193AD}" sibTransId="{1345A00A-D47A-4A95-A055-AF155CE31308}"/>
    <dgm:cxn modelId="{D35C6EA7-EA93-4A50-B742-23CD8D2208ED}" type="presOf" srcId="{5355C4F8-A914-42C5-8DFA-4C7B6A2660A9}" destId="{23279521-92C8-454B-BB6B-199362CCD98C}" srcOrd="0" destOrd="2" presId="urn:microsoft.com/office/officeart/2005/8/layout/list1"/>
    <dgm:cxn modelId="{AB69C4AC-2C6C-4C9D-8B07-61808CDC30A9}" type="presOf" srcId="{645C4F28-36D5-4C9D-B4F6-27F839207785}" destId="{FF6C59B3-D523-4CC9-ADEF-B6E9DA5AD994}" srcOrd="1" destOrd="0" presId="urn:microsoft.com/office/officeart/2005/8/layout/list1"/>
    <dgm:cxn modelId="{9F0F07B0-C5D1-428B-83FB-DC026798F560}" srcId="{2BC5C244-0E9F-4C81-A5B8-78C2C837C495}" destId="{E9CFE18E-4460-4388-AEAB-F9876BF916DB}" srcOrd="1" destOrd="0" parTransId="{F738A186-6FF1-4C8C-A0FE-A4A8A807B7DE}" sibTransId="{BD38CEED-E050-4E86-BC49-19EF99F9E295}"/>
    <dgm:cxn modelId="{5D51EFB0-5F63-4D99-B254-0B48C47F044E}" type="presOf" srcId="{2BFC61A3-B08A-4E33-BF66-0F400505850A}" destId="{23279521-92C8-454B-BB6B-199362CCD98C}" srcOrd="0" destOrd="0" presId="urn:microsoft.com/office/officeart/2005/8/layout/list1"/>
    <dgm:cxn modelId="{F8BEB7C1-7F28-4DD8-AA44-D819B2E0E8CA}" type="presOf" srcId="{E9CFE18E-4460-4388-AEAB-F9876BF916DB}" destId="{E64FF39B-DB3F-46A0-AB0F-18A1EFDDF8DC}" srcOrd="0" destOrd="1" presId="urn:microsoft.com/office/officeart/2005/8/layout/list1"/>
    <dgm:cxn modelId="{AED9C2C2-25B3-4978-80C1-934D7633B162}" type="presOf" srcId="{0542AE1C-B6E0-4CD9-BD6E-11CDA3CABEA1}" destId="{D8031B71-69E9-4F2F-8A0C-E3B39406AB8D}" srcOrd="1" destOrd="0" presId="urn:microsoft.com/office/officeart/2005/8/layout/list1"/>
    <dgm:cxn modelId="{5F11D3C2-0004-468D-8B5C-5D1CEA14B90B}" type="presOf" srcId="{4832EB0A-4B10-4BB2-9BF3-8EA06B004DD5}" destId="{E64FF39B-DB3F-46A0-AB0F-18A1EFDDF8DC}" srcOrd="0" destOrd="0" presId="urn:microsoft.com/office/officeart/2005/8/layout/list1"/>
    <dgm:cxn modelId="{972447C3-2BD6-4C14-84B1-06C7D0784562}" type="presOf" srcId="{23183516-86D6-4A7F-92EF-87E1C6E56D89}" destId="{D15FC918-546A-4636-86BD-5AD7787CEDA4}" srcOrd="0" destOrd="0" presId="urn:microsoft.com/office/officeart/2005/8/layout/list1"/>
    <dgm:cxn modelId="{C72B12CB-1A8C-4B78-AAF7-F0A247779411}" type="presOf" srcId="{645C4F28-36D5-4C9D-B4F6-27F839207785}" destId="{34272525-7B89-4087-BC8C-5BBF162F46F4}" srcOrd="0" destOrd="0" presId="urn:microsoft.com/office/officeart/2005/8/layout/list1"/>
    <dgm:cxn modelId="{64C877DE-0E6B-4F72-9AA2-F0FB783BD7F3}" type="presOf" srcId="{81A66842-0D7C-4CF1-BCCF-D9137DD8B8AB}" destId="{E64FF39B-DB3F-46A0-AB0F-18A1EFDDF8DC}" srcOrd="0" destOrd="2" presId="urn:microsoft.com/office/officeart/2005/8/layout/list1"/>
    <dgm:cxn modelId="{8CB005E5-844E-4F1C-AAA0-6D42603C8FE7}" srcId="{B5EC981B-8FE6-4B41-935A-4D200FF08589}" destId="{0F8FFD22-2EF0-44C0-AB9E-B8BCD5E414C0}" srcOrd="1" destOrd="0" parTransId="{319B25F2-BA9E-43C6-886D-E1C0569ABF1A}" sibTransId="{7D2DB6E1-9CF9-4872-A0FD-262BC34E6F22}"/>
    <dgm:cxn modelId="{13C102EB-E39D-4147-A9BF-935CF88301DA}" srcId="{B5EC981B-8FE6-4B41-935A-4D200FF08589}" destId="{645C4F28-36D5-4C9D-B4F6-27F839207785}" srcOrd="2" destOrd="0" parTransId="{54B3D7DE-7ED0-49BD-99F0-12712B79EDDC}" sibTransId="{36CB3B59-0983-4E7F-AF85-A757BD287EED}"/>
    <dgm:cxn modelId="{AE860774-6F50-4632-B8D2-08C602842B8A}" type="presParOf" srcId="{19A75672-209B-4AA0-95BB-2E57E2C8B219}" destId="{349ACD49-9614-4D71-8626-530E4D1A4010}" srcOrd="0" destOrd="0" presId="urn:microsoft.com/office/officeart/2005/8/layout/list1"/>
    <dgm:cxn modelId="{5124E0D8-5B56-4BE0-97CF-519EEF796C5D}" type="presParOf" srcId="{349ACD49-9614-4D71-8626-530E4D1A4010}" destId="{D9856948-B987-480E-842E-0DED3F886D97}" srcOrd="0" destOrd="0" presId="urn:microsoft.com/office/officeart/2005/8/layout/list1"/>
    <dgm:cxn modelId="{D1B1234F-E53E-4CBD-98AE-70806F5681EA}" type="presParOf" srcId="{349ACD49-9614-4D71-8626-530E4D1A4010}" destId="{C148D7DA-DD81-4E70-BB73-867D4EAE3247}" srcOrd="1" destOrd="0" presId="urn:microsoft.com/office/officeart/2005/8/layout/list1"/>
    <dgm:cxn modelId="{ADBAF138-2FE4-44F2-8439-A7D3C0E1436B}" type="presParOf" srcId="{19A75672-209B-4AA0-95BB-2E57E2C8B219}" destId="{7B70E95A-3CFF-4364-8D04-45D41B17C6A5}" srcOrd="1" destOrd="0" presId="urn:microsoft.com/office/officeart/2005/8/layout/list1"/>
    <dgm:cxn modelId="{8633850D-4A92-47DE-B0E9-DD8EB7EE3760}" type="presParOf" srcId="{19A75672-209B-4AA0-95BB-2E57E2C8B219}" destId="{E64FF39B-DB3F-46A0-AB0F-18A1EFDDF8DC}" srcOrd="2" destOrd="0" presId="urn:microsoft.com/office/officeart/2005/8/layout/list1"/>
    <dgm:cxn modelId="{930CF149-2A63-4D08-8020-F811FCF0008D}" type="presParOf" srcId="{19A75672-209B-4AA0-95BB-2E57E2C8B219}" destId="{4972F318-BCD1-4F22-9450-314FD161041E}" srcOrd="3" destOrd="0" presId="urn:microsoft.com/office/officeart/2005/8/layout/list1"/>
    <dgm:cxn modelId="{AEF8EDEF-FDA9-42C1-8F91-46B1B897F177}" type="presParOf" srcId="{19A75672-209B-4AA0-95BB-2E57E2C8B219}" destId="{020A5718-ED1A-4B77-BD2B-43270F8213B8}" srcOrd="4" destOrd="0" presId="urn:microsoft.com/office/officeart/2005/8/layout/list1"/>
    <dgm:cxn modelId="{410814A8-11AF-42A8-81BC-995B6BCE85CF}" type="presParOf" srcId="{020A5718-ED1A-4B77-BD2B-43270F8213B8}" destId="{30F09A21-3A25-4B58-96F3-AC1A92332B58}" srcOrd="0" destOrd="0" presId="urn:microsoft.com/office/officeart/2005/8/layout/list1"/>
    <dgm:cxn modelId="{224A8B0D-CFA6-4B4C-ACC8-33EC35B901EE}" type="presParOf" srcId="{020A5718-ED1A-4B77-BD2B-43270F8213B8}" destId="{4762F41F-AFEA-446C-9FD9-B3D51CFBDAAB}" srcOrd="1" destOrd="0" presId="urn:microsoft.com/office/officeart/2005/8/layout/list1"/>
    <dgm:cxn modelId="{410FFDD5-C6BE-41E2-8D41-185FCDA7F986}" type="presParOf" srcId="{19A75672-209B-4AA0-95BB-2E57E2C8B219}" destId="{A017A791-DD44-418F-B585-99E93C74970F}" srcOrd="5" destOrd="0" presId="urn:microsoft.com/office/officeart/2005/8/layout/list1"/>
    <dgm:cxn modelId="{3497D3FF-B42A-4D08-AD1E-4AD49EAE2428}" type="presParOf" srcId="{19A75672-209B-4AA0-95BB-2E57E2C8B219}" destId="{23279521-92C8-454B-BB6B-199362CCD98C}" srcOrd="6" destOrd="0" presId="urn:microsoft.com/office/officeart/2005/8/layout/list1"/>
    <dgm:cxn modelId="{031ACA88-5AE2-4A63-9375-20DFB863A06D}" type="presParOf" srcId="{19A75672-209B-4AA0-95BB-2E57E2C8B219}" destId="{930A4C5D-A3DD-48E5-8141-481BCDFEC370}" srcOrd="7" destOrd="0" presId="urn:microsoft.com/office/officeart/2005/8/layout/list1"/>
    <dgm:cxn modelId="{1B25B56A-DE4E-4467-8B60-1BF923BB5CBA}" type="presParOf" srcId="{19A75672-209B-4AA0-95BB-2E57E2C8B219}" destId="{52D18E3A-DB64-485D-8DD7-1816CDDE22C6}" srcOrd="8" destOrd="0" presId="urn:microsoft.com/office/officeart/2005/8/layout/list1"/>
    <dgm:cxn modelId="{BE61F4F2-32A1-48A7-BCE9-FDC0F9E5290F}" type="presParOf" srcId="{52D18E3A-DB64-485D-8DD7-1816CDDE22C6}" destId="{34272525-7B89-4087-BC8C-5BBF162F46F4}" srcOrd="0" destOrd="0" presId="urn:microsoft.com/office/officeart/2005/8/layout/list1"/>
    <dgm:cxn modelId="{97ED5C14-05BA-4C5C-89C7-516E2723D3B1}" type="presParOf" srcId="{52D18E3A-DB64-485D-8DD7-1816CDDE22C6}" destId="{FF6C59B3-D523-4CC9-ADEF-B6E9DA5AD994}" srcOrd="1" destOrd="0" presId="urn:microsoft.com/office/officeart/2005/8/layout/list1"/>
    <dgm:cxn modelId="{FAADF40D-7858-43E8-B7E9-A98A2A8B54B4}" type="presParOf" srcId="{19A75672-209B-4AA0-95BB-2E57E2C8B219}" destId="{6DF35E80-1443-40FE-B492-BC075A99E4F8}" srcOrd="9" destOrd="0" presId="urn:microsoft.com/office/officeart/2005/8/layout/list1"/>
    <dgm:cxn modelId="{7FD6DA13-2D9F-4E78-94AC-493D31FAAA70}" type="presParOf" srcId="{19A75672-209B-4AA0-95BB-2E57E2C8B219}" destId="{4DDD3102-E519-48B1-89CE-55B9705B30C0}" srcOrd="10" destOrd="0" presId="urn:microsoft.com/office/officeart/2005/8/layout/list1"/>
    <dgm:cxn modelId="{0C121578-4653-44F8-B1C8-3572D3807C99}" type="presParOf" srcId="{19A75672-209B-4AA0-95BB-2E57E2C8B219}" destId="{5F64F504-4400-42CB-8C6D-39471727EA3B}" srcOrd="11" destOrd="0" presId="urn:microsoft.com/office/officeart/2005/8/layout/list1"/>
    <dgm:cxn modelId="{0C825A37-5715-458F-9993-7E3983FE0214}" type="presParOf" srcId="{19A75672-209B-4AA0-95BB-2E57E2C8B219}" destId="{B2A7B10A-E570-46F8-9FF5-5E6D83A0A52F}" srcOrd="12" destOrd="0" presId="urn:microsoft.com/office/officeart/2005/8/layout/list1"/>
    <dgm:cxn modelId="{3BA5F027-1C45-42C5-BFF1-A92B44137F45}" type="presParOf" srcId="{B2A7B10A-E570-46F8-9FF5-5E6D83A0A52F}" destId="{67D65ADC-0670-42C6-927B-C40902078B92}" srcOrd="0" destOrd="0" presId="urn:microsoft.com/office/officeart/2005/8/layout/list1"/>
    <dgm:cxn modelId="{948B748B-A91C-4931-BC3B-A07A4D292EB0}" type="presParOf" srcId="{B2A7B10A-E570-46F8-9FF5-5E6D83A0A52F}" destId="{D8031B71-69E9-4F2F-8A0C-E3B39406AB8D}" srcOrd="1" destOrd="0" presId="urn:microsoft.com/office/officeart/2005/8/layout/list1"/>
    <dgm:cxn modelId="{75361041-5B83-4A19-8EAC-40EF6139A565}" type="presParOf" srcId="{19A75672-209B-4AA0-95BB-2E57E2C8B219}" destId="{D8B3ED94-CD53-4C44-84D2-35922BA474DD}" srcOrd="13" destOrd="0" presId="urn:microsoft.com/office/officeart/2005/8/layout/list1"/>
    <dgm:cxn modelId="{B525EA14-927A-47D7-A163-B7241EF25C6C}" type="presParOf" srcId="{19A75672-209B-4AA0-95BB-2E57E2C8B219}" destId="{D15FC918-546A-4636-86BD-5AD7787CEDA4}" srcOrd="14" destOrd="0" presId="urn:microsoft.com/office/officeart/2005/8/layout/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47B4459-15DE-4122-8D85-5E618DEF590C}" type="doc">
      <dgm:prSet loTypeId="urn:microsoft.com/office/officeart/2005/8/layout/hierarchy3" loCatId="list" qsTypeId="urn:microsoft.com/office/officeart/2005/8/quickstyle/simple1" qsCatId="simple" csTypeId="urn:microsoft.com/office/officeart/2005/8/colors/accent6_2" csCatId="accent6" phldr="1"/>
      <dgm:spPr/>
      <dgm:t>
        <a:bodyPr/>
        <a:lstStyle/>
        <a:p>
          <a:endParaRPr lang="en-GB"/>
        </a:p>
      </dgm:t>
    </dgm:pt>
    <dgm:pt modelId="{1529FE26-96D4-4A30-90F7-8834D28A4AA1}">
      <dgm:prSet phldrT="[Text]" phldr="0"/>
      <dgm:spPr/>
      <dgm:t>
        <a:bodyPr/>
        <a:lstStyle/>
        <a:p>
          <a:r>
            <a:rPr lang="en-GB" b="1" noProof="0" dirty="0"/>
            <a:t>Health and Security</a:t>
          </a:r>
        </a:p>
      </dgm:t>
    </dgm:pt>
    <dgm:pt modelId="{050371A6-D50F-4C85-99FB-FCA46F30617D}" type="parTrans" cxnId="{1ADFC11F-B9E8-4A16-AA64-E404F5AA61DA}">
      <dgm:prSet/>
      <dgm:spPr/>
      <dgm:t>
        <a:bodyPr/>
        <a:lstStyle/>
        <a:p>
          <a:endParaRPr lang="en-GB"/>
        </a:p>
      </dgm:t>
    </dgm:pt>
    <dgm:pt modelId="{15E46ABF-0D22-4917-A958-B6B11D2E10C6}" type="sibTrans" cxnId="{1ADFC11F-B9E8-4A16-AA64-E404F5AA61DA}">
      <dgm:prSet/>
      <dgm:spPr/>
      <dgm:t>
        <a:bodyPr/>
        <a:lstStyle/>
        <a:p>
          <a:endParaRPr lang="en-GB"/>
        </a:p>
      </dgm:t>
    </dgm:pt>
    <dgm:pt modelId="{53A3B4B0-0960-4C4A-BD63-47F69C4DCEDC}">
      <dgm:prSet phldrT="[Text]" phldr="0" custT="1"/>
      <dgm:spPr/>
      <dgm:t>
        <a:bodyPr/>
        <a:lstStyle/>
        <a:p>
          <a:r>
            <a:rPr lang="en-GB" sz="1800" noProof="0" dirty="0"/>
            <a:t>Increased exposure to violence, sexual abuse (especially women/girls) and waterborne diseases due to poor camp conditions.</a:t>
          </a:r>
        </a:p>
      </dgm:t>
    </dgm:pt>
    <dgm:pt modelId="{D1FCAA06-2F53-417E-BBC3-93AFDC7825E0}" type="parTrans" cxnId="{A796C7F7-E754-41A6-B4DA-DD01CB6C691A}">
      <dgm:prSet/>
      <dgm:spPr/>
      <dgm:t>
        <a:bodyPr/>
        <a:lstStyle/>
        <a:p>
          <a:endParaRPr lang="en-GB"/>
        </a:p>
      </dgm:t>
    </dgm:pt>
    <dgm:pt modelId="{99ADD82F-0DEC-47F4-85B4-977B20742B74}" type="sibTrans" cxnId="{A796C7F7-E754-41A6-B4DA-DD01CB6C691A}">
      <dgm:prSet/>
      <dgm:spPr/>
      <dgm:t>
        <a:bodyPr/>
        <a:lstStyle/>
        <a:p>
          <a:endParaRPr lang="en-GB"/>
        </a:p>
      </dgm:t>
    </dgm:pt>
    <dgm:pt modelId="{8E27EDC6-CF1B-4DB6-AD29-B0CF8FDD664D}">
      <dgm:prSet phldrT="[Text]" phldr="0"/>
      <dgm:spPr/>
      <dgm:t>
        <a:bodyPr/>
        <a:lstStyle/>
        <a:p>
          <a:r>
            <a:rPr lang="en-GB" b="1" noProof="0" dirty="0"/>
            <a:t>Education Disruption</a:t>
          </a:r>
        </a:p>
      </dgm:t>
    </dgm:pt>
    <dgm:pt modelId="{EEE51B30-2B0C-4541-A09D-B1E0157883AE}" type="parTrans" cxnId="{374BC9C8-7327-4D26-8EDD-79143E3FEDE2}">
      <dgm:prSet/>
      <dgm:spPr/>
      <dgm:t>
        <a:bodyPr/>
        <a:lstStyle/>
        <a:p>
          <a:endParaRPr lang="en-GB"/>
        </a:p>
      </dgm:t>
    </dgm:pt>
    <dgm:pt modelId="{B6D72B4C-04E0-4CFC-B68E-73CAACC56850}" type="sibTrans" cxnId="{374BC9C8-7327-4D26-8EDD-79143E3FEDE2}">
      <dgm:prSet/>
      <dgm:spPr/>
      <dgm:t>
        <a:bodyPr/>
        <a:lstStyle/>
        <a:p>
          <a:endParaRPr lang="en-GB"/>
        </a:p>
      </dgm:t>
    </dgm:pt>
    <dgm:pt modelId="{65A311A8-BC68-40D6-9D96-01357EE38CA0}">
      <dgm:prSet phldrT="[Text]" phldr="0" custT="1"/>
      <dgm:spPr/>
      <dgm:t>
        <a:bodyPr/>
        <a:lstStyle/>
        <a:p>
          <a:r>
            <a:rPr lang="en-GB" sz="1800" noProof="0" dirty="0"/>
            <a:t>Children’s access to schooling is severely limited, jeopardising future prospects.</a:t>
          </a:r>
        </a:p>
      </dgm:t>
    </dgm:pt>
    <dgm:pt modelId="{C73574D6-40D3-4529-9D5B-6ADE3498CB94}" type="parTrans" cxnId="{D1A1D0CA-5B40-4DE4-A549-062FA7A73E77}">
      <dgm:prSet/>
      <dgm:spPr/>
      <dgm:t>
        <a:bodyPr/>
        <a:lstStyle/>
        <a:p>
          <a:endParaRPr lang="en-GB"/>
        </a:p>
      </dgm:t>
    </dgm:pt>
    <dgm:pt modelId="{51527B28-0D94-4337-843D-F88AE9665A44}" type="sibTrans" cxnId="{D1A1D0CA-5B40-4DE4-A549-062FA7A73E77}">
      <dgm:prSet/>
      <dgm:spPr/>
      <dgm:t>
        <a:bodyPr/>
        <a:lstStyle/>
        <a:p>
          <a:endParaRPr lang="en-GB"/>
        </a:p>
      </dgm:t>
    </dgm:pt>
    <dgm:pt modelId="{B16C3AD7-B3F4-406F-969B-4A306FA3BC77}">
      <dgm:prSet phldrT="[Text]" phldr="0"/>
      <dgm:spPr/>
      <dgm:t>
        <a:bodyPr/>
        <a:lstStyle/>
        <a:p>
          <a:r>
            <a:rPr lang="en-GB" b="1" noProof="0" dirty="0"/>
            <a:t>Economic Disempowerment</a:t>
          </a:r>
        </a:p>
      </dgm:t>
    </dgm:pt>
    <dgm:pt modelId="{BFC3801E-B56C-4439-93D4-ECC481E26DE3}" type="parTrans" cxnId="{EF385F7D-8245-4CE0-BEA5-0AF9E22C4145}">
      <dgm:prSet/>
      <dgm:spPr/>
      <dgm:t>
        <a:bodyPr/>
        <a:lstStyle/>
        <a:p>
          <a:endParaRPr lang="en-GB"/>
        </a:p>
      </dgm:t>
    </dgm:pt>
    <dgm:pt modelId="{DEC0A877-88E7-4F2C-8837-8D0CB9F2EF55}" type="sibTrans" cxnId="{EF385F7D-8245-4CE0-BEA5-0AF9E22C4145}">
      <dgm:prSet/>
      <dgm:spPr/>
      <dgm:t>
        <a:bodyPr/>
        <a:lstStyle/>
        <a:p>
          <a:endParaRPr lang="en-GB"/>
        </a:p>
      </dgm:t>
    </dgm:pt>
    <dgm:pt modelId="{344A4E64-85B1-4580-8BE0-93341F7A1412}">
      <dgm:prSet phldrT="[Text]" phldr="0" custT="1"/>
      <dgm:spPr/>
      <dgm:t>
        <a:bodyPr/>
        <a:lstStyle/>
        <a:p>
          <a:r>
            <a:rPr lang="en-GB" sz="1800" noProof="0" dirty="0"/>
            <a:t>Loss of primary income (farming and mining) forces IDPs into low-wage, insecure urban jobs, leading to massive drop in household income</a:t>
          </a:r>
        </a:p>
      </dgm:t>
    </dgm:pt>
    <dgm:pt modelId="{47CE74A5-11FE-4F16-8135-50F8FB7AC876}" type="parTrans" cxnId="{8CB60EAF-3917-498B-A58B-8AD31D13C306}">
      <dgm:prSet/>
      <dgm:spPr/>
      <dgm:t>
        <a:bodyPr/>
        <a:lstStyle/>
        <a:p>
          <a:endParaRPr lang="en-GB"/>
        </a:p>
      </dgm:t>
    </dgm:pt>
    <dgm:pt modelId="{C845969E-EAF6-499E-9EB7-6B6EB7918523}" type="sibTrans" cxnId="{8CB60EAF-3917-498B-A58B-8AD31D13C306}">
      <dgm:prSet/>
      <dgm:spPr/>
      <dgm:t>
        <a:bodyPr/>
        <a:lstStyle/>
        <a:p>
          <a:endParaRPr lang="en-GB"/>
        </a:p>
      </dgm:t>
    </dgm:pt>
    <dgm:pt modelId="{E3E2B94A-50DB-4892-8063-6B281D854901}">
      <dgm:prSet phldrT="[Text]" phldr="0"/>
      <dgm:spPr/>
      <dgm:t>
        <a:bodyPr/>
        <a:lstStyle/>
        <a:p>
          <a:r>
            <a:rPr lang="en-GB" b="1" noProof="0" dirty="0"/>
            <a:t>Perpetual Poverty</a:t>
          </a:r>
        </a:p>
      </dgm:t>
    </dgm:pt>
    <dgm:pt modelId="{47D698DC-A11B-482A-AA1E-400CF7A4462B}" type="parTrans" cxnId="{67CBF9CA-CBC8-426A-A952-63BA050F6B77}">
      <dgm:prSet/>
      <dgm:spPr/>
      <dgm:t>
        <a:bodyPr/>
        <a:lstStyle/>
        <a:p>
          <a:endParaRPr lang="en-GB"/>
        </a:p>
      </dgm:t>
    </dgm:pt>
    <dgm:pt modelId="{8B372640-E337-4A01-979A-4C5435610457}" type="sibTrans" cxnId="{67CBF9CA-CBC8-426A-A952-63BA050F6B77}">
      <dgm:prSet/>
      <dgm:spPr/>
      <dgm:t>
        <a:bodyPr/>
        <a:lstStyle/>
        <a:p>
          <a:endParaRPr lang="en-GB"/>
        </a:p>
      </dgm:t>
    </dgm:pt>
    <dgm:pt modelId="{80C7FD4A-A553-40C2-8D3F-836C8A53C149}">
      <dgm:prSet phldrT="[Text]" phldr="0" custT="1"/>
      <dgm:spPr/>
      <dgm:t>
        <a:bodyPr/>
        <a:lstStyle/>
        <a:p>
          <a:r>
            <a:rPr lang="en-GB" sz="1800" noProof="0" dirty="0"/>
            <a:t>Loss of farmland and mining sites – the core assets – prevents wealth accumulation and perpetuates the cycle of poverty.</a:t>
          </a:r>
        </a:p>
      </dgm:t>
    </dgm:pt>
    <dgm:pt modelId="{0FF6E0DE-993E-4DD6-8E50-E63F1355F61F}" type="parTrans" cxnId="{9648B5D3-9F32-4C7A-85E1-C7A930B2F214}">
      <dgm:prSet/>
      <dgm:spPr/>
      <dgm:t>
        <a:bodyPr/>
        <a:lstStyle/>
        <a:p>
          <a:endParaRPr lang="en-GB"/>
        </a:p>
      </dgm:t>
    </dgm:pt>
    <dgm:pt modelId="{17C8B53E-3A40-4E94-9765-6FB52EC37F80}" type="sibTrans" cxnId="{9648B5D3-9F32-4C7A-85E1-C7A930B2F214}">
      <dgm:prSet/>
      <dgm:spPr/>
      <dgm:t>
        <a:bodyPr/>
        <a:lstStyle/>
        <a:p>
          <a:endParaRPr lang="en-GB"/>
        </a:p>
      </dgm:t>
    </dgm:pt>
    <dgm:pt modelId="{C7564D63-963C-4681-A116-DFA6FF61F26E}" type="pres">
      <dgm:prSet presAssocID="{547B4459-15DE-4122-8D85-5E618DEF590C}" presName="diagram" presStyleCnt="0">
        <dgm:presLayoutVars>
          <dgm:chPref val="1"/>
          <dgm:dir/>
          <dgm:animOne val="branch"/>
          <dgm:animLvl val="lvl"/>
          <dgm:resizeHandles/>
        </dgm:presLayoutVars>
      </dgm:prSet>
      <dgm:spPr/>
    </dgm:pt>
    <dgm:pt modelId="{2F85639D-3BEE-4C90-9A90-9468F25B5459}" type="pres">
      <dgm:prSet presAssocID="{1529FE26-96D4-4A30-90F7-8834D28A4AA1}" presName="root" presStyleCnt="0"/>
      <dgm:spPr/>
    </dgm:pt>
    <dgm:pt modelId="{685D83D2-97D9-4318-A690-ECA1651CCFEA}" type="pres">
      <dgm:prSet presAssocID="{1529FE26-96D4-4A30-90F7-8834D28A4AA1}" presName="rootComposite" presStyleCnt="0"/>
      <dgm:spPr/>
    </dgm:pt>
    <dgm:pt modelId="{B2D503A1-19BB-4BA4-95D6-B1D0CA18D367}" type="pres">
      <dgm:prSet presAssocID="{1529FE26-96D4-4A30-90F7-8834D28A4AA1}" presName="rootText" presStyleLbl="node1" presStyleIdx="0" presStyleCnt="4"/>
      <dgm:spPr/>
    </dgm:pt>
    <dgm:pt modelId="{71CE8EE3-952E-4872-9E45-A0789CF35802}" type="pres">
      <dgm:prSet presAssocID="{1529FE26-96D4-4A30-90F7-8834D28A4AA1}" presName="rootConnector" presStyleLbl="node1" presStyleIdx="0" presStyleCnt="4"/>
      <dgm:spPr/>
    </dgm:pt>
    <dgm:pt modelId="{AB6ABB65-285A-45A8-BDEF-274FFEBFB554}" type="pres">
      <dgm:prSet presAssocID="{1529FE26-96D4-4A30-90F7-8834D28A4AA1}" presName="childShape" presStyleCnt="0"/>
      <dgm:spPr/>
    </dgm:pt>
    <dgm:pt modelId="{64F5D838-9C92-491F-A894-DA4DAC032C9E}" type="pres">
      <dgm:prSet presAssocID="{D1FCAA06-2F53-417E-BBC3-93AFDC7825E0}" presName="Name13" presStyleLbl="parChTrans1D2" presStyleIdx="0" presStyleCnt="4"/>
      <dgm:spPr/>
    </dgm:pt>
    <dgm:pt modelId="{813E0EE0-8596-4EEF-8E90-590D776FD956}" type="pres">
      <dgm:prSet presAssocID="{53A3B4B0-0960-4C4A-BD63-47F69C4DCEDC}" presName="childText" presStyleLbl="bgAcc1" presStyleIdx="0" presStyleCnt="4" custScaleX="131354" custScaleY="144834">
        <dgm:presLayoutVars>
          <dgm:bulletEnabled val="1"/>
        </dgm:presLayoutVars>
      </dgm:prSet>
      <dgm:spPr/>
    </dgm:pt>
    <dgm:pt modelId="{B37AC727-9D79-4195-A408-1850E9F8243D}" type="pres">
      <dgm:prSet presAssocID="{8E27EDC6-CF1B-4DB6-AD29-B0CF8FDD664D}" presName="root" presStyleCnt="0"/>
      <dgm:spPr/>
    </dgm:pt>
    <dgm:pt modelId="{98ECF5CA-9DFB-424F-874C-B01697087C53}" type="pres">
      <dgm:prSet presAssocID="{8E27EDC6-CF1B-4DB6-AD29-B0CF8FDD664D}" presName="rootComposite" presStyleCnt="0"/>
      <dgm:spPr/>
    </dgm:pt>
    <dgm:pt modelId="{45688641-B7D7-4089-B737-263E8E5956C7}" type="pres">
      <dgm:prSet presAssocID="{8E27EDC6-CF1B-4DB6-AD29-B0CF8FDD664D}" presName="rootText" presStyleLbl="node1" presStyleIdx="1" presStyleCnt="4"/>
      <dgm:spPr/>
    </dgm:pt>
    <dgm:pt modelId="{3D9770AA-109F-4F05-BF74-E69D0E138D5F}" type="pres">
      <dgm:prSet presAssocID="{8E27EDC6-CF1B-4DB6-AD29-B0CF8FDD664D}" presName="rootConnector" presStyleLbl="node1" presStyleIdx="1" presStyleCnt="4"/>
      <dgm:spPr/>
    </dgm:pt>
    <dgm:pt modelId="{9A89583F-1230-44EA-AD77-45E294A859D9}" type="pres">
      <dgm:prSet presAssocID="{8E27EDC6-CF1B-4DB6-AD29-B0CF8FDD664D}" presName="childShape" presStyleCnt="0"/>
      <dgm:spPr/>
    </dgm:pt>
    <dgm:pt modelId="{49629DB6-76D4-4025-816E-5C97C15DFDB4}" type="pres">
      <dgm:prSet presAssocID="{C73574D6-40D3-4529-9D5B-6ADE3498CB94}" presName="Name13" presStyleLbl="parChTrans1D2" presStyleIdx="1" presStyleCnt="4"/>
      <dgm:spPr/>
    </dgm:pt>
    <dgm:pt modelId="{BDB9E86A-CAD2-4E9C-A2CB-7EA3D569A428}" type="pres">
      <dgm:prSet presAssocID="{65A311A8-BC68-40D6-9D96-01357EE38CA0}" presName="childText" presStyleLbl="bgAcc1" presStyleIdx="1" presStyleCnt="4" custScaleX="111419" custScaleY="124191">
        <dgm:presLayoutVars>
          <dgm:bulletEnabled val="1"/>
        </dgm:presLayoutVars>
      </dgm:prSet>
      <dgm:spPr/>
    </dgm:pt>
    <dgm:pt modelId="{9E8A0B4F-638A-473A-9E33-18DB3BF72A7B}" type="pres">
      <dgm:prSet presAssocID="{B16C3AD7-B3F4-406F-969B-4A306FA3BC77}" presName="root" presStyleCnt="0"/>
      <dgm:spPr/>
    </dgm:pt>
    <dgm:pt modelId="{9320CDE3-2734-4446-BE64-82E4A6A89BDB}" type="pres">
      <dgm:prSet presAssocID="{B16C3AD7-B3F4-406F-969B-4A306FA3BC77}" presName="rootComposite" presStyleCnt="0"/>
      <dgm:spPr/>
    </dgm:pt>
    <dgm:pt modelId="{8730C83A-83B2-4B57-B32A-1D067D72D141}" type="pres">
      <dgm:prSet presAssocID="{B16C3AD7-B3F4-406F-969B-4A306FA3BC77}" presName="rootText" presStyleLbl="node1" presStyleIdx="2" presStyleCnt="4"/>
      <dgm:spPr/>
    </dgm:pt>
    <dgm:pt modelId="{0E929783-4DB8-47C4-9FD8-0F769CE0CE38}" type="pres">
      <dgm:prSet presAssocID="{B16C3AD7-B3F4-406F-969B-4A306FA3BC77}" presName="rootConnector" presStyleLbl="node1" presStyleIdx="2" presStyleCnt="4"/>
      <dgm:spPr/>
    </dgm:pt>
    <dgm:pt modelId="{EE92F7FD-E07B-4404-BEC4-68C23B6FC3B7}" type="pres">
      <dgm:prSet presAssocID="{B16C3AD7-B3F4-406F-969B-4A306FA3BC77}" presName="childShape" presStyleCnt="0"/>
      <dgm:spPr/>
    </dgm:pt>
    <dgm:pt modelId="{04177D83-BE8B-4E88-9F7C-8D83F0B922DF}" type="pres">
      <dgm:prSet presAssocID="{47CE74A5-11FE-4F16-8135-50F8FB7AC876}" presName="Name13" presStyleLbl="parChTrans1D2" presStyleIdx="2" presStyleCnt="4"/>
      <dgm:spPr/>
    </dgm:pt>
    <dgm:pt modelId="{904E16BE-425A-456B-82A2-1F33C14FD963}" type="pres">
      <dgm:prSet presAssocID="{344A4E64-85B1-4580-8BE0-93341F7A1412}" presName="childText" presStyleLbl="bgAcc1" presStyleIdx="2" presStyleCnt="4" custScaleX="130932" custScaleY="154472">
        <dgm:presLayoutVars>
          <dgm:bulletEnabled val="1"/>
        </dgm:presLayoutVars>
      </dgm:prSet>
      <dgm:spPr/>
    </dgm:pt>
    <dgm:pt modelId="{0408F6AB-0D27-4763-8649-8BCC1E32E6D8}" type="pres">
      <dgm:prSet presAssocID="{E3E2B94A-50DB-4892-8063-6B281D854901}" presName="root" presStyleCnt="0"/>
      <dgm:spPr/>
    </dgm:pt>
    <dgm:pt modelId="{B2530406-26C3-41DF-A910-FBCD0CF6F8BB}" type="pres">
      <dgm:prSet presAssocID="{E3E2B94A-50DB-4892-8063-6B281D854901}" presName="rootComposite" presStyleCnt="0"/>
      <dgm:spPr/>
    </dgm:pt>
    <dgm:pt modelId="{E758168D-D4FB-445A-B741-B8F8CFDBFE06}" type="pres">
      <dgm:prSet presAssocID="{E3E2B94A-50DB-4892-8063-6B281D854901}" presName="rootText" presStyleLbl="node1" presStyleIdx="3" presStyleCnt="4"/>
      <dgm:spPr/>
    </dgm:pt>
    <dgm:pt modelId="{B7FE4A44-C7B0-4C7E-BCB0-E2A334468A8F}" type="pres">
      <dgm:prSet presAssocID="{E3E2B94A-50DB-4892-8063-6B281D854901}" presName="rootConnector" presStyleLbl="node1" presStyleIdx="3" presStyleCnt="4"/>
      <dgm:spPr/>
    </dgm:pt>
    <dgm:pt modelId="{CE64DF84-5AD3-4036-B253-E79D21A0DE25}" type="pres">
      <dgm:prSet presAssocID="{E3E2B94A-50DB-4892-8063-6B281D854901}" presName="childShape" presStyleCnt="0"/>
      <dgm:spPr/>
    </dgm:pt>
    <dgm:pt modelId="{F6389053-2BF2-418D-A893-1DC1E9940AD6}" type="pres">
      <dgm:prSet presAssocID="{0FF6E0DE-993E-4DD6-8E50-E63F1355F61F}" presName="Name13" presStyleLbl="parChTrans1D2" presStyleIdx="3" presStyleCnt="4"/>
      <dgm:spPr/>
    </dgm:pt>
    <dgm:pt modelId="{B2B6D4C1-78A8-4D63-B53E-49B545B476A6}" type="pres">
      <dgm:prSet presAssocID="{80C7FD4A-A553-40C2-8D3F-836C8A53C149}" presName="childText" presStyleLbl="bgAcc1" presStyleIdx="3" presStyleCnt="4" custScaleX="104305" custScaleY="143053">
        <dgm:presLayoutVars>
          <dgm:bulletEnabled val="1"/>
        </dgm:presLayoutVars>
      </dgm:prSet>
      <dgm:spPr/>
    </dgm:pt>
  </dgm:ptLst>
  <dgm:cxnLst>
    <dgm:cxn modelId="{717C8D01-6545-416A-A53F-8E0FE7DA8215}" type="presOf" srcId="{1529FE26-96D4-4A30-90F7-8834D28A4AA1}" destId="{71CE8EE3-952E-4872-9E45-A0789CF35802}" srcOrd="1" destOrd="0" presId="urn:microsoft.com/office/officeart/2005/8/layout/hierarchy3"/>
    <dgm:cxn modelId="{3ABA500E-B74A-470D-8765-C4CFDE156B98}" type="presOf" srcId="{80C7FD4A-A553-40C2-8D3F-836C8A53C149}" destId="{B2B6D4C1-78A8-4D63-B53E-49B545B476A6}" srcOrd="0" destOrd="0" presId="urn:microsoft.com/office/officeart/2005/8/layout/hierarchy3"/>
    <dgm:cxn modelId="{1B087D1D-2A76-4F22-A939-E6EDBA1684A7}" type="presOf" srcId="{53A3B4B0-0960-4C4A-BD63-47F69C4DCEDC}" destId="{813E0EE0-8596-4EEF-8E90-590D776FD956}" srcOrd="0" destOrd="0" presId="urn:microsoft.com/office/officeart/2005/8/layout/hierarchy3"/>
    <dgm:cxn modelId="{1ADFC11F-B9E8-4A16-AA64-E404F5AA61DA}" srcId="{547B4459-15DE-4122-8D85-5E618DEF590C}" destId="{1529FE26-96D4-4A30-90F7-8834D28A4AA1}" srcOrd="0" destOrd="0" parTransId="{050371A6-D50F-4C85-99FB-FCA46F30617D}" sibTransId="{15E46ABF-0D22-4917-A958-B6B11D2E10C6}"/>
    <dgm:cxn modelId="{927C0031-A44C-4FF7-9F78-357D6C3337E7}" type="presOf" srcId="{B16C3AD7-B3F4-406F-969B-4A306FA3BC77}" destId="{8730C83A-83B2-4B57-B32A-1D067D72D141}" srcOrd="0" destOrd="0" presId="urn:microsoft.com/office/officeart/2005/8/layout/hierarchy3"/>
    <dgm:cxn modelId="{43EB0039-8FA7-49A9-9D28-BD782EA5D08C}" type="presOf" srcId="{D1FCAA06-2F53-417E-BBC3-93AFDC7825E0}" destId="{64F5D838-9C92-491F-A894-DA4DAC032C9E}" srcOrd="0" destOrd="0" presId="urn:microsoft.com/office/officeart/2005/8/layout/hierarchy3"/>
    <dgm:cxn modelId="{6512C43A-D280-4C73-A347-AA81D15EA0E9}" type="presOf" srcId="{344A4E64-85B1-4580-8BE0-93341F7A1412}" destId="{904E16BE-425A-456B-82A2-1F33C14FD963}" srcOrd="0" destOrd="0" presId="urn:microsoft.com/office/officeart/2005/8/layout/hierarchy3"/>
    <dgm:cxn modelId="{0ED5D43B-2AF8-49CC-8A21-A13E40B2592D}" type="presOf" srcId="{8E27EDC6-CF1B-4DB6-AD29-B0CF8FDD664D}" destId="{45688641-B7D7-4089-B737-263E8E5956C7}" srcOrd="0" destOrd="0" presId="urn:microsoft.com/office/officeart/2005/8/layout/hierarchy3"/>
    <dgm:cxn modelId="{B4A6056E-F1FC-4BEE-8BB1-BF8013663F81}" type="presOf" srcId="{E3E2B94A-50DB-4892-8063-6B281D854901}" destId="{B7FE4A44-C7B0-4C7E-BCB0-E2A334468A8F}" srcOrd="1" destOrd="0" presId="urn:microsoft.com/office/officeart/2005/8/layout/hierarchy3"/>
    <dgm:cxn modelId="{97C9136F-FBBB-47A6-AB20-7612C0C21C20}" type="presOf" srcId="{547B4459-15DE-4122-8D85-5E618DEF590C}" destId="{C7564D63-963C-4681-A116-DFA6FF61F26E}" srcOrd="0" destOrd="0" presId="urn:microsoft.com/office/officeart/2005/8/layout/hierarchy3"/>
    <dgm:cxn modelId="{EF385F7D-8245-4CE0-BEA5-0AF9E22C4145}" srcId="{547B4459-15DE-4122-8D85-5E618DEF590C}" destId="{B16C3AD7-B3F4-406F-969B-4A306FA3BC77}" srcOrd="2" destOrd="0" parTransId="{BFC3801E-B56C-4439-93D4-ECC481E26DE3}" sibTransId="{DEC0A877-88E7-4F2C-8837-8D0CB9F2EF55}"/>
    <dgm:cxn modelId="{F348577D-A8FF-4CC1-A155-2AA87BA4100D}" type="presOf" srcId="{8E27EDC6-CF1B-4DB6-AD29-B0CF8FDD664D}" destId="{3D9770AA-109F-4F05-BF74-E69D0E138D5F}" srcOrd="1" destOrd="0" presId="urn:microsoft.com/office/officeart/2005/8/layout/hierarchy3"/>
    <dgm:cxn modelId="{7D077680-98D8-4B14-9CC1-344AFB5491D7}" type="presOf" srcId="{47CE74A5-11FE-4F16-8135-50F8FB7AC876}" destId="{04177D83-BE8B-4E88-9F7C-8D83F0B922DF}" srcOrd="0" destOrd="0" presId="urn:microsoft.com/office/officeart/2005/8/layout/hierarchy3"/>
    <dgm:cxn modelId="{5EAA4E94-89B5-4912-947F-7B6571CC1170}" type="presOf" srcId="{1529FE26-96D4-4A30-90F7-8834D28A4AA1}" destId="{B2D503A1-19BB-4BA4-95D6-B1D0CA18D367}" srcOrd="0" destOrd="0" presId="urn:microsoft.com/office/officeart/2005/8/layout/hierarchy3"/>
    <dgm:cxn modelId="{9C6C33A0-39DE-4DCA-B432-7F730B047582}" type="presOf" srcId="{C73574D6-40D3-4529-9D5B-6ADE3498CB94}" destId="{49629DB6-76D4-4025-816E-5C97C15DFDB4}" srcOrd="0" destOrd="0" presId="urn:microsoft.com/office/officeart/2005/8/layout/hierarchy3"/>
    <dgm:cxn modelId="{8CB60EAF-3917-498B-A58B-8AD31D13C306}" srcId="{B16C3AD7-B3F4-406F-969B-4A306FA3BC77}" destId="{344A4E64-85B1-4580-8BE0-93341F7A1412}" srcOrd="0" destOrd="0" parTransId="{47CE74A5-11FE-4F16-8135-50F8FB7AC876}" sibTransId="{C845969E-EAF6-499E-9EB7-6B6EB7918523}"/>
    <dgm:cxn modelId="{A3CC47B4-A290-4000-8206-D86EC6FEDEF9}" type="presOf" srcId="{0FF6E0DE-993E-4DD6-8E50-E63F1355F61F}" destId="{F6389053-2BF2-418D-A893-1DC1E9940AD6}" srcOrd="0" destOrd="0" presId="urn:microsoft.com/office/officeart/2005/8/layout/hierarchy3"/>
    <dgm:cxn modelId="{374BC9C8-7327-4D26-8EDD-79143E3FEDE2}" srcId="{547B4459-15DE-4122-8D85-5E618DEF590C}" destId="{8E27EDC6-CF1B-4DB6-AD29-B0CF8FDD664D}" srcOrd="1" destOrd="0" parTransId="{EEE51B30-2B0C-4541-A09D-B1E0157883AE}" sibTransId="{B6D72B4C-04E0-4CFC-B68E-73CAACC56850}"/>
    <dgm:cxn modelId="{D1A1D0CA-5B40-4DE4-A549-062FA7A73E77}" srcId="{8E27EDC6-CF1B-4DB6-AD29-B0CF8FDD664D}" destId="{65A311A8-BC68-40D6-9D96-01357EE38CA0}" srcOrd="0" destOrd="0" parTransId="{C73574D6-40D3-4529-9D5B-6ADE3498CB94}" sibTransId="{51527B28-0D94-4337-843D-F88AE9665A44}"/>
    <dgm:cxn modelId="{67CBF9CA-CBC8-426A-A952-63BA050F6B77}" srcId="{547B4459-15DE-4122-8D85-5E618DEF590C}" destId="{E3E2B94A-50DB-4892-8063-6B281D854901}" srcOrd="3" destOrd="0" parTransId="{47D698DC-A11B-482A-AA1E-400CF7A4462B}" sibTransId="{8B372640-E337-4A01-979A-4C5435610457}"/>
    <dgm:cxn modelId="{9648B5D3-9F32-4C7A-85E1-C7A930B2F214}" srcId="{E3E2B94A-50DB-4892-8063-6B281D854901}" destId="{80C7FD4A-A553-40C2-8D3F-836C8A53C149}" srcOrd="0" destOrd="0" parTransId="{0FF6E0DE-993E-4DD6-8E50-E63F1355F61F}" sibTransId="{17C8B53E-3A40-4E94-9765-6FB52EC37F80}"/>
    <dgm:cxn modelId="{CF8B10F0-2816-44EB-B0ED-4F40C96C18F0}" type="presOf" srcId="{E3E2B94A-50DB-4892-8063-6B281D854901}" destId="{E758168D-D4FB-445A-B741-B8F8CFDBFE06}" srcOrd="0" destOrd="0" presId="urn:microsoft.com/office/officeart/2005/8/layout/hierarchy3"/>
    <dgm:cxn modelId="{39587EF1-E6A5-4C47-ACA6-7A1397E0AE61}" type="presOf" srcId="{65A311A8-BC68-40D6-9D96-01357EE38CA0}" destId="{BDB9E86A-CAD2-4E9C-A2CB-7EA3D569A428}" srcOrd="0" destOrd="0" presId="urn:microsoft.com/office/officeart/2005/8/layout/hierarchy3"/>
    <dgm:cxn modelId="{86C8B7F4-8850-438C-8776-5407E6D6FC9D}" type="presOf" srcId="{B16C3AD7-B3F4-406F-969B-4A306FA3BC77}" destId="{0E929783-4DB8-47C4-9FD8-0F769CE0CE38}" srcOrd="1" destOrd="0" presId="urn:microsoft.com/office/officeart/2005/8/layout/hierarchy3"/>
    <dgm:cxn modelId="{A796C7F7-E754-41A6-B4DA-DD01CB6C691A}" srcId="{1529FE26-96D4-4A30-90F7-8834D28A4AA1}" destId="{53A3B4B0-0960-4C4A-BD63-47F69C4DCEDC}" srcOrd="0" destOrd="0" parTransId="{D1FCAA06-2F53-417E-BBC3-93AFDC7825E0}" sibTransId="{99ADD82F-0DEC-47F4-85B4-977B20742B74}"/>
    <dgm:cxn modelId="{35AA5D12-F08C-421C-9240-662B01ABF25F}" type="presParOf" srcId="{C7564D63-963C-4681-A116-DFA6FF61F26E}" destId="{2F85639D-3BEE-4C90-9A90-9468F25B5459}" srcOrd="0" destOrd="0" presId="urn:microsoft.com/office/officeart/2005/8/layout/hierarchy3"/>
    <dgm:cxn modelId="{3608E820-2321-4FD6-B995-299ABB0924C8}" type="presParOf" srcId="{2F85639D-3BEE-4C90-9A90-9468F25B5459}" destId="{685D83D2-97D9-4318-A690-ECA1651CCFEA}" srcOrd="0" destOrd="0" presId="urn:microsoft.com/office/officeart/2005/8/layout/hierarchy3"/>
    <dgm:cxn modelId="{9591B158-CAD8-4037-BAD6-6C15C5619AB1}" type="presParOf" srcId="{685D83D2-97D9-4318-A690-ECA1651CCFEA}" destId="{B2D503A1-19BB-4BA4-95D6-B1D0CA18D367}" srcOrd="0" destOrd="0" presId="urn:microsoft.com/office/officeart/2005/8/layout/hierarchy3"/>
    <dgm:cxn modelId="{97662FF3-3FA9-4B22-BE87-ADFD8876A30D}" type="presParOf" srcId="{685D83D2-97D9-4318-A690-ECA1651CCFEA}" destId="{71CE8EE3-952E-4872-9E45-A0789CF35802}" srcOrd="1" destOrd="0" presId="urn:microsoft.com/office/officeart/2005/8/layout/hierarchy3"/>
    <dgm:cxn modelId="{0669B5CB-6A9B-44B6-AEA0-6456C73310E7}" type="presParOf" srcId="{2F85639D-3BEE-4C90-9A90-9468F25B5459}" destId="{AB6ABB65-285A-45A8-BDEF-274FFEBFB554}" srcOrd="1" destOrd="0" presId="urn:microsoft.com/office/officeart/2005/8/layout/hierarchy3"/>
    <dgm:cxn modelId="{FC5BFFB8-75FF-4D2D-8AEA-1A159995850C}" type="presParOf" srcId="{AB6ABB65-285A-45A8-BDEF-274FFEBFB554}" destId="{64F5D838-9C92-491F-A894-DA4DAC032C9E}" srcOrd="0" destOrd="0" presId="urn:microsoft.com/office/officeart/2005/8/layout/hierarchy3"/>
    <dgm:cxn modelId="{F26905F7-359B-4019-ACA9-88F3B7F4161A}" type="presParOf" srcId="{AB6ABB65-285A-45A8-BDEF-274FFEBFB554}" destId="{813E0EE0-8596-4EEF-8E90-590D776FD956}" srcOrd="1" destOrd="0" presId="urn:microsoft.com/office/officeart/2005/8/layout/hierarchy3"/>
    <dgm:cxn modelId="{BE6A0622-5A32-43BA-A254-B6777FBE4589}" type="presParOf" srcId="{C7564D63-963C-4681-A116-DFA6FF61F26E}" destId="{B37AC727-9D79-4195-A408-1850E9F8243D}" srcOrd="1" destOrd="0" presId="urn:microsoft.com/office/officeart/2005/8/layout/hierarchy3"/>
    <dgm:cxn modelId="{706CFE63-E6BC-478A-952C-F0705EE7BEDB}" type="presParOf" srcId="{B37AC727-9D79-4195-A408-1850E9F8243D}" destId="{98ECF5CA-9DFB-424F-874C-B01697087C53}" srcOrd="0" destOrd="0" presId="urn:microsoft.com/office/officeart/2005/8/layout/hierarchy3"/>
    <dgm:cxn modelId="{245ED21F-3E08-4F07-9318-54D6578EB6BA}" type="presParOf" srcId="{98ECF5CA-9DFB-424F-874C-B01697087C53}" destId="{45688641-B7D7-4089-B737-263E8E5956C7}" srcOrd="0" destOrd="0" presId="urn:microsoft.com/office/officeart/2005/8/layout/hierarchy3"/>
    <dgm:cxn modelId="{3EEB39A1-59CF-4554-BC83-EDAE8B1B1E24}" type="presParOf" srcId="{98ECF5CA-9DFB-424F-874C-B01697087C53}" destId="{3D9770AA-109F-4F05-BF74-E69D0E138D5F}" srcOrd="1" destOrd="0" presId="urn:microsoft.com/office/officeart/2005/8/layout/hierarchy3"/>
    <dgm:cxn modelId="{BBBC99E7-7DCB-47E1-8544-B8C931448B1E}" type="presParOf" srcId="{B37AC727-9D79-4195-A408-1850E9F8243D}" destId="{9A89583F-1230-44EA-AD77-45E294A859D9}" srcOrd="1" destOrd="0" presId="urn:microsoft.com/office/officeart/2005/8/layout/hierarchy3"/>
    <dgm:cxn modelId="{9CD044FA-7F9B-47FC-B945-D23E819BFA34}" type="presParOf" srcId="{9A89583F-1230-44EA-AD77-45E294A859D9}" destId="{49629DB6-76D4-4025-816E-5C97C15DFDB4}" srcOrd="0" destOrd="0" presId="urn:microsoft.com/office/officeart/2005/8/layout/hierarchy3"/>
    <dgm:cxn modelId="{1DE4B6F6-BDCD-4A94-8618-FEFB8746A57D}" type="presParOf" srcId="{9A89583F-1230-44EA-AD77-45E294A859D9}" destId="{BDB9E86A-CAD2-4E9C-A2CB-7EA3D569A428}" srcOrd="1" destOrd="0" presId="urn:microsoft.com/office/officeart/2005/8/layout/hierarchy3"/>
    <dgm:cxn modelId="{1007C407-DEC0-42E5-AFBE-407F1D1C23EA}" type="presParOf" srcId="{C7564D63-963C-4681-A116-DFA6FF61F26E}" destId="{9E8A0B4F-638A-473A-9E33-18DB3BF72A7B}" srcOrd="2" destOrd="0" presId="urn:microsoft.com/office/officeart/2005/8/layout/hierarchy3"/>
    <dgm:cxn modelId="{63FF1854-9110-4F92-AFDD-25D5D9BC5102}" type="presParOf" srcId="{9E8A0B4F-638A-473A-9E33-18DB3BF72A7B}" destId="{9320CDE3-2734-4446-BE64-82E4A6A89BDB}" srcOrd="0" destOrd="0" presId="urn:microsoft.com/office/officeart/2005/8/layout/hierarchy3"/>
    <dgm:cxn modelId="{11246158-A15D-4E6C-89AD-0F069C673FFA}" type="presParOf" srcId="{9320CDE3-2734-4446-BE64-82E4A6A89BDB}" destId="{8730C83A-83B2-4B57-B32A-1D067D72D141}" srcOrd="0" destOrd="0" presId="urn:microsoft.com/office/officeart/2005/8/layout/hierarchy3"/>
    <dgm:cxn modelId="{707B00C6-1619-41BC-AECE-0F2485FF01B6}" type="presParOf" srcId="{9320CDE3-2734-4446-BE64-82E4A6A89BDB}" destId="{0E929783-4DB8-47C4-9FD8-0F769CE0CE38}" srcOrd="1" destOrd="0" presId="urn:microsoft.com/office/officeart/2005/8/layout/hierarchy3"/>
    <dgm:cxn modelId="{BE1B7FDD-46B0-4B03-81CB-2B3E7158BFAF}" type="presParOf" srcId="{9E8A0B4F-638A-473A-9E33-18DB3BF72A7B}" destId="{EE92F7FD-E07B-4404-BEC4-68C23B6FC3B7}" srcOrd="1" destOrd="0" presId="urn:microsoft.com/office/officeart/2005/8/layout/hierarchy3"/>
    <dgm:cxn modelId="{8EE8C369-4E77-4C9D-A1E9-5FC12FD5F3D3}" type="presParOf" srcId="{EE92F7FD-E07B-4404-BEC4-68C23B6FC3B7}" destId="{04177D83-BE8B-4E88-9F7C-8D83F0B922DF}" srcOrd="0" destOrd="0" presId="urn:microsoft.com/office/officeart/2005/8/layout/hierarchy3"/>
    <dgm:cxn modelId="{15F7AA76-7BFA-4B54-9B07-D39B83076AD0}" type="presParOf" srcId="{EE92F7FD-E07B-4404-BEC4-68C23B6FC3B7}" destId="{904E16BE-425A-456B-82A2-1F33C14FD963}" srcOrd="1" destOrd="0" presId="urn:microsoft.com/office/officeart/2005/8/layout/hierarchy3"/>
    <dgm:cxn modelId="{EB83A23E-5C81-4506-B7D1-90546BA45855}" type="presParOf" srcId="{C7564D63-963C-4681-A116-DFA6FF61F26E}" destId="{0408F6AB-0D27-4763-8649-8BCC1E32E6D8}" srcOrd="3" destOrd="0" presId="urn:microsoft.com/office/officeart/2005/8/layout/hierarchy3"/>
    <dgm:cxn modelId="{B434D254-E65B-42F2-A5D5-12F6FA5525E8}" type="presParOf" srcId="{0408F6AB-0D27-4763-8649-8BCC1E32E6D8}" destId="{B2530406-26C3-41DF-A910-FBCD0CF6F8BB}" srcOrd="0" destOrd="0" presId="urn:microsoft.com/office/officeart/2005/8/layout/hierarchy3"/>
    <dgm:cxn modelId="{6CDF15AF-FA7A-4627-AC55-A17A578FBAE0}" type="presParOf" srcId="{B2530406-26C3-41DF-A910-FBCD0CF6F8BB}" destId="{E758168D-D4FB-445A-B741-B8F8CFDBFE06}" srcOrd="0" destOrd="0" presId="urn:microsoft.com/office/officeart/2005/8/layout/hierarchy3"/>
    <dgm:cxn modelId="{C8EAD191-CC78-46F5-B043-BC391E76028E}" type="presParOf" srcId="{B2530406-26C3-41DF-A910-FBCD0CF6F8BB}" destId="{B7FE4A44-C7B0-4C7E-BCB0-E2A334468A8F}" srcOrd="1" destOrd="0" presId="urn:microsoft.com/office/officeart/2005/8/layout/hierarchy3"/>
    <dgm:cxn modelId="{8B2C9834-E270-403D-8740-BAF9967FCF9D}" type="presParOf" srcId="{0408F6AB-0D27-4763-8649-8BCC1E32E6D8}" destId="{CE64DF84-5AD3-4036-B253-E79D21A0DE25}" srcOrd="1" destOrd="0" presId="urn:microsoft.com/office/officeart/2005/8/layout/hierarchy3"/>
    <dgm:cxn modelId="{6610FDDD-F89E-4295-A72E-D8AF580F945D}" type="presParOf" srcId="{CE64DF84-5AD3-4036-B253-E79D21A0DE25}" destId="{F6389053-2BF2-418D-A893-1DC1E9940AD6}" srcOrd="0" destOrd="0" presId="urn:microsoft.com/office/officeart/2005/8/layout/hierarchy3"/>
    <dgm:cxn modelId="{F03F19D5-A77F-4487-8BC9-728080CE27DC}" type="presParOf" srcId="{CE64DF84-5AD3-4036-B253-E79D21A0DE25}" destId="{B2B6D4C1-78A8-4D63-B53E-49B545B476A6}" srcOrd="1" destOrd="0" presId="urn:microsoft.com/office/officeart/2005/8/layout/hierarchy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DD085AF-7CF6-4300-AD8E-EB38E5DA623A}" type="doc">
      <dgm:prSet loTypeId="urn:microsoft.com/office/officeart/2005/8/layout/hList1" loCatId="list" qsTypeId="urn:microsoft.com/office/officeart/2005/8/quickstyle/simple1" qsCatId="simple" csTypeId="urn:microsoft.com/office/officeart/2005/8/colors/accent6_2" csCatId="accent6" phldr="1"/>
      <dgm:spPr/>
      <dgm:t>
        <a:bodyPr/>
        <a:lstStyle/>
        <a:p>
          <a:endParaRPr lang="en-GB"/>
        </a:p>
      </dgm:t>
    </dgm:pt>
    <dgm:pt modelId="{AD7B2770-BF5C-453E-AAE9-87477626A9B2}">
      <dgm:prSet phldrT="[Text]" phldr="0" custT="1"/>
      <dgm:spPr/>
      <dgm:t>
        <a:bodyPr/>
        <a:lstStyle/>
        <a:p>
          <a:r>
            <a:rPr lang="en-GB" sz="2400" b="1" noProof="0" dirty="0"/>
            <a:t>The Land Use Act (1978)</a:t>
          </a:r>
        </a:p>
      </dgm:t>
    </dgm:pt>
    <dgm:pt modelId="{83832BB1-B97E-47FF-9E03-017D362C8A90}" type="parTrans" cxnId="{FE565136-B1B4-45DE-8435-F73729F7FA4E}">
      <dgm:prSet/>
      <dgm:spPr/>
      <dgm:t>
        <a:bodyPr/>
        <a:lstStyle/>
        <a:p>
          <a:endParaRPr lang="en-GB"/>
        </a:p>
      </dgm:t>
    </dgm:pt>
    <dgm:pt modelId="{33A4CCA8-CC6B-493F-894A-6066C4FF5AEE}" type="sibTrans" cxnId="{FE565136-B1B4-45DE-8435-F73729F7FA4E}">
      <dgm:prSet/>
      <dgm:spPr/>
      <dgm:t>
        <a:bodyPr/>
        <a:lstStyle/>
        <a:p>
          <a:endParaRPr lang="en-GB"/>
        </a:p>
      </dgm:t>
    </dgm:pt>
    <dgm:pt modelId="{6745AA16-135D-4B23-AFCB-C5DDFBB16928}">
      <dgm:prSet phldrT="[Text]" phldr="0"/>
      <dgm:spPr/>
      <dgm:t>
        <a:bodyPr/>
        <a:lstStyle/>
        <a:p>
          <a:pPr>
            <a:lnSpc>
              <a:spcPct val="100000"/>
            </a:lnSpc>
          </a:pPr>
          <a:r>
            <a:rPr lang="en-GB" noProof="0" dirty="0"/>
            <a:t>Vested all land in the State Governor, held in trust for the people.</a:t>
          </a:r>
        </a:p>
      </dgm:t>
    </dgm:pt>
    <dgm:pt modelId="{EE741F1D-6C7F-4A44-983D-885833DCE970}" type="parTrans" cxnId="{09DCAC07-58F7-4BEA-B055-3B4096F7FC3D}">
      <dgm:prSet/>
      <dgm:spPr/>
      <dgm:t>
        <a:bodyPr/>
        <a:lstStyle/>
        <a:p>
          <a:endParaRPr lang="en-GB"/>
        </a:p>
      </dgm:t>
    </dgm:pt>
    <dgm:pt modelId="{57B65808-2AAD-428C-8F26-39F93E383BB9}" type="sibTrans" cxnId="{09DCAC07-58F7-4BEA-B055-3B4096F7FC3D}">
      <dgm:prSet/>
      <dgm:spPr/>
      <dgm:t>
        <a:bodyPr/>
        <a:lstStyle/>
        <a:p>
          <a:endParaRPr lang="en-GB"/>
        </a:p>
      </dgm:t>
    </dgm:pt>
    <dgm:pt modelId="{B9D2F2A0-4389-4512-810E-E6C25D6DCF0F}">
      <dgm:prSet phldrT="[Text]" phldr="0"/>
      <dgm:spPr/>
      <dgm:t>
        <a:bodyPr/>
        <a:lstStyle/>
        <a:p>
          <a:pPr>
            <a:lnSpc>
              <a:spcPct val="100000"/>
            </a:lnSpc>
          </a:pPr>
          <a:r>
            <a:rPr lang="en-GB" noProof="0" dirty="0"/>
            <a:t>Abolished perpetual ownership, replacing it with a limited 99-year leasehold (Certificate of Occupancy).</a:t>
          </a:r>
        </a:p>
      </dgm:t>
    </dgm:pt>
    <dgm:pt modelId="{53FC0D75-D89A-4ADA-8E29-AF5AFCF091CD}" type="parTrans" cxnId="{98E16952-0D44-4053-B11C-F5FF623AAA7A}">
      <dgm:prSet/>
      <dgm:spPr/>
      <dgm:t>
        <a:bodyPr/>
        <a:lstStyle/>
        <a:p>
          <a:endParaRPr lang="en-GB"/>
        </a:p>
      </dgm:t>
    </dgm:pt>
    <dgm:pt modelId="{FA9A3045-A512-45CD-BF06-5DCDE1DAEAD6}" type="sibTrans" cxnId="{98E16952-0D44-4053-B11C-F5FF623AAA7A}">
      <dgm:prSet/>
      <dgm:spPr/>
      <dgm:t>
        <a:bodyPr/>
        <a:lstStyle/>
        <a:p>
          <a:endParaRPr lang="en-GB"/>
        </a:p>
      </dgm:t>
    </dgm:pt>
    <dgm:pt modelId="{B20100DE-115B-45F0-8850-BC9EEEDAF685}">
      <dgm:prSet phldrT="[Text]" phldr="0" custT="1"/>
      <dgm:spPr/>
      <dgm:t>
        <a:bodyPr/>
        <a:lstStyle/>
        <a:p>
          <a:r>
            <a:rPr lang="en-GB" sz="2400" b="1" noProof="0" dirty="0"/>
            <a:t>Plateau State Anti-Land Grabbing Law (2020)</a:t>
          </a:r>
        </a:p>
      </dgm:t>
    </dgm:pt>
    <dgm:pt modelId="{68E35161-644E-484A-BDFF-727C32CF1784}" type="parTrans" cxnId="{8257B206-D33D-4C22-ACF5-976A9BE3868D}">
      <dgm:prSet/>
      <dgm:spPr/>
      <dgm:t>
        <a:bodyPr/>
        <a:lstStyle/>
        <a:p>
          <a:endParaRPr lang="en-GB"/>
        </a:p>
      </dgm:t>
    </dgm:pt>
    <dgm:pt modelId="{D5A60A5F-6019-43FD-8293-1BB8A69902CC}" type="sibTrans" cxnId="{8257B206-D33D-4C22-ACF5-976A9BE3868D}">
      <dgm:prSet/>
      <dgm:spPr/>
      <dgm:t>
        <a:bodyPr/>
        <a:lstStyle/>
        <a:p>
          <a:endParaRPr lang="en-GB"/>
        </a:p>
      </dgm:t>
    </dgm:pt>
    <dgm:pt modelId="{4B5BCC1D-E02D-4773-AE65-BC5481F2A3D2}">
      <dgm:prSet phldrT="[Text]" phldr="0"/>
      <dgm:spPr/>
      <dgm:t>
        <a:bodyPr/>
        <a:lstStyle/>
        <a:p>
          <a:pPr>
            <a:lnSpc>
              <a:spcPct val="90000"/>
            </a:lnSpc>
          </a:pPr>
          <a:r>
            <a:rPr lang="en-GB" noProof="0" dirty="0"/>
            <a:t>Mandates the return of seized lands and holds complicit officials/traditional rulers accountable.</a:t>
          </a:r>
        </a:p>
      </dgm:t>
    </dgm:pt>
    <dgm:pt modelId="{C7A31075-9D6B-440B-91D6-52410DB08E0B}" type="parTrans" cxnId="{F4C4B8B9-644A-4F70-81CB-1DC20F623CCB}">
      <dgm:prSet/>
      <dgm:spPr/>
      <dgm:t>
        <a:bodyPr/>
        <a:lstStyle/>
        <a:p>
          <a:endParaRPr lang="en-GB"/>
        </a:p>
      </dgm:t>
    </dgm:pt>
    <dgm:pt modelId="{34FC0693-D40F-4FA5-AA35-13BF842769A8}" type="sibTrans" cxnId="{F4C4B8B9-644A-4F70-81CB-1DC20F623CCB}">
      <dgm:prSet/>
      <dgm:spPr/>
      <dgm:t>
        <a:bodyPr/>
        <a:lstStyle/>
        <a:p>
          <a:endParaRPr lang="en-GB"/>
        </a:p>
      </dgm:t>
    </dgm:pt>
    <dgm:pt modelId="{B690894D-3978-4B1E-A084-5DF4C1AB0AD6}">
      <dgm:prSet phldrT="[Text]" phldr="0"/>
      <dgm:spPr/>
      <dgm:t>
        <a:bodyPr/>
        <a:lstStyle/>
        <a:p>
          <a:pPr>
            <a:lnSpc>
              <a:spcPct val="90000"/>
            </a:lnSpc>
          </a:pPr>
          <a:r>
            <a:rPr lang="en-GB" noProof="0" dirty="0"/>
            <a:t>Despite its strength, enforcement is weak: over 64 communities remain illegally occupied and renamed.</a:t>
          </a:r>
        </a:p>
      </dgm:t>
    </dgm:pt>
    <dgm:pt modelId="{DBA72AE5-F1C3-4769-A2DE-FCE989CEB137}" type="parTrans" cxnId="{0A3387CF-13D9-4E10-9F0B-5BE696786B52}">
      <dgm:prSet/>
      <dgm:spPr/>
      <dgm:t>
        <a:bodyPr/>
        <a:lstStyle/>
        <a:p>
          <a:endParaRPr lang="en-GB"/>
        </a:p>
      </dgm:t>
    </dgm:pt>
    <dgm:pt modelId="{DC8388D8-D10C-4D8C-9ADD-49B54AC14590}" type="sibTrans" cxnId="{0A3387CF-13D9-4E10-9F0B-5BE696786B52}">
      <dgm:prSet/>
      <dgm:spPr/>
      <dgm:t>
        <a:bodyPr/>
        <a:lstStyle/>
        <a:p>
          <a:endParaRPr lang="en-GB"/>
        </a:p>
      </dgm:t>
    </dgm:pt>
    <dgm:pt modelId="{EED83E09-5F44-412D-89CE-E552168FCA4C}">
      <dgm:prSet phldrT="[Text]" phldr="0"/>
      <dgm:spPr/>
      <dgm:t>
        <a:bodyPr/>
        <a:lstStyle/>
        <a:p>
          <a:pPr>
            <a:lnSpc>
              <a:spcPct val="100000"/>
            </a:lnSpc>
          </a:pPr>
          <a:r>
            <a:rPr lang="en-GB" noProof="0" dirty="0"/>
            <a:t>Created legal pluralism: customary ownership (informal) is vulnerable to statutory challenge.</a:t>
          </a:r>
        </a:p>
      </dgm:t>
    </dgm:pt>
    <dgm:pt modelId="{A6344BC1-8CA5-4145-BC2E-F118553C231F}" type="parTrans" cxnId="{9DD189B3-BE7F-4E04-B008-897D008D3BD5}">
      <dgm:prSet/>
      <dgm:spPr/>
      <dgm:t>
        <a:bodyPr/>
        <a:lstStyle/>
        <a:p>
          <a:endParaRPr lang="en-GB"/>
        </a:p>
      </dgm:t>
    </dgm:pt>
    <dgm:pt modelId="{511B5606-3AF4-400C-91BA-23217B2320A2}" type="sibTrans" cxnId="{9DD189B3-BE7F-4E04-B008-897D008D3BD5}">
      <dgm:prSet/>
      <dgm:spPr/>
      <dgm:t>
        <a:bodyPr/>
        <a:lstStyle/>
        <a:p>
          <a:endParaRPr lang="en-GB"/>
        </a:p>
      </dgm:t>
    </dgm:pt>
    <dgm:pt modelId="{3FB58512-2DDE-4AB3-BE2C-843721E25A9E}">
      <dgm:prSet phldrT="[Text]" phldr="0"/>
      <dgm:spPr/>
      <dgm:t>
        <a:bodyPr/>
        <a:lstStyle/>
        <a:p>
          <a:pPr>
            <a:lnSpc>
              <a:spcPct val="100000"/>
            </a:lnSpc>
          </a:pPr>
          <a:r>
            <a:rPr lang="en-GB" noProof="0" dirty="0"/>
            <a:t>The bureaucratic process for Certificate of Occupancy hinders the rural poor and encourages corruption.</a:t>
          </a:r>
        </a:p>
      </dgm:t>
    </dgm:pt>
    <dgm:pt modelId="{3755A78B-A1BC-4C66-B616-EC1FC78E0160}" type="parTrans" cxnId="{F2E0FEB6-DC71-4607-AB23-FD35CF2DB041}">
      <dgm:prSet/>
      <dgm:spPr/>
      <dgm:t>
        <a:bodyPr/>
        <a:lstStyle/>
        <a:p>
          <a:endParaRPr lang="en-GB"/>
        </a:p>
      </dgm:t>
    </dgm:pt>
    <dgm:pt modelId="{574F4E66-C5CA-4C3E-8267-52F6636C76CA}" type="sibTrans" cxnId="{F2E0FEB6-DC71-4607-AB23-FD35CF2DB041}">
      <dgm:prSet/>
      <dgm:spPr/>
      <dgm:t>
        <a:bodyPr/>
        <a:lstStyle/>
        <a:p>
          <a:endParaRPr lang="en-GB"/>
        </a:p>
      </dgm:t>
    </dgm:pt>
    <dgm:pt modelId="{2AA09D4E-E5E9-4736-9BBD-6A9D9FB2A9AF}">
      <dgm:prSet phldrT="[Text]" phldr="0"/>
      <dgm:spPr/>
      <dgm:t>
        <a:bodyPr/>
        <a:lstStyle/>
        <a:p>
          <a:pPr>
            <a:lnSpc>
              <a:spcPct val="100000"/>
            </a:lnSpc>
          </a:pPr>
          <a:r>
            <a:rPr lang="en-GB" noProof="0" dirty="0"/>
            <a:t>Landmark law criminalising land grabbing with stringent penalties (up to 21 years or death).</a:t>
          </a:r>
        </a:p>
      </dgm:t>
    </dgm:pt>
    <dgm:pt modelId="{D21F44F1-39D5-4415-B75B-AFE0C3C577DD}" type="parTrans" cxnId="{0A56399A-403B-48F1-B12C-7AEABB603672}">
      <dgm:prSet/>
      <dgm:spPr/>
      <dgm:t>
        <a:bodyPr/>
        <a:lstStyle/>
        <a:p>
          <a:endParaRPr lang="en-GB"/>
        </a:p>
      </dgm:t>
    </dgm:pt>
    <dgm:pt modelId="{6F54DC74-651D-4A13-AF8E-6F672B47ED4C}" type="sibTrans" cxnId="{0A56399A-403B-48F1-B12C-7AEABB603672}">
      <dgm:prSet/>
      <dgm:spPr/>
      <dgm:t>
        <a:bodyPr/>
        <a:lstStyle/>
        <a:p>
          <a:endParaRPr lang="en-GB"/>
        </a:p>
      </dgm:t>
    </dgm:pt>
    <dgm:pt modelId="{E36B0F67-9D45-42E4-862D-AFD0CFE635CA}">
      <dgm:prSet phldrT="[Text]" phldr="0"/>
      <dgm:spPr/>
      <dgm:t>
        <a:bodyPr/>
        <a:lstStyle/>
        <a:p>
          <a:pPr>
            <a:lnSpc>
              <a:spcPct val="90000"/>
            </a:lnSpc>
          </a:pPr>
          <a:r>
            <a:rPr lang="en-GB" noProof="0" dirty="0"/>
            <a:t>Lack of prosecutions suggests that the law remains largely symbolic rather than transformative.</a:t>
          </a:r>
        </a:p>
      </dgm:t>
    </dgm:pt>
    <dgm:pt modelId="{A8BE8531-30CD-4767-AD69-27E167210BFA}" type="parTrans" cxnId="{88E3F7BD-CF10-4BCF-B0E0-B61956F3652A}">
      <dgm:prSet/>
      <dgm:spPr/>
      <dgm:t>
        <a:bodyPr/>
        <a:lstStyle/>
        <a:p>
          <a:endParaRPr lang="en-GB"/>
        </a:p>
      </dgm:t>
    </dgm:pt>
    <dgm:pt modelId="{94D39D34-6902-4ACE-810E-64F747173B8E}" type="sibTrans" cxnId="{88E3F7BD-CF10-4BCF-B0E0-B61956F3652A}">
      <dgm:prSet/>
      <dgm:spPr/>
      <dgm:t>
        <a:bodyPr/>
        <a:lstStyle/>
        <a:p>
          <a:endParaRPr lang="en-GB"/>
        </a:p>
      </dgm:t>
    </dgm:pt>
    <dgm:pt modelId="{B1D7EED8-42BF-4651-AFC0-9090159FEF00}" type="pres">
      <dgm:prSet presAssocID="{DDD085AF-7CF6-4300-AD8E-EB38E5DA623A}" presName="Name0" presStyleCnt="0">
        <dgm:presLayoutVars>
          <dgm:dir/>
          <dgm:animLvl val="lvl"/>
          <dgm:resizeHandles val="exact"/>
        </dgm:presLayoutVars>
      </dgm:prSet>
      <dgm:spPr/>
    </dgm:pt>
    <dgm:pt modelId="{9755FAA4-2978-4B5D-909F-C050B08915DB}" type="pres">
      <dgm:prSet presAssocID="{AD7B2770-BF5C-453E-AAE9-87477626A9B2}" presName="composite" presStyleCnt="0"/>
      <dgm:spPr/>
    </dgm:pt>
    <dgm:pt modelId="{35F76CC4-F6E0-47B0-8553-E101819545C2}" type="pres">
      <dgm:prSet presAssocID="{AD7B2770-BF5C-453E-AAE9-87477626A9B2}" presName="parTx" presStyleLbl="alignNode1" presStyleIdx="0" presStyleCnt="2">
        <dgm:presLayoutVars>
          <dgm:chMax val="0"/>
          <dgm:chPref val="0"/>
          <dgm:bulletEnabled val="1"/>
        </dgm:presLayoutVars>
      </dgm:prSet>
      <dgm:spPr/>
    </dgm:pt>
    <dgm:pt modelId="{CC8169F3-4B00-48F7-B37F-C3FD1B6D35CC}" type="pres">
      <dgm:prSet presAssocID="{AD7B2770-BF5C-453E-AAE9-87477626A9B2}" presName="desTx" presStyleLbl="alignAccFollowNode1" presStyleIdx="0" presStyleCnt="2">
        <dgm:presLayoutVars>
          <dgm:bulletEnabled val="1"/>
        </dgm:presLayoutVars>
      </dgm:prSet>
      <dgm:spPr/>
    </dgm:pt>
    <dgm:pt modelId="{21108ED5-9BEC-4C7B-A959-9412441B837B}" type="pres">
      <dgm:prSet presAssocID="{33A4CCA8-CC6B-493F-894A-6066C4FF5AEE}" presName="space" presStyleCnt="0"/>
      <dgm:spPr/>
    </dgm:pt>
    <dgm:pt modelId="{925AFC3E-25AC-4D80-A448-78F96695AC64}" type="pres">
      <dgm:prSet presAssocID="{B20100DE-115B-45F0-8850-BC9EEEDAF685}" presName="composite" presStyleCnt="0"/>
      <dgm:spPr/>
    </dgm:pt>
    <dgm:pt modelId="{DD7EDBBF-0EB0-4F06-90D5-4C424C0C8E3C}" type="pres">
      <dgm:prSet presAssocID="{B20100DE-115B-45F0-8850-BC9EEEDAF685}" presName="parTx" presStyleLbl="alignNode1" presStyleIdx="1" presStyleCnt="2">
        <dgm:presLayoutVars>
          <dgm:chMax val="0"/>
          <dgm:chPref val="0"/>
          <dgm:bulletEnabled val="1"/>
        </dgm:presLayoutVars>
      </dgm:prSet>
      <dgm:spPr/>
    </dgm:pt>
    <dgm:pt modelId="{EAC54934-7AA9-40B9-992D-EC4DA105E6DA}" type="pres">
      <dgm:prSet presAssocID="{B20100DE-115B-45F0-8850-BC9EEEDAF685}" presName="desTx" presStyleLbl="alignAccFollowNode1" presStyleIdx="1" presStyleCnt="2">
        <dgm:presLayoutVars>
          <dgm:bulletEnabled val="1"/>
        </dgm:presLayoutVars>
      </dgm:prSet>
      <dgm:spPr/>
    </dgm:pt>
  </dgm:ptLst>
  <dgm:cxnLst>
    <dgm:cxn modelId="{8257B206-D33D-4C22-ACF5-976A9BE3868D}" srcId="{DDD085AF-7CF6-4300-AD8E-EB38E5DA623A}" destId="{B20100DE-115B-45F0-8850-BC9EEEDAF685}" srcOrd="1" destOrd="0" parTransId="{68E35161-644E-484A-BDFF-727C32CF1784}" sibTransId="{D5A60A5F-6019-43FD-8293-1BB8A69902CC}"/>
    <dgm:cxn modelId="{09DCAC07-58F7-4BEA-B055-3B4096F7FC3D}" srcId="{AD7B2770-BF5C-453E-AAE9-87477626A9B2}" destId="{6745AA16-135D-4B23-AFCB-C5DDFBB16928}" srcOrd="0" destOrd="0" parTransId="{EE741F1D-6C7F-4A44-983D-885833DCE970}" sibTransId="{57B65808-2AAD-428C-8F26-39F93E383BB9}"/>
    <dgm:cxn modelId="{CC706117-6955-4C77-A454-4719AFD0A3CB}" type="presOf" srcId="{B690894D-3978-4B1E-A084-5DF4C1AB0AD6}" destId="{EAC54934-7AA9-40B9-992D-EC4DA105E6DA}" srcOrd="0" destOrd="2" presId="urn:microsoft.com/office/officeart/2005/8/layout/hList1"/>
    <dgm:cxn modelId="{250A611F-BAB9-460A-A3D2-28C773CA02B7}" type="presOf" srcId="{B20100DE-115B-45F0-8850-BC9EEEDAF685}" destId="{DD7EDBBF-0EB0-4F06-90D5-4C424C0C8E3C}" srcOrd="0" destOrd="0" presId="urn:microsoft.com/office/officeart/2005/8/layout/hList1"/>
    <dgm:cxn modelId="{FE565136-B1B4-45DE-8435-F73729F7FA4E}" srcId="{DDD085AF-7CF6-4300-AD8E-EB38E5DA623A}" destId="{AD7B2770-BF5C-453E-AAE9-87477626A9B2}" srcOrd="0" destOrd="0" parTransId="{83832BB1-B97E-47FF-9E03-017D362C8A90}" sibTransId="{33A4CCA8-CC6B-493F-894A-6066C4FF5AEE}"/>
    <dgm:cxn modelId="{B16DF16E-EA8B-46CF-AB4C-F2BCCD6B3965}" type="presOf" srcId="{DDD085AF-7CF6-4300-AD8E-EB38E5DA623A}" destId="{B1D7EED8-42BF-4651-AFC0-9090159FEF00}" srcOrd="0" destOrd="0" presId="urn:microsoft.com/office/officeart/2005/8/layout/hList1"/>
    <dgm:cxn modelId="{98E16952-0D44-4053-B11C-F5FF623AAA7A}" srcId="{AD7B2770-BF5C-453E-AAE9-87477626A9B2}" destId="{B9D2F2A0-4389-4512-810E-E6C25D6DCF0F}" srcOrd="1" destOrd="0" parTransId="{53FC0D75-D89A-4ADA-8E29-AF5AFCF091CD}" sibTransId="{FA9A3045-A512-45CD-BF06-5DCDE1DAEAD6}"/>
    <dgm:cxn modelId="{C2DED157-2171-4E15-AA17-0912CAE576CA}" type="presOf" srcId="{AD7B2770-BF5C-453E-AAE9-87477626A9B2}" destId="{35F76CC4-F6E0-47B0-8553-E101819545C2}" srcOrd="0" destOrd="0" presId="urn:microsoft.com/office/officeart/2005/8/layout/hList1"/>
    <dgm:cxn modelId="{C5135283-E1F8-4B3C-9DB9-8132652D91F4}" type="presOf" srcId="{E36B0F67-9D45-42E4-862D-AFD0CFE635CA}" destId="{EAC54934-7AA9-40B9-992D-EC4DA105E6DA}" srcOrd="0" destOrd="3" presId="urn:microsoft.com/office/officeart/2005/8/layout/hList1"/>
    <dgm:cxn modelId="{7925CE89-B0DE-4A37-8FD4-9E71C602D748}" type="presOf" srcId="{EED83E09-5F44-412D-89CE-E552168FCA4C}" destId="{CC8169F3-4B00-48F7-B37F-C3FD1B6D35CC}" srcOrd="0" destOrd="2" presId="urn:microsoft.com/office/officeart/2005/8/layout/hList1"/>
    <dgm:cxn modelId="{5048DD99-2DD6-43C2-B244-2521DC236FE1}" type="presOf" srcId="{2AA09D4E-E5E9-4736-9BBD-6A9D9FB2A9AF}" destId="{EAC54934-7AA9-40B9-992D-EC4DA105E6DA}" srcOrd="0" destOrd="0" presId="urn:microsoft.com/office/officeart/2005/8/layout/hList1"/>
    <dgm:cxn modelId="{0A56399A-403B-48F1-B12C-7AEABB603672}" srcId="{B20100DE-115B-45F0-8850-BC9EEEDAF685}" destId="{2AA09D4E-E5E9-4736-9BBD-6A9D9FB2A9AF}" srcOrd="0" destOrd="0" parTransId="{D21F44F1-39D5-4415-B75B-AFE0C3C577DD}" sibTransId="{6F54DC74-651D-4A13-AF8E-6F672B47ED4C}"/>
    <dgm:cxn modelId="{9DD189B3-BE7F-4E04-B008-897D008D3BD5}" srcId="{AD7B2770-BF5C-453E-AAE9-87477626A9B2}" destId="{EED83E09-5F44-412D-89CE-E552168FCA4C}" srcOrd="2" destOrd="0" parTransId="{A6344BC1-8CA5-4145-BC2E-F118553C231F}" sibTransId="{511B5606-3AF4-400C-91BA-23217B2320A2}"/>
    <dgm:cxn modelId="{F2E0FEB6-DC71-4607-AB23-FD35CF2DB041}" srcId="{AD7B2770-BF5C-453E-AAE9-87477626A9B2}" destId="{3FB58512-2DDE-4AB3-BE2C-843721E25A9E}" srcOrd="3" destOrd="0" parTransId="{3755A78B-A1BC-4C66-B616-EC1FC78E0160}" sibTransId="{574F4E66-C5CA-4C3E-8267-52F6636C76CA}"/>
    <dgm:cxn modelId="{F4C4B8B9-644A-4F70-81CB-1DC20F623CCB}" srcId="{B20100DE-115B-45F0-8850-BC9EEEDAF685}" destId="{4B5BCC1D-E02D-4773-AE65-BC5481F2A3D2}" srcOrd="1" destOrd="0" parTransId="{C7A31075-9D6B-440B-91D6-52410DB08E0B}" sibTransId="{34FC0693-D40F-4FA5-AA35-13BF842769A8}"/>
    <dgm:cxn modelId="{88E3F7BD-CF10-4BCF-B0E0-B61956F3652A}" srcId="{B20100DE-115B-45F0-8850-BC9EEEDAF685}" destId="{E36B0F67-9D45-42E4-862D-AFD0CFE635CA}" srcOrd="3" destOrd="0" parTransId="{A8BE8531-30CD-4767-AD69-27E167210BFA}" sibTransId="{94D39D34-6902-4ACE-810E-64F747173B8E}"/>
    <dgm:cxn modelId="{94931CC7-175B-43C3-96FC-B6C55CFDBDA0}" type="presOf" srcId="{4B5BCC1D-E02D-4773-AE65-BC5481F2A3D2}" destId="{EAC54934-7AA9-40B9-992D-EC4DA105E6DA}" srcOrd="0" destOrd="1" presId="urn:microsoft.com/office/officeart/2005/8/layout/hList1"/>
    <dgm:cxn modelId="{0A3387CF-13D9-4E10-9F0B-5BE696786B52}" srcId="{B20100DE-115B-45F0-8850-BC9EEEDAF685}" destId="{B690894D-3978-4B1E-A084-5DF4C1AB0AD6}" srcOrd="2" destOrd="0" parTransId="{DBA72AE5-F1C3-4769-A2DE-FCE989CEB137}" sibTransId="{DC8388D8-D10C-4D8C-9ADD-49B54AC14590}"/>
    <dgm:cxn modelId="{4D74F3FA-A68E-44CF-8AB0-1E67107BAEE8}" type="presOf" srcId="{6745AA16-135D-4B23-AFCB-C5DDFBB16928}" destId="{CC8169F3-4B00-48F7-B37F-C3FD1B6D35CC}" srcOrd="0" destOrd="0" presId="urn:microsoft.com/office/officeart/2005/8/layout/hList1"/>
    <dgm:cxn modelId="{A58D3FFC-79B4-4661-9715-9ECC6DD17D42}" type="presOf" srcId="{3FB58512-2DDE-4AB3-BE2C-843721E25A9E}" destId="{CC8169F3-4B00-48F7-B37F-C3FD1B6D35CC}" srcOrd="0" destOrd="3" presId="urn:microsoft.com/office/officeart/2005/8/layout/hList1"/>
    <dgm:cxn modelId="{3CBDB9FD-157E-415E-AC29-43E21197AADC}" type="presOf" srcId="{B9D2F2A0-4389-4512-810E-E6C25D6DCF0F}" destId="{CC8169F3-4B00-48F7-B37F-C3FD1B6D35CC}" srcOrd="0" destOrd="1" presId="urn:microsoft.com/office/officeart/2005/8/layout/hList1"/>
    <dgm:cxn modelId="{5D34474E-1DDE-477B-AD15-B363720586A6}" type="presParOf" srcId="{B1D7EED8-42BF-4651-AFC0-9090159FEF00}" destId="{9755FAA4-2978-4B5D-909F-C050B08915DB}" srcOrd="0" destOrd="0" presId="urn:microsoft.com/office/officeart/2005/8/layout/hList1"/>
    <dgm:cxn modelId="{9995E501-C62E-4F2B-B01D-35E626C95CE4}" type="presParOf" srcId="{9755FAA4-2978-4B5D-909F-C050B08915DB}" destId="{35F76CC4-F6E0-47B0-8553-E101819545C2}" srcOrd="0" destOrd="0" presId="urn:microsoft.com/office/officeart/2005/8/layout/hList1"/>
    <dgm:cxn modelId="{B1D4F88C-ED07-4519-BA96-4498984FFE80}" type="presParOf" srcId="{9755FAA4-2978-4B5D-909F-C050B08915DB}" destId="{CC8169F3-4B00-48F7-B37F-C3FD1B6D35CC}" srcOrd="1" destOrd="0" presId="urn:microsoft.com/office/officeart/2005/8/layout/hList1"/>
    <dgm:cxn modelId="{B4F7B9F4-CA47-420A-8318-70E952F8DD86}" type="presParOf" srcId="{B1D7EED8-42BF-4651-AFC0-9090159FEF00}" destId="{21108ED5-9BEC-4C7B-A959-9412441B837B}" srcOrd="1" destOrd="0" presId="urn:microsoft.com/office/officeart/2005/8/layout/hList1"/>
    <dgm:cxn modelId="{44F4A6F7-2B8D-455D-9D4F-1A3988267B21}" type="presParOf" srcId="{B1D7EED8-42BF-4651-AFC0-9090159FEF00}" destId="{925AFC3E-25AC-4D80-A448-78F96695AC64}" srcOrd="2" destOrd="0" presId="urn:microsoft.com/office/officeart/2005/8/layout/hList1"/>
    <dgm:cxn modelId="{4E048CED-CBD7-45BC-A69E-9E58E9BC14BE}" type="presParOf" srcId="{925AFC3E-25AC-4D80-A448-78F96695AC64}" destId="{DD7EDBBF-0EB0-4F06-90D5-4C424C0C8E3C}" srcOrd="0" destOrd="0" presId="urn:microsoft.com/office/officeart/2005/8/layout/hList1"/>
    <dgm:cxn modelId="{09B9EAD6-791F-4DF2-8278-6FF02C015069}" type="presParOf" srcId="{925AFC3E-25AC-4D80-A448-78F96695AC64}" destId="{EAC54934-7AA9-40B9-992D-EC4DA105E6DA}"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605BC49-1017-413A-ABEB-A4B13C33EDF6}" type="doc">
      <dgm:prSet loTypeId="urn:diagrams.loki3.com/BracketList" loCatId="list" qsTypeId="urn:microsoft.com/office/officeart/2005/8/quickstyle/simple1" qsCatId="simple" csTypeId="urn:microsoft.com/office/officeart/2005/8/colors/accent6_2" csCatId="accent6" phldr="1"/>
      <dgm:spPr/>
      <dgm:t>
        <a:bodyPr/>
        <a:lstStyle/>
        <a:p>
          <a:endParaRPr lang="en-GB"/>
        </a:p>
      </dgm:t>
    </dgm:pt>
    <dgm:pt modelId="{CC4C29BA-BE1B-4EF9-9D83-67F379DD0242}">
      <dgm:prSet phldrT="[Text]" phldr="0" custT="1"/>
      <dgm:spPr/>
      <dgm:t>
        <a:bodyPr/>
        <a:lstStyle/>
        <a:p>
          <a:r>
            <a:rPr lang="en-GB" sz="2000" b="1" noProof="0" dirty="0"/>
            <a:t>Plateau State Anti-Land Grabbing Law (2020)</a:t>
          </a:r>
        </a:p>
      </dgm:t>
    </dgm:pt>
    <dgm:pt modelId="{8071065F-4A64-4CA6-99F0-AFD6E09A390C}" type="parTrans" cxnId="{D08B044C-92E5-40B4-BAE1-D1F64D5A1E7E}">
      <dgm:prSet/>
      <dgm:spPr/>
      <dgm:t>
        <a:bodyPr/>
        <a:lstStyle/>
        <a:p>
          <a:endParaRPr lang="en-GB"/>
        </a:p>
      </dgm:t>
    </dgm:pt>
    <dgm:pt modelId="{774F424F-ABA5-47AA-9EFD-5B56FC2729C1}" type="sibTrans" cxnId="{D08B044C-92E5-40B4-BAE1-D1F64D5A1E7E}">
      <dgm:prSet/>
      <dgm:spPr/>
      <dgm:t>
        <a:bodyPr/>
        <a:lstStyle/>
        <a:p>
          <a:endParaRPr lang="en-GB"/>
        </a:p>
      </dgm:t>
    </dgm:pt>
    <dgm:pt modelId="{891AF68F-E6BB-45E3-94DB-2ABDA90F9ED3}">
      <dgm:prSet phldrT="[Text]" phldr="0"/>
      <dgm:spPr/>
      <dgm:t>
        <a:bodyPr/>
        <a:lstStyle/>
        <a:p>
          <a:r>
            <a:rPr lang="en-GB" noProof="0" dirty="0"/>
            <a:t>Criminalises land grabbing with severe penalties (21 years, death if armed).</a:t>
          </a:r>
        </a:p>
      </dgm:t>
    </dgm:pt>
    <dgm:pt modelId="{8F1DB540-3D92-409B-8658-F103DA2002C4}" type="parTrans" cxnId="{638C5BF5-CB4A-4F33-9179-FDF7984FEBE8}">
      <dgm:prSet/>
      <dgm:spPr/>
      <dgm:t>
        <a:bodyPr/>
        <a:lstStyle/>
        <a:p>
          <a:endParaRPr lang="en-GB"/>
        </a:p>
      </dgm:t>
    </dgm:pt>
    <dgm:pt modelId="{063ADAD1-34B5-48FE-AFC5-3DC2AAD9D4D0}" type="sibTrans" cxnId="{638C5BF5-CB4A-4F33-9179-FDF7984FEBE8}">
      <dgm:prSet/>
      <dgm:spPr/>
      <dgm:t>
        <a:bodyPr/>
        <a:lstStyle/>
        <a:p>
          <a:endParaRPr lang="en-GB"/>
        </a:p>
      </dgm:t>
    </dgm:pt>
    <dgm:pt modelId="{97C207D5-4FD6-4A37-9572-A938388F2CFB}">
      <dgm:prSet phldrT="[Text]" phldr="0"/>
      <dgm:spPr/>
      <dgm:t>
        <a:bodyPr/>
        <a:lstStyle/>
        <a:p>
          <a:r>
            <a:rPr lang="en-GB" noProof="0" dirty="0"/>
            <a:t>Mandates return of seized lands; demolition of illegal structures.</a:t>
          </a:r>
        </a:p>
      </dgm:t>
    </dgm:pt>
    <dgm:pt modelId="{F3AB72EE-215E-470A-9180-5D800BA69962}" type="parTrans" cxnId="{862742EB-F5E4-4F45-B3CA-92AAF5889582}">
      <dgm:prSet/>
      <dgm:spPr/>
      <dgm:t>
        <a:bodyPr/>
        <a:lstStyle/>
        <a:p>
          <a:endParaRPr lang="en-GB"/>
        </a:p>
      </dgm:t>
    </dgm:pt>
    <dgm:pt modelId="{8636463C-783D-476C-BF5C-479B08A953F1}" type="sibTrans" cxnId="{862742EB-F5E4-4F45-B3CA-92AAF5889582}">
      <dgm:prSet/>
      <dgm:spPr/>
      <dgm:t>
        <a:bodyPr/>
        <a:lstStyle/>
        <a:p>
          <a:endParaRPr lang="en-GB"/>
        </a:p>
      </dgm:t>
    </dgm:pt>
    <dgm:pt modelId="{56882D09-D5CC-411E-A6B6-54944903A12D}">
      <dgm:prSet phldrT="[Text]" phldr="0" custT="1"/>
      <dgm:spPr/>
      <dgm:t>
        <a:bodyPr/>
        <a:lstStyle/>
        <a:p>
          <a:r>
            <a:rPr lang="en-GB" sz="2000" b="1" noProof="0" dirty="0"/>
            <a:t>Gujarat Land Grabbing (Prohibition) Act (2020, India)</a:t>
          </a:r>
        </a:p>
      </dgm:t>
    </dgm:pt>
    <dgm:pt modelId="{B0A31B8B-06BB-49FA-ABF0-D9BBE182335E}" type="parTrans" cxnId="{2444B5E1-4AC3-4642-B764-0AAAA80B4C8E}">
      <dgm:prSet/>
      <dgm:spPr/>
      <dgm:t>
        <a:bodyPr/>
        <a:lstStyle/>
        <a:p>
          <a:endParaRPr lang="en-GB"/>
        </a:p>
      </dgm:t>
    </dgm:pt>
    <dgm:pt modelId="{EF7A1541-1BC1-4E50-AB5B-9C7027B0091B}" type="sibTrans" cxnId="{2444B5E1-4AC3-4642-B764-0AAAA80B4C8E}">
      <dgm:prSet/>
      <dgm:spPr/>
      <dgm:t>
        <a:bodyPr/>
        <a:lstStyle/>
        <a:p>
          <a:endParaRPr lang="en-GB"/>
        </a:p>
      </dgm:t>
    </dgm:pt>
    <dgm:pt modelId="{9B1D393B-A5CF-4ABE-8D4A-C99142299A8A}">
      <dgm:prSet phldrT="[Text]" phldr="0"/>
      <dgm:spPr/>
      <dgm:t>
        <a:bodyPr/>
        <a:lstStyle/>
        <a:p>
          <a:r>
            <a:rPr lang="en-GB" noProof="0" dirty="0"/>
            <a:t>Criminalises land grabbing and provides special tribunals to adjudicate cases.</a:t>
          </a:r>
        </a:p>
      </dgm:t>
    </dgm:pt>
    <dgm:pt modelId="{72104F5F-A0B1-40C3-A52D-12EE1AFE9402}" type="parTrans" cxnId="{7FC75265-ED69-47A3-8188-58AAC09E3529}">
      <dgm:prSet/>
      <dgm:spPr/>
      <dgm:t>
        <a:bodyPr/>
        <a:lstStyle/>
        <a:p>
          <a:endParaRPr lang="en-GB"/>
        </a:p>
      </dgm:t>
    </dgm:pt>
    <dgm:pt modelId="{75DF3E43-961E-4FC1-B75E-AAF715692C5F}" type="sibTrans" cxnId="{7FC75265-ED69-47A3-8188-58AAC09E3529}">
      <dgm:prSet/>
      <dgm:spPr/>
      <dgm:t>
        <a:bodyPr/>
        <a:lstStyle/>
        <a:p>
          <a:endParaRPr lang="en-GB"/>
        </a:p>
      </dgm:t>
    </dgm:pt>
    <dgm:pt modelId="{87F5DB1C-C4A4-40CC-BAD2-E01487E533A4}">
      <dgm:prSet phldrT="[Text]" phldr="0"/>
      <dgm:spPr/>
      <dgm:t>
        <a:bodyPr/>
        <a:lstStyle/>
        <a:p>
          <a:r>
            <a:rPr lang="en-GB" noProof="0" dirty="0"/>
            <a:t>Mandates return of land and allows fast-track enforcement through tribunals.</a:t>
          </a:r>
        </a:p>
      </dgm:t>
    </dgm:pt>
    <dgm:pt modelId="{786C5CB3-0E1B-40B9-A8EA-AB45467E2439}" type="parTrans" cxnId="{D9659BE2-31DC-4B7C-92A9-783603C21EBF}">
      <dgm:prSet/>
      <dgm:spPr/>
      <dgm:t>
        <a:bodyPr/>
        <a:lstStyle/>
        <a:p>
          <a:endParaRPr lang="en-GB"/>
        </a:p>
      </dgm:t>
    </dgm:pt>
    <dgm:pt modelId="{C9171DAA-A2E3-46B4-A1AF-9ACD7335D5A5}" type="sibTrans" cxnId="{D9659BE2-31DC-4B7C-92A9-783603C21EBF}">
      <dgm:prSet/>
      <dgm:spPr/>
      <dgm:t>
        <a:bodyPr/>
        <a:lstStyle/>
        <a:p>
          <a:endParaRPr lang="en-GB"/>
        </a:p>
      </dgm:t>
    </dgm:pt>
    <dgm:pt modelId="{2C734F81-ED21-4363-9618-085561D085CC}">
      <dgm:prSet phldrT="[Text]" phldr="0" custT="1"/>
      <dgm:spPr/>
      <dgm:t>
        <a:bodyPr/>
        <a:lstStyle/>
        <a:p>
          <a:r>
            <a:rPr lang="en-GB" sz="2000" b="1" noProof="0" dirty="0"/>
            <a:t>Uganda – Customary Tenure Recognition (Land Act 1998 &amp; Reforms)</a:t>
          </a:r>
        </a:p>
      </dgm:t>
    </dgm:pt>
    <dgm:pt modelId="{05DDC342-8194-475D-942A-973DBAD4C299}" type="parTrans" cxnId="{2EDE4D04-01F0-48A9-8154-022B9D6337F5}">
      <dgm:prSet/>
      <dgm:spPr/>
      <dgm:t>
        <a:bodyPr/>
        <a:lstStyle/>
        <a:p>
          <a:endParaRPr lang="en-GB"/>
        </a:p>
      </dgm:t>
    </dgm:pt>
    <dgm:pt modelId="{D7FE16D0-B458-429F-B490-C4DE5CFE4684}" type="sibTrans" cxnId="{2EDE4D04-01F0-48A9-8154-022B9D6337F5}">
      <dgm:prSet/>
      <dgm:spPr/>
      <dgm:t>
        <a:bodyPr/>
        <a:lstStyle/>
        <a:p>
          <a:endParaRPr lang="en-GB"/>
        </a:p>
      </dgm:t>
    </dgm:pt>
    <dgm:pt modelId="{B146DDC0-1E18-4747-A054-BFF350D61779}">
      <dgm:prSet phldrT="[Text]" phldr="0"/>
      <dgm:spPr/>
      <dgm:t>
        <a:bodyPr/>
        <a:lstStyle/>
        <a:p>
          <a:r>
            <a:rPr lang="en-GB" noProof="0" dirty="0"/>
            <a:t>Recognises customary tenure as legally valid; integrates local land councils into statutory systems.</a:t>
          </a:r>
        </a:p>
      </dgm:t>
    </dgm:pt>
    <dgm:pt modelId="{60A59470-A1E7-419F-AD92-15211C5D392D}" type="parTrans" cxnId="{F06598D1-2A59-4C4F-AED3-BEF44DB98619}">
      <dgm:prSet/>
      <dgm:spPr/>
      <dgm:t>
        <a:bodyPr/>
        <a:lstStyle/>
        <a:p>
          <a:endParaRPr lang="en-GB"/>
        </a:p>
      </dgm:t>
    </dgm:pt>
    <dgm:pt modelId="{2EBC02CF-817F-4AE3-92DD-0FCF5DBDB5FC}" type="sibTrans" cxnId="{F06598D1-2A59-4C4F-AED3-BEF44DB98619}">
      <dgm:prSet/>
      <dgm:spPr/>
      <dgm:t>
        <a:bodyPr/>
        <a:lstStyle/>
        <a:p>
          <a:endParaRPr lang="en-GB"/>
        </a:p>
      </dgm:t>
    </dgm:pt>
    <dgm:pt modelId="{5EE90A23-4F95-4CE7-A693-242A4757E3AC}">
      <dgm:prSet phldrT="[Text]" phldr="0"/>
      <dgm:spPr/>
      <dgm:t>
        <a:bodyPr/>
        <a:lstStyle/>
        <a:p>
          <a:r>
            <a:rPr lang="en-GB" noProof="0" dirty="0"/>
            <a:t>Shows the importance of empowering local institutions by recognising customary tenure.</a:t>
          </a:r>
        </a:p>
      </dgm:t>
    </dgm:pt>
    <dgm:pt modelId="{15E5A966-ABD5-4BE6-9688-CC30E5CB3380}" type="parTrans" cxnId="{3B59A052-6888-4DA1-9246-93B5B3466B23}">
      <dgm:prSet/>
      <dgm:spPr/>
      <dgm:t>
        <a:bodyPr/>
        <a:lstStyle/>
        <a:p>
          <a:endParaRPr lang="en-GB"/>
        </a:p>
      </dgm:t>
    </dgm:pt>
    <dgm:pt modelId="{85225F1C-BB89-46A2-B336-6CC13419203A}" type="sibTrans" cxnId="{3B59A052-6888-4DA1-9246-93B5B3466B23}">
      <dgm:prSet/>
      <dgm:spPr/>
      <dgm:t>
        <a:bodyPr/>
        <a:lstStyle/>
        <a:p>
          <a:endParaRPr lang="en-GB"/>
        </a:p>
      </dgm:t>
    </dgm:pt>
    <dgm:pt modelId="{967C3F68-0366-4376-BCC2-1EE0F93565BD}">
      <dgm:prSet phldrT="[Text]" phldr="0"/>
      <dgm:spPr/>
      <dgm:t>
        <a:bodyPr/>
        <a:lstStyle/>
        <a:p>
          <a:r>
            <a:rPr lang="en-GB" noProof="0" dirty="0"/>
            <a:t>Establishes a Joint Task Force but poorly resourced.</a:t>
          </a:r>
        </a:p>
      </dgm:t>
    </dgm:pt>
    <dgm:pt modelId="{5A987FD2-0703-49F5-BDB6-5A58DDECAF26}" type="parTrans" cxnId="{BC06570F-2695-42EA-BBB1-941A61A922F7}">
      <dgm:prSet/>
      <dgm:spPr/>
      <dgm:t>
        <a:bodyPr/>
        <a:lstStyle/>
        <a:p>
          <a:endParaRPr lang="en-GB"/>
        </a:p>
      </dgm:t>
    </dgm:pt>
    <dgm:pt modelId="{93321839-70E5-43BB-B481-787831DCD996}" type="sibTrans" cxnId="{BC06570F-2695-42EA-BBB1-941A61A922F7}">
      <dgm:prSet/>
      <dgm:spPr/>
      <dgm:t>
        <a:bodyPr/>
        <a:lstStyle/>
        <a:p>
          <a:endParaRPr lang="en-GB"/>
        </a:p>
      </dgm:t>
    </dgm:pt>
    <dgm:pt modelId="{34E8F577-818C-4DE9-985A-6D1FD56D7581}">
      <dgm:prSet phldrT="[Text]" phldr="0"/>
      <dgm:spPr/>
      <dgm:t>
        <a:bodyPr/>
        <a:lstStyle/>
        <a:p>
          <a:r>
            <a:rPr lang="en-GB" noProof="0" dirty="0"/>
            <a:t>Progressive in criminalisation but largely symbolic without restitution or enforcement.</a:t>
          </a:r>
        </a:p>
      </dgm:t>
    </dgm:pt>
    <dgm:pt modelId="{BBE4F0D9-C8A7-4E13-9695-50FA45A04766}" type="parTrans" cxnId="{6EB739CD-C731-44A8-B64C-59B279E135D1}">
      <dgm:prSet/>
      <dgm:spPr/>
      <dgm:t>
        <a:bodyPr/>
        <a:lstStyle/>
        <a:p>
          <a:endParaRPr lang="en-GB"/>
        </a:p>
      </dgm:t>
    </dgm:pt>
    <dgm:pt modelId="{94A2295F-534B-4D53-90A7-C0885E6CB471}" type="sibTrans" cxnId="{6EB739CD-C731-44A8-B64C-59B279E135D1}">
      <dgm:prSet/>
      <dgm:spPr/>
      <dgm:t>
        <a:bodyPr/>
        <a:lstStyle/>
        <a:p>
          <a:endParaRPr lang="en-GB"/>
        </a:p>
      </dgm:t>
    </dgm:pt>
    <dgm:pt modelId="{9D02B1CB-1B2A-41CB-8681-52B29B815EB6}">
      <dgm:prSet phldrT="[Text]" phldr="0"/>
      <dgm:spPr/>
      <dgm:t>
        <a:bodyPr/>
        <a:lstStyle/>
        <a:p>
          <a:r>
            <a:rPr lang="en-GB" noProof="0" dirty="0"/>
            <a:t>Establishes special tribunals and special courts for land grabbing disputes.</a:t>
          </a:r>
        </a:p>
      </dgm:t>
    </dgm:pt>
    <dgm:pt modelId="{5A64CC34-4C22-44F4-9A8F-FECF306013BC}" type="parTrans" cxnId="{5FF2E958-12C2-4712-8D02-586C146FFF5F}">
      <dgm:prSet/>
      <dgm:spPr/>
      <dgm:t>
        <a:bodyPr/>
        <a:lstStyle/>
        <a:p>
          <a:endParaRPr lang="en-GB"/>
        </a:p>
      </dgm:t>
    </dgm:pt>
    <dgm:pt modelId="{4AA9E536-4A17-4B2D-BF5F-25F9C4E15EE8}" type="sibTrans" cxnId="{5FF2E958-12C2-4712-8D02-586C146FFF5F}">
      <dgm:prSet/>
      <dgm:spPr/>
      <dgm:t>
        <a:bodyPr/>
        <a:lstStyle/>
        <a:p>
          <a:endParaRPr lang="en-GB"/>
        </a:p>
      </dgm:t>
    </dgm:pt>
    <dgm:pt modelId="{A44C78B5-5350-4D2A-AD60-7F741F2D5054}">
      <dgm:prSet phldrT="[Text]" phldr="0"/>
      <dgm:spPr/>
      <dgm:t>
        <a:bodyPr/>
        <a:lstStyle/>
        <a:p>
          <a:r>
            <a:rPr lang="en-GB" noProof="0" dirty="0"/>
            <a:t>Shows the importance of dedicated specialised tribunals/courts for institutional autonomy and fast-tracking cases.</a:t>
          </a:r>
        </a:p>
      </dgm:t>
    </dgm:pt>
    <dgm:pt modelId="{1E23ABFD-6FDF-41F5-8989-277517E55B99}" type="parTrans" cxnId="{5764C6F8-2751-4A9A-9E95-3B5AB89DB740}">
      <dgm:prSet/>
      <dgm:spPr/>
      <dgm:t>
        <a:bodyPr/>
        <a:lstStyle/>
        <a:p>
          <a:endParaRPr lang="en-GB"/>
        </a:p>
      </dgm:t>
    </dgm:pt>
    <dgm:pt modelId="{03684814-3BEC-4BD3-868F-E231C6AEDBDE}" type="sibTrans" cxnId="{5764C6F8-2751-4A9A-9E95-3B5AB89DB740}">
      <dgm:prSet/>
      <dgm:spPr/>
      <dgm:t>
        <a:bodyPr/>
        <a:lstStyle/>
        <a:p>
          <a:endParaRPr lang="en-GB"/>
        </a:p>
      </dgm:t>
    </dgm:pt>
    <dgm:pt modelId="{B9F36FE6-10A2-40EA-A19A-BA99324A9D91}">
      <dgm:prSet phldrT="[Text]" phldr="0"/>
      <dgm:spPr/>
      <dgm:t>
        <a:bodyPr/>
        <a:lstStyle/>
        <a:p>
          <a:r>
            <a:rPr lang="en-GB" noProof="0" dirty="0"/>
            <a:t>Provides communities with Certificates of Customary Ownership (CCOs); formal recognition of customary rights.</a:t>
          </a:r>
        </a:p>
      </dgm:t>
    </dgm:pt>
    <dgm:pt modelId="{C9F09A4F-26D2-4D9D-86E9-3F2CCF0443AD}" type="parTrans" cxnId="{D63B5036-4115-43A3-B2C4-11F78C51C9FE}">
      <dgm:prSet/>
      <dgm:spPr/>
      <dgm:t>
        <a:bodyPr/>
        <a:lstStyle/>
        <a:p>
          <a:endParaRPr lang="en-GB"/>
        </a:p>
      </dgm:t>
    </dgm:pt>
    <dgm:pt modelId="{550BB806-3D18-4FFD-9BBE-0C41557FF2BB}" type="sibTrans" cxnId="{D63B5036-4115-43A3-B2C4-11F78C51C9FE}">
      <dgm:prSet/>
      <dgm:spPr/>
      <dgm:t>
        <a:bodyPr/>
        <a:lstStyle/>
        <a:p>
          <a:endParaRPr lang="en-GB"/>
        </a:p>
      </dgm:t>
    </dgm:pt>
    <dgm:pt modelId="{CE6C5574-5ED3-43E9-A751-413FD975ADB4}">
      <dgm:prSet phldrT="[Text]" phldr="0"/>
      <dgm:spPr/>
      <dgm:t>
        <a:bodyPr/>
        <a:lstStyle/>
        <a:p>
          <a:r>
            <a:rPr lang="en-GB" noProof="0" dirty="0"/>
            <a:t>Establishes Local Land Committees to validate and enforce customary tenure at community level.</a:t>
          </a:r>
        </a:p>
      </dgm:t>
    </dgm:pt>
    <dgm:pt modelId="{4077C251-2B7A-4440-AD56-139B3344CE0A}" type="parTrans" cxnId="{2E1F5AC9-40E4-4C26-9F6D-61D9448C65AC}">
      <dgm:prSet/>
      <dgm:spPr/>
      <dgm:t>
        <a:bodyPr/>
        <a:lstStyle/>
        <a:p>
          <a:endParaRPr lang="en-GB"/>
        </a:p>
      </dgm:t>
    </dgm:pt>
    <dgm:pt modelId="{8AF2FE84-9B16-408C-9BC5-E29DD2318490}" type="sibTrans" cxnId="{2E1F5AC9-40E4-4C26-9F6D-61D9448C65AC}">
      <dgm:prSet/>
      <dgm:spPr/>
      <dgm:t>
        <a:bodyPr/>
        <a:lstStyle/>
        <a:p>
          <a:endParaRPr lang="en-GB"/>
        </a:p>
      </dgm:t>
    </dgm:pt>
    <dgm:pt modelId="{B738DDAE-D615-41CB-A09F-97125CDEBAF3}" type="pres">
      <dgm:prSet presAssocID="{D605BC49-1017-413A-ABEB-A4B13C33EDF6}" presName="Name0" presStyleCnt="0">
        <dgm:presLayoutVars>
          <dgm:dir/>
          <dgm:animLvl val="lvl"/>
          <dgm:resizeHandles val="exact"/>
        </dgm:presLayoutVars>
      </dgm:prSet>
      <dgm:spPr/>
    </dgm:pt>
    <dgm:pt modelId="{BC80EA99-AE56-442B-9D42-05CF06871051}" type="pres">
      <dgm:prSet presAssocID="{CC4C29BA-BE1B-4EF9-9D83-67F379DD0242}" presName="linNode" presStyleCnt="0"/>
      <dgm:spPr/>
    </dgm:pt>
    <dgm:pt modelId="{83C27D04-AC46-4151-8C45-2168F00DB79C}" type="pres">
      <dgm:prSet presAssocID="{CC4C29BA-BE1B-4EF9-9D83-67F379DD0242}" presName="parTx" presStyleLbl="revTx" presStyleIdx="0" presStyleCnt="3">
        <dgm:presLayoutVars>
          <dgm:chMax val="1"/>
          <dgm:bulletEnabled val="1"/>
        </dgm:presLayoutVars>
      </dgm:prSet>
      <dgm:spPr/>
    </dgm:pt>
    <dgm:pt modelId="{D26D651C-2B09-47B2-A1F7-1701AEE71D5A}" type="pres">
      <dgm:prSet presAssocID="{CC4C29BA-BE1B-4EF9-9D83-67F379DD0242}" presName="bracket" presStyleLbl="parChTrans1D1" presStyleIdx="0" presStyleCnt="3"/>
      <dgm:spPr/>
    </dgm:pt>
    <dgm:pt modelId="{59906DD8-B6A5-4D3D-B138-77D5826C4A5D}" type="pres">
      <dgm:prSet presAssocID="{CC4C29BA-BE1B-4EF9-9D83-67F379DD0242}" presName="spH" presStyleCnt="0"/>
      <dgm:spPr/>
    </dgm:pt>
    <dgm:pt modelId="{2E3318C6-D1AD-4023-8CB1-52ED50B965A4}" type="pres">
      <dgm:prSet presAssocID="{CC4C29BA-BE1B-4EF9-9D83-67F379DD0242}" presName="desTx" presStyleLbl="node1" presStyleIdx="0" presStyleCnt="3">
        <dgm:presLayoutVars>
          <dgm:bulletEnabled val="1"/>
        </dgm:presLayoutVars>
      </dgm:prSet>
      <dgm:spPr/>
    </dgm:pt>
    <dgm:pt modelId="{664E1AA5-7774-4E25-B271-265C7999EEF4}" type="pres">
      <dgm:prSet presAssocID="{774F424F-ABA5-47AA-9EFD-5B56FC2729C1}" presName="spV" presStyleCnt="0"/>
      <dgm:spPr/>
    </dgm:pt>
    <dgm:pt modelId="{41873477-69AF-4CE5-9C34-6C3E37798BF7}" type="pres">
      <dgm:prSet presAssocID="{56882D09-D5CC-411E-A6B6-54944903A12D}" presName="linNode" presStyleCnt="0"/>
      <dgm:spPr/>
    </dgm:pt>
    <dgm:pt modelId="{F12DE20C-848C-4982-BDA7-95E48DE3F849}" type="pres">
      <dgm:prSet presAssocID="{56882D09-D5CC-411E-A6B6-54944903A12D}" presName="parTx" presStyleLbl="revTx" presStyleIdx="1" presStyleCnt="3">
        <dgm:presLayoutVars>
          <dgm:chMax val="1"/>
          <dgm:bulletEnabled val="1"/>
        </dgm:presLayoutVars>
      </dgm:prSet>
      <dgm:spPr/>
    </dgm:pt>
    <dgm:pt modelId="{8E0C59A1-75E2-443A-A8C9-BE3425E8749D}" type="pres">
      <dgm:prSet presAssocID="{56882D09-D5CC-411E-A6B6-54944903A12D}" presName="bracket" presStyleLbl="parChTrans1D1" presStyleIdx="1" presStyleCnt="3"/>
      <dgm:spPr/>
    </dgm:pt>
    <dgm:pt modelId="{9420ABEA-536D-482A-945C-768F56B7AAC7}" type="pres">
      <dgm:prSet presAssocID="{56882D09-D5CC-411E-A6B6-54944903A12D}" presName="spH" presStyleCnt="0"/>
      <dgm:spPr/>
    </dgm:pt>
    <dgm:pt modelId="{7875F333-89CB-40C0-B8B0-19CD548F8586}" type="pres">
      <dgm:prSet presAssocID="{56882D09-D5CC-411E-A6B6-54944903A12D}" presName="desTx" presStyleLbl="node1" presStyleIdx="1" presStyleCnt="3">
        <dgm:presLayoutVars>
          <dgm:bulletEnabled val="1"/>
        </dgm:presLayoutVars>
      </dgm:prSet>
      <dgm:spPr/>
    </dgm:pt>
    <dgm:pt modelId="{B8113173-B513-4BA6-BE8C-B5C8CAA11654}" type="pres">
      <dgm:prSet presAssocID="{EF7A1541-1BC1-4E50-AB5B-9C7027B0091B}" presName="spV" presStyleCnt="0"/>
      <dgm:spPr/>
    </dgm:pt>
    <dgm:pt modelId="{14A11318-91BF-4B1B-9E6E-4F5819B8991C}" type="pres">
      <dgm:prSet presAssocID="{2C734F81-ED21-4363-9618-085561D085CC}" presName="linNode" presStyleCnt="0"/>
      <dgm:spPr/>
    </dgm:pt>
    <dgm:pt modelId="{9BFDAA5F-C770-44A7-99D9-6F6209D1143B}" type="pres">
      <dgm:prSet presAssocID="{2C734F81-ED21-4363-9618-085561D085CC}" presName="parTx" presStyleLbl="revTx" presStyleIdx="2" presStyleCnt="3">
        <dgm:presLayoutVars>
          <dgm:chMax val="1"/>
          <dgm:bulletEnabled val="1"/>
        </dgm:presLayoutVars>
      </dgm:prSet>
      <dgm:spPr/>
    </dgm:pt>
    <dgm:pt modelId="{A7812112-55B5-4E67-BE89-89F2332EAC8F}" type="pres">
      <dgm:prSet presAssocID="{2C734F81-ED21-4363-9618-085561D085CC}" presName="bracket" presStyleLbl="parChTrans1D1" presStyleIdx="2" presStyleCnt="3"/>
      <dgm:spPr/>
    </dgm:pt>
    <dgm:pt modelId="{A69CB147-6ECD-4699-B4F1-D769300A96CE}" type="pres">
      <dgm:prSet presAssocID="{2C734F81-ED21-4363-9618-085561D085CC}" presName="spH" presStyleCnt="0"/>
      <dgm:spPr/>
    </dgm:pt>
    <dgm:pt modelId="{56CBBEC1-DE9B-4D7D-A592-D269FA87E9F6}" type="pres">
      <dgm:prSet presAssocID="{2C734F81-ED21-4363-9618-085561D085CC}" presName="desTx" presStyleLbl="node1" presStyleIdx="2" presStyleCnt="3">
        <dgm:presLayoutVars>
          <dgm:bulletEnabled val="1"/>
        </dgm:presLayoutVars>
      </dgm:prSet>
      <dgm:spPr/>
    </dgm:pt>
  </dgm:ptLst>
  <dgm:cxnLst>
    <dgm:cxn modelId="{2EDE4D04-01F0-48A9-8154-022B9D6337F5}" srcId="{D605BC49-1017-413A-ABEB-A4B13C33EDF6}" destId="{2C734F81-ED21-4363-9618-085561D085CC}" srcOrd="2" destOrd="0" parTransId="{05DDC342-8194-475D-942A-973DBAD4C299}" sibTransId="{D7FE16D0-B458-429F-B490-C4DE5CFE4684}"/>
    <dgm:cxn modelId="{BC06570F-2695-42EA-BBB1-941A61A922F7}" srcId="{CC4C29BA-BE1B-4EF9-9D83-67F379DD0242}" destId="{967C3F68-0366-4376-BCC2-1EE0F93565BD}" srcOrd="2" destOrd="0" parTransId="{5A987FD2-0703-49F5-BDB6-5A58DDECAF26}" sibTransId="{93321839-70E5-43BB-B481-787831DCD996}"/>
    <dgm:cxn modelId="{CB30CB14-65B7-45F8-8089-E8B91953D84A}" type="presOf" srcId="{97C207D5-4FD6-4A37-9572-A938388F2CFB}" destId="{2E3318C6-D1AD-4023-8CB1-52ED50B965A4}" srcOrd="0" destOrd="1" presId="urn:diagrams.loki3.com/BracketList"/>
    <dgm:cxn modelId="{E3E10625-8E10-452D-B566-3B1F08056B06}" type="presOf" srcId="{87F5DB1C-C4A4-40CC-BAD2-E01487E533A4}" destId="{7875F333-89CB-40C0-B8B0-19CD548F8586}" srcOrd="0" destOrd="1" presId="urn:diagrams.loki3.com/BracketList"/>
    <dgm:cxn modelId="{60431D26-FCA6-48F0-87E5-5A223B2B8CB6}" type="presOf" srcId="{B9F36FE6-10A2-40EA-A19A-BA99324A9D91}" destId="{56CBBEC1-DE9B-4D7D-A592-D269FA87E9F6}" srcOrd="0" destOrd="1" presId="urn:diagrams.loki3.com/BracketList"/>
    <dgm:cxn modelId="{D18FA132-1E92-4664-A5AC-C745F73FADCA}" type="presOf" srcId="{967C3F68-0366-4376-BCC2-1EE0F93565BD}" destId="{2E3318C6-D1AD-4023-8CB1-52ED50B965A4}" srcOrd="0" destOrd="2" presId="urn:diagrams.loki3.com/BracketList"/>
    <dgm:cxn modelId="{D63B5036-4115-43A3-B2C4-11F78C51C9FE}" srcId="{2C734F81-ED21-4363-9618-085561D085CC}" destId="{B9F36FE6-10A2-40EA-A19A-BA99324A9D91}" srcOrd="1" destOrd="0" parTransId="{C9F09A4F-26D2-4D9D-86E9-3F2CCF0443AD}" sibTransId="{550BB806-3D18-4FFD-9BBE-0C41557FF2BB}"/>
    <dgm:cxn modelId="{7FC75265-ED69-47A3-8188-58AAC09E3529}" srcId="{56882D09-D5CC-411E-A6B6-54944903A12D}" destId="{9B1D393B-A5CF-4ABE-8D4A-C99142299A8A}" srcOrd="0" destOrd="0" parTransId="{72104F5F-A0B1-40C3-A52D-12EE1AFE9402}" sibTransId="{75DF3E43-961E-4FC1-B75E-AAF715692C5F}"/>
    <dgm:cxn modelId="{500F4869-BF10-43D1-8356-F65FB3E5423C}" type="presOf" srcId="{A44C78B5-5350-4D2A-AD60-7F741F2D5054}" destId="{7875F333-89CB-40C0-B8B0-19CD548F8586}" srcOrd="0" destOrd="3" presId="urn:diagrams.loki3.com/BracketList"/>
    <dgm:cxn modelId="{AE759F49-DFA2-4B0A-A2CE-573B9A82B418}" type="presOf" srcId="{891AF68F-E6BB-45E3-94DB-2ABDA90F9ED3}" destId="{2E3318C6-D1AD-4023-8CB1-52ED50B965A4}" srcOrd="0" destOrd="0" presId="urn:diagrams.loki3.com/BracketList"/>
    <dgm:cxn modelId="{D08B044C-92E5-40B4-BAE1-D1F64D5A1E7E}" srcId="{D605BC49-1017-413A-ABEB-A4B13C33EDF6}" destId="{CC4C29BA-BE1B-4EF9-9D83-67F379DD0242}" srcOrd="0" destOrd="0" parTransId="{8071065F-4A64-4CA6-99F0-AFD6E09A390C}" sibTransId="{774F424F-ABA5-47AA-9EFD-5B56FC2729C1}"/>
    <dgm:cxn modelId="{3B59A052-6888-4DA1-9246-93B5B3466B23}" srcId="{2C734F81-ED21-4363-9618-085561D085CC}" destId="{5EE90A23-4F95-4CE7-A693-242A4757E3AC}" srcOrd="3" destOrd="0" parTransId="{15E5A966-ABD5-4BE6-9688-CC30E5CB3380}" sibTransId="{85225F1C-BB89-46A2-B336-6CC13419203A}"/>
    <dgm:cxn modelId="{5FF2E958-12C2-4712-8D02-586C146FFF5F}" srcId="{56882D09-D5CC-411E-A6B6-54944903A12D}" destId="{9D02B1CB-1B2A-41CB-8681-52B29B815EB6}" srcOrd="2" destOrd="0" parTransId="{5A64CC34-4C22-44F4-9A8F-FECF306013BC}" sibTransId="{4AA9E536-4A17-4B2D-BF5F-25F9C4E15EE8}"/>
    <dgm:cxn modelId="{B4BF4483-FD5D-464E-9F10-B74B9DC20CE9}" type="presOf" srcId="{9B1D393B-A5CF-4ABE-8D4A-C99142299A8A}" destId="{7875F333-89CB-40C0-B8B0-19CD548F8586}" srcOrd="0" destOrd="0" presId="urn:diagrams.loki3.com/BracketList"/>
    <dgm:cxn modelId="{8B91798C-A073-40E6-9545-DA28B9BF5321}" type="presOf" srcId="{2C734F81-ED21-4363-9618-085561D085CC}" destId="{9BFDAA5F-C770-44A7-99D9-6F6209D1143B}" srcOrd="0" destOrd="0" presId="urn:diagrams.loki3.com/BracketList"/>
    <dgm:cxn modelId="{B1E2F795-245C-44AC-9CC9-62B5F7ACF1C7}" type="presOf" srcId="{5EE90A23-4F95-4CE7-A693-242A4757E3AC}" destId="{56CBBEC1-DE9B-4D7D-A592-D269FA87E9F6}" srcOrd="0" destOrd="3" presId="urn:diagrams.loki3.com/BracketList"/>
    <dgm:cxn modelId="{440E41A6-0E78-4C06-8FD7-91E17874DBA5}" type="presOf" srcId="{9D02B1CB-1B2A-41CB-8681-52B29B815EB6}" destId="{7875F333-89CB-40C0-B8B0-19CD548F8586}" srcOrd="0" destOrd="2" presId="urn:diagrams.loki3.com/BracketList"/>
    <dgm:cxn modelId="{36CDEAAF-2FE8-47F2-A002-F0DFB5016D2B}" type="presOf" srcId="{56882D09-D5CC-411E-A6B6-54944903A12D}" destId="{F12DE20C-848C-4982-BDA7-95E48DE3F849}" srcOrd="0" destOrd="0" presId="urn:diagrams.loki3.com/BracketList"/>
    <dgm:cxn modelId="{8307DDB7-F638-479A-8F15-FDC65442AE8B}" type="presOf" srcId="{CC4C29BA-BE1B-4EF9-9D83-67F379DD0242}" destId="{83C27D04-AC46-4151-8C45-2168F00DB79C}" srcOrd="0" destOrd="0" presId="urn:diagrams.loki3.com/BracketList"/>
    <dgm:cxn modelId="{19681CBB-8D31-45DB-9EB5-1C8932FCB539}" type="presOf" srcId="{34E8F577-818C-4DE9-985A-6D1FD56D7581}" destId="{2E3318C6-D1AD-4023-8CB1-52ED50B965A4}" srcOrd="0" destOrd="3" presId="urn:diagrams.loki3.com/BracketList"/>
    <dgm:cxn modelId="{2E1F5AC9-40E4-4C26-9F6D-61D9448C65AC}" srcId="{2C734F81-ED21-4363-9618-085561D085CC}" destId="{CE6C5574-5ED3-43E9-A751-413FD975ADB4}" srcOrd="2" destOrd="0" parTransId="{4077C251-2B7A-4440-AD56-139B3344CE0A}" sibTransId="{8AF2FE84-9B16-408C-9BC5-E29DD2318490}"/>
    <dgm:cxn modelId="{6EB739CD-C731-44A8-B64C-59B279E135D1}" srcId="{CC4C29BA-BE1B-4EF9-9D83-67F379DD0242}" destId="{34E8F577-818C-4DE9-985A-6D1FD56D7581}" srcOrd="3" destOrd="0" parTransId="{BBE4F0D9-C8A7-4E13-9695-50FA45A04766}" sibTransId="{94A2295F-534B-4D53-90A7-C0885E6CB471}"/>
    <dgm:cxn modelId="{F06598D1-2A59-4C4F-AED3-BEF44DB98619}" srcId="{2C734F81-ED21-4363-9618-085561D085CC}" destId="{B146DDC0-1E18-4747-A054-BFF350D61779}" srcOrd="0" destOrd="0" parTransId="{60A59470-A1E7-419F-AD92-15211C5D392D}" sibTransId="{2EBC02CF-817F-4AE3-92DD-0FCF5DBDB5FC}"/>
    <dgm:cxn modelId="{1365BBE0-B403-49F5-A444-C95AD41D6540}" type="presOf" srcId="{D605BC49-1017-413A-ABEB-A4B13C33EDF6}" destId="{B738DDAE-D615-41CB-A09F-97125CDEBAF3}" srcOrd="0" destOrd="0" presId="urn:diagrams.loki3.com/BracketList"/>
    <dgm:cxn modelId="{2444B5E1-4AC3-4642-B764-0AAAA80B4C8E}" srcId="{D605BC49-1017-413A-ABEB-A4B13C33EDF6}" destId="{56882D09-D5CC-411E-A6B6-54944903A12D}" srcOrd="1" destOrd="0" parTransId="{B0A31B8B-06BB-49FA-ABF0-D9BBE182335E}" sibTransId="{EF7A1541-1BC1-4E50-AB5B-9C7027B0091B}"/>
    <dgm:cxn modelId="{D9659BE2-31DC-4B7C-92A9-783603C21EBF}" srcId="{56882D09-D5CC-411E-A6B6-54944903A12D}" destId="{87F5DB1C-C4A4-40CC-BAD2-E01487E533A4}" srcOrd="1" destOrd="0" parTransId="{786C5CB3-0E1B-40B9-A8EA-AB45467E2439}" sibTransId="{C9171DAA-A2E3-46B4-A1AF-9ACD7335D5A5}"/>
    <dgm:cxn modelId="{862742EB-F5E4-4F45-B3CA-92AAF5889582}" srcId="{CC4C29BA-BE1B-4EF9-9D83-67F379DD0242}" destId="{97C207D5-4FD6-4A37-9572-A938388F2CFB}" srcOrd="1" destOrd="0" parTransId="{F3AB72EE-215E-470A-9180-5D800BA69962}" sibTransId="{8636463C-783D-476C-BF5C-479B08A953F1}"/>
    <dgm:cxn modelId="{638C5BF5-CB4A-4F33-9179-FDF7984FEBE8}" srcId="{CC4C29BA-BE1B-4EF9-9D83-67F379DD0242}" destId="{891AF68F-E6BB-45E3-94DB-2ABDA90F9ED3}" srcOrd="0" destOrd="0" parTransId="{8F1DB540-3D92-409B-8658-F103DA2002C4}" sibTransId="{063ADAD1-34B5-48FE-AFC5-3DC2AAD9D4D0}"/>
    <dgm:cxn modelId="{A5B94CF8-0B6A-488A-924D-3E38011CB739}" type="presOf" srcId="{CE6C5574-5ED3-43E9-A751-413FD975ADB4}" destId="{56CBBEC1-DE9B-4D7D-A592-D269FA87E9F6}" srcOrd="0" destOrd="2" presId="urn:diagrams.loki3.com/BracketList"/>
    <dgm:cxn modelId="{5764C6F8-2751-4A9A-9E95-3B5AB89DB740}" srcId="{56882D09-D5CC-411E-A6B6-54944903A12D}" destId="{A44C78B5-5350-4D2A-AD60-7F741F2D5054}" srcOrd="3" destOrd="0" parTransId="{1E23ABFD-6FDF-41F5-8989-277517E55B99}" sibTransId="{03684814-3BEC-4BD3-868F-E231C6AEDBDE}"/>
    <dgm:cxn modelId="{A4CCCCF9-8978-4652-B546-C859CB23F167}" type="presOf" srcId="{B146DDC0-1E18-4747-A054-BFF350D61779}" destId="{56CBBEC1-DE9B-4D7D-A592-D269FA87E9F6}" srcOrd="0" destOrd="0" presId="urn:diagrams.loki3.com/BracketList"/>
    <dgm:cxn modelId="{0D93B91C-9410-42B7-A304-977BD7DADCBF}" type="presParOf" srcId="{B738DDAE-D615-41CB-A09F-97125CDEBAF3}" destId="{BC80EA99-AE56-442B-9D42-05CF06871051}" srcOrd="0" destOrd="0" presId="urn:diagrams.loki3.com/BracketList"/>
    <dgm:cxn modelId="{33656CCD-A966-412D-9091-C40FD9DE335D}" type="presParOf" srcId="{BC80EA99-AE56-442B-9D42-05CF06871051}" destId="{83C27D04-AC46-4151-8C45-2168F00DB79C}" srcOrd="0" destOrd="0" presId="urn:diagrams.loki3.com/BracketList"/>
    <dgm:cxn modelId="{215E300E-8173-48E8-942C-F195E49D616F}" type="presParOf" srcId="{BC80EA99-AE56-442B-9D42-05CF06871051}" destId="{D26D651C-2B09-47B2-A1F7-1701AEE71D5A}" srcOrd="1" destOrd="0" presId="urn:diagrams.loki3.com/BracketList"/>
    <dgm:cxn modelId="{1D5D6640-372E-400A-9512-DFDED58DB3FE}" type="presParOf" srcId="{BC80EA99-AE56-442B-9D42-05CF06871051}" destId="{59906DD8-B6A5-4D3D-B138-77D5826C4A5D}" srcOrd="2" destOrd="0" presId="urn:diagrams.loki3.com/BracketList"/>
    <dgm:cxn modelId="{9B9CA980-E183-406F-91D9-225EAC8C8BE7}" type="presParOf" srcId="{BC80EA99-AE56-442B-9D42-05CF06871051}" destId="{2E3318C6-D1AD-4023-8CB1-52ED50B965A4}" srcOrd="3" destOrd="0" presId="urn:diagrams.loki3.com/BracketList"/>
    <dgm:cxn modelId="{38AFC010-68F9-42C6-83DC-9EC890CDEA9C}" type="presParOf" srcId="{B738DDAE-D615-41CB-A09F-97125CDEBAF3}" destId="{664E1AA5-7774-4E25-B271-265C7999EEF4}" srcOrd="1" destOrd="0" presId="urn:diagrams.loki3.com/BracketList"/>
    <dgm:cxn modelId="{D7D96D09-BF38-4380-A8C3-3732135AB1A6}" type="presParOf" srcId="{B738DDAE-D615-41CB-A09F-97125CDEBAF3}" destId="{41873477-69AF-4CE5-9C34-6C3E37798BF7}" srcOrd="2" destOrd="0" presId="urn:diagrams.loki3.com/BracketList"/>
    <dgm:cxn modelId="{C7BB60DE-EECE-4A30-9A31-042E5531F5E9}" type="presParOf" srcId="{41873477-69AF-4CE5-9C34-6C3E37798BF7}" destId="{F12DE20C-848C-4982-BDA7-95E48DE3F849}" srcOrd="0" destOrd="0" presId="urn:diagrams.loki3.com/BracketList"/>
    <dgm:cxn modelId="{50B43EA2-B1D7-4BAD-9238-77B25F3972E5}" type="presParOf" srcId="{41873477-69AF-4CE5-9C34-6C3E37798BF7}" destId="{8E0C59A1-75E2-443A-A8C9-BE3425E8749D}" srcOrd="1" destOrd="0" presId="urn:diagrams.loki3.com/BracketList"/>
    <dgm:cxn modelId="{F430BFAC-09E6-4DBC-B31C-E160FD13D091}" type="presParOf" srcId="{41873477-69AF-4CE5-9C34-6C3E37798BF7}" destId="{9420ABEA-536D-482A-945C-768F56B7AAC7}" srcOrd="2" destOrd="0" presId="urn:diagrams.loki3.com/BracketList"/>
    <dgm:cxn modelId="{7CC2F793-41EC-4601-9FF3-51B3FB906D05}" type="presParOf" srcId="{41873477-69AF-4CE5-9C34-6C3E37798BF7}" destId="{7875F333-89CB-40C0-B8B0-19CD548F8586}" srcOrd="3" destOrd="0" presId="urn:diagrams.loki3.com/BracketList"/>
    <dgm:cxn modelId="{D9FF3CAD-4469-4851-913D-412CC2466838}" type="presParOf" srcId="{B738DDAE-D615-41CB-A09F-97125CDEBAF3}" destId="{B8113173-B513-4BA6-BE8C-B5C8CAA11654}" srcOrd="3" destOrd="0" presId="urn:diagrams.loki3.com/BracketList"/>
    <dgm:cxn modelId="{095828BF-84F5-4D9D-A702-71BD2AEA37DE}" type="presParOf" srcId="{B738DDAE-D615-41CB-A09F-97125CDEBAF3}" destId="{14A11318-91BF-4B1B-9E6E-4F5819B8991C}" srcOrd="4" destOrd="0" presId="urn:diagrams.loki3.com/BracketList"/>
    <dgm:cxn modelId="{B20BB22D-9159-4956-9381-C52F09C989AD}" type="presParOf" srcId="{14A11318-91BF-4B1B-9E6E-4F5819B8991C}" destId="{9BFDAA5F-C770-44A7-99D9-6F6209D1143B}" srcOrd="0" destOrd="0" presId="urn:diagrams.loki3.com/BracketList"/>
    <dgm:cxn modelId="{274448AE-3056-43D3-A9B5-100A417C1289}" type="presParOf" srcId="{14A11318-91BF-4B1B-9E6E-4F5819B8991C}" destId="{A7812112-55B5-4E67-BE89-89F2332EAC8F}" srcOrd="1" destOrd="0" presId="urn:diagrams.loki3.com/BracketList"/>
    <dgm:cxn modelId="{5D6BBC20-A464-4206-BD91-5DAE16F5D5A9}" type="presParOf" srcId="{14A11318-91BF-4B1B-9E6E-4F5819B8991C}" destId="{A69CB147-6ECD-4699-B4F1-D769300A96CE}" srcOrd="2" destOrd="0" presId="urn:diagrams.loki3.com/BracketList"/>
    <dgm:cxn modelId="{1CD00DE6-1A27-4C92-9EAE-A40904DFE568}" type="presParOf" srcId="{14A11318-91BF-4B1B-9E6E-4F5819B8991C}" destId="{56CBBEC1-DE9B-4D7D-A592-D269FA87E9F6}" srcOrd="3" destOrd="0" presId="urn:diagrams.loki3.com/Bracket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B2CF715-3564-4C69-8D6D-710AF74F268A}" type="doc">
      <dgm:prSet loTypeId="urn:microsoft.com/office/officeart/2008/layout/IncreasingCircleProcess" loCatId="list" qsTypeId="urn:microsoft.com/office/officeart/2005/8/quickstyle/simple1" qsCatId="simple" csTypeId="urn:microsoft.com/office/officeart/2005/8/colors/accent6_2" csCatId="accent6" phldr="1"/>
      <dgm:spPr/>
      <dgm:t>
        <a:bodyPr/>
        <a:lstStyle/>
        <a:p>
          <a:endParaRPr lang="en-GB"/>
        </a:p>
      </dgm:t>
    </dgm:pt>
    <dgm:pt modelId="{444F75E2-195A-4AEA-BA82-5FD524E5339B}">
      <dgm:prSet phldrT="[Text]" phldr="0"/>
      <dgm:spPr/>
      <dgm:t>
        <a:bodyPr/>
        <a:lstStyle/>
        <a:p>
          <a:r>
            <a:rPr lang="en-GB" b="1" noProof="0" dirty="0"/>
            <a:t>Rwanda</a:t>
          </a:r>
        </a:p>
      </dgm:t>
    </dgm:pt>
    <dgm:pt modelId="{1C230431-0EF3-4538-9C29-BCE9E737C309}" type="parTrans" cxnId="{DC33108B-1D44-48FD-A369-DC14AD6A26CE}">
      <dgm:prSet/>
      <dgm:spPr/>
      <dgm:t>
        <a:bodyPr/>
        <a:lstStyle/>
        <a:p>
          <a:endParaRPr lang="en-GB"/>
        </a:p>
      </dgm:t>
    </dgm:pt>
    <dgm:pt modelId="{69532026-10DE-4227-8D71-FA3E815559F9}" type="sibTrans" cxnId="{DC33108B-1D44-48FD-A369-DC14AD6A26CE}">
      <dgm:prSet/>
      <dgm:spPr/>
      <dgm:t>
        <a:bodyPr/>
        <a:lstStyle/>
        <a:p>
          <a:endParaRPr lang="en-GB"/>
        </a:p>
      </dgm:t>
    </dgm:pt>
    <dgm:pt modelId="{92156A6F-DCB1-42E9-B7E8-72CE8924B814}">
      <dgm:prSet phldrT="[Text]" phldr="0" custT="1"/>
      <dgm:spPr/>
      <dgm:t>
        <a:bodyPr/>
        <a:lstStyle/>
        <a:p>
          <a:r>
            <a:rPr lang="en-GB" sz="1500" noProof="0" dirty="0"/>
            <a:t>- Adopted a radical land reform agenda centred on systematic Land Tenure Regularization (LTR) following the 1994 genocide.</a:t>
          </a:r>
        </a:p>
      </dgm:t>
    </dgm:pt>
    <dgm:pt modelId="{17DB6F29-63B6-416D-9220-54648DA9C414}" type="parTrans" cxnId="{468B8DCB-01D3-4661-9A3E-41D9604FC5B9}">
      <dgm:prSet/>
      <dgm:spPr/>
      <dgm:t>
        <a:bodyPr/>
        <a:lstStyle/>
        <a:p>
          <a:endParaRPr lang="en-GB"/>
        </a:p>
      </dgm:t>
    </dgm:pt>
    <dgm:pt modelId="{E9FABF24-E9D0-4332-BA56-E76721B916F2}" type="sibTrans" cxnId="{468B8DCB-01D3-4661-9A3E-41D9604FC5B9}">
      <dgm:prSet/>
      <dgm:spPr/>
      <dgm:t>
        <a:bodyPr/>
        <a:lstStyle/>
        <a:p>
          <a:endParaRPr lang="en-GB"/>
        </a:p>
      </dgm:t>
    </dgm:pt>
    <dgm:pt modelId="{EA275523-BD4C-4E33-8C81-8407B2889349}">
      <dgm:prSet phldrT="[Text]" phldr="0"/>
      <dgm:spPr/>
      <dgm:t>
        <a:bodyPr/>
        <a:lstStyle/>
        <a:p>
          <a:r>
            <a:rPr lang="en-GB" b="1" noProof="0" dirty="0"/>
            <a:t>Liberia</a:t>
          </a:r>
        </a:p>
      </dgm:t>
    </dgm:pt>
    <dgm:pt modelId="{31DAEF14-B986-4B0E-962F-3CC53AC0E498}" type="parTrans" cxnId="{A793DEB7-EEB1-4C94-ACEE-B12EFECAD447}">
      <dgm:prSet/>
      <dgm:spPr/>
      <dgm:t>
        <a:bodyPr/>
        <a:lstStyle/>
        <a:p>
          <a:endParaRPr lang="en-GB"/>
        </a:p>
      </dgm:t>
    </dgm:pt>
    <dgm:pt modelId="{B50B9C0F-B3F2-41C9-A386-BE18736B1D77}" type="sibTrans" cxnId="{A793DEB7-EEB1-4C94-ACEE-B12EFECAD447}">
      <dgm:prSet/>
      <dgm:spPr/>
      <dgm:t>
        <a:bodyPr/>
        <a:lstStyle/>
        <a:p>
          <a:endParaRPr lang="en-GB"/>
        </a:p>
      </dgm:t>
    </dgm:pt>
    <dgm:pt modelId="{7B252029-AACB-4E55-A5BC-7448A1D0E5E2}">
      <dgm:prSet phldrT="[Text]" phldr="0" custT="1"/>
      <dgm:spPr/>
      <dgm:t>
        <a:bodyPr/>
        <a:lstStyle/>
        <a:p>
          <a:pPr>
            <a:buFont typeface="Arial" panose="020B0604020202020204" pitchFamily="34" charset="0"/>
            <a:buNone/>
          </a:pPr>
          <a:r>
            <a:rPr lang="en-GB" sz="1500" noProof="0" dirty="0"/>
            <a:t>- Gradual land reform approach after civil wars.</a:t>
          </a:r>
        </a:p>
      </dgm:t>
    </dgm:pt>
    <dgm:pt modelId="{2BEA19C4-42F5-4A6E-91D1-9A1C9C7E4CC9}" type="parTrans" cxnId="{5EE4AFEB-AD9C-478D-9056-C3AA8F1EC915}">
      <dgm:prSet/>
      <dgm:spPr/>
      <dgm:t>
        <a:bodyPr/>
        <a:lstStyle/>
        <a:p>
          <a:endParaRPr lang="en-GB"/>
        </a:p>
      </dgm:t>
    </dgm:pt>
    <dgm:pt modelId="{1C3F3EAD-4729-402B-BB78-EC0517E35B48}" type="sibTrans" cxnId="{5EE4AFEB-AD9C-478D-9056-C3AA8F1EC915}">
      <dgm:prSet/>
      <dgm:spPr/>
      <dgm:t>
        <a:bodyPr/>
        <a:lstStyle/>
        <a:p>
          <a:endParaRPr lang="en-GB"/>
        </a:p>
      </dgm:t>
    </dgm:pt>
    <dgm:pt modelId="{33ABD883-FAA6-4ED2-933B-9E0BA1185088}">
      <dgm:prSet phldrT="[Text]" phldr="0"/>
      <dgm:spPr/>
      <dgm:t>
        <a:bodyPr/>
        <a:lstStyle/>
        <a:p>
          <a:r>
            <a:rPr lang="en-GB" b="1" noProof="0" dirty="0"/>
            <a:t>South Africa</a:t>
          </a:r>
        </a:p>
      </dgm:t>
    </dgm:pt>
    <dgm:pt modelId="{80790EE4-716D-4BEE-9251-35CFF617331A}" type="parTrans" cxnId="{BFD3D81C-660D-4EED-9EE3-E37ABF5BC567}">
      <dgm:prSet/>
      <dgm:spPr/>
      <dgm:t>
        <a:bodyPr/>
        <a:lstStyle/>
        <a:p>
          <a:endParaRPr lang="en-GB"/>
        </a:p>
      </dgm:t>
    </dgm:pt>
    <dgm:pt modelId="{DB032411-D15F-45C6-965B-4736D483AC8D}" type="sibTrans" cxnId="{BFD3D81C-660D-4EED-9EE3-E37ABF5BC567}">
      <dgm:prSet/>
      <dgm:spPr/>
      <dgm:t>
        <a:bodyPr/>
        <a:lstStyle/>
        <a:p>
          <a:endParaRPr lang="en-GB"/>
        </a:p>
      </dgm:t>
    </dgm:pt>
    <dgm:pt modelId="{D3B1659F-2D2E-41C6-86DF-D4816E2C9C79}">
      <dgm:prSet phldrT="[Text]" phldr="0"/>
      <dgm:spPr/>
      <dgm:t>
        <a:bodyPr/>
        <a:lstStyle/>
        <a:p>
          <a:r>
            <a:rPr lang="en-GB" b="1" noProof="0" dirty="0"/>
            <a:t>Mozambique</a:t>
          </a:r>
        </a:p>
      </dgm:t>
    </dgm:pt>
    <dgm:pt modelId="{E84AC4F9-FA42-455A-B7A6-33B56DD9C0A6}" type="parTrans" cxnId="{0115D794-0E45-49EC-BD1B-56DAB2081B75}">
      <dgm:prSet/>
      <dgm:spPr/>
      <dgm:t>
        <a:bodyPr/>
        <a:lstStyle/>
        <a:p>
          <a:endParaRPr lang="en-GB"/>
        </a:p>
      </dgm:t>
    </dgm:pt>
    <dgm:pt modelId="{7509F4E4-661F-43DF-B104-F66905B97D81}" type="sibTrans" cxnId="{0115D794-0E45-49EC-BD1B-56DAB2081B75}">
      <dgm:prSet/>
      <dgm:spPr/>
      <dgm:t>
        <a:bodyPr/>
        <a:lstStyle/>
        <a:p>
          <a:endParaRPr lang="en-GB"/>
        </a:p>
      </dgm:t>
    </dgm:pt>
    <dgm:pt modelId="{D5615411-3810-4EB6-A378-B7B633587BB3}">
      <dgm:prSet phldrT="[Text]" phldr="0" custT="1"/>
      <dgm:spPr/>
      <dgm:t>
        <a:bodyPr/>
        <a:lstStyle/>
        <a:p>
          <a:pPr>
            <a:buNone/>
          </a:pPr>
          <a:r>
            <a:rPr lang="en-GB" sz="1500" i="1" noProof="0" dirty="0"/>
            <a:t>- Land Law of 1997</a:t>
          </a:r>
          <a:r>
            <a:rPr lang="en-GB" sz="1500" noProof="0" dirty="0"/>
            <a:t> guarantees community land rights under the principle of </a:t>
          </a:r>
          <a:r>
            <a:rPr lang="en-GB" sz="1500" i="1" noProof="0" dirty="0"/>
            <a:t>“</a:t>
          </a:r>
          <a:r>
            <a:rPr lang="en-GB" sz="1500" i="1" noProof="0" dirty="0" err="1"/>
            <a:t>Direito</a:t>
          </a:r>
          <a:r>
            <a:rPr lang="en-GB" sz="1500" i="1" noProof="0" dirty="0"/>
            <a:t> de Uso e </a:t>
          </a:r>
          <a:r>
            <a:rPr lang="en-GB" sz="1500" i="1" noProof="0" dirty="0" err="1"/>
            <a:t>Aproveitamento</a:t>
          </a:r>
          <a:r>
            <a:rPr lang="en-GB" sz="1500" i="1" noProof="0" dirty="0"/>
            <a:t> da Terra” (DUAT).</a:t>
          </a:r>
          <a:endParaRPr lang="en-GB" sz="1500" b="0" noProof="0" dirty="0"/>
        </a:p>
      </dgm:t>
    </dgm:pt>
    <dgm:pt modelId="{C9F302D8-7AC9-4F69-9CBC-56206E458433}" type="parTrans" cxnId="{C8ED095A-04BF-4D92-87B0-28E71FBC88A1}">
      <dgm:prSet/>
      <dgm:spPr/>
      <dgm:t>
        <a:bodyPr/>
        <a:lstStyle/>
        <a:p>
          <a:endParaRPr lang="en-GB"/>
        </a:p>
      </dgm:t>
    </dgm:pt>
    <dgm:pt modelId="{8FB0F547-9B60-40BF-BBB2-05D03D41B8DE}" type="sibTrans" cxnId="{C8ED095A-04BF-4D92-87B0-28E71FBC88A1}">
      <dgm:prSet/>
      <dgm:spPr/>
      <dgm:t>
        <a:bodyPr/>
        <a:lstStyle/>
        <a:p>
          <a:endParaRPr lang="en-GB"/>
        </a:p>
      </dgm:t>
    </dgm:pt>
    <dgm:pt modelId="{BA21C0BD-0314-49FD-91CD-F729290BF99D}">
      <dgm:prSet phldrT="[Text]" phldr="0" custT="1"/>
      <dgm:spPr/>
      <dgm:t>
        <a:bodyPr/>
        <a:lstStyle/>
        <a:p>
          <a:r>
            <a:rPr lang="en-GB" sz="1500" noProof="0" dirty="0"/>
            <a:t>- Significantly reduced land disputes between 2010 and 2013 by registering over 10.3 million parcels.</a:t>
          </a:r>
        </a:p>
      </dgm:t>
    </dgm:pt>
    <dgm:pt modelId="{CBC679FB-53D2-407A-B5D1-D4801FB68118}" type="parTrans" cxnId="{6E933EE1-C8AF-4E4C-9800-BA74F64AE3A8}">
      <dgm:prSet/>
      <dgm:spPr/>
      <dgm:t>
        <a:bodyPr/>
        <a:lstStyle/>
        <a:p>
          <a:endParaRPr lang="en-GB"/>
        </a:p>
      </dgm:t>
    </dgm:pt>
    <dgm:pt modelId="{D4E5C908-1CCC-4E2A-878C-B3E86C2CE020}" type="sibTrans" cxnId="{6E933EE1-C8AF-4E4C-9800-BA74F64AE3A8}">
      <dgm:prSet/>
      <dgm:spPr/>
      <dgm:t>
        <a:bodyPr/>
        <a:lstStyle/>
        <a:p>
          <a:endParaRPr lang="en-GB"/>
        </a:p>
      </dgm:t>
    </dgm:pt>
    <dgm:pt modelId="{A020B7B1-A537-492F-884E-1BA2DDBE6933}">
      <dgm:prSet phldrT="[Text]" phldr="0" custT="1"/>
      <dgm:spPr/>
      <dgm:t>
        <a:bodyPr/>
        <a:lstStyle/>
        <a:p>
          <a:r>
            <a:rPr lang="en-GB" sz="1500" noProof="0" dirty="0"/>
            <a:t>- Experimented with land sharing and villagisation to resettle returnees and divide contested lands.</a:t>
          </a:r>
        </a:p>
      </dgm:t>
    </dgm:pt>
    <dgm:pt modelId="{C5447EDD-E8DC-4B6F-A834-1A40A0915F45}" type="parTrans" cxnId="{2290F259-8005-402B-BEDF-792D0603D32D}">
      <dgm:prSet/>
      <dgm:spPr/>
      <dgm:t>
        <a:bodyPr/>
        <a:lstStyle/>
        <a:p>
          <a:endParaRPr lang="en-GB"/>
        </a:p>
      </dgm:t>
    </dgm:pt>
    <dgm:pt modelId="{F3BF7936-5FFA-4E48-9FE3-78F080F53402}" type="sibTrans" cxnId="{2290F259-8005-402B-BEDF-792D0603D32D}">
      <dgm:prSet/>
      <dgm:spPr/>
      <dgm:t>
        <a:bodyPr/>
        <a:lstStyle/>
        <a:p>
          <a:endParaRPr lang="en-GB"/>
        </a:p>
      </dgm:t>
    </dgm:pt>
    <dgm:pt modelId="{D8BF8E4E-A59D-4763-9646-0953FB8358F8}">
      <dgm:prSet phldrT="[Text]" phldr="0" custT="1"/>
      <dgm:spPr/>
      <dgm:t>
        <a:bodyPr/>
        <a:lstStyle/>
        <a:p>
          <a:pPr>
            <a:buFont typeface="Arial" panose="020B0604020202020204" pitchFamily="34" charset="0"/>
            <a:buNone/>
          </a:pPr>
          <a:r>
            <a:rPr lang="en-GB" sz="1500" noProof="0" dirty="0"/>
            <a:t>- Focused on policy, law reform and rebuilding government capacity.</a:t>
          </a:r>
        </a:p>
      </dgm:t>
    </dgm:pt>
    <dgm:pt modelId="{678DAF0C-311D-49EA-AB4B-81AE3D483CE7}" type="parTrans" cxnId="{6FF78D77-FF51-4C23-8E32-B163AD0E3D26}">
      <dgm:prSet/>
      <dgm:spPr/>
      <dgm:t>
        <a:bodyPr/>
        <a:lstStyle/>
        <a:p>
          <a:endParaRPr lang="en-GB"/>
        </a:p>
      </dgm:t>
    </dgm:pt>
    <dgm:pt modelId="{EFA875A9-1F95-4251-B77F-CA71A0CB5EB4}" type="sibTrans" cxnId="{6FF78D77-FF51-4C23-8E32-B163AD0E3D26}">
      <dgm:prSet/>
      <dgm:spPr/>
      <dgm:t>
        <a:bodyPr/>
        <a:lstStyle/>
        <a:p>
          <a:endParaRPr lang="en-GB"/>
        </a:p>
      </dgm:t>
    </dgm:pt>
    <dgm:pt modelId="{596541C0-C030-4E60-BDED-5F15EBC7D1AD}">
      <dgm:prSet phldrT="[Text]" phldr="0" custT="1"/>
      <dgm:spPr/>
      <dgm:t>
        <a:bodyPr/>
        <a:lstStyle/>
        <a:p>
          <a:pPr>
            <a:buFont typeface="Arial" panose="020B0604020202020204" pitchFamily="34" charset="0"/>
            <a:buNone/>
          </a:pPr>
          <a:r>
            <a:rPr lang="en-GB" sz="1500" noProof="0" dirty="0"/>
            <a:t>- Land Rights Act of 2018 formally recognised customary land rights and established a five-step process for communities to secure land tenure.</a:t>
          </a:r>
        </a:p>
      </dgm:t>
    </dgm:pt>
    <dgm:pt modelId="{A019BF9C-2B3B-4AB6-8F12-761A9B625F46}" type="parTrans" cxnId="{6C0B9617-1B02-4E99-8EE3-E59F7E24D17C}">
      <dgm:prSet/>
      <dgm:spPr/>
      <dgm:t>
        <a:bodyPr/>
        <a:lstStyle/>
        <a:p>
          <a:endParaRPr lang="en-GB"/>
        </a:p>
      </dgm:t>
    </dgm:pt>
    <dgm:pt modelId="{802C85AE-1041-40CC-9FF9-30014094891D}" type="sibTrans" cxnId="{6C0B9617-1B02-4E99-8EE3-E59F7E24D17C}">
      <dgm:prSet/>
      <dgm:spPr/>
      <dgm:t>
        <a:bodyPr/>
        <a:lstStyle/>
        <a:p>
          <a:endParaRPr lang="en-GB"/>
        </a:p>
      </dgm:t>
    </dgm:pt>
    <dgm:pt modelId="{680033F3-A40E-4A94-AAC9-7A1A481E51D0}">
      <dgm:prSet phldrT="[Text]" phldr="0" custT="1"/>
      <dgm:spPr/>
      <dgm:t>
        <a:bodyPr/>
        <a:lstStyle/>
        <a:p>
          <a:r>
            <a:rPr lang="en-GB" sz="1400" b="0" noProof="0" dirty="0"/>
            <a:t>- Restitution of Land Rights Acts (1994) created the Commission on Restitution of Land Rights and the Land Claims Court.</a:t>
          </a:r>
        </a:p>
      </dgm:t>
    </dgm:pt>
    <dgm:pt modelId="{A8099554-0488-49C2-B15A-7768FB9A9823}" type="parTrans" cxnId="{726930D2-9645-42F9-9AF0-CA8F09E2F625}">
      <dgm:prSet/>
      <dgm:spPr/>
      <dgm:t>
        <a:bodyPr/>
        <a:lstStyle/>
        <a:p>
          <a:endParaRPr lang="en-GB"/>
        </a:p>
      </dgm:t>
    </dgm:pt>
    <dgm:pt modelId="{7F7B6980-4E7D-45E8-BF17-5DEEE73C66F4}" type="sibTrans" cxnId="{726930D2-9645-42F9-9AF0-CA8F09E2F625}">
      <dgm:prSet/>
      <dgm:spPr/>
      <dgm:t>
        <a:bodyPr/>
        <a:lstStyle/>
        <a:p>
          <a:endParaRPr lang="en-GB"/>
        </a:p>
      </dgm:t>
    </dgm:pt>
    <dgm:pt modelId="{7347F03D-51E1-451A-AF92-A88917E43787}">
      <dgm:prSet phldrT="[Text]" phldr="0" custT="1"/>
      <dgm:spPr/>
      <dgm:t>
        <a:bodyPr/>
        <a:lstStyle/>
        <a:p>
          <a:r>
            <a:rPr lang="en-GB" sz="1400" b="0" noProof="0" dirty="0"/>
            <a:t>- Individuals and communities dispossessed under apartheid lodged land claims resulting in restitution of the land itself or compensation.</a:t>
          </a:r>
        </a:p>
      </dgm:t>
    </dgm:pt>
    <dgm:pt modelId="{431AEC4F-1615-4E3D-B83B-1CF8B8BA21B3}" type="parTrans" cxnId="{E6D9717F-0575-4640-ACDE-10EBEB335813}">
      <dgm:prSet/>
      <dgm:spPr/>
      <dgm:t>
        <a:bodyPr/>
        <a:lstStyle/>
        <a:p>
          <a:endParaRPr lang="en-GB"/>
        </a:p>
      </dgm:t>
    </dgm:pt>
    <dgm:pt modelId="{08A1A17D-1BF1-423E-B92C-54E086294C75}" type="sibTrans" cxnId="{E6D9717F-0575-4640-ACDE-10EBEB335813}">
      <dgm:prSet/>
      <dgm:spPr/>
      <dgm:t>
        <a:bodyPr/>
        <a:lstStyle/>
        <a:p>
          <a:endParaRPr lang="en-GB"/>
        </a:p>
      </dgm:t>
    </dgm:pt>
    <dgm:pt modelId="{1A86581B-A2C9-453F-A330-54C33741127E}">
      <dgm:prSet phldrT="[Text]" phldr="0" custT="1"/>
      <dgm:spPr/>
      <dgm:t>
        <a:bodyPr/>
        <a:lstStyle/>
        <a:p>
          <a:r>
            <a:rPr lang="en-GB" sz="1400" b="0" noProof="0" dirty="0"/>
            <a:t>- Slow implementation due to resource constraint; but reframed restitution as a matter of justice rather than charity.</a:t>
          </a:r>
        </a:p>
      </dgm:t>
    </dgm:pt>
    <dgm:pt modelId="{2F05629A-1CB2-4594-A4A6-7DC0C2D761B4}" type="parTrans" cxnId="{6EC95D0B-2493-456E-9728-BFAD4BF16044}">
      <dgm:prSet/>
      <dgm:spPr/>
      <dgm:t>
        <a:bodyPr/>
        <a:lstStyle/>
        <a:p>
          <a:endParaRPr lang="en-GB"/>
        </a:p>
      </dgm:t>
    </dgm:pt>
    <dgm:pt modelId="{5E5F415D-AE7F-4CFF-A66F-74ED68186809}" type="sibTrans" cxnId="{6EC95D0B-2493-456E-9728-BFAD4BF16044}">
      <dgm:prSet/>
      <dgm:spPr/>
      <dgm:t>
        <a:bodyPr/>
        <a:lstStyle/>
        <a:p>
          <a:endParaRPr lang="en-GB"/>
        </a:p>
      </dgm:t>
    </dgm:pt>
    <dgm:pt modelId="{11EB69BF-A8BB-40C7-B4BC-449777841825}">
      <dgm:prSet phldrT="[Text]" phldr="0" custT="1"/>
      <dgm:spPr/>
      <dgm:t>
        <a:bodyPr/>
        <a:lstStyle/>
        <a:p>
          <a:pPr>
            <a:buNone/>
          </a:pPr>
          <a:r>
            <a:rPr lang="en-GB" sz="1500" b="0" noProof="0" dirty="0"/>
            <a:t>- Ri</a:t>
          </a:r>
          <a:r>
            <a:rPr lang="en-GB" sz="1500" noProof="0" dirty="0"/>
            <a:t>ghts are not extinguished by absence during displacement, enabling returnees to reclaim land post-conflict.</a:t>
          </a:r>
          <a:endParaRPr lang="en-GB" sz="1500" b="0" noProof="0" dirty="0"/>
        </a:p>
      </dgm:t>
    </dgm:pt>
    <dgm:pt modelId="{06F0D3E4-9C05-41B1-800D-3907F5E84CB9}" type="parTrans" cxnId="{8D82B6B5-71E2-4716-981F-1D6245B8C950}">
      <dgm:prSet/>
      <dgm:spPr/>
      <dgm:t>
        <a:bodyPr/>
        <a:lstStyle/>
        <a:p>
          <a:endParaRPr lang="en-GB"/>
        </a:p>
      </dgm:t>
    </dgm:pt>
    <dgm:pt modelId="{CF062B15-CE11-402C-984E-EF0F5A1162CE}" type="sibTrans" cxnId="{8D82B6B5-71E2-4716-981F-1D6245B8C950}">
      <dgm:prSet/>
      <dgm:spPr/>
      <dgm:t>
        <a:bodyPr/>
        <a:lstStyle/>
        <a:p>
          <a:endParaRPr lang="en-GB"/>
        </a:p>
      </dgm:t>
    </dgm:pt>
    <dgm:pt modelId="{31B6D23F-CE26-49EA-B8A8-DCA4BAC7B40C}">
      <dgm:prSet phldrT="[Text]" phldr="0" custT="1"/>
      <dgm:spPr/>
      <dgm:t>
        <a:bodyPr/>
        <a:lstStyle/>
        <a:p>
          <a:pPr>
            <a:buNone/>
          </a:pPr>
          <a:r>
            <a:rPr lang="en-GB" sz="1500" noProof="0" dirty="0"/>
            <a:t>- Ensured that returnees could reclaim their lands without losing rights due to prolonged absence.</a:t>
          </a:r>
          <a:endParaRPr lang="en-GB" sz="1500" b="0" noProof="0" dirty="0"/>
        </a:p>
      </dgm:t>
    </dgm:pt>
    <dgm:pt modelId="{5C3F77EC-6986-4FCE-9F81-0795C318AB56}" type="parTrans" cxnId="{CE05E671-F14B-45AC-89EB-62CA82E9B53C}">
      <dgm:prSet/>
      <dgm:spPr/>
      <dgm:t>
        <a:bodyPr/>
        <a:lstStyle/>
        <a:p>
          <a:endParaRPr lang="en-GB"/>
        </a:p>
      </dgm:t>
    </dgm:pt>
    <dgm:pt modelId="{A1E6241C-2AAD-4BB3-9E62-9F77AE6FE553}" type="sibTrans" cxnId="{CE05E671-F14B-45AC-89EB-62CA82E9B53C}">
      <dgm:prSet/>
      <dgm:spPr/>
      <dgm:t>
        <a:bodyPr/>
        <a:lstStyle/>
        <a:p>
          <a:endParaRPr lang="en-GB"/>
        </a:p>
      </dgm:t>
    </dgm:pt>
    <dgm:pt modelId="{6A28903A-2E4C-46AE-878F-AF4B9C7BC923}" type="pres">
      <dgm:prSet presAssocID="{AB2CF715-3564-4C69-8D6D-710AF74F268A}" presName="Name0" presStyleCnt="0">
        <dgm:presLayoutVars>
          <dgm:chMax val="7"/>
          <dgm:chPref val="7"/>
          <dgm:dir/>
          <dgm:animOne val="branch"/>
          <dgm:animLvl val="lvl"/>
        </dgm:presLayoutVars>
      </dgm:prSet>
      <dgm:spPr/>
    </dgm:pt>
    <dgm:pt modelId="{921C5B70-8E2B-4D20-A3F2-230030BC3AAA}" type="pres">
      <dgm:prSet presAssocID="{444F75E2-195A-4AEA-BA82-5FD524E5339B}" presName="composite" presStyleCnt="0"/>
      <dgm:spPr/>
    </dgm:pt>
    <dgm:pt modelId="{5B78FF1A-B1DE-4681-8C0D-A6C540C7D180}" type="pres">
      <dgm:prSet presAssocID="{444F75E2-195A-4AEA-BA82-5FD524E5339B}" presName="BackAccent" presStyleLbl="bgShp" presStyleIdx="0" presStyleCnt="4"/>
      <dgm:spPr/>
    </dgm:pt>
    <dgm:pt modelId="{78AF6B26-3086-4130-85AE-70C837D2DCD6}" type="pres">
      <dgm:prSet presAssocID="{444F75E2-195A-4AEA-BA82-5FD524E5339B}" presName="Accent" presStyleLbl="alignNode1" presStyleIdx="0" presStyleCnt="4"/>
      <dgm:spPr/>
    </dgm:pt>
    <dgm:pt modelId="{1B981CD0-0EA5-4495-AAE0-3049247948DD}" type="pres">
      <dgm:prSet presAssocID="{444F75E2-195A-4AEA-BA82-5FD524E5339B}" presName="Child" presStyleLbl="revTx" presStyleIdx="0" presStyleCnt="8" custScaleY="126667" custLinFactNeighborY="12504">
        <dgm:presLayoutVars>
          <dgm:chMax val="0"/>
          <dgm:chPref val="0"/>
          <dgm:bulletEnabled val="1"/>
        </dgm:presLayoutVars>
      </dgm:prSet>
      <dgm:spPr/>
    </dgm:pt>
    <dgm:pt modelId="{AA32227A-889E-4738-8EA7-659AC11069A7}" type="pres">
      <dgm:prSet presAssocID="{444F75E2-195A-4AEA-BA82-5FD524E5339B}" presName="Parent" presStyleLbl="revTx" presStyleIdx="1" presStyleCnt="8">
        <dgm:presLayoutVars>
          <dgm:chMax val="1"/>
          <dgm:chPref val="1"/>
          <dgm:bulletEnabled val="1"/>
        </dgm:presLayoutVars>
      </dgm:prSet>
      <dgm:spPr/>
    </dgm:pt>
    <dgm:pt modelId="{5BC42C0C-8C52-432C-9245-B19177CAC1AC}" type="pres">
      <dgm:prSet presAssocID="{69532026-10DE-4227-8D71-FA3E815559F9}" presName="sibTrans" presStyleCnt="0"/>
      <dgm:spPr/>
    </dgm:pt>
    <dgm:pt modelId="{0DF32704-93B3-41E5-90C1-904074F126C6}" type="pres">
      <dgm:prSet presAssocID="{EA275523-BD4C-4E33-8C81-8407B2889349}" presName="composite" presStyleCnt="0"/>
      <dgm:spPr/>
    </dgm:pt>
    <dgm:pt modelId="{C27211E1-C90A-46AE-BF05-50BAA9FE7C39}" type="pres">
      <dgm:prSet presAssocID="{EA275523-BD4C-4E33-8C81-8407B2889349}" presName="BackAccent" presStyleLbl="bgShp" presStyleIdx="1" presStyleCnt="4"/>
      <dgm:spPr/>
    </dgm:pt>
    <dgm:pt modelId="{92CEC856-75B8-414E-A334-124638AB22ED}" type="pres">
      <dgm:prSet presAssocID="{EA275523-BD4C-4E33-8C81-8407B2889349}" presName="Accent" presStyleLbl="alignNode1" presStyleIdx="1" presStyleCnt="4"/>
      <dgm:spPr/>
    </dgm:pt>
    <dgm:pt modelId="{31B96EEE-791A-458D-AC74-2E78BCB82FA6}" type="pres">
      <dgm:prSet presAssocID="{EA275523-BD4C-4E33-8C81-8407B2889349}" presName="Child" presStyleLbl="revTx" presStyleIdx="2" presStyleCnt="8" custScaleY="116553" custLinFactNeighborY="7294">
        <dgm:presLayoutVars>
          <dgm:chMax val="0"/>
          <dgm:chPref val="0"/>
          <dgm:bulletEnabled val="1"/>
        </dgm:presLayoutVars>
      </dgm:prSet>
      <dgm:spPr/>
    </dgm:pt>
    <dgm:pt modelId="{153D3D15-FB38-49AA-B1DF-BA8D9F58AD74}" type="pres">
      <dgm:prSet presAssocID="{EA275523-BD4C-4E33-8C81-8407B2889349}" presName="Parent" presStyleLbl="revTx" presStyleIdx="3" presStyleCnt="8">
        <dgm:presLayoutVars>
          <dgm:chMax val="1"/>
          <dgm:chPref val="1"/>
          <dgm:bulletEnabled val="1"/>
        </dgm:presLayoutVars>
      </dgm:prSet>
      <dgm:spPr/>
    </dgm:pt>
    <dgm:pt modelId="{00FDAC0F-5B56-4F17-BB0D-7564C2DE1B06}" type="pres">
      <dgm:prSet presAssocID="{B50B9C0F-B3F2-41C9-A386-BE18736B1D77}" presName="sibTrans" presStyleCnt="0"/>
      <dgm:spPr/>
    </dgm:pt>
    <dgm:pt modelId="{A6BFA8D6-36C5-4997-9E7A-0BB854E2EEA2}" type="pres">
      <dgm:prSet presAssocID="{33ABD883-FAA6-4ED2-933B-9E0BA1185088}" presName="composite" presStyleCnt="0"/>
      <dgm:spPr/>
    </dgm:pt>
    <dgm:pt modelId="{B2BEE066-9FEC-4058-823A-9E1FF7FE2683}" type="pres">
      <dgm:prSet presAssocID="{33ABD883-FAA6-4ED2-933B-9E0BA1185088}" presName="BackAccent" presStyleLbl="bgShp" presStyleIdx="2" presStyleCnt="4"/>
      <dgm:spPr/>
    </dgm:pt>
    <dgm:pt modelId="{2ECF3EEE-9765-40B3-B4BF-00CE0E35C77C}" type="pres">
      <dgm:prSet presAssocID="{33ABD883-FAA6-4ED2-933B-9E0BA1185088}" presName="Accent" presStyleLbl="alignNode1" presStyleIdx="2" presStyleCnt="4"/>
      <dgm:spPr/>
    </dgm:pt>
    <dgm:pt modelId="{2E3777E9-FF4E-49BB-9681-1DCC76CCCF39}" type="pres">
      <dgm:prSet presAssocID="{33ABD883-FAA6-4ED2-933B-9E0BA1185088}" presName="Child" presStyleLbl="revTx" presStyleIdx="4" presStyleCnt="8" custScaleY="130793" custLinFactNeighborY="14591">
        <dgm:presLayoutVars>
          <dgm:chMax val="0"/>
          <dgm:chPref val="0"/>
          <dgm:bulletEnabled val="1"/>
        </dgm:presLayoutVars>
      </dgm:prSet>
      <dgm:spPr/>
    </dgm:pt>
    <dgm:pt modelId="{E3B83895-45E1-4B44-86AC-7E562B1B2360}" type="pres">
      <dgm:prSet presAssocID="{33ABD883-FAA6-4ED2-933B-9E0BA1185088}" presName="Parent" presStyleLbl="revTx" presStyleIdx="5" presStyleCnt="8">
        <dgm:presLayoutVars>
          <dgm:chMax val="1"/>
          <dgm:chPref val="1"/>
          <dgm:bulletEnabled val="1"/>
        </dgm:presLayoutVars>
      </dgm:prSet>
      <dgm:spPr/>
    </dgm:pt>
    <dgm:pt modelId="{E70D5949-D8B9-4789-A8D3-38D9554A93DC}" type="pres">
      <dgm:prSet presAssocID="{DB032411-D15F-45C6-965B-4736D483AC8D}" presName="sibTrans" presStyleCnt="0"/>
      <dgm:spPr/>
    </dgm:pt>
    <dgm:pt modelId="{E9A63D1C-BA3D-45D8-B54D-4024CF0150BB}" type="pres">
      <dgm:prSet presAssocID="{D3B1659F-2D2E-41C6-86DF-D4816E2C9C79}" presName="composite" presStyleCnt="0"/>
      <dgm:spPr/>
    </dgm:pt>
    <dgm:pt modelId="{94AB1FF4-6E66-42E0-A40A-B2E32EBC8A71}" type="pres">
      <dgm:prSet presAssocID="{D3B1659F-2D2E-41C6-86DF-D4816E2C9C79}" presName="BackAccent" presStyleLbl="bgShp" presStyleIdx="3" presStyleCnt="4"/>
      <dgm:spPr/>
    </dgm:pt>
    <dgm:pt modelId="{6F0B8B9D-F1DD-46DC-871A-5FF9F59F192E}" type="pres">
      <dgm:prSet presAssocID="{D3B1659F-2D2E-41C6-86DF-D4816E2C9C79}" presName="Accent" presStyleLbl="alignNode1" presStyleIdx="3" presStyleCnt="4"/>
      <dgm:spPr/>
    </dgm:pt>
    <dgm:pt modelId="{4E9704E5-CE1F-4A73-8A9B-A9084F30A6F8}" type="pres">
      <dgm:prSet presAssocID="{D3B1659F-2D2E-41C6-86DF-D4816E2C9C79}" presName="Child" presStyleLbl="revTx" presStyleIdx="6" presStyleCnt="8" custScaleY="126758" custLinFactNeighborY="12507">
        <dgm:presLayoutVars>
          <dgm:chMax val="0"/>
          <dgm:chPref val="0"/>
          <dgm:bulletEnabled val="1"/>
        </dgm:presLayoutVars>
      </dgm:prSet>
      <dgm:spPr/>
    </dgm:pt>
    <dgm:pt modelId="{74749FFC-A19A-4B49-ABB0-94BEFB47576D}" type="pres">
      <dgm:prSet presAssocID="{D3B1659F-2D2E-41C6-86DF-D4816E2C9C79}" presName="Parent" presStyleLbl="revTx" presStyleIdx="7" presStyleCnt="8">
        <dgm:presLayoutVars>
          <dgm:chMax val="1"/>
          <dgm:chPref val="1"/>
          <dgm:bulletEnabled val="1"/>
        </dgm:presLayoutVars>
      </dgm:prSet>
      <dgm:spPr/>
    </dgm:pt>
  </dgm:ptLst>
  <dgm:cxnLst>
    <dgm:cxn modelId="{6EC95D0B-2493-456E-9728-BFAD4BF16044}" srcId="{33ABD883-FAA6-4ED2-933B-9E0BA1185088}" destId="{1A86581B-A2C9-453F-A330-54C33741127E}" srcOrd="2" destOrd="0" parTransId="{2F05629A-1CB2-4594-A4A6-7DC0C2D761B4}" sibTransId="{5E5F415D-AE7F-4CFF-A66F-74ED68186809}"/>
    <dgm:cxn modelId="{61071612-DF83-4738-A63E-4A25738C14FF}" type="presOf" srcId="{11EB69BF-A8BB-40C7-B4BC-449777841825}" destId="{4E9704E5-CE1F-4A73-8A9B-A9084F30A6F8}" srcOrd="0" destOrd="1" presId="urn:microsoft.com/office/officeart/2008/layout/IncreasingCircleProcess"/>
    <dgm:cxn modelId="{A4572313-C11C-4C5B-A7E7-6FED150DC155}" type="presOf" srcId="{7347F03D-51E1-451A-AF92-A88917E43787}" destId="{2E3777E9-FF4E-49BB-9681-1DCC76CCCF39}" srcOrd="0" destOrd="1" presId="urn:microsoft.com/office/officeart/2008/layout/IncreasingCircleProcess"/>
    <dgm:cxn modelId="{7629AD13-8CE9-4F44-815D-0346D45BD2B8}" type="presOf" srcId="{33ABD883-FAA6-4ED2-933B-9E0BA1185088}" destId="{E3B83895-45E1-4B44-86AC-7E562B1B2360}" srcOrd="0" destOrd="0" presId="urn:microsoft.com/office/officeart/2008/layout/IncreasingCircleProcess"/>
    <dgm:cxn modelId="{6C0B9617-1B02-4E99-8EE3-E59F7E24D17C}" srcId="{EA275523-BD4C-4E33-8C81-8407B2889349}" destId="{596541C0-C030-4E60-BDED-5F15EBC7D1AD}" srcOrd="2" destOrd="0" parTransId="{A019BF9C-2B3B-4AB6-8F12-761A9B625F46}" sibTransId="{802C85AE-1041-40CC-9FF9-30014094891D}"/>
    <dgm:cxn modelId="{381AC619-0F1A-40F3-96C7-2AABAE8C3B4A}" type="presOf" srcId="{7B252029-AACB-4E55-A5BC-7448A1D0E5E2}" destId="{31B96EEE-791A-458D-AC74-2E78BCB82FA6}" srcOrd="0" destOrd="0" presId="urn:microsoft.com/office/officeart/2008/layout/IncreasingCircleProcess"/>
    <dgm:cxn modelId="{BFD3D81C-660D-4EED-9EE3-E37ABF5BC567}" srcId="{AB2CF715-3564-4C69-8D6D-710AF74F268A}" destId="{33ABD883-FAA6-4ED2-933B-9E0BA1185088}" srcOrd="2" destOrd="0" parTransId="{80790EE4-716D-4BEE-9251-35CFF617331A}" sibTransId="{DB032411-D15F-45C6-965B-4736D483AC8D}"/>
    <dgm:cxn modelId="{1380C729-618C-4D68-8852-544BFECF4175}" type="presOf" srcId="{AB2CF715-3564-4C69-8D6D-710AF74F268A}" destId="{6A28903A-2E4C-46AE-878F-AF4B9C7BC923}" srcOrd="0" destOrd="0" presId="urn:microsoft.com/office/officeart/2008/layout/IncreasingCircleProcess"/>
    <dgm:cxn modelId="{89098E39-4BA4-448A-A1D6-F3026721A408}" type="presOf" srcId="{92156A6F-DCB1-42E9-B7E8-72CE8924B814}" destId="{1B981CD0-0EA5-4495-AAE0-3049247948DD}" srcOrd="0" destOrd="0" presId="urn:microsoft.com/office/officeart/2008/layout/IncreasingCircleProcess"/>
    <dgm:cxn modelId="{588CEE3B-6C52-4BF1-A497-7BEA047E034D}" type="presOf" srcId="{EA275523-BD4C-4E33-8C81-8407B2889349}" destId="{153D3D15-FB38-49AA-B1DF-BA8D9F58AD74}" srcOrd="0" destOrd="0" presId="urn:microsoft.com/office/officeart/2008/layout/IncreasingCircleProcess"/>
    <dgm:cxn modelId="{CE614A6F-845E-48DE-8876-41C50DD910E4}" type="presOf" srcId="{D3B1659F-2D2E-41C6-86DF-D4816E2C9C79}" destId="{74749FFC-A19A-4B49-ABB0-94BEFB47576D}" srcOrd="0" destOrd="0" presId="urn:microsoft.com/office/officeart/2008/layout/IncreasingCircleProcess"/>
    <dgm:cxn modelId="{CE05E671-F14B-45AC-89EB-62CA82E9B53C}" srcId="{D3B1659F-2D2E-41C6-86DF-D4816E2C9C79}" destId="{31B6D23F-CE26-49EA-B8A8-DCA4BAC7B40C}" srcOrd="2" destOrd="0" parTransId="{5C3F77EC-6986-4FCE-9F81-0795C318AB56}" sibTransId="{A1E6241C-2AAD-4BB3-9E62-9F77AE6FE553}"/>
    <dgm:cxn modelId="{6FF78D77-FF51-4C23-8E32-B163AD0E3D26}" srcId="{EA275523-BD4C-4E33-8C81-8407B2889349}" destId="{D8BF8E4E-A59D-4763-9646-0953FB8358F8}" srcOrd="1" destOrd="0" parTransId="{678DAF0C-311D-49EA-AB4B-81AE3D483CE7}" sibTransId="{EFA875A9-1F95-4251-B77F-CA71A0CB5EB4}"/>
    <dgm:cxn modelId="{2290F259-8005-402B-BEDF-792D0603D32D}" srcId="{444F75E2-195A-4AEA-BA82-5FD524E5339B}" destId="{A020B7B1-A537-492F-884E-1BA2DDBE6933}" srcOrd="2" destOrd="0" parTransId="{C5447EDD-E8DC-4B6F-A834-1A40A0915F45}" sibTransId="{F3BF7936-5FFA-4E48-9FE3-78F080F53402}"/>
    <dgm:cxn modelId="{C8ED095A-04BF-4D92-87B0-28E71FBC88A1}" srcId="{D3B1659F-2D2E-41C6-86DF-D4816E2C9C79}" destId="{D5615411-3810-4EB6-A378-B7B633587BB3}" srcOrd="0" destOrd="0" parTransId="{C9F302D8-7AC9-4F69-9CBC-56206E458433}" sibTransId="{8FB0F547-9B60-40BF-BBB2-05D03D41B8DE}"/>
    <dgm:cxn modelId="{E6D9717F-0575-4640-ACDE-10EBEB335813}" srcId="{33ABD883-FAA6-4ED2-933B-9E0BA1185088}" destId="{7347F03D-51E1-451A-AF92-A88917E43787}" srcOrd="1" destOrd="0" parTransId="{431AEC4F-1615-4E3D-B83B-1CF8B8BA21B3}" sibTransId="{08A1A17D-1BF1-423E-B92C-54E086294C75}"/>
    <dgm:cxn modelId="{DC33108B-1D44-48FD-A369-DC14AD6A26CE}" srcId="{AB2CF715-3564-4C69-8D6D-710AF74F268A}" destId="{444F75E2-195A-4AEA-BA82-5FD524E5339B}" srcOrd="0" destOrd="0" parTransId="{1C230431-0EF3-4538-9C29-BCE9E737C309}" sibTransId="{69532026-10DE-4227-8D71-FA3E815559F9}"/>
    <dgm:cxn modelId="{8C58568B-EE64-4A6B-A3B2-91B010753780}" type="presOf" srcId="{31B6D23F-CE26-49EA-B8A8-DCA4BAC7B40C}" destId="{4E9704E5-CE1F-4A73-8A9B-A9084F30A6F8}" srcOrd="0" destOrd="2" presId="urn:microsoft.com/office/officeart/2008/layout/IncreasingCircleProcess"/>
    <dgm:cxn modelId="{0115D794-0E45-49EC-BD1B-56DAB2081B75}" srcId="{AB2CF715-3564-4C69-8D6D-710AF74F268A}" destId="{D3B1659F-2D2E-41C6-86DF-D4816E2C9C79}" srcOrd="3" destOrd="0" parTransId="{E84AC4F9-FA42-455A-B7A6-33B56DD9C0A6}" sibTransId="{7509F4E4-661F-43DF-B104-F66905B97D81}"/>
    <dgm:cxn modelId="{611F2198-6C80-47F7-9EC1-1B452AABF5F6}" type="presOf" srcId="{D5615411-3810-4EB6-A378-B7B633587BB3}" destId="{4E9704E5-CE1F-4A73-8A9B-A9084F30A6F8}" srcOrd="0" destOrd="0" presId="urn:microsoft.com/office/officeart/2008/layout/IncreasingCircleProcess"/>
    <dgm:cxn modelId="{9721E999-008B-41F9-B271-57FC6A95B7A5}" type="presOf" srcId="{BA21C0BD-0314-49FD-91CD-F729290BF99D}" destId="{1B981CD0-0EA5-4495-AAE0-3049247948DD}" srcOrd="0" destOrd="1" presId="urn:microsoft.com/office/officeart/2008/layout/IncreasingCircleProcess"/>
    <dgm:cxn modelId="{297F30B3-0340-49AF-97E6-1F78D104B6A0}" type="presOf" srcId="{596541C0-C030-4E60-BDED-5F15EBC7D1AD}" destId="{31B96EEE-791A-458D-AC74-2E78BCB82FA6}" srcOrd="0" destOrd="2" presId="urn:microsoft.com/office/officeart/2008/layout/IncreasingCircleProcess"/>
    <dgm:cxn modelId="{8D82B6B5-71E2-4716-981F-1D6245B8C950}" srcId="{D3B1659F-2D2E-41C6-86DF-D4816E2C9C79}" destId="{11EB69BF-A8BB-40C7-B4BC-449777841825}" srcOrd="1" destOrd="0" parTransId="{06F0D3E4-9C05-41B1-800D-3907F5E84CB9}" sibTransId="{CF062B15-CE11-402C-984E-EF0F5A1162CE}"/>
    <dgm:cxn modelId="{A793DEB7-EEB1-4C94-ACEE-B12EFECAD447}" srcId="{AB2CF715-3564-4C69-8D6D-710AF74F268A}" destId="{EA275523-BD4C-4E33-8C81-8407B2889349}" srcOrd="1" destOrd="0" parTransId="{31DAEF14-B986-4B0E-962F-3CC53AC0E498}" sibTransId="{B50B9C0F-B3F2-41C9-A386-BE18736B1D77}"/>
    <dgm:cxn modelId="{6B24BCBD-0C38-43C0-ADE1-90D4115FCCBD}" type="presOf" srcId="{A020B7B1-A537-492F-884E-1BA2DDBE6933}" destId="{1B981CD0-0EA5-4495-AAE0-3049247948DD}" srcOrd="0" destOrd="2" presId="urn:microsoft.com/office/officeart/2008/layout/IncreasingCircleProcess"/>
    <dgm:cxn modelId="{B43BA3C0-EA52-4D68-A3F1-41731BC23E04}" type="presOf" srcId="{680033F3-A40E-4A94-AAC9-7A1A481E51D0}" destId="{2E3777E9-FF4E-49BB-9681-1DCC76CCCF39}" srcOrd="0" destOrd="0" presId="urn:microsoft.com/office/officeart/2008/layout/IncreasingCircleProcess"/>
    <dgm:cxn modelId="{0B6418C2-D5B8-42B1-B629-48254D464E10}" type="presOf" srcId="{1A86581B-A2C9-453F-A330-54C33741127E}" destId="{2E3777E9-FF4E-49BB-9681-1DCC76CCCF39}" srcOrd="0" destOrd="2" presId="urn:microsoft.com/office/officeart/2008/layout/IncreasingCircleProcess"/>
    <dgm:cxn modelId="{6BFD34C3-EF5F-4942-9EC6-C7268A5E7A94}" type="presOf" srcId="{444F75E2-195A-4AEA-BA82-5FD524E5339B}" destId="{AA32227A-889E-4738-8EA7-659AC11069A7}" srcOrd="0" destOrd="0" presId="urn:microsoft.com/office/officeart/2008/layout/IncreasingCircleProcess"/>
    <dgm:cxn modelId="{468B8DCB-01D3-4661-9A3E-41D9604FC5B9}" srcId="{444F75E2-195A-4AEA-BA82-5FD524E5339B}" destId="{92156A6F-DCB1-42E9-B7E8-72CE8924B814}" srcOrd="0" destOrd="0" parTransId="{17DB6F29-63B6-416D-9220-54648DA9C414}" sibTransId="{E9FABF24-E9D0-4332-BA56-E76721B916F2}"/>
    <dgm:cxn modelId="{726930D2-9645-42F9-9AF0-CA8F09E2F625}" srcId="{33ABD883-FAA6-4ED2-933B-9E0BA1185088}" destId="{680033F3-A40E-4A94-AAC9-7A1A481E51D0}" srcOrd="0" destOrd="0" parTransId="{A8099554-0488-49C2-B15A-7768FB9A9823}" sibTransId="{7F7B6980-4E7D-45E8-BF17-5DEEE73C66F4}"/>
    <dgm:cxn modelId="{8263A4D6-12AB-416E-8772-44672FDE8F8F}" type="presOf" srcId="{D8BF8E4E-A59D-4763-9646-0953FB8358F8}" destId="{31B96EEE-791A-458D-AC74-2E78BCB82FA6}" srcOrd="0" destOrd="1" presId="urn:microsoft.com/office/officeart/2008/layout/IncreasingCircleProcess"/>
    <dgm:cxn modelId="{6E933EE1-C8AF-4E4C-9800-BA74F64AE3A8}" srcId="{444F75E2-195A-4AEA-BA82-5FD524E5339B}" destId="{BA21C0BD-0314-49FD-91CD-F729290BF99D}" srcOrd="1" destOrd="0" parTransId="{CBC679FB-53D2-407A-B5D1-D4801FB68118}" sibTransId="{D4E5C908-1CCC-4E2A-878C-B3E86C2CE020}"/>
    <dgm:cxn modelId="{5EE4AFEB-AD9C-478D-9056-C3AA8F1EC915}" srcId="{EA275523-BD4C-4E33-8C81-8407B2889349}" destId="{7B252029-AACB-4E55-A5BC-7448A1D0E5E2}" srcOrd="0" destOrd="0" parTransId="{2BEA19C4-42F5-4A6E-91D1-9A1C9C7E4CC9}" sibTransId="{1C3F3EAD-4729-402B-BB78-EC0517E35B48}"/>
    <dgm:cxn modelId="{B3838B47-59E1-4E2F-838E-A12CDB1495BF}" type="presParOf" srcId="{6A28903A-2E4C-46AE-878F-AF4B9C7BC923}" destId="{921C5B70-8E2B-4D20-A3F2-230030BC3AAA}" srcOrd="0" destOrd="0" presId="urn:microsoft.com/office/officeart/2008/layout/IncreasingCircleProcess"/>
    <dgm:cxn modelId="{CFFBCDF9-E66A-4399-8900-5EEC0EA8C189}" type="presParOf" srcId="{921C5B70-8E2B-4D20-A3F2-230030BC3AAA}" destId="{5B78FF1A-B1DE-4681-8C0D-A6C540C7D180}" srcOrd="0" destOrd="0" presId="urn:microsoft.com/office/officeart/2008/layout/IncreasingCircleProcess"/>
    <dgm:cxn modelId="{AEF7686B-4809-406D-BB3E-8CEC7FA8978D}" type="presParOf" srcId="{921C5B70-8E2B-4D20-A3F2-230030BC3AAA}" destId="{78AF6B26-3086-4130-85AE-70C837D2DCD6}" srcOrd="1" destOrd="0" presId="urn:microsoft.com/office/officeart/2008/layout/IncreasingCircleProcess"/>
    <dgm:cxn modelId="{FBD7746B-C39D-44F1-9205-E8F01BF470C0}" type="presParOf" srcId="{921C5B70-8E2B-4D20-A3F2-230030BC3AAA}" destId="{1B981CD0-0EA5-4495-AAE0-3049247948DD}" srcOrd="2" destOrd="0" presId="urn:microsoft.com/office/officeart/2008/layout/IncreasingCircleProcess"/>
    <dgm:cxn modelId="{74AF3A12-52EF-42BE-8C59-3FD7ED0FDB0A}" type="presParOf" srcId="{921C5B70-8E2B-4D20-A3F2-230030BC3AAA}" destId="{AA32227A-889E-4738-8EA7-659AC11069A7}" srcOrd="3" destOrd="0" presId="urn:microsoft.com/office/officeart/2008/layout/IncreasingCircleProcess"/>
    <dgm:cxn modelId="{90EBBDB0-DF5B-4B48-A19F-6F124FD133A6}" type="presParOf" srcId="{6A28903A-2E4C-46AE-878F-AF4B9C7BC923}" destId="{5BC42C0C-8C52-432C-9245-B19177CAC1AC}" srcOrd="1" destOrd="0" presId="urn:microsoft.com/office/officeart/2008/layout/IncreasingCircleProcess"/>
    <dgm:cxn modelId="{DE507109-8FE0-4676-B092-F15C81D36D95}" type="presParOf" srcId="{6A28903A-2E4C-46AE-878F-AF4B9C7BC923}" destId="{0DF32704-93B3-41E5-90C1-904074F126C6}" srcOrd="2" destOrd="0" presId="urn:microsoft.com/office/officeart/2008/layout/IncreasingCircleProcess"/>
    <dgm:cxn modelId="{103C915B-7387-4719-8844-121F2831BD1C}" type="presParOf" srcId="{0DF32704-93B3-41E5-90C1-904074F126C6}" destId="{C27211E1-C90A-46AE-BF05-50BAA9FE7C39}" srcOrd="0" destOrd="0" presId="urn:microsoft.com/office/officeart/2008/layout/IncreasingCircleProcess"/>
    <dgm:cxn modelId="{7C687BCA-A9F4-4260-98AE-5F14AD730450}" type="presParOf" srcId="{0DF32704-93B3-41E5-90C1-904074F126C6}" destId="{92CEC856-75B8-414E-A334-124638AB22ED}" srcOrd="1" destOrd="0" presId="urn:microsoft.com/office/officeart/2008/layout/IncreasingCircleProcess"/>
    <dgm:cxn modelId="{C78A96AB-EAE6-482D-A4CB-B2CA26F4B282}" type="presParOf" srcId="{0DF32704-93B3-41E5-90C1-904074F126C6}" destId="{31B96EEE-791A-458D-AC74-2E78BCB82FA6}" srcOrd="2" destOrd="0" presId="urn:microsoft.com/office/officeart/2008/layout/IncreasingCircleProcess"/>
    <dgm:cxn modelId="{67A2D655-45C6-478F-9639-344BD998CEB5}" type="presParOf" srcId="{0DF32704-93B3-41E5-90C1-904074F126C6}" destId="{153D3D15-FB38-49AA-B1DF-BA8D9F58AD74}" srcOrd="3" destOrd="0" presId="urn:microsoft.com/office/officeart/2008/layout/IncreasingCircleProcess"/>
    <dgm:cxn modelId="{AECE1DC5-FC94-45A6-8022-D3FD18597C53}" type="presParOf" srcId="{6A28903A-2E4C-46AE-878F-AF4B9C7BC923}" destId="{00FDAC0F-5B56-4F17-BB0D-7564C2DE1B06}" srcOrd="3" destOrd="0" presId="urn:microsoft.com/office/officeart/2008/layout/IncreasingCircleProcess"/>
    <dgm:cxn modelId="{C4962EC4-4562-4841-933C-072884167D87}" type="presParOf" srcId="{6A28903A-2E4C-46AE-878F-AF4B9C7BC923}" destId="{A6BFA8D6-36C5-4997-9E7A-0BB854E2EEA2}" srcOrd="4" destOrd="0" presId="urn:microsoft.com/office/officeart/2008/layout/IncreasingCircleProcess"/>
    <dgm:cxn modelId="{1A7F1039-9D09-4470-983D-51C65D7A77B2}" type="presParOf" srcId="{A6BFA8D6-36C5-4997-9E7A-0BB854E2EEA2}" destId="{B2BEE066-9FEC-4058-823A-9E1FF7FE2683}" srcOrd="0" destOrd="0" presId="urn:microsoft.com/office/officeart/2008/layout/IncreasingCircleProcess"/>
    <dgm:cxn modelId="{D56931C4-DF8C-434A-A6D1-94B809C10744}" type="presParOf" srcId="{A6BFA8D6-36C5-4997-9E7A-0BB854E2EEA2}" destId="{2ECF3EEE-9765-40B3-B4BF-00CE0E35C77C}" srcOrd="1" destOrd="0" presId="urn:microsoft.com/office/officeart/2008/layout/IncreasingCircleProcess"/>
    <dgm:cxn modelId="{48D3C4B5-B60E-442F-A8AF-2AE571FB5A48}" type="presParOf" srcId="{A6BFA8D6-36C5-4997-9E7A-0BB854E2EEA2}" destId="{2E3777E9-FF4E-49BB-9681-1DCC76CCCF39}" srcOrd="2" destOrd="0" presId="urn:microsoft.com/office/officeart/2008/layout/IncreasingCircleProcess"/>
    <dgm:cxn modelId="{6723DBED-7A9A-4345-9E91-4027BAE513B7}" type="presParOf" srcId="{A6BFA8D6-36C5-4997-9E7A-0BB854E2EEA2}" destId="{E3B83895-45E1-4B44-86AC-7E562B1B2360}" srcOrd="3" destOrd="0" presId="urn:microsoft.com/office/officeart/2008/layout/IncreasingCircleProcess"/>
    <dgm:cxn modelId="{B0ADB707-F0E3-4149-BE9F-D4302A3BB963}" type="presParOf" srcId="{6A28903A-2E4C-46AE-878F-AF4B9C7BC923}" destId="{E70D5949-D8B9-4789-A8D3-38D9554A93DC}" srcOrd="5" destOrd="0" presId="urn:microsoft.com/office/officeart/2008/layout/IncreasingCircleProcess"/>
    <dgm:cxn modelId="{016B22D5-EDF0-4830-8B4C-9C58B9BED38F}" type="presParOf" srcId="{6A28903A-2E4C-46AE-878F-AF4B9C7BC923}" destId="{E9A63D1C-BA3D-45D8-B54D-4024CF0150BB}" srcOrd="6" destOrd="0" presId="urn:microsoft.com/office/officeart/2008/layout/IncreasingCircleProcess"/>
    <dgm:cxn modelId="{9AF72D2D-CC0B-4C6B-A23B-9CDE95B21E78}" type="presParOf" srcId="{E9A63D1C-BA3D-45D8-B54D-4024CF0150BB}" destId="{94AB1FF4-6E66-42E0-A40A-B2E32EBC8A71}" srcOrd="0" destOrd="0" presId="urn:microsoft.com/office/officeart/2008/layout/IncreasingCircleProcess"/>
    <dgm:cxn modelId="{81B85145-4FCB-45AA-B13E-78BAE03644CE}" type="presParOf" srcId="{E9A63D1C-BA3D-45D8-B54D-4024CF0150BB}" destId="{6F0B8B9D-F1DD-46DC-871A-5FF9F59F192E}" srcOrd="1" destOrd="0" presId="urn:microsoft.com/office/officeart/2008/layout/IncreasingCircleProcess"/>
    <dgm:cxn modelId="{E7EDD655-1ABA-452D-A524-C172ED1A065F}" type="presParOf" srcId="{E9A63D1C-BA3D-45D8-B54D-4024CF0150BB}" destId="{4E9704E5-CE1F-4A73-8A9B-A9084F30A6F8}" srcOrd="2" destOrd="0" presId="urn:microsoft.com/office/officeart/2008/layout/IncreasingCircleProcess"/>
    <dgm:cxn modelId="{FD0C342A-4950-4143-8477-C6C914EF0D03}" type="presParOf" srcId="{E9A63D1C-BA3D-45D8-B54D-4024CF0150BB}" destId="{74749FFC-A19A-4B49-ABB0-94BEFB47576D}" srcOrd="3" destOrd="0" presId="urn:microsoft.com/office/officeart/2008/layout/IncreasingCircle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C2B3D05-6E34-47E1-9475-9130FFC179CF}" type="doc">
      <dgm:prSet loTypeId="urn:microsoft.com/office/officeart/2005/8/layout/hierarchy3" loCatId="list" qsTypeId="urn:microsoft.com/office/officeart/2005/8/quickstyle/simple1" qsCatId="simple" csTypeId="urn:microsoft.com/office/officeart/2005/8/colors/accent6_2" csCatId="accent6" phldr="1"/>
      <dgm:spPr/>
      <dgm:t>
        <a:bodyPr/>
        <a:lstStyle/>
        <a:p>
          <a:endParaRPr lang="en-GB"/>
        </a:p>
      </dgm:t>
    </dgm:pt>
    <dgm:pt modelId="{C961A9C0-00A4-46FA-9FC1-F787DCA20F3D}">
      <dgm:prSet phldrT="[Text]" phldr="0" custT="1"/>
      <dgm:spPr/>
      <dgm:t>
        <a:bodyPr/>
        <a:lstStyle/>
        <a:p>
          <a:r>
            <a:rPr lang="en-GB" sz="2400" b="1" noProof="0" dirty="0"/>
            <a:t>African Union (AU)</a:t>
          </a:r>
        </a:p>
      </dgm:t>
    </dgm:pt>
    <dgm:pt modelId="{0460E72A-2629-4D87-A9DB-D2F1DE9CBBB3}" type="parTrans" cxnId="{96D1FDC5-3697-4233-B453-0D269E796517}">
      <dgm:prSet/>
      <dgm:spPr/>
      <dgm:t>
        <a:bodyPr/>
        <a:lstStyle/>
        <a:p>
          <a:endParaRPr lang="en-GB"/>
        </a:p>
      </dgm:t>
    </dgm:pt>
    <dgm:pt modelId="{DAFBA7BD-06B9-4864-82F4-C8ABD4106B41}" type="sibTrans" cxnId="{96D1FDC5-3697-4233-B453-0D269E796517}">
      <dgm:prSet/>
      <dgm:spPr/>
      <dgm:t>
        <a:bodyPr/>
        <a:lstStyle/>
        <a:p>
          <a:endParaRPr lang="en-GB"/>
        </a:p>
      </dgm:t>
    </dgm:pt>
    <dgm:pt modelId="{7F219EBF-4C57-417A-B7A2-26FFF6CB5CA8}">
      <dgm:prSet phldrT="[Text]" custT="1"/>
      <dgm:spPr/>
      <dgm:t>
        <a:bodyPr/>
        <a:lstStyle/>
        <a:p>
          <a:pPr>
            <a:buNone/>
          </a:pPr>
          <a:r>
            <a:rPr lang="en-GB" sz="1800" noProof="0" dirty="0">
              <a:solidFill>
                <a:srgbClr val="384653"/>
              </a:solidFill>
              <a:latin typeface="+mn-lt"/>
              <a:ea typeface="Montserrat" pitchFamily="34" charset="-122"/>
              <a:cs typeface="Montserrat" pitchFamily="34" charset="-120"/>
            </a:rPr>
            <a:t>Framework and Guidelines on Land Policy in Africa urges member states to protect vulnerable rights and recognise customary tenure.</a:t>
          </a:r>
          <a:endParaRPr lang="en-GB" sz="1800" noProof="0" dirty="0">
            <a:latin typeface="+mn-lt"/>
          </a:endParaRPr>
        </a:p>
      </dgm:t>
    </dgm:pt>
    <dgm:pt modelId="{3125451D-5B21-443C-A432-6E624EE7C16B}" type="parTrans" cxnId="{61996722-2BFD-47FA-A2B3-B33842675BC3}">
      <dgm:prSet/>
      <dgm:spPr/>
      <dgm:t>
        <a:bodyPr/>
        <a:lstStyle/>
        <a:p>
          <a:endParaRPr lang="en-GB"/>
        </a:p>
      </dgm:t>
    </dgm:pt>
    <dgm:pt modelId="{14F66EF3-9964-4B64-B400-446E1A00E886}" type="sibTrans" cxnId="{61996722-2BFD-47FA-A2B3-B33842675BC3}">
      <dgm:prSet/>
      <dgm:spPr/>
      <dgm:t>
        <a:bodyPr/>
        <a:lstStyle/>
        <a:p>
          <a:endParaRPr lang="en-GB"/>
        </a:p>
      </dgm:t>
    </dgm:pt>
    <dgm:pt modelId="{36D3ED7E-876D-4947-8A21-FD84B7045835}">
      <dgm:prSet phldrT="[Text]" phldr="0" custT="1"/>
      <dgm:spPr/>
      <dgm:t>
        <a:bodyPr/>
        <a:lstStyle/>
        <a:p>
          <a:r>
            <a:rPr lang="en-GB" sz="2400" b="1" noProof="0" dirty="0"/>
            <a:t>United Nations (UN)</a:t>
          </a:r>
        </a:p>
      </dgm:t>
    </dgm:pt>
    <dgm:pt modelId="{D2B6EAF2-A24E-42A8-A2CF-E54A328E4FD7}" type="parTrans" cxnId="{95AEF4CE-BC6D-4377-855C-AE6D892F6A02}">
      <dgm:prSet/>
      <dgm:spPr/>
      <dgm:t>
        <a:bodyPr/>
        <a:lstStyle/>
        <a:p>
          <a:endParaRPr lang="en-GB"/>
        </a:p>
      </dgm:t>
    </dgm:pt>
    <dgm:pt modelId="{CB89EB5E-D4E7-4008-BA61-7AAF0AA9DEA2}" type="sibTrans" cxnId="{95AEF4CE-BC6D-4377-855C-AE6D892F6A02}">
      <dgm:prSet/>
      <dgm:spPr/>
      <dgm:t>
        <a:bodyPr/>
        <a:lstStyle/>
        <a:p>
          <a:endParaRPr lang="en-GB"/>
        </a:p>
      </dgm:t>
    </dgm:pt>
    <dgm:pt modelId="{4837FA1C-A18E-4CF1-AB32-1BDDAA0BCACB}">
      <dgm:prSet phldrT="[Text]" custT="1"/>
      <dgm:spPr/>
      <dgm:t>
        <a:bodyPr/>
        <a:lstStyle/>
        <a:p>
          <a:pPr>
            <a:buNone/>
          </a:pPr>
          <a:r>
            <a:rPr lang="en-GB" sz="1800" noProof="0" dirty="0">
              <a:solidFill>
                <a:srgbClr val="384653"/>
              </a:solidFill>
              <a:latin typeface="+mn-lt"/>
              <a:ea typeface="Montserrat" pitchFamily="34" charset="-122"/>
              <a:cs typeface="Montserrat" pitchFamily="34" charset="-120"/>
            </a:rPr>
            <a:t>Voluntary Guidelines on the Responsible Governance of Tenure (VGGT) specifically calls for remedies and restitution in cases of dispossession.</a:t>
          </a:r>
          <a:endParaRPr lang="en-GB" sz="1800" noProof="0" dirty="0">
            <a:latin typeface="+mn-lt"/>
          </a:endParaRPr>
        </a:p>
      </dgm:t>
    </dgm:pt>
    <dgm:pt modelId="{66ECB916-5C94-4B47-94A7-C9870BDC5163}" type="parTrans" cxnId="{BBDC6D97-5D5F-4337-86ED-290C5B45029D}">
      <dgm:prSet/>
      <dgm:spPr/>
      <dgm:t>
        <a:bodyPr/>
        <a:lstStyle/>
        <a:p>
          <a:endParaRPr lang="en-GB"/>
        </a:p>
      </dgm:t>
    </dgm:pt>
    <dgm:pt modelId="{17AEB1C9-B4BE-469F-8F8C-3F7E1724CF16}" type="sibTrans" cxnId="{BBDC6D97-5D5F-4337-86ED-290C5B45029D}">
      <dgm:prSet/>
      <dgm:spPr/>
      <dgm:t>
        <a:bodyPr/>
        <a:lstStyle/>
        <a:p>
          <a:endParaRPr lang="en-GB"/>
        </a:p>
      </dgm:t>
    </dgm:pt>
    <dgm:pt modelId="{E62DCB36-0BB2-4AD1-A840-C52BA628446D}" type="pres">
      <dgm:prSet presAssocID="{1C2B3D05-6E34-47E1-9475-9130FFC179CF}" presName="diagram" presStyleCnt="0">
        <dgm:presLayoutVars>
          <dgm:chPref val="1"/>
          <dgm:dir/>
          <dgm:animOne val="branch"/>
          <dgm:animLvl val="lvl"/>
          <dgm:resizeHandles/>
        </dgm:presLayoutVars>
      </dgm:prSet>
      <dgm:spPr/>
    </dgm:pt>
    <dgm:pt modelId="{EA063E39-9689-4B11-9DBB-1CCD1A83165D}" type="pres">
      <dgm:prSet presAssocID="{C961A9C0-00A4-46FA-9FC1-F787DCA20F3D}" presName="root" presStyleCnt="0"/>
      <dgm:spPr/>
    </dgm:pt>
    <dgm:pt modelId="{97D8DECD-FC0B-40E1-94EF-BCE8DE90D98C}" type="pres">
      <dgm:prSet presAssocID="{C961A9C0-00A4-46FA-9FC1-F787DCA20F3D}" presName="rootComposite" presStyleCnt="0"/>
      <dgm:spPr/>
    </dgm:pt>
    <dgm:pt modelId="{81F76FF5-EB40-4224-8440-19373D02E05C}" type="pres">
      <dgm:prSet presAssocID="{C961A9C0-00A4-46FA-9FC1-F787DCA20F3D}" presName="rootText" presStyleLbl="node1" presStyleIdx="0" presStyleCnt="2" custScaleX="99004" custScaleY="112036"/>
      <dgm:spPr/>
    </dgm:pt>
    <dgm:pt modelId="{8FCC348F-FD9A-4E32-A312-ED0053A2AEF5}" type="pres">
      <dgm:prSet presAssocID="{C961A9C0-00A4-46FA-9FC1-F787DCA20F3D}" presName="rootConnector" presStyleLbl="node1" presStyleIdx="0" presStyleCnt="2"/>
      <dgm:spPr/>
    </dgm:pt>
    <dgm:pt modelId="{2DCEC1A2-4DE1-4166-B241-7C74BA199E43}" type="pres">
      <dgm:prSet presAssocID="{C961A9C0-00A4-46FA-9FC1-F787DCA20F3D}" presName="childShape" presStyleCnt="0"/>
      <dgm:spPr/>
    </dgm:pt>
    <dgm:pt modelId="{9DD407BD-9D27-45A5-B6E4-DB21937FC7EF}" type="pres">
      <dgm:prSet presAssocID="{3125451D-5B21-443C-A432-6E624EE7C16B}" presName="Name13" presStyleLbl="parChTrans1D2" presStyleIdx="0" presStyleCnt="2"/>
      <dgm:spPr/>
    </dgm:pt>
    <dgm:pt modelId="{4FA4CC69-BBA8-40D7-94D1-78AF307D0305}" type="pres">
      <dgm:prSet presAssocID="{7F219EBF-4C57-417A-B7A2-26FFF6CB5CA8}" presName="childText" presStyleLbl="bgAcc1" presStyleIdx="0" presStyleCnt="2" custScaleX="117649" custScaleY="354688">
        <dgm:presLayoutVars>
          <dgm:bulletEnabled val="1"/>
        </dgm:presLayoutVars>
      </dgm:prSet>
      <dgm:spPr/>
    </dgm:pt>
    <dgm:pt modelId="{EA377334-B05C-461C-ADF6-A5F634214F31}" type="pres">
      <dgm:prSet presAssocID="{36D3ED7E-876D-4947-8A21-FD84B7045835}" presName="root" presStyleCnt="0"/>
      <dgm:spPr/>
    </dgm:pt>
    <dgm:pt modelId="{B77C6089-740E-487B-ADB8-40A5C986AB80}" type="pres">
      <dgm:prSet presAssocID="{36D3ED7E-876D-4947-8A21-FD84B7045835}" presName="rootComposite" presStyleCnt="0"/>
      <dgm:spPr/>
    </dgm:pt>
    <dgm:pt modelId="{1DF8CB5C-15D7-4BA2-B03A-DE077275B98F}" type="pres">
      <dgm:prSet presAssocID="{36D3ED7E-876D-4947-8A21-FD84B7045835}" presName="rootText" presStyleLbl="node1" presStyleIdx="1" presStyleCnt="2" custScaleX="99004" custScaleY="112036"/>
      <dgm:spPr/>
    </dgm:pt>
    <dgm:pt modelId="{685CC34E-F20A-4EC1-9535-7ECC29CBCE50}" type="pres">
      <dgm:prSet presAssocID="{36D3ED7E-876D-4947-8A21-FD84B7045835}" presName="rootConnector" presStyleLbl="node1" presStyleIdx="1" presStyleCnt="2"/>
      <dgm:spPr/>
    </dgm:pt>
    <dgm:pt modelId="{45355B94-B703-4450-97DA-FEE4AA54CD09}" type="pres">
      <dgm:prSet presAssocID="{36D3ED7E-876D-4947-8A21-FD84B7045835}" presName="childShape" presStyleCnt="0"/>
      <dgm:spPr/>
    </dgm:pt>
    <dgm:pt modelId="{B0BD0376-778F-4A4C-B035-E6853F40D4BB}" type="pres">
      <dgm:prSet presAssocID="{66ECB916-5C94-4B47-94A7-C9870BDC5163}" presName="Name13" presStyleLbl="parChTrans1D2" presStyleIdx="1" presStyleCnt="2"/>
      <dgm:spPr/>
    </dgm:pt>
    <dgm:pt modelId="{5D21EB67-0B69-4AF3-86A9-0CDF6C1FA613}" type="pres">
      <dgm:prSet presAssocID="{4837FA1C-A18E-4CF1-AB32-1BDDAA0BCACB}" presName="childText" presStyleLbl="bgAcc1" presStyleIdx="1" presStyleCnt="2" custScaleX="117649" custScaleY="354688">
        <dgm:presLayoutVars>
          <dgm:bulletEnabled val="1"/>
        </dgm:presLayoutVars>
      </dgm:prSet>
      <dgm:spPr/>
    </dgm:pt>
  </dgm:ptLst>
  <dgm:cxnLst>
    <dgm:cxn modelId="{61996722-2BFD-47FA-A2B3-B33842675BC3}" srcId="{C961A9C0-00A4-46FA-9FC1-F787DCA20F3D}" destId="{7F219EBF-4C57-417A-B7A2-26FFF6CB5CA8}" srcOrd="0" destOrd="0" parTransId="{3125451D-5B21-443C-A432-6E624EE7C16B}" sibTransId="{14F66EF3-9964-4B64-B400-446E1A00E886}"/>
    <dgm:cxn modelId="{8A18822F-7D33-48BB-867B-20200AE73621}" type="presOf" srcId="{66ECB916-5C94-4B47-94A7-C9870BDC5163}" destId="{B0BD0376-778F-4A4C-B035-E6853F40D4BB}" srcOrd="0" destOrd="0" presId="urn:microsoft.com/office/officeart/2005/8/layout/hierarchy3"/>
    <dgm:cxn modelId="{23733A3D-F55D-485C-AE6C-80278B91F79E}" type="presOf" srcId="{C961A9C0-00A4-46FA-9FC1-F787DCA20F3D}" destId="{81F76FF5-EB40-4224-8440-19373D02E05C}" srcOrd="0" destOrd="0" presId="urn:microsoft.com/office/officeart/2005/8/layout/hierarchy3"/>
    <dgm:cxn modelId="{C5817F41-6E90-4A58-82DD-4844451FB3C9}" type="presOf" srcId="{3125451D-5B21-443C-A432-6E624EE7C16B}" destId="{9DD407BD-9D27-45A5-B6E4-DB21937FC7EF}" srcOrd="0" destOrd="0" presId="urn:microsoft.com/office/officeart/2005/8/layout/hierarchy3"/>
    <dgm:cxn modelId="{79FE3B45-77D0-4992-BDEB-004A4F63B966}" type="presOf" srcId="{36D3ED7E-876D-4947-8A21-FD84B7045835}" destId="{1DF8CB5C-15D7-4BA2-B03A-DE077275B98F}" srcOrd="0" destOrd="0" presId="urn:microsoft.com/office/officeart/2005/8/layout/hierarchy3"/>
    <dgm:cxn modelId="{69678858-C905-49D5-9BA8-6207EBBAD887}" type="presOf" srcId="{4837FA1C-A18E-4CF1-AB32-1BDDAA0BCACB}" destId="{5D21EB67-0B69-4AF3-86A9-0CDF6C1FA613}" srcOrd="0" destOrd="0" presId="urn:microsoft.com/office/officeart/2005/8/layout/hierarchy3"/>
    <dgm:cxn modelId="{BBDC6D97-5D5F-4337-86ED-290C5B45029D}" srcId="{36D3ED7E-876D-4947-8A21-FD84B7045835}" destId="{4837FA1C-A18E-4CF1-AB32-1BDDAA0BCACB}" srcOrd="0" destOrd="0" parTransId="{66ECB916-5C94-4B47-94A7-C9870BDC5163}" sibTransId="{17AEB1C9-B4BE-469F-8F8C-3F7E1724CF16}"/>
    <dgm:cxn modelId="{ABABBD9F-EBED-46DB-9D3C-585853ACBF2D}" type="presOf" srcId="{1C2B3D05-6E34-47E1-9475-9130FFC179CF}" destId="{E62DCB36-0BB2-4AD1-A840-C52BA628446D}" srcOrd="0" destOrd="0" presId="urn:microsoft.com/office/officeart/2005/8/layout/hierarchy3"/>
    <dgm:cxn modelId="{76D927A0-5864-4C42-A34B-4C2818A6A9F2}" type="presOf" srcId="{36D3ED7E-876D-4947-8A21-FD84B7045835}" destId="{685CC34E-F20A-4EC1-9535-7ECC29CBCE50}" srcOrd="1" destOrd="0" presId="urn:microsoft.com/office/officeart/2005/8/layout/hierarchy3"/>
    <dgm:cxn modelId="{E9B3E9B2-2FEA-4B4E-B04A-4095F0890D80}" type="presOf" srcId="{7F219EBF-4C57-417A-B7A2-26FFF6CB5CA8}" destId="{4FA4CC69-BBA8-40D7-94D1-78AF307D0305}" srcOrd="0" destOrd="0" presId="urn:microsoft.com/office/officeart/2005/8/layout/hierarchy3"/>
    <dgm:cxn modelId="{11C0A6B6-C02F-4A8C-B03E-D400B9FC38B0}" type="presOf" srcId="{C961A9C0-00A4-46FA-9FC1-F787DCA20F3D}" destId="{8FCC348F-FD9A-4E32-A312-ED0053A2AEF5}" srcOrd="1" destOrd="0" presId="urn:microsoft.com/office/officeart/2005/8/layout/hierarchy3"/>
    <dgm:cxn modelId="{96D1FDC5-3697-4233-B453-0D269E796517}" srcId="{1C2B3D05-6E34-47E1-9475-9130FFC179CF}" destId="{C961A9C0-00A4-46FA-9FC1-F787DCA20F3D}" srcOrd="0" destOrd="0" parTransId="{0460E72A-2629-4D87-A9DB-D2F1DE9CBBB3}" sibTransId="{DAFBA7BD-06B9-4864-82F4-C8ABD4106B41}"/>
    <dgm:cxn modelId="{95AEF4CE-BC6D-4377-855C-AE6D892F6A02}" srcId="{1C2B3D05-6E34-47E1-9475-9130FFC179CF}" destId="{36D3ED7E-876D-4947-8A21-FD84B7045835}" srcOrd="1" destOrd="0" parTransId="{D2B6EAF2-A24E-42A8-A2CF-E54A328E4FD7}" sibTransId="{CB89EB5E-D4E7-4008-BA61-7AAF0AA9DEA2}"/>
    <dgm:cxn modelId="{9EABA2D6-A95A-4DCE-BB24-F5DDAC1B677F}" type="presParOf" srcId="{E62DCB36-0BB2-4AD1-A840-C52BA628446D}" destId="{EA063E39-9689-4B11-9DBB-1CCD1A83165D}" srcOrd="0" destOrd="0" presId="urn:microsoft.com/office/officeart/2005/8/layout/hierarchy3"/>
    <dgm:cxn modelId="{8474AA45-63C0-4692-9134-D9F554277371}" type="presParOf" srcId="{EA063E39-9689-4B11-9DBB-1CCD1A83165D}" destId="{97D8DECD-FC0B-40E1-94EF-BCE8DE90D98C}" srcOrd="0" destOrd="0" presId="urn:microsoft.com/office/officeart/2005/8/layout/hierarchy3"/>
    <dgm:cxn modelId="{C32EAC53-0776-411B-81C1-4255702CDF2F}" type="presParOf" srcId="{97D8DECD-FC0B-40E1-94EF-BCE8DE90D98C}" destId="{81F76FF5-EB40-4224-8440-19373D02E05C}" srcOrd="0" destOrd="0" presId="urn:microsoft.com/office/officeart/2005/8/layout/hierarchy3"/>
    <dgm:cxn modelId="{B38CD627-F56F-4E8F-98CA-7B7BD4E86CC5}" type="presParOf" srcId="{97D8DECD-FC0B-40E1-94EF-BCE8DE90D98C}" destId="{8FCC348F-FD9A-4E32-A312-ED0053A2AEF5}" srcOrd="1" destOrd="0" presId="urn:microsoft.com/office/officeart/2005/8/layout/hierarchy3"/>
    <dgm:cxn modelId="{C2A97BD9-5B1D-48BC-895E-8F60C478F8DC}" type="presParOf" srcId="{EA063E39-9689-4B11-9DBB-1CCD1A83165D}" destId="{2DCEC1A2-4DE1-4166-B241-7C74BA199E43}" srcOrd="1" destOrd="0" presId="urn:microsoft.com/office/officeart/2005/8/layout/hierarchy3"/>
    <dgm:cxn modelId="{F905AF2E-F3AD-42F5-B32A-EBCD6E039055}" type="presParOf" srcId="{2DCEC1A2-4DE1-4166-B241-7C74BA199E43}" destId="{9DD407BD-9D27-45A5-B6E4-DB21937FC7EF}" srcOrd="0" destOrd="0" presId="urn:microsoft.com/office/officeart/2005/8/layout/hierarchy3"/>
    <dgm:cxn modelId="{AFCBA41F-1FB4-4F3F-A5D3-879F2690231D}" type="presParOf" srcId="{2DCEC1A2-4DE1-4166-B241-7C74BA199E43}" destId="{4FA4CC69-BBA8-40D7-94D1-78AF307D0305}" srcOrd="1" destOrd="0" presId="urn:microsoft.com/office/officeart/2005/8/layout/hierarchy3"/>
    <dgm:cxn modelId="{45CA91B8-EF96-4E24-8CD0-57751402C7FC}" type="presParOf" srcId="{E62DCB36-0BB2-4AD1-A840-C52BA628446D}" destId="{EA377334-B05C-461C-ADF6-A5F634214F31}" srcOrd="1" destOrd="0" presId="urn:microsoft.com/office/officeart/2005/8/layout/hierarchy3"/>
    <dgm:cxn modelId="{5B50448E-CCFF-448D-95E3-74675776A1F1}" type="presParOf" srcId="{EA377334-B05C-461C-ADF6-A5F634214F31}" destId="{B77C6089-740E-487B-ADB8-40A5C986AB80}" srcOrd="0" destOrd="0" presId="urn:microsoft.com/office/officeart/2005/8/layout/hierarchy3"/>
    <dgm:cxn modelId="{CE1AC44D-3B92-4982-B171-60E39BD75E7A}" type="presParOf" srcId="{B77C6089-740E-487B-ADB8-40A5C986AB80}" destId="{1DF8CB5C-15D7-4BA2-B03A-DE077275B98F}" srcOrd="0" destOrd="0" presId="urn:microsoft.com/office/officeart/2005/8/layout/hierarchy3"/>
    <dgm:cxn modelId="{0FDB04CA-F737-4B8A-A645-91DE6D355F60}" type="presParOf" srcId="{B77C6089-740E-487B-ADB8-40A5C986AB80}" destId="{685CC34E-F20A-4EC1-9535-7ECC29CBCE50}" srcOrd="1" destOrd="0" presId="urn:microsoft.com/office/officeart/2005/8/layout/hierarchy3"/>
    <dgm:cxn modelId="{C4977FDC-25F7-4854-8A01-12F58B81A28A}" type="presParOf" srcId="{EA377334-B05C-461C-ADF6-A5F634214F31}" destId="{45355B94-B703-4450-97DA-FEE4AA54CD09}" srcOrd="1" destOrd="0" presId="urn:microsoft.com/office/officeart/2005/8/layout/hierarchy3"/>
    <dgm:cxn modelId="{2B959B7E-5093-4815-BAC7-89A74EFB0E6F}" type="presParOf" srcId="{45355B94-B703-4450-97DA-FEE4AA54CD09}" destId="{B0BD0376-778F-4A4C-B035-E6853F40D4BB}" srcOrd="0" destOrd="0" presId="urn:microsoft.com/office/officeart/2005/8/layout/hierarchy3"/>
    <dgm:cxn modelId="{6B9D8546-C528-4315-87E1-4AAFDA7EDFD1}" type="presParOf" srcId="{45355B94-B703-4450-97DA-FEE4AA54CD09}" destId="{5D21EB67-0B69-4AF3-86A9-0CDF6C1FA613}" srcOrd="1" destOrd="0" presId="urn:microsoft.com/office/officeart/2005/8/layout/hierarchy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6FCE08F-E696-4C14-9830-94CDC0CA4E62}" type="doc">
      <dgm:prSet loTypeId="urn:microsoft.com/office/officeart/2005/8/layout/hList1" loCatId="list" qsTypeId="urn:microsoft.com/office/officeart/2005/8/quickstyle/simple1" qsCatId="simple" csTypeId="urn:microsoft.com/office/officeart/2005/8/colors/accent6_2" csCatId="accent6" phldr="1"/>
      <dgm:spPr/>
      <dgm:t>
        <a:bodyPr/>
        <a:lstStyle/>
        <a:p>
          <a:endParaRPr lang="en-GB"/>
        </a:p>
      </dgm:t>
    </dgm:pt>
    <dgm:pt modelId="{296BB9F7-8981-4A3E-AE2E-5EBC0E178D4C}">
      <dgm:prSet phldrT="[Text]" phldr="0"/>
      <dgm:spPr/>
      <dgm:t>
        <a:bodyPr/>
        <a:lstStyle/>
        <a:p>
          <a:r>
            <a:rPr lang="en-GB" b="1" dirty="0"/>
            <a:t>Key Actionable Insights</a:t>
          </a:r>
        </a:p>
      </dgm:t>
    </dgm:pt>
    <dgm:pt modelId="{095AB615-DB63-4378-A001-FB500175004D}" type="parTrans" cxnId="{CA53BE28-40EC-4C0F-B2E1-6BE99CDA1AF4}">
      <dgm:prSet/>
      <dgm:spPr/>
      <dgm:t>
        <a:bodyPr/>
        <a:lstStyle/>
        <a:p>
          <a:endParaRPr lang="en-GB"/>
        </a:p>
      </dgm:t>
    </dgm:pt>
    <dgm:pt modelId="{2FB5E0EB-EF32-4615-8B1E-9E08B3575400}" type="sibTrans" cxnId="{CA53BE28-40EC-4C0F-B2E1-6BE99CDA1AF4}">
      <dgm:prSet/>
      <dgm:spPr/>
      <dgm:t>
        <a:bodyPr/>
        <a:lstStyle/>
        <a:p>
          <a:endParaRPr lang="en-GB"/>
        </a:p>
      </dgm:t>
    </dgm:pt>
    <dgm:pt modelId="{45BE8A01-8578-4D8F-AF28-118039667963}">
      <dgm:prSet phldrT="[Text]" phldr="0"/>
      <dgm:spPr/>
      <dgm:t>
        <a:bodyPr/>
        <a:lstStyle/>
        <a:p>
          <a:r>
            <a:rPr lang="en-GB" dirty="0"/>
            <a:t>Prioritise </a:t>
          </a:r>
          <a:r>
            <a:rPr lang="en-GB" b="1" dirty="0"/>
            <a:t>land-for-land restitution </a:t>
          </a:r>
          <a:r>
            <a:rPr lang="en-GB" b="0" dirty="0"/>
            <a:t>over cash-only compensation.</a:t>
          </a:r>
          <a:endParaRPr lang="en-GB" dirty="0"/>
        </a:p>
      </dgm:t>
    </dgm:pt>
    <dgm:pt modelId="{7BD4BEFA-3EB4-4C91-9329-32AB651DC631}" type="parTrans" cxnId="{F86BA365-16D4-4531-8A56-4FB3CC39C324}">
      <dgm:prSet/>
      <dgm:spPr/>
      <dgm:t>
        <a:bodyPr/>
        <a:lstStyle/>
        <a:p>
          <a:endParaRPr lang="en-GB"/>
        </a:p>
      </dgm:t>
    </dgm:pt>
    <dgm:pt modelId="{8B7F3710-2402-41F4-8EAE-4969CF2C3D79}" type="sibTrans" cxnId="{F86BA365-16D4-4531-8A56-4FB3CC39C324}">
      <dgm:prSet/>
      <dgm:spPr/>
      <dgm:t>
        <a:bodyPr/>
        <a:lstStyle/>
        <a:p>
          <a:endParaRPr lang="en-GB"/>
        </a:p>
      </dgm:t>
    </dgm:pt>
    <dgm:pt modelId="{5DD26AA4-E1B7-4CD5-B3A5-EDF44C957790}">
      <dgm:prSet phldrT="[Text]" phldr="0"/>
      <dgm:spPr/>
      <dgm:t>
        <a:bodyPr/>
        <a:lstStyle/>
        <a:p>
          <a:r>
            <a:rPr lang="en-GB" dirty="0"/>
            <a:t>Ensure displacement </a:t>
          </a:r>
          <a:r>
            <a:rPr lang="en-GB" b="1" dirty="0"/>
            <a:t>does not extinguish ancestral rights.</a:t>
          </a:r>
          <a:endParaRPr lang="en-GB" dirty="0"/>
        </a:p>
      </dgm:t>
    </dgm:pt>
    <dgm:pt modelId="{00476365-5691-41B9-AEA4-1C93EBEADD7A}" type="parTrans" cxnId="{7D51AB05-1BC7-4E42-B71E-4E6953B89838}">
      <dgm:prSet/>
      <dgm:spPr/>
      <dgm:t>
        <a:bodyPr/>
        <a:lstStyle/>
        <a:p>
          <a:endParaRPr lang="en-GB"/>
        </a:p>
      </dgm:t>
    </dgm:pt>
    <dgm:pt modelId="{A1F9459B-AD23-49AA-BDF5-D73581E31244}" type="sibTrans" cxnId="{7D51AB05-1BC7-4E42-B71E-4E6953B89838}">
      <dgm:prSet/>
      <dgm:spPr/>
      <dgm:t>
        <a:bodyPr/>
        <a:lstStyle/>
        <a:p>
          <a:endParaRPr lang="en-GB"/>
        </a:p>
      </dgm:t>
    </dgm:pt>
    <dgm:pt modelId="{7D1E4E04-3EAF-4B5A-BEBF-E2B4C066340D}">
      <dgm:prSet phldrT="[Text]" phldr="0"/>
      <dgm:spPr/>
      <dgm:t>
        <a:bodyPr/>
        <a:lstStyle/>
        <a:p>
          <a:r>
            <a:rPr lang="en-GB" b="0" dirty="0"/>
            <a:t>Grant statutory legitimacy to </a:t>
          </a:r>
          <a:r>
            <a:rPr lang="en-GB" b="1" dirty="0"/>
            <a:t>communal land rights.</a:t>
          </a:r>
          <a:endParaRPr lang="en-GB" b="0" dirty="0"/>
        </a:p>
      </dgm:t>
    </dgm:pt>
    <dgm:pt modelId="{0EF3B91C-9CE5-453C-A666-AB533DFB2D18}" type="parTrans" cxnId="{DDCDCC1E-6098-4E8C-9860-A926DA1F8C69}">
      <dgm:prSet/>
      <dgm:spPr/>
      <dgm:t>
        <a:bodyPr/>
        <a:lstStyle/>
        <a:p>
          <a:endParaRPr lang="en-GB"/>
        </a:p>
      </dgm:t>
    </dgm:pt>
    <dgm:pt modelId="{DF72E4B1-D920-4D54-A390-D9DAEEDCE9DC}" type="sibTrans" cxnId="{DDCDCC1E-6098-4E8C-9860-A926DA1F8C69}">
      <dgm:prSet/>
      <dgm:spPr/>
      <dgm:t>
        <a:bodyPr/>
        <a:lstStyle/>
        <a:p>
          <a:endParaRPr lang="en-GB"/>
        </a:p>
      </dgm:t>
    </dgm:pt>
    <dgm:pt modelId="{B00B30F3-6688-47DB-BE35-E613F34A364B}">
      <dgm:prSet phldrT="[Text]" phldr="0"/>
      <dgm:spPr/>
      <dgm:t>
        <a:bodyPr/>
        <a:lstStyle/>
        <a:p>
          <a:r>
            <a:rPr lang="en-GB" dirty="0"/>
            <a:t>Frame restitution as </a:t>
          </a:r>
          <a:r>
            <a:rPr lang="en-GB" b="1" dirty="0"/>
            <a:t>a legal right, </a:t>
          </a:r>
          <a:r>
            <a:rPr lang="en-GB" b="0" dirty="0"/>
            <a:t>not a relief measure.</a:t>
          </a:r>
          <a:r>
            <a:rPr lang="en-GB" dirty="0"/>
            <a:t> </a:t>
          </a:r>
        </a:p>
      </dgm:t>
    </dgm:pt>
    <dgm:pt modelId="{BCFD859C-19E4-4F8D-B121-6ADCF8C3EA6B}" type="parTrans" cxnId="{17C251F4-423A-4184-B15B-7B643572E910}">
      <dgm:prSet/>
      <dgm:spPr/>
      <dgm:t>
        <a:bodyPr/>
        <a:lstStyle/>
        <a:p>
          <a:endParaRPr lang="en-GB"/>
        </a:p>
      </dgm:t>
    </dgm:pt>
    <dgm:pt modelId="{8B66ADD6-CE2C-4A8E-9D0E-975C0718AE84}" type="sibTrans" cxnId="{17C251F4-423A-4184-B15B-7B643572E910}">
      <dgm:prSet/>
      <dgm:spPr/>
      <dgm:t>
        <a:bodyPr/>
        <a:lstStyle/>
        <a:p>
          <a:endParaRPr lang="en-GB"/>
        </a:p>
      </dgm:t>
    </dgm:pt>
    <dgm:pt modelId="{559DE21D-F53B-49A8-90C3-7D6CC61EFC34}">
      <dgm:prSet phldrT="[Text]" phldr="0"/>
      <dgm:spPr/>
      <dgm:t>
        <a:bodyPr/>
        <a:lstStyle/>
        <a:p>
          <a:r>
            <a:rPr lang="en-GB" b="0" dirty="0"/>
            <a:t>Strengthen enforcement through </a:t>
          </a:r>
          <a:r>
            <a:rPr lang="en-GB" b="1" dirty="0"/>
            <a:t>institutional restitution mechanisms – </a:t>
          </a:r>
          <a:r>
            <a:rPr lang="en-GB" b="0"/>
            <a:t>land restitution tribunal or commission.</a:t>
          </a:r>
          <a:endParaRPr lang="en-GB" b="0" dirty="0"/>
        </a:p>
      </dgm:t>
    </dgm:pt>
    <dgm:pt modelId="{9D9EBF6C-69F2-4770-A7E4-29852383D9D9}" type="parTrans" cxnId="{42CD2042-9223-4AA2-A584-BD84CE2DD490}">
      <dgm:prSet/>
      <dgm:spPr/>
      <dgm:t>
        <a:bodyPr/>
        <a:lstStyle/>
        <a:p>
          <a:endParaRPr lang="en-GB"/>
        </a:p>
      </dgm:t>
    </dgm:pt>
    <dgm:pt modelId="{5769FD38-F703-4278-83D2-DF6AC9FC39DF}" type="sibTrans" cxnId="{42CD2042-9223-4AA2-A584-BD84CE2DD490}">
      <dgm:prSet/>
      <dgm:spPr/>
      <dgm:t>
        <a:bodyPr/>
        <a:lstStyle/>
        <a:p>
          <a:endParaRPr lang="en-GB"/>
        </a:p>
      </dgm:t>
    </dgm:pt>
    <dgm:pt modelId="{43BFC3DD-2582-43D9-9EFF-4428778BAA30}" type="pres">
      <dgm:prSet presAssocID="{B6FCE08F-E696-4C14-9830-94CDC0CA4E62}" presName="Name0" presStyleCnt="0">
        <dgm:presLayoutVars>
          <dgm:dir/>
          <dgm:animLvl val="lvl"/>
          <dgm:resizeHandles val="exact"/>
        </dgm:presLayoutVars>
      </dgm:prSet>
      <dgm:spPr/>
    </dgm:pt>
    <dgm:pt modelId="{30F9D4BB-FC0F-4DAD-A9FB-673926CDBA71}" type="pres">
      <dgm:prSet presAssocID="{296BB9F7-8981-4A3E-AE2E-5EBC0E178D4C}" presName="composite" presStyleCnt="0"/>
      <dgm:spPr/>
    </dgm:pt>
    <dgm:pt modelId="{E892C5B7-5134-4D51-9FD8-0F151D0CC615}" type="pres">
      <dgm:prSet presAssocID="{296BB9F7-8981-4A3E-AE2E-5EBC0E178D4C}" presName="parTx" presStyleLbl="alignNode1" presStyleIdx="0" presStyleCnt="1">
        <dgm:presLayoutVars>
          <dgm:chMax val="0"/>
          <dgm:chPref val="0"/>
          <dgm:bulletEnabled val="1"/>
        </dgm:presLayoutVars>
      </dgm:prSet>
      <dgm:spPr/>
    </dgm:pt>
    <dgm:pt modelId="{46949932-3F5F-4B69-AF82-0089DDB1DEB3}" type="pres">
      <dgm:prSet presAssocID="{296BB9F7-8981-4A3E-AE2E-5EBC0E178D4C}" presName="desTx" presStyleLbl="alignAccFollowNode1" presStyleIdx="0" presStyleCnt="1">
        <dgm:presLayoutVars>
          <dgm:bulletEnabled val="1"/>
        </dgm:presLayoutVars>
      </dgm:prSet>
      <dgm:spPr/>
    </dgm:pt>
  </dgm:ptLst>
  <dgm:cxnLst>
    <dgm:cxn modelId="{7D51AB05-1BC7-4E42-B71E-4E6953B89838}" srcId="{296BB9F7-8981-4A3E-AE2E-5EBC0E178D4C}" destId="{5DD26AA4-E1B7-4CD5-B3A5-EDF44C957790}" srcOrd="1" destOrd="0" parTransId="{00476365-5691-41B9-AEA4-1C93EBEADD7A}" sibTransId="{A1F9459B-AD23-49AA-BDF5-D73581E31244}"/>
    <dgm:cxn modelId="{DDCDCC1E-6098-4E8C-9860-A926DA1F8C69}" srcId="{296BB9F7-8981-4A3E-AE2E-5EBC0E178D4C}" destId="{7D1E4E04-3EAF-4B5A-BEBF-E2B4C066340D}" srcOrd="3" destOrd="0" parTransId="{0EF3B91C-9CE5-453C-A666-AB533DFB2D18}" sibTransId="{DF72E4B1-D920-4D54-A390-D9DAEEDCE9DC}"/>
    <dgm:cxn modelId="{CA53BE28-40EC-4C0F-B2E1-6BE99CDA1AF4}" srcId="{B6FCE08F-E696-4C14-9830-94CDC0CA4E62}" destId="{296BB9F7-8981-4A3E-AE2E-5EBC0E178D4C}" srcOrd="0" destOrd="0" parTransId="{095AB615-DB63-4378-A001-FB500175004D}" sibTransId="{2FB5E0EB-EF32-4615-8B1E-9E08B3575400}"/>
    <dgm:cxn modelId="{42CD2042-9223-4AA2-A584-BD84CE2DD490}" srcId="{296BB9F7-8981-4A3E-AE2E-5EBC0E178D4C}" destId="{559DE21D-F53B-49A8-90C3-7D6CC61EFC34}" srcOrd="4" destOrd="0" parTransId="{9D9EBF6C-69F2-4770-A7E4-29852383D9D9}" sibTransId="{5769FD38-F703-4278-83D2-DF6AC9FC39DF}"/>
    <dgm:cxn modelId="{98FD5363-22B0-49DF-9170-0147816FF344}" type="presOf" srcId="{5DD26AA4-E1B7-4CD5-B3A5-EDF44C957790}" destId="{46949932-3F5F-4B69-AF82-0089DDB1DEB3}" srcOrd="0" destOrd="1" presId="urn:microsoft.com/office/officeart/2005/8/layout/hList1"/>
    <dgm:cxn modelId="{F86BA365-16D4-4531-8A56-4FB3CC39C324}" srcId="{296BB9F7-8981-4A3E-AE2E-5EBC0E178D4C}" destId="{45BE8A01-8578-4D8F-AF28-118039667963}" srcOrd="0" destOrd="0" parTransId="{7BD4BEFA-3EB4-4C91-9329-32AB651DC631}" sibTransId="{8B7F3710-2402-41F4-8EAE-4969CF2C3D79}"/>
    <dgm:cxn modelId="{2ED4719B-914E-4B03-86DA-3CC13AB7F6DC}" type="presOf" srcId="{45BE8A01-8578-4D8F-AF28-118039667963}" destId="{46949932-3F5F-4B69-AF82-0089DDB1DEB3}" srcOrd="0" destOrd="0" presId="urn:microsoft.com/office/officeart/2005/8/layout/hList1"/>
    <dgm:cxn modelId="{8D3E3FA5-E9BF-4360-B81A-1959B81E5AF9}" type="presOf" srcId="{296BB9F7-8981-4A3E-AE2E-5EBC0E178D4C}" destId="{E892C5B7-5134-4D51-9FD8-0F151D0CC615}" srcOrd="0" destOrd="0" presId="urn:microsoft.com/office/officeart/2005/8/layout/hList1"/>
    <dgm:cxn modelId="{76B980C1-292F-45C1-A7C2-22BBC94ED519}" type="presOf" srcId="{7D1E4E04-3EAF-4B5A-BEBF-E2B4C066340D}" destId="{46949932-3F5F-4B69-AF82-0089DDB1DEB3}" srcOrd="0" destOrd="3" presId="urn:microsoft.com/office/officeart/2005/8/layout/hList1"/>
    <dgm:cxn modelId="{92DCE8D5-9313-4C39-885B-9A23E2C35274}" type="presOf" srcId="{559DE21D-F53B-49A8-90C3-7D6CC61EFC34}" destId="{46949932-3F5F-4B69-AF82-0089DDB1DEB3}" srcOrd="0" destOrd="4" presId="urn:microsoft.com/office/officeart/2005/8/layout/hList1"/>
    <dgm:cxn modelId="{9BA0E8DC-87FE-4F05-A442-88E6422FC80A}" type="presOf" srcId="{B00B30F3-6688-47DB-BE35-E613F34A364B}" destId="{46949932-3F5F-4B69-AF82-0089DDB1DEB3}" srcOrd="0" destOrd="2" presId="urn:microsoft.com/office/officeart/2005/8/layout/hList1"/>
    <dgm:cxn modelId="{17C251F4-423A-4184-B15B-7B643572E910}" srcId="{296BB9F7-8981-4A3E-AE2E-5EBC0E178D4C}" destId="{B00B30F3-6688-47DB-BE35-E613F34A364B}" srcOrd="2" destOrd="0" parTransId="{BCFD859C-19E4-4F8D-B121-6ADCF8C3EA6B}" sibTransId="{8B66ADD6-CE2C-4A8E-9D0E-975C0718AE84}"/>
    <dgm:cxn modelId="{243BB5FD-1B1F-4319-8F64-5A26286D3AD2}" type="presOf" srcId="{B6FCE08F-E696-4C14-9830-94CDC0CA4E62}" destId="{43BFC3DD-2582-43D9-9EFF-4428778BAA30}" srcOrd="0" destOrd="0" presId="urn:microsoft.com/office/officeart/2005/8/layout/hList1"/>
    <dgm:cxn modelId="{062A43CE-8703-4B9E-9A4F-508B12490496}" type="presParOf" srcId="{43BFC3DD-2582-43D9-9EFF-4428778BAA30}" destId="{30F9D4BB-FC0F-4DAD-A9FB-673926CDBA71}" srcOrd="0" destOrd="0" presId="urn:microsoft.com/office/officeart/2005/8/layout/hList1"/>
    <dgm:cxn modelId="{0A0983A5-5903-443A-8F4B-2E5FD8AC9661}" type="presParOf" srcId="{30F9D4BB-FC0F-4DAD-A9FB-673926CDBA71}" destId="{E892C5B7-5134-4D51-9FD8-0F151D0CC615}" srcOrd="0" destOrd="0" presId="urn:microsoft.com/office/officeart/2005/8/layout/hList1"/>
    <dgm:cxn modelId="{F21EB149-6C50-4523-BFAE-47538C40EC92}" type="presParOf" srcId="{30F9D4BB-FC0F-4DAD-A9FB-673926CDBA71}" destId="{46949932-3F5F-4B69-AF82-0089DDB1DEB3}" srcOrd="1" destOrd="0" presId="urn:microsoft.com/office/officeart/2005/8/layout/hList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E1DB402C-36D8-4E70-BF74-071D296EFE4D}" type="doc">
      <dgm:prSet loTypeId="urn:microsoft.com/office/officeart/2008/layout/VerticalCurvedList" loCatId="list" qsTypeId="urn:microsoft.com/office/officeart/2005/8/quickstyle/simple1" qsCatId="simple" csTypeId="urn:microsoft.com/office/officeart/2005/8/colors/accent6_2" csCatId="accent6" phldr="1"/>
      <dgm:spPr/>
      <dgm:t>
        <a:bodyPr/>
        <a:lstStyle/>
        <a:p>
          <a:endParaRPr lang="en-GB"/>
        </a:p>
      </dgm:t>
    </dgm:pt>
    <dgm:pt modelId="{CA72F1FA-AEEE-4D9B-9FC6-EEBF4BBD98B0}">
      <dgm:prSet phldrT="[Text]" custT="1"/>
      <dgm:spPr/>
      <dgm:t>
        <a:bodyPr/>
        <a:lstStyle/>
        <a:p>
          <a:r>
            <a:rPr lang="en-GB" sz="2000" noProof="0" dirty="0">
              <a:latin typeface="+mn-lt"/>
            </a:rPr>
            <a:t>The crisis in Plateau State is a profound question of justice.</a:t>
          </a:r>
          <a:endParaRPr lang="en-GB" sz="2000" dirty="0"/>
        </a:p>
      </dgm:t>
    </dgm:pt>
    <dgm:pt modelId="{16DA3330-798A-4A62-968B-C74A06458B43}" type="parTrans" cxnId="{E13E6D47-8A42-4275-8084-DE11DBBD8CC6}">
      <dgm:prSet/>
      <dgm:spPr/>
      <dgm:t>
        <a:bodyPr/>
        <a:lstStyle/>
        <a:p>
          <a:endParaRPr lang="en-GB"/>
        </a:p>
      </dgm:t>
    </dgm:pt>
    <dgm:pt modelId="{033DC41A-CED0-4B99-81A8-F198D95CD8FB}" type="sibTrans" cxnId="{E13E6D47-8A42-4275-8084-DE11DBBD8CC6}">
      <dgm:prSet/>
      <dgm:spPr/>
      <dgm:t>
        <a:bodyPr/>
        <a:lstStyle/>
        <a:p>
          <a:endParaRPr lang="en-GB"/>
        </a:p>
      </dgm:t>
    </dgm:pt>
    <dgm:pt modelId="{BD807803-87E4-43E9-94CB-17DB102F2829}">
      <dgm:prSet phldrT="[Text]" phldr="0" custT="1"/>
      <dgm:spPr/>
      <dgm:t>
        <a:bodyPr/>
        <a:lstStyle/>
        <a:p>
          <a:r>
            <a:rPr lang="en-GB" sz="2000" noProof="0" dirty="0">
              <a:latin typeface="+mn-lt"/>
            </a:rPr>
            <a:t>In </a:t>
          </a:r>
          <a:r>
            <a:rPr lang="en-GB" sz="2000" noProof="0" dirty="0" err="1">
              <a:latin typeface="+mn-lt"/>
            </a:rPr>
            <a:t>Bokkos</a:t>
          </a:r>
          <a:r>
            <a:rPr lang="en-GB" sz="2000" noProof="0" dirty="0">
              <a:latin typeface="+mn-lt"/>
            </a:rPr>
            <a:t>, Mangu, Riyom, and Barkin Ladi, violent invasions have led to the seizure and renaming of ancestral communities, displacing tens of thousands and erasing cultural identities.</a:t>
          </a:r>
          <a:endParaRPr lang="en-GB" sz="2000" dirty="0"/>
        </a:p>
      </dgm:t>
    </dgm:pt>
    <dgm:pt modelId="{B03E1E46-2316-4711-BD64-B7D84E409AC0}" type="parTrans" cxnId="{E8A7275B-6A87-406C-A92E-4D17451B94E0}">
      <dgm:prSet/>
      <dgm:spPr/>
      <dgm:t>
        <a:bodyPr/>
        <a:lstStyle/>
        <a:p>
          <a:endParaRPr lang="en-GB"/>
        </a:p>
      </dgm:t>
    </dgm:pt>
    <dgm:pt modelId="{4ED1E3EA-1F3A-44CC-815E-27C5D0187B8B}" type="sibTrans" cxnId="{E8A7275B-6A87-406C-A92E-4D17451B94E0}">
      <dgm:prSet/>
      <dgm:spPr/>
      <dgm:t>
        <a:bodyPr/>
        <a:lstStyle/>
        <a:p>
          <a:endParaRPr lang="en-GB"/>
        </a:p>
      </dgm:t>
    </dgm:pt>
    <dgm:pt modelId="{67ABD958-0691-4A5E-8FF3-687A0A583371}">
      <dgm:prSet phldrT="[Text]" phldr="0" custT="1"/>
      <dgm:spPr/>
      <dgm:t>
        <a:bodyPr/>
        <a:lstStyle/>
        <a:p>
          <a:r>
            <a:rPr lang="en-GB" sz="1800" noProof="0" dirty="0">
              <a:latin typeface="+mn-lt"/>
            </a:rPr>
            <a:t>The persistence of this crisis underscores the failure of Nigeria’s existing frameworks—most notably the Land Use Act (1978) and the 1999 Constitution—to protect vulnerable populations from dispossession.</a:t>
          </a:r>
          <a:endParaRPr lang="en-GB" sz="1800" dirty="0"/>
        </a:p>
      </dgm:t>
    </dgm:pt>
    <dgm:pt modelId="{A5A1B246-2BEF-4C7B-89C6-90D13882B399}" type="parTrans" cxnId="{98150163-0F2D-452F-83DC-8B3406B768E2}">
      <dgm:prSet/>
      <dgm:spPr/>
      <dgm:t>
        <a:bodyPr/>
        <a:lstStyle/>
        <a:p>
          <a:endParaRPr lang="en-GB"/>
        </a:p>
      </dgm:t>
    </dgm:pt>
    <dgm:pt modelId="{288A0672-674D-46A4-BA89-0408C3B6FF0B}" type="sibTrans" cxnId="{98150163-0F2D-452F-83DC-8B3406B768E2}">
      <dgm:prSet/>
      <dgm:spPr/>
      <dgm:t>
        <a:bodyPr/>
        <a:lstStyle/>
        <a:p>
          <a:endParaRPr lang="en-GB"/>
        </a:p>
      </dgm:t>
    </dgm:pt>
    <dgm:pt modelId="{613B6D63-DA88-4E90-9012-D7998C5713EC}">
      <dgm:prSet phldrT="[Text]" phldr="0" custT="1"/>
      <dgm:spPr/>
      <dgm:t>
        <a:bodyPr/>
        <a:lstStyle/>
        <a:p>
          <a:r>
            <a:rPr lang="en-GB" sz="2000" noProof="0" dirty="0">
              <a:latin typeface="+mn-lt"/>
            </a:rPr>
            <a:t>The Plateau State Anti-Land Grabbing Law (2020) represents an important recognition of the problem, yet its weak enforcement highlights the gap between law and lived realities.</a:t>
          </a:r>
          <a:endParaRPr lang="en-GB" sz="2000" dirty="0"/>
        </a:p>
      </dgm:t>
    </dgm:pt>
    <dgm:pt modelId="{4D4AE7F8-96B3-4949-844A-94ED513E7306}" type="parTrans" cxnId="{D45FD971-022B-44BD-A9A1-CC4987957CF4}">
      <dgm:prSet/>
      <dgm:spPr/>
      <dgm:t>
        <a:bodyPr/>
        <a:lstStyle/>
        <a:p>
          <a:endParaRPr lang="en-GB"/>
        </a:p>
      </dgm:t>
    </dgm:pt>
    <dgm:pt modelId="{0765324B-AC84-411D-8113-1EA09A4D1381}" type="sibTrans" cxnId="{D45FD971-022B-44BD-A9A1-CC4987957CF4}">
      <dgm:prSet/>
      <dgm:spPr/>
      <dgm:t>
        <a:bodyPr/>
        <a:lstStyle/>
        <a:p>
          <a:endParaRPr lang="en-GB"/>
        </a:p>
      </dgm:t>
    </dgm:pt>
    <dgm:pt modelId="{2CC83958-172A-4883-9A7E-B1E8F94F7F62}">
      <dgm:prSet phldrT="[Text]" phldr="0" custT="1"/>
      <dgm:spPr/>
      <dgm:t>
        <a:bodyPr/>
        <a:lstStyle/>
        <a:p>
          <a:r>
            <a:rPr lang="en-GB" sz="2000" noProof="0" dirty="0">
              <a:latin typeface="+mn-lt"/>
            </a:rPr>
            <a:t>A durable solution requires a fundamental shift from reactive security to a proactive, system-oriented strategy focused on land justice and reparations.</a:t>
          </a:r>
          <a:endParaRPr lang="en-GB" sz="2000" dirty="0"/>
        </a:p>
      </dgm:t>
    </dgm:pt>
    <dgm:pt modelId="{E3AD8947-0672-48ED-BF25-53FB3BCC130C}" type="parTrans" cxnId="{9B1A7A87-0F8F-4AC1-9BB7-1C61B2625258}">
      <dgm:prSet/>
      <dgm:spPr/>
      <dgm:t>
        <a:bodyPr/>
        <a:lstStyle/>
        <a:p>
          <a:endParaRPr lang="en-GB"/>
        </a:p>
      </dgm:t>
    </dgm:pt>
    <dgm:pt modelId="{10EF0D8F-8941-4D7E-9B9B-593F8C4FF835}" type="sibTrans" cxnId="{9B1A7A87-0F8F-4AC1-9BB7-1C61B2625258}">
      <dgm:prSet/>
      <dgm:spPr/>
      <dgm:t>
        <a:bodyPr/>
        <a:lstStyle/>
        <a:p>
          <a:endParaRPr lang="en-GB"/>
        </a:p>
      </dgm:t>
    </dgm:pt>
    <dgm:pt modelId="{45A0AB1D-68A2-4455-A25F-4C67C04E3D10}">
      <dgm:prSet phldrT="[Text]" phldr="0" custT="1"/>
      <dgm:spPr/>
      <dgm:t>
        <a:bodyPr/>
        <a:lstStyle/>
        <a:p>
          <a:r>
            <a:rPr lang="en-GB" sz="2000" noProof="0" dirty="0">
              <a:latin typeface="+mn-lt"/>
            </a:rPr>
            <a:t>Without confronting the land question, displacement will persist, development will falter, and peace will remain elusive.</a:t>
          </a:r>
          <a:endParaRPr lang="en-GB" sz="2000" dirty="0"/>
        </a:p>
      </dgm:t>
    </dgm:pt>
    <dgm:pt modelId="{E4D5EBF2-B6F3-44DD-8C29-E6CE4E74A3BE}" type="parTrans" cxnId="{E3A314A5-7B9C-4C26-9EE4-BC1D21A7FE6C}">
      <dgm:prSet/>
      <dgm:spPr/>
      <dgm:t>
        <a:bodyPr/>
        <a:lstStyle/>
        <a:p>
          <a:endParaRPr lang="en-GB"/>
        </a:p>
      </dgm:t>
    </dgm:pt>
    <dgm:pt modelId="{503AD8E9-96EB-4AAE-A685-A06094DB39B9}" type="sibTrans" cxnId="{E3A314A5-7B9C-4C26-9EE4-BC1D21A7FE6C}">
      <dgm:prSet/>
      <dgm:spPr/>
      <dgm:t>
        <a:bodyPr/>
        <a:lstStyle/>
        <a:p>
          <a:endParaRPr lang="en-GB"/>
        </a:p>
      </dgm:t>
    </dgm:pt>
    <dgm:pt modelId="{EDE2EE1E-BF03-4B61-A022-B047E6F2EF69}" type="pres">
      <dgm:prSet presAssocID="{E1DB402C-36D8-4E70-BF74-071D296EFE4D}" presName="Name0" presStyleCnt="0">
        <dgm:presLayoutVars>
          <dgm:chMax val="7"/>
          <dgm:chPref val="7"/>
          <dgm:dir/>
        </dgm:presLayoutVars>
      </dgm:prSet>
      <dgm:spPr/>
    </dgm:pt>
    <dgm:pt modelId="{552E0A99-B801-44CD-8E4A-DCABA85DBF1D}" type="pres">
      <dgm:prSet presAssocID="{E1DB402C-36D8-4E70-BF74-071D296EFE4D}" presName="Name1" presStyleCnt="0"/>
      <dgm:spPr/>
    </dgm:pt>
    <dgm:pt modelId="{3644F305-E93B-45DE-A43C-76EB0B321E78}" type="pres">
      <dgm:prSet presAssocID="{E1DB402C-36D8-4E70-BF74-071D296EFE4D}" presName="cycle" presStyleCnt="0"/>
      <dgm:spPr/>
    </dgm:pt>
    <dgm:pt modelId="{C481BCDE-02A7-4B69-834B-260ADFC25338}" type="pres">
      <dgm:prSet presAssocID="{E1DB402C-36D8-4E70-BF74-071D296EFE4D}" presName="srcNode" presStyleLbl="node1" presStyleIdx="0" presStyleCnt="6"/>
      <dgm:spPr/>
    </dgm:pt>
    <dgm:pt modelId="{11B08E04-9EAE-48CD-8684-F8057F42F9A0}" type="pres">
      <dgm:prSet presAssocID="{E1DB402C-36D8-4E70-BF74-071D296EFE4D}" presName="conn" presStyleLbl="parChTrans1D2" presStyleIdx="0" presStyleCnt="1"/>
      <dgm:spPr/>
    </dgm:pt>
    <dgm:pt modelId="{7909D11F-E174-4C87-982A-12E93C3FD91E}" type="pres">
      <dgm:prSet presAssocID="{E1DB402C-36D8-4E70-BF74-071D296EFE4D}" presName="extraNode" presStyleLbl="node1" presStyleIdx="0" presStyleCnt="6"/>
      <dgm:spPr/>
    </dgm:pt>
    <dgm:pt modelId="{6ABDA6AD-D43B-4F6B-9693-63B9B1478598}" type="pres">
      <dgm:prSet presAssocID="{E1DB402C-36D8-4E70-BF74-071D296EFE4D}" presName="dstNode" presStyleLbl="node1" presStyleIdx="0" presStyleCnt="6"/>
      <dgm:spPr/>
    </dgm:pt>
    <dgm:pt modelId="{349F86A5-F6A7-4779-BBE5-310267C7BCCE}" type="pres">
      <dgm:prSet presAssocID="{CA72F1FA-AEEE-4D9B-9FC6-EEBF4BBD98B0}" presName="text_1" presStyleLbl="node1" presStyleIdx="0" presStyleCnt="6" custScaleY="125097">
        <dgm:presLayoutVars>
          <dgm:bulletEnabled val="1"/>
        </dgm:presLayoutVars>
      </dgm:prSet>
      <dgm:spPr/>
    </dgm:pt>
    <dgm:pt modelId="{1A19906A-3CF2-4D7E-BB95-AFC8282A4ABD}" type="pres">
      <dgm:prSet presAssocID="{CA72F1FA-AEEE-4D9B-9FC6-EEBF4BBD98B0}" presName="accent_1" presStyleCnt="0"/>
      <dgm:spPr/>
    </dgm:pt>
    <dgm:pt modelId="{377D901E-677E-45C4-8F57-D94953F7EC1F}" type="pres">
      <dgm:prSet presAssocID="{CA72F1FA-AEEE-4D9B-9FC6-EEBF4BBD98B0}" presName="accentRepeatNode" presStyleLbl="solidFgAcc1" presStyleIdx="0" presStyleCnt="6"/>
      <dgm:spPr/>
    </dgm:pt>
    <dgm:pt modelId="{D248EF58-DE84-45B4-AA9E-7D66602E5EA4}" type="pres">
      <dgm:prSet presAssocID="{BD807803-87E4-43E9-94CB-17DB102F2829}" presName="text_2" presStyleLbl="node1" presStyleIdx="1" presStyleCnt="6" custScaleY="125097">
        <dgm:presLayoutVars>
          <dgm:bulletEnabled val="1"/>
        </dgm:presLayoutVars>
      </dgm:prSet>
      <dgm:spPr/>
    </dgm:pt>
    <dgm:pt modelId="{7AB744A5-B512-4E4E-B866-056ACC56EE8F}" type="pres">
      <dgm:prSet presAssocID="{BD807803-87E4-43E9-94CB-17DB102F2829}" presName="accent_2" presStyleCnt="0"/>
      <dgm:spPr/>
    </dgm:pt>
    <dgm:pt modelId="{44DD6D77-0089-4FFE-893D-E79AA54DD08D}" type="pres">
      <dgm:prSet presAssocID="{BD807803-87E4-43E9-94CB-17DB102F2829}" presName="accentRepeatNode" presStyleLbl="solidFgAcc1" presStyleIdx="1" presStyleCnt="6"/>
      <dgm:spPr/>
    </dgm:pt>
    <dgm:pt modelId="{7A2279EA-8ADF-45FA-A576-99BD39F02A31}" type="pres">
      <dgm:prSet presAssocID="{67ABD958-0691-4A5E-8FF3-687A0A583371}" presName="text_3" presStyleLbl="node1" presStyleIdx="2" presStyleCnt="6" custScaleY="125097">
        <dgm:presLayoutVars>
          <dgm:bulletEnabled val="1"/>
        </dgm:presLayoutVars>
      </dgm:prSet>
      <dgm:spPr/>
    </dgm:pt>
    <dgm:pt modelId="{DFBF97A3-DB30-48B3-ADE6-A41DCBBCCC54}" type="pres">
      <dgm:prSet presAssocID="{67ABD958-0691-4A5E-8FF3-687A0A583371}" presName="accent_3" presStyleCnt="0"/>
      <dgm:spPr/>
    </dgm:pt>
    <dgm:pt modelId="{66BE429F-64BC-4044-B1B8-42A38FAC3B1D}" type="pres">
      <dgm:prSet presAssocID="{67ABD958-0691-4A5E-8FF3-687A0A583371}" presName="accentRepeatNode" presStyleLbl="solidFgAcc1" presStyleIdx="2" presStyleCnt="6"/>
      <dgm:spPr/>
    </dgm:pt>
    <dgm:pt modelId="{8F6A65D3-176C-4A94-897C-828D3425A44C}" type="pres">
      <dgm:prSet presAssocID="{613B6D63-DA88-4E90-9012-D7998C5713EC}" presName="text_4" presStyleLbl="node1" presStyleIdx="3" presStyleCnt="6" custScaleY="125097">
        <dgm:presLayoutVars>
          <dgm:bulletEnabled val="1"/>
        </dgm:presLayoutVars>
      </dgm:prSet>
      <dgm:spPr/>
    </dgm:pt>
    <dgm:pt modelId="{5CC8CAB3-6EAB-4A5F-AC44-581A37F34919}" type="pres">
      <dgm:prSet presAssocID="{613B6D63-DA88-4E90-9012-D7998C5713EC}" presName="accent_4" presStyleCnt="0"/>
      <dgm:spPr/>
    </dgm:pt>
    <dgm:pt modelId="{278399D7-D3CB-4289-BD55-E4DBF78FF35A}" type="pres">
      <dgm:prSet presAssocID="{613B6D63-DA88-4E90-9012-D7998C5713EC}" presName="accentRepeatNode" presStyleLbl="solidFgAcc1" presStyleIdx="3" presStyleCnt="6"/>
      <dgm:spPr/>
    </dgm:pt>
    <dgm:pt modelId="{3ED0F64C-F3C5-4C57-B7D0-C1D41CC0B4DF}" type="pres">
      <dgm:prSet presAssocID="{2CC83958-172A-4883-9A7E-B1E8F94F7F62}" presName="text_5" presStyleLbl="node1" presStyleIdx="4" presStyleCnt="6" custScaleY="125097">
        <dgm:presLayoutVars>
          <dgm:bulletEnabled val="1"/>
        </dgm:presLayoutVars>
      </dgm:prSet>
      <dgm:spPr/>
    </dgm:pt>
    <dgm:pt modelId="{5B30D874-AD77-4EC7-A9FC-E561B757EF09}" type="pres">
      <dgm:prSet presAssocID="{2CC83958-172A-4883-9A7E-B1E8F94F7F62}" presName="accent_5" presStyleCnt="0"/>
      <dgm:spPr/>
    </dgm:pt>
    <dgm:pt modelId="{C2D8E256-BB09-40BD-9564-FDE9CB1A89DE}" type="pres">
      <dgm:prSet presAssocID="{2CC83958-172A-4883-9A7E-B1E8F94F7F62}" presName="accentRepeatNode" presStyleLbl="solidFgAcc1" presStyleIdx="4" presStyleCnt="6"/>
      <dgm:spPr/>
    </dgm:pt>
    <dgm:pt modelId="{5B39C0E3-A07D-440A-836B-DB1DB573DBCE}" type="pres">
      <dgm:prSet presAssocID="{45A0AB1D-68A2-4455-A25F-4C67C04E3D10}" presName="text_6" presStyleLbl="node1" presStyleIdx="5" presStyleCnt="6" custScaleY="125097">
        <dgm:presLayoutVars>
          <dgm:bulletEnabled val="1"/>
        </dgm:presLayoutVars>
      </dgm:prSet>
      <dgm:spPr/>
    </dgm:pt>
    <dgm:pt modelId="{A8C68A87-0E30-4863-82B2-4F2871B46071}" type="pres">
      <dgm:prSet presAssocID="{45A0AB1D-68A2-4455-A25F-4C67C04E3D10}" presName="accent_6" presStyleCnt="0"/>
      <dgm:spPr/>
    </dgm:pt>
    <dgm:pt modelId="{CA29B1A0-22C2-463D-BEA7-5A3A835A4A8A}" type="pres">
      <dgm:prSet presAssocID="{45A0AB1D-68A2-4455-A25F-4C67C04E3D10}" presName="accentRepeatNode" presStyleLbl="solidFgAcc1" presStyleIdx="5" presStyleCnt="6"/>
      <dgm:spPr/>
    </dgm:pt>
  </dgm:ptLst>
  <dgm:cxnLst>
    <dgm:cxn modelId="{897A510E-22E6-4026-90E4-3A84F14241CB}" type="presOf" srcId="{45A0AB1D-68A2-4455-A25F-4C67C04E3D10}" destId="{5B39C0E3-A07D-440A-836B-DB1DB573DBCE}" srcOrd="0" destOrd="0" presId="urn:microsoft.com/office/officeart/2008/layout/VerticalCurvedList"/>
    <dgm:cxn modelId="{E8A7275B-6A87-406C-A92E-4D17451B94E0}" srcId="{E1DB402C-36D8-4E70-BF74-071D296EFE4D}" destId="{BD807803-87E4-43E9-94CB-17DB102F2829}" srcOrd="1" destOrd="0" parTransId="{B03E1E46-2316-4711-BD64-B7D84E409AC0}" sibTransId="{4ED1E3EA-1F3A-44CC-815E-27C5D0187B8B}"/>
    <dgm:cxn modelId="{98150163-0F2D-452F-83DC-8B3406B768E2}" srcId="{E1DB402C-36D8-4E70-BF74-071D296EFE4D}" destId="{67ABD958-0691-4A5E-8FF3-687A0A583371}" srcOrd="2" destOrd="0" parTransId="{A5A1B246-2BEF-4C7B-89C6-90D13882B399}" sibTransId="{288A0672-674D-46A4-BA89-0408C3B6FF0B}"/>
    <dgm:cxn modelId="{17551667-98A3-4EDC-A1FB-42DABA47C797}" type="presOf" srcId="{033DC41A-CED0-4B99-81A8-F198D95CD8FB}" destId="{11B08E04-9EAE-48CD-8684-F8057F42F9A0}" srcOrd="0" destOrd="0" presId="urn:microsoft.com/office/officeart/2008/layout/VerticalCurvedList"/>
    <dgm:cxn modelId="{E13E6D47-8A42-4275-8084-DE11DBBD8CC6}" srcId="{E1DB402C-36D8-4E70-BF74-071D296EFE4D}" destId="{CA72F1FA-AEEE-4D9B-9FC6-EEBF4BBD98B0}" srcOrd="0" destOrd="0" parTransId="{16DA3330-798A-4A62-968B-C74A06458B43}" sibTransId="{033DC41A-CED0-4B99-81A8-F198D95CD8FB}"/>
    <dgm:cxn modelId="{D45FD971-022B-44BD-A9A1-CC4987957CF4}" srcId="{E1DB402C-36D8-4E70-BF74-071D296EFE4D}" destId="{613B6D63-DA88-4E90-9012-D7998C5713EC}" srcOrd="3" destOrd="0" parTransId="{4D4AE7F8-96B3-4949-844A-94ED513E7306}" sibTransId="{0765324B-AC84-411D-8113-1EA09A4D1381}"/>
    <dgm:cxn modelId="{9B1A7A87-0F8F-4AC1-9BB7-1C61B2625258}" srcId="{E1DB402C-36D8-4E70-BF74-071D296EFE4D}" destId="{2CC83958-172A-4883-9A7E-B1E8F94F7F62}" srcOrd="4" destOrd="0" parTransId="{E3AD8947-0672-48ED-BF25-53FB3BCC130C}" sibTransId="{10EF0D8F-8941-4D7E-9B9B-593F8C4FF835}"/>
    <dgm:cxn modelId="{2ABEEFA3-E923-4D82-8EC8-B66D2E4385D7}" type="presOf" srcId="{BD807803-87E4-43E9-94CB-17DB102F2829}" destId="{D248EF58-DE84-45B4-AA9E-7D66602E5EA4}" srcOrd="0" destOrd="0" presId="urn:microsoft.com/office/officeart/2008/layout/VerticalCurvedList"/>
    <dgm:cxn modelId="{E3A314A5-7B9C-4C26-9EE4-BC1D21A7FE6C}" srcId="{E1DB402C-36D8-4E70-BF74-071D296EFE4D}" destId="{45A0AB1D-68A2-4455-A25F-4C67C04E3D10}" srcOrd="5" destOrd="0" parTransId="{E4D5EBF2-B6F3-44DD-8C29-E6CE4E74A3BE}" sibTransId="{503AD8E9-96EB-4AAE-A685-A06094DB39B9}"/>
    <dgm:cxn modelId="{FCDCEFB3-A85C-4CB5-B6B6-A65AE7DAC114}" type="presOf" srcId="{2CC83958-172A-4883-9A7E-B1E8F94F7F62}" destId="{3ED0F64C-F3C5-4C57-B7D0-C1D41CC0B4DF}" srcOrd="0" destOrd="0" presId="urn:microsoft.com/office/officeart/2008/layout/VerticalCurvedList"/>
    <dgm:cxn modelId="{8C9605C1-5554-4E13-AB64-D15E36D50CF6}" type="presOf" srcId="{613B6D63-DA88-4E90-9012-D7998C5713EC}" destId="{8F6A65D3-176C-4A94-897C-828D3425A44C}" srcOrd="0" destOrd="0" presId="urn:microsoft.com/office/officeart/2008/layout/VerticalCurvedList"/>
    <dgm:cxn modelId="{8C149DC8-A3E3-4F9C-A136-8CDB5B5557A7}" type="presOf" srcId="{CA72F1FA-AEEE-4D9B-9FC6-EEBF4BBD98B0}" destId="{349F86A5-F6A7-4779-BBE5-310267C7BCCE}" srcOrd="0" destOrd="0" presId="urn:microsoft.com/office/officeart/2008/layout/VerticalCurvedList"/>
    <dgm:cxn modelId="{A9381CDB-0104-4272-A431-14BEAB976419}" type="presOf" srcId="{67ABD958-0691-4A5E-8FF3-687A0A583371}" destId="{7A2279EA-8ADF-45FA-A576-99BD39F02A31}" srcOrd="0" destOrd="0" presId="urn:microsoft.com/office/officeart/2008/layout/VerticalCurvedList"/>
    <dgm:cxn modelId="{E20C1FE1-C638-43E7-8B1D-9F1A0B9D8ACA}" type="presOf" srcId="{E1DB402C-36D8-4E70-BF74-071D296EFE4D}" destId="{EDE2EE1E-BF03-4B61-A022-B047E6F2EF69}" srcOrd="0" destOrd="0" presId="urn:microsoft.com/office/officeart/2008/layout/VerticalCurvedList"/>
    <dgm:cxn modelId="{29FB908C-A724-4183-BA51-7591EC3F183D}" type="presParOf" srcId="{EDE2EE1E-BF03-4B61-A022-B047E6F2EF69}" destId="{552E0A99-B801-44CD-8E4A-DCABA85DBF1D}" srcOrd="0" destOrd="0" presId="urn:microsoft.com/office/officeart/2008/layout/VerticalCurvedList"/>
    <dgm:cxn modelId="{9959C5C3-E8C4-41C5-AC74-34BBA454523A}" type="presParOf" srcId="{552E0A99-B801-44CD-8E4A-DCABA85DBF1D}" destId="{3644F305-E93B-45DE-A43C-76EB0B321E78}" srcOrd="0" destOrd="0" presId="urn:microsoft.com/office/officeart/2008/layout/VerticalCurvedList"/>
    <dgm:cxn modelId="{3997E4EB-B141-4B94-B5B6-589284F2221A}" type="presParOf" srcId="{3644F305-E93B-45DE-A43C-76EB0B321E78}" destId="{C481BCDE-02A7-4B69-834B-260ADFC25338}" srcOrd="0" destOrd="0" presId="urn:microsoft.com/office/officeart/2008/layout/VerticalCurvedList"/>
    <dgm:cxn modelId="{06A462BA-437D-43DE-A948-650398FF40A8}" type="presParOf" srcId="{3644F305-E93B-45DE-A43C-76EB0B321E78}" destId="{11B08E04-9EAE-48CD-8684-F8057F42F9A0}" srcOrd="1" destOrd="0" presId="urn:microsoft.com/office/officeart/2008/layout/VerticalCurvedList"/>
    <dgm:cxn modelId="{6B117B13-CF2D-43CB-A488-1F0DBEFAABAB}" type="presParOf" srcId="{3644F305-E93B-45DE-A43C-76EB0B321E78}" destId="{7909D11F-E174-4C87-982A-12E93C3FD91E}" srcOrd="2" destOrd="0" presId="urn:microsoft.com/office/officeart/2008/layout/VerticalCurvedList"/>
    <dgm:cxn modelId="{015F02BE-0961-4292-9380-20277C675643}" type="presParOf" srcId="{3644F305-E93B-45DE-A43C-76EB0B321E78}" destId="{6ABDA6AD-D43B-4F6B-9693-63B9B1478598}" srcOrd="3" destOrd="0" presId="urn:microsoft.com/office/officeart/2008/layout/VerticalCurvedList"/>
    <dgm:cxn modelId="{70329BF2-D70F-41B2-9D01-EC24046D44D4}" type="presParOf" srcId="{552E0A99-B801-44CD-8E4A-DCABA85DBF1D}" destId="{349F86A5-F6A7-4779-BBE5-310267C7BCCE}" srcOrd="1" destOrd="0" presId="urn:microsoft.com/office/officeart/2008/layout/VerticalCurvedList"/>
    <dgm:cxn modelId="{9B99D521-5718-4F2F-A707-697421208041}" type="presParOf" srcId="{552E0A99-B801-44CD-8E4A-DCABA85DBF1D}" destId="{1A19906A-3CF2-4D7E-BB95-AFC8282A4ABD}" srcOrd="2" destOrd="0" presId="urn:microsoft.com/office/officeart/2008/layout/VerticalCurvedList"/>
    <dgm:cxn modelId="{78B8E106-6715-4636-9E30-E40EA6DA077A}" type="presParOf" srcId="{1A19906A-3CF2-4D7E-BB95-AFC8282A4ABD}" destId="{377D901E-677E-45C4-8F57-D94953F7EC1F}" srcOrd="0" destOrd="0" presId="urn:microsoft.com/office/officeart/2008/layout/VerticalCurvedList"/>
    <dgm:cxn modelId="{4CAC1902-28DC-4F81-AD87-C804AFCA6323}" type="presParOf" srcId="{552E0A99-B801-44CD-8E4A-DCABA85DBF1D}" destId="{D248EF58-DE84-45B4-AA9E-7D66602E5EA4}" srcOrd="3" destOrd="0" presId="urn:microsoft.com/office/officeart/2008/layout/VerticalCurvedList"/>
    <dgm:cxn modelId="{3023178F-8669-4AE2-98E4-80BF86C4D64D}" type="presParOf" srcId="{552E0A99-B801-44CD-8E4A-DCABA85DBF1D}" destId="{7AB744A5-B512-4E4E-B866-056ACC56EE8F}" srcOrd="4" destOrd="0" presId="urn:microsoft.com/office/officeart/2008/layout/VerticalCurvedList"/>
    <dgm:cxn modelId="{12CDA0E4-3032-4CDD-B9EC-B2606988D9F7}" type="presParOf" srcId="{7AB744A5-B512-4E4E-B866-056ACC56EE8F}" destId="{44DD6D77-0089-4FFE-893D-E79AA54DD08D}" srcOrd="0" destOrd="0" presId="urn:microsoft.com/office/officeart/2008/layout/VerticalCurvedList"/>
    <dgm:cxn modelId="{A00A025F-DF92-472C-AA6A-076B5D1D1B16}" type="presParOf" srcId="{552E0A99-B801-44CD-8E4A-DCABA85DBF1D}" destId="{7A2279EA-8ADF-45FA-A576-99BD39F02A31}" srcOrd="5" destOrd="0" presId="urn:microsoft.com/office/officeart/2008/layout/VerticalCurvedList"/>
    <dgm:cxn modelId="{E234B324-4955-4E5F-B7A2-39B8FF8D46ED}" type="presParOf" srcId="{552E0A99-B801-44CD-8E4A-DCABA85DBF1D}" destId="{DFBF97A3-DB30-48B3-ADE6-A41DCBBCCC54}" srcOrd="6" destOrd="0" presId="urn:microsoft.com/office/officeart/2008/layout/VerticalCurvedList"/>
    <dgm:cxn modelId="{AC66CEC9-7270-463F-9F00-2E2F17CF470E}" type="presParOf" srcId="{DFBF97A3-DB30-48B3-ADE6-A41DCBBCCC54}" destId="{66BE429F-64BC-4044-B1B8-42A38FAC3B1D}" srcOrd="0" destOrd="0" presId="urn:microsoft.com/office/officeart/2008/layout/VerticalCurvedList"/>
    <dgm:cxn modelId="{3958AA33-7F73-40FB-BBB2-2D8CFB8B2F6B}" type="presParOf" srcId="{552E0A99-B801-44CD-8E4A-DCABA85DBF1D}" destId="{8F6A65D3-176C-4A94-897C-828D3425A44C}" srcOrd="7" destOrd="0" presId="urn:microsoft.com/office/officeart/2008/layout/VerticalCurvedList"/>
    <dgm:cxn modelId="{12384FA4-9602-4D57-AF8F-97B2E30C9CC1}" type="presParOf" srcId="{552E0A99-B801-44CD-8E4A-DCABA85DBF1D}" destId="{5CC8CAB3-6EAB-4A5F-AC44-581A37F34919}" srcOrd="8" destOrd="0" presId="urn:microsoft.com/office/officeart/2008/layout/VerticalCurvedList"/>
    <dgm:cxn modelId="{9759935C-CB6E-4F1A-9EAB-A3A5AF04A8FB}" type="presParOf" srcId="{5CC8CAB3-6EAB-4A5F-AC44-581A37F34919}" destId="{278399D7-D3CB-4289-BD55-E4DBF78FF35A}" srcOrd="0" destOrd="0" presId="urn:microsoft.com/office/officeart/2008/layout/VerticalCurvedList"/>
    <dgm:cxn modelId="{3A288B58-FABD-4449-BD01-2E3CBA416674}" type="presParOf" srcId="{552E0A99-B801-44CD-8E4A-DCABA85DBF1D}" destId="{3ED0F64C-F3C5-4C57-B7D0-C1D41CC0B4DF}" srcOrd="9" destOrd="0" presId="urn:microsoft.com/office/officeart/2008/layout/VerticalCurvedList"/>
    <dgm:cxn modelId="{4A5AEBFA-93D5-420D-AC7D-DB7C8213662B}" type="presParOf" srcId="{552E0A99-B801-44CD-8E4A-DCABA85DBF1D}" destId="{5B30D874-AD77-4EC7-A9FC-E561B757EF09}" srcOrd="10" destOrd="0" presId="urn:microsoft.com/office/officeart/2008/layout/VerticalCurvedList"/>
    <dgm:cxn modelId="{7C906116-0BC4-4959-A274-AE6792C0022E}" type="presParOf" srcId="{5B30D874-AD77-4EC7-A9FC-E561B757EF09}" destId="{C2D8E256-BB09-40BD-9564-FDE9CB1A89DE}" srcOrd="0" destOrd="0" presId="urn:microsoft.com/office/officeart/2008/layout/VerticalCurvedList"/>
    <dgm:cxn modelId="{6C4965A9-0184-4AA7-B20B-EE3A29B8053A}" type="presParOf" srcId="{552E0A99-B801-44CD-8E4A-DCABA85DBF1D}" destId="{5B39C0E3-A07D-440A-836B-DB1DB573DBCE}" srcOrd="11" destOrd="0" presId="urn:microsoft.com/office/officeart/2008/layout/VerticalCurvedList"/>
    <dgm:cxn modelId="{15DB06C1-B8B4-47F7-B960-31482A64508A}" type="presParOf" srcId="{552E0A99-B801-44CD-8E4A-DCABA85DBF1D}" destId="{A8C68A87-0E30-4863-82B2-4F2871B46071}" srcOrd="12" destOrd="0" presId="urn:microsoft.com/office/officeart/2008/layout/VerticalCurvedList"/>
    <dgm:cxn modelId="{F7336706-A7B8-4FC3-ACDB-2BC6B96E59FA}" type="presParOf" srcId="{A8C68A87-0E30-4863-82B2-4F2871B46071}" destId="{CA29B1A0-22C2-463D-BEA7-5A3A835A4A8A}"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5D3C355F-51D7-4885-AC32-C727F01BD232}" type="doc">
      <dgm:prSet loTypeId="urn:microsoft.com/office/officeart/2005/8/layout/vList6" loCatId="list" qsTypeId="urn:microsoft.com/office/officeart/2005/8/quickstyle/simple1" qsCatId="simple" csTypeId="urn:microsoft.com/office/officeart/2005/8/colors/accent6_2" csCatId="accent6" phldr="1"/>
      <dgm:spPr/>
      <dgm:t>
        <a:bodyPr/>
        <a:lstStyle/>
        <a:p>
          <a:endParaRPr lang="en-GB"/>
        </a:p>
      </dgm:t>
    </dgm:pt>
    <dgm:pt modelId="{BF0AFFBB-7C39-4228-A02B-D6E939691E6E}">
      <dgm:prSet phldrT="[Text]" phldr="0"/>
      <dgm:spPr/>
      <dgm:t>
        <a:bodyPr/>
        <a:lstStyle/>
        <a:p>
          <a:r>
            <a:rPr lang="en-GB" b="1" dirty="0"/>
            <a:t>Reforming the Foundational Legal Framework</a:t>
          </a:r>
        </a:p>
      </dgm:t>
    </dgm:pt>
    <dgm:pt modelId="{3CA42217-FE14-410D-B557-341FDF061E4D}" type="parTrans" cxnId="{61295134-E0B1-46EA-96BC-0BA2A6F8B376}">
      <dgm:prSet/>
      <dgm:spPr/>
      <dgm:t>
        <a:bodyPr/>
        <a:lstStyle/>
        <a:p>
          <a:endParaRPr lang="en-GB"/>
        </a:p>
      </dgm:t>
    </dgm:pt>
    <dgm:pt modelId="{4402E349-7431-4F28-B2A6-466930B9AEF3}" type="sibTrans" cxnId="{61295134-E0B1-46EA-96BC-0BA2A6F8B376}">
      <dgm:prSet/>
      <dgm:spPr/>
      <dgm:t>
        <a:bodyPr/>
        <a:lstStyle/>
        <a:p>
          <a:endParaRPr lang="en-GB"/>
        </a:p>
      </dgm:t>
    </dgm:pt>
    <dgm:pt modelId="{6D623DB1-91B2-4869-8111-441F71874F19}">
      <dgm:prSet phldrT="[Text]" phldr="0" custT="1"/>
      <dgm:spPr/>
      <dgm:t>
        <a:bodyPr/>
        <a:lstStyle/>
        <a:p>
          <a:r>
            <a:rPr lang="en-GB" sz="1600" dirty="0"/>
            <a:t>Amend or Remove the Land Use Act (1978) from the Constitution.</a:t>
          </a:r>
        </a:p>
      </dgm:t>
    </dgm:pt>
    <dgm:pt modelId="{66848E95-7976-4947-AA05-6B3348B74F53}" type="parTrans" cxnId="{C6324F8F-467D-4E0B-9E86-443F2A271877}">
      <dgm:prSet/>
      <dgm:spPr/>
      <dgm:t>
        <a:bodyPr/>
        <a:lstStyle/>
        <a:p>
          <a:endParaRPr lang="en-GB"/>
        </a:p>
      </dgm:t>
    </dgm:pt>
    <dgm:pt modelId="{31A9CDEF-7B97-4E2F-BD4C-709F1B14D3DB}" type="sibTrans" cxnId="{C6324F8F-467D-4E0B-9E86-443F2A271877}">
      <dgm:prSet/>
      <dgm:spPr/>
      <dgm:t>
        <a:bodyPr/>
        <a:lstStyle/>
        <a:p>
          <a:endParaRPr lang="en-GB"/>
        </a:p>
      </dgm:t>
    </dgm:pt>
    <dgm:pt modelId="{5B6E1D29-1F6A-4D05-ABFA-A50F5FDB6702}">
      <dgm:prSet phldrT="[Text]" phldr="0" custT="1"/>
      <dgm:spPr/>
      <dgm:t>
        <a:bodyPr/>
        <a:lstStyle/>
        <a:p>
          <a:r>
            <a:rPr lang="en-GB" sz="1600" dirty="0"/>
            <a:t>Strengthen the Plateau State Anti-Land Grabbing Law (2020).</a:t>
          </a:r>
        </a:p>
      </dgm:t>
    </dgm:pt>
    <dgm:pt modelId="{371789FD-DDE2-40A1-ABF2-C69208535DAC}" type="parTrans" cxnId="{7D2B58C0-AB79-435E-B921-F27F6D6FC039}">
      <dgm:prSet/>
      <dgm:spPr/>
      <dgm:t>
        <a:bodyPr/>
        <a:lstStyle/>
        <a:p>
          <a:endParaRPr lang="en-GB"/>
        </a:p>
      </dgm:t>
    </dgm:pt>
    <dgm:pt modelId="{090813A0-0D8E-4314-AC02-5C219BE92F81}" type="sibTrans" cxnId="{7D2B58C0-AB79-435E-B921-F27F6D6FC039}">
      <dgm:prSet/>
      <dgm:spPr/>
      <dgm:t>
        <a:bodyPr/>
        <a:lstStyle/>
        <a:p>
          <a:endParaRPr lang="en-GB"/>
        </a:p>
      </dgm:t>
    </dgm:pt>
    <dgm:pt modelId="{C333C85A-57ED-4111-9733-41E968EFBDC9}">
      <dgm:prSet phldrT="[Text]" phldr="0"/>
      <dgm:spPr/>
      <dgm:t>
        <a:bodyPr/>
        <a:lstStyle/>
        <a:p>
          <a:r>
            <a:rPr lang="en-GB" b="1" dirty="0"/>
            <a:t>Institutional Innovations</a:t>
          </a:r>
        </a:p>
      </dgm:t>
    </dgm:pt>
    <dgm:pt modelId="{EA7BD46F-B184-4FC7-A3B3-F9C864BFD42F}" type="parTrans" cxnId="{7AD1BBD6-B183-470D-B028-4529ADD19A5E}">
      <dgm:prSet/>
      <dgm:spPr/>
      <dgm:t>
        <a:bodyPr/>
        <a:lstStyle/>
        <a:p>
          <a:endParaRPr lang="en-GB"/>
        </a:p>
      </dgm:t>
    </dgm:pt>
    <dgm:pt modelId="{B096AEA2-9722-445F-BEDB-54E495576E3E}" type="sibTrans" cxnId="{7AD1BBD6-B183-470D-B028-4529ADD19A5E}">
      <dgm:prSet/>
      <dgm:spPr/>
      <dgm:t>
        <a:bodyPr/>
        <a:lstStyle/>
        <a:p>
          <a:endParaRPr lang="en-GB"/>
        </a:p>
      </dgm:t>
    </dgm:pt>
    <dgm:pt modelId="{8F3AE672-AAF0-4B12-8492-CB452E864D71}">
      <dgm:prSet phldrT="[Text]" phldr="0" custT="1"/>
      <dgm:spPr/>
      <dgm:t>
        <a:bodyPr/>
        <a:lstStyle/>
        <a:p>
          <a:r>
            <a:rPr lang="en-GB" sz="1600" dirty="0"/>
            <a:t>Automated Land Registry to reduce disputes and corruption.</a:t>
          </a:r>
        </a:p>
      </dgm:t>
    </dgm:pt>
    <dgm:pt modelId="{43D732C3-564C-48A5-967C-C20AD9A1589F}" type="parTrans" cxnId="{9C48D5DD-6C74-4118-B98D-7AE855B6433F}">
      <dgm:prSet/>
      <dgm:spPr/>
      <dgm:t>
        <a:bodyPr/>
        <a:lstStyle/>
        <a:p>
          <a:endParaRPr lang="en-GB"/>
        </a:p>
      </dgm:t>
    </dgm:pt>
    <dgm:pt modelId="{FF1D4683-B072-4EBE-8CF3-E606DAE6824A}" type="sibTrans" cxnId="{9C48D5DD-6C74-4118-B98D-7AE855B6433F}">
      <dgm:prSet/>
      <dgm:spPr/>
      <dgm:t>
        <a:bodyPr/>
        <a:lstStyle/>
        <a:p>
          <a:endParaRPr lang="en-GB"/>
        </a:p>
      </dgm:t>
    </dgm:pt>
    <dgm:pt modelId="{62B24B56-26D0-41EC-9FB8-773454E5874A}">
      <dgm:prSet phldrT="[Text]" phldr="0"/>
      <dgm:spPr/>
      <dgm:t>
        <a:bodyPr/>
        <a:lstStyle/>
        <a:p>
          <a:r>
            <a:rPr lang="en-GB" b="1" dirty="0"/>
            <a:t>Implementing a Reparation Framework for Dispossessed Communities</a:t>
          </a:r>
        </a:p>
      </dgm:t>
    </dgm:pt>
    <dgm:pt modelId="{BCBC382C-A8C7-4115-963E-28D306D360D9}" type="parTrans" cxnId="{0FD812EC-CC5D-4C74-9D08-9021C7714595}">
      <dgm:prSet/>
      <dgm:spPr/>
      <dgm:t>
        <a:bodyPr/>
        <a:lstStyle/>
        <a:p>
          <a:endParaRPr lang="en-GB"/>
        </a:p>
      </dgm:t>
    </dgm:pt>
    <dgm:pt modelId="{28184796-0E53-4A94-94ED-C341EE478976}" type="sibTrans" cxnId="{0FD812EC-CC5D-4C74-9D08-9021C7714595}">
      <dgm:prSet/>
      <dgm:spPr/>
      <dgm:t>
        <a:bodyPr/>
        <a:lstStyle/>
        <a:p>
          <a:endParaRPr lang="en-GB"/>
        </a:p>
      </dgm:t>
    </dgm:pt>
    <dgm:pt modelId="{D2502D73-B1CC-4F4E-9800-B83F17C0CA52}">
      <dgm:prSet phldrT="[Text]" phldr="0" custT="1"/>
      <dgm:spPr/>
      <dgm:t>
        <a:bodyPr/>
        <a:lstStyle/>
        <a:p>
          <a:r>
            <a:rPr lang="en-GB" sz="1600" b="0" dirty="0"/>
            <a:t>Government-led land restitution and titling.</a:t>
          </a:r>
        </a:p>
      </dgm:t>
    </dgm:pt>
    <dgm:pt modelId="{CA5CFFA7-8D51-4C76-9606-2AA0E954BA72}" type="parTrans" cxnId="{DE2A73F9-5CA7-43DF-A22B-735EBFA58F5B}">
      <dgm:prSet/>
      <dgm:spPr/>
      <dgm:t>
        <a:bodyPr/>
        <a:lstStyle/>
        <a:p>
          <a:endParaRPr lang="en-GB"/>
        </a:p>
      </dgm:t>
    </dgm:pt>
    <dgm:pt modelId="{90DC220D-F17B-4830-B23C-418C70613BA6}" type="sibTrans" cxnId="{DE2A73F9-5CA7-43DF-A22B-735EBFA58F5B}">
      <dgm:prSet/>
      <dgm:spPr/>
      <dgm:t>
        <a:bodyPr/>
        <a:lstStyle/>
        <a:p>
          <a:endParaRPr lang="en-GB"/>
        </a:p>
      </dgm:t>
    </dgm:pt>
    <dgm:pt modelId="{8C86223A-04A2-4E46-B95F-EAEB997655A4}">
      <dgm:prSet phldrT="[Text]" phldr="0" custT="1"/>
      <dgm:spPr/>
      <dgm:t>
        <a:bodyPr/>
        <a:lstStyle/>
        <a:p>
          <a:r>
            <a:rPr lang="en-GB" sz="1600" b="0" dirty="0"/>
            <a:t>Economic rehabilitation to restore livelihoods.</a:t>
          </a:r>
        </a:p>
      </dgm:t>
    </dgm:pt>
    <dgm:pt modelId="{905E918D-5957-4D0E-A8D2-46FA0869E483}" type="parTrans" cxnId="{B05C73F5-4ABF-4BB6-828F-0DA04C09643E}">
      <dgm:prSet/>
      <dgm:spPr/>
      <dgm:t>
        <a:bodyPr/>
        <a:lstStyle/>
        <a:p>
          <a:endParaRPr lang="en-GB"/>
        </a:p>
      </dgm:t>
    </dgm:pt>
    <dgm:pt modelId="{4CE89DB7-1D6B-4C1C-A41A-4B688B5CA3DD}" type="sibTrans" cxnId="{B05C73F5-4ABF-4BB6-828F-0DA04C09643E}">
      <dgm:prSet/>
      <dgm:spPr/>
      <dgm:t>
        <a:bodyPr/>
        <a:lstStyle/>
        <a:p>
          <a:endParaRPr lang="en-GB"/>
        </a:p>
      </dgm:t>
    </dgm:pt>
    <dgm:pt modelId="{DC1170C9-766D-45F0-818D-C1C847C8E7C8}">
      <dgm:prSet phldrT="[Text]" phldr="0" custT="1"/>
      <dgm:spPr/>
      <dgm:t>
        <a:bodyPr/>
        <a:lstStyle/>
        <a:p>
          <a:r>
            <a:rPr lang="en-GB" sz="1600" b="0" dirty="0"/>
            <a:t>Improve rural infrastructure – accessible roads, GSM networks, technology adoption.</a:t>
          </a:r>
        </a:p>
      </dgm:t>
    </dgm:pt>
    <dgm:pt modelId="{0583B0B5-AB55-4987-B18D-EAC4274120AA}" type="parTrans" cxnId="{AFD8F870-D1E5-46F4-86C8-B184D6DC4B10}">
      <dgm:prSet/>
      <dgm:spPr/>
      <dgm:t>
        <a:bodyPr/>
        <a:lstStyle/>
        <a:p>
          <a:endParaRPr lang="en-GB"/>
        </a:p>
      </dgm:t>
    </dgm:pt>
    <dgm:pt modelId="{47A167A9-DFA7-42C8-B4C2-868763556EF9}" type="sibTrans" cxnId="{AFD8F870-D1E5-46F4-86C8-B184D6DC4B10}">
      <dgm:prSet/>
      <dgm:spPr/>
      <dgm:t>
        <a:bodyPr/>
        <a:lstStyle/>
        <a:p>
          <a:endParaRPr lang="en-GB"/>
        </a:p>
      </dgm:t>
    </dgm:pt>
    <dgm:pt modelId="{950DE324-11F1-4712-8CD7-4FB8E77F1EA3}">
      <dgm:prSet phldrT="[Text]" phldr="0" custT="1"/>
      <dgm:spPr/>
      <dgm:t>
        <a:bodyPr/>
        <a:lstStyle/>
        <a:p>
          <a:r>
            <a:rPr lang="en-GB" sz="1600" dirty="0"/>
            <a:t>Explicitly prohibit renaming of seized communities to preserve cultural identity.</a:t>
          </a:r>
        </a:p>
      </dgm:t>
    </dgm:pt>
    <dgm:pt modelId="{6374355A-4D28-4914-830E-AF6461AC07E4}" type="parTrans" cxnId="{B441079C-B1B6-4F9B-BAE4-CCE05154FAFA}">
      <dgm:prSet/>
      <dgm:spPr/>
      <dgm:t>
        <a:bodyPr/>
        <a:lstStyle/>
        <a:p>
          <a:endParaRPr lang="en-GB"/>
        </a:p>
      </dgm:t>
    </dgm:pt>
    <dgm:pt modelId="{9DECD630-7B20-4016-8AA4-A8FD8B4D884E}" type="sibTrans" cxnId="{B441079C-B1B6-4F9B-BAE4-CCE05154FAFA}">
      <dgm:prSet/>
      <dgm:spPr/>
      <dgm:t>
        <a:bodyPr/>
        <a:lstStyle/>
        <a:p>
          <a:endParaRPr lang="en-GB"/>
        </a:p>
      </dgm:t>
    </dgm:pt>
    <dgm:pt modelId="{193B382E-25B7-4634-8B27-B1C546299552}">
      <dgm:prSet phldrT="[Text]" phldr="0" custT="1"/>
      <dgm:spPr/>
      <dgm:t>
        <a:bodyPr/>
        <a:lstStyle/>
        <a:p>
          <a:r>
            <a:rPr lang="en-GB" sz="1600" dirty="0"/>
            <a:t>Independent Commission to oversee land restitution.</a:t>
          </a:r>
        </a:p>
      </dgm:t>
    </dgm:pt>
    <dgm:pt modelId="{A14D7BD1-13DC-494C-A053-86B996045C69}" type="parTrans" cxnId="{ACD67FD3-C60B-40B5-85BF-FE350406DA1C}">
      <dgm:prSet/>
      <dgm:spPr/>
      <dgm:t>
        <a:bodyPr/>
        <a:lstStyle/>
        <a:p>
          <a:endParaRPr lang="en-GB"/>
        </a:p>
      </dgm:t>
    </dgm:pt>
    <dgm:pt modelId="{32DA75EA-BAA8-4E1D-B955-BF1F1312AB5A}" type="sibTrans" cxnId="{ACD67FD3-C60B-40B5-85BF-FE350406DA1C}">
      <dgm:prSet/>
      <dgm:spPr/>
      <dgm:t>
        <a:bodyPr/>
        <a:lstStyle/>
        <a:p>
          <a:endParaRPr lang="en-GB"/>
        </a:p>
      </dgm:t>
    </dgm:pt>
    <dgm:pt modelId="{326A9842-3AE1-4589-ADBC-49F36DFC5040}">
      <dgm:prSet phldrT="[Text]" phldr="0" custT="1"/>
      <dgm:spPr/>
      <dgm:t>
        <a:bodyPr/>
        <a:lstStyle/>
        <a:p>
          <a:r>
            <a:rPr lang="en-GB" sz="1600" dirty="0"/>
            <a:t>Integrate Customary Authorities to ensure legitimacy and accessibility.</a:t>
          </a:r>
        </a:p>
      </dgm:t>
    </dgm:pt>
    <dgm:pt modelId="{AB511F55-C2AF-4A4A-A7FD-24F780B83409}" type="parTrans" cxnId="{FFD6449F-A42C-4B4B-8BB7-1646F788CFAC}">
      <dgm:prSet/>
      <dgm:spPr/>
      <dgm:t>
        <a:bodyPr/>
        <a:lstStyle/>
        <a:p>
          <a:endParaRPr lang="en-GB"/>
        </a:p>
      </dgm:t>
    </dgm:pt>
    <dgm:pt modelId="{57F4CD23-64F9-468E-9F30-823987A662D5}" type="sibTrans" cxnId="{FFD6449F-A42C-4B4B-8BB7-1646F788CFAC}">
      <dgm:prSet/>
      <dgm:spPr/>
      <dgm:t>
        <a:bodyPr/>
        <a:lstStyle/>
        <a:p>
          <a:endParaRPr lang="en-GB"/>
        </a:p>
      </dgm:t>
    </dgm:pt>
    <dgm:pt modelId="{3C20DF2C-F40D-46F9-B4AF-A5E01E804E5B}">
      <dgm:prSet phldrT="[Text]" phldr="0"/>
      <dgm:spPr/>
      <dgm:t>
        <a:bodyPr/>
        <a:lstStyle/>
        <a:p>
          <a:r>
            <a:rPr lang="en-GB" b="1" dirty="0"/>
            <a:t>Protecting IDP Rights</a:t>
          </a:r>
        </a:p>
      </dgm:t>
    </dgm:pt>
    <dgm:pt modelId="{DE7B7FED-CCBB-48D1-B116-2AC38E6AB93E}" type="parTrans" cxnId="{39BB0AE2-FD66-4367-BE52-D5B8E07B9190}">
      <dgm:prSet/>
      <dgm:spPr/>
      <dgm:t>
        <a:bodyPr/>
        <a:lstStyle/>
        <a:p>
          <a:endParaRPr lang="en-GB"/>
        </a:p>
      </dgm:t>
    </dgm:pt>
    <dgm:pt modelId="{5646617A-DC59-4E86-893D-F9EAC2A6C850}" type="sibTrans" cxnId="{39BB0AE2-FD66-4367-BE52-D5B8E07B9190}">
      <dgm:prSet/>
      <dgm:spPr/>
      <dgm:t>
        <a:bodyPr/>
        <a:lstStyle/>
        <a:p>
          <a:endParaRPr lang="en-GB"/>
        </a:p>
      </dgm:t>
    </dgm:pt>
    <dgm:pt modelId="{ECB81F92-E6F4-45E0-949A-FBCCD1CA54DA}">
      <dgm:prSet phldrT="[Text]" phldr="0" custT="1"/>
      <dgm:spPr/>
      <dgm:t>
        <a:bodyPr/>
        <a:lstStyle/>
        <a:p>
          <a:r>
            <a:rPr lang="en-GB" sz="1600" b="0" dirty="0"/>
            <a:t>Guarantee land rights despite absence.</a:t>
          </a:r>
        </a:p>
      </dgm:t>
    </dgm:pt>
    <dgm:pt modelId="{575604A8-E851-466D-ADBD-F3DB636E6F75}" type="parTrans" cxnId="{A522EF87-167D-4EC7-8CA4-C2EE8FDC6FA1}">
      <dgm:prSet/>
      <dgm:spPr/>
      <dgm:t>
        <a:bodyPr/>
        <a:lstStyle/>
        <a:p>
          <a:endParaRPr lang="en-GB"/>
        </a:p>
      </dgm:t>
    </dgm:pt>
    <dgm:pt modelId="{C592C646-020F-442F-960E-6E9731EF588D}" type="sibTrans" cxnId="{A522EF87-167D-4EC7-8CA4-C2EE8FDC6FA1}">
      <dgm:prSet/>
      <dgm:spPr/>
      <dgm:t>
        <a:bodyPr/>
        <a:lstStyle/>
        <a:p>
          <a:endParaRPr lang="en-GB"/>
        </a:p>
      </dgm:t>
    </dgm:pt>
    <dgm:pt modelId="{4727B0A4-1610-4C30-B7B0-B97692BCF262}">
      <dgm:prSet phldrT="[Text]" phldr="0" custT="1"/>
      <dgm:spPr/>
      <dgm:t>
        <a:bodyPr/>
        <a:lstStyle/>
        <a:p>
          <a:r>
            <a:rPr lang="en-GB" sz="1600" b="0" dirty="0"/>
            <a:t>Equal restitution rights for women and youths.</a:t>
          </a:r>
        </a:p>
      </dgm:t>
    </dgm:pt>
    <dgm:pt modelId="{061D8682-2FDC-4B43-B960-DA82CFA3C682}" type="parTrans" cxnId="{23F01695-DE15-4C36-A7DB-AD97E828010D}">
      <dgm:prSet/>
      <dgm:spPr/>
      <dgm:t>
        <a:bodyPr/>
        <a:lstStyle/>
        <a:p>
          <a:endParaRPr lang="en-GB"/>
        </a:p>
      </dgm:t>
    </dgm:pt>
    <dgm:pt modelId="{FAC6F94E-61DC-403B-98AB-BAFAEE4F68C7}" type="sibTrans" cxnId="{23F01695-DE15-4C36-A7DB-AD97E828010D}">
      <dgm:prSet/>
      <dgm:spPr/>
      <dgm:t>
        <a:bodyPr/>
        <a:lstStyle/>
        <a:p>
          <a:endParaRPr lang="en-GB"/>
        </a:p>
      </dgm:t>
    </dgm:pt>
    <dgm:pt modelId="{42CA40C1-ED7D-47FE-9D17-8199098E4B72}">
      <dgm:prSet phldrT="[Text]" phldr="0" custT="1"/>
      <dgm:spPr/>
      <dgm:t>
        <a:bodyPr/>
        <a:lstStyle/>
        <a:p>
          <a:r>
            <a:rPr lang="en-GB" sz="1600" b="0" dirty="0"/>
            <a:t>Establish explicit legal guarantees preventing the permanent loss of IDP land rights.</a:t>
          </a:r>
        </a:p>
      </dgm:t>
    </dgm:pt>
    <dgm:pt modelId="{B2A8B1F8-0C0E-4D00-92A5-2719B27362DE}" type="parTrans" cxnId="{52E82DA7-B8B0-4D0D-BCE0-0EAFAEC7077C}">
      <dgm:prSet/>
      <dgm:spPr/>
      <dgm:t>
        <a:bodyPr/>
        <a:lstStyle/>
        <a:p>
          <a:endParaRPr lang="en-GB"/>
        </a:p>
      </dgm:t>
    </dgm:pt>
    <dgm:pt modelId="{D2A4A8F0-B1C9-49D0-A26E-456304D1B63D}" type="sibTrans" cxnId="{52E82DA7-B8B0-4D0D-BCE0-0EAFAEC7077C}">
      <dgm:prSet/>
      <dgm:spPr/>
      <dgm:t>
        <a:bodyPr/>
        <a:lstStyle/>
        <a:p>
          <a:endParaRPr lang="en-GB"/>
        </a:p>
      </dgm:t>
    </dgm:pt>
    <dgm:pt modelId="{FE269D4D-DD21-4B1C-AB5B-D7507F76D432}" type="pres">
      <dgm:prSet presAssocID="{5D3C355F-51D7-4885-AC32-C727F01BD232}" presName="Name0" presStyleCnt="0">
        <dgm:presLayoutVars>
          <dgm:dir/>
          <dgm:animLvl val="lvl"/>
          <dgm:resizeHandles/>
        </dgm:presLayoutVars>
      </dgm:prSet>
      <dgm:spPr/>
    </dgm:pt>
    <dgm:pt modelId="{E3073C83-E872-4260-AACA-E171602905E0}" type="pres">
      <dgm:prSet presAssocID="{BF0AFFBB-7C39-4228-A02B-D6E939691E6E}" presName="linNode" presStyleCnt="0"/>
      <dgm:spPr/>
    </dgm:pt>
    <dgm:pt modelId="{B5DD390F-5671-4CD7-BEAE-F60B6143F3DF}" type="pres">
      <dgm:prSet presAssocID="{BF0AFFBB-7C39-4228-A02B-D6E939691E6E}" presName="parentShp" presStyleLbl="node1" presStyleIdx="0" presStyleCnt="4" custScaleX="89892">
        <dgm:presLayoutVars>
          <dgm:bulletEnabled val="1"/>
        </dgm:presLayoutVars>
      </dgm:prSet>
      <dgm:spPr/>
    </dgm:pt>
    <dgm:pt modelId="{2C251459-DDE1-4464-BBAF-540AEAF9F442}" type="pres">
      <dgm:prSet presAssocID="{BF0AFFBB-7C39-4228-A02B-D6E939691E6E}" presName="childShp" presStyleLbl="bgAccFollowNode1" presStyleIdx="0" presStyleCnt="4" custScaleY="140355">
        <dgm:presLayoutVars>
          <dgm:bulletEnabled val="1"/>
        </dgm:presLayoutVars>
      </dgm:prSet>
      <dgm:spPr/>
    </dgm:pt>
    <dgm:pt modelId="{306A4D8F-0CA5-4D20-B1B5-CB70C93E29A2}" type="pres">
      <dgm:prSet presAssocID="{4402E349-7431-4F28-B2A6-466930B9AEF3}" presName="spacing" presStyleCnt="0"/>
      <dgm:spPr/>
    </dgm:pt>
    <dgm:pt modelId="{8EEAF243-D8FF-4903-908A-4944FE972BA6}" type="pres">
      <dgm:prSet presAssocID="{62B24B56-26D0-41EC-9FB8-773454E5874A}" presName="linNode" presStyleCnt="0"/>
      <dgm:spPr/>
    </dgm:pt>
    <dgm:pt modelId="{B3D6678D-A297-4A78-B47D-E865C0D2577D}" type="pres">
      <dgm:prSet presAssocID="{62B24B56-26D0-41EC-9FB8-773454E5874A}" presName="parentShp" presStyleLbl="node1" presStyleIdx="1" presStyleCnt="4" custScaleX="89892">
        <dgm:presLayoutVars>
          <dgm:bulletEnabled val="1"/>
        </dgm:presLayoutVars>
      </dgm:prSet>
      <dgm:spPr/>
    </dgm:pt>
    <dgm:pt modelId="{8B4225C7-C179-4EC1-8E1E-BBBC86FEDB94}" type="pres">
      <dgm:prSet presAssocID="{62B24B56-26D0-41EC-9FB8-773454E5874A}" presName="childShp" presStyleLbl="bgAccFollowNode1" presStyleIdx="1" presStyleCnt="4" custScaleY="140355">
        <dgm:presLayoutVars>
          <dgm:bulletEnabled val="1"/>
        </dgm:presLayoutVars>
      </dgm:prSet>
      <dgm:spPr/>
    </dgm:pt>
    <dgm:pt modelId="{CD70DB91-B94A-495D-9819-D6E39ACF63B8}" type="pres">
      <dgm:prSet presAssocID="{28184796-0E53-4A94-94ED-C341EE478976}" presName="spacing" presStyleCnt="0"/>
      <dgm:spPr/>
    </dgm:pt>
    <dgm:pt modelId="{F0E0EBBB-0041-496E-B2AD-E6F5B9800EBD}" type="pres">
      <dgm:prSet presAssocID="{C333C85A-57ED-4111-9733-41E968EFBDC9}" presName="linNode" presStyleCnt="0"/>
      <dgm:spPr/>
    </dgm:pt>
    <dgm:pt modelId="{1EB1BDAE-8690-41A8-84E8-F66B6E8E1437}" type="pres">
      <dgm:prSet presAssocID="{C333C85A-57ED-4111-9733-41E968EFBDC9}" presName="parentShp" presStyleLbl="node1" presStyleIdx="2" presStyleCnt="4" custScaleX="89892">
        <dgm:presLayoutVars>
          <dgm:bulletEnabled val="1"/>
        </dgm:presLayoutVars>
      </dgm:prSet>
      <dgm:spPr/>
    </dgm:pt>
    <dgm:pt modelId="{B1B91932-831E-4547-99E9-323CE640EE33}" type="pres">
      <dgm:prSet presAssocID="{C333C85A-57ED-4111-9733-41E968EFBDC9}" presName="childShp" presStyleLbl="bgAccFollowNode1" presStyleIdx="2" presStyleCnt="4" custScaleY="140355">
        <dgm:presLayoutVars>
          <dgm:bulletEnabled val="1"/>
        </dgm:presLayoutVars>
      </dgm:prSet>
      <dgm:spPr/>
    </dgm:pt>
    <dgm:pt modelId="{2056D220-A382-41DF-96F2-4C6056348B87}" type="pres">
      <dgm:prSet presAssocID="{B096AEA2-9722-445F-BEDB-54E495576E3E}" presName="spacing" presStyleCnt="0"/>
      <dgm:spPr/>
    </dgm:pt>
    <dgm:pt modelId="{7925E665-B90A-41FA-84FE-43B683FAB16C}" type="pres">
      <dgm:prSet presAssocID="{3C20DF2C-F40D-46F9-B4AF-A5E01E804E5B}" presName="linNode" presStyleCnt="0"/>
      <dgm:spPr/>
    </dgm:pt>
    <dgm:pt modelId="{00CD6D49-01C2-4E98-AED3-B46707FBD218}" type="pres">
      <dgm:prSet presAssocID="{3C20DF2C-F40D-46F9-B4AF-A5E01E804E5B}" presName="parentShp" presStyleLbl="node1" presStyleIdx="3" presStyleCnt="4" custScaleX="89892">
        <dgm:presLayoutVars>
          <dgm:bulletEnabled val="1"/>
        </dgm:presLayoutVars>
      </dgm:prSet>
      <dgm:spPr/>
    </dgm:pt>
    <dgm:pt modelId="{9C5C701F-F4D1-422E-B1C2-4CC7937B8D06}" type="pres">
      <dgm:prSet presAssocID="{3C20DF2C-F40D-46F9-B4AF-A5E01E804E5B}" presName="childShp" presStyleLbl="bgAccFollowNode1" presStyleIdx="3" presStyleCnt="4" custScaleY="140355">
        <dgm:presLayoutVars>
          <dgm:bulletEnabled val="1"/>
        </dgm:presLayoutVars>
      </dgm:prSet>
      <dgm:spPr/>
    </dgm:pt>
  </dgm:ptLst>
  <dgm:cxnLst>
    <dgm:cxn modelId="{13657E02-01EC-460E-A77C-4C610E55E30F}" type="presOf" srcId="{5B6E1D29-1F6A-4D05-ABFA-A50F5FDB6702}" destId="{2C251459-DDE1-4464-BBAF-540AEAF9F442}" srcOrd="0" destOrd="1" presId="urn:microsoft.com/office/officeart/2005/8/layout/vList6"/>
    <dgm:cxn modelId="{219FCA2B-3E1A-4782-8B44-9674F29C9F96}" type="presOf" srcId="{C333C85A-57ED-4111-9733-41E968EFBDC9}" destId="{1EB1BDAE-8690-41A8-84E8-F66B6E8E1437}" srcOrd="0" destOrd="0" presId="urn:microsoft.com/office/officeart/2005/8/layout/vList6"/>
    <dgm:cxn modelId="{50CAC92C-23AC-4900-BA5D-3F20AE74BE5B}" type="presOf" srcId="{DC1170C9-766D-45F0-818D-C1C847C8E7C8}" destId="{8B4225C7-C179-4EC1-8E1E-BBBC86FEDB94}" srcOrd="0" destOrd="2" presId="urn:microsoft.com/office/officeart/2005/8/layout/vList6"/>
    <dgm:cxn modelId="{61295134-E0B1-46EA-96BC-0BA2A6F8B376}" srcId="{5D3C355F-51D7-4885-AC32-C727F01BD232}" destId="{BF0AFFBB-7C39-4228-A02B-D6E939691E6E}" srcOrd="0" destOrd="0" parTransId="{3CA42217-FE14-410D-B557-341FDF061E4D}" sibTransId="{4402E349-7431-4F28-B2A6-466930B9AEF3}"/>
    <dgm:cxn modelId="{19B4D037-8DAF-47D2-99C1-BDF6E6D5CD27}" type="presOf" srcId="{D2502D73-B1CC-4F4E-9800-B83F17C0CA52}" destId="{8B4225C7-C179-4EC1-8E1E-BBBC86FEDB94}" srcOrd="0" destOrd="0" presId="urn:microsoft.com/office/officeart/2005/8/layout/vList6"/>
    <dgm:cxn modelId="{53AF574A-ED1B-4640-ADBD-82D07D67B7AE}" type="presOf" srcId="{3C20DF2C-F40D-46F9-B4AF-A5E01E804E5B}" destId="{00CD6D49-01C2-4E98-AED3-B46707FBD218}" srcOrd="0" destOrd="0" presId="urn:microsoft.com/office/officeart/2005/8/layout/vList6"/>
    <dgm:cxn modelId="{AFD8F870-D1E5-46F4-86C8-B184D6DC4B10}" srcId="{62B24B56-26D0-41EC-9FB8-773454E5874A}" destId="{DC1170C9-766D-45F0-818D-C1C847C8E7C8}" srcOrd="2" destOrd="0" parTransId="{0583B0B5-AB55-4987-B18D-EAC4274120AA}" sibTransId="{47A167A9-DFA7-42C8-B4C2-868763556EF9}"/>
    <dgm:cxn modelId="{AEF44453-8154-4E2F-A732-3F2AFF222982}" type="presOf" srcId="{193B382E-25B7-4634-8B27-B1C546299552}" destId="{B1B91932-831E-4547-99E9-323CE640EE33}" srcOrd="0" destOrd="1" presId="urn:microsoft.com/office/officeart/2005/8/layout/vList6"/>
    <dgm:cxn modelId="{6A608E54-DD6A-4AB9-8ABF-07D986D4FFEC}" type="presOf" srcId="{950DE324-11F1-4712-8CD7-4FB8E77F1EA3}" destId="{2C251459-DDE1-4464-BBAF-540AEAF9F442}" srcOrd="0" destOrd="2" presId="urn:microsoft.com/office/officeart/2005/8/layout/vList6"/>
    <dgm:cxn modelId="{0B4BD07B-BDBE-4623-A90B-6E75D672454E}" type="presOf" srcId="{5D3C355F-51D7-4885-AC32-C727F01BD232}" destId="{FE269D4D-DD21-4B1C-AB5B-D7507F76D432}" srcOrd="0" destOrd="0" presId="urn:microsoft.com/office/officeart/2005/8/layout/vList6"/>
    <dgm:cxn modelId="{A3C6F886-90EA-4811-99DA-CFCA2EC74CBE}" type="presOf" srcId="{42CA40C1-ED7D-47FE-9D17-8199098E4B72}" destId="{9C5C701F-F4D1-422E-B1C2-4CC7937B8D06}" srcOrd="0" destOrd="2" presId="urn:microsoft.com/office/officeart/2005/8/layout/vList6"/>
    <dgm:cxn modelId="{A522EF87-167D-4EC7-8CA4-C2EE8FDC6FA1}" srcId="{3C20DF2C-F40D-46F9-B4AF-A5E01E804E5B}" destId="{ECB81F92-E6F4-45E0-949A-FBCCD1CA54DA}" srcOrd="0" destOrd="0" parTransId="{575604A8-E851-466D-ADBD-F3DB636E6F75}" sibTransId="{C592C646-020F-442F-960E-6E9731EF588D}"/>
    <dgm:cxn modelId="{C6324F8F-467D-4E0B-9E86-443F2A271877}" srcId="{BF0AFFBB-7C39-4228-A02B-D6E939691E6E}" destId="{6D623DB1-91B2-4869-8111-441F71874F19}" srcOrd="0" destOrd="0" parTransId="{66848E95-7976-4947-AA05-6B3348B74F53}" sibTransId="{31A9CDEF-7B97-4E2F-BD4C-709F1B14D3DB}"/>
    <dgm:cxn modelId="{23F01695-DE15-4C36-A7DB-AD97E828010D}" srcId="{3C20DF2C-F40D-46F9-B4AF-A5E01E804E5B}" destId="{4727B0A4-1610-4C30-B7B0-B97692BCF262}" srcOrd="1" destOrd="0" parTransId="{061D8682-2FDC-4B43-B960-DA82CFA3C682}" sibTransId="{FAC6F94E-61DC-403B-98AB-BAFAEE4F68C7}"/>
    <dgm:cxn modelId="{B441079C-B1B6-4F9B-BAE4-CCE05154FAFA}" srcId="{BF0AFFBB-7C39-4228-A02B-D6E939691E6E}" destId="{950DE324-11F1-4712-8CD7-4FB8E77F1EA3}" srcOrd="2" destOrd="0" parTransId="{6374355A-4D28-4914-830E-AF6461AC07E4}" sibTransId="{9DECD630-7B20-4016-8AA4-A8FD8B4D884E}"/>
    <dgm:cxn modelId="{FFD6449F-A42C-4B4B-8BB7-1646F788CFAC}" srcId="{C333C85A-57ED-4111-9733-41E968EFBDC9}" destId="{326A9842-3AE1-4589-ADBC-49F36DFC5040}" srcOrd="2" destOrd="0" parTransId="{AB511F55-C2AF-4A4A-A7FD-24F780B83409}" sibTransId="{57F4CD23-64F9-468E-9F30-823987A662D5}"/>
    <dgm:cxn modelId="{52E82DA7-B8B0-4D0D-BCE0-0EAFAEC7077C}" srcId="{3C20DF2C-F40D-46F9-B4AF-A5E01E804E5B}" destId="{42CA40C1-ED7D-47FE-9D17-8199098E4B72}" srcOrd="2" destOrd="0" parTransId="{B2A8B1F8-0C0E-4D00-92A5-2719B27362DE}" sibTransId="{D2A4A8F0-B1C9-49D0-A26E-456304D1B63D}"/>
    <dgm:cxn modelId="{D8EEE9A8-B890-49D8-BFEE-53F8A25EB8EC}" type="presOf" srcId="{8F3AE672-AAF0-4B12-8492-CB452E864D71}" destId="{B1B91932-831E-4547-99E9-323CE640EE33}" srcOrd="0" destOrd="0" presId="urn:microsoft.com/office/officeart/2005/8/layout/vList6"/>
    <dgm:cxn modelId="{7D2B58C0-AB79-435E-B921-F27F6D6FC039}" srcId="{BF0AFFBB-7C39-4228-A02B-D6E939691E6E}" destId="{5B6E1D29-1F6A-4D05-ABFA-A50F5FDB6702}" srcOrd="1" destOrd="0" parTransId="{371789FD-DDE2-40A1-ABF2-C69208535DAC}" sibTransId="{090813A0-0D8E-4314-AC02-5C219BE92F81}"/>
    <dgm:cxn modelId="{362319C8-39E2-44EF-AF98-C237001B9BDF}" type="presOf" srcId="{62B24B56-26D0-41EC-9FB8-773454E5874A}" destId="{B3D6678D-A297-4A78-B47D-E865C0D2577D}" srcOrd="0" destOrd="0" presId="urn:microsoft.com/office/officeart/2005/8/layout/vList6"/>
    <dgm:cxn modelId="{ACD67FD3-C60B-40B5-85BF-FE350406DA1C}" srcId="{C333C85A-57ED-4111-9733-41E968EFBDC9}" destId="{193B382E-25B7-4634-8B27-B1C546299552}" srcOrd="1" destOrd="0" parTransId="{A14D7BD1-13DC-494C-A053-86B996045C69}" sibTransId="{32DA75EA-BAA8-4E1D-B955-BF1F1312AB5A}"/>
    <dgm:cxn modelId="{7AD1BBD6-B183-470D-B028-4529ADD19A5E}" srcId="{5D3C355F-51D7-4885-AC32-C727F01BD232}" destId="{C333C85A-57ED-4111-9733-41E968EFBDC9}" srcOrd="2" destOrd="0" parTransId="{EA7BD46F-B184-4FC7-A3B3-F9C864BFD42F}" sibTransId="{B096AEA2-9722-445F-BEDB-54E495576E3E}"/>
    <dgm:cxn modelId="{2EEFDFD7-889A-4C32-9B10-3B18210BEDCF}" type="presOf" srcId="{6D623DB1-91B2-4869-8111-441F71874F19}" destId="{2C251459-DDE1-4464-BBAF-540AEAF9F442}" srcOrd="0" destOrd="0" presId="urn:microsoft.com/office/officeart/2005/8/layout/vList6"/>
    <dgm:cxn modelId="{9C48D5DD-6C74-4118-B98D-7AE855B6433F}" srcId="{C333C85A-57ED-4111-9733-41E968EFBDC9}" destId="{8F3AE672-AAF0-4B12-8492-CB452E864D71}" srcOrd="0" destOrd="0" parTransId="{43D732C3-564C-48A5-967C-C20AD9A1589F}" sibTransId="{FF1D4683-B072-4EBE-8CF3-E606DAE6824A}"/>
    <dgm:cxn modelId="{C17669DF-D448-41D2-B357-3F740D56DC7B}" type="presOf" srcId="{BF0AFFBB-7C39-4228-A02B-D6E939691E6E}" destId="{B5DD390F-5671-4CD7-BEAE-F60B6143F3DF}" srcOrd="0" destOrd="0" presId="urn:microsoft.com/office/officeart/2005/8/layout/vList6"/>
    <dgm:cxn modelId="{39BB0AE2-FD66-4367-BE52-D5B8E07B9190}" srcId="{5D3C355F-51D7-4885-AC32-C727F01BD232}" destId="{3C20DF2C-F40D-46F9-B4AF-A5E01E804E5B}" srcOrd="3" destOrd="0" parTransId="{DE7B7FED-CCBB-48D1-B116-2AC38E6AB93E}" sibTransId="{5646617A-DC59-4E86-893D-F9EAC2A6C850}"/>
    <dgm:cxn modelId="{0FD812EC-CC5D-4C74-9D08-9021C7714595}" srcId="{5D3C355F-51D7-4885-AC32-C727F01BD232}" destId="{62B24B56-26D0-41EC-9FB8-773454E5874A}" srcOrd="1" destOrd="0" parTransId="{BCBC382C-A8C7-4115-963E-28D306D360D9}" sibTransId="{28184796-0E53-4A94-94ED-C341EE478976}"/>
    <dgm:cxn modelId="{B16921ED-C001-42AD-8A4D-0C2D952FFCD2}" type="presOf" srcId="{326A9842-3AE1-4589-ADBC-49F36DFC5040}" destId="{B1B91932-831E-4547-99E9-323CE640EE33}" srcOrd="0" destOrd="2" presId="urn:microsoft.com/office/officeart/2005/8/layout/vList6"/>
    <dgm:cxn modelId="{62C332ED-C245-4EC1-B77A-7A55B8B75532}" type="presOf" srcId="{4727B0A4-1610-4C30-B7B0-B97692BCF262}" destId="{9C5C701F-F4D1-422E-B1C2-4CC7937B8D06}" srcOrd="0" destOrd="1" presId="urn:microsoft.com/office/officeart/2005/8/layout/vList6"/>
    <dgm:cxn modelId="{A5D277F2-7E4F-44B9-A9D5-9DAD59534BDF}" type="presOf" srcId="{8C86223A-04A2-4E46-B95F-EAEB997655A4}" destId="{8B4225C7-C179-4EC1-8E1E-BBBC86FEDB94}" srcOrd="0" destOrd="1" presId="urn:microsoft.com/office/officeart/2005/8/layout/vList6"/>
    <dgm:cxn modelId="{B05C73F5-4ABF-4BB6-828F-0DA04C09643E}" srcId="{62B24B56-26D0-41EC-9FB8-773454E5874A}" destId="{8C86223A-04A2-4E46-B95F-EAEB997655A4}" srcOrd="1" destOrd="0" parTransId="{905E918D-5957-4D0E-A8D2-46FA0869E483}" sibTransId="{4CE89DB7-1D6B-4C1C-A41A-4B688B5CA3DD}"/>
    <dgm:cxn modelId="{B2ED14F8-B4E3-49A2-A57A-64DA1E55830A}" type="presOf" srcId="{ECB81F92-E6F4-45E0-949A-FBCCD1CA54DA}" destId="{9C5C701F-F4D1-422E-B1C2-4CC7937B8D06}" srcOrd="0" destOrd="0" presId="urn:microsoft.com/office/officeart/2005/8/layout/vList6"/>
    <dgm:cxn modelId="{DE2A73F9-5CA7-43DF-A22B-735EBFA58F5B}" srcId="{62B24B56-26D0-41EC-9FB8-773454E5874A}" destId="{D2502D73-B1CC-4F4E-9800-B83F17C0CA52}" srcOrd="0" destOrd="0" parTransId="{CA5CFFA7-8D51-4C76-9606-2AA0E954BA72}" sibTransId="{90DC220D-F17B-4830-B23C-418C70613BA6}"/>
    <dgm:cxn modelId="{C79B76E6-8C5D-4B55-8EEB-55383EDC8382}" type="presParOf" srcId="{FE269D4D-DD21-4B1C-AB5B-D7507F76D432}" destId="{E3073C83-E872-4260-AACA-E171602905E0}" srcOrd="0" destOrd="0" presId="urn:microsoft.com/office/officeart/2005/8/layout/vList6"/>
    <dgm:cxn modelId="{5FD79568-5844-43C9-B063-E02DF0EF485F}" type="presParOf" srcId="{E3073C83-E872-4260-AACA-E171602905E0}" destId="{B5DD390F-5671-4CD7-BEAE-F60B6143F3DF}" srcOrd="0" destOrd="0" presId="urn:microsoft.com/office/officeart/2005/8/layout/vList6"/>
    <dgm:cxn modelId="{52C1A77E-4DAE-4297-A586-8FE927EE7BAE}" type="presParOf" srcId="{E3073C83-E872-4260-AACA-E171602905E0}" destId="{2C251459-DDE1-4464-BBAF-540AEAF9F442}" srcOrd="1" destOrd="0" presId="urn:microsoft.com/office/officeart/2005/8/layout/vList6"/>
    <dgm:cxn modelId="{BD365B2B-96DE-4E5B-975F-9A1C841A9BD3}" type="presParOf" srcId="{FE269D4D-DD21-4B1C-AB5B-D7507F76D432}" destId="{306A4D8F-0CA5-4D20-B1B5-CB70C93E29A2}" srcOrd="1" destOrd="0" presId="urn:microsoft.com/office/officeart/2005/8/layout/vList6"/>
    <dgm:cxn modelId="{AC651BE5-B034-4103-8A9E-CEFC8CDE8C98}" type="presParOf" srcId="{FE269D4D-DD21-4B1C-AB5B-D7507F76D432}" destId="{8EEAF243-D8FF-4903-908A-4944FE972BA6}" srcOrd="2" destOrd="0" presId="urn:microsoft.com/office/officeart/2005/8/layout/vList6"/>
    <dgm:cxn modelId="{6AF7B8C9-CD5B-47E6-BFAE-B3389717D92D}" type="presParOf" srcId="{8EEAF243-D8FF-4903-908A-4944FE972BA6}" destId="{B3D6678D-A297-4A78-B47D-E865C0D2577D}" srcOrd="0" destOrd="0" presId="urn:microsoft.com/office/officeart/2005/8/layout/vList6"/>
    <dgm:cxn modelId="{9470FA42-5DD8-4CF8-A3AD-EB34DD4D617C}" type="presParOf" srcId="{8EEAF243-D8FF-4903-908A-4944FE972BA6}" destId="{8B4225C7-C179-4EC1-8E1E-BBBC86FEDB94}" srcOrd="1" destOrd="0" presId="urn:microsoft.com/office/officeart/2005/8/layout/vList6"/>
    <dgm:cxn modelId="{7AF537E3-E954-45E0-ABC7-529F9C1EF4E1}" type="presParOf" srcId="{FE269D4D-DD21-4B1C-AB5B-D7507F76D432}" destId="{CD70DB91-B94A-495D-9819-D6E39ACF63B8}" srcOrd="3" destOrd="0" presId="urn:microsoft.com/office/officeart/2005/8/layout/vList6"/>
    <dgm:cxn modelId="{750F8775-EDCC-4F65-924B-251AAFCEB768}" type="presParOf" srcId="{FE269D4D-DD21-4B1C-AB5B-D7507F76D432}" destId="{F0E0EBBB-0041-496E-B2AD-E6F5B9800EBD}" srcOrd="4" destOrd="0" presId="urn:microsoft.com/office/officeart/2005/8/layout/vList6"/>
    <dgm:cxn modelId="{D5941756-B44C-4C92-BC68-3AAC1515DCF2}" type="presParOf" srcId="{F0E0EBBB-0041-496E-B2AD-E6F5B9800EBD}" destId="{1EB1BDAE-8690-41A8-84E8-F66B6E8E1437}" srcOrd="0" destOrd="0" presId="urn:microsoft.com/office/officeart/2005/8/layout/vList6"/>
    <dgm:cxn modelId="{5DE86216-BA14-4EA1-AC52-C76DAF25541A}" type="presParOf" srcId="{F0E0EBBB-0041-496E-B2AD-E6F5B9800EBD}" destId="{B1B91932-831E-4547-99E9-323CE640EE33}" srcOrd="1" destOrd="0" presId="urn:microsoft.com/office/officeart/2005/8/layout/vList6"/>
    <dgm:cxn modelId="{46DC6F21-3897-4E79-A58C-9DD0773F58CB}" type="presParOf" srcId="{FE269D4D-DD21-4B1C-AB5B-D7507F76D432}" destId="{2056D220-A382-41DF-96F2-4C6056348B87}" srcOrd="5" destOrd="0" presId="urn:microsoft.com/office/officeart/2005/8/layout/vList6"/>
    <dgm:cxn modelId="{AD72659A-E5EA-44EC-BA5B-E913604C6DBF}" type="presParOf" srcId="{FE269D4D-DD21-4B1C-AB5B-D7507F76D432}" destId="{7925E665-B90A-41FA-84FE-43B683FAB16C}" srcOrd="6" destOrd="0" presId="urn:microsoft.com/office/officeart/2005/8/layout/vList6"/>
    <dgm:cxn modelId="{18F3E78B-F28A-459C-AC91-9A485B75222A}" type="presParOf" srcId="{7925E665-B90A-41FA-84FE-43B683FAB16C}" destId="{00CD6D49-01C2-4E98-AED3-B46707FBD218}" srcOrd="0" destOrd="0" presId="urn:microsoft.com/office/officeart/2005/8/layout/vList6"/>
    <dgm:cxn modelId="{B1920AD8-464B-4085-A371-F3E870BD9C6D}" type="presParOf" srcId="{7925E665-B90A-41FA-84FE-43B683FAB16C}" destId="{9C5C701F-F4D1-422E-B1C2-4CC7937B8D06}" srcOrd="1" destOrd="0" presId="urn:microsoft.com/office/officeart/2005/8/layout/vList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B8914D99-83FE-42DE-B4C5-91584A8211E0}" type="doc">
      <dgm:prSet loTypeId="urn:microsoft.com/office/officeart/2005/8/layout/list1" loCatId="list" qsTypeId="urn:microsoft.com/office/officeart/2005/8/quickstyle/simple1" qsCatId="simple" csTypeId="urn:microsoft.com/office/officeart/2005/8/colors/accent6_2" csCatId="accent6" phldr="1"/>
      <dgm:spPr/>
      <dgm:t>
        <a:bodyPr/>
        <a:lstStyle/>
        <a:p>
          <a:endParaRPr lang="en-GB"/>
        </a:p>
      </dgm:t>
    </dgm:pt>
    <dgm:pt modelId="{547EC25A-517D-4D62-BDDD-5441A0BE44E0}">
      <dgm:prSet phldrT="[Text]" custT="1"/>
      <dgm:spPr/>
      <dgm:t>
        <a:bodyPr/>
        <a:lstStyle/>
        <a:p>
          <a:r>
            <a:rPr lang="en-GB" sz="2400" b="1" noProof="0" dirty="0">
              <a:latin typeface="+mn-lt"/>
            </a:rPr>
            <a:t>FUNDING AND SPONSORSHIP</a:t>
          </a:r>
          <a:endParaRPr lang="en-GB" sz="2400" b="1" noProof="0" dirty="0"/>
        </a:p>
      </dgm:t>
    </dgm:pt>
    <dgm:pt modelId="{CA5854C8-35E8-4F47-9F2D-7B6E1ECB7F36}" type="parTrans" cxnId="{548F214E-F3E6-491D-B2FF-F5EA0E5A91F8}">
      <dgm:prSet/>
      <dgm:spPr/>
      <dgm:t>
        <a:bodyPr/>
        <a:lstStyle/>
        <a:p>
          <a:endParaRPr lang="en-GB"/>
        </a:p>
      </dgm:t>
    </dgm:pt>
    <dgm:pt modelId="{A7669344-8DC5-4838-B8E3-C3975B8647D3}" type="sibTrans" cxnId="{548F214E-F3E6-491D-B2FF-F5EA0E5A91F8}">
      <dgm:prSet/>
      <dgm:spPr/>
      <dgm:t>
        <a:bodyPr/>
        <a:lstStyle/>
        <a:p>
          <a:endParaRPr lang="en-GB"/>
        </a:p>
      </dgm:t>
    </dgm:pt>
    <dgm:pt modelId="{F615F854-8932-47FC-A24B-66AE247794FC}">
      <dgm:prSet phldrT="[Text]" custT="1"/>
      <dgm:spPr/>
      <dgm:t>
        <a:bodyPr/>
        <a:lstStyle/>
        <a:p>
          <a:r>
            <a:rPr lang="en-GB" sz="2400" b="1" noProof="0" dirty="0">
              <a:latin typeface="+mn-lt"/>
            </a:rPr>
            <a:t>PREJUDICE</a:t>
          </a:r>
          <a:endParaRPr lang="en-GB" sz="2400" b="1" noProof="0" dirty="0"/>
        </a:p>
      </dgm:t>
    </dgm:pt>
    <dgm:pt modelId="{ECF565CA-0BDD-4AA9-A386-790F6D981054}" type="parTrans" cxnId="{203BE3F1-F8E4-4731-BC23-27A7099EB066}">
      <dgm:prSet/>
      <dgm:spPr/>
      <dgm:t>
        <a:bodyPr/>
        <a:lstStyle/>
        <a:p>
          <a:endParaRPr lang="en-GB"/>
        </a:p>
      </dgm:t>
    </dgm:pt>
    <dgm:pt modelId="{2F53B3FC-ED4E-42C1-AE25-E7156E7F72CD}" type="sibTrans" cxnId="{203BE3F1-F8E4-4731-BC23-27A7099EB066}">
      <dgm:prSet/>
      <dgm:spPr/>
      <dgm:t>
        <a:bodyPr/>
        <a:lstStyle/>
        <a:p>
          <a:endParaRPr lang="en-GB"/>
        </a:p>
      </dgm:t>
    </dgm:pt>
    <dgm:pt modelId="{51F2D98B-50FF-4E95-B8AB-B9C2E40E6174}">
      <dgm:prSet phldrT="[Text]" custT="1"/>
      <dgm:spPr/>
      <dgm:t>
        <a:bodyPr/>
        <a:lstStyle/>
        <a:p>
          <a:r>
            <a:rPr lang="en-GB" sz="2400" b="1" noProof="0" dirty="0">
              <a:latin typeface="+mn-lt"/>
            </a:rPr>
            <a:t>FUTURE PROSPECTS</a:t>
          </a:r>
          <a:endParaRPr lang="en-GB" sz="2400" b="1" noProof="0" dirty="0"/>
        </a:p>
      </dgm:t>
    </dgm:pt>
    <dgm:pt modelId="{930BFA8E-15E3-4470-BA14-D8502F2AA263}" type="parTrans" cxnId="{6F1E64F8-6867-4389-BA14-F877DDED8921}">
      <dgm:prSet/>
      <dgm:spPr/>
      <dgm:t>
        <a:bodyPr/>
        <a:lstStyle/>
        <a:p>
          <a:endParaRPr lang="en-GB"/>
        </a:p>
      </dgm:t>
    </dgm:pt>
    <dgm:pt modelId="{C5CB70AE-2466-49A6-B06E-B445058F27D2}" type="sibTrans" cxnId="{6F1E64F8-6867-4389-BA14-F877DDED8921}">
      <dgm:prSet/>
      <dgm:spPr/>
      <dgm:t>
        <a:bodyPr/>
        <a:lstStyle/>
        <a:p>
          <a:endParaRPr lang="en-GB"/>
        </a:p>
      </dgm:t>
    </dgm:pt>
    <dgm:pt modelId="{6B6EEB22-E812-4E6F-B853-BA5ABA34B900}">
      <dgm:prSet phldrT="[Text]" custT="1"/>
      <dgm:spPr/>
      <dgm:t>
        <a:bodyPr/>
        <a:lstStyle/>
        <a:p>
          <a:r>
            <a:rPr lang="en-GB" sz="2000" noProof="0" dirty="0">
              <a:latin typeface="+mn-lt"/>
            </a:rPr>
            <a:t>This research has been privately funded, reflecting the authors’ personal commitment to advancing knowledge and advocacy on displacement and land justice in Plateau State. This however, constrained the scope of the study to select communities in the LGAs of interest. With funding and sponsorship, the authors aim to conduct similar studies to cover land grabbing issues in the entire 17 LGAs of Plateau State.</a:t>
          </a:r>
          <a:endParaRPr lang="en-GB" sz="2000" noProof="0" dirty="0"/>
        </a:p>
      </dgm:t>
    </dgm:pt>
    <dgm:pt modelId="{745AC9A6-A954-471F-8798-761CC126339B}" type="parTrans" cxnId="{7AEA406F-D6F7-49F0-B8E9-2DB985AF811C}">
      <dgm:prSet/>
      <dgm:spPr/>
      <dgm:t>
        <a:bodyPr/>
        <a:lstStyle/>
        <a:p>
          <a:endParaRPr lang="en-GB"/>
        </a:p>
      </dgm:t>
    </dgm:pt>
    <dgm:pt modelId="{B5668DE6-E1B2-48DE-9A71-282017D17C86}" type="sibTrans" cxnId="{7AEA406F-D6F7-49F0-B8E9-2DB985AF811C}">
      <dgm:prSet/>
      <dgm:spPr/>
      <dgm:t>
        <a:bodyPr/>
        <a:lstStyle/>
        <a:p>
          <a:endParaRPr lang="en-GB"/>
        </a:p>
      </dgm:t>
    </dgm:pt>
    <dgm:pt modelId="{CD345BB7-A2EF-4527-BD5A-0A045F738059}">
      <dgm:prSet phldrT="[Text]" custT="1"/>
      <dgm:spPr/>
      <dgm:t>
        <a:bodyPr/>
        <a:lstStyle/>
        <a:p>
          <a:r>
            <a:rPr lang="en-GB" sz="2000" noProof="0" dirty="0">
              <a:latin typeface="+mn-lt"/>
            </a:rPr>
            <a:t>The study’s independent nature ensured that findings were free from political or institutional bias.</a:t>
          </a:r>
          <a:endParaRPr lang="en-GB" sz="2000" noProof="0" dirty="0"/>
        </a:p>
      </dgm:t>
    </dgm:pt>
    <dgm:pt modelId="{CBC62805-44EB-4868-9471-D9F89F2B0858}" type="parTrans" cxnId="{F9CCBD34-51EA-4989-93AB-BF8FA2FF8C86}">
      <dgm:prSet/>
      <dgm:spPr/>
      <dgm:t>
        <a:bodyPr/>
        <a:lstStyle/>
        <a:p>
          <a:endParaRPr lang="en-GB"/>
        </a:p>
      </dgm:t>
    </dgm:pt>
    <dgm:pt modelId="{8A4C6048-2130-4EEE-B23C-3D7B0DC5CF70}" type="sibTrans" cxnId="{F9CCBD34-51EA-4989-93AB-BF8FA2FF8C86}">
      <dgm:prSet/>
      <dgm:spPr/>
      <dgm:t>
        <a:bodyPr/>
        <a:lstStyle/>
        <a:p>
          <a:endParaRPr lang="en-GB"/>
        </a:p>
      </dgm:t>
    </dgm:pt>
    <dgm:pt modelId="{B25E804B-11DA-4F95-9B77-F081F24982F7}">
      <dgm:prSet phldrT="[Text]" custT="1"/>
      <dgm:spPr/>
      <dgm:t>
        <a:bodyPr/>
        <a:lstStyle/>
        <a:p>
          <a:r>
            <a:rPr lang="en-GB" sz="2000" noProof="0" dirty="0">
              <a:latin typeface="+mn-lt"/>
            </a:rPr>
            <a:t>Looking forward, the authors aim to expand the impact of this research to cover land grabbing issues in the entire 17 LGAs of Plateau State through a documentary film project that will visually capture the experiences of displaced persons, the realities of land grabbing, and the urgent need for land justice in Plateau State. Such a documentary will serve as both an academic and advocacy tool, raising awareness at local, national, and international levels, and mobilising support for restitution and reform.</a:t>
          </a:r>
          <a:endParaRPr lang="en-GB" sz="2000" noProof="0" dirty="0"/>
        </a:p>
      </dgm:t>
    </dgm:pt>
    <dgm:pt modelId="{5A00D804-0FF8-41D4-901B-37C590745766}" type="parTrans" cxnId="{2F8899C8-80B4-4080-B9C4-A5D1CB097714}">
      <dgm:prSet/>
      <dgm:spPr/>
      <dgm:t>
        <a:bodyPr/>
        <a:lstStyle/>
        <a:p>
          <a:endParaRPr lang="en-GB"/>
        </a:p>
      </dgm:t>
    </dgm:pt>
    <dgm:pt modelId="{7E5846D2-85E5-4D16-AE34-B9779F94188F}" type="sibTrans" cxnId="{2F8899C8-80B4-4080-B9C4-A5D1CB097714}">
      <dgm:prSet/>
      <dgm:spPr/>
      <dgm:t>
        <a:bodyPr/>
        <a:lstStyle/>
        <a:p>
          <a:endParaRPr lang="en-GB"/>
        </a:p>
      </dgm:t>
    </dgm:pt>
    <dgm:pt modelId="{9D16B65C-0D6D-4DD5-B0F7-F7D0D97D9F2D}" type="pres">
      <dgm:prSet presAssocID="{B8914D99-83FE-42DE-B4C5-91584A8211E0}" presName="linear" presStyleCnt="0">
        <dgm:presLayoutVars>
          <dgm:dir/>
          <dgm:animLvl val="lvl"/>
          <dgm:resizeHandles val="exact"/>
        </dgm:presLayoutVars>
      </dgm:prSet>
      <dgm:spPr/>
    </dgm:pt>
    <dgm:pt modelId="{2F8C73AB-317B-44DD-9E3B-0A040396E764}" type="pres">
      <dgm:prSet presAssocID="{547EC25A-517D-4D62-BDDD-5441A0BE44E0}" presName="parentLin" presStyleCnt="0"/>
      <dgm:spPr/>
    </dgm:pt>
    <dgm:pt modelId="{D13A942F-F938-4C31-BF4E-90A71A68AA5C}" type="pres">
      <dgm:prSet presAssocID="{547EC25A-517D-4D62-BDDD-5441A0BE44E0}" presName="parentLeftMargin" presStyleLbl="node1" presStyleIdx="0" presStyleCnt="3"/>
      <dgm:spPr/>
    </dgm:pt>
    <dgm:pt modelId="{B04869AC-D9D2-4F7C-8FEF-5E63542D728F}" type="pres">
      <dgm:prSet presAssocID="{547EC25A-517D-4D62-BDDD-5441A0BE44E0}" presName="parentText" presStyleLbl="node1" presStyleIdx="0" presStyleCnt="3">
        <dgm:presLayoutVars>
          <dgm:chMax val="0"/>
          <dgm:bulletEnabled val="1"/>
        </dgm:presLayoutVars>
      </dgm:prSet>
      <dgm:spPr/>
    </dgm:pt>
    <dgm:pt modelId="{24BCAFAA-02DC-4ECF-9081-5F1308F5B6B2}" type="pres">
      <dgm:prSet presAssocID="{547EC25A-517D-4D62-BDDD-5441A0BE44E0}" presName="negativeSpace" presStyleCnt="0"/>
      <dgm:spPr/>
    </dgm:pt>
    <dgm:pt modelId="{DA106B43-10F1-40B6-B8B5-339B66E3EBF2}" type="pres">
      <dgm:prSet presAssocID="{547EC25A-517D-4D62-BDDD-5441A0BE44E0}" presName="childText" presStyleLbl="conFgAcc1" presStyleIdx="0" presStyleCnt="3">
        <dgm:presLayoutVars>
          <dgm:bulletEnabled val="1"/>
        </dgm:presLayoutVars>
      </dgm:prSet>
      <dgm:spPr/>
    </dgm:pt>
    <dgm:pt modelId="{68A1DEAB-402D-4DF9-8DF7-5F74132919D6}" type="pres">
      <dgm:prSet presAssocID="{A7669344-8DC5-4838-B8E3-C3975B8647D3}" presName="spaceBetweenRectangles" presStyleCnt="0"/>
      <dgm:spPr/>
    </dgm:pt>
    <dgm:pt modelId="{C7EB11A7-1CC9-49F1-9E74-2E25784EC778}" type="pres">
      <dgm:prSet presAssocID="{F615F854-8932-47FC-A24B-66AE247794FC}" presName="parentLin" presStyleCnt="0"/>
      <dgm:spPr/>
    </dgm:pt>
    <dgm:pt modelId="{5FAE9CC6-4F7E-41DB-96E8-EA8778148959}" type="pres">
      <dgm:prSet presAssocID="{F615F854-8932-47FC-A24B-66AE247794FC}" presName="parentLeftMargin" presStyleLbl="node1" presStyleIdx="0" presStyleCnt="3"/>
      <dgm:spPr/>
    </dgm:pt>
    <dgm:pt modelId="{21C9D76C-B51E-4D3B-A17F-FE1FB444DDC9}" type="pres">
      <dgm:prSet presAssocID="{F615F854-8932-47FC-A24B-66AE247794FC}" presName="parentText" presStyleLbl="node1" presStyleIdx="1" presStyleCnt="3">
        <dgm:presLayoutVars>
          <dgm:chMax val="0"/>
          <dgm:bulletEnabled val="1"/>
        </dgm:presLayoutVars>
      </dgm:prSet>
      <dgm:spPr/>
    </dgm:pt>
    <dgm:pt modelId="{8032B1F2-9EBE-40E1-83AA-C1FFCB57ACBB}" type="pres">
      <dgm:prSet presAssocID="{F615F854-8932-47FC-A24B-66AE247794FC}" presName="negativeSpace" presStyleCnt="0"/>
      <dgm:spPr/>
    </dgm:pt>
    <dgm:pt modelId="{78FD2675-EA4C-4559-AE4E-EF103661E8CA}" type="pres">
      <dgm:prSet presAssocID="{F615F854-8932-47FC-A24B-66AE247794FC}" presName="childText" presStyleLbl="conFgAcc1" presStyleIdx="1" presStyleCnt="3">
        <dgm:presLayoutVars>
          <dgm:bulletEnabled val="1"/>
        </dgm:presLayoutVars>
      </dgm:prSet>
      <dgm:spPr/>
    </dgm:pt>
    <dgm:pt modelId="{61B1839F-B47B-4A7A-9D3A-6825826139B1}" type="pres">
      <dgm:prSet presAssocID="{2F53B3FC-ED4E-42C1-AE25-E7156E7F72CD}" presName="spaceBetweenRectangles" presStyleCnt="0"/>
      <dgm:spPr/>
    </dgm:pt>
    <dgm:pt modelId="{53E9DE64-1338-4897-9FC7-B76A06A605F1}" type="pres">
      <dgm:prSet presAssocID="{51F2D98B-50FF-4E95-B8AB-B9C2E40E6174}" presName="parentLin" presStyleCnt="0"/>
      <dgm:spPr/>
    </dgm:pt>
    <dgm:pt modelId="{732A9B27-6DF9-4EA1-AC9A-12095491997A}" type="pres">
      <dgm:prSet presAssocID="{51F2D98B-50FF-4E95-B8AB-B9C2E40E6174}" presName="parentLeftMargin" presStyleLbl="node1" presStyleIdx="1" presStyleCnt="3"/>
      <dgm:spPr/>
    </dgm:pt>
    <dgm:pt modelId="{99DB52F7-A7F1-4A9A-BA41-2E9FF43E2BDB}" type="pres">
      <dgm:prSet presAssocID="{51F2D98B-50FF-4E95-B8AB-B9C2E40E6174}" presName="parentText" presStyleLbl="node1" presStyleIdx="2" presStyleCnt="3">
        <dgm:presLayoutVars>
          <dgm:chMax val="0"/>
          <dgm:bulletEnabled val="1"/>
        </dgm:presLayoutVars>
      </dgm:prSet>
      <dgm:spPr/>
    </dgm:pt>
    <dgm:pt modelId="{E25050E3-DEB7-4275-A0AD-215FE962D46A}" type="pres">
      <dgm:prSet presAssocID="{51F2D98B-50FF-4E95-B8AB-B9C2E40E6174}" presName="negativeSpace" presStyleCnt="0"/>
      <dgm:spPr/>
    </dgm:pt>
    <dgm:pt modelId="{44E5D34C-474A-4CB9-BC3E-C727C80853E0}" type="pres">
      <dgm:prSet presAssocID="{51F2D98B-50FF-4E95-B8AB-B9C2E40E6174}" presName="childText" presStyleLbl="conFgAcc1" presStyleIdx="2" presStyleCnt="3">
        <dgm:presLayoutVars>
          <dgm:bulletEnabled val="1"/>
        </dgm:presLayoutVars>
      </dgm:prSet>
      <dgm:spPr/>
    </dgm:pt>
  </dgm:ptLst>
  <dgm:cxnLst>
    <dgm:cxn modelId="{2BDD7812-D92A-4693-9710-763882E4AF48}" type="presOf" srcId="{CD345BB7-A2EF-4527-BD5A-0A045F738059}" destId="{78FD2675-EA4C-4559-AE4E-EF103661E8CA}" srcOrd="0" destOrd="0" presId="urn:microsoft.com/office/officeart/2005/8/layout/list1"/>
    <dgm:cxn modelId="{F9CCBD34-51EA-4989-93AB-BF8FA2FF8C86}" srcId="{F615F854-8932-47FC-A24B-66AE247794FC}" destId="{CD345BB7-A2EF-4527-BD5A-0A045F738059}" srcOrd="0" destOrd="0" parTransId="{CBC62805-44EB-4868-9471-D9F89F2B0858}" sibTransId="{8A4C6048-2130-4EEE-B23C-3D7B0DC5CF70}"/>
    <dgm:cxn modelId="{36F7AE5B-3160-47DE-BB41-D54059AE7C99}" type="presOf" srcId="{B25E804B-11DA-4F95-9B77-F081F24982F7}" destId="{44E5D34C-474A-4CB9-BC3E-C727C80853E0}" srcOrd="0" destOrd="0" presId="urn:microsoft.com/office/officeart/2005/8/layout/list1"/>
    <dgm:cxn modelId="{77FADF45-E877-4357-A045-A843FEA80C0B}" type="presOf" srcId="{51F2D98B-50FF-4E95-B8AB-B9C2E40E6174}" destId="{99DB52F7-A7F1-4A9A-BA41-2E9FF43E2BDB}" srcOrd="1" destOrd="0" presId="urn:microsoft.com/office/officeart/2005/8/layout/list1"/>
    <dgm:cxn modelId="{548F214E-F3E6-491D-B2FF-F5EA0E5A91F8}" srcId="{B8914D99-83FE-42DE-B4C5-91584A8211E0}" destId="{547EC25A-517D-4D62-BDDD-5441A0BE44E0}" srcOrd="0" destOrd="0" parTransId="{CA5854C8-35E8-4F47-9F2D-7B6E1ECB7F36}" sibTransId="{A7669344-8DC5-4838-B8E3-C3975B8647D3}"/>
    <dgm:cxn modelId="{78DA2E6F-F0E3-4C74-9886-715E105E1EE3}" type="presOf" srcId="{547EC25A-517D-4D62-BDDD-5441A0BE44E0}" destId="{D13A942F-F938-4C31-BF4E-90A71A68AA5C}" srcOrd="0" destOrd="0" presId="urn:microsoft.com/office/officeart/2005/8/layout/list1"/>
    <dgm:cxn modelId="{7AEA406F-D6F7-49F0-B8E9-2DB985AF811C}" srcId="{547EC25A-517D-4D62-BDDD-5441A0BE44E0}" destId="{6B6EEB22-E812-4E6F-B853-BA5ABA34B900}" srcOrd="0" destOrd="0" parTransId="{745AC9A6-A954-471F-8798-761CC126339B}" sibTransId="{B5668DE6-E1B2-48DE-9A71-282017D17C86}"/>
    <dgm:cxn modelId="{79111F7A-34C7-4CD4-BB89-17BBDE36F3AE}" type="presOf" srcId="{547EC25A-517D-4D62-BDDD-5441A0BE44E0}" destId="{B04869AC-D9D2-4F7C-8FEF-5E63542D728F}" srcOrd="1" destOrd="0" presId="urn:microsoft.com/office/officeart/2005/8/layout/list1"/>
    <dgm:cxn modelId="{62C3947B-40C6-4F1A-B390-4A1EE2709F3F}" type="presOf" srcId="{F615F854-8932-47FC-A24B-66AE247794FC}" destId="{21C9D76C-B51E-4D3B-A17F-FE1FB444DDC9}" srcOrd="1" destOrd="0" presId="urn:microsoft.com/office/officeart/2005/8/layout/list1"/>
    <dgm:cxn modelId="{2F8899C8-80B4-4080-B9C4-A5D1CB097714}" srcId="{51F2D98B-50FF-4E95-B8AB-B9C2E40E6174}" destId="{B25E804B-11DA-4F95-9B77-F081F24982F7}" srcOrd="0" destOrd="0" parTransId="{5A00D804-0FF8-41D4-901B-37C590745766}" sibTransId="{7E5846D2-85E5-4D16-AE34-B9779F94188F}"/>
    <dgm:cxn modelId="{55DB28D7-5998-4C9C-879B-F12FE0A28112}" type="presOf" srcId="{F615F854-8932-47FC-A24B-66AE247794FC}" destId="{5FAE9CC6-4F7E-41DB-96E8-EA8778148959}" srcOrd="0" destOrd="0" presId="urn:microsoft.com/office/officeart/2005/8/layout/list1"/>
    <dgm:cxn modelId="{E9B485ED-0345-4E8B-9C82-52CE6060FD70}" type="presOf" srcId="{6B6EEB22-E812-4E6F-B853-BA5ABA34B900}" destId="{DA106B43-10F1-40B6-B8B5-339B66E3EBF2}" srcOrd="0" destOrd="0" presId="urn:microsoft.com/office/officeart/2005/8/layout/list1"/>
    <dgm:cxn modelId="{5CB3CDF0-976A-476C-A122-EF42824FD2F3}" type="presOf" srcId="{51F2D98B-50FF-4E95-B8AB-B9C2E40E6174}" destId="{732A9B27-6DF9-4EA1-AC9A-12095491997A}" srcOrd="0" destOrd="0" presId="urn:microsoft.com/office/officeart/2005/8/layout/list1"/>
    <dgm:cxn modelId="{203BE3F1-F8E4-4731-BC23-27A7099EB066}" srcId="{B8914D99-83FE-42DE-B4C5-91584A8211E0}" destId="{F615F854-8932-47FC-A24B-66AE247794FC}" srcOrd="1" destOrd="0" parTransId="{ECF565CA-0BDD-4AA9-A386-790F6D981054}" sibTransId="{2F53B3FC-ED4E-42C1-AE25-E7156E7F72CD}"/>
    <dgm:cxn modelId="{7D1552F7-C92A-4422-8A02-85FDA9DB18B8}" type="presOf" srcId="{B8914D99-83FE-42DE-B4C5-91584A8211E0}" destId="{9D16B65C-0D6D-4DD5-B0F7-F7D0D97D9F2D}" srcOrd="0" destOrd="0" presId="urn:microsoft.com/office/officeart/2005/8/layout/list1"/>
    <dgm:cxn modelId="{6F1E64F8-6867-4389-BA14-F877DDED8921}" srcId="{B8914D99-83FE-42DE-B4C5-91584A8211E0}" destId="{51F2D98B-50FF-4E95-B8AB-B9C2E40E6174}" srcOrd="2" destOrd="0" parTransId="{930BFA8E-15E3-4470-BA14-D8502F2AA263}" sibTransId="{C5CB70AE-2466-49A6-B06E-B445058F27D2}"/>
    <dgm:cxn modelId="{07E9FAF3-4459-425E-9986-F814E5194F41}" type="presParOf" srcId="{9D16B65C-0D6D-4DD5-B0F7-F7D0D97D9F2D}" destId="{2F8C73AB-317B-44DD-9E3B-0A040396E764}" srcOrd="0" destOrd="0" presId="urn:microsoft.com/office/officeart/2005/8/layout/list1"/>
    <dgm:cxn modelId="{6EF7D0DA-397D-4F51-B8E3-0B20160657C7}" type="presParOf" srcId="{2F8C73AB-317B-44DD-9E3B-0A040396E764}" destId="{D13A942F-F938-4C31-BF4E-90A71A68AA5C}" srcOrd="0" destOrd="0" presId="urn:microsoft.com/office/officeart/2005/8/layout/list1"/>
    <dgm:cxn modelId="{9FC6A471-9AF8-442E-A75B-76CD6E60B018}" type="presParOf" srcId="{2F8C73AB-317B-44DD-9E3B-0A040396E764}" destId="{B04869AC-D9D2-4F7C-8FEF-5E63542D728F}" srcOrd="1" destOrd="0" presId="urn:microsoft.com/office/officeart/2005/8/layout/list1"/>
    <dgm:cxn modelId="{DA93D710-2DE9-43EF-AFCF-E80D9DC0ED5C}" type="presParOf" srcId="{9D16B65C-0D6D-4DD5-B0F7-F7D0D97D9F2D}" destId="{24BCAFAA-02DC-4ECF-9081-5F1308F5B6B2}" srcOrd="1" destOrd="0" presId="urn:microsoft.com/office/officeart/2005/8/layout/list1"/>
    <dgm:cxn modelId="{46A773A0-A958-4B6F-B7B6-D1138B3FD59D}" type="presParOf" srcId="{9D16B65C-0D6D-4DD5-B0F7-F7D0D97D9F2D}" destId="{DA106B43-10F1-40B6-B8B5-339B66E3EBF2}" srcOrd="2" destOrd="0" presId="urn:microsoft.com/office/officeart/2005/8/layout/list1"/>
    <dgm:cxn modelId="{C7744008-F3F2-4A8C-889A-D5631EF1547A}" type="presParOf" srcId="{9D16B65C-0D6D-4DD5-B0F7-F7D0D97D9F2D}" destId="{68A1DEAB-402D-4DF9-8DF7-5F74132919D6}" srcOrd="3" destOrd="0" presId="urn:microsoft.com/office/officeart/2005/8/layout/list1"/>
    <dgm:cxn modelId="{B800F87E-0B98-4215-B2D9-475BC3D34AF2}" type="presParOf" srcId="{9D16B65C-0D6D-4DD5-B0F7-F7D0D97D9F2D}" destId="{C7EB11A7-1CC9-49F1-9E74-2E25784EC778}" srcOrd="4" destOrd="0" presId="urn:microsoft.com/office/officeart/2005/8/layout/list1"/>
    <dgm:cxn modelId="{2DA9E026-E342-4615-885E-82CAFF08BAD3}" type="presParOf" srcId="{C7EB11A7-1CC9-49F1-9E74-2E25784EC778}" destId="{5FAE9CC6-4F7E-41DB-96E8-EA8778148959}" srcOrd="0" destOrd="0" presId="urn:microsoft.com/office/officeart/2005/8/layout/list1"/>
    <dgm:cxn modelId="{AD5CEEEC-CAB9-4D33-BC78-5D04ACF1C717}" type="presParOf" srcId="{C7EB11A7-1CC9-49F1-9E74-2E25784EC778}" destId="{21C9D76C-B51E-4D3B-A17F-FE1FB444DDC9}" srcOrd="1" destOrd="0" presId="urn:microsoft.com/office/officeart/2005/8/layout/list1"/>
    <dgm:cxn modelId="{884CE7D8-D671-473C-9D1C-A4003BF23B02}" type="presParOf" srcId="{9D16B65C-0D6D-4DD5-B0F7-F7D0D97D9F2D}" destId="{8032B1F2-9EBE-40E1-83AA-C1FFCB57ACBB}" srcOrd="5" destOrd="0" presId="urn:microsoft.com/office/officeart/2005/8/layout/list1"/>
    <dgm:cxn modelId="{E3CB322C-9466-4839-967B-C70B78ACE0B8}" type="presParOf" srcId="{9D16B65C-0D6D-4DD5-B0F7-F7D0D97D9F2D}" destId="{78FD2675-EA4C-4559-AE4E-EF103661E8CA}" srcOrd="6" destOrd="0" presId="urn:microsoft.com/office/officeart/2005/8/layout/list1"/>
    <dgm:cxn modelId="{A30B4DAF-9B17-4E91-AEBB-5588CBAD231B}" type="presParOf" srcId="{9D16B65C-0D6D-4DD5-B0F7-F7D0D97D9F2D}" destId="{61B1839F-B47B-4A7A-9D3A-6825826139B1}" srcOrd="7" destOrd="0" presId="urn:microsoft.com/office/officeart/2005/8/layout/list1"/>
    <dgm:cxn modelId="{43C7B76B-41E8-4E53-987E-4C192F4AFA9A}" type="presParOf" srcId="{9D16B65C-0D6D-4DD5-B0F7-F7D0D97D9F2D}" destId="{53E9DE64-1338-4897-9FC7-B76A06A605F1}" srcOrd="8" destOrd="0" presId="urn:microsoft.com/office/officeart/2005/8/layout/list1"/>
    <dgm:cxn modelId="{A8054096-0825-4A6E-B2ED-959F2B7B6F0B}" type="presParOf" srcId="{53E9DE64-1338-4897-9FC7-B76A06A605F1}" destId="{732A9B27-6DF9-4EA1-AC9A-12095491997A}" srcOrd="0" destOrd="0" presId="urn:microsoft.com/office/officeart/2005/8/layout/list1"/>
    <dgm:cxn modelId="{15D9E903-1AC8-4949-AF52-3351D7158E69}" type="presParOf" srcId="{53E9DE64-1338-4897-9FC7-B76A06A605F1}" destId="{99DB52F7-A7F1-4A9A-BA41-2E9FF43E2BDB}" srcOrd="1" destOrd="0" presId="urn:microsoft.com/office/officeart/2005/8/layout/list1"/>
    <dgm:cxn modelId="{0E1DDBC0-7C8B-4972-B1D5-1B19AF46A2BD}" type="presParOf" srcId="{9D16B65C-0D6D-4DD5-B0F7-F7D0D97D9F2D}" destId="{E25050E3-DEB7-4275-A0AD-215FE962D46A}" srcOrd="9" destOrd="0" presId="urn:microsoft.com/office/officeart/2005/8/layout/list1"/>
    <dgm:cxn modelId="{462A057E-2465-4C15-BA5D-44F69652C2FD}" type="presParOf" srcId="{9D16B65C-0D6D-4DD5-B0F7-F7D0D97D9F2D}" destId="{44E5D34C-474A-4CB9-BC3E-C727C80853E0}" srcOrd="10"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CBDE22-A5D2-4192-B960-07A107633C9F}">
      <dsp:nvSpPr>
        <dsp:cNvPr id="0" name=""/>
        <dsp:cNvSpPr/>
      </dsp:nvSpPr>
      <dsp:spPr>
        <a:xfrm>
          <a:off x="0" y="185836"/>
          <a:ext cx="1768078" cy="6756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53340" rIns="149352" bIns="53340" numCol="1" spcCol="1270" anchor="ctr" anchorCtr="0">
          <a:noAutofit/>
        </a:bodyPr>
        <a:lstStyle/>
        <a:p>
          <a:pPr marL="0" lvl="0" indent="0" algn="r" defTabSz="933450">
            <a:lnSpc>
              <a:spcPct val="90000"/>
            </a:lnSpc>
            <a:spcBef>
              <a:spcPct val="0"/>
            </a:spcBef>
            <a:spcAft>
              <a:spcPct val="35000"/>
            </a:spcAft>
            <a:buNone/>
          </a:pPr>
          <a:r>
            <a:rPr lang="en-GB" sz="2100" kern="1200" noProof="0" dirty="0"/>
            <a:t>Geopolitical Zone</a:t>
          </a:r>
        </a:p>
      </dsp:txBody>
      <dsp:txXfrm>
        <a:off x="0" y="185836"/>
        <a:ext cx="1768078" cy="675675"/>
      </dsp:txXfrm>
    </dsp:sp>
    <dsp:sp modelId="{FA9250F9-C7B6-463A-9633-CED157FFC226}">
      <dsp:nvSpPr>
        <dsp:cNvPr id="0" name=""/>
        <dsp:cNvSpPr/>
      </dsp:nvSpPr>
      <dsp:spPr>
        <a:xfrm>
          <a:off x="1768078" y="185836"/>
          <a:ext cx="353615" cy="675675"/>
        </a:xfrm>
        <a:prstGeom prst="leftBrace">
          <a:avLst>
            <a:gd name="adj1" fmla="val 35000"/>
            <a:gd name="adj2" fmla="val 50000"/>
          </a:avLst>
        </a:prstGeom>
        <a:noFill/>
        <a:ln w="25400"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0894D7A-2942-426E-9247-84A72B42FFCE}">
      <dsp:nvSpPr>
        <dsp:cNvPr id="0" name=""/>
        <dsp:cNvSpPr/>
      </dsp:nvSpPr>
      <dsp:spPr>
        <a:xfrm>
          <a:off x="2263140" y="185836"/>
          <a:ext cx="4809172" cy="675675"/>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228600" lvl="1" indent="-228600" algn="l" defTabSz="933450">
            <a:lnSpc>
              <a:spcPct val="90000"/>
            </a:lnSpc>
            <a:spcBef>
              <a:spcPct val="0"/>
            </a:spcBef>
            <a:spcAft>
              <a:spcPct val="15000"/>
            </a:spcAft>
            <a:buChar char="•"/>
          </a:pPr>
          <a:r>
            <a:rPr lang="en-GB" sz="2100" kern="1200" noProof="0" dirty="0"/>
            <a:t>North Central</a:t>
          </a:r>
        </a:p>
      </dsp:txBody>
      <dsp:txXfrm>
        <a:off x="2263140" y="185836"/>
        <a:ext cx="4809172" cy="675675"/>
      </dsp:txXfrm>
    </dsp:sp>
    <dsp:sp modelId="{406F8520-AE5F-4C0E-93D1-9922EF4D0DBD}">
      <dsp:nvSpPr>
        <dsp:cNvPr id="0" name=""/>
        <dsp:cNvSpPr/>
      </dsp:nvSpPr>
      <dsp:spPr>
        <a:xfrm>
          <a:off x="0" y="950105"/>
          <a:ext cx="1768078" cy="415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53340" rIns="149352" bIns="53340" numCol="1" spcCol="1270" anchor="ctr" anchorCtr="0">
          <a:noAutofit/>
        </a:bodyPr>
        <a:lstStyle/>
        <a:p>
          <a:pPr marL="0" lvl="0" indent="0" algn="r" defTabSz="933450">
            <a:lnSpc>
              <a:spcPct val="90000"/>
            </a:lnSpc>
            <a:spcBef>
              <a:spcPct val="0"/>
            </a:spcBef>
            <a:spcAft>
              <a:spcPct val="35000"/>
            </a:spcAft>
            <a:buNone/>
          </a:pPr>
          <a:r>
            <a:rPr lang="en-GB" sz="2100" kern="1200" noProof="0" dirty="0"/>
            <a:t>Capital City</a:t>
          </a:r>
        </a:p>
      </dsp:txBody>
      <dsp:txXfrm>
        <a:off x="0" y="950105"/>
        <a:ext cx="1768078" cy="415800"/>
      </dsp:txXfrm>
    </dsp:sp>
    <dsp:sp modelId="{6B92D731-BACA-4C55-8897-5CE53E10B6FE}">
      <dsp:nvSpPr>
        <dsp:cNvPr id="0" name=""/>
        <dsp:cNvSpPr/>
      </dsp:nvSpPr>
      <dsp:spPr>
        <a:xfrm>
          <a:off x="1768078" y="937111"/>
          <a:ext cx="353615" cy="441787"/>
        </a:xfrm>
        <a:prstGeom prst="leftBrace">
          <a:avLst>
            <a:gd name="adj1" fmla="val 35000"/>
            <a:gd name="adj2" fmla="val 50000"/>
          </a:avLst>
        </a:prstGeom>
        <a:noFill/>
        <a:ln w="25400"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5D803D1-99BA-4D56-ACC5-BDD1D1912FCB}">
      <dsp:nvSpPr>
        <dsp:cNvPr id="0" name=""/>
        <dsp:cNvSpPr/>
      </dsp:nvSpPr>
      <dsp:spPr>
        <a:xfrm>
          <a:off x="2263140" y="937111"/>
          <a:ext cx="4809172" cy="441787"/>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228600" lvl="1" indent="-228600" algn="l" defTabSz="933450">
            <a:lnSpc>
              <a:spcPct val="90000"/>
            </a:lnSpc>
            <a:spcBef>
              <a:spcPct val="0"/>
            </a:spcBef>
            <a:spcAft>
              <a:spcPct val="15000"/>
            </a:spcAft>
            <a:buChar char="•"/>
          </a:pPr>
          <a:r>
            <a:rPr lang="en-GB" sz="2100" kern="1200" noProof="0" dirty="0"/>
            <a:t>Jos</a:t>
          </a:r>
        </a:p>
      </dsp:txBody>
      <dsp:txXfrm>
        <a:off x="2263140" y="937111"/>
        <a:ext cx="4809172" cy="441787"/>
      </dsp:txXfrm>
    </dsp:sp>
    <dsp:sp modelId="{5194EFA5-48FC-48E7-9FB6-37939DF2912B}">
      <dsp:nvSpPr>
        <dsp:cNvPr id="0" name=""/>
        <dsp:cNvSpPr/>
      </dsp:nvSpPr>
      <dsp:spPr>
        <a:xfrm>
          <a:off x="0" y="1467492"/>
          <a:ext cx="1768078" cy="415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53340" rIns="149352" bIns="53340" numCol="1" spcCol="1270" anchor="ctr" anchorCtr="0">
          <a:noAutofit/>
        </a:bodyPr>
        <a:lstStyle/>
        <a:p>
          <a:pPr marL="0" lvl="0" indent="0" algn="r" defTabSz="933450">
            <a:lnSpc>
              <a:spcPct val="90000"/>
            </a:lnSpc>
            <a:spcBef>
              <a:spcPct val="0"/>
            </a:spcBef>
            <a:spcAft>
              <a:spcPct val="35000"/>
            </a:spcAft>
            <a:buNone/>
          </a:pPr>
          <a:r>
            <a:rPr lang="en-GB" sz="2100" kern="1200" noProof="0" dirty="0"/>
            <a:t>Land Mass</a:t>
          </a:r>
        </a:p>
      </dsp:txBody>
      <dsp:txXfrm>
        <a:off x="0" y="1467492"/>
        <a:ext cx="1768078" cy="415800"/>
      </dsp:txXfrm>
    </dsp:sp>
    <dsp:sp modelId="{4D2D7F85-7AD3-49BF-AA65-205349E55EE0}">
      <dsp:nvSpPr>
        <dsp:cNvPr id="0" name=""/>
        <dsp:cNvSpPr/>
      </dsp:nvSpPr>
      <dsp:spPr>
        <a:xfrm>
          <a:off x="1768078" y="1454499"/>
          <a:ext cx="353615" cy="441787"/>
        </a:xfrm>
        <a:prstGeom prst="leftBrace">
          <a:avLst>
            <a:gd name="adj1" fmla="val 35000"/>
            <a:gd name="adj2" fmla="val 50000"/>
          </a:avLst>
        </a:prstGeom>
        <a:noFill/>
        <a:ln w="25400"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981CDA4-C21D-47D4-AA01-1AE2057E1CFA}">
      <dsp:nvSpPr>
        <dsp:cNvPr id="0" name=""/>
        <dsp:cNvSpPr/>
      </dsp:nvSpPr>
      <dsp:spPr>
        <a:xfrm>
          <a:off x="2263140" y="1454499"/>
          <a:ext cx="4809172" cy="441787"/>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228600" lvl="1" indent="-228600" algn="l" defTabSz="933450">
            <a:lnSpc>
              <a:spcPct val="90000"/>
            </a:lnSpc>
            <a:spcBef>
              <a:spcPct val="0"/>
            </a:spcBef>
            <a:spcAft>
              <a:spcPct val="15000"/>
            </a:spcAft>
            <a:buChar char="•"/>
          </a:pPr>
          <a:r>
            <a:rPr lang="en-GB" sz="2100" kern="1200" noProof="0" dirty="0"/>
            <a:t>30,193 km</a:t>
          </a:r>
          <a:r>
            <a:rPr lang="en-GB" sz="2100" kern="1200" noProof="0" dirty="0">
              <a:latin typeface="+mn-lt"/>
            </a:rPr>
            <a:t>²</a:t>
          </a:r>
          <a:endParaRPr lang="en-GB" sz="2100" kern="1200" noProof="0" dirty="0"/>
        </a:p>
      </dsp:txBody>
      <dsp:txXfrm>
        <a:off x="2263140" y="1454499"/>
        <a:ext cx="4809172" cy="441787"/>
      </dsp:txXfrm>
    </dsp:sp>
    <dsp:sp modelId="{3606B7F6-66E2-444D-9D25-85994D4247E4}">
      <dsp:nvSpPr>
        <dsp:cNvPr id="0" name=""/>
        <dsp:cNvSpPr/>
      </dsp:nvSpPr>
      <dsp:spPr>
        <a:xfrm>
          <a:off x="0" y="1971886"/>
          <a:ext cx="1768078" cy="6756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53340" rIns="149352" bIns="53340" numCol="1" spcCol="1270" anchor="ctr" anchorCtr="0">
          <a:noAutofit/>
        </a:bodyPr>
        <a:lstStyle/>
        <a:p>
          <a:pPr marL="0" lvl="0" indent="0" algn="r" defTabSz="933450">
            <a:lnSpc>
              <a:spcPct val="90000"/>
            </a:lnSpc>
            <a:spcBef>
              <a:spcPct val="0"/>
            </a:spcBef>
            <a:spcAft>
              <a:spcPct val="35000"/>
            </a:spcAft>
            <a:buNone/>
          </a:pPr>
          <a:r>
            <a:rPr lang="en-GB" sz="2100" kern="1200" noProof="0" dirty="0"/>
            <a:t>Estimated Population</a:t>
          </a:r>
        </a:p>
      </dsp:txBody>
      <dsp:txXfrm>
        <a:off x="0" y="1971886"/>
        <a:ext cx="1768078" cy="675675"/>
      </dsp:txXfrm>
    </dsp:sp>
    <dsp:sp modelId="{CD19B019-DE76-4285-9C97-30874DD8AD39}">
      <dsp:nvSpPr>
        <dsp:cNvPr id="0" name=""/>
        <dsp:cNvSpPr/>
      </dsp:nvSpPr>
      <dsp:spPr>
        <a:xfrm>
          <a:off x="1768078" y="1971886"/>
          <a:ext cx="353615" cy="675675"/>
        </a:xfrm>
        <a:prstGeom prst="leftBrace">
          <a:avLst>
            <a:gd name="adj1" fmla="val 35000"/>
            <a:gd name="adj2" fmla="val 50000"/>
          </a:avLst>
        </a:prstGeom>
        <a:noFill/>
        <a:ln w="25400"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31977D3-E0D4-445F-B874-F00BD59C0A1D}">
      <dsp:nvSpPr>
        <dsp:cNvPr id="0" name=""/>
        <dsp:cNvSpPr/>
      </dsp:nvSpPr>
      <dsp:spPr>
        <a:xfrm>
          <a:off x="2263140" y="1971886"/>
          <a:ext cx="4809172" cy="675675"/>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228600" lvl="1" indent="-228600" algn="l" defTabSz="933450">
            <a:lnSpc>
              <a:spcPct val="90000"/>
            </a:lnSpc>
            <a:spcBef>
              <a:spcPct val="0"/>
            </a:spcBef>
            <a:spcAft>
              <a:spcPct val="15000"/>
            </a:spcAft>
            <a:buChar char="•"/>
          </a:pPr>
          <a:r>
            <a:rPr lang="en-GB" sz="2100" kern="1200" noProof="0" dirty="0"/>
            <a:t>Over 4 million as at 2022</a:t>
          </a:r>
        </a:p>
      </dsp:txBody>
      <dsp:txXfrm>
        <a:off x="2263140" y="1971886"/>
        <a:ext cx="4809172" cy="675675"/>
      </dsp:txXfrm>
    </dsp:sp>
    <dsp:sp modelId="{3F449CEF-4883-4C0A-B4A1-6B822238E46E}">
      <dsp:nvSpPr>
        <dsp:cNvPr id="0" name=""/>
        <dsp:cNvSpPr/>
      </dsp:nvSpPr>
      <dsp:spPr>
        <a:xfrm>
          <a:off x="0" y="2736155"/>
          <a:ext cx="1769806" cy="415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53340" rIns="149352" bIns="53340" numCol="1" spcCol="1270" anchor="ctr" anchorCtr="0">
          <a:noAutofit/>
        </a:bodyPr>
        <a:lstStyle/>
        <a:p>
          <a:pPr marL="0" lvl="0" indent="0" algn="r" defTabSz="933450">
            <a:lnSpc>
              <a:spcPct val="90000"/>
            </a:lnSpc>
            <a:spcBef>
              <a:spcPct val="0"/>
            </a:spcBef>
            <a:spcAft>
              <a:spcPct val="35000"/>
            </a:spcAft>
            <a:buNone/>
          </a:pPr>
          <a:r>
            <a:rPr lang="en-GB" sz="2100" kern="1200" noProof="0" dirty="0"/>
            <a:t>Slogan</a:t>
          </a:r>
        </a:p>
      </dsp:txBody>
      <dsp:txXfrm>
        <a:off x="0" y="2736155"/>
        <a:ext cx="1769806" cy="415800"/>
      </dsp:txXfrm>
    </dsp:sp>
    <dsp:sp modelId="{2597E011-9848-43DE-B7F5-D28B5C6C0906}">
      <dsp:nvSpPr>
        <dsp:cNvPr id="0" name=""/>
        <dsp:cNvSpPr/>
      </dsp:nvSpPr>
      <dsp:spPr>
        <a:xfrm>
          <a:off x="1769806" y="2723161"/>
          <a:ext cx="353961" cy="441787"/>
        </a:xfrm>
        <a:prstGeom prst="leftBrace">
          <a:avLst>
            <a:gd name="adj1" fmla="val 35000"/>
            <a:gd name="adj2" fmla="val 50000"/>
          </a:avLst>
        </a:prstGeom>
        <a:noFill/>
        <a:ln w="25400"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2521C37-6973-403E-AA7D-40863CBEFC53}">
      <dsp:nvSpPr>
        <dsp:cNvPr id="0" name=""/>
        <dsp:cNvSpPr/>
      </dsp:nvSpPr>
      <dsp:spPr>
        <a:xfrm>
          <a:off x="2265352" y="2723161"/>
          <a:ext cx="4813873" cy="441787"/>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228600" lvl="1" indent="-228600" algn="l" defTabSz="933450">
            <a:lnSpc>
              <a:spcPct val="90000"/>
            </a:lnSpc>
            <a:spcBef>
              <a:spcPct val="0"/>
            </a:spcBef>
            <a:spcAft>
              <a:spcPct val="15000"/>
            </a:spcAft>
            <a:buChar char="•"/>
          </a:pPr>
          <a:r>
            <a:rPr lang="en-GB" sz="2100" kern="1200" noProof="0" dirty="0"/>
            <a:t>Home of Peace and Tourism</a:t>
          </a:r>
        </a:p>
      </dsp:txBody>
      <dsp:txXfrm>
        <a:off x="2265352" y="2723161"/>
        <a:ext cx="4813873" cy="441787"/>
      </dsp:txXfrm>
    </dsp:sp>
    <dsp:sp modelId="{709D5E95-2DB1-4E41-9DC6-FBE68E021215}">
      <dsp:nvSpPr>
        <dsp:cNvPr id="0" name=""/>
        <dsp:cNvSpPr/>
      </dsp:nvSpPr>
      <dsp:spPr>
        <a:xfrm>
          <a:off x="0" y="3556053"/>
          <a:ext cx="1768078" cy="9615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53340" rIns="149352" bIns="53340" numCol="1" spcCol="1270" anchor="ctr" anchorCtr="0">
          <a:noAutofit/>
        </a:bodyPr>
        <a:lstStyle/>
        <a:p>
          <a:pPr marL="0" lvl="0" indent="0" algn="r" defTabSz="933450">
            <a:lnSpc>
              <a:spcPct val="90000"/>
            </a:lnSpc>
            <a:spcBef>
              <a:spcPct val="0"/>
            </a:spcBef>
            <a:spcAft>
              <a:spcPct val="35000"/>
            </a:spcAft>
            <a:buNone/>
          </a:pPr>
          <a:r>
            <a:rPr lang="en-GB" sz="2100" kern="1200" noProof="0" dirty="0"/>
            <a:t>Local Government Areas</a:t>
          </a:r>
        </a:p>
      </dsp:txBody>
      <dsp:txXfrm>
        <a:off x="0" y="3556053"/>
        <a:ext cx="1768078" cy="961537"/>
      </dsp:txXfrm>
    </dsp:sp>
    <dsp:sp modelId="{68313B78-BF6D-4A8D-BAF8-56FBF9649523}">
      <dsp:nvSpPr>
        <dsp:cNvPr id="0" name=""/>
        <dsp:cNvSpPr/>
      </dsp:nvSpPr>
      <dsp:spPr>
        <a:xfrm>
          <a:off x="1768078" y="3240549"/>
          <a:ext cx="353615" cy="1592546"/>
        </a:xfrm>
        <a:prstGeom prst="leftBrace">
          <a:avLst>
            <a:gd name="adj1" fmla="val 35000"/>
            <a:gd name="adj2" fmla="val 50000"/>
          </a:avLst>
        </a:prstGeom>
        <a:noFill/>
        <a:ln w="25400"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6CB6562-E346-4E7F-AF79-8772D3FEFF6E}">
      <dsp:nvSpPr>
        <dsp:cNvPr id="0" name=""/>
        <dsp:cNvSpPr/>
      </dsp:nvSpPr>
      <dsp:spPr>
        <a:xfrm>
          <a:off x="2263140" y="3240549"/>
          <a:ext cx="4809172" cy="1592546"/>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228600" lvl="1" indent="-228600" algn="l" defTabSz="933450">
            <a:lnSpc>
              <a:spcPct val="90000"/>
            </a:lnSpc>
            <a:spcBef>
              <a:spcPct val="0"/>
            </a:spcBef>
            <a:spcAft>
              <a:spcPct val="15000"/>
            </a:spcAft>
            <a:buChar char="•"/>
          </a:pPr>
          <a:r>
            <a:rPr lang="en-GB" sz="2100" kern="1200" noProof="0" dirty="0"/>
            <a:t>17 – Jos North, Jos South, Jos East, Bassa, </a:t>
          </a:r>
          <a:r>
            <a:rPr lang="en-GB" sz="2100" b="1" kern="1200" noProof="0" dirty="0" err="1">
              <a:solidFill>
                <a:schemeClr val="accent6">
                  <a:lumMod val="50000"/>
                </a:schemeClr>
              </a:solidFill>
            </a:rPr>
            <a:t>Bokkos</a:t>
          </a:r>
          <a:r>
            <a:rPr lang="en-GB" sz="2100" b="1" kern="1200" noProof="0" dirty="0">
              <a:solidFill>
                <a:schemeClr val="accent6">
                  <a:lumMod val="50000"/>
                </a:schemeClr>
              </a:solidFill>
            </a:rPr>
            <a:t>, Mangu, Barkin Ladi, Riyom,</a:t>
          </a:r>
          <a:r>
            <a:rPr lang="en-GB" sz="2100" kern="1200" noProof="0" dirty="0"/>
            <a:t> </a:t>
          </a:r>
          <a:r>
            <a:rPr lang="en-GB" sz="2100" kern="1200" noProof="0" dirty="0" err="1"/>
            <a:t>Pankshin</a:t>
          </a:r>
          <a:r>
            <a:rPr lang="en-GB" sz="2100" kern="1200" noProof="0" dirty="0"/>
            <a:t>, Kanke, Kanam, Wase, </a:t>
          </a:r>
          <a:r>
            <a:rPr lang="en-GB" sz="2100" kern="1200" noProof="0" dirty="0" err="1"/>
            <a:t>Shendam</a:t>
          </a:r>
          <a:r>
            <a:rPr lang="en-GB" sz="2100" kern="1200" noProof="0" dirty="0"/>
            <a:t>, </a:t>
          </a:r>
          <a:r>
            <a:rPr lang="en-GB" sz="2100" kern="1200" noProof="0" dirty="0" err="1"/>
            <a:t>Mikang</a:t>
          </a:r>
          <a:r>
            <a:rPr lang="en-GB" sz="2100" kern="1200" noProof="0" dirty="0"/>
            <a:t>, Langtang North, Langtang South, </a:t>
          </a:r>
          <a:r>
            <a:rPr lang="en-GB" sz="2100" kern="1200" noProof="0" dirty="0" err="1"/>
            <a:t>Qua’an</a:t>
          </a:r>
          <a:r>
            <a:rPr lang="en-GB" sz="2100" kern="1200" noProof="0" dirty="0"/>
            <a:t> Pan. </a:t>
          </a:r>
        </a:p>
      </dsp:txBody>
      <dsp:txXfrm>
        <a:off x="2263140" y="3240549"/>
        <a:ext cx="4809172" cy="15925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7CF3F6-A94F-4338-998D-B68C78BD3D91}">
      <dsp:nvSpPr>
        <dsp:cNvPr id="0" name=""/>
        <dsp:cNvSpPr/>
      </dsp:nvSpPr>
      <dsp:spPr>
        <a:xfrm>
          <a:off x="1069042" y="1558"/>
          <a:ext cx="2663227" cy="1597936"/>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noProof="0" dirty="0"/>
            <a:t>The crises in Plateau State have been particularly devastating in </a:t>
          </a:r>
          <a:r>
            <a:rPr lang="en-GB" sz="1600" kern="1200" noProof="0" dirty="0" err="1"/>
            <a:t>Bokkos</a:t>
          </a:r>
          <a:r>
            <a:rPr lang="en-GB" sz="1600" kern="1200" noProof="0" dirty="0"/>
            <a:t>, Mangu, Barkin Ladi, and Riyom Local Government Areas (LGAs).</a:t>
          </a:r>
        </a:p>
      </dsp:txBody>
      <dsp:txXfrm>
        <a:off x="1069042" y="1558"/>
        <a:ext cx="2663227" cy="1597936"/>
      </dsp:txXfrm>
    </dsp:sp>
    <dsp:sp modelId="{116626E1-0529-4AE7-96AF-51C6A75A9B7F}">
      <dsp:nvSpPr>
        <dsp:cNvPr id="0" name=""/>
        <dsp:cNvSpPr/>
      </dsp:nvSpPr>
      <dsp:spPr>
        <a:xfrm>
          <a:off x="1069042" y="1865817"/>
          <a:ext cx="2663227" cy="1597936"/>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noProof="0" dirty="0"/>
            <a:t>The Geological Map of Plateau State highlights the richness of these LGAs in fertile soil and mineral resources such as T</a:t>
          </a:r>
          <a:r>
            <a:rPr lang="en-GB" sz="1400" kern="1200" noProof="0" dirty="0">
              <a:latin typeface="+mn-lt"/>
            </a:rPr>
            <a:t>in, Columbite, Lead, Zinc, Marble, Granite, Iron Ore, Kaolin, Barite, Bauxite, Bismuth, Cassiterite, among others.</a:t>
          </a:r>
          <a:endParaRPr lang="en-GB" sz="1400" kern="1200" noProof="0" dirty="0"/>
        </a:p>
      </dsp:txBody>
      <dsp:txXfrm>
        <a:off x="1069042" y="1865817"/>
        <a:ext cx="2663227" cy="1597936"/>
      </dsp:txXfrm>
    </dsp:sp>
    <dsp:sp modelId="{48CC9A1B-C02C-497B-82B2-5F3AB3055111}">
      <dsp:nvSpPr>
        <dsp:cNvPr id="0" name=""/>
        <dsp:cNvSpPr/>
      </dsp:nvSpPr>
      <dsp:spPr>
        <a:xfrm>
          <a:off x="1069042" y="3730077"/>
          <a:ext cx="2663227" cy="1597936"/>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noProof="0" dirty="0"/>
            <a:t>These LGAs have thus become epicentres of reoccurring violent attacks, mass displacement and </a:t>
          </a:r>
          <a:r>
            <a:rPr lang="en-GB" sz="1700" b="1" kern="1200" noProof="0" dirty="0"/>
            <a:t>systematic violent land grabbing.</a:t>
          </a:r>
          <a:endParaRPr lang="en-GB" sz="1700" kern="1200" noProof="0" dirty="0"/>
        </a:p>
      </dsp:txBody>
      <dsp:txXfrm>
        <a:off x="1069042" y="3730077"/>
        <a:ext cx="2663227" cy="159793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BD5F9A-7E5C-46B6-935A-2799D670EFC4}">
      <dsp:nvSpPr>
        <dsp:cNvPr id="0" name=""/>
        <dsp:cNvSpPr/>
      </dsp:nvSpPr>
      <dsp:spPr>
        <a:xfrm>
          <a:off x="0" y="3530633"/>
          <a:ext cx="5967750" cy="1565440"/>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GB" sz="2000" kern="1200" noProof="0" dirty="0">
              <a:latin typeface="+mn-lt"/>
            </a:rPr>
            <a:t>Fieldwork was concentrated in </a:t>
          </a:r>
          <a:r>
            <a:rPr lang="en-GB" sz="2000" b="1" kern="1200" noProof="0" dirty="0" err="1">
              <a:solidFill>
                <a:schemeClr val="accent6">
                  <a:lumMod val="50000"/>
                </a:schemeClr>
              </a:solidFill>
              <a:latin typeface="+mn-lt"/>
            </a:rPr>
            <a:t>Bokkos</a:t>
          </a:r>
          <a:r>
            <a:rPr lang="en-GB" sz="2000" b="1" kern="1200" noProof="0" dirty="0">
              <a:solidFill>
                <a:schemeClr val="accent6">
                  <a:lumMod val="50000"/>
                </a:schemeClr>
              </a:solidFill>
              <a:latin typeface="+mn-lt"/>
            </a:rPr>
            <a:t>, Mangu, Barkin Ladi and Riyom</a:t>
          </a:r>
          <a:r>
            <a:rPr lang="en-GB" sz="2000" kern="1200" noProof="0" dirty="0">
              <a:latin typeface="+mn-lt"/>
            </a:rPr>
            <a:t> LGAs, reflecting the disproportionate impact of displacement and land grabbing in these areas.</a:t>
          </a:r>
          <a:endParaRPr lang="en-GB" sz="2000" kern="1200" noProof="0" dirty="0"/>
        </a:p>
      </dsp:txBody>
      <dsp:txXfrm>
        <a:off x="0" y="3530633"/>
        <a:ext cx="5967750" cy="1565440"/>
      </dsp:txXfrm>
    </dsp:sp>
    <dsp:sp modelId="{AB89983E-3358-4FCE-8647-C92D9A1ACDB3}">
      <dsp:nvSpPr>
        <dsp:cNvPr id="0" name=""/>
        <dsp:cNvSpPr/>
      </dsp:nvSpPr>
      <dsp:spPr>
        <a:xfrm rot="10800000">
          <a:off x="0" y="1146467"/>
          <a:ext cx="5967750" cy="2407647"/>
        </a:xfrm>
        <a:prstGeom prst="upArrowCallou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GB" sz="2000" kern="1200" noProof="0" dirty="0">
              <a:latin typeface="+mn-lt"/>
            </a:rPr>
            <a:t>Data were collected through </a:t>
          </a:r>
          <a:r>
            <a:rPr lang="en-GB" sz="2000" b="1" kern="1200" noProof="0" dirty="0">
              <a:solidFill>
                <a:schemeClr val="accent6">
                  <a:lumMod val="50000"/>
                </a:schemeClr>
              </a:solidFill>
              <a:latin typeface="+mn-lt"/>
            </a:rPr>
            <a:t>57 in-depth interviews</a:t>
          </a:r>
          <a:r>
            <a:rPr lang="en-GB" sz="2000" kern="1200" noProof="0" dirty="0">
              <a:latin typeface="+mn-lt"/>
            </a:rPr>
            <a:t> with IDPs, community leaders, traditional rulers, government officials, security operatives, elder statesmen, advisory groups, and civil society representatives.</a:t>
          </a:r>
          <a:endParaRPr lang="en-GB" sz="2000" kern="1200" noProof="0" dirty="0"/>
        </a:p>
      </dsp:txBody>
      <dsp:txXfrm rot="10800000">
        <a:off x="0" y="1146467"/>
        <a:ext cx="5967750" cy="1564417"/>
      </dsp:txXfrm>
    </dsp:sp>
    <dsp:sp modelId="{F9F6D8F0-F834-48E8-B6B1-CAB7ADA137D5}">
      <dsp:nvSpPr>
        <dsp:cNvPr id="0" name=""/>
        <dsp:cNvSpPr/>
      </dsp:nvSpPr>
      <dsp:spPr>
        <a:xfrm rot="10800000">
          <a:off x="0" y="940"/>
          <a:ext cx="5967750" cy="1169009"/>
        </a:xfrm>
        <a:prstGeom prst="upArrowCallou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GB" sz="2000" kern="1200" noProof="0" dirty="0">
              <a:latin typeface="+mn-lt"/>
            </a:rPr>
            <a:t>This study employed a qualitative, multi-method research design.</a:t>
          </a:r>
          <a:endParaRPr lang="en-GB" sz="2000" kern="1200" noProof="0" dirty="0"/>
        </a:p>
      </dsp:txBody>
      <dsp:txXfrm rot="10800000">
        <a:off x="0" y="940"/>
        <a:ext cx="5967750" cy="75958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6A5A25-18C3-42F0-99BA-E0A92FFC27FE}">
      <dsp:nvSpPr>
        <dsp:cNvPr id="0" name=""/>
        <dsp:cNvSpPr/>
      </dsp:nvSpPr>
      <dsp:spPr>
        <a:xfrm>
          <a:off x="0" y="594262"/>
          <a:ext cx="5656289" cy="1386000"/>
        </a:xfrm>
        <a:prstGeom prst="rect">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38991" tIns="416560" rIns="438991" bIns="142240" numCol="1" spcCol="1270" anchor="t" anchorCtr="0">
          <a:noAutofit/>
        </a:bodyPr>
        <a:lstStyle/>
        <a:p>
          <a:pPr marL="228600" lvl="1" indent="-228600" algn="l" defTabSz="889000">
            <a:lnSpc>
              <a:spcPct val="90000"/>
            </a:lnSpc>
            <a:spcBef>
              <a:spcPct val="0"/>
            </a:spcBef>
            <a:spcAft>
              <a:spcPct val="15000"/>
            </a:spcAft>
            <a:buChar char="•"/>
          </a:pPr>
          <a:r>
            <a:rPr lang="en-GB" sz="2000" b="1" kern="1200" noProof="0" dirty="0">
              <a:latin typeface="+mn-lt"/>
            </a:rPr>
            <a:t>77.19%</a:t>
          </a:r>
          <a:r>
            <a:rPr lang="en-GB" sz="2000" kern="1200" noProof="0" dirty="0">
              <a:latin typeface="+mn-lt"/>
            </a:rPr>
            <a:t> of respondents identified </a:t>
          </a:r>
          <a:r>
            <a:rPr lang="en-GB" sz="2000" b="1" kern="1200" noProof="0" dirty="0">
              <a:latin typeface="+mn-lt"/>
            </a:rPr>
            <a:t>armed Fulani militias</a:t>
          </a:r>
          <a:r>
            <a:rPr lang="en-GB" sz="2000" kern="1200" noProof="0" dirty="0">
              <a:latin typeface="+mn-lt"/>
            </a:rPr>
            <a:t> as the main perpetrators of violent attacks that led to land seizures.</a:t>
          </a:r>
          <a:endParaRPr lang="en-GB" sz="2000" kern="1200" noProof="0" dirty="0"/>
        </a:p>
      </dsp:txBody>
      <dsp:txXfrm>
        <a:off x="0" y="594262"/>
        <a:ext cx="5656289" cy="1386000"/>
      </dsp:txXfrm>
    </dsp:sp>
    <dsp:sp modelId="{148C612D-74D5-4E66-865D-F0D0BD0A08BE}">
      <dsp:nvSpPr>
        <dsp:cNvPr id="0" name=""/>
        <dsp:cNvSpPr/>
      </dsp:nvSpPr>
      <dsp:spPr>
        <a:xfrm>
          <a:off x="282814" y="299062"/>
          <a:ext cx="3959402" cy="590400"/>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656" tIns="0" rIns="149656" bIns="0" numCol="1" spcCol="1270" anchor="ctr" anchorCtr="0">
          <a:noAutofit/>
        </a:bodyPr>
        <a:lstStyle/>
        <a:p>
          <a:pPr marL="0" lvl="0" indent="0" algn="l" defTabSz="889000">
            <a:lnSpc>
              <a:spcPct val="90000"/>
            </a:lnSpc>
            <a:spcBef>
              <a:spcPct val="0"/>
            </a:spcBef>
            <a:spcAft>
              <a:spcPct val="35000"/>
            </a:spcAft>
            <a:buNone/>
          </a:pPr>
          <a:r>
            <a:rPr lang="en-GB" sz="2000" b="1" kern="1200" noProof="0" dirty="0"/>
            <a:t>Primary Actors</a:t>
          </a:r>
        </a:p>
      </dsp:txBody>
      <dsp:txXfrm>
        <a:off x="311635" y="327883"/>
        <a:ext cx="3901760" cy="532758"/>
      </dsp:txXfrm>
    </dsp:sp>
    <dsp:sp modelId="{FCC17198-1168-476E-B2C2-2EB2A00A4404}">
      <dsp:nvSpPr>
        <dsp:cNvPr id="0" name=""/>
        <dsp:cNvSpPr/>
      </dsp:nvSpPr>
      <dsp:spPr>
        <a:xfrm>
          <a:off x="0" y="2383462"/>
          <a:ext cx="5656289" cy="1102500"/>
        </a:xfrm>
        <a:prstGeom prst="rect">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38991" tIns="416560" rIns="438991" bIns="142240" numCol="1" spcCol="1270" anchor="t" anchorCtr="0">
          <a:noAutofit/>
        </a:bodyPr>
        <a:lstStyle/>
        <a:p>
          <a:pPr marL="228600" lvl="1" indent="-228600" algn="l" defTabSz="889000">
            <a:lnSpc>
              <a:spcPct val="90000"/>
            </a:lnSpc>
            <a:spcBef>
              <a:spcPct val="0"/>
            </a:spcBef>
            <a:spcAft>
              <a:spcPct val="15000"/>
            </a:spcAft>
            <a:buChar char="•"/>
          </a:pPr>
          <a:r>
            <a:rPr lang="en-GB" sz="2000" b="1" kern="1200" noProof="0" dirty="0">
              <a:latin typeface="+mn-lt"/>
            </a:rPr>
            <a:t>57.89%</a:t>
          </a:r>
          <a:r>
            <a:rPr lang="en-GB" sz="2000" kern="1200" noProof="0" dirty="0">
              <a:latin typeface="+mn-lt"/>
            </a:rPr>
            <a:t> confirmed that ancestral land and properties were forcefully taken over.</a:t>
          </a:r>
          <a:endParaRPr lang="en-GB" sz="2000" kern="1200" noProof="0" dirty="0"/>
        </a:p>
      </dsp:txBody>
      <dsp:txXfrm>
        <a:off x="0" y="2383462"/>
        <a:ext cx="5656289" cy="1102500"/>
      </dsp:txXfrm>
    </dsp:sp>
    <dsp:sp modelId="{2753EC3B-4045-4B30-BF53-C5D63632E806}">
      <dsp:nvSpPr>
        <dsp:cNvPr id="0" name=""/>
        <dsp:cNvSpPr/>
      </dsp:nvSpPr>
      <dsp:spPr>
        <a:xfrm>
          <a:off x="282814" y="2088262"/>
          <a:ext cx="3959402" cy="590400"/>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656" tIns="0" rIns="149656" bIns="0" numCol="1" spcCol="1270" anchor="ctr" anchorCtr="0">
          <a:noAutofit/>
        </a:bodyPr>
        <a:lstStyle/>
        <a:p>
          <a:pPr marL="0" lvl="0" indent="0" algn="l" defTabSz="889000">
            <a:lnSpc>
              <a:spcPct val="90000"/>
            </a:lnSpc>
            <a:spcBef>
              <a:spcPct val="0"/>
            </a:spcBef>
            <a:spcAft>
              <a:spcPct val="35000"/>
            </a:spcAft>
            <a:buNone/>
          </a:pPr>
          <a:r>
            <a:rPr lang="en-GB" sz="2000" b="1" kern="1200" noProof="0" dirty="0"/>
            <a:t>Forceful Takeover</a:t>
          </a:r>
        </a:p>
      </dsp:txBody>
      <dsp:txXfrm>
        <a:off x="311635" y="2117083"/>
        <a:ext cx="3901760" cy="532758"/>
      </dsp:txXfrm>
    </dsp:sp>
    <dsp:sp modelId="{4AA592C4-8421-42C0-A6BB-BC765DDAE213}">
      <dsp:nvSpPr>
        <dsp:cNvPr id="0" name=""/>
        <dsp:cNvSpPr/>
      </dsp:nvSpPr>
      <dsp:spPr>
        <a:xfrm>
          <a:off x="0" y="3889162"/>
          <a:ext cx="5656289" cy="1386000"/>
        </a:xfrm>
        <a:prstGeom prst="rect">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38991" tIns="416560" rIns="438991" bIns="142240" numCol="1" spcCol="1270" anchor="t" anchorCtr="0">
          <a:noAutofit/>
        </a:bodyPr>
        <a:lstStyle/>
        <a:p>
          <a:pPr marL="228600" lvl="1" indent="-228600" algn="l" defTabSz="889000">
            <a:lnSpc>
              <a:spcPct val="90000"/>
            </a:lnSpc>
            <a:spcBef>
              <a:spcPct val="0"/>
            </a:spcBef>
            <a:spcAft>
              <a:spcPct val="15000"/>
            </a:spcAft>
            <a:buChar char="•"/>
          </a:pPr>
          <a:r>
            <a:rPr lang="en-GB" sz="2000" b="1" kern="1200" noProof="0" dirty="0">
              <a:latin typeface="+mn-lt"/>
            </a:rPr>
            <a:t>63.16% </a:t>
          </a:r>
          <a:r>
            <a:rPr lang="en-GB" sz="2000" kern="1200" noProof="0" dirty="0">
              <a:latin typeface="+mn-lt"/>
            </a:rPr>
            <a:t>indicated that </a:t>
          </a:r>
          <a:r>
            <a:rPr lang="en-GB" sz="2000" b="1" kern="1200" noProof="0" dirty="0">
              <a:latin typeface="+mn-lt"/>
            </a:rPr>
            <a:t>Fulani herders</a:t>
          </a:r>
          <a:r>
            <a:rPr lang="en-GB" sz="2000" kern="1200" noProof="0" dirty="0">
              <a:latin typeface="+mn-lt"/>
            </a:rPr>
            <a:t> remain the current occupants of seized lands.</a:t>
          </a:r>
          <a:endParaRPr lang="en-GB" sz="2000" kern="1200" noProof="0" dirty="0"/>
        </a:p>
      </dsp:txBody>
      <dsp:txXfrm>
        <a:off x="0" y="3889162"/>
        <a:ext cx="5656289" cy="1386000"/>
      </dsp:txXfrm>
    </dsp:sp>
    <dsp:sp modelId="{4F4A2153-42B8-4EDB-86EA-FCF80B1919F4}">
      <dsp:nvSpPr>
        <dsp:cNvPr id="0" name=""/>
        <dsp:cNvSpPr/>
      </dsp:nvSpPr>
      <dsp:spPr>
        <a:xfrm>
          <a:off x="282814" y="3593962"/>
          <a:ext cx="3959402" cy="590400"/>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656" tIns="0" rIns="149656" bIns="0" numCol="1" spcCol="1270" anchor="ctr" anchorCtr="0">
          <a:noAutofit/>
        </a:bodyPr>
        <a:lstStyle/>
        <a:p>
          <a:pPr marL="0" lvl="0" indent="0" algn="l" defTabSz="889000">
            <a:lnSpc>
              <a:spcPct val="90000"/>
            </a:lnSpc>
            <a:spcBef>
              <a:spcPct val="0"/>
            </a:spcBef>
            <a:spcAft>
              <a:spcPct val="35000"/>
            </a:spcAft>
            <a:buNone/>
          </a:pPr>
          <a:r>
            <a:rPr lang="en-GB" sz="2000" b="1" kern="1200" noProof="0" dirty="0"/>
            <a:t>Current Occupants</a:t>
          </a:r>
        </a:p>
      </dsp:txBody>
      <dsp:txXfrm>
        <a:off x="311635" y="3622783"/>
        <a:ext cx="3901760" cy="53275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4FF39B-DB3F-46A0-AB0F-18A1EFDDF8DC}">
      <dsp:nvSpPr>
        <dsp:cNvPr id="0" name=""/>
        <dsp:cNvSpPr/>
      </dsp:nvSpPr>
      <dsp:spPr>
        <a:xfrm>
          <a:off x="0" y="149248"/>
          <a:ext cx="8369512" cy="1234800"/>
        </a:xfrm>
        <a:prstGeom prst="rect">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9567" tIns="166624" rIns="649567" bIns="113792" numCol="1" spcCol="1270" anchor="t" anchorCtr="0">
          <a:noAutofit/>
        </a:bodyPr>
        <a:lstStyle/>
        <a:p>
          <a:pPr marL="171450" lvl="1" indent="-171450" algn="l" defTabSz="711200">
            <a:lnSpc>
              <a:spcPct val="90000"/>
            </a:lnSpc>
            <a:spcBef>
              <a:spcPct val="0"/>
            </a:spcBef>
            <a:spcAft>
              <a:spcPct val="15000"/>
            </a:spcAft>
            <a:buChar char="•"/>
          </a:pPr>
          <a:r>
            <a:rPr lang="en-GB" sz="1600" b="1" kern="1200" noProof="0" dirty="0"/>
            <a:t>Hokk </a:t>
          </a:r>
          <a:r>
            <a:rPr lang="en-GB" sz="1600" b="0" kern="1200" noProof="0" dirty="0"/>
            <a:t>and </a:t>
          </a:r>
          <a:r>
            <a:rPr lang="en-GB" sz="1600" b="1" kern="1200" noProof="0" dirty="0"/>
            <a:t>Kadim Kassa </a:t>
          </a:r>
          <a:r>
            <a:rPr lang="en-GB" sz="1600" b="0" kern="1200" noProof="0" dirty="0"/>
            <a:t>renamed </a:t>
          </a:r>
          <a:r>
            <a:rPr lang="en-GB" sz="1600" b="1" kern="1200" noProof="0" dirty="0"/>
            <a:t>Sabon Bauchi;</a:t>
          </a:r>
        </a:p>
        <a:p>
          <a:pPr marL="171450" lvl="1" indent="-171450" algn="l" defTabSz="711200">
            <a:lnSpc>
              <a:spcPct val="90000"/>
            </a:lnSpc>
            <a:spcBef>
              <a:spcPct val="0"/>
            </a:spcBef>
            <a:spcAft>
              <a:spcPct val="15000"/>
            </a:spcAft>
            <a:buChar char="•"/>
          </a:pPr>
          <a:r>
            <a:rPr lang="en-GB" sz="1600" b="1" kern="1200" noProof="0" dirty="0"/>
            <a:t>Kadim Bisa </a:t>
          </a:r>
          <a:r>
            <a:rPr lang="en-GB" sz="1600" b="0" kern="1200" noProof="0" dirty="0"/>
            <a:t>renamed </a:t>
          </a:r>
          <a:r>
            <a:rPr lang="en-GB" sz="1600" b="1" kern="1200" noProof="0" dirty="0"/>
            <a:t>Sabon </a:t>
          </a:r>
          <a:r>
            <a:rPr lang="en-GB" sz="1600" b="1" kern="1200" noProof="0" dirty="0" err="1"/>
            <a:t>Nawola</a:t>
          </a:r>
          <a:r>
            <a:rPr lang="en-GB" sz="1600" b="1" kern="1200" noProof="0" dirty="0"/>
            <a:t>;</a:t>
          </a:r>
        </a:p>
        <a:p>
          <a:pPr marL="171450" lvl="1" indent="-171450" algn="l" defTabSz="711200">
            <a:lnSpc>
              <a:spcPct val="90000"/>
            </a:lnSpc>
            <a:spcBef>
              <a:spcPct val="0"/>
            </a:spcBef>
            <a:spcAft>
              <a:spcPct val="15000"/>
            </a:spcAft>
            <a:buChar char="•"/>
          </a:pPr>
          <a:r>
            <a:rPr lang="en-GB" sz="1600" b="0" kern="1200" noProof="0" dirty="0"/>
            <a:t>Others affected include Doho, Metzet, </a:t>
          </a:r>
          <a:r>
            <a:rPr lang="en-GB" sz="1600" b="0" kern="1200" noProof="0" dirty="0" err="1"/>
            <a:t>Yilbur</a:t>
          </a:r>
          <a:r>
            <a:rPr lang="en-GB" sz="1600" b="0" kern="1200" noProof="0" dirty="0"/>
            <a:t>, Sangar, </a:t>
          </a:r>
          <a:r>
            <a:rPr lang="en-GB" sz="1600" b="0" kern="1200" noProof="0" dirty="0" err="1"/>
            <a:t>Vokurde</a:t>
          </a:r>
          <a:r>
            <a:rPr lang="en-GB" sz="1600" b="0" kern="1200" noProof="0" dirty="0"/>
            <a:t>, </a:t>
          </a:r>
          <a:r>
            <a:rPr lang="en-GB" sz="1600" b="0" kern="1200" noProof="0" dirty="0" err="1"/>
            <a:t>Dungram</a:t>
          </a:r>
          <a:r>
            <a:rPr lang="en-GB" sz="1600" b="0" kern="1200" noProof="0" dirty="0"/>
            <a:t> and </a:t>
          </a:r>
          <a:r>
            <a:rPr lang="en-GB" sz="1600" b="0" kern="1200" noProof="0" dirty="0" err="1"/>
            <a:t>Dulu</a:t>
          </a:r>
          <a:r>
            <a:rPr lang="en-GB" sz="1600" b="0" kern="1200" noProof="0" dirty="0"/>
            <a:t>.</a:t>
          </a:r>
          <a:endParaRPr lang="en-GB" sz="1600" b="1" kern="1200" noProof="0" dirty="0"/>
        </a:p>
      </dsp:txBody>
      <dsp:txXfrm>
        <a:off x="0" y="149248"/>
        <a:ext cx="8369512" cy="1234800"/>
      </dsp:txXfrm>
    </dsp:sp>
    <dsp:sp modelId="{C148D7DA-DD81-4E70-BB73-867D4EAE3247}">
      <dsp:nvSpPr>
        <dsp:cNvPr id="0" name=""/>
        <dsp:cNvSpPr/>
      </dsp:nvSpPr>
      <dsp:spPr>
        <a:xfrm>
          <a:off x="418475" y="31168"/>
          <a:ext cx="5858658" cy="236160"/>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1443" tIns="0" rIns="221443" bIns="0" numCol="1" spcCol="1270" anchor="ctr" anchorCtr="0">
          <a:noAutofit/>
        </a:bodyPr>
        <a:lstStyle/>
        <a:p>
          <a:pPr marL="0" lvl="0" indent="0" algn="l" defTabSz="889000">
            <a:lnSpc>
              <a:spcPct val="90000"/>
            </a:lnSpc>
            <a:spcBef>
              <a:spcPct val="0"/>
            </a:spcBef>
            <a:spcAft>
              <a:spcPct val="35000"/>
            </a:spcAft>
            <a:buNone/>
          </a:pPr>
          <a:r>
            <a:rPr lang="en-GB" sz="2000" b="1" kern="1200" noProof="0" dirty="0" err="1"/>
            <a:t>Bokkos</a:t>
          </a:r>
          <a:r>
            <a:rPr lang="en-GB" sz="2000" b="1" kern="1200" noProof="0" dirty="0"/>
            <a:t> LGA</a:t>
          </a:r>
        </a:p>
      </dsp:txBody>
      <dsp:txXfrm>
        <a:off x="430003" y="42696"/>
        <a:ext cx="5835602" cy="213104"/>
      </dsp:txXfrm>
    </dsp:sp>
    <dsp:sp modelId="{23279521-92C8-454B-BB6B-199362CCD98C}">
      <dsp:nvSpPr>
        <dsp:cNvPr id="0" name=""/>
        <dsp:cNvSpPr/>
      </dsp:nvSpPr>
      <dsp:spPr>
        <a:xfrm>
          <a:off x="0" y="1545328"/>
          <a:ext cx="8369512" cy="1260000"/>
        </a:xfrm>
        <a:prstGeom prst="rect">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9567" tIns="166624" rIns="649567" bIns="113792" numCol="1" spcCol="1270" anchor="t" anchorCtr="0">
          <a:noAutofit/>
        </a:bodyPr>
        <a:lstStyle/>
        <a:p>
          <a:pPr marL="171450" lvl="1" indent="-171450" algn="l" defTabSz="711200">
            <a:lnSpc>
              <a:spcPct val="90000"/>
            </a:lnSpc>
            <a:spcBef>
              <a:spcPct val="0"/>
            </a:spcBef>
            <a:spcAft>
              <a:spcPct val="15000"/>
            </a:spcAft>
            <a:buChar char="•"/>
          </a:pPr>
          <a:r>
            <a:rPr lang="en-GB" sz="1600" b="1" kern="1200" noProof="0" dirty="0" err="1"/>
            <a:t>Changal</a:t>
          </a:r>
          <a:r>
            <a:rPr lang="en-GB" sz="1600" b="1" kern="1200" noProof="0" dirty="0"/>
            <a:t> </a:t>
          </a:r>
          <a:r>
            <a:rPr lang="en-GB" sz="1600" b="0" kern="1200" noProof="0" dirty="0"/>
            <a:t>renamed </a:t>
          </a:r>
          <a:r>
            <a:rPr lang="en-GB" sz="1600" b="1" kern="1200" noProof="0" dirty="0" err="1"/>
            <a:t>Changal</a:t>
          </a:r>
          <a:r>
            <a:rPr lang="en-GB" sz="1600" b="1" kern="1200" noProof="0" dirty="0"/>
            <a:t> Fulani;</a:t>
          </a:r>
        </a:p>
        <a:p>
          <a:pPr marL="171450" lvl="1" indent="-171450" algn="l" defTabSz="711200">
            <a:lnSpc>
              <a:spcPct val="90000"/>
            </a:lnSpc>
            <a:spcBef>
              <a:spcPct val="0"/>
            </a:spcBef>
            <a:spcAft>
              <a:spcPct val="15000"/>
            </a:spcAft>
            <a:buChar char="•"/>
          </a:pPr>
          <a:r>
            <a:rPr lang="en-GB" sz="1600" b="1" kern="1200" noProof="0" dirty="0" err="1"/>
            <a:t>Kumbili</a:t>
          </a:r>
          <a:r>
            <a:rPr lang="en-GB" sz="1600" b="1" kern="1200" noProof="0" dirty="0"/>
            <a:t> </a:t>
          </a:r>
          <a:r>
            <a:rPr lang="en-GB" sz="1600" b="0" kern="1200" noProof="0" dirty="0"/>
            <a:t>renamed </a:t>
          </a:r>
          <a:r>
            <a:rPr lang="en-GB" sz="1600" b="1" kern="1200" noProof="0" dirty="0" err="1"/>
            <a:t>Kumbili</a:t>
          </a:r>
          <a:r>
            <a:rPr lang="en-GB" sz="1600" b="1" kern="1200" noProof="0" dirty="0"/>
            <a:t> Fulani;</a:t>
          </a:r>
        </a:p>
        <a:p>
          <a:pPr marL="171450" lvl="1" indent="-171450" algn="l" defTabSz="711200">
            <a:lnSpc>
              <a:spcPct val="90000"/>
            </a:lnSpc>
            <a:spcBef>
              <a:spcPct val="0"/>
            </a:spcBef>
            <a:spcAft>
              <a:spcPct val="15000"/>
            </a:spcAft>
            <a:buChar char="•"/>
          </a:pPr>
          <a:r>
            <a:rPr lang="en-GB" sz="1600" b="1" kern="1200" noProof="0" dirty="0" err="1"/>
            <a:t>Rankum</a:t>
          </a:r>
          <a:r>
            <a:rPr lang="en-GB" sz="1600" b="1" kern="1200" noProof="0" dirty="0"/>
            <a:t> </a:t>
          </a:r>
          <a:r>
            <a:rPr lang="en-GB" sz="1600" b="0" kern="1200" noProof="0" dirty="0"/>
            <a:t>renamed </a:t>
          </a:r>
          <a:r>
            <a:rPr lang="en-GB" sz="1600" b="1" kern="1200" noProof="0" dirty="0" err="1"/>
            <a:t>Mahanga</a:t>
          </a:r>
          <a:r>
            <a:rPr lang="en-GB" sz="1600" b="1" kern="1200" noProof="0" dirty="0"/>
            <a:t> II;</a:t>
          </a:r>
        </a:p>
        <a:p>
          <a:pPr marL="171450" lvl="1" indent="-171450" algn="l" defTabSz="711200">
            <a:lnSpc>
              <a:spcPct val="90000"/>
            </a:lnSpc>
            <a:spcBef>
              <a:spcPct val="0"/>
            </a:spcBef>
            <a:spcAft>
              <a:spcPct val="15000"/>
            </a:spcAft>
            <a:buChar char="•"/>
          </a:pPr>
          <a:r>
            <a:rPr lang="en-GB" sz="1600" b="1" kern="1200" noProof="0" dirty="0" err="1"/>
            <a:t>Washna</a:t>
          </a:r>
          <a:r>
            <a:rPr lang="en-GB" sz="1600" b="1" kern="1200" noProof="0" dirty="0"/>
            <a:t> </a:t>
          </a:r>
          <a:r>
            <a:rPr lang="en-GB" sz="1600" b="0" kern="1200" noProof="0" dirty="0"/>
            <a:t>renamed </a:t>
          </a:r>
          <a:r>
            <a:rPr lang="en-GB" sz="1600" b="1" kern="1200" noProof="0" dirty="0" err="1"/>
            <a:t>Washna</a:t>
          </a:r>
          <a:r>
            <a:rPr lang="en-GB" sz="1600" b="1" kern="1200" noProof="0" dirty="0"/>
            <a:t> Fulani.</a:t>
          </a:r>
        </a:p>
      </dsp:txBody>
      <dsp:txXfrm>
        <a:off x="0" y="1545328"/>
        <a:ext cx="8369512" cy="1260000"/>
      </dsp:txXfrm>
    </dsp:sp>
    <dsp:sp modelId="{4762F41F-AFEA-446C-9FD9-B3D51CFBDAAB}">
      <dsp:nvSpPr>
        <dsp:cNvPr id="0" name=""/>
        <dsp:cNvSpPr/>
      </dsp:nvSpPr>
      <dsp:spPr>
        <a:xfrm>
          <a:off x="418475" y="1427248"/>
          <a:ext cx="5858658" cy="236160"/>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1443" tIns="0" rIns="221443" bIns="0" numCol="1" spcCol="1270" anchor="ctr" anchorCtr="0">
          <a:noAutofit/>
        </a:bodyPr>
        <a:lstStyle/>
        <a:p>
          <a:pPr marL="0" lvl="0" indent="0" algn="l" defTabSz="889000">
            <a:lnSpc>
              <a:spcPct val="90000"/>
            </a:lnSpc>
            <a:spcBef>
              <a:spcPct val="0"/>
            </a:spcBef>
            <a:spcAft>
              <a:spcPct val="35000"/>
            </a:spcAft>
            <a:buNone/>
          </a:pPr>
          <a:r>
            <a:rPr lang="en-GB" sz="2000" b="1" kern="1200" noProof="0" dirty="0"/>
            <a:t>Mangu LGA</a:t>
          </a:r>
        </a:p>
      </dsp:txBody>
      <dsp:txXfrm>
        <a:off x="430003" y="1438776"/>
        <a:ext cx="5835602" cy="213104"/>
      </dsp:txXfrm>
    </dsp:sp>
    <dsp:sp modelId="{4DDD3102-E519-48B1-89CE-55B9705B30C0}">
      <dsp:nvSpPr>
        <dsp:cNvPr id="0" name=""/>
        <dsp:cNvSpPr/>
      </dsp:nvSpPr>
      <dsp:spPr>
        <a:xfrm>
          <a:off x="0" y="2966608"/>
          <a:ext cx="8369512" cy="781200"/>
        </a:xfrm>
        <a:prstGeom prst="rect">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9567" tIns="166624" rIns="649567" bIns="128016" numCol="1" spcCol="1270" anchor="t" anchorCtr="0">
          <a:noAutofit/>
        </a:bodyPr>
        <a:lstStyle/>
        <a:p>
          <a:pPr marL="171450" lvl="1" indent="-171450" algn="l" defTabSz="800100">
            <a:lnSpc>
              <a:spcPct val="90000"/>
            </a:lnSpc>
            <a:spcBef>
              <a:spcPct val="0"/>
            </a:spcBef>
            <a:spcAft>
              <a:spcPct val="15000"/>
            </a:spcAft>
            <a:buChar char="•"/>
          </a:pPr>
          <a:r>
            <a:rPr lang="en-GB" sz="1800" b="0" kern="1200" noProof="0" dirty="0" err="1"/>
            <a:t>Dogo</a:t>
          </a:r>
          <a:r>
            <a:rPr lang="en-GB" sz="1800" b="0" kern="1200" noProof="0" dirty="0"/>
            <a:t> </a:t>
          </a:r>
          <a:r>
            <a:rPr lang="en-GB" sz="1800" b="0" kern="1200" noProof="0" dirty="0" err="1"/>
            <a:t>Nahawa</a:t>
          </a:r>
          <a:r>
            <a:rPr lang="en-GB" sz="1800" b="0" kern="1200" noProof="0" dirty="0"/>
            <a:t>, Dyen, </a:t>
          </a:r>
          <a:r>
            <a:rPr lang="en-GB" sz="1800" b="0" kern="1200" noProof="0" dirty="0" err="1"/>
            <a:t>Kazok</a:t>
          </a:r>
          <a:r>
            <a:rPr lang="en-GB" sz="1800" b="0" kern="1200" noProof="0" dirty="0"/>
            <a:t>, Sharun, </a:t>
          </a:r>
          <a:r>
            <a:rPr lang="en-GB" sz="1800" b="0" kern="1200" noProof="0" dirty="0" err="1"/>
            <a:t>Gashet</a:t>
          </a:r>
          <a:r>
            <a:rPr lang="en-GB" sz="1800" b="0" kern="1200" noProof="0" dirty="0"/>
            <a:t>, </a:t>
          </a:r>
          <a:r>
            <a:rPr lang="en-GB" sz="1800" b="0" kern="1200" noProof="0" dirty="0" err="1"/>
            <a:t>Rantis</a:t>
          </a:r>
          <a:r>
            <a:rPr lang="en-GB" sz="1800" b="0" kern="1200" noProof="0" dirty="0"/>
            <a:t>, Kubon, </a:t>
          </a:r>
          <a:r>
            <a:rPr lang="en-GB" sz="1800" b="0" kern="1200" noProof="0" dirty="0" err="1"/>
            <a:t>Gashish</a:t>
          </a:r>
          <a:r>
            <a:rPr lang="en-GB" sz="1800" b="0" kern="1200" noProof="0" dirty="0"/>
            <a:t> District, </a:t>
          </a:r>
          <a:r>
            <a:rPr lang="en-GB" sz="1800" b="0" kern="1200" noProof="0" dirty="0" err="1"/>
            <a:t>Ruku</a:t>
          </a:r>
          <a:r>
            <a:rPr lang="en-GB" sz="1800" b="0" kern="1200" noProof="0" dirty="0"/>
            <a:t> and Njor were either renamed or fully taken over.</a:t>
          </a:r>
        </a:p>
      </dsp:txBody>
      <dsp:txXfrm>
        <a:off x="0" y="2966608"/>
        <a:ext cx="8369512" cy="781200"/>
      </dsp:txXfrm>
    </dsp:sp>
    <dsp:sp modelId="{FF6C59B3-D523-4CC9-ADEF-B6E9DA5AD994}">
      <dsp:nvSpPr>
        <dsp:cNvPr id="0" name=""/>
        <dsp:cNvSpPr/>
      </dsp:nvSpPr>
      <dsp:spPr>
        <a:xfrm>
          <a:off x="418475" y="2848528"/>
          <a:ext cx="5858658" cy="236160"/>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1443" tIns="0" rIns="221443" bIns="0" numCol="1" spcCol="1270" anchor="ctr" anchorCtr="0">
          <a:noAutofit/>
        </a:bodyPr>
        <a:lstStyle/>
        <a:p>
          <a:pPr marL="0" lvl="0" indent="0" algn="l" defTabSz="889000">
            <a:lnSpc>
              <a:spcPct val="90000"/>
            </a:lnSpc>
            <a:spcBef>
              <a:spcPct val="0"/>
            </a:spcBef>
            <a:spcAft>
              <a:spcPct val="35000"/>
            </a:spcAft>
            <a:buNone/>
          </a:pPr>
          <a:r>
            <a:rPr lang="en-GB" sz="2000" b="1" kern="1200" noProof="0" dirty="0"/>
            <a:t>Barkin Ladi LGA</a:t>
          </a:r>
        </a:p>
      </dsp:txBody>
      <dsp:txXfrm>
        <a:off x="430003" y="2860056"/>
        <a:ext cx="5835602" cy="213104"/>
      </dsp:txXfrm>
    </dsp:sp>
    <dsp:sp modelId="{D15FC918-546A-4636-86BD-5AD7787CEDA4}">
      <dsp:nvSpPr>
        <dsp:cNvPr id="0" name=""/>
        <dsp:cNvSpPr/>
      </dsp:nvSpPr>
      <dsp:spPr>
        <a:xfrm>
          <a:off x="0" y="3909088"/>
          <a:ext cx="8369512" cy="541800"/>
        </a:xfrm>
        <a:prstGeom prst="rect">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9567" tIns="166624" rIns="649567" bIns="128016" numCol="1" spcCol="1270" anchor="t" anchorCtr="0">
          <a:noAutofit/>
        </a:bodyPr>
        <a:lstStyle/>
        <a:p>
          <a:pPr marL="171450" lvl="1" indent="-171450" algn="l" defTabSz="800100">
            <a:lnSpc>
              <a:spcPct val="90000"/>
            </a:lnSpc>
            <a:spcBef>
              <a:spcPct val="0"/>
            </a:spcBef>
            <a:spcAft>
              <a:spcPct val="15000"/>
            </a:spcAft>
            <a:buChar char="•"/>
          </a:pPr>
          <a:r>
            <a:rPr lang="en-GB" sz="1800" b="1" kern="1200" noProof="0" dirty="0" err="1"/>
            <a:t>Rankum</a:t>
          </a:r>
          <a:r>
            <a:rPr lang="en-GB" sz="1800" b="1" kern="1200" noProof="0" dirty="0"/>
            <a:t> </a:t>
          </a:r>
          <a:r>
            <a:rPr lang="en-GB" sz="1800" b="0" kern="1200" noProof="0" dirty="0"/>
            <a:t>in Jol Ward renamed </a:t>
          </a:r>
          <a:r>
            <a:rPr lang="en-GB" sz="1800" b="1" kern="1200" noProof="0" dirty="0" err="1"/>
            <a:t>Mahanga</a:t>
          </a:r>
          <a:r>
            <a:rPr lang="en-GB" sz="1800" b="1" kern="1200" noProof="0" dirty="0"/>
            <a:t> I.</a:t>
          </a:r>
        </a:p>
      </dsp:txBody>
      <dsp:txXfrm>
        <a:off x="0" y="3909088"/>
        <a:ext cx="8369512" cy="541800"/>
      </dsp:txXfrm>
    </dsp:sp>
    <dsp:sp modelId="{D8031B71-69E9-4F2F-8A0C-E3B39406AB8D}">
      <dsp:nvSpPr>
        <dsp:cNvPr id="0" name=""/>
        <dsp:cNvSpPr/>
      </dsp:nvSpPr>
      <dsp:spPr>
        <a:xfrm>
          <a:off x="418475" y="3791008"/>
          <a:ext cx="5858658" cy="236160"/>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1443" tIns="0" rIns="221443" bIns="0" numCol="1" spcCol="1270" anchor="ctr" anchorCtr="0">
          <a:noAutofit/>
        </a:bodyPr>
        <a:lstStyle/>
        <a:p>
          <a:pPr marL="0" lvl="0" indent="0" algn="l" defTabSz="889000">
            <a:lnSpc>
              <a:spcPct val="90000"/>
            </a:lnSpc>
            <a:spcBef>
              <a:spcPct val="0"/>
            </a:spcBef>
            <a:spcAft>
              <a:spcPct val="35000"/>
            </a:spcAft>
            <a:buNone/>
          </a:pPr>
          <a:r>
            <a:rPr lang="en-GB" sz="2000" b="1" kern="1200" noProof="0" dirty="0"/>
            <a:t>Riyom LGA</a:t>
          </a:r>
        </a:p>
      </dsp:txBody>
      <dsp:txXfrm>
        <a:off x="430003" y="3802536"/>
        <a:ext cx="5835602" cy="21310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D503A1-19BB-4BA4-95D6-B1D0CA18D367}">
      <dsp:nvSpPr>
        <dsp:cNvPr id="0" name=""/>
        <dsp:cNvSpPr/>
      </dsp:nvSpPr>
      <dsp:spPr>
        <a:xfrm>
          <a:off x="6237" y="233225"/>
          <a:ext cx="2446030" cy="1223015"/>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26670" rIns="40005" bIns="26670" numCol="1" spcCol="1270" anchor="ctr" anchorCtr="0">
          <a:noAutofit/>
        </a:bodyPr>
        <a:lstStyle/>
        <a:p>
          <a:pPr marL="0" lvl="0" indent="0" algn="ctr" defTabSz="933450">
            <a:lnSpc>
              <a:spcPct val="90000"/>
            </a:lnSpc>
            <a:spcBef>
              <a:spcPct val="0"/>
            </a:spcBef>
            <a:spcAft>
              <a:spcPct val="35000"/>
            </a:spcAft>
            <a:buNone/>
          </a:pPr>
          <a:r>
            <a:rPr lang="en-GB" sz="2100" b="1" kern="1200" noProof="0" dirty="0"/>
            <a:t>Health and Security</a:t>
          </a:r>
        </a:p>
      </dsp:txBody>
      <dsp:txXfrm>
        <a:off x="42058" y="269046"/>
        <a:ext cx="2374388" cy="1151373"/>
      </dsp:txXfrm>
    </dsp:sp>
    <dsp:sp modelId="{64F5D838-9C92-491F-A894-DA4DAC032C9E}">
      <dsp:nvSpPr>
        <dsp:cNvPr id="0" name=""/>
        <dsp:cNvSpPr/>
      </dsp:nvSpPr>
      <dsp:spPr>
        <a:xfrm>
          <a:off x="250840" y="1456241"/>
          <a:ext cx="244603" cy="1191424"/>
        </a:xfrm>
        <a:custGeom>
          <a:avLst/>
          <a:gdLst/>
          <a:ahLst/>
          <a:cxnLst/>
          <a:rect l="0" t="0" r="0" b="0"/>
          <a:pathLst>
            <a:path>
              <a:moveTo>
                <a:pt x="0" y="0"/>
              </a:moveTo>
              <a:lnTo>
                <a:pt x="0" y="1191424"/>
              </a:lnTo>
              <a:lnTo>
                <a:pt x="244603" y="1191424"/>
              </a:lnTo>
            </a:path>
          </a:pathLst>
        </a:custGeom>
        <a:noFill/>
        <a:ln w="25400"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13E0EE0-8596-4EEF-8E90-590D776FD956}">
      <dsp:nvSpPr>
        <dsp:cNvPr id="0" name=""/>
        <dsp:cNvSpPr/>
      </dsp:nvSpPr>
      <dsp:spPr>
        <a:xfrm>
          <a:off x="495443" y="1761994"/>
          <a:ext cx="2570367" cy="1771342"/>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GB" sz="1800" kern="1200" noProof="0" dirty="0"/>
            <a:t>Increased exposure to violence, sexual abuse (especially women/girls) and waterborne diseases due to poor camp conditions.</a:t>
          </a:r>
        </a:p>
      </dsp:txBody>
      <dsp:txXfrm>
        <a:off x="547324" y="1813875"/>
        <a:ext cx="2466605" cy="1667580"/>
      </dsp:txXfrm>
    </dsp:sp>
    <dsp:sp modelId="{45688641-B7D7-4089-B737-263E8E5956C7}">
      <dsp:nvSpPr>
        <dsp:cNvPr id="0" name=""/>
        <dsp:cNvSpPr/>
      </dsp:nvSpPr>
      <dsp:spPr>
        <a:xfrm>
          <a:off x="3188112" y="233225"/>
          <a:ext cx="2446030" cy="1223015"/>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26670" rIns="40005" bIns="26670" numCol="1" spcCol="1270" anchor="ctr" anchorCtr="0">
          <a:noAutofit/>
        </a:bodyPr>
        <a:lstStyle/>
        <a:p>
          <a:pPr marL="0" lvl="0" indent="0" algn="ctr" defTabSz="933450">
            <a:lnSpc>
              <a:spcPct val="90000"/>
            </a:lnSpc>
            <a:spcBef>
              <a:spcPct val="0"/>
            </a:spcBef>
            <a:spcAft>
              <a:spcPct val="35000"/>
            </a:spcAft>
            <a:buNone/>
          </a:pPr>
          <a:r>
            <a:rPr lang="en-GB" sz="2100" b="1" kern="1200" noProof="0" dirty="0"/>
            <a:t>Education Disruption</a:t>
          </a:r>
        </a:p>
      </dsp:txBody>
      <dsp:txXfrm>
        <a:off x="3223933" y="269046"/>
        <a:ext cx="2374388" cy="1151373"/>
      </dsp:txXfrm>
    </dsp:sp>
    <dsp:sp modelId="{49629DB6-76D4-4025-816E-5C97C15DFDB4}">
      <dsp:nvSpPr>
        <dsp:cNvPr id="0" name=""/>
        <dsp:cNvSpPr/>
      </dsp:nvSpPr>
      <dsp:spPr>
        <a:xfrm>
          <a:off x="3432715" y="1456241"/>
          <a:ext cx="244603" cy="1065191"/>
        </a:xfrm>
        <a:custGeom>
          <a:avLst/>
          <a:gdLst/>
          <a:ahLst/>
          <a:cxnLst/>
          <a:rect l="0" t="0" r="0" b="0"/>
          <a:pathLst>
            <a:path>
              <a:moveTo>
                <a:pt x="0" y="0"/>
              </a:moveTo>
              <a:lnTo>
                <a:pt x="0" y="1065191"/>
              </a:lnTo>
              <a:lnTo>
                <a:pt x="244603" y="1065191"/>
              </a:lnTo>
            </a:path>
          </a:pathLst>
        </a:custGeom>
        <a:noFill/>
        <a:ln w="25400"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DB9E86A-CAD2-4E9C-A2CB-7EA3D569A428}">
      <dsp:nvSpPr>
        <dsp:cNvPr id="0" name=""/>
        <dsp:cNvSpPr/>
      </dsp:nvSpPr>
      <dsp:spPr>
        <a:xfrm>
          <a:off x="3677318" y="1761994"/>
          <a:ext cx="2180274" cy="1518875"/>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GB" sz="1800" kern="1200" noProof="0" dirty="0"/>
            <a:t>Children’s access to schooling is severely limited, jeopardising future prospects.</a:t>
          </a:r>
        </a:p>
      </dsp:txBody>
      <dsp:txXfrm>
        <a:off x="3721804" y="1806480"/>
        <a:ext cx="2091302" cy="1429903"/>
      </dsp:txXfrm>
    </dsp:sp>
    <dsp:sp modelId="{8730C83A-83B2-4B57-B32A-1D067D72D141}">
      <dsp:nvSpPr>
        <dsp:cNvPr id="0" name=""/>
        <dsp:cNvSpPr/>
      </dsp:nvSpPr>
      <dsp:spPr>
        <a:xfrm>
          <a:off x="6245651" y="233225"/>
          <a:ext cx="2446030" cy="1223015"/>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26670" rIns="40005" bIns="26670" numCol="1" spcCol="1270" anchor="ctr" anchorCtr="0">
          <a:noAutofit/>
        </a:bodyPr>
        <a:lstStyle/>
        <a:p>
          <a:pPr marL="0" lvl="0" indent="0" algn="ctr" defTabSz="933450">
            <a:lnSpc>
              <a:spcPct val="90000"/>
            </a:lnSpc>
            <a:spcBef>
              <a:spcPct val="0"/>
            </a:spcBef>
            <a:spcAft>
              <a:spcPct val="35000"/>
            </a:spcAft>
            <a:buNone/>
          </a:pPr>
          <a:r>
            <a:rPr lang="en-GB" sz="2100" b="1" kern="1200" noProof="0" dirty="0"/>
            <a:t>Economic Disempowerment</a:t>
          </a:r>
        </a:p>
      </dsp:txBody>
      <dsp:txXfrm>
        <a:off x="6281472" y="269046"/>
        <a:ext cx="2374388" cy="1151373"/>
      </dsp:txXfrm>
    </dsp:sp>
    <dsp:sp modelId="{04177D83-BE8B-4E88-9F7C-8D83F0B922DF}">
      <dsp:nvSpPr>
        <dsp:cNvPr id="0" name=""/>
        <dsp:cNvSpPr/>
      </dsp:nvSpPr>
      <dsp:spPr>
        <a:xfrm>
          <a:off x="6490254" y="1456241"/>
          <a:ext cx="244603" cy="1250362"/>
        </a:xfrm>
        <a:custGeom>
          <a:avLst/>
          <a:gdLst/>
          <a:ahLst/>
          <a:cxnLst/>
          <a:rect l="0" t="0" r="0" b="0"/>
          <a:pathLst>
            <a:path>
              <a:moveTo>
                <a:pt x="0" y="0"/>
              </a:moveTo>
              <a:lnTo>
                <a:pt x="0" y="1250362"/>
              </a:lnTo>
              <a:lnTo>
                <a:pt x="244603" y="1250362"/>
              </a:lnTo>
            </a:path>
          </a:pathLst>
        </a:custGeom>
        <a:noFill/>
        <a:ln w="25400"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04E16BE-425A-456B-82A2-1F33C14FD963}">
      <dsp:nvSpPr>
        <dsp:cNvPr id="0" name=""/>
        <dsp:cNvSpPr/>
      </dsp:nvSpPr>
      <dsp:spPr>
        <a:xfrm>
          <a:off x="6734857" y="1761994"/>
          <a:ext cx="2562109" cy="1889216"/>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GB" sz="1800" kern="1200" noProof="0" dirty="0"/>
            <a:t>Loss of primary income (farming and mining) forces IDPs into low-wage, insecure urban jobs, leading to massive drop in household income</a:t>
          </a:r>
        </a:p>
      </dsp:txBody>
      <dsp:txXfrm>
        <a:off x="6790190" y="1817327"/>
        <a:ext cx="2451443" cy="1778550"/>
      </dsp:txXfrm>
    </dsp:sp>
    <dsp:sp modelId="{E758168D-D4FB-445A-B741-B8F8CFDBFE06}">
      <dsp:nvSpPr>
        <dsp:cNvPr id="0" name=""/>
        <dsp:cNvSpPr/>
      </dsp:nvSpPr>
      <dsp:spPr>
        <a:xfrm>
          <a:off x="9419268" y="233225"/>
          <a:ext cx="2446030" cy="1223015"/>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26670" rIns="40005" bIns="26670" numCol="1" spcCol="1270" anchor="ctr" anchorCtr="0">
          <a:noAutofit/>
        </a:bodyPr>
        <a:lstStyle/>
        <a:p>
          <a:pPr marL="0" lvl="0" indent="0" algn="ctr" defTabSz="933450">
            <a:lnSpc>
              <a:spcPct val="90000"/>
            </a:lnSpc>
            <a:spcBef>
              <a:spcPct val="0"/>
            </a:spcBef>
            <a:spcAft>
              <a:spcPct val="35000"/>
            </a:spcAft>
            <a:buNone/>
          </a:pPr>
          <a:r>
            <a:rPr lang="en-GB" sz="2100" b="1" kern="1200" noProof="0" dirty="0"/>
            <a:t>Perpetual Poverty</a:t>
          </a:r>
        </a:p>
      </dsp:txBody>
      <dsp:txXfrm>
        <a:off x="9455089" y="269046"/>
        <a:ext cx="2374388" cy="1151373"/>
      </dsp:txXfrm>
    </dsp:sp>
    <dsp:sp modelId="{F6389053-2BF2-418D-A893-1DC1E9940AD6}">
      <dsp:nvSpPr>
        <dsp:cNvPr id="0" name=""/>
        <dsp:cNvSpPr/>
      </dsp:nvSpPr>
      <dsp:spPr>
        <a:xfrm>
          <a:off x="9663871" y="1456241"/>
          <a:ext cx="244603" cy="1180533"/>
        </a:xfrm>
        <a:custGeom>
          <a:avLst/>
          <a:gdLst/>
          <a:ahLst/>
          <a:cxnLst/>
          <a:rect l="0" t="0" r="0" b="0"/>
          <a:pathLst>
            <a:path>
              <a:moveTo>
                <a:pt x="0" y="0"/>
              </a:moveTo>
              <a:lnTo>
                <a:pt x="0" y="1180533"/>
              </a:lnTo>
              <a:lnTo>
                <a:pt x="244603" y="1180533"/>
              </a:lnTo>
            </a:path>
          </a:pathLst>
        </a:custGeom>
        <a:noFill/>
        <a:ln w="25400"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2B6D4C1-78A8-4D63-B53E-49B545B476A6}">
      <dsp:nvSpPr>
        <dsp:cNvPr id="0" name=""/>
        <dsp:cNvSpPr/>
      </dsp:nvSpPr>
      <dsp:spPr>
        <a:xfrm>
          <a:off x="9908474" y="1761994"/>
          <a:ext cx="2041065" cy="1749560"/>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GB" sz="1800" kern="1200" noProof="0" dirty="0"/>
            <a:t>Loss of farmland and mining sites – the core assets – prevents wealth accumulation and perpetuates the cycle of poverty.</a:t>
          </a:r>
        </a:p>
      </dsp:txBody>
      <dsp:txXfrm>
        <a:off x="9959717" y="1813237"/>
        <a:ext cx="1938579" cy="164707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F76CC4-F6E0-47B0-8553-E101819545C2}">
      <dsp:nvSpPr>
        <dsp:cNvPr id="0" name=""/>
        <dsp:cNvSpPr/>
      </dsp:nvSpPr>
      <dsp:spPr>
        <a:xfrm>
          <a:off x="58" y="51635"/>
          <a:ext cx="5554712" cy="884603"/>
        </a:xfrm>
        <a:prstGeom prst="rect">
          <a:avLst/>
        </a:prstGeom>
        <a:solidFill>
          <a:schemeClr val="accent6">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GB" sz="2400" b="1" kern="1200" noProof="0" dirty="0"/>
            <a:t>The Land Use Act (1978)</a:t>
          </a:r>
        </a:p>
      </dsp:txBody>
      <dsp:txXfrm>
        <a:off x="58" y="51635"/>
        <a:ext cx="5554712" cy="884603"/>
      </dsp:txXfrm>
    </dsp:sp>
    <dsp:sp modelId="{CC8169F3-4B00-48F7-B37F-C3FD1B6D35CC}">
      <dsp:nvSpPr>
        <dsp:cNvPr id="0" name=""/>
        <dsp:cNvSpPr/>
      </dsp:nvSpPr>
      <dsp:spPr>
        <a:xfrm>
          <a:off x="58" y="936239"/>
          <a:ext cx="5554712" cy="3722906"/>
        </a:xfrm>
        <a:prstGeom prst="rect">
          <a:avLst/>
        </a:prstGeom>
        <a:solidFill>
          <a:schemeClr val="accent6">
            <a:alpha val="90000"/>
            <a:tint val="40000"/>
            <a:hueOff val="0"/>
            <a:satOff val="0"/>
            <a:lumOff val="0"/>
            <a:alphaOff val="0"/>
          </a:schemeClr>
        </a:solidFill>
        <a:ln w="25400" cap="flat" cmpd="sng" algn="ctr">
          <a:solidFill>
            <a:schemeClr val="accent6">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100000"/>
            </a:lnSpc>
            <a:spcBef>
              <a:spcPct val="0"/>
            </a:spcBef>
            <a:spcAft>
              <a:spcPct val="15000"/>
            </a:spcAft>
            <a:buChar char="•"/>
          </a:pPr>
          <a:r>
            <a:rPr lang="en-GB" sz="2000" kern="1200" noProof="0" dirty="0"/>
            <a:t>Vested all land in the State Governor, held in trust for the people.</a:t>
          </a:r>
        </a:p>
        <a:p>
          <a:pPr marL="228600" lvl="1" indent="-228600" algn="l" defTabSz="889000">
            <a:lnSpc>
              <a:spcPct val="100000"/>
            </a:lnSpc>
            <a:spcBef>
              <a:spcPct val="0"/>
            </a:spcBef>
            <a:spcAft>
              <a:spcPct val="15000"/>
            </a:spcAft>
            <a:buChar char="•"/>
          </a:pPr>
          <a:r>
            <a:rPr lang="en-GB" sz="2000" kern="1200" noProof="0" dirty="0"/>
            <a:t>Abolished perpetual ownership, replacing it with a limited 99-year leasehold (Certificate of Occupancy).</a:t>
          </a:r>
        </a:p>
        <a:p>
          <a:pPr marL="228600" lvl="1" indent="-228600" algn="l" defTabSz="889000">
            <a:lnSpc>
              <a:spcPct val="100000"/>
            </a:lnSpc>
            <a:spcBef>
              <a:spcPct val="0"/>
            </a:spcBef>
            <a:spcAft>
              <a:spcPct val="15000"/>
            </a:spcAft>
            <a:buChar char="•"/>
          </a:pPr>
          <a:r>
            <a:rPr lang="en-GB" sz="2000" kern="1200" noProof="0" dirty="0"/>
            <a:t>Created legal pluralism: customary ownership (informal) is vulnerable to statutory challenge.</a:t>
          </a:r>
        </a:p>
        <a:p>
          <a:pPr marL="228600" lvl="1" indent="-228600" algn="l" defTabSz="889000">
            <a:lnSpc>
              <a:spcPct val="100000"/>
            </a:lnSpc>
            <a:spcBef>
              <a:spcPct val="0"/>
            </a:spcBef>
            <a:spcAft>
              <a:spcPct val="15000"/>
            </a:spcAft>
            <a:buChar char="•"/>
          </a:pPr>
          <a:r>
            <a:rPr lang="en-GB" sz="2000" kern="1200" noProof="0" dirty="0"/>
            <a:t>The bureaucratic process for Certificate of Occupancy hinders the rural poor and encourages corruption.</a:t>
          </a:r>
        </a:p>
      </dsp:txBody>
      <dsp:txXfrm>
        <a:off x="58" y="936239"/>
        <a:ext cx="5554712" cy="3722906"/>
      </dsp:txXfrm>
    </dsp:sp>
    <dsp:sp modelId="{DD7EDBBF-0EB0-4F06-90D5-4C424C0C8E3C}">
      <dsp:nvSpPr>
        <dsp:cNvPr id="0" name=""/>
        <dsp:cNvSpPr/>
      </dsp:nvSpPr>
      <dsp:spPr>
        <a:xfrm>
          <a:off x="6332429" y="51635"/>
          <a:ext cx="5554712" cy="884603"/>
        </a:xfrm>
        <a:prstGeom prst="rect">
          <a:avLst/>
        </a:prstGeom>
        <a:solidFill>
          <a:schemeClr val="accent6">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GB" sz="2400" b="1" kern="1200" noProof="0" dirty="0"/>
            <a:t>Plateau State Anti-Land Grabbing Law (2020)</a:t>
          </a:r>
        </a:p>
      </dsp:txBody>
      <dsp:txXfrm>
        <a:off x="6332429" y="51635"/>
        <a:ext cx="5554712" cy="884603"/>
      </dsp:txXfrm>
    </dsp:sp>
    <dsp:sp modelId="{EAC54934-7AA9-40B9-992D-EC4DA105E6DA}">
      <dsp:nvSpPr>
        <dsp:cNvPr id="0" name=""/>
        <dsp:cNvSpPr/>
      </dsp:nvSpPr>
      <dsp:spPr>
        <a:xfrm>
          <a:off x="6332429" y="936239"/>
          <a:ext cx="5554712" cy="3722906"/>
        </a:xfrm>
        <a:prstGeom prst="rect">
          <a:avLst/>
        </a:prstGeom>
        <a:solidFill>
          <a:schemeClr val="accent6">
            <a:alpha val="90000"/>
            <a:tint val="40000"/>
            <a:hueOff val="0"/>
            <a:satOff val="0"/>
            <a:lumOff val="0"/>
            <a:alphaOff val="0"/>
          </a:schemeClr>
        </a:solidFill>
        <a:ln w="25400" cap="flat" cmpd="sng" algn="ctr">
          <a:solidFill>
            <a:schemeClr val="accent6">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100000"/>
            </a:lnSpc>
            <a:spcBef>
              <a:spcPct val="0"/>
            </a:spcBef>
            <a:spcAft>
              <a:spcPct val="15000"/>
            </a:spcAft>
            <a:buChar char="•"/>
          </a:pPr>
          <a:r>
            <a:rPr lang="en-GB" sz="2000" kern="1200" noProof="0" dirty="0"/>
            <a:t>Landmark law criminalising land grabbing with stringent penalties (up to 21 years or death).</a:t>
          </a:r>
        </a:p>
        <a:p>
          <a:pPr marL="228600" lvl="1" indent="-228600" algn="l" defTabSz="889000">
            <a:lnSpc>
              <a:spcPct val="90000"/>
            </a:lnSpc>
            <a:spcBef>
              <a:spcPct val="0"/>
            </a:spcBef>
            <a:spcAft>
              <a:spcPct val="15000"/>
            </a:spcAft>
            <a:buChar char="•"/>
          </a:pPr>
          <a:r>
            <a:rPr lang="en-GB" sz="2000" kern="1200" noProof="0" dirty="0"/>
            <a:t>Mandates the return of seized lands and holds complicit officials/traditional rulers accountable.</a:t>
          </a:r>
        </a:p>
        <a:p>
          <a:pPr marL="228600" lvl="1" indent="-228600" algn="l" defTabSz="889000">
            <a:lnSpc>
              <a:spcPct val="90000"/>
            </a:lnSpc>
            <a:spcBef>
              <a:spcPct val="0"/>
            </a:spcBef>
            <a:spcAft>
              <a:spcPct val="15000"/>
            </a:spcAft>
            <a:buChar char="•"/>
          </a:pPr>
          <a:r>
            <a:rPr lang="en-GB" sz="2000" kern="1200" noProof="0" dirty="0"/>
            <a:t>Despite its strength, enforcement is weak: over 64 communities remain illegally occupied and renamed.</a:t>
          </a:r>
        </a:p>
        <a:p>
          <a:pPr marL="228600" lvl="1" indent="-228600" algn="l" defTabSz="889000">
            <a:lnSpc>
              <a:spcPct val="90000"/>
            </a:lnSpc>
            <a:spcBef>
              <a:spcPct val="0"/>
            </a:spcBef>
            <a:spcAft>
              <a:spcPct val="15000"/>
            </a:spcAft>
            <a:buChar char="•"/>
          </a:pPr>
          <a:r>
            <a:rPr lang="en-GB" sz="2000" kern="1200" noProof="0" dirty="0"/>
            <a:t>Lack of prosecutions suggests that the law remains largely symbolic rather than transformative.</a:t>
          </a:r>
        </a:p>
      </dsp:txBody>
      <dsp:txXfrm>
        <a:off x="6332429" y="936239"/>
        <a:ext cx="5554712" cy="372290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C27D04-AC46-4151-8C45-2168F00DB79C}">
      <dsp:nvSpPr>
        <dsp:cNvPr id="0" name=""/>
        <dsp:cNvSpPr/>
      </dsp:nvSpPr>
      <dsp:spPr>
        <a:xfrm>
          <a:off x="5804" y="236487"/>
          <a:ext cx="2968897" cy="910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50800" rIns="142240" bIns="50800" numCol="1" spcCol="1270" anchor="ctr" anchorCtr="0">
          <a:noAutofit/>
        </a:bodyPr>
        <a:lstStyle/>
        <a:p>
          <a:pPr marL="0" lvl="0" indent="0" algn="r" defTabSz="889000">
            <a:lnSpc>
              <a:spcPct val="90000"/>
            </a:lnSpc>
            <a:spcBef>
              <a:spcPct val="0"/>
            </a:spcBef>
            <a:spcAft>
              <a:spcPct val="35000"/>
            </a:spcAft>
            <a:buNone/>
          </a:pPr>
          <a:r>
            <a:rPr lang="en-GB" sz="2000" b="1" kern="1200" noProof="0" dirty="0"/>
            <a:t>Plateau State Anti-Land Grabbing Law (2020)</a:t>
          </a:r>
        </a:p>
      </dsp:txBody>
      <dsp:txXfrm>
        <a:off x="5804" y="236487"/>
        <a:ext cx="2968897" cy="910800"/>
      </dsp:txXfrm>
    </dsp:sp>
    <dsp:sp modelId="{D26D651C-2B09-47B2-A1F7-1701AEE71D5A}">
      <dsp:nvSpPr>
        <dsp:cNvPr id="0" name=""/>
        <dsp:cNvSpPr/>
      </dsp:nvSpPr>
      <dsp:spPr>
        <a:xfrm>
          <a:off x="2974702" y="136868"/>
          <a:ext cx="593779" cy="1110037"/>
        </a:xfrm>
        <a:prstGeom prst="leftBrace">
          <a:avLst>
            <a:gd name="adj1" fmla="val 35000"/>
            <a:gd name="adj2" fmla="val 50000"/>
          </a:avLst>
        </a:prstGeom>
        <a:noFill/>
        <a:ln w="25400"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E3318C6-D1AD-4023-8CB1-52ED50B965A4}">
      <dsp:nvSpPr>
        <dsp:cNvPr id="0" name=""/>
        <dsp:cNvSpPr/>
      </dsp:nvSpPr>
      <dsp:spPr>
        <a:xfrm>
          <a:off x="3805993" y="136868"/>
          <a:ext cx="8075402" cy="1110037"/>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171450" lvl="1" indent="-171450" algn="l" defTabSz="711200">
            <a:lnSpc>
              <a:spcPct val="90000"/>
            </a:lnSpc>
            <a:spcBef>
              <a:spcPct val="0"/>
            </a:spcBef>
            <a:spcAft>
              <a:spcPct val="15000"/>
            </a:spcAft>
            <a:buChar char="•"/>
          </a:pPr>
          <a:r>
            <a:rPr lang="en-GB" sz="1600" kern="1200" noProof="0" dirty="0"/>
            <a:t>Criminalises land grabbing with severe penalties (21 years, death if armed).</a:t>
          </a:r>
        </a:p>
        <a:p>
          <a:pPr marL="171450" lvl="1" indent="-171450" algn="l" defTabSz="711200">
            <a:lnSpc>
              <a:spcPct val="90000"/>
            </a:lnSpc>
            <a:spcBef>
              <a:spcPct val="0"/>
            </a:spcBef>
            <a:spcAft>
              <a:spcPct val="15000"/>
            </a:spcAft>
            <a:buChar char="•"/>
          </a:pPr>
          <a:r>
            <a:rPr lang="en-GB" sz="1600" kern="1200" noProof="0" dirty="0"/>
            <a:t>Mandates return of seized lands; demolition of illegal structures.</a:t>
          </a:r>
        </a:p>
        <a:p>
          <a:pPr marL="171450" lvl="1" indent="-171450" algn="l" defTabSz="711200">
            <a:lnSpc>
              <a:spcPct val="90000"/>
            </a:lnSpc>
            <a:spcBef>
              <a:spcPct val="0"/>
            </a:spcBef>
            <a:spcAft>
              <a:spcPct val="15000"/>
            </a:spcAft>
            <a:buChar char="•"/>
          </a:pPr>
          <a:r>
            <a:rPr lang="en-GB" sz="1600" kern="1200" noProof="0" dirty="0"/>
            <a:t>Establishes a Joint Task Force but poorly resourced.</a:t>
          </a:r>
        </a:p>
        <a:p>
          <a:pPr marL="171450" lvl="1" indent="-171450" algn="l" defTabSz="711200">
            <a:lnSpc>
              <a:spcPct val="90000"/>
            </a:lnSpc>
            <a:spcBef>
              <a:spcPct val="0"/>
            </a:spcBef>
            <a:spcAft>
              <a:spcPct val="15000"/>
            </a:spcAft>
            <a:buChar char="•"/>
          </a:pPr>
          <a:r>
            <a:rPr lang="en-GB" sz="1600" kern="1200" noProof="0" dirty="0"/>
            <a:t>Progressive in criminalisation but largely symbolic without restitution or enforcement.</a:t>
          </a:r>
        </a:p>
      </dsp:txBody>
      <dsp:txXfrm>
        <a:off x="3805993" y="136868"/>
        <a:ext cx="8075402" cy="1110037"/>
      </dsp:txXfrm>
    </dsp:sp>
    <dsp:sp modelId="{F12DE20C-848C-4982-BDA7-95E48DE3F849}">
      <dsp:nvSpPr>
        <dsp:cNvPr id="0" name=""/>
        <dsp:cNvSpPr/>
      </dsp:nvSpPr>
      <dsp:spPr>
        <a:xfrm>
          <a:off x="5804" y="1503743"/>
          <a:ext cx="2968897" cy="910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50800" rIns="142240" bIns="50800" numCol="1" spcCol="1270" anchor="ctr" anchorCtr="0">
          <a:noAutofit/>
        </a:bodyPr>
        <a:lstStyle/>
        <a:p>
          <a:pPr marL="0" lvl="0" indent="0" algn="r" defTabSz="889000">
            <a:lnSpc>
              <a:spcPct val="90000"/>
            </a:lnSpc>
            <a:spcBef>
              <a:spcPct val="0"/>
            </a:spcBef>
            <a:spcAft>
              <a:spcPct val="35000"/>
            </a:spcAft>
            <a:buNone/>
          </a:pPr>
          <a:r>
            <a:rPr lang="en-GB" sz="2000" b="1" kern="1200" noProof="0" dirty="0"/>
            <a:t>Gujarat Land Grabbing (Prohibition) Act (2020, India)</a:t>
          </a:r>
        </a:p>
      </dsp:txBody>
      <dsp:txXfrm>
        <a:off x="5804" y="1503743"/>
        <a:ext cx="2968897" cy="910800"/>
      </dsp:txXfrm>
    </dsp:sp>
    <dsp:sp modelId="{8E0C59A1-75E2-443A-A8C9-BE3425E8749D}">
      <dsp:nvSpPr>
        <dsp:cNvPr id="0" name=""/>
        <dsp:cNvSpPr/>
      </dsp:nvSpPr>
      <dsp:spPr>
        <a:xfrm>
          <a:off x="2974702" y="1304506"/>
          <a:ext cx="593779" cy="1309275"/>
        </a:xfrm>
        <a:prstGeom prst="leftBrace">
          <a:avLst>
            <a:gd name="adj1" fmla="val 35000"/>
            <a:gd name="adj2" fmla="val 50000"/>
          </a:avLst>
        </a:prstGeom>
        <a:noFill/>
        <a:ln w="25400"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875F333-89CB-40C0-B8B0-19CD548F8586}">
      <dsp:nvSpPr>
        <dsp:cNvPr id="0" name=""/>
        <dsp:cNvSpPr/>
      </dsp:nvSpPr>
      <dsp:spPr>
        <a:xfrm>
          <a:off x="3805993" y="1304506"/>
          <a:ext cx="8075402" cy="1309275"/>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171450" lvl="1" indent="-171450" algn="l" defTabSz="711200">
            <a:lnSpc>
              <a:spcPct val="90000"/>
            </a:lnSpc>
            <a:spcBef>
              <a:spcPct val="0"/>
            </a:spcBef>
            <a:spcAft>
              <a:spcPct val="15000"/>
            </a:spcAft>
            <a:buChar char="•"/>
          </a:pPr>
          <a:r>
            <a:rPr lang="en-GB" sz="1600" kern="1200" noProof="0" dirty="0"/>
            <a:t>Criminalises land grabbing and provides special tribunals to adjudicate cases.</a:t>
          </a:r>
        </a:p>
        <a:p>
          <a:pPr marL="171450" lvl="1" indent="-171450" algn="l" defTabSz="711200">
            <a:lnSpc>
              <a:spcPct val="90000"/>
            </a:lnSpc>
            <a:spcBef>
              <a:spcPct val="0"/>
            </a:spcBef>
            <a:spcAft>
              <a:spcPct val="15000"/>
            </a:spcAft>
            <a:buChar char="•"/>
          </a:pPr>
          <a:r>
            <a:rPr lang="en-GB" sz="1600" kern="1200" noProof="0" dirty="0"/>
            <a:t>Mandates return of land and allows fast-track enforcement through tribunals.</a:t>
          </a:r>
        </a:p>
        <a:p>
          <a:pPr marL="171450" lvl="1" indent="-171450" algn="l" defTabSz="711200">
            <a:lnSpc>
              <a:spcPct val="90000"/>
            </a:lnSpc>
            <a:spcBef>
              <a:spcPct val="0"/>
            </a:spcBef>
            <a:spcAft>
              <a:spcPct val="15000"/>
            </a:spcAft>
            <a:buChar char="•"/>
          </a:pPr>
          <a:r>
            <a:rPr lang="en-GB" sz="1600" kern="1200" noProof="0" dirty="0"/>
            <a:t>Establishes special tribunals and special courts for land grabbing disputes.</a:t>
          </a:r>
        </a:p>
        <a:p>
          <a:pPr marL="171450" lvl="1" indent="-171450" algn="l" defTabSz="711200">
            <a:lnSpc>
              <a:spcPct val="90000"/>
            </a:lnSpc>
            <a:spcBef>
              <a:spcPct val="0"/>
            </a:spcBef>
            <a:spcAft>
              <a:spcPct val="15000"/>
            </a:spcAft>
            <a:buChar char="•"/>
          </a:pPr>
          <a:r>
            <a:rPr lang="en-GB" sz="1600" kern="1200" noProof="0" dirty="0"/>
            <a:t>Shows the importance of dedicated specialised tribunals/courts for institutional autonomy and fast-tracking cases.</a:t>
          </a:r>
        </a:p>
      </dsp:txBody>
      <dsp:txXfrm>
        <a:off x="3805993" y="1304506"/>
        <a:ext cx="8075402" cy="1309275"/>
      </dsp:txXfrm>
    </dsp:sp>
    <dsp:sp modelId="{9BFDAA5F-C770-44A7-99D9-6F6209D1143B}">
      <dsp:nvSpPr>
        <dsp:cNvPr id="0" name=""/>
        <dsp:cNvSpPr/>
      </dsp:nvSpPr>
      <dsp:spPr>
        <a:xfrm>
          <a:off x="5804" y="2949818"/>
          <a:ext cx="2968897" cy="1188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50800" rIns="142240" bIns="50800" numCol="1" spcCol="1270" anchor="ctr" anchorCtr="0">
          <a:noAutofit/>
        </a:bodyPr>
        <a:lstStyle/>
        <a:p>
          <a:pPr marL="0" lvl="0" indent="0" algn="r" defTabSz="889000">
            <a:lnSpc>
              <a:spcPct val="90000"/>
            </a:lnSpc>
            <a:spcBef>
              <a:spcPct val="0"/>
            </a:spcBef>
            <a:spcAft>
              <a:spcPct val="35000"/>
            </a:spcAft>
            <a:buNone/>
          </a:pPr>
          <a:r>
            <a:rPr lang="en-GB" sz="2000" b="1" kern="1200" noProof="0" dirty="0"/>
            <a:t>Uganda – Customary Tenure Recognition (Land Act 1998 &amp; Reforms)</a:t>
          </a:r>
        </a:p>
      </dsp:txBody>
      <dsp:txXfrm>
        <a:off x="5804" y="2949818"/>
        <a:ext cx="2968897" cy="1188000"/>
      </dsp:txXfrm>
    </dsp:sp>
    <dsp:sp modelId="{A7812112-55B5-4E67-BE89-89F2332EAC8F}">
      <dsp:nvSpPr>
        <dsp:cNvPr id="0" name=""/>
        <dsp:cNvSpPr/>
      </dsp:nvSpPr>
      <dsp:spPr>
        <a:xfrm>
          <a:off x="2974702" y="2671381"/>
          <a:ext cx="593779" cy="1744875"/>
        </a:xfrm>
        <a:prstGeom prst="leftBrace">
          <a:avLst>
            <a:gd name="adj1" fmla="val 35000"/>
            <a:gd name="adj2" fmla="val 50000"/>
          </a:avLst>
        </a:prstGeom>
        <a:noFill/>
        <a:ln w="25400"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6CBBEC1-DE9B-4D7D-A592-D269FA87E9F6}">
      <dsp:nvSpPr>
        <dsp:cNvPr id="0" name=""/>
        <dsp:cNvSpPr/>
      </dsp:nvSpPr>
      <dsp:spPr>
        <a:xfrm>
          <a:off x="3805993" y="2671381"/>
          <a:ext cx="8075402" cy="1744875"/>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171450" lvl="1" indent="-171450" algn="l" defTabSz="711200">
            <a:lnSpc>
              <a:spcPct val="90000"/>
            </a:lnSpc>
            <a:spcBef>
              <a:spcPct val="0"/>
            </a:spcBef>
            <a:spcAft>
              <a:spcPct val="15000"/>
            </a:spcAft>
            <a:buChar char="•"/>
          </a:pPr>
          <a:r>
            <a:rPr lang="en-GB" sz="1600" kern="1200" noProof="0" dirty="0"/>
            <a:t>Recognises customary tenure as legally valid; integrates local land councils into statutory systems.</a:t>
          </a:r>
        </a:p>
        <a:p>
          <a:pPr marL="171450" lvl="1" indent="-171450" algn="l" defTabSz="711200">
            <a:lnSpc>
              <a:spcPct val="90000"/>
            </a:lnSpc>
            <a:spcBef>
              <a:spcPct val="0"/>
            </a:spcBef>
            <a:spcAft>
              <a:spcPct val="15000"/>
            </a:spcAft>
            <a:buChar char="•"/>
          </a:pPr>
          <a:r>
            <a:rPr lang="en-GB" sz="1600" kern="1200" noProof="0" dirty="0"/>
            <a:t>Provides communities with Certificates of Customary Ownership (CCOs); formal recognition of customary rights.</a:t>
          </a:r>
        </a:p>
        <a:p>
          <a:pPr marL="171450" lvl="1" indent="-171450" algn="l" defTabSz="711200">
            <a:lnSpc>
              <a:spcPct val="90000"/>
            </a:lnSpc>
            <a:spcBef>
              <a:spcPct val="0"/>
            </a:spcBef>
            <a:spcAft>
              <a:spcPct val="15000"/>
            </a:spcAft>
            <a:buChar char="•"/>
          </a:pPr>
          <a:r>
            <a:rPr lang="en-GB" sz="1600" kern="1200" noProof="0" dirty="0"/>
            <a:t>Establishes Local Land Committees to validate and enforce customary tenure at community level.</a:t>
          </a:r>
        </a:p>
        <a:p>
          <a:pPr marL="171450" lvl="1" indent="-171450" algn="l" defTabSz="711200">
            <a:lnSpc>
              <a:spcPct val="90000"/>
            </a:lnSpc>
            <a:spcBef>
              <a:spcPct val="0"/>
            </a:spcBef>
            <a:spcAft>
              <a:spcPct val="15000"/>
            </a:spcAft>
            <a:buChar char="•"/>
          </a:pPr>
          <a:r>
            <a:rPr lang="en-GB" sz="1600" kern="1200" noProof="0" dirty="0"/>
            <a:t>Shows the importance of empowering local institutions by recognising customary tenure.</a:t>
          </a:r>
        </a:p>
      </dsp:txBody>
      <dsp:txXfrm>
        <a:off x="3805993" y="2671381"/>
        <a:ext cx="8075402" cy="174487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78FF1A-B1DE-4681-8C0D-A6C540C7D180}">
      <dsp:nvSpPr>
        <dsp:cNvPr id="0" name=""/>
        <dsp:cNvSpPr/>
      </dsp:nvSpPr>
      <dsp:spPr>
        <a:xfrm>
          <a:off x="3492" y="29652"/>
          <a:ext cx="683099" cy="683099"/>
        </a:xfrm>
        <a:prstGeom prst="ellipse">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8AF6B26-3086-4130-85AE-70C837D2DCD6}">
      <dsp:nvSpPr>
        <dsp:cNvPr id="0" name=""/>
        <dsp:cNvSpPr/>
      </dsp:nvSpPr>
      <dsp:spPr>
        <a:xfrm>
          <a:off x="71802" y="97962"/>
          <a:ext cx="546479" cy="546479"/>
        </a:xfrm>
        <a:prstGeom prst="chord">
          <a:avLst>
            <a:gd name="adj1" fmla="val 1800000"/>
            <a:gd name="adj2" fmla="val 9000000"/>
          </a:avLst>
        </a:prstGeom>
        <a:solidFill>
          <a:schemeClr val="accent6">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B981CD0-0EA5-4495-AAE0-3049247948DD}">
      <dsp:nvSpPr>
        <dsp:cNvPr id="0" name=""/>
        <dsp:cNvSpPr/>
      </dsp:nvSpPr>
      <dsp:spPr>
        <a:xfrm>
          <a:off x="828904" y="688906"/>
          <a:ext cx="2020835" cy="36413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t" anchorCtr="0">
          <a:noAutofit/>
        </a:bodyPr>
        <a:lstStyle/>
        <a:p>
          <a:pPr marL="0" lvl="0" indent="0" algn="l" defTabSz="666750">
            <a:lnSpc>
              <a:spcPct val="90000"/>
            </a:lnSpc>
            <a:spcBef>
              <a:spcPct val="0"/>
            </a:spcBef>
            <a:spcAft>
              <a:spcPct val="35000"/>
            </a:spcAft>
            <a:buNone/>
          </a:pPr>
          <a:r>
            <a:rPr lang="en-GB" sz="1500" kern="1200" noProof="0" dirty="0"/>
            <a:t>- Adopted a radical land reform agenda centred on systematic Land Tenure Regularization (LTR) following the 1994 genocide.</a:t>
          </a:r>
        </a:p>
        <a:p>
          <a:pPr marL="0" lvl="0" indent="0" algn="l" defTabSz="666750">
            <a:lnSpc>
              <a:spcPct val="90000"/>
            </a:lnSpc>
            <a:spcBef>
              <a:spcPct val="0"/>
            </a:spcBef>
            <a:spcAft>
              <a:spcPct val="35000"/>
            </a:spcAft>
            <a:buNone/>
          </a:pPr>
          <a:r>
            <a:rPr lang="en-GB" sz="1500" kern="1200" noProof="0" dirty="0"/>
            <a:t>- Significantly reduced land disputes between 2010 and 2013 by registering over 10.3 million parcels.</a:t>
          </a:r>
        </a:p>
        <a:p>
          <a:pPr marL="0" lvl="0" indent="0" algn="l" defTabSz="666750">
            <a:lnSpc>
              <a:spcPct val="90000"/>
            </a:lnSpc>
            <a:spcBef>
              <a:spcPct val="0"/>
            </a:spcBef>
            <a:spcAft>
              <a:spcPct val="35000"/>
            </a:spcAft>
            <a:buNone/>
          </a:pPr>
          <a:r>
            <a:rPr lang="en-GB" sz="1500" kern="1200" noProof="0" dirty="0"/>
            <a:t>- Experimented with land sharing and villagisation to resettle returnees and divide contested lands.</a:t>
          </a:r>
        </a:p>
      </dsp:txBody>
      <dsp:txXfrm>
        <a:off x="828904" y="688906"/>
        <a:ext cx="2020835" cy="3641309"/>
      </dsp:txXfrm>
    </dsp:sp>
    <dsp:sp modelId="{AA32227A-889E-4738-8EA7-659AC11069A7}">
      <dsp:nvSpPr>
        <dsp:cNvPr id="0" name=""/>
        <dsp:cNvSpPr/>
      </dsp:nvSpPr>
      <dsp:spPr>
        <a:xfrm>
          <a:off x="828904" y="29652"/>
          <a:ext cx="2020835" cy="6830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500" tIns="63500" rIns="63500" bIns="63500" numCol="1" spcCol="1270" anchor="b" anchorCtr="0">
          <a:noAutofit/>
        </a:bodyPr>
        <a:lstStyle/>
        <a:p>
          <a:pPr marL="0" lvl="0" indent="0" algn="l" defTabSz="1111250">
            <a:lnSpc>
              <a:spcPct val="90000"/>
            </a:lnSpc>
            <a:spcBef>
              <a:spcPct val="0"/>
            </a:spcBef>
            <a:spcAft>
              <a:spcPct val="35000"/>
            </a:spcAft>
            <a:buNone/>
          </a:pPr>
          <a:r>
            <a:rPr lang="en-GB" sz="2500" b="1" kern="1200" noProof="0" dirty="0"/>
            <a:t>Rwanda</a:t>
          </a:r>
        </a:p>
      </dsp:txBody>
      <dsp:txXfrm>
        <a:off x="828904" y="29652"/>
        <a:ext cx="2020835" cy="683099"/>
      </dsp:txXfrm>
    </dsp:sp>
    <dsp:sp modelId="{C27211E1-C90A-46AE-BF05-50BAA9FE7C39}">
      <dsp:nvSpPr>
        <dsp:cNvPr id="0" name=""/>
        <dsp:cNvSpPr/>
      </dsp:nvSpPr>
      <dsp:spPr>
        <a:xfrm>
          <a:off x="2992052" y="102339"/>
          <a:ext cx="683099" cy="683099"/>
        </a:xfrm>
        <a:prstGeom prst="ellipse">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2CEC856-75B8-414E-A334-124638AB22ED}">
      <dsp:nvSpPr>
        <dsp:cNvPr id="0" name=""/>
        <dsp:cNvSpPr/>
      </dsp:nvSpPr>
      <dsp:spPr>
        <a:xfrm>
          <a:off x="3060362" y="170649"/>
          <a:ext cx="546479" cy="546479"/>
        </a:xfrm>
        <a:prstGeom prst="chord">
          <a:avLst>
            <a:gd name="adj1" fmla="val 0"/>
            <a:gd name="adj2" fmla="val 10800000"/>
          </a:avLst>
        </a:prstGeom>
        <a:solidFill>
          <a:schemeClr val="accent6">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1B96EEE-791A-458D-AC74-2E78BCB82FA6}">
      <dsp:nvSpPr>
        <dsp:cNvPr id="0" name=""/>
        <dsp:cNvSpPr/>
      </dsp:nvSpPr>
      <dsp:spPr>
        <a:xfrm>
          <a:off x="3817464" y="757195"/>
          <a:ext cx="2020835" cy="3350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t" anchorCtr="0">
          <a:noAutofit/>
        </a:bodyPr>
        <a:lstStyle/>
        <a:p>
          <a:pPr marL="0" lvl="0" indent="0" algn="l" defTabSz="666750">
            <a:lnSpc>
              <a:spcPct val="90000"/>
            </a:lnSpc>
            <a:spcBef>
              <a:spcPct val="0"/>
            </a:spcBef>
            <a:spcAft>
              <a:spcPct val="35000"/>
            </a:spcAft>
            <a:buFont typeface="Arial" panose="020B0604020202020204" pitchFamily="34" charset="0"/>
            <a:buNone/>
          </a:pPr>
          <a:r>
            <a:rPr lang="en-GB" sz="1500" kern="1200" noProof="0" dirty="0"/>
            <a:t>- Gradual land reform approach after civil wars.</a:t>
          </a:r>
        </a:p>
        <a:p>
          <a:pPr marL="0" lvl="0" indent="0" algn="l" defTabSz="666750">
            <a:lnSpc>
              <a:spcPct val="90000"/>
            </a:lnSpc>
            <a:spcBef>
              <a:spcPct val="0"/>
            </a:spcBef>
            <a:spcAft>
              <a:spcPct val="35000"/>
            </a:spcAft>
            <a:buFont typeface="Arial" panose="020B0604020202020204" pitchFamily="34" charset="0"/>
            <a:buNone/>
          </a:pPr>
          <a:r>
            <a:rPr lang="en-GB" sz="1500" kern="1200" noProof="0" dirty="0"/>
            <a:t>- Focused on policy, law reform and rebuilding government capacity.</a:t>
          </a:r>
        </a:p>
        <a:p>
          <a:pPr marL="0" lvl="0" indent="0" algn="l" defTabSz="666750">
            <a:lnSpc>
              <a:spcPct val="90000"/>
            </a:lnSpc>
            <a:spcBef>
              <a:spcPct val="0"/>
            </a:spcBef>
            <a:spcAft>
              <a:spcPct val="35000"/>
            </a:spcAft>
            <a:buFont typeface="Arial" panose="020B0604020202020204" pitchFamily="34" charset="0"/>
            <a:buNone/>
          </a:pPr>
          <a:r>
            <a:rPr lang="en-GB" sz="1500" kern="1200" noProof="0" dirty="0"/>
            <a:t>- Land Rights Act of 2018 formally recognised customary land rights and established a five-step process for communities to secure land tenure.</a:t>
          </a:r>
        </a:p>
      </dsp:txBody>
      <dsp:txXfrm>
        <a:off x="3817464" y="757195"/>
        <a:ext cx="2020835" cy="3350560"/>
      </dsp:txXfrm>
    </dsp:sp>
    <dsp:sp modelId="{153D3D15-FB38-49AA-B1DF-BA8D9F58AD74}">
      <dsp:nvSpPr>
        <dsp:cNvPr id="0" name=""/>
        <dsp:cNvSpPr/>
      </dsp:nvSpPr>
      <dsp:spPr>
        <a:xfrm>
          <a:off x="3817464" y="102339"/>
          <a:ext cx="2020835" cy="6830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500" tIns="63500" rIns="63500" bIns="63500" numCol="1" spcCol="1270" anchor="b" anchorCtr="0">
          <a:noAutofit/>
        </a:bodyPr>
        <a:lstStyle/>
        <a:p>
          <a:pPr marL="0" lvl="0" indent="0" algn="l" defTabSz="1111250">
            <a:lnSpc>
              <a:spcPct val="90000"/>
            </a:lnSpc>
            <a:spcBef>
              <a:spcPct val="0"/>
            </a:spcBef>
            <a:spcAft>
              <a:spcPct val="35000"/>
            </a:spcAft>
            <a:buNone/>
          </a:pPr>
          <a:r>
            <a:rPr lang="en-GB" sz="2500" b="1" kern="1200" noProof="0" dirty="0"/>
            <a:t>Liberia</a:t>
          </a:r>
        </a:p>
      </dsp:txBody>
      <dsp:txXfrm>
        <a:off x="3817464" y="102339"/>
        <a:ext cx="2020835" cy="683099"/>
      </dsp:txXfrm>
    </dsp:sp>
    <dsp:sp modelId="{B2BEE066-9FEC-4058-823A-9E1FF7FE2683}">
      <dsp:nvSpPr>
        <dsp:cNvPr id="0" name=""/>
        <dsp:cNvSpPr/>
      </dsp:nvSpPr>
      <dsp:spPr>
        <a:xfrm>
          <a:off x="5980612" y="0"/>
          <a:ext cx="683099" cy="683099"/>
        </a:xfrm>
        <a:prstGeom prst="ellipse">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ECF3EEE-9765-40B3-B4BF-00CE0E35C77C}">
      <dsp:nvSpPr>
        <dsp:cNvPr id="0" name=""/>
        <dsp:cNvSpPr/>
      </dsp:nvSpPr>
      <dsp:spPr>
        <a:xfrm>
          <a:off x="6048922" y="68309"/>
          <a:ext cx="546479" cy="546479"/>
        </a:xfrm>
        <a:prstGeom prst="chord">
          <a:avLst>
            <a:gd name="adj1" fmla="val 19800000"/>
            <a:gd name="adj2" fmla="val 12600000"/>
          </a:avLst>
        </a:prstGeom>
        <a:solidFill>
          <a:schemeClr val="accent6">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E3777E9-FF4E-49BB-9681-1DCC76CCCF39}">
      <dsp:nvSpPr>
        <dsp:cNvPr id="0" name=""/>
        <dsp:cNvSpPr/>
      </dsp:nvSpPr>
      <dsp:spPr>
        <a:xfrm>
          <a:off x="6806024" y="659943"/>
          <a:ext cx="2020835" cy="37599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35560" rIns="35560" bIns="35560" numCol="1" spcCol="1270" anchor="t" anchorCtr="0">
          <a:noAutofit/>
        </a:bodyPr>
        <a:lstStyle/>
        <a:p>
          <a:pPr marL="0" lvl="0" indent="0" algn="l" defTabSz="622300">
            <a:lnSpc>
              <a:spcPct val="90000"/>
            </a:lnSpc>
            <a:spcBef>
              <a:spcPct val="0"/>
            </a:spcBef>
            <a:spcAft>
              <a:spcPct val="35000"/>
            </a:spcAft>
            <a:buNone/>
          </a:pPr>
          <a:r>
            <a:rPr lang="en-GB" sz="1400" b="0" kern="1200" noProof="0" dirty="0"/>
            <a:t>- Restitution of Land Rights Acts (1994) created the Commission on Restitution of Land Rights and the Land Claims Court.</a:t>
          </a:r>
        </a:p>
        <a:p>
          <a:pPr marL="0" lvl="0" indent="0" algn="l" defTabSz="622300">
            <a:lnSpc>
              <a:spcPct val="90000"/>
            </a:lnSpc>
            <a:spcBef>
              <a:spcPct val="0"/>
            </a:spcBef>
            <a:spcAft>
              <a:spcPct val="35000"/>
            </a:spcAft>
            <a:buNone/>
          </a:pPr>
          <a:r>
            <a:rPr lang="en-GB" sz="1400" b="0" kern="1200" noProof="0" dirty="0"/>
            <a:t>- Individuals and communities dispossessed under apartheid lodged land claims resulting in restitution of the land itself or compensation.</a:t>
          </a:r>
        </a:p>
        <a:p>
          <a:pPr marL="0" lvl="0" indent="0" algn="l" defTabSz="622300">
            <a:lnSpc>
              <a:spcPct val="90000"/>
            </a:lnSpc>
            <a:spcBef>
              <a:spcPct val="0"/>
            </a:spcBef>
            <a:spcAft>
              <a:spcPct val="35000"/>
            </a:spcAft>
            <a:buNone/>
          </a:pPr>
          <a:r>
            <a:rPr lang="en-GB" sz="1400" b="0" kern="1200" noProof="0" dirty="0"/>
            <a:t>- Slow implementation due to resource constraint; but reframed restitution as a matter of justice rather than charity.</a:t>
          </a:r>
        </a:p>
      </dsp:txBody>
      <dsp:txXfrm>
        <a:off x="6806024" y="659943"/>
        <a:ext cx="2020835" cy="3759919"/>
      </dsp:txXfrm>
    </dsp:sp>
    <dsp:sp modelId="{E3B83895-45E1-4B44-86AC-7E562B1B2360}">
      <dsp:nvSpPr>
        <dsp:cNvPr id="0" name=""/>
        <dsp:cNvSpPr/>
      </dsp:nvSpPr>
      <dsp:spPr>
        <a:xfrm>
          <a:off x="6806024" y="0"/>
          <a:ext cx="2020835" cy="6830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500" tIns="63500" rIns="63500" bIns="63500" numCol="1" spcCol="1270" anchor="b" anchorCtr="0">
          <a:noAutofit/>
        </a:bodyPr>
        <a:lstStyle/>
        <a:p>
          <a:pPr marL="0" lvl="0" indent="0" algn="l" defTabSz="1111250">
            <a:lnSpc>
              <a:spcPct val="90000"/>
            </a:lnSpc>
            <a:spcBef>
              <a:spcPct val="0"/>
            </a:spcBef>
            <a:spcAft>
              <a:spcPct val="35000"/>
            </a:spcAft>
            <a:buNone/>
          </a:pPr>
          <a:r>
            <a:rPr lang="en-GB" sz="2500" b="1" kern="1200" noProof="0" dirty="0"/>
            <a:t>South Africa</a:t>
          </a:r>
        </a:p>
      </dsp:txBody>
      <dsp:txXfrm>
        <a:off x="6806024" y="0"/>
        <a:ext cx="2020835" cy="683099"/>
      </dsp:txXfrm>
    </dsp:sp>
    <dsp:sp modelId="{94AB1FF4-6E66-42E0-A40A-B2E32EBC8A71}">
      <dsp:nvSpPr>
        <dsp:cNvPr id="0" name=""/>
        <dsp:cNvSpPr/>
      </dsp:nvSpPr>
      <dsp:spPr>
        <a:xfrm>
          <a:off x="8969172" y="28998"/>
          <a:ext cx="683099" cy="683099"/>
        </a:xfrm>
        <a:prstGeom prst="ellipse">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F0B8B9D-F1DD-46DC-871A-5FF9F59F192E}">
      <dsp:nvSpPr>
        <dsp:cNvPr id="0" name=""/>
        <dsp:cNvSpPr/>
      </dsp:nvSpPr>
      <dsp:spPr>
        <a:xfrm>
          <a:off x="9037482" y="97308"/>
          <a:ext cx="546479" cy="546479"/>
        </a:xfrm>
        <a:prstGeom prst="chord">
          <a:avLst>
            <a:gd name="adj1" fmla="val 16200000"/>
            <a:gd name="adj2" fmla="val 16200000"/>
          </a:avLst>
        </a:prstGeom>
        <a:solidFill>
          <a:schemeClr val="accent6">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E9704E5-CE1F-4A73-8A9B-A9084F30A6F8}">
      <dsp:nvSpPr>
        <dsp:cNvPr id="0" name=""/>
        <dsp:cNvSpPr/>
      </dsp:nvSpPr>
      <dsp:spPr>
        <a:xfrm>
          <a:off x="9794584" y="687030"/>
          <a:ext cx="2020835" cy="36439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t" anchorCtr="0">
          <a:noAutofit/>
        </a:bodyPr>
        <a:lstStyle/>
        <a:p>
          <a:pPr marL="0" lvl="0" indent="0" algn="l" defTabSz="666750">
            <a:lnSpc>
              <a:spcPct val="90000"/>
            </a:lnSpc>
            <a:spcBef>
              <a:spcPct val="0"/>
            </a:spcBef>
            <a:spcAft>
              <a:spcPct val="35000"/>
            </a:spcAft>
            <a:buNone/>
          </a:pPr>
          <a:r>
            <a:rPr lang="en-GB" sz="1500" i="1" kern="1200" noProof="0" dirty="0"/>
            <a:t>- Land Law of 1997</a:t>
          </a:r>
          <a:r>
            <a:rPr lang="en-GB" sz="1500" kern="1200" noProof="0" dirty="0"/>
            <a:t> guarantees community land rights under the principle of </a:t>
          </a:r>
          <a:r>
            <a:rPr lang="en-GB" sz="1500" i="1" kern="1200" noProof="0" dirty="0"/>
            <a:t>“</a:t>
          </a:r>
          <a:r>
            <a:rPr lang="en-GB" sz="1500" i="1" kern="1200" noProof="0" dirty="0" err="1"/>
            <a:t>Direito</a:t>
          </a:r>
          <a:r>
            <a:rPr lang="en-GB" sz="1500" i="1" kern="1200" noProof="0" dirty="0"/>
            <a:t> de Uso e </a:t>
          </a:r>
          <a:r>
            <a:rPr lang="en-GB" sz="1500" i="1" kern="1200" noProof="0" dirty="0" err="1"/>
            <a:t>Aproveitamento</a:t>
          </a:r>
          <a:r>
            <a:rPr lang="en-GB" sz="1500" i="1" kern="1200" noProof="0" dirty="0"/>
            <a:t> da Terra” (DUAT).</a:t>
          </a:r>
          <a:endParaRPr lang="en-GB" sz="1500" b="0" kern="1200" noProof="0" dirty="0"/>
        </a:p>
        <a:p>
          <a:pPr marL="0" lvl="0" indent="0" algn="l" defTabSz="666750">
            <a:lnSpc>
              <a:spcPct val="90000"/>
            </a:lnSpc>
            <a:spcBef>
              <a:spcPct val="0"/>
            </a:spcBef>
            <a:spcAft>
              <a:spcPct val="35000"/>
            </a:spcAft>
            <a:buNone/>
          </a:pPr>
          <a:r>
            <a:rPr lang="en-GB" sz="1500" b="0" kern="1200" noProof="0" dirty="0"/>
            <a:t>- Ri</a:t>
          </a:r>
          <a:r>
            <a:rPr lang="en-GB" sz="1500" kern="1200" noProof="0" dirty="0"/>
            <a:t>ghts are not extinguished by absence during displacement, enabling returnees to reclaim land post-conflict.</a:t>
          </a:r>
          <a:endParaRPr lang="en-GB" sz="1500" b="0" kern="1200" noProof="0" dirty="0"/>
        </a:p>
        <a:p>
          <a:pPr marL="0" lvl="0" indent="0" algn="l" defTabSz="666750">
            <a:lnSpc>
              <a:spcPct val="90000"/>
            </a:lnSpc>
            <a:spcBef>
              <a:spcPct val="0"/>
            </a:spcBef>
            <a:spcAft>
              <a:spcPct val="35000"/>
            </a:spcAft>
            <a:buNone/>
          </a:pPr>
          <a:r>
            <a:rPr lang="en-GB" sz="1500" kern="1200" noProof="0" dirty="0"/>
            <a:t>- Ensured that returnees could reclaim their lands without losing rights due to prolonged absence.</a:t>
          </a:r>
          <a:endParaRPr lang="en-GB" sz="1500" b="0" kern="1200" noProof="0" dirty="0"/>
        </a:p>
      </dsp:txBody>
      <dsp:txXfrm>
        <a:off x="9794584" y="687030"/>
        <a:ext cx="2020835" cy="3643925"/>
      </dsp:txXfrm>
    </dsp:sp>
    <dsp:sp modelId="{74749FFC-A19A-4B49-ABB0-94BEFB47576D}">
      <dsp:nvSpPr>
        <dsp:cNvPr id="0" name=""/>
        <dsp:cNvSpPr/>
      </dsp:nvSpPr>
      <dsp:spPr>
        <a:xfrm>
          <a:off x="9794584" y="28998"/>
          <a:ext cx="2020835" cy="6830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500" tIns="63500" rIns="63500" bIns="63500" numCol="1" spcCol="1270" anchor="b" anchorCtr="0">
          <a:noAutofit/>
        </a:bodyPr>
        <a:lstStyle/>
        <a:p>
          <a:pPr marL="0" lvl="0" indent="0" algn="l" defTabSz="1111250">
            <a:lnSpc>
              <a:spcPct val="90000"/>
            </a:lnSpc>
            <a:spcBef>
              <a:spcPct val="0"/>
            </a:spcBef>
            <a:spcAft>
              <a:spcPct val="35000"/>
            </a:spcAft>
            <a:buNone/>
          </a:pPr>
          <a:r>
            <a:rPr lang="en-GB" sz="2500" b="1" kern="1200" noProof="0" dirty="0"/>
            <a:t>Mozambique</a:t>
          </a:r>
        </a:p>
      </dsp:txBody>
      <dsp:txXfrm>
        <a:off x="9794584" y="28998"/>
        <a:ext cx="2020835" cy="68309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F76FF5-EB40-4224-8440-19373D02E05C}">
      <dsp:nvSpPr>
        <dsp:cNvPr id="0" name=""/>
        <dsp:cNvSpPr/>
      </dsp:nvSpPr>
      <dsp:spPr>
        <a:xfrm>
          <a:off x="1909" y="116490"/>
          <a:ext cx="1753962" cy="992419"/>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en-GB" sz="2400" b="1" kern="1200" noProof="0" dirty="0"/>
            <a:t>African Union (AU)</a:t>
          </a:r>
        </a:p>
      </dsp:txBody>
      <dsp:txXfrm>
        <a:off x="30976" y="145557"/>
        <a:ext cx="1695828" cy="934285"/>
      </dsp:txXfrm>
    </dsp:sp>
    <dsp:sp modelId="{9DD407BD-9D27-45A5-B6E4-DB21937FC7EF}">
      <dsp:nvSpPr>
        <dsp:cNvPr id="0" name=""/>
        <dsp:cNvSpPr/>
      </dsp:nvSpPr>
      <dsp:spPr>
        <a:xfrm>
          <a:off x="177305" y="1108909"/>
          <a:ext cx="175396" cy="1792371"/>
        </a:xfrm>
        <a:custGeom>
          <a:avLst/>
          <a:gdLst/>
          <a:ahLst/>
          <a:cxnLst/>
          <a:rect l="0" t="0" r="0" b="0"/>
          <a:pathLst>
            <a:path>
              <a:moveTo>
                <a:pt x="0" y="0"/>
              </a:moveTo>
              <a:lnTo>
                <a:pt x="0" y="1792371"/>
              </a:lnTo>
              <a:lnTo>
                <a:pt x="175396" y="1792371"/>
              </a:lnTo>
            </a:path>
          </a:pathLst>
        </a:custGeom>
        <a:noFill/>
        <a:ln w="25400"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FA4CC69-BBA8-40D7-94D1-78AF307D0305}">
      <dsp:nvSpPr>
        <dsp:cNvPr id="0" name=""/>
        <dsp:cNvSpPr/>
      </dsp:nvSpPr>
      <dsp:spPr>
        <a:xfrm>
          <a:off x="352701" y="1330360"/>
          <a:ext cx="1667423" cy="3141840"/>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GB" sz="1800" kern="1200" noProof="0" dirty="0">
              <a:solidFill>
                <a:srgbClr val="384653"/>
              </a:solidFill>
              <a:latin typeface="+mn-lt"/>
              <a:ea typeface="Montserrat" pitchFamily="34" charset="-122"/>
              <a:cs typeface="Montserrat" pitchFamily="34" charset="-120"/>
            </a:rPr>
            <a:t>Framework and Guidelines on Land Policy in Africa urges member states to protect vulnerable rights and recognise customary tenure.</a:t>
          </a:r>
          <a:endParaRPr lang="en-GB" sz="1800" kern="1200" noProof="0" dirty="0">
            <a:latin typeface="+mn-lt"/>
          </a:endParaRPr>
        </a:p>
      </dsp:txBody>
      <dsp:txXfrm>
        <a:off x="401538" y="1379197"/>
        <a:ext cx="1569749" cy="3044166"/>
      </dsp:txXfrm>
    </dsp:sp>
    <dsp:sp modelId="{1DF8CB5C-15D7-4BA2-B03A-DE077275B98F}">
      <dsp:nvSpPr>
        <dsp:cNvPr id="0" name=""/>
        <dsp:cNvSpPr/>
      </dsp:nvSpPr>
      <dsp:spPr>
        <a:xfrm>
          <a:off x="2198773" y="116490"/>
          <a:ext cx="1753962" cy="992419"/>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en-GB" sz="2400" b="1" kern="1200" noProof="0" dirty="0"/>
            <a:t>United Nations (UN)</a:t>
          </a:r>
        </a:p>
      </dsp:txBody>
      <dsp:txXfrm>
        <a:off x="2227840" y="145557"/>
        <a:ext cx="1695828" cy="934285"/>
      </dsp:txXfrm>
    </dsp:sp>
    <dsp:sp modelId="{B0BD0376-778F-4A4C-B035-E6853F40D4BB}">
      <dsp:nvSpPr>
        <dsp:cNvPr id="0" name=""/>
        <dsp:cNvSpPr/>
      </dsp:nvSpPr>
      <dsp:spPr>
        <a:xfrm>
          <a:off x="2374170" y="1108909"/>
          <a:ext cx="175396" cy="1792371"/>
        </a:xfrm>
        <a:custGeom>
          <a:avLst/>
          <a:gdLst/>
          <a:ahLst/>
          <a:cxnLst/>
          <a:rect l="0" t="0" r="0" b="0"/>
          <a:pathLst>
            <a:path>
              <a:moveTo>
                <a:pt x="0" y="0"/>
              </a:moveTo>
              <a:lnTo>
                <a:pt x="0" y="1792371"/>
              </a:lnTo>
              <a:lnTo>
                <a:pt x="175396" y="1792371"/>
              </a:lnTo>
            </a:path>
          </a:pathLst>
        </a:custGeom>
        <a:noFill/>
        <a:ln w="25400"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D21EB67-0B69-4AF3-86A9-0CDF6C1FA613}">
      <dsp:nvSpPr>
        <dsp:cNvPr id="0" name=""/>
        <dsp:cNvSpPr/>
      </dsp:nvSpPr>
      <dsp:spPr>
        <a:xfrm>
          <a:off x="2549566" y="1330360"/>
          <a:ext cx="1667423" cy="3141840"/>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GB" sz="1800" kern="1200" noProof="0" dirty="0">
              <a:solidFill>
                <a:srgbClr val="384653"/>
              </a:solidFill>
              <a:latin typeface="+mn-lt"/>
              <a:ea typeface="Montserrat" pitchFamily="34" charset="-122"/>
              <a:cs typeface="Montserrat" pitchFamily="34" charset="-120"/>
            </a:rPr>
            <a:t>Voluntary Guidelines on the Responsible Governance of Tenure (VGGT) specifically calls for remedies and restitution in cases of dispossession.</a:t>
          </a:r>
          <a:endParaRPr lang="en-GB" sz="1800" kern="1200" noProof="0" dirty="0">
            <a:latin typeface="+mn-lt"/>
          </a:endParaRPr>
        </a:p>
      </dsp:txBody>
      <dsp:txXfrm>
        <a:off x="2598403" y="1379197"/>
        <a:ext cx="1569749" cy="304416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92C5B7-5134-4D51-9FD8-0F151D0CC615}">
      <dsp:nvSpPr>
        <dsp:cNvPr id="0" name=""/>
        <dsp:cNvSpPr/>
      </dsp:nvSpPr>
      <dsp:spPr>
        <a:xfrm>
          <a:off x="0" y="5960"/>
          <a:ext cx="6922125" cy="662400"/>
        </a:xfrm>
        <a:prstGeom prst="rect">
          <a:avLst/>
        </a:prstGeom>
        <a:solidFill>
          <a:schemeClr val="accent6">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en-GB" sz="2300" b="1" kern="1200" dirty="0"/>
            <a:t>Key Actionable Insights</a:t>
          </a:r>
        </a:p>
      </dsp:txBody>
      <dsp:txXfrm>
        <a:off x="0" y="5960"/>
        <a:ext cx="6922125" cy="662400"/>
      </dsp:txXfrm>
    </dsp:sp>
    <dsp:sp modelId="{46949932-3F5F-4B69-AF82-0089DDB1DEB3}">
      <dsp:nvSpPr>
        <dsp:cNvPr id="0" name=""/>
        <dsp:cNvSpPr/>
      </dsp:nvSpPr>
      <dsp:spPr>
        <a:xfrm>
          <a:off x="0" y="668360"/>
          <a:ext cx="6922125" cy="3914369"/>
        </a:xfrm>
        <a:prstGeom prst="rect">
          <a:avLst/>
        </a:prstGeom>
        <a:solidFill>
          <a:schemeClr val="accent6">
            <a:alpha val="90000"/>
            <a:tint val="40000"/>
            <a:hueOff val="0"/>
            <a:satOff val="0"/>
            <a:lumOff val="0"/>
            <a:alphaOff val="0"/>
          </a:schemeClr>
        </a:solidFill>
        <a:ln w="25400" cap="flat" cmpd="sng" algn="ctr">
          <a:solidFill>
            <a:schemeClr val="accent6">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en-GB" sz="2300" kern="1200" dirty="0"/>
            <a:t>Prioritise </a:t>
          </a:r>
          <a:r>
            <a:rPr lang="en-GB" sz="2300" b="1" kern="1200" dirty="0"/>
            <a:t>land-for-land restitution </a:t>
          </a:r>
          <a:r>
            <a:rPr lang="en-GB" sz="2300" b="0" kern="1200" dirty="0"/>
            <a:t>over cash-only compensation.</a:t>
          </a:r>
          <a:endParaRPr lang="en-GB" sz="2300" kern="1200" dirty="0"/>
        </a:p>
        <a:p>
          <a:pPr marL="228600" lvl="1" indent="-228600" algn="l" defTabSz="1022350">
            <a:lnSpc>
              <a:spcPct val="90000"/>
            </a:lnSpc>
            <a:spcBef>
              <a:spcPct val="0"/>
            </a:spcBef>
            <a:spcAft>
              <a:spcPct val="15000"/>
            </a:spcAft>
            <a:buChar char="•"/>
          </a:pPr>
          <a:r>
            <a:rPr lang="en-GB" sz="2300" kern="1200" dirty="0"/>
            <a:t>Ensure displacement </a:t>
          </a:r>
          <a:r>
            <a:rPr lang="en-GB" sz="2300" b="1" kern="1200" dirty="0"/>
            <a:t>does not extinguish ancestral rights.</a:t>
          </a:r>
          <a:endParaRPr lang="en-GB" sz="2300" kern="1200" dirty="0"/>
        </a:p>
        <a:p>
          <a:pPr marL="228600" lvl="1" indent="-228600" algn="l" defTabSz="1022350">
            <a:lnSpc>
              <a:spcPct val="90000"/>
            </a:lnSpc>
            <a:spcBef>
              <a:spcPct val="0"/>
            </a:spcBef>
            <a:spcAft>
              <a:spcPct val="15000"/>
            </a:spcAft>
            <a:buChar char="•"/>
          </a:pPr>
          <a:r>
            <a:rPr lang="en-GB" sz="2300" kern="1200" dirty="0"/>
            <a:t>Frame restitution as </a:t>
          </a:r>
          <a:r>
            <a:rPr lang="en-GB" sz="2300" b="1" kern="1200" dirty="0"/>
            <a:t>a legal right, </a:t>
          </a:r>
          <a:r>
            <a:rPr lang="en-GB" sz="2300" b="0" kern="1200" dirty="0"/>
            <a:t>not a relief measure.</a:t>
          </a:r>
          <a:r>
            <a:rPr lang="en-GB" sz="2300" kern="1200" dirty="0"/>
            <a:t> </a:t>
          </a:r>
        </a:p>
        <a:p>
          <a:pPr marL="228600" lvl="1" indent="-228600" algn="l" defTabSz="1022350">
            <a:lnSpc>
              <a:spcPct val="90000"/>
            </a:lnSpc>
            <a:spcBef>
              <a:spcPct val="0"/>
            </a:spcBef>
            <a:spcAft>
              <a:spcPct val="15000"/>
            </a:spcAft>
            <a:buChar char="•"/>
          </a:pPr>
          <a:r>
            <a:rPr lang="en-GB" sz="2300" b="0" kern="1200" dirty="0"/>
            <a:t>Grant statutory legitimacy to </a:t>
          </a:r>
          <a:r>
            <a:rPr lang="en-GB" sz="2300" b="1" kern="1200" dirty="0"/>
            <a:t>communal land rights.</a:t>
          </a:r>
          <a:endParaRPr lang="en-GB" sz="2300" b="0" kern="1200" dirty="0"/>
        </a:p>
        <a:p>
          <a:pPr marL="228600" lvl="1" indent="-228600" algn="l" defTabSz="1022350">
            <a:lnSpc>
              <a:spcPct val="90000"/>
            </a:lnSpc>
            <a:spcBef>
              <a:spcPct val="0"/>
            </a:spcBef>
            <a:spcAft>
              <a:spcPct val="15000"/>
            </a:spcAft>
            <a:buChar char="•"/>
          </a:pPr>
          <a:r>
            <a:rPr lang="en-GB" sz="2300" b="0" kern="1200" dirty="0"/>
            <a:t>Strengthen enforcement through </a:t>
          </a:r>
          <a:r>
            <a:rPr lang="en-GB" sz="2300" b="1" kern="1200" dirty="0"/>
            <a:t>institutional restitution mechanisms – </a:t>
          </a:r>
          <a:r>
            <a:rPr lang="en-GB" sz="2300" b="0" kern="1200"/>
            <a:t>land restitution tribunal or commission.</a:t>
          </a:r>
          <a:endParaRPr lang="en-GB" sz="2300" b="0" kern="1200" dirty="0"/>
        </a:p>
      </dsp:txBody>
      <dsp:txXfrm>
        <a:off x="0" y="668360"/>
        <a:ext cx="6922125" cy="3914369"/>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B08E04-9EAE-48CD-8684-F8057F42F9A0}">
      <dsp:nvSpPr>
        <dsp:cNvPr id="0" name=""/>
        <dsp:cNvSpPr/>
      </dsp:nvSpPr>
      <dsp:spPr>
        <a:xfrm>
          <a:off x="-6126981" y="-937410"/>
          <a:ext cx="7293488" cy="7293488"/>
        </a:xfrm>
        <a:prstGeom prst="blockArc">
          <a:avLst>
            <a:gd name="adj1" fmla="val 18900000"/>
            <a:gd name="adj2" fmla="val 2700000"/>
            <a:gd name="adj3" fmla="val 296"/>
          </a:avLst>
        </a:prstGeom>
        <a:noFill/>
        <a:ln w="25400"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9F86A5-F6A7-4779-BBE5-310267C7BCCE}">
      <dsp:nvSpPr>
        <dsp:cNvPr id="0" name=""/>
        <dsp:cNvSpPr/>
      </dsp:nvSpPr>
      <dsp:spPr>
        <a:xfrm>
          <a:off x="434398" y="213760"/>
          <a:ext cx="11681019" cy="713649"/>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2816" tIns="50800" rIns="50800" bIns="50800" numCol="1" spcCol="1270" anchor="ctr" anchorCtr="0">
          <a:noAutofit/>
        </a:bodyPr>
        <a:lstStyle/>
        <a:p>
          <a:pPr marL="0" lvl="0" indent="0" algn="l" defTabSz="889000">
            <a:lnSpc>
              <a:spcPct val="90000"/>
            </a:lnSpc>
            <a:spcBef>
              <a:spcPct val="0"/>
            </a:spcBef>
            <a:spcAft>
              <a:spcPct val="35000"/>
            </a:spcAft>
            <a:buNone/>
          </a:pPr>
          <a:r>
            <a:rPr lang="en-GB" sz="2000" kern="1200" noProof="0" dirty="0">
              <a:latin typeface="+mn-lt"/>
            </a:rPr>
            <a:t>The crisis in Plateau State is a profound question of justice.</a:t>
          </a:r>
          <a:endParaRPr lang="en-GB" sz="2000" kern="1200" dirty="0"/>
        </a:p>
      </dsp:txBody>
      <dsp:txXfrm>
        <a:off x="434398" y="213760"/>
        <a:ext cx="11681019" cy="713649"/>
      </dsp:txXfrm>
    </dsp:sp>
    <dsp:sp modelId="{377D901E-677E-45C4-8F57-D94953F7EC1F}">
      <dsp:nvSpPr>
        <dsp:cNvPr id="0" name=""/>
        <dsp:cNvSpPr/>
      </dsp:nvSpPr>
      <dsp:spPr>
        <a:xfrm>
          <a:off x="77849" y="214037"/>
          <a:ext cx="713096" cy="713096"/>
        </a:xfrm>
        <a:prstGeom prst="ellipse">
          <a:avLst/>
        </a:prstGeom>
        <a:solidFill>
          <a:schemeClr val="lt1">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248EF58-DE84-45B4-AA9E-7D66602E5EA4}">
      <dsp:nvSpPr>
        <dsp:cNvPr id="0" name=""/>
        <dsp:cNvSpPr/>
      </dsp:nvSpPr>
      <dsp:spPr>
        <a:xfrm>
          <a:off x="903654" y="1069368"/>
          <a:ext cx="11211763" cy="713649"/>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2816" tIns="50800" rIns="50800" bIns="50800" numCol="1" spcCol="1270" anchor="ctr" anchorCtr="0">
          <a:noAutofit/>
        </a:bodyPr>
        <a:lstStyle/>
        <a:p>
          <a:pPr marL="0" lvl="0" indent="0" algn="l" defTabSz="889000">
            <a:lnSpc>
              <a:spcPct val="90000"/>
            </a:lnSpc>
            <a:spcBef>
              <a:spcPct val="0"/>
            </a:spcBef>
            <a:spcAft>
              <a:spcPct val="35000"/>
            </a:spcAft>
            <a:buNone/>
          </a:pPr>
          <a:r>
            <a:rPr lang="en-GB" sz="2000" kern="1200" noProof="0" dirty="0">
              <a:latin typeface="+mn-lt"/>
            </a:rPr>
            <a:t>In </a:t>
          </a:r>
          <a:r>
            <a:rPr lang="en-GB" sz="2000" kern="1200" noProof="0" dirty="0" err="1">
              <a:latin typeface="+mn-lt"/>
            </a:rPr>
            <a:t>Bokkos</a:t>
          </a:r>
          <a:r>
            <a:rPr lang="en-GB" sz="2000" kern="1200" noProof="0" dirty="0">
              <a:latin typeface="+mn-lt"/>
            </a:rPr>
            <a:t>, Mangu, Riyom, and Barkin Ladi, violent invasions have led to the seizure and renaming of ancestral communities, displacing tens of thousands and erasing cultural identities.</a:t>
          </a:r>
          <a:endParaRPr lang="en-GB" sz="2000" kern="1200" dirty="0"/>
        </a:p>
      </dsp:txBody>
      <dsp:txXfrm>
        <a:off x="903654" y="1069368"/>
        <a:ext cx="11211763" cy="713649"/>
      </dsp:txXfrm>
    </dsp:sp>
    <dsp:sp modelId="{44DD6D77-0089-4FFE-893D-E79AA54DD08D}">
      <dsp:nvSpPr>
        <dsp:cNvPr id="0" name=""/>
        <dsp:cNvSpPr/>
      </dsp:nvSpPr>
      <dsp:spPr>
        <a:xfrm>
          <a:off x="547106" y="1069644"/>
          <a:ext cx="713096" cy="713096"/>
        </a:xfrm>
        <a:prstGeom prst="ellipse">
          <a:avLst/>
        </a:prstGeom>
        <a:solidFill>
          <a:schemeClr val="lt1">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A2279EA-8ADF-45FA-A576-99BD39F02A31}">
      <dsp:nvSpPr>
        <dsp:cNvPr id="0" name=""/>
        <dsp:cNvSpPr/>
      </dsp:nvSpPr>
      <dsp:spPr>
        <a:xfrm>
          <a:off x="1118233" y="1924975"/>
          <a:ext cx="10997183" cy="713649"/>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2816" tIns="45720" rIns="45720" bIns="45720" numCol="1" spcCol="1270" anchor="ctr" anchorCtr="0">
          <a:noAutofit/>
        </a:bodyPr>
        <a:lstStyle/>
        <a:p>
          <a:pPr marL="0" lvl="0" indent="0" algn="l" defTabSz="800100">
            <a:lnSpc>
              <a:spcPct val="90000"/>
            </a:lnSpc>
            <a:spcBef>
              <a:spcPct val="0"/>
            </a:spcBef>
            <a:spcAft>
              <a:spcPct val="35000"/>
            </a:spcAft>
            <a:buNone/>
          </a:pPr>
          <a:r>
            <a:rPr lang="en-GB" sz="1800" kern="1200" noProof="0" dirty="0">
              <a:latin typeface="+mn-lt"/>
            </a:rPr>
            <a:t>The persistence of this crisis underscores the failure of Nigeria’s existing frameworks—most notably the Land Use Act (1978) and the 1999 Constitution—to protect vulnerable populations from dispossession.</a:t>
          </a:r>
          <a:endParaRPr lang="en-GB" sz="1800" kern="1200" dirty="0"/>
        </a:p>
      </dsp:txBody>
      <dsp:txXfrm>
        <a:off x="1118233" y="1924975"/>
        <a:ext cx="10997183" cy="713649"/>
      </dsp:txXfrm>
    </dsp:sp>
    <dsp:sp modelId="{66BE429F-64BC-4044-B1B8-42A38FAC3B1D}">
      <dsp:nvSpPr>
        <dsp:cNvPr id="0" name=""/>
        <dsp:cNvSpPr/>
      </dsp:nvSpPr>
      <dsp:spPr>
        <a:xfrm>
          <a:off x="761685" y="1925252"/>
          <a:ext cx="713096" cy="713096"/>
        </a:xfrm>
        <a:prstGeom prst="ellipse">
          <a:avLst/>
        </a:prstGeom>
        <a:solidFill>
          <a:schemeClr val="lt1">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F6A65D3-176C-4A94-897C-828D3425A44C}">
      <dsp:nvSpPr>
        <dsp:cNvPr id="0" name=""/>
        <dsp:cNvSpPr/>
      </dsp:nvSpPr>
      <dsp:spPr>
        <a:xfrm>
          <a:off x="1118233" y="2780041"/>
          <a:ext cx="10997183" cy="713649"/>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2816" tIns="50800" rIns="50800" bIns="50800" numCol="1" spcCol="1270" anchor="ctr" anchorCtr="0">
          <a:noAutofit/>
        </a:bodyPr>
        <a:lstStyle/>
        <a:p>
          <a:pPr marL="0" lvl="0" indent="0" algn="l" defTabSz="889000">
            <a:lnSpc>
              <a:spcPct val="90000"/>
            </a:lnSpc>
            <a:spcBef>
              <a:spcPct val="0"/>
            </a:spcBef>
            <a:spcAft>
              <a:spcPct val="35000"/>
            </a:spcAft>
            <a:buNone/>
          </a:pPr>
          <a:r>
            <a:rPr lang="en-GB" sz="2000" kern="1200" noProof="0" dirty="0">
              <a:latin typeface="+mn-lt"/>
            </a:rPr>
            <a:t>The Plateau State Anti-Land Grabbing Law (2020) represents an important recognition of the problem, yet its weak enforcement highlights the gap between law and lived realities.</a:t>
          </a:r>
          <a:endParaRPr lang="en-GB" sz="2000" kern="1200" dirty="0"/>
        </a:p>
      </dsp:txBody>
      <dsp:txXfrm>
        <a:off x="1118233" y="2780041"/>
        <a:ext cx="10997183" cy="713649"/>
      </dsp:txXfrm>
    </dsp:sp>
    <dsp:sp modelId="{278399D7-D3CB-4289-BD55-E4DBF78FF35A}">
      <dsp:nvSpPr>
        <dsp:cNvPr id="0" name=""/>
        <dsp:cNvSpPr/>
      </dsp:nvSpPr>
      <dsp:spPr>
        <a:xfrm>
          <a:off x="761685" y="2780318"/>
          <a:ext cx="713096" cy="713096"/>
        </a:xfrm>
        <a:prstGeom prst="ellipse">
          <a:avLst/>
        </a:prstGeom>
        <a:solidFill>
          <a:schemeClr val="lt1">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ED0F64C-F3C5-4C57-B7D0-C1D41CC0B4DF}">
      <dsp:nvSpPr>
        <dsp:cNvPr id="0" name=""/>
        <dsp:cNvSpPr/>
      </dsp:nvSpPr>
      <dsp:spPr>
        <a:xfrm>
          <a:off x="903654" y="3635648"/>
          <a:ext cx="11211763" cy="713649"/>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2816" tIns="50800" rIns="50800" bIns="50800" numCol="1" spcCol="1270" anchor="ctr" anchorCtr="0">
          <a:noAutofit/>
        </a:bodyPr>
        <a:lstStyle/>
        <a:p>
          <a:pPr marL="0" lvl="0" indent="0" algn="l" defTabSz="889000">
            <a:lnSpc>
              <a:spcPct val="90000"/>
            </a:lnSpc>
            <a:spcBef>
              <a:spcPct val="0"/>
            </a:spcBef>
            <a:spcAft>
              <a:spcPct val="35000"/>
            </a:spcAft>
            <a:buNone/>
          </a:pPr>
          <a:r>
            <a:rPr lang="en-GB" sz="2000" kern="1200" noProof="0" dirty="0">
              <a:latin typeface="+mn-lt"/>
            </a:rPr>
            <a:t>A durable solution requires a fundamental shift from reactive security to a proactive, system-oriented strategy focused on land justice and reparations.</a:t>
          </a:r>
          <a:endParaRPr lang="en-GB" sz="2000" kern="1200" dirty="0"/>
        </a:p>
      </dsp:txBody>
      <dsp:txXfrm>
        <a:off x="903654" y="3635648"/>
        <a:ext cx="11211763" cy="713649"/>
      </dsp:txXfrm>
    </dsp:sp>
    <dsp:sp modelId="{C2D8E256-BB09-40BD-9564-FDE9CB1A89DE}">
      <dsp:nvSpPr>
        <dsp:cNvPr id="0" name=""/>
        <dsp:cNvSpPr/>
      </dsp:nvSpPr>
      <dsp:spPr>
        <a:xfrm>
          <a:off x="547106" y="3635925"/>
          <a:ext cx="713096" cy="713096"/>
        </a:xfrm>
        <a:prstGeom prst="ellipse">
          <a:avLst/>
        </a:prstGeom>
        <a:solidFill>
          <a:schemeClr val="lt1">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B39C0E3-A07D-440A-836B-DB1DB573DBCE}">
      <dsp:nvSpPr>
        <dsp:cNvPr id="0" name=""/>
        <dsp:cNvSpPr/>
      </dsp:nvSpPr>
      <dsp:spPr>
        <a:xfrm>
          <a:off x="434398" y="4491256"/>
          <a:ext cx="11681019" cy="713649"/>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2816" tIns="50800" rIns="50800" bIns="50800" numCol="1" spcCol="1270" anchor="ctr" anchorCtr="0">
          <a:noAutofit/>
        </a:bodyPr>
        <a:lstStyle/>
        <a:p>
          <a:pPr marL="0" lvl="0" indent="0" algn="l" defTabSz="889000">
            <a:lnSpc>
              <a:spcPct val="90000"/>
            </a:lnSpc>
            <a:spcBef>
              <a:spcPct val="0"/>
            </a:spcBef>
            <a:spcAft>
              <a:spcPct val="35000"/>
            </a:spcAft>
            <a:buNone/>
          </a:pPr>
          <a:r>
            <a:rPr lang="en-GB" sz="2000" kern="1200" noProof="0" dirty="0">
              <a:latin typeface="+mn-lt"/>
            </a:rPr>
            <a:t>Without confronting the land question, displacement will persist, development will falter, and peace will remain elusive.</a:t>
          </a:r>
          <a:endParaRPr lang="en-GB" sz="2000" kern="1200" dirty="0"/>
        </a:p>
      </dsp:txBody>
      <dsp:txXfrm>
        <a:off x="434398" y="4491256"/>
        <a:ext cx="11681019" cy="713649"/>
      </dsp:txXfrm>
    </dsp:sp>
    <dsp:sp modelId="{CA29B1A0-22C2-463D-BEA7-5A3A835A4A8A}">
      <dsp:nvSpPr>
        <dsp:cNvPr id="0" name=""/>
        <dsp:cNvSpPr/>
      </dsp:nvSpPr>
      <dsp:spPr>
        <a:xfrm>
          <a:off x="77849" y="4491533"/>
          <a:ext cx="713096" cy="713096"/>
        </a:xfrm>
        <a:prstGeom prst="ellipse">
          <a:avLst/>
        </a:prstGeom>
        <a:solidFill>
          <a:schemeClr val="lt1">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251459-DDE1-4464-BBAF-540AEAF9F442}">
      <dsp:nvSpPr>
        <dsp:cNvPr id="0" name=""/>
        <dsp:cNvSpPr/>
      </dsp:nvSpPr>
      <dsp:spPr>
        <a:xfrm>
          <a:off x="4591413" y="2120"/>
          <a:ext cx="7235091" cy="1220718"/>
        </a:xfrm>
        <a:prstGeom prst="rightArrow">
          <a:avLst>
            <a:gd name="adj1" fmla="val 75000"/>
            <a:gd name="adj2" fmla="val 50000"/>
          </a:avLst>
        </a:prstGeom>
        <a:solidFill>
          <a:schemeClr val="accent6">
            <a:alpha val="90000"/>
            <a:tint val="40000"/>
            <a:hueOff val="0"/>
            <a:satOff val="0"/>
            <a:lumOff val="0"/>
            <a:alphaOff val="0"/>
          </a:schemeClr>
        </a:solidFill>
        <a:ln w="25400" cap="flat" cmpd="sng" algn="ctr">
          <a:solidFill>
            <a:schemeClr val="accent6">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t" anchorCtr="0">
          <a:noAutofit/>
        </a:bodyPr>
        <a:lstStyle/>
        <a:p>
          <a:pPr marL="171450" lvl="1" indent="-171450" algn="l" defTabSz="711200">
            <a:lnSpc>
              <a:spcPct val="90000"/>
            </a:lnSpc>
            <a:spcBef>
              <a:spcPct val="0"/>
            </a:spcBef>
            <a:spcAft>
              <a:spcPct val="15000"/>
            </a:spcAft>
            <a:buChar char="•"/>
          </a:pPr>
          <a:r>
            <a:rPr lang="en-GB" sz="1600" kern="1200" dirty="0"/>
            <a:t>Amend or Remove the Land Use Act (1978) from the Constitution.</a:t>
          </a:r>
        </a:p>
        <a:p>
          <a:pPr marL="171450" lvl="1" indent="-171450" algn="l" defTabSz="711200">
            <a:lnSpc>
              <a:spcPct val="90000"/>
            </a:lnSpc>
            <a:spcBef>
              <a:spcPct val="0"/>
            </a:spcBef>
            <a:spcAft>
              <a:spcPct val="15000"/>
            </a:spcAft>
            <a:buChar char="•"/>
          </a:pPr>
          <a:r>
            <a:rPr lang="en-GB" sz="1600" kern="1200" dirty="0"/>
            <a:t>Strengthen the Plateau State Anti-Land Grabbing Law (2020).</a:t>
          </a:r>
        </a:p>
        <a:p>
          <a:pPr marL="171450" lvl="1" indent="-171450" algn="l" defTabSz="711200">
            <a:lnSpc>
              <a:spcPct val="90000"/>
            </a:lnSpc>
            <a:spcBef>
              <a:spcPct val="0"/>
            </a:spcBef>
            <a:spcAft>
              <a:spcPct val="15000"/>
            </a:spcAft>
            <a:buChar char="•"/>
          </a:pPr>
          <a:r>
            <a:rPr lang="en-GB" sz="1600" kern="1200" dirty="0"/>
            <a:t>Explicitly prohibit renaming of seized communities to preserve cultural identity.</a:t>
          </a:r>
        </a:p>
      </dsp:txBody>
      <dsp:txXfrm>
        <a:off x="4591413" y="154710"/>
        <a:ext cx="6777322" cy="915538"/>
      </dsp:txXfrm>
    </dsp:sp>
    <dsp:sp modelId="{B5DD390F-5671-4CD7-BEAE-F60B6143F3DF}">
      <dsp:nvSpPr>
        <dsp:cNvPr id="0" name=""/>
        <dsp:cNvSpPr/>
      </dsp:nvSpPr>
      <dsp:spPr>
        <a:xfrm>
          <a:off x="255567" y="177611"/>
          <a:ext cx="4335845" cy="869736"/>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en-GB" sz="1700" b="1" kern="1200" dirty="0"/>
            <a:t>Reforming the Foundational Legal Framework</a:t>
          </a:r>
        </a:p>
      </dsp:txBody>
      <dsp:txXfrm>
        <a:off x="298024" y="220068"/>
        <a:ext cx="4250931" cy="784822"/>
      </dsp:txXfrm>
    </dsp:sp>
    <dsp:sp modelId="{8B4225C7-C179-4EC1-8E1E-BBBC86FEDB94}">
      <dsp:nvSpPr>
        <dsp:cNvPr id="0" name=""/>
        <dsp:cNvSpPr/>
      </dsp:nvSpPr>
      <dsp:spPr>
        <a:xfrm>
          <a:off x="4589996" y="1309812"/>
          <a:ext cx="7242163" cy="1220718"/>
        </a:xfrm>
        <a:prstGeom prst="rightArrow">
          <a:avLst>
            <a:gd name="adj1" fmla="val 75000"/>
            <a:gd name="adj2" fmla="val 50000"/>
          </a:avLst>
        </a:prstGeom>
        <a:solidFill>
          <a:schemeClr val="accent6">
            <a:alpha val="90000"/>
            <a:tint val="40000"/>
            <a:hueOff val="0"/>
            <a:satOff val="0"/>
            <a:lumOff val="0"/>
            <a:alphaOff val="0"/>
          </a:schemeClr>
        </a:solidFill>
        <a:ln w="25400" cap="flat" cmpd="sng" algn="ctr">
          <a:solidFill>
            <a:schemeClr val="accent6">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t" anchorCtr="0">
          <a:noAutofit/>
        </a:bodyPr>
        <a:lstStyle/>
        <a:p>
          <a:pPr marL="171450" lvl="1" indent="-171450" algn="l" defTabSz="711200">
            <a:lnSpc>
              <a:spcPct val="90000"/>
            </a:lnSpc>
            <a:spcBef>
              <a:spcPct val="0"/>
            </a:spcBef>
            <a:spcAft>
              <a:spcPct val="15000"/>
            </a:spcAft>
            <a:buChar char="•"/>
          </a:pPr>
          <a:r>
            <a:rPr lang="en-GB" sz="1600" b="0" kern="1200" dirty="0"/>
            <a:t>Government-led land restitution and titling.</a:t>
          </a:r>
        </a:p>
        <a:p>
          <a:pPr marL="171450" lvl="1" indent="-171450" algn="l" defTabSz="711200">
            <a:lnSpc>
              <a:spcPct val="90000"/>
            </a:lnSpc>
            <a:spcBef>
              <a:spcPct val="0"/>
            </a:spcBef>
            <a:spcAft>
              <a:spcPct val="15000"/>
            </a:spcAft>
            <a:buChar char="•"/>
          </a:pPr>
          <a:r>
            <a:rPr lang="en-GB" sz="1600" b="0" kern="1200" dirty="0"/>
            <a:t>Economic rehabilitation to restore livelihoods.</a:t>
          </a:r>
        </a:p>
        <a:p>
          <a:pPr marL="171450" lvl="1" indent="-171450" algn="l" defTabSz="711200">
            <a:lnSpc>
              <a:spcPct val="90000"/>
            </a:lnSpc>
            <a:spcBef>
              <a:spcPct val="0"/>
            </a:spcBef>
            <a:spcAft>
              <a:spcPct val="15000"/>
            </a:spcAft>
            <a:buChar char="•"/>
          </a:pPr>
          <a:r>
            <a:rPr lang="en-GB" sz="1600" b="0" kern="1200" dirty="0"/>
            <a:t>Improve rural infrastructure – accessible roads, GSM networks, technology adoption.</a:t>
          </a:r>
        </a:p>
      </dsp:txBody>
      <dsp:txXfrm>
        <a:off x="4589996" y="1462402"/>
        <a:ext cx="6784394" cy="915538"/>
      </dsp:txXfrm>
    </dsp:sp>
    <dsp:sp modelId="{B3D6678D-A297-4A78-B47D-E865C0D2577D}">
      <dsp:nvSpPr>
        <dsp:cNvPr id="0" name=""/>
        <dsp:cNvSpPr/>
      </dsp:nvSpPr>
      <dsp:spPr>
        <a:xfrm>
          <a:off x="249912" y="1485303"/>
          <a:ext cx="4340083" cy="869736"/>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en-GB" sz="1700" b="1" kern="1200" dirty="0"/>
            <a:t>Implementing a Reparation Framework for Dispossessed Communities</a:t>
          </a:r>
        </a:p>
      </dsp:txBody>
      <dsp:txXfrm>
        <a:off x="292369" y="1527760"/>
        <a:ext cx="4255169" cy="784822"/>
      </dsp:txXfrm>
    </dsp:sp>
    <dsp:sp modelId="{B1B91932-831E-4547-99E9-323CE640EE33}">
      <dsp:nvSpPr>
        <dsp:cNvPr id="0" name=""/>
        <dsp:cNvSpPr/>
      </dsp:nvSpPr>
      <dsp:spPr>
        <a:xfrm>
          <a:off x="4589996" y="2617505"/>
          <a:ext cx="7242163" cy="1220718"/>
        </a:xfrm>
        <a:prstGeom prst="rightArrow">
          <a:avLst>
            <a:gd name="adj1" fmla="val 75000"/>
            <a:gd name="adj2" fmla="val 50000"/>
          </a:avLst>
        </a:prstGeom>
        <a:solidFill>
          <a:schemeClr val="accent6">
            <a:alpha val="90000"/>
            <a:tint val="40000"/>
            <a:hueOff val="0"/>
            <a:satOff val="0"/>
            <a:lumOff val="0"/>
            <a:alphaOff val="0"/>
          </a:schemeClr>
        </a:solidFill>
        <a:ln w="25400" cap="flat" cmpd="sng" algn="ctr">
          <a:solidFill>
            <a:schemeClr val="accent6">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t" anchorCtr="0">
          <a:noAutofit/>
        </a:bodyPr>
        <a:lstStyle/>
        <a:p>
          <a:pPr marL="171450" lvl="1" indent="-171450" algn="l" defTabSz="711200">
            <a:lnSpc>
              <a:spcPct val="90000"/>
            </a:lnSpc>
            <a:spcBef>
              <a:spcPct val="0"/>
            </a:spcBef>
            <a:spcAft>
              <a:spcPct val="15000"/>
            </a:spcAft>
            <a:buChar char="•"/>
          </a:pPr>
          <a:r>
            <a:rPr lang="en-GB" sz="1600" kern="1200" dirty="0"/>
            <a:t>Automated Land Registry to reduce disputes and corruption.</a:t>
          </a:r>
        </a:p>
        <a:p>
          <a:pPr marL="171450" lvl="1" indent="-171450" algn="l" defTabSz="711200">
            <a:lnSpc>
              <a:spcPct val="90000"/>
            </a:lnSpc>
            <a:spcBef>
              <a:spcPct val="0"/>
            </a:spcBef>
            <a:spcAft>
              <a:spcPct val="15000"/>
            </a:spcAft>
            <a:buChar char="•"/>
          </a:pPr>
          <a:r>
            <a:rPr lang="en-GB" sz="1600" kern="1200" dirty="0"/>
            <a:t>Independent Commission to oversee land restitution.</a:t>
          </a:r>
        </a:p>
        <a:p>
          <a:pPr marL="171450" lvl="1" indent="-171450" algn="l" defTabSz="711200">
            <a:lnSpc>
              <a:spcPct val="90000"/>
            </a:lnSpc>
            <a:spcBef>
              <a:spcPct val="0"/>
            </a:spcBef>
            <a:spcAft>
              <a:spcPct val="15000"/>
            </a:spcAft>
            <a:buChar char="•"/>
          </a:pPr>
          <a:r>
            <a:rPr lang="en-GB" sz="1600" kern="1200" dirty="0"/>
            <a:t>Integrate Customary Authorities to ensure legitimacy and accessibility.</a:t>
          </a:r>
        </a:p>
      </dsp:txBody>
      <dsp:txXfrm>
        <a:off x="4589996" y="2770095"/>
        <a:ext cx="6784394" cy="915538"/>
      </dsp:txXfrm>
    </dsp:sp>
    <dsp:sp modelId="{1EB1BDAE-8690-41A8-84E8-F66B6E8E1437}">
      <dsp:nvSpPr>
        <dsp:cNvPr id="0" name=""/>
        <dsp:cNvSpPr/>
      </dsp:nvSpPr>
      <dsp:spPr>
        <a:xfrm>
          <a:off x="249912" y="2792996"/>
          <a:ext cx="4340083" cy="869736"/>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en-GB" sz="1700" b="1" kern="1200" dirty="0"/>
            <a:t>Institutional Innovations</a:t>
          </a:r>
        </a:p>
      </dsp:txBody>
      <dsp:txXfrm>
        <a:off x="292369" y="2835453"/>
        <a:ext cx="4255169" cy="784822"/>
      </dsp:txXfrm>
    </dsp:sp>
    <dsp:sp modelId="{9C5C701F-F4D1-422E-B1C2-4CC7937B8D06}">
      <dsp:nvSpPr>
        <dsp:cNvPr id="0" name=""/>
        <dsp:cNvSpPr/>
      </dsp:nvSpPr>
      <dsp:spPr>
        <a:xfrm>
          <a:off x="4589996" y="3925197"/>
          <a:ext cx="7242163" cy="1220718"/>
        </a:xfrm>
        <a:prstGeom prst="rightArrow">
          <a:avLst>
            <a:gd name="adj1" fmla="val 75000"/>
            <a:gd name="adj2" fmla="val 50000"/>
          </a:avLst>
        </a:prstGeom>
        <a:solidFill>
          <a:schemeClr val="accent6">
            <a:alpha val="90000"/>
            <a:tint val="40000"/>
            <a:hueOff val="0"/>
            <a:satOff val="0"/>
            <a:lumOff val="0"/>
            <a:alphaOff val="0"/>
          </a:schemeClr>
        </a:solidFill>
        <a:ln w="25400" cap="flat" cmpd="sng" algn="ctr">
          <a:solidFill>
            <a:schemeClr val="accent6">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t" anchorCtr="0">
          <a:noAutofit/>
        </a:bodyPr>
        <a:lstStyle/>
        <a:p>
          <a:pPr marL="171450" lvl="1" indent="-171450" algn="l" defTabSz="711200">
            <a:lnSpc>
              <a:spcPct val="90000"/>
            </a:lnSpc>
            <a:spcBef>
              <a:spcPct val="0"/>
            </a:spcBef>
            <a:spcAft>
              <a:spcPct val="15000"/>
            </a:spcAft>
            <a:buChar char="•"/>
          </a:pPr>
          <a:r>
            <a:rPr lang="en-GB" sz="1600" b="0" kern="1200" dirty="0"/>
            <a:t>Guarantee land rights despite absence.</a:t>
          </a:r>
        </a:p>
        <a:p>
          <a:pPr marL="171450" lvl="1" indent="-171450" algn="l" defTabSz="711200">
            <a:lnSpc>
              <a:spcPct val="90000"/>
            </a:lnSpc>
            <a:spcBef>
              <a:spcPct val="0"/>
            </a:spcBef>
            <a:spcAft>
              <a:spcPct val="15000"/>
            </a:spcAft>
            <a:buChar char="•"/>
          </a:pPr>
          <a:r>
            <a:rPr lang="en-GB" sz="1600" b="0" kern="1200" dirty="0"/>
            <a:t>Equal restitution rights for women and youths.</a:t>
          </a:r>
        </a:p>
        <a:p>
          <a:pPr marL="171450" lvl="1" indent="-171450" algn="l" defTabSz="711200">
            <a:lnSpc>
              <a:spcPct val="90000"/>
            </a:lnSpc>
            <a:spcBef>
              <a:spcPct val="0"/>
            </a:spcBef>
            <a:spcAft>
              <a:spcPct val="15000"/>
            </a:spcAft>
            <a:buChar char="•"/>
          </a:pPr>
          <a:r>
            <a:rPr lang="en-GB" sz="1600" b="0" kern="1200" dirty="0"/>
            <a:t>Establish explicit legal guarantees preventing the permanent loss of IDP land rights.</a:t>
          </a:r>
        </a:p>
      </dsp:txBody>
      <dsp:txXfrm>
        <a:off x="4589996" y="4077787"/>
        <a:ext cx="6784394" cy="915538"/>
      </dsp:txXfrm>
    </dsp:sp>
    <dsp:sp modelId="{00CD6D49-01C2-4E98-AED3-B46707FBD218}">
      <dsp:nvSpPr>
        <dsp:cNvPr id="0" name=""/>
        <dsp:cNvSpPr/>
      </dsp:nvSpPr>
      <dsp:spPr>
        <a:xfrm>
          <a:off x="249912" y="4100689"/>
          <a:ext cx="4340083" cy="869736"/>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en-GB" sz="1700" b="1" kern="1200" dirty="0"/>
            <a:t>Protecting IDP Rights</a:t>
          </a:r>
        </a:p>
      </dsp:txBody>
      <dsp:txXfrm>
        <a:off x="292369" y="4143146"/>
        <a:ext cx="4255169" cy="784822"/>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106B43-10F1-40B6-B8B5-339B66E3EBF2}">
      <dsp:nvSpPr>
        <dsp:cNvPr id="0" name=""/>
        <dsp:cNvSpPr/>
      </dsp:nvSpPr>
      <dsp:spPr>
        <a:xfrm>
          <a:off x="0" y="259417"/>
          <a:ext cx="11926133" cy="1760850"/>
        </a:xfrm>
        <a:prstGeom prst="rect">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5600" tIns="270764" rIns="925600" bIns="142240" numCol="1" spcCol="1270" anchor="t" anchorCtr="0">
          <a:noAutofit/>
        </a:bodyPr>
        <a:lstStyle/>
        <a:p>
          <a:pPr marL="228600" lvl="1" indent="-228600" algn="l" defTabSz="889000">
            <a:lnSpc>
              <a:spcPct val="90000"/>
            </a:lnSpc>
            <a:spcBef>
              <a:spcPct val="0"/>
            </a:spcBef>
            <a:spcAft>
              <a:spcPct val="15000"/>
            </a:spcAft>
            <a:buChar char="•"/>
          </a:pPr>
          <a:r>
            <a:rPr lang="en-GB" sz="2000" kern="1200" noProof="0" dirty="0">
              <a:latin typeface="+mn-lt"/>
            </a:rPr>
            <a:t>This research has been privately funded, reflecting the authors’ personal commitment to advancing knowledge and advocacy on displacement and land justice in Plateau State. This however, constrained the scope of the study to select communities in the LGAs of interest. With funding and sponsorship, the authors aim to conduct similar studies to cover land grabbing issues in the entire 17 LGAs of Plateau State.</a:t>
          </a:r>
          <a:endParaRPr lang="en-GB" sz="2000" kern="1200" noProof="0" dirty="0"/>
        </a:p>
      </dsp:txBody>
      <dsp:txXfrm>
        <a:off x="0" y="259417"/>
        <a:ext cx="11926133" cy="1760850"/>
      </dsp:txXfrm>
    </dsp:sp>
    <dsp:sp modelId="{B04869AC-D9D2-4F7C-8FEF-5E63542D728F}">
      <dsp:nvSpPr>
        <dsp:cNvPr id="0" name=""/>
        <dsp:cNvSpPr/>
      </dsp:nvSpPr>
      <dsp:spPr>
        <a:xfrm>
          <a:off x="596306" y="67537"/>
          <a:ext cx="8348293" cy="383760"/>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5546" tIns="0" rIns="315546" bIns="0" numCol="1" spcCol="1270" anchor="ctr" anchorCtr="0">
          <a:noAutofit/>
        </a:bodyPr>
        <a:lstStyle/>
        <a:p>
          <a:pPr marL="0" lvl="0" indent="0" algn="l" defTabSz="1066800">
            <a:lnSpc>
              <a:spcPct val="90000"/>
            </a:lnSpc>
            <a:spcBef>
              <a:spcPct val="0"/>
            </a:spcBef>
            <a:spcAft>
              <a:spcPct val="35000"/>
            </a:spcAft>
            <a:buNone/>
          </a:pPr>
          <a:r>
            <a:rPr lang="en-GB" sz="2400" b="1" kern="1200" noProof="0" dirty="0">
              <a:latin typeface="+mn-lt"/>
            </a:rPr>
            <a:t>FUNDING AND SPONSORSHIP</a:t>
          </a:r>
          <a:endParaRPr lang="en-GB" sz="2400" b="1" kern="1200" noProof="0" dirty="0"/>
        </a:p>
      </dsp:txBody>
      <dsp:txXfrm>
        <a:off x="615040" y="86271"/>
        <a:ext cx="8310825" cy="346292"/>
      </dsp:txXfrm>
    </dsp:sp>
    <dsp:sp modelId="{78FD2675-EA4C-4559-AE4E-EF103661E8CA}">
      <dsp:nvSpPr>
        <dsp:cNvPr id="0" name=""/>
        <dsp:cNvSpPr/>
      </dsp:nvSpPr>
      <dsp:spPr>
        <a:xfrm>
          <a:off x="0" y="2282348"/>
          <a:ext cx="11926133" cy="962325"/>
        </a:xfrm>
        <a:prstGeom prst="rect">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5600" tIns="270764" rIns="925600" bIns="142240" numCol="1" spcCol="1270" anchor="t" anchorCtr="0">
          <a:noAutofit/>
        </a:bodyPr>
        <a:lstStyle/>
        <a:p>
          <a:pPr marL="228600" lvl="1" indent="-228600" algn="l" defTabSz="889000">
            <a:lnSpc>
              <a:spcPct val="90000"/>
            </a:lnSpc>
            <a:spcBef>
              <a:spcPct val="0"/>
            </a:spcBef>
            <a:spcAft>
              <a:spcPct val="15000"/>
            </a:spcAft>
            <a:buChar char="•"/>
          </a:pPr>
          <a:r>
            <a:rPr lang="en-GB" sz="2000" kern="1200" noProof="0" dirty="0">
              <a:latin typeface="+mn-lt"/>
            </a:rPr>
            <a:t>The study’s independent nature ensured that findings were free from political or institutional bias.</a:t>
          </a:r>
          <a:endParaRPr lang="en-GB" sz="2000" kern="1200" noProof="0" dirty="0"/>
        </a:p>
      </dsp:txBody>
      <dsp:txXfrm>
        <a:off x="0" y="2282348"/>
        <a:ext cx="11926133" cy="962325"/>
      </dsp:txXfrm>
    </dsp:sp>
    <dsp:sp modelId="{21C9D76C-B51E-4D3B-A17F-FE1FB444DDC9}">
      <dsp:nvSpPr>
        <dsp:cNvPr id="0" name=""/>
        <dsp:cNvSpPr/>
      </dsp:nvSpPr>
      <dsp:spPr>
        <a:xfrm>
          <a:off x="596306" y="2090468"/>
          <a:ext cx="8348293" cy="383760"/>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5546" tIns="0" rIns="315546" bIns="0" numCol="1" spcCol="1270" anchor="ctr" anchorCtr="0">
          <a:noAutofit/>
        </a:bodyPr>
        <a:lstStyle/>
        <a:p>
          <a:pPr marL="0" lvl="0" indent="0" algn="l" defTabSz="1066800">
            <a:lnSpc>
              <a:spcPct val="90000"/>
            </a:lnSpc>
            <a:spcBef>
              <a:spcPct val="0"/>
            </a:spcBef>
            <a:spcAft>
              <a:spcPct val="35000"/>
            </a:spcAft>
            <a:buNone/>
          </a:pPr>
          <a:r>
            <a:rPr lang="en-GB" sz="2400" b="1" kern="1200" noProof="0" dirty="0">
              <a:latin typeface="+mn-lt"/>
            </a:rPr>
            <a:t>PREJUDICE</a:t>
          </a:r>
          <a:endParaRPr lang="en-GB" sz="2400" b="1" kern="1200" noProof="0" dirty="0"/>
        </a:p>
      </dsp:txBody>
      <dsp:txXfrm>
        <a:off x="615040" y="2109202"/>
        <a:ext cx="8310825" cy="346292"/>
      </dsp:txXfrm>
    </dsp:sp>
    <dsp:sp modelId="{44E5D34C-474A-4CB9-BC3E-C727C80853E0}">
      <dsp:nvSpPr>
        <dsp:cNvPr id="0" name=""/>
        <dsp:cNvSpPr/>
      </dsp:nvSpPr>
      <dsp:spPr>
        <a:xfrm>
          <a:off x="0" y="3506753"/>
          <a:ext cx="11926133" cy="2047500"/>
        </a:xfrm>
        <a:prstGeom prst="rect">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5600" tIns="270764" rIns="925600" bIns="142240" numCol="1" spcCol="1270" anchor="t" anchorCtr="0">
          <a:noAutofit/>
        </a:bodyPr>
        <a:lstStyle/>
        <a:p>
          <a:pPr marL="228600" lvl="1" indent="-228600" algn="l" defTabSz="889000">
            <a:lnSpc>
              <a:spcPct val="90000"/>
            </a:lnSpc>
            <a:spcBef>
              <a:spcPct val="0"/>
            </a:spcBef>
            <a:spcAft>
              <a:spcPct val="15000"/>
            </a:spcAft>
            <a:buChar char="•"/>
          </a:pPr>
          <a:r>
            <a:rPr lang="en-GB" sz="2000" kern="1200" noProof="0" dirty="0">
              <a:latin typeface="+mn-lt"/>
            </a:rPr>
            <a:t>Looking forward, the authors aim to expand the impact of this research to cover land grabbing issues in the entire 17 LGAs of Plateau State through a documentary film project that will visually capture the experiences of displaced persons, the realities of land grabbing, and the urgent need for land justice in Plateau State. Such a documentary will serve as both an academic and advocacy tool, raising awareness at local, national, and international levels, and mobilising support for restitution and reform.</a:t>
          </a:r>
          <a:endParaRPr lang="en-GB" sz="2000" kern="1200" noProof="0" dirty="0"/>
        </a:p>
      </dsp:txBody>
      <dsp:txXfrm>
        <a:off x="0" y="3506753"/>
        <a:ext cx="11926133" cy="2047500"/>
      </dsp:txXfrm>
    </dsp:sp>
    <dsp:sp modelId="{99DB52F7-A7F1-4A9A-BA41-2E9FF43E2BDB}">
      <dsp:nvSpPr>
        <dsp:cNvPr id="0" name=""/>
        <dsp:cNvSpPr/>
      </dsp:nvSpPr>
      <dsp:spPr>
        <a:xfrm>
          <a:off x="596306" y="3314873"/>
          <a:ext cx="8348293" cy="383760"/>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5546" tIns="0" rIns="315546" bIns="0" numCol="1" spcCol="1270" anchor="ctr" anchorCtr="0">
          <a:noAutofit/>
        </a:bodyPr>
        <a:lstStyle/>
        <a:p>
          <a:pPr marL="0" lvl="0" indent="0" algn="l" defTabSz="1066800">
            <a:lnSpc>
              <a:spcPct val="90000"/>
            </a:lnSpc>
            <a:spcBef>
              <a:spcPct val="0"/>
            </a:spcBef>
            <a:spcAft>
              <a:spcPct val="35000"/>
            </a:spcAft>
            <a:buNone/>
          </a:pPr>
          <a:r>
            <a:rPr lang="en-GB" sz="2400" b="1" kern="1200" noProof="0" dirty="0">
              <a:latin typeface="+mn-lt"/>
            </a:rPr>
            <a:t>FUTURE PROSPECTS</a:t>
          </a:r>
          <a:endParaRPr lang="en-GB" sz="2400" b="1" kern="1200" noProof="0" dirty="0"/>
        </a:p>
      </dsp:txBody>
      <dsp:txXfrm>
        <a:off x="615040" y="3333607"/>
        <a:ext cx="8310825" cy="346292"/>
      </dsp:txXfrm>
    </dsp:sp>
  </dsp:spTree>
</dsp:drawing>
</file>

<file path=ppt/diagrams/layout1.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IncreasingCircleProcess">
  <dgm:title val=""/>
  <dgm:desc val=""/>
  <dgm:catLst>
    <dgm:cat type="list" pri="8300"/>
    <dgm:cat type="process" pri="43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clrData>
  <dgm:layoutNode name="Name0">
    <dgm:varLst>
      <dgm:chMax val="7"/>
      <dgm:chPref val="7"/>
      <dgm:dir/>
      <dgm:animOne val="branch"/>
      <dgm:animLvl val="lvl"/>
    </dgm:varLst>
    <dgm:choose name="Name1">
      <dgm:if name="Name2" func="var" arg="dir" op="equ" val="norm">
        <dgm:alg type="lin">
          <dgm:param type="linDir" val="fromL"/>
          <dgm:param type="horzAlign" val="ctr"/>
          <dgm:param type="vertAlign" val="t"/>
        </dgm:alg>
      </dgm:if>
      <dgm:else name="Name3">
        <dgm:alg type="lin">
          <dgm:param type="linDir" val="fromR"/>
          <dgm:param type="horzAlign" val="ctr"/>
          <dgm:param type="vertAlign" val="t"/>
        </dgm:alg>
      </dgm:else>
    </dgm:choose>
    <dgm:shape xmlns:r="http://schemas.openxmlformats.org/officeDocument/2006/relationships" r:blip="">
      <dgm:adjLst/>
    </dgm:shape>
    <dgm:constrLst>
      <dgm:constr type="primFontSz" for="des" forName="Child" val="65"/>
      <dgm:constr type="primFontSz" for="des" forName="Parent" val="65"/>
      <dgm:constr type="primFontSz" for="des" forName="Child" refType="primFontSz" refFor="des" refForName="Parent" op="lte"/>
      <dgm:constr type="w" for="ch" forName="composite" refType="w"/>
      <dgm:constr type="h" for="ch" forName="composite" refType="h"/>
      <dgm:constr type="sp" refType="w" refFor="ch" refForName="composite" op="equ" fact="0.05"/>
      <dgm:constr type="w" for="ch" forName="sibTrans" refType="h" refFor="ch" refForName="composite" op="equ" fact="0.04"/>
    </dgm:constrLst>
    <dgm:forEach name="nodesForEach" axis="ch" ptType="node" cnt="7">
      <dgm:layoutNode name="composite">
        <dgm:alg type="composite">
          <dgm:param type="ar" val="0.8"/>
        </dgm:alg>
        <dgm:choose name="Name4">
          <dgm:if name="Name5" func="var" arg="dir" op="equ" val="norm">
            <dgm:constrLst>
              <dgm:constr type="l" for="ch" forName="Child" refType="w" fact="0.29"/>
              <dgm:constr type="t" for="ch" forName="Child" refType="h" fact="0.192"/>
              <dgm:constr type="w" for="ch" forName="Child" refType="w" fact="0.71"/>
              <dgm:constr type="h" for="ch" forName="Child" refType="h" fact="0.808"/>
              <dgm:constr type="l" for="ch" forName="Parent" refType="w" fact="0.29"/>
              <dgm:constr type="t" for="ch" forName="Parent" refType="h" fact="0"/>
              <dgm:constr type="w" for="ch" forName="Parent" refType="w" fact="0.71"/>
              <dgm:constr type="h" for="ch" forName="Parent" refType="h" fact="0.192"/>
              <dgm:constr type="l" for="ch" forName="BackAccent" refType="w" fact="0"/>
              <dgm:constr type="t" for="ch" forName="BackAccent" refType="h" fact="0"/>
              <dgm:constr type="w" for="ch" forName="BackAccent" refType="w" fact="0.24"/>
              <dgm:constr type="h" for="ch" forName="BackAccent" refType="h" fact="0.192"/>
              <dgm:constr type="l" for="ch" forName="Accent" refType="w" fact="0.024"/>
              <dgm:constr type="t" for="ch" forName="Accent" refType="h" fact="0.0192"/>
              <dgm:constr type="w" for="ch" forName="Accent" refType="w" fact="0.192"/>
              <dgm:constr type="h" for="ch" forName="Accent" refType="h" fact="0.1536"/>
            </dgm:constrLst>
          </dgm:if>
          <dgm:else name="Name6">
            <dgm:constrLst>
              <dgm:constr type="r" for="ch" forName="Child" refType="w" fact="0.71"/>
              <dgm:constr type="t" for="ch" forName="Child" refType="h" fact="0.192"/>
              <dgm:constr type="w" for="ch" forName="Child" refType="w" fact="0.71"/>
              <dgm:constr type="h" for="ch" forName="Child" refType="h" fact="0.808"/>
              <dgm:constr type="r" for="ch" forName="Parent" refType="w" fact="0.71"/>
              <dgm:constr type="t" for="ch" forName="Parent" refType="h" fact="0"/>
              <dgm:constr type="w" for="ch" forName="Parent" refType="w" fact="0.71"/>
              <dgm:constr type="h" for="ch" forName="Parent" refType="h" fact="0.192"/>
              <dgm:constr type="r" for="ch" forName="BackAccent" refType="w"/>
              <dgm:constr type="t" for="ch" forName="BackAccent" refType="h" fact="0"/>
              <dgm:constr type="w" for="ch" forName="BackAccent" refType="w" fact="0.24"/>
              <dgm:constr type="h" for="ch" forName="BackAccent" refType="h" fact="0.192"/>
              <dgm:constr type="r" for="ch" forName="Accent" refType="w" fact="0.976"/>
              <dgm:constr type="t" for="ch" forName="Accent" refType="h" fact="0.0192"/>
              <dgm:constr type="w" for="ch" forName="Accent" refType="w" fact="0.192"/>
              <dgm:constr type="h" for="ch" forName="Accent" refType="h" fact="0.1536"/>
            </dgm:constrLst>
          </dgm:else>
        </dgm:choose>
        <dgm:layoutNode name="BackAccent" styleLbl="bgShp">
          <dgm:alg type="sp"/>
          <dgm:shape xmlns:r="http://schemas.openxmlformats.org/officeDocument/2006/relationships" type="ellipse" r:blip="">
            <dgm:adjLst/>
          </dgm:shape>
          <dgm:presOf/>
        </dgm:layoutNode>
        <dgm:layoutNode name="Accent" styleLbl="alignNode1">
          <dgm:alg type="sp"/>
          <dgm:choose name="Name7">
            <dgm:if name="Name8" axis="precedSib" ptType="node" func="cnt" op="equ" val="0">
              <dgm:choose name="Name9">
                <dgm:if name="Name10" axis="followSib" ptType="node" func="cnt" op="equ" val="0">
                  <dgm:shape xmlns:r="http://schemas.openxmlformats.org/officeDocument/2006/relationships" type="chord" r:blip="">
                    <dgm:adjLst>
                      <dgm:adj idx="1" val="-90"/>
                      <dgm:adj idx="2" val="-90"/>
                    </dgm:adjLst>
                  </dgm:shape>
                </dgm:if>
                <dgm:if name="Name11" axis="followSib" ptType="node" func="cnt" op="equ" val="1">
                  <dgm:shape xmlns:r="http://schemas.openxmlformats.org/officeDocument/2006/relationships" type="chord" r:blip="">
                    <dgm:adjLst>
                      <dgm:adj idx="1" val="0"/>
                      <dgm:adj idx="2" val="180"/>
                    </dgm:adjLst>
                  </dgm:shape>
                </dgm:if>
                <dgm:if name="Name12" axis="followSib" ptType="node" func="cnt" op="equ" val="2">
                  <dgm:shape xmlns:r="http://schemas.openxmlformats.org/officeDocument/2006/relationships" type="chord" r:blip="">
                    <dgm:adjLst>
                      <dgm:adj idx="1" val="19.4712"/>
                      <dgm:adj idx="2" val="160.5288"/>
                    </dgm:adjLst>
                  </dgm:shape>
                </dgm:if>
                <dgm:if name="Name13" axis="followSib" ptType="node" func="cnt" op="equ" val="3">
                  <dgm:shape xmlns:r="http://schemas.openxmlformats.org/officeDocument/2006/relationships" type="chord" r:blip="">
                    <dgm:adjLst>
                      <dgm:adj idx="1" val="30"/>
                      <dgm:adj idx="2" val="150"/>
                    </dgm:adjLst>
                  </dgm:shape>
                </dgm:if>
                <dgm:if name="Name14" axis="followSib" ptType="node" func="cnt" op="equ" val="4">
                  <dgm:shape xmlns:r="http://schemas.openxmlformats.org/officeDocument/2006/relationships" type="chord" r:blip="">
                    <dgm:adjLst>
                      <dgm:adj idx="1" val="38.8699"/>
                      <dgm:adj idx="2" val="143.1301"/>
                    </dgm:adjLst>
                  </dgm:shape>
                </dgm:if>
                <dgm:if name="Name15" axis="followSib" ptType="node" func="cnt" op="equ" val="5">
                  <dgm:shape xmlns:r="http://schemas.openxmlformats.org/officeDocument/2006/relationships" type="chord" r:blip="">
                    <dgm:adjLst>
                      <dgm:adj idx="1" val="41.8103"/>
                      <dgm:adj idx="2" val="138.1897"/>
                    </dgm:adjLst>
                  </dgm:shape>
                </dgm:if>
                <dgm:else name="Name16">
                  <dgm:shape xmlns:r="http://schemas.openxmlformats.org/officeDocument/2006/relationships" type="chord" r:blip="">
                    <dgm:adjLst>
                      <dgm:adj idx="1" val="45.5847"/>
                      <dgm:adj idx="2" val="134.4153"/>
                    </dgm:adjLst>
                  </dgm:shape>
                </dgm:else>
              </dgm:choose>
            </dgm:if>
            <dgm:if name="Name17" axis="precedSib" ptType="node" func="cnt" op="equ" val="1">
              <dgm:choose name="Name18">
                <dgm:if name="Name19" axis="followSib" ptType="node" func="cnt" op="equ" val="0">
                  <dgm:shape xmlns:r="http://schemas.openxmlformats.org/officeDocument/2006/relationships" type="chord" r:blip="">
                    <dgm:adjLst>
                      <dgm:adj idx="1" val="-90"/>
                      <dgm:adj idx="2" val="-90"/>
                    </dgm:adjLst>
                  </dgm:shape>
                </dgm:if>
                <dgm:if name="Name20" axis="followSib" ptType="node" func="cnt" op="equ" val="1">
                  <dgm:shape xmlns:r="http://schemas.openxmlformats.org/officeDocument/2006/relationships" type="chord" r:blip="">
                    <dgm:adjLst>
                      <dgm:adj idx="1" val="-19.4712"/>
                      <dgm:adj idx="2" val="-160.5288"/>
                    </dgm:adjLst>
                  </dgm:shape>
                </dgm:if>
                <dgm:if name="Name21" axis="followSib" ptType="node" func="cnt" op="equ" val="2">
                  <dgm:shape xmlns:r="http://schemas.openxmlformats.org/officeDocument/2006/relationships" type="chord" r:blip="">
                    <dgm:adjLst>
                      <dgm:adj idx="1" val="0"/>
                      <dgm:adj idx="2" val="180"/>
                    </dgm:adjLst>
                  </dgm:shape>
                </dgm:if>
                <dgm:if name="Name22" axis="followSib" ptType="node" func="cnt" op="equ" val="3">
                  <dgm:shape xmlns:r="http://schemas.openxmlformats.org/officeDocument/2006/relationships" type="chord" r:blip="">
                    <dgm:adjLst>
                      <dgm:adj idx="1" val="11.537"/>
                      <dgm:adj idx="2" val="168.463"/>
                    </dgm:adjLst>
                  </dgm:shape>
                </dgm:if>
                <dgm:if name="Name23" axis="followSib" ptType="node" func="cnt" op="equ" val="4">
                  <dgm:shape xmlns:r="http://schemas.openxmlformats.org/officeDocument/2006/relationships" type="chord" r:blip="">
                    <dgm:adjLst>
                      <dgm:adj idx="1" val="19.4712"/>
                      <dgm:adj idx="2" val="160.5288"/>
                    </dgm:adjLst>
                  </dgm:shape>
                </dgm:if>
                <dgm:else name="Name24">
                  <dgm:shape xmlns:r="http://schemas.openxmlformats.org/officeDocument/2006/relationships" type="chord" r:blip="">
                    <dgm:adjLst>
                      <dgm:adj idx="1" val="25.3769"/>
                      <dgm:adj idx="2" val="154.6231"/>
                    </dgm:adjLst>
                  </dgm:shape>
                </dgm:else>
              </dgm:choose>
            </dgm:if>
            <dgm:if name="Name25" axis="precedSib" ptType="node" func="cnt" op="equ" val="2">
              <dgm:choose name="Name26">
                <dgm:if name="Name27" axis="followSib" ptType="node" func="cnt" op="equ" val="0">
                  <dgm:shape xmlns:r="http://schemas.openxmlformats.org/officeDocument/2006/relationships" type="chord" r:blip="">
                    <dgm:adjLst>
                      <dgm:adj idx="1" val="-90"/>
                      <dgm:adj idx="2" val="-90"/>
                    </dgm:adjLst>
                  </dgm:shape>
                </dgm:if>
                <dgm:if name="Name28" axis="followSib" ptType="node" func="cnt" op="equ" val="1">
                  <dgm:shape xmlns:r="http://schemas.openxmlformats.org/officeDocument/2006/relationships" type="chord" r:blip="">
                    <dgm:adjLst>
                      <dgm:adj idx="1" val="-30"/>
                      <dgm:adj idx="2" val="-150"/>
                    </dgm:adjLst>
                  </dgm:shape>
                </dgm:if>
                <dgm:if name="Name29" axis="followSib" ptType="node" func="cnt" op="equ" val="2">
                  <dgm:shape xmlns:r="http://schemas.openxmlformats.org/officeDocument/2006/relationships" type="chord" r:blip="">
                    <dgm:adjLst>
                      <dgm:adj idx="1" val="-11.537"/>
                      <dgm:adj idx="2" val="-168.463"/>
                    </dgm:adjLst>
                  </dgm:shape>
                </dgm:if>
                <dgm:if name="Name30" axis="followSib" ptType="node" func="cnt" op="equ" val="3">
                  <dgm:shape xmlns:r="http://schemas.openxmlformats.org/officeDocument/2006/relationships" type="chord" r:blip="">
                    <dgm:adjLst>
                      <dgm:adj idx="1" val="0"/>
                      <dgm:adj idx="2" val="180"/>
                    </dgm:adjLst>
                  </dgm:shape>
                </dgm:if>
                <dgm:else name="Name31">
                  <dgm:shape xmlns:r="http://schemas.openxmlformats.org/officeDocument/2006/relationships" type="chord" r:blip="">
                    <dgm:adjLst>
                      <dgm:adj idx="1" val="8.2133"/>
                      <dgm:adj idx="2" val="171.7867"/>
                    </dgm:adjLst>
                  </dgm:shape>
                </dgm:else>
              </dgm:choose>
            </dgm:if>
            <dgm:if name="Name32" axis="precedSib" ptType="node" func="cnt" op="equ" val="3">
              <dgm:choose name="Name33">
                <dgm:if name="Name34" axis="followSib" ptType="node" func="cnt" op="equ" val="0">
                  <dgm:shape xmlns:r="http://schemas.openxmlformats.org/officeDocument/2006/relationships" type="chord" r:blip="">
                    <dgm:adjLst>
                      <dgm:adj idx="1" val="-90"/>
                      <dgm:adj idx="2" val="-90"/>
                    </dgm:adjLst>
                  </dgm:shape>
                </dgm:if>
                <dgm:if name="Name35" axis="followSib" ptType="node" func="cnt" op="equ" val="1">
                  <dgm:shape xmlns:r="http://schemas.openxmlformats.org/officeDocument/2006/relationships" type="chord" r:blip="">
                    <dgm:adjLst>
                      <dgm:adj idx="1" val="-38.8699"/>
                      <dgm:adj idx="2" val="-143.1301"/>
                    </dgm:adjLst>
                  </dgm:shape>
                </dgm:if>
                <dgm:if name="Name36" axis="followSib" ptType="node" func="cnt" op="equ" val="2">
                  <dgm:shape xmlns:r="http://schemas.openxmlformats.org/officeDocument/2006/relationships" type="chord" r:blip="">
                    <dgm:adjLst>
                      <dgm:adj idx="1" val="-19.4712"/>
                      <dgm:adj idx="2" val="-160.5288"/>
                    </dgm:adjLst>
                  </dgm:shape>
                </dgm:if>
                <dgm:else name="Name37">
                  <dgm:shape xmlns:r="http://schemas.openxmlformats.org/officeDocument/2006/relationships" type="chord" r:blip="">
                    <dgm:adjLst>
                      <dgm:adj idx="1" val="-8.2133"/>
                      <dgm:adj idx="2" val="-171.7867"/>
                    </dgm:adjLst>
                  </dgm:shape>
                </dgm:else>
              </dgm:choose>
            </dgm:if>
            <dgm:if name="Name38" axis="precedSib" ptType="node" func="cnt" op="equ" val="4">
              <dgm:choose name="Name39">
                <dgm:if name="Name40" axis="followSib" ptType="node" func="cnt" op="equ" val="0">
                  <dgm:shape xmlns:r="http://schemas.openxmlformats.org/officeDocument/2006/relationships" type="chord" r:blip="">
                    <dgm:adjLst>
                      <dgm:adj idx="1" val="-90"/>
                      <dgm:adj idx="2" val="-90"/>
                    </dgm:adjLst>
                  </dgm:shape>
                </dgm:if>
                <dgm:if name="Name41" axis="followSib" ptType="node" func="cnt" op="equ" val="1">
                  <dgm:shape xmlns:r="http://schemas.openxmlformats.org/officeDocument/2006/relationships" type="chord" r:blip="">
                    <dgm:adjLst>
                      <dgm:adj idx="1" val="-41.8103"/>
                      <dgm:adj idx="2" val="-138.1897"/>
                    </dgm:adjLst>
                  </dgm:shape>
                </dgm:if>
                <dgm:else name="Name42">
                  <dgm:shape xmlns:r="http://schemas.openxmlformats.org/officeDocument/2006/relationships" type="chord" r:blip="">
                    <dgm:adjLst>
                      <dgm:adj idx="1" val="-25.3769"/>
                      <dgm:adj idx="2" val="-154.6231"/>
                    </dgm:adjLst>
                  </dgm:shape>
                </dgm:else>
              </dgm:choose>
            </dgm:if>
            <dgm:if name="Name43" axis="precedSib" ptType="node" func="cnt" op="equ" val="5">
              <dgm:choose name="Name44">
                <dgm:if name="Name45" axis="followSib" ptType="node" func="cnt" op="equ" val="0">
                  <dgm:shape xmlns:r="http://schemas.openxmlformats.org/officeDocument/2006/relationships" type="chord" r:blip="">
                    <dgm:adjLst>
                      <dgm:adj idx="1" val="-90"/>
                      <dgm:adj idx="2" val="-90"/>
                    </dgm:adjLst>
                  </dgm:shape>
                </dgm:if>
                <dgm:else name="Name46">
                  <dgm:shape xmlns:r="http://schemas.openxmlformats.org/officeDocument/2006/relationships" type="chord" r:blip="">
                    <dgm:adjLst>
                      <dgm:adj idx="1" val="-45.5847"/>
                      <dgm:adj idx="2" val="-134.4153"/>
                    </dgm:adjLst>
                  </dgm:shape>
                </dgm:else>
              </dgm:choose>
            </dgm:if>
            <dgm:else name="Name47">
              <dgm:shape xmlns:r="http://schemas.openxmlformats.org/officeDocument/2006/relationships" type="chord" r:blip="">
                <dgm:adjLst>
                  <dgm:adj idx="1" val="-90"/>
                  <dgm:adj idx="2" val="-90"/>
                </dgm:adjLst>
              </dgm:shape>
            </dgm:else>
          </dgm:choose>
          <dgm:presOf/>
        </dgm:layoutNode>
        <dgm:layoutNode name="Child" styleLbl="revTx">
          <dgm:varLst>
            <dgm:chMax val="0"/>
            <dgm:chPref val="0"/>
            <dgm:bulletEnabled val="1"/>
          </dgm:varLst>
          <dgm:choose name="Name48">
            <dgm:if name="Name49" func="var" arg="dir" op="equ" val="norm">
              <dgm:alg type="tx">
                <dgm:param type="parTxLTRAlign" val="l"/>
                <dgm:param type="parTxRTLAlign" val="l"/>
                <dgm:param type="txAnchorVert" val="t"/>
              </dgm:alg>
            </dgm:if>
            <dgm:else name="Name50">
              <dgm:alg type="tx">
                <dgm:param type="parTxLTRAlign" val="r"/>
                <dgm:param type="parTxRTLAlign" val="r"/>
                <dgm:param type="txAnchorVert" val="t"/>
              </dgm:alg>
            </dgm:else>
          </dgm:choose>
          <dgm:choose name="Name51">
            <dgm:if name="Name52" axis="ch" ptType="node" func="cnt" op="gte" val="1">
              <dgm:shape xmlns:r="http://schemas.openxmlformats.org/officeDocument/2006/relationships" type="rect" r:blip="">
                <dgm:adjLst/>
              </dgm:shape>
            </dgm:if>
            <dgm:else name="Name53">
              <dgm:shape xmlns:r="http://schemas.openxmlformats.org/officeDocument/2006/relationships" type="rect" r:blip="" hideGeom="1">
                <dgm:adjLst/>
              </dgm:shape>
            </dgm:else>
          </dgm:choose>
          <dgm:choose name="Name54">
            <dgm:if name="Name55" axis="ch" ptType="node" func="cnt" op="gte" val="1">
              <dgm:presOf axis="des" ptType="node"/>
            </dgm:if>
            <dgm:else name="Name56">
              <dgm:presOf/>
            </dgm:else>
          </dgm:choos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revTx">
          <dgm:varLst>
            <dgm:chMax val="1"/>
            <dgm:chPref val="1"/>
            <dgm:bulletEnabled val="1"/>
          </dgm:varLst>
          <dgm:choose name="Name57">
            <dgm:if name="Name58" func="var" arg="dir" op="equ" val="norm">
              <dgm:alg type="tx">
                <dgm:param type="parTxLTRAlign" val="l"/>
                <dgm:param type="parTxRTLAlign" val="l"/>
                <dgm:param type="shpTxLTRAlignCh" val="l"/>
                <dgm:param type="shpTxRTLAlignCh" val="l"/>
                <dgm:param type="txAnchorVert" val="b"/>
                <dgm:param type="txAnchorVertCh" val="b"/>
              </dgm:alg>
            </dgm:if>
            <dgm:else name="Name59">
              <dgm:alg type="tx">
                <dgm:param type="parTxLTRAlign" val="r"/>
                <dgm:param type="parTxRTLAlign" val="r"/>
                <dgm:param type="shpTxLTRAlignCh" val="r"/>
                <dgm:param type="shpTxRTLAlignCh" val="r"/>
                <dgm:param type="txAnchorVert" val="b"/>
                <dgm:param type="txAnchorVertCh" val="b"/>
              </dgm:alg>
            </dgm:else>
          </dgm:choose>
          <dgm:shape xmlns:r="http://schemas.openxmlformats.org/officeDocument/2006/relationships" type="rect" r:blip="">
            <dgm:adjLst/>
          </dgm:shape>
          <dgm:presOf axis="self"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a:extLst>
            <a:ext uri="{FF2B5EF4-FFF2-40B4-BE49-F238E27FC236}">
              <a16:creationId xmlns:a16="http://schemas.microsoft.com/office/drawing/2014/main" id="{1F65CCCC-0407-D375-123B-4924AA1F3878}"/>
            </a:ext>
          </a:extLst>
        </p:cNvPr>
        <p:cNvGrpSpPr/>
        <p:nvPr/>
      </p:nvGrpSpPr>
      <p:grpSpPr>
        <a:xfrm>
          <a:off x="0" y="0"/>
          <a:ext cx="0" cy="0"/>
          <a:chOff x="0" y="0"/>
          <a:chExt cx="0" cy="0"/>
        </a:xfrm>
      </p:grpSpPr>
      <p:sp>
        <p:nvSpPr>
          <p:cNvPr id="92" name="Google Shape;92;p2:notes">
            <a:extLst>
              <a:ext uri="{FF2B5EF4-FFF2-40B4-BE49-F238E27FC236}">
                <a16:creationId xmlns:a16="http://schemas.microsoft.com/office/drawing/2014/main" id="{9DC21727-C4AE-E551-BC95-E0C5B8439D4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Plateau State also has o</a:t>
            </a:r>
            <a:r>
              <a:rPr lang="en-GB" sz="1100" b="0" i="0" u="none" strike="noStrike" cap="none" dirty="0">
                <a:solidFill>
                  <a:srgbClr val="000000"/>
                </a:solidFill>
                <a:latin typeface="Arial"/>
                <a:ea typeface="Arial"/>
                <a:cs typeface="Arial"/>
                <a:sym typeface="Arial"/>
              </a:rPr>
              <a:t>ver 40 ethno-linguistic groups including Berom, Tarok, </a:t>
            </a:r>
            <a:r>
              <a:rPr lang="en-GB" sz="1100" b="0" i="0" u="none" strike="noStrike" cap="none" dirty="0" err="1">
                <a:solidFill>
                  <a:srgbClr val="000000"/>
                </a:solidFill>
                <a:latin typeface="Arial"/>
                <a:ea typeface="Arial"/>
                <a:cs typeface="Arial"/>
                <a:sym typeface="Arial"/>
              </a:rPr>
              <a:t>Afizere</a:t>
            </a:r>
            <a:r>
              <a:rPr lang="en-GB" sz="1100" b="0" i="0" u="none" strike="noStrike" cap="none" dirty="0">
                <a:solidFill>
                  <a:srgbClr val="000000"/>
                </a:solidFill>
                <a:latin typeface="Arial"/>
                <a:ea typeface="Arial"/>
                <a:cs typeface="Arial"/>
                <a:sym typeface="Arial"/>
              </a:rPr>
              <a:t>, </a:t>
            </a:r>
            <a:r>
              <a:rPr lang="en-GB" sz="1100" b="0" i="0" u="none" strike="noStrike" cap="none" dirty="0" err="1">
                <a:solidFill>
                  <a:srgbClr val="000000"/>
                </a:solidFill>
                <a:latin typeface="Arial"/>
                <a:ea typeface="Arial"/>
                <a:cs typeface="Arial"/>
                <a:sym typeface="Arial"/>
              </a:rPr>
              <a:t>Anaguta</a:t>
            </a:r>
            <a:r>
              <a:rPr lang="en-GB" sz="1100" b="0" i="0" u="none" strike="noStrike" cap="none" dirty="0">
                <a:solidFill>
                  <a:srgbClr val="000000"/>
                </a:solidFill>
                <a:latin typeface="Arial"/>
                <a:ea typeface="Arial"/>
                <a:cs typeface="Arial"/>
                <a:sym typeface="Arial"/>
              </a:rPr>
              <a:t>, </a:t>
            </a:r>
            <a:r>
              <a:rPr lang="en-GB" sz="1100" b="0" i="0" u="none" strike="noStrike" cap="none" dirty="0" err="1">
                <a:solidFill>
                  <a:srgbClr val="000000"/>
                </a:solidFill>
                <a:latin typeface="Arial"/>
                <a:ea typeface="Arial"/>
                <a:cs typeface="Arial"/>
                <a:sym typeface="Arial"/>
              </a:rPr>
              <a:t>Bogghom</a:t>
            </a:r>
            <a:r>
              <a:rPr lang="en-GB" sz="1100" b="0" i="0" u="none" strike="noStrike" cap="none" dirty="0">
                <a:solidFill>
                  <a:srgbClr val="000000"/>
                </a:solidFill>
                <a:latin typeface="Arial"/>
                <a:ea typeface="Arial"/>
                <a:cs typeface="Arial"/>
                <a:sym typeface="Arial"/>
              </a:rPr>
              <a:t>, Jarawa, </a:t>
            </a:r>
            <a:r>
              <a:rPr lang="en-GB" sz="1100" b="0" i="0" u="none" strike="noStrike" cap="none" dirty="0" err="1">
                <a:solidFill>
                  <a:srgbClr val="000000"/>
                </a:solidFill>
                <a:latin typeface="Arial"/>
                <a:ea typeface="Arial"/>
                <a:cs typeface="Arial"/>
                <a:sym typeface="Arial"/>
              </a:rPr>
              <a:t>Mwaghavul</a:t>
            </a:r>
            <a:r>
              <a:rPr lang="en-GB" sz="1100" b="0" i="0" u="none" strike="noStrike" cap="none" dirty="0">
                <a:solidFill>
                  <a:srgbClr val="000000"/>
                </a:solidFill>
                <a:latin typeface="Arial"/>
                <a:ea typeface="Arial"/>
                <a:cs typeface="Arial"/>
                <a:sym typeface="Arial"/>
              </a:rPr>
              <a:t>, </a:t>
            </a:r>
            <a:r>
              <a:rPr lang="en-GB" sz="1100" b="0" i="0" u="none" strike="noStrike" cap="none" dirty="0" err="1">
                <a:solidFill>
                  <a:srgbClr val="000000"/>
                </a:solidFill>
                <a:latin typeface="Arial"/>
                <a:ea typeface="Arial"/>
                <a:cs typeface="Arial"/>
                <a:sym typeface="Arial"/>
              </a:rPr>
              <a:t>Ngas</a:t>
            </a:r>
            <a:r>
              <a:rPr lang="en-GB" sz="1100" b="0" i="0" u="none" strike="noStrike" cap="none" dirty="0">
                <a:solidFill>
                  <a:srgbClr val="000000"/>
                </a:solidFill>
                <a:latin typeface="Arial"/>
                <a:ea typeface="Arial"/>
                <a:cs typeface="Arial"/>
                <a:sym typeface="Arial"/>
              </a:rPr>
              <a:t>, </a:t>
            </a:r>
            <a:r>
              <a:rPr lang="en-GB" sz="1100" b="0" i="0" u="none" strike="noStrike" cap="none" dirty="0" err="1">
                <a:solidFill>
                  <a:srgbClr val="000000"/>
                </a:solidFill>
                <a:latin typeface="Arial"/>
                <a:ea typeface="Arial"/>
                <a:cs typeface="Arial"/>
                <a:sym typeface="Arial"/>
              </a:rPr>
              <a:t>Bijim</a:t>
            </a:r>
            <a:r>
              <a:rPr lang="en-GB" sz="1100" b="0" i="0" u="none" strike="noStrike" cap="none" dirty="0">
                <a:solidFill>
                  <a:srgbClr val="000000"/>
                </a:solidFill>
                <a:latin typeface="Arial"/>
                <a:ea typeface="Arial"/>
                <a:cs typeface="Arial"/>
                <a:sym typeface="Arial"/>
              </a:rPr>
              <a:t>, Buji, </a:t>
            </a:r>
            <a:r>
              <a:rPr lang="en-GB" sz="1100" b="0" i="0" u="none" strike="noStrike" cap="none" dirty="0" err="1">
                <a:solidFill>
                  <a:srgbClr val="000000"/>
                </a:solidFill>
                <a:latin typeface="Arial"/>
                <a:ea typeface="Arial"/>
                <a:cs typeface="Arial"/>
                <a:sym typeface="Arial"/>
              </a:rPr>
              <a:t>Irigwe</a:t>
            </a:r>
            <a:r>
              <a:rPr lang="en-GB" sz="1100" b="0" i="0" u="none" strike="noStrike" cap="none" dirty="0">
                <a:solidFill>
                  <a:srgbClr val="000000"/>
                </a:solidFill>
                <a:latin typeface="Arial"/>
                <a:ea typeface="Arial"/>
                <a:cs typeface="Arial"/>
                <a:sym typeface="Arial"/>
              </a:rPr>
              <a:t>, Jukun, among others.</a:t>
            </a:r>
            <a:endParaRPr dirty="0"/>
          </a:p>
        </p:txBody>
      </p:sp>
      <p:sp>
        <p:nvSpPr>
          <p:cNvPr id="93" name="Google Shape;93;p2:notes">
            <a:extLst>
              <a:ext uri="{FF2B5EF4-FFF2-40B4-BE49-F238E27FC236}">
                <a16:creationId xmlns:a16="http://schemas.microsoft.com/office/drawing/2014/main" id="{E207AC21-E190-FB2F-98B8-021108C9F09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081313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a:extLst>
            <a:ext uri="{FF2B5EF4-FFF2-40B4-BE49-F238E27FC236}">
              <a16:creationId xmlns:a16="http://schemas.microsoft.com/office/drawing/2014/main" id="{4688E694-11B0-30E0-C7E9-EAB306AF857B}"/>
            </a:ext>
          </a:extLst>
        </p:cNvPr>
        <p:cNvGrpSpPr/>
        <p:nvPr/>
      </p:nvGrpSpPr>
      <p:grpSpPr>
        <a:xfrm>
          <a:off x="0" y="0"/>
          <a:ext cx="0" cy="0"/>
          <a:chOff x="0" y="0"/>
          <a:chExt cx="0" cy="0"/>
        </a:xfrm>
      </p:grpSpPr>
      <p:sp>
        <p:nvSpPr>
          <p:cNvPr id="92" name="Google Shape;92;p2:notes">
            <a:extLst>
              <a:ext uri="{FF2B5EF4-FFF2-40B4-BE49-F238E27FC236}">
                <a16:creationId xmlns:a16="http://schemas.microsoft.com/office/drawing/2014/main" id="{9FD7B804-915F-943B-0041-0C60390EEE3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kumimoji="0" lang="en-GB" sz="11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From Home of Peace to Crisis: Plateau State has become an epicentre of reoccurring violent attacks, mass displacement, and </a:t>
            </a:r>
            <a:r>
              <a:rPr kumimoji="0" lang="en-GB" sz="11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systematic violent land grabbing</a:t>
            </a:r>
            <a:r>
              <a:rPr kumimoji="0" lang="en-GB" sz="11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 over the past two decades. These are not random clashes but deliberate strategies of territorial conquest that have killed thousands, displaced nearly 30,000 people and destroyed properties worth billions of Naira.</a:t>
            </a:r>
            <a:endParaRPr sz="1100" dirty="0">
              <a:latin typeface="Arial" panose="020B0604020202020204" pitchFamily="34" charset="0"/>
              <a:cs typeface="Arial" panose="020B0604020202020204" pitchFamily="34" charset="0"/>
            </a:endParaRPr>
          </a:p>
        </p:txBody>
      </p:sp>
      <p:sp>
        <p:nvSpPr>
          <p:cNvPr id="93" name="Google Shape;93;p2:notes">
            <a:extLst>
              <a:ext uri="{FF2B5EF4-FFF2-40B4-BE49-F238E27FC236}">
                <a16:creationId xmlns:a16="http://schemas.microsoft.com/office/drawing/2014/main" id="{963E1F4B-A027-D993-AD7F-DCDF88B0D26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382872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a:extLst>
            <a:ext uri="{FF2B5EF4-FFF2-40B4-BE49-F238E27FC236}">
              <a16:creationId xmlns:a16="http://schemas.microsoft.com/office/drawing/2014/main" id="{BAF7584E-9AEB-BC67-E6D2-010F3E6976DE}"/>
            </a:ext>
          </a:extLst>
        </p:cNvPr>
        <p:cNvGrpSpPr/>
        <p:nvPr/>
      </p:nvGrpSpPr>
      <p:grpSpPr>
        <a:xfrm>
          <a:off x="0" y="0"/>
          <a:ext cx="0" cy="0"/>
          <a:chOff x="0" y="0"/>
          <a:chExt cx="0" cy="0"/>
        </a:xfrm>
      </p:grpSpPr>
      <p:sp>
        <p:nvSpPr>
          <p:cNvPr id="92" name="Google Shape;92;p2:notes">
            <a:extLst>
              <a:ext uri="{FF2B5EF4-FFF2-40B4-BE49-F238E27FC236}">
                <a16:creationId xmlns:a16="http://schemas.microsoft.com/office/drawing/2014/main" id="{DFBE7BA0-050B-8326-C096-7B08701CC6E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93" name="Google Shape;93;p2:notes">
            <a:extLst>
              <a:ext uri="{FF2B5EF4-FFF2-40B4-BE49-F238E27FC236}">
                <a16:creationId xmlns:a16="http://schemas.microsoft.com/office/drawing/2014/main" id="{4830C3D6-CA9C-EB64-E68F-2C76ADD0B7F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892590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a:extLst>
            <a:ext uri="{FF2B5EF4-FFF2-40B4-BE49-F238E27FC236}">
              <a16:creationId xmlns:a16="http://schemas.microsoft.com/office/drawing/2014/main" id="{17E04C66-EF3A-B804-026F-157F739092D5}"/>
            </a:ext>
          </a:extLst>
        </p:cNvPr>
        <p:cNvGrpSpPr/>
        <p:nvPr/>
      </p:nvGrpSpPr>
      <p:grpSpPr>
        <a:xfrm>
          <a:off x="0" y="0"/>
          <a:ext cx="0" cy="0"/>
          <a:chOff x="0" y="0"/>
          <a:chExt cx="0" cy="0"/>
        </a:xfrm>
      </p:grpSpPr>
      <p:sp>
        <p:nvSpPr>
          <p:cNvPr id="92" name="Google Shape;92;p2:notes">
            <a:extLst>
              <a:ext uri="{FF2B5EF4-FFF2-40B4-BE49-F238E27FC236}">
                <a16:creationId xmlns:a16="http://schemas.microsoft.com/office/drawing/2014/main" id="{6C98B63D-6F56-5815-B30F-E81763EAD19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000" b="0" i="0" u="none" strike="noStrike" cap="none" dirty="0">
                <a:solidFill>
                  <a:srgbClr val="000000"/>
                </a:solidFill>
                <a:latin typeface="Arial"/>
                <a:ea typeface="Arial"/>
                <a:cs typeface="Arial"/>
                <a:sym typeface="Arial"/>
              </a:rPr>
              <a:t>Respondents reported prolonged displacement, often spanning several years, with families unable to return due to the continued occupation of ancestral lands. </a:t>
            </a:r>
            <a:r>
              <a:rPr lang="en-GB" dirty="0"/>
              <a:t>These findings are consistent with national-level critiques of Nigeria’s dual tenure system under the Land Use Act (1978), which has created contradictions between statutory and customary land management.</a:t>
            </a:r>
            <a:endParaRPr dirty="0"/>
          </a:p>
        </p:txBody>
      </p:sp>
      <p:sp>
        <p:nvSpPr>
          <p:cNvPr id="93" name="Google Shape;93;p2:notes">
            <a:extLst>
              <a:ext uri="{FF2B5EF4-FFF2-40B4-BE49-F238E27FC236}">
                <a16:creationId xmlns:a16="http://schemas.microsoft.com/office/drawing/2014/main" id="{E664B065-58DE-FF05-0298-5BA83A650AB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46983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a:extLst>
            <a:ext uri="{FF2B5EF4-FFF2-40B4-BE49-F238E27FC236}">
              <a16:creationId xmlns:a16="http://schemas.microsoft.com/office/drawing/2014/main" id="{2E7123EF-7544-158D-DBDE-2FC09C466A0E}"/>
            </a:ext>
          </a:extLst>
        </p:cNvPr>
        <p:cNvGrpSpPr/>
        <p:nvPr/>
      </p:nvGrpSpPr>
      <p:grpSpPr>
        <a:xfrm>
          <a:off x="0" y="0"/>
          <a:ext cx="0" cy="0"/>
          <a:chOff x="0" y="0"/>
          <a:chExt cx="0" cy="0"/>
        </a:xfrm>
      </p:grpSpPr>
      <p:sp>
        <p:nvSpPr>
          <p:cNvPr id="92" name="Google Shape;92;p2:notes">
            <a:extLst>
              <a:ext uri="{FF2B5EF4-FFF2-40B4-BE49-F238E27FC236}">
                <a16:creationId xmlns:a16="http://schemas.microsoft.com/office/drawing/2014/main" id="{AB857459-874D-9BC2-A191-6478877D52F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This phenomenon mirrors global patterns of conflict-driven toponymy documented in Bosnia, Palestine, and South Sudan, where renaming is deployed as a strategy of cultural displacement and identity erasure.</a:t>
            </a:r>
          </a:p>
        </p:txBody>
      </p:sp>
      <p:sp>
        <p:nvSpPr>
          <p:cNvPr id="93" name="Google Shape;93;p2:notes">
            <a:extLst>
              <a:ext uri="{FF2B5EF4-FFF2-40B4-BE49-F238E27FC236}">
                <a16:creationId xmlns:a16="http://schemas.microsoft.com/office/drawing/2014/main" id="{9EC89C87-C052-B869-B63F-479DBD87375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463667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a:extLst>
            <a:ext uri="{FF2B5EF4-FFF2-40B4-BE49-F238E27FC236}">
              <a16:creationId xmlns:a16="http://schemas.microsoft.com/office/drawing/2014/main" id="{099DB14C-F8BF-8626-D7DA-C481A696E969}"/>
            </a:ext>
          </a:extLst>
        </p:cNvPr>
        <p:cNvGrpSpPr/>
        <p:nvPr/>
      </p:nvGrpSpPr>
      <p:grpSpPr>
        <a:xfrm>
          <a:off x="0" y="0"/>
          <a:ext cx="0" cy="0"/>
          <a:chOff x="0" y="0"/>
          <a:chExt cx="0" cy="0"/>
        </a:xfrm>
      </p:grpSpPr>
      <p:sp>
        <p:nvSpPr>
          <p:cNvPr id="92" name="Google Shape;92;p2:notes">
            <a:extLst>
              <a:ext uri="{FF2B5EF4-FFF2-40B4-BE49-F238E27FC236}">
                <a16:creationId xmlns:a16="http://schemas.microsoft.com/office/drawing/2014/main" id="{11EFC6BB-4981-D7E7-20CB-A52421F7543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GB" dirty="0"/>
          </a:p>
        </p:txBody>
      </p:sp>
      <p:sp>
        <p:nvSpPr>
          <p:cNvPr id="93" name="Google Shape;93;p2:notes">
            <a:extLst>
              <a:ext uri="{FF2B5EF4-FFF2-40B4-BE49-F238E27FC236}">
                <a16:creationId xmlns:a16="http://schemas.microsoft.com/office/drawing/2014/main" id="{DA687DAF-89D3-DE13-5DF9-BFB3BBE8DCF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531606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a:extLst>
            <a:ext uri="{FF2B5EF4-FFF2-40B4-BE49-F238E27FC236}">
              <a16:creationId xmlns:a16="http://schemas.microsoft.com/office/drawing/2014/main" id="{BB2C3D1C-ABC4-0A3B-4F3F-768D94A9EDA3}"/>
            </a:ext>
          </a:extLst>
        </p:cNvPr>
        <p:cNvGrpSpPr/>
        <p:nvPr/>
      </p:nvGrpSpPr>
      <p:grpSpPr>
        <a:xfrm>
          <a:off x="0" y="0"/>
          <a:ext cx="0" cy="0"/>
          <a:chOff x="0" y="0"/>
          <a:chExt cx="0" cy="0"/>
        </a:xfrm>
      </p:grpSpPr>
      <p:sp>
        <p:nvSpPr>
          <p:cNvPr id="92" name="Google Shape;92;p2:notes">
            <a:extLst>
              <a:ext uri="{FF2B5EF4-FFF2-40B4-BE49-F238E27FC236}">
                <a16:creationId xmlns:a16="http://schemas.microsoft.com/office/drawing/2014/main" id="{F4A36579-9121-1207-8738-BDC27EF0F4C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GB" dirty="0"/>
          </a:p>
        </p:txBody>
      </p:sp>
      <p:sp>
        <p:nvSpPr>
          <p:cNvPr id="93" name="Google Shape;93;p2:notes">
            <a:extLst>
              <a:ext uri="{FF2B5EF4-FFF2-40B4-BE49-F238E27FC236}">
                <a16:creationId xmlns:a16="http://schemas.microsoft.com/office/drawing/2014/main" id="{A4C0B2F9-458D-4402-511B-7C79C4508C1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033276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a:extLst>
            <a:ext uri="{FF2B5EF4-FFF2-40B4-BE49-F238E27FC236}">
              <a16:creationId xmlns:a16="http://schemas.microsoft.com/office/drawing/2014/main" id="{364A1395-7850-7717-DCB6-41B769A8B999}"/>
            </a:ext>
          </a:extLst>
        </p:cNvPr>
        <p:cNvGrpSpPr/>
        <p:nvPr/>
      </p:nvGrpSpPr>
      <p:grpSpPr>
        <a:xfrm>
          <a:off x="0" y="0"/>
          <a:ext cx="0" cy="0"/>
          <a:chOff x="0" y="0"/>
          <a:chExt cx="0" cy="0"/>
        </a:xfrm>
      </p:grpSpPr>
      <p:sp>
        <p:nvSpPr>
          <p:cNvPr id="92" name="Google Shape;92;p2:notes">
            <a:extLst>
              <a:ext uri="{FF2B5EF4-FFF2-40B4-BE49-F238E27FC236}">
                <a16:creationId xmlns:a16="http://schemas.microsoft.com/office/drawing/2014/main" id="{E705491A-857A-4148-38B1-40FFE2EF23E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GB" dirty="0"/>
          </a:p>
        </p:txBody>
      </p:sp>
      <p:sp>
        <p:nvSpPr>
          <p:cNvPr id="93" name="Google Shape;93;p2:notes">
            <a:extLst>
              <a:ext uri="{FF2B5EF4-FFF2-40B4-BE49-F238E27FC236}">
                <a16:creationId xmlns:a16="http://schemas.microsoft.com/office/drawing/2014/main" id="{5BF5CBF2-8E9B-73CA-DFBF-723685B75EB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717928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a:extLst>
            <a:ext uri="{FF2B5EF4-FFF2-40B4-BE49-F238E27FC236}">
              <a16:creationId xmlns:a16="http://schemas.microsoft.com/office/drawing/2014/main" id="{EA3AAA3B-1ED0-CBDF-2612-0442381A425A}"/>
            </a:ext>
          </a:extLst>
        </p:cNvPr>
        <p:cNvGrpSpPr/>
        <p:nvPr/>
      </p:nvGrpSpPr>
      <p:grpSpPr>
        <a:xfrm>
          <a:off x="0" y="0"/>
          <a:ext cx="0" cy="0"/>
          <a:chOff x="0" y="0"/>
          <a:chExt cx="0" cy="0"/>
        </a:xfrm>
      </p:grpSpPr>
      <p:sp>
        <p:nvSpPr>
          <p:cNvPr id="92" name="Google Shape;92;p2:notes">
            <a:extLst>
              <a:ext uri="{FF2B5EF4-FFF2-40B4-BE49-F238E27FC236}">
                <a16:creationId xmlns:a16="http://schemas.microsoft.com/office/drawing/2014/main" id="{37614B65-0367-382A-56BD-431FFF0BA78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GB" dirty="0"/>
          </a:p>
        </p:txBody>
      </p:sp>
      <p:sp>
        <p:nvSpPr>
          <p:cNvPr id="93" name="Google Shape;93;p2:notes">
            <a:extLst>
              <a:ext uri="{FF2B5EF4-FFF2-40B4-BE49-F238E27FC236}">
                <a16:creationId xmlns:a16="http://schemas.microsoft.com/office/drawing/2014/main" id="{7ECCD0DD-5FB2-DDC7-0EF2-9844065826B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188987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a:extLst>
            <a:ext uri="{FF2B5EF4-FFF2-40B4-BE49-F238E27FC236}">
              <a16:creationId xmlns:a16="http://schemas.microsoft.com/office/drawing/2014/main" id="{7E121E46-D530-7929-BBB3-CAEF8AC7BF99}"/>
            </a:ext>
          </a:extLst>
        </p:cNvPr>
        <p:cNvGrpSpPr/>
        <p:nvPr/>
      </p:nvGrpSpPr>
      <p:grpSpPr>
        <a:xfrm>
          <a:off x="0" y="0"/>
          <a:ext cx="0" cy="0"/>
          <a:chOff x="0" y="0"/>
          <a:chExt cx="0" cy="0"/>
        </a:xfrm>
      </p:grpSpPr>
      <p:sp>
        <p:nvSpPr>
          <p:cNvPr id="92" name="Google Shape;92;p2:notes">
            <a:extLst>
              <a:ext uri="{FF2B5EF4-FFF2-40B4-BE49-F238E27FC236}">
                <a16:creationId xmlns:a16="http://schemas.microsoft.com/office/drawing/2014/main" id="{3C70F6D0-5F96-ECF2-49F7-83FEBBB0A20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GB" dirty="0"/>
          </a:p>
        </p:txBody>
      </p:sp>
      <p:sp>
        <p:nvSpPr>
          <p:cNvPr id="93" name="Google Shape;93;p2:notes">
            <a:extLst>
              <a:ext uri="{FF2B5EF4-FFF2-40B4-BE49-F238E27FC236}">
                <a16:creationId xmlns:a16="http://schemas.microsoft.com/office/drawing/2014/main" id="{43596C72-0CE0-0A0A-72AC-5BB873C4F04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882830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a:extLst>
            <a:ext uri="{FF2B5EF4-FFF2-40B4-BE49-F238E27FC236}">
              <a16:creationId xmlns:a16="http://schemas.microsoft.com/office/drawing/2014/main" id="{92A694E0-5826-960C-C966-B3971E960DBC}"/>
            </a:ext>
          </a:extLst>
        </p:cNvPr>
        <p:cNvGrpSpPr/>
        <p:nvPr/>
      </p:nvGrpSpPr>
      <p:grpSpPr>
        <a:xfrm>
          <a:off x="0" y="0"/>
          <a:ext cx="0" cy="0"/>
          <a:chOff x="0" y="0"/>
          <a:chExt cx="0" cy="0"/>
        </a:xfrm>
      </p:grpSpPr>
      <p:sp>
        <p:nvSpPr>
          <p:cNvPr id="92" name="Google Shape;92;p2:notes">
            <a:extLst>
              <a:ext uri="{FF2B5EF4-FFF2-40B4-BE49-F238E27FC236}">
                <a16:creationId xmlns:a16="http://schemas.microsoft.com/office/drawing/2014/main" id="{EDF8C2D0-C9FD-E8DE-F1FB-95B7FA8829B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GB" dirty="0"/>
          </a:p>
        </p:txBody>
      </p:sp>
      <p:sp>
        <p:nvSpPr>
          <p:cNvPr id="93" name="Google Shape;93;p2:notes">
            <a:extLst>
              <a:ext uri="{FF2B5EF4-FFF2-40B4-BE49-F238E27FC236}">
                <a16:creationId xmlns:a16="http://schemas.microsoft.com/office/drawing/2014/main" id="{CC8CC2D0-6AED-49FE-73A3-758DA4DC255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39752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a:extLst>
            <a:ext uri="{FF2B5EF4-FFF2-40B4-BE49-F238E27FC236}">
              <a16:creationId xmlns:a16="http://schemas.microsoft.com/office/drawing/2014/main" id="{ECB8A2AE-D1C4-616C-2700-85C0A54D0BD8}"/>
            </a:ext>
          </a:extLst>
        </p:cNvPr>
        <p:cNvGrpSpPr/>
        <p:nvPr/>
      </p:nvGrpSpPr>
      <p:grpSpPr>
        <a:xfrm>
          <a:off x="0" y="0"/>
          <a:ext cx="0" cy="0"/>
          <a:chOff x="0" y="0"/>
          <a:chExt cx="0" cy="0"/>
        </a:xfrm>
      </p:grpSpPr>
      <p:sp>
        <p:nvSpPr>
          <p:cNvPr id="92" name="Google Shape;92;p2:notes">
            <a:extLst>
              <a:ext uri="{FF2B5EF4-FFF2-40B4-BE49-F238E27FC236}">
                <a16:creationId xmlns:a16="http://schemas.microsoft.com/office/drawing/2014/main" id="{5965B1EF-6ADF-78EA-A6DB-BEECA9BE22C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GB" dirty="0"/>
          </a:p>
        </p:txBody>
      </p:sp>
      <p:sp>
        <p:nvSpPr>
          <p:cNvPr id="93" name="Google Shape;93;p2:notes">
            <a:extLst>
              <a:ext uri="{FF2B5EF4-FFF2-40B4-BE49-F238E27FC236}">
                <a16:creationId xmlns:a16="http://schemas.microsoft.com/office/drawing/2014/main" id="{8D06C984-EB39-30D6-951D-168636D47D4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050793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a:extLst>
            <a:ext uri="{FF2B5EF4-FFF2-40B4-BE49-F238E27FC236}">
              <a16:creationId xmlns:a16="http://schemas.microsoft.com/office/drawing/2014/main" id="{C3E7A4D2-2EA9-F4D3-0BEF-6A073C99637A}"/>
            </a:ext>
          </a:extLst>
        </p:cNvPr>
        <p:cNvGrpSpPr/>
        <p:nvPr/>
      </p:nvGrpSpPr>
      <p:grpSpPr>
        <a:xfrm>
          <a:off x="0" y="0"/>
          <a:ext cx="0" cy="0"/>
          <a:chOff x="0" y="0"/>
          <a:chExt cx="0" cy="0"/>
        </a:xfrm>
      </p:grpSpPr>
      <p:sp>
        <p:nvSpPr>
          <p:cNvPr id="92" name="Google Shape;92;p2:notes">
            <a:extLst>
              <a:ext uri="{FF2B5EF4-FFF2-40B4-BE49-F238E27FC236}">
                <a16:creationId xmlns:a16="http://schemas.microsoft.com/office/drawing/2014/main" id="{1C49983B-7FFD-CCD2-5F58-422130FE6F1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GB" dirty="0"/>
          </a:p>
        </p:txBody>
      </p:sp>
      <p:sp>
        <p:nvSpPr>
          <p:cNvPr id="93" name="Google Shape;93;p2:notes">
            <a:extLst>
              <a:ext uri="{FF2B5EF4-FFF2-40B4-BE49-F238E27FC236}">
                <a16:creationId xmlns:a16="http://schemas.microsoft.com/office/drawing/2014/main" id="{13B1B387-904B-82EE-DFC5-E1A9C3BD79B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730868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9" name="Google Shape;99;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spd="slow">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spd="slow">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spd="slow">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spd="slow">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spd="slow">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spd="slow">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spd="slow">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spd="slow">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spd="slow">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ransition spd="slow">
    <p:random/>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2.png"/><Relationship Id="rId7" Type="http://schemas.openxmlformats.org/officeDocument/2006/relationships/diagramQuickStyle" Target="../diagrams/quickStyle1.xml"/><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7.jpg"/><Relationship Id="rId9" Type="http://schemas.microsoft.com/office/2007/relationships/diagramDrawing" Target="../diagrams/drawing1.xml"/></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8.png"/><Relationship Id="rId7" Type="http://schemas.openxmlformats.org/officeDocument/2006/relationships/diagramQuickStyle" Target="../diagrams/quickStyle2.xml"/><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2.png"/><Relationship Id="rId9" Type="http://schemas.microsoft.com/office/2007/relationships/diagramDrawing" Target="../diagrams/drawing2.xml"/></Relationships>
</file>

<file path=ppt/slides/_rels/slide4.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2.png"/><Relationship Id="rId7" Type="http://schemas.openxmlformats.org/officeDocument/2006/relationships/diagramColors" Target="../diagrams/colors3.xml"/><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chart" Target="../charts/chart1.xml"/></Relationships>
</file>

<file path=ppt/slides/_rels/slide5.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2.png"/><Relationship Id="rId7" Type="http://schemas.openxmlformats.org/officeDocument/2006/relationships/diagramColors" Target="../diagrams/colors4.xml"/><Relationship Id="rId2" Type="http://schemas.openxmlformats.org/officeDocument/2006/relationships/notesSlide" Target="../notesSlides/notesSlide5.xml"/><Relationship Id="rId1" Type="http://schemas.openxmlformats.org/officeDocument/2006/relationships/slideLayout" Target="../slideLayouts/slideLayout9.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 Id="rId9" Type="http://schemas.openxmlformats.org/officeDocument/2006/relationships/chart" Target="../charts/chart2.xml"/></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image" Target="../media/image2.png"/><Relationship Id="rId7" Type="http://schemas.openxmlformats.org/officeDocument/2006/relationships/diagramQuickStyle" Target="../diagrams/quickStyle5.xml"/><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diagramLayout" Target="../diagrams/layout5.xml"/><Relationship Id="rId5" Type="http://schemas.openxmlformats.org/officeDocument/2006/relationships/diagramData" Target="../diagrams/data5.xml"/><Relationship Id="rId4" Type="http://schemas.openxmlformats.org/officeDocument/2006/relationships/image" Target="../media/image9.png"/><Relationship Id="rId9" Type="http://schemas.microsoft.com/office/2007/relationships/diagramDrawing" Target="../diagrams/drawing5.xml"/></Relationships>
</file>

<file path=ppt/slides/_rels/slide7.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2.png"/><Relationship Id="rId7" Type="http://schemas.openxmlformats.org/officeDocument/2006/relationships/diagramColors" Target="../diagrams/colors6.xml"/><Relationship Id="rId2" Type="http://schemas.openxmlformats.org/officeDocument/2006/relationships/notesSlide" Target="../notesSlides/notesSlide7.xml"/><Relationship Id="rId1" Type="http://schemas.openxmlformats.org/officeDocument/2006/relationships/slideLayout" Target="../slideLayouts/slideLayout9.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8.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2.png"/><Relationship Id="rId7" Type="http://schemas.openxmlformats.org/officeDocument/2006/relationships/diagramColors" Target="../diagrams/colors7.xml"/><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9.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image" Target="../media/image2.png"/><Relationship Id="rId7" Type="http://schemas.openxmlformats.org/officeDocument/2006/relationships/diagramColors" Target="../diagrams/colors8.xml"/><Relationship Id="rId2" Type="http://schemas.openxmlformats.org/officeDocument/2006/relationships/notesSlide" Target="../notesSlides/notesSlide9.xml"/><Relationship Id="rId1" Type="http://schemas.openxmlformats.org/officeDocument/2006/relationships/slideLayout" Target="../slideLayouts/slideLayout9.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10.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2.png"/><Relationship Id="rId7" Type="http://schemas.openxmlformats.org/officeDocument/2006/relationships/diagramColors" Target="../diagrams/colors9.xml"/><Relationship Id="rId2" Type="http://schemas.openxmlformats.org/officeDocument/2006/relationships/notesSlide" Target="../notesSlides/notesSlide10.xml"/><Relationship Id="rId1" Type="http://schemas.openxmlformats.org/officeDocument/2006/relationships/slideLayout" Target="../slideLayouts/slideLayout9.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s>
</file>

<file path=ppt/slides/_rels/slide11.xml.rels><?xml version="1.0" encoding="UTF-8" standalone="yes"?>
<Relationships xmlns="http://schemas.openxmlformats.org/package/2006/relationships"><Relationship Id="rId8" Type="http://schemas.microsoft.com/office/2007/relationships/diagramDrawing" Target="../diagrams/drawing10.xml"/><Relationship Id="rId13" Type="http://schemas.microsoft.com/office/2007/relationships/diagramDrawing" Target="../diagrams/drawing11.xml"/><Relationship Id="rId3" Type="http://schemas.openxmlformats.org/officeDocument/2006/relationships/image" Target="../media/image2.png"/><Relationship Id="rId7" Type="http://schemas.openxmlformats.org/officeDocument/2006/relationships/diagramColors" Target="../diagrams/colors10.xml"/><Relationship Id="rId12" Type="http://schemas.openxmlformats.org/officeDocument/2006/relationships/diagramColors" Target="../diagrams/colors11.xml"/><Relationship Id="rId2" Type="http://schemas.openxmlformats.org/officeDocument/2006/relationships/notesSlide" Target="../notesSlides/notesSlide11.xml"/><Relationship Id="rId1" Type="http://schemas.openxmlformats.org/officeDocument/2006/relationships/slideLayout" Target="../slideLayouts/slideLayout9.xml"/><Relationship Id="rId6" Type="http://schemas.openxmlformats.org/officeDocument/2006/relationships/diagramQuickStyle" Target="../diagrams/quickStyle10.xml"/><Relationship Id="rId11" Type="http://schemas.openxmlformats.org/officeDocument/2006/relationships/diagramQuickStyle" Target="../diagrams/quickStyle11.xml"/><Relationship Id="rId5" Type="http://schemas.openxmlformats.org/officeDocument/2006/relationships/diagramLayout" Target="../diagrams/layout10.xml"/><Relationship Id="rId10" Type="http://schemas.openxmlformats.org/officeDocument/2006/relationships/diagramLayout" Target="../diagrams/layout11.xml"/><Relationship Id="rId4" Type="http://schemas.openxmlformats.org/officeDocument/2006/relationships/diagramData" Target="../diagrams/data10.xml"/><Relationship Id="rId9" Type="http://schemas.openxmlformats.org/officeDocument/2006/relationships/diagramData" Target="../diagrams/data11.xml"/></Relationships>
</file>

<file path=ppt/slides/_rels/slide12.xml.rels><?xml version="1.0" encoding="UTF-8" standalone="yes"?>
<Relationships xmlns="http://schemas.openxmlformats.org/package/2006/relationships"><Relationship Id="rId8" Type="http://schemas.microsoft.com/office/2007/relationships/diagramDrawing" Target="../diagrams/drawing12.xml"/><Relationship Id="rId3" Type="http://schemas.openxmlformats.org/officeDocument/2006/relationships/image" Target="../media/image2.png"/><Relationship Id="rId7" Type="http://schemas.openxmlformats.org/officeDocument/2006/relationships/diagramColors" Target="../diagrams/colors12.xml"/><Relationship Id="rId2" Type="http://schemas.openxmlformats.org/officeDocument/2006/relationships/notesSlide" Target="../notesSlides/notesSlide12.xml"/><Relationship Id="rId1" Type="http://schemas.openxmlformats.org/officeDocument/2006/relationships/slideLayout" Target="../slideLayouts/slideLayout9.xml"/><Relationship Id="rId6" Type="http://schemas.openxmlformats.org/officeDocument/2006/relationships/diagramQuickStyle" Target="../diagrams/quickStyle12.xml"/><Relationship Id="rId5" Type="http://schemas.openxmlformats.org/officeDocument/2006/relationships/diagramLayout" Target="../diagrams/layout12.xml"/><Relationship Id="rId4" Type="http://schemas.openxmlformats.org/officeDocument/2006/relationships/diagramData" Target="../diagrams/data12.xml"/></Relationships>
</file>

<file path=ppt/slides/_rels/slide13.xml.rels><?xml version="1.0" encoding="UTF-8" standalone="yes"?>
<Relationships xmlns="http://schemas.openxmlformats.org/package/2006/relationships"><Relationship Id="rId8" Type="http://schemas.microsoft.com/office/2007/relationships/diagramDrawing" Target="../diagrams/drawing13.xml"/><Relationship Id="rId3" Type="http://schemas.openxmlformats.org/officeDocument/2006/relationships/image" Target="../media/image2.png"/><Relationship Id="rId7" Type="http://schemas.openxmlformats.org/officeDocument/2006/relationships/diagramColors" Target="../diagrams/colors13.xml"/><Relationship Id="rId2" Type="http://schemas.openxmlformats.org/officeDocument/2006/relationships/notesSlide" Target="../notesSlides/notesSlide13.xml"/><Relationship Id="rId1" Type="http://schemas.openxmlformats.org/officeDocument/2006/relationships/slideLayout" Target="../slideLayouts/slideLayout9.xml"/><Relationship Id="rId6" Type="http://schemas.openxmlformats.org/officeDocument/2006/relationships/diagramQuickStyle" Target="../diagrams/quickStyle13.xml"/><Relationship Id="rId5" Type="http://schemas.openxmlformats.org/officeDocument/2006/relationships/diagramLayout" Target="../diagrams/layout13.xml"/><Relationship Id="rId4" Type="http://schemas.openxmlformats.org/officeDocument/2006/relationships/diagramData" Target="../diagrams/data13.xml"/></Relationships>
</file>

<file path=ppt/slides/_rels/slide14.xml.rels><?xml version="1.0" encoding="UTF-8" standalone="yes"?>
<Relationships xmlns="http://schemas.openxmlformats.org/package/2006/relationships"><Relationship Id="rId8" Type="http://schemas.microsoft.com/office/2007/relationships/diagramDrawing" Target="../diagrams/drawing14.xml"/><Relationship Id="rId3" Type="http://schemas.openxmlformats.org/officeDocument/2006/relationships/image" Target="../media/image2.png"/><Relationship Id="rId7" Type="http://schemas.openxmlformats.org/officeDocument/2006/relationships/diagramColors" Target="../diagrams/colors14.xml"/><Relationship Id="rId2" Type="http://schemas.openxmlformats.org/officeDocument/2006/relationships/notesSlide" Target="../notesSlides/notesSlide14.xml"/><Relationship Id="rId1" Type="http://schemas.openxmlformats.org/officeDocument/2006/relationships/slideLayout" Target="../slideLayouts/slideLayout9.xml"/><Relationship Id="rId6" Type="http://schemas.openxmlformats.org/officeDocument/2006/relationships/diagramQuickStyle" Target="../diagrams/quickStyle14.xml"/><Relationship Id="rId5" Type="http://schemas.openxmlformats.org/officeDocument/2006/relationships/diagramLayout" Target="../diagrams/layout14.xml"/><Relationship Id="rId4" Type="http://schemas.openxmlformats.org/officeDocument/2006/relationships/diagramData" Target="../diagrams/data14.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hyperlink" Target="mailto:drgbenga@yahoo.com" TargetMode="External"/><Relationship Id="rId4" Type="http://schemas.openxmlformats.org/officeDocument/2006/relationships/hyperlink" Target="mailto:rahilaolusilas@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3"/>
          <p:cNvSpPr txBox="1">
            <a:spLocks noGrp="1"/>
          </p:cNvSpPr>
          <p:nvPr>
            <p:ph type="ctrTitle"/>
          </p:nvPr>
        </p:nvSpPr>
        <p:spPr>
          <a:xfrm>
            <a:off x="2239557" y="1400140"/>
            <a:ext cx="7706686" cy="3289844"/>
          </a:xfrm>
          <a:prstGeom prst="rect">
            <a:avLst/>
          </a:prstGeom>
          <a:noFill/>
          <a:ln>
            <a:noFill/>
          </a:ln>
        </p:spPr>
        <p:txBody>
          <a:bodyPr spcFirstLastPara="1" wrap="square" lIns="91425" tIns="45700" rIns="91425" bIns="45700" anchor="b" anchorCtr="0">
            <a:noAutofit/>
          </a:bodyPr>
          <a:lstStyle/>
          <a:p>
            <a:pPr marL="0" lvl="0" indent="0" algn="ctr" rtl="0">
              <a:lnSpc>
                <a:spcPct val="150000"/>
              </a:lnSpc>
              <a:spcBef>
                <a:spcPts val="0"/>
              </a:spcBef>
              <a:spcAft>
                <a:spcPts val="0"/>
              </a:spcAft>
              <a:buClr>
                <a:schemeClr val="dk1"/>
              </a:buClr>
              <a:buSzPct val="100000"/>
              <a:buFont typeface="Calibri"/>
              <a:buNone/>
            </a:pPr>
            <a:r>
              <a:rPr lang="en-GB" sz="3000" b="1" noProof="0" dirty="0">
                <a:latin typeface="Cambria" panose="02040503050406030204" pitchFamily="18" charset="0"/>
                <a:ea typeface="Cambria" panose="02040503050406030204" pitchFamily="18" charset="0"/>
              </a:rPr>
              <a:t>DISPLACEMENT AND LAND GRABBING IN PLATEAU STATE, NIGERIA:</a:t>
            </a:r>
            <a:br>
              <a:rPr lang="en-GB" sz="3000" b="1" noProof="0" dirty="0">
                <a:latin typeface="Cambria" panose="02040503050406030204" pitchFamily="18" charset="0"/>
                <a:ea typeface="Cambria" panose="02040503050406030204" pitchFamily="18" charset="0"/>
              </a:rPr>
            </a:br>
            <a:r>
              <a:rPr lang="en-GB" sz="3000" b="1" noProof="0" dirty="0">
                <a:latin typeface="Cambria" panose="02040503050406030204" pitchFamily="18" charset="0"/>
                <a:ea typeface="Cambria" panose="02040503050406030204" pitchFamily="18" charset="0"/>
              </a:rPr>
              <a:t>The Impact of Crises on Internally Displaced Persons and the Urgency of</a:t>
            </a:r>
            <a:br>
              <a:rPr lang="en-GB" sz="3000" b="1" noProof="0" dirty="0">
                <a:latin typeface="Cambria" panose="02040503050406030204" pitchFamily="18" charset="0"/>
                <a:ea typeface="Cambria" panose="02040503050406030204" pitchFamily="18" charset="0"/>
              </a:rPr>
            </a:br>
            <a:r>
              <a:rPr lang="en-GB" sz="3000" b="1" noProof="0" dirty="0">
                <a:latin typeface="Cambria" panose="02040503050406030204" pitchFamily="18" charset="0"/>
                <a:ea typeface="Cambria" panose="02040503050406030204" pitchFamily="18" charset="0"/>
              </a:rPr>
              <a:t>Land Justice</a:t>
            </a:r>
          </a:p>
        </p:txBody>
      </p:sp>
      <p:pic>
        <p:nvPicPr>
          <p:cNvPr id="85" name="Google Shape;85;p13"/>
          <p:cNvPicPr preferRelativeResize="0"/>
          <p:nvPr/>
        </p:nvPicPr>
        <p:blipFill rotWithShape="1">
          <a:blip r:embed="rId3">
            <a:alphaModFix/>
          </a:blip>
          <a:srcRect/>
          <a:stretch/>
        </p:blipFill>
        <p:spPr>
          <a:xfrm>
            <a:off x="9581205" y="2023741"/>
            <a:ext cx="2326005" cy="1009650"/>
          </a:xfrm>
          <a:prstGeom prst="rect">
            <a:avLst/>
          </a:prstGeom>
          <a:noFill/>
          <a:ln>
            <a:noFill/>
          </a:ln>
        </p:spPr>
      </p:pic>
      <p:pic>
        <p:nvPicPr>
          <p:cNvPr id="86" name="Google Shape;86;p13"/>
          <p:cNvPicPr preferRelativeResize="0"/>
          <p:nvPr/>
        </p:nvPicPr>
        <p:blipFill rotWithShape="1">
          <a:blip r:embed="rId4">
            <a:alphaModFix/>
          </a:blip>
          <a:srcRect/>
          <a:stretch/>
        </p:blipFill>
        <p:spPr>
          <a:xfrm>
            <a:off x="0" y="-6064"/>
            <a:ext cx="12192000" cy="1406203"/>
          </a:xfrm>
          <a:prstGeom prst="rect">
            <a:avLst/>
          </a:prstGeom>
          <a:noFill/>
          <a:ln>
            <a:noFill/>
          </a:ln>
        </p:spPr>
      </p:pic>
      <p:pic>
        <p:nvPicPr>
          <p:cNvPr id="87" name="Google Shape;87;p13"/>
          <p:cNvPicPr preferRelativeResize="0"/>
          <p:nvPr/>
        </p:nvPicPr>
        <p:blipFill rotWithShape="1">
          <a:blip r:embed="rId5">
            <a:alphaModFix/>
          </a:blip>
          <a:srcRect/>
          <a:stretch/>
        </p:blipFill>
        <p:spPr>
          <a:xfrm>
            <a:off x="561807" y="5780209"/>
            <a:ext cx="2599545" cy="921629"/>
          </a:xfrm>
          <a:prstGeom prst="rect">
            <a:avLst/>
          </a:prstGeom>
          <a:noFill/>
          <a:ln>
            <a:noFill/>
          </a:ln>
        </p:spPr>
      </p:pic>
      <p:pic>
        <p:nvPicPr>
          <p:cNvPr id="88" name="Google Shape;88;p13"/>
          <p:cNvPicPr preferRelativeResize="0"/>
          <p:nvPr/>
        </p:nvPicPr>
        <p:blipFill rotWithShape="1">
          <a:blip r:embed="rId6">
            <a:alphaModFix/>
          </a:blip>
          <a:srcRect/>
          <a:stretch/>
        </p:blipFill>
        <p:spPr>
          <a:xfrm>
            <a:off x="9327683" y="5780209"/>
            <a:ext cx="2833048" cy="1009650"/>
          </a:xfrm>
          <a:prstGeom prst="rect">
            <a:avLst/>
          </a:prstGeom>
          <a:noFill/>
          <a:ln>
            <a:noFill/>
          </a:ln>
        </p:spPr>
      </p:pic>
      <p:pic>
        <p:nvPicPr>
          <p:cNvPr id="89" name="Google Shape;89;p13"/>
          <p:cNvPicPr preferRelativeResize="0"/>
          <p:nvPr/>
        </p:nvPicPr>
        <p:blipFill rotWithShape="1">
          <a:blip r:embed="rId7">
            <a:alphaModFix/>
          </a:blip>
          <a:srcRect/>
          <a:stretch/>
        </p:blipFill>
        <p:spPr>
          <a:xfrm>
            <a:off x="4291210" y="5736198"/>
            <a:ext cx="3906614" cy="1009650"/>
          </a:xfrm>
          <a:prstGeom prst="rect">
            <a:avLst/>
          </a:prstGeom>
          <a:noFill/>
          <a:ln>
            <a:noFill/>
          </a:ln>
        </p:spPr>
      </p:pic>
      <p:pic>
        <p:nvPicPr>
          <p:cNvPr id="90" name="Google Shape;90;p13"/>
          <p:cNvPicPr preferRelativeResize="0"/>
          <p:nvPr/>
        </p:nvPicPr>
        <p:blipFill rotWithShape="1">
          <a:blip r:embed="rId8">
            <a:alphaModFix/>
          </a:blip>
          <a:srcRect/>
          <a:stretch/>
        </p:blipFill>
        <p:spPr>
          <a:xfrm>
            <a:off x="284790" y="1626498"/>
            <a:ext cx="1954767" cy="1650463"/>
          </a:xfrm>
          <a:prstGeom prst="rect">
            <a:avLst/>
          </a:prstGeom>
          <a:noFill/>
          <a:ln>
            <a:noFill/>
          </a:ln>
        </p:spPr>
      </p:pic>
      <p:sp>
        <p:nvSpPr>
          <p:cNvPr id="2" name="Google Shape;84;p13">
            <a:extLst>
              <a:ext uri="{FF2B5EF4-FFF2-40B4-BE49-F238E27FC236}">
                <a16:creationId xmlns:a16="http://schemas.microsoft.com/office/drawing/2014/main" id="{58E91C29-699B-FE78-BD33-55C5917D4F0F}"/>
              </a:ext>
            </a:extLst>
          </p:cNvPr>
          <p:cNvSpPr txBox="1">
            <a:spLocks/>
          </p:cNvSpPr>
          <p:nvPr/>
        </p:nvSpPr>
        <p:spPr>
          <a:xfrm>
            <a:off x="437866" y="4602852"/>
            <a:ext cx="4793701" cy="1177357"/>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buSzPct val="100000"/>
            </a:pPr>
            <a:r>
              <a:rPr lang="en-GB" sz="2000" b="1" noProof="0" dirty="0">
                <a:latin typeface="Cambria" panose="02040503050406030204" pitchFamily="18" charset="0"/>
                <a:ea typeface="Cambria" panose="02040503050406030204" pitchFamily="18" charset="0"/>
              </a:rPr>
              <a:t>OLU-SILAS Rahila </a:t>
            </a:r>
            <a:r>
              <a:rPr lang="en-GB" sz="2000" b="1" noProof="0" dirty="0" err="1">
                <a:latin typeface="Cambria" panose="02040503050406030204" pitchFamily="18" charset="0"/>
                <a:ea typeface="Cambria" panose="02040503050406030204" pitchFamily="18" charset="0"/>
              </a:rPr>
              <a:t>Amosha</a:t>
            </a:r>
            <a:endParaRPr lang="en-GB" sz="2000" b="1" noProof="0" dirty="0">
              <a:latin typeface="Cambria" panose="02040503050406030204" pitchFamily="18" charset="0"/>
              <a:ea typeface="Cambria" panose="02040503050406030204" pitchFamily="18" charset="0"/>
            </a:endParaRPr>
          </a:p>
          <a:p>
            <a:pPr algn="l">
              <a:buSzPct val="100000"/>
            </a:pPr>
            <a:r>
              <a:rPr lang="en-GB" sz="2000" b="1" noProof="0" dirty="0">
                <a:latin typeface="Cambria" panose="02040503050406030204" pitchFamily="18" charset="0"/>
                <a:ea typeface="Cambria" panose="02040503050406030204" pitchFamily="18" charset="0"/>
              </a:rPr>
              <a:t>Plateau State Internal Revenue Service,</a:t>
            </a:r>
          </a:p>
          <a:p>
            <a:pPr algn="l">
              <a:buSzPct val="100000"/>
            </a:pPr>
            <a:r>
              <a:rPr lang="en-GB" sz="2000" b="1" noProof="0" dirty="0">
                <a:latin typeface="Cambria" panose="02040503050406030204" pitchFamily="18" charset="0"/>
                <a:ea typeface="Cambria" panose="02040503050406030204" pitchFamily="18" charset="0"/>
              </a:rPr>
              <a:t>Jos, Plateau State, Nigeria</a:t>
            </a:r>
          </a:p>
          <a:p>
            <a:pPr algn="l">
              <a:buSzPct val="100000"/>
            </a:pPr>
            <a:endParaRPr lang="en-GB" sz="2000" b="1" noProof="0" dirty="0">
              <a:latin typeface="Cambria" panose="02040503050406030204" pitchFamily="18" charset="0"/>
              <a:ea typeface="Cambria" panose="02040503050406030204" pitchFamily="18" charset="0"/>
            </a:endParaRPr>
          </a:p>
        </p:txBody>
      </p:sp>
      <p:sp>
        <p:nvSpPr>
          <p:cNvPr id="3" name="Google Shape;84;p13">
            <a:extLst>
              <a:ext uri="{FF2B5EF4-FFF2-40B4-BE49-F238E27FC236}">
                <a16:creationId xmlns:a16="http://schemas.microsoft.com/office/drawing/2014/main" id="{E8662EAC-731B-C046-73F0-23CD547116AA}"/>
              </a:ext>
            </a:extLst>
          </p:cNvPr>
          <p:cNvSpPr txBox="1">
            <a:spLocks/>
          </p:cNvSpPr>
          <p:nvPr/>
        </p:nvSpPr>
        <p:spPr>
          <a:xfrm>
            <a:off x="8584501" y="4602851"/>
            <a:ext cx="3316509" cy="1177357"/>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buSzPct val="100000"/>
            </a:pPr>
            <a:r>
              <a:rPr lang="en-GB" sz="2000" b="1" noProof="0" dirty="0">
                <a:latin typeface="Cambria" panose="02040503050406030204" pitchFamily="18" charset="0"/>
                <a:ea typeface="Cambria" panose="02040503050406030204" pitchFamily="18" charset="0"/>
              </a:rPr>
              <a:t>SILAS Olugbenga Akindele</a:t>
            </a:r>
          </a:p>
          <a:p>
            <a:pPr algn="l">
              <a:buSzPct val="100000"/>
            </a:pPr>
            <a:r>
              <a:rPr lang="en-GB" sz="2000" b="1" noProof="0" dirty="0">
                <a:latin typeface="Cambria" panose="02040503050406030204" pitchFamily="18" charset="0"/>
                <a:ea typeface="Cambria" panose="02040503050406030204" pitchFamily="18" charset="0"/>
              </a:rPr>
              <a:t>University of Jos,</a:t>
            </a:r>
          </a:p>
          <a:p>
            <a:pPr algn="l">
              <a:buSzPct val="100000"/>
            </a:pPr>
            <a:r>
              <a:rPr lang="en-GB" sz="2000" b="1" noProof="0" dirty="0">
                <a:latin typeface="Cambria" panose="02040503050406030204" pitchFamily="18" charset="0"/>
                <a:ea typeface="Cambria" panose="02040503050406030204" pitchFamily="18" charset="0"/>
              </a:rPr>
              <a:t>Jos, Plateau State, Nigeria</a:t>
            </a:r>
          </a:p>
          <a:p>
            <a:pPr algn="l">
              <a:buSzPct val="100000"/>
            </a:pPr>
            <a:endParaRPr lang="en-GB" sz="2000" b="1" noProof="0" dirty="0">
              <a:latin typeface="Cambria" panose="02040503050406030204" pitchFamily="18" charset="0"/>
              <a:ea typeface="Cambria" panose="02040503050406030204" pitchFamily="18" charset="0"/>
            </a:endParaRPr>
          </a:p>
        </p:txBody>
      </p:sp>
    </p:spTree>
  </p:cSld>
  <p:clrMapOvr>
    <a:masterClrMapping/>
  </p:clrMapOvr>
  <p:transition spd="slow">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4">
          <a:extLst>
            <a:ext uri="{FF2B5EF4-FFF2-40B4-BE49-F238E27FC236}">
              <a16:creationId xmlns:a16="http://schemas.microsoft.com/office/drawing/2014/main" id="{69707BC2-67C4-291F-0218-7D2CDED7B83E}"/>
            </a:ext>
          </a:extLst>
        </p:cNvPr>
        <p:cNvGrpSpPr/>
        <p:nvPr/>
      </p:nvGrpSpPr>
      <p:grpSpPr>
        <a:xfrm>
          <a:off x="0" y="0"/>
          <a:ext cx="0" cy="0"/>
          <a:chOff x="0" y="0"/>
          <a:chExt cx="0" cy="0"/>
        </a:xfrm>
      </p:grpSpPr>
      <p:pic>
        <p:nvPicPr>
          <p:cNvPr id="95" name="Google Shape;95;p14">
            <a:extLst>
              <a:ext uri="{FF2B5EF4-FFF2-40B4-BE49-F238E27FC236}">
                <a16:creationId xmlns:a16="http://schemas.microsoft.com/office/drawing/2014/main" id="{429B83D0-FB8D-D12B-BD87-70BA3783865F}"/>
              </a:ext>
            </a:extLst>
          </p:cNvPr>
          <p:cNvPicPr preferRelativeResize="0"/>
          <p:nvPr/>
        </p:nvPicPr>
        <p:blipFill rotWithShape="1">
          <a:blip r:embed="rId3">
            <a:alphaModFix/>
          </a:blip>
          <a:srcRect/>
          <a:stretch/>
        </p:blipFill>
        <p:spPr>
          <a:xfrm>
            <a:off x="0" y="-6064"/>
            <a:ext cx="12192000" cy="1406203"/>
          </a:xfrm>
          <a:prstGeom prst="rect">
            <a:avLst/>
          </a:prstGeom>
          <a:noFill/>
          <a:ln>
            <a:noFill/>
          </a:ln>
        </p:spPr>
      </p:pic>
      <p:sp>
        <p:nvSpPr>
          <p:cNvPr id="8" name="Title 7">
            <a:extLst>
              <a:ext uri="{FF2B5EF4-FFF2-40B4-BE49-F238E27FC236}">
                <a16:creationId xmlns:a16="http://schemas.microsoft.com/office/drawing/2014/main" id="{D782371F-8457-7EEC-144C-837FFDE9278D}"/>
              </a:ext>
            </a:extLst>
          </p:cNvPr>
          <p:cNvSpPr>
            <a:spLocks noGrp="1"/>
          </p:cNvSpPr>
          <p:nvPr>
            <p:ph type="title"/>
          </p:nvPr>
        </p:nvSpPr>
        <p:spPr>
          <a:xfrm>
            <a:off x="839788" y="196850"/>
            <a:ext cx="10728324" cy="808989"/>
          </a:xfrm>
        </p:spPr>
        <p:txBody>
          <a:bodyPr>
            <a:normAutofit/>
          </a:bodyPr>
          <a:lstStyle/>
          <a:p>
            <a:pPr algn="ctr"/>
            <a:r>
              <a:rPr lang="en-GB" sz="3600" b="1" noProof="0" dirty="0">
                <a:solidFill>
                  <a:schemeClr val="bg1"/>
                </a:solidFill>
                <a:latin typeface="+mj-lt"/>
              </a:rPr>
              <a:t>PLATEAU STATE, NIGERIA</a:t>
            </a:r>
          </a:p>
        </p:txBody>
      </p:sp>
      <p:pic>
        <p:nvPicPr>
          <p:cNvPr id="11" name="Picture Placeholder 10">
            <a:extLst>
              <a:ext uri="{FF2B5EF4-FFF2-40B4-BE49-F238E27FC236}">
                <a16:creationId xmlns:a16="http://schemas.microsoft.com/office/drawing/2014/main" id="{BA08F638-A45F-D6CE-D03C-75D53AD38BD8}"/>
              </a:ext>
            </a:extLst>
          </p:cNvPr>
          <p:cNvPicPr>
            <a:picLocks noGrp="1" noChangeAspect="1"/>
          </p:cNvPicPr>
          <p:nvPr>
            <p:ph type="pic" idx="2"/>
          </p:nvPr>
        </p:nvPicPr>
        <p:blipFill>
          <a:blip r:embed="rId4"/>
          <a:srcRect l="1924" t="967" r="484" b="1498"/>
          <a:stretch>
            <a:fillRect/>
          </a:stretch>
        </p:blipFill>
        <p:spPr>
          <a:xfrm>
            <a:off x="7318477" y="1603053"/>
            <a:ext cx="4768644" cy="5018932"/>
          </a:xfrm>
        </p:spPr>
      </p:pic>
      <p:graphicFrame>
        <p:nvGraphicFramePr>
          <p:cNvPr id="13" name="Diagram 12">
            <a:extLst>
              <a:ext uri="{FF2B5EF4-FFF2-40B4-BE49-F238E27FC236}">
                <a16:creationId xmlns:a16="http://schemas.microsoft.com/office/drawing/2014/main" id="{11D7D3B5-D5F2-23F3-61B4-93FF9D780D18}"/>
              </a:ext>
            </a:extLst>
          </p:cNvPr>
          <p:cNvGraphicFramePr/>
          <p:nvPr>
            <p:extLst>
              <p:ext uri="{D42A27DB-BD31-4B8C-83A1-F6EECF244321}">
                <p14:modId xmlns:p14="http://schemas.microsoft.com/office/powerpoint/2010/main" val="1110222154"/>
              </p:ext>
            </p:extLst>
          </p:nvPr>
        </p:nvGraphicFramePr>
        <p:xfrm>
          <a:off x="104879" y="1603053"/>
          <a:ext cx="7079226" cy="501893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445844800"/>
      </p:ext>
    </p:extLst>
  </p:cSld>
  <p:clrMapOvr>
    <a:masterClrMapping/>
  </p:clrMapOvr>
  <p:transition spd="slow">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4">
          <a:extLst>
            <a:ext uri="{FF2B5EF4-FFF2-40B4-BE49-F238E27FC236}">
              <a16:creationId xmlns:a16="http://schemas.microsoft.com/office/drawing/2014/main" id="{72877604-A0A3-D6C3-029D-655878D4D98D}"/>
            </a:ext>
          </a:extLst>
        </p:cNvPr>
        <p:cNvGrpSpPr/>
        <p:nvPr/>
      </p:nvGrpSpPr>
      <p:grpSpPr>
        <a:xfrm>
          <a:off x="0" y="0"/>
          <a:ext cx="0" cy="0"/>
          <a:chOff x="0" y="0"/>
          <a:chExt cx="0" cy="0"/>
        </a:xfrm>
      </p:grpSpPr>
      <p:pic>
        <p:nvPicPr>
          <p:cNvPr id="11" name="Picture Placeholder 10">
            <a:extLst>
              <a:ext uri="{FF2B5EF4-FFF2-40B4-BE49-F238E27FC236}">
                <a16:creationId xmlns:a16="http://schemas.microsoft.com/office/drawing/2014/main" id="{6BCAA90B-D84D-3857-BE9C-B7680BF8D36E}"/>
              </a:ext>
            </a:extLst>
          </p:cNvPr>
          <p:cNvPicPr>
            <a:picLocks noGrp="1" noChangeAspect="1"/>
          </p:cNvPicPr>
          <p:nvPr>
            <p:ph type="pic" idx="2"/>
          </p:nvPr>
        </p:nvPicPr>
        <p:blipFill>
          <a:blip r:embed="rId3"/>
          <a:srcRect l="3" t="-654" r="8501" b="2354"/>
          <a:stretch>
            <a:fillRect/>
          </a:stretch>
        </p:blipFill>
        <p:spPr>
          <a:xfrm>
            <a:off x="105466" y="1416002"/>
            <a:ext cx="8543859" cy="5441998"/>
          </a:xfrm>
        </p:spPr>
      </p:pic>
      <p:pic>
        <p:nvPicPr>
          <p:cNvPr id="95" name="Google Shape;95;p14">
            <a:extLst>
              <a:ext uri="{FF2B5EF4-FFF2-40B4-BE49-F238E27FC236}">
                <a16:creationId xmlns:a16="http://schemas.microsoft.com/office/drawing/2014/main" id="{1C72CD2A-B117-878E-3799-80180E6D6F1B}"/>
              </a:ext>
            </a:extLst>
          </p:cNvPr>
          <p:cNvPicPr preferRelativeResize="0"/>
          <p:nvPr/>
        </p:nvPicPr>
        <p:blipFill rotWithShape="1">
          <a:blip r:embed="rId4">
            <a:alphaModFix/>
          </a:blip>
          <a:srcRect/>
          <a:stretch/>
        </p:blipFill>
        <p:spPr>
          <a:xfrm>
            <a:off x="0" y="-6064"/>
            <a:ext cx="12192000" cy="1406203"/>
          </a:xfrm>
          <a:prstGeom prst="rect">
            <a:avLst/>
          </a:prstGeom>
          <a:noFill/>
          <a:ln>
            <a:noFill/>
          </a:ln>
        </p:spPr>
      </p:pic>
      <p:sp>
        <p:nvSpPr>
          <p:cNvPr id="8" name="Title 7">
            <a:extLst>
              <a:ext uri="{FF2B5EF4-FFF2-40B4-BE49-F238E27FC236}">
                <a16:creationId xmlns:a16="http://schemas.microsoft.com/office/drawing/2014/main" id="{0A4A31F1-4489-AC75-C7D0-416795D8968E}"/>
              </a:ext>
            </a:extLst>
          </p:cNvPr>
          <p:cNvSpPr>
            <a:spLocks noGrp="1"/>
          </p:cNvSpPr>
          <p:nvPr>
            <p:ph type="title"/>
          </p:nvPr>
        </p:nvSpPr>
        <p:spPr>
          <a:xfrm>
            <a:off x="105466" y="345858"/>
            <a:ext cx="11981067" cy="702357"/>
          </a:xfrm>
        </p:spPr>
        <p:txBody>
          <a:bodyPr>
            <a:normAutofit fontScale="90000"/>
          </a:bodyPr>
          <a:lstStyle/>
          <a:p>
            <a:pPr algn="ctr"/>
            <a:r>
              <a:rPr lang="en-GB" sz="3600" b="1" noProof="0" dirty="0">
                <a:solidFill>
                  <a:schemeClr val="bg1"/>
                </a:solidFill>
                <a:latin typeface="+mj-lt"/>
              </a:rPr>
              <a:t>STUDY AREA: EPICENTRES OF VIOLENCE AND DISPLACEMENTS</a:t>
            </a:r>
          </a:p>
        </p:txBody>
      </p:sp>
      <p:sp>
        <p:nvSpPr>
          <p:cNvPr id="5" name="Oval 4">
            <a:extLst>
              <a:ext uri="{FF2B5EF4-FFF2-40B4-BE49-F238E27FC236}">
                <a16:creationId xmlns:a16="http://schemas.microsoft.com/office/drawing/2014/main" id="{CA2DC9F0-56AA-5D4A-645D-3150B05591DE}"/>
              </a:ext>
            </a:extLst>
          </p:cNvPr>
          <p:cNvSpPr/>
          <p:nvPr/>
        </p:nvSpPr>
        <p:spPr>
          <a:xfrm>
            <a:off x="509665" y="2233534"/>
            <a:ext cx="2473377" cy="3013023"/>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6" name="Oval 5">
            <a:extLst>
              <a:ext uri="{FF2B5EF4-FFF2-40B4-BE49-F238E27FC236}">
                <a16:creationId xmlns:a16="http://schemas.microsoft.com/office/drawing/2014/main" id="{CE20C639-95F9-79D3-FA7E-77954157BEF8}"/>
              </a:ext>
            </a:extLst>
          </p:cNvPr>
          <p:cNvSpPr/>
          <p:nvPr/>
        </p:nvSpPr>
        <p:spPr>
          <a:xfrm>
            <a:off x="5156616" y="2233534"/>
            <a:ext cx="2698230" cy="1195465"/>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graphicFrame>
        <p:nvGraphicFramePr>
          <p:cNvPr id="9" name="Diagram 8">
            <a:extLst>
              <a:ext uri="{FF2B5EF4-FFF2-40B4-BE49-F238E27FC236}">
                <a16:creationId xmlns:a16="http://schemas.microsoft.com/office/drawing/2014/main" id="{944C1CB9-6A3B-12B2-8211-0EA2DD1B3AF6}"/>
              </a:ext>
            </a:extLst>
          </p:cNvPr>
          <p:cNvGraphicFramePr/>
          <p:nvPr>
            <p:extLst>
              <p:ext uri="{D42A27DB-BD31-4B8C-83A1-F6EECF244321}">
                <p14:modId xmlns:p14="http://schemas.microsoft.com/office/powerpoint/2010/main" val="4005059481"/>
              </p:ext>
            </p:extLst>
          </p:nvPr>
        </p:nvGraphicFramePr>
        <p:xfrm>
          <a:off x="8064708" y="1416002"/>
          <a:ext cx="4801312" cy="532957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967793945"/>
      </p:ext>
    </p:extLst>
  </p:cSld>
  <p:clrMapOvr>
    <a:masterClrMapping/>
  </p:clrMapOvr>
  <p:transition spd="slow">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4">
          <a:extLst>
            <a:ext uri="{FF2B5EF4-FFF2-40B4-BE49-F238E27FC236}">
              <a16:creationId xmlns:a16="http://schemas.microsoft.com/office/drawing/2014/main" id="{906531EB-CBF2-FD60-5430-C0C6CB47965E}"/>
            </a:ext>
          </a:extLst>
        </p:cNvPr>
        <p:cNvGrpSpPr/>
        <p:nvPr/>
      </p:nvGrpSpPr>
      <p:grpSpPr>
        <a:xfrm>
          <a:off x="0" y="0"/>
          <a:ext cx="0" cy="0"/>
          <a:chOff x="0" y="0"/>
          <a:chExt cx="0" cy="0"/>
        </a:xfrm>
      </p:grpSpPr>
      <p:pic>
        <p:nvPicPr>
          <p:cNvPr id="95" name="Google Shape;95;p14">
            <a:extLst>
              <a:ext uri="{FF2B5EF4-FFF2-40B4-BE49-F238E27FC236}">
                <a16:creationId xmlns:a16="http://schemas.microsoft.com/office/drawing/2014/main" id="{B6FF3D12-AAE9-CAAD-F6A8-6FD615CD7287}"/>
              </a:ext>
            </a:extLst>
          </p:cNvPr>
          <p:cNvPicPr preferRelativeResize="0"/>
          <p:nvPr/>
        </p:nvPicPr>
        <p:blipFill rotWithShape="1">
          <a:blip r:embed="rId3">
            <a:alphaModFix/>
          </a:blip>
          <a:srcRect/>
          <a:stretch/>
        </p:blipFill>
        <p:spPr>
          <a:xfrm>
            <a:off x="0" y="-6064"/>
            <a:ext cx="12192000" cy="1406203"/>
          </a:xfrm>
          <a:prstGeom prst="rect">
            <a:avLst/>
          </a:prstGeom>
          <a:noFill/>
          <a:ln>
            <a:noFill/>
          </a:ln>
        </p:spPr>
      </p:pic>
      <p:sp>
        <p:nvSpPr>
          <p:cNvPr id="8" name="Title 7">
            <a:extLst>
              <a:ext uri="{FF2B5EF4-FFF2-40B4-BE49-F238E27FC236}">
                <a16:creationId xmlns:a16="http://schemas.microsoft.com/office/drawing/2014/main" id="{D1AD93B1-1E9C-3E6B-712F-8162870BBD17}"/>
              </a:ext>
            </a:extLst>
          </p:cNvPr>
          <p:cNvSpPr>
            <a:spLocks noGrp="1"/>
          </p:cNvSpPr>
          <p:nvPr>
            <p:ph type="title"/>
          </p:nvPr>
        </p:nvSpPr>
        <p:spPr>
          <a:xfrm>
            <a:off x="839788" y="196850"/>
            <a:ext cx="10728324" cy="808989"/>
          </a:xfrm>
        </p:spPr>
        <p:txBody>
          <a:bodyPr>
            <a:normAutofit/>
          </a:bodyPr>
          <a:lstStyle/>
          <a:p>
            <a:pPr algn="ctr"/>
            <a:r>
              <a:rPr lang="en-GB" sz="3600" b="1" noProof="0" dirty="0">
                <a:solidFill>
                  <a:schemeClr val="bg1"/>
                </a:solidFill>
                <a:latin typeface="+mj-lt"/>
              </a:rPr>
              <a:t>METHODOLOGY</a:t>
            </a:r>
          </a:p>
        </p:txBody>
      </p:sp>
      <p:graphicFrame>
        <p:nvGraphicFramePr>
          <p:cNvPr id="4" name="Diagram 3">
            <a:extLst>
              <a:ext uri="{FF2B5EF4-FFF2-40B4-BE49-F238E27FC236}">
                <a16:creationId xmlns:a16="http://schemas.microsoft.com/office/drawing/2014/main" id="{C1460D17-F87A-F491-7E2B-BEF80F40079E}"/>
              </a:ext>
            </a:extLst>
          </p:cNvPr>
          <p:cNvGraphicFramePr/>
          <p:nvPr>
            <p:extLst>
              <p:ext uri="{D42A27DB-BD31-4B8C-83A1-F6EECF244321}">
                <p14:modId xmlns:p14="http://schemas.microsoft.com/office/powerpoint/2010/main" val="287739241"/>
              </p:ext>
            </p:extLst>
          </p:nvPr>
        </p:nvGraphicFramePr>
        <p:xfrm>
          <a:off x="128250" y="1564136"/>
          <a:ext cx="5967750" cy="509701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7" name="Chart 6">
            <a:extLst>
              <a:ext uri="{FF2B5EF4-FFF2-40B4-BE49-F238E27FC236}">
                <a16:creationId xmlns:a16="http://schemas.microsoft.com/office/drawing/2014/main" id="{1E890DBE-41F6-4DB5-7941-E3C6224F4067}"/>
              </a:ext>
            </a:extLst>
          </p:cNvPr>
          <p:cNvGraphicFramePr/>
          <p:nvPr>
            <p:extLst>
              <p:ext uri="{D42A27DB-BD31-4B8C-83A1-F6EECF244321}">
                <p14:modId xmlns:p14="http://schemas.microsoft.com/office/powerpoint/2010/main" val="317033997"/>
              </p:ext>
            </p:extLst>
          </p:nvPr>
        </p:nvGraphicFramePr>
        <p:xfrm>
          <a:off x="6096000" y="1603053"/>
          <a:ext cx="5636294" cy="5097014"/>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305513628"/>
      </p:ext>
    </p:extLst>
  </p:cSld>
  <p:clrMapOvr>
    <a:masterClrMapping/>
  </p:clrMapOvr>
  <p:transition spd="slow">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4">
          <a:extLst>
            <a:ext uri="{FF2B5EF4-FFF2-40B4-BE49-F238E27FC236}">
              <a16:creationId xmlns:a16="http://schemas.microsoft.com/office/drawing/2014/main" id="{366917E4-D8F6-DF44-C594-A3997B4C9AAA}"/>
            </a:ext>
          </a:extLst>
        </p:cNvPr>
        <p:cNvGrpSpPr/>
        <p:nvPr/>
      </p:nvGrpSpPr>
      <p:grpSpPr>
        <a:xfrm>
          <a:off x="0" y="0"/>
          <a:ext cx="0" cy="0"/>
          <a:chOff x="0" y="0"/>
          <a:chExt cx="0" cy="0"/>
        </a:xfrm>
      </p:grpSpPr>
      <p:pic>
        <p:nvPicPr>
          <p:cNvPr id="95" name="Google Shape;95;p14">
            <a:extLst>
              <a:ext uri="{FF2B5EF4-FFF2-40B4-BE49-F238E27FC236}">
                <a16:creationId xmlns:a16="http://schemas.microsoft.com/office/drawing/2014/main" id="{4603ACEA-E728-4C7A-BC9D-173277853738}"/>
              </a:ext>
            </a:extLst>
          </p:cNvPr>
          <p:cNvPicPr preferRelativeResize="0"/>
          <p:nvPr/>
        </p:nvPicPr>
        <p:blipFill rotWithShape="1">
          <a:blip r:embed="rId3">
            <a:alphaModFix/>
          </a:blip>
          <a:srcRect/>
          <a:stretch/>
        </p:blipFill>
        <p:spPr>
          <a:xfrm>
            <a:off x="0" y="-6064"/>
            <a:ext cx="12192000" cy="1406203"/>
          </a:xfrm>
          <a:prstGeom prst="rect">
            <a:avLst/>
          </a:prstGeom>
          <a:noFill/>
          <a:ln>
            <a:noFill/>
          </a:ln>
        </p:spPr>
      </p:pic>
      <p:sp>
        <p:nvSpPr>
          <p:cNvPr id="8" name="Title 7">
            <a:extLst>
              <a:ext uri="{FF2B5EF4-FFF2-40B4-BE49-F238E27FC236}">
                <a16:creationId xmlns:a16="http://schemas.microsoft.com/office/drawing/2014/main" id="{BA33EFF6-4256-04ED-42DB-52D215D23C2A}"/>
              </a:ext>
            </a:extLst>
          </p:cNvPr>
          <p:cNvSpPr>
            <a:spLocks noGrp="1"/>
          </p:cNvSpPr>
          <p:nvPr>
            <p:ph type="title"/>
          </p:nvPr>
        </p:nvSpPr>
        <p:spPr>
          <a:xfrm>
            <a:off x="839788" y="196850"/>
            <a:ext cx="10728324" cy="808989"/>
          </a:xfrm>
        </p:spPr>
        <p:txBody>
          <a:bodyPr>
            <a:normAutofit/>
          </a:bodyPr>
          <a:lstStyle/>
          <a:p>
            <a:pPr algn="ctr"/>
            <a:r>
              <a:rPr lang="en-GB" sz="3600" b="1" noProof="0" dirty="0">
                <a:solidFill>
                  <a:schemeClr val="bg1"/>
                </a:solidFill>
                <a:latin typeface="+mj-lt"/>
              </a:rPr>
              <a:t>RESULTS</a:t>
            </a:r>
          </a:p>
        </p:txBody>
      </p:sp>
      <p:graphicFrame>
        <p:nvGraphicFramePr>
          <p:cNvPr id="6" name="Diagram 5">
            <a:extLst>
              <a:ext uri="{FF2B5EF4-FFF2-40B4-BE49-F238E27FC236}">
                <a16:creationId xmlns:a16="http://schemas.microsoft.com/office/drawing/2014/main" id="{2167FB49-729F-B6A7-A431-0699151BA218}"/>
              </a:ext>
            </a:extLst>
          </p:cNvPr>
          <p:cNvGraphicFramePr/>
          <p:nvPr>
            <p:extLst>
              <p:ext uri="{D42A27DB-BD31-4B8C-83A1-F6EECF244321}">
                <p14:modId xmlns:p14="http://schemas.microsoft.com/office/powerpoint/2010/main" val="3190458362"/>
              </p:ext>
            </p:extLst>
          </p:nvPr>
        </p:nvGraphicFramePr>
        <p:xfrm>
          <a:off x="6365822" y="1265037"/>
          <a:ext cx="5656289" cy="55742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6" name="Chart 15">
            <a:extLst>
              <a:ext uri="{FF2B5EF4-FFF2-40B4-BE49-F238E27FC236}">
                <a16:creationId xmlns:a16="http://schemas.microsoft.com/office/drawing/2014/main" id="{AF3C471F-0035-8DD0-1BA8-F63452DAAAD1}"/>
              </a:ext>
            </a:extLst>
          </p:cNvPr>
          <p:cNvGraphicFramePr/>
          <p:nvPr>
            <p:extLst>
              <p:ext uri="{D42A27DB-BD31-4B8C-83A1-F6EECF244321}">
                <p14:modId xmlns:p14="http://schemas.microsoft.com/office/powerpoint/2010/main" val="3588816532"/>
              </p:ext>
            </p:extLst>
          </p:nvPr>
        </p:nvGraphicFramePr>
        <p:xfrm>
          <a:off x="169888" y="1603053"/>
          <a:ext cx="6195933" cy="505809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959791777"/>
      </p:ext>
    </p:extLst>
  </p:cSld>
  <p:clrMapOvr>
    <a:masterClrMapping/>
  </p:clrMapOvr>
  <p:transition spd="slow">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4">
          <a:extLst>
            <a:ext uri="{FF2B5EF4-FFF2-40B4-BE49-F238E27FC236}">
              <a16:creationId xmlns:a16="http://schemas.microsoft.com/office/drawing/2014/main" id="{8481A862-3308-8C10-45F3-75030D22E671}"/>
            </a:ext>
          </a:extLst>
        </p:cNvPr>
        <p:cNvGrpSpPr/>
        <p:nvPr/>
      </p:nvGrpSpPr>
      <p:grpSpPr>
        <a:xfrm>
          <a:off x="0" y="0"/>
          <a:ext cx="0" cy="0"/>
          <a:chOff x="0" y="0"/>
          <a:chExt cx="0" cy="0"/>
        </a:xfrm>
      </p:grpSpPr>
      <p:pic>
        <p:nvPicPr>
          <p:cNvPr id="95" name="Google Shape;95;p14">
            <a:extLst>
              <a:ext uri="{FF2B5EF4-FFF2-40B4-BE49-F238E27FC236}">
                <a16:creationId xmlns:a16="http://schemas.microsoft.com/office/drawing/2014/main" id="{7491E260-1214-7C89-6A02-5DA454C327BD}"/>
              </a:ext>
            </a:extLst>
          </p:cNvPr>
          <p:cNvPicPr preferRelativeResize="0"/>
          <p:nvPr/>
        </p:nvPicPr>
        <p:blipFill rotWithShape="1">
          <a:blip r:embed="rId3">
            <a:alphaModFix/>
          </a:blip>
          <a:srcRect/>
          <a:stretch/>
        </p:blipFill>
        <p:spPr>
          <a:xfrm>
            <a:off x="0" y="-6064"/>
            <a:ext cx="12192000" cy="1406203"/>
          </a:xfrm>
          <a:prstGeom prst="rect">
            <a:avLst/>
          </a:prstGeom>
          <a:noFill/>
          <a:ln>
            <a:noFill/>
          </a:ln>
        </p:spPr>
      </p:pic>
      <p:sp>
        <p:nvSpPr>
          <p:cNvPr id="8" name="Title 7">
            <a:extLst>
              <a:ext uri="{FF2B5EF4-FFF2-40B4-BE49-F238E27FC236}">
                <a16:creationId xmlns:a16="http://schemas.microsoft.com/office/drawing/2014/main" id="{2FCED637-216F-F74E-9755-58147AEF5A41}"/>
              </a:ext>
            </a:extLst>
          </p:cNvPr>
          <p:cNvSpPr>
            <a:spLocks noGrp="1"/>
          </p:cNvSpPr>
          <p:nvPr>
            <p:ph type="title"/>
          </p:nvPr>
        </p:nvSpPr>
        <p:spPr>
          <a:xfrm>
            <a:off x="839788" y="196850"/>
            <a:ext cx="10728324" cy="808989"/>
          </a:xfrm>
        </p:spPr>
        <p:txBody>
          <a:bodyPr>
            <a:normAutofit fontScale="90000"/>
          </a:bodyPr>
          <a:lstStyle/>
          <a:p>
            <a:pPr algn="ctr"/>
            <a:r>
              <a:rPr lang="en-GB" sz="3600" b="1" noProof="0" dirty="0">
                <a:solidFill>
                  <a:schemeClr val="bg1"/>
                </a:solidFill>
                <a:latin typeface="+mj-lt"/>
              </a:rPr>
              <a:t>CULTURAL ERASURE: THE RENAMING OF COMMUNITIES</a:t>
            </a:r>
          </a:p>
        </p:txBody>
      </p:sp>
      <p:pic>
        <p:nvPicPr>
          <p:cNvPr id="10" name="Picture 9">
            <a:extLst>
              <a:ext uri="{FF2B5EF4-FFF2-40B4-BE49-F238E27FC236}">
                <a16:creationId xmlns:a16="http://schemas.microsoft.com/office/drawing/2014/main" id="{2CA0DD62-26C0-BD68-F2CA-4237ED792507}"/>
              </a:ext>
            </a:extLst>
          </p:cNvPr>
          <p:cNvPicPr>
            <a:picLocks noChangeAspect="1"/>
          </p:cNvPicPr>
          <p:nvPr/>
        </p:nvPicPr>
        <p:blipFill>
          <a:blip r:embed="rId4"/>
          <a:srcRect/>
          <a:stretch/>
        </p:blipFill>
        <p:spPr>
          <a:xfrm>
            <a:off x="-1" y="1394083"/>
            <a:ext cx="3642611" cy="5463916"/>
          </a:xfrm>
          <a:prstGeom prst="rect">
            <a:avLst/>
          </a:prstGeom>
        </p:spPr>
      </p:pic>
      <p:sp>
        <p:nvSpPr>
          <p:cNvPr id="14" name="TextBox 13">
            <a:extLst>
              <a:ext uri="{FF2B5EF4-FFF2-40B4-BE49-F238E27FC236}">
                <a16:creationId xmlns:a16="http://schemas.microsoft.com/office/drawing/2014/main" id="{0BDEE463-B1C6-9D0C-F8C5-C9DF337F21BA}"/>
              </a:ext>
            </a:extLst>
          </p:cNvPr>
          <p:cNvSpPr txBox="1"/>
          <p:nvPr/>
        </p:nvSpPr>
        <p:spPr>
          <a:xfrm>
            <a:off x="3747540" y="1394083"/>
            <a:ext cx="8324537" cy="923330"/>
          </a:xfrm>
          <a:prstGeom prst="rect">
            <a:avLst/>
          </a:prstGeom>
          <a:noFill/>
        </p:spPr>
        <p:txBody>
          <a:bodyPr wrap="square">
            <a:spAutoFit/>
          </a:bodyPr>
          <a:lstStyle/>
          <a:p>
            <a:r>
              <a:rPr lang="en-GB" sz="1800" noProof="0" dirty="0">
                <a:latin typeface="+mn-lt"/>
              </a:rPr>
              <a:t>A striking pattern is the renaming of occupied communities by invading groups—a deliberate act to reinforce territorial claims and erase indigenous identity. Approximately 25 communities were renamed.</a:t>
            </a:r>
          </a:p>
        </p:txBody>
      </p:sp>
      <p:graphicFrame>
        <p:nvGraphicFramePr>
          <p:cNvPr id="15" name="Diagram 14">
            <a:extLst>
              <a:ext uri="{FF2B5EF4-FFF2-40B4-BE49-F238E27FC236}">
                <a16:creationId xmlns:a16="http://schemas.microsoft.com/office/drawing/2014/main" id="{C4B5A6DD-7F4C-1E02-63FC-A2C031FC045A}"/>
              </a:ext>
            </a:extLst>
          </p:cNvPr>
          <p:cNvGraphicFramePr/>
          <p:nvPr>
            <p:extLst>
              <p:ext uri="{D42A27DB-BD31-4B8C-83A1-F6EECF244321}">
                <p14:modId xmlns:p14="http://schemas.microsoft.com/office/powerpoint/2010/main" val="652264968"/>
              </p:ext>
            </p:extLst>
          </p:nvPr>
        </p:nvGraphicFramePr>
        <p:xfrm>
          <a:off x="3702565" y="2308487"/>
          <a:ext cx="8369512" cy="448205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477249952"/>
      </p:ext>
    </p:extLst>
  </p:cSld>
  <p:clrMapOvr>
    <a:masterClrMapping/>
  </p:clrMapOvr>
  <p:transition spd="slow">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4">
          <a:extLst>
            <a:ext uri="{FF2B5EF4-FFF2-40B4-BE49-F238E27FC236}">
              <a16:creationId xmlns:a16="http://schemas.microsoft.com/office/drawing/2014/main" id="{EC8AC56A-144F-D43A-257C-242E103054B9}"/>
            </a:ext>
          </a:extLst>
        </p:cNvPr>
        <p:cNvGrpSpPr/>
        <p:nvPr/>
      </p:nvGrpSpPr>
      <p:grpSpPr>
        <a:xfrm>
          <a:off x="0" y="0"/>
          <a:ext cx="0" cy="0"/>
          <a:chOff x="0" y="0"/>
          <a:chExt cx="0" cy="0"/>
        </a:xfrm>
      </p:grpSpPr>
      <p:pic>
        <p:nvPicPr>
          <p:cNvPr id="95" name="Google Shape;95;p14">
            <a:extLst>
              <a:ext uri="{FF2B5EF4-FFF2-40B4-BE49-F238E27FC236}">
                <a16:creationId xmlns:a16="http://schemas.microsoft.com/office/drawing/2014/main" id="{D11BB29E-335B-2AB8-FAAD-68CE21682F8C}"/>
              </a:ext>
            </a:extLst>
          </p:cNvPr>
          <p:cNvPicPr preferRelativeResize="0"/>
          <p:nvPr/>
        </p:nvPicPr>
        <p:blipFill rotWithShape="1">
          <a:blip r:embed="rId3">
            <a:alphaModFix/>
          </a:blip>
          <a:srcRect/>
          <a:stretch/>
        </p:blipFill>
        <p:spPr>
          <a:xfrm>
            <a:off x="0" y="-6064"/>
            <a:ext cx="12192000" cy="1406203"/>
          </a:xfrm>
          <a:prstGeom prst="rect">
            <a:avLst/>
          </a:prstGeom>
          <a:noFill/>
          <a:ln>
            <a:noFill/>
          </a:ln>
        </p:spPr>
      </p:pic>
      <p:sp>
        <p:nvSpPr>
          <p:cNvPr id="8" name="Title 7">
            <a:extLst>
              <a:ext uri="{FF2B5EF4-FFF2-40B4-BE49-F238E27FC236}">
                <a16:creationId xmlns:a16="http://schemas.microsoft.com/office/drawing/2014/main" id="{CB7681E9-9D9E-C273-05DC-BE05CF47A63F}"/>
              </a:ext>
            </a:extLst>
          </p:cNvPr>
          <p:cNvSpPr>
            <a:spLocks noGrp="1"/>
          </p:cNvSpPr>
          <p:nvPr>
            <p:ph type="title"/>
          </p:nvPr>
        </p:nvSpPr>
        <p:spPr>
          <a:xfrm>
            <a:off x="839788" y="196850"/>
            <a:ext cx="10728324" cy="808989"/>
          </a:xfrm>
        </p:spPr>
        <p:txBody>
          <a:bodyPr>
            <a:normAutofit/>
          </a:bodyPr>
          <a:lstStyle/>
          <a:p>
            <a:pPr algn="ctr"/>
            <a:r>
              <a:rPr lang="en-GB" sz="3600" b="1" noProof="0" dirty="0">
                <a:solidFill>
                  <a:schemeClr val="bg1"/>
                </a:solidFill>
                <a:latin typeface="+mj-lt"/>
              </a:rPr>
              <a:t>THE MULTI-DIMENSIONAL IMPACT ON IDPs</a:t>
            </a:r>
          </a:p>
        </p:txBody>
      </p:sp>
      <p:sp>
        <p:nvSpPr>
          <p:cNvPr id="5" name="TextBox 4">
            <a:extLst>
              <a:ext uri="{FF2B5EF4-FFF2-40B4-BE49-F238E27FC236}">
                <a16:creationId xmlns:a16="http://schemas.microsoft.com/office/drawing/2014/main" id="{BB0AADA6-6535-1280-0BEF-97689225903F}"/>
              </a:ext>
            </a:extLst>
          </p:cNvPr>
          <p:cNvSpPr txBox="1"/>
          <p:nvPr/>
        </p:nvSpPr>
        <p:spPr>
          <a:xfrm>
            <a:off x="118110" y="1448712"/>
            <a:ext cx="11955779" cy="707886"/>
          </a:xfrm>
          <a:prstGeom prst="rect">
            <a:avLst/>
          </a:prstGeom>
          <a:noFill/>
        </p:spPr>
        <p:txBody>
          <a:bodyPr wrap="square">
            <a:spAutoFit/>
          </a:bodyPr>
          <a:lstStyle/>
          <a:p>
            <a:r>
              <a:rPr lang="en-GB" sz="2000" noProof="0" dirty="0">
                <a:latin typeface="+mn-lt"/>
              </a:rPr>
              <a:t>The consequences of land grabbing are devastating, extending beyond immediate humanitarian needs to systemic economic and psychological trauma.</a:t>
            </a:r>
          </a:p>
        </p:txBody>
      </p:sp>
      <p:graphicFrame>
        <p:nvGraphicFramePr>
          <p:cNvPr id="6" name="Diagram 5">
            <a:extLst>
              <a:ext uri="{FF2B5EF4-FFF2-40B4-BE49-F238E27FC236}">
                <a16:creationId xmlns:a16="http://schemas.microsoft.com/office/drawing/2014/main" id="{B49408A0-9576-0078-59EC-F13459BDF6C5}"/>
              </a:ext>
            </a:extLst>
          </p:cNvPr>
          <p:cNvGraphicFramePr/>
          <p:nvPr>
            <p:extLst>
              <p:ext uri="{D42A27DB-BD31-4B8C-83A1-F6EECF244321}">
                <p14:modId xmlns:p14="http://schemas.microsoft.com/office/powerpoint/2010/main" val="36356449"/>
              </p:ext>
            </p:extLst>
          </p:nvPr>
        </p:nvGraphicFramePr>
        <p:xfrm>
          <a:off x="118110" y="2156599"/>
          <a:ext cx="11955778" cy="388443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6" name="TextBox 15">
            <a:extLst>
              <a:ext uri="{FF2B5EF4-FFF2-40B4-BE49-F238E27FC236}">
                <a16:creationId xmlns:a16="http://schemas.microsoft.com/office/drawing/2014/main" id="{1192F7D2-C108-ED51-955A-4D43C801F5CB}"/>
              </a:ext>
            </a:extLst>
          </p:cNvPr>
          <p:cNvSpPr txBox="1"/>
          <p:nvPr/>
        </p:nvSpPr>
        <p:spPr>
          <a:xfrm>
            <a:off x="118109" y="6041036"/>
            <a:ext cx="11955779" cy="707886"/>
          </a:xfrm>
          <a:prstGeom prst="rect">
            <a:avLst/>
          </a:prstGeom>
          <a:noFill/>
        </p:spPr>
        <p:txBody>
          <a:bodyPr wrap="square">
            <a:spAutoFit/>
          </a:bodyPr>
          <a:lstStyle/>
          <a:p>
            <a:r>
              <a:rPr lang="en-GB" sz="2000" noProof="0" dirty="0">
                <a:latin typeface="+mn-lt"/>
              </a:rPr>
              <a:t>A durable solution requires a shift to a </a:t>
            </a:r>
            <a:r>
              <a:rPr lang="en-GB" sz="2000" b="1" noProof="0" dirty="0">
                <a:latin typeface="+mn-lt"/>
              </a:rPr>
              <a:t>comprehensive framework of land justice and reparations</a:t>
            </a:r>
            <a:r>
              <a:rPr lang="en-GB" sz="2000" noProof="0" dirty="0">
                <a:latin typeface="+mn-lt"/>
              </a:rPr>
              <a:t>, not just temporary aid.</a:t>
            </a:r>
          </a:p>
        </p:txBody>
      </p:sp>
    </p:spTree>
    <p:extLst>
      <p:ext uri="{BB962C8B-B14F-4D97-AF65-F5344CB8AC3E}">
        <p14:creationId xmlns:p14="http://schemas.microsoft.com/office/powerpoint/2010/main" val="1479060620"/>
      </p:ext>
    </p:extLst>
  </p:cSld>
  <p:clrMapOvr>
    <a:masterClrMapping/>
  </p:clrMapOvr>
  <p:transition spd="slow">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4">
          <a:extLst>
            <a:ext uri="{FF2B5EF4-FFF2-40B4-BE49-F238E27FC236}">
              <a16:creationId xmlns:a16="http://schemas.microsoft.com/office/drawing/2014/main" id="{3367B616-5DE6-8C12-2665-206D19A5C387}"/>
            </a:ext>
          </a:extLst>
        </p:cNvPr>
        <p:cNvGrpSpPr/>
        <p:nvPr/>
      </p:nvGrpSpPr>
      <p:grpSpPr>
        <a:xfrm>
          <a:off x="0" y="0"/>
          <a:ext cx="0" cy="0"/>
          <a:chOff x="0" y="0"/>
          <a:chExt cx="0" cy="0"/>
        </a:xfrm>
      </p:grpSpPr>
      <p:pic>
        <p:nvPicPr>
          <p:cNvPr id="95" name="Google Shape;95;p14">
            <a:extLst>
              <a:ext uri="{FF2B5EF4-FFF2-40B4-BE49-F238E27FC236}">
                <a16:creationId xmlns:a16="http://schemas.microsoft.com/office/drawing/2014/main" id="{20AE0A69-002A-6053-7D18-0B2DBE6D9F1C}"/>
              </a:ext>
            </a:extLst>
          </p:cNvPr>
          <p:cNvPicPr preferRelativeResize="0"/>
          <p:nvPr/>
        </p:nvPicPr>
        <p:blipFill rotWithShape="1">
          <a:blip r:embed="rId3">
            <a:alphaModFix/>
          </a:blip>
          <a:srcRect/>
          <a:stretch/>
        </p:blipFill>
        <p:spPr>
          <a:xfrm>
            <a:off x="0" y="-6064"/>
            <a:ext cx="12192000" cy="1406203"/>
          </a:xfrm>
          <a:prstGeom prst="rect">
            <a:avLst/>
          </a:prstGeom>
          <a:noFill/>
          <a:ln>
            <a:noFill/>
          </a:ln>
        </p:spPr>
      </p:pic>
      <p:sp>
        <p:nvSpPr>
          <p:cNvPr id="8" name="Title 7">
            <a:extLst>
              <a:ext uri="{FF2B5EF4-FFF2-40B4-BE49-F238E27FC236}">
                <a16:creationId xmlns:a16="http://schemas.microsoft.com/office/drawing/2014/main" id="{7823356D-414C-1AC1-941E-F58DFBAEB469}"/>
              </a:ext>
            </a:extLst>
          </p:cNvPr>
          <p:cNvSpPr>
            <a:spLocks noGrp="1"/>
          </p:cNvSpPr>
          <p:nvPr>
            <p:ph type="title"/>
          </p:nvPr>
        </p:nvSpPr>
        <p:spPr>
          <a:xfrm>
            <a:off x="839788" y="196850"/>
            <a:ext cx="10728324" cy="808989"/>
          </a:xfrm>
        </p:spPr>
        <p:txBody>
          <a:bodyPr>
            <a:normAutofit fontScale="90000"/>
          </a:bodyPr>
          <a:lstStyle/>
          <a:p>
            <a:pPr algn="ctr"/>
            <a:r>
              <a:rPr lang="en-GB" sz="3600" b="1" noProof="0" dirty="0">
                <a:solidFill>
                  <a:schemeClr val="bg1"/>
                </a:solidFill>
                <a:latin typeface="+mj-lt"/>
              </a:rPr>
              <a:t>LEGAL FRAMEWORKS: CONFLICT AND INADEQUACY</a:t>
            </a:r>
          </a:p>
        </p:txBody>
      </p:sp>
      <p:sp>
        <p:nvSpPr>
          <p:cNvPr id="5" name="TextBox 4">
            <a:extLst>
              <a:ext uri="{FF2B5EF4-FFF2-40B4-BE49-F238E27FC236}">
                <a16:creationId xmlns:a16="http://schemas.microsoft.com/office/drawing/2014/main" id="{0CBB7CD1-404F-99ED-7224-46BF2F10E262}"/>
              </a:ext>
            </a:extLst>
          </p:cNvPr>
          <p:cNvSpPr txBox="1"/>
          <p:nvPr/>
        </p:nvSpPr>
        <p:spPr>
          <a:xfrm>
            <a:off x="152400" y="1400139"/>
            <a:ext cx="11887200" cy="707886"/>
          </a:xfrm>
          <a:prstGeom prst="rect">
            <a:avLst/>
          </a:prstGeom>
          <a:noFill/>
        </p:spPr>
        <p:txBody>
          <a:bodyPr wrap="square">
            <a:spAutoFit/>
          </a:bodyPr>
          <a:lstStyle/>
          <a:p>
            <a:r>
              <a:rPr lang="en-GB" sz="2000" noProof="0" dirty="0">
                <a:latin typeface="+mn-lt"/>
              </a:rPr>
              <a:t>Nigeria’s land governance is complicated by the Land Use Act (LUA) of 1978, which conflicts with customary tenure systems.</a:t>
            </a:r>
          </a:p>
        </p:txBody>
      </p:sp>
      <p:graphicFrame>
        <p:nvGraphicFramePr>
          <p:cNvPr id="6" name="Diagram 5">
            <a:extLst>
              <a:ext uri="{FF2B5EF4-FFF2-40B4-BE49-F238E27FC236}">
                <a16:creationId xmlns:a16="http://schemas.microsoft.com/office/drawing/2014/main" id="{BAA604EB-8DD3-08B0-3E3E-67EB5455CA40}"/>
              </a:ext>
            </a:extLst>
          </p:cNvPr>
          <p:cNvGraphicFramePr/>
          <p:nvPr>
            <p:extLst>
              <p:ext uri="{D42A27DB-BD31-4B8C-83A1-F6EECF244321}">
                <p14:modId xmlns:p14="http://schemas.microsoft.com/office/powerpoint/2010/main" val="1001112822"/>
              </p:ext>
            </p:extLst>
          </p:nvPr>
        </p:nvGraphicFramePr>
        <p:xfrm>
          <a:off x="152400" y="2108025"/>
          <a:ext cx="11887200" cy="471078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922013946"/>
      </p:ext>
    </p:extLst>
  </p:cSld>
  <p:clrMapOvr>
    <a:masterClrMapping/>
  </p:clrMapOvr>
  <p:transition spd="slow">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4">
          <a:extLst>
            <a:ext uri="{FF2B5EF4-FFF2-40B4-BE49-F238E27FC236}">
              <a16:creationId xmlns:a16="http://schemas.microsoft.com/office/drawing/2014/main" id="{6B9E6504-1B73-2C6C-3964-7489D22075A7}"/>
            </a:ext>
          </a:extLst>
        </p:cNvPr>
        <p:cNvGrpSpPr/>
        <p:nvPr/>
      </p:nvGrpSpPr>
      <p:grpSpPr>
        <a:xfrm>
          <a:off x="0" y="0"/>
          <a:ext cx="0" cy="0"/>
          <a:chOff x="0" y="0"/>
          <a:chExt cx="0" cy="0"/>
        </a:xfrm>
      </p:grpSpPr>
      <p:pic>
        <p:nvPicPr>
          <p:cNvPr id="95" name="Google Shape;95;p14">
            <a:extLst>
              <a:ext uri="{FF2B5EF4-FFF2-40B4-BE49-F238E27FC236}">
                <a16:creationId xmlns:a16="http://schemas.microsoft.com/office/drawing/2014/main" id="{AFFB69D0-DE5E-A62D-D47B-9C62787EFE43}"/>
              </a:ext>
            </a:extLst>
          </p:cNvPr>
          <p:cNvPicPr preferRelativeResize="0"/>
          <p:nvPr/>
        </p:nvPicPr>
        <p:blipFill rotWithShape="1">
          <a:blip r:embed="rId3">
            <a:alphaModFix/>
          </a:blip>
          <a:srcRect/>
          <a:stretch/>
        </p:blipFill>
        <p:spPr>
          <a:xfrm>
            <a:off x="0" y="-6064"/>
            <a:ext cx="12192000" cy="1406203"/>
          </a:xfrm>
          <a:prstGeom prst="rect">
            <a:avLst/>
          </a:prstGeom>
          <a:noFill/>
          <a:ln>
            <a:noFill/>
          </a:ln>
        </p:spPr>
      </p:pic>
      <p:sp>
        <p:nvSpPr>
          <p:cNvPr id="8" name="Title 7">
            <a:extLst>
              <a:ext uri="{FF2B5EF4-FFF2-40B4-BE49-F238E27FC236}">
                <a16:creationId xmlns:a16="http://schemas.microsoft.com/office/drawing/2014/main" id="{5A2B2F51-F6BE-A0B1-1828-83974B4FA1FA}"/>
              </a:ext>
            </a:extLst>
          </p:cNvPr>
          <p:cNvSpPr>
            <a:spLocks noGrp="1"/>
          </p:cNvSpPr>
          <p:nvPr>
            <p:ph type="title"/>
          </p:nvPr>
        </p:nvSpPr>
        <p:spPr>
          <a:xfrm>
            <a:off x="839788" y="196850"/>
            <a:ext cx="10728324" cy="808989"/>
          </a:xfrm>
        </p:spPr>
        <p:txBody>
          <a:bodyPr>
            <a:normAutofit/>
          </a:bodyPr>
          <a:lstStyle/>
          <a:p>
            <a:pPr algn="ctr"/>
            <a:r>
              <a:rPr lang="en-GB" sz="3600" b="1" noProof="0" dirty="0">
                <a:solidFill>
                  <a:schemeClr val="bg1"/>
                </a:solidFill>
                <a:latin typeface="+mj-lt"/>
              </a:rPr>
              <a:t>COMPARATIVE LESSONS FOR LAND JUSTICE</a:t>
            </a:r>
          </a:p>
        </p:txBody>
      </p:sp>
      <p:sp>
        <p:nvSpPr>
          <p:cNvPr id="5" name="TextBox 4">
            <a:extLst>
              <a:ext uri="{FF2B5EF4-FFF2-40B4-BE49-F238E27FC236}">
                <a16:creationId xmlns:a16="http://schemas.microsoft.com/office/drawing/2014/main" id="{F59DAF36-1671-17FA-1A13-1DF01D8995B7}"/>
              </a:ext>
            </a:extLst>
          </p:cNvPr>
          <p:cNvSpPr txBox="1"/>
          <p:nvPr/>
        </p:nvSpPr>
        <p:spPr>
          <a:xfrm>
            <a:off x="152400" y="1400139"/>
            <a:ext cx="11887200" cy="707886"/>
          </a:xfrm>
          <a:prstGeom prst="rect">
            <a:avLst/>
          </a:prstGeom>
          <a:noFill/>
        </p:spPr>
        <p:txBody>
          <a:bodyPr wrap="square">
            <a:spAutoFit/>
          </a:bodyPr>
          <a:lstStyle/>
          <a:p>
            <a:r>
              <a:rPr lang="en-GB" sz="2000" noProof="0" dirty="0">
                <a:latin typeface="+mn-lt"/>
              </a:rPr>
              <a:t>International examples show that dedicated institutions and recognition of customary rights are vital for effective restitution.</a:t>
            </a:r>
          </a:p>
        </p:txBody>
      </p:sp>
      <p:graphicFrame>
        <p:nvGraphicFramePr>
          <p:cNvPr id="2" name="Diagram 1">
            <a:extLst>
              <a:ext uri="{FF2B5EF4-FFF2-40B4-BE49-F238E27FC236}">
                <a16:creationId xmlns:a16="http://schemas.microsoft.com/office/drawing/2014/main" id="{4D1F3F8A-54F1-8B02-12FE-3FDA49721543}"/>
              </a:ext>
            </a:extLst>
          </p:cNvPr>
          <p:cNvGraphicFramePr/>
          <p:nvPr>
            <p:extLst>
              <p:ext uri="{D42A27DB-BD31-4B8C-83A1-F6EECF244321}">
                <p14:modId xmlns:p14="http://schemas.microsoft.com/office/powerpoint/2010/main" val="1238923786"/>
              </p:ext>
            </p:extLst>
          </p:nvPr>
        </p:nvGraphicFramePr>
        <p:xfrm>
          <a:off x="152400" y="2108025"/>
          <a:ext cx="11887200" cy="45531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322101440"/>
      </p:ext>
    </p:extLst>
  </p:cSld>
  <p:clrMapOvr>
    <a:masterClrMapping/>
  </p:clrMapOvr>
  <p:transition spd="slow">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4">
          <a:extLst>
            <a:ext uri="{FF2B5EF4-FFF2-40B4-BE49-F238E27FC236}">
              <a16:creationId xmlns:a16="http://schemas.microsoft.com/office/drawing/2014/main" id="{512978E5-D313-75B1-1B90-4247AC678B57}"/>
            </a:ext>
          </a:extLst>
        </p:cNvPr>
        <p:cNvGrpSpPr/>
        <p:nvPr/>
      </p:nvGrpSpPr>
      <p:grpSpPr>
        <a:xfrm>
          <a:off x="0" y="0"/>
          <a:ext cx="0" cy="0"/>
          <a:chOff x="0" y="0"/>
          <a:chExt cx="0" cy="0"/>
        </a:xfrm>
      </p:grpSpPr>
      <p:pic>
        <p:nvPicPr>
          <p:cNvPr id="95" name="Google Shape;95;p14">
            <a:extLst>
              <a:ext uri="{FF2B5EF4-FFF2-40B4-BE49-F238E27FC236}">
                <a16:creationId xmlns:a16="http://schemas.microsoft.com/office/drawing/2014/main" id="{87AEFE80-4BEC-FB3D-85AB-07EC0A3AE1C1}"/>
              </a:ext>
            </a:extLst>
          </p:cNvPr>
          <p:cNvPicPr preferRelativeResize="0"/>
          <p:nvPr/>
        </p:nvPicPr>
        <p:blipFill rotWithShape="1">
          <a:blip r:embed="rId3">
            <a:alphaModFix/>
          </a:blip>
          <a:srcRect/>
          <a:stretch/>
        </p:blipFill>
        <p:spPr>
          <a:xfrm>
            <a:off x="0" y="-6064"/>
            <a:ext cx="12192000" cy="1406203"/>
          </a:xfrm>
          <a:prstGeom prst="rect">
            <a:avLst/>
          </a:prstGeom>
          <a:noFill/>
          <a:ln>
            <a:noFill/>
          </a:ln>
        </p:spPr>
      </p:pic>
      <p:sp>
        <p:nvSpPr>
          <p:cNvPr id="8" name="Title 7">
            <a:extLst>
              <a:ext uri="{FF2B5EF4-FFF2-40B4-BE49-F238E27FC236}">
                <a16:creationId xmlns:a16="http://schemas.microsoft.com/office/drawing/2014/main" id="{1A0C99A7-27FA-5779-61CD-59BB84A4153C}"/>
              </a:ext>
            </a:extLst>
          </p:cNvPr>
          <p:cNvSpPr>
            <a:spLocks noGrp="1"/>
          </p:cNvSpPr>
          <p:nvPr>
            <p:ph type="title"/>
          </p:nvPr>
        </p:nvSpPr>
        <p:spPr>
          <a:xfrm>
            <a:off x="839788" y="196850"/>
            <a:ext cx="10728324" cy="808989"/>
          </a:xfrm>
        </p:spPr>
        <p:txBody>
          <a:bodyPr>
            <a:normAutofit/>
          </a:bodyPr>
          <a:lstStyle/>
          <a:p>
            <a:pPr algn="ctr"/>
            <a:r>
              <a:rPr lang="en-GB" sz="3600" b="1" noProof="0" dirty="0">
                <a:solidFill>
                  <a:schemeClr val="bg1"/>
                </a:solidFill>
                <a:latin typeface="+mj-lt"/>
              </a:rPr>
              <a:t>LAND REFORMS IN OTHER JURISDICTIONS</a:t>
            </a:r>
          </a:p>
        </p:txBody>
      </p:sp>
      <p:graphicFrame>
        <p:nvGraphicFramePr>
          <p:cNvPr id="3" name="Diagram 2">
            <a:extLst>
              <a:ext uri="{FF2B5EF4-FFF2-40B4-BE49-F238E27FC236}">
                <a16:creationId xmlns:a16="http://schemas.microsoft.com/office/drawing/2014/main" id="{D2E2F518-9A8A-D026-BC06-2D9F25EC4AAD}"/>
              </a:ext>
            </a:extLst>
          </p:cNvPr>
          <p:cNvGraphicFramePr/>
          <p:nvPr>
            <p:extLst>
              <p:ext uri="{D42A27DB-BD31-4B8C-83A1-F6EECF244321}">
                <p14:modId xmlns:p14="http://schemas.microsoft.com/office/powerpoint/2010/main" val="1787789606"/>
              </p:ext>
            </p:extLst>
          </p:nvPr>
        </p:nvGraphicFramePr>
        <p:xfrm>
          <a:off x="158228" y="1873769"/>
          <a:ext cx="11818913" cy="478738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213879371"/>
      </p:ext>
    </p:extLst>
  </p:cSld>
  <p:clrMapOvr>
    <a:masterClrMapping/>
  </p:clrMapOvr>
  <p:transition spd="slow">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4">
          <a:extLst>
            <a:ext uri="{FF2B5EF4-FFF2-40B4-BE49-F238E27FC236}">
              <a16:creationId xmlns:a16="http://schemas.microsoft.com/office/drawing/2014/main" id="{6E8D840A-05AE-DC46-C744-1E2D5697C3C7}"/>
            </a:ext>
          </a:extLst>
        </p:cNvPr>
        <p:cNvGrpSpPr/>
        <p:nvPr/>
      </p:nvGrpSpPr>
      <p:grpSpPr>
        <a:xfrm>
          <a:off x="0" y="0"/>
          <a:ext cx="0" cy="0"/>
          <a:chOff x="0" y="0"/>
          <a:chExt cx="0" cy="0"/>
        </a:xfrm>
      </p:grpSpPr>
      <p:pic>
        <p:nvPicPr>
          <p:cNvPr id="95" name="Google Shape;95;p14">
            <a:extLst>
              <a:ext uri="{FF2B5EF4-FFF2-40B4-BE49-F238E27FC236}">
                <a16:creationId xmlns:a16="http://schemas.microsoft.com/office/drawing/2014/main" id="{4D5D6163-D952-8B1E-9D2D-18EDC9B47722}"/>
              </a:ext>
            </a:extLst>
          </p:cNvPr>
          <p:cNvPicPr preferRelativeResize="0"/>
          <p:nvPr/>
        </p:nvPicPr>
        <p:blipFill rotWithShape="1">
          <a:blip r:embed="rId3">
            <a:alphaModFix/>
          </a:blip>
          <a:srcRect/>
          <a:stretch/>
        </p:blipFill>
        <p:spPr>
          <a:xfrm>
            <a:off x="0" y="-6064"/>
            <a:ext cx="12192000" cy="1406203"/>
          </a:xfrm>
          <a:prstGeom prst="rect">
            <a:avLst/>
          </a:prstGeom>
          <a:noFill/>
          <a:ln>
            <a:noFill/>
          </a:ln>
        </p:spPr>
      </p:pic>
      <p:sp>
        <p:nvSpPr>
          <p:cNvPr id="8" name="Title 7">
            <a:extLst>
              <a:ext uri="{FF2B5EF4-FFF2-40B4-BE49-F238E27FC236}">
                <a16:creationId xmlns:a16="http://schemas.microsoft.com/office/drawing/2014/main" id="{0236B94E-35EC-EE95-99D0-511DC27550CD}"/>
              </a:ext>
            </a:extLst>
          </p:cNvPr>
          <p:cNvSpPr>
            <a:spLocks noGrp="1"/>
          </p:cNvSpPr>
          <p:nvPr>
            <p:ph type="title"/>
          </p:nvPr>
        </p:nvSpPr>
        <p:spPr>
          <a:xfrm>
            <a:off x="692215" y="196850"/>
            <a:ext cx="10807569" cy="808989"/>
          </a:xfrm>
        </p:spPr>
        <p:txBody>
          <a:bodyPr>
            <a:normAutofit/>
          </a:bodyPr>
          <a:lstStyle/>
          <a:p>
            <a:pPr algn="ctr"/>
            <a:r>
              <a:rPr lang="en-GB" sz="3600" b="1" noProof="0">
                <a:solidFill>
                  <a:schemeClr val="bg1"/>
                </a:solidFill>
                <a:latin typeface="+mj-lt"/>
              </a:rPr>
              <a:t>GLOBAL IMPERATIVE FOR LAND JUSTICE</a:t>
            </a:r>
            <a:endParaRPr lang="en-GB" sz="3600" b="1" noProof="0" dirty="0">
              <a:solidFill>
                <a:schemeClr val="bg1"/>
              </a:solidFill>
              <a:latin typeface="+mj-lt"/>
            </a:endParaRPr>
          </a:p>
        </p:txBody>
      </p:sp>
      <p:sp>
        <p:nvSpPr>
          <p:cNvPr id="3" name="TextBox 2">
            <a:extLst>
              <a:ext uri="{FF2B5EF4-FFF2-40B4-BE49-F238E27FC236}">
                <a16:creationId xmlns:a16="http://schemas.microsoft.com/office/drawing/2014/main" id="{294EC163-40F6-D846-6EBD-1A9F45DDA4B2}"/>
              </a:ext>
            </a:extLst>
          </p:cNvPr>
          <p:cNvSpPr txBox="1"/>
          <p:nvPr/>
        </p:nvSpPr>
        <p:spPr>
          <a:xfrm>
            <a:off x="152400" y="1400139"/>
            <a:ext cx="11887200" cy="707886"/>
          </a:xfrm>
          <a:prstGeom prst="rect">
            <a:avLst/>
          </a:prstGeom>
          <a:noFill/>
        </p:spPr>
        <p:txBody>
          <a:bodyPr wrap="square">
            <a:spAutoFit/>
          </a:bodyPr>
          <a:lstStyle/>
          <a:p>
            <a:r>
              <a:rPr lang="en-GB" sz="2000" noProof="0" dirty="0">
                <a:latin typeface="+mn-lt"/>
              </a:rPr>
              <a:t>International and African Union frameworks stress that displacement without restitution entrenches injustice and destabilises communities.</a:t>
            </a:r>
          </a:p>
        </p:txBody>
      </p:sp>
      <p:graphicFrame>
        <p:nvGraphicFramePr>
          <p:cNvPr id="4" name="Diagram 3">
            <a:extLst>
              <a:ext uri="{FF2B5EF4-FFF2-40B4-BE49-F238E27FC236}">
                <a16:creationId xmlns:a16="http://schemas.microsoft.com/office/drawing/2014/main" id="{45FDA1D7-356A-A705-CC36-73BED88A1A82}"/>
              </a:ext>
            </a:extLst>
          </p:cNvPr>
          <p:cNvGraphicFramePr/>
          <p:nvPr>
            <p:extLst>
              <p:ext uri="{D42A27DB-BD31-4B8C-83A1-F6EECF244321}">
                <p14:modId xmlns:p14="http://schemas.microsoft.com/office/powerpoint/2010/main" val="2873295730"/>
              </p:ext>
            </p:extLst>
          </p:nvPr>
        </p:nvGraphicFramePr>
        <p:xfrm>
          <a:off x="323121" y="2072458"/>
          <a:ext cx="4218899" cy="458869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6" name="Diagram 5">
            <a:extLst>
              <a:ext uri="{FF2B5EF4-FFF2-40B4-BE49-F238E27FC236}">
                <a16:creationId xmlns:a16="http://schemas.microsoft.com/office/drawing/2014/main" id="{88C50367-6D6E-FEDA-1AFA-80640A35F11A}"/>
              </a:ext>
            </a:extLst>
          </p:cNvPr>
          <p:cNvGraphicFramePr/>
          <p:nvPr>
            <p:extLst>
              <p:ext uri="{D42A27DB-BD31-4B8C-83A1-F6EECF244321}">
                <p14:modId xmlns:p14="http://schemas.microsoft.com/office/powerpoint/2010/main" val="3221613160"/>
              </p:ext>
            </p:extLst>
          </p:nvPr>
        </p:nvGraphicFramePr>
        <p:xfrm>
          <a:off x="4946753" y="2072459"/>
          <a:ext cx="6922125" cy="4588691"/>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2760288628"/>
      </p:ext>
    </p:extLst>
  </p:cSld>
  <p:clrMapOvr>
    <a:masterClrMapping/>
  </p:clrMapOvr>
  <p:transition spd="slow">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4">
          <a:extLst>
            <a:ext uri="{FF2B5EF4-FFF2-40B4-BE49-F238E27FC236}">
              <a16:creationId xmlns:a16="http://schemas.microsoft.com/office/drawing/2014/main" id="{5E666B13-6B22-DC1F-0FD4-866D2FDCA8E0}"/>
            </a:ext>
          </a:extLst>
        </p:cNvPr>
        <p:cNvGrpSpPr/>
        <p:nvPr/>
      </p:nvGrpSpPr>
      <p:grpSpPr>
        <a:xfrm>
          <a:off x="0" y="0"/>
          <a:ext cx="0" cy="0"/>
          <a:chOff x="0" y="0"/>
          <a:chExt cx="0" cy="0"/>
        </a:xfrm>
      </p:grpSpPr>
      <p:pic>
        <p:nvPicPr>
          <p:cNvPr id="95" name="Google Shape;95;p14">
            <a:extLst>
              <a:ext uri="{FF2B5EF4-FFF2-40B4-BE49-F238E27FC236}">
                <a16:creationId xmlns:a16="http://schemas.microsoft.com/office/drawing/2014/main" id="{DF8A2094-B3D2-83CE-FE24-DDD625F0E9A4}"/>
              </a:ext>
            </a:extLst>
          </p:cNvPr>
          <p:cNvPicPr preferRelativeResize="0"/>
          <p:nvPr/>
        </p:nvPicPr>
        <p:blipFill rotWithShape="1">
          <a:blip r:embed="rId3">
            <a:alphaModFix/>
          </a:blip>
          <a:srcRect/>
          <a:stretch/>
        </p:blipFill>
        <p:spPr>
          <a:xfrm>
            <a:off x="0" y="-6064"/>
            <a:ext cx="12192000" cy="1406203"/>
          </a:xfrm>
          <a:prstGeom prst="rect">
            <a:avLst/>
          </a:prstGeom>
          <a:noFill/>
          <a:ln>
            <a:noFill/>
          </a:ln>
        </p:spPr>
      </p:pic>
      <p:sp>
        <p:nvSpPr>
          <p:cNvPr id="8" name="Title 7">
            <a:extLst>
              <a:ext uri="{FF2B5EF4-FFF2-40B4-BE49-F238E27FC236}">
                <a16:creationId xmlns:a16="http://schemas.microsoft.com/office/drawing/2014/main" id="{15B19499-4E53-B45E-4FBA-C2704912C71D}"/>
              </a:ext>
            </a:extLst>
          </p:cNvPr>
          <p:cNvSpPr>
            <a:spLocks noGrp="1"/>
          </p:cNvSpPr>
          <p:nvPr>
            <p:ph type="title"/>
          </p:nvPr>
        </p:nvSpPr>
        <p:spPr>
          <a:xfrm>
            <a:off x="839788" y="196850"/>
            <a:ext cx="10728324" cy="808989"/>
          </a:xfrm>
        </p:spPr>
        <p:txBody>
          <a:bodyPr>
            <a:normAutofit/>
          </a:bodyPr>
          <a:lstStyle/>
          <a:p>
            <a:pPr algn="ctr"/>
            <a:r>
              <a:rPr lang="en-GB" sz="3600" b="1" noProof="0" dirty="0">
                <a:solidFill>
                  <a:schemeClr val="bg1"/>
                </a:solidFill>
                <a:latin typeface="+mj-lt"/>
              </a:rPr>
              <a:t>CONCLUSION</a:t>
            </a:r>
          </a:p>
        </p:txBody>
      </p:sp>
      <p:graphicFrame>
        <p:nvGraphicFramePr>
          <p:cNvPr id="7" name="Diagram 6">
            <a:extLst>
              <a:ext uri="{FF2B5EF4-FFF2-40B4-BE49-F238E27FC236}">
                <a16:creationId xmlns:a16="http://schemas.microsoft.com/office/drawing/2014/main" id="{8BC7BE2E-7F82-DCB8-4BA2-6123A98B7100}"/>
              </a:ext>
            </a:extLst>
          </p:cNvPr>
          <p:cNvGraphicFramePr/>
          <p:nvPr>
            <p:extLst>
              <p:ext uri="{D42A27DB-BD31-4B8C-83A1-F6EECF244321}">
                <p14:modId xmlns:p14="http://schemas.microsoft.com/office/powerpoint/2010/main" val="1445705776"/>
              </p:ext>
            </p:extLst>
          </p:nvPr>
        </p:nvGraphicFramePr>
        <p:xfrm>
          <a:off x="0" y="1309939"/>
          <a:ext cx="12192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203337711"/>
      </p:ext>
    </p:extLst>
  </p:cSld>
  <p:clrMapOvr>
    <a:masterClrMapping/>
  </p:clrMapOvr>
  <p:transition spd="slow">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4">
          <a:extLst>
            <a:ext uri="{FF2B5EF4-FFF2-40B4-BE49-F238E27FC236}">
              <a16:creationId xmlns:a16="http://schemas.microsoft.com/office/drawing/2014/main" id="{F3E83F4A-99C0-48E5-DCE7-8CC4F786BEAC}"/>
            </a:ext>
          </a:extLst>
        </p:cNvPr>
        <p:cNvGrpSpPr/>
        <p:nvPr/>
      </p:nvGrpSpPr>
      <p:grpSpPr>
        <a:xfrm>
          <a:off x="0" y="0"/>
          <a:ext cx="0" cy="0"/>
          <a:chOff x="0" y="0"/>
          <a:chExt cx="0" cy="0"/>
        </a:xfrm>
      </p:grpSpPr>
      <p:pic>
        <p:nvPicPr>
          <p:cNvPr id="95" name="Google Shape;95;p14">
            <a:extLst>
              <a:ext uri="{FF2B5EF4-FFF2-40B4-BE49-F238E27FC236}">
                <a16:creationId xmlns:a16="http://schemas.microsoft.com/office/drawing/2014/main" id="{F4BC3F05-67C9-68D0-CB8A-6EEB5AC82599}"/>
              </a:ext>
            </a:extLst>
          </p:cNvPr>
          <p:cNvPicPr preferRelativeResize="0"/>
          <p:nvPr/>
        </p:nvPicPr>
        <p:blipFill rotWithShape="1">
          <a:blip r:embed="rId3">
            <a:alphaModFix/>
          </a:blip>
          <a:srcRect/>
          <a:stretch/>
        </p:blipFill>
        <p:spPr>
          <a:xfrm>
            <a:off x="0" y="-6064"/>
            <a:ext cx="12192000" cy="1406203"/>
          </a:xfrm>
          <a:prstGeom prst="rect">
            <a:avLst/>
          </a:prstGeom>
          <a:noFill/>
          <a:ln>
            <a:noFill/>
          </a:ln>
        </p:spPr>
      </p:pic>
      <p:sp>
        <p:nvSpPr>
          <p:cNvPr id="8" name="Title 7">
            <a:extLst>
              <a:ext uri="{FF2B5EF4-FFF2-40B4-BE49-F238E27FC236}">
                <a16:creationId xmlns:a16="http://schemas.microsoft.com/office/drawing/2014/main" id="{9FE6ECA5-6090-9FB7-1480-4772C7800B77}"/>
              </a:ext>
            </a:extLst>
          </p:cNvPr>
          <p:cNvSpPr>
            <a:spLocks noGrp="1"/>
          </p:cNvSpPr>
          <p:nvPr>
            <p:ph type="title"/>
          </p:nvPr>
        </p:nvSpPr>
        <p:spPr>
          <a:xfrm>
            <a:off x="839788" y="196850"/>
            <a:ext cx="10728324" cy="808989"/>
          </a:xfrm>
        </p:spPr>
        <p:txBody>
          <a:bodyPr>
            <a:normAutofit/>
          </a:bodyPr>
          <a:lstStyle/>
          <a:p>
            <a:pPr algn="ctr"/>
            <a:r>
              <a:rPr lang="en-GB" sz="3600" b="1" noProof="0" dirty="0">
                <a:solidFill>
                  <a:schemeClr val="bg1"/>
                </a:solidFill>
                <a:latin typeface="+mj-lt"/>
              </a:rPr>
              <a:t>RECOMMENDATIONS</a:t>
            </a:r>
          </a:p>
        </p:txBody>
      </p:sp>
      <p:graphicFrame>
        <p:nvGraphicFramePr>
          <p:cNvPr id="4" name="Diagram 3">
            <a:extLst>
              <a:ext uri="{FF2B5EF4-FFF2-40B4-BE49-F238E27FC236}">
                <a16:creationId xmlns:a16="http://schemas.microsoft.com/office/drawing/2014/main" id="{A2A9FB03-5A7D-A4B0-808F-6300849EABDF}"/>
              </a:ext>
            </a:extLst>
          </p:cNvPr>
          <p:cNvGraphicFramePr/>
          <p:nvPr>
            <p:extLst>
              <p:ext uri="{D42A27DB-BD31-4B8C-83A1-F6EECF244321}">
                <p14:modId xmlns:p14="http://schemas.microsoft.com/office/powerpoint/2010/main" val="1552465999"/>
              </p:ext>
            </p:extLst>
          </p:nvPr>
        </p:nvGraphicFramePr>
        <p:xfrm>
          <a:off x="0" y="1513113"/>
          <a:ext cx="12082072" cy="514803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097876257"/>
      </p:ext>
    </p:extLst>
  </p:cSld>
  <p:clrMapOvr>
    <a:masterClrMapping/>
  </p:clrMapOvr>
  <p:transition spd="slow">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4">
          <a:extLst>
            <a:ext uri="{FF2B5EF4-FFF2-40B4-BE49-F238E27FC236}">
              <a16:creationId xmlns:a16="http://schemas.microsoft.com/office/drawing/2014/main" id="{CBB6BD78-CD47-B3D1-A1AA-4093BAA272AF}"/>
            </a:ext>
          </a:extLst>
        </p:cNvPr>
        <p:cNvGrpSpPr/>
        <p:nvPr/>
      </p:nvGrpSpPr>
      <p:grpSpPr>
        <a:xfrm>
          <a:off x="0" y="0"/>
          <a:ext cx="0" cy="0"/>
          <a:chOff x="0" y="0"/>
          <a:chExt cx="0" cy="0"/>
        </a:xfrm>
      </p:grpSpPr>
      <p:pic>
        <p:nvPicPr>
          <p:cNvPr id="95" name="Google Shape;95;p14">
            <a:extLst>
              <a:ext uri="{FF2B5EF4-FFF2-40B4-BE49-F238E27FC236}">
                <a16:creationId xmlns:a16="http://schemas.microsoft.com/office/drawing/2014/main" id="{5D71E5C8-E164-E7C3-5BA4-5FEAE667CDD2}"/>
              </a:ext>
            </a:extLst>
          </p:cNvPr>
          <p:cNvPicPr preferRelativeResize="0"/>
          <p:nvPr/>
        </p:nvPicPr>
        <p:blipFill rotWithShape="1">
          <a:blip r:embed="rId3">
            <a:alphaModFix/>
          </a:blip>
          <a:srcRect/>
          <a:stretch/>
        </p:blipFill>
        <p:spPr>
          <a:xfrm>
            <a:off x="0" y="-6064"/>
            <a:ext cx="12192000" cy="1406203"/>
          </a:xfrm>
          <a:prstGeom prst="rect">
            <a:avLst/>
          </a:prstGeom>
          <a:noFill/>
          <a:ln>
            <a:noFill/>
          </a:ln>
        </p:spPr>
      </p:pic>
      <p:sp>
        <p:nvSpPr>
          <p:cNvPr id="8" name="Title 7">
            <a:extLst>
              <a:ext uri="{FF2B5EF4-FFF2-40B4-BE49-F238E27FC236}">
                <a16:creationId xmlns:a16="http://schemas.microsoft.com/office/drawing/2014/main" id="{48BCBA63-47EE-1757-2EA4-B8E438790E94}"/>
              </a:ext>
            </a:extLst>
          </p:cNvPr>
          <p:cNvSpPr>
            <a:spLocks noGrp="1"/>
          </p:cNvSpPr>
          <p:nvPr>
            <p:ph type="title"/>
          </p:nvPr>
        </p:nvSpPr>
        <p:spPr>
          <a:xfrm>
            <a:off x="839788" y="196850"/>
            <a:ext cx="10728324" cy="808989"/>
          </a:xfrm>
        </p:spPr>
        <p:txBody>
          <a:bodyPr>
            <a:normAutofit/>
          </a:bodyPr>
          <a:lstStyle/>
          <a:p>
            <a:pPr algn="ctr"/>
            <a:r>
              <a:rPr lang="en-GB" sz="3600" b="1" noProof="0" dirty="0">
                <a:solidFill>
                  <a:schemeClr val="bg1"/>
                </a:solidFill>
                <a:latin typeface="+mj-lt"/>
              </a:rPr>
              <a:t>SPONSORSHIP AND FUTURE PROSPECTS</a:t>
            </a:r>
          </a:p>
        </p:txBody>
      </p:sp>
      <p:graphicFrame>
        <p:nvGraphicFramePr>
          <p:cNvPr id="6" name="Diagram 5">
            <a:extLst>
              <a:ext uri="{FF2B5EF4-FFF2-40B4-BE49-F238E27FC236}">
                <a16:creationId xmlns:a16="http://schemas.microsoft.com/office/drawing/2014/main" id="{CC6024AF-02C9-568E-D7C5-C5618957C462}"/>
              </a:ext>
            </a:extLst>
          </p:cNvPr>
          <p:cNvGraphicFramePr/>
          <p:nvPr>
            <p:extLst>
              <p:ext uri="{D42A27DB-BD31-4B8C-83A1-F6EECF244321}">
                <p14:modId xmlns:p14="http://schemas.microsoft.com/office/powerpoint/2010/main" val="687598341"/>
              </p:ext>
            </p:extLst>
          </p:nvPr>
        </p:nvGraphicFramePr>
        <p:xfrm>
          <a:off x="140949" y="1236209"/>
          <a:ext cx="11926133" cy="562179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67014778"/>
      </p:ext>
    </p:extLst>
  </p:cSld>
  <p:clrMapOvr>
    <a:masterClrMapping/>
  </p:clrMapOvr>
  <p:transition spd="slow">
    <p:random/>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0"/>
        <p:cNvGrpSpPr/>
        <p:nvPr/>
      </p:nvGrpSpPr>
      <p:grpSpPr>
        <a:xfrm>
          <a:off x="0" y="0"/>
          <a:ext cx="0" cy="0"/>
          <a:chOff x="0" y="0"/>
          <a:chExt cx="0" cy="0"/>
        </a:xfrm>
      </p:grpSpPr>
      <p:sp>
        <p:nvSpPr>
          <p:cNvPr id="101" name="Google Shape;101;p15"/>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GB" sz="1800" b="0" i="0" u="none" strike="noStrike" cap="none" noProof="0" dirty="0">
              <a:solidFill>
                <a:schemeClr val="lt1"/>
              </a:solidFill>
              <a:latin typeface="Calibri"/>
              <a:ea typeface="Calibri"/>
              <a:cs typeface="Calibri"/>
              <a:sym typeface="Calibri"/>
            </a:endParaRPr>
          </a:p>
        </p:txBody>
      </p:sp>
      <p:pic>
        <p:nvPicPr>
          <p:cNvPr id="102" name="Google Shape;102;p15"/>
          <p:cNvPicPr preferRelativeResize="0"/>
          <p:nvPr/>
        </p:nvPicPr>
        <p:blipFill rotWithShape="1">
          <a:blip r:embed="rId3">
            <a:alphaModFix/>
          </a:blip>
          <a:srcRect/>
          <a:stretch/>
        </p:blipFill>
        <p:spPr>
          <a:xfrm>
            <a:off x="-8468" y="0"/>
            <a:ext cx="12185625" cy="1405467"/>
          </a:xfrm>
          <a:prstGeom prst="rect">
            <a:avLst/>
          </a:prstGeom>
          <a:noFill/>
          <a:ln>
            <a:noFill/>
          </a:ln>
        </p:spPr>
      </p:pic>
      <p:sp>
        <p:nvSpPr>
          <p:cNvPr id="104" name="Google Shape;104;p15"/>
          <p:cNvSpPr/>
          <p:nvPr/>
        </p:nvSpPr>
        <p:spPr>
          <a:xfrm flipH="1">
            <a:off x="0" y="6406116"/>
            <a:ext cx="12191998" cy="461774"/>
          </a:xfrm>
          <a:prstGeom prst="rect">
            <a:avLst/>
          </a:prstGeom>
          <a:gradFill>
            <a:gsLst>
              <a:gs pos="0">
                <a:srgbClr val="000000"/>
              </a:gs>
              <a:gs pos="100000">
                <a:srgbClr val="2F5496"/>
              </a:gs>
            </a:gsLst>
            <a:lin ang="150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GB" sz="1800" b="0" i="0" u="none" strike="noStrike" cap="none" noProof="0" dirty="0">
              <a:solidFill>
                <a:schemeClr val="lt1"/>
              </a:solidFill>
              <a:latin typeface="Calibri"/>
              <a:ea typeface="Calibri"/>
              <a:cs typeface="Calibri"/>
              <a:sym typeface="Calibri"/>
            </a:endParaRPr>
          </a:p>
        </p:txBody>
      </p:sp>
      <p:sp>
        <p:nvSpPr>
          <p:cNvPr id="105" name="Google Shape;105;p15"/>
          <p:cNvSpPr/>
          <p:nvPr/>
        </p:nvSpPr>
        <p:spPr>
          <a:xfrm flipH="1">
            <a:off x="8115300" y="6406115"/>
            <a:ext cx="4076698" cy="464399"/>
          </a:xfrm>
          <a:prstGeom prst="rect">
            <a:avLst/>
          </a:prstGeom>
          <a:gradFill>
            <a:gsLst>
              <a:gs pos="0">
                <a:srgbClr val="000000">
                  <a:alpha val="30980"/>
                </a:srgbClr>
              </a:gs>
              <a:gs pos="19000">
                <a:srgbClr val="000000">
                  <a:alpha val="30980"/>
                </a:srgbClr>
              </a:gs>
              <a:gs pos="99000">
                <a:schemeClr val="accent1"/>
              </a:gs>
              <a:gs pos="100000">
                <a:schemeClr val="accent1"/>
              </a:gs>
            </a:gsLst>
            <a:lin ang="13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GB" sz="1800" b="0" i="0" u="none" strike="noStrike" cap="none" noProof="0" dirty="0">
              <a:solidFill>
                <a:schemeClr val="lt1"/>
              </a:solidFill>
              <a:latin typeface="Calibri"/>
              <a:ea typeface="Calibri"/>
              <a:cs typeface="Calibri"/>
              <a:sym typeface="Calibri"/>
            </a:endParaRPr>
          </a:p>
        </p:txBody>
      </p:sp>
      <p:sp>
        <p:nvSpPr>
          <p:cNvPr id="5" name="Google Shape;84;p13">
            <a:extLst>
              <a:ext uri="{FF2B5EF4-FFF2-40B4-BE49-F238E27FC236}">
                <a16:creationId xmlns:a16="http://schemas.microsoft.com/office/drawing/2014/main" id="{8C0BA8B9-3995-49B8-8374-4A07232A2659}"/>
              </a:ext>
            </a:extLst>
          </p:cNvPr>
          <p:cNvSpPr txBox="1">
            <a:spLocks/>
          </p:cNvSpPr>
          <p:nvPr/>
        </p:nvSpPr>
        <p:spPr>
          <a:xfrm>
            <a:off x="6096000" y="2038993"/>
            <a:ext cx="5731390" cy="1427022"/>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r">
              <a:buSzPct val="100000"/>
            </a:pPr>
            <a:r>
              <a:rPr lang="en-GB" sz="2400" b="1" noProof="0" dirty="0">
                <a:latin typeface="Cambria" panose="02040503050406030204" pitchFamily="18" charset="0"/>
                <a:ea typeface="Cambria" panose="02040503050406030204" pitchFamily="18" charset="0"/>
              </a:rPr>
              <a:t>OLU-SILAS Rahila </a:t>
            </a:r>
            <a:r>
              <a:rPr lang="en-GB" sz="2400" b="1" noProof="0" dirty="0" err="1">
                <a:latin typeface="Cambria" panose="02040503050406030204" pitchFamily="18" charset="0"/>
                <a:ea typeface="Cambria" panose="02040503050406030204" pitchFamily="18" charset="0"/>
              </a:rPr>
              <a:t>Amosha</a:t>
            </a:r>
            <a:endParaRPr lang="en-GB" sz="2400" b="1" noProof="0" dirty="0">
              <a:latin typeface="Cambria" panose="02040503050406030204" pitchFamily="18" charset="0"/>
              <a:ea typeface="Cambria" panose="02040503050406030204" pitchFamily="18" charset="0"/>
            </a:endParaRPr>
          </a:p>
          <a:p>
            <a:pPr algn="r">
              <a:buSzPct val="100000"/>
            </a:pPr>
            <a:r>
              <a:rPr lang="en-GB" sz="2400" b="1" noProof="0" dirty="0">
                <a:latin typeface="Cambria" panose="02040503050406030204" pitchFamily="18" charset="0"/>
                <a:ea typeface="Cambria" panose="02040503050406030204" pitchFamily="18" charset="0"/>
              </a:rPr>
              <a:t>Plateau State Internal Revenue Service,</a:t>
            </a:r>
          </a:p>
          <a:p>
            <a:pPr algn="r">
              <a:buSzPct val="100000"/>
            </a:pPr>
            <a:r>
              <a:rPr lang="en-GB" sz="2400" b="1" noProof="0" dirty="0">
                <a:latin typeface="Cambria" panose="02040503050406030204" pitchFamily="18" charset="0"/>
                <a:ea typeface="Cambria" panose="02040503050406030204" pitchFamily="18" charset="0"/>
              </a:rPr>
              <a:t>Jos, Plateau State, Nigeria</a:t>
            </a:r>
          </a:p>
          <a:p>
            <a:pPr algn="r">
              <a:buSzPct val="100000"/>
            </a:pPr>
            <a:r>
              <a:rPr lang="en-GB" sz="2400" b="1" noProof="0" dirty="0">
                <a:latin typeface="Cambria" panose="02040503050406030204" pitchFamily="18" charset="0"/>
                <a:ea typeface="Cambria" panose="02040503050406030204" pitchFamily="18" charset="0"/>
                <a:hlinkClick r:id="rId4"/>
              </a:rPr>
              <a:t>rahilaolusilas@gmail.com</a:t>
            </a:r>
            <a:endParaRPr lang="en-GB" sz="2400" b="1" noProof="0" dirty="0">
              <a:latin typeface="Cambria" panose="02040503050406030204" pitchFamily="18" charset="0"/>
              <a:ea typeface="Cambria" panose="02040503050406030204" pitchFamily="18" charset="0"/>
            </a:endParaRPr>
          </a:p>
        </p:txBody>
      </p:sp>
      <p:sp>
        <p:nvSpPr>
          <p:cNvPr id="6" name="Google Shape;84;p13">
            <a:extLst>
              <a:ext uri="{FF2B5EF4-FFF2-40B4-BE49-F238E27FC236}">
                <a16:creationId xmlns:a16="http://schemas.microsoft.com/office/drawing/2014/main" id="{4E298BDE-4C9B-13F2-8F7A-72109F0BC287}"/>
              </a:ext>
            </a:extLst>
          </p:cNvPr>
          <p:cNvSpPr txBox="1">
            <a:spLocks/>
          </p:cNvSpPr>
          <p:nvPr/>
        </p:nvSpPr>
        <p:spPr>
          <a:xfrm>
            <a:off x="6389157" y="4345568"/>
            <a:ext cx="5438233" cy="1427022"/>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r">
              <a:buSzPct val="100000"/>
            </a:pPr>
            <a:r>
              <a:rPr lang="en-GB" sz="2400" b="1" noProof="0" dirty="0">
                <a:latin typeface="Cambria" panose="02040503050406030204" pitchFamily="18" charset="0"/>
                <a:ea typeface="Cambria" panose="02040503050406030204" pitchFamily="18" charset="0"/>
              </a:rPr>
              <a:t>SILAS Olugbenga Akindele</a:t>
            </a:r>
          </a:p>
          <a:p>
            <a:pPr algn="r">
              <a:buSzPct val="100000"/>
            </a:pPr>
            <a:r>
              <a:rPr lang="en-GB" sz="2400" b="1" noProof="0" dirty="0">
                <a:latin typeface="Cambria" panose="02040503050406030204" pitchFamily="18" charset="0"/>
                <a:ea typeface="Cambria" panose="02040503050406030204" pitchFamily="18" charset="0"/>
              </a:rPr>
              <a:t>University of Jos,</a:t>
            </a:r>
          </a:p>
          <a:p>
            <a:pPr algn="r">
              <a:buSzPct val="100000"/>
            </a:pPr>
            <a:r>
              <a:rPr lang="en-GB" sz="2400" b="1" noProof="0" dirty="0">
                <a:latin typeface="Cambria" panose="02040503050406030204" pitchFamily="18" charset="0"/>
                <a:ea typeface="Cambria" panose="02040503050406030204" pitchFamily="18" charset="0"/>
              </a:rPr>
              <a:t>Jos, Plateau State, Nigeria</a:t>
            </a:r>
          </a:p>
          <a:p>
            <a:pPr algn="r">
              <a:buSzPct val="100000"/>
            </a:pPr>
            <a:r>
              <a:rPr lang="en-GB" sz="2400" b="1" noProof="0" dirty="0">
                <a:latin typeface="Cambria" panose="02040503050406030204" pitchFamily="18" charset="0"/>
                <a:ea typeface="Cambria" panose="02040503050406030204" pitchFamily="18" charset="0"/>
                <a:hlinkClick r:id="rId5"/>
              </a:rPr>
              <a:t>drgbenga@yahoo.com</a:t>
            </a:r>
            <a:endParaRPr lang="en-GB" sz="2400" b="1" noProof="0" dirty="0">
              <a:latin typeface="Cambria" panose="02040503050406030204" pitchFamily="18" charset="0"/>
              <a:ea typeface="Cambria" panose="02040503050406030204" pitchFamily="18" charset="0"/>
            </a:endParaRPr>
          </a:p>
        </p:txBody>
      </p:sp>
      <p:pic>
        <p:nvPicPr>
          <p:cNvPr id="8" name="Picture 7">
            <a:extLst>
              <a:ext uri="{FF2B5EF4-FFF2-40B4-BE49-F238E27FC236}">
                <a16:creationId xmlns:a16="http://schemas.microsoft.com/office/drawing/2014/main" id="{85D3B9C4-D2F7-BB6B-1CE6-9ACBF1DAEB22}"/>
              </a:ext>
            </a:extLst>
          </p:cNvPr>
          <p:cNvPicPr>
            <a:picLocks noChangeAspect="1"/>
          </p:cNvPicPr>
          <p:nvPr/>
        </p:nvPicPr>
        <p:blipFill rotWithShape="1">
          <a:blip r:embed="rId6"/>
          <a:srcRect t="12040" b="21294"/>
          <a:stretch>
            <a:fillRect/>
          </a:stretch>
        </p:blipFill>
        <p:spPr>
          <a:xfrm>
            <a:off x="1230845" y="1634397"/>
            <a:ext cx="4572000" cy="4572000"/>
          </a:xfrm>
          <a:prstGeom prst="rect">
            <a:avLst/>
          </a:prstGeom>
        </p:spPr>
      </p:pic>
      <p:sp>
        <p:nvSpPr>
          <p:cNvPr id="9" name="Title 7">
            <a:extLst>
              <a:ext uri="{FF2B5EF4-FFF2-40B4-BE49-F238E27FC236}">
                <a16:creationId xmlns:a16="http://schemas.microsoft.com/office/drawing/2014/main" id="{1F02014D-495D-B6CD-AF8C-F8665B617D9C}"/>
              </a:ext>
            </a:extLst>
          </p:cNvPr>
          <p:cNvSpPr>
            <a:spLocks noGrp="1"/>
          </p:cNvSpPr>
          <p:nvPr>
            <p:ph type="title"/>
          </p:nvPr>
        </p:nvSpPr>
        <p:spPr>
          <a:xfrm>
            <a:off x="731837" y="295575"/>
            <a:ext cx="10728324" cy="808989"/>
          </a:xfrm>
        </p:spPr>
        <p:txBody>
          <a:bodyPr>
            <a:normAutofit/>
          </a:bodyPr>
          <a:lstStyle/>
          <a:p>
            <a:pPr algn="ctr"/>
            <a:r>
              <a:rPr lang="en-GB" sz="3600" b="1" noProof="0" dirty="0">
                <a:solidFill>
                  <a:schemeClr val="bg1"/>
                </a:solidFill>
                <a:latin typeface="+mj-lt"/>
              </a:rPr>
              <a:t>CONTACT US</a:t>
            </a:r>
          </a:p>
        </p:txBody>
      </p:sp>
    </p:spTree>
  </p:cSld>
  <p:clrMapOvr>
    <a:masterClrMapping/>
  </p:clrMapOvr>
  <p:transition spd="slow">
    <p:random/>
  </p:transition>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2">
      <a:majorFont>
        <a:latin typeface="Cambria"/>
        <a:ea typeface=""/>
        <a:cs typeface=""/>
      </a:majorFont>
      <a:minorFont>
        <a:latin typeface="Cambr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8b77875e-5908-45a0-9cb4-dec9ae074618}" enabled="1" method="Privileged" siteId="{0f9e35db-544f-4f60-bdcc-5ea416e6dc70}" contentBits="0" removed="0"/>
</clbl:labelList>
</file>

<file path=docProps/app.xml><?xml version="1.0" encoding="utf-8"?>
<Properties xmlns="http://schemas.openxmlformats.org/officeDocument/2006/extended-properties" xmlns:vt="http://schemas.openxmlformats.org/officeDocument/2006/docPropsVTypes">
  <TotalTime>2316</TotalTime>
  <Words>2048</Words>
  <Application>Microsoft Office PowerPoint</Application>
  <PresentationFormat>Widescreen</PresentationFormat>
  <Paragraphs>165</Paragraphs>
  <Slides>15</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Cambria</vt:lpstr>
      <vt:lpstr>Office Theme</vt:lpstr>
      <vt:lpstr>DISPLACEMENT AND LAND GRABBING IN PLATEAU STATE, NIGERIA: The Impact of Crises on Internally Displaced Persons and the Urgency of Land Justice</vt:lpstr>
      <vt:lpstr>PLATEAU STATE, NIGERIA</vt:lpstr>
      <vt:lpstr>STUDY AREA: EPICENTRES OF VIOLENCE AND DISPLACEMENTS</vt:lpstr>
      <vt:lpstr>METHODOLOGY</vt:lpstr>
      <vt:lpstr>RESULTS</vt:lpstr>
      <vt:lpstr>CULTURAL ERASURE: THE RENAMING OF COMMUNITIES</vt:lpstr>
      <vt:lpstr>THE MULTI-DIMENSIONAL IMPACT ON IDPs</vt:lpstr>
      <vt:lpstr>LEGAL FRAMEWORKS: CONFLICT AND INADEQUACY</vt:lpstr>
      <vt:lpstr>COMPARATIVE LESSONS FOR LAND JUSTICE</vt:lpstr>
      <vt:lpstr>LAND REFORMS IN OTHER JURISDICTIONS</vt:lpstr>
      <vt:lpstr>GLOBAL IMPERATIVE FOR LAND JUSTICE</vt:lpstr>
      <vt:lpstr>CONCLUSION</vt:lpstr>
      <vt:lpstr>RECOMMENDATIONS</vt:lpstr>
      <vt:lpstr>SPONSORSHIP AND FUTURE PROSPECTS</vt:lpstr>
      <vt:lpstr>CONTACT 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Fikre Asmamaw</dc:creator>
  <cp:lastModifiedBy>Fikre Asmamaw</cp:lastModifiedBy>
  <cp:revision>86</cp:revision>
  <dcterms:modified xsi:type="dcterms:W3CDTF">2025-11-11T02:34:26Z</dcterms:modified>
</cp:coreProperties>
</file>