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7" r:id="rId4"/>
    <p:sldId id="268" r:id="rId5"/>
    <p:sldId id="275" r:id="rId6"/>
    <p:sldId id="274" r:id="rId7"/>
    <p:sldId id="273" r:id="rId8"/>
    <p:sldId id="269" r:id="rId9"/>
    <p:sldId id="272" r:id="rId10"/>
    <p:sldId id="271" r:id="rId11"/>
    <p:sldId id="270" r:id="rId12"/>
    <p:sldId id="276" r:id="rId13"/>
    <p:sldId id="26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672" autoAdjust="0"/>
    <p:restoredTop sz="94660"/>
  </p:normalViewPr>
  <p:slideViewPr>
    <p:cSldViewPr snapToGrid="0">
      <p:cViewPr varScale="1">
        <p:scale>
          <a:sx n="65" d="100"/>
          <a:sy n="65" d="100"/>
        </p:scale>
        <p:origin x="27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29E67-06B2-45C6-9367-4AC5191E97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BFCBA9-AC36-46B6-B0BA-F27DE32C6E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15AB20-6F7B-4895-B865-804A7AE51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2EBA83-FC17-429B-AEF0-DBFF2E5AB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59ABA-D864-4C8A-BA21-CEEDD63C2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4777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875EB-547E-4014-9601-8EB12B0F4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0CC209-E8A0-43F3-A50D-D6A4F80310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FEE203-F275-442F-8408-0852393CB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EA040B-4F33-43B5-8C1A-6658AB593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3836E9-4349-4E68-9049-E835497E3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237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41652-A98C-4A58-A015-BDE1FD458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3BE154-B09D-45DC-A928-47E121BA31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8FF0DA-9085-4140-A340-0013FFBFE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0E6B3D-850A-4092-AC5C-63E2ACA6F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02DBD5-BB25-4CA8-86D9-6BE7FBFCF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4946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65276-A988-4D59-A003-2F84F1A7D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5F0CAF-865A-41CC-9B34-83968E2FE0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E49AC8-D9EC-4E73-A67E-C8F89267D9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2B2EC5-9630-4A43-9007-AE4DE1948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1F5E4D-B9B3-4B38-AFD8-294F51D80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15D6CA-9A4A-4CED-82D4-5BB429749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8490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293A7-FC81-4876-8CBA-BE3224088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D57F18-100E-4621-A66E-8B7C0EA5F2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7E8606-8509-45DA-A523-1602D5CF21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7FAA30-4F33-4DA0-945B-427536AB09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ADEC47-7710-4EBF-A01A-68A4AAC0C5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259D39-3CB4-4CCA-9E77-88397E676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0C036A-AA91-49F8-B1E1-0FB84E511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73A305-5454-49CB-8FA9-A084995F8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7795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4CD72-57EE-4111-9C04-851A70406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D48710-55A2-4F7C-B956-AA7B0EAB6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DBA4E3-6520-4C7B-90F9-84BF158D4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49190D-3CCD-4CFC-9EEE-035158F49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3070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B320B3-605C-420C-8872-A9505B22D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216DFC-1C1C-4C53-97A4-39B449DB6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0DDCDF-FD10-4096-BB5D-644CF6279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8736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B6DD5-51DA-4B3A-9995-C0E81FDC3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B4B2B6-9444-4D5F-BEBD-8D29E3942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2E8CAB-A79B-4AC2-83A4-83D3BA4EB4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38813E-454B-4361-A624-23769A40E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A7C44B-F66A-47A9-A068-A019A8A4D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3935FB-1F3A-4D6E-AC06-54C75CF7B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3839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9DDA8-6815-496B-902C-739134504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51250B-342F-45DF-8FBA-6EF6050071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4461A5-BA25-4421-BC2C-4E155A9AED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5A25AC-A351-497C-94A8-2690A26CF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C43E4C-E86A-4317-A42B-88BA6EDD2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7A7137-A4AD-47D6-836D-FA6A4CCA4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2204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2A36B-E3B0-4895-A0D7-0BFBCB7B0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74EC96-CDF6-40E2-BFD2-BB5597CE12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62389-3976-4626-8197-83F8B5A51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72F53F-FDB7-45DE-A7C6-1E6C435D0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64FD6-3ADE-4DB0-B370-9DC7436E2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7956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9FD9867-C2AD-4943-9DAA-6923160A27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A96F35-837C-46DC-9122-90BE743753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E44CDC-726A-4766-A763-F3DFF3227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C0206-3CB6-492A-9236-23D5B746D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3B6003-1A5F-44E3-B87C-1E52B019F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9455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CB59D4-FD22-4C4A-B600-4E73AD424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44575C-E5C4-4EC5-B57C-E814C8DF8F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7F77DA-1D2B-4868-B0DF-3D58AFB43B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04AE22-9068-4E34-AEB3-2A268E72B3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0C4F5F-F36D-4FDC-A95E-C5B08FFC9A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0476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6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BB777-EE90-4AD2-A3A1-076D378BE6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173" y="2843902"/>
            <a:ext cx="9144000" cy="23876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700" b="1" dirty="0"/>
              <a:t>Displacement After Redistribution: Land Contestation, Tenure </a:t>
            </a:r>
            <a:br>
              <a:rPr lang="en-US" sz="2700" b="1" dirty="0"/>
            </a:br>
            <a:r>
              <a:rPr lang="en-US" sz="2700" b="1" dirty="0"/>
              <a:t>Instability, and Governance Breakdown in Post-Land Reform Zimbabwe</a:t>
            </a:r>
            <a:br>
              <a:rPr lang="en-US" dirty="0"/>
            </a:br>
            <a:r>
              <a:rPr lang="en-US" sz="2000" b="1" dirty="0"/>
              <a:t>Manase Kudzai Chiweshe</a:t>
            </a:r>
            <a:br>
              <a:rPr lang="en-US" sz="2000" b="1" dirty="0"/>
            </a:br>
            <a:r>
              <a:rPr lang="en-US" sz="2000" b="1" dirty="0"/>
              <a:t>University of Zimbabwe</a:t>
            </a:r>
            <a:endParaRPr lang="en-GB" sz="26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3F0551-469F-424E-B2C3-6FED08F40D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1205" y="2023741"/>
            <a:ext cx="2326005" cy="10096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0939353-2726-44DD-93BC-23A46C49DC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3B09F70-E9B4-4970-9832-2AFF6580BA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07" y="5780209"/>
            <a:ext cx="2599545" cy="921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B10B92-2F5C-4151-886D-B2F439BD40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7683" y="5780209"/>
            <a:ext cx="2833048" cy="10096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ECEC6A6-7015-4807-8CB6-BE7E4D3831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1210" y="5736198"/>
            <a:ext cx="3906614" cy="10096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128AD63-FA0C-DA33-E089-D6FFE7AF76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4790" y="1626498"/>
            <a:ext cx="1954767" cy="1650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989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B74AC-DA50-D61D-97CC-664D958BC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FE8141-ACC7-F7B1-804E-29F521A72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6164C7-BF36-669C-DAE3-6C5F41F426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00140"/>
            <a:ext cx="12192000" cy="5457860"/>
          </a:xfrm>
        </p:spPr>
        <p:txBody>
          <a:bodyPr>
            <a:normAutofit fontScale="92500" lnSpcReduction="20000"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rgbClr val="0F1115"/>
                </a:solidFill>
                <a:effectLst/>
                <a:latin typeface="quote-cjk-patch"/>
              </a:rPr>
              <a:t>Introduction &amp; Central Paradox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The Promise vs. The Reality:</a:t>
            </a:r>
            <a:endParaRPr lang="en-US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marL="742950" lvl="1" indent="-28575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Promise: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 FTLRP aimed to rectify colonial land injustices and empower the Black majority.</a:t>
            </a:r>
          </a:p>
          <a:p>
            <a:pPr marL="742950" lvl="1" indent="-28575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Reality: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 Created a "fragile tenure regime, </a:t>
            </a:r>
            <a:r>
              <a:rPr lang="en-US" b="0" i="0" dirty="0" err="1">
                <a:solidFill>
                  <a:srgbClr val="0F1115"/>
                </a:solidFill>
                <a:effectLst/>
                <a:latin typeface="quote-cjk-patch"/>
              </a:rPr>
              <a:t>characterised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 by administrative weaknesses, overlapping claims, and political interference."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The Post-2017 "Second Republic":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 Marked not by resolution, but by "new waves of displacement" driven by state-backed investment projects.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Core Argument: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 Displacements are "not anomalies nor unintended outcomes... but structured processes shaped by power asymmetries, institutional weaknesses, and a blurred line between public interest and private accumulation."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Central Research Questions:</a:t>
            </a:r>
            <a:endParaRPr lang="en-US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marL="742950" lvl="1" indent="-28575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What are the political, economic, and institutional drivers of displacement?</a:t>
            </a:r>
          </a:p>
          <a:p>
            <a:pPr marL="742950" lvl="1" indent="-28575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Who are the actors, and how do they </a:t>
            </a:r>
            <a:r>
              <a:rPr lang="en-US" b="0" i="0" dirty="0" err="1">
                <a:solidFill>
                  <a:srgbClr val="0F1115"/>
                </a:solidFill>
                <a:effectLst/>
                <a:latin typeface="quote-cjk-patch"/>
              </a:rPr>
              <a:t>mobilise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 legitimacy and power?</a:t>
            </a:r>
          </a:p>
          <a:p>
            <a:pPr marL="742950" lvl="1" indent="-28575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What are the consequences for tenure security and land justice?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dirty="0"/>
          </a:p>
          <a:p>
            <a:endParaRPr lang="en-US" dirty="0"/>
          </a:p>
          <a:p>
            <a:endParaRPr lang="en-GB" altLang="en-US" b="1" dirty="0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altLang="en-US" sz="3600" dirty="0">
              <a:latin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465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137226-E9C9-AD7F-6BD1-B117E05D56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4BF5AB8-0068-4E39-163C-D13C0FF4E4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FB0E59-1394-3A54-664B-AC5E6BE56A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00140"/>
            <a:ext cx="12192000" cy="5457860"/>
          </a:xfrm>
        </p:spPr>
        <p:txBody>
          <a:bodyPr>
            <a:normAutofit fontScale="92500" lnSpcReduction="20000"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rgbClr val="0F1115"/>
                </a:solidFill>
                <a:effectLst/>
                <a:latin typeface="quote-cjk-patch"/>
              </a:rPr>
              <a:t>Historical Context: The Unresolved Legacy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buNone/>
            </a:pPr>
            <a:endParaRPr lang="en-US" b="1" dirty="0">
              <a:solidFill>
                <a:srgbClr val="0F1115"/>
              </a:solidFill>
              <a:effectLst/>
              <a:latin typeface="quote-cjk-patch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Colonial Foundation:</a:t>
            </a:r>
            <a:endParaRPr lang="en-US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marL="742950" lvl="1" indent="-28575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Land Apportionment Act (1930): Created a racialized dual agrarian structure.</a:t>
            </a:r>
          </a:p>
          <a:p>
            <a:pPr marL="742950" lvl="1" indent="-28575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By 1980: 4,500 white farmers owned 39% of land (15.5M ha), while over 1 million Black households were confined to marginal areas.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Post-Independence Stalemate (1980-2000):</a:t>
            </a:r>
            <a:endParaRPr lang="en-US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marL="742950" lvl="1" indent="-28575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Lancaster House constraints ("willing buyer, willing seller").</a:t>
            </a:r>
          </a:p>
          <a:p>
            <a:pPr marL="742950" lvl="1" indent="-28575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Limited resettlement: Only 60,000 families resettled against a target of 162,000.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Fast Track Land Reform (FTLRP, 2000s): A Radical but Flawed Restructuring</a:t>
            </a:r>
            <a:endParaRPr lang="en-US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marL="742950" lvl="1" indent="-28575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Scale: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 ~11 million hectares redistributed to ~200,000 Black beneficiaries.</a:t>
            </a:r>
          </a:p>
          <a:p>
            <a:pPr marL="742950" lvl="1" indent="-28575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Key Flaw: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 "Most beneficiaries were issued offer letters rather than legal titles, leaving them with insecure tenure dependent on ministerial discretion."</a:t>
            </a:r>
          </a:p>
          <a:p>
            <a:pPr marL="742950" lvl="1" indent="-28575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Legacy: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 "Fragmented" land administration, unclear boundaries, and politicized allocation sowed the seeds for future conflict.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dirty="0"/>
          </a:p>
          <a:p>
            <a:endParaRPr lang="en-US" dirty="0"/>
          </a:p>
          <a:p>
            <a:endParaRPr lang="en-GB" altLang="en-US" b="1" dirty="0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altLang="en-US" sz="3600" dirty="0">
              <a:latin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036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778919-D3C1-92D8-4C58-E5331BA27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74D70AA-3EDE-CACA-AE93-5FF9F17FF9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86CDAF-D255-16F1-620C-3B3B9D9440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00140"/>
            <a:ext cx="12192000" cy="5457860"/>
          </a:xfrm>
        </p:spPr>
        <p:txBody>
          <a:bodyPr>
            <a:normAutofit fontScale="77500" lnSpcReduction="20000"/>
          </a:bodyPr>
          <a:lstStyle/>
          <a:p>
            <a:pPr algn="l">
              <a:lnSpc>
                <a:spcPts val="2250"/>
              </a:lnSpc>
              <a:spcBef>
                <a:spcPts val="2400"/>
              </a:spcBef>
              <a:spcAft>
                <a:spcPts val="1200"/>
              </a:spcAft>
              <a:buNone/>
            </a:pPr>
            <a:r>
              <a:rPr lang="en-US" b="1" dirty="0">
                <a:solidFill>
                  <a:srgbClr val="0F1115"/>
                </a:solidFill>
                <a:effectLst/>
                <a:latin typeface="quote-cjk-patch"/>
              </a:rPr>
              <a:t>Case Study 1 – </a:t>
            </a:r>
            <a:r>
              <a:rPr lang="en-US" b="1" dirty="0" err="1">
                <a:solidFill>
                  <a:srgbClr val="0F1115"/>
                </a:solidFill>
                <a:effectLst/>
                <a:latin typeface="quote-cjk-patch"/>
              </a:rPr>
              <a:t>Chilonga</a:t>
            </a:r>
            <a:r>
              <a:rPr lang="en-US" b="1" dirty="0">
                <a:solidFill>
                  <a:srgbClr val="0F1115"/>
                </a:solidFill>
                <a:effectLst/>
                <a:latin typeface="quote-cjk-patch"/>
              </a:rPr>
              <a:t>: Development as Dispossession</a:t>
            </a:r>
          </a:p>
          <a:p>
            <a:pPr algn="l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The State Action: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 Gazetted Statutory Instrument (SI) 50 of 2021, setting aside 12,940 hectares of communal land for a lucerne project linked to </a:t>
            </a:r>
            <a:r>
              <a:rPr lang="en-US" b="0" i="0" dirty="0" err="1">
                <a:solidFill>
                  <a:srgbClr val="0F1115"/>
                </a:solidFill>
                <a:effectLst/>
                <a:latin typeface="quote-cjk-patch"/>
              </a:rPr>
              <a:t>Dendairy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.</a:t>
            </a:r>
          </a:p>
          <a:p>
            <a:pPr algn="l">
              <a:spcBef>
                <a:spcPts val="45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Immediate Impact: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 "Affected an estimated 12,000 to 13,840 Shangaan/Shangani residents" with an immediate eviction order.</a:t>
            </a:r>
          </a:p>
          <a:p>
            <a:pPr algn="l">
              <a:spcBef>
                <a:spcPts val="45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Legal &amp; Public Backlash:</a:t>
            </a:r>
            <a:endParaRPr lang="en-US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marL="742950" lvl="1" indent="-285750" algn="l"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SI 50 repealed and replaced, but the land "remained set aside for the project."</a:t>
            </a:r>
          </a:p>
          <a:p>
            <a:pPr marL="742950" lvl="1" indent="-285750" algn="l">
              <a:spcBef>
                <a:spcPts val="45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High Court (2022) upheld the state's authority, dismissing a constitutional challenge.</a:t>
            </a:r>
          </a:p>
          <a:p>
            <a:pPr algn="l">
              <a:spcBef>
                <a:spcPts val="45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Key Issues Exposed:</a:t>
            </a:r>
            <a:endParaRPr lang="en-US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marL="742950" lvl="1" indent="-285750" algn="l"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Lack of Consultation: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 "Communities reported a lack of access to the official cadastral plan and meaningful consultation." (MACRAD, 2021)</a:t>
            </a:r>
          </a:p>
          <a:p>
            <a:pPr marL="742950" lvl="1" indent="-285750" algn="l">
              <a:spcBef>
                <a:spcPts val="45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Cultural Erasure: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 Removals threaten a "minority community whose identity and livelihoods are tied to the </a:t>
            </a:r>
            <a:r>
              <a:rPr lang="en-US" b="0" i="0" dirty="0" err="1">
                <a:solidFill>
                  <a:srgbClr val="0F1115"/>
                </a:solidFill>
                <a:effectLst/>
                <a:latin typeface="quote-cjk-patch"/>
              </a:rPr>
              <a:t>Chilonga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 landscape." (</a:t>
            </a:r>
            <a:r>
              <a:rPr lang="en-US" b="0" i="0" dirty="0" err="1">
                <a:solidFill>
                  <a:srgbClr val="0F1115"/>
                </a:solidFill>
                <a:effectLst/>
                <a:latin typeface="quote-cjk-patch"/>
              </a:rPr>
              <a:t>Gwerevende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, 2023)</a:t>
            </a:r>
          </a:p>
          <a:p>
            <a:pPr marL="742950" lvl="1" indent="-285750" algn="l">
              <a:spcBef>
                <a:spcPts val="45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Legal Precedent: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 Shows how "colonial-era logics embedded in the Communal Land Act can be reasserted through statutory instruments."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/>
          </a:p>
          <a:p>
            <a:endParaRPr lang="en-US" dirty="0"/>
          </a:p>
          <a:p>
            <a:endParaRPr lang="en-GB" altLang="en-US" b="1" dirty="0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altLang="en-US" sz="3600" dirty="0">
              <a:latin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934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052591-7D05-F9F6-111A-60655F480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9B1A95F-1771-9FC5-8647-F4CDF8D14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E4C326-13DA-735E-BC53-C591A8F2DD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00140"/>
            <a:ext cx="12192000" cy="5457860"/>
          </a:xfrm>
        </p:spPr>
        <p:txBody>
          <a:bodyPr>
            <a:normAutofit fontScale="85000" lnSpcReduction="10000"/>
          </a:bodyPr>
          <a:lstStyle/>
          <a:p>
            <a:pPr algn="l">
              <a:lnSpc>
                <a:spcPts val="2250"/>
              </a:lnSpc>
              <a:spcBef>
                <a:spcPts val="2400"/>
              </a:spcBef>
              <a:spcAft>
                <a:spcPts val="1200"/>
              </a:spcAft>
              <a:buNone/>
            </a:pPr>
            <a:r>
              <a:rPr lang="en-US" b="1" dirty="0">
                <a:solidFill>
                  <a:srgbClr val="0F1115"/>
                </a:solidFill>
                <a:effectLst/>
                <a:latin typeface="quote-cjk-patch"/>
              </a:rPr>
              <a:t>Case Study 2 – Lithium Mining: Rush &amp; Rupture</a:t>
            </a:r>
          </a:p>
          <a:p>
            <a:pPr algn="l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Policy Driver: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 Export ban on unprocessed lithium (SI 213 of 2022) to spur local processing.</a:t>
            </a:r>
          </a:p>
          <a:p>
            <a:pPr algn="l">
              <a:spcBef>
                <a:spcPts val="45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Flagship Projects &amp; Investment:</a:t>
            </a:r>
            <a:endParaRPr lang="en-US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marL="742950" lvl="1" indent="-285750" algn="l"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Bikita (</a:t>
            </a:r>
            <a:r>
              <a:rPr lang="en-US" b="1" i="0" dirty="0" err="1">
                <a:solidFill>
                  <a:srgbClr val="0F1115"/>
                </a:solidFill>
                <a:effectLst/>
                <a:latin typeface="quote-cjk-patch"/>
              </a:rPr>
              <a:t>Sinomine</a:t>
            </a: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):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 Investment of US$200-300 million.</a:t>
            </a:r>
          </a:p>
          <a:p>
            <a:pPr marL="742950" lvl="1" indent="-285750" algn="l">
              <a:spcBef>
                <a:spcPts val="45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Goromonzi (Zhejiang </a:t>
            </a:r>
            <a:r>
              <a:rPr lang="en-US" b="1" i="0" dirty="0" err="1">
                <a:solidFill>
                  <a:srgbClr val="0F1115"/>
                </a:solidFill>
                <a:effectLst/>
                <a:latin typeface="quote-cjk-patch"/>
              </a:rPr>
              <a:t>Huayou</a:t>
            </a: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 Cobalt):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 Commissioned concentrator near Harare.</a:t>
            </a:r>
          </a:p>
          <a:p>
            <a:pPr algn="l">
              <a:spcBef>
                <a:spcPts val="45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Documented Impacts:</a:t>
            </a:r>
            <a:endParaRPr lang="en-US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marL="742950" lvl="1" indent="-285750" algn="l"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Displacement: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 "Evictions or threats of eviction in villages like </a:t>
            </a:r>
            <a:r>
              <a:rPr lang="en-US" b="0" i="0" dirty="0" err="1">
                <a:solidFill>
                  <a:srgbClr val="0F1115"/>
                </a:solidFill>
                <a:effectLst/>
                <a:latin typeface="quote-cjk-patch"/>
              </a:rPr>
              <a:t>Makombo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 and </a:t>
            </a:r>
            <a:r>
              <a:rPr lang="en-US" b="0" i="0" dirty="0" err="1">
                <a:solidFill>
                  <a:srgbClr val="0F1115"/>
                </a:solidFill>
                <a:effectLst/>
                <a:latin typeface="quote-cjk-patch"/>
              </a:rPr>
              <a:t>Murape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"; courts have intervened (Masvingo High Court, 2025).</a:t>
            </a:r>
          </a:p>
          <a:p>
            <a:pPr marL="742950" lvl="1" indent="-285750" algn="l">
              <a:spcBef>
                <a:spcPts val="45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Environmental Harm: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 "Polluted or </a:t>
            </a:r>
            <a:r>
              <a:rPr lang="en-US" b="0" i="0" dirty="0" err="1">
                <a:solidFill>
                  <a:srgbClr val="0F1115"/>
                </a:solidFill>
                <a:effectLst/>
                <a:latin typeface="quote-cjk-patch"/>
              </a:rPr>
              <a:t>discoloured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 water in </a:t>
            </a:r>
            <a:r>
              <a:rPr lang="en-US" b="0" i="0" dirty="0" err="1">
                <a:solidFill>
                  <a:srgbClr val="0F1115"/>
                </a:solidFill>
                <a:effectLst/>
                <a:latin typeface="quote-cjk-patch"/>
              </a:rPr>
              <a:t>Matezva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 Dam"; EMA fines and plant shutdowns.</a:t>
            </a:r>
          </a:p>
          <a:p>
            <a:pPr marL="742950" lvl="1" indent="-285750" algn="l">
              <a:spcBef>
                <a:spcPts val="45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Governance Gaps: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 EIA consultations described as "inaccessible or perfunctory."</a:t>
            </a:r>
          </a:p>
          <a:p>
            <a:pPr algn="l">
              <a:spcBef>
                <a:spcPts val="45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The Core Contradiction: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 "Close alignment of state policy and foreign capital in promoting rapid value addition, while procedural rights for communities remain underdeveloped."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/>
          </a:p>
          <a:p>
            <a:endParaRPr lang="en-US" dirty="0"/>
          </a:p>
          <a:p>
            <a:endParaRPr lang="en-GB" altLang="en-US" b="1" dirty="0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altLang="en-US" sz="3600" dirty="0">
              <a:latin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555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7F3B64-6291-33EB-F226-0DB80E8BD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48630C8-3AD9-D98F-B386-017DF86F68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6B59A4-C683-CE63-8AD6-3B36AFF913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00140"/>
            <a:ext cx="12192000" cy="5457860"/>
          </a:xfrm>
        </p:spPr>
        <p:txBody>
          <a:bodyPr>
            <a:normAutofit fontScale="85000" lnSpcReduction="20000"/>
          </a:bodyPr>
          <a:lstStyle/>
          <a:p>
            <a:pPr algn="l">
              <a:lnSpc>
                <a:spcPts val="2250"/>
              </a:lnSpc>
              <a:spcBef>
                <a:spcPts val="2400"/>
              </a:spcBef>
              <a:spcAft>
                <a:spcPts val="1200"/>
              </a:spcAft>
              <a:buNone/>
            </a:pPr>
            <a:r>
              <a:rPr lang="en-US" b="1" dirty="0">
                <a:solidFill>
                  <a:srgbClr val="0F1115"/>
                </a:solidFill>
                <a:effectLst/>
                <a:latin typeface="quote-cjk-patch"/>
              </a:rPr>
              <a:t>Case Study 3 – Peri-Urban Evictions: The Fragile Patchwork</a:t>
            </a:r>
          </a:p>
          <a:p>
            <a:pPr algn="l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Context: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 Areas like Epworth, </a:t>
            </a:r>
            <a:r>
              <a:rPr lang="en-US" b="0" i="0" dirty="0" err="1">
                <a:solidFill>
                  <a:srgbClr val="0F1115"/>
                </a:solidFill>
                <a:effectLst/>
                <a:latin typeface="quote-cjk-patch"/>
              </a:rPr>
              <a:t>Budiriro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. A "patchwork of tenure documents and insecure land rights."</a:t>
            </a:r>
          </a:p>
          <a:p>
            <a:pPr algn="l">
              <a:spcBef>
                <a:spcPts val="45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Quantifying Insecurity: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 A 2022 survey of 2,303 households found "only 507 had any form of documented use rights... The remainder had no documentation at all." (</a:t>
            </a:r>
            <a:r>
              <a:rPr lang="en-US" b="0" i="0" dirty="0" err="1">
                <a:solidFill>
                  <a:srgbClr val="0F1115"/>
                </a:solidFill>
                <a:effectLst/>
                <a:latin typeface="quote-cjk-patch"/>
              </a:rPr>
              <a:t>Chatiza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 et al., 2022)</a:t>
            </a:r>
          </a:p>
          <a:p>
            <a:pPr algn="l">
              <a:spcBef>
                <a:spcPts val="45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Historical Precedent: Operation Murambatsvina (2005):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 "Demolition of thousands of homes... displacing an estimated 700,000 people."</a:t>
            </a:r>
          </a:p>
          <a:p>
            <a:pPr algn="l">
              <a:spcBef>
                <a:spcPts val="45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Current Drivers:</a:t>
            </a:r>
            <a:endParaRPr lang="en-US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marL="742950" lvl="1" indent="-285750" algn="l"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Land Barons: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 "Powerful individuals... manipulating informal settlements and displacing the very families they ostensibly intended to empower."</a:t>
            </a:r>
          </a:p>
          <a:p>
            <a:pPr marL="742950" lvl="1" indent="-285750" algn="l">
              <a:spcBef>
                <a:spcPts val="45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Political Patronage: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 Settlements tolerated during elections, then targeted for "urban expansion and elite land grabs."</a:t>
            </a:r>
          </a:p>
          <a:p>
            <a:pPr algn="l">
              <a:spcBef>
                <a:spcPts val="45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Conclusion: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 "Urban 'informality' does not necessarily mean living without any documentation... but vulnerable systems and overlapping authorities leave them exposed."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/>
          </a:p>
          <a:p>
            <a:endParaRPr lang="en-US" dirty="0"/>
          </a:p>
          <a:p>
            <a:endParaRPr lang="en-GB" altLang="en-US" b="1" dirty="0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altLang="en-US" sz="3600" dirty="0">
              <a:latin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4011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473BA-A1EF-418A-D0FE-B81E04078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C2B28F5-071D-ACA6-EEB2-92957225DA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9D8E92-3726-5E25-7BC3-C1E960A849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00140"/>
            <a:ext cx="12192000" cy="5457860"/>
          </a:xfrm>
        </p:spPr>
        <p:txBody>
          <a:bodyPr>
            <a:normAutofit fontScale="70000" lnSpcReduction="20000"/>
          </a:bodyPr>
          <a:lstStyle/>
          <a:p>
            <a:pPr algn="l">
              <a:lnSpc>
                <a:spcPts val="2250"/>
              </a:lnSpc>
              <a:spcBef>
                <a:spcPts val="2400"/>
              </a:spcBef>
              <a:spcAft>
                <a:spcPts val="1200"/>
              </a:spcAft>
              <a:buNone/>
            </a:pPr>
            <a:r>
              <a:rPr lang="en-US" b="1" dirty="0">
                <a:solidFill>
                  <a:srgbClr val="0F1115"/>
                </a:solidFill>
                <a:effectLst/>
                <a:latin typeface="quote-cjk-patch"/>
              </a:rPr>
              <a:t> Drivers of Displacement: The Underlying Mechanics</a:t>
            </a:r>
          </a:p>
          <a:p>
            <a:pPr algn="l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Political Drivers:</a:t>
            </a:r>
            <a:endParaRPr lang="en-US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marL="742950" lvl="1" indent="-285750" algn="l"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Elite-State Alliances: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 "Elite capture of land often disguises itself as development."</a:t>
            </a:r>
          </a:p>
          <a:p>
            <a:pPr marL="742950" lvl="1" indent="-285750" algn="l">
              <a:spcBef>
                <a:spcPts val="45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Patronage: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 "Land is deeply entrenched in ZANU-PF's patronage networks." Audits show senior figures displaced small farmers.</a:t>
            </a:r>
          </a:p>
          <a:p>
            <a:pPr marL="742950" lvl="1" indent="-285750" algn="l">
              <a:spcBef>
                <a:spcPts val="45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Electioneering: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 Land policy weaponized to leverage political loyalty.</a:t>
            </a:r>
          </a:p>
          <a:p>
            <a:pPr algn="l">
              <a:spcBef>
                <a:spcPts val="45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Economic Drivers:</a:t>
            </a:r>
            <a:endParaRPr lang="en-US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marL="742950" lvl="1" indent="-285750" algn="l"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Foreign Investment: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 Fast-tracked deals in mining and agriculture privilege international and elite stakeholders.</a:t>
            </a:r>
          </a:p>
          <a:p>
            <a:pPr marL="742950" lvl="1" indent="-285750" algn="l">
              <a:spcBef>
                <a:spcPts val="45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Domestic Capital: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 Politically connected businessmen (e.g., Billy Rautenbach of Green Fuel) secure vast tracts of land.</a:t>
            </a:r>
          </a:p>
          <a:p>
            <a:pPr algn="l">
              <a:spcBef>
                <a:spcPts val="45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Institutional Drivers:</a:t>
            </a:r>
            <a:endParaRPr lang="en-US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marL="742950" lvl="1" indent="-285750" algn="l"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Legal Ambiguity: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 Dual statutory-customary system creates loopholes for arbitrary evictions.</a:t>
            </a:r>
          </a:p>
          <a:p>
            <a:pPr marL="742950" lvl="1" indent="-285750" algn="l">
              <a:spcBef>
                <a:spcPts val="45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Opacity &amp; Corruption: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 "A comprehensive, </a:t>
            </a:r>
            <a:r>
              <a:rPr lang="en-US" b="0" i="0" dirty="0" err="1">
                <a:solidFill>
                  <a:srgbClr val="0F1115"/>
                </a:solidFill>
                <a:effectLst/>
                <a:latin typeface="quote-cjk-patch"/>
              </a:rPr>
              <a:t>digitised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 land registry might have anchored tenure security, but it remains </a:t>
            </a:r>
            <a:r>
              <a:rPr lang="en-US" b="0" i="0" dirty="0" err="1">
                <a:solidFill>
                  <a:srgbClr val="0F1115"/>
                </a:solidFill>
                <a:effectLst/>
                <a:latin typeface="quote-cjk-patch"/>
              </a:rPr>
              <a:t>unrealised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."</a:t>
            </a:r>
          </a:p>
          <a:p>
            <a:pPr marL="742950" lvl="1" indent="-285750" algn="l">
              <a:spcBef>
                <a:spcPts val="45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Weak Safeguards: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 Lack of binding Free, Prior, and Informed Consent (FPIC) protocols.</a:t>
            </a:r>
          </a:p>
          <a:p>
            <a:pPr marL="0" indent="0">
              <a:buNone/>
            </a:pPr>
            <a:endParaRPr lang="en-US" dirty="0"/>
          </a:p>
          <a:p>
            <a:endParaRPr lang="en-GB" altLang="en-US" b="1" dirty="0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altLang="en-US" sz="3600" dirty="0">
              <a:latin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1288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3D67EC-C208-F998-0261-93A95DC9FC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9D32FC8-5F7C-FBBE-35AA-2D33E0172C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D16C52-165A-1A52-B459-DAA4DB93E5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00140"/>
            <a:ext cx="12192000" cy="545786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/>
          </a:p>
          <a:p>
            <a:endParaRPr lang="en-US" dirty="0"/>
          </a:p>
          <a:p>
            <a:endParaRPr lang="en-GB" altLang="en-US" b="1" dirty="0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altLang="en-US" sz="3600" dirty="0">
              <a:latin typeface="Arial" panose="020B0604020202020204" pitchFamily="34" charset="0"/>
            </a:endParaRPr>
          </a:p>
          <a:p>
            <a:endParaRPr lang="en-US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4DF8F15-144C-2B2B-E6A2-AC00A40E1E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8429727"/>
              </p:ext>
            </p:extLst>
          </p:nvPr>
        </p:nvGraphicFramePr>
        <p:xfrm>
          <a:off x="1" y="2204294"/>
          <a:ext cx="12023123" cy="316170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780269">
                  <a:extLst>
                    <a:ext uri="{9D8B030D-6E8A-4147-A177-3AD203B41FA5}">
                      <a16:colId xmlns:a16="http://schemas.microsoft.com/office/drawing/2014/main" val="2636761064"/>
                    </a:ext>
                  </a:extLst>
                </a:gridCol>
                <a:gridCol w="4621427">
                  <a:extLst>
                    <a:ext uri="{9D8B030D-6E8A-4147-A177-3AD203B41FA5}">
                      <a16:colId xmlns:a16="http://schemas.microsoft.com/office/drawing/2014/main" val="231158490"/>
                    </a:ext>
                  </a:extLst>
                </a:gridCol>
                <a:gridCol w="4621427">
                  <a:extLst>
                    <a:ext uri="{9D8B030D-6E8A-4147-A177-3AD203B41FA5}">
                      <a16:colId xmlns:a16="http://schemas.microsoft.com/office/drawing/2014/main" val="3496055459"/>
                    </a:ext>
                  </a:extLst>
                </a:gridCol>
              </a:tblGrid>
              <a:tr h="446459"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en-US" b="0" dirty="0">
                          <a:effectLst/>
                        </a:rPr>
                        <a:t>Actor Category</a:t>
                      </a:r>
                      <a:endParaRPr lang="en-US" b="0" dirty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en-US" b="0" dirty="0">
                          <a:effectLst/>
                        </a:rPr>
                        <a:t>Key Examples</a:t>
                      </a:r>
                      <a:endParaRPr lang="en-US" b="0" dirty="0">
                        <a:effectLst/>
                        <a:latin typeface="quote-cjk-patch"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en-US" b="0">
                          <a:effectLst/>
                        </a:rPr>
                        <a:t>Role &amp; Power Source</a:t>
                      </a:r>
                      <a:endParaRPr lang="en-US" b="0">
                        <a:effectLst/>
                        <a:latin typeface="quote-cjk-patch"/>
                      </a:endParaRPr>
                    </a:p>
                  </a:txBody>
                  <a:tcPr marL="152400" marR="152400" marT="95250" marB="95250" anchor="ctr"/>
                </a:tc>
                <a:extLst>
                  <a:ext uri="{0D108BD9-81ED-4DB2-BD59-A6C34878D82A}">
                    <a16:rowId xmlns:a16="http://schemas.microsoft.com/office/drawing/2014/main" val="42654562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en-US" b="1" dirty="0">
                          <a:effectLst/>
                        </a:rPr>
                        <a:t>State Institutions</a:t>
                      </a:r>
                      <a:endParaRPr lang="en-US" b="0" dirty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en-US" b="0" dirty="0">
                          <a:effectLst/>
                        </a:rPr>
                        <a:t>Ministries, ARDA, ZLC, City Councils</a:t>
                      </a:r>
                      <a:endParaRPr lang="en-US" b="0" dirty="0">
                        <a:effectLst/>
                        <a:latin typeface="quote-cjk-patch"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en-US" b="0">
                          <a:effectLst/>
                        </a:rPr>
                        <a:t>Statutory power, enforcement capacity, sanctioning dispossession.</a:t>
                      </a:r>
                      <a:endParaRPr lang="en-US" b="0">
                        <a:effectLst/>
                        <a:latin typeface="quote-cjk-patch"/>
                      </a:endParaRP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3427402580"/>
                  </a:ext>
                </a:extLst>
              </a:tr>
              <a:tr h="309033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en-US" b="1" dirty="0">
                          <a:effectLst/>
                        </a:rPr>
                        <a:t>Private Capital</a:t>
                      </a:r>
                      <a:endParaRPr lang="en-US" b="0" dirty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en-US" b="0" dirty="0" err="1">
                          <a:effectLst/>
                        </a:rPr>
                        <a:t>Sinomine</a:t>
                      </a:r>
                      <a:r>
                        <a:rPr lang="en-US" b="0" dirty="0">
                          <a:effectLst/>
                        </a:rPr>
                        <a:t>, </a:t>
                      </a:r>
                      <a:r>
                        <a:rPr lang="en-US" b="0" dirty="0" err="1">
                          <a:effectLst/>
                        </a:rPr>
                        <a:t>Huayou</a:t>
                      </a:r>
                      <a:r>
                        <a:rPr lang="en-US" b="0" dirty="0">
                          <a:effectLst/>
                        </a:rPr>
                        <a:t> Cobalt, </a:t>
                      </a:r>
                      <a:r>
                        <a:rPr lang="en-US" b="0" dirty="0" err="1">
                          <a:effectLst/>
                        </a:rPr>
                        <a:t>Dendairy</a:t>
                      </a:r>
                      <a:r>
                        <a:rPr lang="en-US" b="0" dirty="0">
                          <a:effectLst/>
                        </a:rPr>
                        <a:t>, Green Fuel</a:t>
                      </a:r>
                      <a:endParaRPr lang="en-US" b="0" dirty="0">
                        <a:effectLst/>
                        <a:latin typeface="quote-cjk-patch"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en-US" b="0" dirty="0">
                          <a:effectLst/>
                        </a:rPr>
                        <a:t>Financial power, political connections, "investor-protection" rhetoric.</a:t>
                      </a:r>
                      <a:endParaRPr lang="en-US" b="0" dirty="0">
                        <a:effectLst/>
                        <a:latin typeface="quote-cjk-patch"/>
                      </a:endParaRP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11018746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en-US" b="1">
                          <a:effectLst/>
                        </a:rPr>
                        <a:t>Traditional Leaders</a:t>
                      </a:r>
                      <a:endParaRPr lang="en-US" b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en-US" b="0" dirty="0">
                          <a:effectLst/>
                        </a:rPr>
                        <a:t>Chiefs, Village Heads (</a:t>
                      </a:r>
                      <a:r>
                        <a:rPr lang="en-US" b="0" dirty="0" err="1">
                          <a:effectLst/>
                        </a:rPr>
                        <a:t>Sabhukus</a:t>
                      </a:r>
                      <a:r>
                        <a:rPr lang="en-US" b="0" dirty="0">
                          <a:effectLst/>
                        </a:rPr>
                        <a:t>)</a:t>
                      </a:r>
                      <a:endParaRPr lang="en-US" b="0" dirty="0">
                        <a:effectLst/>
                        <a:latin typeface="quote-cjk-patch"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en-US" b="0">
                          <a:effectLst/>
                        </a:rPr>
                        <a:t>Customary authority, acting as brokers; co-opted with patronage.</a:t>
                      </a:r>
                      <a:endParaRPr lang="en-US" b="0">
                        <a:effectLst/>
                        <a:latin typeface="quote-cjk-patch"/>
                      </a:endParaRP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3787080534"/>
                  </a:ext>
                </a:extLst>
              </a:tr>
              <a:tr h="695950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en-US" b="1">
                          <a:effectLst/>
                        </a:rPr>
                        <a:t>Informal Intermediaries</a:t>
                      </a:r>
                      <a:endParaRPr lang="en-US" b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en-US" b="0" dirty="0">
                          <a:effectLst/>
                        </a:rPr>
                        <a:t>Land Barons</a:t>
                      </a:r>
                      <a:endParaRPr lang="en-US" b="0" dirty="0">
                        <a:effectLst/>
                        <a:latin typeface="quote-cjk-patch"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en-US" b="0" dirty="0">
                          <a:effectLst/>
                        </a:rPr>
                        <a:t>Political connections, manipulation of informal land markets.</a:t>
                      </a:r>
                      <a:endParaRPr lang="en-US" b="0" dirty="0">
                        <a:effectLst/>
                        <a:latin typeface="quote-cjk-patch"/>
                      </a:endParaRP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2998299835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725466B2-4859-A917-B55F-D0C5844ED5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919" y="1290347"/>
            <a:ext cx="12474146" cy="9139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176157" rIns="0" bIns="88872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latin typeface="quote-cjk-patch"/>
              </a:rPr>
              <a:t>Actors &amp; Legitimizing Narratives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ABCAA2DF-EA9D-8EAE-F07E-01C1A992F1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5331639"/>
            <a:ext cx="9786552" cy="16844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2218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latin typeface="quote-cjk-patch"/>
              </a:rPr>
              <a:t>Legitimizing Narratives: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latin typeface="quote-cjk-patch"/>
              </a:rPr>
              <a:t> Displacements are justified as necessary for: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latin typeface="quote-cjk-patch"/>
              </a:rPr>
              <a:t>"Development" &amp; "Modernization"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latin typeface="quote-cjk-patch"/>
              </a:rPr>
              <a:t> (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F1115"/>
                </a:solidFill>
                <a:effectLst/>
                <a:latin typeface="quote-cjk-patch"/>
              </a:rPr>
              <a:t>Chilonga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latin typeface="quote-cjk-patch"/>
              </a:rPr>
              <a:t>, ARDA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F1115"/>
                </a:solidFill>
                <a:effectLst/>
                <a:latin typeface="quote-cjk-patch"/>
              </a:rPr>
              <a:t>Transau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latin typeface="quote-cjk-patch"/>
              </a:rPr>
              <a:t>)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latin typeface="quote-cjk-patch"/>
              </a:rPr>
              <a:t>"Energy Self-Sufficiency" &amp; "Green Economy"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latin typeface="quote-cjk-patch"/>
              </a:rPr>
              <a:t> (Green Fuel)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latin typeface="quote-cjk-patch"/>
              </a:rPr>
              <a:t>"National Interest" &amp; "Value Addition"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latin typeface="quote-cjk-patch"/>
              </a:rPr>
              <a:t> (Lithium export bans)</a:t>
            </a:r>
          </a:p>
        </p:txBody>
      </p:sp>
    </p:spTree>
    <p:extLst>
      <p:ext uri="{BB962C8B-B14F-4D97-AF65-F5344CB8AC3E}">
        <p14:creationId xmlns:p14="http://schemas.microsoft.com/office/powerpoint/2010/main" val="38244761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86664-2BBD-914D-65EE-AB2A86E2E2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DD22723-522D-AD6C-737D-8540AFDBA6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575AA8F-ABEF-3287-2A56-B75E3DBE65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00140"/>
            <a:ext cx="12192000" cy="5457860"/>
          </a:xfrm>
        </p:spPr>
        <p:txBody>
          <a:bodyPr>
            <a:normAutofit fontScale="70000" lnSpcReduction="20000"/>
          </a:bodyPr>
          <a:lstStyle/>
          <a:p>
            <a:pPr algn="l">
              <a:lnSpc>
                <a:spcPts val="2250"/>
              </a:lnSpc>
              <a:spcBef>
                <a:spcPts val="2400"/>
              </a:spcBef>
              <a:spcAft>
                <a:spcPts val="1200"/>
              </a:spcAft>
              <a:buNone/>
            </a:pPr>
            <a:r>
              <a:rPr lang="en-US" b="1" dirty="0">
                <a:solidFill>
                  <a:srgbClr val="0F1115"/>
                </a:solidFill>
                <a:effectLst/>
                <a:latin typeface="quote-cjk-patch"/>
              </a:rPr>
              <a:t>Consequences: Human &amp; Institutional Costs</a:t>
            </a:r>
          </a:p>
          <a:p>
            <a:pPr algn="l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Tenure Destabilization: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 "Undermines both formal and customary tenure arrangements," eroding confidence in any form of documentation.</a:t>
            </a:r>
          </a:p>
          <a:p>
            <a:pPr algn="l">
              <a:spcBef>
                <a:spcPts val="45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Livelihood &amp; Cultural Destruction:</a:t>
            </a:r>
            <a:endParaRPr lang="en-US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marL="742950" lvl="1" indent="-285750" algn="l"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"Sever cultural ties to ancestral graves and rituals."</a:t>
            </a:r>
          </a:p>
          <a:p>
            <a:pPr marL="742950" lvl="1" indent="-285750" algn="l">
              <a:spcBef>
                <a:spcPts val="45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i="0" dirty="0" err="1">
                <a:solidFill>
                  <a:srgbClr val="0F1115"/>
                </a:solidFill>
                <a:effectLst/>
                <a:latin typeface="quote-cjk-patch"/>
              </a:rPr>
              <a:t>Chingwizi</a:t>
            </a: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 Example: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 Families displaced by a dam were coerced into cane farming, leading to "chronic food insecurity."</a:t>
            </a:r>
          </a:p>
          <a:p>
            <a:pPr algn="l">
              <a:spcBef>
                <a:spcPts val="45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Deepened Marginalization:</a:t>
            </a:r>
            <a:endParaRPr lang="en-US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marL="742950" lvl="1" indent="-285750" algn="l"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Gender: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 Land allocated to male heads; women lose access upon divorce/widowhood.</a:t>
            </a:r>
          </a:p>
          <a:p>
            <a:pPr marL="742950" lvl="1" indent="-285750" algn="l">
              <a:spcBef>
                <a:spcPts val="45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Persons with Disabilities (PWDs):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 "Rarely included in consultation processes," facing physical and institutional barriers.</a:t>
            </a:r>
          </a:p>
          <a:p>
            <a:pPr algn="l">
              <a:spcBef>
                <a:spcPts val="45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Erosion of Institutional Legitimacy: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 State agencies like ARDA and the Land Commission are seen as facilitating, not preventing, displacement, "reinforcing perceptions of a state that governs through coercion and patronage."</a:t>
            </a:r>
          </a:p>
          <a:p>
            <a:pPr>
              <a:buNone/>
            </a:pPr>
            <a:br>
              <a:rPr lang="en-US" dirty="0"/>
            </a:br>
            <a:endParaRPr lang="en-US" dirty="0"/>
          </a:p>
          <a:p>
            <a:endParaRPr lang="en-US" dirty="0"/>
          </a:p>
          <a:p>
            <a:endParaRPr lang="en-GB" altLang="en-US" b="1" dirty="0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altLang="en-US" sz="3600" dirty="0">
              <a:latin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782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AC6E5D-DD23-EA14-2819-8A2943247F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FA78747-D4F6-0D32-A6D1-27A69B0AFA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49F43C-4869-A152-6474-E64AFD071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00140"/>
            <a:ext cx="12192000" cy="5457860"/>
          </a:xfrm>
        </p:spPr>
        <p:txBody>
          <a:bodyPr>
            <a:normAutofit fontScale="92500" lnSpcReduction="10000"/>
          </a:bodyPr>
          <a:lstStyle/>
          <a:p>
            <a:pPr algn="l">
              <a:lnSpc>
                <a:spcPts val="2250"/>
              </a:lnSpc>
              <a:spcBef>
                <a:spcPts val="2400"/>
              </a:spcBef>
              <a:spcAft>
                <a:spcPts val="1200"/>
              </a:spcAft>
              <a:buNone/>
            </a:pPr>
            <a:r>
              <a:rPr lang="en-US" b="1" dirty="0">
                <a:solidFill>
                  <a:srgbClr val="0F1115"/>
                </a:solidFill>
                <a:effectLst/>
                <a:latin typeface="quote-cjk-patch"/>
              </a:rPr>
              <a:t>Gendered &amp; Social Dimensions of Exclusion</a:t>
            </a:r>
          </a:p>
          <a:p>
            <a:pPr algn="l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Women's Vulnerability:</a:t>
            </a:r>
            <a:endParaRPr lang="en-US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marL="742950" lvl="1" indent="-285750" algn="l"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Structural Cause: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 "Practice of allocating land in the names of male household heads."</a:t>
            </a:r>
          </a:p>
          <a:p>
            <a:pPr marL="742950" lvl="1" indent="-285750" algn="l">
              <a:spcBef>
                <a:spcPts val="45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Consequence: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 Women "risk losing access to land in the event of divorce, widowhood, or intra-household disputes."</a:t>
            </a:r>
          </a:p>
          <a:p>
            <a:pPr marL="742950" lvl="1" indent="-285750" algn="l">
              <a:spcBef>
                <a:spcPts val="45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In </a:t>
            </a:r>
            <a:r>
              <a:rPr lang="en-US" b="0" i="0" dirty="0" err="1">
                <a:solidFill>
                  <a:srgbClr val="0F1115"/>
                </a:solidFill>
                <a:effectLst/>
                <a:latin typeface="quote-cjk-patch"/>
              </a:rPr>
              <a:t>Chilonga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, women who managed fields for generations faced removal without compensation.</a:t>
            </a:r>
          </a:p>
          <a:p>
            <a:pPr algn="l">
              <a:spcBef>
                <a:spcPts val="45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Exclusion of Persons with Disabilities (PWDs):</a:t>
            </a:r>
            <a:endParaRPr lang="en-US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marL="742950" lvl="1" indent="-285750" algn="l"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Policy frameworks (e.g., 2021 Disability Policy) are not integrated into land governance.</a:t>
            </a:r>
          </a:p>
          <a:p>
            <a:pPr marL="742950" lvl="1" indent="-285750" algn="l">
              <a:spcBef>
                <a:spcPts val="45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"Lack of disaggregated data by gender, age, or disability status... renders inclusive planning nearly impossible."</a:t>
            </a:r>
          </a:p>
          <a:p>
            <a:pPr marL="742950" lvl="1" indent="-285750" algn="l">
              <a:spcBef>
                <a:spcPts val="45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PWDs are left at the "periphery of both humanitarian responses and long-term resettlement planning."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dirty="0"/>
          </a:p>
          <a:p>
            <a:endParaRPr lang="en-US" dirty="0"/>
          </a:p>
          <a:p>
            <a:endParaRPr lang="en-GB" altLang="en-US" b="1" dirty="0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altLang="en-US" sz="3600" dirty="0">
              <a:latin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5787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86FF7F-3EE8-593C-27AF-2233037F4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7A30360-7967-7097-17FD-F87809B7EB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4CD6F7-0D59-45E3-54C9-EDF8C23575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00140"/>
            <a:ext cx="12192000" cy="5457860"/>
          </a:xfrm>
        </p:spPr>
        <p:txBody>
          <a:bodyPr>
            <a:normAutofit fontScale="77500" lnSpcReduction="20000"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rgbClr val="0F1115"/>
                </a:solidFill>
                <a:effectLst/>
                <a:latin typeface="quote-cjk-patch"/>
              </a:rPr>
              <a:t>Pathways to Reform: A Multi-Layered Approach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1. Legal &amp; Institutional Reforms:</a:t>
            </a:r>
            <a:endParaRPr lang="en-US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marL="742950" lvl="1" indent="-28575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Harmonize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 statutory and customary law to close loopholes.</a:t>
            </a:r>
          </a:p>
          <a:p>
            <a:pPr marL="742950" lvl="1" indent="-28575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Strengthen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 the Zimbabwe Land Commission with independence and enforcement power.</a:t>
            </a:r>
          </a:p>
          <a:p>
            <a:pPr marL="742950" lvl="1" indent="-28575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Legislate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 Free, Prior, and Informed Consent (FPIC) for all land-based investments.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2. Inclusive &amp; Rights-Based Reforms:</a:t>
            </a:r>
            <a:endParaRPr lang="en-US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marL="742950" lvl="1" indent="-28575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Mandate joint titling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 for spouses and enforce inheritance rights for women.</a:t>
            </a:r>
          </a:p>
          <a:p>
            <a:pPr marL="742950" lvl="1" indent="-28575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Mainstream disability inclusion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 in consultations and data collection.</a:t>
            </a:r>
          </a:p>
          <a:p>
            <a:pPr marL="742950" lvl="1" indent="-28575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Develop </a:t>
            </a: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binding resettlement frameworks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 with fair compensation and livelihood restoration.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3. Transparency &amp; Accountability:</a:t>
            </a:r>
            <a:endParaRPr lang="en-US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marL="742950" lvl="1" indent="-28575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Implement a digitized, public land registry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 to combat elite capture and fraud.</a:t>
            </a:r>
          </a:p>
          <a:p>
            <a:pPr marL="742950" lvl="1" indent="-28575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Establish </a:t>
            </a: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independent oversight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 of land transactions and displacements.</a:t>
            </a:r>
          </a:p>
          <a:p>
            <a:pPr marL="742950" lvl="1" indent="-28575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Sanction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 officials and investors complicit in unlawful evictions.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4. Economic &amp; Developmental Reforms:</a:t>
            </a:r>
            <a:endParaRPr lang="en-US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marL="742950" lvl="1" indent="-28575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Legally mandate community benefit-sharing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 (e.g., royalties, trust funds) from mining and agro-projects.</a:t>
            </a:r>
          </a:p>
          <a:p>
            <a:pPr marL="742950" lvl="1" indent="-28575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Provide </a:t>
            </a: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targeted livelihood support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 for displaced households.</a:t>
            </a:r>
          </a:p>
          <a:p>
            <a:pPr marL="742950" lvl="1" indent="-28575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Develop a </a:t>
            </a: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national framework for climate-induced relocation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/>
          </a:p>
          <a:p>
            <a:endParaRPr lang="en-US" dirty="0"/>
          </a:p>
          <a:p>
            <a:endParaRPr lang="en-GB" altLang="en-US" b="1" dirty="0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altLang="en-US" sz="3600" dirty="0">
              <a:latin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5577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1D6E0F-92F3-E27D-6F02-C2988D09B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05C4FDE-6B84-772B-0A6C-CF6522852E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BC3601-93AB-DE18-A24D-F19489D6A3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00140"/>
            <a:ext cx="12192000" cy="5457860"/>
          </a:xfrm>
        </p:spPr>
        <p:txBody>
          <a:bodyPr>
            <a:normAutofit fontScale="92500" lnSpcReduction="10000"/>
          </a:bodyPr>
          <a:lstStyle/>
          <a:p>
            <a:pPr algn="l">
              <a:lnSpc>
                <a:spcPts val="2250"/>
              </a:lnSpc>
              <a:spcBef>
                <a:spcPts val="2400"/>
              </a:spcBef>
              <a:spcAft>
                <a:spcPts val="1200"/>
              </a:spcAft>
              <a:buNone/>
            </a:pPr>
            <a:r>
              <a:rPr lang="en-US" b="1" dirty="0">
                <a:solidFill>
                  <a:srgbClr val="0F1115"/>
                </a:solidFill>
                <a:effectLst/>
                <a:latin typeface="quote-cjk-patch"/>
              </a:rPr>
              <a:t>Conclusion &amp; The Unfulfilled Promise</a:t>
            </a:r>
          </a:p>
          <a:p>
            <a:pPr algn="l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The Displacement Paradox: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 "Land reform intended to redress colonial injustice has instead produced new exclusions and vulnerabilities."</a:t>
            </a:r>
          </a:p>
          <a:p>
            <a:pPr algn="l">
              <a:spcBef>
                <a:spcPts val="45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Systemic, Not Sporadic: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 Displacement is a "structured process, facilitated by elite-state alliances and </a:t>
            </a:r>
            <a:r>
              <a:rPr lang="en-US" b="0" i="0" dirty="0" err="1">
                <a:solidFill>
                  <a:srgbClr val="0F1115"/>
                </a:solidFill>
                <a:effectLst/>
                <a:latin typeface="quote-cjk-patch"/>
              </a:rPr>
              <a:t>legitimised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 through narratives of development."</a:t>
            </a:r>
          </a:p>
          <a:p>
            <a:pPr algn="l">
              <a:spcBef>
                <a:spcPts val="45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The Way Forward: Land Justice Redefined:</a:t>
            </a:r>
            <a:endParaRPr lang="en-US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marL="742950" lvl="1" indent="-285750" algn="l"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Justice cannot be </a:t>
            </a: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reduced to redistribution alone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.</a:t>
            </a:r>
          </a:p>
          <a:p>
            <a:pPr marL="742950" lvl="1" indent="-285750" algn="l">
              <a:spcBef>
                <a:spcPts val="45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It must encompass </a:t>
            </a: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recognition, protection, and inclusive participation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.</a:t>
            </a:r>
          </a:p>
          <a:p>
            <a:pPr algn="l">
              <a:spcBef>
                <a:spcPts val="45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Final Thought: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 "Zimbabwe's displacement paradox reveals that land remains both a site of belonging and a tool of exclusion." Breaking this cycle requires governance frameworks that prioritize </a:t>
            </a:r>
            <a:r>
              <a:rPr lang="en-US" b="1" i="0" dirty="0">
                <a:solidFill>
                  <a:srgbClr val="0F1115"/>
                </a:solidFill>
                <a:effectLst/>
                <a:latin typeface="quote-cjk-patch"/>
              </a:rPr>
              <a:t>equity, transparency, and human rights</a:t>
            </a:r>
            <a:r>
              <a:rPr lang="en-US" b="0" i="0" dirty="0">
                <a:solidFill>
                  <a:srgbClr val="0F1115"/>
                </a:solidFill>
                <a:effectLst/>
                <a:latin typeface="quote-cjk-patch"/>
              </a:rPr>
              <a:t> over elite accumulation.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/>
          </a:p>
          <a:p>
            <a:endParaRPr lang="en-US" dirty="0"/>
          </a:p>
          <a:p>
            <a:endParaRPr lang="en-GB" altLang="en-US" b="1" dirty="0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altLang="en-US" sz="3600" dirty="0">
              <a:latin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8631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8">
            <a:extLst>
              <a:ext uri="{FF2B5EF4-FFF2-40B4-BE49-F238E27FC236}">
                <a16:creationId xmlns:a16="http://schemas.microsoft.com/office/drawing/2014/main" id="{2596F992-698C-48C0-9D89-70DA4CE92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CCEFE6-4AE7-4DE3-A38E-74E5679569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468" y="0"/>
            <a:ext cx="12185625" cy="140546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2966D3-037E-493E-B5E0-6D1FFA6EFB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782" y="2983345"/>
            <a:ext cx="11333901" cy="3046913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en-US" sz="4000" b="1" dirty="0"/>
              <a:t>Thank you!</a:t>
            </a:r>
          </a:p>
          <a:p>
            <a:pPr marL="0" indent="0" algn="ctr">
              <a:buNone/>
            </a:pPr>
            <a:r>
              <a:rPr lang="en-US" sz="4000" b="1" dirty="0"/>
              <a:t>Your Email address</a:t>
            </a:r>
            <a:endParaRPr lang="en-GB" sz="4000" b="1" dirty="0"/>
          </a:p>
        </p:txBody>
      </p:sp>
      <p:sp>
        <p:nvSpPr>
          <p:cNvPr id="46" name="Rectangle 10">
            <a:extLst>
              <a:ext uri="{FF2B5EF4-FFF2-40B4-BE49-F238E27FC236}">
                <a16:creationId xmlns:a16="http://schemas.microsoft.com/office/drawing/2014/main" id="{E7BFF8DC-0AE7-4AD2-9B28-2E5F26D62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12">
            <a:extLst>
              <a:ext uri="{FF2B5EF4-FFF2-40B4-BE49-F238E27FC236}">
                <a16:creationId xmlns:a16="http://schemas.microsoft.com/office/drawing/2014/main" id="{7E0162AD-C6E5-4BF8-A453-76ADB36877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300" y="6406115"/>
            <a:ext cx="4076698" cy="464399"/>
          </a:xfrm>
          <a:prstGeom prst="rect">
            <a:avLst/>
          </a:prstGeom>
          <a:gradFill>
            <a:gsLst>
              <a:gs pos="19000">
                <a:srgbClr val="000000">
                  <a:alpha val="31000"/>
                </a:srgbClr>
              </a:gs>
              <a:gs pos="99000">
                <a:schemeClr val="accent1"/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0222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606bed3f-efae-4d70-a15b-866bb27c918d}" enabled="1" method="Privileged" siteId="{0f9e35db-544f-4f60-bdcc-5ea416e6dc70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12702</TotalTime>
  <Words>1627</Words>
  <Application>Microsoft Office PowerPoint</Application>
  <PresentationFormat>Widescreen</PresentationFormat>
  <Paragraphs>161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quote-cjk-patch</vt:lpstr>
      <vt:lpstr>Times New Roman</vt:lpstr>
      <vt:lpstr>Office Theme</vt:lpstr>
      <vt:lpstr>Displacement After Redistribution: Land Contestation, Tenure  Instability, and Governance Breakdown in Post-Land Reform Zimbabwe Manase Kudzai Chiweshe University of Zimbabwe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ConfTool Registrations and Submissions</dc:title>
  <dc:creator>Mahlet Wubishet</dc:creator>
  <cp:lastModifiedBy>Fikre Asmamaw</cp:lastModifiedBy>
  <cp:revision>16</cp:revision>
  <dcterms:created xsi:type="dcterms:W3CDTF">2025-06-17T08:21:46Z</dcterms:created>
  <dcterms:modified xsi:type="dcterms:W3CDTF">2025-11-10T21:17:00Z</dcterms:modified>
</cp:coreProperties>
</file>