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57" r:id="rId4"/>
    <p:sldId id="258" r:id="rId5"/>
    <p:sldId id="259" r:id="rId6"/>
    <p:sldId id="260" r:id="rId7"/>
    <p:sldId id="261" r:id="rId8"/>
    <p:sldId id="269" r:id="rId9"/>
    <p:sldId id="270" r:id="rId10"/>
    <p:sldId id="271" r:id="rId11"/>
    <p:sldId id="262" r:id="rId12"/>
    <p:sldId id="272" r:id="rId13"/>
    <p:sldId id="274" r:id="rId14"/>
    <p:sldId id="263" r:id="rId15"/>
    <p:sldId id="264" r:id="rId16"/>
    <p:sldId id="265" r:id="rId17"/>
    <p:sldId id="266" r:id="rId18"/>
    <p:sldId id="267" r:id="rId19"/>
    <p:sldId id="26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EA5B-6B57-4D0E-92CE-D7AC490517F2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BDEF8-F174-4418-AFE2-C11FD2FB1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272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EA5B-6B57-4D0E-92CE-D7AC490517F2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BDEF8-F174-4418-AFE2-C11FD2FB1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076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EA5B-6B57-4D0E-92CE-D7AC490517F2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BDEF8-F174-4418-AFE2-C11FD2FB1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462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EA5B-6B57-4D0E-92CE-D7AC490517F2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BDEF8-F174-4418-AFE2-C11FD2FB1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501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EA5B-6B57-4D0E-92CE-D7AC490517F2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BDEF8-F174-4418-AFE2-C11FD2FB1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796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EA5B-6B57-4D0E-92CE-D7AC490517F2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BDEF8-F174-4418-AFE2-C11FD2FB1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561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EA5B-6B57-4D0E-92CE-D7AC490517F2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BDEF8-F174-4418-AFE2-C11FD2FB1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956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EA5B-6B57-4D0E-92CE-D7AC490517F2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BDEF8-F174-4418-AFE2-C11FD2FB1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646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EA5B-6B57-4D0E-92CE-D7AC490517F2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BDEF8-F174-4418-AFE2-C11FD2FB1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150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EA5B-6B57-4D0E-92CE-D7AC490517F2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BDEF8-F174-4418-AFE2-C11FD2FB1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071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EA5B-6B57-4D0E-92CE-D7AC490517F2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BDEF8-F174-4418-AFE2-C11FD2FB1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413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DFEA5B-6B57-4D0E-92CE-D7AC490517F2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BDEF8-F174-4418-AFE2-C11FD2FB14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16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16817"/>
            <a:ext cx="9144000" cy="1046376"/>
          </a:xfrm>
        </p:spPr>
        <p:txBody>
          <a:bodyPr>
            <a:noAutofit/>
          </a:bodyPr>
          <a:lstStyle/>
          <a:p>
            <a:r>
              <a:rPr lang="en-US" sz="3200" dirty="0" smtClean="0"/>
              <a:t>Existing National Projects and Initiatives Which Can Reduce Emissions including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461155"/>
            <a:ext cx="9144000" cy="3796645"/>
          </a:xfrm>
        </p:spPr>
        <p:txBody>
          <a:bodyPr/>
          <a:lstStyle/>
          <a:p>
            <a:r>
              <a:rPr lang="en-US" dirty="0" smtClean="0"/>
              <a:t>Renewable Energy, Energy Efficiency initiatives, Waste Management improvements, and Transportation initiatives</a:t>
            </a:r>
          </a:p>
          <a:p>
            <a:endParaRPr lang="en-US" dirty="0"/>
          </a:p>
          <a:p>
            <a:r>
              <a:rPr lang="en-US" b="1" dirty="0" smtClean="0"/>
              <a:t>Presented by</a:t>
            </a:r>
            <a:r>
              <a:rPr lang="en-US" dirty="0" smtClean="0"/>
              <a:t>: </a:t>
            </a:r>
          </a:p>
          <a:p>
            <a:endParaRPr lang="en-US" dirty="0"/>
          </a:p>
          <a:p>
            <a:r>
              <a:rPr lang="en-US" b="1" dirty="0" smtClean="0"/>
              <a:t>Dr. Charles </a:t>
            </a:r>
            <a:r>
              <a:rPr lang="en-US" b="1" dirty="0" err="1" smtClean="0"/>
              <a:t>Asumana</a:t>
            </a:r>
            <a:r>
              <a:rPr lang="en-US" b="1" dirty="0" smtClean="0"/>
              <a:t>, Sr</a:t>
            </a:r>
            <a:r>
              <a:rPr lang="en-US" dirty="0" smtClean="0"/>
              <a:t>.  (Anthony </a:t>
            </a:r>
            <a:r>
              <a:rPr lang="en-US" dirty="0" err="1" smtClean="0"/>
              <a:t>Saah</a:t>
            </a:r>
            <a:r>
              <a:rPr lang="en-US" dirty="0" smtClean="0"/>
              <a:t> </a:t>
            </a:r>
            <a:r>
              <a:rPr lang="en-US" dirty="0" smtClean="0"/>
              <a:t>Tengbeh)</a:t>
            </a:r>
            <a:endParaRPr lang="en-US" dirty="0" smtClean="0"/>
          </a:p>
          <a:p>
            <a:r>
              <a:rPr lang="en-US" b="1" dirty="0" smtClean="0"/>
              <a:t>Date</a:t>
            </a:r>
            <a:r>
              <a:rPr lang="en-US" dirty="0" smtClean="0"/>
              <a:t>: December 2, 2024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83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7417"/>
            <a:ext cx="10515600" cy="615263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Table of Contents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80388"/>
            <a:ext cx="10515600" cy="519657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Objective and Key Areas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Renewable Energy Projects in </a:t>
            </a:r>
            <a:r>
              <a:rPr lang="en-US" dirty="0" smtClean="0"/>
              <a:t>Liberia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Solar Energy </a:t>
            </a:r>
            <a:r>
              <a:rPr lang="en-US" dirty="0" smtClean="0"/>
              <a:t>Initiatives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Energy Efficiency </a:t>
            </a:r>
            <a:r>
              <a:rPr lang="en-US" dirty="0" smtClean="0"/>
              <a:t>Initiatives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Industrial Energy </a:t>
            </a:r>
            <a:r>
              <a:rPr lang="en-US" dirty="0" smtClean="0"/>
              <a:t>Efficiency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Waste Management </a:t>
            </a:r>
            <a:r>
              <a:rPr lang="en-US" dirty="0" smtClean="0"/>
              <a:t>Improvements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Transportation </a:t>
            </a:r>
            <a:r>
              <a:rPr lang="en-US" dirty="0" smtClean="0"/>
              <a:t>Initiatives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Challenges Facing These </a:t>
            </a:r>
            <a:r>
              <a:rPr lang="en-US" dirty="0" smtClean="0"/>
              <a:t>Initiatives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Opportunities for </a:t>
            </a:r>
            <a:r>
              <a:rPr lang="en-US" dirty="0" smtClean="0"/>
              <a:t>Progress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Conclusion</a:t>
            </a:r>
            <a:endParaRPr lang="en-US" b="1" dirty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66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/>
              <a:t>Objective</a:t>
            </a:r>
            <a:r>
              <a:rPr lang="en-US" sz="3200" dirty="0" smtClean="0"/>
              <a:t>: To highlight the national projects and initiatives in Liberia aimed at reducing emissions and promoting sustainability.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Key Areas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Renewable Energy Projects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Energy Efficiency Initiatives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Waste Management Improvements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Transportation Initiatives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8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0677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Renewable Energy Projects in Liberia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21790"/>
            <a:ext cx="10515600" cy="505517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Liberia's Renewable Energy Potential</a:t>
            </a:r>
            <a:endParaRPr lang="en-US" dirty="0" smtClean="0"/>
          </a:p>
          <a:p>
            <a:r>
              <a:rPr lang="en-US" dirty="0" smtClean="0"/>
              <a:t>Liberia has significant renewable energy resources, including hydro, solar, and biomass.</a:t>
            </a:r>
          </a:p>
          <a:p>
            <a:r>
              <a:rPr lang="en-US" i="1" dirty="0" smtClean="0"/>
              <a:t>Goal</a:t>
            </a:r>
            <a:r>
              <a:rPr lang="en-US" dirty="0" smtClean="0"/>
              <a:t>: Achieving a 30% renewable energy share in electricity generation by 2030.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Key Projects:</a:t>
            </a:r>
            <a:endParaRPr lang="en-US" dirty="0" smtClean="0"/>
          </a:p>
          <a:p>
            <a:r>
              <a:rPr lang="en-US" b="1" dirty="0" smtClean="0"/>
              <a:t>The Mount Coffee Hydroelectric Project</a:t>
            </a:r>
            <a:endParaRPr lang="en-US" dirty="0" smtClean="0"/>
          </a:p>
          <a:p>
            <a:pPr lvl="1"/>
            <a:r>
              <a:rPr lang="en-US" b="1" dirty="0" smtClean="0"/>
              <a:t>Capacity</a:t>
            </a:r>
            <a:r>
              <a:rPr lang="en-US" dirty="0" smtClean="0"/>
              <a:t>: 88 MW (megawatts)</a:t>
            </a:r>
          </a:p>
          <a:p>
            <a:pPr lvl="1"/>
            <a:r>
              <a:rPr lang="en-US" b="1" dirty="0" smtClean="0"/>
              <a:t>Impact</a:t>
            </a:r>
            <a:r>
              <a:rPr lang="en-US" dirty="0" smtClean="0"/>
              <a:t>: Provides cleaner energy to the national grid and helps to reduce reliance on diesel-based electricity generation.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44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755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Solar Energy Initiatives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65229"/>
            <a:ext cx="10515600" cy="5111734"/>
          </a:xfrm>
        </p:spPr>
        <p:txBody>
          <a:bodyPr/>
          <a:lstStyle/>
          <a:p>
            <a:r>
              <a:rPr lang="en-US" dirty="0" smtClean="0"/>
              <a:t>Examples: Small-scale projects in rural areas, as well as larger solar farms (</a:t>
            </a:r>
            <a:r>
              <a:rPr lang="en-US" b="1" dirty="0" smtClean="0"/>
              <a:t>Harrisburg, </a:t>
            </a:r>
            <a:r>
              <a:rPr lang="en-US" b="1" dirty="0" err="1" smtClean="0"/>
              <a:t>Montserrado</a:t>
            </a:r>
            <a:r>
              <a:rPr lang="en-US" b="1" dirty="0" smtClean="0"/>
              <a:t> County 20MW facility</a:t>
            </a:r>
            <a:r>
              <a:rPr lang="en-US" dirty="0" smtClean="0"/>
              <a:t>)</a:t>
            </a:r>
          </a:p>
          <a:p>
            <a:r>
              <a:rPr lang="en-US" dirty="0" smtClean="0"/>
              <a:t>Goal: Improve access to cleaner energy and reduce carbon emissions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 smtClean="0"/>
              <a:t>Biomass and Wind Energy</a:t>
            </a:r>
          </a:p>
          <a:p>
            <a:r>
              <a:rPr lang="en-US" dirty="0" smtClean="0"/>
              <a:t>Exploration of biomass from agricultural waste and potential wind energy projects. (There is a </a:t>
            </a:r>
            <a:r>
              <a:rPr lang="en-US" i="1" dirty="0" smtClean="0"/>
              <a:t>1000KW Biomass Energy Plant </a:t>
            </a:r>
            <a:r>
              <a:rPr lang="en-US" dirty="0"/>
              <a:t>i</a:t>
            </a:r>
            <a:r>
              <a:rPr lang="en-US" dirty="0" smtClean="0"/>
              <a:t>n </a:t>
            </a:r>
            <a:r>
              <a:rPr lang="en-US" dirty="0" err="1" smtClean="0"/>
              <a:t>Kwendin</a:t>
            </a:r>
            <a:r>
              <a:rPr lang="en-US" dirty="0" smtClean="0"/>
              <a:t>, </a:t>
            </a:r>
            <a:r>
              <a:rPr lang="en-US" dirty="0" err="1" smtClean="0"/>
              <a:t>Nimba</a:t>
            </a:r>
            <a:r>
              <a:rPr lang="en-US" dirty="0" smtClean="0"/>
              <a:t> County, that uses wood chips, coconut, and palm kernel shells to produce affordable energy for over 200 households)</a:t>
            </a:r>
          </a:p>
          <a:p>
            <a:endParaRPr lang="en-US" dirty="0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50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0214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/>
              <a:t>Energy Efficiency Initiatives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00899"/>
            <a:ext cx="10515600" cy="487606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Liberia Energy Efficiency Program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Focus: Reducing energy consumption and improving the efficiency of electrical systems and appliances</a:t>
            </a:r>
          </a:p>
          <a:p>
            <a:pPr marL="0" indent="0">
              <a:buNone/>
            </a:pPr>
            <a:r>
              <a:rPr lang="en-US" i="1" dirty="0" smtClean="0"/>
              <a:t>Key Areas</a:t>
            </a:r>
            <a:r>
              <a:rPr lang="en-US" dirty="0" smtClean="0"/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Upgrading electrical grids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Introducing energy-efficient lighting and appliances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Public education campaigns on energy conservation</a:t>
            </a:r>
            <a:endParaRPr lang="en-US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31290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5209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4689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Industrial Energy Efficiency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68924"/>
            <a:ext cx="10515600" cy="5008039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Support for industries to adopt energy-saving technologies, reduce waste, and improve production processes.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Sustainable Building and Construction Standards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There is a need for the promotion of energy-efficient buildings, the use of alternative construction materials, and better insulation techniques.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50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9848"/>
          </a:xfrm>
        </p:spPr>
        <p:txBody>
          <a:bodyPr>
            <a:noAutofit/>
          </a:bodyPr>
          <a:lstStyle/>
          <a:p>
            <a:r>
              <a:rPr lang="en-US" sz="1800" dirty="0" smtClean="0"/>
              <a:t>EVIDENCE OF ENERGY DEMAND AND SUPPLY</a:t>
            </a:r>
            <a:br>
              <a:rPr lang="en-US" sz="1800" dirty="0" smtClean="0"/>
            </a:br>
            <a:r>
              <a:rPr lang="en-US" sz="1800" b="1" dirty="0" smtClean="0"/>
              <a:t>DATA SOURCE: LEC</a:t>
            </a:r>
            <a:endParaRPr lang="en-US" sz="18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21" y="1065229"/>
            <a:ext cx="10953946" cy="4953991"/>
          </a:xfrm>
        </p:spPr>
      </p:pic>
    </p:spTree>
    <p:extLst>
      <p:ext uri="{BB962C8B-B14F-4D97-AF65-F5344CB8AC3E}">
        <p14:creationId xmlns:p14="http://schemas.microsoft.com/office/powerpoint/2010/main" val="265134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6153"/>
          </a:xfrm>
        </p:spPr>
        <p:txBody>
          <a:bodyPr>
            <a:noAutofit/>
          </a:bodyPr>
          <a:lstStyle/>
          <a:p>
            <a:r>
              <a:rPr lang="en-US" sz="1800" dirty="0" smtClean="0"/>
              <a:t>ELECTRICITY DEMAND AND NETWORK RELIABILITY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 smtClean="0"/>
              <a:t>DATA SOURCE: LEC</a:t>
            </a:r>
            <a:endParaRPr lang="en-US" sz="1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26" y="942680"/>
            <a:ext cx="11142482" cy="5234283"/>
          </a:xfrm>
        </p:spPr>
      </p:pic>
    </p:spTree>
    <p:extLst>
      <p:ext uri="{BB962C8B-B14F-4D97-AF65-F5344CB8AC3E}">
        <p14:creationId xmlns:p14="http://schemas.microsoft.com/office/powerpoint/2010/main" val="64504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9778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ENERGY SUPPLY/GENERATION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7202920"/>
              </p:ext>
            </p:extLst>
          </p:nvPr>
        </p:nvGraphicFramePr>
        <p:xfrm>
          <a:off x="511278" y="1002892"/>
          <a:ext cx="10717162" cy="55404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57637">
                  <a:extLst>
                    <a:ext uri="{9D8B030D-6E8A-4147-A177-3AD203B41FA5}">
                      <a16:colId xmlns:a16="http://schemas.microsoft.com/office/drawing/2014/main" val="4216524549"/>
                    </a:ext>
                  </a:extLst>
                </a:gridCol>
                <a:gridCol w="5359525">
                  <a:extLst>
                    <a:ext uri="{9D8B030D-6E8A-4147-A177-3AD203B41FA5}">
                      <a16:colId xmlns:a16="http://schemas.microsoft.com/office/drawing/2014/main" val="1749169360"/>
                    </a:ext>
                  </a:extLst>
                </a:gridCol>
              </a:tblGrid>
              <a:tr h="1364226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effectLst/>
                        </a:rPr>
                        <a:t>𝗘𝗡𝗘𝗥𝗚𝗬 𝗦𝗨𝗣𝗣𝗟𝗬/𝗚𝗘𝗡𝗘𝗥𝗔𝗧𝗜𝗢𝗡 BY YEAR SINCE 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308011"/>
                  </a:ext>
                </a:extLst>
              </a:tr>
              <a:tr h="144779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2022</a:t>
                      </a:r>
                      <a:endParaRPr lang="en-US" sz="6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400" dirty="0">
                          <a:effectLst/>
                        </a:rPr>
                        <a:t>275,426 MWH</a:t>
                      </a:r>
                      <a:endParaRPr lang="en-US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94910639"/>
                  </a:ext>
                </a:extLst>
              </a:tr>
              <a:tr h="136422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400" dirty="0">
                          <a:effectLst/>
                        </a:rPr>
                        <a:t>2023</a:t>
                      </a:r>
                      <a:endParaRPr lang="en-US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400" dirty="0">
                          <a:effectLst/>
                        </a:rPr>
                        <a:t>464,993 MWH</a:t>
                      </a:r>
                      <a:endParaRPr lang="en-US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71835955"/>
                  </a:ext>
                </a:extLst>
              </a:tr>
              <a:tr h="136422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400" dirty="0">
                          <a:effectLst/>
                        </a:rPr>
                        <a:t>2024(OCTOBER)</a:t>
                      </a:r>
                      <a:endParaRPr lang="en-US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400" dirty="0">
                          <a:effectLst/>
                        </a:rPr>
                        <a:t>520,000 MWH</a:t>
                      </a:r>
                      <a:endParaRPr lang="en-US" sz="5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8403049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9964010" y="-25315"/>
            <a:ext cx="22156010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smtClean="0">
                <a:ln>
                  <a:noFill/>
                </a:ln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 1DATA CREDIT: LEC</a:t>
            </a:r>
            <a:endParaRPr kumimoji="0" lang="en-US" alt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90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6982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Waste Management Improvements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29560"/>
            <a:ext cx="10515600" cy="551468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/>
              <a:t>Liberia National Waste Management Strategy (aligns with SDGs)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Aim: Reduce emissions from landfills and improve waste disposal methods.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Key components:</a:t>
            </a:r>
          </a:p>
          <a:p>
            <a:pPr lvl="1"/>
            <a:r>
              <a:rPr lang="en-US" i="1" dirty="0" smtClean="0"/>
              <a:t>Recycling initiatives</a:t>
            </a:r>
            <a:r>
              <a:rPr lang="en-US" dirty="0" smtClean="0"/>
              <a:t>: Promoting the use of recyclable materials.</a:t>
            </a:r>
          </a:p>
          <a:p>
            <a:pPr lvl="1"/>
            <a:r>
              <a:rPr lang="en-US" i="1" dirty="0" smtClean="0"/>
              <a:t>Landfill management improvements</a:t>
            </a:r>
            <a:r>
              <a:rPr lang="en-US" dirty="0" smtClean="0"/>
              <a:t>: Introducing better waste segregation and recycling programs.</a:t>
            </a:r>
          </a:p>
          <a:p>
            <a:pPr marL="0" indent="0">
              <a:buNone/>
            </a:pPr>
            <a:r>
              <a:rPr lang="en-US" b="1" dirty="0" smtClean="0"/>
              <a:t>Composting and Waste-to-Energy Projects</a:t>
            </a:r>
            <a:endParaRPr lang="en-US" dirty="0" smtClean="0"/>
          </a:p>
          <a:p>
            <a:r>
              <a:rPr lang="en-US" dirty="0" smtClean="0"/>
              <a:t>Composting organic waste to reduce landfill emissions.</a:t>
            </a:r>
          </a:p>
          <a:p>
            <a:r>
              <a:rPr lang="en-US" dirty="0" smtClean="0"/>
              <a:t>Exploring waste-to-energy technologies to generate electricity from waste products.</a:t>
            </a:r>
          </a:p>
          <a:p>
            <a:pPr marL="0" indent="0">
              <a:buNone/>
            </a:pPr>
            <a:r>
              <a:rPr lang="en-US" b="1" dirty="0" smtClean="0"/>
              <a:t>Public Awareness Campaigns</a:t>
            </a:r>
            <a:endParaRPr lang="en-US" dirty="0" smtClean="0"/>
          </a:p>
          <a:p>
            <a:r>
              <a:rPr lang="en-US" dirty="0" smtClean="0"/>
              <a:t>Focus on reducing plastic waste, encouraging recycling, and educating the public about sustainable waste management practices.</a:t>
            </a:r>
          </a:p>
          <a:p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7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625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</a:t>
            </a:r>
            <a:r>
              <a:rPr lang="en-US" dirty="0" smtClean="0"/>
              <a:t>olid </a:t>
            </a:r>
            <a:r>
              <a:rPr lang="en-US" dirty="0"/>
              <a:t>waste </a:t>
            </a:r>
            <a:r>
              <a:rPr lang="en-US" dirty="0" smtClean="0"/>
              <a:t>generated in Monrovia</a:t>
            </a:r>
            <a:br>
              <a:rPr lang="en-US" dirty="0" smtClean="0"/>
            </a:br>
            <a:r>
              <a:rPr lang="en-US" sz="2200" dirty="0" smtClean="0"/>
              <a:t>Data source</a:t>
            </a:r>
            <a:r>
              <a:rPr lang="en-US" sz="2700" dirty="0" smtClean="0"/>
              <a:t>: </a:t>
            </a:r>
            <a:r>
              <a:rPr lang="en-US" sz="1800" dirty="0" smtClean="0"/>
              <a:t>JOURNAL OF SOLID WASTE TECHNOLOGY AND MANAGEMENT VOLUME </a:t>
            </a:r>
            <a:r>
              <a:rPr lang="en-US" sz="1800" dirty="0"/>
              <a:t>45, </a:t>
            </a:r>
            <a:r>
              <a:rPr lang="en-US" sz="1800" dirty="0" smtClean="0"/>
              <a:t>NO</a:t>
            </a:r>
            <a:r>
              <a:rPr lang="en-US" sz="1800" dirty="0"/>
              <a:t>. 1 FEBRUARY </a:t>
            </a:r>
            <a:r>
              <a:rPr lang="en-US" sz="2200" dirty="0"/>
              <a:t>2019</a:t>
            </a:r>
            <a:endParaRPr lang="en-US" sz="2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6806505"/>
              </p:ext>
            </p:extLst>
          </p:nvPr>
        </p:nvGraphicFramePr>
        <p:xfrm>
          <a:off x="838200" y="1386347"/>
          <a:ext cx="10704871" cy="49947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46144">
                  <a:extLst>
                    <a:ext uri="{9D8B030D-6E8A-4147-A177-3AD203B41FA5}">
                      <a16:colId xmlns:a16="http://schemas.microsoft.com/office/drawing/2014/main" val="693168014"/>
                    </a:ext>
                  </a:extLst>
                </a:gridCol>
                <a:gridCol w="4158727">
                  <a:extLst>
                    <a:ext uri="{9D8B030D-6E8A-4147-A177-3AD203B41FA5}">
                      <a16:colId xmlns:a16="http://schemas.microsoft.com/office/drawing/2014/main" val="1828291637"/>
                    </a:ext>
                  </a:extLst>
                </a:gridCol>
              </a:tblGrid>
              <a:tr h="670211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Composition of solid waste generated in Monrovia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451424"/>
                  </a:ext>
                </a:extLst>
              </a:tr>
              <a:tr h="54057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Composition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Percentage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75353259"/>
                  </a:ext>
                </a:extLst>
              </a:tr>
              <a:tr h="54057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Paper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12.2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23697434"/>
                  </a:ext>
                </a:extLst>
              </a:tr>
              <a:tr h="54057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Plastic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14.2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6400923"/>
                  </a:ext>
                </a:extLst>
              </a:tr>
              <a:tr h="54057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Glass/ Ceramics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10.5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44398455"/>
                  </a:ext>
                </a:extLst>
              </a:tr>
              <a:tr h="54057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Metal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3.0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0462424"/>
                  </a:ext>
                </a:extLst>
              </a:tr>
              <a:tr h="54057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Rubber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10.0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15872487"/>
                  </a:ext>
                </a:extLst>
              </a:tr>
              <a:tr h="54057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Batteries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9.9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1318564"/>
                  </a:ext>
                </a:extLst>
              </a:tr>
              <a:tr h="54057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Total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100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3300745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7108677" y="-1"/>
            <a:ext cx="25329029" cy="634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07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1250"/>
          </a:xfrm>
        </p:spPr>
        <p:txBody>
          <a:bodyPr>
            <a:noAutofit/>
          </a:bodyPr>
          <a:lstStyle/>
          <a:p>
            <a:pPr algn="ctr"/>
            <a:r>
              <a:rPr lang="en-US" sz="2000" dirty="0" smtClean="0"/>
              <a:t>Waste collection for waste-to-energy project</a:t>
            </a:r>
            <a:br>
              <a:rPr lang="en-US" sz="2000" dirty="0" smtClean="0"/>
            </a:br>
            <a:r>
              <a:rPr lang="en-US" sz="2000" b="1" dirty="0" smtClean="0"/>
              <a:t>photo source: Cities Alliance/UNOPS</a:t>
            </a:r>
            <a:endParaRPr lang="en-US" sz="2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14" y="1046376"/>
            <a:ext cx="9709609" cy="5260155"/>
          </a:xfrm>
        </p:spPr>
      </p:pic>
    </p:spTree>
    <p:extLst>
      <p:ext uri="{BB962C8B-B14F-4D97-AF65-F5344CB8AC3E}">
        <p14:creationId xmlns:p14="http://schemas.microsoft.com/office/powerpoint/2010/main" val="63004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500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/>
              <a:t>Transportation Initiatives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68924"/>
            <a:ext cx="10515600" cy="50056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 smtClean="0"/>
              <a:t>Sustainable Transport Development</a:t>
            </a:r>
            <a:endParaRPr lang="en-US" sz="32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3200" b="1" dirty="0" smtClean="0"/>
              <a:t>Goal</a:t>
            </a:r>
            <a:r>
              <a:rPr lang="en-US" sz="3200" dirty="0" smtClean="0"/>
              <a:t>: Transition to low-emission and efficient transport systems.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i="1" dirty="0" smtClean="0"/>
              <a:t>Key Actions needed</a:t>
            </a:r>
            <a:r>
              <a:rPr lang="en-US" sz="3200" dirty="0" smtClean="0"/>
              <a:t>:</a:t>
            </a:r>
          </a:p>
          <a:p>
            <a:pPr lvl="1"/>
            <a:r>
              <a:rPr lang="en-US" sz="2800" i="1" dirty="0" smtClean="0"/>
              <a:t>Promotion of electric vehicles (EVs)</a:t>
            </a:r>
            <a:r>
              <a:rPr lang="en-US" sz="2800" dirty="0" smtClean="0"/>
              <a:t>: Incentives for electric vehicles and related infrastructure, including EV charging stations.</a:t>
            </a:r>
          </a:p>
          <a:p>
            <a:pPr lvl="1"/>
            <a:r>
              <a:rPr lang="en-US" sz="2800" i="1" dirty="0" smtClean="0"/>
              <a:t>Improvement of public transportation systems</a:t>
            </a:r>
            <a:r>
              <a:rPr lang="en-US" sz="2800" dirty="0" smtClean="0"/>
              <a:t>: Expanding and improving the public transport network to reduce reliance on private cars.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02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58702"/>
          </a:xfrm>
        </p:spPr>
        <p:txBody>
          <a:bodyPr>
            <a:normAutofit fontScale="90000"/>
          </a:bodyPr>
          <a:lstStyle/>
          <a:p>
            <a:r>
              <a:rPr lang="en-US" dirty="0"/>
              <a:t>Transportation </a:t>
            </a:r>
            <a:r>
              <a:rPr lang="en-US" dirty="0" smtClean="0"/>
              <a:t>Initiatives </a:t>
            </a:r>
            <a:r>
              <a:rPr lang="en-US" dirty="0" err="1" smtClean="0"/>
              <a:t>Con’t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0643"/>
            <a:ext cx="10515600" cy="503632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Fuel Efficiency and Cleaner Fuels</a:t>
            </a:r>
            <a:endParaRPr lang="en-US" dirty="0" smtClean="0"/>
          </a:p>
          <a:p>
            <a:r>
              <a:rPr lang="en-US" b="1" dirty="0" smtClean="0"/>
              <a:t>Efforts are needed to improve fuel standards</a:t>
            </a:r>
            <a:r>
              <a:rPr lang="en-US" dirty="0" smtClean="0"/>
              <a:t> and promote the use of cleaner fuels in the transportation sector.</a:t>
            </a:r>
          </a:p>
          <a:p>
            <a:r>
              <a:rPr lang="en-US" dirty="0" smtClean="0"/>
              <a:t>We need to encourage the use of biofuels or LPG (Liquefied Petroleum Gas) to reduce air pollution and carbon emissions.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Traffic Management Systems</a:t>
            </a:r>
            <a:endParaRPr lang="en-US" dirty="0" smtClean="0"/>
          </a:p>
          <a:p>
            <a:r>
              <a:rPr lang="en-US" dirty="0" smtClean="0"/>
              <a:t>There is a need to implement smart traffic management systems to reduce congestion and improve fuel efficiency.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85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4667"/>
            <a:ext cx="10515600" cy="1408463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Challenges Facing These Initiatives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17716"/>
            <a:ext cx="10515600" cy="465924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Limited funding: Many of these projects require sufficient investment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Infrastructure gap: Limited infrastructure for renewable energy, </a:t>
            </a:r>
            <a:r>
              <a:rPr lang="en-US" dirty="0" err="1" smtClean="0"/>
              <a:t>Evs</a:t>
            </a:r>
            <a:r>
              <a:rPr lang="en-US" dirty="0" smtClean="0"/>
              <a:t>, and waste management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Capacity and Awareness: Lack of technical expertise and public awareness about the importance of emission-reducing practices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Policy and Regulatory Challenge: Need for stronger governmental policies and regulations to support green initiative</a:t>
            </a:r>
            <a:endParaRPr 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-184666"/>
            <a:ext cx="32893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4742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6982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Opportunities for Progress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International Support and Partnerships</a:t>
            </a:r>
            <a:r>
              <a:rPr lang="en-US" dirty="0" smtClean="0"/>
              <a:t>: Leveraging support from international donors and private investors for clean energy and green projects.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Public-Private Partnerships (PPPs)</a:t>
            </a:r>
            <a:r>
              <a:rPr lang="en-US" dirty="0" smtClean="0"/>
              <a:t>: Encouraging collaboration between the government, local businesses, and international companies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Green Jobs Creation</a:t>
            </a:r>
            <a:r>
              <a:rPr lang="en-US" dirty="0" smtClean="0"/>
              <a:t>: Opportunities to create sustainable jobs in the renewable energy, energy efficiency, waste management, and transportation sectors.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Technological Innovations</a:t>
            </a:r>
            <a:r>
              <a:rPr lang="en-US" dirty="0" smtClean="0"/>
              <a:t>: Harnessing new technologies to accelerate the transition to a low-carbon economy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46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6409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Conclusion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Liberia has made progress in reducing emissions through renewable energy, energy efficiency, waste management, and transportation initiatives.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While challenges remain, there is significant potential for these sectors to contribute to Liberia's long-term sustainability and emission reduction goals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Continued government commitment, investment, and collaboration with international stakeholders will be key to achieving Liberia's climate goals.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98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7200" dirty="0" smtClean="0"/>
              <a:t>THANK YOU</a:t>
            </a:r>
          </a:p>
          <a:p>
            <a:pPr marL="0" indent="0" algn="ctr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9683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814</TotalTime>
  <Words>856</Words>
  <Application>Microsoft Office PowerPoint</Application>
  <PresentationFormat>Widescreen</PresentationFormat>
  <Paragraphs>124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Wingdings</vt:lpstr>
      <vt:lpstr>Office Theme</vt:lpstr>
      <vt:lpstr>Existing National Projects and Initiatives Which Can Reduce Emissions including</vt:lpstr>
      <vt:lpstr>Table of Contents</vt:lpstr>
      <vt:lpstr>Objective: To highlight the national projects and initiatives in Liberia aimed at reducing emissions and promoting sustainability.</vt:lpstr>
      <vt:lpstr>Renewable Energy Projects in Liberia</vt:lpstr>
      <vt:lpstr>Solar Energy Initiatives</vt:lpstr>
      <vt:lpstr>Energy Efficiency Initiatives</vt:lpstr>
      <vt:lpstr>Industrial Energy Efficiency</vt:lpstr>
      <vt:lpstr>EVIDENCE OF ENERGY DEMAND AND SUPPLY DATA SOURCE: LEC</vt:lpstr>
      <vt:lpstr>ELECTRICITY DEMAND AND NETWORK RELIABILITY DATA SOURCE: LEC</vt:lpstr>
      <vt:lpstr>ENERGY SUPPLY/GENERATION</vt:lpstr>
      <vt:lpstr>Waste Management Improvements</vt:lpstr>
      <vt:lpstr>Solid waste generated in Monrovia Data source: JOURNAL OF SOLID WASTE TECHNOLOGY AND MANAGEMENT VOLUME 45, NO. 1 FEBRUARY 2019</vt:lpstr>
      <vt:lpstr>Waste collection for waste-to-energy project photo source: Cities Alliance/UNOPS</vt:lpstr>
      <vt:lpstr>Transportation Initiatives</vt:lpstr>
      <vt:lpstr>Transportation Initiatives Con’t</vt:lpstr>
      <vt:lpstr>Challenges Facing These Initiatives  </vt:lpstr>
      <vt:lpstr>Opportunities for Progress</vt:lpstr>
      <vt:lpstr>Conclusion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Existing National Projects and Initiatives Which Can Reduce Emissions</dc:title>
  <dc:creator>Anthony Tengbeh</dc:creator>
  <cp:lastModifiedBy>Anthony Tengbeh</cp:lastModifiedBy>
  <cp:revision>19</cp:revision>
  <dcterms:created xsi:type="dcterms:W3CDTF">2024-12-01T01:28:30Z</dcterms:created>
  <dcterms:modified xsi:type="dcterms:W3CDTF">2024-12-02T13:54:34Z</dcterms:modified>
</cp:coreProperties>
</file>