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2" r:id="rId1"/>
  </p:sldMasterIdLst>
  <p:notesMasterIdLst>
    <p:notesMasterId r:id="rId14"/>
  </p:notesMasterIdLst>
  <p:sldIdLst>
    <p:sldId id="256" r:id="rId2"/>
    <p:sldId id="269" r:id="rId3"/>
    <p:sldId id="270" r:id="rId4"/>
    <p:sldId id="257" r:id="rId5"/>
    <p:sldId id="272" r:id="rId6"/>
    <p:sldId id="275" r:id="rId7"/>
    <p:sldId id="273" r:id="rId8"/>
    <p:sldId id="262" r:id="rId9"/>
    <p:sldId id="266" r:id="rId10"/>
    <p:sldId id="267" r:id="rId11"/>
    <p:sldId id="271" r:id="rId12"/>
    <p:sldId id="268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245" autoAdjust="0"/>
    <p:restoredTop sz="87912" autoAdjust="0"/>
  </p:normalViewPr>
  <p:slideViewPr>
    <p:cSldViewPr>
      <p:cViewPr>
        <p:scale>
          <a:sx n="86" d="100"/>
          <a:sy n="86" d="100"/>
        </p:scale>
        <p:origin x="-1038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main.oecd.org\sdataDCD\Applic\PARIS21\2%20-%20Coordination\2.1%20-%20Donors%20reporting\2.1.7%20-%20PRESS%202013\data\140219_PRESS2013_Data_Workbook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main.oecd.org\sdataDCD\Applic\PARIS21\2%20-%20Coordination\2.1%20-%20Donors%20reporting\2.1.7%20-%20PRESS%202013\data\140221_PRESS2013_Data_Workbook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FS-CH-1.main.oecd.org\Users2\Klein_T\PRESS\afrique.xls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FS-CH-1.main.oecd.org\Users2\Klein_T\PRESS\afrique.xls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main.oecd.org\sdataDCD\Applic\PARIS21\2%20-%20Coordination\2.1%20-%20Donors%20reporting\2.1.7%20-%20PRESS%202013\data\140221_PRESS2013_Data_Workbook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\\main.oecd.org\sdataDCD\Applic\PARIS21\2%20-%20Coordination\2.1%20-%20Donors%20reporting\2.1.7%20-%20PRESS%202013\data\140221_PRESS2013_Data_Workbook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\\main.oecd.org\sdataDCD\Applic\PARIS21\2%20-%20Coordination\2.1%20-%20Donors%20reporting\2.1.7%20-%20PRESS%202013\data\140221_PRESS2013_Data_Workbook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600"/>
            </a:pPr>
            <a:r>
              <a:rPr lang="en-GB" sz="1600" dirty="0" smtClean="0"/>
              <a:t>Global </a:t>
            </a:r>
            <a:r>
              <a:rPr lang="en-GB" sz="1600" dirty="0"/>
              <a:t>Commitments</a:t>
            </a:r>
            <a:r>
              <a:rPr lang="en-GB" sz="1600" baseline="0" dirty="0"/>
              <a:t> to Statistics, by sources of data (projections in dotted lines</a:t>
            </a:r>
            <a:r>
              <a:rPr lang="en-GB" sz="1600" baseline="0" dirty="0" smtClean="0"/>
              <a:t>)</a:t>
            </a:r>
            <a:endParaRPr lang="en-GB" sz="1600" dirty="0"/>
          </a:p>
        </c:rich>
      </c:tx>
      <c:layout/>
      <c:overlay val="0"/>
    </c:title>
    <c:autoTitleDeleted val="0"/>
    <c:plotArea>
      <c:layout/>
      <c:barChart>
        <c:barDir val="col"/>
        <c:grouping val="stacked"/>
        <c:varyColors val="0"/>
        <c:ser>
          <c:idx val="1"/>
          <c:order val="0"/>
          <c:tx>
            <c:strRef>
              <c:f>'[140221_PRESS2013_Data_Workbook.xlsx]1'!$C$38</c:f>
              <c:strCache>
                <c:ptCount val="1"/>
                <c:pt idx="0">
                  <c:v>total Questionnaire</c:v>
                </c:pt>
              </c:strCache>
            </c:strRef>
          </c:tx>
          <c:spPr>
            <a:solidFill>
              <a:schemeClr val="accent2"/>
            </a:solidFill>
            <a:ln w="22225">
              <a:solidFill>
                <a:schemeClr val="accent2"/>
              </a:solidFill>
            </a:ln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'[140221_PRESS2013_Data_Workbook.xlsx]1'!$D$32:$K$32</c:f>
              <c:numCache>
                <c:formatCode>General</c:formatCode>
                <c:ptCount val="8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</c:numCache>
            </c:numRef>
          </c:cat>
          <c:val>
            <c:numRef>
              <c:f>'[140221_PRESS2013_Data_Workbook.xlsx]1'!$D$38:$K$38</c:f>
              <c:numCache>
                <c:formatCode>_([$$-409]* #,##0.00_);_([$$-409]* \(#,##0.00\);_([$$-409]* "-"??_);_(@_)</c:formatCode>
                <c:ptCount val="8"/>
                <c:pt idx="0">
                  <c:v>86017714.181151867</c:v>
                </c:pt>
                <c:pt idx="1">
                  <c:v>84947404.189905152</c:v>
                </c:pt>
                <c:pt idx="2">
                  <c:v>78839239.777670503</c:v>
                </c:pt>
                <c:pt idx="3">
                  <c:v>256574936.37330362</c:v>
                </c:pt>
                <c:pt idx="4">
                  <c:v>287825128.66802192</c:v>
                </c:pt>
                <c:pt idx="5">
                  <c:v>396537285.31321669</c:v>
                </c:pt>
                <c:pt idx="6">
                  <c:v>256612245.68241078</c:v>
                </c:pt>
                <c:pt idx="7">
                  <c:v>393788005.56497955</c:v>
                </c:pt>
              </c:numCache>
            </c:numRef>
          </c:val>
        </c:ser>
        <c:ser>
          <c:idx val="0"/>
          <c:order val="1"/>
          <c:tx>
            <c:strRef>
              <c:f>'[140221_PRESS2013_Data_Workbook.xlsx]1'!$C$37</c:f>
              <c:strCache>
                <c:ptCount val="1"/>
                <c:pt idx="0">
                  <c:v>total CRS</c:v>
                </c:pt>
              </c:strCache>
            </c:strRef>
          </c:tx>
          <c:spPr>
            <a:solidFill>
              <a:schemeClr val="accent4"/>
            </a:solidFill>
            <a:ln w="22225">
              <a:solidFill>
                <a:schemeClr val="accent4"/>
              </a:solidFill>
            </a:ln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'[140221_PRESS2013_Data_Workbook.xlsx]1'!$D$32:$K$32</c:f>
              <c:numCache>
                <c:formatCode>General</c:formatCode>
                <c:ptCount val="8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</c:numCache>
            </c:numRef>
          </c:cat>
          <c:val>
            <c:numRef>
              <c:f>'[140221_PRESS2013_Data_Workbook.xlsx]1'!$D$37:$K$37</c:f>
              <c:numCache>
                <c:formatCode>_([$$-409]* #,##0.00_);_([$$-409]* \(#,##0.00\);_([$$-409]* "-"??_);_(@_)</c:formatCode>
                <c:ptCount val="8"/>
                <c:pt idx="0">
                  <c:v>170961582.86499918</c:v>
                </c:pt>
                <c:pt idx="1">
                  <c:v>345721854.89239848</c:v>
                </c:pt>
                <c:pt idx="2">
                  <c:v>343425661.74658108</c:v>
                </c:pt>
                <c:pt idx="3">
                  <c:v>202411062.50978136</c:v>
                </c:pt>
                <c:pt idx="4">
                  <c:v>151202229.60176483</c:v>
                </c:pt>
                <c:pt idx="5">
                  <c:v>160758084.48739988</c:v>
                </c:pt>
                <c:pt idx="6">
                  <c:v>21152703.429177381</c:v>
                </c:pt>
                <c:pt idx="7">
                  <c:v>600000</c:v>
                </c:pt>
              </c:numCache>
            </c:numRef>
          </c:val>
        </c:ser>
        <c:ser>
          <c:idx val="2"/>
          <c:order val="2"/>
          <c:tx>
            <c:strRef>
              <c:f>'[140221_PRESS2013_Data_Workbook.xlsx]1'!$C$39</c:f>
              <c:strCache>
                <c:ptCount val="1"/>
                <c:pt idx="0">
                  <c:v>total CRS projections</c:v>
                </c:pt>
              </c:strCache>
            </c:strRef>
          </c:tx>
          <c:spPr>
            <a:noFill/>
            <a:ln w="22225">
              <a:solidFill>
                <a:schemeClr val="accent4"/>
              </a:solidFill>
              <a:prstDash val="dash"/>
            </a:ln>
          </c:spPr>
          <c:invertIfNegative val="0"/>
          <c:cat>
            <c:numRef>
              <c:f>'[140221_PRESS2013_Data_Workbook.xlsx]1'!$D$32:$K$32</c:f>
              <c:numCache>
                <c:formatCode>General</c:formatCode>
                <c:ptCount val="8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</c:numCache>
            </c:numRef>
          </c:cat>
          <c:val>
            <c:numRef>
              <c:f>'[140221_PRESS2013_Data_Workbook.xlsx]1'!$D$39:$K$39</c:f>
              <c:numCache>
                <c:formatCode>General</c:formatCode>
                <c:ptCount val="8"/>
                <c:pt idx="6" formatCode="_([$$-409]* #,##0.00_);_([$$-409]* \(#,##0.00\);_([$$-409]* &quot;-&quot;??_);_(@_)">
                  <c:v>171457125.53298202</c:v>
                </c:pt>
                <c:pt idx="7" formatCode="_([$$-409]* #,##0.00_);_([$$-409]* \(#,##0.00\);_([$$-409]* &quot;-&quot;??_);_(@_)">
                  <c:v>161139146.54071558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85624704"/>
        <c:axId val="85626240"/>
      </c:barChart>
      <c:lineChart>
        <c:grouping val="standard"/>
        <c:varyColors val="0"/>
        <c:ser>
          <c:idx val="4"/>
          <c:order val="3"/>
          <c:tx>
            <c:strRef>
              <c:f>'[140221_PRESS2013_Data_Workbook.xlsx]1'!$C$42</c:f>
              <c:strCache>
                <c:ptCount val="1"/>
                <c:pt idx="0">
                  <c:v>in % of ODA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marker>
            <c:symbol val="none"/>
          </c:marker>
          <c:cat>
            <c:numRef>
              <c:f>'[140221_PRESS2013_Data_Workbook.xlsx]1'!$D$32:$K$32</c:f>
              <c:numCache>
                <c:formatCode>General</c:formatCode>
                <c:ptCount val="8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</c:numCache>
            </c:numRef>
          </c:cat>
          <c:val>
            <c:numRef>
              <c:f>'[140221_PRESS2013_Data_Workbook.xlsx]1'!$D$42:$K$42</c:f>
              <c:numCache>
                <c:formatCode>0.00%</c:formatCode>
                <c:ptCount val="8"/>
                <c:pt idx="0">
                  <c:v>1.7578185933236846E-3</c:v>
                </c:pt>
                <c:pt idx="1">
                  <c:v>3.0994435290831509E-3</c:v>
                </c:pt>
                <c:pt idx="2">
                  <c:v>2.4104941965183107E-3</c:v>
                </c:pt>
                <c:pt idx="3">
                  <c:v>2.7480730952448625E-3</c:v>
                </c:pt>
                <c:pt idx="4">
                  <c:v>2.6075715611721434E-3</c:v>
                </c:pt>
                <c:pt idx="5">
                  <c:v>3.2454486894877427E-3</c:v>
                </c:pt>
                <c:pt idx="6">
                  <c:v>1.6134390122763942E-3</c:v>
                </c:pt>
              </c:numCache>
            </c:numRef>
          </c:val>
          <c:smooth val="0"/>
        </c:ser>
        <c:ser>
          <c:idx val="5"/>
          <c:order val="4"/>
          <c:tx>
            <c:strRef>
              <c:f>'[140221_PRESS2013_Data_Workbook.xlsx]1'!$C$43</c:f>
              <c:strCache>
                <c:ptCount val="1"/>
                <c:pt idx="0">
                  <c:v>in % of ODA projections</c:v>
                </c:pt>
              </c:strCache>
            </c:strRef>
          </c:tx>
          <c:spPr>
            <a:ln>
              <a:solidFill>
                <a:schemeClr val="accent6"/>
              </a:solidFill>
              <a:prstDash val="dash"/>
            </a:ln>
          </c:spPr>
          <c:marker>
            <c:symbol val="none"/>
          </c:marker>
          <c:cat>
            <c:numRef>
              <c:f>'[140221_PRESS2013_Data_Workbook.xlsx]1'!$D$32:$K$32</c:f>
              <c:numCache>
                <c:formatCode>General</c:formatCode>
                <c:ptCount val="8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</c:numCache>
            </c:numRef>
          </c:cat>
          <c:val>
            <c:numRef>
              <c:f>'[140221_PRESS2013_Data_Workbook.xlsx]1'!$D$43:$K$43</c:f>
              <c:numCache>
                <c:formatCode>0.00%</c:formatCode>
                <c:ptCount val="8"/>
                <c:pt idx="0">
                  <c:v>1.7578185933236846E-3</c:v>
                </c:pt>
                <c:pt idx="1">
                  <c:v>3.0994435290831509E-3</c:v>
                </c:pt>
                <c:pt idx="2">
                  <c:v>2.4104941965183107E-3</c:v>
                </c:pt>
                <c:pt idx="3">
                  <c:v>2.7480730952448625E-3</c:v>
                </c:pt>
                <c:pt idx="4">
                  <c:v>2.6075715611721434E-3</c:v>
                </c:pt>
                <c:pt idx="5">
                  <c:v>3.2454486894877427E-3</c:v>
                </c:pt>
                <c:pt idx="6">
                  <c:v>2.6093732226671724E-3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5634048"/>
        <c:axId val="85632512"/>
      </c:lineChart>
      <c:catAx>
        <c:axId val="85624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85626240"/>
        <c:crosses val="autoZero"/>
        <c:auto val="1"/>
        <c:lblAlgn val="ctr"/>
        <c:lblOffset val="100"/>
        <c:noMultiLvlLbl val="0"/>
      </c:catAx>
      <c:valAx>
        <c:axId val="85626240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crossAx val="85624704"/>
        <c:crosses val="autoZero"/>
        <c:crossBetween val="between"/>
        <c:dispUnits>
          <c:builtInUnit val="billions"/>
          <c:dispUnitsLbl>
            <c:layout/>
          </c:dispUnitsLbl>
        </c:dispUnits>
      </c:valAx>
      <c:valAx>
        <c:axId val="85632512"/>
        <c:scaling>
          <c:orientation val="minMax"/>
          <c:max val="5.000000000000001E-3"/>
        </c:scaling>
        <c:delete val="0"/>
        <c:axPos val="r"/>
        <c:numFmt formatCode="0.00%" sourceLinked="1"/>
        <c:majorTickMark val="out"/>
        <c:minorTickMark val="none"/>
        <c:tickLblPos val="nextTo"/>
        <c:crossAx val="85634048"/>
        <c:crosses val="max"/>
        <c:crossBetween val="between"/>
      </c:valAx>
      <c:catAx>
        <c:axId val="8563404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85632512"/>
        <c:crosses val="autoZero"/>
        <c:auto val="1"/>
        <c:lblAlgn val="ctr"/>
        <c:lblOffset val="100"/>
        <c:noMultiLvlLbl val="0"/>
      </c:catAx>
    </c:plotArea>
    <c:legend>
      <c:legendPos val="r"/>
      <c:legendEntry>
        <c:idx val="0"/>
        <c:delete val="1"/>
      </c:legendEntry>
      <c:legendEntry>
        <c:idx val="4"/>
        <c:delete val="1"/>
      </c:legendEntry>
      <c:layout/>
      <c:overlay val="0"/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>
          <a:latin typeface="Arial Narrow" panose="020B0606020202030204" pitchFamily="34" charset="0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600"/>
            </a:pPr>
            <a:r>
              <a:rPr lang="en-GB" sz="1600"/>
              <a:t>Commitments</a:t>
            </a:r>
            <a:r>
              <a:rPr lang="en-GB" sz="1600" baseline="0"/>
              <a:t>, by geographical region</a:t>
            </a:r>
            <a:endParaRPr lang="en-GB" sz="1600"/>
          </a:p>
        </c:rich>
      </c:tx>
      <c:layout>
        <c:manualLayout>
          <c:xMode val="edge"/>
          <c:yMode val="edge"/>
          <c:x val="0.16274230880994062"/>
          <c:y val="7.5205491873451963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6.6359608947591214E-2"/>
          <c:y val="1.5827898207388721E-2"/>
          <c:w val="0.68890044914921067"/>
          <c:h val="0.8365586013318782"/>
        </c:manualLayout>
      </c:layout>
      <c:lineChart>
        <c:grouping val="standard"/>
        <c:varyColors val="0"/>
        <c:ser>
          <c:idx val="0"/>
          <c:order val="0"/>
          <c:tx>
            <c:strRef>
              <c:f>'2'!$B$61</c:f>
              <c:strCache>
                <c:ptCount val="1"/>
                <c:pt idx="0">
                  <c:v>Africa</c:v>
                </c:pt>
              </c:strCache>
            </c:strRef>
          </c:tx>
          <c:marker>
            <c:symbol val="none"/>
          </c:marker>
          <c:dLbls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'2'!$C$60:$J$60</c:f>
              <c:strCache>
                <c:ptCount val="8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2012*</c:v>
                </c:pt>
                <c:pt idx="7">
                  <c:v>2013*</c:v>
                </c:pt>
              </c:strCache>
            </c:strRef>
          </c:cat>
          <c:val>
            <c:numRef>
              <c:f>'2'!$C$61:$J$61</c:f>
              <c:numCache>
                <c:formatCode>0.0%</c:formatCode>
                <c:ptCount val="8"/>
                <c:pt idx="0">
                  <c:v>0.37861893800655827</c:v>
                </c:pt>
                <c:pt idx="1">
                  <c:v>0.47904693719377178</c:v>
                </c:pt>
                <c:pt idx="2">
                  <c:v>0.40361071370865048</c:v>
                </c:pt>
                <c:pt idx="3">
                  <c:v>0.41037841007112719</c:v>
                </c:pt>
                <c:pt idx="4">
                  <c:v>0.27046987565241459</c:v>
                </c:pt>
                <c:pt idx="5">
                  <c:v>0.35792460790615321</c:v>
                </c:pt>
                <c:pt idx="6">
                  <c:v>0.62855433832062835</c:v>
                </c:pt>
                <c:pt idx="7">
                  <c:v>0.26511385294901091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'2'!$B$62</c:f>
              <c:strCache>
                <c:ptCount val="1"/>
                <c:pt idx="0">
                  <c:v>Asia-Pacific</c:v>
                </c:pt>
              </c:strCache>
            </c:strRef>
          </c:tx>
          <c:marker>
            <c:symbol val="none"/>
          </c:marker>
          <c:dLbls>
            <c:dLbl>
              <c:idx val="7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'2'!$C$60:$J$60</c:f>
              <c:strCache>
                <c:ptCount val="8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2012*</c:v>
                </c:pt>
                <c:pt idx="7">
                  <c:v>2013*</c:v>
                </c:pt>
              </c:strCache>
            </c:strRef>
          </c:cat>
          <c:val>
            <c:numRef>
              <c:f>'2'!$C$62:$J$62</c:f>
              <c:numCache>
                <c:formatCode>0.0%</c:formatCode>
                <c:ptCount val="8"/>
                <c:pt idx="0">
                  <c:v>0.27447253268778699</c:v>
                </c:pt>
                <c:pt idx="1">
                  <c:v>0.25447063788998953</c:v>
                </c:pt>
                <c:pt idx="2">
                  <c:v>0.22410321590119919</c:v>
                </c:pt>
                <c:pt idx="3">
                  <c:v>0.15393008062194682</c:v>
                </c:pt>
                <c:pt idx="4">
                  <c:v>0.33745147753458371</c:v>
                </c:pt>
                <c:pt idx="5">
                  <c:v>0.2537350570233487</c:v>
                </c:pt>
                <c:pt idx="6">
                  <c:v>0.10510318102661975</c:v>
                </c:pt>
                <c:pt idx="7">
                  <c:v>0.6474154020923848</c:v>
                </c:pt>
              </c:numCache>
            </c:numRef>
          </c:val>
          <c:smooth val="0"/>
        </c:ser>
        <c:ser>
          <c:idx val="3"/>
          <c:order val="2"/>
          <c:tx>
            <c:strRef>
              <c:f>'2'!$B$64</c:f>
              <c:strCache>
                <c:ptCount val="1"/>
                <c:pt idx="0">
                  <c:v>Latin America and Caribbean</c:v>
                </c:pt>
              </c:strCache>
            </c:strRef>
          </c:tx>
          <c:marker>
            <c:symbol val="none"/>
          </c:marker>
          <c:dLbls>
            <c:dLbl>
              <c:idx val="7"/>
              <c:layout>
                <c:manualLayout>
                  <c:x val="-1.6598708786443504E-5"/>
                  <c:y val="-1.11110556207893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'2'!$C$60:$J$60</c:f>
              <c:strCache>
                <c:ptCount val="8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2012*</c:v>
                </c:pt>
                <c:pt idx="7">
                  <c:v>2013*</c:v>
                </c:pt>
              </c:strCache>
            </c:strRef>
          </c:cat>
          <c:val>
            <c:numRef>
              <c:f>'2'!$C$64:$J$64</c:f>
              <c:numCache>
                <c:formatCode>0.0%</c:formatCode>
                <c:ptCount val="8"/>
                <c:pt idx="0">
                  <c:v>0.17952782775411902</c:v>
                </c:pt>
                <c:pt idx="1">
                  <c:v>0.10504742013287352</c:v>
                </c:pt>
                <c:pt idx="2">
                  <c:v>9.1606527401362853E-2</c:v>
                </c:pt>
                <c:pt idx="3">
                  <c:v>1.8628598476417329E-2</c:v>
                </c:pt>
                <c:pt idx="4">
                  <c:v>0.12531887613101711</c:v>
                </c:pt>
                <c:pt idx="5">
                  <c:v>0.221301675721121</c:v>
                </c:pt>
                <c:pt idx="6">
                  <c:v>3.4044026334416437E-2</c:v>
                </c:pt>
                <c:pt idx="7">
                  <c:v>9.0207915334782618E-3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5693568"/>
        <c:axId val="85695104"/>
      </c:lineChart>
      <c:catAx>
        <c:axId val="85693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85695104"/>
        <c:crosses val="autoZero"/>
        <c:auto val="1"/>
        <c:lblAlgn val="ctr"/>
        <c:lblOffset val="100"/>
        <c:noMultiLvlLbl val="0"/>
      </c:catAx>
      <c:valAx>
        <c:axId val="85695104"/>
        <c:scaling>
          <c:orientation val="minMax"/>
        </c:scaling>
        <c:delete val="0"/>
        <c:axPos val="l"/>
        <c:numFmt formatCode="0%" sourceLinked="0"/>
        <c:majorTickMark val="none"/>
        <c:minorTickMark val="none"/>
        <c:tickLblPos val="nextTo"/>
        <c:crossAx val="8569356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3.5261689631883232E-2"/>
          <c:y val="0.94082193481770005"/>
          <c:w val="0.96473833756539773"/>
          <c:h val="5.9178065182300003E-2"/>
        </c:manualLayout>
      </c:layout>
      <c:overlay val="0"/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Pt>
            <c:idx val="5"/>
            <c:invertIfNegative val="0"/>
            <c:bubble3D val="0"/>
            <c:spPr>
              <a:solidFill>
                <a:schemeClr val="accent2"/>
              </a:solidFill>
            </c:spPr>
          </c:dPt>
          <c:cat>
            <c:strRef>
              <c:f>afrique!$K$49:$K$54</c:f>
              <c:strCache>
                <c:ptCount val="6"/>
                <c:pt idx="0">
                  <c:v>Rwanda</c:v>
                </c:pt>
                <c:pt idx="1">
                  <c:v>Tanzania</c:v>
                </c:pt>
                <c:pt idx="2">
                  <c:v>Mozambique</c:v>
                </c:pt>
                <c:pt idx="3">
                  <c:v>Kenya</c:v>
                </c:pt>
                <c:pt idx="4">
                  <c:v>Ghana</c:v>
                </c:pt>
                <c:pt idx="5">
                  <c:v>Others</c:v>
                </c:pt>
              </c:strCache>
            </c:strRef>
          </c:cat>
          <c:val>
            <c:numRef>
              <c:f>afrique!$N$49:$N$54</c:f>
              <c:numCache>
                <c:formatCode>General</c:formatCode>
                <c:ptCount val="6"/>
                <c:pt idx="0">
                  <c:v>67.962962962962962</c:v>
                </c:pt>
                <c:pt idx="1">
                  <c:v>65.18518518518519</c:v>
                </c:pt>
                <c:pt idx="2">
                  <c:v>70.740740740740748</c:v>
                </c:pt>
                <c:pt idx="3">
                  <c:v>61.851851851851848</c:v>
                </c:pt>
                <c:pt idx="4">
                  <c:v>59.44444444444445</c:v>
                </c:pt>
                <c:pt idx="5">
                  <c:v>57.894524959742327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5743488"/>
        <c:axId val="85745024"/>
      </c:barChart>
      <c:catAx>
        <c:axId val="85743488"/>
        <c:scaling>
          <c:orientation val="minMax"/>
        </c:scaling>
        <c:delete val="0"/>
        <c:axPos val="b"/>
        <c:majorTickMark val="out"/>
        <c:minorTickMark val="none"/>
        <c:tickLblPos val="nextTo"/>
        <c:crossAx val="85745024"/>
        <c:crosses val="autoZero"/>
        <c:auto val="1"/>
        <c:lblAlgn val="ctr"/>
        <c:lblOffset val="100"/>
        <c:noMultiLvlLbl val="0"/>
      </c:catAx>
      <c:valAx>
        <c:axId val="85745024"/>
        <c:scaling>
          <c:orientation val="minMax"/>
          <c:max val="75"/>
          <c:min val="5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85743488"/>
        <c:crosses val="autoZero"/>
        <c:crossBetween val="between"/>
        <c:majorUnit val="5"/>
      </c:valAx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1388888888888887E-2"/>
          <c:y val="3.7037037037037035E-2"/>
          <c:w val="0.53888888888888886"/>
          <c:h val="0.89814814814814814"/>
        </c:manualLayout>
      </c:layout>
      <c:pieChart>
        <c:varyColors val="1"/>
        <c:ser>
          <c:idx val="0"/>
          <c:order val="0"/>
          <c:dPt>
            <c:idx val="5"/>
            <c:bubble3D val="0"/>
            <c:spPr>
              <a:solidFill>
                <a:schemeClr val="bg1">
                  <a:lumMod val="85000"/>
                </a:schemeClr>
              </a:solidFill>
            </c:spPr>
          </c:dPt>
          <c:dLbls>
            <c:numFmt formatCode="0%" sourceLinked="0"/>
            <c:txPr>
              <a:bodyPr/>
              <a:lstStyle/>
              <a:p>
                <a:pPr>
                  <a:defRPr b="1"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afrique!$K$49:$K$54</c:f>
              <c:strCache>
                <c:ptCount val="6"/>
                <c:pt idx="0">
                  <c:v>Rwanda</c:v>
                </c:pt>
                <c:pt idx="1">
                  <c:v>Tanzania</c:v>
                </c:pt>
                <c:pt idx="2">
                  <c:v>Mozambique</c:v>
                </c:pt>
                <c:pt idx="3">
                  <c:v>Kenya</c:v>
                </c:pt>
                <c:pt idx="4">
                  <c:v>Ghana</c:v>
                </c:pt>
                <c:pt idx="5">
                  <c:v>Others</c:v>
                </c:pt>
              </c:strCache>
            </c:strRef>
          </c:cat>
          <c:val>
            <c:numRef>
              <c:f>afrique!$M$49:$M$54</c:f>
              <c:numCache>
                <c:formatCode>General</c:formatCode>
                <c:ptCount val="6"/>
                <c:pt idx="0">
                  <c:v>0.10552713542012569</c:v>
                </c:pt>
                <c:pt idx="1">
                  <c:v>9.3798983793756521E-2</c:v>
                </c:pt>
                <c:pt idx="2">
                  <c:v>9.3584317512749995E-2</c:v>
                </c:pt>
                <c:pt idx="3">
                  <c:v>6.9100828220404309E-2</c:v>
                </c:pt>
                <c:pt idx="4">
                  <c:v>6.7800314609981982E-2</c:v>
                </c:pt>
                <c:pt idx="5">
                  <c:v>0.57018842044298146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7224247809873749"/>
          <c:y val="5.6879507308891165E-2"/>
          <c:w val="0.32775752190126251"/>
          <c:h val="0.89523480054090365"/>
        </c:manualLayout>
      </c:layout>
      <c:overlay val="0"/>
      <c:txPr>
        <a:bodyPr/>
        <a:lstStyle/>
        <a:p>
          <a:pPr rtl="0">
            <a:defRPr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600"/>
            </a:pPr>
            <a:r>
              <a:rPr lang="en-GB" sz="1600"/>
              <a:t>Allocation of Aid to Statistics</a:t>
            </a:r>
          </a:p>
        </c:rich>
      </c:tx>
      <c:layout/>
      <c:overlay val="0"/>
    </c:title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'2'!$B$55</c:f>
              <c:strCache>
                <c:ptCount val="1"/>
                <c:pt idx="0">
                  <c:v>Bilateral Unallocated</c:v>
                </c:pt>
              </c:strCache>
            </c:strRef>
          </c:tx>
          <c:invertIfNegative val="0"/>
          <c:cat>
            <c:strRef>
              <c:f>'2'!$C$54:$J$54</c:f>
              <c:strCache>
                <c:ptCount val="8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2012*</c:v>
                </c:pt>
                <c:pt idx="7">
                  <c:v>2013*</c:v>
                </c:pt>
              </c:strCache>
            </c:strRef>
          </c:cat>
          <c:val>
            <c:numRef>
              <c:f>'2'!$C$55:$J$55</c:f>
              <c:numCache>
                <c:formatCode>_(* #,##0.00_);_(* \(#,##0.00\);_(* "-"??_);_(@_)</c:formatCode>
                <c:ptCount val="8"/>
                <c:pt idx="0">
                  <c:v>18591909.33510489</c:v>
                </c:pt>
                <c:pt idx="1">
                  <c:v>35196192.519999996</c:v>
                </c:pt>
                <c:pt idx="2">
                  <c:v>81445374.618303075</c:v>
                </c:pt>
                <c:pt idx="3">
                  <c:v>119350038.9746446</c:v>
                </c:pt>
                <c:pt idx="4">
                  <c:v>52400693.497936055</c:v>
                </c:pt>
                <c:pt idx="5">
                  <c:v>42204591.665772684</c:v>
                </c:pt>
                <c:pt idx="6">
                  <c:v>33899937.528767586</c:v>
                </c:pt>
                <c:pt idx="7">
                  <c:v>728893.14884640905</c:v>
                </c:pt>
              </c:numCache>
            </c:numRef>
          </c:val>
        </c:ser>
        <c:ser>
          <c:idx val="1"/>
          <c:order val="1"/>
          <c:tx>
            <c:strRef>
              <c:f>'2'!$B$56</c:f>
              <c:strCache>
                <c:ptCount val="1"/>
                <c:pt idx="0">
                  <c:v>Multilateral Unallocated</c:v>
                </c:pt>
              </c:strCache>
            </c:strRef>
          </c:tx>
          <c:invertIfNegative val="0"/>
          <c:cat>
            <c:strRef>
              <c:f>'2'!$C$54:$J$54</c:f>
              <c:strCache>
                <c:ptCount val="8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2012*</c:v>
                </c:pt>
                <c:pt idx="7">
                  <c:v>2013*</c:v>
                </c:pt>
              </c:strCache>
            </c:strRef>
          </c:cat>
          <c:val>
            <c:numRef>
              <c:f>'2'!$C$56:$J$56</c:f>
              <c:numCache>
                <c:formatCode>_(* #,##0.00_);_(* \(#,##0.00\);_(* "-"??_);_(@_)</c:formatCode>
                <c:ptCount val="8"/>
                <c:pt idx="0">
                  <c:v>70025536.683316708</c:v>
                </c:pt>
                <c:pt idx="1">
                  <c:v>44605144.56828884</c:v>
                </c:pt>
                <c:pt idx="2">
                  <c:v>56234574.286806606</c:v>
                </c:pt>
                <c:pt idx="3">
                  <c:v>82876578.118392974</c:v>
                </c:pt>
                <c:pt idx="4">
                  <c:v>61297356.948675498</c:v>
                </c:pt>
                <c:pt idx="5">
                  <c:v>78736335.135172412</c:v>
                </c:pt>
                <c:pt idx="6">
                  <c:v>42739153.006807864</c:v>
                </c:pt>
                <c:pt idx="7">
                  <c:v>60021010.659180976</c:v>
                </c:pt>
              </c:numCache>
            </c:numRef>
          </c:val>
        </c:ser>
        <c:ser>
          <c:idx val="2"/>
          <c:order val="2"/>
          <c:tx>
            <c:strRef>
              <c:f>'2'!$B$57</c:f>
              <c:strCache>
                <c:ptCount val="1"/>
                <c:pt idx="0">
                  <c:v>Bilateral Country-Specific</c:v>
                </c:pt>
              </c:strCache>
            </c:strRef>
          </c:tx>
          <c:spPr>
            <a:solidFill>
              <a:schemeClr val="accent5"/>
            </a:solidFill>
          </c:spPr>
          <c:invertIfNegative val="0"/>
          <c:cat>
            <c:strRef>
              <c:f>'2'!$C$54:$J$54</c:f>
              <c:strCache>
                <c:ptCount val="8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2012*</c:v>
                </c:pt>
                <c:pt idx="7">
                  <c:v>2013*</c:v>
                </c:pt>
              </c:strCache>
            </c:strRef>
          </c:cat>
          <c:val>
            <c:numRef>
              <c:f>'2'!$C$57:$J$57</c:f>
              <c:numCache>
                <c:formatCode>_(* #,##0.00_);_(* \(#,##0.00\);_(* "-"??_);_(@_)</c:formatCode>
                <c:ptCount val="8"/>
                <c:pt idx="0">
                  <c:v>56020753.819999993</c:v>
                </c:pt>
                <c:pt idx="1">
                  <c:v>92779242.950982571</c:v>
                </c:pt>
                <c:pt idx="2">
                  <c:v>148183635.70035926</c:v>
                </c:pt>
                <c:pt idx="3">
                  <c:v>76698210.994716689</c:v>
                </c:pt>
                <c:pt idx="4">
                  <c:v>86268482.882049412</c:v>
                </c:pt>
                <c:pt idx="5">
                  <c:v>36864634.470060699</c:v>
                </c:pt>
                <c:pt idx="6">
                  <c:v>6530607.5684291571</c:v>
                </c:pt>
                <c:pt idx="7">
                  <c:v>36746838.60948097</c:v>
                </c:pt>
              </c:numCache>
            </c:numRef>
          </c:val>
        </c:ser>
        <c:ser>
          <c:idx val="3"/>
          <c:order val="3"/>
          <c:tx>
            <c:strRef>
              <c:f>'2'!$B$58</c:f>
              <c:strCache>
                <c:ptCount val="1"/>
                <c:pt idx="0">
                  <c:v>Multilateral Country-Specific</c:v>
                </c:pt>
              </c:strCache>
            </c:strRef>
          </c:tx>
          <c:invertIfNegative val="0"/>
          <c:cat>
            <c:strRef>
              <c:f>'2'!$C$54:$J$54</c:f>
              <c:strCache>
                <c:ptCount val="8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2012*</c:v>
                </c:pt>
                <c:pt idx="7">
                  <c:v>2013*</c:v>
                </c:pt>
              </c:strCache>
            </c:strRef>
          </c:cat>
          <c:val>
            <c:numRef>
              <c:f>'2'!$C$58:$J$58</c:f>
              <c:numCache>
                <c:formatCode>_(* #,##0.00_);_(* \(#,##0.00\);_(* "-"??_);_(@_)</c:formatCode>
                <c:ptCount val="8"/>
                <c:pt idx="0">
                  <c:v>112341097.20772943</c:v>
                </c:pt>
                <c:pt idx="1">
                  <c:v>258088679.04303214</c:v>
                </c:pt>
                <c:pt idx="2">
                  <c:v>136401316.91878262</c:v>
                </c:pt>
                <c:pt idx="3">
                  <c:v>180061170.79533073</c:v>
                </c:pt>
                <c:pt idx="4">
                  <c:v>239060824.94112581</c:v>
                </c:pt>
                <c:pt idx="5">
                  <c:v>399489808.52961087</c:v>
                </c:pt>
                <c:pt idx="6">
                  <c:v>194428751.00758356</c:v>
                </c:pt>
                <c:pt idx="7">
                  <c:v>296891263.14747113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overlap val="100"/>
        <c:axId val="91576192"/>
        <c:axId val="91577728"/>
      </c:barChart>
      <c:catAx>
        <c:axId val="91576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91577728"/>
        <c:crosses val="autoZero"/>
        <c:auto val="1"/>
        <c:lblAlgn val="ctr"/>
        <c:lblOffset val="100"/>
        <c:noMultiLvlLbl val="0"/>
      </c:catAx>
      <c:valAx>
        <c:axId val="91577728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crossAx val="91576192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>
          <a:latin typeface="Arial Narrow" panose="020B0606020202030204" pitchFamily="34" charset="0"/>
        </a:defRPr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600"/>
            </a:pPr>
            <a:r>
              <a:rPr lang="en-GB" sz="1600"/>
              <a:t>Areas of</a:t>
            </a:r>
            <a:r>
              <a:rPr lang="en-GB" sz="1600" baseline="0"/>
              <a:t> </a:t>
            </a:r>
            <a:r>
              <a:rPr lang="en-GB" sz="1600"/>
              <a:t>Aid to Statistics</a:t>
            </a:r>
          </a:p>
        </c:rich>
      </c:tx>
      <c:layout/>
      <c:overlay val="0"/>
    </c:title>
    <c:autoTitleDeleted val="0"/>
    <c:plotArea>
      <c:layout/>
      <c:barChart>
        <c:barDir val="col"/>
        <c:grouping val="percentStacked"/>
        <c:varyColors val="0"/>
        <c:ser>
          <c:idx val="1"/>
          <c:order val="0"/>
          <c:tx>
            <c:strRef>
              <c:f>'10.0'!$C$23</c:f>
              <c:strCache>
                <c:ptCount val="1"/>
                <c:pt idx="0">
                  <c:v>Demographic and social statistics</c:v>
                </c:pt>
              </c:strCache>
            </c:strRef>
          </c:tx>
          <c:invertIfNegative val="0"/>
          <c:cat>
            <c:strRef>
              <c:f>'10.0'!$D$22:$K$22</c:f>
              <c:strCache>
                <c:ptCount val="8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2012*</c:v>
                </c:pt>
                <c:pt idx="7">
                  <c:v>2013*</c:v>
                </c:pt>
              </c:strCache>
            </c:strRef>
          </c:cat>
          <c:val>
            <c:numRef>
              <c:f>'10.0'!$D$23:$K$23</c:f>
              <c:numCache>
                <c:formatCode>_(* #,##0_);_(* \(#,##0\);_(* "-"??_);_(@_)</c:formatCode>
                <c:ptCount val="8"/>
                <c:pt idx="0">
                  <c:v>108842491.69158079</c:v>
                </c:pt>
                <c:pt idx="1">
                  <c:v>151096429.31866941</c:v>
                </c:pt>
                <c:pt idx="2">
                  <c:v>231479776.35649681</c:v>
                </c:pt>
                <c:pt idx="3">
                  <c:v>439771712.854846</c:v>
                </c:pt>
                <c:pt idx="4">
                  <c:v>231788297.80436429</c:v>
                </c:pt>
                <c:pt idx="5">
                  <c:v>414456785.5822171</c:v>
                </c:pt>
                <c:pt idx="6">
                  <c:v>304887450.12486649</c:v>
                </c:pt>
                <c:pt idx="7">
                  <c:v>332066597.38363379</c:v>
                </c:pt>
              </c:numCache>
            </c:numRef>
          </c:val>
        </c:ser>
        <c:ser>
          <c:idx val="2"/>
          <c:order val="1"/>
          <c:tx>
            <c:strRef>
              <c:f>'10.0'!$C$24</c:f>
              <c:strCache>
                <c:ptCount val="1"/>
                <c:pt idx="0">
                  <c:v>Economic Statistics</c:v>
                </c:pt>
              </c:strCache>
            </c:strRef>
          </c:tx>
          <c:invertIfNegative val="0"/>
          <c:cat>
            <c:strRef>
              <c:f>'10.0'!$D$22:$K$22</c:f>
              <c:strCache>
                <c:ptCount val="8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2012*</c:v>
                </c:pt>
                <c:pt idx="7">
                  <c:v>2013*</c:v>
                </c:pt>
              </c:strCache>
            </c:strRef>
          </c:cat>
          <c:val>
            <c:numRef>
              <c:f>'10.0'!$D$24:$K$24</c:f>
              <c:numCache>
                <c:formatCode>_(* #,##0_);_(* \(#,##0\);_(* "-"??_);_(@_)</c:formatCode>
                <c:ptCount val="8"/>
                <c:pt idx="0">
                  <c:v>183687229.54106468</c:v>
                </c:pt>
                <c:pt idx="1">
                  <c:v>298992884.25446951</c:v>
                </c:pt>
                <c:pt idx="2">
                  <c:v>153895237.37734747</c:v>
                </c:pt>
                <c:pt idx="3">
                  <c:v>390385775.99043465</c:v>
                </c:pt>
                <c:pt idx="4">
                  <c:v>260987845.39477882</c:v>
                </c:pt>
                <c:pt idx="5">
                  <c:v>616223248.5743562</c:v>
                </c:pt>
                <c:pt idx="6">
                  <c:v>85881390.260111883</c:v>
                </c:pt>
                <c:pt idx="7">
                  <c:v>57583419.61179392</c:v>
                </c:pt>
              </c:numCache>
            </c:numRef>
          </c:val>
        </c:ser>
        <c:ser>
          <c:idx val="3"/>
          <c:order val="2"/>
          <c:tx>
            <c:strRef>
              <c:f>'10.0'!$C$25</c:f>
              <c:strCache>
                <c:ptCount val="1"/>
                <c:pt idx="0">
                  <c:v>Environment and multi-domain statistics</c:v>
                </c:pt>
              </c:strCache>
            </c:strRef>
          </c:tx>
          <c:invertIfNegative val="0"/>
          <c:cat>
            <c:strRef>
              <c:f>'10.0'!$D$22:$K$22</c:f>
              <c:strCache>
                <c:ptCount val="8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2012*</c:v>
                </c:pt>
                <c:pt idx="7">
                  <c:v>2013*</c:v>
                </c:pt>
              </c:strCache>
            </c:strRef>
          </c:cat>
          <c:val>
            <c:numRef>
              <c:f>'10.0'!$D$25:$K$25</c:f>
              <c:numCache>
                <c:formatCode>_(* #,##0_);_(* \(#,##0\);_(* "-"??_);_(@_)</c:formatCode>
                <c:ptCount val="8"/>
                <c:pt idx="0">
                  <c:v>51407955.501825541</c:v>
                </c:pt>
                <c:pt idx="1">
                  <c:v>80688647.040000007</c:v>
                </c:pt>
                <c:pt idx="2">
                  <c:v>94042120.758346334</c:v>
                </c:pt>
                <c:pt idx="3">
                  <c:v>176094629.96899286</c:v>
                </c:pt>
                <c:pt idx="4">
                  <c:v>140052952.46735099</c:v>
                </c:pt>
                <c:pt idx="5">
                  <c:v>78941627.823611587</c:v>
                </c:pt>
                <c:pt idx="6">
                  <c:v>25577785.822622105</c:v>
                </c:pt>
                <c:pt idx="7">
                  <c:v>30364615.148846406</c:v>
                </c:pt>
              </c:numCache>
            </c:numRef>
          </c:val>
        </c:ser>
        <c:ser>
          <c:idx val="4"/>
          <c:order val="3"/>
          <c:tx>
            <c:strRef>
              <c:f>'10.0'!$C$26</c:f>
              <c:strCache>
                <c:ptCount val="1"/>
                <c:pt idx="0">
                  <c:v>General statistical items and methodology of data collection, processing, dissemination and analysis</c:v>
                </c:pt>
              </c:strCache>
            </c:strRef>
          </c:tx>
          <c:invertIfNegative val="0"/>
          <c:cat>
            <c:strRef>
              <c:f>'10.0'!$D$22:$K$22</c:f>
              <c:strCache>
                <c:ptCount val="8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2012*</c:v>
                </c:pt>
                <c:pt idx="7">
                  <c:v>2013*</c:v>
                </c:pt>
              </c:strCache>
            </c:strRef>
          </c:cat>
          <c:val>
            <c:numRef>
              <c:f>'10.0'!$D$26:$K$26</c:f>
              <c:numCache>
                <c:formatCode>_(* #,##0_);_(* \(#,##0\);_(* "-"??_);_(@_)</c:formatCode>
                <c:ptCount val="8"/>
                <c:pt idx="0">
                  <c:v>257745774.6710909</c:v>
                </c:pt>
                <c:pt idx="1">
                  <c:v>176630121.03999996</c:v>
                </c:pt>
                <c:pt idx="2">
                  <c:v>325316060.81694144</c:v>
                </c:pt>
                <c:pt idx="3">
                  <c:v>756223451.02070212</c:v>
                </c:pt>
                <c:pt idx="4">
                  <c:v>285287331.6858294</c:v>
                </c:pt>
                <c:pt idx="5">
                  <c:v>1526886318.6703522</c:v>
                </c:pt>
                <c:pt idx="6">
                  <c:v>755264782.11470854</c:v>
                </c:pt>
                <c:pt idx="7">
                  <c:v>493419480.77811128</c:v>
                </c:pt>
              </c:numCache>
            </c:numRef>
          </c:val>
        </c:ser>
        <c:ser>
          <c:idx val="5"/>
          <c:order val="4"/>
          <c:tx>
            <c:strRef>
              <c:f>'10.0'!$C$27</c:f>
              <c:strCache>
                <c:ptCount val="1"/>
                <c:pt idx="0">
                  <c:v>Strategic and managerial issues of official statistics at national and international level</c:v>
                </c:pt>
              </c:strCache>
            </c:strRef>
          </c:tx>
          <c:spPr>
            <a:ln w="25400">
              <a:noFill/>
            </a:ln>
          </c:spPr>
          <c:invertIfNegative val="0"/>
          <c:cat>
            <c:strRef>
              <c:f>'10.0'!$D$22:$K$22</c:f>
              <c:strCache>
                <c:ptCount val="8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2012*</c:v>
                </c:pt>
                <c:pt idx="7">
                  <c:v>2013*</c:v>
                </c:pt>
              </c:strCache>
            </c:strRef>
          </c:cat>
          <c:val>
            <c:numRef>
              <c:f>'10.0'!$D$27:$K$27</c:f>
              <c:numCache>
                <c:formatCode>_(* #,##0_);_(* \(#,##0\);_(* "-"??_);_(@_)</c:formatCode>
                <c:ptCount val="8"/>
                <c:pt idx="0">
                  <c:v>179211733.10398519</c:v>
                </c:pt>
                <c:pt idx="1">
                  <c:v>160137887.07591206</c:v>
                </c:pt>
                <c:pt idx="2">
                  <c:v>238501831.39438939</c:v>
                </c:pt>
                <c:pt idx="3">
                  <c:v>332130809.93235701</c:v>
                </c:pt>
                <c:pt idx="4">
                  <c:v>320144192.65835154</c:v>
                </c:pt>
                <c:pt idx="5">
                  <c:v>885811828.42212415</c:v>
                </c:pt>
                <c:pt idx="6">
                  <c:v>494115325.94053817</c:v>
                </c:pt>
                <c:pt idx="7">
                  <c:v>33635947.399860919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93241344"/>
        <c:axId val="93242880"/>
      </c:barChart>
      <c:catAx>
        <c:axId val="93241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93242880"/>
        <c:crosses val="autoZero"/>
        <c:auto val="1"/>
        <c:lblAlgn val="ctr"/>
        <c:lblOffset val="100"/>
        <c:noMultiLvlLbl val="0"/>
      </c:catAx>
      <c:valAx>
        <c:axId val="93242880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crossAx val="9324134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9131363901690923"/>
          <c:y val="0.142005925001949"/>
          <c:w val="0.30868634362185476"/>
          <c:h val="0.82077367447713101"/>
        </c:manualLayout>
      </c:layout>
      <c:overlay val="0"/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>
          <a:latin typeface="Arial Narrow" panose="020B0606020202030204" pitchFamily="34" charset="0"/>
        </a:defRPr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600"/>
            </a:pPr>
            <a:r>
              <a:rPr lang="en-GB" sz="1600"/>
              <a:t>Alignment of Project with NSDS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7.0619987523531449E-2"/>
          <c:y val="0.15803713047209828"/>
          <c:w val="0.92321426229255443"/>
          <c:h val="0.74877857067210596"/>
        </c:manualLayout>
      </c:layout>
      <c:areaChart>
        <c:grouping val="standard"/>
        <c:varyColors val="0"/>
        <c:ser>
          <c:idx val="4"/>
          <c:order val="3"/>
          <c:tx>
            <c:strRef>
              <c:f>'9'!$M$8</c:f>
              <c:strCache>
                <c:ptCount val="1"/>
                <c:pt idx="0">
                  <c:v>Response rate</c:v>
                </c:pt>
              </c:strCache>
            </c:strRef>
          </c:tx>
          <c:spPr>
            <a:solidFill>
              <a:schemeClr val="tx2"/>
            </a:solidFill>
          </c:spPr>
          <c:cat>
            <c:strRef>
              <c:f>'9'!$N$3:$U$3</c:f>
              <c:strCache>
                <c:ptCount val="8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2012*</c:v>
                </c:pt>
                <c:pt idx="7">
                  <c:v>2013*</c:v>
                </c:pt>
              </c:strCache>
            </c:strRef>
          </c:cat>
          <c:val>
            <c:numRef>
              <c:f>'9'!$N$8:$U$8</c:f>
              <c:numCache>
                <c:formatCode>0%</c:formatCode>
                <c:ptCount val="8"/>
                <c:pt idx="0">
                  <c:v>0.24081632653061225</c:v>
                </c:pt>
                <c:pt idx="1">
                  <c:v>0.10952380952380958</c:v>
                </c:pt>
                <c:pt idx="2">
                  <c:v>0.15587680703959772</c:v>
                </c:pt>
                <c:pt idx="3">
                  <c:v>0.52224052718286651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4547968"/>
        <c:axId val="94549504"/>
      </c:areaChart>
      <c:lineChart>
        <c:grouping val="standard"/>
        <c:varyColors val="0"/>
        <c:ser>
          <c:idx val="1"/>
          <c:order val="0"/>
          <c:tx>
            <c:strRef>
              <c:f>'9'!$M$5</c:f>
              <c:strCache>
                <c:ptCount val="1"/>
                <c:pt idx="0">
                  <c:v>Yes</c:v>
                </c:pt>
              </c:strCache>
            </c:strRef>
          </c:tx>
          <c:spPr>
            <a:ln>
              <a:solidFill>
                <a:schemeClr val="accent2"/>
              </a:solidFill>
            </a:ln>
          </c:spPr>
          <c:marker>
            <c:symbol val="none"/>
          </c:marker>
          <c:dPt>
            <c:idx val="6"/>
            <c:bubble3D val="0"/>
            <c:spPr>
              <a:ln>
                <a:solidFill>
                  <a:schemeClr val="accent2"/>
                </a:solidFill>
                <a:prstDash val="dash"/>
              </a:ln>
            </c:spPr>
          </c:dPt>
          <c:dPt>
            <c:idx val="7"/>
            <c:bubble3D val="0"/>
            <c:spPr>
              <a:ln>
                <a:solidFill>
                  <a:schemeClr val="accent2"/>
                </a:solidFill>
                <a:prstDash val="dash"/>
              </a:ln>
            </c:spPr>
          </c:dPt>
          <c:cat>
            <c:strRef>
              <c:f>'9'!$N$3:$U$3</c:f>
              <c:strCache>
                <c:ptCount val="8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2012*</c:v>
                </c:pt>
                <c:pt idx="7">
                  <c:v>2013*</c:v>
                </c:pt>
              </c:strCache>
            </c:strRef>
          </c:cat>
          <c:val>
            <c:numRef>
              <c:f>'9'!$N$5:$U$5</c:f>
              <c:numCache>
                <c:formatCode>0.00%</c:formatCode>
                <c:ptCount val="8"/>
                <c:pt idx="0">
                  <c:v>6.5306122448979598E-2</c:v>
                </c:pt>
                <c:pt idx="1">
                  <c:v>3.5714285714285712E-2</c:v>
                </c:pt>
                <c:pt idx="2">
                  <c:v>5.2796983029541167E-2</c:v>
                </c:pt>
                <c:pt idx="3">
                  <c:v>0.21252059308072488</c:v>
                </c:pt>
                <c:pt idx="4">
                  <c:v>0.25512295081967212</c:v>
                </c:pt>
                <c:pt idx="5">
                  <c:v>0.32611311672683513</c:v>
                </c:pt>
                <c:pt idx="6">
                  <c:v>0.43045387994143486</c:v>
                </c:pt>
                <c:pt idx="7">
                  <c:v>0.50778210116731515</c:v>
                </c:pt>
              </c:numCache>
            </c:numRef>
          </c:val>
          <c:smooth val="0"/>
        </c:ser>
        <c:ser>
          <c:idx val="2"/>
          <c:order val="1"/>
          <c:tx>
            <c:strRef>
              <c:f>'9'!$M$6</c:f>
              <c:strCache>
                <c:ptCount val="1"/>
                <c:pt idx="0">
                  <c:v>No</c:v>
                </c:pt>
              </c:strCache>
            </c:strRef>
          </c:tx>
          <c:spPr>
            <a:ln>
              <a:solidFill>
                <a:schemeClr val="accent6"/>
              </a:solidFill>
            </a:ln>
          </c:spPr>
          <c:marker>
            <c:symbol val="none"/>
          </c:marker>
          <c:dPt>
            <c:idx val="6"/>
            <c:bubble3D val="0"/>
            <c:spPr>
              <a:ln>
                <a:solidFill>
                  <a:schemeClr val="accent6"/>
                </a:solidFill>
                <a:prstDash val="dash"/>
              </a:ln>
            </c:spPr>
          </c:dPt>
          <c:dPt>
            <c:idx val="7"/>
            <c:bubble3D val="0"/>
            <c:spPr>
              <a:ln>
                <a:solidFill>
                  <a:schemeClr val="accent6"/>
                </a:solidFill>
                <a:prstDash val="dash"/>
              </a:ln>
            </c:spPr>
          </c:dPt>
          <c:cat>
            <c:strRef>
              <c:f>'9'!$N$3:$U$3</c:f>
              <c:strCache>
                <c:ptCount val="8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2012*</c:v>
                </c:pt>
                <c:pt idx="7">
                  <c:v>2013*</c:v>
                </c:pt>
              </c:strCache>
            </c:strRef>
          </c:cat>
          <c:val>
            <c:numRef>
              <c:f>'9'!$N$6:$U$6</c:f>
              <c:numCache>
                <c:formatCode>0.00%</c:formatCode>
                <c:ptCount val="8"/>
                <c:pt idx="0">
                  <c:v>1.2244897959183673E-2</c:v>
                </c:pt>
                <c:pt idx="1">
                  <c:v>7.1428571428571426E-3</c:v>
                </c:pt>
                <c:pt idx="2">
                  <c:v>4.3997485857950975E-3</c:v>
                </c:pt>
                <c:pt idx="3">
                  <c:v>1.3179571663920923E-2</c:v>
                </c:pt>
                <c:pt idx="4">
                  <c:v>4.0983606557377051E-3</c:v>
                </c:pt>
                <c:pt idx="5">
                  <c:v>9.6269554753309269E-3</c:v>
                </c:pt>
                <c:pt idx="6">
                  <c:v>5.8565153733528552E-3</c:v>
                </c:pt>
                <c:pt idx="7">
                  <c:v>3.8910505836575876E-3</c:v>
                </c:pt>
              </c:numCache>
            </c:numRef>
          </c:val>
          <c:smooth val="0"/>
        </c:ser>
        <c:ser>
          <c:idx val="3"/>
          <c:order val="2"/>
          <c:tx>
            <c:strRef>
              <c:f>'9'!$M$7</c:f>
              <c:strCache>
                <c:ptCount val="1"/>
                <c:pt idx="0">
                  <c:v>Do not know</c:v>
                </c:pt>
              </c:strCache>
            </c:strRef>
          </c:tx>
          <c:spPr>
            <a:ln>
              <a:solidFill>
                <a:schemeClr val="accent3"/>
              </a:solidFill>
            </a:ln>
          </c:spPr>
          <c:marker>
            <c:symbol val="none"/>
          </c:marker>
          <c:dPt>
            <c:idx val="6"/>
            <c:bubble3D val="0"/>
            <c:spPr>
              <a:ln>
                <a:solidFill>
                  <a:schemeClr val="accent3"/>
                </a:solidFill>
                <a:prstDash val="dash"/>
              </a:ln>
            </c:spPr>
          </c:dPt>
          <c:dPt>
            <c:idx val="7"/>
            <c:bubble3D val="0"/>
            <c:spPr>
              <a:ln>
                <a:solidFill>
                  <a:schemeClr val="accent3"/>
                </a:solidFill>
                <a:prstDash val="dash"/>
              </a:ln>
            </c:spPr>
          </c:dPt>
          <c:val>
            <c:numRef>
              <c:f>'9'!$N$7:$U$7</c:f>
              <c:numCache>
                <c:formatCode>0.00%</c:formatCode>
                <c:ptCount val="8"/>
                <c:pt idx="0">
                  <c:v>0.16326530612244897</c:v>
                </c:pt>
                <c:pt idx="1">
                  <c:v>6.6666666666666666E-2</c:v>
                </c:pt>
                <c:pt idx="2">
                  <c:v>9.8680075424261465E-2</c:v>
                </c:pt>
                <c:pt idx="3">
                  <c:v>0.29489291598023065</c:v>
                </c:pt>
                <c:pt idx="4">
                  <c:v>0.73770491803278693</c:v>
                </c:pt>
                <c:pt idx="5">
                  <c:v>0.66425992779783394</c:v>
                </c:pt>
                <c:pt idx="6">
                  <c:v>0.56368960468521234</c:v>
                </c:pt>
                <c:pt idx="7">
                  <c:v>0.48832684824902722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4547968"/>
        <c:axId val="94549504"/>
      </c:lineChart>
      <c:catAx>
        <c:axId val="945479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94549504"/>
        <c:crosses val="autoZero"/>
        <c:auto val="1"/>
        <c:lblAlgn val="ctr"/>
        <c:lblOffset val="100"/>
        <c:noMultiLvlLbl val="0"/>
      </c:catAx>
      <c:valAx>
        <c:axId val="94549504"/>
        <c:scaling>
          <c:orientation val="minMax"/>
          <c:max val="1"/>
        </c:scaling>
        <c:delete val="0"/>
        <c:axPos val="l"/>
        <c:numFmt formatCode="0.00%" sourceLinked="0"/>
        <c:majorTickMark val="out"/>
        <c:minorTickMark val="none"/>
        <c:tickLblPos val="nextTo"/>
        <c:crossAx val="94547968"/>
        <c:crossesAt val="1"/>
        <c:crossBetween val="between"/>
        <c:majorUnit val="0.2"/>
      </c:valAx>
    </c:plotArea>
    <c:legend>
      <c:legendPos val="r"/>
      <c:layout>
        <c:manualLayout>
          <c:xMode val="edge"/>
          <c:yMode val="edge"/>
          <c:x val="0.233402697495183"/>
          <c:y val="0.33830516235628577"/>
          <c:w val="0.12844701348747592"/>
          <c:h val="0.26762662859794423"/>
        </c:manualLayout>
      </c:layout>
      <c:overlay val="0"/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>
          <a:latin typeface="Arial Narrow" panose="020B0606020202030204" pitchFamily="34" charset="0"/>
        </a:defRPr>
      </a:pPr>
      <a:endParaRPr lang="en-US"/>
    </a:p>
  </c:tx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0.69229</cdr:x>
      <cdr:y>0.08621</cdr:y>
    </cdr:from>
    <cdr:to>
      <cdr:x>0.74204</cdr:x>
      <cdr:y>0.72414</cdr:y>
    </cdr:to>
    <cdr:sp macro="" textlink="">
      <cdr:nvSpPr>
        <cdr:cNvPr id="2" name="Right Brace 1"/>
        <cdr:cNvSpPr/>
      </cdr:nvSpPr>
      <cdr:spPr>
        <a:xfrm xmlns:a="http://schemas.openxmlformats.org/drawingml/2006/main">
          <a:off x="5508104" y="360040"/>
          <a:ext cx="395867" cy="2664296"/>
        </a:xfrm>
        <a:prstGeom xmlns:a="http://schemas.openxmlformats.org/drawingml/2006/main" prst="rightBrace">
          <a:avLst>
            <a:gd name="adj1" fmla="val 8333"/>
            <a:gd name="adj2" fmla="val 16066"/>
          </a:avLst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92B3B3-2BAD-4CCF-8E16-2895F907BD20}" type="datetimeFigureOut">
              <a:rPr lang="en-GB" smtClean="0"/>
              <a:t>08/12/2014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4A8800-4F80-4133-867A-FC20CD7ACE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94329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3 data</a:t>
            </a:r>
            <a:r>
              <a:rPr lang="en-GB" baseline="0" dirty="0" smtClean="0"/>
              <a:t> sources of the PRESS:</a:t>
            </a:r>
          </a:p>
          <a:p>
            <a:pPr marL="228600" indent="-228600">
              <a:buAutoNum type="arabicPeriod"/>
            </a:pPr>
            <a:r>
              <a:rPr lang="en-GB" baseline="0" dirty="0" smtClean="0"/>
              <a:t>1/3 of data from CRS only (2006-2011) [yellow portion of the bars]</a:t>
            </a:r>
          </a:p>
          <a:p>
            <a:pPr marL="228600" indent="-228600">
              <a:buAutoNum type="arabicPeriod"/>
            </a:pPr>
            <a:r>
              <a:rPr lang="en-GB" baseline="0" dirty="0" smtClean="0"/>
              <a:t>1/3 of data from CRS, updated by reporters in the annual questionnaire [green portion of bars]</a:t>
            </a:r>
          </a:p>
          <a:p>
            <a:pPr marL="228600" indent="-228600">
              <a:buAutoNum type="arabicPeriod"/>
            </a:pPr>
            <a:r>
              <a:rPr lang="en-GB" baseline="0" dirty="0" smtClean="0"/>
              <a:t>1/3 additional data from the annual questionnaire, filled in by reporters from both DAC and non-DAC institutions [green portion of bars]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A8800-4F80-4133-867A-FC20CD7ACE72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37099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Your interpretation should focus on years 2006-2011</a:t>
            </a:r>
            <a:r>
              <a:rPr lang="en-GB" baseline="0" dirty="0" smtClean="0"/>
              <a:t> which are based on </a:t>
            </a:r>
            <a:r>
              <a:rPr lang="en-GB" baseline="0" dirty="0" err="1" smtClean="0"/>
              <a:t>CRS+questionnaire</a:t>
            </a:r>
            <a:r>
              <a:rPr lang="en-GB" baseline="0" dirty="0" smtClean="0"/>
              <a:t> data</a:t>
            </a:r>
          </a:p>
          <a:p>
            <a:r>
              <a:rPr lang="en-GB" baseline="0" dirty="0" smtClean="0"/>
              <a:t>What happened in 2013:</a:t>
            </a:r>
          </a:p>
          <a:p>
            <a:r>
              <a:rPr lang="en-GB" baseline="0" dirty="0" smtClean="0"/>
              <a:t>-  In 2013 there was a WB project in Bangladesh that accounted for 54% (!) of reported support to statistics in the 2013 questionnaire.</a:t>
            </a:r>
          </a:p>
          <a:p>
            <a:pPr marL="171450" indent="-171450">
              <a:buFontTx/>
              <a:buChar char="-"/>
            </a:pPr>
            <a:r>
              <a:rPr lang="en-GB" dirty="0" smtClean="0"/>
              <a:t>As a result,</a:t>
            </a:r>
            <a:r>
              <a:rPr lang="en-GB" baseline="0" dirty="0" smtClean="0"/>
              <a:t> the </a:t>
            </a:r>
            <a:r>
              <a:rPr lang="en-GB" b="1" baseline="0" dirty="0" smtClean="0"/>
              <a:t>relative</a:t>
            </a:r>
            <a:r>
              <a:rPr lang="en-GB" baseline="0" dirty="0" smtClean="0"/>
              <a:t> support to Africa drops drastically, but the </a:t>
            </a:r>
            <a:r>
              <a:rPr lang="en-GB" b="1" baseline="0" dirty="0" smtClean="0"/>
              <a:t>nominal</a:t>
            </a:r>
            <a:r>
              <a:rPr lang="en-GB" baseline="0" dirty="0" smtClean="0"/>
              <a:t> support remains at the same high level</a:t>
            </a:r>
          </a:p>
          <a:p>
            <a:pPr marL="171450" indent="-171450">
              <a:buFontTx/>
              <a:buChar char="-"/>
            </a:pPr>
            <a:r>
              <a:rPr lang="en-GB" baseline="0" dirty="0" smtClean="0"/>
              <a:t>That is, if we exclude the Bangladesh project in 2013 then the share of aid to Africa is over 50%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A8800-4F80-4133-867A-FC20CD7ACE72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59335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Access: The public availability of data is the foundation of a better informed society.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Soundness: Sound methodology builds trust in data and ensures transparency.</a:t>
            </a:r>
          </a:p>
          <a:p>
            <a:r>
              <a:rPr lang="en-US" dirty="0" smtClean="0"/>
              <a:t>Timeliness: Timely data helps decision makers react quickly and stay informed.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Use: Knowledge on the demand for data improves efficiency in data production.</a:t>
            </a:r>
          </a:p>
          <a:p>
            <a:r>
              <a:rPr lang="en-US" dirty="0" smtClean="0"/>
              <a:t>Institutions: A healthy institutional environment is a catalyst for statistical development.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Innovations: Innovations offer solutions for today's problems and inform tomorrow's standards.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F4F008-D9B3-46CE-898F-3174410CC74D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3320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paris21.org/" TargetMode="External"/><Relationship Id="rId5" Type="http://schemas.openxmlformats.org/officeDocument/2006/relationships/hyperlink" Target="mailto:contact@paris21.org" TargetMode="External"/><Relationship Id="rId4" Type="http://schemas.openxmlformats.org/officeDocument/2006/relationships/image" Target="../media/image11.jp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780" y="980728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1580" y="2736503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52" name="Freeform 51"/>
          <p:cNvSpPr/>
          <p:nvPr userDrawn="1"/>
        </p:nvSpPr>
        <p:spPr>
          <a:xfrm>
            <a:off x="-108519" y="4580642"/>
            <a:ext cx="8404722" cy="1481007"/>
          </a:xfrm>
          <a:custGeom>
            <a:avLst/>
            <a:gdLst>
              <a:gd name="connsiteX0" fmla="*/ 444447 w 8404727"/>
              <a:gd name="connsiteY0" fmla="*/ 821 h 1510553"/>
              <a:gd name="connsiteX1" fmla="*/ 640953 w 8404727"/>
              <a:gd name="connsiteY1" fmla="*/ 10192 h 1510553"/>
              <a:gd name="connsiteX2" fmla="*/ 5654081 w 8404727"/>
              <a:gd name="connsiteY2" fmla="*/ 1199893 h 1510553"/>
              <a:gd name="connsiteX3" fmla="*/ 8404695 w 8404727"/>
              <a:gd name="connsiteY3" fmla="*/ 418348 h 1510553"/>
              <a:gd name="connsiteX4" fmla="*/ 5625492 w 8404727"/>
              <a:gd name="connsiteY4" fmla="*/ 1466208 h 1510553"/>
              <a:gd name="connsiteX5" fmla="*/ 3321276 w 8404727"/>
              <a:gd name="connsiteY5" fmla="*/ 1276461 h 1510553"/>
              <a:gd name="connsiteX6" fmla="*/ 1243403 w 8404727"/>
              <a:gd name="connsiteY6" fmla="*/ 913762 h 1510553"/>
              <a:gd name="connsiteX7" fmla="*/ 0 w 8404727"/>
              <a:gd name="connsiteY7" fmla="*/ 904317 h 1510553"/>
              <a:gd name="connsiteX8" fmla="*/ 0 w 8404727"/>
              <a:gd name="connsiteY8" fmla="*/ 18625 h 1510553"/>
              <a:gd name="connsiteX9" fmla="*/ 444447 w 8404727"/>
              <a:gd name="connsiteY9" fmla="*/ 821 h 1510553"/>
              <a:gd name="connsiteX0" fmla="*/ 444447 w 8404722"/>
              <a:gd name="connsiteY0" fmla="*/ 821 h 1479567"/>
              <a:gd name="connsiteX1" fmla="*/ 640953 w 8404722"/>
              <a:gd name="connsiteY1" fmla="*/ 10192 h 1479567"/>
              <a:gd name="connsiteX2" fmla="*/ 5654081 w 8404722"/>
              <a:gd name="connsiteY2" fmla="*/ 1199893 h 1479567"/>
              <a:gd name="connsiteX3" fmla="*/ 8404695 w 8404722"/>
              <a:gd name="connsiteY3" fmla="*/ 418348 h 1479567"/>
              <a:gd name="connsiteX4" fmla="*/ 5625492 w 8404722"/>
              <a:gd name="connsiteY4" fmla="*/ 1466208 h 1479567"/>
              <a:gd name="connsiteX5" fmla="*/ 3197708 w 8404722"/>
              <a:gd name="connsiteY5" fmla="*/ 1004612 h 1479567"/>
              <a:gd name="connsiteX6" fmla="*/ 1243403 w 8404722"/>
              <a:gd name="connsiteY6" fmla="*/ 913762 h 1479567"/>
              <a:gd name="connsiteX7" fmla="*/ 0 w 8404722"/>
              <a:gd name="connsiteY7" fmla="*/ 904317 h 1479567"/>
              <a:gd name="connsiteX8" fmla="*/ 0 w 8404722"/>
              <a:gd name="connsiteY8" fmla="*/ 18625 h 1479567"/>
              <a:gd name="connsiteX9" fmla="*/ 444447 w 8404722"/>
              <a:gd name="connsiteY9" fmla="*/ 821 h 1479567"/>
              <a:gd name="connsiteX0" fmla="*/ 444447 w 8404722"/>
              <a:gd name="connsiteY0" fmla="*/ 821 h 1480858"/>
              <a:gd name="connsiteX1" fmla="*/ 640953 w 8404722"/>
              <a:gd name="connsiteY1" fmla="*/ 10192 h 1480858"/>
              <a:gd name="connsiteX2" fmla="*/ 5654081 w 8404722"/>
              <a:gd name="connsiteY2" fmla="*/ 1199893 h 1480858"/>
              <a:gd name="connsiteX3" fmla="*/ 8404695 w 8404722"/>
              <a:gd name="connsiteY3" fmla="*/ 418348 h 1480858"/>
              <a:gd name="connsiteX4" fmla="*/ 5625492 w 8404722"/>
              <a:gd name="connsiteY4" fmla="*/ 1466208 h 1480858"/>
              <a:gd name="connsiteX5" fmla="*/ 3197708 w 8404722"/>
              <a:gd name="connsiteY5" fmla="*/ 1004612 h 1480858"/>
              <a:gd name="connsiteX6" fmla="*/ 1243403 w 8404722"/>
              <a:gd name="connsiteY6" fmla="*/ 913762 h 1480858"/>
              <a:gd name="connsiteX7" fmla="*/ 0 w 8404722"/>
              <a:gd name="connsiteY7" fmla="*/ 904317 h 1480858"/>
              <a:gd name="connsiteX8" fmla="*/ 0 w 8404722"/>
              <a:gd name="connsiteY8" fmla="*/ 18625 h 1480858"/>
              <a:gd name="connsiteX9" fmla="*/ 444447 w 8404722"/>
              <a:gd name="connsiteY9" fmla="*/ 821 h 1480858"/>
              <a:gd name="connsiteX0" fmla="*/ 444447 w 8404722"/>
              <a:gd name="connsiteY0" fmla="*/ 821 h 1479567"/>
              <a:gd name="connsiteX1" fmla="*/ 640953 w 8404722"/>
              <a:gd name="connsiteY1" fmla="*/ 10192 h 1479567"/>
              <a:gd name="connsiteX2" fmla="*/ 5654081 w 8404722"/>
              <a:gd name="connsiteY2" fmla="*/ 1199893 h 1479567"/>
              <a:gd name="connsiteX3" fmla="*/ 8404695 w 8404722"/>
              <a:gd name="connsiteY3" fmla="*/ 418348 h 1479567"/>
              <a:gd name="connsiteX4" fmla="*/ 5625492 w 8404722"/>
              <a:gd name="connsiteY4" fmla="*/ 1466208 h 1479567"/>
              <a:gd name="connsiteX5" fmla="*/ 3197708 w 8404722"/>
              <a:gd name="connsiteY5" fmla="*/ 1004612 h 1479567"/>
              <a:gd name="connsiteX6" fmla="*/ 1243403 w 8404722"/>
              <a:gd name="connsiteY6" fmla="*/ 913762 h 1479567"/>
              <a:gd name="connsiteX7" fmla="*/ 0 w 8404722"/>
              <a:gd name="connsiteY7" fmla="*/ 904317 h 1479567"/>
              <a:gd name="connsiteX8" fmla="*/ 0 w 8404722"/>
              <a:gd name="connsiteY8" fmla="*/ 18625 h 1479567"/>
              <a:gd name="connsiteX9" fmla="*/ 444447 w 8404722"/>
              <a:gd name="connsiteY9" fmla="*/ 821 h 1479567"/>
              <a:gd name="connsiteX0" fmla="*/ 444447 w 8404722"/>
              <a:gd name="connsiteY0" fmla="*/ 821 h 1484289"/>
              <a:gd name="connsiteX1" fmla="*/ 640953 w 8404722"/>
              <a:gd name="connsiteY1" fmla="*/ 10192 h 1484289"/>
              <a:gd name="connsiteX2" fmla="*/ 5654081 w 8404722"/>
              <a:gd name="connsiteY2" fmla="*/ 1199893 h 1484289"/>
              <a:gd name="connsiteX3" fmla="*/ 8404695 w 8404722"/>
              <a:gd name="connsiteY3" fmla="*/ 418348 h 1484289"/>
              <a:gd name="connsiteX4" fmla="*/ 5625492 w 8404722"/>
              <a:gd name="connsiteY4" fmla="*/ 1466208 h 1484289"/>
              <a:gd name="connsiteX5" fmla="*/ 3197708 w 8404722"/>
              <a:gd name="connsiteY5" fmla="*/ 1004612 h 1484289"/>
              <a:gd name="connsiteX6" fmla="*/ 1243403 w 8404722"/>
              <a:gd name="connsiteY6" fmla="*/ 913762 h 1484289"/>
              <a:gd name="connsiteX7" fmla="*/ 0 w 8404722"/>
              <a:gd name="connsiteY7" fmla="*/ 904317 h 1484289"/>
              <a:gd name="connsiteX8" fmla="*/ 0 w 8404722"/>
              <a:gd name="connsiteY8" fmla="*/ 18625 h 1484289"/>
              <a:gd name="connsiteX9" fmla="*/ 444447 w 8404722"/>
              <a:gd name="connsiteY9" fmla="*/ 821 h 1484289"/>
              <a:gd name="connsiteX0" fmla="*/ 444447 w 8404722"/>
              <a:gd name="connsiteY0" fmla="*/ 821 h 1484289"/>
              <a:gd name="connsiteX1" fmla="*/ 640953 w 8404722"/>
              <a:gd name="connsiteY1" fmla="*/ 10192 h 1484289"/>
              <a:gd name="connsiteX2" fmla="*/ 5654081 w 8404722"/>
              <a:gd name="connsiteY2" fmla="*/ 1199893 h 1484289"/>
              <a:gd name="connsiteX3" fmla="*/ 8404695 w 8404722"/>
              <a:gd name="connsiteY3" fmla="*/ 418348 h 1484289"/>
              <a:gd name="connsiteX4" fmla="*/ 5625492 w 8404722"/>
              <a:gd name="connsiteY4" fmla="*/ 1466208 h 1484289"/>
              <a:gd name="connsiteX5" fmla="*/ 3197708 w 8404722"/>
              <a:gd name="connsiteY5" fmla="*/ 1004612 h 1484289"/>
              <a:gd name="connsiteX6" fmla="*/ 1243403 w 8404722"/>
              <a:gd name="connsiteY6" fmla="*/ 913762 h 1484289"/>
              <a:gd name="connsiteX7" fmla="*/ 0 w 8404722"/>
              <a:gd name="connsiteY7" fmla="*/ 904317 h 1484289"/>
              <a:gd name="connsiteX8" fmla="*/ 0 w 8404722"/>
              <a:gd name="connsiteY8" fmla="*/ 18625 h 1484289"/>
              <a:gd name="connsiteX9" fmla="*/ 444447 w 8404722"/>
              <a:gd name="connsiteY9" fmla="*/ 821 h 1484289"/>
              <a:gd name="connsiteX0" fmla="*/ 444447 w 8404722"/>
              <a:gd name="connsiteY0" fmla="*/ 821 h 1479767"/>
              <a:gd name="connsiteX1" fmla="*/ 640953 w 8404722"/>
              <a:gd name="connsiteY1" fmla="*/ 10192 h 1479767"/>
              <a:gd name="connsiteX2" fmla="*/ 5654081 w 8404722"/>
              <a:gd name="connsiteY2" fmla="*/ 1199893 h 1479767"/>
              <a:gd name="connsiteX3" fmla="*/ 8404695 w 8404722"/>
              <a:gd name="connsiteY3" fmla="*/ 418348 h 1479767"/>
              <a:gd name="connsiteX4" fmla="*/ 5625492 w 8404722"/>
              <a:gd name="connsiteY4" fmla="*/ 1466208 h 1479767"/>
              <a:gd name="connsiteX5" fmla="*/ 3197708 w 8404722"/>
              <a:gd name="connsiteY5" fmla="*/ 1004612 h 1479767"/>
              <a:gd name="connsiteX6" fmla="*/ 1231046 w 8404722"/>
              <a:gd name="connsiteY6" fmla="*/ 864335 h 1479767"/>
              <a:gd name="connsiteX7" fmla="*/ 0 w 8404722"/>
              <a:gd name="connsiteY7" fmla="*/ 904317 h 1479767"/>
              <a:gd name="connsiteX8" fmla="*/ 0 w 8404722"/>
              <a:gd name="connsiteY8" fmla="*/ 18625 h 1479767"/>
              <a:gd name="connsiteX9" fmla="*/ 444447 w 8404722"/>
              <a:gd name="connsiteY9" fmla="*/ 821 h 1479767"/>
              <a:gd name="connsiteX0" fmla="*/ 444447 w 8404722"/>
              <a:gd name="connsiteY0" fmla="*/ 821 h 1479767"/>
              <a:gd name="connsiteX1" fmla="*/ 640953 w 8404722"/>
              <a:gd name="connsiteY1" fmla="*/ 10192 h 1479767"/>
              <a:gd name="connsiteX2" fmla="*/ 5654081 w 8404722"/>
              <a:gd name="connsiteY2" fmla="*/ 1199893 h 1479767"/>
              <a:gd name="connsiteX3" fmla="*/ 8404695 w 8404722"/>
              <a:gd name="connsiteY3" fmla="*/ 418348 h 1479767"/>
              <a:gd name="connsiteX4" fmla="*/ 5625492 w 8404722"/>
              <a:gd name="connsiteY4" fmla="*/ 1466208 h 1479767"/>
              <a:gd name="connsiteX5" fmla="*/ 3197708 w 8404722"/>
              <a:gd name="connsiteY5" fmla="*/ 1004612 h 1479767"/>
              <a:gd name="connsiteX6" fmla="*/ 1231046 w 8404722"/>
              <a:gd name="connsiteY6" fmla="*/ 864335 h 1479767"/>
              <a:gd name="connsiteX7" fmla="*/ 0 w 8404722"/>
              <a:gd name="connsiteY7" fmla="*/ 904317 h 1479767"/>
              <a:gd name="connsiteX8" fmla="*/ 0 w 8404722"/>
              <a:gd name="connsiteY8" fmla="*/ 18625 h 1479767"/>
              <a:gd name="connsiteX9" fmla="*/ 444447 w 8404722"/>
              <a:gd name="connsiteY9" fmla="*/ 821 h 1479767"/>
              <a:gd name="connsiteX0" fmla="*/ 444447 w 8404722"/>
              <a:gd name="connsiteY0" fmla="*/ 821 h 1479617"/>
              <a:gd name="connsiteX1" fmla="*/ 640953 w 8404722"/>
              <a:gd name="connsiteY1" fmla="*/ 10192 h 1479617"/>
              <a:gd name="connsiteX2" fmla="*/ 5654081 w 8404722"/>
              <a:gd name="connsiteY2" fmla="*/ 1199893 h 1479617"/>
              <a:gd name="connsiteX3" fmla="*/ 8404695 w 8404722"/>
              <a:gd name="connsiteY3" fmla="*/ 418348 h 1479617"/>
              <a:gd name="connsiteX4" fmla="*/ 5625492 w 8404722"/>
              <a:gd name="connsiteY4" fmla="*/ 1466208 h 1479617"/>
              <a:gd name="connsiteX5" fmla="*/ 3197708 w 8404722"/>
              <a:gd name="connsiteY5" fmla="*/ 1004612 h 1479617"/>
              <a:gd name="connsiteX6" fmla="*/ 1231046 w 8404722"/>
              <a:gd name="connsiteY6" fmla="*/ 901405 h 1479617"/>
              <a:gd name="connsiteX7" fmla="*/ 0 w 8404722"/>
              <a:gd name="connsiteY7" fmla="*/ 904317 h 1479617"/>
              <a:gd name="connsiteX8" fmla="*/ 0 w 8404722"/>
              <a:gd name="connsiteY8" fmla="*/ 18625 h 1479617"/>
              <a:gd name="connsiteX9" fmla="*/ 444447 w 8404722"/>
              <a:gd name="connsiteY9" fmla="*/ 821 h 1479617"/>
              <a:gd name="connsiteX0" fmla="*/ 444447 w 8404722"/>
              <a:gd name="connsiteY0" fmla="*/ 821 h 1481265"/>
              <a:gd name="connsiteX1" fmla="*/ 640953 w 8404722"/>
              <a:gd name="connsiteY1" fmla="*/ 10192 h 1481265"/>
              <a:gd name="connsiteX2" fmla="*/ 5654081 w 8404722"/>
              <a:gd name="connsiteY2" fmla="*/ 1199893 h 1481265"/>
              <a:gd name="connsiteX3" fmla="*/ 8404695 w 8404722"/>
              <a:gd name="connsiteY3" fmla="*/ 418348 h 1481265"/>
              <a:gd name="connsiteX4" fmla="*/ 5625492 w 8404722"/>
              <a:gd name="connsiteY4" fmla="*/ 1466208 h 1481265"/>
              <a:gd name="connsiteX5" fmla="*/ 3172995 w 8404722"/>
              <a:gd name="connsiteY5" fmla="*/ 1029325 h 1481265"/>
              <a:gd name="connsiteX6" fmla="*/ 1231046 w 8404722"/>
              <a:gd name="connsiteY6" fmla="*/ 901405 h 1481265"/>
              <a:gd name="connsiteX7" fmla="*/ 0 w 8404722"/>
              <a:gd name="connsiteY7" fmla="*/ 904317 h 1481265"/>
              <a:gd name="connsiteX8" fmla="*/ 0 w 8404722"/>
              <a:gd name="connsiteY8" fmla="*/ 18625 h 1481265"/>
              <a:gd name="connsiteX9" fmla="*/ 444447 w 8404722"/>
              <a:gd name="connsiteY9" fmla="*/ 821 h 1481265"/>
              <a:gd name="connsiteX0" fmla="*/ 444447 w 8404722"/>
              <a:gd name="connsiteY0" fmla="*/ 821 h 1481265"/>
              <a:gd name="connsiteX1" fmla="*/ 640953 w 8404722"/>
              <a:gd name="connsiteY1" fmla="*/ 10192 h 1481265"/>
              <a:gd name="connsiteX2" fmla="*/ 5654081 w 8404722"/>
              <a:gd name="connsiteY2" fmla="*/ 1199893 h 1481265"/>
              <a:gd name="connsiteX3" fmla="*/ 8404695 w 8404722"/>
              <a:gd name="connsiteY3" fmla="*/ 418348 h 1481265"/>
              <a:gd name="connsiteX4" fmla="*/ 5625492 w 8404722"/>
              <a:gd name="connsiteY4" fmla="*/ 1466208 h 1481265"/>
              <a:gd name="connsiteX5" fmla="*/ 3172995 w 8404722"/>
              <a:gd name="connsiteY5" fmla="*/ 1029325 h 1481265"/>
              <a:gd name="connsiteX6" fmla="*/ 1231046 w 8404722"/>
              <a:gd name="connsiteY6" fmla="*/ 901405 h 1481265"/>
              <a:gd name="connsiteX7" fmla="*/ 0 w 8404722"/>
              <a:gd name="connsiteY7" fmla="*/ 904317 h 1481265"/>
              <a:gd name="connsiteX8" fmla="*/ 0 w 8404722"/>
              <a:gd name="connsiteY8" fmla="*/ 18625 h 1481265"/>
              <a:gd name="connsiteX9" fmla="*/ 444447 w 8404722"/>
              <a:gd name="connsiteY9" fmla="*/ 821 h 1481265"/>
              <a:gd name="connsiteX0" fmla="*/ 444447 w 8404722"/>
              <a:gd name="connsiteY0" fmla="*/ 821 h 1481265"/>
              <a:gd name="connsiteX1" fmla="*/ 640953 w 8404722"/>
              <a:gd name="connsiteY1" fmla="*/ 10192 h 1481265"/>
              <a:gd name="connsiteX2" fmla="*/ 5654081 w 8404722"/>
              <a:gd name="connsiteY2" fmla="*/ 1199893 h 1481265"/>
              <a:gd name="connsiteX3" fmla="*/ 8404695 w 8404722"/>
              <a:gd name="connsiteY3" fmla="*/ 418348 h 1481265"/>
              <a:gd name="connsiteX4" fmla="*/ 5625492 w 8404722"/>
              <a:gd name="connsiteY4" fmla="*/ 1466208 h 1481265"/>
              <a:gd name="connsiteX5" fmla="*/ 3172995 w 8404722"/>
              <a:gd name="connsiteY5" fmla="*/ 1029325 h 1481265"/>
              <a:gd name="connsiteX6" fmla="*/ 1231046 w 8404722"/>
              <a:gd name="connsiteY6" fmla="*/ 901405 h 1481265"/>
              <a:gd name="connsiteX7" fmla="*/ 0 w 8404722"/>
              <a:gd name="connsiteY7" fmla="*/ 904317 h 1481265"/>
              <a:gd name="connsiteX8" fmla="*/ 0 w 8404722"/>
              <a:gd name="connsiteY8" fmla="*/ 18625 h 1481265"/>
              <a:gd name="connsiteX9" fmla="*/ 444447 w 8404722"/>
              <a:gd name="connsiteY9" fmla="*/ 821 h 1481265"/>
              <a:gd name="connsiteX0" fmla="*/ 444447 w 8404722"/>
              <a:gd name="connsiteY0" fmla="*/ 821 h 1481265"/>
              <a:gd name="connsiteX1" fmla="*/ 640953 w 8404722"/>
              <a:gd name="connsiteY1" fmla="*/ 10192 h 1481265"/>
              <a:gd name="connsiteX2" fmla="*/ 5654081 w 8404722"/>
              <a:gd name="connsiteY2" fmla="*/ 1199893 h 1481265"/>
              <a:gd name="connsiteX3" fmla="*/ 8404695 w 8404722"/>
              <a:gd name="connsiteY3" fmla="*/ 418348 h 1481265"/>
              <a:gd name="connsiteX4" fmla="*/ 5625492 w 8404722"/>
              <a:gd name="connsiteY4" fmla="*/ 1466208 h 1481265"/>
              <a:gd name="connsiteX5" fmla="*/ 3172995 w 8404722"/>
              <a:gd name="connsiteY5" fmla="*/ 1029325 h 1481265"/>
              <a:gd name="connsiteX6" fmla="*/ 1231046 w 8404722"/>
              <a:gd name="connsiteY6" fmla="*/ 901405 h 1481265"/>
              <a:gd name="connsiteX7" fmla="*/ 0 w 8404722"/>
              <a:gd name="connsiteY7" fmla="*/ 904317 h 1481265"/>
              <a:gd name="connsiteX8" fmla="*/ 0 w 8404722"/>
              <a:gd name="connsiteY8" fmla="*/ 18625 h 1481265"/>
              <a:gd name="connsiteX9" fmla="*/ 444447 w 8404722"/>
              <a:gd name="connsiteY9" fmla="*/ 821 h 1481265"/>
              <a:gd name="connsiteX0" fmla="*/ 444447 w 8404722"/>
              <a:gd name="connsiteY0" fmla="*/ 821 h 1481397"/>
              <a:gd name="connsiteX1" fmla="*/ 640953 w 8404722"/>
              <a:gd name="connsiteY1" fmla="*/ 10192 h 1481397"/>
              <a:gd name="connsiteX2" fmla="*/ 5654081 w 8404722"/>
              <a:gd name="connsiteY2" fmla="*/ 1199893 h 1481397"/>
              <a:gd name="connsiteX3" fmla="*/ 8404695 w 8404722"/>
              <a:gd name="connsiteY3" fmla="*/ 418348 h 1481397"/>
              <a:gd name="connsiteX4" fmla="*/ 5625492 w 8404722"/>
              <a:gd name="connsiteY4" fmla="*/ 1466208 h 1481397"/>
              <a:gd name="connsiteX5" fmla="*/ 3172995 w 8404722"/>
              <a:gd name="connsiteY5" fmla="*/ 1029325 h 1481397"/>
              <a:gd name="connsiteX6" fmla="*/ 1297034 w 8404722"/>
              <a:gd name="connsiteY6" fmla="*/ 873124 h 1481397"/>
              <a:gd name="connsiteX7" fmla="*/ 0 w 8404722"/>
              <a:gd name="connsiteY7" fmla="*/ 904317 h 1481397"/>
              <a:gd name="connsiteX8" fmla="*/ 0 w 8404722"/>
              <a:gd name="connsiteY8" fmla="*/ 18625 h 1481397"/>
              <a:gd name="connsiteX9" fmla="*/ 444447 w 8404722"/>
              <a:gd name="connsiteY9" fmla="*/ 821 h 1481397"/>
              <a:gd name="connsiteX0" fmla="*/ 444447 w 8404722"/>
              <a:gd name="connsiteY0" fmla="*/ 821 h 1481397"/>
              <a:gd name="connsiteX1" fmla="*/ 640953 w 8404722"/>
              <a:gd name="connsiteY1" fmla="*/ 10192 h 1481397"/>
              <a:gd name="connsiteX2" fmla="*/ 5654081 w 8404722"/>
              <a:gd name="connsiteY2" fmla="*/ 1199893 h 1481397"/>
              <a:gd name="connsiteX3" fmla="*/ 8404695 w 8404722"/>
              <a:gd name="connsiteY3" fmla="*/ 418348 h 1481397"/>
              <a:gd name="connsiteX4" fmla="*/ 5625492 w 8404722"/>
              <a:gd name="connsiteY4" fmla="*/ 1466208 h 1481397"/>
              <a:gd name="connsiteX5" fmla="*/ 3172995 w 8404722"/>
              <a:gd name="connsiteY5" fmla="*/ 1029325 h 1481397"/>
              <a:gd name="connsiteX6" fmla="*/ 1297034 w 8404722"/>
              <a:gd name="connsiteY6" fmla="*/ 873124 h 1481397"/>
              <a:gd name="connsiteX7" fmla="*/ 0 w 8404722"/>
              <a:gd name="connsiteY7" fmla="*/ 904317 h 1481397"/>
              <a:gd name="connsiteX8" fmla="*/ 0 w 8404722"/>
              <a:gd name="connsiteY8" fmla="*/ 18625 h 1481397"/>
              <a:gd name="connsiteX9" fmla="*/ 444447 w 8404722"/>
              <a:gd name="connsiteY9" fmla="*/ 821 h 1481397"/>
              <a:gd name="connsiteX0" fmla="*/ 444447 w 8404722"/>
              <a:gd name="connsiteY0" fmla="*/ 821 h 1481007"/>
              <a:gd name="connsiteX1" fmla="*/ 640953 w 8404722"/>
              <a:gd name="connsiteY1" fmla="*/ 10192 h 1481007"/>
              <a:gd name="connsiteX2" fmla="*/ 5654081 w 8404722"/>
              <a:gd name="connsiteY2" fmla="*/ 1199893 h 1481007"/>
              <a:gd name="connsiteX3" fmla="*/ 8404695 w 8404722"/>
              <a:gd name="connsiteY3" fmla="*/ 418348 h 1481007"/>
              <a:gd name="connsiteX4" fmla="*/ 5625492 w 8404722"/>
              <a:gd name="connsiteY4" fmla="*/ 1466208 h 1481007"/>
              <a:gd name="connsiteX5" fmla="*/ 3172995 w 8404722"/>
              <a:gd name="connsiteY5" fmla="*/ 1029325 h 1481007"/>
              <a:gd name="connsiteX6" fmla="*/ 1297034 w 8404722"/>
              <a:gd name="connsiteY6" fmla="*/ 873124 h 1481007"/>
              <a:gd name="connsiteX7" fmla="*/ 0 w 8404722"/>
              <a:gd name="connsiteY7" fmla="*/ 904317 h 1481007"/>
              <a:gd name="connsiteX8" fmla="*/ 0 w 8404722"/>
              <a:gd name="connsiteY8" fmla="*/ 18625 h 1481007"/>
              <a:gd name="connsiteX9" fmla="*/ 444447 w 8404722"/>
              <a:gd name="connsiteY9" fmla="*/ 821 h 1481007"/>
              <a:gd name="connsiteX0" fmla="*/ 444447 w 8404722"/>
              <a:gd name="connsiteY0" fmla="*/ 821 h 1481007"/>
              <a:gd name="connsiteX1" fmla="*/ 640953 w 8404722"/>
              <a:gd name="connsiteY1" fmla="*/ 10192 h 1481007"/>
              <a:gd name="connsiteX2" fmla="*/ 5654081 w 8404722"/>
              <a:gd name="connsiteY2" fmla="*/ 1199893 h 1481007"/>
              <a:gd name="connsiteX3" fmla="*/ 8404695 w 8404722"/>
              <a:gd name="connsiteY3" fmla="*/ 418348 h 1481007"/>
              <a:gd name="connsiteX4" fmla="*/ 5625492 w 8404722"/>
              <a:gd name="connsiteY4" fmla="*/ 1466208 h 1481007"/>
              <a:gd name="connsiteX5" fmla="*/ 3172995 w 8404722"/>
              <a:gd name="connsiteY5" fmla="*/ 1029325 h 1481007"/>
              <a:gd name="connsiteX6" fmla="*/ 1297034 w 8404722"/>
              <a:gd name="connsiteY6" fmla="*/ 873124 h 1481007"/>
              <a:gd name="connsiteX7" fmla="*/ 0 w 8404722"/>
              <a:gd name="connsiteY7" fmla="*/ 904317 h 1481007"/>
              <a:gd name="connsiteX8" fmla="*/ 0 w 8404722"/>
              <a:gd name="connsiteY8" fmla="*/ 18625 h 1481007"/>
              <a:gd name="connsiteX9" fmla="*/ 444447 w 8404722"/>
              <a:gd name="connsiteY9" fmla="*/ 821 h 1481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404722" h="1481007">
                <a:moveTo>
                  <a:pt x="444447" y="821"/>
                </a:moveTo>
                <a:cubicBezTo>
                  <a:pt x="509878" y="2191"/>
                  <a:pt x="575550" y="5278"/>
                  <a:pt x="640953" y="10192"/>
                </a:cubicBezTo>
                <a:cubicBezTo>
                  <a:pt x="1687405" y="88822"/>
                  <a:pt x="4360124" y="1131867"/>
                  <a:pt x="5654081" y="1199893"/>
                </a:cubicBezTo>
                <a:cubicBezTo>
                  <a:pt x="6948038" y="1267919"/>
                  <a:pt x="7971140" y="629770"/>
                  <a:pt x="8404695" y="418348"/>
                </a:cubicBezTo>
                <a:cubicBezTo>
                  <a:pt x="8413031" y="703636"/>
                  <a:pt x="6497442" y="1364379"/>
                  <a:pt x="5625492" y="1466208"/>
                </a:cubicBezTo>
                <a:cubicBezTo>
                  <a:pt x="4753542" y="1568038"/>
                  <a:pt x="4031094" y="1114032"/>
                  <a:pt x="3172995" y="1029325"/>
                </a:cubicBezTo>
                <a:cubicBezTo>
                  <a:pt x="2314896" y="944618"/>
                  <a:pt x="2684003" y="851618"/>
                  <a:pt x="1297034" y="873124"/>
                </a:cubicBezTo>
                <a:cubicBezTo>
                  <a:pt x="-89935" y="894630"/>
                  <a:pt x="410349" y="903346"/>
                  <a:pt x="0" y="904317"/>
                </a:cubicBezTo>
                <a:lnTo>
                  <a:pt x="0" y="18625"/>
                </a:lnTo>
                <a:cubicBezTo>
                  <a:pt x="142589" y="3695"/>
                  <a:pt x="292875" y="-2351"/>
                  <a:pt x="444447" y="821"/>
                </a:cubicBezTo>
                <a:close/>
              </a:path>
            </a:pathLst>
          </a:custGeom>
          <a:gradFill>
            <a:gsLst>
              <a:gs pos="7000">
                <a:schemeClr val="bg1">
                  <a:alpha val="0"/>
                </a:schemeClr>
              </a:gs>
              <a:gs pos="29000">
                <a:schemeClr val="accent3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Freeform 48"/>
          <p:cNvSpPr/>
          <p:nvPr userDrawn="1"/>
        </p:nvSpPr>
        <p:spPr>
          <a:xfrm rot="20993287">
            <a:off x="-195428" y="4805476"/>
            <a:ext cx="9554563" cy="1797726"/>
          </a:xfrm>
          <a:custGeom>
            <a:avLst/>
            <a:gdLst/>
            <a:ahLst/>
            <a:cxnLst/>
            <a:rect l="l" t="t" r="r" b="b"/>
            <a:pathLst>
              <a:path w="9554563" h="1797726">
                <a:moveTo>
                  <a:pt x="9554563" y="96173"/>
                </a:moveTo>
                <a:lnTo>
                  <a:pt x="9443876" y="716825"/>
                </a:lnTo>
                <a:cubicBezTo>
                  <a:pt x="9063881" y="767729"/>
                  <a:pt x="8680427" y="823648"/>
                  <a:pt x="8458596" y="922958"/>
                </a:cubicBezTo>
                <a:cubicBezTo>
                  <a:pt x="7959689" y="1146310"/>
                  <a:pt x="7304906" y="1801018"/>
                  <a:pt x="6057097" y="1797714"/>
                </a:cubicBezTo>
                <a:cubicBezTo>
                  <a:pt x="4809289" y="1794410"/>
                  <a:pt x="2884734" y="798597"/>
                  <a:pt x="971747" y="903132"/>
                </a:cubicBezTo>
                <a:cubicBezTo>
                  <a:pt x="557977" y="925742"/>
                  <a:pt x="242423" y="950221"/>
                  <a:pt x="0" y="971209"/>
                </a:cubicBezTo>
                <a:lnTo>
                  <a:pt x="167236" y="33479"/>
                </a:lnTo>
                <a:cubicBezTo>
                  <a:pt x="738887" y="-45859"/>
                  <a:pt x="1541621" y="12008"/>
                  <a:pt x="2505790" y="247966"/>
                </a:cubicBezTo>
                <a:cubicBezTo>
                  <a:pt x="3511539" y="494100"/>
                  <a:pt x="5137859" y="1410884"/>
                  <a:pt x="6128785" y="1519238"/>
                </a:cubicBezTo>
                <a:cubicBezTo>
                  <a:pt x="7119712" y="1627592"/>
                  <a:pt x="7722314" y="1125134"/>
                  <a:pt x="8451350" y="898089"/>
                </a:cubicBezTo>
                <a:cubicBezTo>
                  <a:pt x="8846698" y="720799"/>
                  <a:pt x="9233358" y="367020"/>
                  <a:pt x="9554563" y="96173"/>
                </a:cubicBezTo>
                <a:close/>
              </a:path>
            </a:pathLst>
          </a:custGeom>
          <a:gradFill>
            <a:gsLst>
              <a:gs pos="7000">
                <a:schemeClr val="bg1">
                  <a:alpha val="0"/>
                </a:schemeClr>
              </a:gs>
              <a:gs pos="24000">
                <a:schemeClr val="accent1"/>
              </a:gs>
              <a:gs pos="100000">
                <a:schemeClr val="accent6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Freeform 56"/>
          <p:cNvSpPr/>
          <p:nvPr userDrawn="1"/>
        </p:nvSpPr>
        <p:spPr>
          <a:xfrm>
            <a:off x="5640215" y="5147159"/>
            <a:ext cx="2595744" cy="1710841"/>
          </a:xfrm>
          <a:custGeom>
            <a:avLst/>
            <a:gdLst/>
            <a:ahLst/>
            <a:cxnLst/>
            <a:rect l="l" t="t" r="r" b="b"/>
            <a:pathLst>
              <a:path w="2595744" h="1710841">
                <a:moveTo>
                  <a:pt x="2595744" y="0"/>
                </a:moveTo>
                <a:cubicBezTo>
                  <a:pt x="1888149" y="432959"/>
                  <a:pt x="1613342" y="1216865"/>
                  <a:pt x="855755" y="1710841"/>
                </a:cubicBezTo>
                <a:lnTo>
                  <a:pt x="0" y="1710841"/>
                </a:lnTo>
                <a:cubicBezTo>
                  <a:pt x="1092084" y="1434325"/>
                  <a:pt x="1774717" y="362621"/>
                  <a:pt x="259574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8" name="Freeform 57"/>
          <p:cNvSpPr/>
          <p:nvPr userDrawn="1"/>
        </p:nvSpPr>
        <p:spPr>
          <a:xfrm rot="20376920">
            <a:off x="6876535" y="5377313"/>
            <a:ext cx="1629313" cy="1352689"/>
          </a:xfrm>
          <a:custGeom>
            <a:avLst/>
            <a:gdLst/>
            <a:ahLst/>
            <a:cxnLst/>
            <a:rect l="l" t="t" r="r" b="b"/>
            <a:pathLst>
              <a:path w="1629313" h="1352689">
                <a:moveTo>
                  <a:pt x="1629313" y="0"/>
                </a:moveTo>
                <a:cubicBezTo>
                  <a:pt x="1076123" y="338483"/>
                  <a:pt x="787451" y="891462"/>
                  <a:pt x="325581" y="1352689"/>
                </a:cubicBezTo>
                <a:lnTo>
                  <a:pt x="0" y="1231706"/>
                </a:lnTo>
                <a:cubicBezTo>
                  <a:pt x="591087" y="804422"/>
                  <a:pt x="1079127" y="243000"/>
                  <a:pt x="162931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9" name="Freeform 58"/>
          <p:cNvSpPr/>
          <p:nvPr userDrawn="1"/>
        </p:nvSpPr>
        <p:spPr>
          <a:xfrm rot="16794567" flipH="1">
            <a:off x="8191198" y="4278877"/>
            <a:ext cx="1020957" cy="796786"/>
          </a:xfrm>
          <a:custGeom>
            <a:avLst/>
            <a:gdLst/>
            <a:ahLst/>
            <a:cxnLst/>
            <a:rect l="l" t="t" r="r" b="b"/>
            <a:pathLst>
              <a:path w="1020957" h="796786">
                <a:moveTo>
                  <a:pt x="0" y="758237"/>
                </a:moveTo>
                <a:lnTo>
                  <a:pt x="220663" y="796786"/>
                </a:lnTo>
                <a:cubicBezTo>
                  <a:pt x="452511" y="496290"/>
                  <a:pt x="683835" y="206275"/>
                  <a:pt x="1020957" y="0"/>
                </a:cubicBezTo>
                <a:cubicBezTo>
                  <a:pt x="664467" y="157450"/>
                  <a:pt x="341775" y="452741"/>
                  <a:pt x="0" y="75823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3" name="Freeform 52"/>
          <p:cNvSpPr/>
          <p:nvPr userDrawn="1"/>
        </p:nvSpPr>
        <p:spPr>
          <a:xfrm rot="19578799" flipH="1">
            <a:off x="8108315" y="4690371"/>
            <a:ext cx="1190824" cy="232046"/>
          </a:xfrm>
          <a:custGeom>
            <a:avLst/>
            <a:gdLst/>
            <a:ahLst/>
            <a:cxnLst/>
            <a:rect l="l" t="t" r="r" b="b"/>
            <a:pathLst>
              <a:path w="1190824" h="232046">
                <a:moveTo>
                  <a:pt x="0" y="16574"/>
                </a:moveTo>
                <a:lnTo>
                  <a:pt x="143629" y="232046"/>
                </a:lnTo>
                <a:cubicBezTo>
                  <a:pt x="612851" y="117699"/>
                  <a:pt x="985722" y="53297"/>
                  <a:pt x="1190824" y="82057"/>
                </a:cubicBezTo>
                <a:cubicBezTo>
                  <a:pt x="730428" y="-46123"/>
                  <a:pt x="447091" y="13316"/>
                  <a:pt x="0" y="1657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Freeform 60"/>
          <p:cNvSpPr/>
          <p:nvPr userDrawn="1"/>
        </p:nvSpPr>
        <p:spPr>
          <a:xfrm rot="17744700" flipH="1">
            <a:off x="8261128" y="4500536"/>
            <a:ext cx="885696" cy="693503"/>
          </a:xfrm>
          <a:custGeom>
            <a:avLst/>
            <a:gdLst/>
            <a:ahLst/>
            <a:cxnLst/>
            <a:rect l="l" t="t" r="r" b="b"/>
            <a:pathLst>
              <a:path w="885696" h="693503">
                <a:moveTo>
                  <a:pt x="0" y="621711"/>
                </a:moveTo>
                <a:lnTo>
                  <a:pt x="148872" y="693503"/>
                </a:lnTo>
                <a:cubicBezTo>
                  <a:pt x="362548" y="431252"/>
                  <a:pt x="585059" y="183950"/>
                  <a:pt x="885696" y="0"/>
                </a:cubicBezTo>
                <a:cubicBezTo>
                  <a:pt x="580532" y="134780"/>
                  <a:pt x="294487" y="367522"/>
                  <a:pt x="0" y="62171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64" name="Group 63"/>
          <p:cNvGrpSpPr/>
          <p:nvPr userDrawn="1"/>
        </p:nvGrpSpPr>
        <p:grpSpPr>
          <a:xfrm>
            <a:off x="323528" y="5398967"/>
            <a:ext cx="4464496" cy="1267103"/>
            <a:chOff x="323528" y="5133389"/>
            <a:chExt cx="4464496" cy="1267103"/>
          </a:xfrm>
        </p:grpSpPr>
        <p:sp>
          <p:nvSpPr>
            <p:cNvPr id="62" name="TextBox 61"/>
            <p:cNvSpPr txBox="1"/>
            <p:nvPr userDrawn="1"/>
          </p:nvSpPr>
          <p:spPr>
            <a:xfrm>
              <a:off x="323528" y="5133389"/>
              <a:ext cx="446449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5400" b="1" spc="-300" dirty="0" smtClean="0">
                  <a:ln w="3175">
                    <a:solidFill>
                      <a:schemeClr val="accent5">
                        <a:lumMod val="50000"/>
                        <a:alpha val="72000"/>
                      </a:schemeClr>
                    </a:solidFill>
                  </a:ln>
                  <a:solidFill>
                    <a:schemeClr val="accent5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P</a:t>
              </a:r>
              <a:r>
                <a:rPr lang="en-GB" sz="5400" b="1" spc="-150" dirty="0" smtClean="0">
                  <a:ln w="3175">
                    <a:solidFill>
                      <a:schemeClr val="accent5">
                        <a:lumMod val="50000"/>
                        <a:alpha val="72000"/>
                      </a:schemeClr>
                    </a:solidFill>
                  </a:ln>
                  <a:solidFill>
                    <a:schemeClr val="accent5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A</a:t>
              </a:r>
              <a:r>
                <a:rPr lang="en-GB" sz="5400" b="1" spc="0" dirty="0" smtClean="0">
                  <a:ln w="3175">
                    <a:solidFill>
                      <a:schemeClr val="accent5">
                        <a:lumMod val="50000"/>
                        <a:alpha val="72000"/>
                      </a:schemeClr>
                    </a:solidFill>
                  </a:ln>
                  <a:solidFill>
                    <a:schemeClr val="accent5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RI</a:t>
              </a:r>
              <a:r>
                <a:rPr lang="en-GB" sz="5400" b="1" spc="600" dirty="0" smtClean="0">
                  <a:ln w="3175">
                    <a:solidFill>
                      <a:schemeClr val="accent5">
                        <a:lumMod val="50000"/>
                        <a:alpha val="72000"/>
                      </a:schemeClr>
                    </a:solidFill>
                  </a:ln>
                  <a:solidFill>
                    <a:schemeClr val="accent5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S</a:t>
              </a:r>
              <a:r>
                <a:rPr lang="en-GB" sz="5400" b="1" spc="-300" dirty="0" smtClean="0">
                  <a:ln w="3175">
                    <a:solidFill>
                      <a:schemeClr val="accent5">
                        <a:lumMod val="50000"/>
                        <a:alpha val="72000"/>
                      </a:schemeClr>
                    </a:solidFill>
                  </a:ln>
                  <a:solidFill>
                    <a:schemeClr val="accent5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2</a:t>
              </a:r>
              <a:r>
                <a:rPr lang="en-GB" sz="5400" b="1" spc="0" dirty="0" smtClean="0">
                  <a:ln w="3175">
                    <a:solidFill>
                      <a:schemeClr val="accent5">
                        <a:lumMod val="50000"/>
                        <a:alpha val="72000"/>
                      </a:schemeClr>
                    </a:solidFill>
                  </a:ln>
                  <a:solidFill>
                    <a:schemeClr val="accent5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1</a:t>
              </a:r>
              <a:endParaRPr lang="en-GB" sz="5400" b="1" spc="0" dirty="0">
                <a:ln w="3175">
                  <a:solidFill>
                    <a:schemeClr val="accent5">
                      <a:lumMod val="50000"/>
                      <a:alpha val="72000"/>
                    </a:schemeClr>
                  </a:solidFill>
                </a:ln>
                <a:solidFill>
                  <a:schemeClr val="accent5"/>
                </a:solidFill>
                <a:latin typeface="Century Gothic" panose="020B0502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" name="TextBox 62"/>
            <p:cNvSpPr txBox="1"/>
            <p:nvPr userDrawn="1"/>
          </p:nvSpPr>
          <p:spPr>
            <a:xfrm>
              <a:off x="323528" y="5877272"/>
              <a:ext cx="266429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b="1" dirty="0" smtClean="0">
                  <a:ln w="3175">
                    <a:solidFill>
                      <a:schemeClr val="accent5">
                        <a:lumMod val="40000"/>
                        <a:lumOff val="60000"/>
                        <a:alpha val="48000"/>
                      </a:schemeClr>
                    </a:solidFill>
                  </a:ln>
                  <a:solidFill>
                    <a:schemeClr val="accent5">
                      <a:lumMod val="50000"/>
                    </a:schemeClr>
                  </a:solidFill>
                  <a:latin typeface="+mj-lt"/>
                </a:rPr>
                <a:t>Partnership in Statistics</a:t>
              </a:r>
              <a:r>
                <a:rPr lang="en-GB" sz="1400" b="1" baseline="0" dirty="0" smtClean="0">
                  <a:ln w="3175">
                    <a:solidFill>
                      <a:schemeClr val="accent5">
                        <a:lumMod val="40000"/>
                        <a:lumOff val="60000"/>
                        <a:alpha val="48000"/>
                      </a:schemeClr>
                    </a:solidFill>
                  </a:ln>
                  <a:solidFill>
                    <a:schemeClr val="accent5">
                      <a:lumMod val="50000"/>
                    </a:schemeClr>
                  </a:solidFill>
                  <a:latin typeface="+mj-lt"/>
                </a:rPr>
                <a:t> for Development in the 21</a:t>
              </a:r>
              <a:r>
                <a:rPr lang="en-GB" sz="1400" b="1" baseline="30000" dirty="0" smtClean="0">
                  <a:ln w="3175">
                    <a:solidFill>
                      <a:schemeClr val="accent5">
                        <a:lumMod val="40000"/>
                        <a:lumOff val="60000"/>
                        <a:alpha val="48000"/>
                      </a:schemeClr>
                    </a:solidFill>
                  </a:ln>
                  <a:solidFill>
                    <a:schemeClr val="accent5">
                      <a:lumMod val="50000"/>
                    </a:schemeClr>
                  </a:solidFill>
                  <a:latin typeface="+mj-lt"/>
                </a:rPr>
                <a:t>st</a:t>
              </a:r>
              <a:r>
                <a:rPr lang="en-GB" sz="1400" b="1" baseline="0" dirty="0" smtClean="0">
                  <a:ln w="3175">
                    <a:solidFill>
                      <a:schemeClr val="accent5">
                        <a:lumMod val="40000"/>
                        <a:lumOff val="60000"/>
                        <a:alpha val="48000"/>
                      </a:schemeClr>
                    </a:solidFill>
                  </a:ln>
                  <a:solidFill>
                    <a:schemeClr val="accent5">
                      <a:lumMod val="50000"/>
                    </a:schemeClr>
                  </a:solidFill>
                  <a:latin typeface="+mj-lt"/>
                </a:rPr>
                <a:t> Century</a:t>
              </a:r>
              <a:endParaRPr lang="en-GB" sz="1400" b="1" dirty="0">
                <a:ln w="3175">
                  <a:solidFill>
                    <a:schemeClr val="accent5">
                      <a:lumMod val="40000"/>
                      <a:lumOff val="60000"/>
                      <a:alpha val="48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702821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Option 1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87673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780" y="980728"/>
            <a:ext cx="7772400" cy="1470025"/>
          </a:xfrm>
        </p:spPr>
        <p:txBody>
          <a:bodyPr/>
          <a:lstStyle>
            <a:lvl1pPr>
              <a:defRPr>
                <a:ln w="3175">
                  <a:solidFill>
                    <a:schemeClr val="accent1">
                      <a:alpha val="30000"/>
                    </a:schemeClr>
                  </a:solidFill>
                </a:ln>
                <a:solidFill>
                  <a:schemeClr val="accent4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1580" y="2736503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  <p:sp>
        <p:nvSpPr>
          <p:cNvPr id="52" name="Freeform 51"/>
          <p:cNvSpPr/>
          <p:nvPr userDrawn="1"/>
        </p:nvSpPr>
        <p:spPr>
          <a:xfrm>
            <a:off x="-33228" y="4580656"/>
            <a:ext cx="8329436" cy="1475155"/>
          </a:xfrm>
          <a:custGeom>
            <a:avLst/>
            <a:gdLst/>
            <a:ahLst/>
            <a:cxnLst/>
            <a:rect l="l" t="t" r="r" b="b"/>
            <a:pathLst>
              <a:path w="8329436" h="1475155">
                <a:moveTo>
                  <a:pt x="369156" y="807"/>
                </a:moveTo>
                <a:cubicBezTo>
                  <a:pt x="434587" y="2177"/>
                  <a:pt x="500259" y="5264"/>
                  <a:pt x="565662" y="10178"/>
                </a:cubicBezTo>
                <a:cubicBezTo>
                  <a:pt x="1612114" y="88808"/>
                  <a:pt x="4284833" y="1131853"/>
                  <a:pt x="5578790" y="1199879"/>
                </a:cubicBezTo>
                <a:cubicBezTo>
                  <a:pt x="6872747" y="1267905"/>
                  <a:pt x="7895849" y="629756"/>
                  <a:pt x="8329404" y="418334"/>
                </a:cubicBezTo>
                <a:cubicBezTo>
                  <a:pt x="8337740" y="703622"/>
                  <a:pt x="6743750" y="1383625"/>
                  <a:pt x="5550201" y="1466194"/>
                </a:cubicBezTo>
                <a:cubicBezTo>
                  <a:pt x="4356652" y="1548763"/>
                  <a:pt x="2209800" y="1036764"/>
                  <a:pt x="1168112" y="913748"/>
                </a:cubicBezTo>
                <a:cubicBezTo>
                  <a:pt x="692613" y="857596"/>
                  <a:pt x="302258" y="886211"/>
                  <a:pt x="0" y="900771"/>
                </a:cubicBezTo>
                <a:lnTo>
                  <a:pt x="0" y="13213"/>
                </a:lnTo>
                <a:cubicBezTo>
                  <a:pt x="119681" y="1855"/>
                  <a:pt x="243980" y="-1813"/>
                  <a:pt x="369156" y="80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Freeform 48"/>
          <p:cNvSpPr/>
          <p:nvPr userDrawn="1"/>
        </p:nvSpPr>
        <p:spPr>
          <a:xfrm rot="20993287">
            <a:off x="-118333" y="4799400"/>
            <a:ext cx="9476932" cy="1796983"/>
          </a:xfrm>
          <a:custGeom>
            <a:avLst/>
            <a:gdLst/>
            <a:ahLst/>
            <a:cxnLst/>
            <a:rect l="l" t="t" r="r" b="b"/>
            <a:pathLst>
              <a:path w="9476932" h="1796983">
                <a:moveTo>
                  <a:pt x="9476932" y="95430"/>
                </a:moveTo>
                <a:lnTo>
                  <a:pt x="9366244" y="716082"/>
                </a:lnTo>
                <a:cubicBezTo>
                  <a:pt x="8986249" y="766986"/>
                  <a:pt x="8602795" y="822905"/>
                  <a:pt x="8380964" y="922215"/>
                </a:cubicBezTo>
                <a:cubicBezTo>
                  <a:pt x="7882057" y="1145567"/>
                  <a:pt x="7227274" y="1800275"/>
                  <a:pt x="5979465" y="1796971"/>
                </a:cubicBezTo>
                <a:cubicBezTo>
                  <a:pt x="4731657" y="1793667"/>
                  <a:pt x="2807102" y="797854"/>
                  <a:pt x="894115" y="902389"/>
                </a:cubicBezTo>
                <a:cubicBezTo>
                  <a:pt x="523154" y="922660"/>
                  <a:pt x="231136" y="944433"/>
                  <a:pt x="0" y="964003"/>
                </a:cubicBezTo>
                <a:lnTo>
                  <a:pt x="167518" y="24690"/>
                </a:lnTo>
                <a:cubicBezTo>
                  <a:pt x="733051" y="-41096"/>
                  <a:pt x="1506914" y="21770"/>
                  <a:pt x="2428158" y="247223"/>
                </a:cubicBezTo>
                <a:cubicBezTo>
                  <a:pt x="3433907" y="493357"/>
                  <a:pt x="5060227" y="1410141"/>
                  <a:pt x="6051153" y="1518495"/>
                </a:cubicBezTo>
                <a:cubicBezTo>
                  <a:pt x="7042080" y="1626849"/>
                  <a:pt x="7644682" y="1124391"/>
                  <a:pt x="8373718" y="897346"/>
                </a:cubicBezTo>
                <a:cubicBezTo>
                  <a:pt x="8769066" y="720056"/>
                  <a:pt x="9155726" y="366277"/>
                  <a:pt x="9476932" y="9543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Freeform 56"/>
          <p:cNvSpPr/>
          <p:nvPr userDrawn="1"/>
        </p:nvSpPr>
        <p:spPr>
          <a:xfrm>
            <a:off x="5568338" y="5147159"/>
            <a:ext cx="2667621" cy="1729576"/>
          </a:xfrm>
          <a:custGeom>
            <a:avLst/>
            <a:gdLst/>
            <a:ahLst/>
            <a:cxnLst/>
            <a:rect l="l" t="t" r="r" b="b"/>
            <a:pathLst>
              <a:path w="2667621" h="1729576">
                <a:moveTo>
                  <a:pt x="2667621" y="0"/>
                </a:moveTo>
                <a:cubicBezTo>
                  <a:pt x="1951377" y="438251"/>
                  <a:pt x="1678566" y="1236079"/>
                  <a:pt x="900141" y="1729576"/>
                </a:cubicBezTo>
                <a:lnTo>
                  <a:pt x="0" y="1729576"/>
                </a:lnTo>
                <a:cubicBezTo>
                  <a:pt x="1134118" y="1481623"/>
                  <a:pt x="1828607" y="370565"/>
                  <a:pt x="266762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8" name="Freeform 57"/>
          <p:cNvSpPr/>
          <p:nvPr userDrawn="1"/>
        </p:nvSpPr>
        <p:spPr>
          <a:xfrm rot="20376920">
            <a:off x="6863994" y="5379567"/>
            <a:ext cx="1644489" cy="1365087"/>
          </a:xfrm>
          <a:custGeom>
            <a:avLst/>
            <a:gdLst/>
            <a:ahLst/>
            <a:cxnLst/>
            <a:rect l="l" t="t" r="r" b="b"/>
            <a:pathLst>
              <a:path w="1644489" h="1365087">
                <a:moveTo>
                  <a:pt x="1644489" y="0"/>
                </a:moveTo>
                <a:cubicBezTo>
                  <a:pt x="1086410" y="341474"/>
                  <a:pt x="797545" y="901253"/>
                  <a:pt x="328666" y="1365087"/>
                </a:cubicBezTo>
                <a:lnTo>
                  <a:pt x="0" y="1242957"/>
                </a:lnTo>
                <a:cubicBezTo>
                  <a:pt x="597839" y="814141"/>
                  <a:pt x="1089552" y="245098"/>
                  <a:pt x="164448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9" name="Freeform 58"/>
          <p:cNvSpPr/>
          <p:nvPr userDrawn="1"/>
        </p:nvSpPr>
        <p:spPr>
          <a:xfrm rot="16794567" flipH="1">
            <a:off x="8191198" y="4278877"/>
            <a:ext cx="1020957" cy="796786"/>
          </a:xfrm>
          <a:custGeom>
            <a:avLst/>
            <a:gdLst/>
            <a:ahLst/>
            <a:cxnLst/>
            <a:rect l="l" t="t" r="r" b="b"/>
            <a:pathLst>
              <a:path w="1020957" h="796786">
                <a:moveTo>
                  <a:pt x="0" y="758237"/>
                </a:moveTo>
                <a:lnTo>
                  <a:pt x="220663" y="796786"/>
                </a:lnTo>
                <a:cubicBezTo>
                  <a:pt x="452511" y="496290"/>
                  <a:pt x="683835" y="206275"/>
                  <a:pt x="1020957" y="0"/>
                </a:cubicBezTo>
                <a:cubicBezTo>
                  <a:pt x="664467" y="157450"/>
                  <a:pt x="341775" y="452741"/>
                  <a:pt x="0" y="75823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3" name="Freeform 52"/>
          <p:cNvSpPr/>
          <p:nvPr userDrawn="1"/>
        </p:nvSpPr>
        <p:spPr>
          <a:xfrm rot="19578799" flipH="1">
            <a:off x="8108315" y="4690371"/>
            <a:ext cx="1190824" cy="232046"/>
          </a:xfrm>
          <a:custGeom>
            <a:avLst/>
            <a:gdLst/>
            <a:ahLst/>
            <a:cxnLst/>
            <a:rect l="l" t="t" r="r" b="b"/>
            <a:pathLst>
              <a:path w="1190824" h="232046">
                <a:moveTo>
                  <a:pt x="0" y="16574"/>
                </a:moveTo>
                <a:lnTo>
                  <a:pt x="143629" y="232046"/>
                </a:lnTo>
                <a:cubicBezTo>
                  <a:pt x="612851" y="117699"/>
                  <a:pt x="985722" y="53297"/>
                  <a:pt x="1190824" y="82057"/>
                </a:cubicBezTo>
                <a:cubicBezTo>
                  <a:pt x="730428" y="-46123"/>
                  <a:pt x="447091" y="13316"/>
                  <a:pt x="0" y="1657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Freeform 60"/>
          <p:cNvSpPr/>
          <p:nvPr userDrawn="1"/>
        </p:nvSpPr>
        <p:spPr>
          <a:xfrm rot="17744700" flipH="1">
            <a:off x="8261127" y="4500536"/>
            <a:ext cx="885696" cy="693503"/>
          </a:xfrm>
          <a:custGeom>
            <a:avLst/>
            <a:gdLst/>
            <a:ahLst/>
            <a:cxnLst/>
            <a:rect l="l" t="t" r="r" b="b"/>
            <a:pathLst>
              <a:path w="885696" h="693503">
                <a:moveTo>
                  <a:pt x="0" y="621712"/>
                </a:moveTo>
                <a:lnTo>
                  <a:pt x="148872" y="693503"/>
                </a:lnTo>
                <a:cubicBezTo>
                  <a:pt x="362548" y="431253"/>
                  <a:pt x="585059" y="183951"/>
                  <a:pt x="885696" y="0"/>
                </a:cubicBezTo>
                <a:cubicBezTo>
                  <a:pt x="580532" y="134781"/>
                  <a:pt x="294487" y="367522"/>
                  <a:pt x="0" y="62171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64" name="Group 63"/>
          <p:cNvGrpSpPr/>
          <p:nvPr userDrawn="1"/>
        </p:nvGrpSpPr>
        <p:grpSpPr>
          <a:xfrm>
            <a:off x="323528" y="5398967"/>
            <a:ext cx="4464496" cy="1267103"/>
            <a:chOff x="323528" y="5133389"/>
            <a:chExt cx="4464496" cy="1267103"/>
          </a:xfrm>
        </p:grpSpPr>
        <p:sp>
          <p:nvSpPr>
            <p:cNvPr id="62" name="TextBox 61"/>
            <p:cNvSpPr txBox="1"/>
            <p:nvPr userDrawn="1"/>
          </p:nvSpPr>
          <p:spPr>
            <a:xfrm>
              <a:off x="323528" y="5133389"/>
              <a:ext cx="446449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5400" b="1" spc="-300" dirty="0" smtClean="0">
                  <a:ln w="3175">
                    <a:solidFill>
                      <a:schemeClr val="accent5">
                        <a:lumMod val="50000"/>
                        <a:alpha val="72000"/>
                      </a:schemeClr>
                    </a:solidFill>
                  </a:ln>
                  <a:solidFill>
                    <a:schemeClr val="accent5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P</a:t>
              </a:r>
              <a:r>
                <a:rPr lang="en-GB" sz="5400" b="1" spc="-150" dirty="0" smtClean="0">
                  <a:ln w="3175">
                    <a:solidFill>
                      <a:schemeClr val="accent5">
                        <a:lumMod val="50000"/>
                        <a:alpha val="72000"/>
                      </a:schemeClr>
                    </a:solidFill>
                  </a:ln>
                  <a:solidFill>
                    <a:schemeClr val="accent5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A</a:t>
              </a:r>
              <a:r>
                <a:rPr lang="en-GB" sz="5400" b="1" spc="0" dirty="0" smtClean="0">
                  <a:ln w="3175">
                    <a:solidFill>
                      <a:schemeClr val="accent5">
                        <a:lumMod val="50000"/>
                        <a:alpha val="72000"/>
                      </a:schemeClr>
                    </a:solidFill>
                  </a:ln>
                  <a:solidFill>
                    <a:schemeClr val="accent5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RI</a:t>
              </a:r>
              <a:r>
                <a:rPr lang="en-GB" sz="5400" b="1" spc="600" dirty="0" smtClean="0">
                  <a:ln w="3175">
                    <a:solidFill>
                      <a:schemeClr val="accent5">
                        <a:lumMod val="50000"/>
                        <a:alpha val="72000"/>
                      </a:schemeClr>
                    </a:solidFill>
                  </a:ln>
                  <a:solidFill>
                    <a:schemeClr val="accent5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S</a:t>
              </a:r>
              <a:r>
                <a:rPr lang="en-GB" sz="5400" b="1" spc="-300" dirty="0" smtClean="0">
                  <a:ln w="3175">
                    <a:solidFill>
                      <a:schemeClr val="accent5">
                        <a:lumMod val="50000"/>
                        <a:alpha val="72000"/>
                      </a:schemeClr>
                    </a:solidFill>
                  </a:ln>
                  <a:solidFill>
                    <a:schemeClr val="accent5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2</a:t>
              </a:r>
              <a:r>
                <a:rPr lang="en-GB" sz="5400" b="1" spc="0" dirty="0" smtClean="0">
                  <a:ln w="3175">
                    <a:solidFill>
                      <a:schemeClr val="accent5">
                        <a:lumMod val="50000"/>
                        <a:alpha val="72000"/>
                      </a:schemeClr>
                    </a:solidFill>
                  </a:ln>
                  <a:solidFill>
                    <a:schemeClr val="accent5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1</a:t>
              </a:r>
              <a:endParaRPr lang="en-GB" sz="5400" b="1" spc="0" dirty="0">
                <a:ln w="3175">
                  <a:solidFill>
                    <a:schemeClr val="accent5">
                      <a:lumMod val="50000"/>
                      <a:alpha val="72000"/>
                    </a:schemeClr>
                  </a:solidFill>
                </a:ln>
                <a:solidFill>
                  <a:schemeClr val="accent5"/>
                </a:solidFill>
                <a:latin typeface="Century Gothic" panose="020B0502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" name="TextBox 62"/>
            <p:cNvSpPr txBox="1"/>
            <p:nvPr userDrawn="1"/>
          </p:nvSpPr>
          <p:spPr>
            <a:xfrm>
              <a:off x="323528" y="5877272"/>
              <a:ext cx="266429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b="1" dirty="0" smtClean="0">
                  <a:ln w="1270">
                    <a:solidFill>
                      <a:schemeClr val="accent4">
                        <a:alpha val="29000"/>
                      </a:schemeClr>
                    </a:solidFill>
                  </a:ln>
                  <a:solidFill>
                    <a:schemeClr val="accent2"/>
                  </a:solidFill>
                  <a:latin typeface="+mj-lt"/>
                </a:rPr>
                <a:t>Partnership in Statistics</a:t>
              </a:r>
              <a:r>
                <a:rPr lang="en-GB" sz="1400" b="1" baseline="0" dirty="0" smtClean="0">
                  <a:ln w="1270">
                    <a:solidFill>
                      <a:schemeClr val="accent4">
                        <a:alpha val="29000"/>
                      </a:schemeClr>
                    </a:solidFill>
                  </a:ln>
                  <a:solidFill>
                    <a:schemeClr val="accent2"/>
                  </a:solidFill>
                  <a:latin typeface="+mj-lt"/>
                </a:rPr>
                <a:t> for Development in the 21</a:t>
              </a:r>
              <a:r>
                <a:rPr lang="en-GB" sz="1400" b="1" baseline="30000" dirty="0" smtClean="0">
                  <a:ln w="1270">
                    <a:solidFill>
                      <a:schemeClr val="accent4">
                        <a:alpha val="29000"/>
                      </a:schemeClr>
                    </a:solidFill>
                  </a:ln>
                  <a:solidFill>
                    <a:schemeClr val="accent2"/>
                  </a:solidFill>
                  <a:latin typeface="+mj-lt"/>
                </a:rPr>
                <a:t>st</a:t>
              </a:r>
              <a:r>
                <a:rPr lang="en-GB" sz="1400" b="1" baseline="0" dirty="0" smtClean="0">
                  <a:ln w="1270">
                    <a:solidFill>
                      <a:schemeClr val="accent4">
                        <a:alpha val="29000"/>
                      </a:schemeClr>
                    </a:solidFill>
                  </a:ln>
                  <a:solidFill>
                    <a:schemeClr val="accent2"/>
                  </a:solidFill>
                  <a:latin typeface="+mj-lt"/>
                </a:rPr>
                <a:t> Century</a:t>
              </a:r>
              <a:endParaRPr lang="en-GB" sz="1400" b="1" dirty="0">
                <a:ln w="1270">
                  <a:solidFill>
                    <a:schemeClr val="accent4">
                      <a:alpha val="29000"/>
                    </a:schemeClr>
                  </a:solidFill>
                </a:ln>
                <a:solidFill>
                  <a:schemeClr val="accent2"/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2490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 22"/>
          <p:cNvSpPr/>
          <p:nvPr userDrawn="1"/>
        </p:nvSpPr>
        <p:spPr>
          <a:xfrm>
            <a:off x="0" y="3295375"/>
            <a:ext cx="7088788" cy="1725189"/>
          </a:xfrm>
          <a:custGeom>
            <a:avLst/>
            <a:gdLst/>
            <a:ahLst/>
            <a:cxnLst/>
            <a:rect l="l" t="t" r="r" b="b"/>
            <a:pathLst>
              <a:path w="7088788" h="1725189">
                <a:moveTo>
                  <a:pt x="0" y="0"/>
                </a:moveTo>
                <a:cubicBezTo>
                  <a:pt x="764530" y="201841"/>
                  <a:pt x="1908543" y="670858"/>
                  <a:pt x="2594920" y="819425"/>
                </a:cubicBezTo>
                <a:cubicBezTo>
                  <a:pt x="3546390" y="1025371"/>
                  <a:pt x="4322807" y="1173652"/>
                  <a:pt x="5041558" y="1153057"/>
                </a:cubicBezTo>
                <a:cubicBezTo>
                  <a:pt x="5760309" y="1132462"/>
                  <a:pt x="6600568" y="747343"/>
                  <a:pt x="6907428" y="695857"/>
                </a:cubicBezTo>
                <a:cubicBezTo>
                  <a:pt x="7214288" y="644371"/>
                  <a:pt x="7080423" y="720571"/>
                  <a:pt x="6882715" y="844139"/>
                </a:cubicBezTo>
                <a:cubicBezTo>
                  <a:pt x="6685007" y="967707"/>
                  <a:pt x="6254579" y="1291041"/>
                  <a:pt x="5721179" y="1437263"/>
                </a:cubicBezTo>
                <a:cubicBezTo>
                  <a:pt x="5187779" y="1583485"/>
                  <a:pt x="4469029" y="1694695"/>
                  <a:pt x="3682315" y="1721468"/>
                </a:cubicBezTo>
                <a:cubicBezTo>
                  <a:pt x="2895602" y="1748241"/>
                  <a:pt x="1661984" y="1622614"/>
                  <a:pt x="1000898" y="1597901"/>
                </a:cubicBezTo>
                <a:cubicBezTo>
                  <a:pt x="545977" y="1580895"/>
                  <a:pt x="236365" y="1708224"/>
                  <a:pt x="0" y="1695251"/>
                </a:cubicBezTo>
                <a:close/>
              </a:path>
            </a:pathLst>
          </a:cu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04222" b="-10422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Freeform 19"/>
          <p:cNvSpPr/>
          <p:nvPr userDrawn="1"/>
        </p:nvSpPr>
        <p:spPr>
          <a:xfrm>
            <a:off x="5574284" y="2861310"/>
            <a:ext cx="3567318" cy="4160716"/>
          </a:xfrm>
          <a:custGeom>
            <a:avLst/>
            <a:gdLst/>
            <a:ahLst/>
            <a:cxnLst/>
            <a:rect l="l" t="t" r="r" b="b"/>
            <a:pathLst>
              <a:path w="3567318" h="4160716">
                <a:moveTo>
                  <a:pt x="3567318" y="0"/>
                </a:moveTo>
                <a:lnTo>
                  <a:pt x="3567318" y="4160716"/>
                </a:lnTo>
                <a:lnTo>
                  <a:pt x="0" y="4160716"/>
                </a:lnTo>
                <a:cubicBezTo>
                  <a:pt x="319535" y="3816916"/>
                  <a:pt x="1046533" y="3390611"/>
                  <a:pt x="1307461" y="3009683"/>
                </a:cubicBezTo>
                <a:cubicBezTo>
                  <a:pt x="1692580" y="2447450"/>
                  <a:pt x="1978845" y="1638082"/>
                  <a:pt x="2221861" y="1205596"/>
                </a:cubicBezTo>
                <a:cubicBezTo>
                  <a:pt x="2464877" y="773109"/>
                  <a:pt x="2483412" y="635126"/>
                  <a:pt x="2765558" y="414764"/>
                </a:cubicBezTo>
                <a:cubicBezTo>
                  <a:pt x="2959280" y="263464"/>
                  <a:pt x="3283099" y="108279"/>
                  <a:pt x="3567318" y="0"/>
                </a:cubicBez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2658" r="-134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Freeform 17"/>
          <p:cNvSpPr/>
          <p:nvPr userDrawn="1"/>
        </p:nvSpPr>
        <p:spPr>
          <a:xfrm>
            <a:off x="2439407" y="3368878"/>
            <a:ext cx="5866345" cy="3660522"/>
          </a:xfrm>
          <a:custGeom>
            <a:avLst/>
            <a:gdLst/>
            <a:ahLst/>
            <a:cxnLst/>
            <a:rect l="l" t="t" r="r" b="b"/>
            <a:pathLst>
              <a:path w="5866345" h="3660522">
                <a:moveTo>
                  <a:pt x="5866345" y="0"/>
                </a:moveTo>
                <a:cubicBezTo>
                  <a:pt x="5679431" y="235288"/>
                  <a:pt x="5606418" y="409528"/>
                  <a:pt x="5327485" y="883634"/>
                </a:cubicBezTo>
                <a:cubicBezTo>
                  <a:pt x="5048552" y="1357740"/>
                  <a:pt x="4607716" y="2302973"/>
                  <a:pt x="4192747" y="2844636"/>
                </a:cubicBezTo>
                <a:cubicBezTo>
                  <a:pt x="3971074" y="3133988"/>
                  <a:pt x="3806514" y="3423864"/>
                  <a:pt x="3588890" y="3660522"/>
                </a:cubicBezTo>
                <a:lnTo>
                  <a:pt x="0" y="3660522"/>
                </a:lnTo>
                <a:cubicBezTo>
                  <a:pt x="319281" y="3380716"/>
                  <a:pt x="896072" y="3042405"/>
                  <a:pt x="1251244" y="2855653"/>
                </a:cubicBezTo>
                <a:cubicBezTo>
                  <a:pt x="1820449" y="2556361"/>
                  <a:pt x="2532551" y="2682133"/>
                  <a:pt x="3223263" y="2260742"/>
                </a:cubicBezTo>
                <a:cubicBezTo>
                  <a:pt x="3913975" y="1839351"/>
                  <a:pt x="4955001" y="704097"/>
                  <a:pt x="5395515" y="327307"/>
                </a:cubicBezTo>
                <a:cubicBezTo>
                  <a:pt x="5836029" y="-49483"/>
                  <a:pt x="5509677" y="169239"/>
                  <a:pt x="5866345" y="0"/>
                </a:cubicBezTo>
                <a:close/>
              </a:path>
            </a:pathLst>
          </a:cu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0097" b="-100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Freeform 14"/>
          <p:cNvSpPr/>
          <p:nvPr userDrawn="1"/>
        </p:nvSpPr>
        <p:spPr>
          <a:xfrm>
            <a:off x="0" y="3671650"/>
            <a:ext cx="7733947" cy="3357751"/>
          </a:xfrm>
          <a:custGeom>
            <a:avLst/>
            <a:gdLst/>
            <a:ahLst/>
            <a:cxnLst/>
            <a:rect l="l" t="t" r="r" b="b"/>
            <a:pathLst>
              <a:path w="7733947" h="3357751">
                <a:moveTo>
                  <a:pt x="7715322" y="277"/>
                </a:moveTo>
                <a:cubicBezTo>
                  <a:pt x="7726525" y="1595"/>
                  <a:pt x="7732808" y="7641"/>
                  <a:pt x="7733841" y="19002"/>
                </a:cubicBezTo>
                <a:cubicBezTo>
                  <a:pt x="7750366" y="200780"/>
                  <a:pt x="5835268" y="1811079"/>
                  <a:pt x="5100810" y="2244409"/>
                </a:cubicBezTo>
                <a:cubicBezTo>
                  <a:pt x="4366352" y="2677739"/>
                  <a:pt x="3865085" y="2319691"/>
                  <a:pt x="3327094" y="2618982"/>
                </a:cubicBezTo>
                <a:cubicBezTo>
                  <a:pt x="3069474" y="2762300"/>
                  <a:pt x="2873746" y="3066453"/>
                  <a:pt x="2668398" y="3357751"/>
                </a:cubicBezTo>
                <a:lnTo>
                  <a:pt x="0" y="3357751"/>
                </a:lnTo>
                <a:lnTo>
                  <a:pt x="0" y="763760"/>
                </a:lnTo>
                <a:cubicBezTo>
                  <a:pt x="1218072" y="652547"/>
                  <a:pt x="3801033" y="1275754"/>
                  <a:pt x="5001658" y="1153739"/>
                </a:cubicBezTo>
                <a:cubicBezTo>
                  <a:pt x="6272041" y="1024635"/>
                  <a:pt x="7547264" y="-19492"/>
                  <a:pt x="7715322" y="277"/>
                </a:cubicBezTo>
                <a:close/>
              </a:path>
            </a:pathLst>
          </a:cu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b="-5635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55743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4" name="Freeform 3"/>
          <p:cNvSpPr/>
          <p:nvPr userDrawn="1"/>
        </p:nvSpPr>
        <p:spPr>
          <a:xfrm>
            <a:off x="0" y="3065000"/>
            <a:ext cx="8434357" cy="1564759"/>
          </a:xfrm>
          <a:custGeom>
            <a:avLst/>
            <a:gdLst/>
            <a:ahLst/>
            <a:cxnLst/>
            <a:rect l="l" t="t" r="r" b="b"/>
            <a:pathLst>
              <a:path w="8434357" h="1564759">
                <a:moveTo>
                  <a:pt x="0" y="0"/>
                </a:moveTo>
                <a:cubicBezTo>
                  <a:pt x="1607545" y="453828"/>
                  <a:pt x="3571672" y="1088195"/>
                  <a:pt x="4724446" y="1148799"/>
                </a:cubicBezTo>
                <a:cubicBezTo>
                  <a:pt x="6469660" y="1240549"/>
                  <a:pt x="7849560" y="379850"/>
                  <a:pt x="8434314" y="94697"/>
                </a:cubicBezTo>
                <a:cubicBezTo>
                  <a:pt x="8445557" y="479477"/>
                  <a:pt x="6283319" y="1462529"/>
                  <a:pt x="4871238" y="1557417"/>
                </a:cubicBezTo>
                <a:cubicBezTo>
                  <a:pt x="3472968" y="1651378"/>
                  <a:pt x="1300271" y="815183"/>
                  <a:pt x="0" y="66904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Freeform 4"/>
          <p:cNvSpPr/>
          <p:nvPr userDrawn="1"/>
        </p:nvSpPr>
        <p:spPr>
          <a:xfrm rot="20993287">
            <a:off x="-171854" y="3259487"/>
            <a:ext cx="9554877" cy="1877463"/>
          </a:xfrm>
          <a:custGeom>
            <a:avLst/>
            <a:gdLst/>
            <a:ahLst/>
            <a:cxnLst/>
            <a:rect l="l" t="t" r="r" b="b"/>
            <a:pathLst>
              <a:path w="9554877" h="1877463">
                <a:moveTo>
                  <a:pt x="9554877" y="0"/>
                </a:moveTo>
                <a:lnTo>
                  <a:pt x="9472054" y="464415"/>
                </a:lnTo>
                <a:cubicBezTo>
                  <a:pt x="9123642" y="518667"/>
                  <a:pt x="8805614" y="583904"/>
                  <a:pt x="8595302" y="678057"/>
                </a:cubicBezTo>
                <a:cubicBezTo>
                  <a:pt x="7922405" y="979301"/>
                  <a:pt x="6518148" y="1738187"/>
                  <a:pt x="5356302" y="1857877"/>
                </a:cubicBezTo>
                <a:cubicBezTo>
                  <a:pt x="4194455" y="1977567"/>
                  <a:pt x="3064022" y="1514397"/>
                  <a:pt x="1624222" y="1396200"/>
                </a:cubicBezTo>
                <a:cubicBezTo>
                  <a:pt x="953664" y="1341152"/>
                  <a:pt x="414342" y="1419059"/>
                  <a:pt x="0" y="1494890"/>
                </a:cubicBezTo>
                <a:lnTo>
                  <a:pt x="210392" y="315173"/>
                </a:lnTo>
                <a:cubicBezTo>
                  <a:pt x="237680" y="315275"/>
                  <a:pt x="264826" y="318113"/>
                  <a:pt x="292064" y="321204"/>
                </a:cubicBezTo>
                <a:cubicBezTo>
                  <a:pt x="1536833" y="462463"/>
                  <a:pt x="3356227" y="1376283"/>
                  <a:pt x="4692733" y="1522424"/>
                </a:cubicBezTo>
                <a:cubicBezTo>
                  <a:pt x="6029236" y="1668566"/>
                  <a:pt x="7602248" y="950740"/>
                  <a:pt x="8585529" y="644515"/>
                </a:cubicBezTo>
                <a:cubicBezTo>
                  <a:pt x="8919695" y="494662"/>
                  <a:pt x="9249259" y="251320"/>
                  <a:pt x="9554877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Freeform 5"/>
          <p:cNvSpPr/>
          <p:nvPr userDrawn="1"/>
        </p:nvSpPr>
        <p:spPr>
          <a:xfrm>
            <a:off x="1778998" y="3359538"/>
            <a:ext cx="6574097" cy="3669863"/>
          </a:xfrm>
          <a:custGeom>
            <a:avLst/>
            <a:gdLst/>
            <a:ahLst/>
            <a:cxnLst/>
            <a:rect l="l" t="t" r="r" b="b"/>
            <a:pathLst>
              <a:path w="6574097" h="3669863">
                <a:moveTo>
                  <a:pt x="6574097" y="0"/>
                </a:moveTo>
                <a:cubicBezTo>
                  <a:pt x="5462614" y="680087"/>
                  <a:pt x="5142872" y="2002194"/>
                  <a:pt x="3665970" y="2603614"/>
                </a:cubicBezTo>
                <a:cubicBezTo>
                  <a:pt x="2973368" y="2885653"/>
                  <a:pt x="2310903" y="3280424"/>
                  <a:pt x="1733869" y="3669863"/>
                </a:cubicBezTo>
                <a:lnTo>
                  <a:pt x="0" y="3669863"/>
                </a:lnTo>
                <a:cubicBezTo>
                  <a:pt x="709339" y="3080781"/>
                  <a:pt x="1645174" y="2477755"/>
                  <a:pt x="2615389" y="2390449"/>
                </a:cubicBezTo>
                <a:cubicBezTo>
                  <a:pt x="4363819" y="2233116"/>
                  <a:pt x="5356034" y="537978"/>
                  <a:pt x="6574097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Freeform 6"/>
          <p:cNvSpPr/>
          <p:nvPr userDrawn="1"/>
        </p:nvSpPr>
        <p:spPr>
          <a:xfrm rot="20376920">
            <a:off x="4834730" y="3972874"/>
            <a:ext cx="4101123" cy="2738194"/>
          </a:xfrm>
          <a:custGeom>
            <a:avLst/>
            <a:gdLst/>
            <a:ahLst/>
            <a:cxnLst/>
            <a:rect l="l" t="t" r="r" b="b"/>
            <a:pathLst>
              <a:path w="4101123" h="2738194">
                <a:moveTo>
                  <a:pt x="4101123" y="0"/>
                </a:moveTo>
                <a:cubicBezTo>
                  <a:pt x="2989640" y="680087"/>
                  <a:pt x="2669897" y="2002194"/>
                  <a:pt x="1192996" y="2603613"/>
                </a:cubicBezTo>
                <a:lnTo>
                  <a:pt x="890508" y="2738194"/>
                </a:lnTo>
                <a:lnTo>
                  <a:pt x="0" y="2407289"/>
                </a:lnTo>
                <a:cubicBezTo>
                  <a:pt x="47336" y="2400253"/>
                  <a:pt x="94834" y="2394731"/>
                  <a:pt x="142415" y="2390449"/>
                </a:cubicBezTo>
                <a:cubicBezTo>
                  <a:pt x="1890844" y="2233115"/>
                  <a:pt x="2883061" y="537978"/>
                  <a:pt x="410112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Freeform 7"/>
          <p:cNvSpPr/>
          <p:nvPr userDrawn="1"/>
        </p:nvSpPr>
        <p:spPr>
          <a:xfrm rot="16794567" flipH="1">
            <a:off x="8274701" y="2553395"/>
            <a:ext cx="960801" cy="688270"/>
          </a:xfrm>
          <a:custGeom>
            <a:avLst/>
            <a:gdLst/>
            <a:ahLst/>
            <a:cxnLst/>
            <a:rect l="l" t="t" r="r" b="b"/>
            <a:pathLst>
              <a:path w="960801" h="688270">
                <a:moveTo>
                  <a:pt x="0" y="654999"/>
                </a:moveTo>
                <a:lnTo>
                  <a:pt x="190450" y="688270"/>
                </a:lnTo>
                <a:cubicBezTo>
                  <a:pt x="411499" y="427528"/>
                  <a:pt x="653577" y="187982"/>
                  <a:pt x="960801" y="0"/>
                </a:cubicBezTo>
                <a:cubicBezTo>
                  <a:pt x="626442" y="147675"/>
                  <a:pt x="314127" y="385256"/>
                  <a:pt x="0" y="65499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Freeform 8"/>
          <p:cNvSpPr/>
          <p:nvPr userDrawn="1"/>
        </p:nvSpPr>
        <p:spPr>
          <a:xfrm rot="19578799" flipH="1">
            <a:off x="8195757" y="2896805"/>
            <a:ext cx="1085184" cy="208427"/>
          </a:xfrm>
          <a:custGeom>
            <a:avLst/>
            <a:gdLst/>
            <a:ahLst/>
            <a:cxnLst/>
            <a:rect l="l" t="t" r="r" b="b"/>
            <a:pathLst>
              <a:path w="1085184" h="208427">
                <a:moveTo>
                  <a:pt x="0" y="6023"/>
                </a:moveTo>
                <a:lnTo>
                  <a:pt x="134919" y="208427"/>
                </a:lnTo>
                <a:cubicBezTo>
                  <a:pt x="549986" y="122164"/>
                  <a:pt x="879894" y="81749"/>
                  <a:pt x="1085184" y="110536"/>
                </a:cubicBezTo>
                <a:cubicBezTo>
                  <a:pt x="660830" y="-7609"/>
                  <a:pt x="348003" y="-7575"/>
                  <a:pt x="0" y="602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Freeform 9"/>
          <p:cNvSpPr/>
          <p:nvPr userDrawn="1"/>
        </p:nvSpPr>
        <p:spPr>
          <a:xfrm rot="17744700" flipH="1">
            <a:off x="8337936" y="2746380"/>
            <a:ext cx="831283" cy="598190"/>
          </a:xfrm>
          <a:custGeom>
            <a:avLst/>
            <a:gdLst/>
            <a:ahLst/>
            <a:cxnLst/>
            <a:rect l="l" t="t" r="r" b="b"/>
            <a:pathLst>
              <a:path w="831283" h="598190">
                <a:moveTo>
                  <a:pt x="0" y="537279"/>
                </a:moveTo>
                <a:lnTo>
                  <a:pt x="126309" y="598190"/>
                </a:lnTo>
                <a:cubicBezTo>
                  <a:pt x="332521" y="373295"/>
                  <a:pt x="557964" y="167236"/>
                  <a:pt x="831283" y="0"/>
                </a:cubicBezTo>
                <a:cubicBezTo>
                  <a:pt x="545410" y="126262"/>
                  <a:pt x="271976" y="316261"/>
                  <a:pt x="0" y="537279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107504" y="188640"/>
            <a:ext cx="4464496" cy="1267103"/>
            <a:chOff x="323528" y="5133389"/>
            <a:chExt cx="4464496" cy="1267103"/>
          </a:xfrm>
        </p:grpSpPr>
        <p:sp>
          <p:nvSpPr>
            <p:cNvPr id="12" name="TextBox 11"/>
            <p:cNvSpPr txBox="1"/>
            <p:nvPr userDrawn="1"/>
          </p:nvSpPr>
          <p:spPr>
            <a:xfrm>
              <a:off x="323528" y="5133389"/>
              <a:ext cx="446449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5400" b="1" spc="-300" dirty="0" smtClean="0">
                  <a:ln w="3175">
                    <a:solidFill>
                      <a:schemeClr val="accent5">
                        <a:lumMod val="50000"/>
                        <a:alpha val="72000"/>
                      </a:schemeClr>
                    </a:solidFill>
                  </a:ln>
                  <a:solidFill>
                    <a:schemeClr val="accent5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P</a:t>
              </a:r>
              <a:r>
                <a:rPr lang="en-GB" sz="5400" b="1" spc="-150" dirty="0" smtClean="0">
                  <a:ln w="3175">
                    <a:solidFill>
                      <a:schemeClr val="accent5">
                        <a:lumMod val="50000"/>
                        <a:alpha val="72000"/>
                      </a:schemeClr>
                    </a:solidFill>
                  </a:ln>
                  <a:solidFill>
                    <a:schemeClr val="accent5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A</a:t>
              </a:r>
              <a:r>
                <a:rPr lang="en-GB" sz="5400" b="1" spc="0" dirty="0" smtClean="0">
                  <a:ln w="3175">
                    <a:solidFill>
                      <a:schemeClr val="accent5">
                        <a:lumMod val="50000"/>
                        <a:alpha val="72000"/>
                      </a:schemeClr>
                    </a:solidFill>
                  </a:ln>
                  <a:solidFill>
                    <a:schemeClr val="accent5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RI</a:t>
              </a:r>
              <a:r>
                <a:rPr lang="en-GB" sz="5400" b="1" spc="600" dirty="0" smtClean="0">
                  <a:ln w="3175">
                    <a:solidFill>
                      <a:schemeClr val="accent5">
                        <a:lumMod val="50000"/>
                        <a:alpha val="72000"/>
                      </a:schemeClr>
                    </a:solidFill>
                  </a:ln>
                  <a:solidFill>
                    <a:schemeClr val="accent5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S</a:t>
              </a:r>
              <a:r>
                <a:rPr lang="en-GB" sz="5400" b="1" spc="-300" dirty="0" smtClean="0">
                  <a:ln w="3175">
                    <a:solidFill>
                      <a:schemeClr val="accent5">
                        <a:lumMod val="50000"/>
                        <a:alpha val="72000"/>
                      </a:schemeClr>
                    </a:solidFill>
                  </a:ln>
                  <a:solidFill>
                    <a:schemeClr val="accent5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2</a:t>
              </a:r>
              <a:r>
                <a:rPr lang="en-GB" sz="5400" b="1" spc="0" dirty="0" smtClean="0">
                  <a:ln w="3175">
                    <a:solidFill>
                      <a:schemeClr val="accent5">
                        <a:lumMod val="50000"/>
                        <a:alpha val="72000"/>
                      </a:schemeClr>
                    </a:solidFill>
                  </a:ln>
                  <a:solidFill>
                    <a:schemeClr val="accent5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1</a:t>
              </a:r>
              <a:endParaRPr lang="en-GB" sz="5400" b="1" spc="0" dirty="0">
                <a:ln w="3175">
                  <a:solidFill>
                    <a:schemeClr val="accent5">
                      <a:lumMod val="50000"/>
                      <a:alpha val="72000"/>
                    </a:schemeClr>
                  </a:solidFill>
                </a:ln>
                <a:solidFill>
                  <a:schemeClr val="accent5"/>
                </a:solidFill>
                <a:latin typeface="Century Gothic" panose="020B0502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TextBox 12"/>
            <p:cNvSpPr txBox="1"/>
            <p:nvPr userDrawn="1"/>
          </p:nvSpPr>
          <p:spPr>
            <a:xfrm>
              <a:off x="323528" y="5877272"/>
              <a:ext cx="266429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b="1" dirty="0" smtClean="0">
                  <a:ln w="3175">
                    <a:solidFill>
                      <a:schemeClr val="accent5">
                        <a:lumMod val="40000"/>
                        <a:lumOff val="60000"/>
                        <a:alpha val="48000"/>
                      </a:schemeClr>
                    </a:solidFill>
                  </a:ln>
                  <a:solidFill>
                    <a:schemeClr val="accent5">
                      <a:lumMod val="50000"/>
                    </a:schemeClr>
                  </a:solidFill>
                  <a:latin typeface="+mj-lt"/>
                </a:rPr>
                <a:t>Partnership in Statistics</a:t>
              </a:r>
              <a:r>
                <a:rPr lang="en-GB" sz="1400" b="1" baseline="0" dirty="0" smtClean="0">
                  <a:ln w="3175">
                    <a:solidFill>
                      <a:schemeClr val="accent5">
                        <a:lumMod val="40000"/>
                        <a:lumOff val="60000"/>
                        <a:alpha val="48000"/>
                      </a:schemeClr>
                    </a:solidFill>
                  </a:ln>
                  <a:solidFill>
                    <a:schemeClr val="accent5">
                      <a:lumMod val="50000"/>
                    </a:schemeClr>
                  </a:solidFill>
                  <a:latin typeface="+mj-lt"/>
                </a:rPr>
                <a:t> for Development in the 21</a:t>
              </a:r>
              <a:r>
                <a:rPr lang="en-GB" sz="1400" b="1" baseline="30000" dirty="0" smtClean="0">
                  <a:ln w="3175">
                    <a:solidFill>
                      <a:schemeClr val="accent5">
                        <a:lumMod val="40000"/>
                        <a:lumOff val="60000"/>
                        <a:alpha val="48000"/>
                      </a:schemeClr>
                    </a:solidFill>
                  </a:ln>
                  <a:solidFill>
                    <a:schemeClr val="accent5">
                      <a:lumMod val="50000"/>
                    </a:schemeClr>
                  </a:solidFill>
                  <a:latin typeface="+mj-lt"/>
                </a:rPr>
                <a:t>st</a:t>
              </a:r>
              <a:r>
                <a:rPr lang="en-GB" sz="1400" b="1" baseline="0" dirty="0" smtClean="0">
                  <a:ln w="3175">
                    <a:solidFill>
                      <a:schemeClr val="accent5">
                        <a:lumMod val="40000"/>
                        <a:lumOff val="60000"/>
                        <a:alpha val="48000"/>
                      </a:schemeClr>
                    </a:solidFill>
                  </a:ln>
                  <a:solidFill>
                    <a:schemeClr val="accent5">
                      <a:lumMod val="50000"/>
                    </a:schemeClr>
                  </a:solidFill>
                  <a:latin typeface="+mj-lt"/>
                </a:rPr>
                <a:t> Century</a:t>
              </a:r>
              <a:endParaRPr lang="en-GB" sz="1400" b="1" dirty="0">
                <a:ln w="3175">
                  <a:solidFill>
                    <a:schemeClr val="accent5">
                      <a:lumMod val="40000"/>
                      <a:lumOff val="60000"/>
                      <a:alpha val="48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+mj-lt"/>
              </a:endParaRPr>
            </a:p>
          </p:txBody>
        </p:sp>
      </p:grpSp>
      <p:sp>
        <p:nvSpPr>
          <p:cNvPr id="40" name="Subtitle 2"/>
          <p:cNvSpPr>
            <a:spLocks noGrp="1"/>
          </p:cNvSpPr>
          <p:nvPr>
            <p:ph type="subTitle" idx="1"/>
          </p:nvPr>
        </p:nvSpPr>
        <p:spPr>
          <a:xfrm>
            <a:off x="1439652" y="2673476"/>
            <a:ext cx="6400800" cy="8763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73677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Op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 22"/>
          <p:cNvSpPr/>
          <p:nvPr userDrawn="1"/>
        </p:nvSpPr>
        <p:spPr>
          <a:xfrm>
            <a:off x="-22590" y="3289530"/>
            <a:ext cx="7111378" cy="1731034"/>
          </a:xfrm>
          <a:custGeom>
            <a:avLst/>
            <a:gdLst/>
            <a:ahLst/>
            <a:cxnLst/>
            <a:rect l="l" t="t" r="r" b="b"/>
            <a:pathLst>
              <a:path w="7111378" h="1731034">
                <a:moveTo>
                  <a:pt x="0" y="0"/>
                </a:moveTo>
                <a:cubicBezTo>
                  <a:pt x="764443" y="198376"/>
                  <a:pt x="1924343" y="675234"/>
                  <a:pt x="2617510" y="825270"/>
                </a:cubicBezTo>
                <a:cubicBezTo>
                  <a:pt x="3568980" y="1031216"/>
                  <a:pt x="4345397" y="1179497"/>
                  <a:pt x="5064148" y="1158902"/>
                </a:cubicBezTo>
                <a:cubicBezTo>
                  <a:pt x="5782899" y="1138307"/>
                  <a:pt x="6623158" y="753188"/>
                  <a:pt x="6930018" y="701702"/>
                </a:cubicBezTo>
                <a:cubicBezTo>
                  <a:pt x="7236878" y="650216"/>
                  <a:pt x="7103013" y="726416"/>
                  <a:pt x="6905305" y="849984"/>
                </a:cubicBezTo>
                <a:cubicBezTo>
                  <a:pt x="6707597" y="973552"/>
                  <a:pt x="6277169" y="1296886"/>
                  <a:pt x="5743769" y="1443108"/>
                </a:cubicBezTo>
                <a:cubicBezTo>
                  <a:pt x="5210369" y="1589330"/>
                  <a:pt x="4491619" y="1700540"/>
                  <a:pt x="3704905" y="1727313"/>
                </a:cubicBezTo>
                <a:cubicBezTo>
                  <a:pt x="2918192" y="1754086"/>
                  <a:pt x="1684574" y="1628459"/>
                  <a:pt x="1023488" y="1603746"/>
                </a:cubicBezTo>
                <a:cubicBezTo>
                  <a:pt x="553948" y="1586194"/>
                  <a:pt x="239207" y="1722401"/>
                  <a:pt x="0" y="1700997"/>
                </a:cubicBezTo>
                <a:close/>
              </a:path>
            </a:pathLst>
          </a:cu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233" t="-54222" r="-233" b="-15422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Freeform 19"/>
          <p:cNvSpPr>
            <a:spLocks noChangeAspect="1"/>
          </p:cNvSpPr>
          <p:nvPr userDrawn="1"/>
        </p:nvSpPr>
        <p:spPr>
          <a:xfrm>
            <a:off x="5747328" y="2860378"/>
            <a:ext cx="3396672" cy="3997623"/>
          </a:xfrm>
          <a:custGeom>
            <a:avLst/>
            <a:gdLst/>
            <a:ahLst/>
            <a:cxnLst/>
            <a:rect l="l" t="t" r="r" b="b"/>
            <a:pathLst>
              <a:path w="3396672" h="3997623">
                <a:moveTo>
                  <a:pt x="3396672" y="0"/>
                </a:moveTo>
                <a:lnTo>
                  <a:pt x="3396672" y="3997623"/>
                </a:lnTo>
                <a:lnTo>
                  <a:pt x="0" y="3997623"/>
                </a:lnTo>
                <a:cubicBezTo>
                  <a:pt x="359070" y="3687802"/>
                  <a:pt x="913613" y="3332962"/>
                  <a:pt x="1134414" y="3010615"/>
                </a:cubicBezTo>
                <a:cubicBezTo>
                  <a:pt x="1519533" y="2448382"/>
                  <a:pt x="1805798" y="1639014"/>
                  <a:pt x="2048814" y="1206528"/>
                </a:cubicBezTo>
                <a:cubicBezTo>
                  <a:pt x="2291830" y="774041"/>
                  <a:pt x="2310365" y="636058"/>
                  <a:pt x="2592511" y="415696"/>
                </a:cubicBezTo>
                <a:cubicBezTo>
                  <a:pt x="2786780" y="263968"/>
                  <a:pt x="3111882" y="108334"/>
                  <a:pt x="3396672" y="0"/>
                </a:cubicBez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8418" t="347" r="-23590" b="-34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Freeform 17"/>
          <p:cNvSpPr/>
          <p:nvPr userDrawn="1"/>
        </p:nvSpPr>
        <p:spPr>
          <a:xfrm>
            <a:off x="2651063" y="3368878"/>
            <a:ext cx="5654689" cy="3493622"/>
          </a:xfrm>
          <a:custGeom>
            <a:avLst/>
            <a:gdLst/>
            <a:ahLst/>
            <a:cxnLst/>
            <a:rect l="l" t="t" r="r" b="b"/>
            <a:pathLst>
              <a:path w="5654689" h="3493622">
                <a:moveTo>
                  <a:pt x="5654689" y="0"/>
                </a:moveTo>
                <a:cubicBezTo>
                  <a:pt x="5467775" y="235288"/>
                  <a:pt x="5394762" y="409528"/>
                  <a:pt x="5115829" y="883634"/>
                </a:cubicBezTo>
                <a:cubicBezTo>
                  <a:pt x="4836896" y="1357740"/>
                  <a:pt x="4396060" y="2302973"/>
                  <a:pt x="3981091" y="2844636"/>
                </a:cubicBezTo>
                <a:cubicBezTo>
                  <a:pt x="3809032" y="3069227"/>
                  <a:pt x="3671381" y="3294134"/>
                  <a:pt x="3515838" y="3493622"/>
                </a:cubicBezTo>
                <a:lnTo>
                  <a:pt x="0" y="3493622"/>
                </a:lnTo>
                <a:cubicBezTo>
                  <a:pt x="322797" y="3255319"/>
                  <a:pt x="753225" y="3006225"/>
                  <a:pt x="1039588" y="2855653"/>
                </a:cubicBezTo>
                <a:cubicBezTo>
                  <a:pt x="1608793" y="2556361"/>
                  <a:pt x="2320895" y="2682133"/>
                  <a:pt x="3011607" y="2260742"/>
                </a:cubicBezTo>
                <a:cubicBezTo>
                  <a:pt x="3702319" y="1839351"/>
                  <a:pt x="4743345" y="704097"/>
                  <a:pt x="5183859" y="327307"/>
                </a:cubicBezTo>
                <a:cubicBezTo>
                  <a:pt x="5624373" y="-49483"/>
                  <a:pt x="5298021" y="169239"/>
                  <a:pt x="5654689" y="0"/>
                </a:cubicBez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3587" b="-358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Freeform 14"/>
          <p:cNvSpPr>
            <a:spLocks noChangeAspect="1"/>
          </p:cNvSpPr>
          <p:nvPr userDrawn="1"/>
        </p:nvSpPr>
        <p:spPr>
          <a:xfrm>
            <a:off x="-16099" y="3687047"/>
            <a:ext cx="7842467" cy="3170953"/>
          </a:xfrm>
          <a:custGeom>
            <a:avLst/>
            <a:gdLst/>
            <a:ahLst/>
            <a:cxnLst/>
            <a:rect l="l" t="t" r="r" b="b"/>
            <a:pathLst>
              <a:path w="7842467" h="3170953">
                <a:moveTo>
                  <a:pt x="7823842" y="277"/>
                </a:moveTo>
                <a:cubicBezTo>
                  <a:pt x="7835045" y="1595"/>
                  <a:pt x="7841328" y="7641"/>
                  <a:pt x="7842361" y="19002"/>
                </a:cubicBezTo>
                <a:cubicBezTo>
                  <a:pt x="7858886" y="200780"/>
                  <a:pt x="5943788" y="1811079"/>
                  <a:pt x="5209330" y="2244409"/>
                </a:cubicBezTo>
                <a:cubicBezTo>
                  <a:pt x="4474872" y="2677739"/>
                  <a:pt x="3973605" y="2319691"/>
                  <a:pt x="3435614" y="2618982"/>
                </a:cubicBezTo>
                <a:cubicBezTo>
                  <a:pt x="3233079" y="2731656"/>
                  <a:pt x="3068797" y="2943738"/>
                  <a:pt x="2908195" y="3170953"/>
                </a:cubicBezTo>
                <a:lnTo>
                  <a:pt x="0" y="3170953"/>
                </a:lnTo>
                <a:lnTo>
                  <a:pt x="0" y="776028"/>
                </a:lnTo>
                <a:cubicBezTo>
                  <a:pt x="1166289" y="613480"/>
                  <a:pt x="3872601" y="1279509"/>
                  <a:pt x="5110178" y="1153739"/>
                </a:cubicBezTo>
                <a:cubicBezTo>
                  <a:pt x="6380561" y="1024635"/>
                  <a:pt x="7655784" y="-19492"/>
                  <a:pt x="7823842" y="277"/>
                </a:cubicBezTo>
                <a:close/>
              </a:path>
            </a:pathLst>
          </a:cu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4969" b="-5122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Freeform 3"/>
          <p:cNvSpPr/>
          <p:nvPr userDrawn="1"/>
        </p:nvSpPr>
        <p:spPr>
          <a:xfrm>
            <a:off x="-22590" y="3058670"/>
            <a:ext cx="8456947" cy="1571089"/>
          </a:xfrm>
          <a:custGeom>
            <a:avLst/>
            <a:gdLst/>
            <a:ahLst/>
            <a:cxnLst/>
            <a:rect l="l" t="t" r="r" b="b"/>
            <a:pathLst>
              <a:path w="8456947" h="1571089">
                <a:moveTo>
                  <a:pt x="0" y="0"/>
                </a:moveTo>
                <a:cubicBezTo>
                  <a:pt x="1611706" y="454199"/>
                  <a:pt x="3588859" y="1094241"/>
                  <a:pt x="4747036" y="1155129"/>
                </a:cubicBezTo>
                <a:cubicBezTo>
                  <a:pt x="6492250" y="1246879"/>
                  <a:pt x="7872150" y="386180"/>
                  <a:pt x="8456904" y="101027"/>
                </a:cubicBezTo>
                <a:cubicBezTo>
                  <a:pt x="8468147" y="485807"/>
                  <a:pt x="6305909" y="1468859"/>
                  <a:pt x="4893828" y="1563747"/>
                </a:cubicBezTo>
                <a:cubicBezTo>
                  <a:pt x="3487408" y="1658256"/>
                  <a:pt x="1297507" y="811734"/>
                  <a:pt x="0" y="67240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Freeform 5"/>
          <p:cNvSpPr/>
          <p:nvPr userDrawn="1"/>
        </p:nvSpPr>
        <p:spPr>
          <a:xfrm>
            <a:off x="1988069" y="3359538"/>
            <a:ext cx="6365026" cy="3502962"/>
          </a:xfrm>
          <a:custGeom>
            <a:avLst/>
            <a:gdLst/>
            <a:ahLst/>
            <a:cxnLst/>
            <a:rect l="l" t="t" r="r" b="b"/>
            <a:pathLst>
              <a:path w="6365026" h="3502962">
                <a:moveTo>
                  <a:pt x="6365026" y="0"/>
                </a:moveTo>
                <a:cubicBezTo>
                  <a:pt x="5253543" y="680087"/>
                  <a:pt x="4933801" y="2002194"/>
                  <a:pt x="3456899" y="2603614"/>
                </a:cubicBezTo>
                <a:cubicBezTo>
                  <a:pt x="2863405" y="2845295"/>
                  <a:pt x="2292040" y="3169753"/>
                  <a:pt x="1777764" y="3502962"/>
                </a:cubicBezTo>
                <a:lnTo>
                  <a:pt x="0" y="3502962"/>
                </a:lnTo>
                <a:cubicBezTo>
                  <a:pt x="678506" y="2970791"/>
                  <a:pt x="1528335" y="2469456"/>
                  <a:pt x="2406318" y="2390449"/>
                </a:cubicBezTo>
                <a:cubicBezTo>
                  <a:pt x="4154748" y="2233116"/>
                  <a:pt x="5146963" y="537978"/>
                  <a:pt x="636502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Freeform 6"/>
          <p:cNvSpPr/>
          <p:nvPr userDrawn="1"/>
        </p:nvSpPr>
        <p:spPr>
          <a:xfrm rot="20376920">
            <a:off x="5158140" y="3914728"/>
            <a:ext cx="3749816" cy="2641175"/>
          </a:xfrm>
          <a:custGeom>
            <a:avLst/>
            <a:gdLst/>
            <a:ahLst/>
            <a:cxnLst/>
            <a:rect l="l" t="t" r="r" b="b"/>
            <a:pathLst>
              <a:path w="3749816" h="2641175">
                <a:moveTo>
                  <a:pt x="3749816" y="0"/>
                </a:moveTo>
                <a:cubicBezTo>
                  <a:pt x="2638333" y="680087"/>
                  <a:pt x="2318590" y="2002194"/>
                  <a:pt x="841689" y="2603613"/>
                </a:cubicBezTo>
                <a:lnTo>
                  <a:pt x="757264" y="2641175"/>
                </a:lnTo>
                <a:lnTo>
                  <a:pt x="0" y="2359781"/>
                </a:lnTo>
                <a:cubicBezTo>
                  <a:pt x="1620585" y="2097201"/>
                  <a:pt x="2581273" y="516107"/>
                  <a:pt x="374981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7" name="Freeform 16"/>
          <p:cNvSpPr/>
          <p:nvPr userDrawn="1"/>
        </p:nvSpPr>
        <p:spPr>
          <a:xfrm rot="20993287">
            <a:off x="-195382" y="3261568"/>
            <a:ext cx="9578590" cy="1877463"/>
          </a:xfrm>
          <a:custGeom>
            <a:avLst/>
            <a:gdLst/>
            <a:ahLst/>
            <a:cxnLst/>
            <a:rect l="l" t="t" r="r" b="b"/>
            <a:pathLst>
              <a:path w="9578590" h="1877463">
                <a:moveTo>
                  <a:pt x="9578590" y="0"/>
                </a:moveTo>
                <a:lnTo>
                  <a:pt x="9495765" y="464415"/>
                </a:lnTo>
                <a:cubicBezTo>
                  <a:pt x="9147353" y="518668"/>
                  <a:pt x="8829327" y="583903"/>
                  <a:pt x="8619014" y="678057"/>
                </a:cubicBezTo>
                <a:cubicBezTo>
                  <a:pt x="7946118" y="979301"/>
                  <a:pt x="6541860" y="1738187"/>
                  <a:pt x="5380014" y="1857877"/>
                </a:cubicBezTo>
                <a:cubicBezTo>
                  <a:pt x="4218168" y="1977567"/>
                  <a:pt x="3087734" y="1514397"/>
                  <a:pt x="1647934" y="1396200"/>
                </a:cubicBezTo>
                <a:cubicBezTo>
                  <a:pt x="964515" y="1340096"/>
                  <a:pt x="417416" y="1422097"/>
                  <a:pt x="0" y="1499191"/>
                </a:cubicBezTo>
                <a:lnTo>
                  <a:pt x="211457" y="313501"/>
                </a:lnTo>
                <a:cubicBezTo>
                  <a:pt x="246252" y="313712"/>
                  <a:pt x="280939" y="317251"/>
                  <a:pt x="315776" y="321204"/>
                </a:cubicBezTo>
                <a:cubicBezTo>
                  <a:pt x="1560545" y="462463"/>
                  <a:pt x="3379939" y="1376283"/>
                  <a:pt x="4716444" y="1522424"/>
                </a:cubicBezTo>
                <a:cubicBezTo>
                  <a:pt x="6052948" y="1668566"/>
                  <a:pt x="7625960" y="950740"/>
                  <a:pt x="8609241" y="644515"/>
                </a:cubicBezTo>
                <a:cubicBezTo>
                  <a:pt x="8943406" y="494662"/>
                  <a:pt x="9272971" y="251320"/>
                  <a:pt x="957859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107504" y="188640"/>
            <a:ext cx="4464496" cy="1267103"/>
            <a:chOff x="323528" y="5133389"/>
            <a:chExt cx="4464496" cy="1267103"/>
          </a:xfrm>
        </p:grpSpPr>
        <p:sp>
          <p:nvSpPr>
            <p:cNvPr id="12" name="TextBox 11"/>
            <p:cNvSpPr txBox="1"/>
            <p:nvPr userDrawn="1"/>
          </p:nvSpPr>
          <p:spPr>
            <a:xfrm>
              <a:off x="323528" y="5133389"/>
              <a:ext cx="446449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5400" b="1" spc="-300" dirty="0" smtClean="0">
                  <a:ln w="3175">
                    <a:solidFill>
                      <a:schemeClr val="accent5">
                        <a:lumMod val="50000"/>
                        <a:alpha val="72000"/>
                      </a:schemeClr>
                    </a:solidFill>
                  </a:ln>
                  <a:solidFill>
                    <a:schemeClr val="accent5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P</a:t>
              </a:r>
              <a:r>
                <a:rPr lang="en-GB" sz="5400" b="1" spc="-150" dirty="0" smtClean="0">
                  <a:ln w="3175">
                    <a:solidFill>
                      <a:schemeClr val="accent5">
                        <a:lumMod val="50000"/>
                        <a:alpha val="72000"/>
                      </a:schemeClr>
                    </a:solidFill>
                  </a:ln>
                  <a:solidFill>
                    <a:schemeClr val="accent5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A</a:t>
              </a:r>
              <a:r>
                <a:rPr lang="en-GB" sz="5400" b="1" spc="0" dirty="0" smtClean="0">
                  <a:ln w="3175">
                    <a:solidFill>
                      <a:schemeClr val="accent5">
                        <a:lumMod val="50000"/>
                        <a:alpha val="72000"/>
                      </a:schemeClr>
                    </a:solidFill>
                  </a:ln>
                  <a:solidFill>
                    <a:schemeClr val="accent5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RI</a:t>
              </a:r>
              <a:r>
                <a:rPr lang="en-GB" sz="5400" b="1" spc="600" dirty="0" smtClean="0">
                  <a:ln w="3175">
                    <a:solidFill>
                      <a:schemeClr val="accent5">
                        <a:lumMod val="50000"/>
                        <a:alpha val="72000"/>
                      </a:schemeClr>
                    </a:solidFill>
                  </a:ln>
                  <a:solidFill>
                    <a:schemeClr val="accent5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S</a:t>
              </a:r>
              <a:r>
                <a:rPr lang="en-GB" sz="5400" b="1" spc="-300" dirty="0" smtClean="0">
                  <a:ln w="3175">
                    <a:solidFill>
                      <a:schemeClr val="accent5">
                        <a:lumMod val="50000"/>
                        <a:alpha val="72000"/>
                      </a:schemeClr>
                    </a:solidFill>
                  </a:ln>
                  <a:solidFill>
                    <a:schemeClr val="accent5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2</a:t>
              </a:r>
              <a:r>
                <a:rPr lang="en-GB" sz="5400" b="1" spc="0" dirty="0" smtClean="0">
                  <a:ln w="3175">
                    <a:solidFill>
                      <a:schemeClr val="accent5">
                        <a:lumMod val="50000"/>
                        <a:alpha val="72000"/>
                      </a:schemeClr>
                    </a:solidFill>
                  </a:ln>
                  <a:solidFill>
                    <a:schemeClr val="accent5"/>
                  </a:solidFill>
                  <a:latin typeface="Century Gothic" panose="020B0502020202020204" pitchFamily="34" charset="0"/>
                  <a:cs typeface="Arial" panose="020B0604020202020204" pitchFamily="34" charset="0"/>
                </a:rPr>
                <a:t>1</a:t>
              </a:r>
              <a:endParaRPr lang="en-GB" sz="5400" b="1" spc="0" dirty="0">
                <a:ln w="3175">
                  <a:solidFill>
                    <a:schemeClr val="accent5">
                      <a:lumMod val="50000"/>
                      <a:alpha val="72000"/>
                    </a:schemeClr>
                  </a:solidFill>
                </a:ln>
                <a:solidFill>
                  <a:schemeClr val="accent5"/>
                </a:solidFill>
                <a:latin typeface="Century Gothic" panose="020B0502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TextBox 12"/>
            <p:cNvSpPr txBox="1"/>
            <p:nvPr userDrawn="1"/>
          </p:nvSpPr>
          <p:spPr>
            <a:xfrm>
              <a:off x="323528" y="5877272"/>
              <a:ext cx="266429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b="1" dirty="0" smtClean="0">
                  <a:ln w="3175">
                    <a:solidFill>
                      <a:schemeClr val="accent5">
                        <a:lumMod val="40000"/>
                        <a:lumOff val="60000"/>
                        <a:alpha val="48000"/>
                      </a:schemeClr>
                    </a:solidFill>
                  </a:ln>
                  <a:solidFill>
                    <a:schemeClr val="accent5">
                      <a:lumMod val="50000"/>
                    </a:schemeClr>
                  </a:solidFill>
                  <a:latin typeface="+mj-lt"/>
                </a:rPr>
                <a:t>Partnership in Statistics</a:t>
              </a:r>
              <a:r>
                <a:rPr lang="en-GB" sz="1400" b="1" baseline="0" dirty="0" smtClean="0">
                  <a:ln w="3175">
                    <a:solidFill>
                      <a:schemeClr val="accent5">
                        <a:lumMod val="40000"/>
                        <a:lumOff val="60000"/>
                        <a:alpha val="48000"/>
                      </a:schemeClr>
                    </a:solidFill>
                  </a:ln>
                  <a:solidFill>
                    <a:schemeClr val="accent5">
                      <a:lumMod val="50000"/>
                    </a:schemeClr>
                  </a:solidFill>
                  <a:latin typeface="+mj-lt"/>
                </a:rPr>
                <a:t> for Development in the 21</a:t>
              </a:r>
              <a:r>
                <a:rPr lang="en-GB" sz="1400" b="1" baseline="30000" dirty="0" smtClean="0">
                  <a:ln w="3175">
                    <a:solidFill>
                      <a:schemeClr val="accent5">
                        <a:lumMod val="40000"/>
                        <a:lumOff val="60000"/>
                        <a:alpha val="48000"/>
                      </a:schemeClr>
                    </a:solidFill>
                  </a:ln>
                  <a:solidFill>
                    <a:schemeClr val="accent5">
                      <a:lumMod val="50000"/>
                    </a:schemeClr>
                  </a:solidFill>
                  <a:latin typeface="+mj-lt"/>
                </a:rPr>
                <a:t>st</a:t>
              </a:r>
              <a:r>
                <a:rPr lang="en-GB" sz="1400" b="1" baseline="0" dirty="0" smtClean="0">
                  <a:ln w="3175">
                    <a:solidFill>
                      <a:schemeClr val="accent5">
                        <a:lumMod val="40000"/>
                        <a:lumOff val="60000"/>
                        <a:alpha val="48000"/>
                      </a:schemeClr>
                    </a:solidFill>
                  </a:ln>
                  <a:solidFill>
                    <a:schemeClr val="accent5">
                      <a:lumMod val="50000"/>
                    </a:schemeClr>
                  </a:solidFill>
                  <a:latin typeface="+mj-lt"/>
                </a:rPr>
                <a:t> Century</a:t>
              </a:r>
              <a:endParaRPr lang="en-GB" sz="1400" b="1" dirty="0">
                <a:ln w="3175">
                  <a:solidFill>
                    <a:schemeClr val="accent5">
                      <a:lumMod val="40000"/>
                      <a:lumOff val="60000"/>
                      <a:alpha val="48000"/>
                    </a:schemeClr>
                  </a:solidFill>
                </a:ln>
                <a:solidFill>
                  <a:schemeClr val="accent5">
                    <a:lumMod val="50000"/>
                  </a:schemeClr>
                </a:solidFill>
                <a:latin typeface="+mj-lt"/>
              </a:endParaRPr>
            </a:p>
          </p:txBody>
        </p:sp>
      </p:grpSp>
      <p:sp>
        <p:nvSpPr>
          <p:cNvPr id="8" name="Freeform 7"/>
          <p:cNvSpPr/>
          <p:nvPr userDrawn="1"/>
        </p:nvSpPr>
        <p:spPr>
          <a:xfrm rot="16794567" flipH="1">
            <a:off x="8274701" y="2553395"/>
            <a:ext cx="960801" cy="688270"/>
          </a:xfrm>
          <a:custGeom>
            <a:avLst/>
            <a:gdLst/>
            <a:ahLst/>
            <a:cxnLst/>
            <a:rect l="l" t="t" r="r" b="b"/>
            <a:pathLst>
              <a:path w="960801" h="688270">
                <a:moveTo>
                  <a:pt x="0" y="654999"/>
                </a:moveTo>
                <a:lnTo>
                  <a:pt x="190450" y="688270"/>
                </a:lnTo>
                <a:cubicBezTo>
                  <a:pt x="411499" y="427528"/>
                  <a:pt x="653577" y="187982"/>
                  <a:pt x="960801" y="0"/>
                </a:cubicBezTo>
                <a:cubicBezTo>
                  <a:pt x="626442" y="147675"/>
                  <a:pt x="314127" y="385256"/>
                  <a:pt x="0" y="65499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Freeform 8"/>
          <p:cNvSpPr/>
          <p:nvPr userDrawn="1"/>
        </p:nvSpPr>
        <p:spPr>
          <a:xfrm rot="19578799" flipH="1">
            <a:off x="8195432" y="2893859"/>
            <a:ext cx="1095276" cy="210291"/>
          </a:xfrm>
          <a:custGeom>
            <a:avLst/>
            <a:gdLst/>
            <a:ahLst/>
            <a:cxnLst/>
            <a:rect l="l" t="t" r="r" b="b"/>
            <a:pathLst>
              <a:path w="1095276" h="210291">
                <a:moveTo>
                  <a:pt x="0" y="6434"/>
                </a:moveTo>
                <a:lnTo>
                  <a:pt x="135887" y="210291"/>
                </a:lnTo>
                <a:cubicBezTo>
                  <a:pt x="555246" y="122749"/>
                  <a:pt x="888484" y="81529"/>
                  <a:pt x="1095276" y="110526"/>
                </a:cubicBezTo>
                <a:cubicBezTo>
                  <a:pt x="666824" y="-8761"/>
                  <a:pt x="352063" y="-7573"/>
                  <a:pt x="0" y="643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Freeform 9"/>
          <p:cNvSpPr/>
          <p:nvPr userDrawn="1"/>
        </p:nvSpPr>
        <p:spPr>
          <a:xfrm rot="17744700" flipH="1">
            <a:off x="8337482" y="2749209"/>
            <a:ext cx="827233" cy="594638"/>
          </a:xfrm>
          <a:custGeom>
            <a:avLst/>
            <a:gdLst/>
            <a:ahLst/>
            <a:cxnLst/>
            <a:rect l="l" t="t" r="r" b="b"/>
            <a:pathLst>
              <a:path w="827233" h="594638">
                <a:moveTo>
                  <a:pt x="0" y="534059"/>
                </a:moveTo>
                <a:lnTo>
                  <a:pt x="125622" y="594638"/>
                </a:lnTo>
                <a:cubicBezTo>
                  <a:pt x="330882" y="371093"/>
                  <a:pt x="555375" y="166342"/>
                  <a:pt x="827233" y="0"/>
                </a:cubicBezTo>
                <a:cubicBezTo>
                  <a:pt x="542768" y="125640"/>
                  <a:pt x="270619" y="314392"/>
                  <a:pt x="0" y="534059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7" name="Title 1"/>
          <p:cNvSpPr>
            <a:spLocks noGrp="1"/>
          </p:cNvSpPr>
          <p:nvPr>
            <p:ph type="title"/>
          </p:nvPr>
        </p:nvSpPr>
        <p:spPr>
          <a:xfrm>
            <a:off x="457200" y="1455743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8" name="Subtitle 2"/>
          <p:cNvSpPr>
            <a:spLocks noGrp="1"/>
          </p:cNvSpPr>
          <p:nvPr>
            <p:ph type="subTitle" idx="1"/>
          </p:nvPr>
        </p:nvSpPr>
        <p:spPr>
          <a:xfrm>
            <a:off x="1439652" y="2673476"/>
            <a:ext cx="6400800" cy="874757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054262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5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accent1"/>
              </a:buClr>
              <a:defRPr/>
            </a:lvl1pPr>
            <a:lvl2pPr marL="742950" indent="-285750">
              <a:buClr>
                <a:schemeClr val="accent3"/>
              </a:buClr>
              <a:buSzPct val="80000"/>
              <a:buFont typeface="Wingdings" panose="05000000000000000000" pitchFamily="2" charset="2"/>
              <a:buChar char="§"/>
              <a:defRPr/>
            </a:lvl2pPr>
            <a:lvl3pPr marL="1143000" indent="-228600">
              <a:buClr>
                <a:schemeClr val="accent5"/>
              </a:buClr>
              <a:buSzPct val="80000"/>
              <a:buFont typeface="Courier New" panose="02070309020205020404" pitchFamily="49" charset="0"/>
              <a:buChar char="o"/>
              <a:defRPr/>
            </a:lvl3pPr>
            <a:lvl4pPr marL="1600200" indent="-228600">
              <a:buClr>
                <a:schemeClr val="accent3"/>
              </a:buClr>
              <a:buSzPct val="90000"/>
              <a:buFont typeface="Arial" panose="020B0604020202020204" pitchFamily="34" charset="0"/>
              <a:buChar char="•"/>
              <a:defRPr/>
            </a:lvl4pPr>
            <a:lvl5pPr marL="2057400" indent="-228600">
              <a:buClr>
                <a:schemeClr val="accent1"/>
              </a:buClr>
              <a:buSzPct val="80000"/>
              <a:buFont typeface="Courier New" panose="02070309020205020404" pitchFamily="49" charset="0"/>
              <a:buChar char="o"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grpSp>
        <p:nvGrpSpPr>
          <p:cNvPr id="19" name="Group 18"/>
          <p:cNvGrpSpPr/>
          <p:nvPr userDrawn="1"/>
        </p:nvGrpSpPr>
        <p:grpSpPr>
          <a:xfrm>
            <a:off x="6414938" y="4651200"/>
            <a:ext cx="3315009" cy="2319397"/>
            <a:chOff x="6414938" y="4651200"/>
            <a:chExt cx="3315009" cy="2319397"/>
          </a:xfrm>
        </p:grpSpPr>
        <p:sp>
          <p:nvSpPr>
            <p:cNvPr id="8" name="Freeform 7"/>
            <p:cNvSpPr/>
            <p:nvPr userDrawn="1"/>
          </p:nvSpPr>
          <p:spPr>
            <a:xfrm rot="20905490">
              <a:off x="6414938" y="5991356"/>
              <a:ext cx="2190503" cy="914521"/>
            </a:xfrm>
            <a:custGeom>
              <a:avLst/>
              <a:gdLst/>
              <a:ahLst/>
              <a:cxnLst/>
              <a:rect l="l" t="t" r="r" b="b"/>
              <a:pathLst>
                <a:path w="2190503" h="914521">
                  <a:moveTo>
                    <a:pt x="2190467" y="0"/>
                  </a:moveTo>
                  <a:cubicBezTo>
                    <a:pt x="2196810" y="217071"/>
                    <a:pt x="1376465" y="637786"/>
                    <a:pt x="429915" y="914521"/>
                  </a:cubicBezTo>
                  <a:lnTo>
                    <a:pt x="0" y="826467"/>
                  </a:lnTo>
                  <a:cubicBezTo>
                    <a:pt x="1021823" y="665820"/>
                    <a:pt x="1809245" y="185902"/>
                    <a:pt x="219046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Freeform 8"/>
            <p:cNvSpPr/>
            <p:nvPr userDrawn="1"/>
          </p:nvSpPr>
          <p:spPr>
            <a:xfrm rot="20298777">
              <a:off x="6764496" y="4902970"/>
              <a:ext cx="2965451" cy="1750533"/>
            </a:xfrm>
            <a:custGeom>
              <a:avLst/>
              <a:gdLst/>
              <a:ahLst/>
              <a:cxnLst/>
              <a:rect l="l" t="t" r="r" b="b"/>
              <a:pathLst>
                <a:path w="2965451" h="1750533">
                  <a:moveTo>
                    <a:pt x="2965451" y="0"/>
                  </a:moveTo>
                  <a:lnTo>
                    <a:pt x="2823745" y="794577"/>
                  </a:lnTo>
                  <a:cubicBezTo>
                    <a:pt x="2359657" y="856801"/>
                    <a:pt x="1869845" y="920443"/>
                    <a:pt x="1597360" y="1042431"/>
                  </a:cubicBezTo>
                  <a:cubicBezTo>
                    <a:pt x="1261785" y="1192662"/>
                    <a:pt x="863365" y="1516805"/>
                    <a:pt x="296015" y="1750533"/>
                  </a:cubicBezTo>
                  <a:lnTo>
                    <a:pt x="0" y="1632811"/>
                  </a:lnTo>
                  <a:cubicBezTo>
                    <a:pt x="577483" y="1481459"/>
                    <a:pt x="1052862" y="1181567"/>
                    <a:pt x="1589228" y="1014525"/>
                  </a:cubicBezTo>
                  <a:cubicBezTo>
                    <a:pt x="2091265" y="789392"/>
                    <a:pt x="2580817" y="310636"/>
                    <a:pt x="2965451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Freeform 9"/>
            <p:cNvSpPr/>
            <p:nvPr userDrawn="1"/>
          </p:nvSpPr>
          <p:spPr>
            <a:xfrm rot="20905490">
              <a:off x="7384079" y="6066246"/>
              <a:ext cx="1177167" cy="904351"/>
            </a:xfrm>
            <a:custGeom>
              <a:avLst/>
              <a:gdLst/>
              <a:ahLst/>
              <a:cxnLst/>
              <a:rect l="l" t="t" r="r" b="b"/>
              <a:pathLst>
                <a:path w="1177167" h="904351">
                  <a:moveTo>
                    <a:pt x="1177167" y="0"/>
                  </a:moveTo>
                  <a:cubicBezTo>
                    <a:pt x="791521" y="235966"/>
                    <a:pt x="520436" y="564831"/>
                    <a:pt x="246296" y="904351"/>
                  </a:cubicBezTo>
                  <a:lnTo>
                    <a:pt x="0" y="853905"/>
                  </a:lnTo>
                  <a:cubicBezTo>
                    <a:pt x="397439" y="511280"/>
                    <a:pt x="772308" y="178812"/>
                    <a:pt x="117716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1" name="Freeform 10"/>
            <p:cNvSpPr/>
            <p:nvPr userDrawn="1"/>
          </p:nvSpPr>
          <p:spPr>
            <a:xfrm rot="19682410">
              <a:off x="7786518" y="6135192"/>
              <a:ext cx="907383" cy="708429"/>
            </a:xfrm>
            <a:custGeom>
              <a:avLst/>
              <a:gdLst/>
              <a:ahLst/>
              <a:cxnLst/>
              <a:rect l="l" t="t" r="r" b="b"/>
              <a:pathLst>
                <a:path w="907383" h="708429">
                  <a:moveTo>
                    <a:pt x="907383" y="0"/>
                  </a:moveTo>
                  <a:cubicBezTo>
                    <a:pt x="596722" y="190085"/>
                    <a:pt x="360404" y="440454"/>
                    <a:pt x="137320" y="708429"/>
                  </a:cubicBezTo>
                  <a:lnTo>
                    <a:pt x="0" y="622756"/>
                  </a:lnTo>
                  <a:cubicBezTo>
                    <a:pt x="300494" y="367397"/>
                    <a:pt x="595012" y="137963"/>
                    <a:pt x="90738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2" name="Freeform 11"/>
            <p:cNvSpPr/>
            <p:nvPr userDrawn="1"/>
          </p:nvSpPr>
          <p:spPr>
            <a:xfrm rot="16100057" flipH="1">
              <a:off x="8286871" y="4780364"/>
              <a:ext cx="1256067" cy="997739"/>
            </a:xfrm>
            <a:custGeom>
              <a:avLst/>
              <a:gdLst/>
              <a:ahLst/>
              <a:cxnLst/>
              <a:rect l="l" t="t" r="r" b="b"/>
              <a:pathLst>
                <a:path w="1119358" h="889146">
                  <a:moveTo>
                    <a:pt x="0" y="845980"/>
                  </a:moveTo>
                  <a:lnTo>
                    <a:pt x="247090" y="889146"/>
                  </a:lnTo>
                  <a:cubicBezTo>
                    <a:pt x="504563" y="556678"/>
                    <a:pt x="747651" y="227438"/>
                    <a:pt x="1119358" y="0"/>
                  </a:cubicBezTo>
                  <a:cubicBezTo>
                    <a:pt x="728831" y="172483"/>
                    <a:pt x="378864" y="510386"/>
                    <a:pt x="0" y="84598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3" name="Freeform 12"/>
            <p:cNvSpPr/>
            <p:nvPr userDrawn="1"/>
          </p:nvSpPr>
          <p:spPr>
            <a:xfrm rot="18884289" flipH="1">
              <a:off x="8217724" y="5293558"/>
              <a:ext cx="1475425" cy="289501"/>
            </a:xfrm>
            <a:custGeom>
              <a:avLst/>
              <a:gdLst/>
              <a:ahLst/>
              <a:cxnLst/>
              <a:rect l="l" t="t" r="r" b="b"/>
              <a:pathLst>
                <a:path w="1314842" h="257992">
                  <a:moveTo>
                    <a:pt x="0" y="16791"/>
                  </a:moveTo>
                  <a:lnTo>
                    <a:pt x="160781" y="257992"/>
                  </a:lnTo>
                  <a:cubicBezTo>
                    <a:pt x="680210" y="127745"/>
                    <a:pt x="1094414" y="51049"/>
                    <a:pt x="1314842" y="81958"/>
                  </a:cubicBezTo>
                  <a:cubicBezTo>
                    <a:pt x="813305" y="-57676"/>
                    <a:pt x="521883" y="25339"/>
                    <a:pt x="0" y="1679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Freeform 13"/>
            <p:cNvSpPr/>
            <p:nvPr userDrawn="1"/>
          </p:nvSpPr>
          <p:spPr>
            <a:xfrm rot="17050190" flipH="1">
              <a:off x="8416815" y="5051732"/>
              <a:ext cx="1090244" cy="870242"/>
            </a:xfrm>
            <a:custGeom>
              <a:avLst/>
              <a:gdLst/>
              <a:ahLst/>
              <a:cxnLst/>
              <a:rect l="l" t="t" r="r" b="b"/>
              <a:pathLst>
                <a:path w="971583" h="775526">
                  <a:moveTo>
                    <a:pt x="0" y="695053"/>
                  </a:moveTo>
                  <a:lnTo>
                    <a:pt x="166874" y="775526"/>
                  </a:lnTo>
                  <a:cubicBezTo>
                    <a:pt x="402692" y="483739"/>
                    <a:pt x="639466" y="203213"/>
                    <a:pt x="971583" y="0"/>
                  </a:cubicBezTo>
                  <a:cubicBezTo>
                    <a:pt x="637029" y="147762"/>
                    <a:pt x="325454" y="413261"/>
                    <a:pt x="0" y="69505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20" name="Slide Number Placeholder 5"/>
          <p:cNvSpPr txBox="1">
            <a:spLocks/>
          </p:cNvSpPr>
          <p:nvPr userDrawn="1"/>
        </p:nvSpPr>
        <p:spPr>
          <a:xfrm>
            <a:off x="7010400" y="6381328"/>
            <a:ext cx="2026096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300C3894-09AD-47E8-8542-9429EAE653EB}" type="slidenum">
              <a:rPr lang="en-GB" smtClean="0"/>
              <a:pPr algn="r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364908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7" name="Group 6"/>
          <p:cNvGrpSpPr/>
          <p:nvPr userDrawn="1"/>
        </p:nvGrpSpPr>
        <p:grpSpPr>
          <a:xfrm>
            <a:off x="6414938" y="4651200"/>
            <a:ext cx="3315009" cy="2319397"/>
            <a:chOff x="6414938" y="4651200"/>
            <a:chExt cx="3315009" cy="2319397"/>
          </a:xfrm>
        </p:grpSpPr>
        <p:sp>
          <p:nvSpPr>
            <p:cNvPr id="8" name="Freeform 7"/>
            <p:cNvSpPr/>
            <p:nvPr userDrawn="1"/>
          </p:nvSpPr>
          <p:spPr>
            <a:xfrm rot="20905490">
              <a:off x="6414938" y="5991356"/>
              <a:ext cx="2190503" cy="914521"/>
            </a:xfrm>
            <a:custGeom>
              <a:avLst/>
              <a:gdLst/>
              <a:ahLst/>
              <a:cxnLst/>
              <a:rect l="l" t="t" r="r" b="b"/>
              <a:pathLst>
                <a:path w="2190503" h="914521">
                  <a:moveTo>
                    <a:pt x="2190467" y="0"/>
                  </a:moveTo>
                  <a:cubicBezTo>
                    <a:pt x="2196810" y="217071"/>
                    <a:pt x="1376465" y="637786"/>
                    <a:pt x="429915" y="914521"/>
                  </a:cubicBezTo>
                  <a:lnTo>
                    <a:pt x="0" y="826467"/>
                  </a:lnTo>
                  <a:cubicBezTo>
                    <a:pt x="1021823" y="665820"/>
                    <a:pt x="1809245" y="185902"/>
                    <a:pt x="219046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Freeform 8"/>
            <p:cNvSpPr/>
            <p:nvPr userDrawn="1"/>
          </p:nvSpPr>
          <p:spPr>
            <a:xfrm rot="20298777">
              <a:off x="6764496" y="4902970"/>
              <a:ext cx="2965451" cy="1750533"/>
            </a:xfrm>
            <a:custGeom>
              <a:avLst/>
              <a:gdLst/>
              <a:ahLst/>
              <a:cxnLst/>
              <a:rect l="l" t="t" r="r" b="b"/>
              <a:pathLst>
                <a:path w="2965451" h="1750533">
                  <a:moveTo>
                    <a:pt x="2965451" y="0"/>
                  </a:moveTo>
                  <a:lnTo>
                    <a:pt x="2823745" y="794577"/>
                  </a:lnTo>
                  <a:cubicBezTo>
                    <a:pt x="2359657" y="856801"/>
                    <a:pt x="1869845" y="920443"/>
                    <a:pt x="1597360" y="1042431"/>
                  </a:cubicBezTo>
                  <a:cubicBezTo>
                    <a:pt x="1261785" y="1192662"/>
                    <a:pt x="863365" y="1516805"/>
                    <a:pt x="296015" y="1750533"/>
                  </a:cubicBezTo>
                  <a:lnTo>
                    <a:pt x="0" y="1632811"/>
                  </a:lnTo>
                  <a:cubicBezTo>
                    <a:pt x="577483" y="1481459"/>
                    <a:pt x="1052862" y="1181567"/>
                    <a:pt x="1589228" y="1014525"/>
                  </a:cubicBezTo>
                  <a:cubicBezTo>
                    <a:pt x="2091265" y="789392"/>
                    <a:pt x="2580817" y="310636"/>
                    <a:pt x="2965451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Freeform 9"/>
            <p:cNvSpPr/>
            <p:nvPr userDrawn="1"/>
          </p:nvSpPr>
          <p:spPr>
            <a:xfrm rot="20905490">
              <a:off x="7384079" y="6066246"/>
              <a:ext cx="1177167" cy="904351"/>
            </a:xfrm>
            <a:custGeom>
              <a:avLst/>
              <a:gdLst/>
              <a:ahLst/>
              <a:cxnLst/>
              <a:rect l="l" t="t" r="r" b="b"/>
              <a:pathLst>
                <a:path w="1177167" h="904351">
                  <a:moveTo>
                    <a:pt x="1177167" y="0"/>
                  </a:moveTo>
                  <a:cubicBezTo>
                    <a:pt x="791521" y="235966"/>
                    <a:pt x="520436" y="564831"/>
                    <a:pt x="246296" y="904351"/>
                  </a:cubicBezTo>
                  <a:lnTo>
                    <a:pt x="0" y="853905"/>
                  </a:lnTo>
                  <a:cubicBezTo>
                    <a:pt x="397439" y="511280"/>
                    <a:pt x="772308" y="178812"/>
                    <a:pt x="117716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1" name="Freeform 10"/>
            <p:cNvSpPr/>
            <p:nvPr userDrawn="1"/>
          </p:nvSpPr>
          <p:spPr>
            <a:xfrm rot="19682410">
              <a:off x="7786518" y="6135192"/>
              <a:ext cx="907383" cy="708429"/>
            </a:xfrm>
            <a:custGeom>
              <a:avLst/>
              <a:gdLst/>
              <a:ahLst/>
              <a:cxnLst/>
              <a:rect l="l" t="t" r="r" b="b"/>
              <a:pathLst>
                <a:path w="907383" h="708429">
                  <a:moveTo>
                    <a:pt x="907383" y="0"/>
                  </a:moveTo>
                  <a:cubicBezTo>
                    <a:pt x="596722" y="190085"/>
                    <a:pt x="360404" y="440454"/>
                    <a:pt x="137320" y="708429"/>
                  </a:cubicBezTo>
                  <a:lnTo>
                    <a:pt x="0" y="622756"/>
                  </a:lnTo>
                  <a:cubicBezTo>
                    <a:pt x="300494" y="367397"/>
                    <a:pt x="595012" y="137963"/>
                    <a:pt x="90738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2" name="Freeform 11"/>
            <p:cNvSpPr/>
            <p:nvPr userDrawn="1"/>
          </p:nvSpPr>
          <p:spPr>
            <a:xfrm rot="16100057" flipH="1">
              <a:off x="8286871" y="4780364"/>
              <a:ext cx="1256067" cy="997739"/>
            </a:xfrm>
            <a:custGeom>
              <a:avLst/>
              <a:gdLst/>
              <a:ahLst/>
              <a:cxnLst/>
              <a:rect l="l" t="t" r="r" b="b"/>
              <a:pathLst>
                <a:path w="1119358" h="889146">
                  <a:moveTo>
                    <a:pt x="0" y="845980"/>
                  </a:moveTo>
                  <a:lnTo>
                    <a:pt x="247090" y="889146"/>
                  </a:lnTo>
                  <a:cubicBezTo>
                    <a:pt x="504563" y="556678"/>
                    <a:pt x="747651" y="227438"/>
                    <a:pt x="1119358" y="0"/>
                  </a:cubicBezTo>
                  <a:cubicBezTo>
                    <a:pt x="728831" y="172483"/>
                    <a:pt x="378864" y="510386"/>
                    <a:pt x="0" y="84598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3" name="Freeform 12"/>
            <p:cNvSpPr/>
            <p:nvPr userDrawn="1"/>
          </p:nvSpPr>
          <p:spPr>
            <a:xfrm rot="18884289" flipH="1">
              <a:off x="8217724" y="5293558"/>
              <a:ext cx="1475425" cy="289501"/>
            </a:xfrm>
            <a:custGeom>
              <a:avLst/>
              <a:gdLst/>
              <a:ahLst/>
              <a:cxnLst/>
              <a:rect l="l" t="t" r="r" b="b"/>
              <a:pathLst>
                <a:path w="1314842" h="257992">
                  <a:moveTo>
                    <a:pt x="0" y="16791"/>
                  </a:moveTo>
                  <a:lnTo>
                    <a:pt x="160781" y="257992"/>
                  </a:lnTo>
                  <a:cubicBezTo>
                    <a:pt x="680210" y="127745"/>
                    <a:pt x="1094414" y="51049"/>
                    <a:pt x="1314842" y="81958"/>
                  </a:cubicBezTo>
                  <a:cubicBezTo>
                    <a:pt x="813305" y="-57676"/>
                    <a:pt x="521883" y="25339"/>
                    <a:pt x="0" y="1679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Freeform 13"/>
            <p:cNvSpPr/>
            <p:nvPr userDrawn="1"/>
          </p:nvSpPr>
          <p:spPr>
            <a:xfrm rot="17050190" flipH="1">
              <a:off x="8416815" y="5051732"/>
              <a:ext cx="1090244" cy="870242"/>
            </a:xfrm>
            <a:custGeom>
              <a:avLst/>
              <a:gdLst/>
              <a:ahLst/>
              <a:cxnLst/>
              <a:rect l="l" t="t" r="r" b="b"/>
              <a:pathLst>
                <a:path w="971583" h="775526">
                  <a:moveTo>
                    <a:pt x="0" y="695053"/>
                  </a:moveTo>
                  <a:lnTo>
                    <a:pt x="166874" y="775526"/>
                  </a:lnTo>
                  <a:cubicBezTo>
                    <a:pt x="402692" y="483739"/>
                    <a:pt x="639466" y="203213"/>
                    <a:pt x="971583" y="0"/>
                  </a:cubicBezTo>
                  <a:cubicBezTo>
                    <a:pt x="637029" y="147762"/>
                    <a:pt x="325454" y="413261"/>
                    <a:pt x="0" y="69505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15" name="Slide Number Placeholder 5"/>
          <p:cNvSpPr txBox="1">
            <a:spLocks/>
          </p:cNvSpPr>
          <p:nvPr userDrawn="1"/>
        </p:nvSpPr>
        <p:spPr>
          <a:xfrm>
            <a:off x="7010400" y="6381328"/>
            <a:ext cx="2026096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300C3894-09AD-47E8-8542-9429EAE653EB}" type="slidenum">
              <a:rPr lang="en-GB" smtClean="0"/>
              <a:pPr algn="r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592332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6414938" y="4651200"/>
            <a:ext cx="3315009" cy="2319397"/>
            <a:chOff x="6414938" y="4651200"/>
            <a:chExt cx="3315009" cy="2319397"/>
          </a:xfrm>
        </p:grpSpPr>
        <p:sp>
          <p:nvSpPr>
            <p:cNvPr id="9" name="Freeform 8"/>
            <p:cNvSpPr/>
            <p:nvPr userDrawn="1"/>
          </p:nvSpPr>
          <p:spPr>
            <a:xfrm rot="20905490">
              <a:off x="6414938" y="5991356"/>
              <a:ext cx="2190503" cy="914521"/>
            </a:xfrm>
            <a:custGeom>
              <a:avLst/>
              <a:gdLst/>
              <a:ahLst/>
              <a:cxnLst/>
              <a:rect l="l" t="t" r="r" b="b"/>
              <a:pathLst>
                <a:path w="2190503" h="914521">
                  <a:moveTo>
                    <a:pt x="2190467" y="0"/>
                  </a:moveTo>
                  <a:cubicBezTo>
                    <a:pt x="2196810" y="217071"/>
                    <a:pt x="1376465" y="637786"/>
                    <a:pt x="429915" y="914521"/>
                  </a:cubicBezTo>
                  <a:lnTo>
                    <a:pt x="0" y="826467"/>
                  </a:lnTo>
                  <a:cubicBezTo>
                    <a:pt x="1021823" y="665820"/>
                    <a:pt x="1809245" y="185902"/>
                    <a:pt x="219046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Freeform 9"/>
            <p:cNvSpPr/>
            <p:nvPr userDrawn="1"/>
          </p:nvSpPr>
          <p:spPr>
            <a:xfrm rot="20298777">
              <a:off x="6764496" y="4902970"/>
              <a:ext cx="2965451" cy="1750533"/>
            </a:xfrm>
            <a:custGeom>
              <a:avLst/>
              <a:gdLst/>
              <a:ahLst/>
              <a:cxnLst/>
              <a:rect l="l" t="t" r="r" b="b"/>
              <a:pathLst>
                <a:path w="2965451" h="1750533">
                  <a:moveTo>
                    <a:pt x="2965451" y="0"/>
                  </a:moveTo>
                  <a:lnTo>
                    <a:pt x="2823745" y="794577"/>
                  </a:lnTo>
                  <a:cubicBezTo>
                    <a:pt x="2359657" y="856801"/>
                    <a:pt x="1869845" y="920443"/>
                    <a:pt x="1597360" y="1042431"/>
                  </a:cubicBezTo>
                  <a:cubicBezTo>
                    <a:pt x="1261785" y="1192662"/>
                    <a:pt x="863365" y="1516805"/>
                    <a:pt x="296015" y="1750533"/>
                  </a:cubicBezTo>
                  <a:lnTo>
                    <a:pt x="0" y="1632811"/>
                  </a:lnTo>
                  <a:cubicBezTo>
                    <a:pt x="577483" y="1481459"/>
                    <a:pt x="1052862" y="1181567"/>
                    <a:pt x="1589228" y="1014525"/>
                  </a:cubicBezTo>
                  <a:cubicBezTo>
                    <a:pt x="2091265" y="789392"/>
                    <a:pt x="2580817" y="310636"/>
                    <a:pt x="2965451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Freeform 10"/>
            <p:cNvSpPr/>
            <p:nvPr userDrawn="1"/>
          </p:nvSpPr>
          <p:spPr>
            <a:xfrm rot="20905490">
              <a:off x="7384079" y="6066246"/>
              <a:ext cx="1177167" cy="904351"/>
            </a:xfrm>
            <a:custGeom>
              <a:avLst/>
              <a:gdLst/>
              <a:ahLst/>
              <a:cxnLst/>
              <a:rect l="l" t="t" r="r" b="b"/>
              <a:pathLst>
                <a:path w="1177167" h="904351">
                  <a:moveTo>
                    <a:pt x="1177167" y="0"/>
                  </a:moveTo>
                  <a:cubicBezTo>
                    <a:pt x="791521" y="235966"/>
                    <a:pt x="520436" y="564831"/>
                    <a:pt x="246296" y="904351"/>
                  </a:cubicBezTo>
                  <a:lnTo>
                    <a:pt x="0" y="853905"/>
                  </a:lnTo>
                  <a:cubicBezTo>
                    <a:pt x="397439" y="511280"/>
                    <a:pt x="772308" y="178812"/>
                    <a:pt x="117716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2" name="Freeform 11"/>
            <p:cNvSpPr/>
            <p:nvPr userDrawn="1"/>
          </p:nvSpPr>
          <p:spPr>
            <a:xfrm rot="19682410">
              <a:off x="7786518" y="6135192"/>
              <a:ext cx="907383" cy="708429"/>
            </a:xfrm>
            <a:custGeom>
              <a:avLst/>
              <a:gdLst/>
              <a:ahLst/>
              <a:cxnLst/>
              <a:rect l="l" t="t" r="r" b="b"/>
              <a:pathLst>
                <a:path w="907383" h="708429">
                  <a:moveTo>
                    <a:pt x="907383" y="0"/>
                  </a:moveTo>
                  <a:cubicBezTo>
                    <a:pt x="596722" y="190085"/>
                    <a:pt x="360404" y="440454"/>
                    <a:pt x="137320" y="708429"/>
                  </a:cubicBezTo>
                  <a:lnTo>
                    <a:pt x="0" y="622756"/>
                  </a:lnTo>
                  <a:cubicBezTo>
                    <a:pt x="300494" y="367397"/>
                    <a:pt x="595012" y="137963"/>
                    <a:pt x="90738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3" name="Freeform 12"/>
            <p:cNvSpPr/>
            <p:nvPr userDrawn="1"/>
          </p:nvSpPr>
          <p:spPr>
            <a:xfrm rot="16100057" flipH="1">
              <a:off x="8286871" y="4780364"/>
              <a:ext cx="1256067" cy="997739"/>
            </a:xfrm>
            <a:custGeom>
              <a:avLst/>
              <a:gdLst/>
              <a:ahLst/>
              <a:cxnLst/>
              <a:rect l="l" t="t" r="r" b="b"/>
              <a:pathLst>
                <a:path w="1119358" h="889146">
                  <a:moveTo>
                    <a:pt x="0" y="845980"/>
                  </a:moveTo>
                  <a:lnTo>
                    <a:pt x="247090" y="889146"/>
                  </a:lnTo>
                  <a:cubicBezTo>
                    <a:pt x="504563" y="556678"/>
                    <a:pt x="747651" y="227438"/>
                    <a:pt x="1119358" y="0"/>
                  </a:cubicBezTo>
                  <a:cubicBezTo>
                    <a:pt x="728831" y="172483"/>
                    <a:pt x="378864" y="510386"/>
                    <a:pt x="0" y="84598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4" name="Freeform 13"/>
            <p:cNvSpPr/>
            <p:nvPr userDrawn="1"/>
          </p:nvSpPr>
          <p:spPr>
            <a:xfrm rot="18884289" flipH="1">
              <a:off x="8217724" y="5293558"/>
              <a:ext cx="1475425" cy="289501"/>
            </a:xfrm>
            <a:custGeom>
              <a:avLst/>
              <a:gdLst/>
              <a:ahLst/>
              <a:cxnLst/>
              <a:rect l="l" t="t" r="r" b="b"/>
              <a:pathLst>
                <a:path w="1314842" h="257992">
                  <a:moveTo>
                    <a:pt x="0" y="16791"/>
                  </a:moveTo>
                  <a:lnTo>
                    <a:pt x="160781" y="257992"/>
                  </a:lnTo>
                  <a:cubicBezTo>
                    <a:pt x="680210" y="127745"/>
                    <a:pt x="1094414" y="51049"/>
                    <a:pt x="1314842" y="81958"/>
                  </a:cubicBezTo>
                  <a:cubicBezTo>
                    <a:pt x="813305" y="-57676"/>
                    <a:pt x="521883" y="25339"/>
                    <a:pt x="0" y="1679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Freeform 14"/>
            <p:cNvSpPr/>
            <p:nvPr userDrawn="1"/>
          </p:nvSpPr>
          <p:spPr>
            <a:xfrm rot="17050190" flipH="1">
              <a:off x="8416815" y="5051732"/>
              <a:ext cx="1090244" cy="870242"/>
            </a:xfrm>
            <a:custGeom>
              <a:avLst/>
              <a:gdLst/>
              <a:ahLst/>
              <a:cxnLst/>
              <a:rect l="l" t="t" r="r" b="b"/>
              <a:pathLst>
                <a:path w="971583" h="775526">
                  <a:moveTo>
                    <a:pt x="0" y="695053"/>
                  </a:moveTo>
                  <a:lnTo>
                    <a:pt x="166874" y="775526"/>
                  </a:lnTo>
                  <a:cubicBezTo>
                    <a:pt x="402692" y="483739"/>
                    <a:pt x="639466" y="203213"/>
                    <a:pt x="971583" y="0"/>
                  </a:cubicBezTo>
                  <a:cubicBezTo>
                    <a:pt x="637029" y="147762"/>
                    <a:pt x="325454" y="413261"/>
                    <a:pt x="0" y="69505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16" name="Slide Number Placeholder 5"/>
          <p:cNvSpPr txBox="1">
            <a:spLocks/>
          </p:cNvSpPr>
          <p:nvPr userDrawn="1"/>
        </p:nvSpPr>
        <p:spPr>
          <a:xfrm>
            <a:off x="7010400" y="6381328"/>
            <a:ext cx="2026096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300C3894-09AD-47E8-8542-9429EAE653EB}" type="slidenum">
              <a:rPr lang="en-GB" smtClean="0"/>
              <a:pPr algn="r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243814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grpSp>
        <p:nvGrpSpPr>
          <p:cNvPr id="10" name="Group 9"/>
          <p:cNvGrpSpPr/>
          <p:nvPr userDrawn="1"/>
        </p:nvGrpSpPr>
        <p:grpSpPr>
          <a:xfrm>
            <a:off x="6414938" y="4651200"/>
            <a:ext cx="3315009" cy="2319397"/>
            <a:chOff x="6414938" y="4651200"/>
            <a:chExt cx="3315009" cy="2319397"/>
          </a:xfrm>
        </p:grpSpPr>
        <p:sp>
          <p:nvSpPr>
            <p:cNvPr id="11" name="Freeform 10"/>
            <p:cNvSpPr/>
            <p:nvPr userDrawn="1"/>
          </p:nvSpPr>
          <p:spPr>
            <a:xfrm rot="20905490">
              <a:off x="6414938" y="5991356"/>
              <a:ext cx="2190503" cy="914521"/>
            </a:xfrm>
            <a:custGeom>
              <a:avLst/>
              <a:gdLst/>
              <a:ahLst/>
              <a:cxnLst/>
              <a:rect l="l" t="t" r="r" b="b"/>
              <a:pathLst>
                <a:path w="2190503" h="914521">
                  <a:moveTo>
                    <a:pt x="2190467" y="0"/>
                  </a:moveTo>
                  <a:cubicBezTo>
                    <a:pt x="2196810" y="217071"/>
                    <a:pt x="1376465" y="637786"/>
                    <a:pt x="429915" y="914521"/>
                  </a:cubicBezTo>
                  <a:lnTo>
                    <a:pt x="0" y="826467"/>
                  </a:lnTo>
                  <a:cubicBezTo>
                    <a:pt x="1021823" y="665820"/>
                    <a:pt x="1809245" y="185902"/>
                    <a:pt x="219046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Freeform 11"/>
            <p:cNvSpPr/>
            <p:nvPr userDrawn="1"/>
          </p:nvSpPr>
          <p:spPr>
            <a:xfrm rot="20298777">
              <a:off x="6764496" y="4902970"/>
              <a:ext cx="2965451" cy="1750533"/>
            </a:xfrm>
            <a:custGeom>
              <a:avLst/>
              <a:gdLst/>
              <a:ahLst/>
              <a:cxnLst/>
              <a:rect l="l" t="t" r="r" b="b"/>
              <a:pathLst>
                <a:path w="2965451" h="1750533">
                  <a:moveTo>
                    <a:pt x="2965451" y="0"/>
                  </a:moveTo>
                  <a:lnTo>
                    <a:pt x="2823745" y="794577"/>
                  </a:lnTo>
                  <a:cubicBezTo>
                    <a:pt x="2359657" y="856801"/>
                    <a:pt x="1869845" y="920443"/>
                    <a:pt x="1597360" y="1042431"/>
                  </a:cubicBezTo>
                  <a:cubicBezTo>
                    <a:pt x="1261785" y="1192662"/>
                    <a:pt x="863365" y="1516805"/>
                    <a:pt x="296015" y="1750533"/>
                  </a:cubicBezTo>
                  <a:lnTo>
                    <a:pt x="0" y="1632811"/>
                  </a:lnTo>
                  <a:cubicBezTo>
                    <a:pt x="577483" y="1481459"/>
                    <a:pt x="1052862" y="1181567"/>
                    <a:pt x="1589228" y="1014525"/>
                  </a:cubicBezTo>
                  <a:cubicBezTo>
                    <a:pt x="2091265" y="789392"/>
                    <a:pt x="2580817" y="310636"/>
                    <a:pt x="2965451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Freeform 12"/>
            <p:cNvSpPr/>
            <p:nvPr userDrawn="1"/>
          </p:nvSpPr>
          <p:spPr>
            <a:xfrm rot="20905490">
              <a:off x="7384079" y="6066246"/>
              <a:ext cx="1177167" cy="904351"/>
            </a:xfrm>
            <a:custGeom>
              <a:avLst/>
              <a:gdLst/>
              <a:ahLst/>
              <a:cxnLst/>
              <a:rect l="l" t="t" r="r" b="b"/>
              <a:pathLst>
                <a:path w="1177167" h="904351">
                  <a:moveTo>
                    <a:pt x="1177167" y="0"/>
                  </a:moveTo>
                  <a:cubicBezTo>
                    <a:pt x="791521" y="235966"/>
                    <a:pt x="520436" y="564831"/>
                    <a:pt x="246296" y="904351"/>
                  </a:cubicBezTo>
                  <a:lnTo>
                    <a:pt x="0" y="853905"/>
                  </a:lnTo>
                  <a:cubicBezTo>
                    <a:pt x="397439" y="511280"/>
                    <a:pt x="772308" y="178812"/>
                    <a:pt x="117716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4" name="Freeform 13"/>
            <p:cNvSpPr/>
            <p:nvPr userDrawn="1"/>
          </p:nvSpPr>
          <p:spPr>
            <a:xfrm rot="19682410">
              <a:off x="7786518" y="6135192"/>
              <a:ext cx="907383" cy="708429"/>
            </a:xfrm>
            <a:custGeom>
              <a:avLst/>
              <a:gdLst/>
              <a:ahLst/>
              <a:cxnLst/>
              <a:rect l="l" t="t" r="r" b="b"/>
              <a:pathLst>
                <a:path w="907383" h="708429">
                  <a:moveTo>
                    <a:pt x="907383" y="0"/>
                  </a:moveTo>
                  <a:cubicBezTo>
                    <a:pt x="596722" y="190085"/>
                    <a:pt x="360404" y="440454"/>
                    <a:pt x="137320" y="708429"/>
                  </a:cubicBezTo>
                  <a:lnTo>
                    <a:pt x="0" y="622756"/>
                  </a:lnTo>
                  <a:cubicBezTo>
                    <a:pt x="300494" y="367397"/>
                    <a:pt x="595012" y="137963"/>
                    <a:pt x="90738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5" name="Freeform 14"/>
            <p:cNvSpPr/>
            <p:nvPr userDrawn="1"/>
          </p:nvSpPr>
          <p:spPr>
            <a:xfrm rot="16100057" flipH="1">
              <a:off x="8286871" y="4780364"/>
              <a:ext cx="1256067" cy="997739"/>
            </a:xfrm>
            <a:custGeom>
              <a:avLst/>
              <a:gdLst/>
              <a:ahLst/>
              <a:cxnLst/>
              <a:rect l="l" t="t" r="r" b="b"/>
              <a:pathLst>
                <a:path w="1119358" h="889146">
                  <a:moveTo>
                    <a:pt x="0" y="845980"/>
                  </a:moveTo>
                  <a:lnTo>
                    <a:pt x="247090" y="889146"/>
                  </a:lnTo>
                  <a:cubicBezTo>
                    <a:pt x="504563" y="556678"/>
                    <a:pt x="747651" y="227438"/>
                    <a:pt x="1119358" y="0"/>
                  </a:cubicBezTo>
                  <a:cubicBezTo>
                    <a:pt x="728831" y="172483"/>
                    <a:pt x="378864" y="510386"/>
                    <a:pt x="0" y="84598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6" name="Freeform 15"/>
            <p:cNvSpPr/>
            <p:nvPr userDrawn="1"/>
          </p:nvSpPr>
          <p:spPr>
            <a:xfrm rot="18884289" flipH="1">
              <a:off x="8217724" y="5293558"/>
              <a:ext cx="1475425" cy="289501"/>
            </a:xfrm>
            <a:custGeom>
              <a:avLst/>
              <a:gdLst/>
              <a:ahLst/>
              <a:cxnLst/>
              <a:rect l="l" t="t" r="r" b="b"/>
              <a:pathLst>
                <a:path w="1314842" h="257992">
                  <a:moveTo>
                    <a:pt x="0" y="16791"/>
                  </a:moveTo>
                  <a:lnTo>
                    <a:pt x="160781" y="257992"/>
                  </a:lnTo>
                  <a:cubicBezTo>
                    <a:pt x="680210" y="127745"/>
                    <a:pt x="1094414" y="51049"/>
                    <a:pt x="1314842" y="81958"/>
                  </a:cubicBezTo>
                  <a:cubicBezTo>
                    <a:pt x="813305" y="-57676"/>
                    <a:pt x="521883" y="25339"/>
                    <a:pt x="0" y="1679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Freeform 16"/>
            <p:cNvSpPr/>
            <p:nvPr userDrawn="1"/>
          </p:nvSpPr>
          <p:spPr>
            <a:xfrm rot="17050190" flipH="1">
              <a:off x="8416815" y="5051732"/>
              <a:ext cx="1090244" cy="870242"/>
            </a:xfrm>
            <a:custGeom>
              <a:avLst/>
              <a:gdLst/>
              <a:ahLst/>
              <a:cxnLst/>
              <a:rect l="l" t="t" r="r" b="b"/>
              <a:pathLst>
                <a:path w="971583" h="775526">
                  <a:moveTo>
                    <a:pt x="0" y="695053"/>
                  </a:moveTo>
                  <a:lnTo>
                    <a:pt x="166874" y="775526"/>
                  </a:lnTo>
                  <a:cubicBezTo>
                    <a:pt x="402692" y="483739"/>
                    <a:pt x="639466" y="203213"/>
                    <a:pt x="971583" y="0"/>
                  </a:cubicBezTo>
                  <a:cubicBezTo>
                    <a:pt x="637029" y="147762"/>
                    <a:pt x="325454" y="413261"/>
                    <a:pt x="0" y="69505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18" name="Slide Number Placeholder 5"/>
          <p:cNvSpPr txBox="1">
            <a:spLocks/>
          </p:cNvSpPr>
          <p:nvPr userDrawn="1"/>
        </p:nvSpPr>
        <p:spPr>
          <a:xfrm>
            <a:off x="7010400" y="6381328"/>
            <a:ext cx="2026096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300C3894-09AD-47E8-8542-9429EAE653EB}" type="slidenum">
              <a:rPr lang="en-GB" smtClean="0"/>
              <a:pPr algn="r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835064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grpSp>
        <p:nvGrpSpPr>
          <p:cNvPr id="6" name="Group 5"/>
          <p:cNvGrpSpPr/>
          <p:nvPr userDrawn="1"/>
        </p:nvGrpSpPr>
        <p:grpSpPr>
          <a:xfrm>
            <a:off x="6414938" y="4651200"/>
            <a:ext cx="3315009" cy="2319397"/>
            <a:chOff x="6414938" y="4651200"/>
            <a:chExt cx="3315009" cy="2319397"/>
          </a:xfrm>
        </p:grpSpPr>
        <p:sp>
          <p:nvSpPr>
            <p:cNvPr id="7" name="Freeform 6"/>
            <p:cNvSpPr/>
            <p:nvPr userDrawn="1"/>
          </p:nvSpPr>
          <p:spPr>
            <a:xfrm rot="20905490">
              <a:off x="6414938" y="5991356"/>
              <a:ext cx="2190503" cy="914521"/>
            </a:xfrm>
            <a:custGeom>
              <a:avLst/>
              <a:gdLst/>
              <a:ahLst/>
              <a:cxnLst/>
              <a:rect l="l" t="t" r="r" b="b"/>
              <a:pathLst>
                <a:path w="2190503" h="914521">
                  <a:moveTo>
                    <a:pt x="2190467" y="0"/>
                  </a:moveTo>
                  <a:cubicBezTo>
                    <a:pt x="2196810" y="217071"/>
                    <a:pt x="1376465" y="637786"/>
                    <a:pt x="429915" y="914521"/>
                  </a:cubicBezTo>
                  <a:lnTo>
                    <a:pt x="0" y="826467"/>
                  </a:lnTo>
                  <a:cubicBezTo>
                    <a:pt x="1021823" y="665820"/>
                    <a:pt x="1809245" y="185902"/>
                    <a:pt x="219046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Freeform 7"/>
            <p:cNvSpPr/>
            <p:nvPr userDrawn="1"/>
          </p:nvSpPr>
          <p:spPr>
            <a:xfrm rot="20298777">
              <a:off x="6764496" y="4902970"/>
              <a:ext cx="2965451" cy="1750533"/>
            </a:xfrm>
            <a:custGeom>
              <a:avLst/>
              <a:gdLst/>
              <a:ahLst/>
              <a:cxnLst/>
              <a:rect l="l" t="t" r="r" b="b"/>
              <a:pathLst>
                <a:path w="2965451" h="1750533">
                  <a:moveTo>
                    <a:pt x="2965451" y="0"/>
                  </a:moveTo>
                  <a:lnTo>
                    <a:pt x="2823745" y="794577"/>
                  </a:lnTo>
                  <a:cubicBezTo>
                    <a:pt x="2359657" y="856801"/>
                    <a:pt x="1869845" y="920443"/>
                    <a:pt x="1597360" y="1042431"/>
                  </a:cubicBezTo>
                  <a:cubicBezTo>
                    <a:pt x="1261785" y="1192662"/>
                    <a:pt x="863365" y="1516805"/>
                    <a:pt x="296015" y="1750533"/>
                  </a:cubicBezTo>
                  <a:lnTo>
                    <a:pt x="0" y="1632811"/>
                  </a:lnTo>
                  <a:cubicBezTo>
                    <a:pt x="577483" y="1481459"/>
                    <a:pt x="1052862" y="1181567"/>
                    <a:pt x="1589228" y="1014525"/>
                  </a:cubicBezTo>
                  <a:cubicBezTo>
                    <a:pt x="2091265" y="789392"/>
                    <a:pt x="2580817" y="310636"/>
                    <a:pt x="2965451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Freeform 8"/>
            <p:cNvSpPr/>
            <p:nvPr userDrawn="1"/>
          </p:nvSpPr>
          <p:spPr>
            <a:xfrm rot="20905490">
              <a:off x="7384079" y="6066246"/>
              <a:ext cx="1177167" cy="904351"/>
            </a:xfrm>
            <a:custGeom>
              <a:avLst/>
              <a:gdLst/>
              <a:ahLst/>
              <a:cxnLst/>
              <a:rect l="l" t="t" r="r" b="b"/>
              <a:pathLst>
                <a:path w="1177167" h="904351">
                  <a:moveTo>
                    <a:pt x="1177167" y="0"/>
                  </a:moveTo>
                  <a:cubicBezTo>
                    <a:pt x="791521" y="235966"/>
                    <a:pt x="520436" y="564831"/>
                    <a:pt x="246296" y="904351"/>
                  </a:cubicBezTo>
                  <a:lnTo>
                    <a:pt x="0" y="853905"/>
                  </a:lnTo>
                  <a:cubicBezTo>
                    <a:pt x="397439" y="511280"/>
                    <a:pt x="772308" y="178812"/>
                    <a:pt x="117716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" name="Freeform 9"/>
            <p:cNvSpPr/>
            <p:nvPr userDrawn="1"/>
          </p:nvSpPr>
          <p:spPr>
            <a:xfrm rot="19682410">
              <a:off x="7786518" y="6135192"/>
              <a:ext cx="907383" cy="708429"/>
            </a:xfrm>
            <a:custGeom>
              <a:avLst/>
              <a:gdLst/>
              <a:ahLst/>
              <a:cxnLst/>
              <a:rect l="l" t="t" r="r" b="b"/>
              <a:pathLst>
                <a:path w="907383" h="708429">
                  <a:moveTo>
                    <a:pt x="907383" y="0"/>
                  </a:moveTo>
                  <a:cubicBezTo>
                    <a:pt x="596722" y="190085"/>
                    <a:pt x="360404" y="440454"/>
                    <a:pt x="137320" y="708429"/>
                  </a:cubicBezTo>
                  <a:lnTo>
                    <a:pt x="0" y="622756"/>
                  </a:lnTo>
                  <a:cubicBezTo>
                    <a:pt x="300494" y="367397"/>
                    <a:pt x="595012" y="137963"/>
                    <a:pt x="90738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1" name="Freeform 10"/>
            <p:cNvSpPr/>
            <p:nvPr userDrawn="1"/>
          </p:nvSpPr>
          <p:spPr>
            <a:xfrm rot="16100057" flipH="1">
              <a:off x="8286871" y="4780364"/>
              <a:ext cx="1256067" cy="997739"/>
            </a:xfrm>
            <a:custGeom>
              <a:avLst/>
              <a:gdLst/>
              <a:ahLst/>
              <a:cxnLst/>
              <a:rect l="l" t="t" r="r" b="b"/>
              <a:pathLst>
                <a:path w="1119358" h="889146">
                  <a:moveTo>
                    <a:pt x="0" y="845980"/>
                  </a:moveTo>
                  <a:lnTo>
                    <a:pt x="247090" y="889146"/>
                  </a:lnTo>
                  <a:cubicBezTo>
                    <a:pt x="504563" y="556678"/>
                    <a:pt x="747651" y="227438"/>
                    <a:pt x="1119358" y="0"/>
                  </a:cubicBezTo>
                  <a:cubicBezTo>
                    <a:pt x="728831" y="172483"/>
                    <a:pt x="378864" y="510386"/>
                    <a:pt x="0" y="84598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2" name="Freeform 11"/>
            <p:cNvSpPr/>
            <p:nvPr userDrawn="1"/>
          </p:nvSpPr>
          <p:spPr>
            <a:xfrm rot="18884289" flipH="1">
              <a:off x="8217724" y="5293558"/>
              <a:ext cx="1475425" cy="289501"/>
            </a:xfrm>
            <a:custGeom>
              <a:avLst/>
              <a:gdLst/>
              <a:ahLst/>
              <a:cxnLst/>
              <a:rect l="l" t="t" r="r" b="b"/>
              <a:pathLst>
                <a:path w="1314842" h="257992">
                  <a:moveTo>
                    <a:pt x="0" y="16791"/>
                  </a:moveTo>
                  <a:lnTo>
                    <a:pt x="160781" y="257992"/>
                  </a:lnTo>
                  <a:cubicBezTo>
                    <a:pt x="680210" y="127745"/>
                    <a:pt x="1094414" y="51049"/>
                    <a:pt x="1314842" y="81958"/>
                  </a:cubicBezTo>
                  <a:cubicBezTo>
                    <a:pt x="813305" y="-57676"/>
                    <a:pt x="521883" y="25339"/>
                    <a:pt x="0" y="1679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Freeform 12"/>
            <p:cNvSpPr/>
            <p:nvPr userDrawn="1"/>
          </p:nvSpPr>
          <p:spPr>
            <a:xfrm rot="17050190" flipH="1">
              <a:off x="8416815" y="5051732"/>
              <a:ext cx="1090244" cy="870242"/>
            </a:xfrm>
            <a:custGeom>
              <a:avLst/>
              <a:gdLst/>
              <a:ahLst/>
              <a:cxnLst/>
              <a:rect l="l" t="t" r="r" b="b"/>
              <a:pathLst>
                <a:path w="971583" h="775526">
                  <a:moveTo>
                    <a:pt x="0" y="695053"/>
                  </a:moveTo>
                  <a:lnTo>
                    <a:pt x="166874" y="775526"/>
                  </a:lnTo>
                  <a:cubicBezTo>
                    <a:pt x="402692" y="483739"/>
                    <a:pt x="639466" y="203213"/>
                    <a:pt x="971583" y="0"/>
                  </a:cubicBezTo>
                  <a:cubicBezTo>
                    <a:pt x="637029" y="147762"/>
                    <a:pt x="325454" y="413261"/>
                    <a:pt x="0" y="69505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14" name="Slide Number Placeholder 5"/>
          <p:cNvSpPr txBox="1">
            <a:spLocks/>
          </p:cNvSpPr>
          <p:nvPr userDrawn="1"/>
        </p:nvSpPr>
        <p:spPr>
          <a:xfrm>
            <a:off x="7010400" y="6381328"/>
            <a:ext cx="2026096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300C3894-09AD-47E8-8542-9429EAE653EB}" type="slidenum">
              <a:rPr lang="en-GB" smtClean="0"/>
              <a:pPr algn="r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492772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 userDrawn="1"/>
        </p:nvGrpSpPr>
        <p:grpSpPr>
          <a:xfrm>
            <a:off x="6414938" y="4651200"/>
            <a:ext cx="3315009" cy="2319397"/>
            <a:chOff x="6414938" y="4651200"/>
            <a:chExt cx="3315009" cy="2319397"/>
          </a:xfrm>
        </p:grpSpPr>
        <p:sp>
          <p:nvSpPr>
            <p:cNvPr id="6" name="Freeform 5"/>
            <p:cNvSpPr/>
            <p:nvPr userDrawn="1"/>
          </p:nvSpPr>
          <p:spPr>
            <a:xfrm rot="20905490">
              <a:off x="6414938" y="5991356"/>
              <a:ext cx="2190503" cy="914521"/>
            </a:xfrm>
            <a:custGeom>
              <a:avLst/>
              <a:gdLst/>
              <a:ahLst/>
              <a:cxnLst/>
              <a:rect l="l" t="t" r="r" b="b"/>
              <a:pathLst>
                <a:path w="2190503" h="914521">
                  <a:moveTo>
                    <a:pt x="2190467" y="0"/>
                  </a:moveTo>
                  <a:cubicBezTo>
                    <a:pt x="2196810" y="217071"/>
                    <a:pt x="1376465" y="637786"/>
                    <a:pt x="429915" y="914521"/>
                  </a:cubicBezTo>
                  <a:lnTo>
                    <a:pt x="0" y="826467"/>
                  </a:lnTo>
                  <a:cubicBezTo>
                    <a:pt x="1021823" y="665820"/>
                    <a:pt x="1809245" y="185902"/>
                    <a:pt x="219046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Freeform 6"/>
            <p:cNvSpPr/>
            <p:nvPr userDrawn="1"/>
          </p:nvSpPr>
          <p:spPr>
            <a:xfrm rot="20298777">
              <a:off x="6764496" y="4902970"/>
              <a:ext cx="2965451" cy="1750533"/>
            </a:xfrm>
            <a:custGeom>
              <a:avLst/>
              <a:gdLst/>
              <a:ahLst/>
              <a:cxnLst/>
              <a:rect l="l" t="t" r="r" b="b"/>
              <a:pathLst>
                <a:path w="2965451" h="1750533">
                  <a:moveTo>
                    <a:pt x="2965451" y="0"/>
                  </a:moveTo>
                  <a:lnTo>
                    <a:pt x="2823745" y="794577"/>
                  </a:lnTo>
                  <a:cubicBezTo>
                    <a:pt x="2359657" y="856801"/>
                    <a:pt x="1869845" y="920443"/>
                    <a:pt x="1597360" y="1042431"/>
                  </a:cubicBezTo>
                  <a:cubicBezTo>
                    <a:pt x="1261785" y="1192662"/>
                    <a:pt x="863365" y="1516805"/>
                    <a:pt x="296015" y="1750533"/>
                  </a:cubicBezTo>
                  <a:lnTo>
                    <a:pt x="0" y="1632811"/>
                  </a:lnTo>
                  <a:cubicBezTo>
                    <a:pt x="577483" y="1481459"/>
                    <a:pt x="1052862" y="1181567"/>
                    <a:pt x="1589228" y="1014525"/>
                  </a:cubicBezTo>
                  <a:cubicBezTo>
                    <a:pt x="2091265" y="789392"/>
                    <a:pt x="2580817" y="310636"/>
                    <a:pt x="2965451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Freeform 7"/>
            <p:cNvSpPr/>
            <p:nvPr userDrawn="1"/>
          </p:nvSpPr>
          <p:spPr>
            <a:xfrm rot="20905490">
              <a:off x="7384079" y="6066246"/>
              <a:ext cx="1177167" cy="904351"/>
            </a:xfrm>
            <a:custGeom>
              <a:avLst/>
              <a:gdLst/>
              <a:ahLst/>
              <a:cxnLst/>
              <a:rect l="l" t="t" r="r" b="b"/>
              <a:pathLst>
                <a:path w="1177167" h="904351">
                  <a:moveTo>
                    <a:pt x="1177167" y="0"/>
                  </a:moveTo>
                  <a:cubicBezTo>
                    <a:pt x="791521" y="235966"/>
                    <a:pt x="520436" y="564831"/>
                    <a:pt x="246296" y="904351"/>
                  </a:cubicBezTo>
                  <a:lnTo>
                    <a:pt x="0" y="853905"/>
                  </a:lnTo>
                  <a:cubicBezTo>
                    <a:pt x="397439" y="511280"/>
                    <a:pt x="772308" y="178812"/>
                    <a:pt x="117716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" name="Freeform 8"/>
            <p:cNvSpPr/>
            <p:nvPr userDrawn="1"/>
          </p:nvSpPr>
          <p:spPr>
            <a:xfrm rot="19682410">
              <a:off x="7786518" y="6135192"/>
              <a:ext cx="907383" cy="708429"/>
            </a:xfrm>
            <a:custGeom>
              <a:avLst/>
              <a:gdLst/>
              <a:ahLst/>
              <a:cxnLst/>
              <a:rect l="l" t="t" r="r" b="b"/>
              <a:pathLst>
                <a:path w="907383" h="708429">
                  <a:moveTo>
                    <a:pt x="907383" y="0"/>
                  </a:moveTo>
                  <a:cubicBezTo>
                    <a:pt x="596722" y="190085"/>
                    <a:pt x="360404" y="440454"/>
                    <a:pt x="137320" y="708429"/>
                  </a:cubicBezTo>
                  <a:lnTo>
                    <a:pt x="0" y="622756"/>
                  </a:lnTo>
                  <a:cubicBezTo>
                    <a:pt x="300494" y="367397"/>
                    <a:pt x="595012" y="137963"/>
                    <a:pt x="90738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" name="Freeform 9"/>
            <p:cNvSpPr/>
            <p:nvPr userDrawn="1"/>
          </p:nvSpPr>
          <p:spPr>
            <a:xfrm rot="16100057" flipH="1">
              <a:off x="8286871" y="4780364"/>
              <a:ext cx="1256067" cy="997739"/>
            </a:xfrm>
            <a:custGeom>
              <a:avLst/>
              <a:gdLst/>
              <a:ahLst/>
              <a:cxnLst/>
              <a:rect l="l" t="t" r="r" b="b"/>
              <a:pathLst>
                <a:path w="1119358" h="889146">
                  <a:moveTo>
                    <a:pt x="0" y="845980"/>
                  </a:moveTo>
                  <a:lnTo>
                    <a:pt x="247090" y="889146"/>
                  </a:lnTo>
                  <a:cubicBezTo>
                    <a:pt x="504563" y="556678"/>
                    <a:pt x="747651" y="227438"/>
                    <a:pt x="1119358" y="0"/>
                  </a:cubicBezTo>
                  <a:cubicBezTo>
                    <a:pt x="728831" y="172483"/>
                    <a:pt x="378864" y="510386"/>
                    <a:pt x="0" y="84598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1" name="Freeform 10"/>
            <p:cNvSpPr/>
            <p:nvPr userDrawn="1"/>
          </p:nvSpPr>
          <p:spPr>
            <a:xfrm rot="18884289" flipH="1">
              <a:off x="8217724" y="5293558"/>
              <a:ext cx="1475425" cy="289501"/>
            </a:xfrm>
            <a:custGeom>
              <a:avLst/>
              <a:gdLst/>
              <a:ahLst/>
              <a:cxnLst/>
              <a:rect l="l" t="t" r="r" b="b"/>
              <a:pathLst>
                <a:path w="1314842" h="257992">
                  <a:moveTo>
                    <a:pt x="0" y="16791"/>
                  </a:moveTo>
                  <a:lnTo>
                    <a:pt x="160781" y="257992"/>
                  </a:lnTo>
                  <a:cubicBezTo>
                    <a:pt x="680210" y="127745"/>
                    <a:pt x="1094414" y="51049"/>
                    <a:pt x="1314842" y="81958"/>
                  </a:cubicBezTo>
                  <a:cubicBezTo>
                    <a:pt x="813305" y="-57676"/>
                    <a:pt x="521883" y="25339"/>
                    <a:pt x="0" y="1679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Freeform 11"/>
            <p:cNvSpPr/>
            <p:nvPr userDrawn="1"/>
          </p:nvSpPr>
          <p:spPr>
            <a:xfrm rot="17050190" flipH="1">
              <a:off x="8416815" y="5051732"/>
              <a:ext cx="1090244" cy="870242"/>
            </a:xfrm>
            <a:custGeom>
              <a:avLst/>
              <a:gdLst/>
              <a:ahLst/>
              <a:cxnLst/>
              <a:rect l="l" t="t" r="r" b="b"/>
              <a:pathLst>
                <a:path w="971583" h="775526">
                  <a:moveTo>
                    <a:pt x="0" y="695053"/>
                  </a:moveTo>
                  <a:lnTo>
                    <a:pt x="166874" y="775526"/>
                  </a:lnTo>
                  <a:cubicBezTo>
                    <a:pt x="402692" y="483739"/>
                    <a:pt x="639466" y="203213"/>
                    <a:pt x="971583" y="0"/>
                  </a:cubicBezTo>
                  <a:cubicBezTo>
                    <a:pt x="637029" y="147762"/>
                    <a:pt x="325454" y="413261"/>
                    <a:pt x="0" y="69505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13" name="Slide Number Placeholder 5"/>
          <p:cNvSpPr txBox="1">
            <a:spLocks/>
          </p:cNvSpPr>
          <p:nvPr userDrawn="1"/>
        </p:nvSpPr>
        <p:spPr>
          <a:xfrm>
            <a:off x="7010400" y="6381328"/>
            <a:ext cx="2026096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300C3894-09AD-47E8-8542-9429EAE653EB}" type="slidenum">
              <a:rPr lang="en-GB" smtClean="0"/>
              <a:pPr algn="r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365052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8" name="Group 7"/>
          <p:cNvGrpSpPr/>
          <p:nvPr userDrawn="1"/>
        </p:nvGrpSpPr>
        <p:grpSpPr>
          <a:xfrm>
            <a:off x="6414938" y="4651200"/>
            <a:ext cx="3315009" cy="2319397"/>
            <a:chOff x="6414938" y="4651200"/>
            <a:chExt cx="3315009" cy="2319397"/>
          </a:xfrm>
        </p:grpSpPr>
        <p:sp>
          <p:nvSpPr>
            <p:cNvPr id="9" name="Freeform 8"/>
            <p:cNvSpPr/>
            <p:nvPr userDrawn="1"/>
          </p:nvSpPr>
          <p:spPr>
            <a:xfrm rot="20905490">
              <a:off x="6414938" y="5991356"/>
              <a:ext cx="2190503" cy="914521"/>
            </a:xfrm>
            <a:custGeom>
              <a:avLst/>
              <a:gdLst/>
              <a:ahLst/>
              <a:cxnLst/>
              <a:rect l="l" t="t" r="r" b="b"/>
              <a:pathLst>
                <a:path w="2190503" h="914521">
                  <a:moveTo>
                    <a:pt x="2190467" y="0"/>
                  </a:moveTo>
                  <a:cubicBezTo>
                    <a:pt x="2196810" y="217071"/>
                    <a:pt x="1376465" y="637786"/>
                    <a:pt x="429915" y="914521"/>
                  </a:cubicBezTo>
                  <a:lnTo>
                    <a:pt x="0" y="826467"/>
                  </a:lnTo>
                  <a:cubicBezTo>
                    <a:pt x="1021823" y="665820"/>
                    <a:pt x="1809245" y="185902"/>
                    <a:pt x="219046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Freeform 9"/>
            <p:cNvSpPr/>
            <p:nvPr userDrawn="1"/>
          </p:nvSpPr>
          <p:spPr>
            <a:xfrm rot="20298777">
              <a:off x="6764496" y="4902970"/>
              <a:ext cx="2965451" cy="1750533"/>
            </a:xfrm>
            <a:custGeom>
              <a:avLst/>
              <a:gdLst/>
              <a:ahLst/>
              <a:cxnLst/>
              <a:rect l="l" t="t" r="r" b="b"/>
              <a:pathLst>
                <a:path w="2965451" h="1750533">
                  <a:moveTo>
                    <a:pt x="2965451" y="0"/>
                  </a:moveTo>
                  <a:lnTo>
                    <a:pt x="2823745" y="794577"/>
                  </a:lnTo>
                  <a:cubicBezTo>
                    <a:pt x="2359657" y="856801"/>
                    <a:pt x="1869845" y="920443"/>
                    <a:pt x="1597360" y="1042431"/>
                  </a:cubicBezTo>
                  <a:cubicBezTo>
                    <a:pt x="1261785" y="1192662"/>
                    <a:pt x="863365" y="1516805"/>
                    <a:pt x="296015" y="1750533"/>
                  </a:cubicBezTo>
                  <a:lnTo>
                    <a:pt x="0" y="1632811"/>
                  </a:lnTo>
                  <a:cubicBezTo>
                    <a:pt x="577483" y="1481459"/>
                    <a:pt x="1052862" y="1181567"/>
                    <a:pt x="1589228" y="1014525"/>
                  </a:cubicBezTo>
                  <a:cubicBezTo>
                    <a:pt x="2091265" y="789392"/>
                    <a:pt x="2580817" y="310636"/>
                    <a:pt x="2965451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Freeform 10"/>
            <p:cNvSpPr/>
            <p:nvPr userDrawn="1"/>
          </p:nvSpPr>
          <p:spPr>
            <a:xfrm rot="20905490">
              <a:off x="7384079" y="6066246"/>
              <a:ext cx="1177167" cy="904351"/>
            </a:xfrm>
            <a:custGeom>
              <a:avLst/>
              <a:gdLst/>
              <a:ahLst/>
              <a:cxnLst/>
              <a:rect l="l" t="t" r="r" b="b"/>
              <a:pathLst>
                <a:path w="1177167" h="904351">
                  <a:moveTo>
                    <a:pt x="1177167" y="0"/>
                  </a:moveTo>
                  <a:cubicBezTo>
                    <a:pt x="791521" y="235966"/>
                    <a:pt x="520436" y="564831"/>
                    <a:pt x="246296" y="904351"/>
                  </a:cubicBezTo>
                  <a:lnTo>
                    <a:pt x="0" y="853905"/>
                  </a:lnTo>
                  <a:cubicBezTo>
                    <a:pt x="397439" y="511280"/>
                    <a:pt x="772308" y="178812"/>
                    <a:pt x="117716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2" name="Freeform 11"/>
            <p:cNvSpPr/>
            <p:nvPr userDrawn="1"/>
          </p:nvSpPr>
          <p:spPr>
            <a:xfrm rot="19682410">
              <a:off x="7786518" y="6135192"/>
              <a:ext cx="907383" cy="708429"/>
            </a:xfrm>
            <a:custGeom>
              <a:avLst/>
              <a:gdLst/>
              <a:ahLst/>
              <a:cxnLst/>
              <a:rect l="l" t="t" r="r" b="b"/>
              <a:pathLst>
                <a:path w="907383" h="708429">
                  <a:moveTo>
                    <a:pt x="907383" y="0"/>
                  </a:moveTo>
                  <a:cubicBezTo>
                    <a:pt x="596722" y="190085"/>
                    <a:pt x="360404" y="440454"/>
                    <a:pt x="137320" y="708429"/>
                  </a:cubicBezTo>
                  <a:lnTo>
                    <a:pt x="0" y="622756"/>
                  </a:lnTo>
                  <a:cubicBezTo>
                    <a:pt x="300494" y="367397"/>
                    <a:pt x="595012" y="137963"/>
                    <a:pt x="90738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3" name="Freeform 12"/>
            <p:cNvSpPr/>
            <p:nvPr userDrawn="1"/>
          </p:nvSpPr>
          <p:spPr>
            <a:xfrm rot="16100057" flipH="1">
              <a:off x="8286871" y="4780364"/>
              <a:ext cx="1256067" cy="997739"/>
            </a:xfrm>
            <a:custGeom>
              <a:avLst/>
              <a:gdLst/>
              <a:ahLst/>
              <a:cxnLst/>
              <a:rect l="l" t="t" r="r" b="b"/>
              <a:pathLst>
                <a:path w="1119358" h="889146">
                  <a:moveTo>
                    <a:pt x="0" y="845980"/>
                  </a:moveTo>
                  <a:lnTo>
                    <a:pt x="247090" y="889146"/>
                  </a:lnTo>
                  <a:cubicBezTo>
                    <a:pt x="504563" y="556678"/>
                    <a:pt x="747651" y="227438"/>
                    <a:pt x="1119358" y="0"/>
                  </a:cubicBezTo>
                  <a:cubicBezTo>
                    <a:pt x="728831" y="172483"/>
                    <a:pt x="378864" y="510386"/>
                    <a:pt x="0" y="84598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4" name="Freeform 13"/>
            <p:cNvSpPr/>
            <p:nvPr userDrawn="1"/>
          </p:nvSpPr>
          <p:spPr>
            <a:xfrm rot="18884289" flipH="1">
              <a:off x="8217724" y="5293558"/>
              <a:ext cx="1475425" cy="289501"/>
            </a:xfrm>
            <a:custGeom>
              <a:avLst/>
              <a:gdLst/>
              <a:ahLst/>
              <a:cxnLst/>
              <a:rect l="l" t="t" r="r" b="b"/>
              <a:pathLst>
                <a:path w="1314842" h="257992">
                  <a:moveTo>
                    <a:pt x="0" y="16791"/>
                  </a:moveTo>
                  <a:lnTo>
                    <a:pt x="160781" y="257992"/>
                  </a:lnTo>
                  <a:cubicBezTo>
                    <a:pt x="680210" y="127745"/>
                    <a:pt x="1094414" y="51049"/>
                    <a:pt x="1314842" y="81958"/>
                  </a:cubicBezTo>
                  <a:cubicBezTo>
                    <a:pt x="813305" y="-57676"/>
                    <a:pt x="521883" y="25339"/>
                    <a:pt x="0" y="1679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Freeform 14"/>
            <p:cNvSpPr/>
            <p:nvPr userDrawn="1"/>
          </p:nvSpPr>
          <p:spPr>
            <a:xfrm rot="17050190" flipH="1">
              <a:off x="8416815" y="5051732"/>
              <a:ext cx="1090244" cy="870242"/>
            </a:xfrm>
            <a:custGeom>
              <a:avLst/>
              <a:gdLst/>
              <a:ahLst/>
              <a:cxnLst/>
              <a:rect l="l" t="t" r="r" b="b"/>
              <a:pathLst>
                <a:path w="971583" h="775526">
                  <a:moveTo>
                    <a:pt x="0" y="695053"/>
                  </a:moveTo>
                  <a:lnTo>
                    <a:pt x="166874" y="775526"/>
                  </a:lnTo>
                  <a:cubicBezTo>
                    <a:pt x="402692" y="483739"/>
                    <a:pt x="639466" y="203213"/>
                    <a:pt x="971583" y="0"/>
                  </a:cubicBezTo>
                  <a:cubicBezTo>
                    <a:pt x="637029" y="147762"/>
                    <a:pt x="325454" y="413261"/>
                    <a:pt x="0" y="69505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16" name="Slide Number Placeholder 5"/>
          <p:cNvSpPr txBox="1">
            <a:spLocks/>
          </p:cNvSpPr>
          <p:nvPr userDrawn="1"/>
        </p:nvSpPr>
        <p:spPr>
          <a:xfrm>
            <a:off x="7010400" y="6381328"/>
            <a:ext cx="2026096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300C3894-09AD-47E8-8542-9429EAE653EB}" type="slidenum">
              <a:rPr lang="en-GB" smtClean="0"/>
              <a:pPr algn="r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802917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8" name="Group 7"/>
          <p:cNvGrpSpPr/>
          <p:nvPr userDrawn="1"/>
        </p:nvGrpSpPr>
        <p:grpSpPr>
          <a:xfrm>
            <a:off x="6414938" y="4651200"/>
            <a:ext cx="3315009" cy="2319397"/>
            <a:chOff x="6414938" y="4651200"/>
            <a:chExt cx="3315009" cy="2319397"/>
          </a:xfrm>
        </p:grpSpPr>
        <p:sp>
          <p:nvSpPr>
            <p:cNvPr id="9" name="Freeform 8"/>
            <p:cNvSpPr/>
            <p:nvPr userDrawn="1"/>
          </p:nvSpPr>
          <p:spPr>
            <a:xfrm rot="20905490">
              <a:off x="6414938" y="5991356"/>
              <a:ext cx="2190503" cy="914521"/>
            </a:xfrm>
            <a:custGeom>
              <a:avLst/>
              <a:gdLst/>
              <a:ahLst/>
              <a:cxnLst/>
              <a:rect l="l" t="t" r="r" b="b"/>
              <a:pathLst>
                <a:path w="2190503" h="914521">
                  <a:moveTo>
                    <a:pt x="2190467" y="0"/>
                  </a:moveTo>
                  <a:cubicBezTo>
                    <a:pt x="2196810" y="217071"/>
                    <a:pt x="1376465" y="637786"/>
                    <a:pt x="429915" y="914521"/>
                  </a:cubicBezTo>
                  <a:lnTo>
                    <a:pt x="0" y="826467"/>
                  </a:lnTo>
                  <a:cubicBezTo>
                    <a:pt x="1021823" y="665820"/>
                    <a:pt x="1809245" y="185902"/>
                    <a:pt x="219046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Freeform 9"/>
            <p:cNvSpPr/>
            <p:nvPr userDrawn="1"/>
          </p:nvSpPr>
          <p:spPr>
            <a:xfrm rot="20298777">
              <a:off x="6764496" y="4902970"/>
              <a:ext cx="2965451" cy="1750533"/>
            </a:xfrm>
            <a:custGeom>
              <a:avLst/>
              <a:gdLst/>
              <a:ahLst/>
              <a:cxnLst/>
              <a:rect l="l" t="t" r="r" b="b"/>
              <a:pathLst>
                <a:path w="2965451" h="1750533">
                  <a:moveTo>
                    <a:pt x="2965451" y="0"/>
                  </a:moveTo>
                  <a:lnTo>
                    <a:pt x="2823745" y="794577"/>
                  </a:lnTo>
                  <a:cubicBezTo>
                    <a:pt x="2359657" y="856801"/>
                    <a:pt x="1869845" y="920443"/>
                    <a:pt x="1597360" y="1042431"/>
                  </a:cubicBezTo>
                  <a:cubicBezTo>
                    <a:pt x="1261785" y="1192662"/>
                    <a:pt x="863365" y="1516805"/>
                    <a:pt x="296015" y="1750533"/>
                  </a:cubicBezTo>
                  <a:lnTo>
                    <a:pt x="0" y="1632811"/>
                  </a:lnTo>
                  <a:cubicBezTo>
                    <a:pt x="577483" y="1481459"/>
                    <a:pt x="1052862" y="1181567"/>
                    <a:pt x="1589228" y="1014525"/>
                  </a:cubicBezTo>
                  <a:cubicBezTo>
                    <a:pt x="2091265" y="789392"/>
                    <a:pt x="2580817" y="310636"/>
                    <a:pt x="2965451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Freeform 10"/>
            <p:cNvSpPr/>
            <p:nvPr userDrawn="1"/>
          </p:nvSpPr>
          <p:spPr>
            <a:xfrm rot="20905490">
              <a:off x="7384079" y="6066246"/>
              <a:ext cx="1177167" cy="904351"/>
            </a:xfrm>
            <a:custGeom>
              <a:avLst/>
              <a:gdLst/>
              <a:ahLst/>
              <a:cxnLst/>
              <a:rect l="l" t="t" r="r" b="b"/>
              <a:pathLst>
                <a:path w="1177167" h="904351">
                  <a:moveTo>
                    <a:pt x="1177167" y="0"/>
                  </a:moveTo>
                  <a:cubicBezTo>
                    <a:pt x="791521" y="235966"/>
                    <a:pt x="520436" y="564831"/>
                    <a:pt x="246296" y="904351"/>
                  </a:cubicBezTo>
                  <a:lnTo>
                    <a:pt x="0" y="853905"/>
                  </a:lnTo>
                  <a:cubicBezTo>
                    <a:pt x="397439" y="511280"/>
                    <a:pt x="772308" y="178812"/>
                    <a:pt x="117716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2" name="Freeform 11"/>
            <p:cNvSpPr/>
            <p:nvPr userDrawn="1"/>
          </p:nvSpPr>
          <p:spPr>
            <a:xfrm rot="19682410">
              <a:off x="7786518" y="6135192"/>
              <a:ext cx="907383" cy="708429"/>
            </a:xfrm>
            <a:custGeom>
              <a:avLst/>
              <a:gdLst/>
              <a:ahLst/>
              <a:cxnLst/>
              <a:rect l="l" t="t" r="r" b="b"/>
              <a:pathLst>
                <a:path w="907383" h="708429">
                  <a:moveTo>
                    <a:pt x="907383" y="0"/>
                  </a:moveTo>
                  <a:cubicBezTo>
                    <a:pt x="596722" y="190085"/>
                    <a:pt x="360404" y="440454"/>
                    <a:pt x="137320" y="708429"/>
                  </a:cubicBezTo>
                  <a:lnTo>
                    <a:pt x="0" y="622756"/>
                  </a:lnTo>
                  <a:cubicBezTo>
                    <a:pt x="300494" y="367397"/>
                    <a:pt x="595012" y="137963"/>
                    <a:pt x="90738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3" name="Freeform 12"/>
            <p:cNvSpPr/>
            <p:nvPr userDrawn="1"/>
          </p:nvSpPr>
          <p:spPr>
            <a:xfrm rot="16100057" flipH="1">
              <a:off x="8286871" y="4780364"/>
              <a:ext cx="1256067" cy="997739"/>
            </a:xfrm>
            <a:custGeom>
              <a:avLst/>
              <a:gdLst/>
              <a:ahLst/>
              <a:cxnLst/>
              <a:rect l="l" t="t" r="r" b="b"/>
              <a:pathLst>
                <a:path w="1119358" h="889146">
                  <a:moveTo>
                    <a:pt x="0" y="845980"/>
                  </a:moveTo>
                  <a:lnTo>
                    <a:pt x="247090" y="889146"/>
                  </a:lnTo>
                  <a:cubicBezTo>
                    <a:pt x="504563" y="556678"/>
                    <a:pt x="747651" y="227438"/>
                    <a:pt x="1119358" y="0"/>
                  </a:cubicBezTo>
                  <a:cubicBezTo>
                    <a:pt x="728831" y="172483"/>
                    <a:pt x="378864" y="510386"/>
                    <a:pt x="0" y="84598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4" name="Freeform 13"/>
            <p:cNvSpPr/>
            <p:nvPr userDrawn="1"/>
          </p:nvSpPr>
          <p:spPr>
            <a:xfrm rot="18884289" flipH="1">
              <a:off x="8217724" y="5293558"/>
              <a:ext cx="1475425" cy="289501"/>
            </a:xfrm>
            <a:custGeom>
              <a:avLst/>
              <a:gdLst/>
              <a:ahLst/>
              <a:cxnLst/>
              <a:rect l="l" t="t" r="r" b="b"/>
              <a:pathLst>
                <a:path w="1314842" h="257992">
                  <a:moveTo>
                    <a:pt x="0" y="16791"/>
                  </a:moveTo>
                  <a:lnTo>
                    <a:pt x="160781" y="257992"/>
                  </a:lnTo>
                  <a:cubicBezTo>
                    <a:pt x="680210" y="127745"/>
                    <a:pt x="1094414" y="51049"/>
                    <a:pt x="1314842" y="81958"/>
                  </a:cubicBezTo>
                  <a:cubicBezTo>
                    <a:pt x="813305" y="-57676"/>
                    <a:pt x="521883" y="25339"/>
                    <a:pt x="0" y="1679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Freeform 14"/>
            <p:cNvSpPr/>
            <p:nvPr userDrawn="1"/>
          </p:nvSpPr>
          <p:spPr>
            <a:xfrm rot="17050190" flipH="1">
              <a:off x="8416815" y="5051732"/>
              <a:ext cx="1090244" cy="870242"/>
            </a:xfrm>
            <a:custGeom>
              <a:avLst/>
              <a:gdLst/>
              <a:ahLst/>
              <a:cxnLst/>
              <a:rect l="l" t="t" r="r" b="b"/>
              <a:pathLst>
                <a:path w="971583" h="775526">
                  <a:moveTo>
                    <a:pt x="0" y="695053"/>
                  </a:moveTo>
                  <a:lnTo>
                    <a:pt x="166874" y="775526"/>
                  </a:lnTo>
                  <a:cubicBezTo>
                    <a:pt x="402692" y="483739"/>
                    <a:pt x="639466" y="203213"/>
                    <a:pt x="971583" y="0"/>
                  </a:cubicBezTo>
                  <a:cubicBezTo>
                    <a:pt x="637029" y="147762"/>
                    <a:pt x="325454" y="413261"/>
                    <a:pt x="0" y="69505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16" name="Slide Number Placeholder 5"/>
          <p:cNvSpPr txBox="1">
            <a:spLocks/>
          </p:cNvSpPr>
          <p:nvPr userDrawn="1"/>
        </p:nvSpPr>
        <p:spPr>
          <a:xfrm>
            <a:off x="7010400" y="6381328"/>
            <a:ext cx="2026096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300C3894-09AD-47E8-8542-9429EAE653EB}" type="slidenum">
              <a:rPr lang="en-GB" smtClean="0"/>
              <a:pPr algn="r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072460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1"/>
            <a:ext cx="8229600" cy="383810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6414938" y="4651200"/>
            <a:ext cx="3315009" cy="2319397"/>
            <a:chOff x="6414938" y="4651200"/>
            <a:chExt cx="3315009" cy="2319397"/>
          </a:xfrm>
        </p:grpSpPr>
        <p:sp>
          <p:nvSpPr>
            <p:cNvPr id="8" name="Freeform 7"/>
            <p:cNvSpPr/>
            <p:nvPr userDrawn="1"/>
          </p:nvSpPr>
          <p:spPr>
            <a:xfrm rot="20905490">
              <a:off x="6414938" y="5991356"/>
              <a:ext cx="2190503" cy="914521"/>
            </a:xfrm>
            <a:custGeom>
              <a:avLst/>
              <a:gdLst/>
              <a:ahLst/>
              <a:cxnLst/>
              <a:rect l="l" t="t" r="r" b="b"/>
              <a:pathLst>
                <a:path w="2190503" h="914521">
                  <a:moveTo>
                    <a:pt x="2190467" y="0"/>
                  </a:moveTo>
                  <a:cubicBezTo>
                    <a:pt x="2196810" y="217071"/>
                    <a:pt x="1376465" y="637786"/>
                    <a:pt x="429915" y="914521"/>
                  </a:cubicBezTo>
                  <a:lnTo>
                    <a:pt x="0" y="826467"/>
                  </a:lnTo>
                  <a:cubicBezTo>
                    <a:pt x="1021823" y="665820"/>
                    <a:pt x="1809245" y="185902"/>
                    <a:pt x="219046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Freeform 8"/>
            <p:cNvSpPr/>
            <p:nvPr userDrawn="1"/>
          </p:nvSpPr>
          <p:spPr>
            <a:xfrm rot="20298777">
              <a:off x="6764496" y="4902970"/>
              <a:ext cx="2965451" cy="1750533"/>
            </a:xfrm>
            <a:custGeom>
              <a:avLst/>
              <a:gdLst/>
              <a:ahLst/>
              <a:cxnLst/>
              <a:rect l="l" t="t" r="r" b="b"/>
              <a:pathLst>
                <a:path w="2965451" h="1750533">
                  <a:moveTo>
                    <a:pt x="2965451" y="0"/>
                  </a:moveTo>
                  <a:lnTo>
                    <a:pt x="2823745" y="794577"/>
                  </a:lnTo>
                  <a:cubicBezTo>
                    <a:pt x="2359657" y="856801"/>
                    <a:pt x="1869845" y="920443"/>
                    <a:pt x="1597360" y="1042431"/>
                  </a:cubicBezTo>
                  <a:cubicBezTo>
                    <a:pt x="1261785" y="1192662"/>
                    <a:pt x="863365" y="1516805"/>
                    <a:pt x="296015" y="1750533"/>
                  </a:cubicBezTo>
                  <a:lnTo>
                    <a:pt x="0" y="1632811"/>
                  </a:lnTo>
                  <a:cubicBezTo>
                    <a:pt x="577483" y="1481459"/>
                    <a:pt x="1052862" y="1181567"/>
                    <a:pt x="1589228" y="1014525"/>
                  </a:cubicBezTo>
                  <a:cubicBezTo>
                    <a:pt x="2091265" y="789392"/>
                    <a:pt x="2580817" y="310636"/>
                    <a:pt x="2965451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Freeform 9"/>
            <p:cNvSpPr/>
            <p:nvPr userDrawn="1"/>
          </p:nvSpPr>
          <p:spPr>
            <a:xfrm rot="20905490">
              <a:off x="7384079" y="6066246"/>
              <a:ext cx="1177167" cy="904351"/>
            </a:xfrm>
            <a:custGeom>
              <a:avLst/>
              <a:gdLst/>
              <a:ahLst/>
              <a:cxnLst/>
              <a:rect l="l" t="t" r="r" b="b"/>
              <a:pathLst>
                <a:path w="1177167" h="904351">
                  <a:moveTo>
                    <a:pt x="1177167" y="0"/>
                  </a:moveTo>
                  <a:cubicBezTo>
                    <a:pt x="791521" y="235966"/>
                    <a:pt x="520436" y="564831"/>
                    <a:pt x="246296" y="904351"/>
                  </a:cubicBezTo>
                  <a:lnTo>
                    <a:pt x="0" y="853905"/>
                  </a:lnTo>
                  <a:cubicBezTo>
                    <a:pt x="397439" y="511280"/>
                    <a:pt x="772308" y="178812"/>
                    <a:pt x="117716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1" name="Freeform 10"/>
            <p:cNvSpPr/>
            <p:nvPr userDrawn="1"/>
          </p:nvSpPr>
          <p:spPr>
            <a:xfrm rot="19682410">
              <a:off x="7786518" y="6135192"/>
              <a:ext cx="907383" cy="708429"/>
            </a:xfrm>
            <a:custGeom>
              <a:avLst/>
              <a:gdLst/>
              <a:ahLst/>
              <a:cxnLst/>
              <a:rect l="l" t="t" r="r" b="b"/>
              <a:pathLst>
                <a:path w="907383" h="708429">
                  <a:moveTo>
                    <a:pt x="907383" y="0"/>
                  </a:moveTo>
                  <a:cubicBezTo>
                    <a:pt x="596722" y="190085"/>
                    <a:pt x="360404" y="440454"/>
                    <a:pt x="137320" y="708429"/>
                  </a:cubicBezTo>
                  <a:lnTo>
                    <a:pt x="0" y="622756"/>
                  </a:lnTo>
                  <a:cubicBezTo>
                    <a:pt x="300494" y="367397"/>
                    <a:pt x="595012" y="137963"/>
                    <a:pt x="90738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2" name="Freeform 11"/>
            <p:cNvSpPr/>
            <p:nvPr userDrawn="1"/>
          </p:nvSpPr>
          <p:spPr>
            <a:xfrm rot="16100057" flipH="1">
              <a:off x="8286871" y="4780364"/>
              <a:ext cx="1256067" cy="997739"/>
            </a:xfrm>
            <a:custGeom>
              <a:avLst/>
              <a:gdLst/>
              <a:ahLst/>
              <a:cxnLst/>
              <a:rect l="l" t="t" r="r" b="b"/>
              <a:pathLst>
                <a:path w="1119358" h="889146">
                  <a:moveTo>
                    <a:pt x="0" y="845980"/>
                  </a:moveTo>
                  <a:lnTo>
                    <a:pt x="247090" y="889146"/>
                  </a:lnTo>
                  <a:cubicBezTo>
                    <a:pt x="504563" y="556678"/>
                    <a:pt x="747651" y="227438"/>
                    <a:pt x="1119358" y="0"/>
                  </a:cubicBezTo>
                  <a:cubicBezTo>
                    <a:pt x="728831" y="172483"/>
                    <a:pt x="378864" y="510386"/>
                    <a:pt x="0" y="84598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3" name="Freeform 12"/>
            <p:cNvSpPr/>
            <p:nvPr userDrawn="1"/>
          </p:nvSpPr>
          <p:spPr>
            <a:xfrm rot="18884289" flipH="1">
              <a:off x="8217724" y="5293558"/>
              <a:ext cx="1475425" cy="289501"/>
            </a:xfrm>
            <a:custGeom>
              <a:avLst/>
              <a:gdLst/>
              <a:ahLst/>
              <a:cxnLst/>
              <a:rect l="l" t="t" r="r" b="b"/>
              <a:pathLst>
                <a:path w="1314842" h="257992">
                  <a:moveTo>
                    <a:pt x="0" y="16791"/>
                  </a:moveTo>
                  <a:lnTo>
                    <a:pt x="160781" y="257992"/>
                  </a:lnTo>
                  <a:cubicBezTo>
                    <a:pt x="680210" y="127745"/>
                    <a:pt x="1094414" y="51049"/>
                    <a:pt x="1314842" y="81958"/>
                  </a:cubicBezTo>
                  <a:cubicBezTo>
                    <a:pt x="813305" y="-57676"/>
                    <a:pt x="521883" y="25339"/>
                    <a:pt x="0" y="1679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Freeform 13"/>
            <p:cNvSpPr/>
            <p:nvPr userDrawn="1"/>
          </p:nvSpPr>
          <p:spPr>
            <a:xfrm rot="17050190" flipH="1">
              <a:off x="8416815" y="5051732"/>
              <a:ext cx="1090244" cy="870242"/>
            </a:xfrm>
            <a:custGeom>
              <a:avLst/>
              <a:gdLst/>
              <a:ahLst/>
              <a:cxnLst/>
              <a:rect l="l" t="t" r="r" b="b"/>
              <a:pathLst>
                <a:path w="971583" h="775526">
                  <a:moveTo>
                    <a:pt x="0" y="695053"/>
                  </a:moveTo>
                  <a:lnTo>
                    <a:pt x="166874" y="775526"/>
                  </a:lnTo>
                  <a:cubicBezTo>
                    <a:pt x="402692" y="483739"/>
                    <a:pt x="639466" y="203213"/>
                    <a:pt x="971583" y="0"/>
                  </a:cubicBezTo>
                  <a:cubicBezTo>
                    <a:pt x="637029" y="147762"/>
                    <a:pt x="325454" y="413261"/>
                    <a:pt x="0" y="69505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15" name="Slide Number Placeholder 5"/>
          <p:cNvSpPr txBox="1">
            <a:spLocks/>
          </p:cNvSpPr>
          <p:nvPr userDrawn="1"/>
        </p:nvSpPr>
        <p:spPr>
          <a:xfrm>
            <a:off x="7010400" y="6381328"/>
            <a:ext cx="2026096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300C3894-09AD-47E8-8542-9429EAE653EB}" type="slidenum">
              <a:rPr lang="en-GB" smtClean="0"/>
              <a:pPr algn="r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974949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21221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21221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6414938" y="4651200"/>
            <a:ext cx="3315009" cy="2319397"/>
            <a:chOff x="6414938" y="4651200"/>
            <a:chExt cx="3315009" cy="2319397"/>
          </a:xfrm>
        </p:grpSpPr>
        <p:sp>
          <p:nvSpPr>
            <p:cNvPr id="8" name="Freeform 7"/>
            <p:cNvSpPr/>
            <p:nvPr userDrawn="1"/>
          </p:nvSpPr>
          <p:spPr>
            <a:xfrm rot="20905490">
              <a:off x="6414938" y="5991356"/>
              <a:ext cx="2190503" cy="914521"/>
            </a:xfrm>
            <a:custGeom>
              <a:avLst/>
              <a:gdLst/>
              <a:ahLst/>
              <a:cxnLst/>
              <a:rect l="l" t="t" r="r" b="b"/>
              <a:pathLst>
                <a:path w="2190503" h="914521">
                  <a:moveTo>
                    <a:pt x="2190467" y="0"/>
                  </a:moveTo>
                  <a:cubicBezTo>
                    <a:pt x="2196810" y="217071"/>
                    <a:pt x="1376465" y="637786"/>
                    <a:pt x="429915" y="914521"/>
                  </a:cubicBezTo>
                  <a:lnTo>
                    <a:pt x="0" y="826467"/>
                  </a:lnTo>
                  <a:cubicBezTo>
                    <a:pt x="1021823" y="665820"/>
                    <a:pt x="1809245" y="185902"/>
                    <a:pt x="219046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Freeform 8"/>
            <p:cNvSpPr/>
            <p:nvPr userDrawn="1"/>
          </p:nvSpPr>
          <p:spPr>
            <a:xfrm rot="20298777">
              <a:off x="6764496" y="4902970"/>
              <a:ext cx="2965451" cy="1750533"/>
            </a:xfrm>
            <a:custGeom>
              <a:avLst/>
              <a:gdLst/>
              <a:ahLst/>
              <a:cxnLst/>
              <a:rect l="l" t="t" r="r" b="b"/>
              <a:pathLst>
                <a:path w="2965451" h="1750533">
                  <a:moveTo>
                    <a:pt x="2965451" y="0"/>
                  </a:moveTo>
                  <a:lnTo>
                    <a:pt x="2823745" y="794577"/>
                  </a:lnTo>
                  <a:cubicBezTo>
                    <a:pt x="2359657" y="856801"/>
                    <a:pt x="1869845" y="920443"/>
                    <a:pt x="1597360" y="1042431"/>
                  </a:cubicBezTo>
                  <a:cubicBezTo>
                    <a:pt x="1261785" y="1192662"/>
                    <a:pt x="863365" y="1516805"/>
                    <a:pt x="296015" y="1750533"/>
                  </a:cubicBezTo>
                  <a:lnTo>
                    <a:pt x="0" y="1632811"/>
                  </a:lnTo>
                  <a:cubicBezTo>
                    <a:pt x="577483" y="1481459"/>
                    <a:pt x="1052862" y="1181567"/>
                    <a:pt x="1589228" y="1014525"/>
                  </a:cubicBezTo>
                  <a:cubicBezTo>
                    <a:pt x="2091265" y="789392"/>
                    <a:pt x="2580817" y="310636"/>
                    <a:pt x="2965451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Freeform 9"/>
            <p:cNvSpPr/>
            <p:nvPr userDrawn="1"/>
          </p:nvSpPr>
          <p:spPr>
            <a:xfrm rot="20905490">
              <a:off x="7384079" y="6066246"/>
              <a:ext cx="1177167" cy="904351"/>
            </a:xfrm>
            <a:custGeom>
              <a:avLst/>
              <a:gdLst/>
              <a:ahLst/>
              <a:cxnLst/>
              <a:rect l="l" t="t" r="r" b="b"/>
              <a:pathLst>
                <a:path w="1177167" h="904351">
                  <a:moveTo>
                    <a:pt x="1177167" y="0"/>
                  </a:moveTo>
                  <a:cubicBezTo>
                    <a:pt x="791521" y="235966"/>
                    <a:pt x="520436" y="564831"/>
                    <a:pt x="246296" y="904351"/>
                  </a:cubicBezTo>
                  <a:lnTo>
                    <a:pt x="0" y="853905"/>
                  </a:lnTo>
                  <a:cubicBezTo>
                    <a:pt x="397439" y="511280"/>
                    <a:pt x="772308" y="178812"/>
                    <a:pt x="117716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1" name="Freeform 10"/>
            <p:cNvSpPr/>
            <p:nvPr userDrawn="1"/>
          </p:nvSpPr>
          <p:spPr>
            <a:xfrm rot="19682410">
              <a:off x="7786518" y="6135192"/>
              <a:ext cx="907383" cy="708429"/>
            </a:xfrm>
            <a:custGeom>
              <a:avLst/>
              <a:gdLst/>
              <a:ahLst/>
              <a:cxnLst/>
              <a:rect l="l" t="t" r="r" b="b"/>
              <a:pathLst>
                <a:path w="907383" h="708429">
                  <a:moveTo>
                    <a:pt x="907383" y="0"/>
                  </a:moveTo>
                  <a:cubicBezTo>
                    <a:pt x="596722" y="190085"/>
                    <a:pt x="360404" y="440454"/>
                    <a:pt x="137320" y="708429"/>
                  </a:cubicBezTo>
                  <a:lnTo>
                    <a:pt x="0" y="622756"/>
                  </a:lnTo>
                  <a:cubicBezTo>
                    <a:pt x="300494" y="367397"/>
                    <a:pt x="595012" y="137963"/>
                    <a:pt x="90738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2" name="Freeform 11"/>
            <p:cNvSpPr/>
            <p:nvPr userDrawn="1"/>
          </p:nvSpPr>
          <p:spPr>
            <a:xfrm rot="16100057" flipH="1">
              <a:off x="8286871" y="4780364"/>
              <a:ext cx="1256067" cy="997739"/>
            </a:xfrm>
            <a:custGeom>
              <a:avLst/>
              <a:gdLst/>
              <a:ahLst/>
              <a:cxnLst/>
              <a:rect l="l" t="t" r="r" b="b"/>
              <a:pathLst>
                <a:path w="1119358" h="889146">
                  <a:moveTo>
                    <a:pt x="0" y="845980"/>
                  </a:moveTo>
                  <a:lnTo>
                    <a:pt x="247090" y="889146"/>
                  </a:lnTo>
                  <a:cubicBezTo>
                    <a:pt x="504563" y="556678"/>
                    <a:pt x="747651" y="227438"/>
                    <a:pt x="1119358" y="0"/>
                  </a:cubicBezTo>
                  <a:cubicBezTo>
                    <a:pt x="728831" y="172483"/>
                    <a:pt x="378864" y="510386"/>
                    <a:pt x="0" y="84598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3" name="Freeform 12"/>
            <p:cNvSpPr/>
            <p:nvPr userDrawn="1"/>
          </p:nvSpPr>
          <p:spPr>
            <a:xfrm rot="18884289" flipH="1">
              <a:off x="8217724" y="5293558"/>
              <a:ext cx="1475425" cy="289501"/>
            </a:xfrm>
            <a:custGeom>
              <a:avLst/>
              <a:gdLst/>
              <a:ahLst/>
              <a:cxnLst/>
              <a:rect l="l" t="t" r="r" b="b"/>
              <a:pathLst>
                <a:path w="1314842" h="257992">
                  <a:moveTo>
                    <a:pt x="0" y="16791"/>
                  </a:moveTo>
                  <a:lnTo>
                    <a:pt x="160781" y="257992"/>
                  </a:lnTo>
                  <a:cubicBezTo>
                    <a:pt x="680210" y="127745"/>
                    <a:pt x="1094414" y="51049"/>
                    <a:pt x="1314842" y="81958"/>
                  </a:cubicBezTo>
                  <a:cubicBezTo>
                    <a:pt x="813305" y="-57676"/>
                    <a:pt x="521883" y="25339"/>
                    <a:pt x="0" y="1679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Freeform 13"/>
            <p:cNvSpPr/>
            <p:nvPr userDrawn="1"/>
          </p:nvSpPr>
          <p:spPr>
            <a:xfrm rot="17050190" flipH="1">
              <a:off x="8416815" y="5051732"/>
              <a:ext cx="1090244" cy="870242"/>
            </a:xfrm>
            <a:custGeom>
              <a:avLst/>
              <a:gdLst/>
              <a:ahLst/>
              <a:cxnLst/>
              <a:rect l="l" t="t" r="r" b="b"/>
              <a:pathLst>
                <a:path w="971583" h="775526">
                  <a:moveTo>
                    <a:pt x="0" y="695053"/>
                  </a:moveTo>
                  <a:lnTo>
                    <a:pt x="166874" y="775526"/>
                  </a:lnTo>
                  <a:cubicBezTo>
                    <a:pt x="402692" y="483739"/>
                    <a:pt x="639466" y="203213"/>
                    <a:pt x="971583" y="0"/>
                  </a:cubicBezTo>
                  <a:cubicBezTo>
                    <a:pt x="637029" y="147762"/>
                    <a:pt x="325454" y="413261"/>
                    <a:pt x="0" y="69505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sp>
        <p:nvSpPr>
          <p:cNvPr id="15" name="Slide Number Placeholder 5"/>
          <p:cNvSpPr txBox="1">
            <a:spLocks/>
          </p:cNvSpPr>
          <p:nvPr userDrawn="1"/>
        </p:nvSpPr>
        <p:spPr>
          <a:xfrm>
            <a:off x="7010400" y="6381328"/>
            <a:ext cx="2026096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300C3894-09AD-47E8-8542-9429EAE653EB}" type="slidenum">
              <a:rPr lang="en-GB" smtClean="0"/>
              <a:pPr algn="r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440554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a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 userDrawn="1"/>
        </p:nvGrpSpPr>
        <p:grpSpPr>
          <a:xfrm>
            <a:off x="2708755" y="1942873"/>
            <a:ext cx="7418651" cy="4821268"/>
            <a:chOff x="2708755" y="1942873"/>
            <a:chExt cx="7418651" cy="4821268"/>
          </a:xfrm>
        </p:grpSpPr>
        <p:sp>
          <p:nvSpPr>
            <p:cNvPr id="6" name="Freeform 5"/>
            <p:cNvSpPr/>
            <p:nvPr userDrawn="1"/>
          </p:nvSpPr>
          <p:spPr>
            <a:xfrm rot="20905490">
              <a:off x="2708755" y="4665511"/>
              <a:ext cx="4612898" cy="1934114"/>
            </a:xfrm>
            <a:custGeom>
              <a:avLst/>
              <a:gdLst/>
              <a:ahLst/>
              <a:cxnLst/>
              <a:rect l="l" t="t" r="r" b="b"/>
              <a:pathLst>
                <a:path w="4612898" h="1934114">
                  <a:moveTo>
                    <a:pt x="4612898" y="0"/>
                  </a:moveTo>
                  <a:cubicBezTo>
                    <a:pt x="4471153" y="631508"/>
                    <a:pt x="3026525" y="1288311"/>
                    <a:pt x="920761" y="1934114"/>
                  </a:cubicBezTo>
                  <a:lnTo>
                    <a:pt x="0" y="1745525"/>
                  </a:lnTo>
                  <a:cubicBezTo>
                    <a:pt x="2218770" y="1311355"/>
                    <a:pt x="3806955" y="547091"/>
                    <a:pt x="461289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Freeform 6"/>
            <p:cNvSpPr/>
            <p:nvPr userDrawn="1"/>
          </p:nvSpPr>
          <p:spPr>
            <a:xfrm rot="20298777">
              <a:off x="3319802" y="1942873"/>
              <a:ext cx="6807604" cy="4050863"/>
            </a:xfrm>
            <a:custGeom>
              <a:avLst/>
              <a:gdLst/>
              <a:ahLst/>
              <a:cxnLst/>
              <a:rect l="l" t="t" r="r" b="b"/>
              <a:pathLst>
                <a:path w="6807604" h="4050863">
                  <a:moveTo>
                    <a:pt x="6807604" y="0"/>
                  </a:moveTo>
                  <a:lnTo>
                    <a:pt x="6445805" y="909760"/>
                  </a:lnTo>
                  <a:cubicBezTo>
                    <a:pt x="5504152" y="1280980"/>
                    <a:pt x="4501723" y="1967179"/>
                    <a:pt x="3620478" y="2413270"/>
                  </a:cubicBezTo>
                  <a:cubicBezTo>
                    <a:pt x="2551768" y="2954257"/>
                    <a:pt x="1889175" y="3508835"/>
                    <a:pt x="677057" y="4050863"/>
                  </a:cubicBezTo>
                  <a:lnTo>
                    <a:pt x="0" y="3781606"/>
                  </a:lnTo>
                  <a:cubicBezTo>
                    <a:pt x="1279027" y="3381413"/>
                    <a:pt x="2376245" y="2724439"/>
                    <a:pt x="3600088" y="2343294"/>
                  </a:cubicBezTo>
                  <a:cubicBezTo>
                    <a:pt x="4755266" y="1825268"/>
                    <a:pt x="5884083" y="771732"/>
                    <a:pt x="6807604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Freeform 7"/>
            <p:cNvSpPr/>
            <p:nvPr userDrawn="1"/>
          </p:nvSpPr>
          <p:spPr>
            <a:xfrm rot="20905490">
              <a:off x="4969901" y="4481164"/>
              <a:ext cx="2343018" cy="2282977"/>
            </a:xfrm>
            <a:custGeom>
              <a:avLst/>
              <a:gdLst/>
              <a:ahLst/>
              <a:cxnLst/>
              <a:rect l="l" t="t" r="r" b="b"/>
              <a:pathLst>
                <a:path w="2343018" h="2282977">
                  <a:moveTo>
                    <a:pt x="2343018" y="0"/>
                  </a:moveTo>
                  <a:cubicBezTo>
                    <a:pt x="1490377" y="553923"/>
                    <a:pt x="1163474" y="1478519"/>
                    <a:pt x="588039" y="2282977"/>
                  </a:cubicBezTo>
                  <a:lnTo>
                    <a:pt x="0" y="2162536"/>
                  </a:lnTo>
                  <a:cubicBezTo>
                    <a:pt x="860888" y="1346680"/>
                    <a:pt x="1407171" y="413330"/>
                    <a:pt x="234301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" name="Freeform 8"/>
            <p:cNvSpPr/>
            <p:nvPr userDrawn="1"/>
          </p:nvSpPr>
          <p:spPr>
            <a:xfrm rot="19682410">
              <a:off x="5484630" y="4710332"/>
              <a:ext cx="2243186" cy="1873174"/>
            </a:xfrm>
            <a:custGeom>
              <a:avLst/>
              <a:gdLst/>
              <a:ahLst/>
              <a:cxnLst/>
              <a:rect l="l" t="t" r="r" b="b"/>
              <a:pathLst>
                <a:path w="2243186" h="1873174">
                  <a:moveTo>
                    <a:pt x="2243186" y="0"/>
                  </a:moveTo>
                  <a:cubicBezTo>
                    <a:pt x="1483350" y="464923"/>
                    <a:pt x="883054" y="1213103"/>
                    <a:pt x="334813" y="1873174"/>
                  </a:cubicBezTo>
                  <a:lnTo>
                    <a:pt x="0" y="1664285"/>
                  </a:lnTo>
                  <a:cubicBezTo>
                    <a:pt x="736908" y="1035373"/>
                    <a:pt x="1477611" y="338127"/>
                    <a:pt x="224318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0" name="Freeform 9"/>
            <p:cNvSpPr/>
            <p:nvPr userDrawn="1"/>
          </p:nvSpPr>
          <p:spPr>
            <a:xfrm rot="16100057" flipH="1">
              <a:off x="7018071" y="2081507"/>
              <a:ext cx="2169303" cy="2146521"/>
            </a:xfrm>
            <a:custGeom>
              <a:avLst/>
              <a:gdLst/>
              <a:ahLst/>
              <a:cxnLst/>
              <a:rect l="l" t="t" r="r" b="b"/>
              <a:pathLst>
                <a:path w="2169303" h="2146521">
                  <a:moveTo>
                    <a:pt x="0" y="2146521"/>
                  </a:moveTo>
                  <a:lnTo>
                    <a:pt x="294387" y="2137960"/>
                  </a:lnTo>
                  <a:cubicBezTo>
                    <a:pt x="829312" y="1345591"/>
                    <a:pt x="1359124" y="495728"/>
                    <a:pt x="2169303" y="0"/>
                  </a:cubicBezTo>
                  <a:cubicBezTo>
                    <a:pt x="1361693" y="356695"/>
                    <a:pt x="711630" y="1298128"/>
                    <a:pt x="0" y="214652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1" name="Freeform 10"/>
            <p:cNvSpPr/>
            <p:nvPr userDrawn="1"/>
          </p:nvSpPr>
          <p:spPr>
            <a:xfrm rot="18884289" flipH="1">
              <a:off x="6796670" y="3167957"/>
              <a:ext cx="2753198" cy="729256"/>
            </a:xfrm>
            <a:custGeom>
              <a:avLst/>
              <a:gdLst/>
              <a:ahLst/>
              <a:cxnLst/>
              <a:rect l="l" t="t" r="r" b="b"/>
              <a:pathLst>
                <a:path w="2753198" h="729256">
                  <a:moveTo>
                    <a:pt x="0" y="367145"/>
                  </a:moveTo>
                  <a:lnTo>
                    <a:pt x="365436" y="729256"/>
                  </a:lnTo>
                  <a:cubicBezTo>
                    <a:pt x="1424220" y="398577"/>
                    <a:pt x="2258941" y="44386"/>
                    <a:pt x="2753198" y="113692"/>
                  </a:cubicBezTo>
                  <a:cubicBezTo>
                    <a:pt x="1664059" y="-189538"/>
                    <a:pt x="946190" y="190170"/>
                    <a:pt x="0" y="36714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Freeform 11"/>
            <p:cNvSpPr/>
            <p:nvPr userDrawn="1"/>
          </p:nvSpPr>
          <p:spPr>
            <a:xfrm rot="17050190" flipH="1">
              <a:off x="7343020" y="2807525"/>
              <a:ext cx="1609950" cy="1866808"/>
            </a:xfrm>
            <a:custGeom>
              <a:avLst/>
              <a:gdLst/>
              <a:ahLst/>
              <a:cxnLst/>
              <a:rect l="l" t="t" r="r" b="b"/>
              <a:pathLst>
                <a:path w="1609950" h="1866808">
                  <a:moveTo>
                    <a:pt x="0" y="1757425"/>
                  </a:moveTo>
                  <a:lnTo>
                    <a:pt x="433237" y="1866808"/>
                  </a:lnTo>
                  <a:cubicBezTo>
                    <a:pt x="756201" y="1176317"/>
                    <a:pt x="895711" y="437023"/>
                    <a:pt x="1609950" y="0"/>
                  </a:cubicBezTo>
                  <a:cubicBezTo>
                    <a:pt x="885948" y="319769"/>
                    <a:pt x="538913" y="1068496"/>
                    <a:pt x="0" y="175742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5013176"/>
            <a:ext cx="368300" cy="36830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5477098"/>
            <a:ext cx="368300" cy="36830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68" y="5941020"/>
            <a:ext cx="368300" cy="368300"/>
          </a:xfrm>
          <a:prstGeom prst="rect">
            <a:avLst/>
          </a:prstGeom>
        </p:spPr>
      </p:pic>
      <p:sp>
        <p:nvSpPr>
          <p:cNvPr id="26" name="TextBox 25"/>
          <p:cNvSpPr txBox="1"/>
          <p:nvPr userDrawn="1"/>
        </p:nvSpPr>
        <p:spPr>
          <a:xfrm>
            <a:off x="671293" y="5013176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twitter.com/ContactPARIS21</a:t>
            </a:r>
            <a:endParaRPr lang="en-GB" dirty="0"/>
          </a:p>
        </p:txBody>
      </p:sp>
      <p:sp>
        <p:nvSpPr>
          <p:cNvPr id="27" name="TextBox 26"/>
          <p:cNvSpPr txBox="1"/>
          <p:nvPr userDrawn="1"/>
        </p:nvSpPr>
        <p:spPr>
          <a:xfrm>
            <a:off x="671293" y="5476066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facebook.com/ContactPARIS21</a:t>
            </a:r>
            <a:endParaRPr lang="en-GB" dirty="0"/>
          </a:p>
        </p:txBody>
      </p:sp>
      <p:sp>
        <p:nvSpPr>
          <p:cNvPr id="28" name="TextBox 27"/>
          <p:cNvSpPr txBox="1"/>
          <p:nvPr userDrawn="1"/>
        </p:nvSpPr>
        <p:spPr>
          <a:xfrm>
            <a:off x="671293" y="5941020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youtube.com/PARIS21OECD</a:t>
            </a:r>
            <a:endParaRPr lang="en-GB" dirty="0"/>
          </a:p>
        </p:txBody>
      </p:sp>
      <p:sp>
        <p:nvSpPr>
          <p:cNvPr id="29" name="TextBox 28"/>
          <p:cNvSpPr txBox="1"/>
          <p:nvPr userDrawn="1"/>
        </p:nvSpPr>
        <p:spPr>
          <a:xfrm>
            <a:off x="107504" y="3012750"/>
            <a:ext cx="351611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PARIS21</a:t>
            </a:r>
            <a:r>
              <a:rPr lang="en-GB" b="1" baseline="0" dirty="0" smtClean="0"/>
              <a:t> Secretariat</a:t>
            </a:r>
          </a:p>
          <a:p>
            <a:r>
              <a:rPr lang="en-GB" baseline="0" dirty="0" smtClean="0"/>
              <a:t>OECD/DCD</a:t>
            </a:r>
          </a:p>
          <a:p>
            <a:r>
              <a:rPr lang="en-GB" baseline="0" dirty="0" smtClean="0"/>
              <a:t>4 Quai du Point du Jour</a:t>
            </a:r>
          </a:p>
          <a:p>
            <a:r>
              <a:rPr lang="en-GB" baseline="0" dirty="0" smtClean="0"/>
              <a:t>92100 Boulogne-Billancourt, France</a:t>
            </a:r>
          </a:p>
          <a:p>
            <a:r>
              <a:rPr lang="en-GB" baseline="0" dirty="0" smtClean="0">
                <a:hlinkClick r:id="rId5"/>
              </a:rPr>
              <a:t>contact@paris21.org</a:t>
            </a:r>
            <a:endParaRPr lang="en-GB" baseline="0" dirty="0" smtClean="0"/>
          </a:p>
          <a:p>
            <a:r>
              <a:rPr lang="en-GB" baseline="0" dirty="0" smtClean="0">
                <a:hlinkClick r:id="rId6"/>
              </a:rPr>
              <a:t>www.paris21.org</a:t>
            </a:r>
            <a:endParaRPr lang="en-GB" baseline="0" dirty="0" smtClean="0"/>
          </a:p>
        </p:txBody>
      </p:sp>
    </p:spTree>
    <p:extLst>
      <p:ext uri="{BB962C8B-B14F-4D97-AF65-F5344CB8AC3E}">
        <p14:creationId xmlns:p14="http://schemas.microsoft.com/office/powerpoint/2010/main" val="376652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75666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706" r:id="rId2"/>
    <p:sldLayoutId id="2147483704" r:id="rId3"/>
    <p:sldLayoutId id="2147483705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7" r:id="rId1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ln w="3175">
            <a:solidFill>
              <a:schemeClr val="accent5">
                <a:lumMod val="50000"/>
                <a:alpha val="30000"/>
              </a:schemeClr>
            </a:solidFill>
          </a:ln>
          <a:solidFill>
            <a:schemeClr val="accent5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chemeClr val="accent3"/>
        </a:buClr>
        <a:buSzPct val="80000"/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accent5"/>
        </a:buClr>
        <a:buSzPct val="80000"/>
        <a:buFont typeface="Courier New" panose="02070309020205020404" pitchFamily="49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accent3"/>
        </a:buClr>
        <a:buSzPct val="9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accent1"/>
        </a:buClr>
        <a:buSzPct val="80000"/>
        <a:buFont typeface="Courier New" panose="02070309020205020404" pitchFamily="49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hyperlink" Target="http://datarevolution.paris21.org/metabase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780" y="764704"/>
            <a:ext cx="7772400" cy="2160240"/>
          </a:xfrm>
        </p:spPr>
        <p:txBody>
          <a:bodyPr>
            <a:normAutofit fontScale="90000"/>
          </a:bodyPr>
          <a:lstStyle/>
          <a:p>
            <a:r>
              <a:rPr lang="en-US" altLang="en-US" b="1" dirty="0">
                <a:solidFill>
                  <a:srgbClr val="739BB1"/>
                </a:solidFill>
                <a:latin typeface="Calibri" pitchFamily="34" charset="0"/>
              </a:rPr>
              <a:t>Partner Report on Support to Statistics (PRESS</a:t>
            </a:r>
            <a:r>
              <a:rPr lang="en-US" altLang="en-US" b="1" dirty="0" smtClean="0">
                <a:solidFill>
                  <a:srgbClr val="739BB1"/>
                </a:solidFill>
                <a:latin typeface="Calibri" pitchFamily="34" charset="0"/>
              </a:rPr>
              <a:t>)</a:t>
            </a:r>
            <a:br>
              <a:rPr lang="en-US" altLang="en-US" b="1" dirty="0" smtClean="0">
                <a:solidFill>
                  <a:srgbClr val="739BB1"/>
                </a:solidFill>
                <a:latin typeface="Calibri" pitchFamily="34" charset="0"/>
              </a:rPr>
            </a:br>
            <a:r>
              <a:rPr lang="en-GB" sz="3600" dirty="0"/>
              <a:t>A Snapshot in Time of Statistical Funding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3775856" y="4248671"/>
            <a:ext cx="4612568" cy="8365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SzPct val="80000"/>
              <a:buFont typeface="Wingdings" panose="05000000000000000000" pitchFamily="2" charset="2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Courier New" panose="02070309020205020404" pitchFamily="49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SzPct val="90000"/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Courier New" panose="02070309020205020404" pitchFamily="49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000" dirty="0"/>
              <a:t>Forum on Statistical Development in </a:t>
            </a:r>
            <a:r>
              <a:rPr lang="en-US" sz="2000" dirty="0" smtClean="0"/>
              <a:t>Africa</a:t>
            </a:r>
          </a:p>
          <a:p>
            <a:pPr algn="r"/>
            <a:r>
              <a:rPr lang="en-US" sz="2000" dirty="0"/>
              <a:t>8 December 2014</a:t>
            </a:r>
            <a:endParaRPr lang="en-GB" sz="2000" dirty="0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539552" y="2880519"/>
            <a:ext cx="3520008" cy="8365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SzPct val="80000"/>
              <a:buFont typeface="Wingdings" panose="05000000000000000000" pitchFamily="2" charset="2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Courier New" panose="02070309020205020404" pitchFamily="49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SzPct val="90000"/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Courier New" panose="02070309020205020404" pitchFamily="49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 smtClean="0"/>
              <a:t>Johannes Jütting</a:t>
            </a:r>
          </a:p>
          <a:p>
            <a:pPr algn="l"/>
            <a:r>
              <a:rPr lang="en-US" sz="2000" dirty="0" smtClean="0"/>
              <a:t>Manager, PARIS21 Secretariat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1904164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GB" sz="3200" dirty="0" smtClean="0"/>
              <a:t>PRESS – Main features</a:t>
            </a:r>
            <a:endParaRPr lang="en-GB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Tool for advocacy and improving co-ordination</a:t>
            </a:r>
          </a:p>
          <a:p>
            <a:r>
              <a:rPr lang="en-GB" dirty="0" smtClean="0"/>
              <a:t>Widely quoted</a:t>
            </a:r>
          </a:p>
          <a:p>
            <a:r>
              <a:rPr lang="en-GB" dirty="0" smtClean="0"/>
              <a:t>Showed that funding overall is very low – less than 500 mill. US-$ per year; &lt; 0.5% ODA</a:t>
            </a:r>
          </a:p>
          <a:p>
            <a:r>
              <a:rPr lang="en-GB" dirty="0" smtClean="0"/>
              <a:t>Support very concentrated, not where the needs are greatest </a:t>
            </a:r>
          </a:p>
          <a:p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3476806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Short Methodology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Data from Creditor Reporting System</a:t>
            </a:r>
          </a:p>
          <a:p>
            <a:r>
              <a:rPr lang="en-GB" dirty="0" smtClean="0"/>
              <a:t>Complemented by questionnaire for most recent data and a more holistic picture</a:t>
            </a:r>
          </a:p>
          <a:p>
            <a:r>
              <a:rPr lang="en-GB" dirty="0" smtClean="0"/>
              <a:t>Interviewees also from non-DAC institutions</a:t>
            </a:r>
          </a:p>
          <a:p>
            <a:r>
              <a:rPr lang="en-GB" dirty="0" smtClean="0"/>
              <a:t>Latest two years based on questionnaire data only or on projections</a:t>
            </a:r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01195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Increased awareness for statistics is not reflected in aid flows</a:t>
            </a:r>
            <a:endParaRPr lang="en-GB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50423081"/>
              </p:ext>
            </p:extLst>
          </p:nvPr>
        </p:nvGraphicFramePr>
        <p:xfrm>
          <a:off x="95250" y="1988840"/>
          <a:ext cx="8953500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70665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84976" cy="1143000"/>
          </a:xfrm>
        </p:spPr>
        <p:txBody>
          <a:bodyPr>
            <a:normAutofit/>
          </a:bodyPr>
          <a:lstStyle/>
          <a:p>
            <a:r>
              <a:rPr lang="en-GB" dirty="0" smtClean="0"/>
              <a:t>Africa received most of the funds</a:t>
            </a:r>
            <a:endParaRPr lang="en-GB" dirty="0"/>
          </a:p>
        </p:txBody>
      </p:sp>
      <p:sp>
        <p:nvSpPr>
          <p:cNvPr id="6" name="TextBox 5"/>
          <p:cNvSpPr txBox="1"/>
          <p:nvPr/>
        </p:nvSpPr>
        <p:spPr>
          <a:xfrm>
            <a:off x="-95022" y="6597352"/>
            <a:ext cx="21467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>
                <a:latin typeface="Arial Narrow" panose="020B0606020202030204" pitchFamily="34" charset="0"/>
              </a:rPr>
              <a:t>* Based on questionnaire data only</a:t>
            </a:r>
            <a:endParaRPr lang="en-GB" sz="1200" dirty="0">
              <a:latin typeface="Arial Narrow" panose="020B0606020202030204" pitchFamily="34" charset="0"/>
            </a:endParaRPr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49747956"/>
              </p:ext>
            </p:extLst>
          </p:nvPr>
        </p:nvGraphicFramePr>
        <p:xfrm>
          <a:off x="0" y="1628800"/>
          <a:ext cx="7956376" cy="4176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084168" y="2265401"/>
            <a:ext cx="29287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1" u="sng" dirty="0" smtClean="0"/>
              <a:t>USD 200 million WB project in Bangladesh:</a:t>
            </a:r>
            <a:endParaRPr lang="en-GB" sz="1200" b="1" u="sng" dirty="0"/>
          </a:p>
        </p:txBody>
      </p:sp>
    </p:spTree>
    <p:extLst>
      <p:ext uri="{BB962C8B-B14F-4D97-AF65-F5344CB8AC3E}">
        <p14:creationId xmlns:p14="http://schemas.microsoft.com/office/powerpoint/2010/main" val="4051654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Does support go to where statistical capacity is weakest?</a:t>
            </a:r>
            <a:endParaRPr lang="en-GB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35559099"/>
              </p:ext>
            </p:extLst>
          </p:nvPr>
        </p:nvGraphicFramePr>
        <p:xfrm>
          <a:off x="457200" y="1600200"/>
          <a:ext cx="8229600" cy="38249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956226">
                <a:tc gridSpan="2">
                  <a:txBody>
                    <a:bodyPr/>
                    <a:lstStyle/>
                    <a:p>
                      <a:r>
                        <a:rPr lang="en-GB" sz="2800" dirty="0" smtClean="0"/>
                        <a:t>PARIS21 </a:t>
                      </a:r>
                      <a:r>
                        <a:rPr lang="en-GB" sz="2800" dirty="0" err="1" smtClean="0"/>
                        <a:t>Metabase</a:t>
                      </a:r>
                      <a:r>
                        <a:rPr lang="en-GB" sz="2800" dirty="0" smtClean="0"/>
                        <a:t>*</a:t>
                      </a:r>
                      <a:r>
                        <a:rPr lang="en-GB" sz="2800" baseline="0" dirty="0" smtClean="0"/>
                        <a:t>: </a:t>
                      </a:r>
                      <a:r>
                        <a:rPr lang="en-GB" sz="2800" dirty="0" smtClean="0"/>
                        <a:t>Country-level statistical capacity profiles</a:t>
                      </a:r>
                      <a:endParaRPr lang="en-GB" sz="28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</a:tr>
              <a:tr h="956226">
                <a:tc>
                  <a:txBody>
                    <a:bodyPr/>
                    <a:lstStyle/>
                    <a:p>
                      <a:endParaRPr lang="en-GB" dirty="0" smtClean="0"/>
                    </a:p>
                    <a:p>
                      <a:r>
                        <a:rPr lang="en-GB" dirty="0" smtClean="0"/>
                        <a:t>                     Access and Dissemination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 smtClean="0"/>
                    </a:p>
                    <a:p>
                      <a:r>
                        <a:rPr lang="en-GB" dirty="0" smtClean="0"/>
                        <a:t>                     Use/Demand</a:t>
                      </a:r>
                      <a:endParaRPr lang="en-GB" dirty="0"/>
                    </a:p>
                  </a:txBody>
                  <a:tcPr/>
                </a:tc>
              </a:tr>
              <a:tr h="956226">
                <a:tc>
                  <a:txBody>
                    <a:bodyPr/>
                    <a:lstStyle/>
                    <a:p>
                      <a:endParaRPr lang="en-GB" dirty="0" smtClean="0"/>
                    </a:p>
                    <a:p>
                      <a:r>
                        <a:rPr lang="en-GB" dirty="0" smtClean="0"/>
                        <a:t>                     Soundness of Methods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 smtClean="0"/>
                    </a:p>
                    <a:p>
                      <a:r>
                        <a:rPr lang="en-GB" dirty="0" smtClean="0"/>
                        <a:t>                     Institutional Environment</a:t>
                      </a:r>
                      <a:endParaRPr lang="en-GB" dirty="0"/>
                    </a:p>
                  </a:txBody>
                  <a:tcPr/>
                </a:tc>
              </a:tr>
              <a:tr h="956226">
                <a:tc>
                  <a:txBody>
                    <a:bodyPr/>
                    <a:lstStyle/>
                    <a:p>
                      <a:endParaRPr lang="en-GB" dirty="0" smtClean="0"/>
                    </a:p>
                    <a:p>
                      <a:r>
                        <a:rPr lang="en-GB" dirty="0" smtClean="0"/>
                        <a:t>                     Timeliness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 smtClean="0"/>
                    </a:p>
                    <a:p>
                      <a:r>
                        <a:rPr lang="en-GB" dirty="0" smtClean="0"/>
                        <a:t>                     Innovations</a:t>
                      </a:r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26" name="Picture 2" descr="http://idr.infocubed.com/images/family_disk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200" y="2584817"/>
            <a:ext cx="857250" cy="857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idr.infocubed.com/images/methods_disk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200" y="3579861"/>
            <a:ext cx="857250" cy="857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idr.infocubed.com/images/time_disk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200" y="4515965"/>
            <a:ext cx="857250" cy="857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idr.infocubed.com/images/speech_disk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4272" y="2610706"/>
            <a:ext cx="857250" cy="857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idr.infocubed.com/images/institutions_disk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579861"/>
            <a:ext cx="857250" cy="857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://idr.infocubed.com/images/innovations_disk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4515965"/>
            <a:ext cx="857250" cy="857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84200" y="5949280"/>
            <a:ext cx="578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* Source: </a:t>
            </a:r>
            <a:r>
              <a:rPr lang="en-GB" dirty="0" smtClean="0">
                <a:hlinkClick r:id="rId9"/>
              </a:rPr>
              <a:t>http</a:t>
            </a:r>
            <a:r>
              <a:rPr lang="en-GB" dirty="0">
                <a:hlinkClick r:id="rId9"/>
              </a:rPr>
              <a:t>://</a:t>
            </a:r>
            <a:r>
              <a:rPr lang="en-GB" dirty="0" smtClean="0">
                <a:hlinkClick r:id="rId9"/>
              </a:rPr>
              <a:t>datarevolution.paris21.org/metabase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3865994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Support to statistics does not go where it </a:t>
            </a:r>
            <a:r>
              <a:rPr lang="en-GB" dirty="0"/>
              <a:t>is most </a:t>
            </a:r>
            <a:r>
              <a:rPr lang="en-GB" dirty="0" smtClean="0"/>
              <a:t>needed in Africa</a:t>
            </a:r>
            <a:endParaRPr lang="en-GB" dirty="0"/>
          </a:p>
        </p:txBody>
      </p:sp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21065527"/>
              </p:ext>
            </p:extLst>
          </p:nvPr>
        </p:nvGraphicFramePr>
        <p:xfrm>
          <a:off x="5148064" y="2708920"/>
          <a:ext cx="3635896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85391853"/>
              </p:ext>
            </p:extLst>
          </p:nvPr>
        </p:nvGraphicFramePr>
        <p:xfrm>
          <a:off x="0" y="2204864"/>
          <a:ext cx="4555331" cy="37052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Rectangle 2"/>
          <p:cNvSpPr/>
          <p:nvPr/>
        </p:nvSpPr>
        <p:spPr>
          <a:xfrm>
            <a:off x="216024" y="1918573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Top 5 </a:t>
            </a:r>
            <a:r>
              <a:rPr lang="en-US" dirty="0" smtClean="0"/>
              <a:t>recipients have </a:t>
            </a:r>
            <a:r>
              <a:rPr lang="en-US" dirty="0"/>
              <a:t>43% of commitments over 2006 to 2011</a:t>
            </a:r>
            <a:endParaRPr lang="en-GB" dirty="0"/>
          </a:p>
        </p:txBody>
      </p:sp>
      <p:sp>
        <p:nvSpPr>
          <p:cNvPr id="12" name="Rectangle 11"/>
          <p:cNvSpPr/>
          <p:nvPr/>
        </p:nvSpPr>
        <p:spPr>
          <a:xfrm>
            <a:off x="4896544" y="191683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Top 5 recipients have </a:t>
            </a:r>
            <a:r>
              <a:rPr lang="en-US" dirty="0" smtClean="0"/>
              <a:t>above-average </a:t>
            </a:r>
          </a:p>
          <a:p>
            <a:r>
              <a:rPr lang="en-US" dirty="0" smtClean="0"/>
              <a:t>statistical capacity scores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32108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There is a strong trend towards multilateral country-specific aid</a:t>
            </a:r>
            <a:endParaRPr lang="en-GB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75016232"/>
              </p:ext>
            </p:extLst>
          </p:nvPr>
        </p:nvGraphicFramePr>
        <p:xfrm>
          <a:off x="323528" y="1700808"/>
          <a:ext cx="8712968" cy="4896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-95022" y="6597352"/>
            <a:ext cx="21467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>
                <a:latin typeface="Arial Narrow" panose="020B0606020202030204" pitchFamily="34" charset="0"/>
              </a:rPr>
              <a:t>* Based on questionnaire data only</a:t>
            </a:r>
            <a:endParaRPr lang="en-GB" sz="12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6850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Demographic and social statistics are gaining strength</a:t>
            </a:r>
            <a:endParaRPr lang="en-GB" dirty="0"/>
          </a:p>
        </p:txBody>
      </p:sp>
      <p:sp>
        <p:nvSpPr>
          <p:cNvPr id="46" name="TextBox 45"/>
          <p:cNvSpPr txBox="1"/>
          <p:nvPr/>
        </p:nvSpPr>
        <p:spPr>
          <a:xfrm>
            <a:off x="-95022" y="6597352"/>
            <a:ext cx="21467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>
                <a:latin typeface="Arial Narrow" panose="020B0606020202030204" pitchFamily="34" charset="0"/>
              </a:rPr>
              <a:t>* Based on questionnaire data only</a:t>
            </a:r>
            <a:endParaRPr lang="en-GB" sz="1200" dirty="0">
              <a:latin typeface="Arial Narrow" panose="020B0606020202030204" pitchFamily="34" charset="0"/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107504" y="1572926"/>
            <a:ext cx="9036496" cy="4967960"/>
            <a:chOff x="0" y="0"/>
            <a:chExt cx="5830543" cy="3933825"/>
          </a:xfrm>
        </p:grpSpPr>
        <p:graphicFrame>
          <p:nvGraphicFramePr>
            <p:cNvPr id="48" name="Chart 47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4071330913"/>
                </p:ext>
              </p:extLst>
            </p:nvPr>
          </p:nvGraphicFramePr>
          <p:xfrm>
            <a:off x="0" y="0"/>
            <a:ext cx="5830543" cy="393382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49" name="TextBox 4"/>
            <p:cNvSpPr txBox="1"/>
            <p:nvPr/>
          </p:nvSpPr>
          <p:spPr>
            <a:xfrm>
              <a:off x="917711" y="1319833"/>
              <a:ext cx="360099" cy="239489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1000">
                  <a:solidFill>
                    <a:schemeClr val="bg1"/>
                  </a:solidFill>
                  <a:latin typeface="Arial Narrow" panose="020B0606020202030204" pitchFamily="34" charset="0"/>
                </a:rPr>
                <a:t>138</a:t>
              </a:r>
            </a:p>
          </p:txBody>
        </p:sp>
        <p:sp>
          <p:nvSpPr>
            <p:cNvPr id="50" name="TextBox 5"/>
            <p:cNvSpPr txBox="1"/>
            <p:nvPr/>
          </p:nvSpPr>
          <p:spPr>
            <a:xfrm>
              <a:off x="917711" y="1749287"/>
              <a:ext cx="360099" cy="239489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1000">
                  <a:latin typeface="Arial Narrow" panose="020B0606020202030204" pitchFamily="34" charset="0"/>
                </a:rPr>
                <a:t>166</a:t>
              </a:r>
            </a:p>
          </p:txBody>
        </p:sp>
        <p:sp>
          <p:nvSpPr>
            <p:cNvPr id="51" name="TextBox 6"/>
            <p:cNvSpPr txBox="1"/>
            <p:nvPr/>
          </p:nvSpPr>
          <p:spPr>
            <a:xfrm>
              <a:off x="917711" y="2460348"/>
              <a:ext cx="360099" cy="239489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1000">
                  <a:solidFill>
                    <a:schemeClr val="bg1"/>
                  </a:solidFill>
                  <a:latin typeface="Arial Narrow" panose="020B0606020202030204" pitchFamily="34" charset="0"/>
                </a:rPr>
                <a:t>539</a:t>
              </a:r>
            </a:p>
          </p:txBody>
        </p:sp>
        <p:sp>
          <p:nvSpPr>
            <p:cNvPr id="52" name="TextBox 7"/>
            <p:cNvSpPr txBox="1"/>
            <p:nvPr/>
          </p:nvSpPr>
          <p:spPr>
            <a:xfrm>
              <a:off x="917711" y="3237672"/>
              <a:ext cx="360099" cy="239489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1000">
                  <a:latin typeface="Arial Narrow" panose="020B0606020202030204" pitchFamily="34" charset="0"/>
                </a:rPr>
                <a:t>176</a:t>
              </a:r>
            </a:p>
          </p:txBody>
        </p:sp>
        <p:sp>
          <p:nvSpPr>
            <p:cNvPr id="53" name="TextBox 8"/>
            <p:cNvSpPr txBox="1"/>
            <p:nvPr/>
          </p:nvSpPr>
          <p:spPr>
            <a:xfrm>
              <a:off x="487843" y="768210"/>
              <a:ext cx="360099" cy="239489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1000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259</a:t>
              </a:r>
            </a:p>
          </p:txBody>
        </p:sp>
        <p:sp>
          <p:nvSpPr>
            <p:cNvPr id="54" name="TextBox 9"/>
            <p:cNvSpPr txBox="1"/>
            <p:nvPr/>
          </p:nvSpPr>
          <p:spPr>
            <a:xfrm>
              <a:off x="517082" y="1620078"/>
              <a:ext cx="301621" cy="239489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1000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80</a:t>
              </a:r>
            </a:p>
          </p:txBody>
        </p:sp>
        <p:sp>
          <p:nvSpPr>
            <p:cNvPr id="55" name="TextBox 10"/>
            <p:cNvSpPr txBox="1"/>
            <p:nvPr/>
          </p:nvSpPr>
          <p:spPr>
            <a:xfrm>
              <a:off x="517082" y="2248314"/>
              <a:ext cx="301621" cy="239489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1000" dirty="0">
                  <a:latin typeface="Arial Narrow" panose="020B0606020202030204" pitchFamily="34" charset="0"/>
                </a:rPr>
                <a:t>39</a:t>
              </a:r>
            </a:p>
          </p:txBody>
        </p:sp>
        <p:sp>
          <p:nvSpPr>
            <p:cNvPr id="56" name="TextBox 11"/>
            <p:cNvSpPr txBox="1"/>
            <p:nvPr/>
          </p:nvSpPr>
          <p:spPr>
            <a:xfrm>
              <a:off x="487843" y="2719180"/>
              <a:ext cx="360099" cy="239489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1000">
                  <a:solidFill>
                    <a:schemeClr val="bg1"/>
                  </a:solidFill>
                  <a:latin typeface="Arial Narrow" panose="020B0606020202030204" pitchFamily="34" charset="0"/>
                </a:rPr>
                <a:t>104</a:t>
              </a:r>
            </a:p>
          </p:txBody>
        </p:sp>
        <p:sp>
          <p:nvSpPr>
            <p:cNvPr id="57" name="TextBox 12"/>
            <p:cNvSpPr txBox="1"/>
            <p:nvPr/>
          </p:nvSpPr>
          <p:spPr>
            <a:xfrm>
              <a:off x="487843" y="3306002"/>
              <a:ext cx="360099" cy="239489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1000">
                  <a:latin typeface="Arial Narrow" panose="020B0606020202030204" pitchFamily="34" charset="0"/>
                </a:rPr>
                <a:t>105</a:t>
              </a:r>
            </a:p>
          </p:txBody>
        </p:sp>
        <p:sp>
          <p:nvSpPr>
            <p:cNvPr id="58" name="TextBox 15"/>
            <p:cNvSpPr txBox="1"/>
            <p:nvPr/>
          </p:nvSpPr>
          <p:spPr>
            <a:xfrm>
              <a:off x="1745971" y="1474301"/>
              <a:ext cx="360099" cy="239489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1000">
                  <a:solidFill>
                    <a:schemeClr val="bg1"/>
                  </a:solidFill>
                  <a:latin typeface="Arial Narrow" panose="020B0606020202030204" pitchFamily="34" charset="0"/>
                </a:rPr>
                <a:t>448</a:t>
              </a:r>
            </a:p>
          </p:txBody>
        </p:sp>
        <p:sp>
          <p:nvSpPr>
            <p:cNvPr id="59" name="TextBox 16"/>
            <p:cNvSpPr txBox="1"/>
            <p:nvPr/>
          </p:nvSpPr>
          <p:spPr>
            <a:xfrm>
              <a:off x="1745971" y="2148508"/>
              <a:ext cx="360099" cy="239489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1000">
                  <a:latin typeface="Arial Narrow" panose="020B0606020202030204" pitchFamily="34" charset="0"/>
                </a:rPr>
                <a:t>134</a:t>
              </a:r>
            </a:p>
          </p:txBody>
        </p:sp>
        <p:sp>
          <p:nvSpPr>
            <p:cNvPr id="60" name="TextBox 17"/>
            <p:cNvSpPr txBox="1"/>
            <p:nvPr/>
          </p:nvSpPr>
          <p:spPr>
            <a:xfrm>
              <a:off x="1745971" y="2569678"/>
              <a:ext cx="360099" cy="239489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1000">
                  <a:solidFill>
                    <a:schemeClr val="bg1"/>
                  </a:solidFill>
                  <a:latin typeface="Arial Narrow" panose="020B0606020202030204" pitchFamily="34" charset="0"/>
                </a:rPr>
                <a:t>542</a:t>
              </a:r>
            </a:p>
          </p:txBody>
        </p:sp>
        <p:sp>
          <p:nvSpPr>
            <p:cNvPr id="61" name="TextBox 18"/>
            <p:cNvSpPr txBox="1"/>
            <p:nvPr/>
          </p:nvSpPr>
          <p:spPr>
            <a:xfrm>
              <a:off x="1745971" y="3189631"/>
              <a:ext cx="360099" cy="239489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1000">
                  <a:latin typeface="Arial Narrow" panose="020B0606020202030204" pitchFamily="34" charset="0"/>
                </a:rPr>
                <a:t>391</a:t>
              </a:r>
            </a:p>
          </p:txBody>
        </p:sp>
        <p:sp>
          <p:nvSpPr>
            <p:cNvPr id="62" name="TextBox 19"/>
            <p:cNvSpPr txBox="1"/>
            <p:nvPr/>
          </p:nvSpPr>
          <p:spPr>
            <a:xfrm>
              <a:off x="1331841" y="736739"/>
              <a:ext cx="360099" cy="239489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1000">
                  <a:solidFill>
                    <a:schemeClr val="bg1"/>
                  </a:solidFill>
                  <a:latin typeface="Arial Narrow" panose="020B0606020202030204" pitchFamily="34" charset="0"/>
                </a:rPr>
                <a:t>807</a:t>
              </a:r>
            </a:p>
          </p:txBody>
        </p:sp>
        <p:sp>
          <p:nvSpPr>
            <p:cNvPr id="63" name="TextBox 20"/>
            <p:cNvSpPr txBox="1"/>
            <p:nvPr/>
          </p:nvSpPr>
          <p:spPr>
            <a:xfrm>
              <a:off x="1331841" y="1563756"/>
              <a:ext cx="360099" cy="239489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1000">
                  <a:solidFill>
                    <a:schemeClr val="bg1"/>
                  </a:solidFill>
                  <a:latin typeface="Arial Narrow" panose="020B0606020202030204" pitchFamily="34" charset="0"/>
                </a:rPr>
                <a:t>345</a:t>
              </a:r>
            </a:p>
          </p:txBody>
        </p:sp>
        <p:sp>
          <p:nvSpPr>
            <p:cNvPr id="64" name="TextBox 21"/>
            <p:cNvSpPr txBox="1"/>
            <p:nvPr/>
          </p:nvSpPr>
          <p:spPr>
            <a:xfrm>
              <a:off x="1331841" y="2216839"/>
              <a:ext cx="360099" cy="239489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1000">
                  <a:latin typeface="Arial Narrow" panose="020B0606020202030204" pitchFamily="34" charset="0"/>
                </a:rPr>
                <a:t>325</a:t>
              </a:r>
            </a:p>
          </p:txBody>
        </p:sp>
        <p:sp>
          <p:nvSpPr>
            <p:cNvPr id="65" name="TextBox 22"/>
            <p:cNvSpPr txBox="1"/>
            <p:nvPr/>
          </p:nvSpPr>
          <p:spPr>
            <a:xfrm>
              <a:off x="1331841" y="2596597"/>
              <a:ext cx="360099" cy="239489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1000">
                  <a:solidFill>
                    <a:schemeClr val="bg1"/>
                  </a:solidFill>
                  <a:latin typeface="Arial Narrow" panose="020B0606020202030204" pitchFamily="34" charset="0"/>
                </a:rPr>
                <a:t>221</a:t>
              </a:r>
            </a:p>
          </p:txBody>
        </p:sp>
        <p:sp>
          <p:nvSpPr>
            <p:cNvPr id="66" name="TextBox 23"/>
            <p:cNvSpPr txBox="1"/>
            <p:nvPr/>
          </p:nvSpPr>
          <p:spPr>
            <a:xfrm>
              <a:off x="1331841" y="3191702"/>
              <a:ext cx="360099" cy="239489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1000">
                  <a:latin typeface="Arial Narrow" panose="020B0606020202030204" pitchFamily="34" charset="0"/>
                </a:rPr>
                <a:t>289</a:t>
              </a:r>
            </a:p>
          </p:txBody>
        </p:sp>
        <p:sp>
          <p:nvSpPr>
            <p:cNvPr id="67" name="TextBox 24"/>
            <p:cNvSpPr txBox="1"/>
            <p:nvPr/>
          </p:nvSpPr>
          <p:spPr>
            <a:xfrm>
              <a:off x="917711" y="680828"/>
              <a:ext cx="360099" cy="239489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1000">
                  <a:solidFill>
                    <a:schemeClr val="bg1"/>
                  </a:solidFill>
                  <a:latin typeface="Arial Narrow" panose="020B0606020202030204" pitchFamily="34" charset="0"/>
                </a:rPr>
                <a:t>456</a:t>
              </a:r>
            </a:p>
          </p:txBody>
        </p:sp>
        <p:sp>
          <p:nvSpPr>
            <p:cNvPr id="68" name="TextBox 25"/>
            <p:cNvSpPr txBox="1"/>
            <p:nvPr/>
          </p:nvSpPr>
          <p:spPr>
            <a:xfrm>
              <a:off x="2582929" y="1879323"/>
              <a:ext cx="360099" cy="239489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1000">
                  <a:solidFill>
                    <a:schemeClr val="bg1"/>
                  </a:solidFill>
                  <a:latin typeface="Arial Narrow" panose="020B0606020202030204" pitchFamily="34" charset="0"/>
                </a:rPr>
                <a:t>184</a:t>
              </a:r>
            </a:p>
          </p:txBody>
        </p:sp>
        <p:sp>
          <p:nvSpPr>
            <p:cNvPr id="69" name="TextBox 26"/>
            <p:cNvSpPr txBox="1"/>
            <p:nvPr/>
          </p:nvSpPr>
          <p:spPr>
            <a:xfrm>
              <a:off x="2612168" y="2560982"/>
              <a:ext cx="301621" cy="239489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1000">
                  <a:latin typeface="Arial Narrow" panose="020B0606020202030204" pitchFamily="34" charset="0"/>
                </a:rPr>
                <a:t>58</a:t>
              </a:r>
            </a:p>
          </p:txBody>
        </p:sp>
        <p:sp>
          <p:nvSpPr>
            <p:cNvPr id="70" name="TextBox 27"/>
            <p:cNvSpPr txBox="1"/>
            <p:nvPr/>
          </p:nvSpPr>
          <p:spPr>
            <a:xfrm>
              <a:off x="2582929" y="2873236"/>
              <a:ext cx="360099" cy="239489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1000">
                  <a:solidFill>
                    <a:schemeClr val="bg1"/>
                  </a:solidFill>
                  <a:latin typeface="Arial Narrow" panose="020B0606020202030204" pitchFamily="34" charset="0"/>
                </a:rPr>
                <a:t>311</a:t>
              </a:r>
            </a:p>
          </p:txBody>
        </p:sp>
        <p:sp>
          <p:nvSpPr>
            <p:cNvPr id="71" name="TextBox 28"/>
            <p:cNvSpPr txBox="1"/>
            <p:nvPr/>
          </p:nvSpPr>
          <p:spPr>
            <a:xfrm>
              <a:off x="2582929" y="3321326"/>
              <a:ext cx="360099" cy="239489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1000">
                  <a:latin typeface="Arial Narrow" panose="020B0606020202030204" pitchFamily="34" charset="0"/>
                </a:rPr>
                <a:t>153</a:t>
              </a:r>
            </a:p>
          </p:txBody>
        </p:sp>
        <p:sp>
          <p:nvSpPr>
            <p:cNvPr id="72" name="TextBox 29"/>
            <p:cNvSpPr txBox="1"/>
            <p:nvPr/>
          </p:nvSpPr>
          <p:spPr>
            <a:xfrm>
              <a:off x="2165899" y="778148"/>
              <a:ext cx="360099" cy="239489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1000">
                  <a:solidFill>
                    <a:schemeClr val="bg1"/>
                  </a:solidFill>
                  <a:latin typeface="Arial Narrow" panose="020B0606020202030204" pitchFamily="34" charset="0"/>
                </a:rPr>
                <a:t>321</a:t>
              </a:r>
            </a:p>
          </p:txBody>
        </p:sp>
        <p:sp>
          <p:nvSpPr>
            <p:cNvPr id="73" name="TextBox 30"/>
            <p:cNvSpPr txBox="1"/>
            <p:nvPr/>
          </p:nvSpPr>
          <p:spPr>
            <a:xfrm>
              <a:off x="2165899" y="1596886"/>
              <a:ext cx="360099" cy="239489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1000">
                  <a:solidFill>
                    <a:schemeClr val="bg1"/>
                  </a:solidFill>
                  <a:latin typeface="Arial Narrow" panose="020B0606020202030204" pitchFamily="34" charset="0"/>
                </a:rPr>
                <a:t>358</a:t>
              </a:r>
            </a:p>
          </p:txBody>
        </p:sp>
        <p:sp>
          <p:nvSpPr>
            <p:cNvPr id="74" name="TextBox 31"/>
            <p:cNvSpPr txBox="1"/>
            <p:nvPr/>
          </p:nvSpPr>
          <p:spPr>
            <a:xfrm>
              <a:off x="2195138" y="2092601"/>
              <a:ext cx="301621" cy="239489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1000">
                  <a:latin typeface="Arial Narrow" panose="020B0606020202030204" pitchFamily="34" charset="0"/>
                </a:rPr>
                <a:t>48</a:t>
              </a:r>
            </a:p>
          </p:txBody>
        </p:sp>
        <p:sp>
          <p:nvSpPr>
            <p:cNvPr id="75" name="TextBox 32"/>
            <p:cNvSpPr txBox="1"/>
            <p:nvPr/>
          </p:nvSpPr>
          <p:spPr>
            <a:xfrm>
              <a:off x="2165899" y="2613162"/>
              <a:ext cx="360099" cy="239489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1000">
                  <a:solidFill>
                    <a:schemeClr val="bg1"/>
                  </a:solidFill>
                  <a:latin typeface="Arial Narrow" panose="020B0606020202030204" pitchFamily="34" charset="0"/>
                </a:rPr>
                <a:t>322</a:t>
              </a:r>
            </a:p>
          </p:txBody>
        </p:sp>
        <p:sp>
          <p:nvSpPr>
            <p:cNvPr id="76" name="TextBox 33"/>
            <p:cNvSpPr txBox="1"/>
            <p:nvPr/>
          </p:nvSpPr>
          <p:spPr>
            <a:xfrm>
              <a:off x="2165899" y="3224830"/>
              <a:ext cx="360099" cy="239489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1000">
                  <a:latin typeface="Arial Narrow" panose="020B0606020202030204" pitchFamily="34" charset="0"/>
                </a:rPr>
                <a:t>202</a:t>
              </a:r>
            </a:p>
          </p:txBody>
        </p:sp>
        <p:sp>
          <p:nvSpPr>
            <p:cNvPr id="77" name="TextBox 34"/>
            <p:cNvSpPr txBox="1"/>
            <p:nvPr/>
          </p:nvSpPr>
          <p:spPr>
            <a:xfrm>
              <a:off x="1745971" y="639417"/>
              <a:ext cx="360099" cy="239489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1000">
                  <a:solidFill>
                    <a:schemeClr val="bg1"/>
                  </a:solidFill>
                  <a:latin typeface="Arial Narrow" panose="020B0606020202030204" pitchFamily="34" charset="0"/>
                </a:rPr>
                <a:t>662</a:t>
              </a:r>
            </a:p>
          </p:txBody>
        </p:sp>
        <p:sp>
          <p:nvSpPr>
            <p:cNvPr id="78" name="TextBox 35"/>
            <p:cNvSpPr txBox="1"/>
            <p:nvPr/>
          </p:nvSpPr>
          <p:spPr>
            <a:xfrm>
              <a:off x="3452439" y="455129"/>
              <a:ext cx="301621" cy="239489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1000">
                  <a:solidFill>
                    <a:schemeClr val="bg1"/>
                  </a:solidFill>
                  <a:latin typeface="Arial Narrow" panose="020B0606020202030204" pitchFamily="34" charset="0"/>
                </a:rPr>
                <a:t>89</a:t>
              </a:r>
            </a:p>
          </p:txBody>
        </p:sp>
        <p:sp>
          <p:nvSpPr>
            <p:cNvPr id="79" name="TextBox 36"/>
            <p:cNvSpPr txBox="1"/>
            <p:nvPr/>
          </p:nvSpPr>
          <p:spPr>
            <a:xfrm>
              <a:off x="3452439" y="1311965"/>
              <a:ext cx="301621" cy="239489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1000">
                  <a:solidFill>
                    <a:schemeClr val="bg1"/>
                  </a:solidFill>
                  <a:latin typeface="Arial Narrow" panose="020B0606020202030204" pitchFamily="34" charset="0"/>
                </a:rPr>
                <a:t>43</a:t>
              </a:r>
            </a:p>
          </p:txBody>
        </p:sp>
        <p:sp>
          <p:nvSpPr>
            <p:cNvPr id="80" name="TextBox 37"/>
            <p:cNvSpPr txBox="1"/>
            <p:nvPr/>
          </p:nvSpPr>
          <p:spPr>
            <a:xfrm>
              <a:off x="3452439" y="2182053"/>
              <a:ext cx="301621" cy="239489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1000">
                  <a:latin typeface="Arial Narrow" panose="020B0606020202030204" pitchFamily="34" charset="0"/>
                </a:rPr>
                <a:t>10</a:t>
              </a:r>
            </a:p>
          </p:txBody>
        </p:sp>
        <p:sp>
          <p:nvSpPr>
            <p:cNvPr id="81" name="TextBox 38"/>
            <p:cNvSpPr txBox="1"/>
            <p:nvPr/>
          </p:nvSpPr>
          <p:spPr>
            <a:xfrm>
              <a:off x="3423200" y="2328655"/>
              <a:ext cx="360099" cy="239489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1000">
                  <a:solidFill>
                    <a:schemeClr val="bg1"/>
                  </a:solidFill>
                  <a:latin typeface="Arial Narrow" panose="020B0606020202030204" pitchFamily="34" charset="0"/>
                </a:rPr>
                <a:t>257</a:t>
              </a:r>
            </a:p>
          </p:txBody>
        </p:sp>
        <p:sp>
          <p:nvSpPr>
            <p:cNvPr id="82" name="TextBox 39"/>
            <p:cNvSpPr txBox="1"/>
            <p:nvPr/>
          </p:nvSpPr>
          <p:spPr>
            <a:xfrm>
              <a:off x="3452439" y="2967244"/>
              <a:ext cx="301621" cy="239489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1000">
                  <a:latin typeface="Arial Narrow" panose="020B0606020202030204" pitchFamily="34" charset="0"/>
                </a:rPr>
                <a:t>44</a:t>
              </a:r>
            </a:p>
          </p:txBody>
        </p:sp>
        <p:sp>
          <p:nvSpPr>
            <p:cNvPr id="83" name="TextBox 40"/>
            <p:cNvSpPr txBox="1"/>
            <p:nvPr/>
          </p:nvSpPr>
          <p:spPr>
            <a:xfrm>
              <a:off x="3001822" y="859319"/>
              <a:ext cx="360099" cy="239489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1000">
                  <a:solidFill>
                    <a:schemeClr val="bg1"/>
                  </a:solidFill>
                  <a:latin typeface="Arial Narrow" panose="020B0606020202030204" pitchFamily="34" charset="0"/>
                </a:rPr>
                <a:t>156</a:t>
              </a:r>
            </a:p>
          </p:txBody>
        </p:sp>
        <p:sp>
          <p:nvSpPr>
            <p:cNvPr id="84" name="TextBox 41"/>
            <p:cNvSpPr txBox="1"/>
            <p:nvPr/>
          </p:nvSpPr>
          <p:spPr>
            <a:xfrm>
              <a:off x="3031061" y="2025926"/>
              <a:ext cx="301621" cy="239489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1000">
                  <a:solidFill>
                    <a:schemeClr val="bg1"/>
                  </a:solidFill>
                  <a:latin typeface="Arial Narrow" panose="020B0606020202030204" pitchFamily="34" charset="0"/>
                </a:rPr>
                <a:t>92</a:t>
              </a:r>
            </a:p>
          </p:txBody>
        </p:sp>
        <p:sp>
          <p:nvSpPr>
            <p:cNvPr id="85" name="TextBox 42"/>
            <p:cNvSpPr txBox="1"/>
            <p:nvPr/>
          </p:nvSpPr>
          <p:spPr>
            <a:xfrm>
              <a:off x="3005327" y="2781143"/>
              <a:ext cx="233633" cy="194967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1000" dirty="0">
                  <a:latin typeface="Arial Narrow" panose="020B0606020202030204" pitchFamily="34" charset="0"/>
                </a:rPr>
                <a:t>14</a:t>
              </a:r>
            </a:p>
          </p:txBody>
        </p:sp>
        <p:sp>
          <p:nvSpPr>
            <p:cNvPr id="86" name="TextBox 43"/>
            <p:cNvSpPr txBox="1"/>
            <p:nvPr/>
          </p:nvSpPr>
          <p:spPr>
            <a:xfrm>
              <a:off x="2979654" y="2895181"/>
              <a:ext cx="278563" cy="194967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GB" sz="1000" dirty="0">
                  <a:solidFill>
                    <a:schemeClr val="bg1"/>
                  </a:solidFill>
                  <a:latin typeface="Arial Narrow" panose="020B0606020202030204" pitchFamily="34" charset="0"/>
                </a:rPr>
                <a:t>248</a:t>
              </a:r>
            </a:p>
          </p:txBody>
        </p:sp>
        <p:sp>
          <p:nvSpPr>
            <p:cNvPr id="87" name="TextBox 44"/>
            <p:cNvSpPr txBox="1"/>
            <p:nvPr/>
          </p:nvSpPr>
          <p:spPr>
            <a:xfrm>
              <a:off x="3001822" y="3226075"/>
              <a:ext cx="360099" cy="239489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1000">
                  <a:latin typeface="Arial Narrow" panose="020B0606020202030204" pitchFamily="34" charset="0"/>
                </a:rPr>
                <a:t>137</a:t>
              </a:r>
            </a:p>
          </p:txBody>
        </p:sp>
        <p:sp>
          <p:nvSpPr>
            <p:cNvPr id="88" name="TextBox 45"/>
            <p:cNvSpPr txBox="1"/>
            <p:nvPr/>
          </p:nvSpPr>
          <p:spPr>
            <a:xfrm>
              <a:off x="2582929" y="770279"/>
              <a:ext cx="360099" cy="239489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wrap="none" rtlCol="0" anchor="t">
              <a:spAutoFit/>
            </a:bodyPr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1000">
                  <a:solidFill>
                    <a:schemeClr val="bg1"/>
                  </a:solidFill>
                  <a:latin typeface="Arial Narrow" panose="020B0606020202030204" pitchFamily="34" charset="0"/>
                </a:rPr>
                <a:t>564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00893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8928992" cy="114300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Commitments are increasingly aligned with NSDS, but it is still a long way to go</a:t>
            </a:r>
            <a:endParaRPr lang="en-GB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81284162"/>
              </p:ext>
            </p:extLst>
          </p:nvPr>
        </p:nvGraphicFramePr>
        <p:xfrm>
          <a:off x="8489" y="1484784"/>
          <a:ext cx="8440042" cy="48018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09764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Conclusions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Africa is the main recipient of support to statistics globally</a:t>
            </a:r>
          </a:p>
          <a:p>
            <a:r>
              <a:rPr lang="en-GB" dirty="0"/>
              <a:t>Identified </a:t>
            </a:r>
            <a:r>
              <a:rPr lang="en-GB" dirty="0" smtClean="0"/>
              <a:t>funding gaps by combining PARIS21 </a:t>
            </a:r>
            <a:r>
              <a:rPr lang="en-GB" dirty="0" err="1" smtClean="0"/>
              <a:t>Metabase</a:t>
            </a:r>
            <a:r>
              <a:rPr lang="en-GB" dirty="0" smtClean="0"/>
              <a:t> and PRESS exercise</a:t>
            </a:r>
          </a:p>
          <a:p>
            <a:pPr lvl="1"/>
            <a:r>
              <a:rPr lang="en-GB" dirty="0" smtClean="0"/>
              <a:t>Support is still highly concentrated</a:t>
            </a:r>
          </a:p>
          <a:p>
            <a:pPr lvl="1"/>
            <a:r>
              <a:rPr lang="en-GB" dirty="0" smtClean="0"/>
              <a:t>Support does not go where it is needed </a:t>
            </a:r>
            <a:r>
              <a:rPr lang="en-GB" dirty="0"/>
              <a:t>most</a:t>
            </a:r>
            <a:endParaRPr lang="en-GB" dirty="0" smtClean="0"/>
          </a:p>
          <a:p>
            <a:r>
              <a:rPr lang="en-GB" dirty="0" smtClean="0"/>
              <a:t>There is room for improvement in aligning support with national strategies</a:t>
            </a:r>
          </a:p>
        </p:txBody>
      </p:sp>
    </p:spTree>
    <p:extLst>
      <p:ext uri="{BB962C8B-B14F-4D97-AF65-F5344CB8AC3E}">
        <p14:creationId xmlns:p14="http://schemas.microsoft.com/office/powerpoint/2010/main" val="1337083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0335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ARIS21-PPT-Template-Nov2013">
  <a:themeElements>
    <a:clrScheme name="PARIS21">
      <a:dk1>
        <a:sysClr val="windowText" lastClr="000000"/>
      </a:dk1>
      <a:lt1>
        <a:srgbClr val="FFFFFF"/>
      </a:lt1>
      <a:dk2>
        <a:srgbClr val="C7D6DF"/>
      </a:dk2>
      <a:lt2>
        <a:srgbClr val="EEECE1"/>
      </a:lt2>
      <a:accent1>
        <a:srgbClr val="ED7D27"/>
      </a:accent1>
      <a:accent2>
        <a:srgbClr val="B7D28B"/>
      </a:accent2>
      <a:accent3>
        <a:srgbClr val="9E7346"/>
      </a:accent3>
      <a:accent4>
        <a:srgbClr val="F8CF58"/>
      </a:accent4>
      <a:accent5>
        <a:srgbClr val="7099AF"/>
      </a:accent5>
      <a:accent6>
        <a:srgbClr val="ED7D27"/>
      </a:accent6>
      <a:hlink>
        <a:srgbClr val="ED7D27"/>
      </a:hlink>
      <a:folHlink>
        <a:srgbClr val="9E734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PARIS21-PPT-Template-Nov2013</Template>
  <TotalTime>735</TotalTime>
  <Words>613</Words>
  <Application>Microsoft Office PowerPoint</Application>
  <PresentationFormat>On-screen Show (4:3)</PresentationFormat>
  <Paragraphs>114</Paragraphs>
  <Slides>12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PARIS21-PPT-Template-Nov2013</vt:lpstr>
      <vt:lpstr>Partner Report on Support to Statistics (PRESS) A Snapshot in Time of Statistical Funding </vt:lpstr>
      <vt:lpstr>PRESS – Main features</vt:lpstr>
      <vt:lpstr>Short Methodology</vt:lpstr>
      <vt:lpstr>Increased awareness for statistics is not reflected in aid flows</vt:lpstr>
      <vt:lpstr>Africa received most of the funds</vt:lpstr>
      <vt:lpstr>Does support go to where statistical capacity is weakest?</vt:lpstr>
      <vt:lpstr>Support to statistics does not go where it is most needed in Africa</vt:lpstr>
      <vt:lpstr>There is a strong trend towards multilateral country-specific aid</vt:lpstr>
      <vt:lpstr>Demographic and social statistics are gaining strength</vt:lpstr>
      <vt:lpstr>Commitments are increasingly aligned with NSDS, but it is still a long way to go</vt:lpstr>
      <vt:lpstr>Conclusions</vt:lpstr>
      <vt:lpstr>PowerPoint Presentation</vt:lpstr>
    </vt:vector>
  </TitlesOfParts>
  <Company>OECD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ZBIRANSKI Till</dc:creator>
  <cp:lastModifiedBy>JÜTTING Johannes Paul</cp:lastModifiedBy>
  <cp:revision>39</cp:revision>
  <dcterms:created xsi:type="dcterms:W3CDTF">2014-02-21T13:14:43Z</dcterms:created>
  <dcterms:modified xsi:type="dcterms:W3CDTF">2014-12-08T07:40:59Z</dcterms:modified>
</cp:coreProperties>
</file>