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sldIdLst>
    <p:sldId id="289" r:id="rId2"/>
    <p:sldId id="278" r:id="rId3"/>
    <p:sldId id="275" r:id="rId4"/>
    <p:sldId id="290" r:id="rId5"/>
    <p:sldId id="257" r:id="rId6"/>
    <p:sldId id="291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67" r:id="rId16"/>
    <p:sldId id="270" r:id="rId17"/>
    <p:sldId id="271" r:id="rId18"/>
    <p:sldId id="272" r:id="rId19"/>
    <p:sldId id="293" r:id="rId20"/>
    <p:sldId id="276" r:id="rId21"/>
    <p:sldId id="292" r:id="rId22"/>
    <p:sldId id="300" r:id="rId23"/>
    <p:sldId id="301" r:id="rId24"/>
    <p:sldId id="302" r:id="rId25"/>
    <p:sldId id="303" r:id="rId26"/>
    <p:sldId id="304" r:id="rId27"/>
    <p:sldId id="305" r:id="rId28"/>
    <p:sldId id="306" r:id="rId29"/>
    <p:sldId id="307" r:id="rId30"/>
    <p:sldId id="311" r:id="rId31"/>
    <p:sldId id="312" r:id="rId32"/>
    <p:sldId id="314" r:id="rId33"/>
    <p:sldId id="274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INGANYA, OLIVER J.M." initials="COJ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Vincent\Autre_2013_01_13\AfDB\LongTermWork2011_2017\TA_Identification\Resultats\TA%20needs%20revised%20tables_09Dec2014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pattFill prst="lgConfetti">
              <a:fgClr>
                <a:schemeClr val="accent2"/>
              </a:fgClr>
              <a:bgClr>
                <a:schemeClr val="bg1"/>
              </a:bgClr>
            </a:pattFill>
            <a:ln>
              <a:solidFill>
                <a:schemeClr val="accent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[1]n7!$D$7:$D$19</c:f>
              <c:strCache>
                <c:ptCount val="13"/>
                <c:pt idx="0">
                  <c:v>Developing SPARS</c:v>
                </c:pt>
                <c:pt idx="1">
                  <c:v>Planning and developing methodological and technical instruments for agric. census</c:v>
                </c:pt>
                <c:pt idx="2">
                  <c:v>Integrated survey framework AGRIS</c:v>
                </c:pt>
                <c:pt idx="3">
                  <c:v>How to identify and apply sampling frames (Area/Master sampling frames)</c:v>
                </c:pt>
                <c:pt idx="4">
                  <c:v>Remote sensing</c:v>
                </c:pt>
                <c:pt idx="5">
                  <c:v>Survey solutions CAPI</c:v>
                </c:pt>
                <c:pt idx="6">
                  <c:v>Collection and compilation of agric. Cost of Production data</c:v>
                </c:pt>
                <c:pt idx="7">
                  <c:v>Agricultural census/survey analysis data</c:v>
                </c:pt>
                <c:pt idx="8">
                  <c:v>SUA and FBS</c:v>
                </c:pt>
                <c:pt idx="9">
                  <c:v>Time series data reconciliation</c:v>
                </c:pt>
                <c:pt idx="10">
                  <c:v>Post harvest losses</c:v>
                </c:pt>
                <c:pt idx="11">
                  <c:v>Data processing of agric. censuses and surveys</c:v>
                </c:pt>
                <c:pt idx="12">
                  <c:v>Others</c:v>
                </c:pt>
              </c:strCache>
            </c:strRef>
          </c:cat>
          <c:val>
            <c:numRef>
              <c:f>[1]n7!$K$7:$K$19</c:f>
              <c:numCache>
                <c:formatCode>General</c:formatCode>
                <c:ptCount val="13"/>
                <c:pt idx="0">
                  <c:v>24</c:v>
                </c:pt>
                <c:pt idx="1">
                  <c:v>21</c:v>
                </c:pt>
                <c:pt idx="2">
                  <c:v>10</c:v>
                </c:pt>
                <c:pt idx="3">
                  <c:v>15</c:v>
                </c:pt>
                <c:pt idx="4">
                  <c:v>5</c:v>
                </c:pt>
                <c:pt idx="5">
                  <c:v>5</c:v>
                </c:pt>
                <c:pt idx="6">
                  <c:v>13</c:v>
                </c:pt>
                <c:pt idx="7">
                  <c:v>20</c:v>
                </c:pt>
                <c:pt idx="8">
                  <c:v>10</c:v>
                </c:pt>
                <c:pt idx="9">
                  <c:v>4</c:v>
                </c:pt>
                <c:pt idx="10">
                  <c:v>3</c:v>
                </c:pt>
                <c:pt idx="11">
                  <c:v>6</c:v>
                </c:pt>
                <c:pt idx="12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0064792"/>
        <c:axId val="170071064"/>
      </c:barChart>
      <c:catAx>
        <c:axId val="17006479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TA need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71064"/>
        <c:crosses val="autoZero"/>
        <c:auto val="1"/>
        <c:lblAlgn val="ctr"/>
        <c:lblOffset val="100"/>
        <c:noMultiLvlLbl val="0"/>
      </c:catAx>
      <c:valAx>
        <c:axId val="170071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No. of countries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64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4-09-08T14:36:57.058" idx="1">
    <p:pos x="10" y="10"/>
    <p:text>1. Indicate the positions that are functional at the regional secretariat
2. Include coordination efforts with
	A. ECA
	B. FAO
	C. Other player including OSAN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4-09-08T14:36:57.058" idx="1">
    <p:pos x="10" y="10"/>
    <p:text>1. Indicate the positions that are functional at the regional secretariat
2. Include coordination efforts with
	A. ECA
	B. FAO
	C. Other player including OSAN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68FC31-47AB-4685-81B7-7DC5FE8B5F9D}" type="datetimeFigureOut">
              <a:rPr lang="en-GB" smtClean="0"/>
              <a:t>10/12/2014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A87C2-902A-4AA9-A1E0-11F8EE9CCC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815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</a:pPr>
            <a:fld id="{3837E4C8-B2F5-443F-8FEC-EC4237FBC68F}" type="slidenum">
              <a:rPr lang="en-GB" altLang="en-US" smtClean="0">
                <a:latin typeface="Arial Unicode MS" panose="020B0604020202020204" pitchFamily="34" charset="-128"/>
              </a:rPr>
              <a:pPr>
                <a:spcBef>
                  <a:spcPct val="0"/>
                </a:spcBef>
              </a:pPr>
              <a:t>7</a:t>
            </a:fld>
            <a:endParaRPr lang="en-GB" altLang="en-US" smtClean="0">
              <a:latin typeface="Arial Unicode MS" panose="020B0604020202020204" pitchFamily="34" charset="-128"/>
            </a:endParaRPr>
          </a:p>
        </p:txBody>
      </p:sp>
      <p:sp>
        <p:nvSpPr>
          <p:cNvPr id="56323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6324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r>
              <a:rPr lang="en-GB" altLang="en-US" sz="16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56325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6326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6327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2188" cy="3416300"/>
          </a:xfrm>
          <a:ln cap="flat"/>
        </p:spPr>
      </p:sp>
      <p:sp>
        <p:nvSpPr>
          <p:cNvPr id="56328" name="Rectangle 7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08633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</a:pPr>
            <a:fld id="{427FF33A-0DF9-4FC7-AAB5-57BA750A4CEF}" type="slidenum">
              <a:rPr lang="en-GB" altLang="en-US" smtClean="0">
                <a:latin typeface="Arial Unicode MS" panose="020B0604020202020204" pitchFamily="34" charset="-128"/>
              </a:rPr>
              <a:pPr>
                <a:spcBef>
                  <a:spcPct val="0"/>
                </a:spcBef>
              </a:pPr>
              <a:t>8</a:t>
            </a:fld>
            <a:endParaRPr lang="en-GB" altLang="en-US" smtClean="0">
              <a:latin typeface="Arial Unicode MS" panose="020B0604020202020204" pitchFamily="34" charset="-128"/>
            </a:endParaRPr>
          </a:p>
        </p:txBody>
      </p:sp>
      <p:sp>
        <p:nvSpPr>
          <p:cNvPr id="58371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8372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r>
              <a:rPr lang="en-GB" altLang="en-US" sz="16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58373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8374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8375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2188" cy="3416300"/>
          </a:xfrm>
          <a:ln cap="flat"/>
        </p:spPr>
      </p:sp>
      <p:sp>
        <p:nvSpPr>
          <p:cNvPr id="58376" name="Rectangle 7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8015191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</a:pPr>
            <a:fld id="{1191700A-B00E-40A6-BE4D-AAD9A5F4B926}" type="slidenum">
              <a:rPr lang="en-GB" altLang="en-US" smtClean="0">
                <a:latin typeface="Arial Unicode MS" panose="020B0604020202020204" pitchFamily="34" charset="-128"/>
              </a:rPr>
              <a:pPr>
                <a:spcBef>
                  <a:spcPct val="0"/>
                </a:spcBef>
              </a:pPr>
              <a:t>9</a:t>
            </a:fld>
            <a:endParaRPr lang="en-GB" altLang="en-US" smtClean="0">
              <a:latin typeface="Arial Unicode MS" panose="020B0604020202020204" pitchFamily="34" charset="-128"/>
            </a:endParaRPr>
          </a:p>
        </p:txBody>
      </p:sp>
      <p:sp>
        <p:nvSpPr>
          <p:cNvPr id="60419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60420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r>
              <a:rPr lang="en-GB" altLang="en-US" sz="16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60421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60422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60423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2188" cy="3416300"/>
          </a:xfrm>
          <a:ln cap="flat"/>
        </p:spPr>
      </p:sp>
      <p:sp>
        <p:nvSpPr>
          <p:cNvPr id="60424" name="Rectangle 7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6560178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</a:pPr>
            <a:fld id="{ADABB0E7-B31E-4DD5-B6B3-2887725C0F30}" type="slidenum">
              <a:rPr lang="en-GB" altLang="en-US" smtClean="0">
                <a:latin typeface="Arial Unicode MS" panose="020B0604020202020204" pitchFamily="34" charset="-128"/>
              </a:rPr>
              <a:pPr>
                <a:spcBef>
                  <a:spcPct val="0"/>
                </a:spcBef>
              </a:pPr>
              <a:t>10</a:t>
            </a:fld>
            <a:endParaRPr lang="en-GB" altLang="en-US" smtClean="0">
              <a:latin typeface="Arial Unicode MS" panose="020B0604020202020204" pitchFamily="34" charset="-128"/>
            </a:endParaRPr>
          </a:p>
        </p:txBody>
      </p:sp>
      <p:sp>
        <p:nvSpPr>
          <p:cNvPr id="62467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62468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r>
              <a:rPr lang="en-GB" altLang="en-US" sz="16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62469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62470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62471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2188" cy="3416300"/>
          </a:xfrm>
          <a:ln cap="flat"/>
        </p:spPr>
      </p:sp>
      <p:sp>
        <p:nvSpPr>
          <p:cNvPr id="62472" name="Rectangle 7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7692920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</a:pPr>
            <a:fld id="{60106F97-4671-4BC2-B321-8F96F64442EC}" type="slidenum">
              <a:rPr lang="en-GB" altLang="en-US" smtClean="0">
                <a:latin typeface="Arial Unicode MS" panose="020B0604020202020204" pitchFamily="34" charset="-128"/>
              </a:rPr>
              <a:pPr>
                <a:spcBef>
                  <a:spcPct val="0"/>
                </a:spcBef>
              </a:pPr>
              <a:t>11</a:t>
            </a:fld>
            <a:endParaRPr lang="en-GB" altLang="en-US" smtClean="0">
              <a:latin typeface="Arial Unicode MS" panose="020B0604020202020204" pitchFamily="34" charset="-128"/>
            </a:endParaRPr>
          </a:p>
        </p:txBody>
      </p:sp>
      <p:sp>
        <p:nvSpPr>
          <p:cNvPr id="64515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64516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r>
              <a:rPr lang="en-GB" altLang="en-US" sz="16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64517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64518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64519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2188" cy="3416300"/>
          </a:xfrm>
          <a:ln cap="flat"/>
        </p:spPr>
      </p:sp>
      <p:sp>
        <p:nvSpPr>
          <p:cNvPr id="64520" name="Rectangle 7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1541471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</a:pPr>
            <a:fld id="{F7748F8C-C982-4D17-A019-93F55D202FCE}" type="slidenum">
              <a:rPr lang="en-GB" altLang="en-US" smtClean="0">
                <a:latin typeface="Arial Unicode MS" panose="020B0604020202020204" pitchFamily="34" charset="-128"/>
              </a:rPr>
              <a:pPr>
                <a:spcBef>
                  <a:spcPct val="0"/>
                </a:spcBef>
              </a:pPr>
              <a:t>12</a:t>
            </a:fld>
            <a:endParaRPr lang="en-GB" altLang="en-US" smtClean="0">
              <a:latin typeface="Arial Unicode MS" panose="020B0604020202020204" pitchFamily="34" charset="-128"/>
            </a:endParaRPr>
          </a:p>
        </p:txBody>
      </p:sp>
      <p:sp>
        <p:nvSpPr>
          <p:cNvPr id="66563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66564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r>
              <a:rPr lang="en-GB" altLang="en-US" sz="16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66565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66566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66567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2188" cy="3416300"/>
          </a:xfrm>
          <a:ln cap="flat"/>
        </p:spPr>
      </p:sp>
      <p:sp>
        <p:nvSpPr>
          <p:cNvPr id="66568" name="Rectangle 7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0351380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</a:pPr>
            <a:fld id="{AE7BBDFE-1B49-4F50-9ED8-511F0185E51F}" type="slidenum">
              <a:rPr lang="en-GB" altLang="en-US" smtClean="0">
                <a:latin typeface="Arial Unicode MS" panose="020B0604020202020204" pitchFamily="34" charset="-128"/>
              </a:rPr>
              <a:pPr>
                <a:spcBef>
                  <a:spcPct val="0"/>
                </a:spcBef>
              </a:pPr>
              <a:t>13</a:t>
            </a:fld>
            <a:endParaRPr lang="en-GB" altLang="en-US" smtClean="0">
              <a:latin typeface="Arial Unicode MS" panose="020B0604020202020204" pitchFamily="34" charset="-128"/>
            </a:endParaRPr>
          </a:p>
        </p:txBody>
      </p:sp>
      <p:sp>
        <p:nvSpPr>
          <p:cNvPr id="68611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68612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r>
              <a:rPr lang="en-GB" altLang="en-US" sz="16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68613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68614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68615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2188" cy="3416300"/>
          </a:xfrm>
          <a:ln cap="flat"/>
        </p:spPr>
      </p:sp>
      <p:sp>
        <p:nvSpPr>
          <p:cNvPr id="68616" name="Rectangle 7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0321681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6E7EEAB-4CF5-4AF0-B5D1-38A653678896}" type="slidenum">
              <a:rPr lang="en-GB" altLang="en-US">
                <a:latin typeface="Arial Unicode MS" panose="020B0604020202020204" pitchFamily="34" charset="-128"/>
              </a:rPr>
              <a:pPr eaLnBrk="1" hangingPunct="1"/>
              <a:t>14</a:t>
            </a:fld>
            <a:endParaRPr lang="en-GB" altLang="en-US">
              <a:latin typeface="Arial Unicode MS" panose="020B0604020202020204" pitchFamily="34" charset="-128"/>
            </a:endParaRPr>
          </a:p>
        </p:txBody>
      </p:sp>
      <p:sp>
        <p:nvSpPr>
          <p:cNvPr id="54275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4276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en-GB" altLang="en-US" sz="1600"/>
              <a:t>1</a:t>
            </a:r>
          </a:p>
        </p:txBody>
      </p:sp>
      <p:sp>
        <p:nvSpPr>
          <p:cNvPr id="54277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4278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4279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2188" cy="3416300"/>
          </a:xfrm>
          <a:ln cap="flat"/>
        </p:spPr>
      </p:sp>
      <p:sp>
        <p:nvSpPr>
          <p:cNvPr id="54280" name="Rectangle 7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4851120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FE9D580-E94D-42C9-B19C-6D847ABA56B5}" type="slidenum">
              <a:rPr lang="en-GB" altLang="en-US">
                <a:latin typeface="Arial Unicode MS" panose="020B0604020202020204" pitchFamily="34" charset="-128"/>
              </a:rPr>
              <a:pPr eaLnBrk="1" hangingPunct="1"/>
              <a:t>15</a:t>
            </a:fld>
            <a:endParaRPr lang="en-GB" altLang="en-US">
              <a:latin typeface="Arial Unicode MS" panose="020B0604020202020204" pitchFamily="34" charset="-128"/>
            </a:endParaRPr>
          </a:p>
        </p:txBody>
      </p:sp>
      <p:sp>
        <p:nvSpPr>
          <p:cNvPr id="55299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5300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en-GB" altLang="en-US" sz="1600"/>
              <a:t>1</a:t>
            </a:r>
          </a:p>
        </p:txBody>
      </p:sp>
      <p:sp>
        <p:nvSpPr>
          <p:cNvPr id="55301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5302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5303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2188" cy="3416300"/>
          </a:xfrm>
          <a:ln cap="flat"/>
        </p:spPr>
      </p:sp>
      <p:sp>
        <p:nvSpPr>
          <p:cNvPr id="55304" name="Rectangle 7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728459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D3CA03F-08E1-4770-9817-7ED0F8865182}" type="slidenum">
              <a:rPr lang="en-GB" altLang="en-US">
                <a:latin typeface="Arial Unicode MS" panose="020B0604020202020204" pitchFamily="34" charset="-128"/>
              </a:rPr>
              <a:pPr eaLnBrk="1" hangingPunct="1"/>
              <a:t>16</a:t>
            </a:fld>
            <a:endParaRPr lang="en-GB" altLang="en-US">
              <a:latin typeface="Arial Unicode MS" panose="020B0604020202020204" pitchFamily="34" charset="-128"/>
            </a:endParaRPr>
          </a:p>
        </p:txBody>
      </p:sp>
      <p:sp>
        <p:nvSpPr>
          <p:cNvPr id="58371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8372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en-GB" altLang="en-US" sz="1600"/>
              <a:t>1</a:t>
            </a:r>
          </a:p>
        </p:txBody>
      </p:sp>
      <p:sp>
        <p:nvSpPr>
          <p:cNvPr id="58373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8374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8375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2188" cy="3416300"/>
          </a:xfrm>
          <a:ln cap="flat"/>
        </p:spPr>
      </p:sp>
      <p:sp>
        <p:nvSpPr>
          <p:cNvPr id="58376" name="Rectangle 7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661774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A237B-93CA-49D4-A944-0F133B0D94B2}" type="datetimeFigureOut">
              <a:rPr lang="en-GB" smtClean="0"/>
              <a:t>10/12/2014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41EA-7A3A-4589-AEA6-54D22591D5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6871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A237B-93CA-49D4-A944-0F133B0D94B2}" type="datetimeFigureOut">
              <a:rPr lang="en-GB" smtClean="0"/>
              <a:t>10/12/2014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41EA-7A3A-4589-AEA6-54D22591D5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8264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A237B-93CA-49D4-A944-0F133B0D94B2}" type="datetimeFigureOut">
              <a:rPr lang="en-GB" smtClean="0"/>
              <a:t>10/12/2014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41EA-7A3A-4589-AEA6-54D22591D5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271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A237B-93CA-49D4-A944-0F133B0D94B2}" type="datetimeFigureOut">
              <a:rPr lang="en-GB" smtClean="0"/>
              <a:t>10/12/2014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41EA-7A3A-4589-AEA6-54D22591D5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625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A237B-93CA-49D4-A944-0F133B0D94B2}" type="datetimeFigureOut">
              <a:rPr lang="en-GB" smtClean="0"/>
              <a:t>10/12/2014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41EA-7A3A-4589-AEA6-54D22591D5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865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A237B-93CA-49D4-A944-0F133B0D94B2}" type="datetimeFigureOut">
              <a:rPr lang="en-GB" smtClean="0"/>
              <a:t>10/12/2014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41EA-7A3A-4589-AEA6-54D22591D5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4860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A237B-93CA-49D4-A944-0F133B0D94B2}" type="datetimeFigureOut">
              <a:rPr lang="en-GB" smtClean="0"/>
              <a:t>10/12/2014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41EA-7A3A-4589-AEA6-54D22591D5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6164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A237B-93CA-49D4-A944-0F133B0D94B2}" type="datetimeFigureOut">
              <a:rPr lang="en-GB" smtClean="0"/>
              <a:t>10/12/2014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41EA-7A3A-4589-AEA6-54D22591D5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209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A237B-93CA-49D4-A944-0F133B0D94B2}" type="datetimeFigureOut">
              <a:rPr lang="en-GB" smtClean="0"/>
              <a:t>10/12/2014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41EA-7A3A-4589-AEA6-54D22591D5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3000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A237B-93CA-49D4-A944-0F133B0D94B2}" type="datetimeFigureOut">
              <a:rPr lang="en-GB" smtClean="0"/>
              <a:t>10/12/2014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41EA-7A3A-4589-AEA6-54D22591D5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1039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A237B-93CA-49D4-A944-0F133B0D94B2}" type="datetimeFigureOut">
              <a:rPr lang="en-GB" smtClean="0"/>
              <a:t>10/12/2014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41EA-7A3A-4589-AEA6-54D22591D5F3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86943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A237B-93CA-49D4-A944-0F133B0D94B2}" type="datetimeFigureOut">
              <a:rPr lang="en-GB" smtClean="0"/>
              <a:t>10/12/2014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41EA-7A3A-4589-AEA6-54D22591D5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31061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A237B-93CA-49D4-A944-0F133B0D94B2}" type="datetimeFigureOut">
              <a:rPr lang="en-GB" smtClean="0"/>
              <a:t>10/12/2014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41EA-7A3A-4589-AEA6-54D22591D5F3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899993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A237B-93CA-49D4-A944-0F133B0D94B2}" type="datetimeFigureOut">
              <a:rPr lang="en-GB" smtClean="0"/>
              <a:t>10/12/2014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41EA-7A3A-4589-AEA6-54D22591D5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38428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A237B-93CA-49D4-A944-0F133B0D94B2}" type="datetimeFigureOut">
              <a:rPr lang="en-GB" smtClean="0"/>
              <a:t>10/12/2014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41EA-7A3A-4589-AEA6-54D22591D5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8135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A237B-93CA-49D4-A944-0F133B0D94B2}" type="datetimeFigureOut">
              <a:rPr lang="en-GB" smtClean="0"/>
              <a:t>10/12/2014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41EA-7A3A-4589-AEA6-54D22591D5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5635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FA237B-93CA-49D4-A944-0F133B0D94B2}" type="datetimeFigureOut">
              <a:rPr lang="en-GB" smtClean="0"/>
              <a:t>10/12/2014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58441EA-7A3A-4589-AEA6-54D22591D5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500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9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0138569" y="6305550"/>
            <a:ext cx="457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50C8B22-A3F1-48E7-9882-0B442CA3CFFD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87043" name="Rectangle 3"/>
          <p:cNvSpPr>
            <a:spLocks noGrp="1"/>
          </p:cNvSpPr>
          <p:nvPr>
            <p:ph type="subTitle" idx="4294967295"/>
          </p:nvPr>
        </p:nvSpPr>
        <p:spPr>
          <a:xfrm>
            <a:off x="656824" y="0"/>
            <a:ext cx="8920564" cy="6781800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en-AU" sz="2400" b="1" i="1" dirty="0">
                <a:solidFill>
                  <a:srgbClr val="00B050"/>
                </a:solidFill>
              </a:rPr>
              <a:t>Action Plan to </a:t>
            </a:r>
            <a:r>
              <a:rPr lang="en-GB" sz="2400" b="1" i="1" dirty="0">
                <a:solidFill>
                  <a:srgbClr val="00B050"/>
                </a:solidFill>
              </a:rPr>
              <a:t>Improve Statistics for Food Security, Sustainable Agriculture &amp; Rural Development in </a:t>
            </a:r>
            <a:r>
              <a:rPr lang="en-AU" sz="2400" b="1" i="1" dirty="0">
                <a:solidFill>
                  <a:srgbClr val="00B050"/>
                </a:solidFill>
              </a:rPr>
              <a:t>Africa (2011-2017)</a:t>
            </a:r>
            <a:endParaRPr lang="en-US" sz="2400" i="1" dirty="0">
              <a:solidFill>
                <a:srgbClr val="00B050"/>
              </a:solidFill>
            </a:endParaRPr>
          </a:p>
          <a:p>
            <a:pPr marL="0" indent="0">
              <a:buNone/>
              <a:defRPr/>
            </a:pPr>
            <a:r>
              <a:rPr lang="en-GB" b="1" dirty="0">
                <a:solidFill>
                  <a:srgbClr val="0000CC"/>
                </a:solidFill>
                <a:cs typeface="Times New Roman" pitchFamily="18" charset="0"/>
              </a:rPr>
              <a:t>                    </a:t>
            </a:r>
            <a:r>
              <a:rPr lang="en-GB" sz="3200" b="1" dirty="0">
                <a:solidFill>
                  <a:srgbClr val="0000CC"/>
                </a:solidFill>
                <a:cs typeface="Times New Roman" pitchFamily="18" charset="0"/>
              </a:rPr>
              <a:t> </a:t>
            </a:r>
          </a:p>
          <a:p>
            <a:pPr marL="0" indent="0">
              <a:buNone/>
              <a:defRPr/>
            </a:pP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                 </a:t>
            </a:r>
            <a:r>
              <a:rPr lang="en-GB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 </a:t>
            </a:r>
            <a:r>
              <a:rPr lang="en-GB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StatCom</a:t>
            </a:r>
            <a:r>
              <a:rPr lang="en-GB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-Africa 5, 08-11 December 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2014, </a:t>
            </a:r>
            <a:r>
              <a:rPr lang="en-GB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Tunis, Tunisia</a:t>
            </a:r>
            <a:endParaRPr lang="en-GB" b="1" i="1" dirty="0">
              <a:solidFill>
                <a:srgbClr val="0000CC"/>
              </a:solidFill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endParaRPr lang="en-GB" sz="2400" b="1" i="1" dirty="0">
              <a:solidFill>
                <a:srgbClr val="0000CC"/>
              </a:solidFill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endParaRPr lang="en-GB" sz="2400" b="1" i="1" dirty="0">
              <a:solidFill>
                <a:srgbClr val="0000CC"/>
              </a:solidFill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endParaRPr lang="en-GB" sz="2400" b="1" i="1" dirty="0">
              <a:solidFill>
                <a:srgbClr val="0000CC"/>
              </a:solidFill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en-GB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Implementation status of the Governance Mechanism and Technical Assistance component of the Action Plan</a:t>
            </a:r>
            <a:endParaRPr lang="en-GB" sz="2400" b="1" i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endParaRPr lang="en-GB" sz="2400" b="1" i="1" dirty="0">
              <a:solidFill>
                <a:srgbClr val="0000CC"/>
              </a:solidFill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GB" sz="2400" b="1" i="1" dirty="0">
                <a:solidFill>
                  <a:srgbClr val="0000CC"/>
                </a:solidFill>
                <a:cs typeface="Times New Roman" pitchFamily="18" charset="0"/>
              </a:rPr>
              <a:t> </a:t>
            </a:r>
            <a:endParaRPr lang="en-GB" sz="2400" b="1" i="1" dirty="0" smtClean="0">
              <a:solidFill>
                <a:srgbClr val="0000CC"/>
              </a:solidFill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endParaRPr lang="en-GB" b="1" i="1" dirty="0"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US" i="1" dirty="0">
                <a:cs typeface="Tahoma" pitchFamily="34" charset="0"/>
              </a:rPr>
              <a:t>  Statistical Capacity Building Division</a:t>
            </a:r>
            <a:endParaRPr lang="en-US" i="1" dirty="0"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GB" i="1" dirty="0">
                <a:cs typeface="Times New Roman" pitchFamily="18" charset="0"/>
              </a:rPr>
              <a:t>  Statistics Department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GB" i="1" dirty="0">
                <a:cs typeface="Times New Roman" pitchFamily="18" charset="0"/>
              </a:rPr>
              <a:t>  Economic Complex 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GB" i="1" dirty="0">
                <a:cs typeface="Times New Roman" pitchFamily="18" charset="0"/>
              </a:rPr>
              <a:t>  African Development Bank</a:t>
            </a:r>
            <a:endParaRPr lang="en-GB" i="1" dirty="0"/>
          </a:p>
        </p:txBody>
      </p:sp>
      <p:pic>
        <p:nvPicPr>
          <p:cNvPr id="4100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8569" y="5957888"/>
            <a:ext cx="1646237" cy="90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WordArt 5"/>
          <p:cNvSpPr>
            <a:spLocks noChangeArrowheads="1" noChangeShapeType="1" noTextEdit="1"/>
          </p:cNvSpPr>
          <p:nvPr/>
        </p:nvSpPr>
        <p:spPr bwMode="auto">
          <a:xfrm>
            <a:off x="1003301" y="1332764"/>
            <a:ext cx="8574087" cy="338137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GB" sz="2000" b="1" kern="10" dirty="0" smtClean="0">
                <a:solidFill>
                  <a:srgbClr val="063DE8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Arial Narrow" panose="020B0606020202030204" pitchFamily="34" charset="0"/>
              </a:rPr>
              <a:t>Progress Report on </a:t>
            </a:r>
            <a:r>
              <a:rPr lang="en-GB" sz="2000" b="1" kern="10" dirty="0">
                <a:solidFill>
                  <a:srgbClr val="063DE8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Arial Narrow" panose="020B0606020202030204" pitchFamily="34" charset="0"/>
              </a:rPr>
              <a:t>the Implementation of the Action Plan</a:t>
            </a:r>
            <a:r>
              <a:rPr lang="en-GB" sz="2000" b="1" kern="10" dirty="0">
                <a:solidFill>
                  <a:srgbClr val="80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Arial Narrow" panose="020B0606020202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27375862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Table of Contents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094" y="1442434"/>
            <a:ext cx="10058400" cy="4875606"/>
          </a:xfrm>
        </p:spPr>
        <p:txBody>
          <a:bodyPr>
            <a:normAutofit/>
          </a:bodyPr>
          <a:lstStyle/>
          <a:p>
            <a:pPr marL="201168" lvl="1" indent="0">
              <a:buNone/>
            </a:pPr>
            <a:endParaRPr lang="en-US" dirty="0"/>
          </a:p>
          <a:p>
            <a:pPr lvl="2"/>
            <a:endParaRPr lang="en-US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31494" y="1594834"/>
            <a:ext cx="10058400" cy="33235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1460">
              <a:buFont typeface="+mj-lt"/>
              <a:buAutoNum type="arabicPeriod"/>
            </a:pPr>
            <a:r>
              <a:rPr lang="en-US" sz="2400" b="1" dirty="0" smtClean="0">
                <a:solidFill>
                  <a:schemeClr val="tx1"/>
                </a:solidFill>
              </a:rPr>
              <a:t>Achievements under the Governance Mechanism</a:t>
            </a:r>
          </a:p>
          <a:p>
            <a:pPr marL="251460">
              <a:buFont typeface="+mj-lt"/>
              <a:buAutoNum type="arabicPeriod"/>
            </a:pPr>
            <a:r>
              <a:rPr lang="en-US" sz="2400" b="1" dirty="0" smtClean="0">
                <a:solidFill>
                  <a:schemeClr val="tx1"/>
                </a:solidFill>
              </a:rPr>
              <a:t>Achievements under the Technical Assistance component</a:t>
            </a:r>
          </a:p>
          <a:p>
            <a:pPr marL="251460">
              <a:buFont typeface="+mj-lt"/>
              <a:buAutoNum type="arabicPeriod"/>
            </a:pPr>
            <a:r>
              <a:rPr lang="en-US" sz="2400" b="1" dirty="0" smtClean="0">
                <a:solidFill>
                  <a:schemeClr val="tx1"/>
                </a:solidFill>
              </a:rPr>
              <a:t>Some </a:t>
            </a:r>
            <a:r>
              <a:rPr lang="en-US" sz="2400" b="1" dirty="0">
                <a:solidFill>
                  <a:schemeClr val="tx1"/>
                </a:solidFill>
              </a:rPr>
              <a:t>of GM and </a:t>
            </a:r>
            <a:r>
              <a:rPr lang="en-US" sz="2400" b="1" dirty="0" smtClean="0">
                <a:solidFill>
                  <a:schemeClr val="tx1"/>
                </a:solidFill>
              </a:rPr>
              <a:t>TA key activities proposed for </a:t>
            </a:r>
            <a:r>
              <a:rPr lang="en-US" sz="2400" b="1" dirty="0" smtClean="0">
                <a:solidFill>
                  <a:schemeClr val="tx1"/>
                </a:solidFill>
              </a:rPr>
              <a:t>2015</a:t>
            </a:r>
          </a:p>
          <a:p>
            <a:pPr marL="251460">
              <a:buFont typeface="+mj-lt"/>
              <a:buAutoNum type="arabicPeriod"/>
            </a:pPr>
            <a:r>
              <a:rPr lang="en-US" sz="2400" b="1" dirty="0" smtClean="0">
                <a:solidFill>
                  <a:schemeClr val="tx1"/>
                </a:solidFill>
              </a:rPr>
              <a:t>Achievements under the Training component</a:t>
            </a:r>
            <a:endParaRPr lang="en-US" sz="2400" b="1" dirty="0" smtClean="0">
              <a:solidFill>
                <a:schemeClr val="tx1"/>
              </a:solidFill>
            </a:endParaRPr>
          </a:p>
          <a:p>
            <a:pPr marL="251460">
              <a:buFont typeface="+mj-lt"/>
              <a:buAutoNum type="arabicPeriod"/>
            </a:pPr>
            <a:endParaRPr lang="en-US" dirty="0" smtClean="0"/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69645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304800"/>
            <a:ext cx="8596668" cy="6096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I. Recent Governance Mechanism achievements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231" y="1223493"/>
            <a:ext cx="9569956" cy="5010857"/>
          </a:xfrm>
        </p:spPr>
        <p:txBody>
          <a:bodyPr>
            <a:normAutofit/>
          </a:bodyPr>
          <a:lstStyle/>
          <a:p>
            <a:pPr marL="251460" indent="-342900">
              <a:lnSpc>
                <a:spcPct val="100000"/>
              </a:lnSpc>
              <a:buFont typeface="+mj-lt"/>
              <a:buAutoNum type="arabicPeriod"/>
            </a:pPr>
            <a:r>
              <a:rPr lang="en-US" sz="2400" b="1" dirty="0" smtClean="0">
                <a:solidFill>
                  <a:schemeClr val="tx1"/>
                </a:solidFill>
              </a:rPr>
              <a:t>Completed staffing of the Regional Secretariat within the </a:t>
            </a:r>
            <a:r>
              <a:rPr lang="en-US" sz="2400" b="1" dirty="0" err="1" smtClean="0">
                <a:solidFill>
                  <a:schemeClr val="tx1"/>
                </a:solidFill>
              </a:rPr>
              <a:t>AfDB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</a:p>
          <a:p>
            <a:pPr marL="251460" indent="-342900">
              <a:lnSpc>
                <a:spcPct val="100000"/>
              </a:lnSpc>
              <a:buFont typeface="+mj-lt"/>
              <a:buAutoNum type="arabicPeriod"/>
            </a:pPr>
            <a:r>
              <a:rPr lang="en-US" sz="2400" b="1" dirty="0" smtClean="0">
                <a:solidFill>
                  <a:schemeClr val="tx1"/>
                </a:solidFill>
              </a:rPr>
              <a:t>Held the 3</a:t>
            </a:r>
            <a:r>
              <a:rPr lang="en-US" sz="2400" b="1" baseline="30000" dirty="0" smtClean="0">
                <a:solidFill>
                  <a:schemeClr val="tx1"/>
                </a:solidFill>
              </a:rPr>
              <a:t>rd</a:t>
            </a:r>
            <a:r>
              <a:rPr lang="en-US" sz="2400" b="1" dirty="0" smtClean="0">
                <a:solidFill>
                  <a:schemeClr val="tx1"/>
                </a:solidFill>
              </a:rPr>
              <a:t> Regional Steering Committee meeting, April 2014 - Some of the important decisions: </a:t>
            </a:r>
            <a:r>
              <a:rPr lang="en-US" sz="1900" b="1" dirty="0" smtClean="0">
                <a:solidFill>
                  <a:srgbClr val="0000FF"/>
                </a:solidFill>
              </a:rPr>
              <a:t>approval of 2014 </a:t>
            </a:r>
            <a:r>
              <a:rPr lang="en-US" sz="1900" b="1" dirty="0" err="1" smtClean="0">
                <a:solidFill>
                  <a:srgbClr val="0000FF"/>
                </a:solidFill>
              </a:rPr>
              <a:t>workplan</a:t>
            </a:r>
            <a:r>
              <a:rPr lang="en-US" sz="1900" b="1" dirty="0" smtClean="0">
                <a:solidFill>
                  <a:srgbClr val="0000FF"/>
                </a:solidFill>
              </a:rPr>
              <a:t>/budget, co-chairs by countries, endorsement of CA results, etc.</a:t>
            </a:r>
          </a:p>
          <a:p>
            <a:pPr marL="251460">
              <a:buFont typeface="+mj-lt"/>
              <a:buAutoNum type="arabicPeriod"/>
            </a:pPr>
            <a:r>
              <a:rPr lang="en-US" sz="2400" b="1" dirty="0" smtClean="0">
                <a:solidFill>
                  <a:schemeClr val="tx1"/>
                </a:solidFill>
              </a:rPr>
              <a:t>Participation to GSC and GEB meetings</a:t>
            </a:r>
            <a:r>
              <a:rPr lang="en-US" sz="1900" b="1" dirty="0" smtClean="0">
                <a:solidFill>
                  <a:schemeClr val="tx1"/>
                </a:solidFill>
              </a:rPr>
              <a:t>: </a:t>
            </a:r>
            <a:r>
              <a:rPr lang="en-US" sz="1900" b="1" dirty="0" smtClean="0">
                <a:solidFill>
                  <a:srgbClr val="0000FF"/>
                </a:solidFill>
              </a:rPr>
              <a:t>9</a:t>
            </a:r>
            <a:r>
              <a:rPr lang="en-US" sz="1900" b="1" baseline="30000" dirty="0" smtClean="0">
                <a:solidFill>
                  <a:srgbClr val="0000FF"/>
                </a:solidFill>
              </a:rPr>
              <a:t>th</a:t>
            </a:r>
            <a:r>
              <a:rPr lang="en-US" sz="1900" b="1" dirty="0" smtClean="0">
                <a:solidFill>
                  <a:srgbClr val="0000FF"/>
                </a:solidFill>
              </a:rPr>
              <a:t> GSC and 5</a:t>
            </a:r>
            <a:r>
              <a:rPr lang="en-US" sz="1900" b="1" baseline="30000" dirty="0" smtClean="0">
                <a:solidFill>
                  <a:srgbClr val="0000FF"/>
                </a:solidFill>
              </a:rPr>
              <a:t>th</a:t>
            </a:r>
            <a:r>
              <a:rPr lang="en-US" sz="1900" b="1" dirty="0" smtClean="0">
                <a:solidFill>
                  <a:srgbClr val="0000FF"/>
                </a:solidFill>
              </a:rPr>
              <a:t> GEB meetings</a:t>
            </a:r>
          </a:p>
          <a:p>
            <a:pPr marL="251460">
              <a:buFont typeface="+mj-lt"/>
              <a:buAutoNum type="arabicPeriod"/>
            </a:pPr>
            <a:r>
              <a:rPr lang="en-US" sz="2400" b="1" dirty="0" smtClean="0">
                <a:solidFill>
                  <a:schemeClr val="tx1"/>
                </a:solidFill>
              </a:rPr>
              <a:t>Participation to global Coordination meeting:</a:t>
            </a:r>
            <a:r>
              <a:rPr lang="en-US" sz="2400" b="1" dirty="0" smtClean="0">
                <a:solidFill>
                  <a:srgbClr val="0000FF"/>
                </a:solidFill>
              </a:rPr>
              <a:t> </a:t>
            </a:r>
            <a:r>
              <a:rPr lang="en-US" sz="1900" b="1" dirty="0" smtClean="0">
                <a:solidFill>
                  <a:srgbClr val="0000FF"/>
                </a:solidFill>
              </a:rPr>
              <a:t>1</a:t>
            </a:r>
            <a:r>
              <a:rPr lang="en-US" sz="1900" b="1" baseline="30000" dirty="0" smtClean="0">
                <a:solidFill>
                  <a:srgbClr val="0000FF"/>
                </a:solidFill>
              </a:rPr>
              <a:t>st </a:t>
            </a:r>
            <a:r>
              <a:rPr lang="en-US" sz="1900" b="1" dirty="0" smtClean="0">
                <a:solidFill>
                  <a:srgbClr val="0000FF"/>
                </a:solidFill>
              </a:rPr>
              <a:t>meeting (Sept 2014, Rome)</a:t>
            </a:r>
          </a:p>
          <a:p>
            <a:pPr marL="251460" indent="-342900">
              <a:lnSpc>
                <a:spcPct val="100000"/>
              </a:lnSpc>
              <a:buFont typeface="+mj-lt"/>
              <a:buAutoNum type="arabicPeriod"/>
            </a:pPr>
            <a:r>
              <a:rPr lang="en-US" sz="2400" b="1" dirty="0" smtClean="0">
                <a:solidFill>
                  <a:schemeClr val="tx1"/>
                </a:solidFill>
              </a:rPr>
              <a:t>Resource mobilization efforts to support the AP for Africa is underway between EU and </a:t>
            </a:r>
            <a:r>
              <a:rPr lang="en-US" sz="2400" b="1" dirty="0" err="1" smtClean="0">
                <a:solidFill>
                  <a:schemeClr val="tx1"/>
                </a:solidFill>
              </a:rPr>
              <a:t>AfDB</a:t>
            </a:r>
            <a:r>
              <a:rPr lang="en-US" sz="2400" b="1" dirty="0" smtClean="0">
                <a:solidFill>
                  <a:schemeClr val="tx1"/>
                </a:solidFill>
              </a:rPr>
              <a:t> – </a:t>
            </a:r>
            <a:r>
              <a:rPr lang="en-US" sz="1900" b="1" dirty="0" smtClean="0">
                <a:solidFill>
                  <a:srgbClr val="0000FF"/>
                </a:solidFill>
              </a:rPr>
              <a:t>Agreement expected to be signed by the end of the year</a:t>
            </a:r>
            <a:endParaRPr lang="en-US" sz="1900" b="1" strike="sngStrike" dirty="0" smtClean="0">
              <a:solidFill>
                <a:srgbClr val="0000FF"/>
              </a:solidFill>
            </a:endParaRPr>
          </a:p>
          <a:p>
            <a:pPr marL="251460">
              <a:buFont typeface="+mj-lt"/>
              <a:buAutoNum type="arabicPeriod"/>
            </a:pPr>
            <a:endParaRPr lang="en-US" sz="2400" b="1" dirty="0" smtClean="0">
              <a:solidFill>
                <a:schemeClr val="tx1"/>
              </a:solidFill>
            </a:endParaRPr>
          </a:p>
          <a:p>
            <a:pPr marL="201168" lvl="1" indent="0">
              <a:buNone/>
            </a:pPr>
            <a:endParaRPr lang="en-US" dirty="0"/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60044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534" y="1011381"/>
            <a:ext cx="9454046" cy="5403273"/>
          </a:xfrm>
        </p:spPr>
        <p:txBody>
          <a:bodyPr>
            <a:normAutofit/>
          </a:bodyPr>
          <a:lstStyle/>
          <a:p>
            <a:pPr marL="365760" indent="-457200">
              <a:lnSpc>
                <a:spcPct val="100000"/>
              </a:lnSpc>
              <a:buFont typeface="+mj-lt"/>
              <a:buAutoNum type="arabicPeriod" startAt="6"/>
            </a:pPr>
            <a:r>
              <a:rPr lang="en-US" sz="2400" b="1" dirty="0" smtClean="0">
                <a:solidFill>
                  <a:schemeClr val="tx1"/>
                </a:solidFill>
              </a:rPr>
              <a:t>M&amp;E framework meeting held in Tunis, June 2014 for, among others: </a:t>
            </a:r>
            <a:r>
              <a:rPr lang="en-US" sz="1900" b="1" dirty="0" smtClean="0">
                <a:solidFill>
                  <a:schemeClr val="tx1"/>
                </a:solidFill>
              </a:rPr>
              <a:t>(</a:t>
            </a:r>
            <a:r>
              <a:rPr lang="en-US" sz="1900" b="1" dirty="0" err="1" smtClean="0">
                <a:solidFill>
                  <a:srgbClr val="0000FF"/>
                </a:solidFill>
              </a:rPr>
              <a:t>i</a:t>
            </a:r>
            <a:r>
              <a:rPr lang="en-US" sz="1900" b="1" dirty="0" smtClean="0">
                <a:solidFill>
                  <a:srgbClr val="0000FF"/>
                </a:solidFill>
              </a:rPr>
              <a:t>) Reviewing the existing M&amp;E framework, (ii) Identifying the regional needs to feed into the GO framework review, and (iii) Fine tuning </a:t>
            </a:r>
            <a:r>
              <a:rPr lang="en-US" sz="1900" b="1" dirty="0">
                <a:solidFill>
                  <a:srgbClr val="0000FF"/>
                </a:solidFill>
              </a:rPr>
              <a:t>the Global Logical framework</a:t>
            </a:r>
          </a:p>
          <a:p>
            <a:pPr marL="365760" indent="-457200">
              <a:buFont typeface="+mj-lt"/>
              <a:buAutoNum type="arabicPeriod" startAt="6"/>
            </a:pPr>
            <a:r>
              <a:rPr lang="en-US" sz="2400" b="1" dirty="0" smtClean="0">
                <a:solidFill>
                  <a:schemeClr val="tx1"/>
                </a:solidFill>
              </a:rPr>
              <a:t>The national governance structures being strengthened in the framework of SPARS development - </a:t>
            </a:r>
            <a:r>
              <a:rPr lang="en-US" sz="1900" b="1" dirty="0" err="1" smtClean="0">
                <a:solidFill>
                  <a:srgbClr val="0000FF"/>
                </a:solidFill>
              </a:rPr>
              <a:t>Agric</a:t>
            </a:r>
            <a:r>
              <a:rPr lang="en-US" sz="1900" b="1" dirty="0" smtClean="0">
                <a:solidFill>
                  <a:srgbClr val="0000FF"/>
                </a:solidFill>
              </a:rPr>
              <a:t> Stat </a:t>
            </a:r>
            <a:r>
              <a:rPr lang="en-US" sz="1900" b="1" dirty="0" err="1" smtClean="0">
                <a:solidFill>
                  <a:srgbClr val="0000FF"/>
                </a:solidFill>
              </a:rPr>
              <a:t>Coord</a:t>
            </a:r>
            <a:r>
              <a:rPr lang="en-US" sz="1900" b="1" dirty="0" smtClean="0">
                <a:solidFill>
                  <a:srgbClr val="0000FF"/>
                </a:solidFill>
              </a:rPr>
              <a:t>. Committees, Sub-Sectors TWGs, etc.</a:t>
            </a:r>
          </a:p>
          <a:p>
            <a:pPr marL="365760" indent="-457200">
              <a:buFont typeface="+mj-lt"/>
              <a:buAutoNum type="arabicPeriod" startAt="6"/>
            </a:pPr>
            <a:r>
              <a:rPr lang="en-US" sz="2400" b="1" dirty="0" smtClean="0">
                <a:solidFill>
                  <a:schemeClr val="tx1"/>
                </a:solidFill>
              </a:rPr>
              <a:t>Regional Workshop on the implementation of the AP: </a:t>
            </a:r>
            <a:r>
              <a:rPr lang="en-US" sz="1900" b="1" dirty="0" smtClean="0">
                <a:solidFill>
                  <a:srgbClr val="0000FF"/>
                </a:solidFill>
              </a:rPr>
              <a:t>Maputo for English and Portuguese speaking countries</a:t>
            </a:r>
          </a:p>
          <a:p>
            <a:pPr marL="251460">
              <a:buFont typeface="+mj-lt"/>
              <a:buAutoNum type="arabicPeriod" startAt="6"/>
            </a:pPr>
            <a:endParaRPr lang="en-US" sz="2400" b="1" dirty="0" smtClean="0">
              <a:solidFill>
                <a:schemeClr val="tx1"/>
              </a:solidFill>
            </a:endParaRPr>
          </a:p>
          <a:p>
            <a:pPr marL="201168" lvl="1" indent="0">
              <a:buNone/>
            </a:pPr>
            <a:endParaRPr lang="en-US" dirty="0"/>
          </a:p>
          <a:p>
            <a:pPr lvl="2"/>
            <a:endParaRPr lang="en-US" dirty="0" smtClean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92230" y="150254"/>
            <a:ext cx="8596668" cy="609600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I. Recent Governance Mechanism achievements (Cont’d)</a:t>
            </a:r>
            <a:endParaRPr lang="en-US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992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178" y="94445"/>
            <a:ext cx="9123489" cy="613893"/>
          </a:xfrm>
        </p:spPr>
        <p:txBody>
          <a:bodyPr>
            <a:normAutofit fontScale="90000"/>
          </a:bodyPr>
          <a:lstStyle/>
          <a:p>
            <a:r>
              <a:rPr lang="en-US" sz="2700" b="1" dirty="0" smtClean="0">
                <a:solidFill>
                  <a:srgbClr val="C00000"/>
                </a:solidFill>
              </a:rPr>
              <a:t>II. Recent Technical Assistance achievements </a:t>
            </a:r>
            <a:r>
              <a:rPr lang="en-US" sz="2400" b="1" dirty="0" smtClean="0">
                <a:solidFill>
                  <a:srgbClr val="C00000"/>
                </a:solidFill>
              </a:rPr>
              <a:t/>
            </a:r>
            <a:br>
              <a:rPr lang="en-US" sz="2400" b="1" dirty="0" smtClean="0">
                <a:solidFill>
                  <a:srgbClr val="C00000"/>
                </a:solidFill>
              </a:rPr>
            </a:br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178" y="862885"/>
            <a:ext cx="9252278" cy="548640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The 1</a:t>
            </a:r>
            <a:r>
              <a:rPr lang="en-US" sz="2400" b="1" baseline="30000" dirty="0" smtClean="0">
                <a:solidFill>
                  <a:schemeClr val="accent2">
                    <a:lumMod val="75000"/>
                  </a:schemeClr>
                </a:solidFill>
              </a:rPr>
              <a:t>st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Stage of CA completed successfully</a:t>
            </a:r>
            <a:endParaRPr lang="en-US" sz="2400" b="1" dirty="0" smtClean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en-US" sz="2400" b="1" dirty="0" smtClean="0">
              <a:solidFill>
                <a:schemeClr val="tx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 smtClean="0">
                <a:solidFill>
                  <a:schemeClr val="tx1"/>
                </a:solidFill>
              </a:rPr>
              <a:t>Reporting Status - </a:t>
            </a:r>
            <a:r>
              <a:rPr lang="en-US" sz="2400" b="1" dirty="0" smtClean="0">
                <a:solidFill>
                  <a:srgbClr val="0000FF"/>
                </a:solidFill>
              </a:rPr>
              <a:t>A record of 52 countries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 smtClean="0">
                <a:solidFill>
                  <a:schemeClr val="tx1"/>
                </a:solidFill>
              </a:rPr>
              <a:t>Methodology and preliminary results discussed, approved and owned by countries, and endorsed by: </a:t>
            </a:r>
          </a:p>
          <a:p>
            <a:pPr lvl="2">
              <a:buFontTx/>
              <a:buChar char="-"/>
            </a:pPr>
            <a:r>
              <a:rPr lang="en-US" sz="2000" b="1" dirty="0" smtClean="0">
                <a:solidFill>
                  <a:srgbClr val="0000FF"/>
                </a:solidFill>
              </a:rPr>
              <a:t>23</a:t>
            </a:r>
            <a:r>
              <a:rPr lang="en-US" sz="2000" b="1" baseline="30000" dirty="0" smtClean="0">
                <a:solidFill>
                  <a:srgbClr val="0000FF"/>
                </a:solidFill>
              </a:rPr>
              <a:t>rd</a:t>
            </a:r>
            <a:r>
              <a:rPr lang="en-US" sz="2000" b="1" dirty="0" smtClean="0">
                <a:solidFill>
                  <a:srgbClr val="0000FF"/>
                </a:solidFill>
              </a:rPr>
              <a:t> session of AFCAS in Rabat</a:t>
            </a:r>
          </a:p>
          <a:p>
            <a:pPr lvl="2">
              <a:buFontTx/>
              <a:buChar char="-"/>
            </a:pPr>
            <a:r>
              <a:rPr lang="en-US" sz="2000" b="1" dirty="0" smtClean="0">
                <a:solidFill>
                  <a:srgbClr val="0000FF"/>
                </a:solidFill>
              </a:rPr>
              <a:t>Meeting of Heads of NSOs at the  9</a:t>
            </a:r>
            <a:r>
              <a:rPr lang="en-US" sz="2000" b="1" baseline="30000" dirty="0" smtClean="0">
                <a:solidFill>
                  <a:srgbClr val="0000FF"/>
                </a:solidFill>
              </a:rPr>
              <a:t>th</a:t>
            </a:r>
            <a:r>
              <a:rPr lang="en-US" sz="2000" b="1" dirty="0" smtClean="0">
                <a:solidFill>
                  <a:srgbClr val="0000FF"/>
                </a:solidFill>
              </a:rPr>
              <a:t> African Symposium on Statistical Development in Botswana</a:t>
            </a:r>
          </a:p>
          <a:p>
            <a:pPr lvl="2">
              <a:buFontTx/>
              <a:buChar char="-"/>
            </a:pPr>
            <a:r>
              <a:rPr lang="en-US" sz="2000" b="1" dirty="0" smtClean="0">
                <a:solidFill>
                  <a:srgbClr val="0000FF"/>
                </a:solidFill>
              </a:rPr>
              <a:t>Third face-to-face Regional Steering Committee meeting in Kenya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 smtClean="0">
                <a:solidFill>
                  <a:schemeClr val="tx1"/>
                </a:solidFill>
              </a:rPr>
              <a:t>Final Report of ASCI – </a:t>
            </a:r>
            <a:r>
              <a:rPr lang="en-US" sz="2400" b="1" dirty="0" smtClean="0">
                <a:solidFill>
                  <a:srgbClr val="0000FF"/>
                </a:solidFill>
              </a:rPr>
              <a:t>Yet published widely (November 2014)</a:t>
            </a:r>
          </a:p>
          <a:p>
            <a:pPr marL="457200" lvl="1" indent="0">
              <a:buNone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4045534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3082"/>
            <a:ext cx="9612887" cy="704044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II. Technical Assistance (Cont’d)</a:t>
            </a:r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178" y="837126"/>
            <a:ext cx="9612887" cy="5795493"/>
          </a:xfrm>
        </p:spPr>
        <p:txBody>
          <a:bodyPr>
            <a:normAutofit fontScale="92500" lnSpcReduction="20000"/>
          </a:bodyPr>
          <a:lstStyle/>
          <a:p>
            <a:pPr marL="457200" lvl="1" indent="0">
              <a:buNone/>
            </a:pP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Main findings of the 1</a:t>
            </a:r>
            <a:r>
              <a:rPr lang="en-US" sz="2400" b="1" baseline="30000" dirty="0" smtClean="0">
                <a:solidFill>
                  <a:schemeClr val="accent2">
                    <a:lumMod val="75000"/>
                  </a:schemeClr>
                </a:solidFill>
              </a:rPr>
              <a:t>st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Stage of 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CA</a:t>
            </a:r>
            <a:endParaRPr lang="en-US" sz="2400" b="1" dirty="0" smtClean="0">
              <a:solidFill>
                <a:schemeClr val="tx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endParaRPr lang="en-US" sz="2400" b="1" dirty="0">
              <a:solidFill>
                <a:schemeClr val="tx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 smtClean="0">
                <a:solidFill>
                  <a:schemeClr val="tx1"/>
                </a:solidFill>
              </a:rPr>
              <a:t>The capacity for African countries to produce timely and reliable agricultural statistics measured objectively and in a standard way by indicators (ASCI) on explaining elements and their aggregation by four dimensions:</a:t>
            </a:r>
          </a:p>
          <a:p>
            <a:pPr lvl="2">
              <a:buFontTx/>
              <a:buChar char="-"/>
            </a:pPr>
            <a:r>
              <a:rPr lang="en-US" sz="2000" b="1" dirty="0" smtClean="0">
                <a:solidFill>
                  <a:srgbClr val="0000FF"/>
                </a:solidFill>
              </a:rPr>
              <a:t>Institutional infrastructure</a:t>
            </a:r>
          </a:p>
          <a:p>
            <a:pPr lvl="2">
              <a:buFontTx/>
              <a:buChar char="-"/>
            </a:pPr>
            <a:r>
              <a:rPr lang="en-US" sz="2000" b="1" dirty="0" smtClean="0">
                <a:solidFill>
                  <a:srgbClr val="0000FF"/>
                </a:solidFill>
              </a:rPr>
              <a:t>Resources</a:t>
            </a:r>
          </a:p>
          <a:p>
            <a:pPr lvl="2">
              <a:buFontTx/>
              <a:buChar char="-"/>
            </a:pPr>
            <a:r>
              <a:rPr lang="en-US" sz="2000" b="1" dirty="0" smtClean="0">
                <a:solidFill>
                  <a:srgbClr val="0000FF"/>
                </a:solidFill>
              </a:rPr>
              <a:t>Statistical methods and practices</a:t>
            </a:r>
          </a:p>
          <a:p>
            <a:pPr lvl="2">
              <a:buFontTx/>
              <a:buChar char="-"/>
            </a:pPr>
            <a:r>
              <a:rPr lang="en-US" sz="2000" b="1" dirty="0" smtClean="0">
                <a:solidFill>
                  <a:srgbClr val="0000FF"/>
                </a:solidFill>
              </a:rPr>
              <a:t>Availability of statistical information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 smtClean="0">
                <a:solidFill>
                  <a:schemeClr val="tx1"/>
                </a:solidFill>
              </a:rPr>
              <a:t>A composite/aggregated indicator calculated to measure the development level of national agricultural system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 smtClean="0">
                <a:solidFill>
                  <a:schemeClr val="tx1"/>
                </a:solidFill>
              </a:rPr>
              <a:t>Country ranked according to their ASCI levels and </a:t>
            </a:r>
            <a:r>
              <a:rPr lang="en-US" sz="2400" b="1" dirty="0">
                <a:solidFill>
                  <a:schemeClr val="tx1"/>
                </a:solidFill>
              </a:rPr>
              <a:t>grouped </a:t>
            </a:r>
            <a:r>
              <a:rPr lang="en-US" sz="2400" b="1" dirty="0" smtClean="0">
                <a:solidFill>
                  <a:schemeClr val="tx1"/>
                </a:solidFill>
              </a:rPr>
              <a:t>by ASCI and GDP/</a:t>
            </a:r>
            <a:r>
              <a:rPr lang="en-US" sz="2400" b="1" dirty="0" err="1" smtClean="0">
                <a:solidFill>
                  <a:schemeClr val="tx1"/>
                </a:solidFill>
              </a:rPr>
              <a:t>Agric</a:t>
            </a:r>
            <a:r>
              <a:rPr lang="en-US" sz="2400" b="1" dirty="0" smtClean="0">
                <a:solidFill>
                  <a:schemeClr val="tx1"/>
                </a:solidFill>
              </a:rPr>
              <a:t> VA levels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 smtClean="0">
                <a:solidFill>
                  <a:schemeClr val="tx1"/>
                </a:solidFill>
              </a:rPr>
              <a:t>ASCI to be used as key M&amp;E indicators (1</a:t>
            </a:r>
            <a:r>
              <a:rPr lang="en-US" sz="2400" b="1" baseline="30000" dirty="0" smtClean="0">
                <a:solidFill>
                  <a:schemeClr val="tx1"/>
                </a:solidFill>
              </a:rPr>
              <a:t>st</a:t>
            </a:r>
            <a:r>
              <a:rPr lang="en-US" sz="2400" b="1" dirty="0" smtClean="0">
                <a:solidFill>
                  <a:schemeClr val="tx1"/>
                </a:solidFill>
              </a:rPr>
              <a:t> results=Baseline informational)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 smtClean="0">
                <a:solidFill>
                  <a:schemeClr val="tx1"/>
                </a:solidFill>
              </a:rPr>
              <a:t>Country </a:t>
            </a:r>
            <a:r>
              <a:rPr lang="en-US" sz="2400" b="1" dirty="0">
                <a:solidFill>
                  <a:schemeClr val="tx1"/>
                </a:solidFill>
              </a:rPr>
              <a:t>profiles being </a:t>
            </a:r>
            <a:r>
              <a:rPr lang="en-US" sz="2400" b="1" dirty="0" smtClean="0">
                <a:solidFill>
                  <a:schemeClr val="tx1"/>
                </a:solidFill>
              </a:rPr>
              <a:t>established</a:t>
            </a:r>
          </a:p>
          <a:p>
            <a:pPr marL="4572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40258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026"/>
          <p:cNvSpPr>
            <a:spLocks noChangeArrowheads="1"/>
          </p:cNvSpPr>
          <p:nvPr/>
        </p:nvSpPr>
        <p:spPr bwMode="auto">
          <a:xfrm>
            <a:off x="1885950" y="6248400"/>
            <a:ext cx="206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ts val="3000"/>
              </a:lnSpc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ts val="2800"/>
              </a:lnSpc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5299" name="Rectangle 1027"/>
          <p:cNvSpPr>
            <a:spLocks noChangeArrowheads="1"/>
          </p:cNvSpPr>
          <p:nvPr/>
        </p:nvSpPr>
        <p:spPr bwMode="auto">
          <a:xfrm>
            <a:off x="4527550" y="6248400"/>
            <a:ext cx="3136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ts val="3000"/>
              </a:lnSpc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ts val="2800"/>
              </a:lnSpc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5300" name="Rectangle 1028"/>
          <p:cNvSpPr>
            <a:spLocks noChangeArrowheads="1"/>
          </p:cNvSpPr>
          <p:nvPr/>
        </p:nvSpPr>
        <p:spPr bwMode="auto">
          <a:xfrm>
            <a:off x="1885950" y="6248400"/>
            <a:ext cx="206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ts val="3000"/>
              </a:lnSpc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ts val="2800"/>
              </a:lnSpc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5301" name="Rectangle 1029"/>
          <p:cNvSpPr>
            <a:spLocks noChangeArrowheads="1"/>
          </p:cNvSpPr>
          <p:nvPr/>
        </p:nvSpPr>
        <p:spPr bwMode="auto">
          <a:xfrm>
            <a:off x="4527550" y="6248400"/>
            <a:ext cx="3136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ts val="3000"/>
              </a:lnSpc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ts val="2800"/>
              </a:lnSpc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47110" name="Rectangle 1030"/>
          <p:cNvSpPr>
            <a:spLocks noGrp="1" noChangeArrowheads="1"/>
          </p:cNvSpPr>
          <p:nvPr>
            <p:ph type="title"/>
          </p:nvPr>
        </p:nvSpPr>
        <p:spPr>
          <a:xfrm>
            <a:off x="157956" y="0"/>
            <a:ext cx="8739187" cy="428625"/>
          </a:xfrm>
        </p:spPr>
        <p:txBody>
          <a:bodyPr vert="horz" lIns="90488" tIns="44450" rIns="90488" bIns="44450" rtlCol="0" anchor="t">
            <a:normAutofit fontScale="90000"/>
          </a:bodyPr>
          <a:lstStyle/>
          <a:p>
            <a:pPr eaLnBrk="1" hangingPunct="1">
              <a:defRPr/>
            </a:pPr>
            <a:r>
              <a:rPr lang="en-GB" sz="2400" dirty="0">
                <a:solidFill>
                  <a:srgbClr val="0000FF"/>
                </a:solidFill>
              </a:rPr>
              <a:t>State of NASS? Weak capacity for Africa to produce Agric Stat</a:t>
            </a:r>
            <a:endParaRPr lang="en-GB" dirty="0" smtClean="0">
              <a:solidFill>
                <a:srgbClr val="0000FF"/>
              </a:solidFill>
            </a:endParaRPr>
          </a:p>
        </p:txBody>
      </p:sp>
      <p:pic>
        <p:nvPicPr>
          <p:cNvPr id="5530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85" y="476250"/>
            <a:ext cx="9120791" cy="6200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928488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026"/>
          <p:cNvSpPr>
            <a:spLocks noChangeArrowheads="1"/>
          </p:cNvSpPr>
          <p:nvPr/>
        </p:nvSpPr>
        <p:spPr bwMode="auto">
          <a:xfrm>
            <a:off x="1885950" y="6248400"/>
            <a:ext cx="206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ts val="3000"/>
              </a:lnSpc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ts val="2800"/>
              </a:lnSpc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7347" name="Rectangle 1027"/>
          <p:cNvSpPr>
            <a:spLocks noChangeArrowheads="1"/>
          </p:cNvSpPr>
          <p:nvPr/>
        </p:nvSpPr>
        <p:spPr bwMode="auto">
          <a:xfrm>
            <a:off x="4527550" y="6248400"/>
            <a:ext cx="3136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ts val="3000"/>
              </a:lnSpc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ts val="2800"/>
              </a:lnSpc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7348" name="Rectangle 1028"/>
          <p:cNvSpPr>
            <a:spLocks noChangeArrowheads="1"/>
          </p:cNvSpPr>
          <p:nvPr/>
        </p:nvSpPr>
        <p:spPr bwMode="auto">
          <a:xfrm>
            <a:off x="1885950" y="6248400"/>
            <a:ext cx="206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ts val="3000"/>
              </a:lnSpc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ts val="2800"/>
              </a:lnSpc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7349" name="Rectangle 1029"/>
          <p:cNvSpPr>
            <a:spLocks noChangeArrowheads="1"/>
          </p:cNvSpPr>
          <p:nvPr/>
        </p:nvSpPr>
        <p:spPr bwMode="auto">
          <a:xfrm>
            <a:off x="4527550" y="6248400"/>
            <a:ext cx="3136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ts val="3000"/>
              </a:lnSpc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ts val="2800"/>
              </a:lnSpc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pic>
        <p:nvPicPr>
          <p:cNvPr id="5735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2485332" y="-1465263"/>
            <a:ext cx="5521325" cy="990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1030"/>
          <p:cNvSpPr>
            <a:spLocks noGrp="1" noChangeArrowheads="1"/>
          </p:cNvSpPr>
          <p:nvPr>
            <p:ph type="title"/>
          </p:nvPr>
        </p:nvSpPr>
        <p:spPr>
          <a:xfrm>
            <a:off x="292994" y="103276"/>
            <a:ext cx="8739187" cy="428625"/>
          </a:xfrm>
        </p:spPr>
        <p:txBody>
          <a:bodyPr vert="horz" lIns="90488" tIns="44450" rIns="90488" bIns="44450" rtlCol="0" anchor="t">
            <a:normAutofit fontScale="90000"/>
          </a:bodyPr>
          <a:lstStyle/>
          <a:p>
            <a:pPr eaLnBrk="1" hangingPunct="1">
              <a:defRPr/>
            </a:pPr>
            <a:r>
              <a:rPr lang="en-GB" sz="2400" dirty="0">
                <a:solidFill>
                  <a:srgbClr val="0000FF"/>
                </a:solidFill>
              </a:rPr>
              <a:t>State of NASS? Weak capacity for Africa to produce Agric Stat</a:t>
            </a:r>
            <a:endParaRPr lang="en-GB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005824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026"/>
          <p:cNvSpPr>
            <a:spLocks noChangeArrowheads="1"/>
          </p:cNvSpPr>
          <p:nvPr/>
        </p:nvSpPr>
        <p:spPr bwMode="auto">
          <a:xfrm>
            <a:off x="1885950" y="6248400"/>
            <a:ext cx="206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ts val="3000"/>
              </a:lnSpc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ts val="2800"/>
              </a:lnSpc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9395" name="Rectangle 1027"/>
          <p:cNvSpPr>
            <a:spLocks noChangeArrowheads="1"/>
          </p:cNvSpPr>
          <p:nvPr/>
        </p:nvSpPr>
        <p:spPr bwMode="auto">
          <a:xfrm>
            <a:off x="4527550" y="6248400"/>
            <a:ext cx="3136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ts val="3000"/>
              </a:lnSpc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ts val="2800"/>
              </a:lnSpc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9396" name="Rectangle 1028"/>
          <p:cNvSpPr>
            <a:spLocks noChangeArrowheads="1"/>
          </p:cNvSpPr>
          <p:nvPr/>
        </p:nvSpPr>
        <p:spPr bwMode="auto">
          <a:xfrm>
            <a:off x="1885950" y="6248400"/>
            <a:ext cx="206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ts val="3000"/>
              </a:lnSpc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ts val="2800"/>
              </a:lnSpc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9397" name="Rectangle 1029"/>
          <p:cNvSpPr>
            <a:spLocks noChangeArrowheads="1"/>
          </p:cNvSpPr>
          <p:nvPr/>
        </p:nvSpPr>
        <p:spPr bwMode="auto">
          <a:xfrm>
            <a:off x="4527550" y="6248400"/>
            <a:ext cx="3136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ts val="3000"/>
              </a:lnSpc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ts val="2800"/>
              </a:lnSpc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47110" name="Rectangle 1030"/>
          <p:cNvSpPr>
            <a:spLocks noGrp="1" noChangeArrowheads="1"/>
          </p:cNvSpPr>
          <p:nvPr>
            <p:ph type="title"/>
          </p:nvPr>
        </p:nvSpPr>
        <p:spPr>
          <a:xfrm>
            <a:off x="379794" y="0"/>
            <a:ext cx="8739187" cy="428625"/>
          </a:xfrm>
        </p:spPr>
        <p:txBody>
          <a:bodyPr vert="horz" lIns="90488" tIns="44450" rIns="90488" bIns="44450" rtlCol="0" anchor="t">
            <a:normAutofit fontScale="90000"/>
          </a:bodyPr>
          <a:lstStyle/>
          <a:p>
            <a:pPr eaLnBrk="1" hangingPunct="1">
              <a:defRPr/>
            </a:pPr>
            <a:r>
              <a:rPr lang="en-GB" sz="2400" dirty="0">
                <a:solidFill>
                  <a:srgbClr val="0000FF"/>
                </a:solidFill>
              </a:rPr>
              <a:t>Composite Capacity Indicator – High spatial variation </a:t>
            </a:r>
          </a:p>
        </p:txBody>
      </p:sp>
      <p:pic>
        <p:nvPicPr>
          <p:cNvPr id="59399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794" y="590550"/>
            <a:ext cx="6543675" cy="611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9963820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1026"/>
          <p:cNvSpPr>
            <a:spLocks noChangeArrowheads="1"/>
          </p:cNvSpPr>
          <p:nvPr/>
        </p:nvSpPr>
        <p:spPr bwMode="auto">
          <a:xfrm>
            <a:off x="1885950" y="6248400"/>
            <a:ext cx="206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ts val="3000"/>
              </a:lnSpc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ts val="2800"/>
              </a:lnSpc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61443" name="Rectangle 1027"/>
          <p:cNvSpPr>
            <a:spLocks noChangeArrowheads="1"/>
          </p:cNvSpPr>
          <p:nvPr/>
        </p:nvSpPr>
        <p:spPr bwMode="auto">
          <a:xfrm>
            <a:off x="4527550" y="6248400"/>
            <a:ext cx="3136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ts val="3000"/>
              </a:lnSpc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ts val="2800"/>
              </a:lnSpc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61444" name="Rectangle 1028"/>
          <p:cNvSpPr>
            <a:spLocks noChangeArrowheads="1"/>
          </p:cNvSpPr>
          <p:nvPr/>
        </p:nvSpPr>
        <p:spPr bwMode="auto">
          <a:xfrm>
            <a:off x="1885950" y="6248400"/>
            <a:ext cx="206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ts val="3000"/>
              </a:lnSpc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ts val="2800"/>
              </a:lnSpc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61445" name="Rectangle 1029"/>
          <p:cNvSpPr>
            <a:spLocks noChangeArrowheads="1"/>
          </p:cNvSpPr>
          <p:nvPr/>
        </p:nvSpPr>
        <p:spPr bwMode="auto">
          <a:xfrm>
            <a:off x="4527550" y="6248400"/>
            <a:ext cx="3136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ts val="3000"/>
              </a:lnSpc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ts val="2800"/>
              </a:lnSpc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47110" name="Rectangle 1030"/>
          <p:cNvSpPr>
            <a:spLocks noGrp="1" noChangeArrowheads="1"/>
          </p:cNvSpPr>
          <p:nvPr>
            <p:ph type="title"/>
          </p:nvPr>
        </p:nvSpPr>
        <p:spPr>
          <a:xfrm>
            <a:off x="552450" y="-48162"/>
            <a:ext cx="8739187" cy="428625"/>
          </a:xfrm>
        </p:spPr>
        <p:txBody>
          <a:bodyPr vert="horz" lIns="90488" tIns="44450" rIns="90488" bIns="44450" rtlCol="0" anchor="t">
            <a:normAutofit fontScale="90000"/>
          </a:bodyPr>
          <a:lstStyle/>
          <a:p>
            <a:pPr eaLnBrk="1" hangingPunct="1">
              <a:defRPr/>
            </a:pPr>
            <a:r>
              <a:rPr lang="en-GB" sz="2400" dirty="0">
                <a:solidFill>
                  <a:srgbClr val="0000FF"/>
                </a:solidFill>
              </a:rPr>
              <a:t>Indicator on Institutional Infrastructure – High spatial variation</a:t>
            </a:r>
          </a:p>
        </p:txBody>
      </p:sp>
      <p:pic>
        <p:nvPicPr>
          <p:cNvPr id="61447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428626"/>
            <a:ext cx="7215188" cy="628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095917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026"/>
          <p:cNvSpPr>
            <a:spLocks noChangeArrowheads="1"/>
          </p:cNvSpPr>
          <p:nvPr/>
        </p:nvSpPr>
        <p:spPr bwMode="auto">
          <a:xfrm>
            <a:off x="1885950" y="6248400"/>
            <a:ext cx="206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ts val="3000"/>
              </a:lnSpc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ts val="2800"/>
              </a:lnSpc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63491" name="Rectangle 1027"/>
          <p:cNvSpPr>
            <a:spLocks noChangeArrowheads="1"/>
          </p:cNvSpPr>
          <p:nvPr/>
        </p:nvSpPr>
        <p:spPr bwMode="auto">
          <a:xfrm>
            <a:off x="4527550" y="6248400"/>
            <a:ext cx="3136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ts val="3000"/>
              </a:lnSpc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ts val="2800"/>
              </a:lnSpc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63492" name="Rectangle 1028"/>
          <p:cNvSpPr>
            <a:spLocks noChangeArrowheads="1"/>
          </p:cNvSpPr>
          <p:nvPr/>
        </p:nvSpPr>
        <p:spPr bwMode="auto">
          <a:xfrm>
            <a:off x="1885950" y="6248400"/>
            <a:ext cx="206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ts val="3000"/>
              </a:lnSpc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ts val="2800"/>
              </a:lnSpc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63493" name="Rectangle 1029"/>
          <p:cNvSpPr>
            <a:spLocks noChangeArrowheads="1"/>
          </p:cNvSpPr>
          <p:nvPr/>
        </p:nvSpPr>
        <p:spPr bwMode="auto">
          <a:xfrm>
            <a:off x="4527550" y="6248400"/>
            <a:ext cx="3136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ts val="3000"/>
              </a:lnSpc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ts val="2800"/>
              </a:lnSpc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47110" name="Rectangle 1030"/>
          <p:cNvSpPr>
            <a:spLocks noGrp="1" noChangeArrowheads="1"/>
          </p:cNvSpPr>
          <p:nvPr>
            <p:ph type="title"/>
          </p:nvPr>
        </p:nvSpPr>
        <p:spPr>
          <a:xfrm>
            <a:off x="520700" y="0"/>
            <a:ext cx="8739187" cy="428625"/>
          </a:xfrm>
        </p:spPr>
        <p:txBody>
          <a:bodyPr vert="horz" lIns="90488" tIns="44450" rIns="90488" bIns="44450" rtlCol="0" anchor="t">
            <a:normAutofit fontScale="90000"/>
          </a:bodyPr>
          <a:lstStyle/>
          <a:p>
            <a:pPr eaLnBrk="1" hangingPunct="1">
              <a:defRPr/>
            </a:pPr>
            <a:r>
              <a:rPr lang="en-GB" sz="2400" dirty="0">
                <a:solidFill>
                  <a:srgbClr val="0000FF"/>
                </a:solidFill>
              </a:rPr>
              <a:t>Capacity indicator on Resources – Highly weak in almost countries</a:t>
            </a:r>
          </a:p>
        </p:txBody>
      </p:sp>
      <p:pic>
        <p:nvPicPr>
          <p:cNvPr id="63495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619125"/>
            <a:ext cx="6858000" cy="585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2740888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026"/>
          <p:cNvSpPr>
            <a:spLocks noChangeArrowheads="1"/>
          </p:cNvSpPr>
          <p:nvPr/>
        </p:nvSpPr>
        <p:spPr bwMode="auto">
          <a:xfrm>
            <a:off x="1885950" y="6248400"/>
            <a:ext cx="206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ts val="3000"/>
              </a:lnSpc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ts val="2800"/>
              </a:lnSpc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65539" name="Rectangle 1027"/>
          <p:cNvSpPr>
            <a:spLocks noChangeArrowheads="1"/>
          </p:cNvSpPr>
          <p:nvPr/>
        </p:nvSpPr>
        <p:spPr bwMode="auto">
          <a:xfrm>
            <a:off x="4527550" y="6248400"/>
            <a:ext cx="3136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ts val="3000"/>
              </a:lnSpc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ts val="2800"/>
              </a:lnSpc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65540" name="Rectangle 1028"/>
          <p:cNvSpPr>
            <a:spLocks noChangeArrowheads="1"/>
          </p:cNvSpPr>
          <p:nvPr/>
        </p:nvSpPr>
        <p:spPr bwMode="auto">
          <a:xfrm>
            <a:off x="1885950" y="6248400"/>
            <a:ext cx="206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ts val="3000"/>
              </a:lnSpc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ts val="2800"/>
              </a:lnSpc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65541" name="Rectangle 1029"/>
          <p:cNvSpPr>
            <a:spLocks noChangeArrowheads="1"/>
          </p:cNvSpPr>
          <p:nvPr/>
        </p:nvSpPr>
        <p:spPr bwMode="auto">
          <a:xfrm>
            <a:off x="4527550" y="6248400"/>
            <a:ext cx="3136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ts val="3000"/>
              </a:lnSpc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ts val="2800"/>
              </a:lnSpc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47110" name="Rectangle 1030"/>
          <p:cNvSpPr>
            <a:spLocks noGrp="1" noChangeArrowheads="1"/>
          </p:cNvSpPr>
          <p:nvPr>
            <p:ph type="title"/>
          </p:nvPr>
        </p:nvSpPr>
        <p:spPr>
          <a:xfrm>
            <a:off x="815865" y="1"/>
            <a:ext cx="8739187" cy="428625"/>
          </a:xfrm>
        </p:spPr>
        <p:txBody>
          <a:bodyPr vert="horz" lIns="90488" tIns="44450" rIns="90488" bIns="44450" rtlCol="0" anchor="t">
            <a:normAutofit fontScale="90000"/>
          </a:bodyPr>
          <a:lstStyle/>
          <a:p>
            <a:pPr eaLnBrk="1" hangingPunct="1">
              <a:defRPr/>
            </a:pPr>
            <a:r>
              <a:rPr lang="fr-FR" sz="2400" dirty="0">
                <a:solidFill>
                  <a:srgbClr val="0000FF"/>
                </a:solidFill>
              </a:rPr>
              <a:t>Statistical </a:t>
            </a:r>
            <a:r>
              <a:rPr lang="fr-FR" sz="2400" dirty="0" err="1">
                <a:solidFill>
                  <a:srgbClr val="0000FF"/>
                </a:solidFill>
              </a:rPr>
              <a:t>methods</a:t>
            </a:r>
            <a:r>
              <a:rPr lang="fr-FR" sz="2400" dirty="0">
                <a:solidFill>
                  <a:srgbClr val="0000FF"/>
                </a:solidFill>
              </a:rPr>
              <a:t> </a:t>
            </a:r>
            <a:r>
              <a:rPr lang="fr-FR" sz="2400" dirty="0" smtClean="0">
                <a:solidFill>
                  <a:srgbClr val="0000FF"/>
                </a:solidFill>
              </a:rPr>
              <a:t>and practices - </a:t>
            </a:r>
            <a:r>
              <a:rPr lang="en-GB" sz="2400" dirty="0">
                <a:solidFill>
                  <a:srgbClr val="0000FF"/>
                </a:solidFill>
              </a:rPr>
              <a:t>High spatial variation</a:t>
            </a:r>
          </a:p>
        </p:txBody>
      </p:sp>
      <p:pic>
        <p:nvPicPr>
          <p:cNvPr id="65543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481" y="428626"/>
            <a:ext cx="7215188" cy="614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155522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026"/>
          <p:cNvSpPr>
            <a:spLocks noChangeArrowheads="1"/>
          </p:cNvSpPr>
          <p:nvPr/>
        </p:nvSpPr>
        <p:spPr bwMode="auto">
          <a:xfrm>
            <a:off x="1885950" y="6248400"/>
            <a:ext cx="206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ts val="3000"/>
              </a:lnSpc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ts val="2800"/>
              </a:lnSpc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67587" name="Rectangle 1027"/>
          <p:cNvSpPr>
            <a:spLocks noChangeArrowheads="1"/>
          </p:cNvSpPr>
          <p:nvPr/>
        </p:nvSpPr>
        <p:spPr bwMode="auto">
          <a:xfrm>
            <a:off x="4527550" y="6248400"/>
            <a:ext cx="3136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ts val="3000"/>
              </a:lnSpc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ts val="2800"/>
              </a:lnSpc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67588" name="Rectangle 1028"/>
          <p:cNvSpPr>
            <a:spLocks noChangeArrowheads="1"/>
          </p:cNvSpPr>
          <p:nvPr/>
        </p:nvSpPr>
        <p:spPr bwMode="auto">
          <a:xfrm>
            <a:off x="1885950" y="6248400"/>
            <a:ext cx="206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ts val="3000"/>
              </a:lnSpc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ts val="2800"/>
              </a:lnSpc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67589" name="Rectangle 1029"/>
          <p:cNvSpPr>
            <a:spLocks noChangeArrowheads="1"/>
          </p:cNvSpPr>
          <p:nvPr/>
        </p:nvSpPr>
        <p:spPr bwMode="auto">
          <a:xfrm>
            <a:off x="4527550" y="6248400"/>
            <a:ext cx="3136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ts val="3000"/>
              </a:lnSpc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ts val="2800"/>
              </a:lnSpc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47110" name="Rectangle 1030"/>
          <p:cNvSpPr>
            <a:spLocks noGrp="1" noChangeArrowheads="1"/>
          </p:cNvSpPr>
          <p:nvPr>
            <p:ph type="title"/>
          </p:nvPr>
        </p:nvSpPr>
        <p:spPr>
          <a:xfrm>
            <a:off x="674198" y="-9525"/>
            <a:ext cx="8739187" cy="428625"/>
          </a:xfrm>
        </p:spPr>
        <p:txBody>
          <a:bodyPr vert="horz" lIns="90488" tIns="44450" rIns="90488" bIns="44450" rtlCol="0" anchor="t">
            <a:normAutofit fontScale="90000"/>
          </a:bodyPr>
          <a:lstStyle/>
          <a:p>
            <a:pPr eaLnBrk="1" hangingPunct="1">
              <a:defRPr/>
            </a:pPr>
            <a:r>
              <a:rPr lang="en-GB" sz="2400" dirty="0">
                <a:solidFill>
                  <a:srgbClr val="0000FF"/>
                </a:solidFill>
              </a:rPr>
              <a:t>Capacity indicator on data availability - High spatial variation</a:t>
            </a:r>
          </a:p>
        </p:txBody>
      </p:sp>
      <p:pic>
        <p:nvPicPr>
          <p:cNvPr id="67591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428626"/>
            <a:ext cx="6858000" cy="628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4076732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026"/>
          <p:cNvSpPr>
            <a:spLocks noChangeArrowheads="1"/>
          </p:cNvSpPr>
          <p:nvPr/>
        </p:nvSpPr>
        <p:spPr bwMode="auto">
          <a:xfrm>
            <a:off x="1885950" y="6248400"/>
            <a:ext cx="206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6627" name="Rectangle 1027"/>
          <p:cNvSpPr>
            <a:spLocks noChangeArrowheads="1"/>
          </p:cNvSpPr>
          <p:nvPr/>
        </p:nvSpPr>
        <p:spPr bwMode="auto">
          <a:xfrm>
            <a:off x="4527550" y="6248400"/>
            <a:ext cx="3136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6628" name="Rectangle 1028"/>
          <p:cNvSpPr>
            <a:spLocks noChangeArrowheads="1"/>
          </p:cNvSpPr>
          <p:nvPr/>
        </p:nvSpPr>
        <p:spPr bwMode="auto">
          <a:xfrm>
            <a:off x="1885950" y="6248400"/>
            <a:ext cx="206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6629" name="Rectangle 1029"/>
          <p:cNvSpPr>
            <a:spLocks noChangeArrowheads="1"/>
          </p:cNvSpPr>
          <p:nvPr/>
        </p:nvSpPr>
        <p:spPr bwMode="auto">
          <a:xfrm>
            <a:off x="4527550" y="6248400"/>
            <a:ext cx="3136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7110" name="Rectangle 1030"/>
          <p:cNvSpPr>
            <a:spLocks noGrp="1" noChangeArrowheads="1"/>
          </p:cNvSpPr>
          <p:nvPr>
            <p:ph type="title"/>
          </p:nvPr>
        </p:nvSpPr>
        <p:spPr>
          <a:xfrm>
            <a:off x="505563" y="0"/>
            <a:ext cx="8882062" cy="571500"/>
          </a:xfrm>
        </p:spPr>
        <p:txBody>
          <a:bodyPr vert="horz" lIns="90488" tIns="44450" rIns="90488" bIns="44450" rtlCol="0" anchor="t">
            <a:normAutofit/>
          </a:bodyPr>
          <a:lstStyle/>
          <a:p>
            <a:pPr eaLnBrk="1" hangingPunct="1">
              <a:defRPr/>
            </a:pPr>
            <a:r>
              <a:rPr lang="en-GB" sz="3000" dirty="0" smtClean="0">
                <a:solidFill>
                  <a:srgbClr val="0000FF"/>
                </a:solidFill>
              </a:rPr>
              <a:t>Country profile in terms of ASCI – Case of Kenya</a:t>
            </a:r>
            <a:endParaRPr lang="en-GB" sz="3000" dirty="0">
              <a:solidFill>
                <a:srgbClr val="0000FF"/>
              </a:solidFill>
            </a:endParaRPr>
          </a:p>
        </p:txBody>
      </p:sp>
      <p:pic>
        <p:nvPicPr>
          <p:cNvPr id="26631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2" y="804528"/>
            <a:ext cx="8766175" cy="614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6357612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026"/>
          <p:cNvSpPr>
            <a:spLocks noChangeArrowheads="1"/>
          </p:cNvSpPr>
          <p:nvPr/>
        </p:nvSpPr>
        <p:spPr bwMode="auto">
          <a:xfrm>
            <a:off x="1885950" y="6248400"/>
            <a:ext cx="206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7651" name="Rectangle 1027"/>
          <p:cNvSpPr>
            <a:spLocks noChangeArrowheads="1"/>
          </p:cNvSpPr>
          <p:nvPr/>
        </p:nvSpPr>
        <p:spPr bwMode="auto">
          <a:xfrm>
            <a:off x="4527550" y="6248400"/>
            <a:ext cx="3136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7652" name="Rectangle 1028"/>
          <p:cNvSpPr>
            <a:spLocks noChangeArrowheads="1"/>
          </p:cNvSpPr>
          <p:nvPr/>
        </p:nvSpPr>
        <p:spPr bwMode="auto">
          <a:xfrm>
            <a:off x="1885950" y="6248400"/>
            <a:ext cx="206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7653" name="Rectangle 1029"/>
          <p:cNvSpPr>
            <a:spLocks noChangeArrowheads="1"/>
          </p:cNvSpPr>
          <p:nvPr/>
        </p:nvSpPr>
        <p:spPr bwMode="auto">
          <a:xfrm>
            <a:off x="4527550" y="6248400"/>
            <a:ext cx="3136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7110" name="Rectangle 1030"/>
          <p:cNvSpPr>
            <a:spLocks noGrp="1" noChangeArrowheads="1"/>
          </p:cNvSpPr>
          <p:nvPr>
            <p:ph type="title"/>
          </p:nvPr>
        </p:nvSpPr>
        <p:spPr>
          <a:xfrm>
            <a:off x="511969" y="81779"/>
            <a:ext cx="8882062" cy="571500"/>
          </a:xfrm>
        </p:spPr>
        <p:txBody>
          <a:bodyPr vert="horz" lIns="90488" tIns="44450" rIns="90488" bIns="44450" rtlCol="0" anchor="t">
            <a:normAutofit/>
          </a:bodyPr>
          <a:lstStyle/>
          <a:p>
            <a:pPr eaLnBrk="1" hangingPunct="1">
              <a:defRPr/>
            </a:pPr>
            <a:r>
              <a:rPr lang="en-GB" sz="3000" dirty="0">
                <a:solidFill>
                  <a:srgbClr val="0000FF"/>
                </a:solidFill>
              </a:rPr>
              <a:t>Capacity for Kenya to produce Agric Stat Agric</a:t>
            </a:r>
          </a:p>
        </p:txBody>
      </p:sp>
      <p:pic>
        <p:nvPicPr>
          <p:cNvPr id="27655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8376"/>
            <a:ext cx="12046226" cy="6007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6028653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026"/>
          <p:cNvSpPr>
            <a:spLocks noChangeArrowheads="1"/>
          </p:cNvSpPr>
          <p:nvPr/>
        </p:nvSpPr>
        <p:spPr bwMode="auto">
          <a:xfrm>
            <a:off x="1885950" y="6248400"/>
            <a:ext cx="206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7651" name="Rectangle 1027"/>
          <p:cNvSpPr>
            <a:spLocks noChangeArrowheads="1"/>
          </p:cNvSpPr>
          <p:nvPr/>
        </p:nvSpPr>
        <p:spPr bwMode="auto">
          <a:xfrm>
            <a:off x="4527550" y="6248400"/>
            <a:ext cx="3136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7652" name="Rectangle 1028"/>
          <p:cNvSpPr>
            <a:spLocks noChangeArrowheads="1"/>
          </p:cNvSpPr>
          <p:nvPr/>
        </p:nvSpPr>
        <p:spPr bwMode="auto">
          <a:xfrm>
            <a:off x="1885950" y="6248400"/>
            <a:ext cx="206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7653" name="Rectangle 1029"/>
          <p:cNvSpPr>
            <a:spLocks noChangeArrowheads="1"/>
          </p:cNvSpPr>
          <p:nvPr/>
        </p:nvSpPr>
        <p:spPr bwMode="auto">
          <a:xfrm>
            <a:off x="4527550" y="6248400"/>
            <a:ext cx="3136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27655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792406"/>
            <a:ext cx="11662117" cy="5913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1030"/>
          <p:cNvSpPr>
            <a:spLocks noGrp="1" noChangeArrowheads="1"/>
          </p:cNvSpPr>
          <p:nvPr>
            <p:ph type="title"/>
          </p:nvPr>
        </p:nvSpPr>
        <p:spPr>
          <a:xfrm>
            <a:off x="511969" y="81779"/>
            <a:ext cx="8882062" cy="571500"/>
          </a:xfrm>
        </p:spPr>
        <p:txBody>
          <a:bodyPr vert="horz" lIns="90488" tIns="44450" rIns="90488" bIns="44450" rtlCol="0" anchor="t">
            <a:normAutofit/>
          </a:bodyPr>
          <a:lstStyle/>
          <a:p>
            <a:pPr eaLnBrk="1" hangingPunct="1">
              <a:defRPr/>
            </a:pPr>
            <a:r>
              <a:rPr lang="en-GB" sz="3000" dirty="0">
                <a:solidFill>
                  <a:srgbClr val="0000FF"/>
                </a:solidFill>
              </a:rPr>
              <a:t>Capacity for </a:t>
            </a:r>
            <a:r>
              <a:rPr lang="en-GB" sz="3000" dirty="0" smtClean="0">
                <a:solidFill>
                  <a:srgbClr val="0000FF"/>
                </a:solidFill>
              </a:rPr>
              <a:t>Senegal to </a:t>
            </a:r>
            <a:r>
              <a:rPr lang="en-GB" sz="3000" dirty="0">
                <a:solidFill>
                  <a:srgbClr val="0000FF"/>
                </a:solidFill>
              </a:rPr>
              <a:t>produce Agric Stat Agric</a:t>
            </a:r>
          </a:p>
        </p:txBody>
      </p:sp>
    </p:spTree>
    <p:extLst>
      <p:ext uri="{BB962C8B-B14F-4D97-AF65-F5344CB8AC3E}">
        <p14:creationId xmlns:p14="http://schemas.microsoft.com/office/powerpoint/2010/main" val="1518750507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178" y="94446"/>
            <a:ext cx="9123489" cy="665210"/>
          </a:xfrm>
        </p:spPr>
        <p:txBody>
          <a:bodyPr>
            <a:normAutofit fontScale="90000"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II. Technical Assistance (Cont’d) – 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SPARS development in progress</a:t>
            </a:r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5211" y="924217"/>
            <a:ext cx="9780310" cy="5399310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solidFill>
                  <a:schemeClr val="tx1"/>
                </a:solidFill>
              </a:rPr>
              <a:t>Field testing of SPARS guidelines – Jointly by FAO/</a:t>
            </a:r>
            <a:r>
              <a:rPr lang="en-US" sz="2400" b="1" dirty="0" err="1" smtClean="0">
                <a:solidFill>
                  <a:schemeClr val="tx1"/>
                </a:solidFill>
              </a:rPr>
              <a:t>AfDB</a:t>
            </a:r>
            <a:endParaRPr lang="en-US" sz="2400" b="1" dirty="0" smtClean="0">
              <a:solidFill>
                <a:schemeClr val="tx1"/>
              </a:solidFill>
            </a:endParaRPr>
          </a:p>
          <a:p>
            <a:pPr lvl="1"/>
            <a:r>
              <a:rPr lang="en-US" sz="2000" b="1" dirty="0" smtClean="0">
                <a:solidFill>
                  <a:srgbClr val="0000FF"/>
                </a:solidFill>
              </a:rPr>
              <a:t>Carried out in Burundi in March 2014 and also a country request to develop their SPARS</a:t>
            </a:r>
          </a:p>
          <a:p>
            <a:pPr lvl="1"/>
            <a:endParaRPr lang="en-US" b="1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solidFill>
                  <a:schemeClr val="tx1"/>
                </a:solidFill>
              </a:rPr>
              <a:t>Technical Assistance being provided to countries on SPARS</a:t>
            </a:r>
          </a:p>
          <a:p>
            <a:pPr marL="978408" lvl="2"/>
            <a:r>
              <a:rPr lang="en-US" sz="2000" b="1" dirty="0" smtClean="0">
                <a:solidFill>
                  <a:schemeClr val="tx1"/>
                </a:solidFill>
              </a:rPr>
              <a:t>Roadmaps developed/approved and Launching made for </a:t>
            </a:r>
            <a:r>
              <a:rPr lang="en-US" sz="2000" b="1" dirty="0">
                <a:solidFill>
                  <a:schemeClr val="tx1"/>
                </a:solidFill>
              </a:rPr>
              <a:t>Benin, Burundi, Cabo </a:t>
            </a:r>
            <a:r>
              <a:rPr lang="en-US" sz="2000" b="1" dirty="0" smtClean="0">
                <a:solidFill>
                  <a:schemeClr val="tx1"/>
                </a:solidFill>
              </a:rPr>
              <a:t>Verde, </a:t>
            </a:r>
            <a:r>
              <a:rPr lang="en-US" sz="2000" b="1" dirty="0">
                <a:solidFill>
                  <a:schemeClr val="tx1"/>
                </a:solidFill>
              </a:rPr>
              <a:t>Cote </a:t>
            </a:r>
            <a:r>
              <a:rPr lang="en-US" sz="2000" b="1" dirty="0" smtClean="0">
                <a:solidFill>
                  <a:schemeClr val="tx1"/>
                </a:solidFill>
              </a:rPr>
              <a:t>d’Ivoire, Senegal and Kenya – </a:t>
            </a:r>
            <a:r>
              <a:rPr lang="en-US" sz="2000" b="1" dirty="0" smtClean="0">
                <a:solidFill>
                  <a:srgbClr val="0000FF"/>
                </a:solidFill>
              </a:rPr>
              <a:t>SPARS for Benin, Burundi and Cabo </a:t>
            </a:r>
            <a:r>
              <a:rPr lang="en-US" sz="2000" b="1" dirty="0">
                <a:solidFill>
                  <a:srgbClr val="0000FF"/>
                </a:solidFill>
              </a:rPr>
              <a:t>V</a:t>
            </a:r>
            <a:r>
              <a:rPr lang="en-US" sz="2000" b="1" dirty="0" smtClean="0">
                <a:solidFill>
                  <a:srgbClr val="0000FF"/>
                </a:solidFill>
              </a:rPr>
              <a:t>erde be completed by Jan 2015, Senegal and Kenya by March 2015, Cote d’Ivoire -TBD</a:t>
            </a:r>
          </a:p>
          <a:p>
            <a:pPr marL="978408" lvl="2"/>
            <a:r>
              <a:rPr lang="en-US" sz="2000" b="1" dirty="0">
                <a:solidFill>
                  <a:schemeClr val="tx1"/>
                </a:solidFill>
              </a:rPr>
              <a:t>SPARS development at the </a:t>
            </a:r>
            <a:r>
              <a:rPr lang="en-US" sz="2000" b="1" dirty="0" smtClean="0">
                <a:solidFill>
                  <a:schemeClr val="tx1"/>
                </a:solidFill>
              </a:rPr>
              <a:t>Launching stage: Soudan – </a:t>
            </a:r>
            <a:r>
              <a:rPr lang="en-US" sz="2000" b="1" dirty="0" smtClean="0">
                <a:solidFill>
                  <a:srgbClr val="0000FF"/>
                </a:solidFill>
              </a:rPr>
              <a:t>To be completed by June 2015</a:t>
            </a:r>
          </a:p>
          <a:p>
            <a:pPr marL="978408" lvl="2"/>
            <a:r>
              <a:rPr lang="en-US" sz="2000" b="1" dirty="0" smtClean="0">
                <a:solidFill>
                  <a:schemeClr val="tx1"/>
                </a:solidFill>
              </a:rPr>
              <a:t>Formal Country requests for TA on SPARS development: </a:t>
            </a:r>
            <a:r>
              <a:rPr lang="en-US" sz="2000" b="1" dirty="0" smtClean="0">
                <a:solidFill>
                  <a:srgbClr val="0000FF"/>
                </a:solidFill>
              </a:rPr>
              <a:t>Burkina </a:t>
            </a:r>
            <a:r>
              <a:rPr lang="en-US" sz="2000" b="1" dirty="0">
                <a:solidFill>
                  <a:srgbClr val="0000FF"/>
                </a:solidFill>
              </a:rPr>
              <a:t>Faso, Congo Democratic Rep., </a:t>
            </a:r>
            <a:r>
              <a:rPr lang="en-US" sz="2000" b="1" dirty="0" smtClean="0">
                <a:solidFill>
                  <a:srgbClr val="0000FF"/>
                </a:solidFill>
              </a:rPr>
              <a:t>Gambia, Madagascar, Niger, Nigeria, Rwanda, and South Africa – </a:t>
            </a:r>
            <a:r>
              <a:rPr lang="en-US" sz="2000" b="1" dirty="0" smtClean="0">
                <a:solidFill>
                  <a:srgbClr val="FF0000"/>
                </a:solidFill>
              </a:rPr>
              <a:t>List extended to 24 countries (TA needs identification)</a:t>
            </a:r>
          </a:p>
          <a:p>
            <a:pPr marL="978408" lvl="2"/>
            <a:r>
              <a:rPr lang="en-US" sz="2000" b="1" dirty="0">
                <a:solidFill>
                  <a:schemeClr val="tx1"/>
                </a:solidFill>
              </a:rPr>
              <a:t>Supported Tanzania for preparing Agriculture Statistics Strategic Plan </a:t>
            </a:r>
            <a:r>
              <a:rPr lang="en-US" sz="2000" b="1" dirty="0" smtClean="0">
                <a:solidFill>
                  <a:schemeClr val="tx1"/>
                </a:solidFill>
              </a:rPr>
              <a:t>– </a:t>
            </a:r>
            <a:r>
              <a:rPr lang="en-US" sz="2000" b="1" dirty="0">
                <a:solidFill>
                  <a:srgbClr val="0000FF"/>
                </a:solidFill>
              </a:rPr>
              <a:t>USDA/FAO/AFDB joint </a:t>
            </a:r>
            <a:r>
              <a:rPr lang="en-US" sz="2000" b="1" dirty="0" smtClean="0">
                <a:solidFill>
                  <a:srgbClr val="0000FF"/>
                </a:solidFill>
              </a:rPr>
              <a:t>missions</a:t>
            </a:r>
            <a:endParaRPr lang="en-US" sz="20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987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178" y="94446"/>
            <a:ext cx="9123489" cy="66521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II. Technical Assistance (Cont’d) – </a:t>
            </a:r>
            <a:r>
              <a:rPr lang="en-US" sz="2400" b="1" dirty="0" smtClean="0">
                <a:solidFill>
                  <a:srgbClr val="00B050"/>
                </a:solidFill>
              </a:rPr>
              <a:t>Others</a:t>
            </a:r>
            <a:endParaRPr lang="en-US" sz="24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5211" y="924217"/>
            <a:ext cx="9020456" cy="5421165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solidFill>
                  <a:schemeClr val="tx1"/>
                </a:solidFill>
              </a:rPr>
              <a:t>Validation </a:t>
            </a:r>
            <a:r>
              <a:rPr lang="en-US" sz="2400" b="1" dirty="0">
                <a:solidFill>
                  <a:schemeClr val="tx1"/>
                </a:solidFill>
              </a:rPr>
              <a:t>of </a:t>
            </a:r>
            <a:r>
              <a:rPr lang="en-US" sz="2400" b="1" dirty="0" err="1">
                <a:solidFill>
                  <a:schemeClr val="tx1"/>
                </a:solidFill>
              </a:rPr>
              <a:t>IdCA</a:t>
            </a:r>
            <a:r>
              <a:rPr lang="en-US" sz="2400" b="1" dirty="0">
                <a:solidFill>
                  <a:schemeClr val="tx1"/>
                </a:solidFill>
              </a:rPr>
              <a:t> reports for BMGF focus countries - </a:t>
            </a:r>
            <a:r>
              <a:rPr lang="en-US" sz="2000" b="1" dirty="0">
                <a:solidFill>
                  <a:srgbClr val="0000FF"/>
                </a:solidFill>
              </a:rPr>
              <a:t>To feed SPARS (Plan for Nigeria and Burkina Faso)</a:t>
            </a:r>
          </a:p>
          <a:p>
            <a:pPr lvl="1"/>
            <a:r>
              <a:rPr lang="en-US" sz="2000" b="1" dirty="0" smtClean="0">
                <a:solidFill>
                  <a:schemeClr val="tx1"/>
                </a:solidFill>
              </a:rPr>
              <a:t>Regional </a:t>
            </a:r>
            <a:r>
              <a:rPr lang="en-US" sz="2000" b="1" dirty="0" err="1">
                <a:solidFill>
                  <a:schemeClr val="tx1"/>
                </a:solidFill>
              </a:rPr>
              <a:t>IdCA</a:t>
            </a:r>
            <a:r>
              <a:rPr lang="en-US" sz="2000" b="1" dirty="0">
                <a:solidFill>
                  <a:schemeClr val="tx1"/>
                </a:solidFill>
              </a:rPr>
              <a:t> validation workshop was organized by FAO and </a:t>
            </a:r>
            <a:r>
              <a:rPr lang="en-US" sz="2000" b="1" dirty="0" err="1">
                <a:solidFill>
                  <a:schemeClr val="tx1"/>
                </a:solidFill>
              </a:rPr>
              <a:t>AfDB</a:t>
            </a:r>
            <a:r>
              <a:rPr lang="en-US" sz="2000" b="1" dirty="0">
                <a:solidFill>
                  <a:schemeClr val="tx1"/>
                </a:solidFill>
              </a:rPr>
              <a:t> in May 2014 in Accra </a:t>
            </a:r>
          </a:p>
          <a:p>
            <a:pPr lvl="1"/>
            <a:r>
              <a:rPr lang="en-US" sz="2000" b="1" dirty="0">
                <a:solidFill>
                  <a:schemeClr val="tx1"/>
                </a:solidFill>
              </a:rPr>
              <a:t>Update on implementation of </a:t>
            </a:r>
            <a:r>
              <a:rPr lang="en-US" sz="2000" b="1" dirty="0" err="1">
                <a:solidFill>
                  <a:schemeClr val="tx1"/>
                </a:solidFill>
              </a:rPr>
              <a:t>IdCA</a:t>
            </a:r>
            <a:r>
              <a:rPr lang="en-US" sz="2000" b="1" dirty="0">
                <a:solidFill>
                  <a:schemeClr val="tx1"/>
                </a:solidFill>
              </a:rPr>
              <a:t> in BMGF focus countries was discussed and validated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>
                <a:solidFill>
                  <a:schemeClr val="tx1"/>
                </a:solidFill>
              </a:rPr>
              <a:t>Cabo Verde - </a:t>
            </a:r>
            <a:r>
              <a:rPr lang="en-US" b="1" dirty="0">
                <a:solidFill>
                  <a:srgbClr val="0000FF"/>
                </a:solidFill>
              </a:rPr>
              <a:t>Reviewed and finalized technical documents for Agricultural census, </a:t>
            </a:r>
            <a:r>
              <a:rPr lang="en-US" b="1" dirty="0" err="1">
                <a:solidFill>
                  <a:srgbClr val="0000FF"/>
                </a:solidFill>
              </a:rPr>
              <a:t>AfDB</a:t>
            </a:r>
            <a:r>
              <a:rPr lang="en-US" b="1" dirty="0">
                <a:solidFill>
                  <a:srgbClr val="0000FF"/>
                </a:solidFill>
              </a:rPr>
              <a:t> MIC funds document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>
                <a:solidFill>
                  <a:schemeClr val="tx1"/>
                </a:solidFill>
              </a:rPr>
              <a:t>Finalized and published Rwanda 2013 agricultural survey results – </a:t>
            </a:r>
            <a:r>
              <a:rPr lang="en-US" b="1" dirty="0">
                <a:solidFill>
                  <a:srgbClr val="0000FF"/>
                </a:solidFill>
              </a:rPr>
              <a:t>TA to design a </a:t>
            </a:r>
            <a:r>
              <a:rPr lang="en-CA" b="1" dirty="0">
                <a:solidFill>
                  <a:srgbClr val="0000FF"/>
                </a:solidFill>
              </a:rPr>
              <a:t>Multiple Frame Survey methodology (Area and list) and preparation of the survey report, Training staff, Identifying areas for improvement of the survey methodology and advice on how to implement it</a:t>
            </a:r>
            <a:endParaRPr lang="en-US" b="1" dirty="0">
              <a:solidFill>
                <a:srgbClr val="0000FF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1" dirty="0" err="1">
                <a:solidFill>
                  <a:schemeClr val="tx1"/>
                </a:solidFill>
              </a:rPr>
              <a:t>IdCA</a:t>
            </a:r>
            <a:r>
              <a:rPr lang="en-US" sz="2000" b="1" dirty="0">
                <a:solidFill>
                  <a:schemeClr val="tx1"/>
                </a:solidFill>
              </a:rPr>
              <a:t> for Senegal jointly with USDA/NASS – </a:t>
            </a:r>
            <a:r>
              <a:rPr lang="en-US" b="1" dirty="0">
                <a:solidFill>
                  <a:srgbClr val="0000FF"/>
                </a:solidFill>
              </a:rPr>
              <a:t>To feed </a:t>
            </a:r>
            <a:r>
              <a:rPr lang="en-US" b="1" dirty="0" smtClean="0">
                <a:solidFill>
                  <a:srgbClr val="0000FF"/>
                </a:solidFill>
              </a:rPr>
              <a:t>SPARS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tx1"/>
                </a:solidFill>
              </a:rPr>
              <a:t>Extending TA provision based on the results of the current initiative on identification of country TA specific/priority needs – </a:t>
            </a:r>
            <a:r>
              <a:rPr lang="en-US" b="1" dirty="0" smtClean="0">
                <a:solidFill>
                  <a:srgbClr val="0000FF"/>
                </a:solidFill>
              </a:rPr>
              <a:t>Part of the 2015 </a:t>
            </a:r>
            <a:r>
              <a:rPr lang="en-US" b="1" dirty="0" err="1" smtClean="0">
                <a:solidFill>
                  <a:srgbClr val="0000FF"/>
                </a:solidFill>
              </a:rPr>
              <a:t>Workplan</a:t>
            </a:r>
            <a:r>
              <a:rPr lang="en-US" b="1" dirty="0" smtClean="0">
                <a:solidFill>
                  <a:srgbClr val="0000FF"/>
                </a:solidFill>
              </a:rPr>
              <a:t>/Budget</a:t>
            </a:r>
            <a:endParaRPr lang="en-US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309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626" y="169383"/>
            <a:ext cx="9404723" cy="564713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/>
              <a:t>Number of </a:t>
            </a:r>
            <a:r>
              <a:rPr lang="en-US" sz="4000" b="1" dirty="0"/>
              <a:t>Countries by TA needs</a:t>
            </a:r>
            <a:r>
              <a:rPr lang="en-US" sz="4000" dirty="0"/>
              <a:t>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9578401"/>
              </p:ext>
            </p:extLst>
          </p:nvPr>
        </p:nvGraphicFramePr>
        <p:xfrm>
          <a:off x="0" y="826393"/>
          <a:ext cx="10800345" cy="5381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13765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406" y="318654"/>
            <a:ext cx="9331111" cy="582867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III. </a:t>
            </a:r>
            <a:r>
              <a:rPr lang="en-US" sz="2800" b="1" dirty="0">
                <a:solidFill>
                  <a:srgbClr val="C00000"/>
                </a:solidFill>
              </a:rPr>
              <a:t>Key GM and </a:t>
            </a:r>
            <a:r>
              <a:rPr lang="en-US" sz="2800" b="1" dirty="0" smtClean="0">
                <a:solidFill>
                  <a:srgbClr val="C00000"/>
                </a:solidFill>
              </a:rPr>
              <a:t>TA activities to be planned for 2015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406" y="1045786"/>
            <a:ext cx="9147078" cy="5223884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sz="2000" b="1" dirty="0">
                <a:solidFill>
                  <a:schemeClr val="tx1"/>
                </a:solidFill>
              </a:rPr>
              <a:t>Discussions to ensure that the regional executive board of the AP is in place and chaired by a </a:t>
            </a:r>
            <a:r>
              <a:rPr lang="en-GB" sz="2000" b="1" dirty="0" smtClean="0">
                <a:solidFill>
                  <a:schemeClr val="tx1"/>
                </a:solidFill>
              </a:rPr>
              <a:t>country;</a:t>
            </a:r>
            <a:endParaRPr lang="en-GB" sz="2000" b="1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2000" b="1" dirty="0" smtClean="0">
                <a:solidFill>
                  <a:schemeClr val="tx1"/>
                </a:solidFill>
              </a:rPr>
              <a:t>Continuous </a:t>
            </a:r>
            <a:r>
              <a:rPr lang="en-GB" sz="2000" b="1" dirty="0">
                <a:solidFill>
                  <a:schemeClr val="tx1"/>
                </a:solidFill>
              </a:rPr>
              <a:t>resource mobilization to cover the current funding </a:t>
            </a:r>
            <a:r>
              <a:rPr lang="en-GB" sz="2000" b="1" dirty="0" smtClean="0">
                <a:solidFill>
                  <a:schemeClr val="tx1"/>
                </a:solidFill>
              </a:rPr>
              <a:t>gap, beyond EU additional funds;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b="1" dirty="0">
                <a:solidFill>
                  <a:schemeClr val="tx1"/>
                </a:solidFill>
              </a:rPr>
              <a:t>Continued establishment of implementation structures of the Action Plan at national </a:t>
            </a:r>
            <a:r>
              <a:rPr lang="en-GB" sz="2000" b="1" dirty="0" smtClean="0">
                <a:solidFill>
                  <a:schemeClr val="tx1"/>
                </a:solidFill>
              </a:rPr>
              <a:t>level (Quid Setting up National Coordination Committees and making NSC/TWG functioning actually);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b="1" dirty="0" smtClean="0">
                <a:solidFill>
                  <a:schemeClr val="tx1"/>
                </a:solidFill>
              </a:rPr>
              <a:t>Hold </a:t>
            </a:r>
            <a:r>
              <a:rPr lang="en-GB" sz="2000" b="1" dirty="0">
                <a:solidFill>
                  <a:schemeClr val="tx1"/>
                </a:solidFill>
              </a:rPr>
              <a:t>a RSTC meeting </a:t>
            </a:r>
            <a:r>
              <a:rPr lang="en-GB" sz="2000" b="1" dirty="0" smtClean="0">
                <a:solidFill>
                  <a:schemeClr val="tx1"/>
                </a:solidFill>
              </a:rPr>
              <a:t>early next year – For among others Approving the 2015 </a:t>
            </a:r>
            <a:r>
              <a:rPr lang="en-GB" sz="2000" b="1" dirty="0" err="1" smtClean="0">
                <a:solidFill>
                  <a:schemeClr val="tx1"/>
                </a:solidFill>
              </a:rPr>
              <a:t>workplan</a:t>
            </a:r>
            <a:r>
              <a:rPr lang="en-GB" sz="2000" b="1" dirty="0" smtClean="0">
                <a:solidFill>
                  <a:schemeClr val="tx1"/>
                </a:solidFill>
              </a:rPr>
              <a:t>/budget;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>
                <a:solidFill>
                  <a:schemeClr val="tx1"/>
                </a:solidFill>
              </a:rPr>
              <a:t>Regional </a:t>
            </a:r>
            <a:r>
              <a:rPr lang="en-US" sz="2000" b="1" dirty="0">
                <a:solidFill>
                  <a:schemeClr val="tx1"/>
                </a:solidFill>
              </a:rPr>
              <a:t>training workshops on </a:t>
            </a:r>
            <a:r>
              <a:rPr lang="en-US" sz="2000" b="1" dirty="0" err="1">
                <a:solidFill>
                  <a:schemeClr val="tx1"/>
                </a:solidFill>
              </a:rPr>
              <a:t>IdCA</a:t>
            </a:r>
            <a:r>
              <a:rPr lang="en-US" sz="2000" b="1" dirty="0">
                <a:solidFill>
                  <a:schemeClr val="tx1"/>
                </a:solidFill>
              </a:rPr>
              <a:t>, SPARS, Newly developed methods, Minimum core data </a:t>
            </a:r>
            <a:r>
              <a:rPr lang="en-US" sz="2000" b="1" dirty="0" smtClean="0">
                <a:solidFill>
                  <a:schemeClr val="tx1"/>
                </a:solidFill>
              </a:rPr>
              <a:t>sets and </a:t>
            </a:r>
            <a:r>
              <a:rPr lang="en-US" sz="2000" b="1" dirty="0">
                <a:solidFill>
                  <a:schemeClr val="tx1"/>
                </a:solidFill>
              </a:rPr>
              <a:t>urgent standalone TA – To be organized in Tunisia for French speaking </a:t>
            </a:r>
            <a:r>
              <a:rPr lang="en-US" sz="2000" b="1" dirty="0" smtClean="0">
                <a:solidFill>
                  <a:schemeClr val="tx1"/>
                </a:solidFill>
              </a:rPr>
              <a:t>countries (January 2015);</a:t>
            </a:r>
          </a:p>
          <a:p>
            <a:pPr marL="457200" indent="-457200">
              <a:buFont typeface="+mj-lt"/>
              <a:buAutoNum type="arabicPeriod"/>
            </a:pPr>
            <a:endParaRPr lang="en-GB" sz="2000" b="1" dirty="0" smtClean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194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406" y="318654"/>
            <a:ext cx="9331111" cy="582867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III. </a:t>
            </a:r>
            <a:r>
              <a:rPr lang="en-US" sz="2800" b="1" dirty="0">
                <a:solidFill>
                  <a:srgbClr val="C00000"/>
                </a:solidFill>
              </a:rPr>
              <a:t>Key GM and </a:t>
            </a:r>
            <a:r>
              <a:rPr lang="en-US" sz="2800" b="1" dirty="0" smtClean="0">
                <a:solidFill>
                  <a:srgbClr val="C00000"/>
                </a:solidFill>
              </a:rPr>
              <a:t>TA activities to be planned for 2015 (Cont’d)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406" y="1045786"/>
            <a:ext cx="9147078" cy="5223884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6"/>
            </a:pPr>
            <a:r>
              <a:rPr lang="en-US" sz="2000" b="1" dirty="0" smtClean="0">
                <a:solidFill>
                  <a:schemeClr val="tx1"/>
                </a:solidFill>
              </a:rPr>
              <a:t>Backstopping </a:t>
            </a:r>
            <a:r>
              <a:rPr lang="en-US" sz="2000" b="1" dirty="0">
                <a:solidFill>
                  <a:schemeClr val="tx1"/>
                </a:solidFill>
              </a:rPr>
              <a:t>missions on SPARS - Benin, </a:t>
            </a:r>
            <a:r>
              <a:rPr lang="en-US" sz="2000" b="1" dirty="0" smtClean="0">
                <a:solidFill>
                  <a:schemeClr val="tx1"/>
                </a:solidFill>
              </a:rPr>
              <a:t>Cabo </a:t>
            </a:r>
            <a:r>
              <a:rPr lang="en-US" sz="2000" b="1" dirty="0">
                <a:solidFill>
                  <a:schemeClr val="tx1"/>
                </a:solidFill>
              </a:rPr>
              <a:t>Verde, Cote d’Ivoire, Senegal, Kenya, Senegal, and Sudan;</a:t>
            </a:r>
          </a:p>
          <a:p>
            <a:pPr marL="457200" indent="-457200">
              <a:buFont typeface="+mj-lt"/>
              <a:buAutoNum type="arabicPeriod" startAt="6"/>
            </a:pPr>
            <a:r>
              <a:rPr lang="en-US" sz="2000" b="1" dirty="0">
                <a:solidFill>
                  <a:schemeClr val="tx1"/>
                </a:solidFill>
              </a:rPr>
              <a:t>Launch SPARS development in </a:t>
            </a:r>
            <a:r>
              <a:rPr lang="en-US" sz="2000" b="1" dirty="0" smtClean="0">
                <a:solidFill>
                  <a:schemeClr val="tx1"/>
                </a:solidFill>
              </a:rPr>
              <a:t>Burkina </a:t>
            </a:r>
            <a:r>
              <a:rPr lang="en-US" sz="2000" b="1" dirty="0">
                <a:solidFill>
                  <a:schemeClr val="tx1"/>
                </a:solidFill>
              </a:rPr>
              <a:t>Faso, Congo Democratic Rep., Gambia, Madagascar, Niger, Nigeria, Rwanda, and South </a:t>
            </a:r>
            <a:r>
              <a:rPr lang="en-US" sz="2000" b="1" dirty="0" smtClean="0">
                <a:solidFill>
                  <a:schemeClr val="tx1"/>
                </a:solidFill>
              </a:rPr>
              <a:t>Africa, </a:t>
            </a:r>
            <a:r>
              <a:rPr lang="en-US" sz="2000" b="1" dirty="0" err="1" smtClean="0">
                <a:solidFill>
                  <a:schemeClr val="tx1"/>
                </a:solidFill>
              </a:rPr>
              <a:t>etc</a:t>
            </a:r>
            <a:r>
              <a:rPr lang="en-US" sz="2000" b="1" dirty="0" smtClean="0">
                <a:solidFill>
                  <a:schemeClr val="tx1"/>
                </a:solidFill>
              </a:rPr>
              <a:t>;</a:t>
            </a:r>
          </a:p>
          <a:p>
            <a:pPr marL="457200" indent="-457200">
              <a:buFont typeface="+mj-lt"/>
              <a:buAutoNum type="arabicPeriod" startAt="6"/>
            </a:pPr>
            <a:r>
              <a:rPr lang="en-US" sz="2000" b="1" dirty="0" smtClean="0">
                <a:solidFill>
                  <a:schemeClr val="tx1"/>
                </a:solidFill>
              </a:rPr>
              <a:t>Based on country identified specific/priority TA needs: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b="1" dirty="0" smtClean="0">
                <a:solidFill>
                  <a:schemeClr val="tx1"/>
                </a:solidFill>
              </a:rPr>
              <a:t>Provision of TA to countries on the use of newly developed methods (training workshops and/or backstopping missions)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b="1" dirty="0" smtClean="0">
                <a:solidFill>
                  <a:schemeClr val="tx1"/>
                </a:solidFill>
              </a:rPr>
              <a:t>Provision </a:t>
            </a:r>
            <a:r>
              <a:rPr lang="en-GB" b="1" dirty="0">
                <a:solidFill>
                  <a:schemeClr val="tx1"/>
                </a:solidFill>
              </a:rPr>
              <a:t>of TA to countries on data harmonisation and </a:t>
            </a:r>
            <a:r>
              <a:rPr lang="en-GB" b="1" dirty="0" smtClean="0">
                <a:solidFill>
                  <a:schemeClr val="tx1"/>
                </a:solidFill>
              </a:rPr>
              <a:t>dissemination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b="1" dirty="0" smtClean="0">
                <a:solidFill>
                  <a:schemeClr val="tx1"/>
                </a:solidFill>
              </a:rPr>
              <a:t>Other standalone TA’s as need may be</a:t>
            </a:r>
            <a:endParaRPr lang="en-US" b="1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 startAt="6"/>
            </a:pPr>
            <a:r>
              <a:rPr lang="en-GB" sz="2000" b="1" dirty="0">
                <a:solidFill>
                  <a:schemeClr val="tx1"/>
                </a:solidFill>
              </a:rPr>
              <a:t>Support to CAADP, including mapping CAADP M&amp;E indicators and Minimum Core Data Sets of </a:t>
            </a:r>
            <a:r>
              <a:rPr lang="en-GB" sz="2000" b="1" dirty="0" smtClean="0">
                <a:solidFill>
                  <a:schemeClr val="tx1"/>
                </a:solidFill>
              </a:rPr>
              <a:t>GS;</a:t>
            </a:r>
            <a:endParaRPr lang="en-US" sz="2000" b="1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 startAt="6"/>
            </a:pPr>
            <a:r>
              <a:rPr lang="en-GB" sz="2000" b="1" dirty="0" smtClean="0">
                <a:solidFill>
                  <a:schemeClr val="tx1"/>
                </a:solidFill>
              </a:rPr>
              <a:t>Undertaking a light CA.</a:t>
            </a:r>
            <a:endParaRPr lang="en-GB" sz="2000" b="1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 startAt="6"/>
            </a:pPr>
            <a:endParaRPr lang="en-GB" sz="2000" b="1" dirty="0" smtClean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177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 1"/>
          <p:cNvSpPr>
            <a:spLocks noGrp="1" noChangeArrowheads="1"/>
          </p:cNvSpPr>
          <p:nvPr>
            <p:ph type="ctrTitle"/>
          </p:nvPr>
        </p:nvSpPr>
        <p:spPr>
          <a:xfrm>
            <a:off x="1231007" y="1809088"/>
            <a:ext cx="7773035" cy="1471930"/>
          </a:xfrm>
          <a:prstGeom prst="rect">
            <a:avLst/>
          </a:prstGeom>
          <a:ln w="0" cap="flat" cmpd="sng">
            <a:noFill/>
            <a:prstDash/>
            <a:miter lim="800000"/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defTabSz="508000">
              <a:lnSpc>
                <a:spcPct val="104000"/>
              </a:lnSpc>
              <a:spcBef>
                <a:spcPts val="0"/>
              </a:spcBef>
            </a:pPr>
            <a:r>
              <a:rPr lang="en-US" altLang="ko-KR" sz="4300" dirty="0">
                <a:solidFill>
                  <a:schemeClr val="accent1">
                    <a:lumMod val="50000"/>
                  </a:schemeClr>
                </a:solidFill>
                <a:latin typeface="Times New Roman" charset="0"/>
              </a:rPr>
              <a:t>Implementation </a:t>
            </a:r>
            <a:r>
              <a:rPr lang="en-US" altLang="ko-KR" sz="4300" dirty="0" smtClean="0">
                <a:solidFill>
                  <a:schemeClr val="accent1">
                    <a:lumMod val="50000"/>
                  </a:schemeClr>
                </a:solidFill>
                <a:latin typeface="Times New Roman" charset="0"/>
              </a:rPr>
              <a:t>Status of the Training component</a:t>
            </a:r>
            <a:endParaRPr lang="ko-KR" altLang="en-US" sz="4300" dirty="0">
              <a:solidFill>
                <a:schemeClr val="accent1">
                  <a:lumMod val="50000"/>
                </a:schemeClr>
              </a:solidFill>
              <a:latin typeface="Times New Roman" charset="0"/>
            </a:endParaRPr>
          </a:p>
        </p:txBody>
      </p:sp>
      <p:sp>
        <p:nvSpPr>
          <p:cNvPr id="2" name="Rect 2"/>
          <p:cNvSpPr>
            <a:spLocks noGrp="1" noChangeArrowheads="1"/>
          </p:cNvSpPr>
          <p:nvPr>
            <p:ph type="subTitle"/>
          </p:nvPr>
        </p:nvSpPr>
        <p:spPr>
          <a:xfrm>
            <a:off x="2032717" y="3577108"/>
            <a:ext cx="6401435" cy="1755775"/>
          </a:xfrm>
          <a:prstGeom prst="rect">
            <a:avLst/>
          </a:prstGeom>
          <a:ln w="0" cap="flat" cmpd="sng">
            <a:noFill/>
            <a:prstDash/>
            <a:miter lim="800000"/>
          </a:ln>
        </p:spPr>
        <p:txBody>
          <a:bodyPr vert="horz" wrap="square" lIns="91440" tIns="45720" rIns="91440" bIns="45720" rtlCol="0" anchor="t">
            <a:noAutofit/>
          </a:bodyPr>
          <a:lstStyle/>
          <a:p>
            <a:pPr defTabSz="508000">
              <a:lnSpc>
                <a:spcPct val="104000"/>
              </a:lnSpc>
              <a:spcBef>
                <a:spcPts val="0"/>
              </a:spcBef>
            </a:pPr>
            <a:r>
              <a:rPr lang="en-US" altLang="ko-KR" sz="3100" dirty="0">
                <a:solidFill>
                  <a:srgbClr val="000000"/>
                </a:solidFill>
                <a:latin typeface="Times New Roman" charset="0"/>
              </a:rPr>
              <a:t>Covering period 2012/13 -14</a:t>
            </a:r>
            <a:endParaRPr lang="ko-KR" altLang="en-US" sz="3100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299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403" y="0"/>
            <a:ext cx="8229600" cy="563562"/>
          </a:xfrm>
        </p:spPr>
        <p:txBody>
          <a:bodyPr>
            <a:normAutofit fontScale="90000"/>
          </a:bodyPr>
          <a:lstStyle/>
          <a:p>
            <a:pPr algn="l"/>
            <a:r>
              <a:rPr lang="en-US" sz="4900" b="1" dirty="0"/>
              <a:t>Implementation</a:t>
            </a:r>
            <a:r>
              <a:rPr lang="en-US" b="1" dirty="0" smtClean="0"/>
              <a:t> Status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4828" y="887569"/>
            <a:ext cx="8229600" cy="5562600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rtlCol="0" anchor="t">
            <a:normAutofit/>
          </a:bodyPr>
          <a:lstStyle/>
          <a:p>
            <a:pPr marL="0" indent="0" defTabSz="914400">
              <a:lnSpc>
                <a:spcPct val="84000"/>
              </a:lnSpc>
              <a:spcBef>
                <a:spcPts val="0"/>
              </a:spcBef>
              <a:buNone/>
            </a:pPr>
            <a:r>
              <a:rPr lang="en-US" altLang="ko-KR" sz="2200" dirty="0">
                <a:solidFill>
                  <a:srgbClr val="0000FF"/>
                </a:solidFill>
                <a:latin typeface="Calibri" charset="0"/>
              </a:rPr>
              <a:t>Two manuals (in English and French versions</a:t>
            </a:r>
            <a:r>
              <a:rPr lang="en-US" altLang="ko-KR" sz="2200" dirty="0" smtClean="0">
                <a:solidFill>
                  <a:srgbClr val="0000FF"/>
                </a:solidFill>
                <a:latin typeface="Calibri" charset="0"/>
              </a:rPr>
              <a:t>) developed and to be disseminated soon</a:t>
            </a:r>
            <a:endParaRPr lang="ko-KR" altLang="en-US" sz="2200" dirty="0">
              <a:solidFill>
                <a:srgbClr val="0000FF"/>
              </a:solidFill>
              <a:latin typeface="Calibri" charset="0"/>
            </a:endParaRPr>
          </a:p>
          <a:p>
            <a:pPr marL="0" indent="0" defTabSz="914400">
              <a:lnSpc>
                <a:spcPct val="84000"/>
              </a:lnSpc>
              <a:spcBef>
                <a:spcPts val="500"/>
              </a:spcBef>
              <a:buNone/>
            </a:pPr>
            <a:endParaRPr lang="ko-KR" altLang="en-US" sz="2200" dirty="0">
              <a:latin typeface="Calibri" charset="0"/>
            </a:endParaRPr>
          </a:p>
          <a:p>
            <a:pPr defTabSz="914400">
              <a:lnSpc>
                <a:spcPct val="84000"/>
              </a:lnSpc>
              <a:spcBef>
                <a:spcPts val="500"/>
              </a:spcBef>
              <a:buClr>
                <a:srgbClr val="000000"/>
              </a:buClr>
              <a:buFont typeface="Calibri"/>
              <a:buChar char="•"/>
            </a:pPr>
            <a:r>
              <a:rPr lang="en-US" altLang="ko-KR" sz="2800" b="1" i="1" dirty="0">
                <a:solidFill>
                  <a:srgbClr val="000000"/>
                </a:solidFill>
                <a:latin typeface="Calibri" charset="0"/>
              </a:rPr>
              <a:t>Agricultural statistics training needs assessment framework</a:t>
            </a:r>
            <a:endParaRPr lang="ko-KR" altLang="en-US" sz="2800" b="1" i="1" dirty="0">
              <a:latin typeface="Calibri" charset="0"/>
            </a:endParaRPr>
          </a:p>
          <a:p>
            <a:pPr marL="0" indent="0" defTabSz="914400">
              <a:lnSpc>
                <a:spcPct val="84000"/>
              </a:lnSpc>
              <a:spcBef>
                <a:spcPts val="500"/>
              </a:spcBef>
              <a:buClr>
                <a:srgbClr val="000000"/>
              </a:buClr>
              <a:buNone/>
            </a:pPr>
            <a:r>
              <a:rPr lang="en-US" altLang="ko-KR" sz="2200" dirty="0" smtClean="0">
                <a:solidFill>
                  <a:srgbClr val="000000"/>
                </a:solidFill>
                <a:latin typeface="Calibri" charset="0"/>
              </a:rPr>
              <a:t>To </a:t>
            </a:r>
            <a:r>
              <a:rPr lang="en-US" altLang="ko-KR" sz="2200" dirty="0">
                <a:solidFill>
                  <a:srgbClr val="000000"/>
                </a:solidFill>
                <a:latin typeface="Calibri" charset="0"/>
              </a:rPr>
              <a:t>help </a:t>
            </a:r>
            <a:r>
              <a:rPr lang="en-US" altLang="ko-KR" sz="2200" dirty="0" smtClean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altLang="ko-KR" sz="2200" dirty="0">
                <a:solidFill>
                  <a:srgbClr val="000000"/>
                </a:solidFill>
                <a:latin typeface="Calibri" charset="0"/>
              </a:rPr>
              <a:t>agricultural statistics agencies assess training needs and devise a capacity-building strategy as they increase their human capital.</a:t>
            </a:r>
            <a:endParaRPr lang="ko-KR" altLang="en-US" sz="2200" dirty="0">
              <a:latin typeface="Calibri" charset="0"/>
            </a:endParaRPr>
          </a:p>
          <a:p>
            <a:pPr defTabSz="914400">
              <a:lnSpc>
                <a:spcPct val="84000"/>
              </a:lnSpc>
              <a:spcBef>
                <a:spcPts val="500"/>
              </a:spcBef>
              <a:buNone/>
            </a:pPr>
            <a:endParaRPr lang="ko-KR" altLang="en-US" sz="2200" dirty="0">
              <a:latin typeface="Calibri" charset="0"/>
            </a:endParaRPr>
          </a:p>
          <a:p>
            <a:pPr defTabSz="914400">
              <a:lnSpc>
                <a:spcPct val="84000"/>
              </a:lnSpc>
              <a:spcBef>
                <a:spcPts val="500"/>
              </a:spcBef>
              <a:buClr>
                <a:srgbClr val="000000"/>
              </a:buClr>
              <a:buFont typeface="Calibri"/>
              <a:buChar char="•"/>
            </a:pPr>
            <a:r>
              <a:rPr lang="en-US" altLang="ko-KR" sz="2800" dirty="0">
                <a:solidFill>
                  <a:srgbClr val="000000"/>
                </a:solidFill>
                <a:latin typeface="Calibri" charset="0"/>
              </a:rPr>
              <a:t> </a:t>
            </a:r>
            <a:r>
              <a:rPr lang="en-US" altLang="ko-KR" sz="2800" b="1" i="1" dirty="0">
                <a:solidFill>
                  <a:srgbClr val="000000"/>
                </a:solidFill>
                <a:latin typeface="Calibri" charset="0"/>
              </a:rPr>
              <a:t>Human resources policy guidelines</a:t>
            </a:r>
            <a:endParaRPr lang="ko-KR" altLang="en-US" sz="2800" b="1" i="1" dirty="0">
              <a:latin typeface="Calibri" charset="0"/>
            </a:endParaRPr>
          </a:p>
          <a:p>
            <a:pPr marL="0" indent="0" defTabSz="914400">
              <a:lnSpc>
                <a:spcPct val="84000"/>
              </a:lnSpc>
              <a:spcBef>
                <a:spcPts val="500"/>
              </a:spcBef>
              <a:buClr>
                <a:srgbClr val="000000"/>
              </a:buClr>
              <a:buNone/>
            </a:pPr>
            <a:r>
              <a:rPr lang="en-US" altLang="ko-KR" sz="2200" dirty="0" smtClean="0">
                <a:solidFill>
                  <a:srgbClr val="000000"/>
                </a:solidFill>
                <a:latin typeface="Calibri" charset="0"/>
              </a:rPr>
              <a:t>To  </a:t>
            </a:r>
            <a:r>
              <a:rPr lang="en-US" altLang="ko-KR" sz="2200" dirty="0">
                <a:solidFill>
                  <a:srgbClr val="000000"/>
                </a:solidFill>
                <a:latin typeface="Calibri" charset="0"/>
              </a:rPr>
              <a:t>give agricultural statistics agencies a structured and coordinated  human  resources  development strategy that would coordinate the training of agricultural statistics professionals with the training of professional in national statistical systems.</a:t>
            </a:r>
            <a:endParaRPr lang="ko-KR" altLang="en-US" sz="2200" dirty="0">
              <a:latin typeface="Calibri" charset="0"/>
            </a:endParaRPr>
          </a:p>
          <a:p>
            <a:pPr marL="0" indent="0" defTabSz="914400">
              <a:lnSpc>
                <a:spcPct val="84000"/>
              </a:lnSpc>
              <a:spcBef>
                <a:spcPts val="500"/>
              </a:spcBef>
              <a:buNone/>
            </a:pPr>
            <a:endParaRPr lang="ko-KR" altLang="en-US" sz="220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86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76200"/>
            <a:ext cx="8229600" cy="838200"/>
          </a:xfrm>
        </p:spPr>
        <p:txBody>
          <a:bodyPr/>
          <a:lstStyle/>
          <a:p>
            <a:pPr algn="l"/>
            <a:r>
              <a:rPr lang="en-US" b="1" dirty="0" smtClean="0"/>
              <a:t>Implementation Status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878" y="1310583"/>
            <a:ext cx="8596668" cy="3880773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US" b="1" i="1" dirty="0" smtClean="0"/>
              <a:t>	</a:t>
            </a:r>
            <a:r>
              <a:rPr lang="en-US" sz="2400" b="1" i="1" dirty="0" smtClean="0">
                <a:solidFill>
                  <a:srgbClr val="0000FF"/>
                </a:solidFill>
              </a:rPr>
              <a:t>Development of agricultural statistics training curriculum </a:t>
            </a:r>
            <a:endParaRPr lang="en-US" sz="2400" dirty="0" smtClean="0">
              <a:solidFill>
                <a:srgbClr val="0000FF"/>
              </a:solidFill>
            </a:endParaRPr>
          </a:p>
          <a:p>
            <a:endParaRPr lang="en-US" dirty="0" smtClean="0"/>
          </a:p>
          <a:p>
            <a:pPr lvl="1"/>
            <a:r>
              <a:rPr lang="en-US" sz="2000" b="1" dirty="0" smtClean="0"/>
              <a:t>Curriculum at the senior technician, bachelor’s and master’s levels has been developed</a:t>
            </a:r>
          </a:p>
          <a:p>
            <a:pPr lvl="1"/>
            <a:r>
              <a:rPr lang="en-US" sz="2000" b="1" dirty="0" smtClean="0"/>
              <a:t>Expert Group Meeting for the finalization of the curricula </a:t>
            </a:r>
            <a:r>
              <a:rPr lang="en-US" sz="2000" b="1" dirty="0" smtClean="0"/>
              <a:t>held on </a:t>
            </a:r>
            <a:r>
              <a:rPr lang="en-US" sz="2000" b="1" dirty="0" smtClean="0"/>
              <a:t>26-30 May 2014, Rabat , Morocco</a:t>
            </a:r>
          </a:p>
          <a:p>
            <a:pPr lvl="1"/>
            <a:r>
              <a:rPr lang="en-US" sz="2000" b="1" dirty="0" smtClean="0"/>
              <a:t>Next step is to disseminate this curriculum to the respective statistical training institutions across Africa</a:t>
            </a:r>
          </a:p>
          <a:p>
            <a:pPr lvl="1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213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7555" y="127716"/>
            <a:ext cx="8229600" cy="944562"/>
          </a:xfrm>
        </p:spPr>
        <p:txBody>
          <a:bodyPr/>
          <a:lstStyle/>
          <a:p>
            <a:pPr algn="l"/>
            <a:r>
              <a:rPr lang="en-US" b="1" dirty="0" smtClean="0"/>
              <a:t>Implementation Status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8766" y="1291107"/>
            <a:ext cx="8229600" cy="4953000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US" b="1" i="1" dirty="0" smtClean="0"/>
              <a:t>	</a:t>
            </a:r>
            <a:r>
              <a:rPr lang="en-US" sz="2400" b="1" i="1" dirty="0" smtClean="0">
                <a:solidFill>
                  <a:srgbClr val="0000FF"/>
                </a:solidFill>
              </a:rPr>
              <a:t>Short-term and in-service training in agricultural statistics</a:t>
            </a:r>
            <a:endParaRPr lang="en-US" sz="2400" dirty="0" smtClean="0">
              <a:solidFill>
                <a:srgbClr val="0000FF"/>
              </a:solidFill>
            </a:endParaRPr>
          </a:p>
          <a:p>
            <a:pPr lvl="1"/>
            <a:r>
              <a:rPr lang="en-US" sz="2000" b="1" dirty="0" smtClean="0"/>
              <a:t>Four syllabuses </a:t>
            </a:r>
            <a:r>
              <a:rPr lang="en-US" sz="2000" b="1" dirty="0" smtClean="0"/>
              <a:t>translated </a:t>
            </a:r>
            <a:r>
              <a:rPr lang="en-US" sz="2000" b="1" dirty="0" smtClean="0"/>
              <a:t>into English and French and will soon be available to selected Statistical Training Centers:</a:t>
            </a:r>
          </a:p>
          <a:p>
            <a:pPr lvl="2"/>
            <a:r>
              <a:rPr lang="en-US" dirty="0" smtClean="0"/>
              <a:t> </a:t>
            </a:r>
            <a:r>
              <a:rPr lang="en-US" sz="1800" b="1" i="1" dirty="0" smtClean="0"/>
              <a:t>Agricultural Census and Survey</a:t>
            </a:r>
            <a:endParaRPr lang="en-US" sz="1800" b="1" dirty="0" smtClean="0"/>
          </a:p>
          <a:p>
            <a:pPr lvl="2"/>
            <a:r>
              <a:rPr lang="en-US" sz="1800" b="1" dirty="0" smtClean="0"/>
              <a:t> </a:t>
            </a:r>
            <a:r>
              <a:rPr lang="en-US" sz="1800" b="1" i="1" dirty="0" smtClean="0"/>
              <a:t>Agricultural Data Processing</a:t>
            </a:r>
            <a:endParaRPr lang="en-US" sz="1800" b="1" dirty="0" smtClean="0"/>
          </a:p>
          <a:p>
            <a:pPr lvl="2"/>
            <a:r>
              <a:rPr lang="en-US" sz="1800" b="1" dirty="0" smtClean="0"/>
              <a:t> </a:t>
            </a:r>
            <a:r>
              <a:rPr lang="en-US" sz="1800" b="1" i="1" dirty="0" smtClean="0"/>
              <a:t>Economic Accounts for Agriculture</a:t>
            </a:r>
            <a:endParaRPr lang="en-US" sz="1800" b="1" dirty="0" smtClean="0"/>
          </a:p>
          <a:p>
            <a:pPr lvl="2"/>
            <a:r>
              <a:rPr lang="en-US" sz="1800" b="1" dirty="0" smtClean="0"/>
              <a:t> </a:t>
            </a:r>
            <a:r>
              <a:rPr lang="en-US" sz="1800" b="1" i="1" dirty="0" smtClean="0"/>
              <a:t>Sampling design for Agricultural Surveys</a:t>
            </a:r>
            <a:endParaRPr lang="en-US" sz="1800" b="1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95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868" y="171607"/>
            <a:ext cx="8229600" cy="868362"/>
          </a:xfrm>
        </p:spPr>
        <p:txBody>
          <a:bodyPr/>
          <a:lstStyle/>
          <a:p>
            <a:pPr algn="l"/>
            <a:r>
              <a:rPr lang="en-US" b="1" dirty="0" smtClean="0"/>
              <a:t>Implementation Status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800" y="1323462"/>
            <a:ext cx="8596668" cy="3880773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rtlCol="0" anchor="t">
            <a:normAutofit lnSpcReduction="10000"/>
          </a:bodyPr>
          <a:lstStyle/>
          <a:p>
            <a:pPr defTabSz="914400">
              <a:lnSpc>
                <a:spcPct val="92000"/>
              </a:lnSpc>
              <a:spcBef>
                <a:spcPts val="0"/>
              </a:spcBef>
              <a:buNone/>
            </a:pPr>
            <a:r>
              <a:rPr lang="en-US" altLang="ko-KR" sz="2700" b="1" i="1" dirty="0">
                <a:solidFill>
                  <a:srgbClr val="000000"/>
                </a:solidFill>
                <a:latin typeface="Calibri" charset="0"/>
              </a:rPr>
              <a:t>	Training of human resources managers in agricultural statistics agencies</a:t>
            </a:r>
            <a:endParaRPr lang="ko-KR" altLang="en-US" sz="2700" b="1" i="1" dirty="0">
              <a:latin typeface="Calibri" charset="0"/>
            </a:endParaRPr>
          </a:p>
          <a:p>
            <a:pPr defTabSz="914400">
              <a:lnSpc>
                <a:spcPct val="92000"/>
              </a:lnSpc>
              <a:spcBef>
                <a:spcPts val="600"/>
              </a:spcBef>
              <a:buNone/>
            </a:pPr>
            <a:endParaRPr lang="ko-KR" altLang="en-US" sz="2700" dirty="0">
              <a:latin typeface="Calibri" charset="0"/>
            </a:endParaRPr>
          </a:p>
          <a:p>
            <a:pPr algn="just" defTabSz="914400">
              <a:lnSpc>
                <a:spcPct val="92000"/>
              </a:lnSpc>
              <a:spcBef>
                <a:spcPts val="600"/>
              </a:spcBef>
              <a:buNone/>
            </a:pPr>
            <a:r>
              <a:rPr lang="en-US" altLang="ko-KR" sz="2700" dirty="0">
                <a:solidFill>
                  <a:srgbClr val="000000"/>
                </a:solidFill>
                <a:latin typeface="Calibri" charset="0"/>
              </a:rPr>
              <a:t>	Organized with the United  Nations  Institute  for  Economic Development  and  Planning,  took  place  in Dakar, Senegal, February 3 to 7, 2014. </a:t>
            </a:r>
            <a:endParaRPr lang="ko-KR" altLang="en-US" sz="2700" dirty="0">
              <a:latin typeface="Calibri" charset="0"/>
            </a:endParaRPr>
          </a:p>
          <a:p>
            <a:pPr algn="just" defTabSz="914400">
              <a:lnSpc>
                <a:spcPct val="92000"/>
              </a:lnSpc>
              <a:spcBef>
                <a:spcPts val="600"/>
              </a:spcBef>
              <a:buNone/>
            </a:pPr>
            <a:endParaRPr lang="ko-KR" altLang="en-US" sz="2700" b="1" dirty="0">
              <a:latin typeface="Calibri" charset="0"/>
            </a:endParaRPr>
          </a:p>
          <a:p>
            <a:pPr algn="just" defTabSz="914400">
              <a:lnSpc>
                <a:spcPct val="92000"/>
              </a:lnSpc>
              <a:spcBef>
                <a:spcPts val="600"/>
              </a:spcBef>
              <a:buNone/>
            </a:pPr>
            <a:r>
              <a:rPr lang="en-US" altLang="ko-KR" sz="2700" b="1" dirty="0">
                <a:solidFill>
                  <a:srgbClr val="FF0000"/>
                </a:solidFill>
                <a:latin typeface="Calibri" charset="0"/>
              </a:rPr>
              <a:t>    Forty-five human resources  managers  and  officers  responsible  for the development of agricultural statisticians from 23 countries </a:t>
            </a:r>
            <a:r>
              <a:rPr lang="en-US" altLang="ko-KR" sz="2700" dirty="0">
                <a:solidFill>
                  <a:srgbClr val="000000"/>
                </a:solidFill>
                <a:latin typeface="Calibri" charset="0"/>
              </a:rPr>
              <a:t>have attended the training.</a:t>
            </a:r>
            <a:endParaRPr lang="ko-KR" altLang="en-US" sz="2700" dirty="0">
              <a:latin typeface="Calibri" charset="0"/>
            </a:endParaRPr>
          </a:p>
          <a:p>
            <a:pPr defTabSz="914400">
              <a:lnSpc>
                <a:spcPct val="92000"/>
              </a:lnSpc>
              <a:spcBef>
                <a:spcPts val="600"/>
              </a:spcBef>
              <a:buNone/>
            </a:pPr>
            <a:endParaRPr lang="ko-KR" altLang="en-US" sz="270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1559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76200"/>
            <a:ext cx="8229600" cy="914400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Implementation Status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605" y="1271947"/>
            <a:ext cx="8596668" cy="3880773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rtlCol="0" anchor="t">
            <a:normAutofit lnSpcReduction="10000"/>
          </a:bodyPr>
          <a:lstStyle/>
          <a:p>
            <a:pPr defTabSz="914400">
              <a:lnSpc>
                <a:spcPct val="82000"/>
              </a:lnSpc>
              <a:spcBef>
                <a:spcPts val="0"/>
              </a:spcBef>
              <a:buNone/>
            </a:pPr>
            <a:r>
              <a:rPr lang="en-US" altLang="ko-KR" sz="2900" b="1" i="1" dirty="0">
                <a:solidFill>
                  <a:srgbClr val="000000"/>
                </a:solidFill>
                <a:latin typeface="Calibri" charset="0"/>
              </a:rPr>
              <a:t>	</a:t>
            </a:r>
            <a:r>
              <a:rPr lang="en-US" altLang="ko-KR" sz="2900" b="1" i="1" dirty="0">
                <a:solidFill>
                  <a:srgbClr val="0000FF"/>
                </a:solidFill>
                <a:latin typeface="Calibri" charset="0"/>
              </a:rPr>
              <a:t>Expert Group Meeting for Review and Validation of  Agricultural  Statistics  Training  Needs Assessment Framework, Human Resources Policy Guidelines, and Agricultural Statistics Training Syllabuses, Maputo Mozambique, 2013, Nov. 8 to 12</a:t>
            </a:r>
            <a:endParaRPr lang="ko-KR" altLang="en-US" sz="2900" b="1" i="1" dirty="0">
              <a:solidFill>
                <a:srgbClr val="0000FF"/>
              </a:solidFill>
              <a:latin typeface="Calibri" charset="0"/>
            </a:endParaRPr>
          </a:p>
          <a:p>
            <a:pPr defTabSz="914400">
              <a:lnSpc>
                <a:spcPct val="82000"/>
              </a:lnSpc>
              <a:spcBef>
                <a:spcPts val="700"/>
              </a:spcBef>
              <a:buNone/>
            </a:pPr>
            <a:endParaRPr lang="ko-KR" altLang="en-US" sz="2900" dirty="0">
              <a:latin typeface="Calibri" charset="0"/>
            </a:endParaRPr>
          </a:p>
          <a:p>
            <a:pPr marL="742950" indent="-285750" defTabSz="914400">
              <a:lnSpc>
                <a:spcPct val="82000"/>
              </a:lnSpc>
              <a:spcBef>
                <a:spcPts val="600"/>
              </a:spcBef>
              <a:buClr>
                <a:srgbClr val="000000"/>
              </a:buClr>
              <a:buFont typeface="Calibri"/>
              <a:buChar char="–"/>
            </a:pPr>
            <a:r>
              <a:rPr lang="en-US" altLang="ko-KR" sz="2500" dirty="0">
                <a:solidFill>
                  <a:srgbClr val="000000"/>
                </a:solidFill>
                <a:latin typeface="Calibri" charset="0"/>
              </a:rPr>
              <a:t>The meeting was organized in collaboration with the Insituto Nacional De Estatistica and Escola Nacional de Estatistica of Mozambique</a:t>
            </a:r>
            <a:endParaRPr lang="ko-KR" altLang="en-US" sz="2500" dirty="0">
              <a:latin typeface="Calibri" charset="0"/>
            </a:endParaRPr>
          </a:p>
          <a:p>
            <a:pPr marL="742950" indent="-285750" defTabSz="914400">
              <a:lnSpc>
                <a:spcPct val="82000"/>
              </a:lnSpc>
              <a:spcBef>
                <a:spcPts val="600"/>
              </a:spcBef>
              <a:buClr>
                <a:srgbClr val="000000"/>
              </a:buClr>
              <a:buFont typeface="Calibri"/>
              <a:buChar char="–"/>
            </a:pPr>
            <a:r>
              <a:rPr lang="en-US" altLang="ko-KR" sz="2500" dirty="0">
                <a:solidFill>
                  <a:srgbClr val="000000"/>
                </a:solidFill>
                <a:latin typeface="Calibri" charset="0"/>
              </a:rPr>
              <a:t>discussed the  design  </a:t>
            </a:r>
            <a:r>
              <a:rPr lang="en-US" altLang="ko-KR" sz="2500" dirty="0" smtClean="0">
                <a:solidFill>
                  <a:srgbClr val="000000"/>
                </a:solidFill>
                <a:latin typeface="Calibri" charset="0"/>
              </a:rPr>
              <a:t>and  recommended  </a:t>
            </a:r>
            <a:r>
              <a:rPr lang="en-US" altLang="ko-KR" sz="2500" dirty="0">
                <a:solidFill>
                  <a:srgbClr val="000000"/>
                </a:solidFill>
                <a:latin typeface="Calibri" charset="0"/>
              </a:rPr>
              <a:t>improvements  to the above documents.</a:t>
            </a:r>
            <a:endParaRPr lang="ko-KR" altLang="en-US" sz="250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1598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52400"/>
            <a:ext cx="8229600" cy="868362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Implementation Status 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452" y="1181795"/>
            <a:ext cx="8596668" cy="3880773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US" b="1" i="1" dirty="0" smtClean="0"/>
              <a:t>	</a:t>
            </a:r>
            <a:r>
              <a:rPr lang="en-US" sz="2400" b="1" i="1" dirty="0" smtClean="0">
                <a:solidFill>
                  <a:srgbClr val="0000FF"/>
                </a:solidFill>
              </a:rPr>
              <a:t>African Group on Statistical Training and Human resources development (AGROST) Annual Review Meeting  on  </a:t>
            </a:r>
            <a:r>
              <a:rPr lang="en-US" sz="2400" b="1" i="1" dirty="0" smtClean="0">
                <a:solidFill>
                  <a:srgbClr val="0000FF"/>
                </a:solidFill>
              </a:rPr>
              <a:t>training  </a:t>
            </a:r>
            <a:r>
              <a:rPr lang="en-US" sz="2400" b="1" i="1" dirty="0" smtClean="0">
                <a:solidFill>
                  <a:srgbClr val="0000FF"/>
                </a:solidFill>
              </a:rPr>
              <a:t>component  of  the  Action Plan,  Maputo, Mozambique, November 13 to 15, 2013</a:t>
            </a:r>
          </a:p>
          <a:p>
            <a:pPr>
              <a:buNone/>
            </a:pPr>
            <a:endParaRPr lang="en-US" dirty="0" smtClean="0"/>
          </a:p>
          <a:p>
            <a:pPr lvl="1"/>
            <a:r>
              <a:rPr lang="en-US" sz="2000" b="1" dirty="0" smtClean="0"/>
              <a:t>After the improvements recommended at the Expert Group Meeting were made, participants at this meeting reviewed, discussed and validated the training packages for agricultural statistics.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015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254" y="126642"/>
            <a:ext cx="8229600" cy="868362"/>
          </a:xfrm>
        </p:spPr>
        <p:txBody>
          <a:bodyPr/>
          <a:lstStyle/>
          <a:p>
            <a:pPr algn="l"/>
            <a:r>
              <a:rPr lang="en-US" b="1" dirty="0" smtClean="0"/>
              <a:t>Implementation Status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654" y="995004"/>
            <a:ext cx="8458200" cy="5029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i="1" dirty="0" smtClean="0">
                <a:solidFill>
                  <a:srgbClr val="0000FF"/>
                </a:solidFill>
              </a:rPr>
              <a:t>Scholarship for master’s qualifications in </a:t>
            </a:r>
            <a:r>
              <a:rPr lang="en-US" sz="2800" b="1" i="1" dirty="0" smtClean="0">
                <a:solidFill>
                  <a:srgbClr val="0000FF"/>
                </a:solidFill>
              </a:rPr>
              <a:t>agricultural statistics</a:t>
            </a:r>
            <a:endParaRPr lang="en-US" sz="2800" dirty="0" smtClean="0">
              <a:solidFill>
                <a:srgbClr val="0000FF"/>
              </a:solidFill>
            </a:endParaRPr>
          </a:p>
          <a:p>
            <a:pPr>
              <a:buNone/>
            </a:pPr>
            <a:endParaRPr lang="en-US" b="1" dirty="0" smtClean="0"/>
          </a:p>
          <a:p>
            <a:pPr>
              <a:buFontTx/>
              <a:buChar char="-"/>
            </a:pPr>
            <a:r>
              <a:rPr lang="en-GB" sz="2400" b="1" dirty="0" smtClean="0"/>
              <a:t>The </a:t>
            </a:r>
            <a:r>
              <a:rPr lang="en-GB" sz="2400" b="1" dirty="0"/>
              <a:t>first </a:t>
            </a:r>
            <a:r>
              <a:rPr lang="en-GB" sz="2400" b="1" dirty="0" smtClean="0"/>
              <a:t>group of 12 </a:t>
            </a:r>
            <a:r>
              <a:rPr lang="en-GB" sz="2400" b="1" dirty="0"/>
              <a:t>countries </a:t>
            </a:r>
            <a:r>
              <a:rPr lang="en-GB" sz="2400" b="1" dirty="0" smtClean="0"/>
              <a:t>has been </a:t>
            </a:r>
            <a:r>
              <a:rPr lang="en-GB" sz="2400" b="1" dirty="0"/>
              <a:t>covered by the program in </a:t>
            </a:r>
            <a:r>
              <a:rPr lang="en-GB" sz="2400" b="1" dirty="0" smtClean="0"/>
              <a:t>2013: </a:t>
            </a:r>
            <a:r>
              <a:rPr lang="en-US" sz="2400" b="1" i="1" dirty="0" smtClean="0"/>
              <a:t>Burkina </a:t>
            </a:r>
            <a:r>
              <a:rPr lang="en-US" sz="2400" b="1" i="1" dirty="0"/>
              <a:t>Faso, Ethiopia, Ghana, Nigeria, Mali, Tanzania, </a:t>
            </a:r>
            <a:r>
              <a:rPr lang="en-US" sz="2400" b="1" i="1" dirty="0" smtClean="0"/>
              <a:t>Uganda, Cape </a:t>
            </a:r>
            <a:r>
              <a:rPr lang="en-US" sz="2400" b="1" i="1" dirty="0"/>
              <a:t>Verde, Morocco, Mozambique, Rwanda, and </a:t>
            </a:r>
            <a:r>
              <a:rPr lang="en-US" sz="2400" b="1" i="1" dirty="0" smtClean="0"/>
              <a:t>Zambia.</a:t>
            </a:r>
          </a:p>
          <a:p>
            <a:pPr>
              <a:buFontTx/>
              <a:buChar char="-"/>
            </a:pPr>
            <a:r>
              <a:rPr lang="en-US" sz="2400" b="1" dirty="0" smtClean="0"/>
              <a:t>The </a:t>
            </a:r>
            <a:r>
              <a:rPr lang="en-US" sz="2400" b="1" dirty="0"/>
              <a:t>countries that submitted their official lists of the beneficiaries of this 2013 scholarship fund </a:t>
            </a:r>
            <a:r>
              <a:rPr lang="en-US" sz="2400" b="1" dirty="0" smtClean="0"/>
              <a:t>are</a:t>
            </a:r>
            <a:r>
              <a:rPr lang="en-US" sz="2400" b="1" dirty="0"/>
              <a:t>: </a:t>
            </a:r>
            <a:r>
              <a:rPr lang="en-US" sz="2400" b="1" i="1" dirty="0" smtClean="0"/>
              <a:t>Burkina </a:t>
            </a:r>
            <a:r>
              <a:rPr lang="en-US" sz="2400" b="1" i="1" dirty="0"/>
              <a:t>Faso, Burundi, Comoros, Ethiopia, Ghana, Madagascar, Mali, Niger, Nigeria and Tanzania</a:t>
            </a:r>
            <a:r>
              <a:rPr lang="en-US" sz="2400" b="1" dirty="0"/>
              <a:t>.</a:t>
            </a:r>
          </a:p>
          <a:p>
            <a:pPr>
              <a:buFontTx/>
              <a:buChar char="-"/>
            </a:pPr>
            <a:endParaRPr lang="fr-FR" sz="24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570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676" y="0"/>
            <a:ext cx="8229600" cy="868362"/>
          </a:xfrm>
        </p:spPr>
        <p:txBody>
          <a:bodyPr/>
          <a:lstStyle/>
          <a:p>
            <a:r>
              <a:rPr lang="en-US" b="1" dirty="0"/>
              <a:t>Implementation Status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4676" y="868362"/>
            <a:ext cx="8839200" cy="5715000"/>
          </a:xfrm>
        </p:spPr>
        <p:txBody>
          <a:bodyPr vert="horz" wrap="square" lIns="91440" tIns="45720" rIns="91440" bIns="45720" rtlCol="0" anchor="t">
            <a:normAutofit/>
          </a:bodyPr>
          <a:lstStyle/>
          <a:p>
            <a:pPr defTabSz="914400">
              <a:lnSpc>
                <a:spcPct val="82000"/>
              </a:lnSpc>
              <a:spcBef>
                <a:spcPts val="0"/>
              </a:spcBef>
              <a:buNone/>
            </a:pPr>
            <a:r>
              <a:rPr lang="en-US" altLang="ko-KR" sz="2200" b="1" dirty="0">
                <a:solidFill>
                  <a:srgbClr val="000000"/>
                </a:solidFill>
                <a:latin typeface="Calibri" charset="0"/>
              </a:rPr>
              <a:t>The  students  attend their studies at the following 4 STCs  </a:t>
            </a:r>
            <a:r>
              <a:rPr lang="en-US" altLang="ko-KR" sz="2200" b="1" dirty="0">
                <a:solidFill>
                  <a:srgbClr val="00B0F0"/>
                </a:solidFill>
                <a:latin typeface="Calibri" charset="0"/>
              </a:rPr>
              <a:t>which have  signed a memorandum of understanding (MoU) :  </a:t>
            </a:r>
            <a:endParaRPr lang="ko-KR" altLang="en-US" sz="2200" b="1" dirty="0">
              <a:latin typeface="Calibri" charset="0"/>
            </a:endParaRPr>
          </a:p>
          <a:p>
            <a:pPr marL="742950" indent="-285750" defTabSz="914400">
              <a:lnSpc>
                <a:spcPct val="82000"/>
              </a:lnSpc>
              <a:spcBef>
                <a:spcPts val="400"/>
              </a:spcBef>
              <a:buClr>
                <a:srgbClr val="000000"/>
              </a:buClr>
              <a:buFont typeface="Calibri"/>
              <a:buChar char="–"/>
            </a:pPr>
            <a:r>
              <a:rPr lang="en-US" altLang="ko-KR" sz="1900" b="1" dirty="0">
                <a:solidFill>
                  <a:srgbClr val="000000"/>
                </a:solidFill>
                <a:latin typeface="Calibri" charset="0"/>
              </a:rPr>
              <a:t>ENSEA-  Abidjan,  </a:t>
            </a:r>
            <a:endParaRPr lang="ko-KR" altLang="en-US" sz="1900" b="1" dirty="0">
              <a:latin typeface="Calibri" charset="0"/>
            </a:endParaRPr>
          </a:p>
          <a:p>
            <a:pPr marL="742950" indent="-285750" defTabSz="914400">
              <a:lnSpc>
                <a:spcPct val="82000"/>
              </a:lnSpc>
              <a:spcBef>
                <a:spcPts val="400"/>
              </a:spcBef>
              <a:buClr>
                <a:srgbClr val="000000"/>
              </a:buClr>
              <a:buFont typeface="Calibri"/>
              <a:buChar char="–"/>
            </a:pPr>
            <a:r>
              <a:rPr lang="en-US" altLang="ko-KR" sz="1900" b="1" dirty="0">
                <a:solidFill>
                  <a:srgbClr val="000000"/>
                </a:solidFill>
                <a:latin typeface="Calibri" charset="0"/>
              </a:rPr>
              <a:t>ENSAE- Dakar,   </a:t>
            </a:r>
            <a:endParaRPr lang="ko-KR" altLang="en-US" sz="1900" b="1" dirty="0">
              <a:latin typeface="Calibri" charset="0"/>
            </a:endParaRPr>
          </a:p>
          <a:p>
            <a:pPr marL="742950" indent="-285750" defTabSz="914400">
              <a:lnSpc>
                <a:spcPct val="82000"/>
              </a:lnSpc>
              <a:spcBef>
                <a:spcPts val="400"/>
              </a:spcBef>
              <a:buClr>
                <a:srgbClr val="000000"/>
              </a:buClr>
              <a:buFont typeface="Calibri"/>
              <a:buChar char="–"/>
            </a:pPr>
            <a:r>
              <a:rPr lang="en-US" altLang="ko-KR" sz="1900" b="1" dirty="0">
                <a:solidFill>
                  <a:srgbClr val="000000"/>
                </a:solidFill>
                <a:latin typeface="Calibri" charset="0"/>
              </a:rPr>
              <a:t>EASTC   Dar   Es Salaam,  and  </a:t>
            </a:r>
            <a:endParaRPr lang="ko-KR" altLang="en-US" sz="1900" b="1" dirty="0">
              <a:latin typeface="Calibri" charset="0"/>
            </a:endParaRPr>
          </a:p>
          <a:p>
            <a:pPr marL="742950" indent="-285750" defTabSz="914400">
              <a:lnSpc>
                <a:spcPct val="82000"/>
              </a:lnSpc>
              <a:spcBef>
                <a:spcPts val="400"/>
              </a:spcBef>
              <a:buClr>
                <a:srgbClr val="000000"/>
              </a:buClr>
              <a:buFont typeface="Calibri"/>
              <a:buChar char="–"/>
            </a:pPr>
            <a:r>
              <a:rPr lang="en-US" altLang="ko-KR" sz="1900" b="1" dirty="0">
                <a:solidFill>
                  <a:srgbClr val="000000"/>
                </a:solidFill>
                <a:latin typeface="Calibri" charset="0"/>
              </a:rPr>
              <a:t>ISSEA-Yaounde</a:t>
            </a:r>
            <a:endParaRPr lang="ko-KR" altLang="en-US" sz="1900" b="1" dirty="0">
              <a:latin typeface="Calibri" charset="0"/>
            </a:endParaRPr>
          </a:p>
          <a:p>
            <a:pPr marL="457200" indent="0" defTabSz="914400">
              <a:lnSpc>
                <a:spcPct val="82000"/>
              </a:lnSpc>
              <a:spcBef>
                <a:spcPts val="400"/>
              </a:spcBef>
              <a:buNone/>
            </a:pPr>
            <a:endParaRPr lang="ko-KR" altLang="en-US" sz="1900" b="1" dirty="0">
              <a:latin typeface="Calibri" charset="0"/>
            </a:endParaRPr>
          </a:p>
          <a:p>
            <a:pPr defTabSz="914400">
              <a:lnSpc>
                <a:spcPct val="82000"/>
              </a:lnSpc>
              <a:spcBef>
                <a:spcPts val="500"/>
              </a:spcBef>
              <a:buNone/>
            </a:pPr>
            <a:r>
              <a:rPr lang="en-US" altLang="ko-KR" sz="2200" b="1" dirty="0" smtClean="0">
                <a:solidFill>
                  <a:srgbClr val="000000"/>
                </a:solidFill>
                <a:latin typeface="Calibri" charset="0"/>
              </a:rPr>
              <a:t>Each  </a:t>
            </a:r>
            <a:r>
              <a:rPr lang="en-US" altLang="ko-KR" sz="2200" b="1" dirty="0">
                <a:solidFill>
                  <a:srgbClr val="000000"/>
                </a:solidFill>
                <a:latin typeface="Calibri" charset="0"/>
              </a:rPr>
              <a:t>country  has  a memorandum of understanding with the students</a:t>
            </a:r>
            <a:endParaRPr lang="ko-KR" altLang="en-US" sz="2200" b="1" dirty="0">
              <a:latin typeface="Calibri" charset="0"/>
            </a:endParaRPr>
          </a:p>
          <a:p>
            <a:pPr defTabSz="914400">
              <a:lnSpc>
                <a:spcPct val="82000"/>
              </a:lnSpc>
              <a:spcBef>
                <a:spcPts val="500"/>
              </a:spcBef>
              <a:buNone/>
            </a:pPr>
            <a:r>
              <a:rPr lang="en-US" altLang="ko-KR" sz="2200" b="1" dirty="0">
                <a:solidFill>
                  <a:srgbClr val="000000"/>
                </a:solidFill>
                <a:latin typeface="Calibri" charset="0"/>
              </a:rPr>
              <a:t>that  they  will  return  and  serve  their  institutions upon </a:t>
            </a:r>
            <a:r>
              <a:rPr lang="en-US" altLang="ko-KR" sz="2200" b="1" dirty="0" smtClean="0">
                <a:solidFill>
                  <a:srgbClr val="000000"/>
                </a:solidFill>
                <a:latin typeface="Calibri" charset="0"/>
              </a:rPr>
              <a:t>completion  </a:t>
            </a:r>
            <a:endParaRPr lang="ko-KR" altLang="en-US" sz="2200" b="1" dirty="0">
              <a:latin typeface="Calibri" charset="0"/>
            </a:endParaRPr>
          </a:p>
          <a:p>
            <a:pPr defTabSz="914400">
              <a:lnSpc>
                <a:spcPct val="82000"/>
              </a:lnSpc>
              <a:spcBef>
                <a:spcPts val="500"/>
              </a:spcBef>
              <a:buNone/>
            </a:pPr>
            <a:r>
              <a:rPr lang="en-US" altLang="ko-KR" sz="2200" b="1" dirty="0">
                <a:solidFill>
                  <a:srgbClr val="000000"/>
                </a:solidFill>
                <a:latin typeface="Calibri" charset="0"/>
              </a:rPr>
              <a:t>of   their   studies.   </a:t>
            </a:r>
            <a:endParaRPr lang="ko-KR" altLang="en-US" sz="2200" b="1" dirty="0">
              <a:latin typeface="Calibri" charset="0"/>
            </a:endParaRPr>
          </a:p>
          <a:p>
            <a:pPr defTabSz="914400">
              <a:lnSpc>
                <a:spcPct val="82000"/>
              </a:lnSpc>
              <a:spcBef>
                <a:spcPts val="500"/>
              </a:spcBef>
              <a:buNone/>
            </a:pPr>
            <a:endParaRPr lang="ko-KR" altLang="en-US" sz="2200" b="1" dirty="0">
              <a:latin typeface="Calibri" charset="0"/>
            </a:endParaRPr>
          </a:p>
          <a:p>
            <a:pPr defTabSz="914400">
              <a:lnSpc>
                <a:spcPct val="82000"/>
              </a:lnSpc>
              <a:spcBef>
                <a:spcPts val="500"/>
              </a:spcBef>
              <a:buNone/>
            </a:pPr>
            <a:r>
              <a:rPr lang="en-US" altLang="ko-KR" sz="2200" b="1" dirty="0">
                <a:solidFill>
                  <a:srgbClr val="000000"/>
                </a:solidFill>
                <a:latin typeface="Calibri" charset="0"/>
              </a:rPr>
              <a:t>The   first scholarships have been awarded, and the financial transfers</a:t>
            </a:r>
            <a:endParaRPr lang="ko-KR" altLang="en-US" sz="2200" b="1" dirty="0">
              <a:latin typeface="Calibri" charset="0"/>
            </a:endParaRPr>
          </a:p>
          <a:p>
            <a:pPr defTabSz="914400">
              <a:lnSpc>
                <a:spcPct val="82000"/>
              </a:lnSpc>
              <a:spcBef>
                <a:spcPts val="500"/>
              </a:spcBef>
              <a:buNone/>
            </a:pPr>
            <a:r>
              <a:rPr lang="en-US" altLang="ko-KR" sz="2200" b="1" dirty="0">
                <a:solidFill>
                  <a:srgbClr val="000000"/>
                </a:solidFill>
                <a:latin typeface="Calibri" charset="0"/>
              </a:rPr>
              <a:t>have been made to the statistical training centre.  </a:t>
            </a:r>
            <a:endParaRPr lang="ko-KR" altLang="en-US" sz="2200" b="1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13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3161" y="192110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Implementation Status </a:t>
            </a:r>
            <a:endParaRPr lang="fr-FR" dirty="0"/>
          </a:p>
        </p:txBody>
      </p:sp>
      <p:pic>
        <p:nvPicPr>
          <p:cNvPr id="4" name="Imag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161" y="1303986"/>
            <a:ext cx="8991600" cy="4343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7824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403" y="0"/>
            <a:ext cx="8229600" cy="8382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Challenges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8803" y="1039969"/>
            <a:ext cx="8686800" cy="5715000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rtlCol="0" anchor="t">
            <a:normAutofit/>
          </a:bodyPr>
          <a:lstStyle/>
          <a:p>
            <a:pPr marL="400050" indent="0" defTabSz="914400">
              <a:lnSpc>
                <a:spcPct val="82000"/>
              </a:lnSpc>
              <a:spcBef>
                <a:spcPts val="500"/>
              </a:spcBef>
              <a:buNone/>
            </a:pPr>
            <a:endParaRPr lang="ko-KR" altLang="en-US" sz="2200" dirty="0">
              <a:latin typeface="Calibri" charset="0"/>
            </a:endParaRPr>
          </a:p>
          <a:p>
            <a:pPr marL="444500" indent="-444500" defTabSz="914400">
              <a:lnSpc>
                <a:spcPct val="82000"/>
              </a:lnSpc>
              <a:spcBef>
                <a:spcPts val="600"/>
              </a:spcBef>
              <a:buClr>
                <a:srgbClr val="000000"/>
              </a:buClr>
              <a:buFont typeface="+mj-lt"/>
              <a:buAutoNum type="arabicPeriod"/>
            </a:pPr>
            <a:r>
              <a:rPr lang="en-US" altLang="ko-KR" sz="2800" dirty="0">
                <a:solidFill>
                  <a:srgbClr val="000000"/>
                </a:solidFill>
                <a:latin typeface="Calibri" charset="0"/>
              </a:rPr>
              <a:t>Late arrival of funds has created some delays on the implementation process.   </a:t>
            </a:r>
            <a:endParaRPr lang="en-GB" altLang="ko-KR" sz="2800" dirty="0">
              <a:latin typeface="Calibri" charset="0"/>
            </a:endParaRPr>
          </a:p>
          <a:p>
            <a:pPr marL="444500" indent="-444500" defTabSz="914400">
              <a:lnSpc>
                <a:spcPct val="82000"/>
              </a:lnSpc>
              <a:spcBef>
                <a:spcPts val="600"/>
              </a:spcBef>
              <a:buClr>
                <a:srgbClr val="000000"/>
              </a:buClr>
              <a:buFont typeface="+mj-lt"/>
              <a:buAutoNum type="arabicPeriod"/>
            </a:pPr>
            <a:r>
              <a:rPr lang="en-US" altLang="ko-KR" sz="2800" dirty="0" smtClean="0">
                <a:solidFill>
                  <a:srgbClr val="000000"/>
                </a:solidFill>
                <a:latin typeface="Calibri" charset="0"/>
              </a:rPr>
              <a:t>The </a:t>
            </a:r>
            <a:r>
              <a:rPr lang="en-US" altLang="ko-KR" sz="2800" dirty="0">
                <a:solidFill>
                  <a:srgbClr val="000000"/>
                </a:solidFill>
                <a:latin typeface="Calibri" charset="0"/>
              </a:rPr>
              <a:t>student allowance seems insufficient in some countries in terms of cost of living. It would therefore be useful to review the situation. </a:t>
            </a:r>
            <a:endParaRPr lang="en-GB" altLang="ko-KR" sz="2800" dirty="0" smtClean="0">
              <a:latin typeface="Calibri" charset="0"/>
            </a:endParaRPr>
          </a:p>
          <a:p>
            <a:pPr marL="444500" indent="-444500" defTabSz="914400">
              <a:lnSpc>
                <a:spcPct val="82000"/>
              </a:lnSpc>
              <a:spcBef>
                <a:spcPts val="600"/>
              </a:spcBef>
              <a:buClr>
                <a:srgbClr val="000000"/>
              </a:buClr>
              <a:buFont typeface="+mj-lt"/>
              <a:buAutoNum type="arabicPeriod"/>
            </a:pPr>
            <a:r>
              <a:rPr lang="en-US" altLang="ko-KR" sz="2800" dirty="0" smtClean="0">
                <a:solidFill>
                  <a:srgbClr val="000000"/>
                </a:solidFill>
                <a:latin typeface="Calibri" charset="0"/>
              </a:rPr>
              <a:t>STC </a:t>
            </a:r>
            <a:r>
              <a:rPr lang="en-US" altLang="ko-KR" sz="2800" dirty="0">
                <a:solidFill>
                  <a:srgbClr val="000000"/>
                </a:solidFill>
                <a:latin typeface="Calibri" charset="0"/>
              </a:rPr>
              <a:t>administering the scholarship funds are quite late in reporting financial and also and technical .  </a:t>
            </a:r>
            <a:r>
              <a:rPr lang="en-US" altLang="ko-KR" sz="2800" dirty="0">
                <a:solidFill>
                  <a:srgbClr val="000000"/>
                </a:solidFill>
                <a:latin typeface="Calibri" charset="0"/>
              </a:rPr>
              <a:t>ISSEA , Yaounde has not yet submitted.  </a:t>
            </a:r>
            <a:endParaRPr lang="ko-KR" altLang="en-US" sz="2800" dirty="0">
              <a:latin typeface="Calibri" charset="0"/>
            </a:endParaRPr>
          </a:p>
          <a:p>
            <a:pPr defTabSz="914400">
              <a:lnSpc>
                <a:spcPct val="82000"/>
              </a:lnSpc>
              <a:spcBef>
                <a:spcPts val="500"/>
              </a:spcBef>
              <a:buNone/>
            </a:pPr>
            <a:endParaRPr lang="ko-KR" altLang="en-US" sz="220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354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r>
              <a:rPr lang="en-US" sz="6000" dirty="0" smtClean="0"/>
              <a:t>Thank you 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018326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984</TotalTime>
  <Words>1469</Words>
  <Application>Microsoft Office PowerPoint</Application>
  <PresentationFormat>Widescreen</PresentationFormat>
  <Paragraphs>186</Paragraphs>
  <Slides>33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5" baseType="lpstr">
      <vt:lpstr>Arial Unicode MS</vt:lpstr>
      <vt:lpstr>맑은 고딕</vt:lpstr>
      <vt:lpstr>Arial</vt:lpstr>
      <vt:lpstr>Arial Narrow</vt:lpstr>
      <vt:lpstr>Calibri</vt:lpstr>
      <vt:lpstr>HY그래픽M</vt:lpstr>
      <vt:lpstr>Tahoma</vt:lpstr>
      <vt:lpstr>Times New Roman</vt:lpstr>
      <vt:lpstr>Trebuchet MS</vt:lpstr>
      <vt:lpstr>Wingdings</vt:lpstr>
      <vt:lpstr>Wingdings 3</vt:lpstr>
      <vt:lpstr>Facet</vt:lpstr>
      <vt:lpstr>PowerPoint Presentation</vt:lpstr>
      <vt:lpstr>Table of Contents</vt:lpstr>
      <vt:lpstr>I. Recent Governance Mechanism achievements</vt:lpstr>
      <vt:lpstr>I. Recent Governance Mechanism achievements (Cont’d)</vt:lpstr>
      <vt:lpstr>II. Recent Technical Assistance achievements  </vt:lpstr>
      <vt:lpstr>II. Technical Assistance (Cont’d)</vt:lpstr>
      <vt:lpstr>State of NASS? Weak capacity for Africa to produce Agric Stat</vt:lpstr>
      <vt:lpstr>State of NASS? Weak capacity for Africa to produce Agric Stat</vt:lpstr>
      <vt:lpstr>Composite Capacity Indicator – High spatial variation </vt:lpstr>
      <vt:lpstr>Indicator on Institutional Infrastructure – High spatial variation</vt:lpstr>
      <vt:lpstr>Capacity indicator on Resources – Highly weak in almost countries</vt:lpstr>
      <vt:lpstr>Statistical methods and practices - High spatial variation</vt:lpstr>
      <vt:lpstr>Capacity indicator on data availability - High spatial variation</vt:lpstr>
      <vt:lpstr>Country profile in terms of ASCI – Case of Kenya</vt:lpstr>
      <vt:lpstr>Capacity for Kenya to produce Agric Stat Agric</vt:lpstr>
      <vt:lpstr>Capacity for Senegal to produce Agric Stat Agric</vt:lpstr>
      <vt:lpstr>II. Technical Assistance (Cont’d) – SPARS development in progress</vt:lpstr>
      <vt:lpstr>II. Technical Assistance (Cont’d) – Others</vt:lpstr>
      <vt:lpstr>Number of Countries by TA needs  </vt:lpstr>
      <vt:lpstr>III. Key GM and TA activities to be planned for 2015</vt:lpstr>
      <vt:lpstr>III. Key GM and TA activities to be planned for 2015 (Cont’d)</vt:lpstr>
      <vt:lpstr>Implementation Status of the Training component</vt:lpstr>
      <vt:lpstr>Implementation Status</vt:lpstr>
      <vt:lpstr>Implementation Status</vt:lpstr>
      <vt:lpstr>Implementation Status</vt:lpstr>
      <vt:lpstr>Implementation Status</vt:lpstr>
      <vt:lpstr>Implementation Status</vt:lpstr>
      <vt:lpstr>Implementation Status </vt:lpstr>
      <vt:lpstr>Implementation Status </vt:lpstr>
      <vt:lpstr>Implementation Status </vt:lpstr>
      <vt:lpstr>Implementation Status </vt:lpstr>
      <vt:lpstr>Challenges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Implementation of GS activities in African countries</dc:title>
  <dc:creator>Vincent Ngendakumana</dc:creator>
  <cp:lastModifiedBy>Vincent Ngendakumana</cp:lastModifiedBy>
  <cp:revision>71</cp:revision>
  <dcterms:created xsi:type="dcterms:W3CDTF">2014-09-06T12:19:35Z</dcterms:created>
  <dcterms:modified xsi:type="dcterms:W3CDTF">2014-12-10T09:12:05Z</dcterms:modified>
</cp:coreProperties>
</file>