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87" r:id="rId2"/>
    <p:sldId id="274" r:id="rId3"/>
    <p:sldId id="267" r:id="rId4"/>
    <p:sldId id="288" r:id="rId5"/>
    <p:sldId id="289" r:id="rId6"/>
    <p:sldId id="29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7C6DBF-8764-4074-A865-E0F690188BFB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37058-4C3E-4BD6-9BDE-FC76C27F35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366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ZA" altLang="en-US" dirty="0" smtClean="0"/>
              <a:t>The most important treaties:</a:t>
            </a:r>
          </a:p>
          <a:p>
            <a:r>
              <a:rPr lang="en-ZA" altLang="en-US" dirty="0" smtClean="0"/>
              <a:t>UN level: ICCPR</a:t>
            </a:r>
          </a:p>
          <a:p>
            <a:r>
              <a:rPr lang="en-ZA" altLang="en-US" dirty="0" smtClean="0"/>
              <a:t>Refugee Conventions</a:t>
            </a:r>
          </a:p>
          <a:p>
            <a:r>
              <a:rPr lang="en-ZA" altLang="en-US" dirty="0" smtClean="0"/>
              <a:t>Reduction of Stateless Convention</a:t>
            </a:r>
          </a:p>
          <a:p>
            <a:r>
              <a:rPr lang="en-ZA" altLang="en-US" dirty="0" smtClean="0"/>
              <a:t>AU- birth registration not in African Charter on Human and People’s Rights (1981)</a:t>
            </a:r>
          </a:p>
          <a:p>
            <a:r>
              <a:rPr lang="en-ZA" altLang="en-US" dirty="0" smtClean="0"/>
              <a:t>African Women’s Protocol – article 6</a:t>
            </a:r>
          </a:p>
          <a:p>
            <a:r>
              <a:rPr lang="en-ZA" altLang="en-US" dirty="0" smtClean="0"/>
              <a:t>Recent AU IDP Convention: - entered into force 6 December 2012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F522D-1A77-3245-8A1D-EBD1D899E4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03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7950" y="739775"/>
            <a:ext cx="6581775" cy="3703638"/>
          </a:xfrm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sz="1000" dirty="0">
              <a:latin typeface="+mn-lt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0A8F81E-61FC-4F55-AB2C-762752FC85EE}" type="slidenum">
              <a:rPr lang="en-US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</a:t>
            </a:fld>
            <a:endParaRPr lang="en-US" sz="12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753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7950" y="739775"/>
            <a:ext cx="6581775" cy="3703638"/>
          </a:xfrm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sz="1000" dirty="0">
              <a:latin typeface="+mn-lt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0A8F81E-61FC-4F55-AB2C-762752FC85EE}" type="slidenum">
              <a:rPr lang="en-US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</a:t>
            </a:fld>
            <a:endParaRPr lang="en-US" sz="12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269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7950" y="739775"/>
            <a:ext cx="6581775" cy="3703638"/>
          </a:xfrm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sz="1000" dirty="0">
              <a:latin typeface="+mn-lt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0A8F81E-61FC-4F55-AB2C-762752FC85EE}" type="slidenum">
              <a:rPr lang="en-US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</a:t>
            </a:fld>
            <a:endParaRPr lang="en-US" sz="12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617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7950" y="739775"/>
            <a:ext cx="6581775" cy="3703638"/>
          </a:xfrm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sz="1000" dirty="0">
              <a:latin typeface="+mn-lt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0A8F81E-61FC-4F55-AB2C-762752FC85EE}" type="slidenum">
              <a:rPr lang="en-US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</a:t>
            </a:fld>
            <a:endParaRPr lang="en-US" sz="12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811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01B84-0D81-4696-A48D-47BB45DDCE8E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D753-45FF-4134-B39C-8094E75658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000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01B84-0D81-4696-A48D-47BB45DDCE8E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D753-45FF-4134-B39C-8094E75658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798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01B84-0D81-4696-A48D-47BB45DDCE8E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D753-45FF-4134-B39C-8094E75658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694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01B84-0D81-4696-A48D-47BB45DDCE8E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D753-45FF-4134-B39C-8094E75658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19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01B84-0D81-4696-A48D-47BB45DDCE8E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D753-45FF-4134-B39C-8094E75658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861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01B84-0D81-4696-A48D-47BB45DDCE8E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D753-45FF-4134-B39C-8094E75658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793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01B84-0D81-4696-A48D-47BB45DDCE8E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D753-45FF-4134-B39C-8094E75658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201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01B84-0D81-4696-A48D-47BB45DDCE8E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D753-45FF-4134-B39C-8094E75658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970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01B84-0D81-4696-A48D-47BB45DDCE8E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D753-45FF-4134-B39C-8094E75658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511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01B84-0D81-4696-A48D-47BB45DDCE8E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D753-45FF-4134-B39C-8094E75658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422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01B84-0D81-4696-A48D-47BB45DDCE8E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AD753-45FF-4134-B39C-8094E75658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9810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01B84-0D81-4696-A48D-47BB45DDCE8E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AD753-45FF-4134-B39C-8094E75658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580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747735"/>
          </a:xfrm>
          <a:solidFill>
            <a:srgbClr val="00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Les droits de </a:t>
            </a:r>
            <a:r>
              <a:rPr lang="en-US" sz="4000" b="1" dirty="0" err="1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l’enfant</a:t>
            </a: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dans</a:t>
            </a: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 le </a:t>
            </a:r>
            <a:r>
              <a:rPr lang="en-US" sz="4000" b="1" dirty="0" err="1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contexte</a:t>
            </a: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 de </a:t>
            </a:r>
            <a:r>
              <a:rPr lang="en-US" sz="4000" b="1" dirty="0" err="1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l’enregistrement</a:t>
            </a: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 des </a:t>
            </a:r>
            <a:r>
              <a:rPr lang="en-US" sz="4000" b="1" dirty="0" err="1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faits</a:t>
            </a: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 d'état civil</a:t>
            </a:r>
            <a:endParaRPr lang="en-GB" sz="4000" b="1" dirty="0">
              <a:solidFill>
                <a:schemeClr val="bg1"/>
              </a:solidFill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8747" y="1747735"/>
            <a:ext cx="6573253" cy="4153264"/>
          </a:xfrm>
        </p:spPr>
        <p:txBody>
          <a:bodyPr>
            <a:normAutofit/>
          </a:bodyPr>
          <a:lstStyle/>
          <a:p>
            <a:endParaRPr lang="en-GB" b="1" dirty="0" smtClean="0"/>
          </a:p>
          <a:p>
            <a:endParaRPr lang="en-GB" b="1" dirty="0"/>
          </a:p>
          <a:p>
            <a:r>
              <a:rPr lang="en-GB" dirty="0" smtClean="0">
                <a:solidFill>
                  <a:srgbClr val="0070C0"/>
                </a:solidFill>
              </a:rPr>
              <a:t>   </a:t>
            </a:r>
            <a:r>
              <a:rPr lang="en-GB" sz="3200" b="1" dirty="0" smtClean="0">
                <a:solidFill>
                  <a:srgbClr val="0070C0"/>
                </a:solidFill>
              </a:rPr>
              <a:t>3eme Conference des </a:t>
            </a:r>
            <a:r>
              <a:rPr lang="en-GB" sz="3200" b="1" dirty="0" err="1" smtClean="0">
                <a:solidFill>
                  <a:srgbClr val="0070C0"/>
                </a:solidFill>
              </a:rPr>
              <a:t>Ministres</a:t>
            </a:r>
            <a:r>
              <a:rPr lang="en-GB" sz="3200" b="1" dirty="0" smtClean="0">
                <a:solidFill>
                  <a:srgbClr val="0070C0"/>
                </a:solidFill>
              </a:rPr>
              <a:t> </a:t>
            </a:r>
            <a:r>
              <a:rPr lang="en-GB" sz="3200" b="1" dirty="0" err="1" smtClean="0">
                <a:solidFill>
                  <a:srgbClr val="0070C0"/>
                </a:solidFill>
              </a:rPr>
              <a:t>responsables</a:t>
            </a:r>
            <a:r>
              <a:rPr lang="en-GB" sz="3200" b="1" dirty="0" smtClean="0">
                <a:solidFill>
                  <a:srgbClr val="0070C0"/>
                </a:solidFill>
              </a:rPr>
              <a:t> de </a:t>
            </a:r>
            <a:r>
              <a:rPr lang="en-GB" sz="3200" b="1" dirty="0" err="1">
                <a:solidFill>
                  <a:srgbClr val="0070C0"/>
                </a:solidFill>
              </a:rPr>
              <a:t>l</a:t>
            </a:r>
            <a:r>
              <a:rPr lang="en-GB" sz="3200" b="1" dirty="0" err="1" smtClean="0">
                <a:solidFill>
                  <a:srgbClr val="0070C0"/>
                </a:solidFill>
              </a:rPr>
              <a:t>'état</a:t>
            </a:r>
            <a:r>
              <a:rPr lang="en-GB" sz="3200" b="1" dirty="0" smtClean="0">
                <a:solidFill>
                  <a:srgbClr val="0070C0"/>
                </a:solidFill>
              </a:rPr>
              <a:t> civil</a:t>
            </a:r>
          </a:p>
          <a:p>
            <a:endParaRPr lang="en-US" sz="2000" dirty="0" smtClean="0">
              <a:solidFill>
                <a:srgbClr val="0070C0"/>
              </a:solidFill>
            </a:endParaRPr>
          </a:p>
          <a:p>
            <a:endParaRPr lang="en-US" sz="2000" dirty="0" smtClean="0">
              <a:solidFill>
                <a:srgbClr val="0070C0"/>
              </a:solidFill>
            </a:endParaRPr>
          </a:p>
          <a:p>
            <a:endParaRPr lang="en-US" sz="2000" dirty="0" smtClean="0">
              <a:solidFill>
                <a:srgbClr val="0070C0"/>
              </a:solidFill>
            </a:endParaRPr>
          </a:p>
          <a:p>
            <a:r>
              <a:rPr lang="en-US" b="1" dirty="0" smtClean="0">
                <a:solidFill>
                  <a:srgbClr val="0070C0"/>
                </a:solidFill>
              </a:rPr>
              <a:t>Andy Brooks </a:t>
            </a:r>
          </a:p>
          <a:p>
            <a:r>
              <a:rPr lang="en-US" b="1" dirty="0" err="1" smtClean="0">
                <a:solidFill>
                  <a:srgbClr val="0070C0"/>
                </a:solidFill>
              </a:rPr>
              <a:t>Conseiller</a:t>
            </a:r>
            <a:r>
              <a:rPr lang="en-US" b="1" dirty="0" smtClean="0">
                <a:solidFill>
                  <a:srgbClr val="0070C0"/>
                </a:solidFill>
              </a:rPr>
              <a:t> regional pour la Protection de </a:t>
            </a:r>
            <a:r>
              <a:rPr lang="en-US" b="1" dirty="0" err="1" smtClean="0">
                <a:solidFill>
                  <a:srgbClr val="0070C0"/>
                </a:solidFill>
              </a:rPr>
              <a:t>l’Enfant</a:t>
            </a:r>
            <a:endParaRPr lang="en-US" b="1" dirty="0">
              <a:solidFill>
                <a:srgbClr val="0070C0"/>
              </a:solidFill>
            </a:endParaRPr>
          </a:p>
          <a:p>
            <a:endParaRPr lang="en-US" sz="2000" dirty="0">
              <a:solidFill>
                <a:srgbClr val="0070C0"/>
              </a:solidFill>
            </a:endParaRP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hape 116"/>
          <p:cNvSpPr/>
          <p:nvPr/>
        </p:nvSpPr>
        <p:spPr>
          <a:xfrm>
            <a:off x="0" y="5900999"/>
            <a:ext cx="12192000" cy="96258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grpSp>
        <p:nvGrpSpPr>
          <p:cNvPr id="5" name="Shape 117"/>
          <p:cNvGrpSpPr/>
          <p:nvPr/>
        </p:nvGrpSpPr>
        <p:grpSpPr>
          <a:xfrm>
            <a:off x="770021" y="6057898"/>
            <a:ext cx="10563726" cy="477318"/>
            <a:chOff x="533400" y="6057898"/>
            <a:chExt cx="8051799" cy="477318"/>
          </a:xfrm>
        </p:grpSpPr>
        <p:sp>
          <p:nvSpPr>
            <p:cNvPr id="6" name="Shape 118"/>
            <p:cNvSpPr/>
            <p:nvPr/>
          </p:nvSpPr>
          <p:spPr>
            <a:xfrm>
              <a:off x="6821225" y="6080958"/>
              <a:ext cx="1763974" cy="422258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</p:spPr>
        </p:sp>
        <p:sp>
          <p:nvSpPr>
            <p:cNvPr id="7" name="Shape 119"/>
            <p:cNvSpPr/>
            <p:nvPr/>
          </p:nvSpPr>
          <p:spPr>
            <a:xfrm>
              <a:off x="533400" y="6057898"/>
              <a:ext cx="931592" cy="477318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</p:spPr>
        </p:sp>
      </p:grpSp>
      <p:pic>
        <p:nvPicPr>
          <p:cNvPr id="9" name="Picture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77" y="1904633"/>
            <a:ext cx="5361169" cy="38265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889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  <a:solidFill>
            <a:srgbClr val="00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+mn-lt"/>
              </a:rPr>
              <a:t>Cadre international et continental</a:t>
            </a:r>
            <a:endParaRPr lang="en-US" sz="5400" b="1" dirty="0">
              <a:solidFill>
                <a:schemeClr val="bg1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55314"/>
            <a:ext cx="1219200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600" b="1" dirty="0">
                <a:solidFill>
                  <a:schemeClr val="accent1">
                    <a:lumMod val="75000"/>
                  </a:schemeClr>
                </a:solidFill>
              </a:rPr>
              <a:t>Le droit d’un enfant à l’enregistrement de sa naissance</a:t>
            </a:r>
            <a:r>
              <a:rPr lang="fr-FR" sz="3600" dirty="0">
                <a:solidFill>
                  <a:schemeClr val="accent1">
                    <a:lumMod val="75000"/>
                  </a:schemeClr>
                </a:solidFill>
              </a:rPr>
              <a:t>, à un nom et à une </a:t>
            </a:r>
            <a:r>
              <a:rPr lang="fr-FR" sz="3600" dirty="0" smtClean="0">
                <a:solidFill>
                  <a:schemeClr val="accent1">
                    <a:lumMod val="75000"/>
                  </a:schemeClr>
                </a:solidFill>
              </a:rPr>
              <a:t>nationalité est </a:t>
            </a:r>
            <a:r>
              <a:rPr lang="fr-FR" sz="3600" dirty="0">
                <a:solidFill>
                  <a:schemeClr val="accent1">
                    <a:lumMod val="75000"/>
                  </a:schemeClr>
                </a:solidFill>
              </a:rPr>
              <a:t>inscrit dans le droit international par le biais de la Convention relative aux </a:t>
            </a:r>
            <a:r>
              <a:rPr lang="fr-FR" sz="3600" dirty="0" smtClean="0">
                <a:solidFill>
                  <a:schemeClr val="accent1">
                    <a:lumMod val="75000"/>
                  </a:schemeClr>
                </a:solidFill>
              </a:rPr>
              <a:t>droits de l’enfant </a:t>
            </a:r>
            <a:r>
              <a:rPr lang="fr-FR" sz="3600" dirty="0">
                <a:solidFill>
                  <a:schemeClr val="accent1">
                    <a:lumMod val="75000"/>
                  </a:schemeClr>
                </a:solidFill>
              </a:rPr>
              <a:t>et a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3600" dirty="0">
                <a:solidFill>
                  <a:schemeClr val="accent1">
                    <a:lumMod val="75000"/>
                  </a:schemeClr>
                </a:solidFill>
              </a:rPr>
              <a:t>la Charte africaine des droits et du bien-être de </a:t>
            </a:r>
            <a:r>
              <a:rPr lang="fr-FR" sz="3600" dirty="0" smtClean="0">
                <a:solidFill>
                  <a:schemeClr val="accent1">
                    <a:lumMod val="75000"/>
                  </a:schemeClr>
                </a:solidFill>
              </a:rPr>
              <a:t>l'enfant. </a:t>
            </a:r>
            <a:endParaRPr lang="fr-FR" sz="3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3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3600" dirty="0" err="1" smtClean="0">
                <a:solidFill>
                  <a:schemeClr val="accent1">
                    <a:lumMod val="75000"/>
                  </a:schemeClr>
                </a:solidFill>
              </a:rPr>
              <a:t>L’importance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1">
                    <a:lumMod val="75000"/>
                  </a:schemeClr>
                </a:solidFill>
              </a:rPr>
              <a:t>est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1">
                    <a:lumMod val="75000"/>
                  </a:schemeClr>
                </a:solidFill>
              </a:rPr>
              <a:t>d’enregistrer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1">
                    <a:lumMod val="75000"/>
                  </a:schemeClr>
                </a:solidFill>
              </a:rPr>
              <a:t>l’enfant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b="1" u="sng" dirty="0" err="1" smtClean="0">
                <a:solidFill>
                  <a:schemeClr val="accent1">
                    <a:lumMod val="75000"/>
                  </a:schemeClr>
                </a:solidFill>
              </a:rPr>
              <a:t>imm</a:t>
            </a:r>
            <a:r>
              <a:rPr lang="fr-FR" sz="3600" b="1" u="sng" dirty="0">
                <a:solidFill>
                  <a:schemeClr val="accent1">
                    <a:lumMod val="75000"/>
                  </a:schemeClr>
                </a:solidFill>
              </a:rPr>
              <a:t>é</a:t>
            </a:r>
            <a:r>
              <a:rPr lang="en-US" sz="3600" b="1" u="sng" dirty="0" err="1" smtClean="0">
                <a:solidFill>
                  <a:schemeClr val="accent1">
                    <a:lumMod val="75000"/>
                  </a:schemeClr>
                </a:solidFill>
              </a:rPr>
              <a:t>diatement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après la naissance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</a:rPr>
              <a:t>selon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 le cadre 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l</a:t>
            </a:r>
            <a:r>
              <a:rPr lang="fr-FR" sz="3600" dirty="0" smtClean="0">
                <a:solidFill>
                  <a:schemeClr val="accent1">
                    <a:lumMod val="75000"/>
                  </a:schemeClr>
                </a:solidFill>
              </a:rPr>
              <a:t>é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gal 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national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4" name="Picture 7" descr="logo_blu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41758" y="6339628"/>
            <a:ext cx="1085850" cy="263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493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7" descr="logo_blu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2228" y="6412607"/>
            <a:ext cx="10858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12192000" cy="941696"/>
          </a:xfrm>
          <a:prstGeom prst="rect">
            <a:avLst/>
          </a:prstGeom>
          <a:solidFill>
            <a:srgbClr val="00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D</a:t>
            </a:r>
            <a:r>
              <a:rPr lang="fr-FR" sz="5400" b="1" dirty="0">
                <a:solidFill>
                  <a:schemeClr val="bg1"/>
                </a:solidFill>
              </a:rPr>
              <a:t>é</a:t>
            </a:r>
            <a:r>
              <a:rPr lang="en-US" sz="5400" b="1" dirty="0" err="1" smtClean="0">
                <a:solidFill>
                  <a:schemeClr val="bg1"/>
                </a:solidFill>
              </a:rPr>
              <a:t>finition</a:t>
            </a:r>
            <a:endParaRPr lang="en-US" sz="5400" b="1" dirty="0">
              <a:solidFill>
                <a:schemeClr val="bg1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1065" y="1061057"/>
            <a:ext cx="10877013" cy="812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dirty="0">
                <a:solidFill>
                  <a:srgbClr val="0070C0"/>
                </a:solidFill>
              </a:rPr>
              <a:t>L’enregistrement des faits d’état civil – y compris les naissances – se définit comme l’inscription </a:t>
            </a:r>
            <a:r>
              <a:rPr lang="fr-FR" sz="3600" b="1" dirty="0">
                <a:solidFill>
                  <a:srgbClr val="0070C0"/>
                </a:solidFill>
              </a:rPr>
              <a:t>obligatoire</a:t>
            </a:r>
            <a:r>
              <a:rPr lang="fr-FR" sz="3600" dirty="0">
                <a:solidFill>
                  <a:srgbClr val="0070C0"/>
                </a:solidFill>
              </a:rPr>
              <a:t>, </a:t>
            </a:r>
            <a:r>
              <a:rPr lang="fr-FR" sz="3600" b="1" dirty="0">
                <a:solidFill>
                  <a:srgbClr val="0070C0"/>
                </a:solidFill>
              </a:rPr>
              <a:t>continue</a:t>
            </a:r>
            <a:r>
              <a:rPr lang="fr-FR" sz="3600" dirty="0">
                <a:solidFill>
                  <a:srgbClr val="0070C0"/>
                </a:solidFill>
              </a:rPr>
              <a:t> et </a:t>
            </a:r>
            <a:r>
              <a:rPr lang="fr-FR" sz="3600" b="1" dirty="0">
                <a:solidFill>
                  <a:srgbClr val="0070C0"/>
                </a:solidFill>
              </a:rPr>
              <a:t>permanente</a:t>
            </a:r>
            <a:r>
              <a:rPr lang="fr-FR" sz="3600" dirty="0">
                <a:solidFill>
                  <a:srgbClr val="0070C0"/>
                </a:solidFill>
              </a:rPr>
              <a:t> des événements d’état civil relatifs à la population.</a:t>
            </a:r>
          </a:p>
          <a:p>
            <a:endParaRPr lang="fr-FR" sz="3600" dirty="0">
              <a:solidFill>
                <a:srgbClr val="0070C0"/>
              </a:solidFill>
            </a:endParaRPr>
          </a:p>
          <a:p>
            <a:r>
              <a:rPr lang="fr-FR" sz="3600" dirty="0">
                <a:solidFill>
                  <a:srgbClr val="0070C0"/>
                </a:solidFill>
              </a:rPr>
              <a:t>Pour veiller à ce que nul ne soit empêché d’accéder à ce droit, </a:t>
            </a:r>
            <a:r>
              <a:rPr lang="en-US" sz="3600" dirty="0" err="1">
                <a:solidFill>
                  <a:srgbClr val="0070C0"/>
                </a:solidFill>
              </a:rPr>
              <a:t>l’enregistrement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doit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être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gratuit</a:t>
            </a:r>
            <a:r>
              <a:rPr lang="en-US" sz="3600" b="1" dirty="0" smtClean="0">
                <a:solidFill>
                  <a:srgbClr val="0070C0"/>
                </a:solidFill>
              </a:rPr>
              <a:t>.</a:t>
            </a:r>
          </a:p>
          <a:p>
            <a:endParaRPr lang="en-US" b="1" dirty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  <a:p>
            <a:r>
              <a:rPr lang="fr-FR" b="1" i="1" dirty="0">
                <a:solidFill>
                  <a:schemeClr val="accent1">
                    <a:lumMod val="75000"/>
                  </a:schemeClr>
                </a:solidFill>
              </a:rPr>
              <a:t>Nations Unies, Département des affaires économiques et sociales, Division </a:t>
            </a:r>
            <a:r>
              <a:rPr lang="fr-FR" b="1" i="1" dirty="0" smtClean="0">
                <a:solidFill>
                  <a:schemeClr val="accent1">
                    <a:lumMod val="75000"/>
                  </a:schemeClr>
                </a:solidFill>
              </a:rPr>
              <a:t>de </a:t>
            </a:r>
            <a:r>
              <a:rPr lang="en-US" b="1" i="1" dirty="0" err="1" smtClean="0">
                <a:solidFill>
                  <a:schemeClr val="accent1">
                    <a:lumMod val="75000"/>
                  </a:schemeClr>
                </a:solidFill>
              </a:rPr>
              <a:t>statistique</a:t>
            </a:r>
            <a:endParaRPr lang="en-US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7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7" descr="logo_blu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6088" y="6423690"/>
            <a:ext cx="10858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27664"/>
            <a:ext cx="12192000" cy="1290361"/>
          </a:xfrm>
          <a:prstGeom prst="rect">
            <a:avLst/>
          </a:prstGeom>
          <a:solidFill>
            <a:srgbClr val="00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4800" b="1" dirty="0" err="1" smtClean="0">
                <a:solidFill>
                  <a:schemeClr val="bg1"/>
                </a:solidFill>
              </a:rPr>
              <a:t>Processus</a:t>
            </a:r>
            <a:r>
              <a:rPr lang="en-US" sz="4800" b="1" dirty="0" smtClean="0">
                <a:solidFill>
                  <a:schemeClr val="bg1"/>
                </a:solidFill>
              </a:rPr>
              <a:t> de </a:t>
            </a:r>
            <a:r>
              <a:rPr lang="en-US" sz="4800" b="1" dirty="0" err="1" smtClean="0">
                <a:solidFill>
                  <a:schemeClr val="bg1"/>
                </a:solidFill>
              </a:rPr>
              <a:t>l’enregistrement</a:t>
            </a:r>
            <a:r>
              <a:rPr lang="en-US" sz="4800" b="1" dirty="0" smtClean="0">
                <a:solidFill>
                  <a:schemeClr val="bg1"/>
                </a:solidFill>
              </a:rPr>
              <a:t> des naissances</a:t>
            </a:r>
            <a:endParaRPr lang="en-US" sz="4800" b="1" dirty="0">
              <a:solidFill>
                <a:schemeClr val="bg1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40156" y="1215602"/>
            <a:ext cx="1106987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5" name="Oval 4"/>
          <p:cNvSpPr/>
          <p:nvPr/>
        </p:nvSpPr>
        <p:spPr>
          <a:xfrm>
            <a:off x="119491" y="1481070"/>
            <a:ext cx="3132273" cy="31682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Declaration de la naissance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4258151" y="1481069"/>
            <a:ext cx="3232827" cy="31682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L’enregistrement</a:t>
            </a:r>
            <a:r>
              <a:rPr lang="en-US" sz="2400" dirty="0" smtClean="0"/>
              <a:t> a </a:t>
            </a:r>
            <a:r>
              <a:rPr lang="en-US" sz="2400" dirty="0" err="1"/>
              <a:t>l</a:t>
            </a:r>
            <a:r>
              <a:rPr lang="en-US" sz="2400" dirty="0" err="1" smtClean="0"/>
              <a:t>'état</a:t>
            </a:r>
            <a:r>
              <a:rPr lang="en-US" sz="2400" dirty="0" smtClean="0"/>
              <a:t> civil</a:t>
            </a:r>
            <a:endParaRPr lang="en-US" sz="2400" dirty="0"/>
          </a:p>
        </p:txBody>
      </p:sp>
      <p:sp>
        <p:nvSpPr>
          <p:cNvPr id="8" name="Oval 7"/>
          <p:cNvSpPr/>
          <p:nvPr/>
        </p:nvSpPr>
        <p:spPr>
          <a:xfrm>
            <a:off x="8497363" y="1481070"/>
            <a:ext cx="3410757" cy="31682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Delivrance</a:t>
            </a:r>
            <a:r>
              <a:rPr lang="en-US" sz="2400" b="1" dirty="0" smtClean="0">
                <a:solidFill>
                  <a:schemeClr val="bg1"/>
                </a:solidFill>
              </a:rPr>
              <a:t> d’un </a:t>
            </a:r>
            <a:r>
              <a:rPr lang="en-US" sz="2400" b="1" dirty="0" err="1" smtClean="0">
                <a:solidFill>
                  <a:schemeClr val="bg1"/>
                </a:solidFill>
              </a:rPr>
              <a:t>acte</a:t>
            </a:r>
            <a:r>
              <a:rPr lang="en-US" sz="2400" b="1" dirty="0" smtClean="0">
                <a:solidFill>
                  <a:schemeClr val="bg1"/>
                </a:solidFill>
              </a:rPr>
              <a:t> de naissance par </a:t>
            </a:r>
            <a:r>
              <a:rPr lang="en-US" sz="2400" b="1" dirty="0" err="1" smtClean="0">
                <a:solidFill>
                  <a:schemeClr val="bg1"/>
                </a:solidFill>
              </a:rPr>
              <a:t>l’officier</a:t>
            </a:r>
            <a:r>
              <a:rPr lang="en-US" sz="2400" b="1" dirty="0" smtClean="0">
                <a:solidFill>
                  <a:schemeClr val="bg1"/>
                </a:solidFill>
              </a:rPr>
              <a:t> de </a:t>
            </a:r>
            <a:r>
              <a:rPr lang="en-US" sz="2400" b="1" dirty="0" err="1">
                <a:solidFill>
                  <a:schemeClr val="bg1"/>
                </a:solidFill>
              </a:rPr>
              <a:t>l</a:t>
            </a:r>
            <a:r>
              <a:rPr lang="en-US" sz="2400" b="1" dirty="0" err="1" smtClean="0">
                <a:solidFill>
                  <a:schemeClr val="bg1"/>
                </a:solidFill>
              </a:rPr>
              <a:t>'état</a:t>
            </a:r>
            <a:r>
              <a:rPr lang="en-US" sz="2400" b="1" dirty="0" smtClean="0">
                <a:solidFill>
                  <a:schemeClr val="bg1"/>
                </a:solidFill>
              </a:rPr>
              <a:t> civil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19618" y="4899690"/>
            <a:ext cx="3483447" cy="14192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Notification de la naissance par </a:t>
            </a:r>
            <a:r>
              <a:rPr lang="en-US" sz="2000" dirty="0" err="1" smtClean="0"/>
              <a:t>l’informant</a:t>
            </a:r>
            <a:r>
              <a:rPr lang="en-US" sz="2000" dirty="0" smtClean="0"/>
              <a:t> (</a:t>
            </a:r>
            <a:r>
              <a:rPr lang="en-US" sz="2000" dirty="0" err="1" smtClean="0"/>
              <a:t>hopital</a:t>
            </a:r>
            <a:r>
              <a:rPr lang="en-US" sz="2000" dirty="0" smtClean="0"/>
              <a:t>, sage femme, chef de village)</a:t>
            </a:r>
            <a:endParaRPr lang="en-US" sz="2000" dirty="0"/>
          </a:p>
        </p:txBody>
      </p:sp>
      <p:sp>
        <p:nvSpPr>
          <p:cNvPr id="10" name="Right Arrow 9"/>
          <p:cNvSpPr/>
          <p:nvPr/>
        </p:nvSpPr>
        <p:spPr>
          <a:xfrm>
            <a:off x="3251765" y="2847992"/>
            <a:ext cx="1188720" cy="64008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7490978" y="2708554"/>
            <a:ext cx="1130808" cy="7132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784936" y="3739418"/>
            <a:ext cx="972402" cy="105009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2259584" y="3765999"/>
            <a:ext cx="742675" cy="104631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7997588" y="4989801"/>
            <a:ext cx="3910532" cy="1329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/>
              <a:t>L’acces</a:t>
            </a:r>
            <a:r>
              <a:rPr lang="en-US" sz="2000" b="1" dirty="0" smtClean="0"/>
              <a:t> </a:t>
            </a:r>
            <a:r>
              <a:rPr lang="en-US" sz="2000" dirty="0" smtClean="0"/>
              <a:t>a la santé, a </a:t>
            </a:r>
            <a:r>
              <a:rPr lang="en-US" sz="2000" dirty="0" err="1" smtClean="0"/>
              <a:t>l’éducation</a:t>
            </a:r>
            <a:r>
              <a:rPr lang="en-US" sz="2000" dirty="0" smtClean="0"/>
              <a:t>. </a:t>
            </a:r>
            <a:r>
              <a:rPr lang="en-US" sz="2000" b="1" dirty="0" smtClean="0"/>
              <a:t>Protection</a:t>
            </a:r>
            <a:r>
              <a:rPr lang="en-US" sz="2000" dirty="0" smtClean="0"/>
              <a:t> </a:t>
            </a:r>
            <a:r>
              <a:rPr lang="en-US" sz="2000" dirty="0" err="1"/>
              <a:t>contre</a:t>
            </a:r>
            <a:r>
              <a:rPr lang="en-US" sz="2000" dirty="0"/>
              <a:t> </a:t>
            </a:r>
            <a:r>
              <a:rPr lang="fr-FR" sz="2000" dirty="0" smtClean="0"/>
              <a:t>le </a:t>
            </a:r>
            <a:r>
              <a:rPr lang="fr-FR" sz="2000" dirty="0"/>
              <a:t>mariage précoce et le </a:t>
            </a:r>
            <a:r>
              <a:rPr lang="fr-FR" sz="2000" dirty="0" smtClean="0"/>
              <a:t>travail et devant la justice</a:t>
            </a:r>
            <a:r>
              <a:rPr lang="en-US" sz="2000" dirty="0" smtClean="0"/>
              <a:t> </a:t>
            </a:r>
            <a:r>
              <a:rPr lang="en-US" sz="2000" dirty="0" err="1" smtClean="0"/>
              <a:t>en</a:t>
            </a:r>
            <a:r>
              <a:rPr lang="en-US" sz="2000" dirty="0" smtClean="0"/>
              <a:t> tent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mineur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15" name="Down Arrow 14"/>
          <p:cNvSpPr/>
          <p:nvPr/>
        </p:nvSpPr>
        <p:spPr>
          <a:xfrm>
            <a:off x="9986974" y="4011393"/>
            <a:ext cx="484632" cy="978408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32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7" descr="logo_blu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2228" y="6412607"/>
            <a:ext cx="10858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12192000" cy="838200"/>
          </a:xfrm>
          <a:prstGeom prst="rect">
            <a:avLst/>
          </a:prstGeom>
          <a:solidFill>
            <a:srgbClr val="00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4800" b="1" dirty="0" err="1" smtClean="0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  <a:t>L’importance</a:t>
            </a:r>
            <a:r>
              <a:rPr lang="en-US" sz="48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  <a:t> de </a:t>
            </a:r>
            <a:r>
              <a:rPr lang="en-US" sz="4800" b="1" dirty="0" err="1" smtClean="0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  <a:t>l’enregistrement</a:t>
            </a:r>
            <a:r>
              <a:rPr lang="en-US" sz="48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sz="4800" b="1" dirty="0">
                <a:solidFill>
                  <a:schemeClr val="bg1"/>
                </a:solidFill>
              </a:rPr>
              <a:t>à</a:t>
            </a:r>
            <a:r>
              <a:rPr lang="en-US" sz="4800" dirty="0"/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  <a:t>l’enfant</a:t>
            </a:r>
            <a:endParaRPr lang="en-US" sz="4800" b="1" dirty="0">
              <a:solidFill>
                <a:schemeClr val="bg1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1065" y="1061057"/>
            <a:ext cx="1087701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5" name="Content Placeholder 3" descr="C:\Users\fbdia\Desktop\#Civilregistration\Birth Registration in Africa 2015\BF1.jpg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355" y="965915"/>
            <a:ext cx="8666329" cy="56638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578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7" descr="logo_blu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2228" y="6412607"/>
            <a:ext cx="10858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-1"/>
            <a:ext cx="12192000" cy="1061057"/>
          </a:xfrm>
          <a:prstGeom prst="rect">
            <a:avLst/>
          </a:prstGeom>
          <a:solidFill>
            <a:srgbClr val="00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5400" b="1" dirty="0" err="1">
                <a:solidFill>
                  <a:schemeClr val="bg1"/>
                </a:solidFill>
              </a:rPr>
              <a:t>L’importance</a:t>
            </a:r>
            <a:r>
              <a:rPr lang="en-US" sz="5400" b="1" dirty="0">
                <a:solidFill>
                  <a:schemeClr val="bg1"/>
                </a:solidFill>
              </a:rPr>
              <a:t> de </a:t>
            </a:r>
            <a:r>
              <a:rPr lang="en-US" sz="5400" b="1" dirty="0" err="1">
                <a:solidFill>
                  <a:schemeClr val="bg1"/>
                </a:solidFill>
              </a:rPr>
              <a:t>l’enregistrement</a:t>
            </a:r>
            <a:r>
              <a:rPr lang="en-US" sz="5400" b="1">
                <a:solidFill>
                  <a:schemeClr val="bg1"/>
                </a:solidFill>
              </a:rPr>
              <a:t> à </a:t>
            </a:r>
            <a:r>
              <a:rPr lang="en-US" sz="5400" b="1" dirty="0" err="1">
                <a:solidFill>
                  <a:schemeClr val="bg1"/>
                </a:solidFill>
              </a:rPr>
              <a:t>l'état</a:t>
            </a:r>
            <a:endParaRPr lang="en-US" sz="5400" b="1" dirty="0">
              <a:solidFill>
                <a:schemeClr val="bg1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1065" y="1061057"/>
            <a:ext cx="10877013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70C0"/>
                </a:solidFill>
              </a:rPr>
              <a:t>En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sachant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ou</a:t>
            </a:r>
            <a:r>
              <a:rPr lang="en-US" sz="3600" b="1" dirty="0" smtClean="0">
                <a:solidFill>
                  <a:srgbClr val="0070C0"/>
                </a:solidFill>
              </a:rPr>
              <a:t> les </a:t>
            </a:r>
            <a:r>
              <a:rPr lang="en-US" sz="3600" b="1" dirty="0" err="1" smtClean="0">
                <a:solidFill>
                  <a:srgbClr val="0070C0"/>
                </a:solidFill>
              </a:rPr>
              <a:t>enfants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sont</a:t>
            </a:r>
            <a:r>
              <a:rPr lang="en-US" sz="3600" b="1" dirty="0" smtClean="0">
                <a:solidFill>
                  <a:srgbClr val="0070C0"/>
                </a:solidFill>
              </a:rPr>
              <a:t> n</a:t>
            </a:r>
            <a:r>
              <a:rPr lang="fr-FR" sz="3600" b="1" dirty="0">
                <a:solidFill>
                  <a:srgbClr val="0070C0"/>
                </a:solidFill>
              </a:rPr>
              <a:t>é</a:t>
            </a:r>
            <a:r>
              <a:rPr lang="en-US" sz="3600" b="1" dirty="0" smtClean="0">
                <a:solidFill>
                  <a:srgbClr val="0070C0"/>
                </a:solidFill>
              </a:rPr>
              <a:t>s et </a:t>
            </a:r>
            <a:r>
              <a:rPr lang="en-US" sz="3600" b="1" dirty="0" err="1" smtClean="0">
                <a:solidFill>
                  <a:srgbClr val="0070C0"/>
                </a:solidFill>
              </a:rPr>
              <a:t>quand</a:t>
            </a:r>
            <a:r>
              <a:rPr lang="en-US" sz="3600" b="1" dirty="0" smtClean="0">
                <a:solidFill>
                  <a:srgbClr val="0070C0"/>
                </a:solidFill>
              </a:rPr>
              <a:t>, </a:t>
            </a:r>
            <a:r>
              <a:rPr lang="en-US" sz="3600" b="1" dirty="0" err="1" smtClean="0">
                <a:solidFill>
                  <a:srgbClr val="0070C0"/>
                </a:solidFill>
              </a:rPr>
              <a:t>ou</a:t>
            </a:r>
            <a:r>
              <a:rPr lang="en-US" sz="3600" b="1" dirty="0" smtClean="0">
                <a:solidFill>
                  <a:srgbClr val="0070C0"/>
                </a:solidFill>
              </a:rPr>
              <a:t> la population </a:t>
            </a:r>
            <a:r>
              <a:rPr lang="en-US" sz="3600" b="1" dirty="0" err="1">
                <a:solidFill>
                  <a:srgbClr val="0070C0"/>
                </a:solidFill>
              </a:rPr>
              <a:t>meurt</a:t>
            </a:r>
            <a:r>
              <a:rPr lang="en-US" sz="3600" b="1" dirty="0">
                <a:solidFill>
                  <a:srgbClr val="0070C0"/>
                </a:solidFill>
              </a:rPr>
              <a:t>, </a:t>
            </a:r>
            <a:r>
              <a:rPr lang="en-US" sz="3600" b="1" dirty="0" err="1">
                <a:solidFill>
                  <a:srgbClr val="0070C0"/>
                </a:solidFill>
              </a:rPr>
              <a:t>quand</a:t>
            </a:r>
            <a:r>
              <a:rPr lang="en-US" sz="3600" b="1" dirty="0">
                <a:solidFill>
                  <a:srgbClr val="0070C0"/>
                </a:solidFill>
              </a:rPr>
              <a:t> et </a:t>
            </a:r>
            <a:r>
              <a:rPr lang="en-US" sz="3600" b="1" dirty="0" err="1" smtClean="0">
                <a:solidFill>
                  <a:srgbClr val="0070C0"/>
                </a:solidFill>
              </a:rPr>
              <a:t>pourquoi</a:t>
            </a:r>
            <a:r>
              <a:rPr lang="en-US" sz="3600" b="1" dirty="0" smtClean="0">
                <a:solidFill>
                  <a:srgbClr val="0070C0"/>
                </a:solidFill>
              </a:rPr>
              <a:t>, les </a:t>
            </a:r>
            <a:r>
              <a:rPr lang="fr-FR" sz="3600" b="1" dirty="0">
                <a:solidFill>
                  <a:srgbClr val="0070C0"/>
                </a:solidFill>
              </a:rPr>
              <a:t>é</a:t>
            </a:r>
            <a:r>
              <a:rPr lang="en-US" sz="3600" b="1" dirty="0" smtClean="0">
                <a:solidFill>
                  <a:srgbClr val="0070C0"/>
                </a:solidFill>
              </a:rPr>
              <a:t>tats </a:t>
            </a:r>
            <a:r>
              <a:rPr lang="en-US" sz="3600" b="1" dirty="0" err="1" smtClean="0">
                <a:solidFill>
                  <a:srgbClr val="0070C0"/>
                </a:solidFill>
              </a:rPr>
              <a:t>sont</a:t>
            </a:r>
            <a:r>
              <a:rPr lang="en-US" sz="3600" b="1" dirty="0" smtClean="0">
                <a:solidFill>
                  <a:srgbClr val="0070C0"/>
                </a:solidFill>
              </a:rPr>
              <a:t> equip</a:t>
            </a:r>
            <a:r>
              <a:rPr lang="fr-FR" sz="3600" b="1" dirty="0">
                <a:solidFill>
                  <a:srgbClr val="0070C0"/>
                </a:solidFill>
              </a:rPr>
              <a:t>é</a:t>
            </a:r>
            <a:r>
              <a:rPr lang="en-US" sz="3600" b="1" dirty="0" smtClean="0">
                <a:solidFill>
                  <a:srgbClr val="0070C0"/>
                </a:solidFill>
              </a:rPr>
              <a:t>s a </a:t>
            </a:r>
            <a:r>
              <a:rPr lang="en-US" sz="3600" b="1" dirty="0" err="1" smtClean="0">
                <a:solidFill>
                  <a:srgbClr val="0070C0"/>
                </a:solidFill>
              </a:rPr>
              <a:t>planifier</a:t>
            </a:r>
            <a:r>
              <a:rPr lang="en-US" sz="3600" b="1" dirty="0" smtClean="0">
                <a:solidFill>
                  <a:srgbClr val="0070C0"/>
                </a:solidFill>
              </a:rPr>
              <a:t> les services de base et </a:t>
            </a:r>
            <a:r>
              <a:rPr lang="en-US" sz="3600" b="1" dirty="0" err="1" smtClean="0">
                <a:solidFill>
                  <a:srgbClr val="0070C0"/>
                </a:solidFill>
              </a:rPr>
              <a:t>amelior</a:t>
            </a:r>
            <a:r>
              <a:rPr lang="fr-FR" sz="3600" b="1" dirty="0" smtClean="0">
                <a:solidFill>
                  <a:srgbClr val="0070C0"/>
                </a:solidFill>
              </a:rPr>
              <a:t>é</a:t>
            </a:r>
            <a:r>
              <a:rPr lang="en-US" sz="3600" b="1" dirty="0" smtClean="0">
                <a:solidFill>
                  <a:srgbClr val="0070C0"/>
                </a:solidFill>
              </a:rPr>
              <a:t>r </a:t>
            </a:r>
            <a:r>
              <a:rPr lang="en-US" sz="3600" b="1" dirty="0">
                <a:solidFill>
                  <a:srgbClr val="0070C0"/>
                </a:solidFill>
              </a:rPr>
              <a:t>la santé </a:t>
            </a:r>
            <a:r>
              <a:rPr lang="en-US" sz="3600" b="1" dirty="0" err="1" smtClean="0">
                <a:solidFill>
                  <a:srgbClr val="0070C0"/>
                </a:solidFill>
              </a:rPr>
              <a:t>publique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>
                <a:solidFill>
                  <a:srgbClr val="0070C0"/>
                </a:solidFill>
              </a:rPr>
              <a:t>et la </a:t>
            </a:r>
            <a:r>
              <a:rPr lang="en-US" sz="3600" b="1" dirty="0" err="1" smtClean="0">
                <a:solidFill>
                  <a:srgbClr val="0070C0"/>
                </a:solidFill>
              </a:rPr>
              <a:t>gouvernance</a:t>
            </a:r>
            <a:r>
              <a:rPr lang="en-US" sz="3600" b="1" dirty="0" smtClean="0">
                <a:solidFill>
                  <a:srgbClr val="0070C0"/>
                </a:solidFill>
              </a:rPr>
              <a:t>.</a:t>
            </a:r>
            <a:endParaRPr lang="en-US" sz="3600" b="1" dirty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endParaRPr lang="en-US" sz="800" b="1" dirty="0">
              <a:solidFill>
                <a:srgbClr val="0070C0"/>
              </a:solidFill>
            </a:endParaRPr>
          </a:p>
          <a:p>
            <a:pPr algn="ctr"/>
            <a:r>
              <a:rPr lang="en-US" sz="3600" b="1" dirty="0" err="1" smtClean="0">
                <a:solidFill>
                  <a:srgbClr val="0070C0"/>
                </a:solidFill>
              </a:rPr>
              <a:t>L'état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smtClean="0">
                <a:solidFill>
                  <a:srgbClr val="0070C0"/>
                </a:solidFill>
              </a:rPr>
              <a:t>civil </a:t>
            </a:r>
            <a:r>
              <a:rPr lang="en-US" sz="3600" b="1" dirty="0" err="1" smtClean="0">
                <a:solidFill>
                  <a:srgbClr val="0070C0"/>
                </a:solidFill>
              </a:rPr>
              <a:t>est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u="sng" dirty="0" smtClean="0">
                <a:solidFill>
                  <a:srgbClr val="0070C0"/>
                </a:solidFill>
              </a:rPr>
              <a:t>le </a:t>
            </a:r>
            <a:r>
              <a:rPr lang="en-US" sz="3600" b="1" u="sng" dirty="0" err="1" smtClean="0">
                <a:solidFill>
                  <a:srgbClr val="0070C0"/>
                </a:solidFill>
              </a:rPr>
              <a:t>seul</a:t>
            </a:r>
            <a:r>
              <a:rPr lang="en-US" sz="3600" b="1" u="sng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systeme</a:t>
            </a:r>
            <a:r>
              <a:rPr lang="en-US" sz="3600" b="1" dirty="0" smtClean="0">
                <a:solidFill>
                  <a:srgbClr val="0070C0"/>
                </a:solidFill>
              </a:rPr>
              <a:t> a </a:t>
            </a:r>
            <a:r>
              <a:rPr lang="en-US" sz="3600" b="1" dirty="0" err="1" smtClean="0">
                <a:solidFill>
                  <a:srgbClr val="0070C0"/>
                </a:solidFill>
              </a:rPr>
              <a:t>gén</a:t>
            </a:r>
            <a:r>
              <a:rPr lang="en-US" sz="3600" b="1" dirty="0" err="1">
                <a:solidFill>
                  <a:srgbClr val="0070C0"/>
                </a:solidFill>
              </a:rPr>
              <a:t>é</a:t>
            </a:r>
            <a:r>
              <a:rPr lang="en-US" sz="3600" b="1" dirty="0" err="1" smtClean="0">
                <a:solidFill>
                  <a:srgbClr val="0070C0"/>
                </a:solidFill>
              </a:rPr>
              <a:t>rer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cette</a:t>
            </a:r>
            <a:r>
              <a:rPr lang="en-US" sz="3600" b="1" dirty="0" smtClean="0">
                <a:solidFill>
                  <a:srgbClr val="0070C0"/>
                </a:solidFill>
              </a:rPr>
              <a:t> information. </a:t>
            </a:r>
            <a:endParaRPr lang="en-US" sz="3600" b="1" dirty="0" smtClean="0">
              <a:solidFill>
                <a:srgbClr val="0070C0"/>
              </a:solidFill>
            </a:endParaRPr>
          </a:p>
          <a:p>
            <a:pPr algn="ctr"/>
            <a:endParaRPr lang="en-US" sz="3600" b="1" dirty="0" smtClean="0">
              <a:solidFill>
                <a:srgbClr val="0070C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Tout commence par </a:t>
            </a:r>
            <a:r>
              <a:rPr lang="en-US" sz="3600" b="1" dirty="0" err="1">
                <a:solidFill>
                  <a:srgbClr val="0070C0"/>
                </a:solidFill>
              </a:rPr>
              <a:t>l</a:t>
            </a:r>
            <a:r>
              <a:rPr lang="en-US" sz="3600" b="1" dirty="0" err="1" smtClean="0">
                <a:solidFill>
                  <a:srgbClr val="0070C0"/>
                </a:solidFill>
              </a:rPr>
              <a:t>’enregistrement</a:t>
            </a:r>
            <a:r>
              <a:rPr lang="en-US" sz="3600" b="1" dirty="0" smtClean="0">
                <a:solidFill>
                  <a:srgbClr val="0070C0"/>
                </a:solidFill>
              </a:rPr>
              <a:t> de naissance </a:t>
            </a:r>
            <a:r>
              <a:rPr lang="en-US" sz="3600" b="1" dirty="0" err="1" smtClean="0">
                <a:solidFill>
                  <a:srgbClr val="0070C0"/>
                </a:solidFill>
              </a:rPr>
              <a:t>aussi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bien</a:t>
            </a:r>
            <a:r>
              <a:rPr lang="en-US" sz="3600" b="1" dirty="0" smtClean="0">
                <a:solidFill>
                  <a:srgbClr val="0070C0"/>
                </a:solidFill>
              </a:rPr>
              <a:t> pour </a:t>
            </a:r>
            <a:r>
              <a:rPr lang="en-US" sz="3600" b="1" dirty="0" err="1" smtClean="0">
                <a:solidFill>
                  <a:srgbClr val="0070C0"/>
                </a:solidFill>
              </a:rPr>
              <a:t>l’etat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que</a:t>
            </a:r>
            <a:r>
              <a:rPr lang="en-US" sz="3600" b="1" dirty="0" smtClean="0">
                <a:solidFill>
                  <a:srgbClr val="0070C0"/>
                </a:solidFill>
              </a:rPr>
              <a:t> pour </a:t>
            </a:r>
            <a:r>
              <a:rPr lang="en-US" sz="3600" b="1" dirty="0" err="1" smtClean="0">
                <a:solidFill>
                  <a:srgbClr val="0070C0"/>
                </a:solidFill>
              </a:rPr>
              <a:t>l’individu</a:t>
            </a:r>
            <a:r>
              <a:rPr lang="en-US" sz="3600" b="1" dirty="0" smtClean="0">
                <a:solidFill>
                  <a:srgbClr val="0070C0"/>
                </a:solidFill>
              </a:rPr>
              <a:t> enfant/</a:t>
            </a:r>
            <a:r>
              <a:rPr lang="en-US" sz="3600" b="1" dirty="0" err="1" smtClean="0">
                <a:solidFill>
                  <a:srgbClr val="0070C0"/>
                </a:solidFill>
              </a:rPr>
              <a:t>citoyen</a:t>
            </a:r>
            <a:r>
              <a:rPr lang="en-US" sz="3600" b="1" dirty="0" smtClean="0">
                <a:solidFill>
                  <a:srgbClr val="0070C0"/>
                </a:solidFill>
              </a:rPr>
              <a:t>. </a:t>
            </a:r>
            <a:endParaRPr lang="en-US" sz="3600" b="1" dirty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81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2408</TotalTime>
  <Words>361</Words>
  <Application>Microsoft Office PowerPoint</Application>
  <PresentationFormat>Widescreen</PresentationFormat>
  <Paragraphs>89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ＭＳ Ｐゴシック</vt:lpstr>
      <vt:lpstr>Arial</vt:lpstr>
      <vt:lpstr>Calibri</vt:lpstr>
      <vt:lpstr>Calibri Light</vt:lpstr>
      <vt:lpstr>Times New Roman</vt:lpstr>
      <vt:lpstr>Office Theme</vt:lpstr>
      <vt:lpstr>Les droits de l’enfant dans le contexte de l’enregistrement des faits d'état civil</vt:lpstr>
      <vt:lpstr>Cadre international et continental</vt:lpstr>
      <vt:lpstr>PowerPoint Presentation</vt:lpstr>
      <vt:lpstr>PowerPoint Presentation</vt:lpstr>
      <vt:lpstr>PowerPoint Presentation</vt:lpstr>
      <vt:lpstr>PowerPoint Presentation</vt:lpstr>
    </vt:vector>
  </TitlesOfParts>
  <Company>UNICEF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Cornelius Williams</dc:creator>
  <cp:lastModifiedBy>Mirkka Tuulia Mattila</cp:lastModifiedBy>
  <cp:revision>105</cp:revision>
  <dcterms:created xsi:type="dcterms:W3CDTF">2014-04-06T18:03:06Z</dcterms:created>
  <dcterms:modified xsi:type="dcterms:W3CDTF">2015-02-10T10:22:30Z</dcterms:modified>
</cp:coreProperties>
</file>