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9" r:id="rId3"/>
  </p:sldMasterIdLst>
  <p:notesMasterIdLst>
    <p:notesMasterId r:id="rId24"/>
  </p:notesMasterIdLst>
  <p:sldIdLst>
    <p:sldId id="259" r:id="rId4"/>
    <p:sldId id="296" r:id="rId5"/>
    <p:sldId id="284" r:id="rId6"/>
    <p:sldId id="257" r:id="rId7"/>
    <p:sldId id="277" r:id="rId8"/>
    <p:sldId id="280" r:id="rId9"/>
    <p:sldId id="290" r:id="rId10"/>
    <p:sldId id="285" r:id="rId11"/>
    <p:sldId id="295" r:id="rId12"/>
    <p:sldId id="288" r:id="rId13"/>
    <p:sldId id="261" r:id="rId14"/>
    <p:sldId id="260" r:id="rId15"/>
    <p:sldId id="264" r:id="rId16"/>
    <p:sldId id="265" r:id="rId17"/>
    <p:sldId id="267" r:id="rId18"/>
    <p:sldId id="289" r:id="rId19"/>
    <p:sldId id="292" r:id="rId20"/>
    <p:sldId id="293" r:id="rId21"/>
    <p:sldId id="294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C555CF-F9D2-4FA7-A7D8-F528E20F470B}" type="doc">
      <dgm:prSet loTypeId="urn:microsoft.com/office/officeart/2005/8/layout/StepDownProcess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C06E732F-87B3-4B13-B340-25263A7D348A}">
      <dgm:prSet phldrT="[Text]" custT="1"/>
      <dgm:spPr>
        <a:xfrm>
          <a:off x="37388" y="0"/>
          <a:ext cx="1758245" cy="1043093"/>
        </a:xfrm>
      </dgm:spPr>
      <dgm:t>
        <a:bodyPr/>
        <a:lstStyle/>
        <a:p>
          <a:r>
            <a:rPr lang="en-AU" sz="20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Issue identification</a:t>
          </a:r>
          <a:endParaRPr lang="en-AU" sz="20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D235A59D-40A8-48E0-851C-990063682242}" type="parTrans" cxnId="{59EEEB38-DA04-43E6-8842-092F8A2F0259}">
      <dgm:prSet/>
      <dgm:spPr/>
      <dgm:t>
        <a:bodyPr/>
        <a:lstStyle/>
        <a:p>
          <a:endParaRPr lang="en-AU"/>
        </a:p>
      </dgm:t>
    </dgm:pt>
    <dgm:pt modelId="{9820FBEF-D628-4751-9023-83F5CAD78CC1}" type="sibTrans" cxnId="{59EEEB38-DA04-43E6-8842-092F8A2F0259}">
      <dgm:prSet/>
      <dgm:spPr/>
      <dgm:t>
        <a:bodyPr/>
        <a:lstStyle/>
        <a:p>
          <a:endParaRPr lang="en-AU"/>
        </a:p>
      </dgm:t>
    </dgm:pt>
    <dgm:pt modelId="{B1D96752-903A-4173-9729-9520BE3E534E}">
      <dgm:prSet phldrT="[Text]" custT="1"/>
      <dgm:spPr>
        <a:xfrm>
          <a:off x="2004857" y="59890"/>
          <a:ext cx="3480475" cy="843074"/>
        </a:xfrm>
      </dgm:spPr>
      <dgm:t>
        <a:bodyPr/>
        <a:lstStyle/>
        <a:p>
          <a:r>
            <a:rPr lang="en-AU" sz="1400" dirty="0" smtClean="0">
              <a:latin typeface="Calibri"/>
              <a:ea typeface="+mn-ea"/>
              <a:cs typeface="+mn-cs"/>
            </a:rPr>
            <a:t>Population health issues: eg population growth, ageing, leading causes of death, avoidable deaths, MNCH deaths, communicable / non communicable…  </a:t>
          </a:r>
          <a:endParaRPr lang="en-AU" sz="1400" dirty="0">
            <a:latin typeface="Calibri"/>
            <a:ea typeface="+mn-ea"/>
            <a:cs typeface="+mn-cs"/>
          </a:endParaRPr>
        </a:p>
      </dgm:t>
    </dgm:pt>
    <dgm:pt modelId="{98D1B08D-7394-46F3-B507-637CB713E315}" type="parTrans" cxnId="{B6856FA2-7430-46BA-A037-A8A122391A5F}">
      <dgm:prSet/>
      <dgm:spPr/>
      <dgm:t>
        <a:bodyPr/>
        <a:lstStyle/>
        <a:p>
          <a:endParaRPr lang="en-AU"/>
        </a:p>
      </dgm:t>
    </dgm:pt>
    <dgm:pt modelId="{50582032-2091-4004-83EF-0F4A5A9CDABA}" type="sibTrans" cxnId="{B6856FA2-7430-46BA-A037-A8A122391A5F}">
      <dgm:prSet/>
      <dgm:spPr/>
      <dgm:t>
        <a:bodyPr/>
        <a:lstStyle/>
        <a:p>
          <a:endParaRPr lang="en-AU"/>
        </a:p>
      </dgm:t>
    </dgm:pt>
    <dgm:pt modelId="{6E215E0A-8DA1-4B5C-8EA4-A08155D77ADE}">
      <dgm:prSet phldrT="[Text]" custT="1"/>
      <dgm:spPr>
        <a:xfrm>
          <a:off x="1871692" y="1129719"/>
          <a:ext cx="1646778" cy="1043093"/>
        </a:xfrm>
      </dgm:spPr>
      <dgm:t>
        <a:bodyPr/>
        <a:lstStyle/>
        <a:p>
          <a:r>
            <a:rPr lang="en-AU" sz="20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Set Strategic Agenda</a:t>
          </a:r>
          <a:endParaRPr lang="en-AU" sz="20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885D41DF-CD89-4EA1-B7B2-CCCC9AFADC29}" type="parTrans" cxnId="{FE373C59-6993-4FF4-AF34-591E988B6399}">
      <dgm:prSet/>
      <dgm:spPr/>
      <dgm:t>
        <a:bodyPr/>
        <a:lstStyle/>
        <a:p>
          <a:endParaRPr lang="en-AU"/>
        </a:p>
      </dgm:t>
    </dgm:pt>
    <dgm:pt modelId="{651CCDE5-3992-45D2-8E8E-D2B3DC34E235}" type="sibTrans" cxnId="{FE373C59-6993-4FF4-AF34-591E988B6399}">
      <dgm:prSet/>
      <dgm:spPr/>
      <dgm:t>
        <a:bodyPr/>
        <a:lstStyle/>
        <a:p>
          <a:endParaRPr lang="en-AU"/>
        </a:p>
      </dgm:t>
    </dgm:pt>
    <dgm:pt modelId="{24F3E7E2-408C-4634-B5CC-3F77CA740759}">
      <dgm:prSet phldrT="[Text]" custT="1"/>
      <dgm:spPr>
        <a:xfrm>
          <a:off x="3502168" y="1257729"/>
          <a:ext cx="3639018" cy="843074"/>
        </a:xfrm>
      </dgm:spPr>
      <dgm:t>
        <a:bodyPr/>
        <a:lstStyle/>
        <a:p>
          <a:r>
            <a:rPr lang="en-AU" sz="1400" dirty="0" smtClean="0">
              <a:latin typeface="Calibri"/>
              <a:ea typeface="+mn-ea"/>
              <a:cs typeface="+mn-cs"/>
            </a:rPr>
            <a:t>CRVS data supports the initiation or alteration of existing policy program… eg prevention programs, new forms of service delivery.  CRVS data critically underpins planning – especially with population and health specific information. </a:t>
          </a:r>
          <a:endParaRPr lang="en-AU" sz="1400" dirty="0">
            <a:latin typeface="Calibri"/>
            <a:ea typeface="+mn-ea"/>
            <a:cs typeface="+mn-cs"/>
          </a:endParaRPr>
        </a:p>
      </dgm:t>
    </dgm:pt>
    <dgm:pt modelId="{03B37648-C82B-4115-B0A5-2AFC71A79CEC}" type="parTrans" cxnId="{4741C46C-4B1F-465F-B4DA-633D41E7D8FB}">
      <dgm:prSet/>
      <dgm:spPr/>
      <dgm:t>
        <a:bodyPr/>
        <a:lstStyle/>
        <a:p>
          <a:endParaRPr lang="en-AU"/>
        </a:p>
      </dgm:t>
    </dgm:pt>
    <dgm:pt modelId="{889FEDB5-0405-4553-AA3C-2EB09B2C4D38}" type="sibTrans" cxnId="{4741C46C-4B1F-465F-B4DA-633D41E7D8FB}">
      <dgm:prSet/>
      <dgm:spPr/>
      <dgm:t>
        <a:bodyPr/>
        <a:lstStyle/>
        <a:p>
          <a:endParaRPr lang="en-AU"/>
        </a:p>
      </dgm:t>
    </dgm:pt>
    <dgm:pt modelId="{7898B4AB-3D9B-4402-B5AE-C22358504487}">
      <dgm:prSet phldrT="[Text]" custT="1"/>
      <dgm:spPr>
        <a:xfrm>
          <a:off x="3665209" y="2377040"/>
          <a:ext cx="1728322" cy="1043093"/>
        </a:xfrm>
      </dgm:spPr>
      <dgm:t>
        <a:bodyPr/>
        <a:lstStyle/>
        <a:p>
          <a:r>
            <a:rPr lang="en-AU" sz="20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Formulate Policy and Programmes</a:t>
          </a:r>
          <a:endParaRPr lang="en-AU" sz="20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62219160-7372-40F8-8313-4C675744CF93}" type="parTrans" cxnId="{8DAC8FAD-0491-4BB5-8FD4-B7FA0C42EA3A}">
      <dgm:prSet/>
      <dgm:spPr/>
      <dgm:t>
        <a:bodyPr/>
        <a:lstStyle/>
        <a:p>
          <a:endParaRPr lang="en-AU"/>
        </a:p>
      </dgm:t>
    </dgm:pt>
    <dgm:pt modelId="{38192EB3-93DB-4EE5-8B2F-2D41C1510C24}" type="sibTrans" cxnId="{8DAC8FAD-0491-4BB5-8FD4-B7FA0C42EA3A}">
      <dgm:prSet/>
      <dgm:spPr/>
      <dgm:t>
        <a:bodyPr/>
        <a:lstStyle/>
        <a:p>
          <a:endParaRPr lang="en-AU"/>
        </a:p>
      </dgm:t>
    </dgm:pt>
    <dgm:pt modelId="{B16720E0-BBDF-4A49-A851-66CDD13D7700}">
      <dgm:prSet phldrT="[Text]" custT="1"/>
      <dgm:spPr>
        <a:xfrm>
          <a:off x="5437651" y="2455578"/>
          <a:ext cx="2416434" cy="843074"/>
        </a:xfrm>
      </dgm:spPr>
      <dgm:t>
        <a:bodyPr/>
        <a:lstStyle/>
        <a:p>
          <a:r>
            <a:rPr lang="en-AU" sz="1400" dirty="0" smtClean="0">
              <a:latin typeface="Calibri"/>
              <a:ea typeface="+mn-ea"/>
              <a:cs typeface="+mn-cs"/>
            </a:rPr>
            <a:t>CRVS data can be used to support the identification of policy or delivery options and the most appropriate policy response</a:t>
          </a:r>
          <a:endParaRPr lang="en-AU" sz="1400" dirty="0">
            <a:latin typeface="Calibri"/>
            <a:ea typeface="+mn-ea"/>
            <a:cs typeface="+mn-cs"/>
          </a:endParaRPr>
        </a:p>
      </dgm:t>
    </dgm:pt>
    <dgm:pt modelId="{2EEB1591-254C-497D-B0A6-DB4028376EA6}" type="parTrans" cxnId="{60946933-374D-4383-B064-CF7316238E7C}">
      <dgm:prSet/>
      <dgm:spPr/>
      <dgm:t>
        <a:bodyPr/>
        <a:lstStyle/>
        <a:p>
          <a:endParaRPr lang="en-AU"/>
        </a:p>
      </dgm:t>
    </dgm:pt>
    <dgm:pt modelId="{47BAA5C7-76C7-4631-8807-4EAF9E13BECD}" type="sibTrans" cxnId="{60946933-374D-4383-B064-CF7316238E7C}">
      <dgm:prSet/>
      <dgm:spPr/>
      <dgm:t>
        <a:bodyPr/>
        <a:lstStyle/>
        <a:p>
          <a:endParaRPr lang="en-AU"/>
        </a:p>
      </dgm:t>
    </dgm:pt>
    <dgm:pt modelId="{14C172C5-45AE-4786-879E-78C359F0D506}">
      <dgm:prSet/>
      <dgm:spPr>
        <a:xfrm>
          <a:off x="5540285" y="3477618"/>
          <a:ext cx="1663096" cy="1043093"/>
        </a:xfrm>
      </dgm:spPr>
      <dgm:t>
        <a:bodyPr/>
        <a:lstStyle/>
        <a:p>
          <a:r>
            <a:rPr lang="en-AU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Monitor and evaluate</a:t>
          </a:r>
          <a:endParaRPr lang="en-AU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C5CDF355-F398-4DB7-94B6-DD373EA355DD}" type="parTrans" cxnId="{FCC01932-5883-4221-B17F-FBEE51629041}">
      <dgm:prSet/>
      <dgm:spPr/>
      <dgm:t>
        <a:bodyPr/>
        <a:lstStyle/>
        <a:p>
          <a:endParaRPr lang="en-AU"/>
        </a:p>
      </dgm:t>
    </dgm:pt>
    <dgm:pt modelId="{368C0283-CA4F-4ACF-BCEA-201B286BCB47}" type="sibTrans" cxnId="{FCC01932-5883-4221-B17F-FBEE51629041}">
      <dgm:prSet/>
      <dgm:spPr/>
      <dgm:t>
        <a:bodyPr/>
        <a:lstStyle/>
        <a:p>
          <a:endParaRPr lang="en-AU"/>
        </a:p>
      </dgm:t>
    </dgm:pt>
    <dgm:pt modelId="{25FB3D99-2A8E-46F2-9F89-FBD9C171BEE3}">
      <dgm:prSet custT="1"/>
      <dgm:spPr>
        <a:xfrm>
          <a:off x="5540285" y="3477618"/>
          <a:ext cx="1663096" cy="1043093"/>
        </a:xfrm>
      </dgm:spPr>
      <dgm:t>
        <a:bodyPr/>
        <a:lstStyle/>
        <a:p>
          <a:r>
            <a:rPr lang="en-AU" sz="14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Create baseline using national mortality data and measure progress. </a:t>
          </a:r>
          <a:endParaRPr lang="en-AU" sz="14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1626839A-642A-42BD-BBBA-DF0DFE79C2B0}" type="parTrans" cxnId="{2CDFA18C-C769-4059-AE32-A0B3571AF6CF}">
      <dgm:prSet/>
      <dgm:spPr/>
      <dgm:t>
        <a:bodyPr/>
        <a:lstStyle/>
        <a:p>
          <a:endParaRPr lang="en-GB"/>
        </a:p>
      </dgm:t>
    </dgm:pt>
    <dgm:pt modelId="{4CA59E29-54CC-43C4-8EDC-DCCE290140D2}" type="sibTrans" cxnId="{2CDFA18C-C769-4059-AE32-A0B3571AF6CF}">
      <dgm:prSet/>
      <dgm:spPr/>
      <dgm:t>
        <a:bodyPr/>
        <a:lstStyle/>
        <a:p>
          <a:endParaRPr lang="en-GB"/>
        </a:p>
      </dgm:t>
    </dgm:pt>
    <dgm:pt modelId="{672DF984-1302-4CB9-9D18-B78DB8DD715D}" type="pres">
      <dgm:prSet presAssocID="{87C555CF-F9D2-4FA7-A7D8-F528E20F470B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AU"/>
        </a:p>
      </dgm:t>
    </dgm:pt>
    <dgm:pt modelId="{BAA7E62C-F3EB-4C05-AF97-599B155E6701}" type="pres">
      <dgm:prSet presAssocID="{C06E732F-87B3-4B13-B340-25263A7D348A}" presName="composite" presStyleCnt="0"/>
      <dgm:spPr/>
      <dgm:t>
        <a:bodyPr/>
        <a:lstStyle/>
        <a:p>
          <a:endParaRPr lang="en-GB"/>
        </a:p>
      </dgm:t>
    </dgm:pt>
    <dgm:pt modelId="{1FD22050-6D3F-4312-A65E-52972C37DBAA}" type="pres">
      <dgm:prSet presAssocID="{C06E732F-87B3-4B13-B340-25263A7D348A}" presName="bentUpArrow1" presStyleLbl="alignImgPlace1" presStyleIdx="0" presStyleCnt="3"/>
      <dgm:spPr>
        <a:xfrm rot="5400000">
          <a:off x="870169" y="1007982"/>
          <a:ext cx="885227" cy="1007800"/>
        </a:xfrm>
        <a:prstGeom prst="bentUpArrow">
          <a:avLst>
            <a:gd name="adj1" fmla="val 32840"/>
            <a:gd name="adj2" fmla="val 25000"/>
            <a:gd name="adj3" fmla="val 35780"/>
          </a:avLst>
        </a:prstGeom>
      </dgm:spPr>
      <dgm:t>
        <a:bodyPr/>
        <a:lstStyle/>
        <a:p>
          <a:endParaRPr lang="en-AU"/>
        </a:p>
      </dgm:t>
    </dgm:pt>
    <dgm:pt modelId="{145C403F-4568-4704-B745-2A9DE3044021}" type="pres">
      <dgm:prSet presAssocID="{C06E732F-87B3-4B13-B340-25263A7D348A}" presName="ParentText" presStyleLbl="node1" presStyleIdx="0" presStyleCnt="4" custScaleX="117987" custLinFactNeighborX="-31152" custLinFactNeighborY="-6799">
        <dgm:presLayoutVars>
          <dgm:chMax val="1"/>
          <dgm:chPref val="1"/>
          <dgm:bulletEnabled val="1"/>
        </dgm:presLayoutVars>
      </dgm:prSet>
      <dgm:spPr>
        <a:prstGeom prst="roundRect">
          <a:avLst>
            <a:gd name="adj" fmla="val 16670"/>
          </a:avLst>
        </a:prstGeom>
      </dgm:spPr>
      <dgm:t>
        <a:bodyPr/>
        <a:lstStyle/>
        <a:p>
          <a:endParaRPr lang="en-AU"/>
        </a:p>
      </dgm:t>
    </dgm:pt>
    <dgm:pt modelId="{33B3087C-DF9B-435C-BC65-3037793DC59F}" type="pres">
      <dgm:prSet presAssocID="{C06E732F-87B3-4B13-B340-25263A7D348A}" presName="ChildText" presStyleLbl="revTx" presStyleIdx="0" presStyleCnt="4" custScaleX="321127" custLinFactX="28803" custLinFactNeighborX="100000" custLinFactNeighborY="-2670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AU"/>
        </a:p>
      </dgm:t>
    </dgm:pt>
    <dgm:pt modelId="{EF2809EB-5538-4F50-BF3F-CD31BDAE1D3F}" type="pres">
      <dgm:prSet presAssocID="{9820FBEF-D628-4751-9023-83F5CAD78CC1}" presName="sibTrans" presStyleCnt="0"/>
      <dgm:spPr/>
      <dgm:t>
        <a:bodyPr/>
        <a:lstStyle/>
        <a:p>
          <a:endParaRPr lang="en-GB"/>
        </a:p>
      </dgm:t>
    </dgm:pt>
    <dgm:pt modelId="{AB3A096D-46E5-4C74-B9EA-5722F93C60D3}" type="pres">
      <dgm:prSet presAssocID="{6E215E0A-8DA1-4B5C-8EA4-A08155D77ADE}" presName="composite" presStyleCnt="0"/>
      <dgm:spPr/>
      <dgm:t>
        <a:bodyPr/>
        <a:lstStyle/>
        <a:p>
          <a:endParaRPr lang="en-GB"/>
        </a:p>
      </dgm:t>
    </dgm:pt>
    <dgm:pt modelId="{6E9AED8A-4189-467E-8A46-B5A7488170B5}" type="pres">
      <dgm:prSet presAssocID="{6E215E0A-8DA1-4B5C-8EA4-A08155D77ADE}" presName="bentUpArrow1" presStyleLbl="alignImgPlace1" presStyleIdx="1" presStyleCnt="3"/>
      <dgm:spPr>
        <a:xfrm rot="5400000">
          <a:off x="2689496" y="2179720"/>
          <a:ext cx="885227" cy="1007800"/>
        </a:xfrm>
        <a:prstGeom prst="bentUpArrow">
          <a:avLst>
            <a:gd name="adj1" fmla="val 32840"/>
            <a:gd name="adj2" fmla="val 25000"/>
            <a:gd name="adj3" fmla="val 35780"/>
          </a:avLst>
        </a:prstGeom>
      </dgm:spPr>
      <dgm:t>
        <a:bodyPr/>
        <a:lstStyle/>
        <a:p>
          <a:endParaRPr lang="en-AU"/>
        </a:p>
      </dgm:t>
    </dgm:pt>
    <dgm:pt modelId="{D2389485-2DA6-4013-8C3F-80ED4682A085}" type="pres">
      <dgm:prSet presAssocID="{6E215E0A-8DA1-4B5C-8EA4-A08155D77ADE}" presName="ParentText" presStyleLbl="node1" presStyleIdx="1" presStyleCnt="4" custScaleX="110507" custLinFactNeighborX="-33887" custLinFactNeighborY="-6587">
        <dgm:presLayoutVars>
          <dgm:chMax val="1"/>
          <dgm:chPref val="1"/>
          <dgm:bulletEnabled val="1"/>
        </dgm:presLayoutVars>
      </dgm:prSet>
      <dgm:spPr>
        <a:prstGeom prst="roundRect">
          <a:avLst>
            <a:gd name="adj" fmla="val 16670"/>
          </a:avLst>
        </a:prstGeom>
      </dgm:spPr>
      <dgm:t>
        <a:bodyPr/>
        <a:lstStyle/>
        <a:p>
          <a:endParaRPr lang="en-AU"/>
        </a:p>
      </dgm:t>
    </dgm:pt>
    <dgm:pt modelId="{54E3527B-DCEE-4C9F-A0A5-B13E242D3673}" type="pres">
      <dgm:prSet presAssocID="{6E215E0A-8DA1-4B5C-8EA4-A08155D77ADE}" presName="ChildText" presStyleLbl="revTx" presStyleIdx="1" presStyleCnt="4" custScaleX="335755" custLinFactNeighborX="77004" custLinFactNeighborY="-4766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AU"/>
        </a:p>
      </dgm:t>
    </dgm:pt>
    <dgm:pt modelId="{1B7A564F-25E3-4891-8472-0FA9D792C131}" type="pres">
      <dgm:prSet presAssocID="{651CCDE5-3992-45D2-8E8E-D2B3DC34E235}" presName="sibTrans" presStyleCnt="0"/>
      <dgm:spPr/>
      <dgm:t>
        <a:bodyPr/>
        <a:lstStyle/>
        <a:p>
          <a:endParaRPr lang="en-GB"/>
        </a:p>
      </dgm:t>
    </dgm:pt>
    <dgm:pt modelId="{50182D94-D70D-4903-A764-AB6367527F47}" type="pres">
      <dgm:prSet presAssocID="{7898B4AB-3D9B-4402-B5AE-C22358504487}" presName="composite" presStyleCnt="0"/>
      <dgm:spPr/>
      <dgm:t>
        <a:bodyPr/>
        <a:lstStyle/>
        <a:p>
          <a:endParaRPr lang="en-GB"/>
        </a:p>
      </dgm:t>
    </dgm:pt>
    <dgm:pt modelId="{96336EF5-EC66-4C32-AA03-E695D8AB4F7E}" type="pres">
      <dgm:prSet presAssocID="{7898B4AB-3D9B-4402-B5AE-C22358504487}" presName="bentUpArrow1" presStyleLbl="alignImgPlace1" presStyleIdx="2" presStyleCnt="3"/>
      <dgm:spPr>
        <a:xfrm rot="5400000">
          <a:off x="4605329" y="3351459"/>
          <a:ext cx="885227" cy="1007800"/>
        </a:xfrm>
        <a:prstGeom prst="bentUpArrow">
          <a:avLst>
            <a:gd name="adj1" fmla="val 32840"/>
            <a:gd name="adj2" fmla="val 25000"/>
            <a:gd name="adj3" fmla="val 35780"/>
          </a:avLst>
        </a:prstGeom>
      </dgm:spPr>
      <dgm:t>
        <a:bodyPr/>
        <a:lstStyle/>
        <a:p>
          <a:endParaRPr lang="en-AU"/>
        </a:p>
      </dgm:t>
    </dgm:pt>
    <dgm:pt modelId="{7CCE402A-7912-4D49-816D-DBDAF8874F85}" type="pres">
      <dgm:prSet presAssocID="{7898B4AB-3D9B-4402-B5AE-C22358504487}" presName="ParentText" presStyleLbl="node1" presStyleIdx="2" presStyleCnt="4" custScaleX="115979" custLinFactNeighborX="-39359" custLinFactNeighborY="659">
        <dgm:presLayoutVars>
          <dgm:chMax val="1"/>
          <dgm:chPref val="1"/>
          <dgm:bulletEnabled val="1"/>
        </dgm:presLayoutVars>
      </dgm:prSet>
      <dgm:spPr>
        <a:prstGeom prst="roundRect">
          <a:avLst>
            <a:gd name="adj" fmla="val 16670"/>
          </a:avLst>
        </a:prstGeom>
      </dgm:spPr>
      <dgm:t>
        <a:bodyPr/>
        <a:lstStyle/>
        <a:p>
          <a:endParaRPr lang="en-AU"/>
        </a:p>
      </dgm:t>
    </dgm:pt>
    <dgm:pt modelId="{55C7C93E-F037-4806-8112-C25BA9AB48FE}" type="pres">
      <dgm:prSet presAssocID="{7898B4AB-3D9B-4402-B5AE-C22358504487}" presName="ChildText" presStyleLbl="revTx" presStyleIdx="2" presStyleCnt="4" custScaleX="222953" custLinFactNeighborX="22416" custLinFactNeighborY="-1669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AU"/>
        </a:p>
      </dgm:t>
    </dgm:pt>
    <dgm:pt modelId="{B442A26C-C160-4CE6-8229-4CD3F8F75183}" type="pres">
      <dgm:prSet presAssocID="{38192EB3-93DB-4EE5-8B2F-2D41C1510C24}" presName="sibTrans" presStyleCnt="0"/>
      <dgm:spPr/>
      <dgm:t>
        <a:bodyPr/>
        <a:lstStyle/>
        <a:p>
          <a:endParaRPr lang="en-GB"/>
        </a:p>
      </dgm:t>
    </dgm:pt>
    <dgm:pt modelId="{F16EABCD-6BB2-400D-95E6-9D2CE32B6539}" type="pres">
      <dgm:prSet presAssocID="{14C172C5-45AE-4786-879E-78C359F0D506}" presName="composite" presStyleCnt="0"/>
      <dgm:spPr/>
      <dgm:t>
        <a:bodyPr/>
        <a:lstStyle/>
        <a:p>
          <a:endParaRPr lang="en-GB"/>
        </a:p>
      </dgm:t>
    </dgm:pt>
    <dgm:pt modelId="{90152961-B53C-4551-8207-A56A5AD26F23}" type="pres">
      <dgm:prSet presAssocID="{14C172C5-45AE-4786-879E-78C359F0D506}" presName="ParentText" presStyleLbl="node1" presStyleIdx="3" presStyleCnt="4" custScaleX="111602" custLinFactNeighborX="-39358" custLinFactNeighborY="-6163">
        <dgm:presLayoutVars>
          <dgm:chMax val="1"/>
          <dgm:chPref val="1"/>
          <dgm:bulletEnabled val="1"/>
        </dgm:presLayoutVars>
      </dgm:prSet>
      <dgm:spPr>
        <a:prstGeom prst="roundRect">
          <a:avLst>
            <a:gd name="adj" fmla="val 16670"/>
          </a:avLst>
        </a:prstGeom>
      </dgm:spPr>
      <dgm:t>
        <a:bodyPr/>
        <a:lstStyle/>
        <a:p>
          <a:endParaRPr lang="en-AU"/>
        </a:p>
      </dgm:t>
    </dgm:pt>
    <dgm:pt modelId="{1C7398B6-5A22-427D-A01D-A6BE85A858BC}" type="pres">
      <dgm:prSet presAssocID="{14C172C5-45AE-4786-879E-78C359F0D506}" presName="FinalChildText" presStyleLbl="revTx" presStyleIdx="3" presStyleCnt="4" custScaleX="16262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6856FA2-7430-46BA-A037-A8A122391A5F}" srcId="{C06E732F-87B3-4B13-B340-25263A7D348A}" destId="{B1D96752-903A-4173-9729-9520BE3E534E}" srcOrd="0" destOrd="0" parTransId="{98D1B08D-7394-46F3-B507-637CB713E315}" sibTransId="{50582032-2091-4004-83EF-0F4A5A9CDABA}"/>
    <dgm:cxn modelId="{FE373C59-6993-4FF4-AF34-591E988B6399}" srcId="{87C555CF-F9D2-4FA7-A7D8-F528E20F470B}" destId="{6E215E0A-8DA1-4B5C-8EA4-A08155D77ADE}" srcOrd="1" destOrd="0" parTransId="{885D41DF-CD89-4EA1-B7B2-CCCC9AFADC29}" sibTransId="{651CCDE5-3992-45D2-8E8E-D2B3DC34E235}"/>
    <dgm:cxn modelId="{8DAC8FAD-0491-4BB5-8FD4-B7FA0C42EA3A}" srcId="{87C555CF-F9D2-4FA7-A7D8-F528E20F470B}" destId="{7898B4AB-3D9B-4402-B5AE-C22358504487}" srcOrd="2" destOrd="0" parTransId="{62219160-7372-40F8-8313-4C675744CF93}" sibTransId="{38192EB3-93DB-4EE5-8B2F-2D41C1510C24}"/>
    <dgm:cxn modelId="{60946933-374D-4383-B064-CF7316238E7C}" srcId="{7898B4AB-3D9B-4402-B5AE-C22358504487}" destId="{B16720E0-BBDF-4A49-A851-66CDD13D7700}" srcOrd="0" destOrd="0" parTransId="{2EEB1591-254C-497D-B0A6-DB4028376EA6}" sibTransId="{47BAA5C7-76C7-4631-8807-4EAF9E13BECD}"/>
    <dgm:cxn modelId="{4741C46C-4B1F-465F-B4DA-633D41E7D8FB}" srcId="{6E215E0A-8DA1-4B5C-8EA4-A08155D77ADE}" destId="{24F3E7E2-408C-4634-B5CC-3F77CA740759}" srcOrd="0" destOrd="0" parTransId="{03B37648-C82B-4115-B0A5-2AFC71A79CEC}" sibTransId="{889FEDB5-0405-4553-AA3C-2EB09B2C4D38}"/>
    <dgm:cxn modelId="{C2D9A320-6D52-4F89-A80A-1B93921E9A48}" type="presOf" srcId="{14C172C5-45AE-4786-879E-78C359F0D506}" destId="{90152961-B53C-4551-8207-A56A5AD26F23}" srcOrd="0" destOrd="0" presId="urn:microsoft.com/office/officeart/2005/8/layout/StepDownProcess"/>
    <dgm:cxn modelId="{2CDFA18C-C769-4059-AE32-A0B3571AF6CF}" srcId="{14C172C5-45AE-4786-879E-78C359F0D506}" destId="{25FB3D99-2A8E-46F2-9F89-FBD9C171BEE3}" srcOrd="0" destOrd="0" parTransId="{1626839A-642A-42BD-BBBA-DF0DFE79C2B0}" sibTransId="{4CA59E29-54CC-43C4-8EDC-DCCE290140D2}"/>
    <dgm:cxn modelId="{873E5D81-EBA7-409E-98C6-09A841C78F35}" type="presOf" srcId="{87C555CF-F9D2-4FA7-A7D8-F528E20F470B}" destId="{672DF984-1302-4CB9-9D18-B78DB8DD715D}" srcOrd="0" destOrd="0" presId="urn:microsoft.com/office/officeart/2005/8/layout/StepDownProcess"/>
    <dgm:cxn modelId="{F5A7FBDF-AF77-464F-8B08-DFA67D18CF1E}" type="presOf" srcId="{24F3E7E2-408C-4634-B5CC-3F77CA740759}" destId="{54E3527B-DCEE-4C9F-A0A5-B13E242D3673}" srcOrd="0" destOrd="0" presId="urn:microsoft.com/office/officeart/2005/8/layout/StepDownProcess"/>
    <dgm:cxn modelId="{3064D98D-F172-498C-9C1F-48C7BA3497C9}" type="presOf" srcId="{B1D96752-903A-4173-9729-9520BE3E534E}" destId="{33B3087C-DF9B-435C-BC65-3037793DC59F}" srcOrd="0" destOrd="0" presId="urn:microsoft.com/office/officeart/2005/8/layout/StepDownProcess"/>
    <dgm:cxn modelId="{3693EF34-2090-432D-A65A-50E3BFEBD237}" type="presOf" srcId="{25FB3D99-2A8E-46F2-9F89-FBD9C171BEE3}" destId="{1C7398B6-5A22-427D-A01D-A6BE85A858BC}" srcOrd="0" destOrd="0" presId="urn:microsoft.com/office/officeart/2005/8/layout/StepDownProcess"/>
    <dgm:cxn modelId="{7F6655D1-F9C1-4003-9342-ED9E0F58C35E}" type="presOf" srcId="{B16720E0-BBDF-4A49-A851-66CDD13D7700}" destId="{55C7C93E-F037-4806-8112-C25BA9AB48FE}" srcOrd="0" destOrd="0" presId="urn:microsoft.com/office/officeart/2005/8/layout/StepDownProcess"/>
    <dgm:cxn modelId="{D71B2DEA-E0AE-4700-9305-9E4D7B6DAD3A}" type="presOf" srcId="{6E215E0A-8DA1-4B5C-8EA4-A08155D77ADE}" destId="{D2389485-2DA6-4013-8C3F-80ED4682A085}" srcOrd="0" destOrd="0" presId="urn:microsoft.com/office/officeart/2005/8/layout/StepDownProcess"/>
    <dgm:cxn modelId="{4267956F-A357-4038-ABAA-B0B187771875}" type="presOf" srcId="{7898B4AB-3D9B-4402-B5AE-C22358504487}" destId="{7CCE402A-7912-4D49-816D-DBDAF8874F85}" srcOrd="0" destOrd="0" presId="urn:microsoft.com/office/officeart/2005/8/layout/StepDownProcess"/>
    <dgm:cxn modelId="{59EEEB38-DA04-43E6-8842-092F8A2F0259}" srcId="{87C555CF-F9D2-4FA7-A7D8-F528E20F470B}" destId="{C06E732F-87B3-4B13-B340-25263A7D348A}" srcOrd="0" destOrd="0" parTransId="{D235A59D-40A8-48E0-851C-990063682242}" sibTransId="{9820FBEF-D628-4751-9023-83F5CAD78CC1}"/>
    <dgm:cxn modelId="{FCC01932-5883-4221-B17F-FBEE51629041}" srcId="{87C555CF-F9D2-4FA7-A7D8-F528E20F470B}" destId="{14C172C5-45AE-4786-879E-78C359F0D506}" srcOrd="3" destOrd="0" parTransId="{C5CDF355-F398-4DB7-94B6-DD373EA355DD}" sibTransId="{368C0283-CA4F-4ACF-BCEA-201B286BCB47}"/>
    <dgm:cxn modelId="{763770D8-CD70-44B7-AB78-AB2C5E406AAC}" type="presOf" srcId="{C06E732F-87B3-4B13-B340-25263A7D348A}" destId="{145C403F-4568-4704-B745-2A9DE3044021}" srcOrd="0" destOrd="0" presId="urn:microsoft.com/office/officeart/2005/8/layout/StepDownProcess"/>
    <dgm:cxn modelId="{F26DCAC8-23DC-40B5-99C5-10A24F41A2AE}" type="presParOf" srcId="{672DF984-1302-4CB9-9D18-B78DB8DD715D}" destId="{BAA7E62C-F3EB-4C05-AF97-599B155E6701}" srcOrd="0" destOrd="0" presId="urn:microsoft.com/office/officeart/2005/8/layout/StepDownProcess"/>
    <dgm:cxn modelId="{44CA55F5-0C5D-43D6-BDAA-CCA318DB8CE9}" type="presParOf" srcId="{BAA7E62C-F3EB-4C05-AF97-599B155E6701}" destId="{1FD22050-6D3F-4312-A65E-52972C37DBAA}" srcOrd="0" destOrd="0" presId="urn:microsoft.com/office/officeart/2005/8/layout/StepDownProcess"/>
    <dgm:cxn modelId="{209AE106-1F54-4A03-8E1F-9472DB01646B}" type="presParOf" srcId="{BAA7E62C-F3EB-4C05-AF97-599B155E6701}" destId="{145C403F-4568-4704-B745-2A9DE3044021}" srcOrd="1" destOrd="0" presId="urn:microsoft.com/office/officeart/2005/8/layout/StepDownProcess"/>
    <dgm:cxn modelId="{A8D5CBF0-4B1C-4268-B2CE-2BB4D56715A9}" type="presParOf" srcId="{BAA7E62C-F3EB-4C05-AF97-599B155E6701}" destId="{33B3087C-DF9B-435C-BC65-3037793DC59F}" srcOrd="2" destOrd="0" presId="urn:microsoft.com/office/officeart/2005/8/layout/StepDownProcess"/>
    <dgm:cxn modelId="{DC62BF72-306A-4B7C-9E2E-A6994F44D8B8}" type="presParOf" srcId="{672DF984-1302-4CB9-9D18-B78DB8DD715D}" destId="{EF2809EB-5538-4F50-BF3F-CD31BDAE1D3F}" srcOrd="1" destOrd="0" presId="urn:microsoft.com/office/officeart/2005/8/layout/StepDownProcess"/>
    <dgm:cxn modelId="{04EB5E90-F548-4F88-BDF7-FB19BB698B0C}" type="presParOf" srcId="{672DF984-1302-4CB9-9D18-B78DB8DD715D}" destId="{AB3A096D-46E5-4C74-B9EA-5722F93C60D3}" srcOrd="2" destOrd="0" presId="urn:microsoft.com/office/officeart/2005/8/layout/StepDownProcess"/>
    <dgm:cxn modelId="{2E888CCC-AAE9-4C3B-850F-9E742DC24D3A}" type="presParOf" srcId="{AB3A096D-46E5-4C74-B9EA-5722F93C60D3}" destId="{6E9AED8A-4189-467E-8A46-B5A7488170B5}" srcOrd="0" destOrd="0" presId="urn:microsoft.com/office/officeart/2005/8/layout/StepDownProcess"/>
    <dgm:cxn modelId="{0DAF9772-38DB-47F9-A635-BE8D471BEDFD}" type="presParOf" srcId="{AB3A096D-46E5-4C74-B9EA-5722F93C60D3}" destId="{D2389485-2DA6-4013-8C3F-80ED4682A085}" srcOrd="1" destOrd="0" presId="urn:microsoft.com/office/officeart/2005/8/layout/StepDownProcess"/>
    <dgm:cxn modelId="{AF459A64-58BA-4E47-AD9E-F2C0FC843655}" type="presParOf" srcId="{AB3A096D-46E5-4C74-B9EA-5722F93C60D3}" destId="{54E3527B-DCEE-4C9F-A0A5-B13E242D3673}" srcOrd="2" destOrd="0" presId="urn:microsoft.com/office/officeart/2005/8/layout/StepDownProcess"/>
    <dgm:cxn modelId="{549E310A-3894-45C0-B357-D1E40C9A9EA5}" type="presParOf" srcId="{672DF984-1302-4CB9-9D18-B78DB8DD715D}" destId="{1B7A564F-25E3-4891-8472-0FA9D792C131}" srcOrd="3" destOrd="0" presId="urn:microsoft.com/office/officeart/2005/8/layout/StepDownProcess"/>
    <dgm:cxn modelId="{5B8A4F4E-AECF-4F12-9579-725DD68C1CF0}" type="presParOf" srcId="{672DF984-1302-4CB9-9D18-B78DB8DD715D}" destId="{50182D94-D70D-4903-A764-AB6367527F47}" srcOrd="4" destOrd="0" presId="urn:microsoft.com/office/officeart/2005/8/layout/StepDownProcess"/>
    <dgm:cxn modelId="{C7046126-CF2F-42C0-9B23-8629C8D5B217}" type="presParOf" srcId="{50182D94-D70D-4903-A764-AB6367527F47}" destId="{96336EF5-EC66-4C32-AA03-E695D8AB4F7E}" srcOrd="0" destOrd="0" presId="urn:microsoft.com/office/officeart/2005/8/layout/StepDownProcess"/>
    <dgm:cxn modelId="{C350CD5C-E5E7-4A66-A730-C056A4B4E676}" type="presParOf" srcId="{50182D94-D70D-4903-A764-AB6367527F47}" destId="{7CCE402A-7912-4D49-816D-DBDAF8874F85}" srcOrd="1" destOrd="0" presId="urn:microsoft.com/office/officeart/2005/8/layout/StepDownProcess"/>
    <dgm:cxn modelId="{EB22D903-F032-4EF2-8F42-137F59DFCE4C}" type="presParOf" srcId="{50182D94-D70D-4903-A764-AB6367527F47}" destId="{55C7C93E-F037-4806-8112-C25BA9AB48FE}" srcOrd="2" destOrd="0" presId="urn:microsoft.com/office/officeart/2005/8/layout/StepDownProcess"/>
    <dgm:cxn modelId="{36D8B96C-61B7-4A58-B8AF-37049A6C267C}" type="presParOf" srcId="{672DF984-1302-4CB9-9D18-B78DB8DD715D}" destId="{B442A26C-C160-4CE6-8229-4CD3F8F75183}" srcOrd="5" destOrd="0" presId="urn:microsoft.com/office/officeart/2005/8/layout/StepDownProcess"/>
    <dgm:cxn modelId="{362FA37E-4C1F-409C-94F5-F910DD456423}" type="presParOf" srcId="{672DF984-1302-4CB9-9D18-B78DB8DD715D}" destId="{F16EABCD-6BB2-400D-95E6-9D2CE32B6539}" srcOrd="6" destOrd="0" presId="urn:microsoft.com/office/officeart/2005/8/layout/StepDownProcess"/>
    <dgm:cxn modelId="{EC4BEFB9-4536-4FC4-A1CE-E6BF2E0004DE}" type="presParOf" srcId="{F16EABCD-6BB2-400D-95E6-9D2CE32B6539}" destId="{90152961-B53C-4551-8207-A56A5AD26F23}" srcOrd="0" destOrd="0" presId="urn:microsoft.com/office/officeart/2005/8/layout/StepDownProcess"/>
    <dgm:cxn modelId="{05C1A698-6F51-417F-89CE-97E6E8334D79}" type="presParOf" srcId="{F16EABCD-6BB2-400D-95E6-9D2CE32B6539}" destId="{1C7398B6-5A22-427D-A01D-A6BE85A858BC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22050-6D3F-4312-A65E-52972C37DBAA}">
      <dsp:nvSpPr>
        <dsp:cNvPr id="0" name=""/>
        <dsp:cNvSpPr/>
      </dsp:nvSpPr>
      <dsp:spPr>
        <a:xfrm rot="5400000">
          <a:off x="382279" y="1116607"/>
          <a:ext cx="909366" cy="103528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45C403F-4568-4704-B745-2A9DE3044021}">
      <dsp:nvSpPr>
        <dsp:cNvPr id="0" name=""/>
        <dsp:cNvSpPr/>
      </dsp:nvSpPr>
      <dsp:spPr>
        <a:xfrm>
          <a:off x="0" y="35702"/>
          <a:ext cx="1806190" cy="10715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Issue identification</a:t>
          </a:r>
          <a:endParaRPr lang="en-AU" sz="20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52318" y="88020"/>
        <a:ext cx="1701554" cy="966901"/>
      </dsp:txXfrm>
    </dsp:sp>
    <dsp:sp modelId="{33B3087C-DF9B-435C-BC65-3037793DC59F}">
      <dsp:nvSpPr>
        <dsp:cNvPr id="0" name=""/>
        <dsp:cNvSpPr/>
      </dsp:nvSpPr>
      <dsp:spPr>
        <a:xfrm>
          <a:off x="1875267" y="187627"/>
          <a:ext cx="3575383" cy="866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400" kern="1200" dirty="0" smtClean="0">
              <a:latin typeface="Calibri"/>
              <a:ea typeface="+mn-ea"/>
              <a:cs typeface="+mn-cs"/>
            </a:rPr>
            <a:t>Population health issues: eg population growth, ageing, leading causes of death, avoidable deaths, MNCH deaths, communicable / non communicable…  </a:t>
          </a:r>
          <a:endParaRPr lang="en-AU" sz="1400" kern="1200" dirty="0">
            <a:latin typeface="Calibri"/>
            <a:ea typeface="+mn-ea"/>
            <a:cs typeface="+mn-cs"/>
          </a:endParaRPr>
        </a:p>
      </dsp:txBody>
      <dsp:txXfrm>
        <a:off x="1875267" y="187627"/>
        <a:ext cx="3575383" cy="866063"/>
      </dsp:txXfrm>
    </dsp:sp>
    <dsp:sp modelId="{6E9AED8A-4189-467E-8A46-B5A7488170B5}">
      <dsp:nvSpPr>
        <dsp:cNvPr id="0" name=""/>
        <dsp:cNvSpPr/>
      </dsp:nvSpPr>
      <dsp:spPr>
        <a:xfrm rot="5400000">
          <a:off x="2251218" y="2320297"/>
          <a:ext cx="909366" cy="103528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2389485-2DA6-4013-8C3F-80ED4682A085}">
      <dsp:nvSpPr>
        <dsp:cNvPr id="0" name=""/>
        <dsp:cNvSpPr/>
      </dsp:nvSpPr>
      <dsp:spPr>
        <a:xfrm>
          <a:off x="1411113" y="1241664"/>
          <a:ext cx="1691683" cy="10715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Set Strategic Agenda</a:t>
          </a:r>
          <a:endParaRPr lang="en-AU" sz="20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463431" y="1293982"/>
        <a:ext cx="1587047" cy="966901"/>
      </dsp:txXfrm>
    </dsp:sp>
    <dsp:sp modelId="{54E3527B-DCEE-4C9F-A0A5-B13E242D3673}">
      <dsp:nvSpPr>
        <dsp:cNvPr id="0" name=""/>
        <dsp:cNvSpPr/>
      </dsp:nvSpPr>
      <dsp:spPr>
        <a:xfrm>
          <a:off x="3086050" y="1373165"/>
          <a:ext cx="3738249" cy="866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400" kern="1200" dirty="0" smtClean="0">
              <a:latin typeface="Calibri"/>
              <a:ea typeface="+mn-ea"/>
              <a:cs typeface="+mn-cs"/>
            </a:rPr>
            <a:t>CRVS data supports the initiation or alteration of existing policy program… eg prevention programs, new forms of service delivery.  CRVS data critically underpins planning – especially with population and health specific information. </a:t>
          </a:r>
          <a:endParaRPr lang="en-AU" sz="1400" kern="1200" dirty="0">
            <a:latin typeface="Calibri"/>
            <a:ea typeface="+mn-ea"/>
            <a:cs typeface="+mn-cs"/>
          </a:endParaRPr>
        </a:p>
      </dsp:txBody>
      <dsp:txXfrm>
        <a:off x="3086050" y="1373165"/>
        <a:ext cx="3738249" cy="866063"/>
      </dsp:txXfrm>
    </dsp:sp>
    <dsp:sp modelId="{96336EF5-EC66-4C32-AA03-E695D8AB4F7E}">
      <dsp:nvSpPr>
        <dsp:cNvPr id="0" name=""/>
        <dsp:cNvSpPr/>
      </dsp:nvSpPr>
      <dsp:spPr>
        <a:xfrm rot="5400000">
          <a:off x="4219293" y="3523987"/>
          <a:ext cx="909366" cy="103528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CCE402A-7912-4D49-816D-DBDAF8874F85}">
      <dsp:nvSpPr>
        <dsp:cNvPr id="0" name=""/>
        <dsp:cNvSpPr/>
      </dsp:nvSpPr>
      <dsp:spPr>
        <a:xfrm>
          <a:off x="3253537" y="2522997"/>
          <a:ext cx="1775451" cy="10715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0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Formulate Policy and Programmes</a:t>
          </a:r>
          <a:endParaRPr lang="en-AU" sz="20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305855" y="2575315"/>
        <a:ext cx="1670815" cy="966901"/>
      </dsp:txXfrm>
    </dsp:sp>
    <dsp:sp modelId="{55C7C93E-F037-4806-8112-C25BA9AB48FE}">
      <dsp:nvSpPr>
        <dsp:cNvPr id="0" name=""/>
        <dsp:cNvSpPr/>
      </dsp:nvSpPr>
      <dsp:spPr>
        <a:xfrm>
          <a:off x="5074311" y="2603677"/>
          <a:ext cx="2482327" cy="866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400" kern="1200" dirty="0" smtClean="0">
              <a:latin typeface="Calibri"/>
              <a:ea typeface="+mn-ea"/>
              <a:cs typeface="+mn-cs"/>
            </a:rPr>
            <a:t>CRVS data can be used to support the identification of policy or delivery options and the most appropriate policy response</a:t>
          </a:r>
          <a:endParaRPr lang="en-AU" sz="1400" kern="1200" dirty="0">
            <a:latin typeface="Calibri"/>
            <a:ea typeface="+mn-ea"/>
            <a:cs typeface="+mn-cs"/>
          </a:endParaRPr>
        </a:p>
      </dsp:txBody>
      <dsp:txXfrm>
        <a:off x="5074311" y="2603677"/>
        <a:ext cx="2482327" cy="866063"/>
      </dsp:txXfrm>
    </dsp:sp>
    <dsp:sp modelId="{90152961-B53C-4551-8207-A56A5AD26F23}">
      <dsp:nvSpPr>
        <dsp:cNvPr id="0" name=""/>
        <dsp:cNvSpPr/>
      </dsp:nvSpPr>
      <dsp:spPr>
        <a:xfrm>
          <a:off x="5179744" y="3653587"/>
          <a:ext cx="1708446" cy="10715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1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Monitor and evaluate</a:t>
          </a:r>
          <a:endParaRPr lang="en-AU" sz="21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5232062" y="3705905"/>
        <a:ext cx="1603810" cy="966901"/>
      </dsp:txXfrm>
    </dsp:sp>
    <dsp:sp modelId="{1C7398B6-5A22-427D-A01D-A6BE85A858BC}">
      <dsp:nvSpPr>
        <dsp:cNvPr id="0" name=""/>
        <dsp:cNvSpPr/>
      </dsp:nvSpPr>
      <dsp:spPr>
        <a:xfrm>
          <a:off x="7053277" y="3821821"/>
          <a:ext cx="1810622" cy="866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4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Create baseline using national mortality data and measure progress. </a:t>
          </a:r>
          <a:endParaRPr lang="en-AU" sz="14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7053277" y="3821821"/>
        <a:ext cx="1810622" cy="866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D18B6-39DF-4B72-92BB-CF698A2C8545}" type="datetimeFigureOut">
              <a:rPr lang="en-AU" smtClean="0"/>
              <a:t>10/02/2015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99F69-A25C-4D09-94FE-ED58354E21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6643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99F69-A25C-4D09-94FE-ED58354E21BC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3937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8012B-8591-4273-931D-786A6B7E92D5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9730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8012B-8591-4273-931D-786A6B7E92D5}" type="slidenum">
              <a:rPr lang="en-AU" smtClean="0">
                <a:solidFill>
                  <a:prstClr val="black"/>
                </a:solidFill>
              </a:rPr>
              <a:pPr/>
              <a:t>18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189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548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190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53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08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994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190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182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838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982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96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850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solidFill>
          <a:srgbClr val="1E7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WHO-EN-white-H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4868863"/>
            <a:ext cx="454818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529" y="1682744"/>
            <a:ext cx="7772943" cy="1918318"/>
          </a:xfrm>
        </p:spPr>
        <p:txBody>
          <a:bodyPr/>
          <a:lstStyle>
            <a:lvl1pPr marL="0" marR="0" indent="0" algn="ctr" defTabSz="9141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655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35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rgbClr val="1E7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WHO-EN-white-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4868863"/>
            <a:ext cx="454818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529" y="1682744"/>
            <a:ext cx="7772943" cy="1918318"/>
          </a:xfrm>
        </p:spPr>
        <p:txBody>
          <a:bodyPr/>
          <a:lstStyle>
            <a:lvl1pPr marL="0" marR="0" indent="0" algn="ctr" defTabSz="9141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870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69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1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1" y="4407378"/>
            <a:ext cx="7772943" cy="1362097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1" y="2907056"/>
            <a:ext cx="7772943" cy="1500322"/>
          </a:xfrm>
        </p:spPr>
        <p:txBody>
          <a:bodyPr anchor="b"/>
          <a:lstStyle>
            <a:lvl1pPr marL="0" indent="0">
              <a:buNone/>
              <a:defRPr sz="1800"/>
            </a:lvl1pPr>
            <a:lvl2pPr marL="400736" indent="0">
              <a:buNone/>
              <a:defRPr sz="1600"/>
            </a:lvl2pPr>
            <a:lvl3pPr marL="801472" indent="0">
              <a:buNone/>
              <a:defRPr sz="1400"/>
            </a:lvl3pPr>
            <a:lvl4pPr marL="1202207" indent="0">
              <a:buNone/>
              <a:defRPr sz="1200"/>
            </a:lvl4pPr>
            <a:lvl5pPr marL="1602943" indent="0">
              <a:buNone/>
              <a:defRPr sz="1200"/>
            </a:lvl5pPr>
            <a:lvl6pPr marL="2003679" indent="0">
              <a:buNone/>
              <a:defRPr sz="1200"/>
            </a:lvl6pPr>
            <a:lvl7pPr marL="2404415" indent="0">
              <a:buNone/>
              <a:defRPr sz="1200"/>
            </a:lvl7pPr>
            <a:lvl8pPr marL="2805151" indent="0">
              <a:buNone/>
              <a:defRPr sz="1200"/>
            </a:lvl8pPr>
            <a:lvl9pPr marL="320588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8534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540" y="1380815"/>
            <a:ext cx="4080591" cy="4611835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3450" y="1380815"/>
            <a:ext cx="4080591" cy="4611835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314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472" y="275012"/>
            <a:ext cx="8229057" cy="114324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472" y="1534879"/>
            <a:ext cx="4039867" cy="63929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0736" indent="0">
              <a:buNone/>
              <a:defRPr sz="1800" b="1"/>
            </a:lvl2pPr>
            <a:lvl3pPr marL="801472" indent="0">
              <a:buNone/>
              <a:defRPr sz="1600" b="1"/>
            </a:lvl3pPr>
            <a:lvl4pPr marL="1202207" indent="0">
              <a:buNone/>
              <a:defRPr sz="1400" b="1"/>
            </a:lvl4pPr>
            <a:lvl5pPr marL="1602943" indent="0">
              <a:buNone/>
              <a:defRPr sz="1400" b="1"/>
            </a:lvl5pPr>
            <a:lvl6pPr marL="2003679" indent="0">
              <a:buNone/>
              <a:defRPr sz="1400" b="1"/>
            </a:lvl6pPr>
            <a:lvl7pPr marL="2404415" indent="0">
              <a:buNone/>
              <a:defRPr sz="1400" b="1"/>
            </a:lvl7pPr>
            <a:lvl8pPr marL="2805151" indent="0">
              <a:buNone/>
              <a:defRPr sz="1400" b="1"/>
            </a:lvl8pPr>
            <a:lvl9pPr marL="3205886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472" y="2174172"/>
            <a:ext cx="4039867" cy="39523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04" y="1534879"/>
            <a:ext cx="4041225" cy="63929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0736" indent="0">
              <a:buNone/>
              <a:defRPr sz="1800" b="1"/>
            </a:lvl2pPr>
            <a:lvl3pPr marL="801472" indent="0">
              <a:buNone/>
              <a:defRPr sz="1600" b="1"/>
            </a:lvl3pPr>
            <a:lvl4pPr marL="1202207" indent="0">
              <a:buNone/>
              <a:defRPr sz="1400" b="1"/>
            </a:lvl4pPr>
            <a:lvl5pPr marL="1602943" indent="0">
              <a:buNone/>
              <a:defRPr sz="1400" b="1"/>
            </a:lvl5pPr>
            <a:lvl6pPr marL="2003679" indent="0">
              <a:buNone/>
              <a:defRPr sz="1400" b="1"/>
            </a:lvl6pPr>
            <a:lvl7pPr marL="2404415" indent="0">
              <a:buNone/>
              <a:defRPr sz="1400" b="1"/>
            </a:lvl7pPr>
            <a:lvl8pPr marL="2805151" indent="0">
              <a:buNone/>
              <a:defRPr sz="1400" b="1"/>
            </a:lvl8pPr>
            <a:lvl9pPr marL="3205886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04" y="2174172"/>
            <a:ext cx="4041225" cy="39523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36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10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7349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 bwMode="auto">
          <a:xfrm>
            <a:off x="3124200" y="1447800"/>
            <a:ext cx="5638800" cy="2667000"/>
          </a:xfrm>
          <a:prstGeom prst="cloudCallout">
            <a:avLst>
              <a:gd name="adj1" fmla="val 38041"/>
              <a:gd name="adj2" fmla="val 74044"/>
            </a:avLst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defTabSz="1042988" rtl="1">
              <a:defRPr/>
            </a:pPr>
            <a:endParaRPr lang="en-US" sz="3900" b="1" dirty="0">
              <a:solidFill>
                <a:srgbClr val="000066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7" name="Picture 17" descr="WHO-EN-white-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62400"/>
            <a:ext cx="45497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295400"/>
            <a:ext cx="3008181" cy="4724400"/>
          </a:xfrm>
          <a:solidFill>
            <a:srgbClr val="000066"/>
          </a:solidFill>
        </p:spPr>
        <p:txBody>
          <a:bodyPr/>
          <a:lstStyle>
            <a:lvl1pPr marL="0" indent="0">
              <a:buNone/>
              <a:defRPr sz="1200"/>
            </a:lvl1pPr>
            <a:lvl2pPr marL="400736" indent="0">
              <a:buNone/>
              <a:defRPr sz="1100"/>
            </a:lvl2pPr>
            <a:lvl3pPr marL="801472" indent="0">
              <a:buNone/>
              <a:defRPr sz="900"/>
            </a:lvl3pPr>
            <a:lvl4pPr marL="1202207" indent="0">
              <a:buNone/>
              <a:defRPr sz="800"/>
            </a:lvl4pPr>
            <a:lvl5pPr marL="1602943" indent="0">
              <a:buNone/>
              <a:defRPr sz="800"/>
            </a:lvl5pPr>
            <a:lvl6pPr marL="2003679" indent="0">
              <a:buNone/>
              <a:defRPr sz="800"/>
            </a:lvl6pPr>
            <a:lvl7pPr marL="2404415" indent="0">
              <a:buNone/>
              <a:defRPr sz="800"/>
            </a:lvl7pPr>
            <a:lvl8pPr marL="2805151" indent="0">
              <a:buNone/>
              <a:defRPr sz="800"/>
            </a:lvl8pPr>
            <a:lvl9pPr marL="3205886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472" y="275012"/>
            <a:ext cx="8229057" cy="114324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59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 descr="WHO-EN-white-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953000"/>
            <a:ext cx="25908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295400"/>
            <a:ext cx="3008181" cy="4724400"/>
          </a:xfrm>
          <a:solidFill>
            <a:srgbClr val="000066"/>
          </a:solidFill>
        </p:spPr>
        <p:txBody>
          <a:bodyPr/>
          <a:lstStyle>
            <a:lvl1pPr marL="0" indent="0">
              <a:buNone/>
              <a:defRPr sz="1200"/>
            </a:lvl1pPr>
            <a:lvl2pPr marL="400736" indent="0">
              <a:buNone/>
              <a:defRPr sz="1100"/>
            </a:lvl2pPr>
            <a:lvl3pPr marL="801472" indent="0">
              <a:buNone/>
              <a:defRPr sz="900"/>
            </a:lvl3pPr>
            <a:lvl4pPr marL="1202207" indent="0">
              <a:buNone/>
              <a:defRPr sz="800"/>
            </a:lvl4pPr>
            <a:lvl5pPr marL="1602943" indent="0">
              <a:buNone/>
              <a:defRPr sz="800"/>
            </a:lvl5pPr>
            <a:lvl6pPr marL="2003679" indent="0">
              <a:buNone/>
              <a:defRPr sz="800"/>
            </a:lvl6pPr>
            <a:lvl7pPr marL="2404415" indent="0">
              <a:buNone/>
              <a:defRPr sz="800"/>
            </a:lvl7pPr>
            <a:lvl8pPr marL="2805151" indent="0">
              <a:buNone/>
              <a:defRPr sz="800"/>
            </a:lvl8pPr>
            <a:lvl9pPr marL="3205886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472" y="275012"/>
            <a:ext cx="8229057" cy="114324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743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875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877" y="4800456"/>
            <a:ext cx="5486943" cy="56730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877" y="613376"/>
            <a:ext cx="5486943" cy="4113648"/>
          </a:xfrm>
        </p:spPr>
        <p:txBody>
          <a:bodyPr/>
          <a:lstStyle>
            <a:lvl1pPr marL="0" indent="0">
              <a:buNone/>
              <a:defRPr sz="2800"/>
            </a:lvl1pPr>
            <a:lvl2pPr marL="400736" indent="0">
              <a:buNone/>
              <a:defRPr sz="2500"/>
            </a:lvl2pPr>
            <a:lvl3pPr marL="801472" indent="0">
              <a:buNone/>
              <a:defRPr sz="2100"/>
            </a:lvl3pPr>
            <a:lvl4pPr marL="1202207" indent="0">
              <a:buNone/>
              <a:defRPr sz="1800"/>
            </a:lvl4pPr>
            <a:lvl5pPr marL="1602943" indent="0">
              <a:buNone/>
              <a:defRPr sz="1800"/>
            </a:lvl5pPr>
            <a:lvl6pPr marL="2003679" indent="0">
              <a:buNone/>
              <a:defRPr sz="1800"/>
            </a:lvl6pPr>
            <a:lvl7pPr marL="2404415" indent="0">
              <a:buNone/>
              <a:defRPr sz="1800"/>
            </a:lvl7pPr>
            <a:lvl8pPr marL="2805151" indent="0">
              <a:buNone/>
              <a:defRPr sz="1800"/>
            </a:lvl8pPr>
            <a:lvl9pPr marL="3205886" indent="0">
              <a:buNone/>
              <a:defRPr sz="18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877" y="5367757"/>
            <a:ext cx="5486943" cy="804876"/>
          </a:xfrm>
        </p:spPr>
        <p:txBody>
          <a:bodyPr/>
          <a:lstStyle>
            <a:lvl1pPr marL="0" indent="0">
              <a:buNone/>
              <a:defRPr sz="1200"/>
            </a:lvl1pPr>
            <a:lvl2pPr marL="400736" indent="0">
              <a:buNone/>
              <a:defRPr sz="1100"/>
            </a:lvl2pPr>
            <a:lvl3pPr marL="801472" indent="0">
              <a:buNone/>
              <a:defRPr sz="900"/>
            </a:lvl3pPr>
            <a:lvl4pPr marL="1202207" indent="0">
              <a:buNone/>
              <a:defRPr sz="800"/>
            </a:lvl4pPr>
            <a:lvl5pPr marL="1602943" indent="0">
              <a:buNone/>
              <a:defRPr sz="800"/>
            </a:lvl5pPr>
            <a:lvl6pPr marL="2003679" indent="0">
              <a:buNone/>
              <a:defRPr sz="800"/>
            </a:lvl6pPr>
            <a:lvl7pPr marL="2404415" indent="0">
              <a:buNone/>
              <a:defRPr sz="800"/>
            </a:lvl7pPr>
            <a:lvl8pPr marL="2805151" indent="0">
              <a:buNone/>
              <a:defRPr sz="800"/>
            </a:lvl8pPr>
            <a:lvl9pPr marL="3205886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96414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33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"/>
            <a:ext cx="2286000" cy="5992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6727682" cy="5992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3336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5818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bg>
      <p:bgPr>
        <a:solidFill>
          <a:srgbClr val="1E7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WHO-EN-white-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4868863"/>
            <a:ext cx="454818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529" y="1682744"/>
            <a:ext cx="7772943" cy="1918318"/>
          </a:xfrm>
        </p:spPr>
        <p:txBody>
          <a:bodyPr/>
          <a:lstStyle>
            <a:lvl1pPr marL="0" marR="0" indent="0" algn="ctr" defTabSz="9141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5" name="Picture 17" descr="WHO-EN-white-H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4868863"/>
            <a:ext cx="454818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62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245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0791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611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83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0068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10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1393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9278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1583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7498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674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.wmf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15290-6619-40E7-AAD4-F5F460FA1087}" type="datetimeFigureOut">
              <a:rPr lang="en-GB" smtClean="0"/>
              <a:t>10/02/2015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F2D54-A61D-43BF-9AA6-50F2DFEDFC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58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/>
        </p:nvSpPr>
        <p:spPr bwMode="auto">
          <a:xfrm>
            <a:off x="1588" y="6015038"/>
            <a:ext cx="9144000" cy="842962"/>
          </a:xfrm>
          <a:prstGeom prst="rect">
            <a:avLst/>
          </a:prstGeom>
          <a:solidFill>
            <a:srgbClr val="1E7F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 anchor="ctr"/>
          <a:lstStyle/>
          <a:p>
            <a:pPr rtl="1"/>
            <a:endParaRPr lang="en-US" sz="3400" b="1" dirty="0">
              <a:solidFill>
                <a:srgbClr val="000066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2382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ICD Training tool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2913" y="1381125"/>
            <a:ext cx="8291512" cy="461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0" y="1246188"/>
            <a:ext cx="9144000" cy="0"/>
          </a:xfrm>
          <a:prstGeom prst="line">
            <a:avLst/>
          </a:prstGeom>
          <a:noFill/>
          <a:ln w="38100">
            <a:solidFill>
              <a:srgbClr val="1E7FB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147" tIns="40074" rIns="80147" bIns="40074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1" name="Rectangle 14"/>
          <p:cNvSpPr>
            <a:spLocks noChangeArrowheads="1"/>
          </p:cNvSpPr>
          <p:nvPr/>
        </p:nvSpPr>
        <p:spPr bwMode="auto">
          <a:xfrm>
            <a:off x="228600" y="6399213"/>
            <a:ext cx="487363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fld id="{936561BF-3E53-EC47-AB59-F33C4DACC61D}" type="slidenum">
              <a:rPr lang="en-US" sz="2400">
                <a:solidFill>
                  <a:srgbClr val="FFFFFF"/>
                </a:solidFill>
              </a:rPr>
              <a:pPr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1032" name="Picture 17" descr="WHO-EN-white-H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115896"/>
            <a:ext cx="2208212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421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+mj-lt"/>
          <a:ea typeface="ＭＳ Ｐゴシック" charset="0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  <a:ea typeface="ＭＳ Ｐゴシック" charset="0"/>
          <a:cs typeface="Arial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  <a:ea typeface="ＭＳ Ｐゴシック" charset="0"/>
          <a:cs typeface="Arial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  <a:ea typeface="ＭＳ Ｐゴシック" charset="0"/>
          <a:cs typeface="Arial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  <a:ea typeface="ＭＳ Ｐゴシック" charset="0"/>
          <a:cs typeface="Arial" charset="0"/>
        </a:defRPr>
      </a:lvl5pPr>
      <a:lvl6pPr marL="400736" algn="ctr" defTabSz="914179" rtl="0" fontAlgn="base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  <a:cs typeface="Arial" charset="0"/>
        </a:defRPr>
      </a:lvl6pPr>
      <a:lvl7pPr marL="801472" algn="ctr" defTabSz="914179" rtl="0" fontAlgn="base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  <a:cs typeface="Arial" charset="0"/>
        </a:defRPr>
      </a:lvl7pPr>
      <a:lvl8pPr marL="1202207" algn="ctr" defTabSz="914179" rtl="0" fontAlgn="base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  <a:cs typeface="Arial" charset="0"/>
        </a:defRPr>
      </a:lvl8pPr>
      <a:lvl9pPr marL="1602943" algn="ctr" defTabSz="914179" rtl="0" fontAlgn="base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  <a:cs typeface="Arial" charset="0"/>
        </a:defRPr>
      </a:lvl9pPr>
    </p:titleStyle>
    <p:bodyStyle>
      <a:lvl1pPr marL="341313" indent="-341313" algn="l" defTabSz="912813" rtl="0" eaLnBrk="0" fontAlgn="base" hangingPunct="0">
        <a:spcBef>
          <a:spcPct val="80000"/>
        </a:spcBef>
        <a:spcAft>
          <a:spcPct val="0"/>
        </a:spcAft>
        <a:buClr>
          <a:srgbClr val="1E7FB8"/>
        </a:buClr>
        <a:buFont typeface="Wingdings" charset="0"/>
        <a:buChar char="l"/>
        <a:defRPr sz="2500">
          <a:solidFill>
            <a:srgbClr val="000066"/>
          </a:solidFill>
          <a:latin typeface="+mn-lt"/>
          <a:ea typeface="ＭＳ Ｐゴシック" charset="0"/>
          <a:cs typeface="+mn-cs"/>
        </a:defRPr>
      </a:lvl1pPr>
      <a:lvl2pPr marL="804863" indent="-280988" algn="l" defTabSz="912813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Font typeface="Arial" charset="0"/>
        <a:buChar char="–"/>
        <a:defRPr sz="2100">
          <a:solidFill>
            <a:srgbClr val="000066"/>
          </a:solidFill>
          <a:latin typeface="+mn-lt"/>
          <a:ea typeface="Arial" pitchFamily="-65" charset="0"/>
          <a:cs typeface="+mn-cs"/>
        </a:defRPr>
      </a:lvl2pPr>
      <a:lvl3pPr marL="1255713" indent="-269875" algn="l" defTabSz="912813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Char char="•"/>
        <a:defRPr sz="2100">
          <a:solidFill>
            <a:srgbClr val="000066"/>
          </a:solidFill>
          <a:latin typeface="Arial Narrow" pitchFamily="34" charset="0"/>
          <a:ea typeface="Arial" pitchFamily="-65" charset="0"/>
          <a:cs typeface="+mn-cs"/>
        </a:defRPr>
      </a:lvl3pPr>
      <a:lvl4pPr marL="1663700" indent="-225425" algn="l" defTabSz="912813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Char char="–"/>
        <a:defRPr sz="2100">
          <a:solidFill>
            <a:srgbClr val="000066"/>
          </a:solidFill>
          <a:latin typeface="Arial Narrow" pitchFamily="34" charset="0"/>
          <a:ea typeface="Arial" pitchFamily="-65" charset="0"/>
          <a:cs typeface="+mn-cs"/>
        </a:defRPr>
      </a:lvl4pPr>
      <a:lvl5pPr marL="1987550" indent="-144463" algn="r" defTabSz="912813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ea typeface="Arial" pitchFamily="-65" charset="0"/>
          <a:cs typeface="+mn-cs"/>
        </a:defRPr>
      </a:lvl5pPr>
      <a:lvl6pPr marL="2389109" indent="-144710" algn="r" defTabSz="914179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6pPr>
      <a:lvl7pPr marL="2789845" indent="-144710" algn="r" defTabSz="914179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7pPr>
      <a:lvl8pPr marL="3190581" indent="-144710" algn="r" defTabSz="914179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8pPr>
      <a:lvl9pPr marL="3591317" indent="-144710" algn="r" defTabSz="914179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3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472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207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943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679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415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151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88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E1E0E-8444-49C8-901C-96B2DD971F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BEB8E-BCD7-4217-B82C-6FE00B3A8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92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7" y="1682744"/>
            <a:ext cx="8062936" cy="1918318"/>
          </a:xfrm>
        </p:spPr>
        <p:txBody>
          <a:bodyPr>
            <a:normAutofit/>
          </a:bodyPr>
          <a:lstStyle/>
          <a:p>
            <a:r>
              <a:rPr lang="en-US" sz="3200" b="0" dirty="0" smtClean="0">
                <a:latin typeface="+mn-lt"/>
              </a:rPr>
              <a:t>A </a:t>
            </a:r>
            <a:r>
              <a:rPr lang="en-US" sz="3200" dirty="0" smtClean="0">
                <a:latin typeface="+mn-lt"/>
              </a:rPr>
              <a:t>Valuable Resource: </a:t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Health Sector as a Beneficiary and Contributor to CRVS Systems</a:t>
            </a:r>
            <a:r>
              <a:rPr lang="en-US" sz="3200" b="0" dirty="0" smtClean="0"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 </a:t>
            </a:r>
            <a:endParaRPr lang="en-US" sz="20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80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7" y="0"/>
            <a:ext cx="1095656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320" y="699577"/>
            <a:ext cx="5277209" cy="5113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9552" y="3939608"/>
            <a:ext cx="2880320" cy="1015663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Legal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Identity</a:t>
            </a:r>
          </a:p>
          <a:p>
            <a:pPr algn="ctr"/>
            <a:r>
              <a:rPr lang="en-U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Individual identity; access to services; citizenship; access to legal institutions such as marriage…</a:t>
            </a:r>
            <a:endParaRPr lang="en-US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61549" y="699577"/>
            <a:ext cx="2922015" cy="1200329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Economic</a:t>
            </a:r>
          </a:p>
          <a:p>
            <a:pPr algn="ctr"/>
            <a:r>
              <a:rPr lang="en-U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Planning data; population and growth; population structure; health and ageing profile….  </a:t>
            </a:r>
            <a:endParaRPr lang="en-US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7584" y="404664"/>
            <a:ext cx="3018496" cy="1384995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Health</a:t>
            </a:r>
          </a:p>
          <a:p>
            <a:pPr algn="ctr"/>
            <a:r>
              <a:rPr lang="en-US" sz="1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health </a:t>
            </a:r>
            <a:r>
              <a:rPr lang="en-U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planning and resourcing; fertility;</a:t>
            </a:r>
            <a:endParaRPr lang="en-US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en-U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Immunization; mortality; Life expectancy; disease burden;  population…. </a:t>
            </a:r>
            <a:endParaRPr lang="en-US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7584" y="2281395"/>
            <a:ext cx="2304256" cy="1200329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Social</a:t>
            </a:r>
          </a:p>
          <a:p>
            <a:pPr algn="ctr"/>
            <a:r>
              <a:rPr lang="en-U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Social planning and resourcing; Education; child protection; rights; ageing….. </a:t>
            </a:r>
            <a:endParaRPr lang="en-US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47509" y="3933056"/>
            <a:ext cx="2636055" cy="1015663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Governance</a:t>
            </a:r>
          </a:p>
          <a:p>
            <a:pPr algn="ctr"/>
            <a:r>
              <a:rPr lang="en-U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Confirmation of identity in population; access to services, election-eligibility….</a:t>
            </a:r>
            <a:endParaRPr lang="en-US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61380" y="2545031"/>
            <a:ext cx="2808312" cy="1015663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Statistics</a:t>
            </a:r>
          </a:p>
          <a:p>
            <a:pPr algn="ctr"/>
            <a:r>
              <a:rPr lang="en-U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fertility; mortality; life expectancy; inter-censal population estimates; planning data; denominator</a:t>
            </a:r>
            <a:r>
              <a:rPr lang="en-US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 </a:t>
            </a:r>
            <a:endParaRPr lang="en-US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65385" y="5452784"/>
            <a:ext cx="3901550" cy="110799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Civil Registration and Vital Statistics Systems</a:t>
            </a:r>
          </a:p>
          <a:p>
            <a:pPr algn="ctr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Legal identity, data </a:t>
            </a:r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924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 b="1" dirty="0" smtClean="0">
                <a:solidFill>
                  <a:schemeClr val="accent1">
                    <a:lumMod val="50000"/>
                  </a:schemeClr>
                </a:solidFill>
              </a:rPr>
              <a:t>Importance of CRVS to Health</a:t>
            </a:r>
            <a:endParaRPr lang="en-A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Country policy and planning, especially mortality data, but also population data</a:t>
            </a:r>
          </a:p>
          <a:p>
            <a:r>
              <a:rPr lang="en-AU" dirty="0" smtClean="0"/>
              <a:t>Setting health policies and priorities</a:t>
            </a:r>
          </a:p>
          <a:p>
            <a:r>
              <a:rPr lang="en-AU" dirty="0" smtClean="0"/>
              <a:t>Establishing health implementation needs</a:t>
            </a:r>
          </a:p>
          <a:p>
            <a:r>
              <a:rPr lang="en-AU" dirty="0" smtClean="0"/>
              <a:t>Understanding routine delivery needs and progress</a:t>
            </a:r>
          </a:p>
          <a:p>
            <a:r>
              <a:rPr lang="en-AU" dirty="0" smtClean="0"/>
              <a:t>Monitoring and evaluation. </a:t>
            </a:r>
          </a:p>
          <a:p>
            <a:endParaRPr lang="en-A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84898" cy="154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9529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solidFill>
                  <a:schemeClr val="accent1">
                    <a:lumMod val="50000"/>
                  </a:schemeClr>
                </a:solidFill>
              </a:rPr>
              <a:t>CRVS data is important to the whole  Health Policy Cycle</a:t>
            </a:r>
            <a:endParaRPr lang="en-GB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3301979"/>
              </p:ext>
            </p:extLst>
          </p:nvPr>
        </p:nvGraphicFramePr>
        <p:xfrm>
          <a:off x="276424" y="1412776"/>
          <a:ext cx="8867576" cy="4899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925" y="692696"/>
            <a:ext cx="1684898" cy="154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7985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293096"/>
            <a:ext cx="1684898" cy="154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57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defTabSz="912813" eaLnBrk="0" fontAlgn="base" hangingPunct="0">
              <a:spcAft>
                <a:spcPct val="0"/>
              </a:spcAft>
            </a:pPr>
            <a:r>
              <a:rPr lang="en-US" sz="3500" b="1" dirty="0">
                <a:solidFill>
                  <a:srgbClr val="000066"/>
                </a:solidFill>
                <a:ea typeface="ＭＳ Ｐゴシック" charset="0"/>
              </a:rPr>
              <a:t>Africa’s peoples are vulnerable to non-communicable diseases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2442"/>
            <a:ext cx="9144000" cy="563499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04664"/>
            <a:ext cx="1684898" cy="154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185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Post 2015 – Health-related SDGs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135824"/>
              </p:ext>
            </p:extLst>
          </p:nvPr>
        </p:nvGraphicFramePr>
        <p:xfrm>
          <a:off x="179512" y="1340768"/>
          <a:ext cx="8820472" cy="50411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20472"/>
              </a:tblGrid>
              <a:tr h="165871">
                <a:tc>
                  <a:txBody>
                    <a:bodyPr/>
                    <a:lstStyle/>
                    <a:p>
                      <a:pPr marL="0" marR="0" indent="0" algn="l" defTabSz="8014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 </a:t>
                      </a: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goal :Ensure healthy lives and promote wellbeing for all at all ages</a:t>
                      </a:r>
                      <a:endParaRPr lang="en-GB" sz="2200" dirty="0" smtClean="0"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  <a:tr h="331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Reduce the global maternal mortality ratio to less than 70 per 100,000 live births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  <a:tr h="331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End preventable newborn and under-5 child </a:t>
                      </a: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deaths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  <a:tr h="410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End the epidemics of AIDS, TB, malaria and </a:t>
                      </a: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NTD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  <a:tr h="421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</a:t>
                      </a: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 Combat </a:t>
                      </a: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hepatitis, water-borne diseases and other communicable diseases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  <a:tr h="268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Reduce premature mortality from NCDs through prevention and treatment and promote mental health and wellbeing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  <a:tr h="3639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Strengthen prevention and treatment of substance abuse, including narcotic drug use and harmful use of alcohol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  <a:tr h="331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Reduce deaths and injuries due to road traffic accidents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  <a:tr h="3267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Ensure universal access to sexual and reproductive health-care </a:t>
                      </a: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services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  <a:tr h="4553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Achieve </a:t>
                      </a:r>
                      <a:r>
                        <a:rPr lang="en-GB" sz="2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Universal Health Coverage</a:t>
                      </a:r>
                      <a:endParaRPr lang="en-GB" sz="2200" dirty="0"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  <a:tr h="1451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SimSun"/>
                        <a:cs typeface="Calibri" panose="020F0502020204030204" pitchFamily="34" charset="0"/>
                      </a:endParaRPr>
                    </a:p>
                  </a:txBody>
                  <a:tcPr marL="35159" marR="35159" marT="0" marB="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925" y="-99392"/>
            <a:ext cx="1684898" cy="154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36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dirty="0"/>
              <a:t>Quality of CRVS data is an issue for countries and for global health </a:t>
            </a:r>
          </a:p>
        </p:txBody>
      </p:sp>
      <p:pic>
        <p:nvPicPr>
          <p:cNvPr id="3" name="Picture 2" descr="C:\Users\Acer\Documents\WHO\Working Files\Global CRVS Initiative\May 2014 World Bank Papers\QUALIT Y OF CAUSE-OF-DEATH STATISTICS, 2012 WLD409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926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" y="0"/>
            <a:ext cx="9144001" cy="6858001"/>
            <a:chOff x="-2" y="0"/>
            <a:chExt cx="9144001" cy="6858001"/>
          </a:xfrm>
        </p:grpSpPr>
        <p:sp>
          <p:nvSpPr>
            <p:cNvPr id="956" name="Freeform 955"/>
            <p:cNvSpPr/>
            <p:nvPr/>
          </p:nvSpPr>
          <p:spPr>
            <a:xfrm>
              <a:off x="2785550" y="1"/>
              <a:ext cx="238677" cy="163613"/>
            </a:xfrm>
            <a:custGeom>
              <a:avLst/>
              <a:gdLst>
                <a:gd name="connsiteX0" fmla="*/ 16538 w 238677"/>
                <a:gd name="connsiteY0" fmla="*/ 0 h 163613"/>
                <a:gd name="connsiteX1" fmla="*/ 238677 w 238677"/>
                <a:gd name="connsiteY1" fmla="*/ 0 h 163613"/>
                <a:gd name="connsiteX2" fmla="*/ 222257 w 238677"/>
                <a:gd name="connsiteY2" fmla="*/ 163613 h 163613"/>
                <a:gd name="connsiteX3" fmla="*/ 0 w 238677"/>
                <a:gd name="connsiteY3" fmla="*/ 137512 h 163613"/>
                <a:gd name="connsiteX4" fmla="*/ 16538 w 238677"/>
                <a:gd name="connsiteY4" fmla="*/ 0 h 163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677" h="163613">
                  <a:moveTo>
                    <a:pt x="16538" y="0"/>
                  </a:moveTo>
                  <a:lnTo>
                    <a:pt x="238677" y="0"/>
                  </a:lnTo>
                  <a:lnTo>
                    <a:pt x="222257" y="163613"/>
                  </a:lnTo>
                  <a:lnTo>
                    <a:pt x="0" y="137512"/>
                  </a:lnTo>
                  <a:lnTo>
                    <a:pt x="16538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95" name="Freeform 894"/>
            <p:cNvSpPr/>
            <p:nvPr/>
          </p:nvSpPr>
          <p:spPr>
            <a:xfrm>
              <a:off x="9089951" y="1489323"/>
              <a:ext cx="54048" cy="83215"/>
            </a:xfrm>
            <a:custGeom>
              <a:avLst/>
              <a:gdLst>
                <a:gd name="connsiteX0" fmla="*/ 0 w 54048"/>
                <a:gd name="connsiteY0" fmla="*/ 0 h 83215"/>
                <a:gd name="connsiteX1" fmla="*/ 54048 w 54048"/>
                <a:gd name="connsiteY1" fmla="*/ 6415 h 83215"/>
                <a:gd name="connsiteX2" fmla="*/ 54048 w 54048"/>
                <a:gd name="connsiteY2" fmla="*/ 83215 h 83215"/>
                <a:gd name="connsiteX3" fmla="*/ 0 w 54048"/>
                <a:gd name="connsiteY3" fmla="*/ 0 h 8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048" h="83215">
                  <a:moveTo>
                    <a:pt x="0" y="0"/>
                  </a:moveTo>
                  <a:lnTo>
                    <a:pt x="54048" y="6415"/>
                  </a:lnTo>
                  <a:lnTo>
                    <a:pt x="54048" y="832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99" name="Freeform 798"/>
            <p:cNvSpPr/>
            <p:nvPr/>
          </p:nvSpPr>
          <p:spPr>
            <a:xfrm>
              <a:off x="-2" y="5745028"/>
              <a:ext cx="300717" cy="1112973"/>
            </a:xfrm>
            <a:custGeom>
              <a:avLst/>
              <a:gdLst>
                <a:gd name="connsiteX0" fmla="*/ 195357 w 300717"/>
                <a:gd name="connsiteY0" fmla="*/ 0 h 1112973"/>
                <a:gd name="connsiteX1" fmla="*/ 300717 w 300717"/>
                <a:gd name="connsiteY1" fmla="*/ 377403 h 1112973"/>
                <a:gd name="connsiteX2" fmla="*/ 102282 w 300717"/>
                <a:gd name="connsiteY2" fmla="*/ 1112973 h 1112973"/>
                <a:gd name="connsiteX3" fmla="*/ 0 w 300717"/>
                <a:gd name="connsiteY3" fmla="*/ 1112973 h 1112973"/>
                <a:gd name="connsiteX4" fmla="*/ 0 w 300717"/>
                <a:gd name="connsiteY4" fmla="*/ 271877 h 1112973"/>
                <a:gd name="connsiteX5" fmla="*/ 68473 w 300717"/>
                <a:gd name="connsiteY5" fmla="*/ 30259 h 1112973"/>
                <a:gd name="connsiteX6" fmla="*/ 195357 w 300717"/>
                <a:gd name="connsiteY6" fmla="*/ 0 h 111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717" h="1112973">
                  <a:moveTo>
                    <a:pt x="195357" y="0"/>
                  </a:moveTo>
                  <a:lnTo>
                    <a:pt x="300717" y="377403"/>
                  </a:lnTo>
                  <a:lnTo>
                    <a:pt x="102282" y="1112973"/>
                  </a:lnTo>
                  <a:lnTo>
                    <a:pt x="0" y="1112973"/>
                  </a:lnTo>
                  <a:lnTo>
                    <a:pt x="0" y="271877"/>
                  </a:lnTo>
                  <a:lnTo>
                    <a:pt x="68473" y="30259"/>
                  </a:lnTo>
                  <a:lnTo>
                    <a:pt x="195357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81" name="Freeform 780"/>
            <p:cNvSpPr/>
            <p:nvPr/>
          </p:nvSpPr>
          <p:spPr>
            <a:xfrm>
              <a:off x="4524017" y="6510702"/>
              <a:ext cx="147573" cy="347298"/>
            </a:xfrm>
            <a:custGeom>
              <a:avLst/>
              <a:gdLst>
                <a:gd name="connsiteX0" fmla="*/ 1481 w 147573"/>
                <a:gd name="connsiteY0" fmla="*/ 0 h 347298"/>
                <a:gd name="connsiteX1" fmla="*/ 113311 w 147573"/>
                <a:gd name="connsiteY1" fmla="*/ 5118 h 347298"/>
                <a:gd name="connsiteX2" fmla="*/ 112207 w 147573"/>
                <a:gd name="connsiteY2" fmla="*/ 87143 h 347298"/>
                <a:gd name="connsiteX3" fmla="*/ 140869 w 147573"/>
                <a:gd name="connsiteY3" fmla="*/ 322805 h 347298"/>
                <a:gd name="connsiteX4" fmla="*/ 147573 w 147573"/>
                <a:gd name="connsiteY4" fmla="*/ 347298 h 347298"/>
                <a:gd name="connsiteX5" fmla="*/ 43703 w 147573"/>
                <a:gd name="connsiteY5" fmla="*/ 347298 h 347298"/>
                <a:gd name="connsiteX6" fmla="*/ 35319 w 147573"/>
                <a:gd name="connsiteY6" fmla="*/ 316164 h 347298"/>
                <a:gd name="connsiteX7" fmla="*/ 0 w 147573"/>
                <a:gd name="connsiteY7" fmla="*/ 26604 h 347298"/>
                <a:gd name="connsiteX8" fmla="*/ 1481 w 147573"/>
                <a:gd name="connsiteY8" fmla="*/ 0 h 347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573" h="347298">
                  <a:moveTo>
                    <a:pt x="1481" y="0"/>
                  </a:moveTo>
                  <a:lnTo>
                    <a:pt x="113311" y="5118"/>
                  </a:lnTo>
                  <a:lnTo>
                    <a:pt x="112207" y="87143"/>
                  </a:lnTo>
                  <a:cubicBezTo>
                    <a:pt x="115519" y="182581"/>
                    <a:pt x="127140" y="264872"/>
                    <a:pt x="140869" y="322805"/>
                  </a:cubicBezTo>
                  <a:lnTo>
                    <a:pt x="147573" y="347298"/>
                  </a:lnTo>
                  <a:lnTo>
                    <a:pt x="43703" y="347298"/>
                  </a:lnTo>
                  <a:lnTo>
                    <a:pt x="35319" y="316164"/>
                  </a:lnTo>
                  <a:cubicBezTo>
                    <a:pt x="11994" y="215138"/>
                    <a:pt x="1141" y="118429"/>
                    <a:pt x="0" y="26604"/>
                  </a:cubicBezTo>
                  <a:lnTo>
                    <a:pt x="1481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0" name="Freeform 769"/>
            <p:cNvSpPr/>
            <p:nvPr/>
          </p:nvSpPr>
          <p:spPr>
            <a:xfrm>
              <a:off x="-2" y="1"/>
              <a:ext cx="504902" cy="349543"/>
            </a:xfrm>
            <a:custGeom>
              <a:avLst/>
              <a:gdLst>
                <a:gd name="connsiteX0" fmla="*/ 0 w 504902"/>
                <a:gd name="connsiteY0" fmla="*/ 0 h 349543"/>
                <a:gd name="connsiteX1" fmla="*/ 504902 w 504902"/>
                <a:gd name="connsiteY1" fmla="*/ 0 h 349543"/>
                <a:gd name="connsiteX2" fmla="*/ 391558 w 504902"/>
                <a:gd name="connsiteY2" fmla="*/ 349543 h 349543"/>
                <a:gd name="connsiteX3" fmla="*/ 0 w 504902"/>
                <a:gd name="connsiteY3" fmla="*/ 303559 h 349543"/>
                <a:gd name="connsiteX4" fmla="*/ 0 w 504902"/>
                <a:gd name="connsiteY4" fmla="*/ 0 h 34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902" h="349543">
                  <a:moveTo>
                    <a:pt x="0" y="0"/>
                  </a:moveTo>
                  <a:lnTo>
                    <a:pt x="504902" y="0"/>
                  </a:lnTo>
                  <a:lnTo>
                    <a:pt x="391558" y="349543"/>
                  </a:lnTo>
                  <a:lnTo>
                    <a:pt x="0" y="3035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9" name="Freeform 768"/>
            <p:cNvSpPr/>
            <p:nvPr/>
          </p:nvSpPr>
          <p:spPr>
            <a:xfrm>
              <a:off x="577913" y="1"/>
              <a:ext cx="1094576" cy="487581"/>
            </a:xfrm>
            <a:custGeom>
              <a:avLst/>
              <a:gdLst>
                <a:gd name="connsiteX0" fmla="*/ 113530 w 1094576"/>
                <a:gd name="connsiteY0" fmla="*/ 0 h 487581"/>
                <a:gd name="connsiteX1" fmla="*/ 123338 w 1094576"/>
                <a:gd name="connsiteY1" fmla="*/ 0 h 487581"/>
                <a:gd name="connsiteX2" fmla="*/ 1094576 w 1094576"/>
                <a:gd name="connsiteY2" fmla="*/ 115276 h 487581"/>
                <a:gd name="connsiteX3" fmla="*/ 989067 w 1094576"/>
                <a:gd name="connsiteY3" fmla="*/ 487581 h 487581"/>
                <a:gd name="connsiteX4" fmla="*/ 0 w 1094576"/>
                <a:gd name="connsiteY4" fmla="*/ 371428 h 487581"/>
                <a:gd name="connsiteX5" fmla="*/ 113530 w 1094576"/>
                <a:gd name="connsiteY5" fmla="*/ 0 h 48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4576" h="487581">
                  <a:moveTo>
                    <a:pt x="113530" y="0"/>
                  </a:moveTo>
                  <a:lnTo>
                    <a:pt x="123338" y="0"/>
                  </a:lnTo>
                  <a:lnTo>
                    <a:pt x="1094576" y="115276"/>
                  </a:lnTo>
                  <a:lnTo>
                    <a:pt x="989067" y="487581"/>
                  </a:lnTo>
                  <a:lnTo>
                    <a:pt x="0" y="371428"/>
                  </a:lnTo>
                  <a:lnTo>
                    <a:pt x="11353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7" name="Freeform 766"/>
            <p:cNvSpPr/>
            <p:nvPr/>
          </p:nvSpPr>
          <p:spPr>
            <a:xfrm>
              <a:off x="1941998" y="0"/>
              <a:ext cx="860090" cy="137512"/>
            </a:xfrm>
            <a:custGeom>
              <a:avLst/>
              <a:gdLst>
                <a:gd name="connsiteX0" fmla="*/ 10372 w 860090"/>
                <a:gd name="connsiteY0" fmla="*/ 0 h 137512"/>
                <a:gd name="connsiteX1" fmla="*/ 860090 w 860090"/>
                <a:gd name="connsiteY1" fmla="*/ 0 h 137512"/>
                <a:gd name="connsiteX2" fmla="*/ 843552 w 860090"/>
                <a:gd name="connsiteY2" fmla="*/ 137512 h 137512"/>
                <a:gd name="connsiteX3" fmla="*/ 0 w 860090"/>
                <a:gd name="connsiteY3" fmla="*/ 38447 h 137512"/>
                <a:gd name="connsiteX4" fmla="*/ 10372 w 860090"/>
                <a:gd name="connsiteY4" fmla="*/ 0 h 137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090" h="137512">
                  <a:moveTo>
                    <a:pt x="10372" y="0"/>
                  </a:moveTo>
                  <a:lnTo>
                    <a:pt x="860090" y="0"/>
                  </a:lnTo>
                  <a:lnTo>
                    <a:pt x="843552" y="137512"/>
                  </a:lnTo>
                  <a:lnTo>
                    <a:pt x="0" y="38447"/>
                  </a:lnTo>
                  <a:lnTo>
                    <a:pt x="10372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6" name="Freeform 765"/>
            <p:cNvSpPr/>
            <p:nvPr/>
          </p:nvSpPr>
          <p:spPr>
            <a:xfrm>
              <a:off x="3007807" y="0"/>
              <a:ext cx="901135" cy="269440"/>
            </a:xfrm>
            <a:custGeom>
              <a:avLst/>
              <a:gdLst>
                <a:gd name="connsiteX0" fmla="*/ 16420 w 901135"/>
                <a:gd name="connsiteY0" fmla="*/ 0 h 269440"/>
                <a:gd name="connsiteX1" fmla="*/ 897202 w 901135"/>
                <a:gd name="connsiteY1" fmla="*/ 0 h 269440"/>
                <a:gd name="connsiteX2" fmla="*/ 901135 w 901135"/>
                <a:gd name="connsiteY2" fmla="*/ 269440 h 269440"/>
                <a:gd name="connsiteX3" fmla="*/ 0 w 901135"/>
                <a:gd name="connsiteY3" fmla="*/ 163613 h 269440"/>
                <a:gd name="connsiteX4" fmla="*/ 16420 w 901135"/>
                <a:gd name="connsiteY4" fmla="*/ 0 h 26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1135" h="269440">
                  <a:moveTo>
                    <a:pt x="16420" y="0"/>
                  </a:moveTo>
                  <a:lnTo>
                    <a:pt x="897202" y="0"/>
                  </a:lnTo>
                  <a:lnTo>
                    <a:pt x="901135" y="269440"/>
                  </a:lnTo>
                  <a:lnTo>
                    <a:pt x="0" y="163613"/>
                  </a:lnTo>
                  <a:lnTo>
                    <a:pt x="1642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5" name="Freeform 764"/>
            <p:cNvSpPr/>
            <p:nvPr/>
          </p:nvSpPr>
          <p:spPr>
            <a:xfrm>
              <a:off x="4053420" y="1"/>
              <a:ext cx="554442" cy="351519"/>
            </a:xfrm>
            <a:custGeom>
              <a:avLst/>
              <a:gdLst>
                <a:gd name="connsiteX0" fmla="*/ 0 w 554442"/>
                <a:gd name="connsiteY0" fmla="*/ 0 h 351519"/>
                <a:gd name="connsiteX1" fmla="*/ 520305 w 554442"/>
                <a:gd name="connsiteY1" fmla="*/ 0 h 351519"/>
                <a:gd name="connsiteX2" fmla="*/ 554442 w 554442"/>
                <a:gd name="connsiteY2" fmla="*/ 351519 h 351519"/>
                <a:gd name="connsiteX3" fmla="*/ 12654 w 554442"/>
                <a:gd name="connsiteY3" fmla="*/ 287893 h 351519"/>
                <a:gd name="connsiteX4" fmla="*/ 0 w 554442"/>
                <a:gd name="connsiteY4" fmla="*/ 0 h 35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442" h="351519">
                  <a:moveTo>
                    <a:pt x="0" y="0"/>
                  </a:moveTo>
                  <a:lnTo>
                    <a:pt x="520305" y="0"/>
                  </a:lnTo>
                  <a:lnTo>
                    <a:pt x="554442" y="351519"/>
                  </a:lnTo>
                  <a:lnTo>
                    <a:pt x="12654" y="2878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4" name="Freeform 763"/>
            <p:cNvSpPr/>
            <p:nvPr/>
          </p:nvSpPr>
          <p:spPr>
            <a:xfrm>
              <a:off x="4773111" y="1"/>
              <a:ext cx="616616" cy="443339"/>
            </a:xfrm>
            <a:custGeom>
              <a:avLst/>
              <a:gdLst>
                <a:gd name="connsiteX0" fmla="*/ 0 w 616616"/>
                <a:gd name="connsiteY0" fmla="*/ 0 h 443339"/>
                <a:gd name="connsiteX1" fmla="*/ 565141 w 616616"/>
                <a:gd name="connsiteY1" fmla="*/ 0 h 443339"/>
                <a:gd name="connsiteX2" fmla="*/ 616616 w 616616"/>
                <a:gd name="connsiteY2" fmla="*/ 443339 h 443339"/>
                <a:gd name="connsiteX3" fmla="*/ 30322 w 616616"/>
                <a:gd name="connsiteY3" fmla="*/ 374486 h 443339"/>
                <a:gd name="connsiteX4" fmla="*/ 0 w 616616"/>
                <a:gd name="connsiteY4" fmla="*/ 0 h 44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616" h="443339">
                  <a:moveTo>
                    <a:pt x="0" y="0"/>
                  </a:moveTo>
                  <a:lnTo>
                    <a:pt x="565141" y="0"/>
                  </a:lnTo>
                  <a:lnTo>
                    <a:pt x="616616" y="443339"/>
                  </a:lnTo>
                  <a:lnTo>
                    <a:pt x="30322" y="3744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3" name="Freeform 762"/>
            <p:cNvSpPr/>
            <p:nvPr/>
          </p:nvSpPr>
          <p:spPr>
            <a:xfrm>
              <a:off x="5549202" y="1"/>
              <a:ext cx="556242" cy="527391"/>
            </a:xfrm>
            <a:custGeom>
              <a:avLst/>
              <a:gdLst>
                <a:gd name="connsiteX0" fmla="*/ 0 w 556242"/>
                <a:gd name="connsiteY0" fmla="*/ 0 h 527391"/>
                <a:gd name="connsiteX1" fmla="*/ 383463 w 556242"/>
                <a:gd name="connsiteY1" fmla="*/ 0 h 527391"/>
                <a:gd name="connsiteX2" fmla="*/ 556242 w 556242"/>
                <a:gd name="connsiteY2" fmla="*/ 527391 h 527391"/>
                <a:gd name="connsiteX3" fmla="*/ 64641 w 556242"/>
                <a:gd name="connsiteY3" fmla="*/ 469659 h 527391"/>
                <a:gd name="connsiteX4" fmla="*/ 0 w 556242"/>
                <a:gd name="connsiteY4" fmla="*/ 0 h 52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42" h="527391">
                  <a:moveTo>
                    <a:pt x="0" y="0"/>
                  </a:moveTo>
                  <a:lnTo>
                    <a:pt x="383463" y="0"/>
                  </a:lnTo>
                  <a:lnTo>
                    <a:pt x="556242" y="527391"/>
                  </a:lnTo>
                  <a:lnTo>
                    <a:pt x="64641" y="469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2" name="Freeform 761"/>
            <p:cNvSpPr/>
            <p:nvPr/>
          </p:nvSpPr>
          <p:spPr>
            <a:xfrm>
              <a:off x="6106581" y="1"/>
              <a:ext cx="1262694" cy="319027"/>
            </a:xfrm>
            <a:custGeom>
              <a:avLst/>
              <a:gdLst>
                <a:gd name="connsiteX0" fmla="*/ 0 w 1262694"/>
                <a:gd name="connsiteY0" fmla="*/ 0 h 319027"/>
                <a:gd name="connsiteX1" fmla="*/ 1113013 w 1262694"/>
                <a:gd name="connsiteY1" fmla="*/ 0 h 319027"/>
                <a:gd name="connsiteX2" fmla="*/ 1262694 w 1262694"/>
                <a:gd name="connsiteY2" fmla="*/ 319027 h 319027"/>
                <a:gd name="connsiteX3" fmla="*/ 1172552 w 1262694"/>
                <a:gd name="connsiteY3" fmla="*/ 295554 h 319027"/>
                <a:gd name="connsiteX4" fmla="*/ 194797 w 1262694"/>
                <a:gd name="connsiteY4" fmla="*/ 150136 h 319027"/>
                <a:gd name="connsiteX5" fmla="*/ 54560 w 1262694"/>
                <a:gd name="connsiteY5" fmla="*/ 152346 h 319027"/>
                <a:gd name="connsiteX6" fmla="*/ 0 w 1262694"/>
                <a:gd name="connsiteY6" fmla="*/ 0 h 31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2694" h="319027">
                  <a:moveTo>
                    <a:pt x="0" y="0"/>
                  </a:moveTo>
                  <a:lnTo>
                    <a:pt x="1113013" y="0"/>
                  </a:lnTo>
                  <a:lnTo>
                    <a:pt x="1262694" y="319027"/>
                  </a:lnTo>
                  <a:lnTo>
                    <a:pt x="1172552" y="295554"/>
                  </a:lnTo>
                  <a:cubicBezTo>
                    <a:pt x="872504" y="220726"/>
                    <a:pt x="540094" y="156751"/>
                    <a:pt x="194797" y="150136"/>
                  </a:cubicBezTo>
                  <a:lnTo>
                    <a:pt x="54560" y="152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1" name="Freeform 760"/>
            <p:cNvSpPr/>
            <p:nvPr/>
          </p:nvSpPr>
          <p:spPr>
            <a:xfrm>
              <a:off x="7393236" y="0"/>
              <a:ext cx="1076335" cy="548656"/>
            </a:xfrm>
            <a:custGeom>
              <a:avLst/>
              <a:gdLst>
                <a:gd name="connsiteX0" fmla="*/ 0 w 1076335"/>
                <a:gd name="connsiteY0" fmla="*/ 0 h 548656"/>
                <a:gd name="connsiteX1" fmla="*/ 729405 w 1076335"/>
                <a:gd name="connsiteY1" fmla="*/ 0 h 548656"/>
                <a:gd name="connsiteX2" fmla="*/ 1076335 w 1076335"/>
                <a:gd name="connsiteY2" fmla="*/ 534151 h 548656"/>
                <a:gd name="connsiteX3" fmla="*/ 997812 w 1076335"/>
                <a:gd name="connsiteY3" fmla="*/ 547569 h 548656"/>
                <a:gd name="connsiteX4" fmla="*/ 229174 w 1076335"/>
                <a:gd name="connsiteY4" fmla="*/ 387579 h 548656"/>
                <a:gd name="connsiteX5" fmla="*/ 189852 w 1076335"/>
                <a:gd name="connsiteY5" fmla="*/ 376720 h 548656"/>
                <a:gd name="connsiteX6" fmla="*/ 0 w 1076335"/>
                <a:gd name="connsiteY6" fmla="*/ 0 h 54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6335" h="548656">
                  <a:moveTo>
                    <a:pt x="0" y="0"/>
                  </a:moveTo>
                  <a:lnTo>
                    <a:pt x="729405" y="0"/>
                  </a:lnTo>
                  <a:lnTo>
                    <a:pt x="1076335" y="534151"/>
                  </a:lnTo>
                  <a:lnTo>
                    <a:pt x="997812" y="547569"/>
                  </a:lnTo>
                  <a:cubicBezTo>
                    <a:pt x="821855" y="558980"/>
                    <a:pt x="554424" y="478860"/>
                    <a:pt x="229174" y="387579"/>
                  </a:cubicBezTo>
                  <a:lnTo>
                    <a:pt x="189852" y="3767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0" name="Freeform 759"/>
            <p:cNvSpPr/>
            <p:nvPr/>
          </p:nvSpPr>
          <p:spPr>
            <a:xfrm>
              <a:off x="8262337" y="1"/>
              <a:ext cx="881662" cy="780267"/>
            </a:xfrm>
            <a:custGeom>
              <a:avLst/>
              <a:gdLst>
                <a:gd name="connsiteX0" fmla="*/ 0 w 881662"/>
                <a:gd name="connsiteY0" fmla="*/ 0 h 780267"/>
                <a:gd name="connsiteX1" fmla="*/ 881662 w 881662"/>
                <a:gd name="connsiteY1" fmla="*/ 0 h 780267"/>
                <a:gd name="connsiteX2" fmla="*/ 881662 w 881662"/>
                <a:gd name="connsiteY2" fmla="*/ 410963 h 780267"/>
                <a:gd name="connsiteX3" fmla="*/ 529764 w 881662"/>
                <a:gd name="connsiteY3" fmla="*/ 780267 h 780267"/>
                <a:gd name="connsiteX4" fmla="*/ 0 w 881662"/>
                <a:gd name="connsiteY4" fmla="*/ 0 h 78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1662" h="780267">
                  <a:moveTo>
                    <a:pt x="0" y="0"/>
                  </a:moveTo>
                  <a:lnTo>
                    <a:pt x="881662" y="0"/>
                  </a:lnTo>
                  <a:lnTo>
                    <a:pt x="881662" y="410963"/>
                  </a:lnTo>
                  <a:lnTo>
                    <a:pt x="529764" y="780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57" name="Freeform 756"/>
            <p:cNvSpPr/>
            <p:nvPr/>
          </p:nvSpPr>
          <p:spPr>
            <a:xfrm>
              <a:off x="1813040" y="143888"/>
              <a:ext cx="959482" cy="479930"/>
            </a:xfrm>
            <a:custGeom>
              <a:avLst/>
              <a:gdLst>
                <a:gd name="connsiteX0" fmla="*/ 100514 w 959482"/>
                <a:gd name="connsiteY0" fmla="*/ 0 h 479930"/>
                <a:gd name="connsiteX1" fmla="*/ 959482 w 959482"/>
                <a:gd name="connsiteY1" fmla="*/ 101951 h 479930"/>
                <a:gd name="connsiteX2" fmla="*/ 914023 w 959482"/>
                <a:gd name="connsiteY2" fmla="*/ 479930 h 479930"/>
                <a:gd name="connsiteX3" fmla="*/ 0 w 959482"/>
                <a:gd name="connsiteY3" fmla="*/ 372590 h 479930"/>
                <a:gd name="connsiteX4" fmla="*/ 100514 w 959482"/>
                <a:gd name="connsiteY4" fmla="*/ 0 h 47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9482" h="479930">
                  <a:moveTo>
                    <a:pt x="100514" y="0"/>
                  </a:moveTo>
                  <a:lnTo>
                    <a:pt x="959482" y="101951"/>
                  </a:lnTo>
                  <a:lnTo>
                    <a:pt x="914023" y="479930"/>
                  </a:lnTo>
                  <a:lnTo>
                    <a:pt x="0" y="372590"/>
                  </a:lnTo>
                  <a:lnTo>
                    <a:pt x="100514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55" name="Freeform 754"/>
            <p:cNvSpPr/>
            <p:nvPr/>
          </p:nvSpPr>
          <p:spPr>
            <a:xfrm>
              <a:off x="6193112" y="238987"/>
              <a:ext cx="1353321" cy="457631"/>
            </a:xfrm>
            <a:custGeom>
              <a:avLst/>
              <a:gdLst>
                <a:gd name="connsiteX0" fmla="*/ 110889 w 1353321"/>
                <a:gd name="connsiteY0" fmla="*/ 0 h 457631"/>
                <a:gd name="connsiteX1" fmla="*/ 1222775 w 1353321"/>
                <a:gd name="connsiteY1" fmla="*/ 180533 h 457631"/>
                <a:gd name="connsiteX2" fmla="*/ 1223401 w 1353321"/>
                <a:gd name="connsiteY2" fmla="*/ 180722 h 457631"/>
                <a:gd name="connsiteX3" fmla="*/ 1353321 w 1353321"/>
                <a:gd name="connsiteY3" fmla="*/ 457631 h 457631"/>
                <a:gd name="connsiteX4" fmla="*/ 110687 w 1353321"/>
                <a:gd name="connsiteY4" fmla="*/ 311699 h 457631"/>
                <a:gd name="connsiteX5" fmla="*/ 0 w 1353321"/>
                <a:gd name="connsiteY5" fmla="*/ 2631 h 457631"/>
                <a:gd name="connsiteX6" fmla="*/ 110889 w 1353321"/>
                <a:gd name="connsiteY6" fmla="*/ 0 h 4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321" h="457631">
                  <a:moveTo>
                    <a:pt x="110889" y="0"/>
                  </a:moveTo>
                  <a:cubicBezTo>
                    <a:pt x="556611" y="3613"/>
                    <a:pt x="915687" y="90078"/>
                    <a:pt x="1222775" y="180533"/>
                  </a:cubicBezTo>
                  <a:lnTo>
                    <a:pt x="1223401" y="180722"/>
                  </a:lnTo>
                  <a:lnTo>
                    <a:pt x="1353321" y="457631"/>
                  </a:lnTo>
                  <a:lnTo>
                    <a:pt x="110687" y="311699"/>
                  </a:lnTo>
                  <a:lnTo>
                    <a:pt x="0" y="2631"/>
                  </a:lnTo>
                  <a:lnTo>
                    <a:pt x="110889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53" name="Freeform 752"/>
            <p:cNvSpPr/>
            <p:nvPr/>
          </p:nvSpPr>
          <p:spPr>
            <a:xfrm>
              <a:off x="2963531" y="272469"/>
              <a:ext cx="695191" cy="332333"/>
            </a:xfrm>
            <a:custGeom>
              <a:avLst/>
              <a:gdLst>
                <a:gd name="connsiteX0" fmla="*/ 33352 w 695191"/>
                <a:gd name="connsiteY0" fmla="*/ 0 h 332333"/>
                <a:gd name="connsiteX1" fmla="*/ 695191 w 695191"/>
                <a:gd name="connsiteY1" fmla="*/ 78554 h 332333"/>
                <a:gd name="connsiteX2" fmla="*/ 0 w 695191"/>
                <a:gd name="connsiteY2" fmla="*/ 332333 h 332333"/>
                <a:gd name="connsiteX3" fmla="*/ 33352 w 695191"/>
                <a:gd name="connsiteY3" fmla="*/ 0 h 332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191" h="332333">
                  <a:moveTo>
                    <a:pt x="33352" y="0"/>
                  </a:moveTo>
                  <a:lnTo>
                    <a:pt x="695191" y="78554"/>
                  </a:lnTo>
                  <a:lnTo>
                    <a:pt x="0" y="332333"/>
                  </a:lnTo>
                  <a:lnTo>
                    <a:pt x="33352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6" name="Freeform 745"/>
            <p:cNvSpPr/>
            <p:nvPr/>
          </p:nvSpPr>
          <p:spPr>
            <a:xfrm>
              <a:off x="2996355" y="365948"/>
              <a:ext cx="919798" cy="397515"/>
            </a:xfrm>
            <a:custGeom>
              <a:avLst/>
              <a:gdLst>
                <a:gd name="connsiteX0" fmla="*/ 788115 w 919798"/>
                <a:gd name="connsiteY0" fmla="*/ 0 h 397515"/>
                <a:gd name="connsiteX1" fmla="*/ 914214 w 919798"/>
                <a:gd name="connsiteY1" fmla="*/ 14967 h 397515"/>
                <a:gd name="connsiteX2" fmla="*/ 919798 w 919798"/>
                <a:gd name="connsiteY2" fmla="*/ 397515 h 397515"/>
                <a:gd name="connsiteX3" fmla="*/ 0 w 919798"/>
                <a:gd name="connsiteY3" fmla="*/ 289496 h 397515"/>
                <a:gd name="connsiteX4" fmla="*/ 788115 w 919798"/>
                <a:gd name="connsiteY4" fmla="*/ 0 h 39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798" h="397515">
                  <a:moveTo>
                    <a:pt x="788115" y="0"/>
                  </a:moveTo>
                  <a:lnTo>
                    <a:pt x="914214" y="14967"/>
                  </a:lnTo>
                  <a:lnTo>
                    <a:pt x="919798" y="397515"/>
                  </a:lnTo>
                  <a:lnTo>
                    <a:pt x="0" y="289496"/>
                  </a:lnTo>
                  <a:lnTo>
                    <a:pt x="78811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5" name="Freeform 744"/>
            <p:cNvSpPr/>
            <p:nvPr/>
          </p:nvSpPr>
          <p:spPr>
            <a:xfrm>
              <a:off x="4070999" y="399956"/>
              <a:ext cx="567788" cy="412885"/>
            </a:xfrm>
            <a:custGeom>
              <a:avLst/>
              <a:gdLst>
                <a:gd name="connsiteX0" fmla="*/ 0 w 567788"/>
                <a:gd name="connsiteY0" fmla="*/ 0 h 412885"/>
                <a:gd name="connsiteX1" fmla="*/ 547882 w 567788"/>
                <a:gd name="connsiteY1" fmla="*/ 65028 h 412885"/>
                <a:gd name="connsiteX2" fmla="*/ 567788 w 567788"/>
                <a:gd name="connsiteY2" fmla="*/ 270006 h 412885"/>
                <a:gd name="connsiteX3" fmla="*/ 519876 w 567788"/>
                <a:gd name="connsiteY3" fmla="*/ 278115 h 412885"/>
                <a:gd name="connsiteX4" fmla="*/ 302732 w 567788"/>
                <a:gd name="connsiteY4" fmla="*/ 375609 h 412885"/>
                <a:gd name="connsiteX5" fmla="*/ 265622 w 567788"/>
                <a:gd name="connsiteY5" fmla="*/ 412885 h 412885"/>
                <a:gd name="connsiteX6" fmla="*/ 16864 w 567788"/>
                <a:gd name="connsiteY6" fmla="*/ 383672 h 412885"/>
                <a:gd name="connsiteX7" fmla="*/ 0 w 567788"/>
                <a:gd name="connsiteY7" fmla="*/ 0 h 41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7788" h="412885">
                  <a:moveTo>
                    <a:pt x="0" y="0"/>
                  </a:moveTo>
                  <a:lnTo>
                    <a:pt x="547882" y="65028"/>
                  </a:lnTo>
                  <a:lnTo>
                    <a:pt x="567788" y="270006"/>
                  </a:lnTo>
                  <a:lnTo>
                    <a:pt x="519876" y="278115"/>
                  </a:lnTo>
                  <a:cubicBezTo>
                    <a:pt x="431306" y="298540"/>
                    <a:pt x="355948" y="332661"/>
                    <a:pt x="302732" y="375609"/>
                  </a:cubicBezTo>
                  <a:lnTo>
                    <a:pt x="265622" y="412885"/>
                  </a:lnTo>
                  <a:lnTo>
                    <a:pt x="16864" y="383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744" name="Freeform 743"/>
            <p:cNvSpPr/>
            <p:nvPr/>
          </p:nvSpPr>
          <p:spPr>
            <a:xfrm>
              <a:off x="-2" y="410437"/>
              <a:ext cx="358033" cy="1146637"/>
            </a:xfrm>
            <a:custGeom>
              <a:avLst/>
              <a:gdLst>
                <a:gd name="connsiteX0" fmla="*/ 0 w 358033"/>
                <a:gd name="connsiteY0" fmla="*/ 0 h 1146637"/>
                <a:gd name="connsiteX1" fmla="*/ 358033 w 358033"/>
                <a:gd name="connsiteY1" fmla="*/ 42495 h 1146637"/>
                <a:gd name="connsiteX2" fmla="*/ 0 w 358033"/>
                <a:gd name="connsiteY2" fmla="*/ 1146637 h 1146637"/>
                <a:gd name="connsiteX3" fmla="*/ 0 w 358033"/>
                <a:gd name="connsiteY3" fmla="*/ 0 h 1146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8033" h="1146637">
                  <a:moveTo>
                    <a:pt x="0" y="0"/>
                  </a:moveTo>
                  <a:lnTo>
                    <a:pt x="358033" y="42495"/>
                  </a:lnTo>
                  <a:lnTo>
                    <a:pt x="0" y="11466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2" name="Freeform 741"/>
            <p:cNvSpPr/>
            <p:nvPr/>
          </p:nvSpPr>
          <p:spPr>
            <a:xfrm>
              <a:off x="94299" y="475262"/>
              <a:ext cx="1442840" cy="1478372"/>
            </a:xfrm>
            <a:custGeom>
              <a:avLst/>
              <a:gdLst>
                <a:gd name="connsiteX0" fmla="*/ 451876 w 1442840"/>
                <a:gd name="connsiteY0" fmla="*/ 0 h 1478372"/>
                <a:gd name="connsiteX1" fmla="*/ 1442840 w 1442840"/>
                <a:gd name="connsiteY1" fmla="*/ 117617 h 1478372"/>
                <a:gd name="connsiteX2" fmla="*/ 1122727 w 1442840"/>
                <a:gd name="connsiteY2" fmla="*/ 1247182 h 1478372"/>
                <a:gd name="connsiteX3" fmla="*/ 466948 w 1442840"/>
                <a:gd name="connsiteY3" fmla="*/ 1478372 h 1478372"/>
                <a:gd name="connsiteX4" fmla="*/ 0 w 1442840"/>
                <a:gd name="connsiteY4" fmla="*/ 1478372 h 1478372"/>
                <a:gd name="connsiteX5" fmla="*/ 451876 w 1442840"/>
                <a:gd name="connsiteY5" fmla="*/ 0 h 147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2840" h="1478372">
                  <a:moveTo>
                    <a:pt x="451876" y="0"/>
                  </a:moveTo>
                  <a:lnTo>
                    <a:pt x="1442840" y="117617"/>
                  </a:lnTo>
                  <a:lnTo>
                    <a:pt x="1122727" y="1247182"/>
                  </a:lnTo>
                  <a:lnTo>
                    <a:pt x="466948" y="1478372"/>
                  </a:lnTo>
                  <a:lnTo>
                    <a:pt x="0" y="1478372"/>
                  </a:lnTo>
                  <a:lnTo>
                    <a:pt x="451876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1" name="Freeform 740"/>
            <p:cNvSpPr/>
            <p:nvPr/>
          </p:nvSpPr>
          <p:spPr>
            <a:xfrm>
              <a:off x="7638869" y="487404"/>
              <a:ext cx="1021162" cy="339991"/>
            </a:xfrm>
            <a:custGeom>
              <a:avLst/>
              <a:gdLst>
                <a:gd name="connsiteX0" fmla="*/ 0 w 1021162"/>
                <a:gd name="connsiteY0" fmla="*/ 0 h 339991"/>
                <a:gd name="connsiteX1" fmla="*/ 68061 w 1021162"/>
                <a:gd name="connsiteY1" fmla="*/ 20980 h 339991"/>
                <a:gd name="connsiteX2" fmla="*/ 810259 w 1021162"/>
                <a:gd name="connsiteY2" fmla="*/ 128290 h 339991"/>
                <a:gd name="connsiteX3" fmla="*/ 873512 w 1021162"/>
                <a:gd name="connsiteY3" fmla="*/ 112661 h 339991"/>
                <a:gd name="connsiteX4" fmla="*/ 1021162 w 1021162"/>
                <a:gd name="connsiteY4" fmla="*/ 339991 h 339991"/>
                <a:gd name="connsiteX5" fmla="*/ 117883 w 1021162"/>
                <a:gd name="connsiteY5" fmla="*/ 233913 h 339991"/>
                <a:gd name="connsiteX6" fmla="*/ 0 w 1021162"/>
                <a:gd name="connsiteY6" fmla="*/ 0 h 33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1162" h="339991">
                  <a:moveTo>
                    <a:pt x="0" y="0"/>
                  </a:moveTo>
                  <a:lnTo>
                    <a:pt x="68061" y="20980"/>
                  </a:lnTo>
                  <a:cubicBezTo>
                    <a:pt x="344343" y="105333"/>
                    <a:pt x="580189" y="167390"/>
                    <a:pt x="810259" y="128290"/>
                  </a:cubicBezTo>
                  <a:lnTo>
                    <a:pt x="873512" y="112661"/>
                  </a:lnTo>
                  <a:lnTo>
                    <a:pt x="1021162" y="339991"/>
                  </a:lnTo>
                  <a:lnTo>
                    <a:pt x="117883" y="2339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9" name="Freeform 738"/>
            <p:cNvSpPr/>
            <p:nvPr/>
          </p:nvSpPr>
          <p:spPr>
            <a:xfrm>
              <a:off x="4812622" y="487978"/>
              <a:ext cx="635158" cy="455354"/>
            </a:xfrm>
            <a:custGeom>
              <a:avLst/>
              <a:gdLst>
                <a:gd name="connsiteX0" fmla="*/ 0 w 635158"/>
                <a:gd name="connsiteY0" fmla="*/ 0 h 455354"/>
                <a:gd name="connsiteX1" fmla="*/ 590425 w 635158"/>
                <a:gd name="connsiteY1" fmla="*/ 70078 h 455354"/>
                <a:gd name="connsiteX2" fmla="*/ 635158 w 635158"/>
                <a:gd name="connsiteY2" fmla="*/ 455354 h 455354"/>
                <a:gd name="connsiteX3" fmla="*/ 463379 w 635158"/>
                <a:gd name="connsiteY3" fmla="*/ 435181 h 455354"/>
                <a:gd name="connsiteX4" fmla="*/ 453880 w 635158"/>
                <a:gd name="connsiteY4" fmla="*/ 383807 h 455354"/>
                <a:gd name="connsiteX5" fmla="*/ 69829 w 635158"/>
                <a:gd name="connsiteY5" fmla="*/ 174412 h 455354"/>
                <a:gd name="connsiteX6" fmla="*/ 13873 w 635158"/>
                <a:gd name="connsiteY6" fmla="*/ 171336 h 455354"/>
                <a:gd name="connsiteX7" fmla="*/ 0 w 635158"/>
                <a:gd name="connsiteY7" fmla="*/ 0 h 45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158" h="455354">
                  <a:moveTo>
                    <a:pt x="0" y="0"/>
                  </a:moveTo>
                  <a:lnTo>
                    <a:pt x="590425" y="70078"/>
                  </a:lnTo>
                  <a:lnTo>
                    <a:pt x="635158" y="455354"/>
                  </a:lnTo>
                  <a:lnTo>
                    <a:pt x="463379" y="435181"/>
                  </a:lnTo>
                  <a:lnTo>
                    <a:pt x="453880" y="383807"/>
                  </a:lnTo>
                  <a:cubicBezTo>
                    <a:pt x="414434" y="278703"/>
                    <a:pt x="262601" y="195919"/>
                    <a:pt x="69829" y="174412"/>
                  </a:cubicBezTo>
                  <a:lnTo>
                    <a:pt x="13873" y="171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7" name="Freeform 736"/>
            <p:cNvSpPr/>
            <p:nvPr/>
          </p:nvSpPr>
          <p:spPr>
            <a:xfrm>
              <a:off x="8849046" y="504748"/>
              <a:ext cx="294953" cy="379483"/>
            </a:xfrm>
            <a:custGeom>
              <a:avLst/>
              <a:gdLst>
                <a:gd name="connsiteX0" fmla="*/ 294953 w 294953"/>
                <a:gd name="connsiteY0" fmla="*/ 0 h 379483"/>
                <a:gd name="connsiteX1" fmla="*/ 294953 w 294953"/>
                <a:gd name="connsiteY1" fmla="*/ 379483 h 379483"/>
                <a:gd name="connsiteX2" fmla="*/ 0 w 294953"/>
                <a:gd name="connsiteY2" fmla="*/ 344845 h 379483"/>
                <a:gd name="connsiteX3" fmla="*/ 294953 w 294953"/>
                <a:gd name="connsiteY3" fmla="*/ 0 h 379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953" h="379483">
                  <a:moveTo>
                    <a:pt x="294953" y="0"/>
                  </a:moveTo>
                  <a:lnTo>
                    <a:pt x="294953" y="379483"/>
                  </a:lnTo>
                  <a:lnTo>
                    <a:pt x="0" y="344845"/>
                  </a:lnTo>
                  <a:lnTo>
                    <a:pt x="294953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5" name="Freeform 734"/>
            <p:cNvSpPr/>
            <p:nvPr/>
          </p:nvSpPr>
          <p:spPr>
            <a:xfrm>
              <a:off x="5629712" y="584960"/>
              <a:ext cx="643767" cy="455341"/>
            </a:xfrm>
            <a:custGeom>
              <a:avLst/>
              <a:gdLst>
                <a:gd name="connsiteX0" fmla="*/ 0 w 643767"/>
                <a:gd name="connsiteY0" fmla="*/ 0 h 455341"/>
                <a:gd name="connsiteX1" fmla="*/ 514602 w 643767"/>
                <a:gd name="connsiteY1" fmla="*/ 61078 h 455341"/>
                <a:gd name="connsiteX2" fmla="*/ 643767 w 643767"/>
                <a:gd name="connsiteY2" fmla="*/ 455341 h 455341"/>
                <a:gd name="connsiteX3" fmla="*/ 53123 w 643767"/>
                <a:gd name="connsiteY3" fmla="*/ 385977 h 455341"/>
                <a:gd name="connsiteX4" fmla="*/ 0 w 643767"/>
                <a:gd name="connsiteY4" fmla="*/ 0 h 455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3767" h="455341">
                  <a:moveTo>
                    <a:pt x="0" y="0"/>
                  </a:moveTo>
                  <a:lnTo>
                    <a:pt x="514602" y="61078"/>
                  </a:lnTo>
                  <a:lnTo>
                    <a:pt x="643767" y="455341"/>
                  </a:lnTo>
                  <a:lnTo>
                    <a:pt x="53123" y="3859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3" name="Freeform 732"/>
            <p:cNvSpPr/>
            <p:nvPr/>
          </p:nvSpPr>
          <p:spPr>
            <a:xfrm>
              <a:off x="1425336" y="622240"/>
              <a:ext cx="1288649" cy="1331394"/>
            </a:xfrm>
            <a:custGeom>
              <a:avLst/>
              <a:gdLst>
                <a:gd name="connsiteX0" fmla="*/ 359172 w 1288649"/>
                <a:gd name="connsiteY0" fmla="*/ 0 h 1331394"/>
                <a:gd name="connsiteX1" fmla="*/ 1288649 w 1288649"/>
                <a:gd name="connsiteY1" fmla="*/ 110319 h 1331394"/>
                <a:gd name="connsiteX2" fmla="*/ 1141793 w 1288649"/>
                <a:gd name="connsiteY2" fmla="*/ 1331394 h 1331394"/>
                <a:gd name="connsiteX3" fmla="*/ 0 w 1288649"/>
                <a:gd name="connsiteY3" fmla="*/ 1331394 h 1331394"/>
                <a:gd name="connsiteX4" fmla="*/ 359172 w 1288649"/>
                <a:gd name="connsiteY4" fmla="*/ 0 h 133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8649" h="1331394">
                  <a:moveTo>
                    <a:pt x="359172" y="0"/>
                  </a:moveTo>
                  <a:lnTo>
                    <a:pt x="1288649" y="110319"/>
                  </a:lnTo>
                  <a:lnTo>
                    <a:pt x="1141793" y="1331394"/>
                  </a:lnTo>
                  <a:lnTo>
                    <a:pt x="0" y="1331394"/>
                  </a:lnTo>
                  <a:lnTo>
                    <a:pt x="359172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1" name="Freeform 730"/>
            <p:cNvSpPr/>
            <p:nvPr/>
          </p:nvSpPr>
          <p:spPr>
            <a:xfrm>
              <a:off x="2956997" y="651043"/>
              <a:ext cx="39358" cy="18858"/>
            </a:xfrm>
            <a:custGeom>
              <a:avLst/>
              <a:gdLst>
                <a:gd name="connsiteX0" fmla="*/ 1893 w 39358"/>
                <a:gd name="connsiteY0" fmla="*/ 0 h 18858"/>
                <a:gd name="connsiteX1" fmla="*/ 39358 w 39358"/>
                <a:gd name="connsiteY1" fmla="*/ 4400 h 18858"/>
                <a:gd name="connsiteX2" fmla="*/ 0 w 39358"/>
                <a:gd name="connsiteY2" fmla="*/ 18858 h 18858"/>
                <a:gd name="connsiteX3" fmla="*/ 1893 w 39358"/>
                <a:gd name="connsiteY3" fmla="*/ 0 h 1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358" h="18858">
                  <a:moveTo>
                    <a:pt x="1893" y="0"/>
                  </a:moveTo>
                  <a:lnTo>
                    <a:pt x="39358" y="4400"/>
                  </a:lnTo>
                  <a:lnTo>
                    <a:pt x="0" y="18858"/>
                  </a:lnTo>
                  <a:lnTo>
                    <a:pt x="1893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9" name="Freeform 728"/>
            <p:cNvSpPr/>
            <p:nvPr/>
          </p:nvSpPr>
          <p:spPr>
            <a:xfrm>
              <a:off x="6346544" y="670040"/>
              <a:ext cx="1323612" cy="500987"/>
            </a:xfrm>
            <a:custGeom>
              <a:avLst/>
              <a:gdLst>
                <a:gd name="connsiteX0" fmla="*/ 0 w 1323612"/>
                <a:gd name="connsiteY0" fmla="*/ 0 h 500987"/>
                <a:gd name="connsiteX1" fmla="*/ 1257442 w 1323612"/>
                <a:gd name="connsiteY1" fmla="*/ 149246 h 500987"/>
                <a:gd name="connsiteX2" fmla="*/ 1323612 w 1323612"/>
                <a:gd name="connsiteY2" fmla="*/ 290278 h 500987"/>
                <a:gd name="connsiteX3" fmla="*/ 1308126 w 1323612"/>
                <a:gd name="connsiteY3" fmla="*/ 292974 h 500987"/>
                <a:gd name="connsiteX4" fmla="*/ 1052149 w 1323612"/>
                <a:gd name="connsiteY4" fmla="*/ 463107 h 500987"/>
                <a:gd name="connsiteX5" fmla="*/ 1040094 w 1323612"/>
                <a:gd name="connsiteY5" fmla="*/ 500987 h 500987"/>
                <a:gd name="connsiteX6" fmla="*/ 141632 w 1323612"/>
                <a:gd name="connsiteY6" fmla="*/ 395474 h 500987"/>
                <a:gd name="connsiteX7" fmla="*/ 0 w 1323612"/>
                <a:gd name="connsiteY7" fmla="*/ 0 h 50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3612" h="500987">
                  <a:moveTo>
                    <a:pt x="0" y="0"/>
                  </a:moveTo>
                  <a:lnTo>
                    <a:pt x="1257442" y="149246"/>
                  </a:lnTo>
                  <a:lnTo>
                    <a:pt x="1323612" y="290278"/>
                  </a:lnTo>
                  <a:lnTo>
                    <a:pt x="1308126" y="292974"/>
                  </a:lnTo>
                  <a:cubicBezTo>
                    <a:pt x="1186541" y="323027"/>
                    <a:pt x="1092835" y="383253"/>
                    <a:pt x="1052149" y="463107"/>
                  </a:cubicBezTo>
                  <a:lnTo>
                    <a:pt x="1040094" y="500987"/>
                  </a:lnTo>
                  <a:lnTo>
                    <a:pt x="141632" y="395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7" name="Freeform 726"/>
            <p:cNvSpPr/>
            <p:nvPr/>
          </p:nvSpPr>
          <p:spPr>
            <a:xfrm>
              <a:off x="2915686" y="760326"/>
              <a:ext cx="554459" cy="322165"/>
            </a:xfrm>
            <a:custGeom>
              <a:avLst/>
              <a:gdLst>
                <a:gd name="connsiteX0" fmla="*/ 32237 w 554459"/>
                <a:gd name="connsiteY0" fmla="*/ 0 h 322165"/>
                <a:gd name="connsiteX1" fmla="*/ 554459 w 554459"/>
                <a:gd name="connsiteY1" fmla="*/ 61983 h 322165"/>
                <a:gd name="connsiteX2" fmla="*/ 551786 w 554459"/>
                <a:gd name="connsiteY2" fmla="*/ 322165 h 322165"/>
                <a:gd name="connsiteX3" fmla="*/ 548378 w 554459"/>
                <a:gd name="connsiteY3" fmla="*/ 321724 h 322165"/>
                <a:gd name="connsiteX4" fmla="*/ 149046 w 554459"/>
                <a:gd name="connsiteY4" fmla="*/ 307632 h 322165"/>
                <a:gd name="connsiteX5" fmla="*/ 0 w 554459"/>
                <a:gd name="connsiteY5" fmla="*/ 321215 h 322165"/>
                <a:gd name="connsiteX6" fmla="*/ 32237 w 554459"/>
                <a:gd name="connsiteY6" fmla="*/ 0 h 32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4459" h="322165">
                  <a:moveTo>
                    <a:pt x="32237" y="0"/>
                  </a:moveTo>
                  <a:lnTo>
                    <a:pt x="554459" y="61983"/>
                  </a:lnTo>
                  <a:lnTo>
                    <a:pt x="551786" y="322165"/>
                  </a:lnTo>
                  <a:lnTo>
                    <a:pt x="548378" y="321724"/>
                  </a:lnTo>
                  <a:cubicBezTo>
                    <a:pt x="413170" y="307876"/>
                    <a:pt x="279170" y="302009"/>
                    <a:pt x="149046" y="307632"/>
                  </a:cubicBezTo>
                  <a:lnTo>
                    <a:pt x="0" y="321215"/>
                  </a:lnTo>
                  <a:lnTo>
                    <a:pt x="32237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1" name="Freeform 720"/>
            <p:cNvSpPr/>
            <p:nvPr/>
          </p:nvSpPr>
          <p:spPr>
            <a:xfrm>
              <a:off x="3579438" y="835599"/>
              <a:ext cx="342428" cy="319223"/>
            </a:xfrm>
            <a:custGeom>
              <a:avLst/>
              <a:gdLst>
                <a:gd name="connsiteX0" fmla="*/ 2685 w 342428"/>
                <a:gd name="connsiteY0" fmla="*/ 0 h 319223"/>
                <a:gd name="connsiteX1" fmla="*/ 338350 w 342428"/>
                <a:gd name="connsiteY1" fmla="*/ 39841 h 319223"/>
                <a:gd name="connsiteX2" fmla="*/ 342428 w 342428"/>
                <a:gd name="connsiteY2" fmla="*/ 319223 h 319223"/>
                <a:gd name="connsiteX3" fmla="*/ 291214 w 342428"/>
                <a:gd name="connsiteY3" fmla="*/ 308429 h 319223"/>
                <a:gd name="connsiteX4" fmla="*/ 88013 w 342428"/>
                <a:gd name="connsiteY4" fmla="*/ 272771 h 319223"/>
                <a:gd name="connsiteX5" fmla="*/ 0 w 342428"/>
                <a:gd name="connsiteY5" fmla="*/ 261381 h 319223"/>
                <a:gd name="connsiteX6" fmla="*/ 2685 w 342428"/>
                <a:gd name="connsiteY6" fmla="*/ 0 h 319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428" h="319223">
                  <a:moveTo>
                    <a:pt x="2685" y="0"/>
                  </a:moveTo>
                  <a:lnTo>
                    <a:pt x="338350" y="39841"/>
                  </a:lnTo>
                  <a:lnTo>
                    <a:pt x="342428" y="319223"/>
                  </a:lnTo>
                  <a:lnTo>
                    <a:pt x="291214" y="308429"/>
                  </a:lnTo>
                  <a:cubicBezTo>
                    <a:pt x="223734" y="295279"/>
                    <a:pt x="155889" y="283247"/>
                    <a:pt x="88013" y="272771"/>
                  </a:cubicBezTo>
                  <a:lnTo>
                    <a:pt x="0" y="261381"/>
                  </a:lnTo>
                  <a:lnTo>
                    <a:pt x="268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0" name="Freeform 719"/>
            <p:cNvSpPr/>
            <p:nvPr/>
          </p:nvSpPr>
          <p:spPr>
            <a:xfrm>
              <a:off x="7818985" y="844803"/>
              <a:ext cx="1187812" cy="516490"/>
            </a:xfrm>
            <a:custGeom>
              <a:avLst/>
              <a:gdLst>
                <a:gd name="connsiteX0" fmla="*/ 0 w 1187812"/>
                <a:gd name="connsiteY0" fmla="*/ 0 h 516490"/>
                <a:gd name="connsiteX1" fmla="*/ 923548 w 1187812"/>
                <a:gd name="connsiteY1" fmla="*/ 109616 h 516490"/>
                <a:gd name="connsiteX2" fmla="*/ 1187812 w 1187812"/>
                <a:gd name="connsiteY2" fmla="*/ 516490 h 516490"/>
                <a:gd name="connsiteX3" fmla="*/ 639159 w 1187812"/>
                <a:gd name="connsiteY3" fmla="*/ 452058 h 516490"/>
                <a:gd name="connsiteX4" fmla="*/ 638790 w 1187812"/>
                <a:gd name="connsiteY4" fmla="*/ 438303 h 516490"/>
                <a:gd name="connsiteX5" fmla="*/ 145691 w 1187812"/>
                <a:gd name="connsiteY5" fmla="*/ 105952 h 516490"/>
                <a:gd name="connsiteX6" fmla="*/ 49478 w 1187812"/>
                <a:gd name="connsiteY6" fmla="*/ 98179 h 516490"/>
                <a:gd name="connsiteX7" fmla="*/ 0 w 1187812"/>
                <a:gd name="connsiteY7" fmla="*/ 0 h 516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7812" h="516490">
                  <a:moveTo>
                    <a:pt x="0" y="0"/>
                  </a:moveTo>
                  <a:lnTo>
                    <a:pt x="923548" y="109616"/>
                  </a:lnTo>
                  <a:lnTo>
                    <a:pt x="1187812" y="516490"/>
                  </a:lnTo>
                  <a:lnTo>
                    <a:pt x="639159" y="452058"/>
                  </a:lnTo>
                  <a:lnTo>
                    <a:pt x="638790" y="438303"/>
                  </a:lnTo>
                  <a:cubicBezTo>
                    <a:pt x="609186" y="284284"/>
                    <a:pt x="406899" y="142937"/>
                    <a:pt x="145691" y="105952"/>
                  </a:cubicBezTo>
                  <a:lnTo>
                    <a:pt x="49478" y="98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9" name="Freeform 718"/>
            <p:cNvSpPr/>
            <p:nvPr/>
          </p:nvSpPr>
          <p:spPr>
            <a:xfrm>
              <a:off x="8838313" y="848332"/>
              <a:ext cx="10733" cy="7699"/>
            </a:xfrm>
            <a:custGeom>
              <a:avLst/>
              <a:gdLst>
                <a:gd name="connsiteX0" fmla="*/ 0 w 10733"/>
                <a:gd name="connsiteY0" fmla="*/ 0 h 7699"/>
                <a:gd name="connsiteX1" fmla="*/ 10733 w 10733"/>
                <a:gd name="connsiteY1" fmla="*/ 1261 h 7699"/>
                <a:gd name="connsiteX2" fmla="*/ 5227 w 10733"/>
                <a:gd name="connsiteY2" fmla="*/ 7699 h 7699"/>
                <a:gd name="connsiteX3" fmla="*/ 0 w 10733"/>
                <a:gd name="connsiteY3" fmla="*/ 0 h 7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33" h="7699">
                  <a:moveTo>
                    <a:pt x="0" y="0"/>
                  </a:moveTo>
                  <a:lnTo>
                    <a:pt x="10733" y="1261"/>
                  </a:lnTo>
                  <a:lnTo>
                    <a:pt x="5227" y="7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7" name="Freeform 716"/>
            <p:cNvSpPr/>
            <p:nvPr/>
          </p:nvSpPr>
          <p:spPr>
            <a:xfrm>
              <a:off x="4092812" y="896212"/>
              <a:ext cx="1409132" cy="556038"/>
            </a:xfrm>
            <a:custGeom>
              <a:avLst/>
              <a:gdLst>
                <a:gd name="connsiteX0" fmla="*/ 0 w 1409132"/>
                <a:gd name="connsiteY0" fmla="*/ 0 h 556038"/>
                <a:gd name="connsiteX1" fmla="*/ 197799 w 1409132"/>
                <a:gd name="connsiteY1" fmla="*/ 23477 h 556038"/>
                <a:gd name="connsiteX2" fmla="*/ 196629 w 1409132"/>
                <a:gd name="connsiteY2" fmla="*/ 29805 h 556038"/>
                <a:gd name="connsiteX3" fmla="*/ 690173 w 1409132"/>
                <a:gd name="connsiteY3" fmla="*/ 298899 h 556038"/>
                <a:gd name="connsiteX4" fmla="*/ 1099427 w 1409132"/>
                <a:gd name="connsiteY4" fmla="*/ 180258 h 556038"/>
                <a:gd name="connsiteX5" fmla="*/ 1143737 w 1409132"/>
                <a:gd name="connsiteY5" fmla="*/ 135750 h 556038"/>
                <a:gd name="connsiteX6" fmla="*/ 1368354 w 1409132"/>
                <a:gd name="connsiteY6" fmla="*/ 162410 h 556038"/>
                <a:gd name="connsiteX7" fmla="*/ 1409132 w 1409132"/>
                <a:gd name="connsiteY7" fmla="*/ 513618 h 556038"/>
                <a:gd name="connsiteX8" fmla="*/ 1359644 w 1409132"/>
                <a:gd name="connsiteY8" fmla="*/ 538913 h 556038"/>
                <a:gd name="connsiteX9" fmla="*/ 175684 w 1409132"/>
                <a:gd name="connsiteY9" fmla="*/ 336619 h 556038"/>
                <a:gd name="connsiteX10" fmla="*/ 13109 w 1409132"/>
                <a:gd name="connsiteY10" fmla="*/ 298262 h 556038"/>
                <a:gd name="connsiteX11" fmla="*/ 0 w 1409132"/>
                <a:gd name="connsiteY11" fmla="*/ 0 h 55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9132" h="556038">
                  <a:moveTo>
                    <a:pt x="0" y="0"/>
                  </a:moveTo>
                  <a:lnTo>
                    <a:pt x="197799" y="23477"/>
                  </a:lnTo>
                  <a:lnTo>
                    <a:pt x="196629" y="29805"/>
                  </a:lnTo>
                  <a:cubicBezTo>
                    <a:pt x="196629" y="178422"/>
                    <a:pt x="417596" y="298899"/>
                    <a:pt x="690173" y="298899"/>
                  </a:cubicBezTo>
                  <a:cubicBezTo>
                    <a:pt x="860534" y="298899"/>
                    <a:pt x="1010734" y="251838"/>
                    <a:pt x="1099427" y="180258"/>
                  </a:cubicBezTo>
                  <a:lnTo>
                    <a:pt x="1143737" y="135750"/>
                  </a:lnTo>
                  <a:lnTo>
                    <a:pt x="1368354" y="162410"/>
                  </a:lnTo>
                  <a:lnTo>
                    <a:pt x="1409132" y="513618"/>
                  </a:lnTo>
                  <a:lnTo>
                    <a:pt x="1359644" y="538913"/>
                  </a:lnTo>
                  <a:cubicBezTo>
                    <a:pt x="1144742" y="605857"/>
                    <a:pt x="693204" y="463548"/>
                    <a:pt x="175684" y="336619"/>
                  </a:cubicBezTo>
                  <a:lnTo>
                    <a:pt x="13109" y="298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4" name="Freeform 713"/>
            <p:cNvSpPr/>
            <p:nvPr/>
          </p:nvSpPr>
          <p:spPr>
            <a:xfrm>
              <a:off x="8925049" y="976082"/>
              <a:ext cx="218950" cy="322482"/>
            </a:xfrm>
            <a:custGeom>
              <a:avLst/>
              <a:gdLst>
                <a:gd name="connsiteX0" fmla="*/ 0 w 218950"/>
                <a:gd name="connsiteY0" fmla="*/ 0 h 322482"/>
                <a:gd name="connsiteX1" fmla="*/ 218950 w 218950"/>
                <a:gd name="connsiteY1" fmla="*/ 25987 h 322482"/>
                <a:gd name="connsiteX2" fmla="*/ 218950 w 218950"/>
                <a:gd name="connsiteY2" fmla="*/ 322482 h 322482"/>
                <a:gd name="connsiteX3" fmla="*/ 0 w 218950"/>
                <a:gd name="connsiteY3" fmla="*/ 0 h 32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950" h="322482">
                  <a:moveTo>
                    <a:pt x="0" y="0"/>
                  </a:moveTo>
                  <a:lnTo>
                    <a:pt x="218950" y="25987"/>
                  </a:lnTo>
                  <a:lnTo>
                    <a:pt x="218950" y="322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9" name="Freeform 708"/>
            <p:cNvSpPr/>
            <p:nvPr/>
          </p:nvSpPr>
          <p:spPr>
            <a:xfrm>
              <a:off x="5698785" y="1086825"/>
              <a:ext cx="180913" cy="167184"/>
            </a:xfrm>
            <a:custGeom>
              <a:avLst/>
              <a:gdLst>
                <a:gd name="connsiteX0" fmla="*/ 0 w 180913"/>
                <a:gd name="connsiteY0" fmla="*/ 0 h 167184"/>
                <a:gd name="connsiteX1" fmla="*/ 180913 w 180913"/>
                <a:gd name="connsiteY1" fmla="*/ 21472 h 167184"/>
                <a:gd name="connsiteX2" fmla="*/ 23011 w 180913"/>
                <a:gd name="connsiteY2" fmla="*/ 167184 h 167184"/>
                <a:gd name="connsiteX3" fmla="*/ 0 w 180913"/>
                <a:gd name="connsiteY3" fmla="*/ 0 h 167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13" h="167184">
                  <a:moveTo>
                    <a:pt x="0" y="0"/>
                  </a:moveTo>
                  <a:lnTo>
                    <a:pt x="180913" y="21472"/>
                  </a:lnTo>
                  <a:lnTo>
                    <a:pt x="23011" y="167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8" name="Freeform 707"/>
            <p:cNvSpPr/>
            <p:nvPr/>
          </p:nvSpPr>
          <p:spPr>
            <a:xfrm>
              <a:off x="5738501" y="1119693"/>
              <a:ext cx="680062" cy="363459"/>
            </a:xfrm>
            <a:custGeom>
              <a:avLst/>
              <a:gdLst>
                <a:gd name="connsiteX0" fmla="*/ 237197 w 680062"/>
                <a:gd name="connsiteY0" fmla="*/ 0 h 363459"/>
                <a:gd name="connsiteX1" fmla="*/ 574088 w 680062"/>
                <a:gd name="connsiteY1" fmla="*/ 39985 h 363459"/>
                <a:gd name="connsiteX2" fmla="*/ 680062 w 680062"/>
                <a:gd name="connsiteY2" fmla="*/ 363459 h 363459"/>
                <a:gd name="connsiteX3" fmla="*/ 0 w 680062"/>
                <a:gd name="connsiteY3" fmla="*/ 226802 h 363459"/>
                <a:gd name="connsiteX4" fmla="*/ 237197 w 680062"/>
                <a:gd name="connsiteY4" fmla="*/ 0 h 363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0062" h="363459">
                  <a:moveTo>
                    <a:pt x="237197" y="0"/>
                  </a:moveTo>
                  <a:lnTo>
                    <a:pt x="574088" y="39985"/>
                  </a:lnTo>
                  <a:lnTo>
                    <a:pt x="680062" y="363459"/>
                  </a:lnTo>
                  <a:lnTo>
                    <a:pt x="0" y="226802"/>
                  </a:lnTo>
                  <a:lnTo>
                    <a:pt x="237197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7" name="Freeform 706"/>
            <p:cNvSpPr/>
            <p:nvPr/>
          </p:nvSpPr>
          <p:spPr>
            <a:xfrm>
              <a:off x="2828165" y="1129498"/>
              <a:ext cx="1105362" cy="824137"/>
            </a:xfrm>
            <a:custGeom>
              <a:avLst/>
              <a:gdLst>
                <a:gd name="connsiteX0" fmla="*/ 278601 w 1105362"/>
                <a:gd name="connsiteY0" fmla="*/ 63 h 824137"/>
                <a:gd name="connsiteX1" fmla="*/ 916677 w 1105362"/>
                <a:gd name="connsiteY1" fmla="*/ 50202 h 824137"/>
                <a:gd name="connsiteX2" fmla="*/ 1094534 w 1105362"/>
                <a:gd name="connsiteY2" fmla="*/ 82386 h 824137"/>
                <a:gd name="connsiteX3" fmla="*/ 1105362 w 1105362"/>
                <a:gd name="connsiteY3" fmla="*/ 824137 h 824137"/>
                <a:gd name="connsiteX4" fmla="*/ 0 w 1105362"/>
                <a:gd name="connsiteY4" fmla="*/ 824137 h 824137"/>
                <a:gd name="connsiteX5" fmla="*/ 81959 w 1105362"/>
                <a:gd name="connsiteY5" fmla="*/ 7471 h 824137"/>
                <a:gd name="connsiteX6" fmla="*/ 278601 w 1105362"/>
                <a:gd name="connsiteY6" fmla="*/ 63 h 82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5362" h="824137">
                  <a:moveTo>
                    <a:pt x="278601" y="63"/>
                  </a:moveTo>
                  <a:cubicBezTo>
                    <a:pt x="507060" y="-1265"/>
                    <a:pt x="719152" y="18762"/>
                    <a:pt x="916677" y="50202"/>
                  </a:cubicBezTo>
                  <a:lnTo>
                    <a:pt x="1094534" y="82386"/>
                  </a:lnTo>
                  <a:lnTo>
                    <a:pt x="1105362" y="824137"/>
                  </a:lnTo>
                  <a:lnTo>
                    <a:pt x="0" y="824137"/>
                  </a:lnTo>
                  <a:lnTo>
                    <a:pt x="81959" y="7471"/>
                  </a:lnTo>
                  <a:lnTo>
                    <a:pt x="278601" y="63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4" name="Freeform 703"/>
            <p:cNvSpPr/>
            <p:nvPr/>
          </p:nvSpPr>
          <p:spPr>
            <a:xfrm>
              <a:off x="6531191" y="1185624"/>
              <a:ext cx="1589373" cy="734685"/>
            </a:xfrm>
            <a:custGeom>
              <a:avLst/>
              <a:gdLst>
                <a:gd name="connsiteX0" fmla="*/ 0 w 1589373"/>
                <a:gd name="connsiteY0" fmla="*/ 0 h 734685"/>
                <a:gd name="connsiteX1" fmla="*/ 857702 w 1589373"/>
                <a:gd name="connsiteY1" fmla="*/ 101801 h 734685"/>
                <a:gd name="connsiteX2" fmla="*/ 872034 w 1589373"/>
                <a:gd name="connsiteY2" fmla="*/ 142410 h 734685"/>
                <a:gd name="connsiteX3" fmla="*/ 1342205 w 1589373"/>
                <a:gd name="connsiteY3" fmla="*/ 409796 h 734685"/>
                <a:gd name="connsiteX4" fmla="*/ 1440674 w 1589373"/>
                <a:gd name="connsiteY4" fmla="*/ 417752 h 734685"/>
                <a:gd name="connsiteX5" fmla="*/ 1589373 w 1589373"/>
                <a:gd name="connsiteY5" fmla="*/ 734685 h 734685"/>
                <a:gd name="connsiteX6" fmla="*/ 768769 w 1589373"/>
                <a:gd name="connsiteY6" fmla="*/ 307897 h 734685"/>
                <a:gd name="connsiteX7" fmla="*/ 47189 w 1589373"/>
                <a:gd name="connsiteY7" fmla="*/ 131764 h 734685"/>
                <a:gd name="connsiteX8" fmla="*/ 0 w 1589373"/>
                <a:gd name="connsiteY8" fmla="*/ 0 h 73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9373" h="734685">
                  <a:moveTo>
                    <a:pt x="0" y="0"/>
                  </a:moveTo>
                  <a:lnTo>
                    <a:pt x="857702" y="101801"/>
                  </a:lnTo>
                  <a:lnTo>
                    <a:pt x="872034" y="142410"/>
                  </a:lnTo>
                  <a:cubicBezTo>
                    <a:pt x="937709" y="269719"/>
                    <a:pt x="1118314" y="378094"/>
                    <a:pt x="1342205" y="409796"/>
                  </a:cubicBezTo>
                  <a:lnTo>
                    <a:pt x="1440674" y="417752"/>
                  </a:lnTo>
                  <a:lnTo>
                    <a:pt x="1589373" y="734685"/>
                  </a:lnTo>
                  <a:lnTo>
                    <a:pt x="768769" y="307897"/>
                  </a:lnTo>
                  <a:lnTo>
                    <a:pt x="47189" y="131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2" name="Freeform 701"/>
            <p:cNvSpPr/>
            <p:nvPr/>
          </p:nvSpPr>
          <p:spPr>
            <a:xfrm>
              <a:off x="4108454" y="1252096"/>
              <a:ext cx="1409401" cy="701539"/>
            </a:xfrm>
            <a:custGeom>
              <a:avLst/>
              <a:gdLst>
                <a:gd name="connsiteX0" fmla="*/ 0 w 1409401"/>
                <a:gd name="connsiteY0" fmla="*/ 0 h 701539"/>
                <a:gd name="connsiteX1" fmla="*/ 12550 w 1409401"/>
                <a:gd name="connsiteY1" fmla="*/ 2756 h 701539"/>
                <a:gd name="connsiteX2" fmla="*/ 1310376 w 1409401"/>
                <a:gd name="connsiteY2" fmla="*/ 243711 h 701539"/>
                <a:gd name="connsiteX3" fmla="*/ 1400924 w 1409401"/>
                <a:gd name="connsiteY3" fmla="*/ 221757 h 701539"/>
                <a:gd name="connsiteX4" fmla="*/ 1409401 w 1409401"/>
                <a:gd name="connsiteY4" fmla="*/ 294766 h 701539"/>
                <a:gd name="connsiteX5" fmla="*/ 609360 w 1409401"/>
                <a:gd name="connsiteY5" fmla="*/ 294766 h 701539"/>
                <a:gd name="connsiteX6" fmla="*/ 319595 w 1409401"/>
                <a:gd name="connsiteY6" fmla="*/ 701539 h 701539"/>
                <a:gd name="connsiteX7" fmla="*/ 30835 w 1409401"/>
                <a:gd name="connsiteY7" fmla="*/ 701539 h 701539"/>
                <a:gd name="connsiteX8" fmla="*/ 0 w 1409401"/>
                <a:gd name="connsiteY8" fmla="*/ 0 h 701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9401" h="701539">
                  <a:moveTo>
                    <a:pt x="0" y="0"/>
                  </a:moveTo>
                  <a:lnTo>
                    <a:pt x="12550" y="2756"/>
                  </a:lnTo>
                  <a:cubicBezTo>
                    <a:pt x="549260" y="129474"/>
                    <a:pt x="965669" y="299263"/>
                    <a:pt x="1310376" y="243711"/>
                  </a:cubicBezTo>
                  <a:lnTo>
                    <a:pt x="1400924" y="221757"/>
                  </a:lnTo>
                  <a:lnTo>
                    <a:pt x="1409401" y="294766"/>
                  </a:lnTo>
                  <a:lnTo>
                    <a:pt x="609360" y="294766"/>
                  </a:lnTo>
                  <a:lnTo>
                    <a:pt x="319595" y="701539"/>
                  </a:lnTo>
                  <a:lnTo>
                    <a:pt x="30835" y="701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2" name="Freeform 691"/>
            <p:cNvSpPr/>
            <p:nvPr/>
          </p:nvSpPr>
          <p:spPr>
            <a:xfrm>
              <a:off x="8190000" y="1412140"/>
              <a:ext cx="953999" cy="541495"/>
            </a:xfrm>
            <a:custGeom>
              <a:avLst/>
              <a:gdLst>
                <a:gd name="connsiteX0" fmla="*/ 249662 w 953999"/>
                <a:gd name="connsiteY0" fmla="*/ 0 h 541495"/>
                <a:gd name="connsiteX1" fmla="*/ 899951 w 953999"/>
                <a:gd name="connsiteY1" fmla="*/ 77183 h 541495"/>
                <a:gd name="connsiteX2" fmla="*/ 953999 w 953999"/>
                <a:gd name="connsiteY2" fmla="*/ 160398 h 541495"/>
                <a:gd name="connsiteX3" fmla="*/ 953999 w 953999"/>
                <a:gd name="connsiteY3" fmla="*/ 541495 h 541495"/>
                <a:gd name="connsiteX4" fmla="*/ 187793 w 953999"/>
                <a:gd name="connsiteY4" fmla="*/ 541495 h 541495"/>
                <a:gd name="connsiteX5" fmla="*/ 0 w 953999"/>
                <a:gd name="connsiteY5" fmla="*/ 168861 h 541495"/>
                <a:gd name="connsiteX6" fmla="*/ 78970 w 953999"/>
                <a:gd name="connsiteY6" fmla="*/ 142989 h 541495"/>
                <a:gd name="connsiteX7" fmla="*/ 249379 w 953999"/>
                <a:gd name="connsiteY7" fmla="*/ 889 h 541495"/>
                <a:gd name="connsiteX8" fmla="*/ 249662 w 953999"/>
                <a:gd name="connsiteY8" fmla="*/ 0 h 541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3999" h="541495">
                  <a:moveTo>
                    <a:pt x="249662" y="0"/>
                  </a:moveTo>
                  <a:lnTo>
                    <a:pt x="899951" y="77183"/>
                  </a:lnTo>
                  <a:lnTo>
                    <a:pt x="953999" y="160398"/>
                  </a:lnTo>
                  <a:lnTo>
                    <a:pt x="953999" y="541495"/>
                  </a:lnTo>
                  <a:lnTo>
                    <a:pt x="187793" y="541495"/>
                  </a:lnTo>
                  <a:lnTo>
                    <a:pt x="0" y="168861"/>
                  </a:lnTo>
                  <a:lnTo>
                    <a:pt x="78970" y="142989"/>
                  </a:lnTo>
                  <a:cubicBezTo>
                    <a:pt x="158527" y="109629"/>
                    <a:pt x="218865" y="60780"/>
                    <a:pt x="249379" y="889"/>
                  </a:cubicBezTo>
                  <a:lnTo>
                    <a:pt x="249662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1" name="Freeform 690"/>
            <p:cNvSpPr/>
            <p:nvPr/>
          </p:nvSpPr>
          <p:spPr>
            <a:xfrm>
              <a:off x="6619401" y="1431928"/>
              <a:ext cx="1366835" cy="521707"/>
            </a:xfrm>
            <a:custGeom>
              <a:avLst/>
              <a:gdLst>
                <a:gd name="connsiteX0" fmla="*/ 0 w 1366835"/>
                <a:gd name="connsiteY0" fmla="*/ 0 h 521707"/>
                <a:gd name="connsiteX1" fmla="*/ 644999 w 1366835"/>
                <a:gd name="connsiteY1" fmla="*/ 149223 h 521707"/>
                <a:gd name="connsiteX2" fmla="*/ 1366835 w 1366835"/>
                <a:gd name="connsiteY2" fmla="*/ 521707 h 521707"/>
                <a:gd name="connsiteX3" fmla="*/ 186840 w 1366835"/>
                <a:gd name="connsiteY3" fmla="*/ 521707 h 521707"/>
                <a:gd name="connsiteX4" fmla="*/ 0 w 1366835"/>
                <a:gd name="connsiteY4" fmla="*/ 0 h 521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835" h="521707">
                  <a:moveTo>
                    <a:pt x="0" y="0"/>
                  </a:moveTo>
                  <a:lnTo>
                    <a:pt x="644999" y="149223"/>
                  </a:lnTo>
                  <a:lnTo>
                    <a:pt x="1366835" y="521707"/>
                  </a:lnTo>
                  <a:lnTo>
                    <a:pt x="186840" y="5217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0" name="Freeform 689"/>
            <p:cNvSpPr/>
            <p:nvPr/>
          </p:nvSpPr>
          <p:spPr>
            <a:xfrm>
              <a:off x="5749042" y="1451976"/>
              <a:ext cx="823657" cy="501658"/>
            </a:xfrm>
            <a:custGeom>
              <a:avLst/>
              <a:gdLst>
                <a:gd name="connsiteX0" fmla="*/ 0 w 823657"/>
                <a:gd name="connsiteY0" fmla="*/ 0 h 501658"/>
                <a:gd name="connsiteX1" fmla="*/ 708912 w 823657"/>
                <a:gd name="connsiteY1" fmla="*/ 151413 h 501658"/>
                <a:gd name="connsiteX2" fmla="*/ 823657 w 823657"/>
                <a:gd name="connsiteY2" fmla="*/ 501658 h 501658"/>
                <a:gd name="connsiteX3" fmla="*/ 499076 w 823657"/>
                <a:gd name="connsiteY3" fmla="*/ 501658 h 501658"/>
                <a:gd name="connsiteX4" fmla="*/ 28897 w 823657"/>
                <a:gd name="connsiteY4" fmla="*/ 209956 h 501658"/>
                <a:gd name="connsiteX5" fmla="*/ 0 w 823657"/>
                <a:gd name="connsiteY5" fmla="*/ 0 h 501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3657" h="501658">
                  <a:moveTo>
                    <a:pt x="0" y="0"/>
                  </a:moveTo>
                  <a:lnTo>
                    <a:pt x="708912" y="151413"/>
                  </a:lnTo>
                  <a:lnTo>
                    <a:pt x="823657" y="501658"/>
                  </a:lnTo>
                  <a:lnTo>
                    <a:pt x="499076" y="501658"/>
                  </a:lnTo>
                  <a:lnTo>
                    <a:pt x="28897" y="209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4" name="Freeform 683"/>
            <p:cNvSpPr/>
            <p:nvPr/>
          </p:nvSpPr>
          <p:spPr>
            <a:xfrm>
              <a:off x="4570876" y="1662114"/>
              <a:ext cx="960455" cy="291521"/>
            </a:xfrm>
            <a:custGeom>
              <a:avLst/>
              <a:gdLst>
                <a:gd name="connsiteX0" fmla="*/ 215437 w 960455"/>
                <a:gd name="connsiteY0" fmla="*/ 0 h 291521"/>
                <a:gd name="connsiteX1" fmla="*/ 960395 w 960455"/>
                <a:gd name="connsiteY1" fmla="*/ 295 h 291521"/>
                <a:gd name="connsiteX2" fmla="*/ 960455 w 960455"/>
                <a:gd name="connsiteY2" fmla="*/ 814 h 291521"/>
                <a:gd name="connsiteX3" fmla="*/ 513239 w 960455"/>
                <a:gd name="connsiteY3" fmla="*/ 291521 h 291521"/>
                <a:gd name="connsiteX4" fmla="*/ 0 w 960455"/>
                <a:gd name="connsiteY4" fmla="*/ 291521 h 291521"/>
                <a:gd name="connsiteX5" fmla="*/ 24395 w 960455"/>
                <a:gd name="connsiteY5" fmla="*/ 260940 h 291521"/>
                <a:gd name="connsiteX6" fmla="*/ 215437 w 960455"/>
                <a:gd name="connsiteY6" fmla="*/ 0 h 29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0455" h="291521">
                  <a:moveTo>
                    <a:pt x="215437" y="0"/>
                  </a:moveTo>
                  <a:lnTo>
                    <a:pt x="960395" y="295"/>
                  </a:lnTo>
                  <a:lnTo>
                    <a:pt x="960455" y="814"/>
                  </a:lnTo>
                  <a:lnTo>
                    <a:pt x="513239" y="291521"/>
                  </a:lnTo>
                  <a:lnTo>
                    <a:pt x="0" y="291521"/>
                  </a:lnTo>
                  <a:lnTo>
                    <a:pt x="24395" y="260940"/>
                  </a:lnTo>
                  <a:cubicBezTo>
                    <a:pt x="91585" y="173037"/>
                    <a:pt x="128124" y="104140"/>
                    <a:pt x="215437" y="0"/>
                  </a:cubicBez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2" name="Freeform 681"/>
            <p:cNvSpPr/>
            <p:nvPr/>
          </p:nvSpPr>
          <p:spPr>
            <a:xfrm>
              <a:off x="721617" y="1787598"/>
              <a:ext cx="476945" cy="166036"/>
            </a:xfrm>
            <a:custGeom>
              <a:avLst/>
              <a:gdLst>
                <a:gd name="connsiteX0" fmla="*/ 476945 w 476945"/>
                <a:gd name="connsiteY0" fmla="*/ 0 h 166036"/>
                <a:gd name="connsiteX1" fmla="*/ 429891 w 476945"/>
                <a:gd name="connsiteY1" fmla="*/ 166036 h 166036"/>
                <a:gd name="connsiteX2" fmla="*/ 0 w 476945"/>
                <a:gd name="connsiteY2" fmla="*/ 166036 h 166036"/>
                <a:gd name="connsiteX3" fmla="*/ 476945 w 476945"/>
                <a:gd name="connsiteY3" fmla="*/ 0 h 16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945" h="166036">
                  <a:moveTo>
                    <a:pt x="476945" y="0"/>
                  </a:moveTo>
                  <a:lnTo>
                    <a:pt x="429891" y="166036"/>
                  </a:lnTo>
                  <a:lnTo>
                    <a:pt x="0" y="166036"/>
                  </a:lnTo>
                  <a:lnTo>
                    <a:pt x="47694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4" name="Freeform 663"/>
            <p:cNvSpPr/>
            <p:nvPr/>
          </p:nvSpPr>
          <p:spPr>
            <a:xfrm>
              <a:off x="-2" y="2153493"/>
              <a:ext cx="251351" cy="881726"/>
            </a:xfrm>
            <a:custGeom>
              <a:avLst/>
              <a:gdLst>
                <a:gd name="connsiteX0" fmla="*/ 33212 w 251351"/>
                <a:gd name="connsiteY0" fmla="*/ 0 h 881726"/>
                <a:gd name="connsiteX1" fmla="*/ 251351 w 251351"/>
                <a:gd name="connsiteY1" fmla="*/ 0 h 881726"/>
                <a:gd name="connsiteX2" fmla="*/ 0 w 251351"/>
                <a:gd name="connsiteY2" fmla="*/ 881726 h 881726"/>
                <a:gd name="connsiteX3" fmla="*/ 0 w 251351"/>
                <a:gd name="connsiteY3" fmla="*/ 108658 h 881726"/>
                <a:gd name="connsiteX4" fmla="*/ 33212 w 251351"/>
                <a:gd name="connsiteY4" fmla="*/ 0 h 88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51" h="881726">
                  <a:moveTo>
                    <a:pt x="33212" y="0"/>
                  </a:moveTo>
                  <a:lnTo>
                    <a:pt x="251351" y="0"/>
                  </a:lnTo>
                  <a:lnTo>
                    <a:pt x="0" y="881726"/>
                  </a:lnTo>
                  <a:lnTo>
                    <a:pt x="0" y="108658"/>
                  </a:lnTo>
                  <a:lnTo>
                    <a:pt x="33212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2" name="Freeform 661"/>
            <p:cNvSpPr/>
            <p:nvPr/>
          </p:nvSpPr>
          <p:spPr>
            <a:xfrm>
              <a:off x="498315" y="2153493"/>
              <a:ext cx="596554" cy="472610"/>
            </a:xfrm>
            <a:custGeom>
              <a:avLst/>
              <a:gdLst>
                <a:gd name="connsiteX0" fmla="*/ 0 w 596554"/>
                <a:gd name="connsiteY0" fmla="*/ 0 h 472610"/>
                <a:gd name="connsiteX1" fmla="*/ 596554 w 596554"/>
                <a:gd name="connsiteY1" fmla="*/ 0 h 472610"/>
                <a:gd name="connsiteX2" fmla="*/ 473145 w 596554"/>
                <a:gd name="connsiteY2" fmla="*/ 435466 h 472610"/>
                <a:gd name="connsiteX3" fmla="*/ 423333 w 596554"/>
                <a:gd name="connsiteY3" fmla="*/ 443661 h 472610"/>
                <a:gd name="connsiteX4" fmla="*/ 323841 w 596554"/>
                <a:gd name="connsiteY4" fmla="*/ 472610 h 472610"/>
                <a:gd name="connsiteX5" fmla="*/ 0 w 596554"/>
                <a:gd name="connsiteY5" fmla="*/ 0 h 47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6554" h="472610">
                  <a:moveTo>
                    <a:pt x="0" y="0"/>
                  </a:moveTo>
                  <a:lnTo>
                    <a:pt x="596554" y="0"/>
                  </a:lnTo>
                  <a:lnTo>
                    <a:pt x="473145" y="435466"/>
                  </a:lnTo>
                  <a:lnTo>
                    <a:pt x="423333" y="443661"/>
                  </a:lnTo>
                  <a:lnTo>
                    <a:pt x="323841" y="472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1" name="Freeform 660"/>
            <p:cNvSpPr/>
            <p:nvPr/>
          </p:nvSpPr>
          <p:spPr>
            <a:xfrm>
              <a:off x="1257648" y="2153493"/>
              <a:ext cx="1285444" cy="622510"/>
            </a:xfrm>
            <a:custGeom>
              <a:avLst/>
              <a:gdLst>
                <a:gd name="connsiteX0" fmla="*/ 113772 w 1285444"/>
                <a:gd name="connsiteY0" fmla="*/ 0 h 622510"/>
                <a:gd name="connsiteX1" fmla="*/ 1285444 w 1285444"/>
                <a:gd name="connsiteY1" fmla="*/ 0 h 622510"/>
                <a:gd name="connsiteX2" fmla="*/ 1229778 w 1285444"/>
                <a:gd name="connsiteY2" fmla="*/ 462846 h 622510"/>
                <a:gd name="connsiteX3" fmla="*/ 400098 w 1285444"/>
                <a:gd name="connsiteY3" fmla="*/ 622510 h 622510"/>
                <a:gd name="connsiteX4" fmla="*/ 396891 w 1285444"/>
                <a:gd name="connsiteY4" fmla="*/ 614720 h 622510"/>
                <a:gd name="connsiteX5" fmla="*/ 56292 w 1285444"/>
                <a:gd name="connsiteY5" fmla="*/ 426810 h 622510"/>
                <a:gd name="connsiteX6" fmla="*/ 0 w 1285444"/>
                <a:gd name="connsiteY6" fmla="*/ 421734 h 622510"/>
                <a:gd name="connsiteX7" fmla="*/ 113772 w 1285444"/>
                <a:gd name="connsiteY7" fmla="*/ 0 h 62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5444" h="622510">
                  <a:moveTo>
                    <a:pt x="113772" y="0"/>
                  </a:moveTo>
                  <a:lnTo>
                    <a:pt x="1285444" y="0"/>
                  </a:lnTo>
                  <a:lnTo>
                    <a:pt x="1229778" y="462846"/>
                  </a:lnTo>
                  <a:lnTo>
                    <a:pt x="400098" y="622510"/>
                  </a:lnTo>
                  <a:lnTo>
                    <a:pt x="396891" y="614720"/>
                  </a:lnTo>
                  <a:cubicBezTo>
                    <a:pt x="337252" y="518240"/>
                    <a:pt x="212781" y="452045"/>
                    <a:pt x="56292" y="426810"/>
                  </a:cubicBezTo>
                  <a:lnTo>
                    <a:pt x="0" y="421734"/>
                  </a:lnTo>
                  <a:lnTo>
                    <a:pt x="113772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0" name="Freeform 659"/>
            <p:cNvSpPr/>
            <p:nvPr/>
          </p:nvSpPr>
          <p:spPr>
            <a:xfrm>
              <a:off x="2662362" y="2153493"/>
              <a:ext cx="3158404" cy="2294516"/>
            </a:xfrm>
            <a:custGeom>
              <a:avLst/>
              <a:gdLst>
                <a:gd name="connsiteX0" fmla="*/ 145746 w 3158404"/>
                <a:gd name="connsiteY0" fmla="*/ 0 h 2294516"/>
                <a:gd name="connsiteX1" fmla="*/ 2503778 w 3158404"/>
                <a:gd name="connsiteY1" fmla="*/ 0 h 2294516"/>
                <a:gd name="connsiteX2" fmla="*/ 2960306 w 3158404"/>
                <a:gd name="connsiteY2" fmla="*/ 296090 h 2294516"/>
                <a:gd name="connsiteX3" fmla="*/ 3018844 w 3158404"/>
                <a:gd name="connsiteY3" fmla="*/ 800261 h 2294516"/>
                <a:gd name="connsiteX4" fmla="*/ 2066064 w 3158404"/>
                <a:gd name="connsiteY4" fmla="*/ 299758 h 2294516"/>
                <a:gd name="connsiteX5" fmla="*/ 2036707 w 3158404"/>
                <a:gd name="connsiteY5" fmla="*/ 332339 h 2294516"/>
                <a:gd name="connsiteX6" fmla="*/ 3024955 w 3158404"/>
                <a:gd name="connsiteY6" fmla="*/ 852889 h 2294516"/>
                <a:gd name="connsiteX7" fmla="*/ 3049187 w 3158404"/>
                <a:gd name="connsiteY7" fmla="*/ 1061591 h 2294516"/>
                <a:gd name="connsiteX8" fmla="*/ 2308816 w 3158404"/>
                <a:gd name="connsiteY8" fmla="*/ 1061591 h 2294516"/>
                <a:gd name="connsiteX9" fmla="*/ 2308816 w 3158404"/>
                <a:gd name="connsiteY9" fmla="*/ 1218356 h 2294516"/>
                <a:gd name="connsiteX10" fmla="*/ 3067388 w 3158404"/>
                <a:gd name="connsiteY10" fmla="*/ 1218356 h 2294516"/>
                <a:gd name="connsiteX11" fmla="*/ 3158404 w 3158404"/>
                <a:gd name="connsiteY11" fmla="*/ 2002249 h 2294516"/>
                <a:gd name="connsiteX12" fmla="*/ 1901131 w 3158404"/>
                <a:gd name="connsiteY12" fmla="*/ 2294516 h 2294516"/>
                <a:gd name="connsiteX13" fmla="*/ 837481 w 3158404"/>
                <a:gd name="connsiteY13" fmla="*/ 1823292 h 2294516"/>
                <a:gd name="connsiteX14" fmla="*/ 1347879 w 3158404"/>
                <a:gd name="connsiteY14" fmla="*/ 1275346 h 2294516"/>
                <a:gd name="connsiteX15" fmla="*/ 1277752 w 3158404"/>
                <a:gd name="connsiteY15" fmla="*/ 1118226 h 2294516"/>
                <a:gd name="connsiteX16" fmla="*/ 691797 w 3158404"/>
                <a:gd name="connsiteY16" fmla="*/ 1758750 h 2294516"/>
                <a:gd name="connsiteX17" fmla="*/ 0 w 3158404"/>
                <a:gd name="connsiteY17" fmla="*/ 1452266 h 2294516"/>
                <a:gd name="connsiteX18" fmla="*/ 38615 w 3158404"/>
                <a:gd name="connsiteY18" fmla="*/ 1067496 h 2294516"/>
                <a:gd name="connsiteX19" fmla="*/ 1149798 w 3158404"/>
                <a:gd name="connsiteY19" fmla="*/ 1007616 h 2294516"/>
                <a:gd name="connsiteX20" fmla="*/ 1098998 w 3158404"/>
                <a:gd name="connsiteY20" fmla="*/ 895600 h 2294516"/>
                <a:gd name="connsiteX21" fmla="*/ 51081 w 3158404"/>
                <a:gd name="connsiteY21" fmla="*/ 943281 h 2294516"/>
                <a:gd name="connsiteX22" fmla="*/ 87817 w 3158404"/>
                <a:gd name="connsiteY22" fmla="*/ 577226 h 2294516"/>
                <a:gd name="connsiteX23" fmla="*/ 861426 w 3158404"/>
                <a:gd name="connsiteY23" fmla="*/ 408984 h 2294516"/>
                <a:gd name="connsiteX24" fmla="*/ 836025 w 3158404"/>
                <a:gd name="connsiteY24" fmla="*/ 305570 h 2294516"/>
                <a:gd name="connsiteX25" fmla="*/ 100158 w 3158404"/>
                <a:gd name="connsiteY25" fmla="*/ 454252 h 2294516"/>
                <a:gd name="connsiteX26" fmla="*/ 145746 w 3158404"/>
                <a:gd name="connsiteY26" fmla="*/ 0 h 2294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158404" h="2294516">
                  <a:moveTo>
                    <a:pt x="145746" y="0"/>
                  </a:moveTo>
                  <a:lnTo>
                    <a:pt x="2503778" y="0"/>
                  </a:lnTo>
                  <a:lnTo>
                    <a:pt x="2960306" y="296090"/>
                  </a:lnTo>
                  <a:lnTo>
                    <a:pt x="3018844" y="800261"/>
                  </a:lnTo>
                  <a:lnTo>
                    <a:pt x="2066064" y="299758"/>
                  </a:lnTo>
                  <a:lnTo>
                    <a:pt x="2036707" y="332339"/>
                  </a:lnTo>
                  <a:lnTo>
                    <a:pt x="3024955" y="852889"/>
                  </a:lnTo>
                  <a:lnTo>
                    <a:pt x="3049187" y="1061591"/>
                  </a:lnTo>
                  <a:lnTo>
                    <a:pt x="2308816" y="1061591"/>
                  </a:lnTo>
                  <a:lnTo>
                    <a:pt x="2308816" y="1218356"/>
                  </a:lnTo>
                  <a:lnTo>
                    <a:pt x="3067388" y="1218356"/>
                  </a:lnTo>
                  <a:lnTo>
                    <a:pt x="3158404" y="2002249"/>
                  </a:lnTo>
                  <a:lnTo>
                    <a:pt x="1901131" y="2294516"/>
                  </a:lnTo>
                  <a:lnTo>
                    <a:pt x="837481" y="1823292"/>
                  </a:lnTo>
                  <a:lnTo>
                    <a:pt x="1347879" y="1275346"/>
                  </a:lnTo>
                  <a:lnTo>
                    <a:pt x="1277752" y="1118226"/>
                  </a:lnTo>
                  <a:lnTo>
                    <a:pt x="691797" y="1758750"/>
                  </a:lnTo>
                  <a:lnTo>
                    <a:pt x="0" y="1452266"/>
                  </a:lnTo>
                  <a:lnTo>
                    <a:pt x="38615" y="1067496"/>
                  </a:lnTo>
                  <a:lnTo>
                    <a:pt x="1149798" y="1007616"/>
                  </a:lnTo>
                  <a:lnTo>
                    <a:pt x="1098998" y="895600"/>
                  </a:lnTo>
                  <a:lnTo>
                    <a:pt x="51081" y="943281"/>
                  </a:lnTo>
                  <a:lnTo>
                    <a:pt x="87817" y="577226"/>
                  </a:lnTo>
                  <a:lnTo>
                    <a:pt x="861426" y="408984"/>
                  </a:lnTo>
                  <a:lnTo>
                    <a:pt x="836025" y="305570"/>
                  </a:lnTo>
                  <a:lnTo>
                    <a:pt x="100158" y="454252"/>
                  </a:lnTo>
                  <a:lnTo>
                    <a:pt x="145746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8" name="Freeform 657"/>
            <p:cNvSpPr/>
            <p:nvPr/>
          </p:nvSpPr>
          <p:spPr>
            <a:xfrm>
              <a:off x="5889115" y="2153493"/>
              <a:ext cx="925721" cy="577670"/>
            </a:xfrm>
            <a:custGeom>
              <a:avLst/>
              <a:gdLst>
                <a:gd name="connsiteX0" fmla="*/ 450577 w 925721"/>
                <a:gd name="connsiteY0" fmla="*/ 0 h 577670"/>
                <a:gd name="connsiteX1" fmla="*/ 749060 w 925721"/>
                <a:gd name="connsiteY1" fmla="*/ 0 h 577670"/>
                <a:gd name="connsiteX2" fmla="*/ 925721 w 925721"/>
                <a:gd name="connsiteY2" fmla="*/ 539241 h 577670"/>
                <a:gd name="connsiteX3" fmla="*/ 35986 w 925721"/>
                <a:gd name="connsiteY3" fmla="*/ 577670 h 577670"/>
                <a:gd name="connsiteX4" fmla="*/ 0 w 925721"/>
                <a:gd name="connsiteY4" fmla="*/ 316209 h 577670"/>
                <a:gd name="connsiteX5" fmla="*/ 450577 w 925721"/>
                <a:gd name="connsiteY5" fmla="*/ 0 h 57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5721" h="577670">
                  <a:moveTo>
                    <a:pt x="450577" y="0"/>
                  </a:moveTo>
                  <a:lnTo>
                    <a:pt x="749060" y="0"/>
                  </a:lnTo>
                  <a:lnTo>
                    <a:pt x="925721" y="539241"/>
                  </a:lnTo>
                  <a:lnTo>
                    <a:pt x="35986" y="577670"/>
                  </a:lnTo>
                  <a:lnTo>
                    <a:pt x="0" y="316209"/>
                  </a:lnTo>
                  <a:lnTo>
                    <a:pt x="450577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7" name="Freeform 656"/>
            <p:cNvSpPr/>
            <p:nvPr/>
          </p:nvSpPr>
          <p:spPr>
            <a:xfrm>
              <a:off x="6877817" y="2153493"/>
              <a:ext cx="2070213" cy="1621530"/>
            </a:xfrm>
            <a:custGeom>
              <a:avLst/>
              <a:gdLst>
                <a:gd name="connsiteX0" fmla="*/ 0 w 1962263"/>
                <a:gd name="connsiteY0" fmla="*/ 0 h 1621530"/>
                <a:gd name="connsiteX1" fmla="*/ 1352153 w 1962263"/>
                <a:gd name="connsiteY1" fmla="*/ 0 h 1621530"/>
                <a:gd name="connsiteX2" fmla="*/ 1962263 w 1962263"/>
                <a:gd name="connsiteY2" fmla="*/ 1300376 h 1621530"/>
                <a:gd name="connsiteX3" fmla="*/ 580723 w 1962263"/>
                <a:gd name="connsiteY3" fmla="*/ 1621530 h 1621530"/>
                <a:gd name="connsiteX4" fmla="*/ 268799 w 1962263"/>
                <a:gd name="connsiteY4" fmla="*/ 750557 h 1621530"/>
                <a:gd name="connsiteX5" fmla="*/ 772416 w 1962263"/>
                <a:gd name="connsiteY5" fmla="*/ 1032929 h 1621530"/>
                <a:gd name="connsiteX6" fmla="*/ 785521 w 1962263"/>
                <a:gd name="connsiteY6" fmla="*/ 993519 h 1621530"/>
                <a:gd name="connsiteX7" fmla="*/ 247225 w 1962263"/>
                <a:gd name="connsiteY7" fmla="*/ 690315 h 1621530"/>
                <a:gd name="connsiteX8" fmla="*/ 96485 w 1962263"/>
                <a:gd name="connsiteY8" fmla="*/ 269410 h 1621530"/>
                <a:gd name="connsiteX9" fmla="*/ 708248 w 1962263"/>
                <a:gd name="connsiteY9" fmla="*/ 417356 h 1621530"/>
                <a:gd name="connsiteX10" fmla="*/ 714209 w 1962263"/>
                <a:gd name="connsiteY10" fmla="*/ 356515 h 1621530"/>
                <a:gd name="connsiteX11" fmla="*/ 71288 w 1962263"/>
                <a:gd name="connsiteY11" fmla="*/ 199054 h 1621530"/>
                <a:gd name="connsiteX12" fmla="*/ 0 w 1962263"/>
                <a:gd name="connsiteY12" fmla="*/ 0 h 1621530"/>
                <a:gd name="connsiteX0" fmla="*/ 0 w 2070213"/>
                <a:gd name="connsiteY0" fmla="*/ 0 h 1621530"/>
                <a:gd name="connsiteX1" fmla="*/ 1352153 w 2070213"/>
                <a:gd name="connsiteY1" fmla="*/ 0 h 1621530"/>
                <a:gd name="connsiteX2" fmla="*/ 2070213 w 2070213"/>
                <a:gd name="connsiteY2" fmla="*/ 1319426 h 1621530"/>
                <a:gd name="connsiteX3" fmla="*/ 580723 w 2070213"/>
                <a:gd name="connsiteY3" fmla="*/ 1621530 h 1621530"/>
                <a:gd name="connsiteX4" fmla="*/ 268799 w 2070213"/>
                <a:gd name="connsiteY4" fmla="*/ 750557 h 1621530"/>
                <a:gd name="connsiteX5" fmla="*/ 772416 w 2070213"/>
                <a:gd name="connsiteY5" fmla="*/ 1032929 h 1621530"/>
                <a:gd name="connsiteX6" fmla="*/ 785521 w 2070213"/>
                <a:gd name="connsiteY6" fmla="*/ 993519 h 1621530"/>
                <a:gd name="connsiteX7" fmla="*/ 247225 w 2070213"/>
                <a:gd name="connsiteY7" fmla="*/ 690315 h 1621530"/>
                <a:gd name="connsiteX8" fmla="*/ 96485 w 2070213"/>
                <a:gd name="connsiteY8" fmla="*/ 269410 h 1621530"/>
                <a:gd name="connsiteX9" fmla="*/ 708248 w 2070213"/>
                <a:gd name="connsiteY9" fmla="*/ 417356 h 1621530"/>
                <a:gd name="connsiteX10" fmla="*/ 714209 w 2070213"/>
                <a:gd name="connsiteY10" fmla="*/ 356515 h 1621530"/>
                <a:gd name="connsiteX11" fmla="*/ 71288 w 2070213"/>
                <a:gd name="connsiteY11" fmla="*/ 199054 h 1621530"/>
                <a:gd name="connsiteX12" fmla="*/ 0 w 2070213"/>
                <a:gd name="connsiteY12" fmla="*/ 0 h 162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0213" h="1621530">
                  <a:moveTo>
                    <a:pt x="0" y="0"/>
                  </a:moveTo>
                  <a:lnTo>
                    <a:pt x="1352153" y="0"/>
                  </a:lnTo>
                  <a:lnTo>
                    <a:pt x="2070213" y="1319426"/>
                  </a:lnTo>
                  <a:lnTo>
                    <a:pt x="580723" y="1621530"/>
                  </a:lnTo>
                  <a:lnTo>
                    <a:pt x="268799" y="750557"/>
                  </a:lnTo>
                  <a:lnTo>
                    <a:pt x="772416" y="1032929"/>
                  </a:lnTo>
                  <a:lnTo>
                    <a:pt x="785521" y="993519"/>
                  </a:lnTo>
                  <a:lnTo>
                    <a:pt x="247225" y="690315"/>
                  </a:lnTo>
                  <a:lnTo>
                    <a:pt x="96485" y="269410"/>
                  </a:lnTo>
                  <a:lnTo>
                    <a:pt x="708248" y="417356"/>
                  </a:lnTo>
                  <a:lnTo>
                    <a:pt x="714209" y="356515"/>
                  </a:lnTo>
                  <a:lnTo>
                    <a:pt x="71288" y="1990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6" name="Freeform 655"/>
            <p:cNvSpPr/>
            <p:nvPr/>
          </p:nvSpPr>
          <p:spPr>
            <a:xfrm>
              <a:off x="8478514" y="2153493"/>
              <a:ext cx="665485" cy="1239246"/>
            </a:xfrm>
            <a:custGeom>
              <a:avLst/>
              <a:gdLst>
                <a:gd name="connsiteX0" fmla="*/ 0 w 665485"/>
                <a:gd name="connsiteY0" fmla="*/ 0 h 1239246"/>
                <a:gd name="connsiteX1" fmla="*/ 665485 w 665485"/>
                <a:gd name="connsiteY1" fmla="*/ 0 h 1239246"/>
                <a:gd name="connsiteX2" fmla="*/ 665485 w 665485"/>
                <a:gd name="connsiteY2" fmla="*/ 1229726 h 1239246"/>
                <a:gd name="connsiteX3" fmla="*/ 624534 w 665485"/>
                <a:gd name="connsiteY3" fmla="*/ 1239246 h 1239246"/>
                <a:gd name="connsiteX4" fmla="*/ 0 w 665485"/>
                <a:gd name="connsiteY4" fmla="*/ 0 h 1239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5485" h="1239246">
                  <a:moveTo>
                    <a:pt x="0" y="0"/>
                  </a:moveTo>
                  <a:lnTo>
                    <a:pt x="665485" y="0"/>
                  </a:lnTo>
                  <a:lnTo>
                    <a:pt x="665485" y="1229726"/>
                  </a:lnTo>
                  <a:lnTo>
                    <a:pt x="624534" y="12392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5" name="Freeform 654"/>
            <p:cNvSpPr/>
            <p:nvPr/>
          </p:nvSpPr>
          <p:spPr>
            <a:xfrm>
              <a:off x="286357" y="2180546"/>
              <a:ext cx="481540" cy="851428"/>
            </a:xfrm>
            <a:custGeom>
              <a:avLst/>
              <a:gdLst>
                <a:gd name="connsiteX0" fmla="*/ 166205 w 481540"/>
                <a:gd name="connsiteY0" fmla="*/ 0 h 851428"/>
                <a:gd name="connsiteX1" fmla="*/ 481540 w 481540"/>
                <a:gd name="connsiteY1" fmla="*/ 464100 h 851428"/>
                <a:gd name="connsiteX2" fmla="*/ 380186 w 481540"/>
                <a:gd name="connsiteY2" fmla="*/ 507688 h 851428"/>
                <a:gd name="connsiteX3" fmla="*/ 70130 w 481540"/>
                <a:gd name="connsiteY3" fmla="*/ 802870 h 851428"/>
                <a:gd name="connsiteX4" fmla="*/ 57376 w 481540"/>
                <a:gd name="connsiteY4" fmla="*/ 851428 h 851428"/>
                <a:gd name="connsiteX5" fmla="*/ 0 w 481540"/>
                <a:gd name="connsiteY5" fmla="*/ 851428 h 851428"/>
                <a:gd name="connsiteX6" fmla="*/ 166205 w 481540"/>
                <a:gd name="connsiteY6" fmla="*/ 0 h 85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540" h="851428">
                  <a:moveTo>
                    <a:pt x="166205" y="0"/>
                  </a:moveTo>
                  <a:lnTo>
                    <a:pt x="481540" y="464100"/>
                  </a:lnTo>
                  <a:lnTo>
                    <a:pt x="380186" y="507688"/>
                  </a:lnTo>
                  <a:cubicBezTo>
                    <a:pt x="228190" y="584932"/>
                    <a:pt x="116508" y="691256"/>
                    <a:pt x="70130" y="802870"/>
                  </a:cubicBezTo>
                  <a:lnTo>
                    <a:pt x="57376" y="851428"/>
                  </a:lnTo>
                  <a:lnTo>
                    <a:pt x="0" y="851428"/>
                  </a:lnTo>
                  <a:lnTo>
                    <a:pt x="16620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6" name="Freeform 645"/>
            <p:cNvSpPr/>
            <p:nvPr/>
          </p:nvSpPr>
          <p:spPr>
            <a:xfrm>
              <a:off x="1283392" y="2752251"/>
              <a:ext cx="1187689" cy="858554"/>
            </a:xfrm>
            <a:custGeom>
              <a:avLst/>
              <a:gdLst>
                <a:gd name="connsiteX0" fmla="*/ 1187689 w 1187689"/>
                <a:gd name="connsiteY0" fmla="*/ 0 h 858554"/>
                <a:gd name="connsiteX1" fmla="*/ 1187157 w 1187689"/>
                <a:gd name="connsiteY1" fmla="*/ 4418 h 858554"/>
                <a:gd name="connsiteX2" fmla="*/ 178606 w 1187689"/>
                <a:gd name="connsiteY2" fmla="*/ 858554 h 858554"/>
                <a:gd name="connsiteX3" fmla="*/ 0 w 1187689"/>
                <a:gd name="connsiteY3" fmla="*/ 589979 h 858554"/>
                <a:gd name="connsiteX4" fmla="*/ 75687 w 1187689"/>
                <a:gd name="connsiteY4" fmla="*/ 557429 h 858554"/>
                <a:gd name="connsiteX5" fmla="*/ 407892 w 1187689"/>
                <a:gd name="connsiteY5" fmla="*/ 177917 h 858554"/>
                <a:gd name="connsiteX6" fmla="*/ 407637 w 1187689"/>
                <a:gd name="connsiteY6" fmla="*/ 173344 h 858554"/>
                <a:gd name="connsiteX7" fmla="*/ 1187689 w 1187689"/>
                <a:gd name="connsiteY7" fmla="*/ 0 h 858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7689" h="858554">
                  <a:moveTo>
                    <a:pt x="1187689" y="0"/>
                  </a:moveTo>
                  <a:lnTo>
                    <a:pt x="1187157" y="4418"/>
                  </a:lnTo>
                  <a:lnTo>
                    <a:pt x="178606" y="858554"/>
                  </a:lnTo>
                  <a:lnTo>
                    <a:pt x="0" y="589979"/>
                  </a:lnTo>
                  <a:lnTo>
                    <a:pt x="75687" y="557429"/>
                  </a:lnTo>
                  <a:cubicBezTo>
                    <a:pt x="265682" y="460875"/>
                    <a:pt x="392687" y="318882"/>
                    <a:pt x="407892" y="177917"/>
                  </a:cubicBezTo>
                  <a:lnTo>
                    <a:pt x="407637" y="173344"/>
                  </a:lnTo>
                  <a:lnTo>
                    <a:pt x="1187689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3" name="Freeform 642"/>
            <p:cNvSpPr/>
            <p:nvPr/>
          </p:nvSpPr>
          <p:spPr>
            <a:xfrm>
              <a:off x="5951695" y="2874303"/>
              <a:ext cx="1112254" cy="578821"/>
            </a:xfrm>
            <a:custGeom>
              <a:avLst/>
              <a:gdLst>
                <a:gd name="connsiteX0" fmla="*/ 922625 w 1112254"/>
                <a:gd name="connsiteY0" fmla="*/ 0 h 578821"/>
                <a:gd name="connsiteX1" fmla="*/ 1112254 w 1112254"/>
                <a:gd name="connsiteY1" fmla="*/ 578821 h 578821"/>
                <a:gd name="connsiteX2" fmla="*/ 1380 w 1112254"/>
                <a:gd name="connsiteY2" fmla="*/ 60112 h 578821"/>
                <a:gd name="connsiteX3" fmla="*/ 0 w 1112254"/>
                <a:gd name="connsiteY3" fmla="*/ 50083 h 578821"/>
                <a:gd name="connsiteX4" fmla="*/ 922625 w 1112254"/>
                <a:gd name="connsiteY4" fmla="*/ 0 h 578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254" h="578821">
                  <a:moveTo>
                    <a:pt x="922625" y="0"/>
                  </a:moveTo>
                  <a:lnTo>
                    <a:pt x="1112254" y="578821"/>
                  </a:lnTo>
                  <a:lnTo>
                    <a:pt x="1380" y="60112"/>
                  </a:lnTo>
                  <a:lnTo>
                    <a:pt x="0" y="50083"/>
                  </a:lnTo>
                  <a:lnTo>
                    <a:pt x="92262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2" name="Freeform 641"/>
            <p:cNvSpPr/>
            <p:nvPr/>
          </p:nvSpPr>
          <p:spPr>
            <a:xfrm>
              <a:off x="1522872" y="2916684"/>
              <a:ext cx="928433" cy="1338554"/>
            </a:xfrm>
            <a:custGeom>
              <a:avLst/>
              <a:gdLst>
                <a:gd name="connsiteX0" fmla="*/ 928433 w 928433"/>
                <a:gd name="connsiteY0" fmla="*/ 0 h 1338554"/>
                <a:gd name="connsiteX1" fmla="*/ 782197 w 928433"/>
                <a:gd name="connsiteY1" fmla="*/ 1215914 h 1338554"/>
                <a:gd name="connsiteX2" fmla="*/ 367681 w 928433"/>
                <a:gd name="connsiteY2" fmla="*/ 1338554 h 1338554"/>
                <a:gd name="connsiteX3" fmla="*/ 0 w 928433"/>
                <a:gd name="connsiteY3" fmla="*/ 785660 h 1338554"/>
                <a:gd name="connsiteX4" fmla="*/ 928433 w 928433"/>
                <a:gd name="connsiteY4" fmla="*/ 0 h 1338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433" h="1338554">
                  <a:moveTo>
                    <a:pt x="928433" y="0"/>
                  </a:moveTo>
                  <a:lnTo>
                    <a:pt x="782197" y="1215914"/>
                  </a:lnTo>
                  <a:lnTo>
                    <a:pt x="367681" y="1338554"/>
                  </a:lnTo>
                  <a:lnTo>
                    <a:pt x="0" y="785660"/>
                  </a:lnTo>
                  <a:lnTo>
                    <a:pt x="928433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9" name="Freeform 638"/>
            <p:cNvSpPr/>
            <p:nvPr/>
          </p:nvSpPr>
          <p:spPr>
            <a:xfrm>
              <a:off x="5962203" y="3000733"/>
              <a:ext cx="991045" cy="501227"/>
            </a:xfrm>
            <a:custGeom>
              <a:avLst/>
              <a:gdLst>
                <a:gd name="connsiteX0" fmla="*/ 0 w 991045"/>
                <a:gd name="connsiteY0" fmla="*/ 0 h 501227"/>
                <a:gd name="connsiteX1" fmla="*/ 991045 w 991045"/>
                <a:gd name="connsiteY1" fmla="*/ 463441 h 501227"/>
                <a:gd name="connsiteX2" fmla="*/ 68985 w 991045"/>
                <a:gd name="connsiteY2" fmla="*/ 501227 h 501227"/>
                <a:gd name="connsiteX3" fmla="*/ 0 w 991045"/>
                <a:gd name="connsiteY3" fmla="*/ 0 h 5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1045" h="501227">
                  <a:moveTo>
                    <a:pt x="0" y="0"/>
                  </a:moveTo>
                  <a:lnTo>
                    <a:pt x="991045" y="463441"/>
                  </a:lnTo>
                  <a:lnTo>
                    <a:pt x="68985" y="5012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4" name="Freeform 633"/>
            <p:cNvSpPr/>
            <p:nvPr/>
          </p:nvSpPr>
          <p:spPr>
            <a:xfrm>
              <a:off x="-2" y="3183730"/>
              <a:ext cx="736005" cy="756824"/>
            </a:xfrm>
            <a:custGeom>
              <a:avLst/>
              <a:gdLst>
                <a:gd name="connsiteX0" fmla="*/ 256736 w 736005"/>
                <a:gd name="connsiteY0" fmla="*/ 0 h 756824"/>
                <a:gd name="connsiteX1" fmla="*/ 352158 w 736005"/>
                <a:gd name="connsiteY1" fmla="*/ 0 h 756824"/>
                <a:gd name="connsiteX2" fmla="*/ 371085 w 736005"/>
                <a:gd name="connsiteY2" fmla="*/ 45971 h 756824"/>
                <a:gd name="connsiteX3" fmla="*/ 711684 w 736005"/>
                <a:gd name="connsiteY3" fmla="*/ 233881 h 756824"/>
                <a:gd name="connsiteX4" fmla="*/ 736005 w 736005"/>
                <a:gd name="connsiteY4" fmla="*/ 236074 h 756824"/>
                <a:gd name="connsiteX5" fmla="*/ 628193 w 736005"/>
                <a:gd name="connsiteY5" fmla="*/ 616503 h 756824"/>
                <a:gd name="connsiteX6" fmla="*/ 441982 w 736005"/>
                <a:gd name="connsiteY6" fmla="*/ 756824 h 756824"/>
                <a:gd name="connsiteX7" fmla="*/ 0 w 736005"/>
                <a:gd name="connsiteY7" fmla="*/ 144059 h 756824"/>
                <a:gd name="connsiteX8" fmla="*/ 0 w 736005"/>
                <a:gd name="connsiteY8" fmla="*/ 17795 h 756824"/>
                <a:gd name="connsiteX9" fmla="*/ 252087 w 736005"/>
                <a:gd name="connsiteY9" fmla="*/ 23814 h 756824"/>
                <a:gd name="connsiteX10" fmla="*/ 256736 w 736005"/>
                <a:gd name="connsiteY10" fmla="*/ 0 h 75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6005" h="756824">
                  <a:moveTo>
                    <a:pt x="256736" y="0"/>
                  </a:moveTo>
                  <a:lnTo>
                    <a:pt x="352158" y="0"/>
                  </a:lnTo>
                  <a:lnTo>
                    <a:pt x="371085" y="45971"/>
                  </a:lnTo>
                  <a:cubicBezTo>
                    <a:pt x="430724" y="142451"/>
                    <a:pt x="555195" y="208647"/>
                    <a:pt x="711684" y="233881"/>
                  </a:cubicBezTo>
                  <a:lnTo>
                    <a:pt x="736005" y="236074"/>
                  </a:lnTo>
                  <a:lnTo>
                    <a:pt x="628193" y="616503"/>
                  </a:lnTo>
                  <a:lnTo>
                    <a:pt x="441982" y="756824"/>
                  </a:lnTo>
                  <a:lnTo>
                    <a:pt x="0" y="144059"/>
                  </a:lnTo>
                  <a:lnTo>
                    <a:pt x="0" y="17795"/>
                  </a:lnTo>
                  <a:lnTo>
                    <a:pt x="252087" y="23814"/>
                  </a:lnTo>
                  <a:lnTo>
                    <a:pt x="256736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9" name="Freeform 628"/>
            <p:cNvSpPr/>
            <p:nvPr/>
          </p:nvSpPr>
          <p:spPr>
            <a:xfrm>
              <a:off x="835040" y="3370958"/>
              <a:ext cx="565865" cy="770814"/>
            </a:xfrm>
            <a:custGeom>
              <a:avLst/>
              <a:gdLst>
                <a:gd name="connsiteX0" fmla="*/ 371360 w 565865"/>
                <a:gd name="connsiteY0" fmla="*/ 0 h 770814"/>
                <a:gd name="connsiteX1" fmla="*/ 565865 w 565865"/>
                <a:gd name="connsiteY1" fmla="*/ 291586 h 770814"/>
                <a:gd name="connsiteX2" fmla="*/ 0 w 565865"/>
                <a:gd name="connsiteY2" fmla="*/ 770814 h 770814"/>
                <a:gd name="connsiteX3" fmla="*/ 196697 w 565865"/>
                <a:gd name="connsiteY3" fmla="*/ 41687 h 770814"/>
                <a:gd name="connsiteX4" fmla="*/ 268934 w 565865"/>
                <a:gd name="connsiteY4" fmla="*/ 29802 h 770814"/>
                <a:gd name="connsiteX5" fmla="*/ 371360 w 565865"/>
                <a:gd name="connsiteY5" fmla="*/ 0 h 77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5865" h="770814">
                  <a:moveTo>
                    <a:pt x="371360" y="0"/>
                  </a:moveTo>
                  <a:lnTo>
                    <a:pt x="565865" y="291586"/>
                  </a:lnTo>
                  <a:lnTo>
                    <a:pt x="0" y="770814"/>
                  </a:lnTo>
                  <a:lnTo>
                    <a:pt x="196697" y="41687"/>
                  </a:lnTo>
                  <a:lnTo>
                    <a:pt x="268934" y="29802"/>
                  </a:lnTo>
                  <a:lnTo>
                    <a:pt x="3713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7" name="Freeform 626"/>
            <p:cNvSpPr/>
            <p:nvPr/>
          </p:nvSpPr>
          <p:spPr>
            <a:xfrm>
              <a:off x="-2" y="3425214"/>
              <a:ext cx="397884" cy="834395"/>
            </a:xfrm>
            <a:custGeom>
              <a:avLst/>
              <a:gdLst>
                <a:gd name="connsiteX0" fmla="*/ 0 w 397884"/>
                <a:gd name="connsiteY0" fmla="*/ 0 h 834395"/>
                <a:gd name="connsiteX1" fmla="*/ 397884 w 397884"/>
                <a:gd name="connsiteY1" fmla="*/ 548571 h 834395"/>
                <a:gd name="connsiteX2" fmla="*/ 18586 w 397884"/>
                <a:gd name="connsiteY2" fmla="*/ 834395 h 834395"/>
                <a:gd name="connsiteX3" fmla="*/ 0 w 397884"/>
                <a:gd name="connsiteY3" fmla="*/ 780914 h 834395"/>
                <a:gd name="connsiteX4" fmla="*/ 0 w 397884"/>
                <a:gd name="connsiteY4" fmla="*/ 0 h 83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884" h="834395">
                  <a:moveTo>
                    <a:pt x="0" y="0"/>
                  </a:moveTo>
                  <a:lnTo>
                    <a:pt x="397884" y="548571"/>
                  </a:lnTo>
                  <a:lnTo>
                    <a:pt x="18586" y="834395"/>
                  </a:lnTo>
                  <a:lnTo>
                    <a:pt x="0" y="780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8" name="Freeform 617"/>
            <p:cNvSpPr/>
            <p:nvPr/>
          </p:nvSpPr>
          <p:spPr>
            <a:xfrm>
              <a:off x="6718217" y="3634909"/>
              <a:ext cx="471652" cy="304103"/>
            </a:xfrm>
            <a:custGeom>
              <a:avLst/>
              <a:gdLst>
                <a:gd name="connsiteX0" fmla="*/ 405287 w 471652"/>
                <a:gd name="connsiteY0" fmla="*/ 0 h 304103"/>
                <a:gd name="connsiteX1" fmla="*/ 471652 w 471652"/>
                <a:gd name="connsiteY1" fmla="*/ 202571 h 304103"/>
                <a:gd name="connsiteX2" fmla="*/ 34882 w 471652"/>
                <a:gd name="connsiteY2" fmla="*/ 304103 h 304103"/>
                <a:gd name="connsiteX3" fmla="*/ 0 w 471652"/>
                <a:gd name="connsiteY3" fmla="*/ 24291 h 304103"/>
                <a:gd name="connsiteX4" fmla="*/ 405287 w 471652"/>
                <a:gd name="connsiteY4" fmla="*/ 0 h 304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652" h="304103">
                  <a:moveTo>
                    <a:pt x="405287" y="0"/>
                  </a:moveTo>
                  <a:lnTo>
                    <a:pt x="471652" y="202571"/>
                  </a:lnTo>
                  <a:lnTo>
                    <a:pt x="34882" y="304103"/>
                  </a:lnTo>
                  <a:lnTo>
                    <a:pt x="0" y="24291"/>
                  </a:lnTo>
                  <a:lnTo>
                    <a:pt x="405287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7" name="Freeform 616"/>
            <p:cNvSpPr/>
            <p:nvPr/>
          </p:nvSpPr>
          <p:spPr>
            <a:xfrm>
              <a:off x="7537033" y="3660344"/>
              <a:ext cx="1606966" cy="2573409"/>
            </a:xfrm>
            <a:custGeom>
              <a:avLst/>
              <a:gdLst>
                <a:gd name="connsiteX0" fmla="*/ 1399920 w 1606966"/>
                <a:gd name="connsiteY0" fmla="*/ 0 h 2573409"/>
                <a:gd name="connsiteX1" fmla="*/ 1606966 w 1606966"/>
                <a:gd name="connsiteY1" fmla="*/ 441292 h 2573409"/>
                <a:gd name="connsiteX2" fmla="*/ 1606966 w 1606966"/>
                <a:gd name="connsiteY2" fmla="*/ 2573409 h 2573409"/>
                <a:gd name="connsiteX3" fmla="*/ 1412488 w 1606966"/>
                <a:gd name="connsiteY3" fmla="*/ 2567819 h 2573409"/>
                <a:gd name="connsiteX4" fmla="*/ 1083608 w 1606966"/>
                <a:gd name="connsiteY4" fmla="*/ 2563425 h 2573409"/>
                <a:gd name="connsiteX5" fmla="*/ 798613 w 1606966"/>
                <a:gd name="connsiteY5" fmla="*/ 2563787 h 2573409"/>
                <a:gd name="connsiteX6" fmla="*/ 0 w 1606966"/>
                <a:gd name="connsiteY6" fmla="*/ 333851 h 2573409"/>
                <a:gd name="connsiteX7" fmla="*/ 1399920 w 1606966"/>
                <a:gd name="connsiteY7" fmla="*/ 0 h 2573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6966" h="2573409">
                  <a:moveTo>
                    <a:pt x="1399920" y="0"/>
                  </a:moveTo>
                  <a:lnTo>
                    <a:pt x="1606966" y="441292"/>
                  </a:lnTo>
                  <a:lnTo>
                    <a:pt x="1606966" y="2573409"/>
                  </a:lnTo>
                  <a:lnTo>
                    <a:pt x="1412488" y="2567819"/>
                  </a:lnTo>
                  <a:cubicBezTo>
                    <a:pt x="1300669" y="2565483"/>
                    <a:pt x="1191099" y="2564055"/>
                    <a:pt x="1083608" y="2563425"/>
                  </a:cubicBezTo>
                  <a:lnTo>
                    <a:pt x="798613" y="2563787"/>
                  </a:lnTo>
                  <a:lnTo>
                    <a:pt x="0" y="333851"/>
                  </a:lnTo>
                  <a:lnTo>
                    <a:pt x="139992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6" name="Freeform 615"/>
            <p:cNvSpPr/>
            <p:nvPr/>
          </p:nvSpPr>
          <p:spPr>
            <a:xfrm>
              <a:off x="6058273" y="3665785"/>
              <a:ext cx="550058" cy="422290"/>
            </a:xfrm>
            <a:custGeom>
              <a:avLst/>
              <a:gdLst>
                <a:gd name="connsiteX0" fmla="*/ 550058 w 550058"/>
                <a:gd name="connsiteY0" fmla="*/ 0 h 422290"/>
                <a:gd name="connsiteX1" fmla="*/ 549067 w 550058"/>
                <a:gd name="connsiteY1" fmla="*/ 48932 h 422290"/>
                <a:gd name="connsiteX2" fmla="*/ 540323 w 550058"/>
                <a:gd name="connsiteY2" fmla="*/ 275444 h 422290"/>
                <a:gd name="connsiteX3" fmla="*/ 540391 w 550058"/>
                <a:gd name="connsiteY3" fmla="*/ 309126 h 422290"/>
                <a:gd name="connsiteX4" fmla="*/ 53584 w 550058"/>
                <a:gd name="connsiteY4" fmla="*/ 422290 h 422290"/>
                <a:gd name="connsiteX5" fmla="*/ 0 w 550058"/>
                <a:gd name="connsiteY5" fmla="*/ 32967 h 422290"/>
                <a:gd name="connsiteX6" fmla="*/ 550058 w 550058"/>
                <a:gd name="connsiteY6" fmla="*/ 0 h 42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058" h="422290">
                  <a:moveTo>
                    <a:pt x="550058" y="0"/>
                  </a:moveTo>
                  <a:lnTo>
                    <a:pt x="549067" y="48932"/>
                  </a:lnTo>
                  <a:cubicBezTo>
                    <a:pt x="546670" y="127433"/>
                    <a:pt x="541171" y="187951"/>
                    <a:pt x="540323" y="275444"/>
                  </a:cubicBezTo>
                  <a:lnTo>
                    <a:pt x="540391" y="309126"/>
                  </a:lnTo>
                  <a:lnTo>
                    <a:pt x="53584" y="422290"/>
                  </a:lnTo>
                  <a:lnTo>
                    <a:pt x="0" y="32967"/>
                  </a:lnTo>
                  <a:lnTo>
                    <a:pt x="550058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5" name="Freeform 614"/>
            <p:cNvSpPr/>
            <p:nvPr/>
          </p:nvSpPr>
          <p:spPr>
            <a:xfrm>
              <a:off x="2542570" y="3735540"/>
              <a:ext cx="719895" cy="1063872"/>
            </a:xfrm>
            <a:custGeom>
              <a:avLst/>
              <a:gdLst>
                <a:gd name="connsiteX0" fmla="*/ 106768 w 719895"/>
                <a:gd name="connsiteY0" fmla="*/ 0 h 1063872"/>
                <a:gd name="connsiteX1" fmla="*/ 719895 w 719895"/>
                <a:gd name="connsiteY1" fmla="*/ 276936 h 1063872"/>
                <a:gd name="connsiteX2" fmla="*/ 0 w 719895"/>
                <a:gd name="connsiteY2" fmla="*/ 1063872 h 1063872"/>
                <a:gd name="connsiteX3" fmla="*/ 106768 w 719895"/>
                <a:gd name="connsiteY3" fmla="*/ 0 h 1063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9895" h="1063872">
                  <a:moveTo>
                    <a:pt x="106768" y="0"/>
                  </a:moveTo>
                  <a:lnTo>
                    <a:pt x="719895" y="276936"/>
                  </a:lnTo>
                  <a:lnTo>
                    <a:pt x="0" y="1063872"/>
                  </a:lnTo>
                  <a:lnTo>
                    <a:pt x="106768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4" name="Freeform 613"/>
            <p:cNvSpPr/>
            <p:nvPr/>
          </p:nvSpPr>
          <p:spPr>
            <a:xfrm>
              <a:off x="787422" y="3753957"/>
              <a:ext cx="1024383" cy="764345"/>
            </a:xfrm>
            <a:custGeom>
              <a:avLst/>
              <a:gdLst>
                <a:gd name="connsiteX0" fmla="*/ 674459 w 1024383"/>
                <a:gd name="connsiteY0" fmla="*/ 0 h 764345"/>
                <a:gd name="connsiteX1" fmla="*/ 1024383 w 1024383"/>
                <a:gd name="connsiteY1" fmla="*/ 524581 h 764345"/>
                <a:gd name="connsiteX2" fmla="*/ 213998 w 1024383"/>
                <a:gd name="connsiteY2" fmla="*/ 764345 h 764345"/>
                <a:gd name="connsiteX3" fmla="*/ 0 w 1024383"/>
                <a:gd name="connsiteY3" fmla="*/ 570743 h 764345"/>
                <a:gd name="connsiteX4" fmla="*/ 674459 w 1024383"/>
                <a:gd name="connsiteY4" fmla="*/ 0 h 76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4383" h="764345">
                  <a:moveTo>
                    <a:pt x="674459" y="0"/>
                  </a:moveTo>
                  <a:lnTo>
                    <a:pt x="1024383" y="524581"/>
                  </a:lnTo>
                  <a:lnTo>
                    <a:pt x="213998" y="764345"/>
                  </a:lnTo>
                  <a:lnTo>
                    <a:pt x="0" y="570743"/>
                  </a:lnTo>
                  <a:lnTo>
                    <a:pt x="674459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6" name="Freeform 605"/>
            <p:cNvSpPr/>
            <p:nvPr/>
          </p:nvSpPr>
          <p:spPr>
            <a:xfrm>
              <a:off x="59918" y="4054116"/>
              <a:ext cx="468203" cy="965368"/>
            </a:xfrm>
            <a:custGeom>
              <a:avLst/>
              <a:gdLst>
                <a:gd name="connsiteX0" fmla="*/ 396230 w 468203"/>
                <a:gd name="connsiteY0" fmla="*/ 0 h 965368"/>
                <a:gd name="connsiteX1" fmla="*/ 468203 w 468203"/>
                <a:gd name="connsiteY1" fmla="*/ 99231 h 965368"/>
                <a:gd name="connsiteX2" fmla="*/ 222744 w 468203"/>
                <a:gd name="connsiteY2" fmla="*/ 965368 h 965368"/>
                <a:gd name="connsiteX3" fmla="*/ 0 w 468203"/>
                <a:gd name="connsiteY3" fmla="*/ 324429 h 965368"/>
                <a:gd name="connsiteX4" fmla="*/ 396230 w 468203"/>
                <a:gd name="connsiteY4" fmla="*/ 0 h 9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203" h="965368">
                  <a:moveTo>
                    <a:pt x="396230" y="0"/>
                  </a:moveTo>
                  <a:lnTo>
                    <a:pt x="468203" y="99231"/>
                  </a:lnTo>
                  <a:lnTo>
                    <a:pt x="222744" y="965368"/>
                  </a:lnTo>
                  <a:lnTo>
                    <a:pt x="0" y="324429"/>
                  </a:lnTo>
                  <a:lnTo>
                    <a:pt x="39623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5" name="Freeform 604"/>
            <p:cNvSpPr/>
            <p:nvPr/>
          </p:nvSpPr>
          <p:spPr>
            <a:xfrm>
              <a:off x="6144638" y="4059629"/>
              <a:ext cx="1208752" cy="464182"/>
            </a:xfrm>
            <a:custGeom>
              <a:avLst/>
              <a:gdLst>
                <a:gd name="connsiteX0" fmla="*/ 1118010 w 1208752"/>
                <a:gd name="connsiteY0" fmla="*/ 0 h 464182"/>
                <a:gd name="connsiteX1" fmla="*/ 1208752 w 1208752"/>
                <a:gd name="connsiteY1" fmla="*/ 276981 h 464182"/>
                <a:gd name="connsiteX2" fmla="*/ 27191 w 1208752"/>
                <a:gd name="connsiteY2" fmla="*/ 464182 h 464182"/>
                <a:gd name="connsiteX3" fmla="*/ 0 w 1208752"/>
                <a:gd name="connsiteY3" fmla="*/ 266622 h 464182"/>
                <a:gd name="connsiteX4" fmla="*/ 1118010 w 1208752"/>
                <a:gd name="connsiteY4" fmla="*/ 0 h 46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8752" h="464182">
                  <a:moveTo>
                    <a:pt x="1118010" y="0"/>
                  </a:moveTo>
                  <a:lnTo>
                    <a:pt x="1208752" y="276981"/>
                  </a:lnTo>
                  <a:lnTo>
                    <a:pt x="27191" y="464182"/>
                  </a:lnTo>
                  <a:lnTo>
                    <a:pt x="0" y="266622"/>
                  </a:lnTo>
                  <a:lnTo>
                    <a:pt x="111801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4" name="Freeform 603"/>
            <p:cNvSpPr/>
            <p:nvPr/>
          </p:nvSpPr>
          <p:spPr>
            <a:xfrm>
              <a:off x="2645631" y="4077374"/>
              <a:ext cx="1695521" cy="816464"/>
            </a:xfrm>
            <a:custGeom>
              <a:avLst/>
              <a:gdLst>
                <a:gd name="connsiteX0" fmla="*/ 760516 w 1695521"/>
                <a:gd name="connsiteY0" fmla="*/ 0 h 816464"/>
                <a:gd name="connsiteX1" fmla="*/ 1695521 w 1695521"/>
                <a:gd name="connsiteY1" fmla="*/ 422321 h 816464"/>
                <a:gd name="connsiteX2" fmla="*/ 0 w 1695521"/>
                <a:gd name="connsiteY2" fmla="*/ 816464 h 816464"/>
                <a:gd name="connsiteX3" fmla="*/ 760516 w 1695521"/>
                <a:gd name="connsiteY3" fmla="*/ 0 h 8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5521" h="816464">
                  <a:moveTo>
                    <a:pt x="760516" y="0"/>
                  </a:moveTo>
                  <a:lnTo>
                    <a:pt x="1695521" y="422321"/>
                  </a:lnTo>
                  <a:lnTo>
                    <a:pt x="0" y="816464"/>
                  </a:lnTo>
                  <a:lnTo>
                    <a:pt x="760516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9" name="Freeform 598"/>
            <p:cNvSpPr/>
            <p:nvPr/>
          </p:nvSpPr>
          <p:spPr>
            <a:xfrm>
              <a:off x="1949348" y="4236806"/>
              <a:ext cx="343188" cy="527508"/>
            </a:xfrm>
            <a:custGeom>
              <a:avLst/>
              <a:gdLst>
                <a:gd name="connsiteX0" fmla="*/ 343188 w 343188"/>
                <a:gd name="connsiteY0" fmla="*/ 0 h 527508"/>
                <a:gd name="connsiteX1" fmla="*/ 279746 w 343188"/>
                <a:gd name="connsiteY1" fmla="*/ 527508 h 527508"/>
                <a:gd name="connsiteX2" fmla="*/ 0 w 343188"/>
                <a:gd name="connsiteY2" fmla="*/ 106845 h 527508"/>
                <a:gd name="connsiteX3" fmla="*/ 343188 w 343188"/>
                <a:gd name="connsiteY3" fmla="*/ 0 h 52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188" h="527508">
                  <a:moveTo>
                    <a:pt x="343188" y="0"/>
                  </a:moveTo>
                  <a:lnTo>
                    <a:pt x="279746" y="527508"/>
                  </a:lnTo>
                  <a:lnTo>
                    <a:pt x="0" y="106845"/>
                  </a:lnTo>
                  <a:lnTo>
                    <a:pt x="343188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3" name="Freeform 592"/>
            <p:cNvSpPr/>
            <p:nvPr/>
          </p:nvSpPr>
          <p:spPr>
            <a:xfrm>
              <a:off x="1100488" y="4367913"/>
              <a:ext cx="1114362" cy="753239"/>
            </a:xfrm>
            <a:custGeom>
              <a:avLst/>
              <a:gdLst>
                <a:gd name="connsiteX0" fmla="*/ 770935 w 1114362"/>
                <a:gd name="connsiteY0" fmla="*/ 0 h 753239"/>
                <a:gd name="connsiteX1" fmla="*/ 1114362 w 1114362"/>
                <a:gd name="connsiteY1" fmla="*/ 514841 h 753239"/>
                <a:gd name="connsiteX2" fmla="*/ 1100600 w 1114362"/>
                <a:gd name="connsiteY2" fmla="*/ 629265 h 753239"/>
                <a:gd name="connsiteX3" fmla="*/ 567290 w 1114362"/>
                <a:gd name="connsiteY3" fmla="*/ 753239 h 753239"/>
                <a:gd name="connsiteX4" fmla="*/ 0 w 1114362"/>
                <a:gd name="connsiteY4" fmla="*/ 240015 h 753239"/>
                <a:gd name="connsiteX5" fmla="*/ 770935 w 1114362"/>
                <a:gd name="connsiteY5" fmla="*/ 0 h 75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4362" h="753239">
                  <a:moveTo>
                    <a:pt x="770935" y="0"/>
                  </a:moveTo>
                  <a:lnTo>
                    <a:pt x="1114362" y="514841"/>
                  </a:lnTo>
                  <a:lnTo>
                    <a:pt x="1100600" y="629265"/>
                  </a:lnTo>
                  <a:lnTo>
                    <a:pt x="567290" y="753239"/>
                  </a:lnTo>
                  <a:lnTo>
                    <a:pt x="0" y="240015"/>
                  </a:lnTo>
                  <a:lnTo>
                    <a:pt x="77093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2" name="Freeform 591"/>
            <p:cNvSpPr/>
            <p:nvPr/>
          </p:nvSpPr>
          <p:spPr>
            <a:xfrm>
              <a:off x="3515433" y="4396813"/>
              <a:ext cx="2556947" cy="1972227"/>
            </a:xfrm>
            <a:custGeom>
              <a:avLst/>
              <a:gdLst>
                <a:gd name="connsiteX0" fmla="*/ 2333324 w 2556947"/>
                <a:gd name="connsiteY0" fmla="*/ 0 h 1972227"/>
                <a:gd name="connsiteX1" fmla="*/ 2556947 w 2556947"/>
                <a:gd name="connsiteY1" fmla="*/ 1926000 h 1972227"/>
                <a:gd name="connsiteX2" fmla="*/ 2331899 w 2556947"/>
                <a:gd name="connsiteY2" fmla="*/ 1939161 h 1972227"/>
                <a:gd name="connsiteX3" fmla="*/ 1340570 w 2556947"/>
                <a:gd name="connsiteY3" fmla="*/ 1972227 h 1972227"/>
                <a:gd name="connsiteX4" fmla="*/ 1132241 w 2556947"/>
                <a:gd name="connsiteY4" fmla="*/ 1969385 h 1972227"/>
                <a:gd name="connsiteX5" fmla="*/ 1141987 w 2556947"/>
                <a:gd name="connsiteY5" fmla="*/ 1886491 h 1972227"/>
                <a:gd name="connsiteX6" fmla="*/ 1348653 w 2556947"/>
                <a:gd name="connsiteY6" fmla="*/ 1413935 h 1972227"/>
                <a:gd name="connsiteX7" fmla="*/ 1284214 w 2556947"/>
                <a:gd name="connsiteY7" fmla="*/ 1309160 h 1972227"/>
                <a:gd name="connsiteX8" fmla="*/ 1018432 w 2556947"/>
                <a:gd name="connsiteY8" fmla="*/ 1963522 h 1972227"/>
                <a:gd name="connsiteX9" fmla="*/ 1018193 w 2556947"/>
                <a:gd name="connsiteY9" fmla="*/ 1967828 h 1972227"/>
                <a:gd name="connsiteX10" fmla="*/ 837175 w 2556947"/>
                <a:gd name="connsiteY10" fmla="*/ 1965358 h 1972227"/>
                <a:gd name="connsiteX11" fmla="*/ 317623 w 2556947"/>
                <a:gd name="connsiteY11" fmla="*/ 1935930 h 1972227"/>
                <a:gd name="connsiteX12" fmla="*/ 296845 w 2556947"/>
                <a:gd name="connsiteY12" fmla="*/ 1934010 h 1972227"/>
                <a:gd name="connsiteX13" fmla="*/ 0 w 2556947"/>
                <a:gd name="connsiteY13" fmla="*/ 556447 h 1972227"/>
                <a:gd name="connsiteX14" fmla="*/ 2333324 w 2556947"/>
                <a:gd name="connsiteY14" fmla="*/ 0 h 1972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56947" h="1972227">
                  <a:moveTo>
                    <a:pt x="2333324" y="0"/>
                  </a:moveTo>
                  <a:lnTo>
                    <a:pt x="2556947" y="1926000"/>
                  </a:lnTo>
                  <a:lnTo>
                    <a:pt x="2331899" y="1939161"/>
                  </a:lnTo>
                  <a:cubicBezTo>
                    <a:pt x="1999390" y="1957106"/>
                    <a:pt x="1672615" y="1970447"/>
                    <a:pt x="1340570" y="1972227"/>
                  </a:cubicBezTo>
                  <a:lnTo>
                    <a:pt x="1132241" y="1969385"/>
                  </a:lnTo>
                  <a:lnTo>
                    <a:pt x="1141987" y="1886491"/>
                  </a:lnTo>
                  <a:cubicBezTo>
                    <a:pt x="1171250" y="1720713"/>
                    <a:pt x="1233163" y="1550581"/>
                    <a:pt x="1348653" y="1413935"/>
                  </a:cubicBezTo>
                  <a:lnTo>
                    <a:pt x="1284214" y="1309160"/>
                  </a:lnTo>
                  <a:cubicBezTo>
                    <a:pt x="1176397" y="1454882"/>
                    <a:pt x="1053696" y="1679979"/>
                    <a:pt x="1018432" y="1963522"/>
                  </a:cubicBezTo>
                  <a:lnTo>
                    <a:pt x="1018193" y="1967828"/>
                  </a:lnTo>
                  <a:lnTo>
                    <a:pt x="837175" y="1965358"/>
                  </a:lnTo>
                  <a:cubicBezTo>
                    <a:pt x="667143" y="1959598"/>
                    <a:pt x="494417" y="1950079"/>
                    <a:pt x="317623" y="1935930"/>
                  </a:cubicBezTo>
                  <a:lnTo>
                    <a:pt x="296845" y="1934010"/>
                  </a:lnTo>
                  <a:lnTo>
                    <a:pt x="0" y="556447"/>
                  </a:lnTo>
                  <a:lnTo>
                    <a:pt x="2333324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1" name="Freeform 590"/>
            <p:cNvSpPr/>
            <p:nvPr/>
          </p:nvSpPr>
          <p:spPr>
            <a:xfrm>
              <a:off x="6183123" y="4400950"/>
              <a:ext cx="1790373" cy="1901643"/>
            </a:xfrm>
            <a:custGeom>
              <a:avLst/>
              <a:gdLst>
                <a:gd name="connsiteX0" fmla="*/ 1191345 w 1790373"/>
                <a:gd name="connsiteY0" fmla="*/ 0 h 1901643"/>
                <a:gd name="connsiteX1" fmla="*/ 1790373 w 1790373"/>
                <a:gd name="connsiteY1" fmla="*/ 1828469 h 1901643"/>
                <a:gd name="connsiteX2" fmla="*/ 1521556 w 1790373"/>
                <a:gd name="connsiteY2" fmla="*/ 1835803 h 1901643"/>
                <a:gd name="connsiteX3" fmla="*/ 689949 w 1790373"/>
                <a:gd name="connsiteY3" fmla="*/ 1874337 h 1901643"/>
                <a:gd name="connsiteX4" fmla="*/ 233525 w 1790373"/>
                <a:gd name="connsiteY4" fmla="*/ 1901643 h 1901643"/>
                <a:gd name="connsiteX5" fmla="*/ 0 w 1790373"/>
                <a:gd name="connsiteY5" fmla="*/ 204922 h 1901643"/>
                <a:gd name="connsiteX6" fmla="*/ 1191345 w 1790373"/>
                <a:gd name="connsiteY6" fmla="*/ 0 h 190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0373" h="1901643">
                  <a:moveTo>
                    <a:pt x="1191345" y="0"/>
                  </a:moveTo>
                  <a:lnTo>
                    <a:pt x="1790373" y="1828469"/>
                  </a:lnTo>
                  <a:lnTo>
                    <a:pt x="1521556" y="1835803"/>
                  </a:lnTo>
                  <a:cubicBezTo>
                    <a:pt x="1231843" y="1845368"/>
                    <a:pt x="956188" y="1859190"/>
                    <a:pt x="689949" y="1874337"/>
                  </a:cubicBezTo>
                  <a:lnTo>
                    <a:pt x="233525" y="1901643"/>
                  </a:lnTo>
                  <a:lnTo>
                    <a:pt x="0" y="204922"/>
                  </a:lnTo>
                  <a:lnTo>
                    <a:pt x="119134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0" name="Freeform 589"/>
            <p:cNvSpPr/>
            <p:nvPr/>
          </p:nvSpPr>
          <p:spPr>
            <a:xfrm>
              <a:off x="710221" y="4403422"/>
              <a:ext cx="208529" cy="201035"/>
            </a:xfrm>
            <a:custGeom>
              <a:avLst/>
              <a:gdLst>
                <a:gd name="connsiteX0" fmla="*/ 54233 w 208529"/>
                <a:gd name="connsiteY0" fmla="*/ 0 h 201035"/>
                <a:gd name="connsiteX1" fmla="*/ 208529 w 208529"/>
                <a:gd name="connsiteY1" fmla="*/ 139338 h 201035"/>
                <a:gd name="connsiteX2" fmla="*/ 0 w 208529"/>
                <a:gd name="connsiteY2" fmla="*/ 201035 h 201035"/>
                <a:gd name="connsiteX3" fmla="*/ 54233 w 208529"/>
                <a:gd name="connsiteY3" fmla="*/ 0 h 20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529" h="201035">
                  <a:moveTo>
                    <a:pt x="54233" y="0"/>
                  </a:moveTo>
                  <a:lnTo>
                    <a:pt x="208529" y="139338"/>
                  </a:lnTo>
                  <a:lnTo>
                    <a:pt x="0" y="201035"/>
                  </a:lnTo>
                  <a:lnTo>
                    <a:pt x="54233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5" name="Freeform 584"/>
            <p:cNvSpPr/>
            <p:nvPr/>
          </p:nvSpPr>
          <p:spPr>
            <a:xfrm>
              <a:off x="497438" y="4633295"/>
              <a:ext cx="1084013" cy="759914"/>
            </a:xfrm>
            <a:custGeom>
              <a:avLst/>
              <a:gdLst>
                <a:gd name="connsiteX0" fmla="*/ 521567 w 1084013"/>
                <a:gd name="connsiteY0" fmla="*/ 0 h 759914"/>
                <a:gd name="connsiteX1" fmla="*/ 1084013 w 1084013"/>
                <a:gd name="connsiteY1" fmla="*/ 507923 h 759914"/>
                <a:gd name="connsiteX2" fmla="*/ 0 w 1084013"/>
                <a:gd name="connsiteY2" fmla="*/ 759914 h 759914"/>
                <a:gd name="connsiteX3" fmla="*/ 175978 w 1084013"/>
                <a:gd name="connsiteY3" fmla="*/ 107592 h 759914"/>
                <a:gd name="connsiteX4" fmla="*/ 521567 w 1084013"/>
                <a:gd name="connsiteY4" fmla="*/ 0 h 759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4013" h="759914">
                  <a:moveTo>
                    <a:pt x="521567" y="0"/>
                  </a:moveTo>
                  <a:lnTo>
                    <a:pt x="1084013" y="507923"/>
                  </a:lnTo>
                  <a:lnTo>
                    <a:pt x="0" y="759914"/>
                  </a:lnTo>
                  <a:lnTo>
                    <a:pt x="175978" y="107592"/>
                  </a:lnTo>
                  <a:lnTo>
                    <a:pt x="521567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9" name="Freeform 578"/>
            <p:cNvSpPr/>
            <p:nvPr/>
          </p:nvSpPr>
          <p:spPr>
            <a:xfrm>
              <a:off x="2941952" y="4988403"/>
              <a:ext cx="673637" cy="1324244"/>
            </a:xfrm>
            <a:custGeom>
              <a:avLst/>
              <a:gdLst>
                <a:gd name="connsiteX0" fmla="*/ 426117 w 673637"/>
                <a:gd name="connsiteY0" fmla="*/ 0 h 1324244"/>
                <a:gd name="connsiteX1" fmla="*/ 673637 w 673637"/>
                <a:gd name="connsiteY1" fmla="*/ 1324244 h 1324244"/>
                <a:gd name="connsiteX2" fmla="*/ 622688 w 673637"/>
                <a:gd name="connsiteY2" fmla="*/ 1319536 h 1324244"/>
                <a:gd name="connsiteX3" fmla="*/ 347139 w 673637"/>
                <a:gd name="connsiteY3" fmla="*/ 1287136 h 1324244"/>
                <a:gd name="connsiteX4" fmla="*/ 72632 w 673637"/>
                <a:gd name="connsiteY4" fmla="*/ 1247808 h 1324244"/>
                <a:gd name="connsiteX5" fmla="*/ 0 w 673637"/>
                <a:gd name="connsiteY5" fmla="*/ 101620 h 1324244"/>
                <a:gd name="connsiteX6" fmla="*/ 426117 w 673637"/>
                <a:gd name="connsiteY6" fmla="*/ 0 h 132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637" h="1324244">
                  <a:moveTo>
                    <a:pt x="426117" y="0"/>
                  </a:moveTo>
                  <a:lnTo>
                    <a:pt x="673637" y="1324244"/>
                  </a:lnTo>
                  <a:lnTo>
                    <a:pt x="622688" y="1319536"/>
                  </a:lnTo>
                  <a:cubicBezTo>
                    <a:pt x="532085" y="1310038"/>
                    <a:pt x="440292" y="1299275"/>
                    <a:pt x="347139" y="1287136"/>
                  </a:cubicBezTo>
                  <a:lnTo>
                    <a:pt x="72632" y="1247808"/>
                  </a:lnTo>
                  <a:lnTo>
                    <a:pt x="0" y="101620"/>
                  </a:lnTo>
                  <a:lnTo>
                    <a:pt x="426117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5" name="Freeform 574"/>
            <p:cNvSpPr/>
            <p:nvPr/>
          </p:nvSpPr>
          <p:spPr>
            <a:xfrm>
              <a:off x="2409411" y="5110467"/>
              <a:ext cx="492908" cy="1106993"/>
            </a:xfrm>
            <a:custGeom>
              <a:avLst/>
              <a:gdLst>
                <a:gd name="connsiteX0" fmla="*/ 446818 w 492908"/>
                <a:gd name="connsiteY0" fmla="*/ 0 h 1106993"/>
                <a:gd name="connsiteX1" fmla="*/ 492908 w 492908"/>
                <a:gd name="connsiteY1" fmla="*/ 1106993 h 1106993"/>
                <a:gd name="connsiteX2" fmla="*/ 303049 w 492908"/>
                <a:gd name="connsiteY2" fmla="*/ 1074877 h 1106993"/>
                <a:gd name="connsiteX3" fmla="*/ 0 w 492908"/>
                <a:gd name="connsiteY3" fmla="*/ 1015795 h 1106993"/>
                <a:gd name="connsiteX4" fmla="*/ 93486 w 492908"/>
                <a:gd name="connsiteY4" fmla="*/ 84262 h 1106993"/>
                <a:gd name="connsiteX5" fmla="*/ 446818 w 492908"/>
                <a:gd name="connsiteY5" fmla="*/ 0 h 1106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908" h="1106993">
                  <a:moveTo>
                    <a:pt x="446818" y="0"/>
                  </a:moveTo>
                  <a:lnTo>
                    <a:pt x="492908" y="1106993"/>
                  </a:lnTo>
                  <a:lnTo>
                    <a:pt x="303049" y="1074877"/>
                  </a:lnTo>
                  <a:lnTo>
                    <a:pt x="0" y="1015795"/>
                  </a:lnTo>
                  <a:lnTo>
                    <a:pt x="93486" y="84262"/>
                  </a:lnTo>
                  <a:lnTo>
                    <a:pt x="446818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3" name="Freeform 572"/>
            <p:cNvSpPr/>
            <p:nvPr/>
          </p:nvSpPr>
          <p:spPr>
            <a:xfrm>
              <a:off x="1630903" y="5274661"/>
              <a:ext cx="536813" cy="777204"/>
            </a:xfrm>
            <a:custGeom>
              <a:avLst/>
              <a:gdLst>
                <a:gd name="connsiteX0" fmla="*/ 536813 w 536813"/>
                <a:gd name="connsiteY0" fmla="*/ 0 h 777204"/>
                <a:gd name="connsiteX1" fmla="*/ 443340 w 536813"/>
                <a:gd name="connsiteY1" fmla="*/ 777204 h 777204"/>
                <a:gd name="connsiteX2" fmla="*/ 137308 w 536813"/>
                <a:gd name="connsiteY2" fmla="*/ 702113 h 777204"/>
                <a:gd name="connsiteX3" fmla="*/ 0 w 536813"/>
                <a:gd name="connsiteY3" fmla="*/ 665094 h 777204"/>
                <a:gd name="connsiteX4" fmla="*/ 80025 w 536813"/>
                <a:gd name="connsiteY4" fmla="*/ 108934 h 777204"/>
                <a:gd name="connsiteX5" fmla="*/ 536813 w 536813"/>
                <a:gd name="connsiteY5" fmla="*/ 0 h 77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6813" h="777204">
                  <a:moveTo>
                    <a:pt x="536813" y="0"/>
                  </a:moveTo>
                  <a:lnTo>
                    <a:pt x="443340" y="777204"/>
                  </a:lnTo>
                  <a:lnTo>
                    <a:pt x="137308" y="702113"/>
                  </a:lnTo>
                  <a:lnTo>
                    <a:pt x="0" y="665094"/>
                  </a:lnTo>
                  <a:lnTo>
                    <a:pt x="80025" y="108934"/>
                  </a:lnTo>
                  <a:lnTo>
                    <a:pt x="536813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9" name="Freeform 568"/>
            <p:cNvSpPr/>
            <p:nvPr/>
          </p:nvSpPr>
          <p:spPr>
            <a:xfrm>
              <a:off x="632948" y="5409828"/>
              <a:ext cx="967985" cy="500859"/>
            </a:xfrm>
            <a:custGeom>
              <a:avLst/>
              <a:gdLst>
                <a:gd name="connsiteX0" fmla="*/ 967985 w 967985"/>
                <a:gd name="connsiteY0" fmla="*/ 0 h 500859"/>
                <a:gd name="connsiteX1" fmla="*/ 890133 w 967985"/>
                <a:gd name="connsiteY1" fmla="*/ 500859 h 500859"/>
                <a:gd name="connsiteX2" fmla="*/ 795239 w 967985"/>
                <a:gd name="connsiteY2" fmla="*/ 475275 h 500859"/>
                <a:gd name="connsiteX3" fmla="*/ 71089 w 967985"/>
                <a:gd name="connsiteY3" fmla="*/ 254794 h 500859"/>
                <a:gd name="connsiteX4" fmla="*/ 0 w 967985"/>
                <a:gd name="connsiteY4" fmla="*/ 230843 h 500859"/>
                <a:gd name="connsiteX5" fmla="*/ 967985 w 967985"/>
                <a:gd name="connsiteY5" fmla="*/ 0 h 50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7985" h="500859">
                  <a:moveTo>
                    <a:pt x="967985" y="0"/>
                  </a:moveTo>
                  <a:lnTo>
                    <a:pt x="890133" y="500859"/>
                  </a:lnTo>
                  <a:lnTo>
                    <a:pt x="795239" y="475275"/>
                  </a:lnTo>
                  <a:cubicBezTo>
                    <a:pt x="563885" y="410179"/>
                    <a:pt x="322961" y="336975"/>
                    <a:pt x="71089" y="254794"/>
                  </a:cubicBezTo>
                  <a:lnTo>
                    <a:pt x="0" y="230843"/>
                  </a:lnTo>
                  <a:lnTo>
                    <a:pt x="96798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7" name="Freeform 556"/>
            <p:cNvSpPr/>
            <p:nvPr/>
          </p:nvSpPr>
          <p:spPr>
            <a:xfrm>
              <a:off x="555385" y="5804236"/>
              <a:ext cx="945409" cy="564879"/>
            </a:xfrm>
            <a:custGeom>
              <a:avLst/>
              <a:gdLst>
                <a:gd name="connsiteX0" fmla="*/ 0 w 945409"/>
                <a:gd name="connsiteY0" fmla="*/ 0 h 564879"/>
                <a:gd name="connsiteX1" fmla="*/ 238849 w 945409"/>
                <a:gd name="connsiteY1" fmla="*/ 67961 h 564879"/>
                <a:gd name="connsiteX2" fmla="*/ 672131 w 945409"/>
                <a:gd name="connsiteY2" fmla="*/ 182854 h 564879"/>
                <a:gd name="connsiteX3" fmla="*/ 945409 w 945409"/>
                <a:gd name="connsiteY3" fmla="*/ 249831 h 564879"/>
                <a:gd name="connsiteX4" fmla="*/ 896439 w 945409"/>
                <a:gd name="connsiteY4" fmla="*/ 564879 h 564879"/>
                <a:gd name="connsiteX5" fmla="*/ 116780 w 945409"/>
                <a:gd name="connsiteY5" fmla="*/ 336031 h 564879"/>
                <a:gd name="connsiteX6" fmla="*/ 0 w 945409"/>
                <a:gd name="connsiteY6" fmla="*/ 0 h 56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5409" h="564879">
                  <a:moveTo>
                    <a:pt x="0" y="0"/>
                  </a:moveTo>
                  <a:lnTo>
                    <a:pt x="238849" y="67961"/>
                  </a:lnTo>
                  <a:cubicBezTo>
                    <a:pt x="386566" y="108569"/>
                    <a:pt x="530941" y="146827"/>
                    <a:pt x="672131" y="182854"/>
                  </a:cubicBezTo>
                  <a:lnTo>
                    <a:pt x="945409" y="249831"/>
                  </a:lnTo>
                  <a:lnTo>
                    <a:pt x="896439" y="564879"/>
                  </a:lnTo>
                  <a:lnTo>
                    <a:pt x="116780" y="3360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3" name="Freeform 552"/>
            <p:cNvSpPr/>
            <p:nvPr/>
          </p:nvSpPr>
          <p:spPr>
            <a:xfrm>
              <a:off x="1564369" y="6080974"/>
              <a:ext cx="494262" cy="453789"/>
            </a:xfrm>
            <a:custGeom>
              <a:avLst/>
              <a:gdLst>
                <a:gd name="connsiteX0" fmla="*/ 46214 w 494262"/>
                <a:gd name="connsiteY0" fmla="*/ 0 h 453789"/>
                <a:gd name="connsiteX1" fmla="*/ 77314 w 494262"/>
                <a:gd name="connsiteY1" fmla="*/ 7622 h 453789"/>
                <a:gd name="connsiteX2" fmla="*/ 473304 w 494262"/>
                <a:gd name="connsiteY2" fmla="*/ 96451 h 453789"/>
                <a:gd name="connsiteX3" fmla="*/ 494262 w 494262"/>
                <a:gd name="connsiteY3" fmla="*/ 100704 h 453789"/>
                <a:gd name="connsiteX4" fmla="*/ 451797 w 494262"/>
                <a:gd name="connsiteY4" fmla="*/ 453789 h 453789"/>
                <a:gd name="connsiteX5" fmla="*/ 0 w 494262"/>
                <a:gd name="connsiteY5" fmla="*/ 321176 h 453789"/>
                <a:gd name="connsiteX6" fmla="*/ 46214 w 494262"/>
                <a:gd name="connsiteY6" fmla="*/ 0 h 45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262" h="453789">
                  <a:moveTo>
                    <a:pt x="46214" y="0"/>
                  </a:moveTo>
                  <a:lnTo>
                    <a:pt x="77314" y="7622"/>
                  </a:lnTo>
                  <a:cubicBezTo>
                    <a:pt x="212289" y="39305"/>
                    <a:pt x="344233" y="68875"/>
                    <a:pt x="473304" y="96451"/>
                  </a:cubicBezTo>
                  <a:lnTo>
                    <a:pt x="494262" y="100704"/>
                  </a:lnTo>
                  <a:lnTo>
                    <a:pt x="451797" y="453789"/>
                  </a:lnTo>
                  <a:lnTo>
                    <a:pt x="0" y="321176"/>
                  </a:lnTo>
                  <a:lnTo>
                    <a:pt x="46214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2" name="Freeform 551"/>
            <p:cNvSpPr/>
            <p:nvPr/>
          </p:nvSpPr>
          <p:spPr>
            <a:xfrm>
              <a:off x="102280" y="6122430"/>
              <a:ext cx="403787" cy="735570"/>
            </a:xfrm>
            <a:custGeom>
              <a:avLst/>
              <a:gdLst>
                <a:gd name="connsiteX0" fmla="*/ 198435 w 403787"/>
                <a:gd name="connsiteY0" fmla="*/ 0 h 735570"/>
                <a:gd name="connsiteX1" fmla="*/ 403787 w 403787"/>
                <a:gd name="connsiteY1" fmla="*/ 735570 h 735570"/>
                <a:gd name="connsiteX2" fmla="*/ 0 w 403787"/>
                <a:gd name="connsiteY2" fmla="*/ 735570 h 735570"/>
                <a:gd name="connsiteX3" fmla="*/ 198435 w 403787"/>
                <a:gd name="connsiteY3" fmla="*/ 0 h 73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3787" h="735570">
                  <a:moveTo>
                    <a:pt x="198435" y="0"/>
                  </a:moveTo>
                  <a:lnTo>
                    <a:pt x="403787" y="735570"/>
                  </a:lnTo>
                  <a:lnTo>
                    <a:pt x="0" y="735570"/>
                  </a:lnTo>
                  <a:lnTo>
                    <a:pt x="19843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7" name="Freeform 546"/>
            <p:cNvSpPr/>
            <p:nvPr/>
          </p:nvSpPr>
          <p:spPr>
            <a:xfrm>
              <a:off x="708496" y="6244808"/>
              <a:ext cx="729329" cy="613192"/>
            </a:xfrm>
            <a:custGeom>
              <a:avLst/>
              <a:gdLst>
                <a:gd name="connsiteX0" fmla="*/ 0 w 729329"/>
                <a:gd name="connsiteY0" fmla="*/ 0 h 613192"/>
                <a:gd name="connsiteX1" fmla="*/ 729329 w 729329"/>
                <a:gd name="connsiteY1" fmla="*/ 214368 h 613192"/>
                <a:gd name="connsiteX2" fmla="*/ 667336 w 729329"/>
                <a:gd name="connsiteY2" fmla="*/ 613192 h 613192"/>
                <a:gd name="connsiteX3" fmla="*/ 213101 w 729329"/>
                <a:gd name="connsiteY3" fmla="*/ 613192 h 613192"/>
                <a:gd name="connsiteX4" fmla="*/ 0 w 729329"/>
                <a:gd name="connsiteY4" fmla="*/ 0 h 61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9329" h="613192">
                  <a:moveTo>
                    <a:pt x="0" y="0"/>
                  </a:moveTo>
                  <a:lnTo>
                    <a:pt x="729329" y="214368"/>
                  </a:lnTo>
                  <a:lnTo>
                    <a:pt x="667336" y="613192"/>
                  </a:lnTo>
                  <a:lnTo>
                    <a:pt x="213101" y="613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6" name="Freeform 545"/>
            <p:cNvSpPr/>
            <p:nvPr/>
          </p:nvSpPr>
          <p:spPr>
            <a:xfrm>
              <a:off x="2335976" y="6250340"/>
              <a:ext cx="593012" cy="607660"/>
            </a:xfrm>
            <a:custGeom>
              <a:avLst/>
              <a:gdLst>
                <a:gd name="connsiteX0" fmla="*/ 60983 w 593012"/>
                <a:gd name="connsiteY0" fmla="*/ 0 h 607660"/>
                <a:gd name="connsiteX1" fmla="*/ 80445 w 593012"/>
                <a:gd name="connsiteY1" fmla="*/ 3949 h 607660"/>
                <a:gd name="connsiteX2" fmla="*/ 442888 w 593012"/>
                <a:gd name="connsiteY2" fmla="*/ 69559 h 607660"/>
                <a:gd name="connsiteX3" fmla="*/ 571457 w 593012"/>
                <a:gd name="connsiteY3" fmla="*/ 89958 h 607660"/>
                <a:gd name="connsiteX4" fmla="*/ 593012 w 593012"/>
                <a:gd name="connsiteY4" fmla="*/ 607660 h 607660"/>
                <a:gd name="connsiteX5" fmla="*/ 0 w 593012"/>
                <a:gd name="connsiteY5" fmla="*/ 607660 h 607660"/>
                <a:gd name="connsiteX6" fmla="*/ 60983 w 593012"/>
                <a:gd name="connsiteY6" fmla="*/ 0 h 60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012" h="607660">
                  <a:moveTo>
                    <a:pt x="60983" y="0"/>
                  </a:moveTo>
                  <a:lnTo>
                    <a:pt x="80445" y="3949"/>
                  </a:lnTo>
                  <a:cubicBezTo>
                    <a:pt x="203925" y="27655"/>
                    <a:pt x="324687" y="49486"/>
                    <a:pt x="442888" y="69559"/>
                  </a:cubicBezTo>
                  <a:lnTo>
                    <a:pt x="571457" y="89958"/>
                  </a:lnTo>
                  <a:lnTo>
                    <a:pt x="593012" y="607660"/>
                  </a:lnTo>
                  <a:lnTo>
                    <a:pt x="0" y="607660"/>
                  </a:lnTo>
                  <a:lnTo>
                    <a:pt x="60983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3" name="Freeform 542"/>
            <p:cNvSpPr/>
            <p:nvPr/>
          </p:nvSpPr>
          <p:spPr>
            <a:xfrm>
              <a:off x="8383199" y="6356912"/>
              <a:ext cx="760800" cy="501088"/>
            </a:xfrm>
            <a:custGeom>
              <a:avLst/>
              <a:gdLst>
                <a:gd name="connsiteX0" fmla="*/ 0 w 760800"/>
                <a:gd name="connsiteY0" fmla="*/ 0 h 501088"/>
                <a:gd name="connsiteX1" fmla="*/ 385212 w 760800"/>
                <a:gd name="connsiteY1" fmla="*/ 618 h 501088"/>
                <a:gd name="connsiteX2" fmla="*/ 637234 w 760800"/>
                <a:gd name="connsiteY2" fmla="*/ 9360 h 501088"/>
                <a:gd name="connsiteX3" fmla="*/ 760800 w 760800"/>
                <a:gd name="connsiteY3" fmla="*/ 16636 h 501088"/>
                <a:gd name="connsiteX4" fmla="*/ 760800 w 760800"/>
                <a:gd name="connsiteY4" fmla="*/ 501088 h 501088"/>
                <a:gd name="connsiteX5" fmla="*/ 179456 w 760800"/>
                <a:gd name="connsiteY5" fmla="*/ 501088 h 501088"/>
                <a:gd name="connsiteX6" fmla="*/ 0 w 760800"/>
                <a:gd name="connsiteY6" fmla="*/ 0 h 50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0800" h="501088">
                  <a:moveTo>
                    <a:pt x="0" y="0"/>
                  </a:moveTo>
                  <a:lnTo>
                    <a:pt x="385212" y="618"/>
                  </a:lnTo>
                  <a:cubicBezTo>
                    <a:pt x="468139" y="2526"/>
                    <a:pt x="552095" y="5400"/>
                    <a:pt x="637234" y="9360"/>
                  </a:cubicBezTo>
                  <a:lnTo>
                    <a:pt x="760800" y="16636"/>
                  </a:lnTo>
                  <a:lnTo>
                    <a:pt x="760800" y="501088"/>
                  </a:lnTo>
                  <a:lnTo>
                    <a:pt x="179456" y="5010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2" name="Freeform 541"/>
            <p:cNvSpPr/>
            <p:nvPr/>
          </p:nvSpPr>
          <p:spPr>
            <a:xfrm>
              <a:off x="3022335" y="6358528"/>
              <a:ext cx="695188" cy="499472"/>
            </a:xfrm>
            <a:custGeom>
              <a:avLst/>
              <a:gdLst>
                <a:gd name="connsiteX0" fmla="*/ 0 w 695188"/>
                <a:gd name="connsiteY0" fmla="*/ 0 h 499472"/>
                <a:gd name="connsiteX1" fmla="*/ 103603 w 695188"/>
                <a:gd name="connsiteY1" fmla="*/ 16437 h 499472"/>
                <a:gd name="connsiteX2" fmla="*/ 436244 w 695188"/>
                <a:gd name="connsiteY2" fmla="*/ 61671 h 499472"/>
                <a:gd name="connsiteX3" fmla="*/ 617183 w 695188"/>
                <a:gd name="connsiteY3" fmla="*/ 82144 h 499472"/>
                <a:gd name="connsiteX4" fmla="*/ 695188 w 695188"/>
                <a:gd name="connsiteY4" fmla="*/ 499472 h 499472"/>
                <a:gd name="connsiteX5" fmla="*/ 31650 w 695188"/>
                <a:gd name="connsiteY5" fmla="*/ 499472 h 499472"/>
                <a:gd name="connsiteX6" fmla="*/ 0 w 695188"/>
                <a:gd name="connsiteY6" fmla="*/ 0 h 49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188" h="499472">
                  <a:moveTo>
                    <a:pt x="0" y="0"/>
                  </a:moveTo>
                  <a:lnTo>
                    <a:pt x="103603" y="16437"/>
                  </a:lnTo>
                  <a:cubicBezTo>
                    <a:pt x="216837" y="33115"/>
                    <a:pt x="327665" y="48153"/>
                    <a:pt x="436244" y="61671"/>
                  </a:cubicBezTo>
                  <a:lnTo>
                    <a:pt x="617183" y="82144"/>
                  </a:lnTo>
                  <a:lnTo>
                    <a:pt x="695188" y="499472"/>
                  </a:lnTo>
                  <a:lnTo>
                    <a:pt x="31650" y="499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0" name="Freeform 539"/>
            <p:cNvSpPr/>
            <p:nvPr/>
          </p:nvSpPr>
          <p:spPr>
            <a:xfrm>
              <a:off x="6439902" y="6366160"/>
              <a:ext cx="1739525" cy="491841"/>
            </a:xfrm>
            <a:custGeom>
              <a:avLst/>
              <a:gdLst>
                <a:gd name="connsiteX0" fmla="*/ 1578393 w 1739525"/>
                <a:gd name="connsiteY0" fmla="*/ 0 h 491841"/>
                <a:gd name="connsiteX1" fmla="*/ 1739525 w 1739525"/>
                <a:gd name="connsiteY1" fmla="*/ 491841 h 491841"/>
                <a:gd name="connsiteX2" fmla="*/ 53188 w 1739525"/>
                <a:gd name="connsiteY2" fmla="*/ 491841 h 491841"/>
                <a:gd name="connsiteX3" fmla="*/ 0 w 1739525"/>
                <a:gd name="connsiteY3" fmla="*/ 105392 h 491841"/>
                <a:gd name="connsiteX4" fmla="*/ 455695 w 1739525"/>
                <a:gd name="connsiteY4" fmla="*/ 70696 h 491841"/>
                <a:gd name="connsiteX5" fmla="*/ 1372728 w 1739525"/>
                <a:gd name="connsiteY5" fmla="*/ 7341 h 491841"/>
                <a:gd name="connsiteX6" fmla="*/ 1578393 w 1739525"/>
                <a:gd name="connsiteY6" fmla="*/ 0 h 49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9525" h="491841">
                  <a:moveTo>
                    <a:pt x="1578393" y="0"/>
                  </a:moveTo>
                  <a:lnTo>
                    <a:pt x="1739525" y="491841"/>
                  </a:lnTo>
                  <a:lnTo>
                    <a:pt x="53188" y="491841"/>
                  </a:lnTo>
                  <a:lnTo>
                    <a:pt x="0" y="105392"/>
                  </a:lnTo>
                  <a:lnTo>
                    <a:pt x="455695" y="70696"/>
                  </a:lnTo>
                  <a:cubicBezTo>
                    <a:pt x="761573" y="46735"/>
                    <a:pt x="1063922" y="23090"/>
                    <a:pt x="1372728" y="7341"/>
                  </a:cubicBezTo>
                  <a:lnTo>
                    <a:pt x="1578393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8" name="Freeform 537"/>
            <p:cNvSpPr/>
            <p:nvPr/>
          </p:nvSpPr>
          <p:spPr>
            <a:xfrm>
              <a:off x="3840542" y="6461986"/>
              <a:ext cx="727178" cy="396014"/>
            </a:xfrm>
            <a:custGeom>
              <a:avLst/>
              <a:gdLst>
                <a:gd name="connsiteX0" fmla="*/ 0 w 727178"/>
                <a:gd name="connsiteY0" fmla="*/ 0 h 396014"/>
                <a:gd name="connsiteX1" fmla="*/ 243768 w 727178"/>
                <a:gd name="connsiteY1" fmla="*/ 22024 h 396014"/>
                <a:gd name="connsiteX2" fmla="*/ 538730 w 727178"/>
                <a:gd name="connsiteY2" fmla="*/ 42024 h 396014"/>
                <a:gd name="connsiteX3" fmla="*/ 684956 w 727178"/>
                <a:gd name="connsiteY3" fmla="*/ 48716 h 396014"/>
                <a:gd name="connsiteX4" fmla="*/ 683475 w 727178"/>
                <a:gd name="connsiteY4" fmla="*/ 75320 h 396014"/>
                <a:gd name="connsiteX5" fmla="*/ 718794 w 727178"/>
                <a:gd name="connsiteY5" fmla="*/ 364880 h 396014"/>
                <a:gd name="connsiteX6" fmla="*/ 727178 w 727178"/>
                <a:gd name="connsiteY6" fmla="*/ 396014 h 396014"/>
                <a:gd name="connsiteX7" fmla="*/ 85336 w 727178"/>
                <a:gd name="connsiteY7" fmla="*/ 396014 h 396014"/>
                <a:gd name="connsiteX8" fmla="*/ 0 w 727178"/>
                <a:gd name="connsiteY8" fmla="*/ 0 h 396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7178" h="396014">
                  <a:moveTo>
                    <a:pt x="0" y="0"/>
                  </a:moveTo>
                  <a:lnTo>
                    <a:pt x="243768" y="22024"/>
                  </a:lnTo>
                  <a:cubicBezTo>
                    <a:pt x="343974" y="29935"/>
                    <a:pt x="442243" y="36562"/>
                    <a:pt x="538730" y="42024"/>
                  </a:cubicBezTo>
                  <a:lnTo>
                    <a:pt x="684956" y="48716"/>
                  </a:lnTo>
                  <a:lnTo>
                    <a:pt x="683475" y="75320"/>
                  </a:lnTo>
                  <a:cubicBezTo>
                    <a:pt x="684616" y="167145"/>
                    <a:pt x="695469" y="263854"/>
                    <a:pt x="718794" y="364880"/>
                  </a:cubicBezTo>
                  <a:lnTo>
                    <a:pt x="727178" y="396014"/>
                  </a:lnTo>
                  <a:lnTo>
                    <a:pt x="85336" y="396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7" name="Freeform 536"/>
            <p:cNvSpPr/>
            <p:nvPr/>
          </p:nvSpPr>
          <p:spPr>
            <a:xfrm>
              <a:off x="1498777" y="6492548"/>
              <a:ext cx="506423" cy="365453"/>
            </a:xfrm>
            <a:custGeom>
              <a:avLst/>
              <a:gdLst>
                <a:gd name="connsiteX0" fmla="*/ 52585 w 506423"/>
                <a:gd name="connsiteY0" fmla="*/ 0 h 365453"/>
                <a:gd name="connsiteX1" fmla="*/ 506423 w 506423"/>
                <a:gd name="connsiteY1" fmla="*/ 133394 h 365453"/>
                <a:gd name="connsiteX2" fmla="*/ 478514 w 506423"/>
                <a:gd name="connsiteY2" fmla="*/ 365453 h 365453"/>
                <a:gd name="connsiteX3" fmla="*/ 0 w 506423"/>
                <a:gd name="connsiteY3" fmla="*/ 365453 h 365453"/>
                <a:gd name="connsiteX4" fmla="*/ 52585 w 506423"/>
                <a:gd name="connsiteY4" fmla="*/ 0 h 36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423" h="365453">
                  <a:moveTo>
                    <a:pt x="52585" y="0"/>
                  </a:moveTo>
                  <a:lnTo>
                    <a:pt x="506423" y="133394"/>
                  </a:lnTo>
                  <a:lnTo>
                    <a:pt x="478514" y="365453"/>
                  </a:lnTo>
                  <a:lnTo>
                    <a:pt x="0" y="365453"/>
                  </a:lnTo>
                  <a:lnTo>
                    <a:pt x="5258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6" name="Freeform 535"/>
            <p:cNvSpPr/>
            <p:nvPr/>
          </p:nvSpPr>
          <p:spPr>
            <a:xfrm>
              <a:off x="4636224" y="6493592"/>
              <a:ext cx="1498296" cy="364409"/>
            </a:xfrm>
            <a:custGeom>
              <a:avLst/>
              <a:gdLst>
                <a:gd name="connsiteX0" fmla="*/ 1455985 w 1498296"/>
                <a:gd name="connsiteY0" fmla="*/ 0 h 364409"/>
                <a:gd name="connsiteX1" fmla="*/ 1498296 w 1498296"/>
                <a:gd name="connsiteY1" fmla="*/ 364409 h 364409"/>
                <a:gd name="connsiteX2" fmla="*/ 35366 w 1498296"/>
                <a:gd name="connsiteY2" fmla="*/ 364409 h 364409"/>
                <a:gd name="connsiteX3" fmla="*/ 28662 w 1498296"/>
                <a:gd name="connsiteY3" fmla="*/ 339916 h 364409"/>
                <a:gd name="connsiteX4" fmla="*/ 0 w 1498296"/>
                <a:gd name="connsiteY4" fmla="*/ 104254 h 364409"/>
                <a:gd name="connsiteX5" fmla="*/ 1104 w 1498296"/>
                <a:gd name="connsiteY5" fmla="*/ 22229 h 364409"/>
                <a:gd name="connsiteX6" fmla="*/ 27323 w 1498296"/>
                <a:gd name="connsiteY6" fmla="*/ 23429 h 364409"/>
                <a:gd name="connsiteX7" fmla="*/ 1321162 w 1498296"/>
                <a:gd name="connsiteY7" fmla="*/ 8511 h 364409"/>
                <a:gd name="connsiteX8" fmla="*/ 1455985 w 1498296"/>
                <a:gd name="connsiteY8" fmla="*/ 0 h 364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296" h="364409">
                  <a:moveTo>
                    <a:pt x="1455985" y="0"/>
                  </a:moveTo>
                  <a:lnTo>
                    <a:pt x="1498296" y="364409"/>
                  </a:lnTo>
                  <a:lnTo>
                    <a:pt x="35366" y="364409"/>
                  </a:lnTo>
                  <a:lnTo>
                    <a:pt x="28662" y="339916"/>
                  </a:lnTo>
                  <a:cubicBezTo>
                    <a:pt x="14933" y="281983"/>
                    <a:pt x="3312" y="199692"/>
                    <a:pt x="0" y="104254"/>
                  </a:cubicBezTo>
                  <a:lnTo>
                    <a:pt x="1104" y="22229"/>
                  </a:lnTo>
                  <a:lnTo>
                    <a:pt x="27323" y="23429"/>
                  </a:lnTo>
                  <a:cubicBezTo>
                    <a:pt x="492729" y="39682"/>
                    <a:pt x="917506" y="29773"/>
                    <a:pt x="1321162" y="8511"/>
                  </a:cubicBezTo>
                  <a:lnTo>
                    <a:pt x="1455985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6" name="Oval 965"/>
            <p:cNvSpPr/>
            <p:nvPr/>
          </p:nvSpPr>
          <p:spPr>
            <a:xfrm rot="20833016">
              <a:off x="594946" y="2750272"/>
              <a:ext cx="834048" cy="497370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7" name="Rectangle 24"/>
            <p:cNvSpPr/>
            <p:nvPr/>
          </p:nvSpPr>
          <p:spPr>
            <a:xfrm>
              <a:off x="5327820" y="1817175"/>
              <a:ext cx="763418" cy="498840"/>
            </a:xfrm>
            <a:custGeom>
              <a:avLst/>
              <a:gdLst>
                <a:gd name="connsiteX0" fmla="*/ 0 w 1100464"/>
                <a:gd name="connsiteY0" fmla="*/ 0 h 755372"/>
                <a:gd name="connsiteX1" fmla="*/ 1100464 w 1100464"/>
                <a:gd name="connsiteY1" fmla="*/ 0 h 755372"/>
                <a:gd name="connsiteX2" fmla="*/ 1100464 w 1100464"/>
                <a:gd name="connsiteY2" fmla="*/ 755372 h 755372"/>
                <a:gd name="connsiteX3" fmla="*/ 0 w 1100464"/>
                <a:gd name="connsiteY3" fmla="*/ 755372 h 755372"/>
                <a:gd name="connsiteX4" fmla="*/ 0 w 1100464"/>
                <a:gd name="connsiteY4" fmla="*/ 0 h 755372"/>
                <a:gd name="connsiteX0" fmla="*/ 0 w 1429077"/>
                <a:gd name="connsiteY0" fmla="*/ 319088 h 755372"/>
                <a:gd name="connsiteX1" fmla="*/ 1429077 w 1429077"/>
                <a:gd name="connsiteY1" fmla="*/ 0 h 755372"/>
                <a:gd name="connsiteX2" fmla="*/ 1429077 w 1429077"/>
                <a:gd name="connsiteY2" fmla="*/ 755372 h 755372"/>
                <a:gd name="connsiteX3" fmla="*/ 328613 w 1429077"/>
                <a:gd name="connsiteY3" fmla="*/ 755372 h 755372"/>
                <a:gd name="connsiteX4" fmla="*/ 0 w 1429077"/>
                <a:gd name="connsiteY4" fmla="*/ 319088 h 755372"/>
                <a:gd name="connsiteX0" fmla="*/ 0 w 1429077"/>
                <a:gd name="connsiteY0" fmla="*/ 319088 h 822047"/>
                <a:gd name="connsiteX1" fmla="*/ 1429077 w 1429077"/>
                <a:gd name="connsiteY1" fmla="*/ 0 h 822047"/>
                <a:gd name="connsiteX2" fmla="*/ 1429077 w 1429077"/>
                <a:gd name="connsiteY2" fmla="*/ 755372 h 822047"/>
                <a:gd name="connsiteX3" fmla="*/ 785813 w 1429077"/>
                <a:gd name="connsiteY3" fmla="*/ 822047 h 822047"/>
                <a:gd name="connsiteX4" fmla="*/ 0 w 1429077"/>
                <a:gd name="connsiteY4" fmla="*/ 319088 h 822047"/>
                <a:gd name="connsiteX0" fmla="*/ 0 w 1429077"/>
                <a:gd name="connsiteY0" fmla="*/ 409575 h 912534"/>
                <a:gd name="connsiteX1" fmla="*/ 662315 w 1429077"/>
                <a:gd name="connsiteY1" fmla="*/ 0 h 912534"/>
                <a:gd name="connsiteX2" fmla="*/ 1429077 w 1429077"/>
                <a:gd name="connsiteY2" fmla="*/ 845859 h 912534"/>
                <a:gd name="connsiteX3" fmla="*/ 785813 w 1429077"/>
                <a:gd name="connsiteY3" fmla="*/ 912534 h 912534"/>
                <a:gd name="connsiteX4" fmla="*/ 0 w 1429077"/>
                <a:gd name="connsiteY4" fmla="*/ 409575 h 912534"/>
                <a:gd name="connsiteX0" fmla="*/ 0 w 1514802"/>
                <a:gd name="connsiteY0" fmla="*/ 409575 h 912534"/>
                <a:gd name="connsiteX1" fmla="*/ 662315 w 1514802"/>
                <a:gd name="connsiteY1" fmla="*/ 0 h 912534"/>
                <a:gd name="connsiteX2" fmla="*/ 1514802 w 1514802"/>
                <a:gd name="connsiteY2" fmla="*/ 498196 h 912534"/>
                <a:gd name="connsiteX3" fmla="*/ 785813 w 1514802"/>
                <a:gd name="connsiteY3" fmla="*/ 912534 h 912534"/>
                <a:gd name="connsiteX4" fmla="*/ 0 w 1514802"/>
                <a:gd name="connsiteY4" fmla="*/ 409575 h 912534"/>
                <a:gd name="connsiteX0" fmla="*/ 0 w 1514802"/>
                <a:gd name="connsiteY0" fmla="*/ 423862 h 926821"/>
                <a:gd name="connsiteX1" fmla="*/ 671840 w 1514802"/>
                <a:gd name="connsiteY1" fmla="*/ 0 h 926821"/>
                <a:gd name="connsiteX2" fmla="*/ 1514802 w 1514802"/>
                <a:gd name="connsiteY2" fmla="*/ 512483 h 926821"/>
                <a:gd name="connsiteX3" fmla="*/ 785813 w 1514802"/>
                <a:gd name="connsiteY3" fmla="*/ 926821 h 926821"/>
                <a:gd name="connsiteX4" fmla="*/ 0 w 1514802"/>
                <a:gd name="connsiteY4" fmla="*/ 423862 h 926821"/>
                <a:gd name="connsiteX0" fmla="*/ 0 w 1514802"/>
                <a:gd name="connsiteY0" fmla="*/ 423862 h 964921"/>
                <a:gd name="connsiteX1" fmla="*/ 671840 w 1514802"/>
                <a:gd name="connsiteY1" fmla="*/ 0 h 964921"/>
                <a:gd name="connsiteX2" fmla="*/ 1514802 w 1514802"/>
                <a:gd name="connsiteY2" fmla="*/ 512483 h 964921"/>
                <a:gd name="connsiteX3" fmla="*/ 795338 w 1514802"/>
                <a:gd name="connsiteY3" fmla="*/ 964921 h 964921"/>
                <a:gd name="connsiteX4" fmla="*/ 0 w 1514802"/>
                <a:gd name="connsiteY4" fmla="*/ 423862 h 964921"/>
                <a:gd name="connsiteX0" fmla="*/ 0 w 1467177"/>
                <a:gd name="connsiteY0" fmla="*/ 423862 h 964921"/>
                <a:gd name="connsiteX1" fmla="*/ 671840 w 1467177"/>
                <a:gd name="connsiteY1" fmla="*/ 0 h 964921"/>
                <a:gd name="connsiteX2" fmla="*/ 1467177 w 1467177"/>
                <a:gd name="connsiteY2" fmla="*/ 493433 h 964921"/>
                <a:gd name="connsiteX3" fmla="*/ 795338 w 1467177"/>
                <a:gd name="connsiteY3" fmla="*/ 964921 h 964921"/>
                <a:gd name="connsiteX4" fmla="*/ 0 w 1467177"/>
                <a:gd name="connsiteY4" fmla="*/ 423862 h 964921"/>
                <a:gd name="connsiteX0" fmla="*/ 0 w 1476702"/>
                <a:gd name="connsiteY0" fmla="*/ 442912 h 964921"/>
                <a:gd name="connsiteX1" fmla="*/ 681365 w 1476702"/>
                <a:gd name="connsiteY1" fmla="*/ 0 h 964921"/>
                <a:gd name="connsiteX2" fmla="*/ 1476702 w 1476702"/>
                <a:gd name="connsiteY2" fmla="*/ 493433 h 964921"/>
                <a:gd name="connsiteX3" fmla="*/ 804863 w 1476702"/>
                <a:gd name="connsiteY3" fmla="*/ 964921 h 964921"/>
                <a:gd name="connsiteX4" fmla="*/ 0 w 1476702"/>
                <a:gd name="connsiteY4" fmla="*/ 442912 h 96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6702" h="964921">
                  <a:moveTo>
                    <a:pt x="0" y="442912"/>
                  </a:moveTo>
                  <a:lnTo>
                    <a:pt x="681365" y="0"/>
                  </a:lnTo>
                  <a:lnTo>
                    <a:pt x="1476702" y="493433"/>
                  </a:lnTo>
                  <a:lnTo>
                    <a:pt x="804863" y="964921"/>
                  </a:lnTo>
                  <a:lnTo>
                    <a:pt x="0" y="442912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8" name="Oval 967"/>
            <p:cNvSpPr/>
            <p:nvPr/>
          </p:nvSpPr>
          <p:spPr>
            <a:xfrm rot="483549">
              <a:off x="7583440" y="1072959"/>
              <a:ext cx="671192" cy="40025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9" name="Oval 968"/>
            <p:cNvSpPr/>
            <p:nvPr/>
          </p:nvSpPr>
          <p:spPr>
            <a:xfrm>
              <a:off x="4494337" y="768638"/>
              <a:ext cx="577296" cy="314758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>
              <a:solidFill>
                <a:schemeClr val="bg2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3367" y="1010203"/>
            <a:ext cx="9148871" cy="5785029"/>
            <a:chOff x="-2490" y="996063"/>
            <a:chExt cx="9148871" cy="5785029"/>
          </a:xfrm>
        </p:grpSpPr>
        <p:sp>
          <p:nvSpPr>
            <p:cNvPr id="305" name="Rectangle 2"/>
            <p:cNvSpPr/>
            <p:nvPr/>
          </p:nvSpPr>
          <p:spPr>
            <a:xfrm>
              <a:off x="-2" y="996063"/>
              <a:ext cx="9146383" cy="5785029"/>
            </a:xfrm>
            <a:custGeom>
              <a:avLst/>
              <a:gdLst>
                <a:gd name="connsiteX0" fmla="*/ 0 w 9144002"/>
                <a:gd name="connsiteY0" fmla="*/ 0 h 631065"/>
                <a:gd name="connsiteX1" fmla="*/ 9144002 w 9144002"/>
                <a:gd name="connsiteY1" fmla="*/ 0 h 631065"/>
                <a:gd name="connsiteX2" fmla="*/ 9144002 w 9144002"/>
                <a:gd name="connsiteY2" fmla="*/ 631065 h 631065"/>
                <a:gd name="connsiteX3" fmla="*/ 0 w 9144002"/>
                <a:gd name="connsiteY3" fmla="*/ 631065 h 631065"/>
                <a:gd name="connsiteX4" fmla="*/ 0 w 9144002"/>
                <a:gd name="connsiteY4" fmla="*/ 0 h 631065"/>
                <a:gd name="connsiteX0" fmla="*/ 0 w 9163052"/>
                <a:gd name="connsiteY0" fmla="*/ 0 h 1478790"/>
                <a:gd name="connsiteX1" fmla="*/ 9144002 w 9163052"/>
                <a:gd name="connsiteY1" fmla="*/ 0 h 1478790"/>
                <a:gd name="connsiteX2" fmla="*/ 9163052 w 9163052"/>
                <a:gd name="connsiteY2" fmla="*/ 1478790 h 1478790"/>
                <a:gd name="connsiteX3" fmla="*/ 0 w 9163052"/>
                <a:gd name="connsiteY3" fmla="*/ 631065 h 1478790"/>
                <a:gd name="connsiteX4" fmla="*/ 0 w 9163052"/>
                <a:gd name="connsiteY4" fmla="*/ 0 h 1478790"/>
                <a:gd name="connsiteX0" fmla="*/ 0 w 9163052"/>
                <a:gd name="connsiteY0" fmla="*/ 0 h 1478790"/>
                <a:gd name="connsiteX1" fmla="*/ 9163052 w 9163052"/>
                <a:gd name="connsiteY1" fmla="*/ 742950 h 1478790"/>
                <a:gd name="connsiteX2" fmla="*/ 9163052 w 9163052"/>
                <a:gd name="connsiteY2" fmla="*/ 1478790 h 1478790"/>
                <a:gd name="connsiteX3" fmla="*/ 0 w 9163052"/>
                <a:gd name="connsiteY3" fmla="*/ 631065 h 1478790"/>
                <a:gd name="connsiteX4" fmla="*/ 0 w 9163052"/>
                <a:gd name="connsiteY4" fmla="*/ 0 h 1478790"/>
                <a:gd name="connsiteX0" fmla="*/ 0 w 9163052"/>
                <a:gd name="connsiteY0" fmla="*/ 0 h 1478790"/>
                <a:gd name="connsiteX1" fmla="*/ 4467226 w 9163052"/>
                <a:gd name="connsiteY1" fmla="*/ 364505 h 1478790"/>
                <a:gd name="connsiteX2" fmla="*/ 9163052 w 9163052"/>
                <a:gd name="connsiteY2" fmla="*/ 742950 h 1478790"/>
                <a:gd name="connsiteX3" fmla="*/ 9163052 w 9163052"/>
                <a:gd name="connsiteY3" fmla="*/ 1478790 h 1478790"/>
                <a:gd name="connsiteX4" fmla="*/ 0 w 9163052"/>
                <a:gd name="connsiteY4" fmla="*/ 631065 h 1478790"/>
                <a:gd name="connsiteX5" fmla="*/ 0 w 9163052"/>
                <a:gd name="connsiteY5" fmla="*/ 0 h 1478790"/>
                <a:gd name="connsiteX0" fmla="*/ 0 w 9163052"/>
                <a:gd name="connsiteY0" fmla="*/ 0 h 1478790"/>
                <a:gd name="connsiteX1" fmla="*/ 4400551 w 9163052"/>
                <a:gd name="connsiteY1" fmla="*/ 878855 h 1478790"/>
                <a:gd name="connsiteX2" fmla="*/ 9163052 w 9163052"/>
                <a:gd name="connsiteY2" fmla="*/ 742950 h 1478790"/>
                <a:gd name="connsiteX3" fmla="*/ 9163052 w 9163052"/>
                <a:gd name="connsiteY3" fmla="*/ 1478790 h 1478790"/>
                <a:gd name="connsiteX4" fmla="*/ 0 w 9163052"/>
                <a:gd name="connsiteY4" fmla="*/ 631065 h 1478790"/>
                <a:gd name="connsiteX5" fmla="*/ 0 w 9163052"/>
                <a:gd name="connsiteY5" fmla="*/ 0 h 1478790"/>
                <a:gd name="connsiteX0" fmla="*/ 0 w 9163052"/>
                <a:gd name="connsiteY0" fmla="*/ 0 h 1478790"/>
                <a:gd name="connsiteX1" fmla="*/ 4400551 w 9163052"/>
                <a:gd name="connsiteY1" fmla="*/ 878855 h 1478790"/>
                <a:gd name="connsiteX2" fmla="*/ 9163052 w 9163052"/>
                <a:gd name="connsiteY2" fmla="*/ 742950 h 1478790"/>
                <a:gd name="connsiteX3" fmla="*/ 9163052 w 9163052"/>
                <a:gd name="connsiteY3" fmla="*/ 1478790 h 1478790"/>
                <a:gd name="connsiteX4" fmla="*/ 4495801 w 9163052"/>
                <a:gd name="connsiteY4" fmla="*/ 1040780 h 1478790"/>
                <a:gd name="connsiteX5" fmla="*/ 0 w 9163052"/>
                <a:gd name="connsiteY5" fmla="*/ 631065 h 1478790"/>
                <a:gd name="connsiteX6" fmla="*/ 0 w 9163052"/>
                <a:gd name="connsiteY6" fmla="*/ 0 h 1478790"/>
                <a:gd name="connsiteX0" fmla="*/ 0 w 9163052"/>
                <a:gd name="connsiteY0" fmla="*/ 0 h 2155205"/>
                <a:gd name="connsiteX1" fmla="*/ 4400551 w 9163052"/>
                <a:gd name="connsiteY1" fmla="*/ 878855 h 2155205"/>
                <a:gd name="connsiteX2" fmla="*/ 9163052 w 9163052"/>
                <a:gd name="connsiteY2" fmla="*/ 742950 h 2155205"/>
                <a:gd name="connsiteX3" fmla="*/ 9163052 w 9163052"/>
                <a:gd name="connsiteY3" fmla="*/ 1478790 h 2155205"/>
                <a:gd name="connsiteX4" fmla="*/ 3686176 w 9163052"/>
                <a:gd name="connsiteY4" fmla="*/ 2155205 h 2155205"/>
                <a:gd name="connsiteX5" fmla="*/ 0 w 9163052"/>
                <a:gd name="connsiteY5" fmla="*/ 631065 h 2155205"/>
                <a:gd name="connsiteX6" fmla="*/ 0 w 9163052"/>
                <a:gd name="connsiteY6" fmla="*/ 0 h 2155205"/>
                <a:gd name="connsiteX0" fmla="*/ 0 w 9163052"/>
                <a:gd name="connsiteY0" fmla="*/ 0 h 4898405"/>
                <a:gd name="connsiteX1" fmla="*/ 4400551 w 9163052"/>
                <a:gd name="connsiteY1" fmla="*/ 878855 h 4898405"/>
                <a:gd name="connsiteX2" fmla="*/ 9163052 w 9163052"/>
                <a:gd name="connsiteY2" fmla="*/ 742950 h 4898405"/>
                <a:gd name="connsiteX3" fmla="*/ 9163052 w 9163052"/>
                <a:gd name="connsiteY3" fmla="*/ 1478790 h 4898405"/>
                <a:gd name="connsiteX4" fmla="*/ 5981701 w 9163052"/>
                <a:gd name="connsiteY4" fmla="*/ 4898405 h 4898405"/>
                <a:gd name="connsiteX5" fmla="*/ 3686176 w 9163052"/>
                <a:gd name="connsiteY5" fmla="*/ 2155205 h 4898405"/>
                <a:gd name="connsiteX6" fmla="*/ 0 w 9163052"/>
                <a:gd name="connsiteY6" fmla="*/ 631065 h 4898405"/>
                <a:gd name="connsiteX7" fmla="*/ 0 w 9163052"/>
                <a:gd name="connsiteY7" fmla="*/ 0 h 4898405"/>
                <a:gd name="connsiteX0" fmla="*/ 0 w 9163052"/>
                <a:gd name="connsiteY0" fmla="*/ 0 h 5546105"/>
                <a:gd name="connsiteX1" fmla="*/ 4400551 w 9163052"/>
                <a:gd name="connsiteY1" fmla="*/ 878855 h 5546105"/>
                <a:gd name="connsiteX2" fmla="*/ 9163052 w 9163052"/>
                <a:gd name="connsiteY2" fmla="*/ 742950 h 5546105"/>
                <a:gd name="connsiteX3" fmla="*/ 9163052 w 9163052"/>
                <a:gd name="connsiteY3" fmla="*/ 1478790 h 5546105"/>
                <a:gd name="connsiteX4" fmla="*/ 5867401 w 9163052"/>
                <a:gd name="connsiteY4" fmla="*/ 5546105 h 5546105"/>
                <a:gd name="connsiteX5" fmla="*/ 3686176 w 9163052"/>
                <a:gd name="connsiteY5" fmla="*/ 2155205 h 5546105"/>
                <a:gd name="connsiteX6" fmla="*/ 0 w 9163052"/>
                <a:gd name="connsiteY6" fmla="*/ 631065 h 5546105"/>
                <a:gd name="connsiteX7" fmla="*/ 0 w 9163052"/>
                <a:gd name="connsiteY7" fmla="*/ 0 h 5546105"/>
                <a:gd name="connsiteX0" fmla="*/ 0 w 9163052"/>
                <a:gd name="connsiteY0" fmla="*/ 0 h 5565606"/>
                <a:gd name="connsiteX1" fmla="*/ 4400551 w 9163052"/>
                <a:gd name="connsiteY1" fmla="*/ 878855 h 5565606"/>
                <a:gd name="connsiteX2" fmla="*/ 9163052 w 9163052"/>
                <a:gd name="connsiteY2" fmla="*/ 742950 h 5565606"/>
                <a:gd name="connsiteX3" fmla="*/ 9163052 w 9163052"/>
                <a:gd name="connsiteY3" fmla="*/ 1478790 h 5565606"/>
                <a:gd name="connsiteX4" fmla="*/ 7534276 w 9163052"/>
                <a:gd name="connsiteY4" fmla="*/ 3450605 h 5565606"/>
                <a:gd name="connsiteX5" fmla="*/ 5867401 w 9163052"/>
                <a:gd name="connsiteY5" fmla="*/ 5546105 h 5565606"/>
                <a:gd name="connsiteX6" fmla="*/ 3686176 w 9163052"/>
                <a:gd name="connsiteY6" fmla="*/ 2155205 h 5565606"/>
                <a:gd name="connsiteX7" fmla="*/ 0 w 9163052"/>
                <a:gd name="connsiteY7" fmla="*/ 631065 h 5565606"/>
                <a:gd name="connsiteX8" fmla="*/ 0 w 9163052"/>
                <a:gd name="connsiteY8" fmla="*/ 0 h 5565606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9163052 w 9163052"/>
                <a:gd name="connsiteY2" fmla="*/ 742950 h 5669635"/>
                <a:gd name="connsiteX3" fmla="*/ 9163052 w 9163052"/>
                <a:gd name="connsiteY3" fmla="*/ 1478790 h 5669635"/>
                <a:gd name="connsiteX4" fmla="*/ 8753476 w 9163052"/>
                <a:gd name="connsiteY4" fmla="*/ 5069855 h 5669635"/>
                <a:gd name="connsiteX5" fmla="*/ 5867401 w 9163052"/>
                <a:gd name="connsiteY5" fmla="*/ 5546105 h 5669635"/>
                <a:gd name="connsiteX6" fmla="*/ 3686176 w 9163052"/>
                <a:gd name="connsiteY6" fmla="*/ 2155205 h 5669635"/>
                <a:gd name="connsiteX7" fmla="*/ 0 w 9163052"/>
                <a:gd name="connsiteY7" fmla="*/ 631065 h 5669635"/>
                <a:gd name="connsiteX8" fmla="*/ 0 w 9163052"/>
                <a:gd name="connsiteY8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72326 w 9163052"/>
                <a:gd name="connsiteY2" fmla="*/ 421260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686176 w 9163052"/>
                <a:gd name="connsiteY7" fmla="*/ 2155205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72326 w 9163052"/>
                <a:gd name="connsiteY2" fmla="*/ 4212604 h 5669635"/>
                <a:gd name="connsiteX3" fmla="*/ 7762876 w 9163052"/>
                <a:gd name="connsiteY3" fmla="*/ 3631579 h 5669635"/>
                <a:gd name="connsiteX4" fmla="*/ 9163052 w 9163052"/>
                <a:gd name="connsiteY4" fmla="*/ 742950 h 5669635"/>
                <a:gd name="connsiteX5" fmla="*/ 9163052 w 9163052"/>
                <a:gd name="connsiteY5" fmla="*/ 1478790 h 5669635"/>
                <a:gd name="connsiteX6" fmla="*/ 8753476 w 9163052"/>
                <a:gd name="connsiteY6" fmla="*/ 5069855 h 5669635"/>
                <a:gd name="connsiteX7" fmla="*/ 5867401 w 9163052"/>
                <a:gd name="connsiteY7" fmla="*/ 5546105 h 5669635"/>
                <a:gd name="connsiteX8" fmla="*/ 3686176 w 9163052"/>
                <a:gd name="connsiteY8" fmla="*/ 2155205 h 5669635"/>
                <a:gd name="connsiteX9" fmla="*/ 0 w 9163052"/>
                <a:gd name="connsiteY9" fmla="*/ 631065 h 5669635"/>
                <a:gd name="connsiteX10" fmla="*/ 0 w 9163052"/>
                <a:gd name="connsiteY10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72326 w 9163052"/>
                <a:gd name="connsiteY2" fmla="*/ 421260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686176 w 9163052"/>
                <a:gd name="connsiteY7" fmla="*/ 2155205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72326 w 9163052"/>
                <a:gd name="connsiteY2" fmla="*/ 421260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686176 w 9163052"/>
                <a:gd name="connsiteY7" fmla="*/ 2155205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72326 w 9163052"/>
                <a:gd name="connsiteY2" fmla="*/ 421260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686176 w 9163052"/>
                <a:gd name="connsiteY7" fmla="*/ 2155205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72326 w 9163052"/>
                <a:gd name="connsiteY2" fmla="*/ 421260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686176 w 9163052"/>
                <a:gd name="connsiteY7" fmla="*/ 2155205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62801 w 9163052"/>
                <a:gd name="connsiteY2" fmla="*/ 419355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686176 w 9163052"/>
                <a:gd name="connsiteY7" fmla="*/ 2155205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62801 w 9163052"/>
                <a:gd name="connsiteY2" fmla="*/ 419355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686176 w 9163052"/>
                <a:gd name="connsiteY7" fmla="*/ 2155205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62801 w 9163052"/>
                <a:gd name="connsiteY2" fmla="*/ 419355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686176 w 9163052"/>
                <a:gd name="connsiteY7" fmla="*/ 2155205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62801 w 9163052"/>
                <a:gd name="connsiteY2" fmla="*/ 419355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686176 w 9163052"/>
                <a:gd name="connsiteY7" fmla="*/ 2155205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62801 w 9163052"/>
                <a:gd name="connsiteY2" fmla="*/ 419355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686176 w 9163052"/>
                <a:gd name="connsiteY7" fmla="*/ 2155205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62801 w 9163052"/>
                <a:gd name="connsiteY2" fmla="*/ 419355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714751 w 9163052"/>
                <a:gd name="connsiteY7" fmla="*/ 2126630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0 h 5669635"/>
                <a:gd name="connsiteX1" fmla="*/ 4400551 w 9163052"/>
                <a:gd name="connsiteY1" fmla="*/ 878855 h 5669635"/>
                <a:gd name="connsiteX2" fmla="*/ 7162801 w 9163052"/>
                <a:gd name="connsiteY2" fmla="*/ 4193554 h 5669635"/>
                <a:gd name="connsiteX3" fmla="*/ 9163052 w 9163052"/>
                <a:gd name="connsiteY3" fmla="*/ 742950 h 5669635"/>
                <a:gd name="connsiteX4" fmla="*/ 9163052 w 9163052"/>
                <a:gd name="connsiteY4" fmla="*/ 1478790 h 5669635"/>
                <a:gd name="connsiteX5" fmla="*/ 8753476 w 9163052"/>
                <a:gd name="connsiteY5" fmla="*/ 5069855 h 5669635"/>
                <a:gd name="connsiteX6" fmla="*/ 5867401 w 9163052"/>
                <a:gd name="connsiteY6" fmla="*/ 5546105 h 5669635"/>
                <a:gd name="connsiteX7" fmla="*/ 3714751 w 9163052"/>
                <a:gd name="connsiteY7" fmla="*/ 2126630 h 5669635"/>
                <a:gd name="connsiteX8" fmla="*/ 0 w 9163052"/>
                <a:gd name="connsiteY8" fmla="*/ 631065 h 5669635"/>
                <a:gd name="connsiteX9" fmla="*/ 0 w 9163052"/>
                <a:gd name="connsiteY9" fmla="*/ 0 h 5669635"/>
                <a:gd name="connsiteX0" fmla="*/ 0 w 9163052"/>
                <a:gd name="connsiteY0" fmla="*/ 48024 h 5717659"/>
                <a:gd name="connsiteX1" fmla="*/ 4400551 w 9163052"/>
                <a:gd name="connsiteY1" fmla="*/ 926879 h 5717659"/>
                <a:gd name="connsiteX2" fmla="*/ 7162801 w 9163052"/>
                <a:gd name="connsiteY2" fmla="*/ 4241578 h 5717659"/>
                <a:gd name="connsiteX3" fmla="*/ 9163052 w 9163052"/>
                <a:gd name="connsiteY3" fmla="*/ 790974 h 5717659"/>
                <a:gd name="connsiteX4" fmla="*/ 9163052 w 9163052"/>
                <a:gd name="connsiteY4" fmla="*/ 1526814 h 5717659"/>
                <a:gd name="connsiteX5" fmla="*/ 8753476 w 9163052"/>
                <a:gd name="connsiteY5" fmla="*/ 5117879 h 5717659"/>
                <a:gd name="connsiteX6" fmla="*/ 5867401 w 9163052"/>
                <a:gd name="connsiteY6" fmla="*/ 5594129 h 5717659"/>
                <a:gd name="connsiteX7" fmla="*/ 3714751 w 9163052"/>
                <a:gd name="connsiteY7" fmla="*/ 2174654 h 5717659"/>
                <a:gd name="connsiteX8" fmla="*/ 0 w 9163052"/>
                <a:gd name="connsiteY8" fmla="*/ 679089 h 5717659"/>
                <a:gd name="connsiteX9" fmla="*/ 0 w 9163052"/>
                <a:gd name="connsiteY9" fmla="*/ 48024 h 5717659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34368"/>
                <a:gd name="connsiteX1" fmla="*/ 4400551 w 9163052"/>
                <a:gd name="connsiteY1" fmla="*/ 943588 h 5734368"/>
                <a:gd name="connsiteX2" fmla="*/ 7162801 w 9163052"/>
                <a:gd name="connsiteY2" fmla="*/ 4258287 h 5734368"/>
                <a:gd name="connsiteX3" fmla="*/ 9163052 w 9163052"/>
                <a:gd name="connsiteY3" fmla="*/ 807683 h 5734368"/>
                <a:gd name="connsiteX4" fmla="*/ 9163052 w 9163052"/>
                <a:gd name="connsiteY4" fmla="*/ 1543523 h 5734368"/>
                <a:gd name="connsiteX5" fmla="*/ 8753476 w 9163052"/>
                <a:gd name="connsiteY5" fmla="*/ 5134588 h 5734368"/>
                <a:gd name="connsiteX6" fmla="*/ 5867401 w 9163052"/>
                <a:gd name="connsiteY6" fmla="*/ 5610838 h 5734368"/>
                <a:gd name="connsiteX7" fmla="*/ 3714751 w 9163052"/>
                <a:gd name="connsiteY7" fmla="*/ 2191363 h 5734368"/>
                <a:gd name="connsiteX8" fmla="*/ 0 w 9163052"/>
                <a:gd name="connsiteY8" fmla="*/ 695798 h 5734368"/>
                <a:gd name="connsiteX9" fmla="*/ 0 w 9163052"/>
                <a:gd name="connsiteY9" fmla="*/ 64733 h 5734368"/>
                <a:gd name="connsiteX0" fmla="*/ 0 w 9163052"/>
                <a:gd name="connsiteY0" fmla="*/ 64733 h 5767366"/>
                <a:gd name="connsiteX1" fmla="*/ 4400551 w 9163052"/>
                <a:gd name="connsiteY1" fmla="*/ 943588 h 5767366"/>
                <a:gd name="connsiteX2" fmla="*/ 7162801 w 9163052"/>
                <a:gd name="connsiteY2" fmla="*/ 4258287 h 5767366"/>
                <a:gd name="connsiteX3" fmla="*/ 9163052 w 9163052"/>
                <a:gd name="connsiteY3" fmla="*/ 807683 h 5767366"/>
                <a:gd name="connsiteX4" fmla="*/ 9163052 w 9163052"/>
                <a:gd name="connsiteY4" fmla="*/ 1543523 h 5767366"/>
                <a:gd name="connsiteX5" fmla="*/ 8753476 w 9163052"/>
                <a:gd name="connsiteY5" fmla="*/ 5134588 h 5767366"/>
                <a:gd name="connsiteX6" fmla="*/ 5867401 w 9163052"/>
                <a:gd name="connsiteY6" fmla="*/ 5610838 h 5767366"/>
                <a:gd name="connsiteX7" fmla="*/ 3714751 w 9163052"/>
                <a:gd name="connsiteY7" fmla="*/ 2191363 h 5767366"/>
                <a:gd name="connsiteX8" fmla="*/ 0 w 9163052"/>
                <a:gd name="connsiteY8" fmla="*/ 695798 h 5767366"/>
                <a:gd name="connsiteX9" fmla="*/ 0 w 9163052"/>
                <a:gd name="connsiteY9" fmla="*/ 64733 h 5767366"/>
                <a:gd name="connsiteX0" fmla="*/ 0 w 9163052"/>
                <a:gd name="connsiteY0" fmla="*/ 64733 h 5767366"/>
                <a:gd name="connsiteX1" fmla="*/ 4400551 w 9163052"/>
                <a:gd name="connsiteY1" fmla="*/ 943588 h 5767366"/>
                <a:gd name="connsiteX2" fmla="*/ 7162801 w 9163052"/>
                <a:gd name="connsiteY2" fmla="*/ 4258287 h 5767366"/>
                <a:gd name="connsiteX3" fmla="*/ 9163052 w 9163052"/>
                <a:gd name="connsiteY3" fmla="*/ 807683 h 5767366"/>
                <a:gd name="connsiteX4" fmla="*/ 9163052 w 9163052"/>
                <a:gd name="connsiteY4" fmla="*/ 1543523 h 5767366"/>
                <a:gd name="connsiteX5" fmla="*/ 8753476 w 9163052"/>
                <a:gd name="connsiteY5" fmla="*/ 5134588 h 5767366"/>
                <a:gd name="connsiteX6" fmla="*/ 5867401 w 9163052"/>
                <a:gd name="connsiteY6" fmla="*/ 5610838 h 5767366"/>
                <a:gd name="connsiteX7" fmla="*/ 3714751 w 9163052"/>
                <a:gd name="connsiteY7" fmla="*/ 2191363 h 5767366"/>
                <a:gd name="connsiteX8" fmla="*/ 0 w 9163052"/>
                <a:gd name="connsiteY8" fmla="*/ 695798 h 5767366"/>
                <a:gd name="connsiteX9" fmla="*/ 0 w 9163052"/>
                <a:gd name="connsiteY9" fmla="*/ 64733 h 5767366"/>
                <a:gd name="connsiteX0" fmla="*/ 0 w 9163052"/>
                <a:gd name="connsiteY0" fmla="*/ 64733 h 5767366"/>
                <a:gd name="connsiteX1" fmla="*/ 4400551 w 9163052"/>
                <a:gd name="connsiteY1" fmla="*/ 943588 h 5767366"/>
                <a:gd name="connsiteX2" fmla="*/ 7162801 w 9163052"/>
                <a:gd name="connsiteY2" fmla="*/ 4258287 h 5767366"/>
                <a:gd name="connsiteX3" fmla="*/ 9163052 w 9163052"/>
                <a:gd name="connsiteY3" fmla="*/ 807683 h 5767366"/>
                <a:gd name="connsiteX4" fmla="*/ 9163052 w 9163052"/>
                <a:gd name="connsiteY4" fmla="*/ 1543523 h 5767366"/>
                <a:gd name="connsiteX5" fmla="*/ 8753476 w 9163052"/>
                <a:gd name="connsiteY5" fmla="*/ 5134588 h 5767366"/>
                <a:gd name="connsiteX6" fmla="*/ 5867401 w 9163052"/>
                <a:gd name="connsiteY6" fmla="*/ 5610838 h 5767366"/>
                <a:gd name="connsiteX7" fmla="*/ 3714751 w 9163052"/>
                <a:gd name="connsiteY7" fmla="*/ 2191363 h 5767366"/>
                <a:gd name="connsiteX8" fmla="*/ 0 w 9163052"/>
                <a:gd name="connsiteY8" fmla="*/ 695798 h 5767366"/>
                <a:gd name="connsiteX9" fmla="*/ 0 w 9163052"/>
                <a:gd name="connsiteY9" fmla="*/ 64733 h 5767366"/>
                <a:gd name="connsiteX0" fmla="*/ 0 w 9163052"/>
                <a:gd name="connsiteY0" fmla="*/ 64733 h 5767366"/>
                <a:gd name="connsiteX1" fmla="*/ 4400551 w 9163052"/>
                <a:gd name="connsiteY1" fmla="*/ 943588 h 5767366"/>
                <a:gd name="connsiteX2" fmla="*/ 7162801 w 9163052"/>
                <a:gd name="connsiteY2" fmla="*/ 4258287 h 5767366"/>
                <a:gd name="connsiteX3" fmla="*/ 9163052 w 9163052"/>
                <a:gd name="connsiteY3" fmla="*/ 807683 h 5767366"/>
                <a:gd name="connsiteX4" fmla="*/ 9163052 w 9163052"/>
                <a:gd name="connsiteY4" fmla="*/ 1543523 h 5767366"/>
                <a:gd name="connsiteX5" fmla="*/ 8753476 w 9163052"/>
                <a:gd name="connsiteY5" fmla="*/ 5134588 h 5767366"/>
                <a:gd name="connsiteX6" fmla="*/ 5867401 w 9163052"/>
                <a:gd name="connsiteY6" fmla="*/ 5610838 h 5767366"/>
                <a:gd name="connsiteX7" fmla="*/ 3714751 w 9163052"/>
                <a:gd name="connsiteY7" fmla="*/ 2191363 h 5767366"/>
                <a:gd name="connsiteX8" fmla="*/ 0 w 9163052"/>
                <a:gd name="connsiteY8" fmla="*/ 695798 h 5767366"/>
                <a:gd name="connsiteX9" fmla="*/ 0 w 9163052"/>
                <a:gd name="connsiteY9" fmla="*/ 64733 h 5767366"/>
                <a:gd name="connsiteX0" fmla="*/ 0 w 9163052"/>
                <a:gd name="connsiteY0" fmla="*/ 64733 h 5767366"/>
                <a:gd name="connsiteX1" fmla="*/ 4400551 w 9163052"/>
                <a:gd name="connsiteY1" fmla="*/ 943588 h 5767366"/>
                <a:gd name="connsiteX2" fmla="*/ 7162801 w 9163052"/>
                <a:gd name="connsiteY2" fmla="*/ 4258287 h 5767366"/>
                <a:gd name="connsiteX3" fmla="*/ 9163052 w 9163052"/>
                <a:gd name="connsiteY3" fmla="*/ 807683 h 5767366"/>
                <a:gd name="connsiteX4" fmla="*/ 9163052 w 9163052"/>
                <a:gd name="connsiteY4" fmla="*/ 1543523 h 5767366"/>
                <a:gd name="connsiteX5" fmla="*/ 8753476 w 9163052"/>
                <a:gd name="connsiteY5" fmla="*/ 5134588 h 5767366"/>
                <a:gd name="connsiteX6" fmla="*/ 5867401 w 9163052"/>
                <a:gd name="connsiteY6" fmla="*/ 5610838 h 5767366"/>
                <a:gd name="connsiteX7" fmla="*/ 3714751 w 9163052"/>
                <a:gd name="connsiteY7" fmla="*/ 2191363 h 5767366"/>
                <a:gd name="connsiteX8" fmla="*/ 0 w 9163052"/>
                <a:gd name="connsiteY8" fmla="*/ 695798 h 5767366"/>
                <a:gd name="connsiteX9" fmla="*/ 0 w 9163052"/>
                <a:gd name="connsiteY9" fmla="*/ 64733 h 5767366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4733 h 5781579"/>
                <a:gd name="connsiteX1" fmla="*/ 4400551 w 9163052"/>
                <a:gd name="connsiteY1" fmla="*/ 943588 h 5781579"/>
                <a:gd name="connsiteX2" fmla="*/ 7162801 w 9163052"/>
                <a:gd name="connsiteY2" fmla="*/ 4258287 h 5781579"/>
                <a:gd name="connsiteX3" fmla="*/ 9163052 w 9163052"/>
                <a:gd name="connsiteY3" fmla="*/ 807683 h 5781579"/>
                <a:gd name="connsiteX4" fmla="*/ 9163052 w 9163052"/>
                <a:gd name="connsiteY4" fmla="*/ 1543523 h 5781579"/>
                <a:gd name="connsiteX5" fmla="*/ 8753476 w 9163052"/>
                <a:gd name="connsiteY5" fmla="*/ 5134588 h 5781579"/>
                <a:gd name="connsiteX6" fmla="*/ 5867401 w 9163052"/>
                <a:gd name="connsiteY6" fmla="*/ 5610838 h 5781579"/>
                <a:gd name="connsiteX7" fmla="*/ 3714751 w 9163052"/>
                <a:gd name="connsiteY7" fmla="*/ 2191363 h 5781579"/>
                <a:gd name="connsiteX8" fmla="*/ 0 w 9163052"/>
                <a:gd name="connsiteY8" fmla="*/ 695798 h 5781579"/>
                <a:gd name="connsiteX9" fmla="*/ 0 w 9163052"/>
                <a:gd name="connsiteY9" fmla="*/ 64733 h 5781579"/>
                <a:gd name="connsiteX0" fmla="*/ 0 w 9163052"/>
                <a:gd name="connsiteY0" fmla="*/ 68183 h 5785029"/>
                <a:gd name="connsiteX1" fmla="*/ 4400551 w 9163052"/>
                <a:gd name="connsiteY1" fmla="*/ 947038 h 5785029"/>
                <a:gd name="connsiteX2" fmla="*/ 7162801 w 9163052"/>
                <a:gd name="connsiteY2" fmla="*/ 4261737 h 5785029"/>
                <a:gd name="connsiteX3" fmla="*/ 9163052 w 9163052"/>
                <a:gd name="connsiteY3" fmla="*/ 811133 h 5785029"/>
                <a:gd name="connsiteX4" fmla="*/ 9163052 w 9163052"/>
                <a:gd name="connsiteY4" fmla="*/ 1546973 h 5785029"/>
                <a:gd name="connsiteX5" fmla="*/ 8753476 w 9163052"/>
                <a:gd name="connsiteY5" fmla="*/ 5138038 h 5785029"/>
                <a:gd name="connsiteX6" fmla="*/ 5867401 w 9163052"/>
                <a:gd name="connsiteY6" fmla="*/ 5614288 h 5785029"/>
                <a:gd name="connsiteX7" fmla="*/ 3714751 w 9163052"/>
                <a:gd name="connsiteY7" fmla="*/ 2194813 h 5785029"/>
                <a:gd name="connsiteX8" fmla="*/ 0 w 9163052"/>
                <a:gd name="connsiteY8" fmla="*/ 699248 h 5785029"/>
                <a:gd name="connsiteX9" fmla="*/ 0 w 9163052"/>
                <a:gd name="connsiteY9" fmla="*/ 68183 h 5785029"/>
                <a:gd name="connsiteX0" fmla="*/ 0 w 9163052"/>
                <a:gd name="connsiteY0" fmla="*/ 68183 h 5785029"/>
                <a:gd name="connsiteX1" fmla="*/ 4400551 w 9163052"/>
                <a:gd name="connsiteY1" fmla="*/ 947038 h 5785029"/>
                <a:gd name="connsiteX2" fmla="*/ 7162801 w 9163052"/>
                <a:gd name="connsiteY2" fmla="*/ 4261737 h 5785029"/>
                <a:gd name="connsiteX3" fmla="*/ 9163052 w 9163052"/>
                <a:gd name="connsiteY3" fmla="*/ 811133 h 5785029"/>
                <a:gd name="connsiteX4" fmla="*/ 9163052 w 9163052"/>
                <a:gd name="connsiteY4" fmla="*/ 1546973 h 5785029"/>
                <a:gd name="connsiteX5" fmla="*/ 8753476 w 9163052"/>
                <a:gd name="connsiteY5" fmla="*/ 5138038 h 5785029"/>
                <a:gd name="connsiteX6" fmla="*/ 5867401 w 9163052"/>
                <a:gd name="connsiteY6" fmla="*/ 5614288 h 5785029"/>
                <a:gd name="connsiteX7" fmla="*/ 3714751 w 9163052"/>
                <a:gd name="connsiteY7" fmla="*/ 2194813 h 5785029"/>
                <a:gd name="connsiteX8" fmla="*/ 0 w 9163052"/>
                <a:gd name="connsiteY8" fmla="*/ 699248 h 5785029"/>
                <a:gd name="connsiteX9" fmla="*/ 0 w 9163052"/>
                <a:gd name="connsiteY9" fmla="*/ 68183 h 5785029"/>
                <a:gd name="connsiteX0" fmla="*/ 0 w 9163052"/>
                <a:gd name="connsiteY0" fmla="*/ 68183 h 5785029"/>
                <a:gd name="connsiteX1" fmla="*/ 4400551 w 9163052"/>
                <a:gd name="connsiteY1" fmla="*/ 947038 h 5785029"/>
                <a:gd name="connsiteX2" fmla="*/ 7162801 w 9163052"/>
                <a:gd name="connsiteY2" fmla="*/ 4261737 h 5785029"/>
                <a:gd name="connsiteX3" fmla="*/ 9163052 w 9163052"/>
                <a:gd name="connsiteY3" fmla="*/ 811133 h 5785029"/>
                <a:gd name="connsiteX4" fmla="*/ 9144002 w 9163052"/>
                <a:gd name="connsiteY4" fmla="*/ 1542210 h 5785029"/>
                <a:gd name="connsiteX5" fmla="*/ 8753476 w 9163052"/>
                <a:gd name="connsiteY5" fmla="*/ 5138038 h 5785029"/>
                <a:gd name="connsiteX6" fmla="*/ 5867401 w 9163052"/>
                <a:gd name="connsiteY6" fmla="*/ 5614288 h 5785029"/>
                <a:gd name="connsiteX7" fmla="*/ 3714751 w 9163052"/>
                <a:gd name="connsiteY7" fmla="*/ 2194813 h 5785029"/>
                <a:gd name="connsiteX8" fmla="*/ 0 w 9163052"/>
                <a:gd name="connsiteY8" fmla="*/ 699248 h 5785029"/>
                <a:gd name="connsiteX9" fmla="*/ 0 w 9163052"/>
                <a:gd name="connsiteY9" fmla="*/ 68183 h 5785029"/>
                <a:gd name="connsiteX0" fmla="*/ 0 w 9146383"/>
                <a:gd name="connsiteY0" fmla="*/ 68183 h 5785029"/>
                <a:gd name="connsiteX1" fmla="*/ 4400551 w 9146383"/>
                <a:gd name="connsiteY1" fmla="*/ 947038 h 5785029"/>
                <a:gd name="connsiteX2" fmla="*/ 7162801 w 9146383"/>
                <a:gd name="connsiteY2" fmla="*/ 4261737 h 5785029"/>
                <a:gd name="connsiteX3" fmla="*/ 9146383 w 9146383"/>
                <a:gd name="connsiteY3" fmla="*/ 811133 h 5785029"/>
                <a:gd name="connsiteX4" fmla="*/ 9144002 w 9146383"/>
                <a:gd name="connsiteY4" fmla="*/ 1542210 h 5785029"/>
                <a:gd name="connsiteX5" fmla="*/ 8753476 w 9146383"/>
                <a:gd name="connsiteY5" fmla="*/ 5138038 h 5785029"/>
                <a:gd name="connsiteX6" fmla="*/ 5867401 w 9146383"/>
                <a:gd name="connsiteY6" fmla="*/ 5614288 h 5785029"/>
                <a:gd name="connsiteX7" fmla="*/ 3714751 w 9146383"/>
                <a:gd name="connsiteY7" fmla="*/ 2194813 h 5785029"/>
                <a:gd name="connsiteX8" fmla="*/ 0 w 9146383"/>
                <a:gd name="connsiteY8" fmla="*/ 699248 h 5785029"/>
                <a:gd name="connsiteX9" fmla="*/ 0 w 9146383"/>
                <a:gd name="connsiteY9" fmla="*/ 68183 h 578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46383" h="5785029">
                  <a:moveTo>
                    <a:pt x="0" y="68183"/>
                  </a:moveTo>
                  <a:cubicBezTo>
                    <a:pt x="1104900" y="46810"/>
                    <a:pt x="2939872" y="-330343"/>
                    <a:pt x="4400551" y="947038"/>
                  </a:cubicBezTo>
                  <a:cubicBezTo>
                    <a:pt x="5321480" y="1693879"/>
                    <a:pt x="5483226" y="4976112"/>
                    <a:pt x="7162801" y="4261737"/>
                  </a:cubicBezTo>
                  <a:cubicBezTo>
                    <a:pt x="9047499" y="3486075"/>
                    <a:pt x="5757070" y="800044"/>
                    <a:pt x="9146383" y="811133"/>
                  </a:cubicBezTo>
                  <a:cubicBezTo>
                    <a:pt x="9145589" y="1054825"/>
                    <a:pt x="9144796" y="1298518"/>
                    <a:pt x="9144002" y="1542210"/>
                  </a:cubicBezTo>
                  <a:cubicBezTo>
                    <a:pt x="8301039" y="1383886"/>
                    <a:pt x="9721851" y="4060102"/>
                    <a:pt x="8753476" y="5138038"/>
                  </a:cubicBezTo>
                  <a:cubicBezTo>
                    <a:pt x="7927976" y="5987374"/>
                    <a:pt x="6508751" y="5830188"/>
                    <a:pt x="5867401" y="5614288"/>
                  </a:cubicBezTo>
                  <a:cubicBezTo>
                    <a:pt x="4892676" y="5322188"/>
                    <a:pt x="4137026" y="4315713"/>
                    <a:pt x="3714751" y="2194813"/>
                  </a:cubicBezTo>
                  <a:cubicBezTo>
                    <a:pt x="3505201" y="896191"/>
                    <a:pt x="2276475" y="303493"/>
                    <a:pt x="0" y="699248"/>
                  </a:cubicBezTo>
                  <a:lnTo>
                    <a:pt x="0" y="68183"/>
                  </a:ln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  <a:effectLst>
              <a:innerShdw blurRad="889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6" name="Rectangle 3"/>
            <p:cNvSpPr/>
            <p:nvPr/>
          </p:nvSpPr>
          <p:spPr>
            <a:xfrm>
              <a:off x="-2490" y="1130397"/>
              <a:ext cx="9148352" cy="5417942"/>
            </a:xfrm>
            <a:custGeom>
              <a:avLst/>
              <a:gdLst>
                <a:gd name="connsiteX0" fmla="*/ 0 w 9369113"/>
                <a:gd name="connsiteY0" fmla="*/ 0 h 437881"/>
                <a:gd name="connsiteX1" fmla="*/ 9369113 w 9369113"/>
                <a:gd name="connsiteY1" fmla="*/ 0 h 437881"/>
                <a:gd name="connsiteX2" fmla="*/ 9369113 w 9369113"/>
                <a:gd name="connsiteY2" fmla="*/ 437881 h 437881"/>
                <a:gd name="connsiteX3" fmla="*/ 0 w 9369113"/>
                <a:gd name="connsiteY3" fmla="*/ 437881 h 437881"/>
                <a:gd name="connsiteX4" fmla="*/ 0 w 9369113"/>
                <a:gd name="connsiteY4" fmla="*/ 0 h 437881"/>
                <a:gd name="connsiteX0" fmla="*/ 0 w 9369113"/>
                <a:gd name="connsiteY0" fmla="*/ 0 h 1223492"/>
                <a:gd name="connsiteX1" fmla="*/ 9369113 w 9369113"/>
                <a:gd name="connsiteY1" fmla="*/ 0 h 1223492"/>
                <a:gd name="connsiteX2" fmla="*/ 9175930 w 9369113"/>
                <a:gd name="connsiteY2" fmla="*/ 1223492 h 1223492"/>
                <a:gd name="connsiteX3" fmla="*/ 0 w 9369113"/>
                <a:gd name="connsiteY3" fmla="*/ 437881 h 1223492"/>
                <a:gd name="connsiteX4" fmla="*/ 0 w 9369113"/>
                <a:gd name="connsiteY4" fmla="*/ 0 h 1223492"/>
                <a:gd name="connsiteX0" fmla="*/ 0 w 9214567"/>
                <a:gd name="connsiteY0" fmla="*/ 0 h 1223492"/>
                <a:gd name="connsiteX1" fmla="*/ 9214567 w 9214567"/>
                <a:gd name="connsiteY1" fmla="*/ 759853 h 1223492"/>
                <a:gd name="connsiteX2" fmla="*/ 9175930 w 9214567"/>
                <a:gd name="connsiteY2" fmla="*/ 1223492 h 1223492"/>
                <a:gd name="connsiteX3" fmla="*/ 0 w 9214567"/>
                <a:gd name="connsiteY3" fmla="*/ 437881 h 1223492"/>
                <a:gd name="connsiteX4" fmla="*/ 0 w 9214567"/>
                <a:gd name="connsiteY4" fmla="*/ 0 h 1223492"/>
                <a:gd name="connsiteX0" fmla="*/ 0 w 9176467"/>
                <a:gd name="connsiteY0" fmla="*/ 0 h 1223492"/>
                <a:gd name="connsiteX1" fmla="*/ 9176467 w 9176467"/>
                <a:gd name="connsiteY1" fmla="*/ 795571 h 1223492"/>
                <a:gd name="connsiteX2" fmla="*/ 9175930 w 9176467"/>
                <a:gd name="connsiteY2" fmla="*/ 1223492 h 1223492"/>
                <a:gd name="connsiteX3" fmla="*/ 0 w 9176467"/>
                <a:gd name="connsiteY3" fmla="*/ 437881 h 1223492"/>
                <a:gd name="connsiteX4" fmla="*/ 0 w 9176467"/>
                <a:gd name="connsiteY4" fmla="*/ 0 h 1223492"/>
                <a:gd name="connsiteX0" fmla="*/ 0 w 9175930"/>
                <a:gd name="connsiteY0" fmla="*/ 0 h 1223492"/>
                <a:gd name="connsiteX1" fmla="*/ 9164561 w 9175930"/>
                <a:gd name="connsiteY1" fmla="*/ 795571 h 1223492"/>
                <a:gd name="connsiteX2" fmla="*/ 9175930 w 9175930"/>
                <a:gd name="connsiteY2" fmla="*/ 1223492 h 1223492"/>
                <a:gd name="connsiteX3" fmla="*/ 0 w 9175930"/>
                <a:gd name="connsiteY3" fmla="*/ 437881 h 1223492"/>
                <a:gd name="connsiteX4" fmla="*/ 0 w 9175930"/>
                <a:gd name="connsiteY4" fmla="*/ 0 h 1223492"/>
                <a:gd name="connsiteX0" fmla="*/ 0 w 9168787"/>
                <a:gd name="connsiteY0" fmla="*/ 0 h 1206823"/>
                <a:gd name="connsiteX1" fmla="*/ 9164561 w 9168787"/>
                <a:gd name="connsiteY1" fmla="*/ 795571 h 1206823"/>
                <a:gd name="connsiteX2" fmla="*/ 9168787 w 9168787"/>
                <a:gd name="connsiteY2" fmla="*/ 1206823 h 1206823"/>
                <a:gd name="connsiteX3" fmla="*/ 0 w 9168787"/>
                <a:gd name="connsiteY3" fmla="*/ 437881 h 1206823"/>
                <a:gd name="connsiteX4" fmla="*/ 0 w 9168787"/>
                <a:gd name="connsiteY4" fmla="*/ 0 h 1206823"/>
                <a:gd name="connsiteX0" fmla="*/ 0 w 9168787"/>
                <a:gd name="connsiteY0" fmla="*/ 0 h 1206823"/>
                <a:gd name="connsiteX1" fmla="*/ 9164561 w 9168787"/>
                <a:gd name="connsiteY1" fmla="*/ 783665 h 1206823"/>
                <a:gd name="connsiteX2" fmla="*/ 9168787 w 9168787"/>
                <a:gd name="connsiteY2" fmla="*/ 1206823 h 1206823"/>
                <a:gd name="connsiteX3" fmla="*/ 0 w 9168787"/>
                <a:gd name="connsiteY3" fmla="*/ 437881 h 1206823"/>
                <a:gd name="connsiteX4" fmla="*/ 0 w 9168787"/>
                <a:gd name="connsiteY4" fmla="*/ 0 h 1206823"/>
                <a:gd name="connsiteX0" fmla="*/ 0 w 9168787"/>
                <a:gd name="connsiteY0" fmla="*/ 0 h 1206823"/>
                <a:gd name="connsiteX1" fmla="*/ 9164561 w 9168787"/>
                <a:gd name="connsiteY1" fmla="*/ 783665 h 1206823"/>
                <a:gd name="connsiteX2" fmla="*/ 9168787 w 9168787"/>
                <a:gd name="connsiteY2" fmla="*/ 1206823 h 1206823"/>
                <a:gd name="connsiteX3" fmla="*/ 0 w 9168787"/>
                <a:gd name="connsiteY3" fmla="*/ 437881 h 1206823"/>
                <a:gd name="connsiteX4" fmla="*/ 0 w 9168787"/>
                <a:gd name="connsiteY4" fmla="*/ 0 h 1206823"/>
                <a:gd name="connsiteX0" fmla="*/ 0 w 9164914"/>
                <a:gd name="connsiteY0" fmla="*/ 0 h 1206823"/>
                <a:gd name="connsiteX1" fmla="*/ 9164561 w 9164914"/>
                <a:gd name="connsiteY1" fmla="*/ 783665 h 1206823"/>
                <a:gd name="connsiteX2" fmla="*/ 9164025 w 9164914"/>
                <a:gd name="connsiteY2" fmla="*/ 1206823 h 1206823"/>
                <a:gd name="connsiteX3" fmla="*/ 0 w 9164914"/>
                <a:gd name="connsiteY3" fmla="*/ 437881 h 1206823"/>
                <a:gd name="connsiteX4" fmla="*/ 0 w 9164914"/>
                <a:gd name="connsiteY4" fmla="*/ 0 h 1206823"/>
                <a:gd name="connsiteX0" fmla="*/ 0 w 9164914"/>
                <a:gd name="connsiteY0" fmla="*/ 0 h 4836279"/>
                <a:gd name="connsiteX1" fmla="*/ 9164561 w 9164914"/>
                <a:gd name="connsiteY1" fmla="*/ 783665 h 4836279"/>
                <a:gd name="connsiteX2" fmla="*/ 9164025 w 9164914"/>
                <a:gd name="connsiteY2" fmla="*/ 1206823 h 4836279"/>
                <a:gd name="connsiteX3" fmla="*/ 8353428 w 9164914"/>
                <a:gd name="connsiteY3" fmla="*/ 4835480 h 4836279"/>
                <a:gd name="connsiteX4" fmla="*/ 0 w 9164914"/>
                <a:gd name="connsiteY4" fmla="*/ 437881 h 4836279"/>
                <a:gd name="connsiteX5" fmla="*/ 0 w 9164914"/>
                <a:gd name="connsiteY5" fmla="*/ 0 h 4836279"/>
                <a:gd name="connsiteX0" fmla="*/ 0 w 9164914"/>
                <a:gd name="connsiteY0" fmla="*/ 0 h 4836279"/>
                <a:gd name="connsiteX1" fmla="*/ 9164561 w 9164914"/>
                <a:gd name="connsiteY1" fmla="*/ 783665 h 4836279"/>
                <a:gd name="connsiteX2" fmla="*/ 9164025 w 9164914"/>
                <a:gd name="connsiteY2" fmla="*/ 1206823 h 4836279"/>
                <a:gd name="connsiteX3" fmla="*/ 8353428 w 9164914"/>
                <a:gd name="connsiteY3" fmla="*/ 4835480 h 4836279"/>
                <a:gd name="connsiteX4" fmla="*/ 4410078 w 9164914"/>
                <a:gd name="connsiteY4" fmla="*/ 3301955 h 4836279"/>
                <a:gd name="connsiteX5" fmla="*/ 0 w 9164914"/>
                <a:gd name="connsiteY5" fmla="*/ 437881 h 4836279"/>
                <a:gd name="connsiteX6" fmla="*/ 0 w 9164914"/>
                <a:gd name="connsiteY6" fmla="*/ 0 h 4836279"/>
                <a:gd name="connsiteX0" fmla="*/ 0 w 9164914"/>
                <a:gd name="connsiteY0" fmla="*/ 0 h 4836279"/>
                <a:gd name="connsiteX1" fmla="*/ 9164561 w 9164914"/>
                <a:gd name="connsiteY1" fmla="*/ 783665 h 4836279"/>
                <a:gd name="connsiteX2" fmla="*/ 9164025 w 9164914"/>
                <a:gd name="connsiteY2" fmla="*/ 1206823 h 4836279"/>
                <a:gd name="connsiteX3" fmla="*/ 8353428 w 9164914"/>
                <a:gd name="connsiteY3" fmla="*/ 4835480 h 4836279"/>
                <a:gd name="connsiteX4" fmla="*/ 4410078 w 9164914"/>
                <a:gd name="connsiteY4" fmla="*/ 3301955 h 4836279"/>
                <a:gd name="connsiteX5" fmla="*/ 3657603 w 9164914"/>
                <a:gd name="connsiteY5" fmla="*/ 1187405 h 4836279"/>
                <a:gd name="connsiteX6" fmla="*/ 0 w 9164914"/>
                <a:gd name="connsiteY6" fmla="*/ 437881 h 4836279"/>
                <a:gd name="connsiteX7" fmla="*/ 0 w 9164914"/>
                <a:gd name="connsiteY7" fmla="*/ 0 h 4836279"/>
                <a:gd name="connsiteX0" fmla="*/ 0 w 9164914"/>
                <a:gd name="connsiteY0" fmla="*/ 0 h 4836279"/>
                <a:gd name="connsiteX1" fmla="*/ 9164561 w 9164914"/>
                <a:gd name="connsiteY1" fmla="*/ 783665 h 4836279"/>
                <a:gd name="connsiteX2" fmla="*/ 9164025 w 9164914"/>
                <a:gd name="connsiteY2" fmla="*/ 1206823 h 4836279"/>
                <a:gd name="connsiteX3" fmla="*/ 8353428 w 9164914"/>
                <a:gd name="connsiteY3" fmla="*/ 4835480 h 4836279"/>
                <a:gd name="connsiteX4" fmla="*/ 4410078 w 9164914"/>
                <a:gd name="connsiteY4" fmla="*/ 3301955 h 4836279"/>
                <a:gd name="connsiteX5" fmla="*/ 0 w 9164914"/>
                <a:gd name="connsiteY5" fmla="*/ 437881 h 4836279"/>
                <a:gd name="connsiteX6" fmla="*/ 0 w 9164914"/>
                <a:gd name="connsiteY6" fmla="*/ 0 h 4836279"/>
                <a:gd name="connsiteX0" fmla="*/ 0 w 9164914"/>
                <a:gd name="connsiteY0" fmla="*/ 0 h 4836279"/>
                <a:gd name="connsiteX1" fmla="*/ 4619628 w 9164914"/>
                <a:gd name="connsiteY1" fmla="*/ 1473155 h 4836279"/>
                <a:gd name="connsiteX2" fmla="*/ 9164561 w 9164914"/>
                <a:gd name="connsiteY2" fmla="*/ 783665 h 4836279"/>
                <a:gd name="connsiteX3" fmla="*/ 9164025 w 9164914"/>
                <a:gd name="connsiteY3" fmla="*/ 1206823 h 4836279"/>
                <a:gd name="connsiteX4" fmla="*/ 8353428 w 9164914"/>
                <a:gd name="connsiteY4" fmla="*/ 4835480 h 4836279"/>
                <a:gd name="connsiteX5" fmla="*/ 4410078 w 9164914"/>
                <a:gd name="connsiteY5" fmla="*/ 3301955 h 4836279"/>
                <a:gd name="connsiteX6" fmla="*/ 0 w 9164914"/>
                <a:gd name="connsiteY6" fmla="*/ 437881 h 4836279"/>
                <a:gd name="connsiteX7" fmla="*/ 0 w 9164914"/>
                <a:gd name="connsiteY7" fmla="*/ 0 h 4836279"/>
                <a:gd name="connsiteX0" fmla="*/ 0 w 9164914"/>
                <a:gd name="connsiteY0" fmla="*/ 0 h 4836279"/>
                <a:gd name="connsiteX1" fmla="*/ 4619628 w 9164914"/>
                <a:gd name="connsiteY1" fmla="*/ 1473155 h 4836279"/>
                <a:gd name="connsiteX2" fmla="*/ 7810503 w 9164914"/>
                <a:gd name="connsiteY2" fmla="*/ 4178255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9628 w 9164914"/>
                <a:gd name="connsiteY1" fmla="*/ 1473155 h 4836279"/>
                <a:gd name="connsiteX2" fmla="*/ 7810503 w 9164914"/>
                <a:gd name="connsiteY2" fmla="*/ 4178255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9628 w 9164914"/>
                <a:gd name="connsiteY1" fmla="*/ 147315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9628 w 9164914"/>
                <a:gd name="connsiteY1" fmla="*/ 147315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0103 w 9164914"/>
                <a:gd name="connsiteY1" fmla="*/ 141600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0103 w 9164914"/>
                <a:gd name="connsiteY1" fmla="*/ 141600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0103 w 9164914"/>
                <a:gd name="connsiteY1" fmla="*/ 141600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0103 w 9164914"/>
                <a:gd name="connsiteY1" fmla="*/ 141600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0103 w 9164914"/>
                <a:gd name="connsiteY1" fmla="*/ 141600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0103 w 9164914"/>
                <a:gd name="connsiteY1" fmla="*/ 141600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0103 w 9164914"/>
                <a:gd name="connsiteY1" fmla="*/ 141600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0103 w 9164914"/>
                <a:gd name="connsiteY1" fmla="*/ 141600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79"/>
                <a:gd name="connsiteX1" fmla="*/ 4610103 w 9164914"/>
                <a:gd name="connsiteY1" fmla="*/ 1416005 h 4836279"/>
                <a:gd name="connsiteX2" fmla="*/ 7772403 w 9164914"/>
                <a:gd name="connsiteY2" fmla="*/ 4149680 h 4836279"/>
                <a:gd name="connsiteX3" fmla="*/ 9164561 w 9164914"/>
                <a:gd name="connsiteY3" fmla="*/ 783665 h 4836279"/>
                <a:gd name="connsiteX4" fmla="*/ 9164025 w 9164914"/>
                <a:gd name="connsiteY4" fmla="*/ 1206823 h 4836279"/>
                <a:gd name="connsiteX5" fmla="*/ 8353428 w 9164914"/>
                <a:gd name="connsiteY5" fmla="*/ 4835480 h 4836279"/>
                <a:gd name="connsiteX6" fmla="*/ 4410078 w 9164914"/>
                <a:gd name="connsiteY6" fmla="*/ 3301955 h 4836279"/>
                <a:gd name="connsiteX7" fmla="*/ 0 w 9164914"/>
                <a:gd name="connsiteY7" fmla="*/ 437881 h 4836279"/>
                <a:gd name="connsiteX8" fmla="*/ 0 w 9164914"/>
                <a:gd name="connsiteY8" fmla="*/ 0 h 4836279"/>
                <a:gd name="connsiteX0" fmla="*/ 0 w 9164914"/>
                <a:gd name="connsiteY0" fmla="*/ 0 h 4836269"/>
                <a:gd name="connsiteX1" fmla="*/ 4610103 w 9164914"/>
                <a:gd name="connsiteY1" fmla="*/ 1416005 h 4836269"/>
                <a:gd name="connsiteX2" fmla="*/ 7772403 w 9164914"/>
                <a:gd name="connsiteY2" fmla="*/ 4149680 h 4836269"/>
                <a:gd name="connsiteX3" fmla="*/ 9164561 w 9164914"/>
                <a:gd name="connsiteY3" fmla="*/ 783665 h 4836269"/>
                <a:gd name="connsiteX4" fmla="*/ 9164025 w 9164914"/>
                <a:gd name="connsiteY4" fmla="*/ 1206823 h 4836269"/>
                <a:gd name="connsiteX5" fmla="*/ 8353428 w 9164914"/>
                <a:gd name="connsiteY5" fmla="*/ 4835480 h 4836269"/>
                <a:gd name="connsiteX6" fmla="*/ 4410078 w 9164914"/>
                <a:gd name="connsiteY6" fmla="*/ 3301955 h 4836269"/>
                <a:gd name="connsiteX7" fmla="*/ 0 w 9164914"/>
                <a:gd name="connsiteY7" fmla="*/ 437881 h 4836269"/>
                <a:gd name="connsiteX8" fmla="*/ 0 w 9164914"/>
                <a:gd name="connsiteY8" fmla="*/ 0 h 4836269"/>
                <a:gd name="connsiteX0" fmla="*/ 0 w 9164914"/>
                <a:gd name="connsiteY0" fmla="*/ 0 h 4836269"/>
                <a:gd name="connsiteX1" fmla="*/ 4610103 w 9164914"/>
                <a:gd name="connsiteY1" fmla="*/ 1416005 h 4836269"/>
                <a:gd name="connsiteX2" fmla="*/ 7772403 w 9164914"/>
                <a:gd name="connsiteY2" fmla="*/ 4149680 h 4836269"/>
                <a:gd name="connsiteX3" fmla="*/ 9164561 w 9164914"/>
                <a:gd name="connsiteY3" fmla="*/ 783665 h 4836269"/>
                <a:gd name="connsiteX4" fmla="*/ 9164025 w 9164914"/>
                <a:gd name="connsiteY4" fmla="*/ 1206823 h 4836269"/>
                <a:gd name="connsiteX5" fmla="*/ 8353428 w 9164914"/>
                <a:gd name="connsiteY5" fmla="*/ 4835480 h 4836269"/>
                <a:gd name="connsiteX6" fmla="*/ 4410078 w 9164914"/>
                <a:gd name="connsiteY6" fmla="*/ 3301955 h 4836269"/>
                <a:gd name="connsiteX7" fmla="*/ 0 w 9164914"/>
                <a:gd name="connsiteY7" fmla="*/ 437881 h 4836269"/>
                <a:gd name="connsiteX8" fmla="*/ 0 w 9164914"/>
                <a:gd name="connsiteY8" fmla="*/ 0 h 4836269"/>
                <a:gd name="connsiteX0" fmla="*/ 0 w 9164914"/>
                <a:gd name="connsiteY0" fmla="*/ 0 h 4836269"/>
                <a:gd name="connsiteX1" fmla="*/ 4610103 w 9164914"/>
                <a:gd name="connsiteY1" fmla="*/ 1416005 h 4836269"/>
                <a:gd name="connsiteX2" fmla="*/ 7772403 w 9164914"/>
                <a:gd name="connsiteY2" fmla="*/ 4149680 h 4836269"/>
                <a:gd name="connsiteX3" fmla="*/ 9164561 w 9164914"/>
                <a:gd name="connsiteY3" fmla="*/ 783665 h 4836269"/>
                <a:gd name="connsiteX4" fmla="*/ 9164025 w 9164914"/>
                <a:gd name="connsiteY4" fmla="*/ 1206823 h 4836269"/>
                <a:gd name="connsiteX5" fmla="*/ 8353428 w 9164914"/>
                <a:gd name="connsiteY5" fmla="*/ 4835480 h 4836269"/>
                <a:gd name="connsiteX6" fmla="*/ 4410078 w 9164914"/>
                <a:gd name="connsiteY6" fmla="*/ 3301955 h 4836269"/>
                <a:gd name="connsiteX7" fmla="*/ 14287 w 9164914"/>
                <a:gd name="connsiteY7" fmla="*/ 418831 h 4836269"/>
                <a:gd name="connsiteX8" fmla="*/ 0 w 9164914"/>
                <a:gd name="connsiteY8" fmla="*/ 0 h 4836269"/>
                <a:gd name="connsiteX0" fmla="*/ 2381 w 9150627"/>
                <a:gd name="connsiteY0" fmla="*/ 0 h 4829125"/>
                <a:gd name="connsiteX1" fmla="*/ 4595816 w 9150627"/>
                <a:gd name="connsiteY1" fmla="*/ 1408861 h 4829125"/>
                <a:gd name="connsiteX2" fmla="*/ 7758116 w 9150627"/>
                <a:gd name="connsiteY2" fmla="*/ 4142536 h 4829125"/>
                <a:gd name="connsiteX3" fmla="*/ 9150274 w 9150627"/>
                <a:gd name="connsiteY3" fmla="*/ 776521 h 4829125"/>
                <a:gd name="connsiteX4" fmla="*/ 9149738 w 9150627"/>
                <a:gd name="connsiteY4" fmla="*/ 1199679 h 4829125"/>
                <a:gd name="connsiteX5" fmla="*/ 8339141 w 9150627"/>
                <a:gd name="connsiteY5" fmla="*/ 4828336 h 4829125"/>
                <a:gd name="connsiteX6" fmla="*/ 4395791 w 9150627"/>
                <a:gd name="connsiteY6" fmla="*/ 3294811 h 4829125"/>
                <a:gd name="connsiteX7" fmla="*/ 0 w 9150627"/>
                <a:gd name="connsiteY7" fmla="*/ 411687 h 4829125"/>
                <a:gd name="connsiteX8" fmla="*/ 2381 w 9150627"/>
                <a:gd name="connsiteY8" fmla="*/ 0 h 4829125"/>
                <a:gd name="connsiteX0" fmla="*/ 106 w 9148352"/>
                <a:gd name="connsiteY0" fmla="*/ 0 h 4829125"/>
                <a:gd name="connsiteX1" fmla="*/ 4593541 w 9148352"/>
                <a:gd name="connsiteY1" fmla="*/ 1408861 h 4829125"/>
                <a:gd name="connsiteX2" fmla="*/ 7755841 w 9148352"/>
                <a:gd name="connsiteY2" fmla="*/ 4142536 h 4829125"/>
                <a:gd name="connsiteX3" fmla="*/ 9147999 w 9148352"/>
                <a:gd name="connsiteY3" fmla="*/ 776521 h 4829125"/>
                <a:gd name="connsiteX4" fmla="*/ 9147463 w 9148352"/>
                <a:gd name="connsiteY4" fmla="*/ 1199679 h 4829125"/>
                <a:gd name="connsiteX5" fmla="*/ 8336866 w 9148352"/>
                <a:gd name="connsiteY5" fmla="*/ 4828336 h 4829125"/>
                <a:gd name="connsiteX6" fmla="*/ 4393516 w 9148352"/>
                <a:gd name="connsiteY6" fmla="*/ 3294811 h 4829125"/>
                <a:gd name="connsiteX7" fmla="*/ 2488 w 9148352"/>
                <a:gd name="connsiteY7" fmla="*/ 414068 h 4829125"/>
                <a:gd name="connsiteX8" fmla="*/ 106 w 9148352"/>
                <a:gd name="connsiteY8" fmla="*/ 0 h 4829125"/>
                <a:gd name="connsiteX0" fmla="*/ 106 w 9148352"/>
                <a:gd name="connsiteY0" fmla="*/ 38107 h 4867232"/>
                <a:gd name="connsiteX1" fmla="*/ 4593541 w 9148352"/>
                <a:gd name="connsiteY1" fmla="*/ 1446968 h 4867232"/>
                <a:gd name="connsiteX2" fmla="*/ 7755841 w 9148352"/>
                <a:gd name="connsiteY2" fmla="*/ 4180643 h 4867232"/>
                <a:gd name="connsiteX3" fmla="*/ 9147999 w 9148352"/>
                <a:gd name="connsiteY3" fmla="*/ 814628 h 4867232"/>
                <a:gd name="connsiteX4" fmla="*/ 9147463 w 9148352"/>
                <a:gd name="connsiteY4" fmla="*/ 1237786 h 4867232"/>
                <a:gd name="connsiteX5" fmla="*/ 8336866 w 9148352"/>
                <a:gd name="connsiteY5" fmla="*/ 4866443 h 4867232"/>
                <a:gd name="connsiteX6" fmla="*/ 4393516 w 9148352"/>
                <a:gd name="connsiteY6" fmla="*/ 3332918 h 4867232"/>
                <a:gd name="connsiteX7" fmla="*/ 2488 w 9148352"/>
                <a:gd name="connsiteY7" fmla="*/ 452175 h 4867232"/>
                <a:gd name="connsiteX8" fmla="*/ 106 w 9148352"/>
                <a:gd name="connsiteY8" fmla="*/ 38107 h 4867232"/>
                <a:gd name="connsiteX0" fmla="*/ 106 w 9148352"/>
                <a:gd name="connsiteY0" fmla="*/ 38107 h 4867232"/>
                <a:gd name="connsiteX1" fmla="*/ 4593541 w 9148352"/>
                <a:gd name="connsiteY1" fmla="*/ 1446968 h 4867232"/>
                <a:gd name="connsiteX2" fmla="*/ 7755841 w 9148352"/>
                <a:gd name="connsiteY2" fmla="*/ 4180643 h 4867232"/>
                <a:gd name="connsiteX3" fmla="*/ 9147999 w 9148352"/>
                <a:gd name="connsiteY3" fmla="*/ 814628 h 4867232"/>
                <a:gd name="connsiteX4" fmla="*/ 9147463 w 9148352"/>
                <a:gd name="connsiteY4" fmla="*/ 1237786 h 4867232"/>
                <a:gd name="connsiteX5" fmla="*/ 8336866 w 9148352"/>
                <a:gd name="connsiteY5" fmla="*/ 4866443 h 4867232"/>
                <a:gd name="connsiteX6" fmla="*/ 4393516 w 9148352"/>
                <a:gd name="connsiteY6" fmla="*/ 3332918 h 4867232"/>
                <a:gd name="connsiteX7" fmla="*/ 2488 w 9148352"/>
                <a:gd name="connsiteY7" fmla="*/ 452175 h 4867232"/>
                <a:gd name="connsiteX8" fmla="*/ 106 w 9148352"/>
                <a:gd name="connsiteY8" fmla="*/ 38107 h 4867232"/>
                <a:gd name="connsiteX0" fmla="*/ 106 w 9148352"/>
                <a:gd name="connsiteY0" fmla="*/ 38107 h 4867232"/>
                <a:gd name="connsiteX1" fmla="*/ 4593541 w 9148352"/>
                <a:gd name="connsiteY1" fmla="*/ 1446968 h 4867232"/>
                <a:gd name="connsiteX2" fmla="*/ 7755841 w 9148352"/>
                <a:gd name="connsiteY2" fmla="*/ 4180643 h 4867232"/>
                <a:gd name="connsiteX3" fmla="*/ 9147999 w 9148352"/>
                <a:gd name="connsiteY3" fmla="*/ 814628 h 4867232"/>
                <a:gd name="connsiteX4" fmla="*/ 9147463 w 9148352"/>
                <a:gd name="connsiteY4" fmla="*/ 1237786 h 4867232"/>
                <a:gd name="connsiteX5" fmla="*/ 8336866 w 9148352"/>
                <a:gd name="connsiteY5" fmla="*/ 4866443 h 4867232"/>
                <a:gd name="connsiteX6" fmla="*/ 4393516 w 9148352"/>
                <a:gd name="connsiteY6" fmla="*/ 3332918 h 4867232"/>
                <a:gd name="connsiteX7" fmla="*/ 2488 w 9148352"/>
                <a:gd name="connsiteY7" fmla="*/ 452175 h 4867232"/>
                <a:gd name="connsiteX8" fmla="*/ 106 w 9148352"/>
                <a:gd name="connsiteY8" fmla="*/ 38107 h 4867232"/>
                <a:gd name="connsiteX0" fmla="*/ 106 w 9148352"/>
                <a:gd name="connsiteY0" fmla="*/ 38107 h 4867232"/>
                <a:gd name="connsiteX1" fmla="*/ 4593541 w 9148352"/>
                <a:gd name="connsiteY1" fmla="*/ 1446968 h 4867232"/>
                <a:gd name="connsiteX2" fmla="*/ 7755841 w 9148352"/>
                <a:gd name="connsiteY2" fmla="*/ 4180643 h 4867232"/>
                <a:gd name="connsiteX3" fmla="*/ 9147999 w 9148352"/>
                <a:gd name="connsiteY3" fmla="*/ 814628 h 4867232"/>
                <a:gd name="connsiteX4" fmla="*/ 9147463 w 9148352"/>
                <a:gd name="connsiteY4" fmla="*/ 1237786 h 4867232"/>
                <a:gd name="connsiteX5" fmla="*/ 8336866 w 9148352"/>
                <a:gd name="connsiteY5" fmla="*/ 4866443 h 4867232"/>
                <a:gd name="connsiteX6" fmla="*/ 4393516 w 9148352"/>
                <a:gd name="connsiteY6" fmla="*/ 3332918 h 4867232"/>
                <a:gd name="connsiteX7" fmla="*/ 2488 w 9148352"/>
                <a:gd name="connsiteY7" fmla="*/ 452175 h 4867232"/>
                <a:gd name="connsiteX8" fmla="*/ 106 w 9148352"/>
                <a:gd name="connsiteY8" fmla="*/ 38107 h 4867232"/>
                <a:gd name="connsiteX0" fmla="*/ 106 w 9148352"/>
                <a:gd name="connsiteY0" fmla="*/ 38107 h 4867232"/>
                <a:gd name="connsiteX1" fmla="*/ 4593541 w 9148352"/>
                <a:gd name="connsiteY1" fmla="*/ 1446968 h 4867232"/>
                <a:gd name="connsiteX2" fmla="*/ 7755841 w 9148352"/>
                <a:gd name="connsiteY2" fmla="*/ 4180643 h 4867232"/>
                <a:gd name="connsiteX3" fmla="*/ 9147999 w 9148352"/>
                <a:gd name="connsiteY3" fmla="*/ 814628 h 4867232"/>
                <a:gd name="connsiteX4" fmla="*/ 9147463 w 9148352"/>
                <a:gd name="connsiteY4" fmla="*/ 1237786 h 4867232"/>
                <a:gd name="connsiteX5" fmla="*/ 8336866 w 9148352"/>
                <a:gd name="connsiteY5" fmla="*/ 4866443 h 4867232"/>
                <a:gd name="connsiteX6" fmla="*/ 4393516 w 9148352"/>
                <a:gd name="connsiteY6" fmla="*/ 3332918 h 4867232"/>
                <a:gd name="connsiteX7" fmla="*/ 2488 w 9148352"/>
                <a:gd name="connsiteY7" fmla="*/ 452175 h 4867232"/>
                <a:gd name="connsiteX8" fmla="*/ 106 w 9148352"/>
                <a:gd name="connsiteY8" fmla="*/ 38107 h 4867232"/>
                <a:gd name="connsiteX0" fmla="*/ 106 w 9148352"/>
                <a:gd name="connsiteY0" fmla="*/ 38107 h 4867232"/>
                <a:gd name="connsiteX1" fmla="*/ 4593541 w 9148352"/>
                <a:gd name="connsiteY1" fmla="*/ 1446968 h 4867232"/>
                <a:gd name="connsiteX2" fmla="*/ 7755841 w 9148352"/>
                <a:gd name="connsiteY2" fmla="*/ 4180643 h 4867232"/>
                <a:gd name="connsiteX3" fmla="*/ 9147999 w 9148352"/>
                <a:gd name="connsiteY3" fmla="*/ 814628 h 4867232"/>
                <a:gd name="connsiteX4" fmla="*/ 9147463 w 9148352"/>
                <a:gd name="connsiteY4" fmla="*/ 1237786 h 4867232"/>
                <a:gd name="connsiteX5" fmla="*/ 8336866 w 9148352"/>
                <a:gd name="connsiteY5" fmla="*/ 4866443 h 4867232"/>
                <a:gd name="connsiteX6" fmla="*/ 4393516 w 9148352"/>
                <a:gd name="connsiteY6" fmla="*/ 3332918 h 4867232"/>
                <a:gd name="connsiteX7" fmla="*/ 2488 w 9148352"/>
                <a:gd name="connsiteY7" fmla="*/ 452175 h 4867232"/>
                <a:gd name="connsiteX8" fmla="*/ 106 w 9148352"/>
                <a:gd name="connsiteY8" fmla="*/ 38107 h 4867232"/>
                <a:gd name="connsiteX0" fmla="*/ 106 w 9148352"/>
                <a:gd name="connsiteY0" fmla="*/ 38107 h 4867232"/>
                <a:gd name="connsiteX1" fmla="*/ 4593541 w 9148352"/>
                <a:gd name="connsiteY1" fmla="*/ 1446968 h 4867232"/>
                <a:gd name="connsiteX2" fmla="*/ 7755841 w 9148352"/>
                <a:gd name="connsiteY2" fmla="*/ 4180643 h 4867232"/>
                <a:gd name="connsiteX3" fmla="*/ 9147999 w 9148352"/>
                <a:gd name="connsiteY3" fmla="*/ 814628 h 4867232"/>
                <a:gd name="connsiteX4" fmla="*/ 9147463 w 9148352"/>
                <a:gd name="connsiteY4" fmla="*/ 1237786 h 4867232"/>
                <a:gd name="connsiteX5" fmla="*/ 8336866 w 9148352"/>
                <a:gd name="connsiteY5" fmla="*/ 4866443 h 4867232"/>
                <a:gd name="connsiteX6" fmla="*/ 4380816 w 9148352"/>
                <a:gd name="connsiteY6" fmla="*/ 3332918 h 4867232"/>
                <a:gd name="connsiteX7" fmla="*/ 2488 w 9148352"/>
                <a:gd name="connsiteY7" fmla="*/ 452175 h 4867232"/>
                <a:gd name="connsiteX8" fmla="*/ 106 w 9148352"/>
                <a:gd name="connsiteY8" fmla="*/ 38107 h 4867232"/>
                <a:gd name="connsiteX0" fmla="*/ 106 w 9148352"/>
                <a:gd name="connsiteY0" fmla="*/ 38107 h 4867232"/>
                <a:gd name="connsiteX1" fmla="*/ 4593541 w 9148352"/>
                <a:gd name="connsiteY1" fmla="*/ 1446968 h 4867232"/>
                <a:gd name="connsiteX2" fmla="*/ 7755841 w 9148352"/>
                <a:gd name="connsiteY2" fmla="*/ 4180643 h 4867232"/>
                <a:gd name="connsiteX3" fmla="*/ 9147999 w 9148352"/>
                <a:gd name="connsiteY3" fmla="*/ 814628 h 4867232"/>
                <a:gd name="connsiteX4" fmla="*/ 9147463 w 9148352"/>
                <a:gd name="connsiteY4" fmla="*/ 1237786 h 4867232"/>
                <a:gd name="connsiteX5" fmla="*/ 8336866 w 9148352"/>
                <a:gd name="connsiteY5" fmla="*/ 4866443 h 4867232"/>
                <a:gd name="connsiteX6" fmla="*/ 4380816 w 9148352"/>
                <a:gd name="connsiteY6" fmla="*/ 3332918 h 4867232"/>
                <a:gd name="connsiteX7" fmla="*/ 2488 w 9148352"/>
                <a:gd name="connsiteY7" fmla="*/ 452175 h 4867232"/>
                <a:gd name="connsiteX8" fmla="*/ 106 w 9148352"/>
                <a:gd name="connsiteY8" fmla="*/ 38107 h 4867232"/>
                <a:gd name="connsiteX0" fmla="*/ 106 w 9148352"/>
                <a:gd name="connsiteY0" fmla="*/ 38107 h 5383060"/>
                <a:gd name="connsiteX1" fmla="*/ 4593541 w 9148352"/>
                <a:gd name="connsiteY1" fmla="*/ 1446968 h 5383060"/>
                <a:gd name="connsiteX2" fmla="*/ 7755841 w 9148352"/>
                <a:gd name="connsiteY2" fmla="*/ 4180643 h 5383060"/>
                <a:gd name="connsiteX3" fmla="*/ 9147999 w 9148352"/>
                <a:gd name="connsiteY3" fmla="*/ 814628 h 5383060"/>
                <a:gd name="connsiteX4" fmla="*/ 9147463 w 9148352"/>
                <a:gd name="connsiteY4" fmla="*/ 1237786 h 5383060"/>
                <a:gd name="connsiteX5" fmla="*/ 8336866 w 9148352"/>
                <a:gd name="connsiteY5" fmla="*/ 4866443 h 5383060"/>
                <a:gd name="connsiteX6" fmla="*/ 4380816 w 9148352"/>
                <a:gd name="connsiteY6" fmla="*/ 3332918 h 5383060"/>
                <a:gd name="connsiteX7" fmla="*/ 2488 w 9148352"/>
                <a:gd name="connsiteY7" fmla="*/ 452175 h 5383060"/>
                <a:gd name="connsiteX8" fmla="*/ 106 w 9148352"/>
                <a:gd name="connsiteY8" fmla="*/ 38107 h 5383060"/>
                <a:gd name="connsiteX0" fmla="*/ 106 w 9148352"/>
                <a:gd name="connsiteY0" fmla="*/ 38107 h 5368150"/>
                <a:gd name="connsiteX1" fmla="*/ 4593541 w 9148352"/>
                <a:gd name="connsiteY1" fmla="*/ 1446968 h 5368150"/>
                <a:gd name="connsiteX2" fmla="*/ 7755841 w 9148352"/>
                <a:gd name="connsiteY2" fmla="*/ 4180643 h 5368150"/>
                <a:gd name="connsiteX3" fmla="*/ 9147999 w 9148352"/>
                <a:gd name="connsiteY3" fmla="*/ 814628 h 5368150"/>
                <a:gd name="connsiteX4" fmla="*/ 9147463 w 9148352"/>
                <a:gd name="connsiteY4" fmla="*/ 1237786 h 5368150"/>
                <a:gd name="connsiteX5" fmla="*/ 8336866 w 9148352"/>
                <a:gd name="connsiteY5" fmla="*/ 4866443 h 5368150"/>
                <a:gd name="connsiteX6" fmla="*/ 4380816 w 9148352"/>
                <a:gd name="connsiteY6" fmla="*/ 3332918 h 5368150"/>
                <a:gd name="connsiteX7" fmla="*/ 2488 w 9148352"/>
                <a:gd name="connsiteY7" fmla="*/ 452175 h 5368150"/>
                <a:gd name="connsiteX8" fmla="*/ 106 w 9148352"/>
                <a:gd name="connsiteY8" fmla="*/ 38107 h 5368150"/>
                <a:gd name="connsiteX0" fmla="*/ 106 w 9148352"/>
                <a:gd name="connsiteY0" fmla="*/ 38107 h 5368150"/>
                <a:gd name="connsiteX1" fmla="*/ 4593541 w 9148352"/>
                <a:gd name="connsiteY1" fmla="*/ 1446968 h 5368150"/>
                <a:gd name="connsiteX2" fmla="*/ 7755841 w 9148352"/>
                <a:gd name="connsiteY2" fmla="*/ 4180643 h 5368150"/>
                <a:gd name="connsiteX3" fmla="*/ 9147999 w 9148352"/>
                <a:gd name="connsiteY3" fmla="*/ 814628 h 5368150"/>
                <a:gd name="connsiteX4" fmla="*/ 9147463 w 9148352"/>
                <a:gd name="connsiteY4" fmla="*/ 1237786 h 5368150"/>
                <a:gd name="connsiteX5" fmla="*/ 8336866 w 9148352"/>
                <a:gd name="connsiteY5" fmla="*/ 4866443 h 5368150"/>
                <a:gd name="connsiteX6" fmla="*/ 4380816 w 9148352"/>
                <a:gd name="connsiteY6" fmla="*/ 3332918 h 5368150"/>
                <a:gd name="connsiteX7" fmla="*/ 2488 w 9148352"/>
                <a:gd name="connsiteY7" fmla="*/ 452175 h 5368150"/>
                <a:gd name="connsiteX8" fmla="*/ 106 w 9148352"/>
                <a:gd name="connsiteY8" fmla="*/ 38107 h 5368150"/>
                <a:gd name="connsiteX0" fmla="*/ 106 w 9148352"/>
                <a:gd name="connsiteY0" fmla="*/ 38107 h 5368150"/>
                <a:gd name="connsiteX1" fmla="*/ 4593541 w 9148352"/>
                <a:gd name="connsiteY1" fmla="*/ 1446968 h 5368150"/>
                <a:gd name="connsiteX2" fmla="*/ 7755841 w 9148352"/>
                <a:gd name="connsiteY2" fmla="*/ 4180643 h 5368150"/>
                <a:gd name="connsiteX3" fmla="*/ 9147999 w 9148352"/>
                <a:gd name="connsiteY3" fmla="*/ 814628 h 5368150"/>
                <a:gd name="connsiteX4" fmla="*/ 9147463 w 9148352"/>
                <a:gd name="connsiteY4" fmla="*/ 1237786 h 5368150"/>
                <a:gd name="connsiteX5" fmla="*/ 8336866 w 9148352"/>
                <a:gd name="connsiteY5" fmla="*/ 4866443 h 5368150"/>
                <a:gd name="connsiteX6" fmla="*/ 4380816 w 9148352"/>
                <a:gd name="connsiteY6" fmla="*/ 3332918 h 5368150"/>
                <a:gd name="connsiteX7" fmla="*/ 2488 w 9148352"/>
                <a:gd name="connsiteY7" fmla="*/ 452175 h 5368150"/>
                <a:gd name="connsiteX8" fmla="*/ 106 w 9148352"/>
                <a:gd name="connsiteY8" fmla="*/ 38107 h 5368150"/>
                <a:gd name="connsiteX0" fmla="*/ 106 w 9148352"/>
                <a:gd name="connsiteY0" fmla="*/ 38107 h 5368150"/>
                <a:gd name="connsiteX1" fmla="*/ 4593541 w 9148352"/>
                <a:gd name="connsiteY1" fmla="*/ 1446968 h 5368150"/>
                <a:gd name="connsiteX2" fmla="*/ 7755841 w 9148352"/>
                <a:gd name="connsiteY2" fmla="*/ 4180643 h 5368150"/>
                <a:gd name="connsiteX3" fmla="*/ 9147999 w 9148352"/>
                <a:gd name="connsiteY3" fmla="*/ 814628 h 5368150"/>
                <a:gd name="connsiteX4" fmla="*/ 9147463 w 9148352"/>
                <a:gd name="connsiteY4" fmla="*/ 1237786 h 5368150"/>
                <a:gd name="connsiteX5" fmla="*/ 8336866 w 9148352"/>
                <a:gd name="connsiteY5" fmla="*/ 4866443 h 5368150"/>
                <a:gd name="connsiteX6" fmla="*/ 4380816 w 9148352"/>
                <a:gd name="connsiteY6" fmla="*/ 3332918 h 5368150"/>
                <a:gd name="connsiteX7" fmla="*/ 2488 w 9148352"/>
                <a:gd name="connsiteY7" fmla="*/ 452175 h 5368150"/>
                <a:gd name="connsiteX8" fmla="*/ 106 w 9148352"/>
                <a:gd name="connsiteY8" fmla="*/ 38107 h 5368150"/>
                <a:gd name="connsiteX0" fmla="*/ 106 w 9148352"/>
                <a:gd name="connsiteY0" fmla="*/ 38107 h 5407988"/>
                <a:gd name="connsiteX1" fmla="*/ 4593541 w 9148352"/>
                <a:gd name="connsiteY1" fmla="*/ 1446968 h 5407988"/>
                <a:gd name="connsiteX2" fmla="*/ 7755841 w 9148352"/>
                <a:gd name="connsiteY2" fmla="*/ 4180643 h 5407988"/>
                <a:gd name="connsiteX3" fmla="*/ 9147999 w 9148352"/>
                <a:gd name="connsiteY3" fmla="*/ 814628 h 5407988"/>
                <a:gd name="connsiteX4" fmla="*/ 9147463 w 9148352"/>
                <a:gd name="connsiteY4" fmla="*/ 1237786 h 5407988"/>
                <a:gd name="connsiteX5" fmla="*/ 8349566 w 9148352"/>
                <a:gd name="connsiteY5" fmla="*/ 4917243 h 5407988"/>
                <a:gd name="connsiteX6" fmla="*/ 4380816 w 9148352"/>
                <a:gd name="connsiteY6" fmla="*/ 3332918 h 5407988"/>
                <a:gd name="connsiteX7" fmla="*/ 2488 w 9148352"/>
                <a:gd name="connsiteY7" fmla="*/ 452175 h 5407988"/>
                <a:gd name="connsiteX8" fmla="*/ 106 w 9148352"/>
                <a:gd name="connsiteY8" fmla="*/ 38107 h 5407988"/>
                <a:gd name="connsiteX0" fmla="*/ 106 w 9148352"/>
                <a:gd name="connsiteY0" fmla="*/ 38107 h 5407988"/>
                <a:gd name="connsiteX1" fmla="*/ 4593541 w 9148352"/>
                <a:gd name="connsiteY1" fmla="*/ 1446968 h 5407988"/>
                <a:gd name="connsiteX2" fmla="*/ 7755841 w 9148352"/>
                <a:gd name="connsiteY2" fmla="*/ 4180643 h 5407988"/>
                <a:gd name="connsiteX3" fmla="*/ 9147999 w 9148352"/>
                <a:gd name="connsiteY3" fmla="*/ 814628 h 5407988"/>
                <a:gd name="connsiteX4" fmla="*/ 9147463 w 9148352"/>
                <a:gd name="connsiteY4" fmla="*/ 1237786 h 5407988"/>
                <a:gd name="connsiteX5" fmla="*/ 8349566 w 9148352"/>
                <a:gd name="connsiteY5" fmla="*/ 4917243 h 5407988"/>
                <a:gd name="connsiteX6" fmla="*/ 4380816 w 9148352"/>
                <a:gd name="connsiteY6" fmla="*/ 3332918 h 5407988"/>
                <a:gd name="connsiteX7" fmla="*/ 2488 w 9148352"/>
                <a:gd name="connsiteY7" fmla="*/ 452175 h 5407988"/>
                <a:gd name="connsiteX8" fmla="*/ 106 w 9148352"/>
                <a:gd name="connsiteY8" fmla="*/ 38107 h 5407988"/>
                <a:gd name="connsiteX0" fmla="*/ 106 w 9148352"/>
                <a:gd name="connsiteY0" fmla="*/ 38107 h 5430360"/>
                <a:gd name="connsiteX1" fmla="*/ 4593541 w 9148352"/>
                <a:gd name="connsiteY1" fmla="*/ 1446968 h 5430360"/>
                <a:gd name="connsiteX2" fmla="*/ 7755841 w 9148352"/>
                <a:gd name="connsiteY2" fmla="*/ 4180643 h 5430360"/>
                <a:gd name="connsiteX3" fmla="*/ 9147999 w 9148352"/>
                <a:gd name="connsiteY3" fmla="*/ 814628 h 5430360"/>
                <a:gd name="connsiteX4" fmla="*/ 9147463 w 9148352"/>
                <a:gd name="connsiteY4" fmla="*/ 1237786 h 5430360"/>
                <a:gd name="connsiteX5" fmla="*/ 8349566 w 9148352"/>
                <a:gd name="connsiteY5" fmla="*/ 4917243 h 5430360"/>
                <a:gd name="connsiteX6" fmla="*/ 4380816 w 9148352"/>
                <a:gd name="connsiteY6" fmla="*/ 3332918 h 5430360"/>
                <a:gd name="connsiteX7" fmla="*/ 2488 w 9148352"/>
                <a:gd name="connsiteY7" fmla="*/ 452175 h 5430360"/>
                <a:gd name="connsiteX8" fmla="*/ 106 w 9148352"/>
                <a:gd name="connsiteY8" fmla="*/ 38107 h 5430360"/>
                <a:gd name="connsiteX0" fmla="*/ 106 w 9148352"/>
                <a:gd name="connsiteY0" fmla="*/ 38107 h 5430360"/>
                <a:gd name="connsiteX1" fmla="*/ 4593541 w 9148352"/>
                <a:gd name="connsiteY1" fmla="*/ 1446968 h 5430360"/>
                <a:gd name="connsiteX2" fmla="*/ 7755841 w 9148352"/>
                <a:gd name="connsiteY2" fmla="*/ 4180643 h 5430360"/>
                <a:gd name="connsiteX3" fmla="*/ 9147999 w 9148352"/>
                <a:gd name="connsiteY3" fmla="*/ 814628 h 5430360"/>
                <a:gd name="connsiteX4" fmla="*/ 9147463 w 9148352"/>
                <a:gd name="connsiteY4" fmla="*/ 1237786 h 5430360"/>
                <a:gd name="connsiteX5" fmla="*/ 8349566 w 9148352"/>
                <a:gd name="connsiteY5" fmla="*/ 4917243 h 5430360"/>
                <a:gd name="connsiteX6" fmla="*/ 4380816 w 9148352"/>
                <a:gd name="connsiteY6" fmla="*/ 3332918 h 5430360"/>
                <a:gd name="connsiteX7" fmla="*/ 2488 w 9148352"/>
                <a:gd name="connsiteY7" fmla="*/ 452175 h 5430360"/>
                <a:gd name="connsiteX8" fmla="*/ 106 w 9148352"/>
                <a:gd name="connsiteY8" fmla="*/ 38107 h 5430360"/>
                <a:gd name="connsiteX0" fmla="*/ 106 w 9148352"/>
                <a:gd name="connsiteY0" fmla="*/ 38107 h 5430360"/>
                <a:gd name="connsiteX1" fmla="*/ 4593541 w 9148352"/>
                <a:gd name="connsiteY1" fmla="*/ 1446968 h 5430360"/>
                <a:gd name="connsiteX2" fmla="*/ 7755841 w 9148352"/>
                <a:gd name="connsiteY2" fmla="*/ 4180643 h 5430360"/>
                <a:gd name="connsiteX3" fmla="*/ 9147999 w 9148352"/>
                <a:gd name="connsiteY3" fmla="*/ 814628 h 5430360"/>
                <a:gd name="connsiteX4" fmla="*/ 9147463 w 9148352"/>
                <a:gd name="connsiteY4" fmla="*/ 1237786 h 5430360"/>
                <a:gd name="connsiteX5" fmla="*/ 8349566 w 9148352"/>
                <a:gd name="connsiteY5" fmla="*/ 4917243 h 5430360"/>
                <a:gd name="connsiteX6" fmla="*/ 4380816 w 9148352"/>
                <a:gd name="connsiteY6" fmla="*/ 3332918 h 5430360"/>
                <a:gd name="connsiteX7" fmla="*/ 2488 w 9148352"/>
                <a:gd name="connsiteY7" fmla="*/ 452175 h 5430360"/>
                <a:gd name="connsiteX8" fmla="*/ 106 w 9148352"/>
                <a:gd name="connsiteY8" fmla="*/ 38107 h 5430360"/>
                <a:gd name="connsiteX0" fmla="*/ 106 w 9148352"/>
                <a:gd name="connsiteY0" fmla="*/ 22790 h 5415043"/>
                <a:gd name="connsiteX1" fmla="*/ 4593541 w 9148352"/>
                <a:gd name="connsiteY1" fmla="*/ 1431651 h 5415043"/>
                <a:gd name="connsiteX2" fmla="*/ 7755841 w 9148352"/>
                <a:gd name="connsiteY2" fmla="*/ 4165326 h 5415043"/>
                <a:gd name="connsiteX3" fmla="*/ 9147999 w 9148352"/>
                <a:gd name="connsiteY3" fmla="*/ 799311 h 5415043"/>
                <a:gd name="connsiteX4" fmla="*/ 9147463 w 9148352"/>
                <a:gd name="connsiteY4" fmla="*/ 1222469 h 5415043"/>
                <a:gd name="connsiteX5" fmla="*/ 8349566 w 9148352"/>
                <a:gd name="connsiteY5" fmla="*/ 4901926 h 5415043"/>
                <a:gd name="connsiteX6" fmla="*/ 4380816 w 9148352"/>
                <a:gd name="connsiteY6" fmla="*/ 3317601 h 5415043"/>
                <a:gd name="connsiteX7" fmla="*/ 2488 w 9148352"/>
                <a:gd name="connsiteY7" fmla="*/ 436858 h 5415043"/>
                <a:gd name="connsiteX8" fmla="*/ 106 w 9148352"/>
                <a:gd name="connsiteY8" fmla="*/ 22790 h 5415043"/>
                <a:gd name="connsiteX0" fmla="*/ 106 w 9148352"/>
                <a:gd name="connsiteY0" fmla="*/ 22790 h 5415043"/>
                <a:gd name="connsiteX1" fmla="*/ 4593541 w 9148352"/>
                <a:gd name="connsiteY1" fmla="*/ 1431651 h 5415043"/>
                <a:gd name="connsiteX2" fmla="*/ 7755841 w 9148352"/>
                <a:gd name="connsiteY2" fmla="*/ 4165326 h 5415043"/>
                <a:gd name="connsiteX3" fmla="*/ 9147999 w 9148352"/>
                <a:gd name="connsiteY3" fmla="*/ 799311 h 5415043"/>
                <a:gd name="connsiteX4" fmla="*/ 9147463 w 9148352"/>
                <a:gd name="connsiteY4" fmla="*/ 1222469 h 5415043"/>
                <a:gd name="connsiteX5" fmla="*/ 8349566 w 9148352"/>
                <a:gd name="connsiteY5" fmla="*/ 4901926 h 5415043"/>
                <a:gd name="connsiteX6" fmla="*/ 4380816 w 9148352"/>
                <a:gd name="connsiteY6" fmla="*/ 3317601 h 5415043"/>
                <a:gd name="connsiteX7" fmla="*/ 2488 w 9148352"/>
                <a:gd name="connsiteY7" fmla="*/ 386058 h 5415043"/>
                <a:gd name="connsiteX8" fmla="*/ 106 w 9148352"/>
                <a:gd name="connsiteY8" fmla="*/ 22790 h 5415043"/>
                <a:gd name="connsiteX0" fmla="*/ 106 w 9148352"/>
                <a:gd name="connsiteY0" fmla="*/ 22790 h 5415043"/>
                <a:gd name="connsiteX1" fmla="*/ 4593541 w 9148352"/>
                <a:gd name="connsiteY1" fmla="*/ 1431651 h 5415043"/>
                <a:gd name="connsiteX2" fmla="*/ 7755841 w 9148352"/>
                <a:gd name="connsiteY2" fmla="*/ 4165326 h 5415043"/>
                <a:gd name="connsiteX3" fmla="*/ 9147999 w 9148352"/>
                <a:gd name="connsiteY3" fmla="*/ 799311 h 5415043"/>
                <a:gd name="connsiteX4" fmla="*/ 9147463 w 9148352"/>
                <a:gd name="connsiteY4" fmla="*/ 1222469 h 5415043"/>
                <a:gd name="connsiteX5" fmla="*/ 8349566 w 9148352"/>
                <a:gd name="connsiteY5" fmla="*/ 4901926 h 5415043"/>
                <a:gd name="connsiteX6" fmla="*/ 4380816 w 9148352"/>
                <a:gd name="connsiteY6" fmla="*/ 3317601 h 5415043"/>
                <a:gd name="connsiteX7" fmla="*/ 2488 w 9148352"/>
                <a:gd name="connsiteY7" fmla="*/ 386058 h 5415043"/>
                <a:gd name="connsiteX8" fmla="*/ 106 w 9148352"/>
                <a:gd name="connsiteY8" fmla="*/ 22790 h 5415043"/>
                <a:gd name="connsiteX0" fmla="*/ 106 w 9148352"/>
                <a:gd name="connsiteY0" fmla="*/ 22790 h 5415043"/>
                <a:gd name="connsiteX1" fmla="*/ 4593541 w 9148352"/>
                <a:gd name="connsiteY1" fmla="*/ 1431651 h 5415043"/>
                <a:gd name="connsiteX2" fmla="*/ 7755841 w 9148352"/>
                <a:gd name="connsiteY2" fmla="*/ 4165326 h 5415043"/>
                <a:gd name="connsiteX3" fmla="*/ 9147999 w 9148352"/>
                <a:gd name="connsiteY3" fmla="*/ 799311 h 5415043"/>
                <a:gd name="connsiteX4" fmla="*/ 9147463 w 9148352"/>
                <a:gd name="connsiteY4" fmla="*/ 1222469 h 5415043"/>
                <a:gd name="connsiteX5" fmla="*/ 8349566 w 9148352"/>
                <a:gd name="connsiteY5" fmla="*/ 4901926 h 5415043"/>
                <a:gd name="connsiteX6" fmla="*/ 4380816 w 9148352"/>
                <a:gd name="connsiteY6" fmla="*/ 3317601 h 5415043"/>
                <a:gd name="connsiteX7" fmla="*/ 2488 w 9148352"/>
                <a:gd name="connsiteY7" fmla="*/ 386058 h 5415043"/>
                <a:gd name="connsiteX8" fmla="*/ 106 w 9148352"/>
                <a:gd name="connsiteY8" fmla="*/ 22790 h 5415043"/>
                <a:gd name="connsiteX0" fmla="*/ 106 w 9148352"/>
                <a:gd name="connsiteY0" fmla="*/ 22790 h 5417764"/>
                <a:gd name="connsiteX1" fmla="*/ 4593541 w 9148352"/>
                <a:gd name="connsiteY1" fmla="*/ 1431651 h 5417764"/>
                <a:gd name="connsiteX2" fmla="*/ 7755841 w 9148352"/>
                <a:gd name="connsiteY2" fmla="*/ 4165326 h 5417764"/>
                <a:gd name="connsiteX3" fmla="*/ 9147999 w 9148352"/>
                <a:gd name="connsiteY3" fmla="*/ 799311 h 5417764"/>
                <a:gd name="connsiteX4" fmla="*/ 9147463 w 9148352"/>
                <a:gd name="connsiteY4" fmla="*/ 1222469 h 5417764"/>
                <a:gd name="connsiteX5" fmla="*/ 8349566 w 9148352"/>
                <a:gd name="connsiteY5" fmla="*/ 4901926 h 5417764"/>
                <a:gd name="connsiteX6" fmla="*/ 4355416 w 9148352"/>
                <a:gd name="connsiteY6" fmla="*/ 3330301 h 5417764"/>
                <a:gd name="connsiteX7" fmla="*/ 2488 w 9148352"/>
                <a:gd name="connsiteY7" fmla="*/ 386058 h 5417764"/>
                <a:gd name="connsiteX8" fmla="*/ 106 w 9148352"/>
                <a:gd name="connsiteY8" fmla="*/ 22790 h 5417764"/>
                <a:gd name="connsiteX0" fmla="*/ 106 w 9148352"/>
                <a:gd name="connsiteY0" fmla="*/ 22790 h 5417764"/>
                <a:gd name="connsiteX1" fmla="*/ 4593541 w 9148352"/>
                <a:gd name="connsiteY1" fmla="*/ 1431651 h 5417764"/>
                <a:gd name="connsiteX2" fmla="*/ 7755841 w 9148352"/>
                <a:gd name="connsiteY2" fmla="*/ 4165326 h 5417764"/>
                <a:gd name="connsiteX3" fmla="*/ 9147999 w 9148352"/>
                <a:gd name="connsiteY3" fmla="*/ 799311 h 5417764"/>
                <a:gd name="connsiteX4" fmla="*/ 9147463 w 9148352"/>
                <a:gd name="connsiteY4" fmla="*/ 1222469 h 5417764"/>
                <a:gd name="connsiteX5" fmla="*/ 8349566 w 9148352"/>
                <a:gd name="connsiteY5" fmla="*/ 4901926 h 5417764"/>
                <a:gd name="connsiteX6" fmla="*/ 4355416 w 9148352"/>
                <a:gd name="connsiteY6" fmla="*/ 3330301 h 5417764"/>
                <a:gd name="connsiteX7" fmla="*/ 2488 w 9148352"/>
                <a:gd name="connsiteY7" fmla="*/ 386058 h 5417764"/>
                <a:gd name="connsiteX8" fmla="*/ 106 w 9148352"/>
                <a:gd name="connsiteY8" fmla="*/ 22790 h 5417764"/>
                <a:gd name="connsiteX0" fmla="*/ 106 w 9148352"/>
                <a:gd name="connsiteY0" fmla="*/ 22790 h 5417764"/>
                <a:gd name="connsiteX1" fmla="*/ 4593541 w 9148352"/>
                <a:gd name="connsiteY1" fmla="*/ 1431651 h 5417764"/>
                <a:gd name="connsiteX2" fmla="*/ 7755841 w 9148352"/>
                <a:gd name="connsiteY2" fmla="*/ 4165326 h 5417764"/>
                <a:gd name="connsiteX3" fmla="*/ 9147999 w 9148352"/>
                <a:gd name="connsiteY3" fmla="*/ 799311 h 5417764"/>
                <a:gd name="connsiteX4" fmla="*/ 9147463 w 9148352"/>
                <a:gd name="connsiteY4" fmla="*/ 1222469 h 5417764"/>
                <a:gd name="connsiteX5" fmla="*/ 8349566 w 9148352"/>
                <a:gd name="connsiteY5" fmla="*/ 4901926 h 5417764"/>
                <a:gd name="connsiteX6" fmla="*/ 4355416 w 9148352"/>
                <a:gd name="connsiteY6" fmla="*/ 3330301 h 5417764"/>
                <a:gd name="connsiteX7" fmla="*/ 2488 w 9148352"/>
                <a:gd name="connsiteY7" fmla="*/ 386058 h 5417764"/>
                <a:gd name="connsiteX8" fmla="*/ 106 w 9148352"/>
                <a:gd name="connsiteY8" fmla="*/ 22790 h 5417764"/>
                <a:gd name="connsiteX0" fmla="*/ 106 w 9148352"/>
                <a:gd name="connsiteY0" fmla="*/ 24742 h 5419716"/>
                <a:gd name="connsiteX1" fmla="*/ 4647329 w 9148352"/>
                <a:gd name="connsiteY1" fmla="*/ 1420156 h 5419716"/>
                <a:gd name="connsiteX2" fmla="*/ 7755841 w 9148352"/>
                <a:gd name="connsiteY2" fmla="*/ 4167278 h 5419716"/>
                <a:gd name="connsiteX3" fmla="*/ 9147999 w 9148352"/>
                <a:gd name="connsiteY3" fmla="*/ 801263 h 5419716"/>
                <a:gd name="connsiteX4" fmla="*/ 9147463 w 9148352"/>
                <a:gd name="connsiteY4" fmla="*/ 1224421 h 5419716"/>
                <a:gd name="connsiteX5" fmla="*/ 8349566 w 9148352"/>
                <a:gd name="connsiteY5" fmla="*/ 4903878 h 5419716"/>
                <a:gd name="connsiteX6" fmla="*/ 4355416 w 9148352"/>
                <a:gd name="connsiteY6" fmla="*/ 3332253 h 5419716"/>
                <a:gd name="connsiteX7" fmla="*/ 2488 w 9148352"/>
                <a:gd name="connsiteY7" fmla="*/ 388010 h 5419716"/>
                <a:gd name="connsiteX8" fmla="*/ 106 w 9148352"/>
                <a:gd name="connsiteY8" fmla="*/ 24742 h 5419716"/>
                <a:gd name="connsiteX0" fmla="*/ 106 w 9148352"/>
                <a:gd name="connsiteY0" fmla="*/ 22968 h 5417942"/>
                <a:gd name="connsiteX1" fmla="*/ 4647329 w 9148352"/>
                <a:gd name="connsiteY1" fmla="*/ 1418382 h 5417942"/>
                <a:gd name="connsiteX2" fmla="*/ 7755841 w 9148352"/>
                <a:gd name="connsiteY2" fmla="*/ 4165504 h 5417942"/>
                <a:gd name="connsiteX3" fmla="*/ 9147999 w 9148352"/>
                <a:gd name="connsiteY3" fmla="*/ 799489 h 5417942"/>
                <a:gd name="connsiteX4" fmla="*/ 9147463 w 9148352"/>
                <a:gd name="connsiteY4" fmla="*/ 1222647 h 5417942"/>
                <a:gd name="connsiteX5" fmla="*/ 8349566 w 9148352"/>
                <a:gd name="connsiteY5" fmla="*/ 4902104 h 5417942"/>
                <a:gd name="connsiteX6" fmla="*/ 4355416 w 9148352"/>
                <a:gd name="connsiteY6" fmla="*/ 3330479 h 5417942"/>
                <a:gd name="connsiteX7" fmla="*/ 2488 w 9148352"/>
                <a:gd name="connsiteY7" fmla="*/ 386236 h 5417942"/>
                <a:gd name="connsiteX8" fmla="*/ 106 w 9148352"/>
                <a:gd name="connsiteY8" fmla="*/ 22968 h 5417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48352" h="5417942">
                  <a:moveTo>
                    <a:pt x="106" y="22968"/>
                  </a:moveTo>
                  <a:cubicBezTo>
                    <a:pt x="1606657" y="-3505"/>
                    <a:pt x="3672229" y="-214923"/>
                    <a:pt x="4647329" y="1418382"/>
                  </a:cubicBezTo>
                  <a:cubicBezTo>
                    <a:pt x="5409329" y="3745657"/>
                    <a:pt x="6134591" y="5094551"/>
                    <a:pt x="7755841" y="4165504"/>
                  </a:cubicBezTo>
                  <a:cubicBezTo>
                    <a:pt x="9008654" y="2843474"/>
                    <a:pt x="6312221" y="940419"/>
                    <a:pt x="9147999" y="799489"/>
                  </a:cubicBezTo>
                  <a:cubicBezTo>
                    <a:pt x="9149408" y="936573"/>
                    <a:pt x="9146054" y="1085563"/>
                    <a:pt x="9147463" y="1222647"/>
                  </a:cubicBezTo>
                  <a:cubicBezTo>
                    <a:pt x="7667589" y="1149499"/>
                    <a:pt x="9813565" y="3911627"/>
                    <a:pt x="8349566" y="4902104"/>
                  </a:cubicBezTo>
                  <a:cubicBezTo>
                    <a:pt x="6695391" y="6095904"/>
                    <a:pt x="4955491" y="5070379"/>
                    <a:pt x="4355416" y="3330479"/>
                  </a:cubicBezTo>
                  <a:cubicBezTo>
                    <a:pt x="3712478" y="2114946"/>
                    <a:pt x="4357001" y="-142938"/>
                    <a:pt x="2488" y="386236"/>
                  </a:cubicBezTo>
                  <a:cubicBezTo>
                    <a:pt x="3282" y="249007"/>
                    <a:pt x="-688" y="160197"/>
                    <a:pt x="106" y="2296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14514" y="1272739"/>
              <a:ext cx="9100457" cy="4882219"/>
            </a:xfrm>
            <a:custGeom>
              <a:avLst/>
              <a:gdLst>
                <a:gd name="connsiteX0" fmla="*/ 0 w 9100457"/>
                <a:gd name="connsiteY0" fmla="*/ 179629 h 4944932"/>
                <a:gd name="connsiteX1" fmla="*/ 2104572 w 9100457"/>
                <a:gd name="connsiteY1" fmla="*/ 49001 h 4944932"/>
                <a:gd name="connsiteX2" fmla="*/ 3875315 w 9100457"/>
                <a:gd name="connsiteY2" fmla="*/ 905343 h 4944932"/>
                <a:gd name="connsiteX3" fmla="*/ 4572000 w 9100457"/>
                <a:gd name="connsiteY3" fmla="*/ 2516429 h 4944932"/>
                <a:gd name="connsiteX4" fmla="*/ 5123543 w 9100457"/>
                <a:gd name="connsiteY4" fmla="*/ 3996886 h 4944932"/>
                <a:gd name="connsiteX5" fmla="*/ 5834743 w 9100457"/>
                <a:gd name="connsiteY5" fmla="*/ 4766143 h 4944932"/>
                <a:gd name="connsiteX6" fmla="*/ 7387772 w 9100457"/>
                <a:gd name="connsiteY6" fmla="*/ 4896772 h 4944932"/>
                <a:gd name="connsiteX7" fmla="*/ 8447315 w 9100457"/>
                <a:gd name="connsiteY7" fmla="*/ 4113001 h 4944932"/>
                <a:gd name="connsiteX8" fmla="*/ 8302172 w 9100457"/>
                <a:gd name="connsiteY8" fmla="*/ 2153572 h 4944932"/>
                <a:gd name="connsiteX9" fmla="*/ 8258629 w 9100457"/>
                <a:gd name="connsiteY9" fmla="*/ 1239172 h 4944932"/>
                <a:gd name="connsiteX10" fmla="*/ 9100457 w 9100457"/>
                <a:gd name="connsiteY10" fmla="*/ 890829 h 4944932"/>
                <a:gd name="connsiteX0" fmla="*/ 0 w 9100457"/>
                <a:gd name="connsiteY0" fmla="*/ 298255 h 5063558"/>
                <a:gd name="connsiteX1" fmla="*/ 2104572 w 9100457"/>
                <a:gd name="connsiteY1" fmla="*/ 167627 h 5063558"/>
                <a:gd name="connsiteX2" fmla="*/ 4572000 w 9100457"/>
                <a:gd name="connsiteY2" fmla="*/ 2635055 h 5063558"/>
                <a:gd name="connsiteX3" fmla="*/ 5123543 w 9100457"/>
                <a:gd name="connsiteY3" fmla="*/ 4115512 h 5063558"/>
                <a:gd name="connsiteX4" fmla="*/ 5834743 w 9100457"/>
                <a:gd name="connsiteY4" fmla="*/ 4884769 h 5063558"/>
                <a:gd name="connsiteX5" fmla="*/ 7387772 w 9100457"/>
                <a:gd name="connsiteY5" fmla="*/ 5015398 h 5063558"/>
                <a:gd name="connsiteX6" fmla="*/ 8447315 w 9100457"/>
                <a:gd name="connsiteY6" fmla="*/ 4231627 h 5063558"/>
                <a:gd name="connsiteX7" fmla="*/ 8302172 w 9100457"/>
                <a:gd name="connsiteY7" fmla="*/ 2272198 h 5063558"/>
                <a:gd name="connsiteX8" fmla="*/ 8258629 w 9100457"/>
                <a:gd name="connsiteY8" fmla="*/ 1357798 h 5063558"/>
                <a:gd name="connsiteX9" fmla="*/ 9100457 w 9100457"/>
                <a:gd name="connsiteY9" fmla="*/ 1009455 h 5063558"/>
                <a:gd name="connsiteX0" fmla="*/ 0 w 9100457"/>
                <a:gd name="connsiteY0" fmla="*/ 0 h 4765303"/>
                <a:gd name="connsiteX1" fmla="*/ 4572000 w 9100457"/>
                <a:gd name="connsiteY1" fmla="*/ 2336800 h 4765303"/>
                <a:gd name="connsiteX2" fmla="*/ 5123543 w 9100457"/>
                <a:gd name="connsiteY2" fmla="*/ 3817257 h 4765303"/>
                <a:gd name="connsiteX3" fmla="*/ 5834743 w 9100457"/>
                <a:gd name="connsiteY3" fmla="*/ 4586514 h 4765303"/>
                <a:gd name="connsiteX4" fmla="*/ 7387772 w 9100457"/>
                <a:gd name="connsiteY4" fmla="*/ 4717143 h 4765303"/>
                <a:gd name="connsiteX5" fmla="*/ 8447315 w 9100457"/>
                <a:gd name="connsiteY5" fmla="*/ 3933372 h 4765303"/>
                <a:gd name="connsiteX6" fmla="*/ 8302172 w 9100457"/>
                <a:gd name="connsiteY6" fmla="*/ 1973943 h 4765303"/>
                <a:gd name="connsiteX7" fmla="*/ 8258629 w 9100457"/>
                <a:gd name="connsiteY7" fmla="*/ 1059543 h 4765303"/>
                <a:gd name="connsiteX8" fmla="*/ 9100457 w 9100457"/>
                <a:gd name="connsiteY8" fmla="*/ 711200 h 4765303"/>
                <a:gd name="connsiteX0" fmla="*/ 0 w 9100457"/>
                <a:gd name="connsiteY0" fmla="*/ 0 h 4765303"/>
                <a:gd name="connsiteX1" fmla="*/ 4441372 w 9100457"/>
                <a:gd name="connsiteY1" fmla="*/ 2017486 h 4765303"/>
                <a:gd name="connsiteX2" fmla="*/ 5123543 w 9100457"/>
                <a:gd name="connsiteY2" fmla="*/ 3817257 h 4765303"/>
                <a:gd name="connsiteX3" fmla="*/ 5834743 w 9100457"/>
                <a:gd name="connsiteY3" fmla="*/ 4586514 h 4765303"/>
                <a:gd name="connsiteX4" fmla="*/ 7387772 w 9100457"/>
                <a:gd name="connsiteY4" fmla="*/ 4717143 h 4765303"/>
                <a:gd name="connsiteX5" fmla="*/ 8447315 w 9100457"/>
                <a:gd name="connsiteY5" fmla="*/ 3933372 h 4765303"/>
                <a:gd name="connsiteX6" fmla="*/ 8302172 w 9100457"/>
                <a:gd name="connsiteY6" fmla="*/ 1973943 h 4765303"/>
                <a:gd name="connsiteX7" fmla="*/ 8258629 w 9100457"/>
                <a:gd name="connsiteY7" fmla="*/ 1059543 h 4765303"/>
                <a:gd name="connsiteX8" fmla="*/ 9100457 w 9100457"/>
                <a:gd name="connsiteY8" fmla="*/ 711200 h 4765303"/>
                <a:gd name="connsiteX0" fmla="*/ 0 w 9100457"/>
                <a:gd name="connsiteY0" fmla="*/ 0 h 4765303"/>
                <a:gd name="connsiteX1" fmla="*/ 4441372 w 9100457"/>
                <a:gd name="connsiteY1" fmla="*/ 2017486 h 4765303"/>
                <a:gd name="connsiteX2" fmla="*/ 5123543 w 9100457"/>
                <a:gd name="connsiteY2" fmla="*/ 3817257 h 4765303"/>
                <a:gd name="connsiteX3" fmla="*/ 5834743 w 9100457"/>
                <a:gd name="connsiteY3" fmla="*/ 4586514 h 4765303"/>
                <a:gd name="connsiteX4" fmla="*/ 7387772 w 9100457"/>
                <a:gd name="connsiteY4" fmla="*/ 4717143 h 4765303"/>
                <a:gd name="connsiteX5" fmla="*/ 8447315 w 9100457"/>
                <a:gd name="connsiteY5" fmla="*/ 3933372 h 4765303"/>
                <a:gd name="connsiteX6" fmla="*/ 8302172 w 9100457"/>
                <a:gd name="connsiteY6" fmla="*/ 1973943 h 4765303"/>
                <a:gd name="connsiteX7" fmla="*/ 8258629 w 9100457"/>
                <a:gd name="connsiteY7" fmla="*/ 1059543 h 4765303"/>
                <a:gd name="connsiteX8" fmla="*/ 9100457 w 9100457"/>
                <a:gd name="connsiteY8" fmla="*/ 711200 h 4765303"/>
                <a:gd name="connsiteX0" fmla="*/ 0 w 9100457"/>
                <a:gd name="connsiteY0" fmla="*/ 90401 h 4855704"/>
                <a:gd name="connsiteX1" fmla="*/ 4441372 w 9100457"/>
                <a:gd name="connsiteY1" fmla="*/ 2107887 h 4855704"/>
                <a:gd name="connsiteX2" fmla="*/ 5123543 w 9100457"/>
                <a:gd name="connsiteY2" fmla="*/ 3907658 h 4855704"/>
                <a:gd name="connsiteX3" fmla="*/ 5834743 w 9100457"/>
                <a:gd name="connsiteY3" fmla="*/ 4676915 h 4855704"/>
                <a:gd name="connsiteX4" fmla="*/ 7387772 w 9100457"/>
                <a:gd name="connsiteY4" fmla="*/ 4807544 h 4855704"/>
                <a:gd name="connsiteX5" fmla="*/ 8447315 w 9100457"/>
                <a:gd name="connsiteY5" fmla="*/ 4023773 h 4855704"/>
                <a:gd name="connsiteX6" fmla="*/ 8302172 w 9100457"/>
                <a:gd name="connsiteY6" fmla="*/ 2064344 h 4855704"/>
                <a:gd name="connsiteX7" fmla="*/ 8258629 w 9100457"/>
                <a:gd name="connsiteY7" fmla="*/ 1149944 h 4855704"/>
                <a:gd name="connsiteX8" fmla="*/ 9100457 w 9100457"/>
                <a:gd name="connsiteY8" fmla="*/ 801601 h 4855704"/>
                <a:gd name="connsiteX0" fmla="*/ 0 w 9100457"/>
                <a:gd name="connsiteY0" fmla="*/ 86828 h 4852131"/>
                <a:gd name="connsiteX1" fmla="*/ 4441372 w 9100457"/>
                <a:gd name="connsiteY1" fmla="*/ 2104314 h 4852131"/>
                <a:gd name="connsiteX2" fmla="*/ 5123543 w 9100457"/>
                <a:gd name="connsiteY2" fmla="*/ 3904085 h 4852131"/>
                <a:gd name="connsiteX3" fmla="*/ 5834743 w 9100457"/>
                <a:gd name="connsiteY3" fmla="*/ 4673342 h 4852131"/>
                <a:gd name="connsiteX4" fmla="*/ 7387772 w 9100457"/>
                <a:gd name="connsiteY4" fmla="*/ 4803971 h 4852131"/>
                <a:gd name="connsiteX5" fmla="*/ 8447315 w 9100457"/>
                <a:gd name="connsiteY5" fmla="*/ 4020200 h 4852131"/>
                <a:gd name="connsiteX6" fmla="*/ 8302172 w 9100457"/>
                <a:gd name="connsiteY6" fmla="*/ 2060771 h 4852131"/>
                <a:gd name="connsiteX7" fmla="*/ 8258629 w 9100457"/>
                <a:gd name="connsiteY7" fmla="*/ 1146371 h 4852131"/>
                <a:gd name="connsiteX8" fmla="*/ 9100457 w 9100457"/>
                <a:gd name="connsiteY8" fmla="*/ 798028 h 4852131"/>
                <a:gd name="connsiteX0" fmla="*/ 0 w 9100457"/>
                <a:gd name="connsiteY0" fmla="*/ 106119 h 4871422"/>
                <a:gd name="connsiteX1" fmla="*/ 4441372 w 9100457"/>
                <a:gd name="connsiteY1" fmla="*/ 2123605 h 4871422"/>
                <a:gd name="connsiteX2" fmla="*/ 5123543 w 9100457"/>
                <a:gd name="connsiteY2" fmla="*/ 3923376 h 4871422"/>
                <a:gd name="connsiteX3" fmla="*/ 5834743 w 9100457"/>
                <a:gd name="connsiteY3" fmla="*/ 4692633 h 4871422"/>
                <a:gd name="connsiteX4" fmla="*/ 7387772 w 9100457"/>
                <a:gd name="connsiteY4" fmla="*/ 4823262 h 4871422"/>
                <a:gd name="connsiteX5" fmla="*/ 8447315 w 9100457"/>
                <a:gd name="connsiteY5" fmla="*/ 4039491 h 4871422"/>
                <a:gd name="connsiteX6" fmla="*/ 8302172 w 9100457"/>
                <a:gd name="connsiteY6" fmla="*/ 2080062 h 4871422"/>
                <a:gd name="connsiteX7" fmla="*/ 8258629 w 9100457"/>
                <a:gd name="connsiteY7" fmla="*/ 1165662 h 4871422"/>
                <a:gd name="connsiteX8" fmla="*/ 9100457 w 9100457"/>
                <a:gd name="connsiteY8" fmla="*/ 817319 h 4871422"/>
                <a:gd name="connsiteX0" fmla="*/ 0 w 9100457"/>
                <a:gd name="connsiteY0" fmla="*/ 106119 h 4824035"/>
                <a:gd name="connsiteX1" fmla="*/ 4441372 w 9100457"/>
                <a:gd name="connsiteY1" fmla="*/ 2123605 h 4824035"/>
                <a:gd name="connsiteX2" fmla="*/ 5123543 w 9100457"/>
                <a:gd name="connsiteY2" fmla="*/ 3923376 h 4824035"/>
                <a:gd name="connsiteX3" fmla="*/ 7387772 w 9100457"/>
                <a:gd name="connsiteY3" fmla="*/ 4823262 h 4824035"/>
                <a:gd name="connsiteX4" fmla="*/ 8447315 w 9100457"/>
                <a:gd name="connsiteY4" fmla="*/ 4039491 h 4824035"/>
                <a:gd name="connsiteX5" fmla="*/ 8302172 w 9100457"/>
                <a:gd name="connsiteY5" fmla="*/ 2080062 h 4824035"/>
                <a:gd name="connsiteX6" fmla="*/ 8258629 w 9100457"/>
                <a:gd name="connsiteY6" fmla="*/ 1165662 h 4824035"/>
                <a:gd name="connsiteX7" fmla="*/ 9100457 w 9100457"/>
                <a:gd name="connsiteY7" fmla="*/ 817319 h 4824035"/>
                <a:gd name="connsiteX0" fmla="*/ 0 w 9100457"/>
                <a:gd name="connsiteY0" fmla="*/ 106119 h 4908688"/>
                <a:gd name="connsiteX1" fmla="*/ 4441372 w 9100457"/>
                <a:gd name="connsiteY1" fmla="*/ 2123605 h 4908688"/>
                <a:gd name="connsiteX2" fmla="*/ 7387772 w 9100457"/>
                <a:gd name="connsiteY2" fmla="*/ 4823262 h 4908688"/>
                <a:gd name="connsiteX3" fmla="*/ 8447315 w 9100457"/>
                <a:gd name="connsiteY3" fmla="*/ 4039491 h 4908688"/>
                <a:gd name="connsiteX4" fmla="*/ 8302172 w 9100457"/>
                <a:gd name="connsiteY4" fmla="*/ 2080062 h 4908688"/>
                <a:gd name="connsiteX5" fmla="*/ 8258629 w 9100457"/>
                <a:gd name="connsiteY5" fmla="*/ 1165662 h 4908688"/>
                <a:gd name="connsiteX6" fmla="*/ 9100457 w 9100457"/>
                <a:gd name="connsiteY6" fmla="*/ 817319 h 4908688"/>
                <a:gd name="connsiteX0" fmla="*/ 0 w 9100457"/>
                <a:gd name="connsiteY0" fmla="*/ 106119 h 4823282"/>
                <a:gd name="connsiteX1" fmla="*/ 4441372 w 9100457"/>
                <a:gd name="connsiteY1" fmla="*/ 2123605 h 4823282"/>
                <a:gd name="connsiteX2" fmla="*/ 7387772 w 9100457"/>
                <a:gd name="connsiteY2" fmla="*/ 4823262 h 4823282"/>
                <a:gd name="connsiteX3" fmla="*/ 8302172 w 9100457"/>
                <a:gd name="connsiteY3" fmla="*/ 2080062 h 4823282"/>
                <a:gd name="connsiteX4" fmla="*/ 8258629 w 9100457"/>
                <a:gd name="connsiteY4" fmla="*/ 1165662 h 4823282"/>
                <a:gd name="connsiteX5" fmla="*/ 9100457 w 9100457"/>
                <a:gd name="connsiteY5" fmla="*/ 817319 h 4823282"/>
                <a:gd name="connsiteX0" fmla="*/ 0 w 9100457"/>
                <a:gd name="connsiteY0" fmla="*/ 106119 h 4831992"/>
                <a:gd name="connsiteX1" fmla="*/ 4441372 w 9100457"/>
                <a:gd name="connsiteY1" fmla="*/ 2123605 h 4831992"/>
                <a:gd name="connsiteX2" fmla="*/ 7387772 w 9100457"/>
                <a:gd name="connsiteY2" fmla="*/ 4823262 h 4831992"/>
                <a:gd name="connsiteX3" fmla="*/ 8258629 w 9100457"/>
                <a:gd name="connsiteY3" fmla="*/ 1165662 h 4831992"/>
                <a:gd name="connsiteX4" fmla="*/ 9100457 w 9100457"/>
                <a:gd name="connsiteY4" fmla="*/ 817319 h 4831992"/>
                <a:gd name="connsiteX0" fmla="*/ 0 w 9100457"/>
                <a:gd name="connsiteY0" fmla="*/ 106119 h 4838785"/>
                <a:gd name="connsiteX1" fmla="*/ 4441372 w 9100457"/>
                <a:gd name="connsiteY1" fmla="*/ 2123605 h 4838785"/>
                <a:gd name="connsiteX2" fmla="*/ 7387772 w 9100457"/>
                <a:gd name="connsiteY2" fmla="*/ 4823262 h 4838785"/>
                <a:gd name="connsiteX3" fmla="*/ 9100457 w 9100457"/>
                <a:gd name="connsiteY3" fmla="*/ 817319 h 4838785"/>
                <a:gd name="connsiteX0" fmla="*/ 0 w 9100457"/>
                <a:gd name="connsiteY0" fmla="*/ 106119 h 4977158"/>
                <a:gd name="connsiteX1" fmla="*/ 4441372 w 9100457"/>
                <a:gd name="connsiteY1" fmla="*/ 2123605 h 4977158"/>
                <a:gd name="connsiteX2" fmla="*/ 7387772 w 9100457"/>
                <a:gd name="connsiteY2" fmla="*/ 4823262 h 4977158"/>
                <a:gd name="connsiteX3" fmla="*/ 9100457 w 9100457"/>
                <a:gd name="connsiteY3" fmla="*/ 817319 h 4977158"/>
                <a:gd name="connsiteX0" fmla="*/ 0 w 9100457"/>
                <a:gd name="connsiteY0" fmla="*/ 106119 h 5010263"/>
                <a:gd name="connsiteX1" fmla="*/ 4441372 w 9100457"/>
                <a:gd name="connsiteY1" fmla="*/ 2123605 h 5010263"/>
                <a:gd name="connsiteX2" fmla="*/ 7387772 w 9100457"/>
                <a:gd name="connsiteY2" fmla="*/ 4823262 h 5010263"/>
                <a:gd name="connsiteX3" fmla="*/ 9100457 w 9100457"/>
                <a:gd name="connsiteY3" fmla="*/ 817319 h 5010263"/>
                <a:gd name="connsiteX0" fmla="*/ 0 w 9100457"/>
                <a:gd name="connsiteY0" fmla="*/ 106119 h 4919907"/>
                <a:gd name="connsiteX1" fmla="*/ 4441372 w 9100457"/>
                <a:gd name="connsiteY1" fmla="*/ 2123605 h 4919907"/>
                <a:gd name="connsiteX2" fmla="*/ 7387772 w 9100457"/>
                <a:gd name="connsiteY2" fmla="*/ 4823262 h 4919907"/>
                <a:gd name="connsiteX3" fmla="*/ 9100457 w 9100457"/>
                <a:gd name="connsiteY3" fmla="*/ 817319 h 4919907"/>
                <a:gd name="connsiteX0" fmla="*/ 0 w 9100457"/>
                <a:gd name="connsiteY0" fmla="*/ 106119 h 4928005"/>
                <a:gd name="connsiteX1" fmla="*/ 4441372 w 9100457"/>
                <a:gd name="connsiteY1" fmla="*/ 2123605 h 4928005"/>
                <a:gd name="connsiteX2" fmla="*/ 7387772 w 9100457"/>
                <a:gd name="connsiteY2" fmla="*/ 4823262 h 4928005"/>
                <a:gd name="connsiteX3" fmla="*/ 9100457 w 9100457"/>
                <a:gd name="connsiteY3" fmla="*/ 817319 h 4928005"/>
                <a:gd name="connsiteX0" fmla="*/ 0 w 9100457"/>
                <a:gd name="connsiteY0" fmla="*/ 106119 h 4915145"/>
                <a:gd name="connsiteX1" fmla="*/ 4441372 w 9100457"/>
                <a:gd name="connsiteY1" fmla="*/ 2123605 h 4915145"/>
                <a:gd name="connsiteX2" fmla="*/ 7387772 w 9100457"/>
                <a:gd name="connsiteY2" fmla="*/ 4823262 h 4915145"/>
                <a:gd name="connsiteX3" fmla="*/ 9100457 w 9100457"/>
                <a:gd name="connsiteY3" fmla="*/ 817319 h 4915145"/>
                <a:gd name="connsiteX0" fmla="*/ 0 w 9100457"/>
                <a:gd name="connsiteY0" fmla="*/ 106119 h 4873568"/>
                <a:gd name="connsiteX1" fmla="*/ 4441372 w 9100457"/>
                <a:gd name="connsiteY1" fmla="*/ 2123605 h 4873568"/>
                <a:gd name="connsiteX2" fmla="*/ 7387772 w 9100457"/>
                <a:gd name="connsiteY2" fmla="*/ 4779719 h 4873568"/>
                <a:gd name="connsiteX3" fmla="*/ 9100457 w 9100457"/>
                <a:gd name="connsiteY3" fmla="*/ 817319 h 4873568"/>
                <a:gd name="connsiteX0" fmla="*/ 0 w 9100457"/>
                <a:gd name="connsiteY0" fmla="*/ 106119 h 4873568"/>
                <a:gd name="connsiteX1" fmla="*/ 4441372 w 9100457"/>
                <a:gd name="connsiteY1" fmla="*/ 2123605 h 4873568"/>
                <a:gd name="connsiteX2" fmla="*/ 7387772 w 9100457"/>
                <a:gd name="connsiteY2" fmla="*/ 4779719 h 4873568"/>
                <a:gd name="connsiteX3" fmla="*/ 9100457 w 9100457"/>
                <a:gd name="connsiteY3" fmla="*/ 817319 h 4873568"/>
                <a:gd name="connsiteX0" fmla="*/ 0 w 9100457"/>
                <a:gd name="connsiteY0" fmla="*/ 106119 h 4873568"/>
                <a:gd name="connsiteX1" fmla="*/ 4441372 w 9100457"/>
                <a:gd name="connsiteY1" fmla="*/ 2123605 h 4873568"/>
                <a:gd name="connsiteX2" fmla="*/ 7387772 w 9100457"/>
                <a:gd name="connsiteY2" fmla="*/ 4779719 h 4873568"/>
                <a:gd name="connsiteX3" fmla="*/ 9100457 w 9100457"/>
                <a:gd name="connsiteY3" fmla="*/ 817319 h 4873568"/>
                <a:gd name="connsiteX0" fmla="*/ 0 w 9100457"/>
                <a:gd name="connsiteY0" fmla="*/ 106119 h 4873568"/>
                <a:gd name="connsiteX1" fmla="*/ 4441372 w 9100457"/>
                <a:gd name="connsiteY1" fmla="*/ 2123605 h 4873568"/>
                <a:gd name="connsiteX2" fmla="*/ 7387772 w 9100457"/>
                <a:gd name="connsiteY2" fmla="*/ 4779719 h 4873568"/>
                <a:gd name="connsiteX3" fmla="*/ 9100457 w 9100457"/>
                <a:gd name="connsiteY3" fmla="*/ 817319 h 4873568"/>
                <a:gd name="connsiteX0" fmla="*/ 0 w 9100457"/>
                <a:gd name="connsiteY0" fmla="*/ 106119 h 4873568"/>
                <a:gd name="connsiteX1" fmla="*/ 4441372 w 9100457"/>
                <a:gd name="connsiteY1" fmla="*/ 2123605 h 4873568"/>
                <a:gd name="connsiteX2" fmla="*/ 7387772 w 9100457"/>
                <a:gd name="connsiteY2" fmla="*/ 4779719 h 4873568"/>
                <a:gd name="connsiteX3" fmla="*/ 9100457 w 9100457"/>
                <a:gd name="connsiteY3" fmla="*/ 817319 h 4873568"/>
                <a:gd name="connsiteX0" fmla="*/ 0 w 9100457"/>
                <a:gd name="connsiteY0" fmla="*/ 106119 h 4873568"/>
                <a:gd name="connsiteX1" fmla="*/ 4441372 w 9100457"/>
                <a:gd name="connsiteY1" fmla="*/ 2123605 h 4873568"/>
                <a:gd name="connsiteX2" fmla="*/ 7387772 w 9100457"/>
                <a:gd name="connsiteY2" fmla="*/ 4779719 h 4873568"/>
                <a:gd name="connsiteX3" fmla="*/ 9100457 w 9100457"/>
                <a:gd name="connsiteY3" fmla="*/ 817319 h 4873568"/>
                <a:gd name="connsiteX0" fmla="*/ 0 w 9100457"/>
                <a:gd name="connsiteY0" fmla="*/ 106119 h 4882219"/>
                <a:gd name="connsiteX1" fmla="*/ 4441372 w 9100457"/>
                <a:gd name="connsiteY1" fmla="*/ 2123605 h 4882219"/>
                <a:gd name="connsiteX2" fmla="*/ 7387772 w 9100457"/>
                <a:gd name="connsiteY2" fmla="*/ 4779719 h 4882219"/>
                <a:gd name="connsiteX3" fmla="*/ 9100457 w 9100457"/>
                <a:gd name="connsiteY3" fmla="*/ 817319 h 4882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0457" h="4882219">
                  <a:moveTo>
                    <a:pt x="0" y="106119"/>
                  </a:moveTo>
                  <a:cubicBezTo>
                    <a:pt x="575128" y="84951"/>
                    <a:pt x="3790648" y="-660719"/>
                    <a:pt x="4441372" y="2123605"/>
                  </a:cubicBezTo>
                  <a:cubicBezTo>
                    <a:pt x="4642153" y="3737110"/>
                    <a:pt x="6059715" y="5302234"/>
                    <a:pt x="7387772" y="4779719"/>
                  </a:cubicBezTo>
                  <a:cubicBezTo>
                    <a:pt x="9876973" y="4271719"/>
                    <a:pt x="6885819" y="737490"/>
                    <a:pt x="9100457" y="817319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106822" y="1518286"/>
            <a:ext cx="2160618" cy="1058910"/>
            <a:chOff x="586906" y="1122228"/>
            <a:chExt cx="2160618" cy="1058910"/>
          </a:xfrm>
        </p:grpSpPr>
        <p:grpSp>
          <p:nvGrpSpPr>
            <p:cNvPr id="236" name="Group 235"/>
            <p:cNvGrpSpPr/>
            <p:nvPr/>
          </p:nvGrpSpPr>
          <p:grpSpPr>
            <a:xfrm>
              <a:off x="603383" y="1122228"/>
              <a:ext cx="2144141" cy="1058910"/>
              <a:chOff x="856158" y="5476692"/>
              <a:chExt cx="2487080" cy="1058910"/>
            </a:xfrm>
          </p:grpSpPr>
          <p:sp>
            <p:nvSpPr>
              <p:cNvPr id="238" name="Rectangle 237"/>
              <p:cNvSpPr/>
              <p:nvPr/>
            </p:nvSpPr>
            <p:spPr>
              <a:xfrm>
                <a:off x="856158" y="5476692"/>
                <a:ext cx="2309895" cy="46166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dirty="0" smtClean="0">
                    <a:solidFill>
                      <a:prstClr val="black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01</a:t>
                </a:r>
                <a:r>
                  <a:rPr lang="en-US" sz="2400" b="1" dirty="0" smtClean="0">
                    <a:solidFill>
                      <a:srgbClr val="FFFFFF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   </a:t>
                </a:r>
                <a:r>
                  <a:rPr lang="en-US" sz="2400" b="1" dirty="0" smtClean="0">
                    <a:solidFill>
                      <a:prstClr val="black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CRVS System </a:t>
                </a:r>
                <a:endParaRPr lang="en-US" sz="2400" b="1" dirty="0">
                  <a:solidFill>
                    <a:prstClr val="black"/>
                  </a:solidFill>
                  <a:latin typeface="Agency FB" panose="020B0503020202020204" pitchFamily="34" charset="0"/>
                  <a:cs typeface="Andalus" panose="02020603050405020304" pitchFamily="18" charset="-78"/>
                </a:endParaRPr>
              </a:p>
            </p:txBody>
          </p:sp>
          <p:sp>
            <p:nvSpPr>
              <p:cNvPr id="239" name="Rectangle 238"/>
              <p:cNvSpPr/>
              <p:nvPr/>
            </p:nvSpPr>
            <p:spPr>
              <a:xfrm flipH="1">
                <a:off x="907366" y="5889271"/>
                <a:ext cx="243587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All births, all deaths, all causes of death </a:t>
                </a:r>
              </a:p>
            </p:txBody>
          </p:sp>
        </p:grpSp>
        <p:cxnSp>
          <p:nvCxnSpPr>
            <p:cNvPr id="237" name="Straight Connector 236"/>
            <p:cNvCxnSpPr/>
            <p:nvPr/>
          </p:nvCxnSpPr>
          <p:spPr>
            <a:xfrm>
              <a:off x="586906" y="1802348"/>
              <a:ext cx="1915914" cy="0"/>
            </a:xfrm>
            <a:prstGeom prst="line">
              <a:avLst/>
            </a:prstGeom>
            <a:ln>
              <a:solidFill>
                <a:schemeClr val="bg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oup 239"/>
          <p:cNvGrpSpPr/>
          <p:nvPr/>
        </p:nvGrpSpPr>
        <p:grpSpPr>
          <a:xfrm>
            <a:off x="3897051" y="787108"/>
            <a:ext cx="2247587" cy="1182108"/>
            <a:chOff x="586906" y="667904"/>
            <a:chExt cx="2247587" cy="1182108"/>
          </a:xfrm>
        </p:grpSpPr>
        <p:grpSp>
          <p:nvGrpSpPr>
            <p:cNvPr id="241" name="Group 240"/>
            <p:cNvGrpSpPr/>
            <p:nvPr/>
          </p:nvGrpSpPr>
          <p:grpSpPr>
            <a:xfrm>
              <a:off x="730245" y="667904"/>
              <a:ext cx="2104248" cy="1182108"/>
              <a:chOff x="1003311" y="5022368"/>
              <a:chExt cx="2440807" cy="1182108"/>
            </a:xfrm>
          </p:grpSpPr>
          <p:sp>
            <p:nvSpPr>
              <p:cNvPr id="243" name="Rectangle 242"/>
              <p:cNvSpPr/>
              <p:nvPr/>
            </p:nvSpPr>
            <p:spPr>
              <a:xfrm>
                <a:off x="1003311" y="5022368"/>
                <a:ext cx="2309895" cy="830997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 smtClean="0">
                    <a:solidFill>
                      <a:prstClr val="black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02 Legal Identity and Governance  </a:t>
                </a:r>
                <a:r>
                  <a:rPr lang="en-US" sz="1600" b="1" dirty="0" smtClean="0">
                    <a:solidFill>
                      <a:srgbClr val="000000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 </a:t>
                </a:r>
                <a:endParaRPr lang="en-US" sz="1200" dirty="0" smtClean="0">
                  <a:solidFill>
                    <a:srgbClr val="000000"/>
                  </a:solidFill>
                  <a:latin typeface="Agency FB" panose="020B0503020202020204" pitchFamily="34" charset="0"/>
                  <a:cs typeface="Andalus" panose="02020603050405020304" pitchFamily="18" charset="-78"/>
                </a:endParaRPr>
              </a:p>
            </p:txBody>
          </p:sp>
          <p:sp>
            <p:nvSpPr>
              <p:cNvPr id="244" name="Rectangle 243"/>
              <p:cNvSpPr/>
              <p:nvPr/>
            </p:nvSpPr>
            <p:spPr>
              <a:xfrm flipH="1">
                <a:off x="1008246" y="5835144"/>
                <a:ext cx="243587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>
                    <a:solidFill>
                      <a:srgbClr val="000000"/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Identity, rights, access</a:t>
                </a:r>
              </a:p>
            </p:txBody>
          </p:sp>
        </p:grpSp>
        <p:cxnSp>
          <p:nvCxnSpPr>
            <p:cNvPr id="242" name="Straight Connector 241"/>
            <p:cNvCxnSpPr/>
            <p:nvPr/>
          </p:nvCxnSpPr>
          <p:spPr>
            <a:xfrm>
              <a:off x="586906" y="1802348"/>
              <a:ext cx="1915914" cy="0"/>
            </a:xfrm>
            <a:prstGeom prst="line">
              <a:avLst/>
            </a:prstGeom>
            <a:ln>
              <a:solidFill>
                <a:schemeClr val="bg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Group 244"/>
          <p:cNvGrpSpPr/>
          <p:nvPr/>
        </p:nvGrpSpPr>
        <p:grpSpPr>
          <a:xfrm>
            <a:off x="5903341" y="3707373"/>
            <a:ext cx="2184437" cy="1279080"/>
            <a:chOff x="537195" y="852570"/>
            <a:chExt cx="2184437" cy="1279080"/>
          </a:xfrm>
        </p:grpSpPr>
        <p:grpSp>
          <p:nvGrpSpPr>
            <p:cNvPr id="246" name="Group 245"/>
            <p:cNvGrpSpPr/>
            <p:nvPr/>
          </p:nvGrpSpPr>
          <p:grpSpPr>
            <a:xfrm>
              <a:off x="537195" y="852570"/>
              <a:ext cx="2184437" cy="1279080"/>
              <a:chOff x="779384" y="5207034"/>
              <a:chExt cx="2533822" cy="1279080"/>
            </a:xfrm>
          </p:grpSpPr>
          <p:sp>
            <p:nvSpPr>
              <p:cNvPr id="248" name="Rectangle 247"/>
              <p:cNvSpPr/>
              <p:nvPr/>
            </p:nvSpPr>
            <p:spPr>
              <a:xfrm>
                <a:off x="1003311" y="5207034"/>
                <a:ext cx="2309895" cy="46166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 smtClean="0">
                    <a:solidFill>
                      <a:srgbClr val="000000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05 Economics</a:t>
                </a:r>
                <a:endParaRPr lang="en-US" sz="1400" dirty="0" smtClean="0">
                  <a:solidFill>
                    <a:srgbClr val="000000"/>
                  </a:solidFill>
                  <a:latin typeface="Agency FB" panose="020B0503020202020204" pitchFamily="34" charset="0"/>
                  <a:cs typeface="Andalus" panose="02020603050405020304" pitchFamily="18" charset="-78"/>
                </a:endParaRPr>
              </a:p>
            </p:txBody>
          </p:sp>
          <p:sp>
            <p:nvSpPr>
              <p:cNvPr id="249" name="Rectangle 248"/>
              <p:cNvSpPr/>
              <p:nvPr/>
            </p:nvSpPr>
            <p:spPr>
              <a:xfrm flipH="1">
                <a:off x="779384" y="5562784"/>
                <a:ext cx="2435872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Economic planning, growth, population change</a:t>
                </a:r>
                <a:r>
                  <a:rPr lang="en-US" sz="14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gency FB" panose="020B0503020202020204" pitchFamily="34" charset="0"/>
                    <a:cs typeface="Arial" panose="020B0604020202020204" pitchFamily="34" charset="0"/>
                  </a:rPr>
                  <a:t> </a:t>
                </a:r>
                <a:endParaRPr lang="en-US" sz="1400" dirty="0" smtClean="0">
                  <a:solidFill>
                    <a:srgbClr val="000000"/>
                  </a:solidFill>
                  <a:latin typeface="Agency FB" panose="020B0503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47" name="Straight Connector 246"/>
            <p:cNvCxnSpPr/>
            <p:nvPr/>
          </p:nvCxnSpPr>
          <p:spPr>
            <a:xfrm>
              <a:off x="586906" y="1802348"/>
              <a:ext cx="1915914" cy="0"/>
            </a:xfrm>
            <a:prstGeom prst="line">
              <a:avLst/>
            </a:prstGeom>
            <a:ln>
              <a:solidFill>
                <a:schemeClr val="bg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0" name="Group 249"/>
          <p:cNvGrpSpPr/>
          <p:nvPr/>
        </p:nvGrpSpPr>
        <p:grpSpPr>
          <a:xfrm>
            <a:off x="1848322" y="3107701"/>
            <a:ext cx="2134727" cy="1151908"/>
            <a:chOff x="586906" y="852570"/>
            <a:chExt cx="2134727" cy="1004009"/>
          </a:xfrm>
        </p:grpSpPr>
        <p:grpSp>
          <p:nvGrpSpPr>
            <p:cNvPr id="251" name="Group 250"/>
            <p:cNvGrpSpPr/>
            <p:nvPr/>
          </p:nvGrpSpPr>
          <p:grpSpPr>
            <a:xfrm>
              <a:off x="621640" y="852570"/>
              <a:ext cx="2099993" cy="1004009"/>
              <a:chOff x="877335" y="5207034"/>
              <a:chExt cx="2435872" cy="1004009"/>
            </a:xfrm>
          </p:grpSpPr>
          <p:sp>
            <p:nvSpPr>
              <p:cNvPr id="253" name="Rectangle 252"/>
              <p:cNvSpPr/>
              <p:nvPr/>
            </p:nvSpPr>
            <p:spPr>
              <a:xfrm>
                <a:off x="1003311" y="5207034"/>
                <a:ext cx="2309895" cy="46166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 smtClean="0">
                    <a:solidFill>
                      <a:srgbClr val="7030A0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 </a:t>
                </a:r>
                <a:r>
                  <a:rPr lang="en-US" sz="2000" b="1" dirty="0" smtClean="0">
                    <a:solidFill>
                      <a:srgbClr val="7030A0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 </a:t>
                </a:r>
                <a:r>
                  <a:rPr lang="en-US" sz="2400" b="1" dirty="0" smtClean="0">
                    <a:solidFill>
                      <a:prstClr val="black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03 Data</a:t>
                </a:r>
                <a:endParaRPr lang="en-US" sz="1400" dirty="0" smtClean="0">
                  <a:solidFill>
                    <a:prstClr val="black"/>
                  </a:solidFill>
                  <a:latin typeface="Agency FB" panose="020B0503020202020204" pitchFamily="34" charset="0"/>
                  <a:cs typeface="Andalus" panose="02020603050405020304" pitchFamily="18" charset="-78"/>
                </a:endParaRPr>
              </a:p>
            </p:txBody>
          </p:sp>
          <p:sp>
            <p:nvSpPr>
              <p:cNvPr id="254" name="Rectangle 253"/>
              <p:cNvSpPr/>
              <p:nvPr/>
            </p:nvSpPr>
            <p:spPr>
              <a:xfrm flipH="1">
                <a:off x="877335" y="5564712"/>
                <a:ext cx="243587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>
                    <a:solidFill>
                      <a:srgbClr val="000000"/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Population, mortality, fertility, life expectancy</a:t>
                </a:r>
              </a:p>
            </p:txBody>
          </p:sp>
        </p:grpSp>
        <p:cxnSp>
          <p:nvCxnSpPr>
            <p:cNvPr id="252" name="Straight Connector 251"/>
            <p:cNvCxnSpPr/>
            <p:nvPr/>
          </p:nvCxnSpPr>
          <p:spPr>
            <a:xfrm>
              <a:off x="586906" y="1802348"/>
              <a:ext cx="1915914" cy="0"/>
            </a:xfrm>
            <a:prstGeom prst="line">
              <a:avLst/>
            </a:prstGeom>
            <a:ln>
              <a:solidFill>
                <a:schemeClr val="bg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5" name="Group 254"/>
          <p:cNvGrpSpPr/>
          <p:nvPr/>
        </p:nvGrpSpPr>
        <p:grpSpPr>
          <a:xfrm>
            <a:off x="2901356" y="4893838"/>
            <a:ext cx="2134727" cy="949778"/>
            <a:chOff x="586906" y="852570"/>
            <a:chExt cx="2134727" cy="949778"/>
          </a:xfrm>
        </p:grpSpPr>
        <p:grpSp>
          <p:nvGrpSpPr>
            <p:cNvPr id="256" name="Group 255"/>
            <p:cNvGrpSpPr/>
            <p:nvPr/>
          </p:nvGrpSpPr>
          <p:grpSpPr>
            <a:xfrm>
              <a:off x="621640" y="852570"/>
              <a:ext cx="2099993" cy="665455"/>
              <a:chOff x="877335" y="5207034"/>
              <a:chExt cx="2435872" cy="665455"/>
            </a:xfrm>
          </p:grpSpPr>
          <p:sp>
            <p:nvSpPr>
              <p:cNvPr id="258" name="Rectangle 257"/>
              <p:cNvSpPr/>
              <p:nvPr/>
            </p:nvSpPr>
            <p:spPr>
              <a:xfrm>
                <a:off x="1003311" y="5207034"/>
                <a:ext cx="2309895" cy="46166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 smtClean="0">
                    <a:solidFill>
                      <a:prstClr val="black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04 Health</a:t>
                </a:r>
                <a:endParaRPr lang="en-US" sz="1400" dirty="0" smtClean="0">
                  <a:solidFill>
                    <a:prstClr val="black"/>
                  </a:solidFill>
                  <a:latin typeface="Agency FB" panose="020B0503020202020204" pitchFamily="34" charset="0"/>
                  <a:cs typeface="Andalus" panose="02020603050405020304" pitchFamily="18" charset="-78"/>
                </a:endParaRPr>
              </a:p>
            </p:txBody>
          </p:sp>
          <p:sp>
            <p:nvSpPr>
              <p:cNvPr id="259" name="Rectangle 258"/>
              <p:cNvSpPr/>
              <p:nvPr/>
            </p:nvSpPr>
            <p:spPr>
              <a:xfrm flipH="1">
                <a:off x="877335" y="5564712"/>
                <a:ext cx="243587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400" dirty="0" smtClean="0">
                  <a:solidFill>
                    <a:prstClr val="black"/>
                  </a:solidFill>
                  <a:latin typeface="Agency FB" panose="020B0503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57" name="Straight Connector 256"/>
            <p:cNvCxnSpPr/>
            <p:nvPr/>
          </p:nvCxnSpPr>
          <p:spPr>
            <a:xfrm>
              <a:off x="586906" y="1802348"/>
              <a:ext cx="1915914" cy="0"/>
            </a:xfrm>
            <a:prstGeom prst="line">
              <a:avLst/>
            </a:prstGeom>
            <a:ln>
              <a:solidFill>
                <a:schemeClr val="bg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59"/>
          <p:cNvGrpSpPr/>
          <p:nvPr/>
        </p:nvGrpSpPr>
        <p:grpSpPr>
          <a:xfrm>
            <a:off x="6814836" y="678339"/>
            <a:ext cx="2275115" cy="1264287"/>
            <a:chOff x="446518" y="852570"/>
            <a:chExt cx="2275115" cy="1264287"/>
          </a:xfrm>
        </p:grpSpPr>
        <p:grpSp>
          <p:nvGrpSpPr>
            <p:cNvPr id="261" name="Group 260"/>
            <p:cNvGrpSpPr/>
            <p:nvPr/>
          </p:nvGrpSpPr>
          <p:grpSpPr>
            <a:xfrm>
              <a:off x="446518" y="852570"/>
              <a:ext cx="2275115" cy="1264287"/>
              <a:chOff x="674203" y="5207034"/>
              <a:chExt cx="2639003" cy="1264287"/>
            </a:xfrm>
          </p:grpSpPr>
          <p:sp>
            <p:nvSpPr>
              <p:cNvPr id="263" name="Rectangle 262"/>
              <p:cNvSpPr/>
              <p:nvPr/>
            </p:nvSpPr>
            <p:spPr>
              <a:xfrm>
                <a:off x="1003311" y="5207034"/>
                <a:ext cx="2309895" cy="46166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 smtClean="0">
                    <a:solidFill>
                      <a:srgbClr val="000000"/>
                    </a:solidFill>
                    <a:latin typeface="Agency FB" panose="020B0503020202020204" pitchFamily="34" charset="0"/>
                    <a:cs typeface="Andalus" panose="02020603050405020304" pitchFamily="18" charset="-78"/>
                  </a:rPr>
                  <a:t>06 Social</a:t>
                </a:r>
                <a:endParaRPr lang="en-US" sz="1400" dirty="0" smtClean="0">
                  <a:solidFill>
                    <a:srgbClr val="000000"/>
                  </a:solidFill>
                  <a:latin typeface="Agency FB" panose="020B0503020202020204" pitchFamily="34" charset="0"/>
                  <a:cs typeface="Andalus" panose="02020603050405020304" pitchFamily="18" charset="-78"/>
                </a:endParaRPr>
              </a:p>
            </p:txBody>
          </p:sp>
          <p:sp>
            <p:nvSpPr>
              <p:cNvPr id="264" name="Rectangle 263"/>
              <p:cNvSpPr/>
              <p:nvPr/>
            </p:nvSpPr>
            <p:spPr>
              <a:xfrm flipH="1">
                <a:off x="674203" y="5547991"/>
                <a:ext cx="243587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dirty="0">
                    <a:solidFill>
                      <a:srgbClr val="000000"/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Education planning</a:t>
                </a:r>
                <a:r>
                  <a:rPr lang="en-US" b="1" dirty="0" smtClean="0">
                    <a:solidFill>
                      <a:srgbClr val="000000"/>
                    </a:solidFill>
                    <a:latin typeface="Agency FB" panose="020B0503020202020204" pitchFamily="34" charset="0"/>
                    <a:cs typeface="Arial" panose="020B0604020202020204" pitchFamily="34" charset="0"/>
                  </a:rPr>
                  <a:t>, families, ageing, vulnerable groups  </a:t>
                </a:r>
                <a:endParaRPr lang="en-US" b="1" dirty="0">
                  <a:solidFill>
                    <a:srgbClr val="000000"/>
                  </a:solidFill>
                  <a:latin typeface="Agency FB" panose="020B0503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62" name="Straight Connector 261"/>
            <p:cNvCxnSpPr/>
            <p:nvPr/>
          </p:nvCxnSpPr>
          <p:spPr>
            <a:xfrm>
              <a:off x="586906" y="1802348"/>
              <a:ext cx="1915914" cy="0"/>
            </a:xfrm>
            <a:prstGeom prst="line">
              <a:avLst/>
            </a:prstGeom>
            <a:ln>
              <a:solidFill>
                <a:schemeClr val="bg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2" name="Rectangle 231"/>
          <p:cNvSpPr/>
          <p:nvPr/>
        </p:nvSpPr>
        <p:spPr>
          <a:xfrm flipH="1">
            <a:off x="2900297" y="5370060"/>
            <a:ext cx="2229847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000000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Health policy, health planning, health delivery, health coverage, financial protection. </a:t>
            </a:r>
            <a:endParaRPr lang="en-US" b="1" dirty="0">
              <a:solidFill>
                <a:srgbClr val="000000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681" y="4291720"/>
            <a:ext cx="865368" cy="582573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812" y="5274661"/>
            <a:ext cx="740818" cy="8564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004" y="3300751"/>
            <a:ext cx="880364" cy="665587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C:\Users\schmidera\AppData\Local\Microsoft\Windows\Temporary Internet Files\Content.IE5\TCJS0ZCI\UKFIET_Community_grey_Background_330_1[1]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306" y="2017159"/>
            <a:ext cx="810533" cy="577197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:\Users\schmidera\AppData\Local\Microsoft\Windows\Temporary Internet Files\Content.IE5\TCJS0ZCI\books[1].jp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52" y="864758"/>
            <a:ext cx="776319" cy="616203"/>
          </a:xfrm>
          <a:prstGeom prst="ellipse">
            <a:avLst/>
          </a:prstGeom>
          <a:gradFill>
            <a:gsLst>
              <a:gs pos="0">
                <a:srgbClr val="FF0000"/>
              </a:gs>
              <a:gs pos="50000">
                <a:srgbClr val="FF0000"/>
              </a:gs>
              <a:gs pos="100000">
                <a:srgbClr val="FF0000"/>
              </a:gs>
            </a:gsLst>
            <a:lin ang="5400000" scaled="0"/>
          </a:gradFill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610" y="1388450"/>
            <a:ext cx="807662" cy="628709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32250">
            <a:off x="139684" y="4356733"/>
            <a:ext cx="2427441" cy="221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62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4591160"/>
              </p:ext>
            </p:extLst>
          </p:nvPr>
        </p:nvGraphicFramePr>
        <p:xfrm>
          <a:off x="179512" y="1412776"/>
          <a:ext cx="8413401" cy="4526280"/>
        </p:xfrm>
        <a:graphic>
          <a:graphicData uri="http://schemas.openxmlformats.org/drawingml/2006/table">
            <a:tbl>
              <a:tblPr firstRow="1" firstCol="1" bandRow="1"/>
              <a:tblGrid>
                <a:gridCol w="5816535"/>
                <a:gridCol w="852164"/>
                <a:gridCol w="865907"/>
                <a:gridCol w="878795"/>
              </a:tblGrid>
              <a:tr h="528899">
                <a:tc>
                  <a:txBody>
                    <a:bodyPr/>
                    <a:lstStyle/>
                    <a:p>
                      <a:pPr marL="226695" indent="-226695" algn="just">
                        <a:spcAft>
                          <a:spcPts val="0"/>
                        </a:spcAft>
                      </a:pPr>
                      <a:endParaRPr lang="en-CA" sz="1100" b="1" dirty="0" smtClean="0">
                        <a:solidFill>
                          <a:srgbClr val="FFFFFF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  <a:p>
                      <a:pPr marL="226695" indent="-226695" algn="just">
                        <a:spcAft>
                          <a:spcPts val="0"/>
                        </a:spcAft>
                      </a:pPr>
                      <a:r>
                        <a:rPr lang="en-CA" sz="2800" b="1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Targets </a:t>
                      </a:r>
                      <a:endParaRPr lang="en-GB" sz="2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2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2020</a:t>
                      </a:r>
                      <a:endParaRPr lang="en-GB" sz="24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2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2025</a:t>
                      </a:r>
                      <a:endParaRPr lang="en-GB" sz="24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2030</a:t>
                      </a:r>
                      <a:endParaRPr lang="en-GB" sz="2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52529">
                <a:tc>
                  <a:txBody>
                    <a:bodyPr/>
                    <a:lstStyle/>
                    <a:p>
                      <a:pPr marL="226695" indent="-226695" algn="just"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Calibri"/>
                          <a:ea typeface="SimSun"/>
                          <a:cs typeface="Arial"/>
                        </a:rPr>
                        <a:t>Births in given year are registered 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SimSun"/>
                          <a:cs typeface="Arial"/>
                        </a:rPr>
                        <a:t>80%</a:t>
                      </a:r>
                      <a:endParaRPr lang="en-GB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  <a:latin typeface="Calibri"/>
                          <a:ea typeface="SimSun"/>
                          <a:cs typeface="Arial"/>
                        </a:rPr>
                        <a:t>90%</a:t>
                      </a:r>
                      <a:endParaRPr lang="en-GB" sz="14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100%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212">
                <a:tc>
                  <a:txBody>
                    <a:bodyPr/>
                    <a:lstStyle/>
                    <a:p>
                      <a:pPr marL="0" indent="-226695" algn="just"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Calibri"/>
                          <a:ea typeface="SimSun"/>
                          <a:cs typeface="Arial"/>
                        </a:rPr>
                        <a:t>Children whose births are registered have been issued certificates 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SimSun"/>
                          <a:cs typeface="Arial"/>
                        </a:rPr>
                        <a:t>70%</a:t>
                      </a:r>
                      <a:endParaRPr lang="en-GB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SimSun"/>
                          <a:cs typeface="Arial"/>
                        </a:rPr>
                        <a:t>85%</a:t>
                      </a:r>
                      <a:endParaRPr lang="en-GB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90%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860">
                <a:tc>
                  <a:txBody>
                    <a:bodyPr/>
                    <a:lstStyle/>
                    <a:p>
                      <a:pPr marL="0" indent="-226695" algn="just"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Calibri"/>
                          <a:ea typeface="SimSun"/>
                          <a:cs typeface="Arial"/>
                        </a:rPr>
                        <a:t>Deaths in given year reported, registered, and certified with key characteristics 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SimSun"/>
                          <a:cs typeface="Arial"/>
                        </a:rPr>
                        <a:t>60%</a:t>
                      </a:r>
                      <a:endParaRPr lang="en-GB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SimSun"/>
                          <a:cs typeface="Arial"/>
                        </a:rPr>
                        <a:t>70%</a:t>
                      </a:r>
                      <a:endParaRPr lang="en-GB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80%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212">
                <a:tc>
                  <a:txBody>
                    <a:bodyPr/>
                    <a:lstStyle/>
                    <a:p>
                      <a:pPr marL="0" indent="-226695" algn="just"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Calibri"/>
                          <a:ea typeface="SimSun"/>
                          <a:cs typeface="Arial"/>
                        </a:rPr>
                        <a:t>Maternal and newborn deaths reported, registered, and investigated 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  <a:latin typeface="Calibri"/>
                          <a:ea typeface="SimSun"/>
                          <a:cs typeface="Arial"/>
                        </a:rPr>
                        <a:t>80%</a:t>
                      </a:r>
                      <a:endParaRPr lang="en-GB" sz="14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SimSun"/>
                          <a:cs typeface="Arial"/>
                        </a:rPr>
                        <a:t>90%</a:t>
                      </a:r>
                      <a:endParaRPr lang="en-GB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100%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212">
                <a:tc>
                  <a:txBody>
                    <a:bodyPr/>
                    <a:lstStyle/>
                    <a:p>
                      <a:pPr marL="0" indent="-226695" algn="just"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Calibri"/>
                          <a:ea typeface="SimSun"/>
                          <a:cs typeface="Arial"/>
                        </a:rPr>
                        <a:t>Deaths in children under 5 reported, disaggregated by age and sex 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  <a:latin typeface="Calibri"/>
                          <a:ea typeface="SimSun"/>
                          <a:cs typeface="Arial"/>
                        </a:rPr>
                        <a:t>60%</a:t>
                      </a:r>
                      <a:endParaRPr lang="en-GB" sz="14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SimSun"/>
                          <a:cs typeface="Arial"/>
                        </a:rPr>
                        <a:t>70%</a:t>
                      </a:r>
                      <a:endParaRPr lang="en-GB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80%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212">
                <a:tc>
                  <a:txBody>
                    <a:bodyPr/>
                    <a:lstStyle/>
                    <a:p>
                      <a:pPr marL="0" indent="-226695" algn="just"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Calibri"/>
                          <a:ea typeface="SimSun"/>
                          <a:cs typeface="Arial"/>
                        </a:rPr>
                        <a:t>Cause of deaths in hospitals reliably determined and officially certified 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  <a:latin typeface="Calibri"/>
                          <a:ea typeface="SimSun"/>
                          <a:cs typeface="Arial"/>
                        </a:rPr>
                        <a:t>80%</a:t>
                      </a:r>
                      <a:endParaRPr lang="en-GB" sz="14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SimSun"/>
                          <a:cs typeface="Arial"/>
                        </a:rPr>
                        <a:t>90%</a:t>
                      </a:r>
                      <a:endParaRPr lang="en-GB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100%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318">
                <a:tc>
                  <a:txBody>
                    <a:bodyPr/>
                    <a:lstStyle/>
                    <a:p>
                      <a:pPr marL="0" indent="-226695" algn="just">
                        <a:spcAft>
                          <a:spcPts val="0"/>
                        </a:spcAft>
                      </a:pPr>
                      <a:r>
                        <a:rPr lang="en-CA" sz="1800" b="1" dirty="0">
                          <a:effectLst/>
                          <a:latin typeface="Calibri"/>
                          <a:ea typeface="SimSun"/>
                          <a:cs typeface="Arial"/>
                        </a:rPr>
                        <a:t>Countries have community assessments of probable cause of death determined by verbal autopsies  using international standards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  <a:latin typeface="Calibri"/>
                          <a:ea typeface="SimSun"/>
                          <a:cs typeface="Arial"/>
                        </a:rPr>
                        <a:t>50%</a:t>
                      </a:r>
                      <a:endParaRPr lang="en-GB" sz="14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SimSun"/>
                          <a:cs typeface="Arial"/>
                        </a:rPr>
                        <a:t>65%</a:t>
                      </a:r>
                      <a:endParaRPr lang="en-GB" sz="14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CA" sz="24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SimSun"/>
                          <a:cs typeface="Arial"/>
                        </a:rPr>
                        <a:t>80%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84539" marR="84539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79550" y="2849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-1"/>
            <a:ext cx="4981997" cy="134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898"/>
            <a:ext cx="1684898" cy="154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39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9512" y="137002"/>
            <a:ext cx="8507288" cy="1143000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Opportunity: CRVS Systems and Health Innovation </a:t>
            </a:r>
            <a:endParaRPr lang="en-GB" dirty="0"/>
          </a:p>
        </p:txBody>
      </p:sp>
      <p:grpSp>
        <p:nvGrpSpPr>
          <p:cNvPr id="18" name="Group 17"/>
          <p:cNvGrpSpPr/>
          <p:nvPr/>
        </p:nvGrpSpPr>
        <p:grpSpPr>
          <a:xfrm>
            <a:off x="683568" y="1280002"/>
            <a:ext cx="7514859" cy="5264090"/>
            <a:chOff x="636928" y="1153237"/>
            <a:chExt cx="7926914" cy="5848989"/>
          </a:xfrm>
        </p:grpSpPr>
        <p:sp>
          <p:nvSpPr>
            <p:cNvPr id="6" name="Up Arrow Callout 5"/>
            <p:cNvSpPr/>
            <p:nvPr/>
          </p:nvSpPr>
          <p:spPr>
            <a:xfrm>
              <a:off x="3213603" y="2038807"/>
              <a:ext cx="2607900" cy="2304256"/>
            </a:xfrm>
            <a:prstGeom prst="upArrowCallout">
              <a:avLst/>
            </a:prstGeom>
            <a:gradFill rotWithShape="1">
              <a:gsLst>
                <a:gs pos="0">
                  <a:srgbClr val="4BACC6">
                    <a:shade val="51000"/>
                    <a:satMod val="130000"/>
                  </a:srgbClr>
                </a:gs>
                <a:gs pos="80000">
                  <a:srgbClr val="4BACC6">
                    <a:shade val="93000"/>
                    <a:satMod val="130000"/>
                  </a:srgbClr>
                </a:gs>
                <a:gs pos="100000">
                  <a:srgbClr val="4BACC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Arial"/>
                </a:rPr>
                <a:t>Civil Registration and Vital Statistics Systems</a:t>
              </a: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kern="0" dirty="0" smtClean="0">
                  <a:solidFill>
                    <a:srgbClr val="FFFFFF"/>
                  </a:solidFill>
                  <a:latin typeface="Calibri"/>
                  <a:ea typeface="Calibri"/>
                  <a:cs typeface="Arial"/>
                </a:rPr>
                <a:t>(centralised or decentralised)</a:t>
              </a: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Arial"/>
                </a:rPr>
                <a:t>  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</p:txBody>
        </p:sp>
        <p:sp>
          <p:nvSpPr>
            <p:cNvPr id="7" name="Right Arrow Callout 6"/>
            <p:cNvSpPr/>
            <p:nvPr/>
          </p:nvSpPr>
          <p:spPr>
            <a:xfrm>
              <a:off x="636928" y="2905217"/>
              <a:ext cx="2590653" cy="1437846"/>
            </a:xfrm>
            <a:prstGeom prst="rightArrowCallout">
              <a:avLst>
                <a:gd name="adj1" fmla="val 25000"/>
                <a:gd name="adj2" fmla="val 25000"/>
                <a:gd name="adj3" fmla="val 15014"/>
                <a:gd name="adj4" fmla="val 79912"/>
              </a:avLst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Calibri"/>
                  <a:cs typeface="Arial"/>
                </a:rPr>
                <a:t>Outreach:</a:t>
              </a:r>
            </a:p>
            <a:p>
              <a:pPr marL="108000" indent="-10800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>
                  <a:solidFill>
                    <a:schemeClr val="bg1"/>
                  </a:solidFill>
                  <a:latin typeface="Calibri"/>
                  <a:ea typeface="Calibri"/>
                </a:rPr>
                <a:t>in hospitals</a:t>
              </a:r>
            </a:p>
            <a:p>
              <a:pPr marL="108000" indent="-10800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 smtClean="0">
                  <a:solidFill>
                    <a:schemeClr val="bg1"/>
                  </a:solidFill>
                  <a:latin typeface="Calibri"/>
                  <a:ea typeface="Calibri"/>
                </a:rPr>
                <a:t>At health related  </a:t>
              </a:r>
              <a:r>
                <a:rPr lang="en-GB" sz="1400" b="1" kern="0" dirty="0">
                  <a:solidFill>
                    <a:schemeClr val="bg1"/>
                  </a:solidFill>
                  <a:latin typeface="Calibri"/>
                  <a:ea typeface="Calibri"/>
                </a:rPr>
                <a:t>‘one stop shops’</a:t>
              </a:r>
            </a:p>
            <a:p>
              <a:pPr marL="108000" indent="-10800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>
                  <a:solidFill>
                    <a:schemeClr val="bg1"/>
                  </a:solidFill>
                  <a:latin typeface="Calibri"/>
                  <a:ea typeface="Calibri"/>
                </a:rPr>
                <a:t>immunization points</a:t>
              </a: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</p:txBody>
        </p:sp>
        <p:sp>
          <p:nvSpPr>
            <p:cNvPr id="8" name="Up Arrow Callout 7"/>
            <p:cNvSpPr/>
            <p:nvPr/>
          </p:nvSpPr>
          <p:spPr>
            <a:xfrm>
              <a:off x="3229194" y="4343062"/>
              <a:ext cx="2607900" cy="2659164"/>
            </a:xfrm>
            <a:prstGeom prst="upArrowCallout">
              <a:avLst>
                <a:gd name="adj1" fmla="val 25000"/>
                <a:gd name="adj2" fmla="val 25000"/>
                <a:gd name="adj3" fmla="val 13730"/>
                <a:gd name="adj4" fmla="val 75000"/>
              </a:avLst>
            </a:prstGeom>
            <a:gradFill rotWithShape="1">
              <a:gsLst>
                <a:gs pos="0">
                  <a:srgbClr val="8064A2">
                    <a:shade val="51000"/>
                    <a:satMod val="130000"/>
                  </a:srgbClr>
                </a:gs>
                <a:gs pos="80000">
                  <a:srgbClr val="8064A2">
                    <a:shade val="93000"/>
                    <a:satMod val="130000"/>
                  </a:srgbClr>
                </a:gs>
                <a:gs pos="100000">
                  <a:srgbClr val="8064A2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Calibri"/>
                  <a:cs typeface="Arial"/>
                </a:rPr>
                <a:t>Active Collection:</a:t>
              </a:r>
            </a:p>
            <a:p>
              <a:pPr lvl="0">
                <a:lnSpc>
                  <a:spcPct val="115000"/>
                </a:lnSpc>
                <a:defRPr/>
              </a:pPr>
              <a:r>
                <a:rPr lang="en-GB" sz="1400" b="1" kern="0" dirty="0" smtClean="0">
                  <a:solidFill>
                    <a:schemeClr val="bg1"/>
                  </a:solidFill>
                  <a:latin typeface="Calibri"/>
                  <a:ea typeface="Calibri"/>
                </a:rPr>
                <a:t>Integrating: </a:t>
              </a:r>
              <a:endParaRPr lang="en-GB" sz="1400" b="1" kern="0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285750" lvl="0" indent="-28575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>
                  <a:solidFill>
                    <a:schemeClr val="bg1"/>
                  </a:solidFill>
                  <a:latin typeface="Calibri"/>
                  <a:ea typeface="Calibri"/>
                </a:rPr>
                <a:t>verbal autopsy  </a:t>
              </a:r>
              <a:r>
                <a:rPr lang="en-GB" sz="1400" b="1" kern="0" dirty="0" smtClean="0">
                  <a:solidFill>
                    <a:schemeClr val="bg1"/>
                  </a:solidFill>
                  <a:latin typeface="Calibri"/>
                  <a:ea typeface="Calibri"/>
                </a:rPr>
                <a:t>collections</a:t>
              </a:r>
              <a:endParaRPr lang="en-GB" sz="1400" b="1" kern="0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285750" lvl="0" indent="-28575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>
                  <a:solidFill>
                    <a:schemeClr val="bg1"/>
                  </a:solidFill>
                  <a:latin typeface="Calibri"/>
                  <a:ea typeface="Calibri"/>
                </a:rPr>
                <a:t>MNCH tracking systems</a:t>
              </a:r>
            </a:p>
            <a:p>
              <a:pPr marL="285750" lvl="0" indent="-28575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>
                  <a:solidFill>
                    <a:schemeClr val="bg1"/>
                  </a:solidFill>
                  <a:latin typeface="Calibri"/>
                  <a:ea typeface="Calibri"/>
                </a:rPr>
                <a:t>MDSR processes</a:t>
              </a:r>
            </a:p>
            <a:p>
              <a:pPr marL="285750" lvl="0" indent="-28575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>
                  <a:solidFill>
                    <a:schemeClr val="bg1"/>
                  </a:solidFill>
                  <a:latin typeface="Calibri"/>
                  <a:ea typeface="Calibri"/>
                </a:rPr>
                <a:t>Survey / census collections </a:t>
              </a:r>
              <a:endParaRPr lang="en-GB" sz="1400" kern="0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</p:txBody>
        </p:sp>
        <p:sp>
          <p:nvSpPr>
            <p:cNvPr id="9" name="Left Arrow Callout 8"/>
            <p:cNvSpPr/>
            <p:nvPr/>
          </p:nvSpPr>
          <p:spPr>
            <a:xfrm>
              <a:off x="5827538" y="2905215"/>
              <a:ext cx="2736304" cy="1531897"/>
            </a:xfrm>
            <a:prstGeom prst="leftArrowCallout">
              <a:avLst>
                <a:gd name="adj1" fmla="val 25000"/>
                <a:gd name="adj2" fmla="val 21263"/>
                <a:gd name="adj3" fmla="val 14395"/>
                <a:gd name="adj4" fmla="val 76939"/>
              </a:avLst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Calibri"/>
                  <a:cs typeface="Arial"/>
                </a:rPr>
                <a:t>Routine Linkage:</a:t>
              </a:r>
            </a:p>
            <a:p>
              <a:pPr marL="144000" lvl="0" indent="-14400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>
                  <a:solidFill>
                    <a:schemeClr val="bg1"/>
                  </a:solidFill>
                  <a:latin typeface="Calibri"/>
                  <a:ea typeface="Calibri"/>
                </a:rPr>
                <a:t>Hospital </a:t>
              </a:r>
              <a:r>
                <a:rPr lang="en-GB" sz="1400" b="1" kern="0" dirty="0" smtClean="0">
                  <a:solidFill>
                    <a:schemeClr val="bg1"/>
                  </a:solidFill>
                  <a:latin typeface="Calibri"/>
                  <a:ea typeface="Calibri"/>
                </a:rPr>
                <a:t>Notifications</a:t>
              </a:r>
              <a:endParaRPr lang="en-GB" sz="1400" b="1" kern="0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144000" lvl="0" indent="-14400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>
                  <a:solidFill>
                    <a:schemeClr val="bg1"/>
                  </a:solidFill>
                  <a:latin typeface="Calibri"/>
                  <a:ea typeface="Calibri"/>
                </a:rPr>
                <a:t>Mortuary </a:t>
              </a:r>
              <a:r>
                <a:rPr lang="en-GB" sz="1400" b="1" kern="0" dirty="0" smtClean="0">
                  <a:solidFill>
                    <a:schemeClr val="bg1"/>
                  </a:solidFill>
                  <a:latin typeface="Calibri"/>
                  <a:ea typeface="Calibri"/>
                </a:rPr>
                <a:t>data</a:t>
              </a:r>
              <a:endParaRPr lang="en-GB" sz="1400" b="1" kern="0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144000" lvl="0" indent="-14400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 smtClean="0">
                  <a:solidFill>
                    <a:schemeClr val="bg1"/>
                  </a:solidFill>
                  <a:latin typeface="Calibri"/>
                  <a:ea typeface="Calibri"/>
                </a:rPr>
                <a:t>Death records - Police</a:t>
              </a:r>
              <a:endParaRPr lang="en-GB" sz="1400" b="1" kern="0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144000" lvl="0" indent="-14400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sz="1400" b="1" kern="0" dirty="0">
                  <a:solidFill>
                    <a:schemeClr val="bg1"/>
                  </a:solidFill>
                  <a:latin typeface="Calibri"/>
                  <a:ea typeface="Calibri"/>
                </a:rPr>
                <a:t>Other </a:t>
              </a:r>
              <a:r>
                <a:rPr lang="en-GB" sz="1400" b="1" kern="0" dirty="0" smtClean="0">
                  <a:solidFill>
                    <a:schemeClr val="bg1"/>
                  </a:solidFill>
                  <a:latin typeface="Calibri"/>
                  <a:ea typeface="Calibri"/>
                </a:rPr>
                <a:t> health data   </a:t>
              </a:r>
              <a:endParaRPr lang="en-GB" sz="1400" kern="0" dirty="0">
                <a:solidFill>
                  <a:schemeClr val="bg1"/>
                </a:solidFill>
                <a:latin typeface="Calibri"/>
                <a:ea typeface="Calibri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932254" y="1153237"/>
              <a:ext cx="5263436" cy="885570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Arial"/>
                </a:rPr>
                <a:t>Better Data for Health…. </a:t>
              </a:r>
              <a:r>
                <a:rPr lang="en-GB" sz="2000" b="1" kern="0" dirty="0" smtClean="0">
                  <a:solidFill>
                    <a:srgbClr val="FFFFFF"/>
                  </a:solidFill>
                  <a:latin typeface="Calibri"/>
                  <a:ea typeface="Calibri"/>
                  <a:cs typeface="Arial"/>
                </a:rPr>
                <a:t>And many other things…</a:t>
              </a:r>
              <a:endPara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Arial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235489"/>
            <a:ext cx="2298700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486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Isosceles Triangle 5"/>
          <p:cNvSpPr/>
          <p:nvPr/>
        </p:nvSpPr>
        <p:spPr>
          <a:xfrm rot="5400000">
            <a:off x="548391" y="1478451"/>
            <a:ext cx="701268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-2498" y="554182"/>
            <a:ext cx="9141503" cy="6303818"/>
          </a:xfrm>
          <a:prstGeom prst="rect">
            <a:avLst/>
          </a:prstGeom>
          <a:gradFill flip="none" rotWithShape="1">
            <a:gsLst>
              <a:gs pos="0">
                <a:srgbClr val="F3F3F3"/>
              </a:gs>
              <a:gs pos="100000">
                <a:schemeClr val="bg1">
                  <a:lumMod val="65000"/>
                </a:schemeClr>
              </a:gs>
              <a:gs pos="5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52400" y="0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prstClr val="black"/>
                </a:solidFill>
                <a:latin typeface="Aharoni" pitchFamily="2" charset="-79"/>
                <a:cs typeface="Aharoni" pitchFamily="2" charset="-79"/>
              </a:rPr>
              <a:t>Building a National CRVS System:</a:t>
            </a:r>
            <a:endParaRPr lang="en-US" sz="2800" b="1" dirty="0">
              <a:solidFill>
                <a:prstClr val="black">
                  <a:lumMod val="65000"/>
                  <a:lumOff val="35000"/>
                </a:prstClr>
              </a:solidFill>
              <a:cs typeface="Aharoni" pitchFamily="2" charset="-79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31855" y="726057"/>
            <a:ext cx="9261118" cy="6886221"/>
            <a:chOff x="-92152" y="739875"/>
            <a:chExt cx="9261118" cy="6886221"/>
          </a:xfrm>
        </p:grpSpPr>
        <p:grpSp>
          <p:nvGrpSpPr>
            <p:cNvPr id="137" name="Group 136"/>
            <p:cNvGrpSpPr/>
            <p:nvPr/>
          </p:nvGrpSpPr>
          <p:grpSpPr>
            <a:xfrm>
              <a:off x="58508" y="1790524"/>
              <a:ext cx="7616724" cy="5007469"/>
              <a:chOff x="74274" y="1690774"/>
              <a:chExt cx="7616724" cy="5007469"/>
            </a:xfrm>
          </p:grpSpPr>
          <p:cxnSp>
            <p:nvCxnSpPr>
              <p:cNvPr id="138" name="Straight Connector 137"/>
              <p:cNvCxnSpPr/>
              <p:nvPr/>
            </p:nvCxnSpPr>
            <p:spPr>
              <a:xfrm>
                <a:off x="7690998" y="1693123"/>
                <a:ext cx="0" cy="500512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>
                <a:off x="6165764" y="1693123"/>
                <a:ext cx="0" cy="500512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4657582" y="1693118"/>
                <a:ext cx="0" cy="500512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3146414" y="1693113"/>
                <a:ext cx="0" cy="500512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>
                <a:off x="1639894" y="1693108"/>
                <a:ext cx="0" cy="500512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>
                <a:off x="74274" y="1690774"/>
                <a:ext cx="0" cy="500512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5" name="Group 134"/>
            <p:cNvGrpSpPr/>
            <p:nvPr/>
          </p:nvGrpSpPr>
          <p:grpSpPr>
            <a:xfrm>
              <a:off x="-92152" y="739875"/>
              <a:ext cx="9261118" cy="6886221"/>
              <a:chOff x="-92152" y="739875"/>
              <a:chExt cx="9261118" cy="6886221"/>
            </a:xfrm>
          </p:grpSpPr>
          <p:grpSp>
            <p:nvGrpSpPr>
              <p:cNvPr id="136" name="Group 135"/>
              <p:cNvGrpSpPr/>
              <p:nvPr/>
            </p:nvGrpSpPr>
            <p:grpSpPr>
              <a:xfrm>
                <a:off x="-92152" y="1932479"/>
                <a:ext cx="9261118" cy="5693617"/>
                <a:chOff x="-92152" y="1932479"/>
                <a:chExt cx="9261118" cy="5693617"/>
              </a:xfrm>
            </p:grpSpPr>
            <p:grpSp>
              <p:nvGrpSpPr>
                <p:cNvPr id="195" name="Group 194"/>
                <p:cNvGrpSpPr/>
                <p:nvPr/>
              </p:nvGrpSpPr>
              <p:grpSpPr>
                <a:xfrm>
                  <a:off x="-92152" y="1932479"/>
                  <a:ext cx="9261118" cy="5693617"/>
                  <a:chOff x="-13284" y="1464928"/>
                  <a:chExt cx="9149265" cy="7142422"/>
                </a:xfrm>
              </p:grpSpPr>
              <p:pic>
                <p:nvPicPr>
                  <p:cNvPr id="277" name="Picture 276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V="1">
                    <a:off x="-13284" y="1749351"/>
                    <a:ext cx="9144000" cy="6857999"/>
                  </a:xfrm>
                  <a:prstGeom prst="rect">
                    <a:avLst/>
                  </a:prstGeom>
                </p:spPr>
              </p:pic>
              <p:pic>
                <p:nvPicPr>
                  <p:cNvPr id="278" name="Picture 277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8019" y="1464928"/>
                    <a:ext cx="9144000" cy="6857999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96" name="Group 195"/>
                <p:cNvGrpSpPr/>
                <p:nvPr/>
              </p:nvGrpSpPr>
              <p:grpSpPr>
                <a:xfrm>
                  <a:off x="1645021" y="3424595"/>
                  <a:ext cx="6782538" cy="2775009"/>
                  <a:chOff x="1645021" y="3424595"/>
                  <a:chExt cx="6782538" cy="2775009"/>
                </a:xfrm>
              </p:grpSpPr>
              <p:grpSp>
                <p:nvGrpSpPr>
                  <p:cNvPr id="197" name="Group 196"/>
                  <p:cNvGrpSpPr/>
                  <p:nvPr/>
                </p:nvGrpSpPr>
                <p:grpSpPr>
                  <a:xfrm>
                    <a:off x="1645021" y="3424595"/>
                    <a:ext cx="1590665" cy="2775009"/>
                    <a:chOff x="1645021" y="3424595"/>
                    <a:chExt cx="1590665" cy="2775009"/>
                  </a:xfrm>
                </p:grpSpPr>
                <p:sp>
                  <p:nvSpPr>
                    <p:cNvPr id="245" name="Oval 244"/>
                    <p:cNvSpPr/>
                    <p:nvPr/>
                  </p:nvSpPr>
                  <p:spPr>
                    <a:xfrm rot="420000" flipH="1">
                      <a:off x="1966210" y="3806513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47" name="Oval 246"/>
                    <p:cNvSpPr/>
                    <p:nvPr/>
                  </p:nvSpPr>
                  <p:spPr>
                    <a:xfrm rot="420000" flipH="1">
                      <a:off x="1670281" y="4768519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50" name="Oval 249"/>
                    <p:cNvSpPr/>
                    <p:nvPr/>
                  </p:nvSpPr>
                  <p:spPr>
                    <a:xfrm rot="420000" flipH="1">
                      <a:off x="1731350" y="5835105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51" name="Oval 250"/>
                    <p:cNvSpPr/>
                    <p:nvPr/>
                  </p:nvSpPr>
                  <p:spPr>
                    <a:xfrm rot="420000" flipH="1">
                      <a:off x="2882131" y="5128221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53" name="Oval 252"/>
                    <p:cNvSpPr/>
                    <p:nvPr/>
                  </p:nvSpPr>
                  <p:spPr>
                    <a:xfrm rot="420000" flipH="1">
                      <a:off x="2694009" y="4556819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55" name="Oval 254"/>
                    <p:cNvSpPr/>
                    <p:nvPr/>
                  </p:nvSpPr>
                  <p:spPr>
                    <a:xfrm rot="420000" flipH="1">
                      <a:off x="2265267" y="4166811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56" name="Oval 255"/>
                    <p:cNvSpPr/>
                    <p:nvPr/>
                  </p:nvSpPr>
                  <p:spPr>
                    <a:xfrm rot="420000" flipH="1">
                      <a:off x="2105917" y="5430234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58" name="Oval 257"/>
                    <p:cNvSpPr/>
                    <p:nvPr/>
                  </p:nvSpPr>
                  <p:spPr>
                    <a:xfrm rot="420000" flipH="1">
                      <a:off x="2657069" y="3869755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0" name="Oval 259"/>
                    <p:cNvSpPr/>
                    <p:nvPr/>
                  </p:nvSpPr>
                  <p:spPr>
                    <a:xfrm rot="420000" flipH="1">
                      <a:off x="1695437" y="4245523"/>
                      <a:ext cx="446364" cy="46018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1" name="Oval 260"/>
                    <p:cNvSpPr/>
                    <p:nvPr/>
                  </p:nvSpPr>
                  <p:spPr>
                    <a:xfrm rot="420000" flipH="1">
                      <a:off x="2873863" y="4329308"/>
                      <a:ext cx="157737" cy="159416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2" name="Oval 261"/>
                    <p:cNvSpPr/>
                    <p:nvPr/>
                  </p:nvSpPr>
                  <p:spPr>
                    <a:xfrm rot="420000" flipH="1">
                      <a:off x="2691926" y="5098478"/>
                      <a:ext cx="157737" cy="159416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3" name="Oval 262"/>
                    <p:cNvSpPr/>
                    <p:nvPr/>
                  </p:nvSpPr>
                  <p:spPr>
                    <a:xfrm rot="420000" flipH="1">
                      <a:off x="2413264" y="5118889"/>
                      <a:ext cx="157737" cy="159416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4" name="Oval 263"/>
                    <p:cNvSpPr/>
                    <p:nvPr/>
                  </p:nvSpPr>
                  <p:spPr>
                    <a:xfrm rot="420000" flipH="1">
                      <a:off x="2022301" y="5162221"/>
                      <a:ext cx="157737" cy="159416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5" name="Oval 264"/>
                    <p:cNvSpPr/>
                    <p:nvPr/>
                  </p:nvSpPr>
                  <p:spPr>
                    <a:xfrm rot="420000" flipH="1">
                      <a:off x="2451059" y="3886021"/>
                      <a:ext cx="152552" cy="15727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7" name="Oval 266"/>
                    <p:cNvSpPr/>
                    <p:nvPr/>
                  </p:nvSpPr>
                  <p:spPr>
                    <a:xfrm rot="420000" flipH="1">
                      <a:off x="2625176" y="5453381"/>
                      <a:ext cx="157737" cy="159416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8" name="Oval 267"/>
                    <p:cNvSpPr/>
                    <p:nvPr/>
                  </p:nvSpPr>
                  <p:spPr>
                    <a:xfrm rot="420000" flipH="1">
                      <a:off x="1671241" y="3424595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100000">
                          <a:srgbClr val="0070C0"/>
                        </a:gs>
                        <a:gs pos="1250">
                          <a:srgbClr val="00B0F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635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69" name="Oval 268"/>
                    <p:cNvSpPr/>
                    <p:nvPr/>
                  </p:nvSpPr>
                  <p:spPr>
                    <a:xfrm rot="420000" flipH="1">
                      <a:off x="2152318" y="4723351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100000">
                          <a:srgbClr val="0070C0"/>
                        </a:gs>
                        <a:gs pos="1250">
                          <a:srgbClr val="00B0F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635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70" name="Oval 269"/>
                    <p:cNvSpPr/>
                    <p:nvPr/>
                  </p:nvSpPr>
                  <p:spPr>
                    <a:xfrm rot="420000" flipH="1">
                      <a:off x="1645021" y="5350841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100000">
                          <a:srgbClr val="0070C0"/>
                        </a:gs>
                        <a:gs pos="1250">
                          <a:srgbClr val="00B0F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635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71" name="Oval 270"/>
                    <p:cNvSpPr/>
                    <p:nvPr/>
                  </p:nvSpPr>
                  <p:spPr>
                    <a:xfrm rot="420000" flipH="1">
                      <a:off x="1734192" y="3990456"/>
                      <a:ext cx="157737" cy="159416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198" name="Group 197"/>
                  <p:cNvGrpSpPr/>
                  <p:nvPr/>
                </p:nvGrpSpPr>
                <p:grpSpPr>
                  <a:xfrm>
                    <a:off x="3203709" y="4117767"/>
                    <a:ext cx="1320309" cy="1230929"/>
                    <a:chOff x="3203709" y="4117767"/>
                    <a:chExt cx="1320309" cy="1230929"/>
                  </a:xfrm>
                </p:grpSpPr>
                <p:sp>
                  <p:nvSpPr>
                    <p:cNvPr id="231" name="Oval 230"/>
                    <p:cNvSpPr/>
                    <p:nvPr/>
                  </p:nvSpPr>
                  <p:spPr>
                    <a:xfrm rot="420000" flipH="1">
                      <a:off x="3915603" y="4362342"/>
                      <a:ext cx="336080" cy="346482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35" name="Oval 234"/>
                    <p:cNvSpPr/>
                    <p:nvPr/>
                  </p:nvSpPr>
                  <p:spPr>
                    <a:xfrm rot="420000" flipH="1">
                      <a:off x="3494575" y="4363649"/>
                      <a:ext cx="353555" cy="364499"/>
                    </a:xfrm>
                    <a:prstGeom prst="ellipse">
                      <a:avLst/>
                    </a:prstGeom>
                    <a:gradFill>
                      <a:gsLst>
                        <a:gs pos="100000">
                          <a:srgbClr val="0070C0"/>
                        </a:gs>
                        <a:gs pos="1250">
                          <a:srgbClr val="00B0F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635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36" name="Oval 235"/>
                    <p:cNvSpPr/>
                    <p:nvPr/>
                  </p:nvSpPr>
                  <p:spPr>
                    <a:xfrm rot="420000" flipH="1">
                      <a:off x="3589999" y="5165776"/>
                      <a:ext cx="177426" cy="182920"/>
                    </a:xfrm>
                    <a:prstGeom prst="ellipse">
                      <a:avLst/>
                    </a:prstGeom>
                    <a:gradFill>
                      <a:gsLst>
                        <a:gs pos="100000">
                          <a:srgbClr val="0070C0"/>
                        </a:gs>
                        <a:gs pos="1250">
                          <a:srgbClr val="00B0F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635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37" name="Oval 236"/>
                    <p:cNvSpPr/>
                    <p:nvPr/>
                  </p:nvSpPr>
                  <p:spPr>
                    <a:xfrm rot="420000" flipH="1">
                      <a:off x="3231868" y="4755740"/>
                      <a:ext cx="429990" cy="44330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38" name="Oval 237"/>
                    <p:cNvSpPr/>
                    <p:nvPr/>
                  </p:nvSpPr>
                  <p:spPr>
                    <a:xfrm rot="420000" flipH="1">
                      <a:off x="4085671" y="4729114"/>
                      <a:ext cx="429990" cy="44330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39" name="Oval 238"/>
                    <p:cNvSpPr/>
                    <p:nvPr/>
                  </p:nvSpPr>
                  <p:spPr>
                    <a:xfrm rot="420000" flipH="1">
                      <a:off x="3698573" y="4804150"/>
                      <a:ext cx="336080" cy="346482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40" name="Oval 239"/>
                    <p:cNvSpPr/>
                    <p:nvPr/>
                  </p:nvSpPr>
                  <p:spPr>
                    <a:xfrm rot="420000" flipH="1">
                      <a:off x="4325616" y="4306745"/>
                      <a:ext cx="198402" cy="20454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41" name="Oval 240"/>
                    <p:cNvSpPr/>
                    <p:nvPr/>
                  </p:nvSpPr>
                  <p:spPr>
                    <a:xfrm rot="420000" flipH="1">
                      <a:off x="3203709" y="4488693"/>
                      <a:ext cx="198402" cy="20454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42" name="Oval 241"/>
                    <p:cNvSpPr/>
                    <p:nvPr/>
                  </p:nvSpPr>
                  <p:spPr>
                    <a:xfrm rot="420000" flipH="1">
                      <a:off x="3246784" y="4117767"/>
                      <a:ext cx="198402" cy="20454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199" name="Group 198"/>
                  <p:cNvGrpSpPr/>
                  <p:nvPr/>
                </p:nvGrpSpPr>
                <p:grpSpPr>
                  <a:xfrm>
                    <a:off x="4714443" y="4420272"/>
                    <a:ext cx="1408788" cy="588227"/>
                    <a:chOff x="4714443" y="4420272"/>
                    <a:chExt cx="1408788" cy="588227"/>
                  </a:xfrm>
                </p:grpSpPr>
                <p:sp>
                  <p:nvSpPr>
                    <p:cNvPr id="215" name="Oval 214"/>
                    <p:cNvSpPr/>
                    <p:nvPr/>
                  </p:nvSpPr>
                  <p:spPr>
                    <a:xfrm rot="420000" flipH="1">
                      <a:off x="4913185" y="4420272"/>
                      <a:ext cx="150286" cy="154940"/>
                    </a:xfrm>
                    <a:prstGeom prst="ellipse">
                      <a:avLst/>
                    </a:prstGeom>
                    <a:gradFill>
                      <a:gsLst>
                        <a:gs pos="100000">
                          <a:srgbClr val="0070C0"/>
                        </a:gs>
                        <a:gs pos="1250">
                          <a:srgbClr val="00B0F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635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19" name="Oval 218"/>
                    <p:cNvSpPr/>
                    <p:nvPr/>
                  </p:nvSpPr>
                  <p:spPr>
                    <a:xfrm rot="420000" flipH="1">
                      <a:off x="5136714" y="4476122"/>
                      <a:ext cx="429990" cy="44330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20" name="Oval 219"/>
                    <p:cNvSpPr/>
                    <p:nvPr/>
                  </p:nvSpPr>
                  <p:spPr>
                    <a:xfrm rot="420000" flipH="1">
                      <a:off x="4714443" y="4662017"/>
                      <a:ext cx="336080" cy="346482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21" name="Oval 220"/>
                    <p:cNvSpPr/>
                    <p:nvPr/>
                  </p:nvSpPr>
                  <p:spPr>
                    <a:xfrm rot="420000" flipH="1">
                      <a:off x="5628364" y="4734070"/>
                      <a:ext cx="150286" cy="154940"/>
                    </a:xfrm>
                    <a:prstGeom prst="ellipse">
                      <a:avLst/>
                    </a:prstGeom>
                    <a:gradFill>
                      <a:gsLst>
                        <a:gs pos="100000">
                          <a:srgbClr val="0070C0"/>
                        </a:gs>
                        <a:gs pos="1250">
                          <a:srgbClr val="00B0F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635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28" name="Oval 227"/>
                    <p:cNvSpPr/>
                    <p:nvPr/>
                  </p:nvSpPr>
                  <p:spPr>
                    <a:xfrm rot="420000" flipH="1">
                      <a:off x="5783965" y="4549161"/>
                      <a:ext cx="339266" cy="349766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201" name="Group 200"/>
                  <p:cNvGrpSpPr/>
                  <p:nvPr/>
                </p:nvGrpSpPr>
                <p:grpSpPr>
                  <a:xfrm>
                    <a:off x="4680040" y="4441524"/>
                    <a:ext cx="3747519" cy="478756"/>
                    <a:chOff x="3121920" y="4261828"/>
                    <a:chExt cx="3747519" cy="478756"/>
                  </a:xfrm>
                </p:grpSpPr>
                <p:sp>
                  <p:nvSpPr>
                    <p:cNvPr id="207" name="Oval 206"/>
                    <p:cNvSpPr/>
                    <p:nvPr/>
                  </p:nvSpPr>
                  <p:spPr>
                    <a:xfrm rot="420000" flipH="1">
                      <a:off x="4682898" y="4374358"/>
                      <a:ext cx="378063" cy="366226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09" name="Oval 208"/>
                    <p:cNvSpPr/>
                    <p:nvPr/>
                  </p:nvSpPr>
                  <p:spPr>
                    <a:xfrm rot="420000" flipH="1">
                      <a:off x="6719153" y="4485532"/>
                      <a:ext cx="150286" cy="154940"/>
                    </a:xfrm>
                    <a:prstGeom prst="ellipse">
                      <a:avLst/>
                    </a:prstGeom>
                    <a:gradFill>
                      <a:gsLst>
                        <a:gs pos="100000">
                          <a:srgbClr val="0070C0"/>
                        </a:gs>
                        <a:gs pos="1250">
                          <a:srgbClr val="00B0F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635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12" name="Oval 211"/>
                    <p:cNvSpPr/>
                    <p:nvPr/>
                  </p:nvSpPr>
                  <p:spPr>
                    <a:xfrm rot="420000" flipH="1">
                      <a:off x="3121920" y="4261828"/>
                      <a:ext cx="157318" cy="162186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00B0F0"/>
                        </a:gs>
                        <a:gs pos="100000">
                          <a:srgbClr val="0070C0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noFill/>
                    </a:ln>
                    <a:effectLst>
                      <a:innerShdw blurRad="25400">
                        <a:srgbClr val="0070C0"/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sp>
                <p:nvSpPr>
                  <p:cNvPr id="205" name="Oval 204"/>
                  <p:cNvSpPr/>
                  <p:nvPr/>
                </p:nvSpPr>
                <p:spPr>
                  <a:xfrm rot="420000" flipH="1">
                    <a:off x="6742571" y="4566477"/>
                    <a:ext cx="336080" cy="346482"/>
                  </a:xfrm>
                  <a:prstGeom prst="ellipse">
                    <a:avLst/>
                  </a:prstGeom>
                  <a:gradFill>
                    <a:gsLst>
                      <a:gs pos="0">
                        <a:srgbClr val="00B0F0"/>
                      </a:gs>
                      <a:gs pos="100000">
                        <a:srgbClr val="0070C0"/>
                      </a:gs>
                    </a:gsLst>
                    <a:path path="circle">
                      <a:fillToRect l="50000" t="50000" r="50000" b="50000"/>
                    </a:path>
                  </a:gradFill>
                  <a:ln>
                    <a:noFill/>
                  </a:ln>
                  <a:effectLst>
                    <a:innerShdw blurRad="25400">
                      <a:srgbClr val="0070C0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146" name="Group 145"/>
              <p:cNvGrpSpPr/>
              <p:nvPr/>
            </p:nvGrpSpPr>
            <p:grpSpPr>
              <a:xfrm>
                <a:off x="140710" y="739875"/>
                <a:ext cx="8978434" cy="1052998"/>
                <a:chOff x="140710" y="739875"/>
                <a:chExt cx="8978434" cy="1052998"/>
              </a:xfrm>
            </p:grpSpPr>
            <p:grpSp>
              <p:nvGrpSpPr>
                <p:cNvPr id="150" name="Group 149"/>
                <p:cNvGrpSpPr/>
                <p:nvPr/>
              </p:nvGrpSpPr>
              <p:grpSpPr>
                <a:xfrm>
                  <a:off x="140710" y="1300009"/>
                  <a:ext cx="8978434" cy="492864"/>
                  <a:chOff x="140710" y="1300009"/>
                  <a:chExt cx="8978434" cy="492864"/>
                </a:xfrm>
              </p:grpSpPr>
              <p:grpSp>
                <p:nvGrpSpPr>
                  <p:cNvPr id="173" name="Group 172"/>
                  <p:cNvGrpSpPr/>
                  <p:nvPr/>
                </p:nvGrpSpPr>
                <p:grpSpPr>
                  <a:xfrm>
                    <a:off x="140710" y="1309863"/>
                    <a:ext cx="1408176" cy="464100"/>
                    <a:chOff x="40866" y="1309863"/>
                    <a:chExt cx="1457568" cy="464101"/>
                  </a:xfrm>
                </p:grpSpPr>
                <p:sp>
                  <p:nvSpPr>
                    <p:cNvPr id="191" name="Isosceles Triangle 5"/>
                    <p:cNvSpPr/>
                    <p:nvPr/>
                  </p:nvSpPr>
                  <p:spPr>
                    <a:xfrm rot="5400000">
                      <a:off x="541049" y="809680"/>
                      <a:ext cx="457201" cy="14575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7201" h="1457568">
                          <a:moveTo>
                            <a:pt x="0" y="1443811"/>
                          </a:moveTo>
                          <a:lnTo>
                            <a:pt x="0" y="188751"/>
                          </a:lnTo>
                          <a:cubicBezTo>
                            <a:pt x="0" y="181153"/>
                            <a:pt x="6159" y="174994"/>
                            <a:pt x="13757" y="174994"/>
                          </a:cubicBezTo>
                          <a:lnTo>
                            <a:pt x="85802" y="174994"/>
                          </a:lnTo>
                          <a:lnTo>
                            <a:pt x="217261" y="0"/>
                          </a:lnTo>
                          <a:lnTo>
                            <a:pt x="348719" y="174994"/>
                          </a:lnTo>
                          <a:lnTo>
                            <a:pt x="443444" y="174994"/>
                          </a:lnTo>
                          <a:cubicBezTo>
                            <a:pt x="451042" y="174994"/>
                            <a:pt x="457201" y="181153"/>
                            <a:pt x="457201" y="188751"/>
                          </a:cubicBezTo>
                          <a:lnTo>
                            <a:pt x="457201" y="1443811"/>
                          </a:lnTo>
                          <a:cubicBezTo>
                            <a:pt x="457201" y="1451409"/>
                            <a:pt x="451042" y="1457568"/>
                            <a:pt x="443444" y="1457568"/>
                          </a:cubicBezTo>
                          <a:lnTo>
                            <a:pt x="13757" y="1457568"/>
                          </a:lnTo>
                          <a:cubicBezTo>
                            <a:pt x="6159" y="1457568"/>
                            <a:pt x="0" y="1451409"/>
                            <a:pt x="0" y="1443811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339933"/>
                        </a:gs>
                        <a:gs pos="100000">
                          <a:srgbClr val="005000"/>
                        </a:gs>
                      </a:gsLst>
                      <a:lin ang="0" scaled="1"/>
                      <a:tileRect/>
                    </a:gradFill>
                    <a:ln>
                      <a:noFill/>
                    </a:ln>
                    <a:effectLst/>
                    <a:scene3d>
                      <a:camera prst="orthographicFront"/>
                      <a:lightRig rig="threePt" dir="t"/>
                    </a:scene3d>
                    <a:sp3d>
                      <a:bevelT w="38100" h="127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94" name="TextBox 193"/>
                    <p:cNvSpPr txBox="1"/>
                    <p:nvPr/>
                  </p:nvSpPr>
                  <p:spPr>
                    <a:xfrm>
                      <a:off x="110360" y="1312298"/>
                      <a:ext cx="1108841" cy="46166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prstClr val="white"/>
                          </a:solidFill>
                        </a:rPr>
                        <a:t>LINK: Health Information </a:t>
                      </a:r>
                      <a:endParaRPr lang="en-US" sz="1200" b="1" dirty="0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174" name="Group 173"/>
                  <p:cNvGrpSpPr/>
                  <p:nvPr/>
                </p:nvGrpSpPr>
                <p:grpSpPr>
                  <a:xfrm>
                    <a:off x="1700050" y="1309864"/>
                    <a:ext cx="1408176" cy="465459"/>
                    <a:chOff x="1516126" y="1309863"/>
                    <a:chExt cx="1457568" cy="473936"/>
                  </a:xfrm>
                </p:grpSpPr>
                <p:sp>
                  <p:nvSpPr>
                    <p:cNvPr id="189" name="Isosceles Triangle 5"/>
                    <p:cNvSpPr/>
                    <p:nvPr/>
                  </p:nvSpPr>
                  <p:spPr>
                    <a:xfrm rot="5400000">
                      <a:off x="2016309" y="809680"/>
                      <a:ext cx="457201" cy="14575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7201" h="1457568">
                          <a:moveTo>
                            <a:pt x="0" y="1443811"/>
                          </a:moveTo>
                          <a:lnTo>
                            <a:pt x="0" y="188751"/>
                          </a:lnTo>
                          <a:cubicBezTo>
                            <a:pt x="0" y="181153"/>
                            <a:pt x="6159" y="174994"/>
                            <a:pt x="13757" y="174994"/>
                          </a:cubicBezTo>
                          <a:lnTo>
                            <a:pt x="85802" y="174994"/>
                          </a:lnTo>
                          <a:lnTo>
                            <a:pt x="217261" y="0"/>
                          </a:lnTo>
                          <a:lnTo>
                            <a:pt x="348719" y="174994"/>
                          </a:lnTo>
                          <a:lnTo>
                            <a:pt x="443444" y="174994"/>
                          </a:lnTo>
                          <a:cubicBezTo>
                            <a:pt x="451042" y="174994"/>
                            <a:pt x="457201" y="181153"/>
                            <a:pt x="457201" y="188751"/>
                          </a:cubicBezTo>
                          <a:lnTo>
                            <a:pt x="457201" y="1443811"/>
                          </a:lnTo>
                          <a:cubicBezTo>
                            <a:pt x="457201" y="1451409"/>
                            <a:pt x="451042" y="1457568"/>
                            <a:pt x="443444" y="1457568"/>
                          </a:cubicBezTo>
                          <a:lnTo>
                            <a:pt x="13757" y="1457568"/>
                          </a:lnTo>
                          <a:cubicBezTo>
                            <a:pt x="6159" y="1457568"/>
                            <a:pt x="0" y="1451409"/>
                            <a:pt x="0" y="144381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39933"/>
                        </a:gs>
                        <a:gs pos="100000">
                          <a:srgbClr val="005000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scene3d>
                      <a:camera prst="orthographicFront"/>
                      <a:lightRig rig="threePt" dir="t"/>
                    </a:scene3d>
                    <a:sp3d>
                      <a:bevelT w="38100" h="127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90" name="TextBox 189"/>
                    <p:cNvSpPr txBox="1"/>
                    <p:nvPr/>
                  </p:nvSpPr>
                  <p:spPr>
                    <a:xfrm>
                      <a:off x="1599794" y="1313726"/>
                      <a:ext cx="1153228" cy="47007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prstClr val="white"/>
                          </a:solidFill>
                        </a:rPr>
                        <a:t>LINK: Health Information </a:t>
                      </a:r>
                      <a:endParaRPr lang="en-US" sz="1200" b="1" dirty="0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175" name="Group 174"/>
                  <p:cNvGrpSpPr/>
                  <p:nvPr/>
                </p:nvGrpSpPr>
                <p:grpSpPr>
                  <a:xfrm>
                    <a:off x="3234495" y="1300009"/>
                    <a:ext cx="1408176" cy="461665"/>
                    <a:chOff x="3029551" y="1299829"/>
                    <a:chExt cx="1457568" cy="470072"/>
                  </a:xfrm>
                </p:grpSpPr>
                <p:sp>
                  <p:nvSpPr>
                    <p:cNvPr id="187" name="Isosceles Triangle 5"/>
                    <p:cNvSpPr/>
                    <p:nvPr/>
                  </p:nvSpPr>
                  <p:spPr>
                    <a:xfrm rot="5400000">
                      <a:off x="3529734" y="809680"/>
                      <a:ext cx="457201" cy="14575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7201" h="1457568">
                          <a:moveTo>
                            <a:pt x="0" y="1443811"/>
                          </a:moveTo>
                          <a:lnTo>
                            <a:pt x="0" y="188751"/>
                          </a:lnTo>
                          <a:cubicBezTo>
                            <a:pt x="0" y="181153"/>
                            <a:pt x="6159" y="174994"/>
                            <a:pt x="13757" y="174994"/>
                          </a:cubicBezTo>
                          <a:lnTo>
                            <a:pt x="85802" y="174994"/>
                          </a:lnTo>
                          <a:lnTo>
                            <a:pt x="217261" y="0"/>
                          </a:lnTo>
                          <a:lnTo>
                            <a:pt x="348719" y="174994"/>
                          </a:lnTo>
                          <a:lnTo>
                            <a:pt x="443444" y="174994"/>
                          </a:lnTo>
                          <a:cubicBezTo>
                            <a:pt x="451042" y="174994"/>
                            <a:pt x="457201" y="181153"/>
                            <a:pt x="457201" y="188751"/>
                          </a:cubicBezTo>
                          <a:lnTo>
                            <a:pt x="457201" y="1443811"/>
                          </a:lnTo>
                          <a:cubicBezTo>
                            <a:pt x="457201" y="1451409"/>
                            <a:pt x="451042" y="1457568"/>
                            <a:pt x="443444" y="1457568"/>
                          </a:cubicBezTo>
                          <a:lnTo>
                            <a:pt x="13757" y="1457568"/>
                          </a:lnTo>
                          <a:cubicBezTo>
                            <a:pt x="6159" y="1457568"/>
                            <a:pt x="0" y="1451409"/>
                            <a:pt x="0" y="144381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39933"/>
                        </a:gs>
                        <a:gs pos="100000">
                          <a:srgbClr val="005000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scene3d>
                      <a:camera prst="orthographicFront"/>
                      <a:lightRig rig="threePt" dir="t"/>
                    </a:scene3d>
                    <a:sp3d>
                      <a:bevelT w="38100" h="127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88" name="TextBox 187"/>
                    <p:cNvSpPr txBox="1"/>
                    <p:nvPr/>
                  </p:nvSpPr>
                  <p:spPr>
                    <a:xfrm>
                      <a:off x="3091545" y="1299829"/>
                      <a:ext cx="1284896" cy="4700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prstClr val="white"/>
                          </a:solidFill>
                        </a:rPr>
                        <a:t>LINK: Health </a:t>
                      </a:r>
                      <a:r>
                        <a:rPr lang="en-US" sz="1200" b="1" dirty="0">
                          <a:solidFill>
                            <a:prstClr val="white"/>
                          </a:solidFill>
                        </a:rPr>
                        <a:t>Information </a:t>
                      </a:r>
                    </a:p>
                  </p:txBody>
                </p:sp>
              </p:grpSp>
              <p:grpSp>
                <p:nvGrpSpPr>
                  <p:cNvPr id="176" name="Group 175"/>
                  <p:cNvGrpSpPr/>
                  <p:nvPr/>
                </p:nvGrpSpPr>
                <p:grpSpPr>
                  <a:xfrm>
                    <a:off x="4752860" y="1309864"/>
                    <a:ext cx="1408176" cy="465459"/>
                    <a:chOff x="4558426" y="1309863"/>
                    <a:chExt cx="1457568" cy="473936"/>
                  </a:xfrm>
                </p:grpSpPr>
                <p:sp>
                  <p:nvSpPr>
                    <p:cNvPr id="185" name="Isosceles Triangle 5"/>
                    <p:cNvSpPr/>
                    <p:nvPr/>
                  </p:nvSpPr>
                  <p:spPr>
                    <a:xfrm rot="5400000">
                      <a:off x="5058609" y="809680"/>
                      <a:ext cx="457201" cy="14575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7201" h="1457568">
                          <a:moveTo>
                            <a:pt x="0" y="1443811"/>
                          </a:moveTo>
                          <a:lnTo>
                            <a:pt x="0" y="188751"/>
                          </a:lnTo>
                          <a:cubicBezTo>
                            <a:pt x="0" y="181153"/>
                            <a:pt x="6159" y="174994"/>
                            <a:pt x="13757" y="174994"/>
                          </a:cubicBezTo>
                          <a:lnTo>
                            <a:pt x="85802" y="174994"/>
                          </a:lnTo>
                          <a:lnTo>
                            <a:pt x="217261" y="0"/>
                          </a:lnTo>
                          <a:lnTo>
                            <a:pt x="348719" y="174994"/>
                          </a:lnTo>
                          <a:lnTo>
                            <a:pt x="443444" y="174994"/>
                          </a:lnTo>
                          <a:cubicBezTo>
                            <a:pt x="451042" y="174994"/>
                            <a:pt x="457201" y="181153"/>
                            <a:pt x="457201" y="188751"/>
                          </a:cubicBezTo>
                          <a:lnTo>
                            <a:pt x="457201" y="1443811"/>
                          </a:lnTo>
                          <a:cubicBezTo>
                            <a:pt x="457201" y="1451409"/>
                            <a:pt x="451042" y="1457568"/>
                            <a:pt x="443444" y="1457568"/>
                          </a:cubicBezTo>
                          <a:lnTo>
                            <a:pt x="13757" y="1457568"/>
                          </a:lnTo>
                          <a:cubicBezTo>
                            <a:pt x="6159" y="1457568"/>
                            <a:pt x="0" y="1451409"/>
                            <a:pt x="0" y="144381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39933"/>
                        </a:gs>
                        <a:gs pos="100000">
                          <a:srgbClr val="005000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scene3d>
                      <a:camera prst="orthographicFront"/>
                      <a:lightRig rig="threePt" dir="t"/>
                    </a:scene3d>
                    <a:sp3d>
                      <a:bevelT w="38100" h="127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86" name="TextBox 185"/>
                    <p:cNvSpPr txBox="1"/>
                    <p:nvPr/>
                  </p:nvSpPr>
                  <p:spPr>
                    <a:xfrm>
                      <a:off x="4612645" y="1313726"/>
                      <a:ext cx="1163132" cy="47007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prstClr val="white"/>
                          </a:solidFill>
                        </a:rPr>
                        <a:t>LINK: Health </a:t>
                      </a:r>
                      <a:r>
                        <a:rPr lang="en-US" sz="1200" b="1" dirty="0">
                          <a:solidFill>
                            <a:prstClr val="white"/>
                          </a:solidFill>
                        </a:rPr>
                        <a:t>Information </a:t>
                      </a:r>
                    </a:p>
                  </p:txBody>
                </p:sp>
              </p:grpSp>
              <p:grpSp>
                <p:nvGrpSpPr>
                  <p:cNvPr id="177" name="Group 176"/>
                  <p:cNvGrpSpPr/>
                  <p:nvPr/>
                </p:nvGrpSpPr>
                <p:grpSpPr>
                  <a:xfrm>
                    <a:off x="6250564" y="1309863"/>
                    <a:ext cx="1408176" cy="483010"/>
                    <a:chOff x="6083426" y="1309863"/>
                    <a:chExt cx="1457568" cy="483010"/>
                  </a:xfrm>
                </p:grpSpPr>
                <p:sp>
                  <p:nvSpPr>
                    <p:cNvPr id="183" name="Isosceles Triangle 5"/>
                    <p:cNvSpPr/>
                    <p:nvPr/>
                  </p:nvSpPr>
                  <p:spPr>
                    <a:xfrm rot="5400000">
                      <a:off x="6583609" y="809680"/>
                      <a:ext cx="457201" cy="14575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7201" h="1457568">
                          <a:moveTo>
                            <a:pt x="0" y="1443811"/>
                          </a:moveTo>
                          <a:lnTo>
                            <a:pt x="0" y="188751"/>
                          </a:lnTo>
                          <a:cubicBezTo>
                            <a:pt x="0" y="181153"/>
                            <a:pt x="6159" y="174994"/>
                            <a:pt x="13757" y="174994"/>
                          </a:cubicBezTo>
                          <a:lnTo>
                            <a:pt x="85802" y="174994"/>
                          </a:lnTo>
                          <a:lnTo>
                            <a:pt x="217261" y="0"/>
                          </a:lnTo>
                          <a:lnTo>
                            <a:pt x="348719" y="174994"/>
                          </a:lnTo>
                          <a:lnTo>
                            <a:pt x="443444" y="174994"/>
                          </a:lnTo>
                          <a:cubicBezTo>
                            <a:pt x="451042" y="174994"/>
                            <a:pt x="457201" y="181153"/>
                            <a:pt x="457201" y="188751"/>
                          </a:cubicBezTo>
                          <a:lnTo>
                            <a:pt x="457201" y="1443811"/>
                          </a:lnTo>
                          <a:cubicBezTo>
                            <a:pt x="457201" y="1451409"/>
                            <a:pt x="451042" y="1457568"/>
                            <a:pt x="443444" y="1457568"/>
                          </a:cubicBezTo>
                          <a:lnTo>
                            <a:pt x="13757" y="1457568"/>
                          </a:lnTo>
                          <a:cubicBezTo>
                            <a:pt x="6159" y="1457568"/>
                            <a:pt x="0" y="1451409"/>
                            <a:pt x="0" y="144381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39933"/>
                        </a:gs>
                        <a:gs pos="100000">
                          <a:srgbClr val="005000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scene3d>
                      <a:camera prst="orthographicFront"/>
                      <a:lightRig rig="threePt" dir="t"/>
                    </a:scene3d>
                    <a:sp3d>
                      <a:bevelT w="38100" h="127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84" name="TextBox 183"/>
                    <p:cNvSpPr txBox="1"/>
                    <p:nvPr/>
                  </p:nvSpPr>
                  <p:spPr>
                    <a:xfrm>
                      <a:off x="6242875" y="1331208"/>
                      <a:ext cx="1070697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prstClr val="white"/>
                          </a:solidFill>
                        </a:rPr>
                        <a:t>LINK: Health </a:t>
                      </a:r>
                      <a:r>
                        <a:rPr lang="en-US" sz="1200" b="1" dirty="0">
                          <a:solidFill>
                            <a:prstClr val="white"/>
                          </a:solidFill>
                        </a:rPr>
                        <a:t>Information </a:t>
                      </a:r>
                    </a:p>
                  </p:txBody>
                </p:sp>
              </p:grpSp>
              <p:grpSp>
                <p:nvGrpSpPr>
                  <p:cNvPr id="180" name="Group 179"/>
                  <p:cNvGrpSpPr/>
                  <p:nvPr/>
                </p:nvGrpSpPr>
                <p:grpSpPr>
                  <a:xfrm>
                    <a:off x="7710015" y="1309863"/>
                    <a:ext cx="1409129" cy="483010"/>
                    <a:chOff x="7589151" y="1309863"/>
                    <a:chExt cx="1457568" cy="483010"/>
                  </a:xfrm>
                </p:grpSpPr>
                <p:sp>
                  <p:nvSpPr>
                    <p:cNvPr id="181" name="Isosceles Triangle 5"/>
                    <p:cNvSpPr/>
                    <p:nvPr/>
                  </p:nvSpPr>
                  <p:spPr>
                    <a:xfrm rot="5400000">
                      <a:off x="8089334" y="809680"/>
                      <a:ext cx="457201" cy="14575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7201" h="1457568">
                          <a:moveTo>
                            <a:pt x="0" y="1443811"/>
                          </a:moveTo>
                          <a:lnTo>
                            <a:pt x="0" y="188751"/>
                          </a:lnTo>
                          <a:cubicBezTo>
                            <a:pt x="0" y="181153"/>
                            <a:pt x="6159" y="174994"/>
                            <a:pt x="13757" y="174994"/>
                          </a:cubicBezTo>
                          <a:lnTo>
                            <a:pt x="85802" y="174994"/>
                          </a:lnTo>
                          <a:lnTo>
                            <a:pt x="217261" y="0"/>
                          </a:lnTo>
                          <a:lnTo>
                            <a:pt x="348719" y="174994"/>
                          </a:lnTo>
                          <a:lnTo>
                            <a:pt x="443444" y="174994"/>
                          </a:lnTo>
                          <a:cubicBezTo>
                            <a:pt x="451042" y="174994"/>
                            <a:pt x="457201" y="181153"/>
                            <a:pt x="457201" y="188751"/>
                          </a:cubicBezTo>
                          <a:lnTo>
                            <a:pt x="457201" y="1443811"/>
                          </a:lnTo>
                          <a:cubicBezTo>
                            <a:pt x="457201" y="1451409"/>
                            <a:pt x="451042" y="1457568"/>
                            <a:pt x="443444" y="1457568"/>
                          </a:cubicBezTo>
                          <a:lnTo>
                            <a:pt x="13757" y="1457568"/>
                          </a:lnTo>
                          <a:cubicBezTo>
                            <a:pt x="6159" y="1457568"/>
                            <a:pt x="0" y="1451409"/>
                            <a:pt x="0" y="1443811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339933"/>
                        </a:gs>
                        <a:gs pos="100000">
                          <a:srgbClr val="005000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scene3d>
                      <a:camera prst="orthographicFront"/>
                      <a:lightRig rig="threePt" dir="t"/>
                    </a:scene3d>
                    <a:sp3d>
                      <a:bevelT w="38100" h="127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82" name="TextBox 181"/>
                    <p:cNvSpPr txBox="1"/>
                    <p:nvPr/>
                  </p:nvSpPr>
                  <p:spPr>
                    <a:xfrm>
                      <a:off x="7674397" y="1331208"/>
                      <a:ext cx="108099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prstClr val="white"/>
                          </a:solidFill>
                        </a:rPr>
                        <a:t>LINK: Health </a:t>
                      </a:r>
                      <a:r>
                        <a:rPr lang="en-US" sz="1200" b="1" dirty="0">
                          <a:solidFill>
                            <a:prstClr val="white"/>
                          </a:solidFill>
                        </a:rPr>
                        <a:t>Information </a:t>
                      </a:r>
                    </a:p>
                  </p:txBody>
                </p:sp>
              </p:grpSp>
            </p:grpSp>
            <p:sp>
              <p:nvSpPr>
                <p:cNvPr id="170" name="TextBox 169"/>
                <p:cNvSpPr txBox="1"/>
                <p:nvPr/>
              </p:nvSpPr>
              <p:spPr>
                <a:xfrm>
                  <a:off x="229311" y="739875"/>
                  <a:ext cx="113390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solidFill>
                        <a:prstClr val="black"/>
                      </a:solidFill>
                    </a:rPr>
                    <a:t>Civil Registration </a:t>
                  </a:r>
                  <a:endParaRPr lang="en-US" sz="1200" b="1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82" name="TextBox 281"/>
            <p:cNvSpPr txBox="1"/>
            <p:nvPr/>
          </p:nvSpPr>
          <p:spPr>
            <a:xfrm>
              <a:off x="232694" y="2686258"/>
              <a:ext cx="12157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itchFamily="34" charset="0"/>
                <a:buChar char="•"/>
              </a:pPr>
              <a:endParaRPr lang="en-US" sz="1200" b="1" dirty="0">
                <a:solidFill>
                  <a:prstClr val="black"/>
                </a:solidFill>
              </a:endParaRPr>
            </a:p>
          </p:txBody>
        </p:sp>
        <p:sp>
          <p:nvSpPr>
            <p:cNvPr id="330" name="TextBox 329"/>
            <p:cNvSpPr txBox="1"/>
            <p:nvPr/>
          </p:nvSpPr>
          <p:spPr>
            <a:xfrm>
              <a:off x="104419" y="2612380"/>
              <a:ext cx="144446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prstClr val="black"/>
                  </a:solidFill>
                </a:rPr>
                <a:t>Develop  mortality strategy</a:t>
              </a:r>
              <a:endParaRPr lang="en-US" sz="1400" dirty="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92" name="TextBox 191"/>
          <p:cNvSpPr txBox="1"/>
          <p:nvPr/>
        </p:nvSpPr>
        <p:spPr>
          <a:xfrm>
            <a:off x="3302910" y="683822"/>
            <a:ext cx="1133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Civil Registration 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211" name="Isosceles Triangle 5"/>
          <p:cNvSpPr/>
          <p:nvPr/>
        </p:nvSpPr>
        <p:spPr>
          <a:xfrm rot="5400000">
            <a:off x="2040029" y="2091940"/>
            <a:ext cx="701268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4" name="Isosceles Triangle 5"/>
          <p:cNvSpPr/>
          <p:nvPr/>
        </p:nvSpPr>
        <p:spPr>
          <a:xfrm rot="5400000">
            <a:off x="3568171" y="2112011"/>
            <a:ext cx="701268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6" name="Isosceles Triangle 5"/>
          <p:cNvSpPr/>
          <p:nvPr/>
        </p:nvSpPr>
        <p:spPr>
          <a:xfrm rot="5400000">
            <a:off x="5073255" y="2112011"/>
            <a:ext cx="701268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7" name="Isosceles Triangle 5"/>
          <p:cNvSpPr/>
          <p:nvPr/>
        </p:nvSpPr>
        <p:spPr>
          <a:xfrm rot="5400000">
            <a:off x="6613504" y="2120669"/>
            <a:ext cx="701268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8" name="Isosceles Triangle 5"/>
          <p:cNvSpPr/>
          <p:nvPr/>
        </p:nvSpPr>
        <p:spPr>
          <a:xfrm rot="5400000">
            <a:off x="8077721" y="2132870"/>
            <a:ext cx="701268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1697433" y="2440425"/>
            <a:ext cx="1296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white"/>
                </a:solidFill>
              </a:rPr>
              <a:t>ADD and LINK  Systematic Community Mortality Collection 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3233640" y="2458847"/>
            <a:ext cx="1296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white"/>
                </a:solidFill>
              </a:rPr>
              <a:t>ADD and LINK  Systematic Community Mortality Collection 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4776410" y="2460890"/>
            <a:ext cx="1296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white"/>
                </a:solidFill>
              </a:rPr>
              <a:t>ADD and LINK  Systematic Community Mortality Collection 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6298176" y="2473230"/>
            <a:ext cx="1296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white"/>
                </a:solidFill>
              </a:rPr>
              <a:t>ADD and LINK  Systematic Community Mortality Collection 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7771892" y="2458847"/>
            <a:ext cx="1296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white"/>
                </a:solidFill>
              </a:rPr>
              <a:t>ADD and LINK  Systematic Community Mortality Collection 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230" name="Oval 229"/>
          <p:cNvSpPr/>
          <p:nvPr/>
        </p:nvSpPr>
        <p:spPr>
          <a:xfrm rot="420000" flipH="1">
            <a:off x="7991651" y="4626640"/>
            <a:ext cx="198402" cy="204544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25400">
              <a:srgbClr val="0070C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3" name="Oval 242"/>
          <p:cNvSpPr/>
          <p:nvPr/>
        </p:nvSpPr>
        <p:spPr>
          <a:xfrm rot="420000" flipH="1">
            <a:off x="7419352" y="4670172"/>
            <a:ext cx="157737" cy="159416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25400">
              <a:srgbClr val="0070C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8" name="Oval 247"/>
          <p:cNvSpPr/>
          <p:nvPr/>
        </p:nvSpPr>
        <p:spPr>
          <a:xfrm rot="420000" flipH="1">
            <a:off x="8517061" y="4656912"/>
            <a:ext cx="157737" cy="159416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25400">
              <a:srgbClr val="0070C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9" name="Oval 248"/>
          <p:cNvSpPr/>
          <p:nvPr/>
        </p:nvSpPr>
        <p:spPr>
          <a:xfrm rot="420000" flipH="1">
            <a:off x="7738878" y="4676722"/>
            <a:ext cx="157737" cy="159416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25400">
              <a:srgbClr val="0070C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2" name="Oval 251"/>
          <p:cNvSpPr/>
          <p:nvPr/>
        </p:nvSpPr>
        <p:spPr>
          <a:xfrm rot="420000" flipH="1">
            <a:off x="7124838" y="4642370"/>
            <a:ext cx="198402" cy="204544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25400">
              <a:srgbClr val="0070C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7" name="Oval 256"/>
          <p:cNvSpPr/>
          <p:nvPr/>
        </p:nvSpPr>
        <p:spPr>
          <a:xfrm rot="420000" flipH="1">
            <a:off x="8835270" y="4626608"/>
            <a:ext cx="198402" cy="204544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25400">
              <a:srgbClr val="0070C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85411" y="4448116"/>
            <a:ext cx="12960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Using Census and / or  </a:t>
            </a:r>
            <a:r>
              <a:rPr lang="en-US" sz="1400" b="1" dirty="0">
                <a:solidFill>
                  <a:prstClr val="black"/>
                </a:solidFill>
              </a:rPr>
              <a:t>N</a:t>
            </a:r>
            <a:r>
              <a:rPr lang="en-US" sz="1400" b="1" dirty="0" smtClean="0">
                <a:solidFill>
                  <a:prstClr val="black"/>
                </a:solidFill>
              </a:rPr>
              <a:t>ational Surveys for national CRVS data 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275" name="Isosceles Triangle 5"/>
          <p:cNvSpPr/>
          <p:nvPr/>
        </p:nvSpPr>
        <p:spPr>
          <a:xfrm rot="5400000">
            <a:off x="2112313" y="1397727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6" name="Isosceles Triangle 5"/>
          <p:cNvSpPr/>
          <p:nvPr/>
        </p:nvSpPr>
        <p:spPr>
          <a:xfrm rot="5400000">
            <a:off x="5159232" y="1397727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81" name="Isosceles Triangle 5"/>
          <p:cNvSpPr/>
          <p:nvPr/>
        </p:nvSpPr>
        <p:spPr>
          <a:xfrm rot="5400000">
            <a:off x="6694254" y="1430240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83" name="Isosceles Triangle 5"/>
          <p:cNvSpPr/>
          <p:nvPr/>
        </p:nvSpPr>
        <p:spPr>
          <a:xfrm rot="5400000">
            <a:off x="8177495" y="1430240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84" name="Isosceles Triangle 5"/>
          <p:cNvSpPr/>
          <p:nvPr/>
        </p:nvSpPr>
        <p:spPr>
          <a:xfrm rot="5400000">
            <a:off x="3656900" y="1397727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1756181" y="1824816"/>
            <a:ext cx="1178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white"/>
                </a:solidFill>
              </a:rPr>
              <a:t>LINK  Systematic Community Births 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7773053" y="1850240"/>
            <a:ext cx="1178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white"/>
                </a:solidFill>
              </a:rPr>
              <a:t>LINK  Systematic Community Births 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287" name="TextBox 286"/>
          <p:cNvSpPr txBox="1"/>
          <p:nvPr/>
        </p:nvSpPr>
        <p:spPr>
          <a:xfrm>
            <a:off x="6332516" y="1850909"/>
            <a:ext cx="1178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white"/>
                </a:solidFill>
              </a:rPr>
              <a:t>LINK  Systematic Community Births 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4795356" y="1850240"/>
            <a:ext cx="1178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white"/>
                </a:solidFill>
              </a:rPr>
              <a:t>LINK  Systematic Community Births 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3260822" y="1824816"/>
            <a:ext cx="1178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prstClr val="white"/>
                </a:solidFill>
              </a:rPr>
              <a:t>LINK  Systematic Community Births </a:t>
            </a:r>
            <a:endParaRPr lang="en-US" sz="1000" b="1" dirty="0">
              <a:solidFill>
                <a:prstClr val="white"/>
              </a:solidFill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70046" y="1852362"/>
            <a:ext cx="15268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Develop birth registration strategy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94" name="Isosceles Triangle 5"/>
          <p:cNvSpPr/>
          <p:nvPr/>
        </p:nvSpPr>
        <p:spPr>
          <a:xfrm rot="5400000">
            <a:off x="2073293" y="244590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8" name="Isosceles Triangle 5"/>
          <p:cNvSpPr/>
          <p:nvPr/>
        </p:nvSpPr>
        <p:spPr>
          <a:xfrm rot="5400000">
            <a:off x="3606261" y="253119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1" name="Isosceles Triangle 5"/>
          <p:cNvSpPr/>
          <p:nvPr/>
        </p:nvSpPr>
        <p:spPr>
          <a:xfrm rot="5400000">
            <a:off x="5148475" y="244590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2" name="Isosceles Triangle 5"/>
          <p:cNvSpPr/>
          <p:nvPr/>
        </p:nvSpPr>
        <p:spPr>
          <a:xfrm rot="5400000">
            <a:off x="6648912" y="221712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3" name="Isosceles Triangle 5"/>
          <p:cNvSpPr/>
          <p:nvPr/>
        </p:nvSpPr>
        <p:spPr>
          <a:xfrm rot="5400000">
            <a:off x="8085429" y="228750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8" name="TextBox 307"/>
          <p:cNvSpPr txBox="1"/>
          <p:nvPr/>
        </p:nvSpPr>
        <p:spPr>
          <a:xfrm>
            <a:off x="1697433" y="700547"/>
            <a:ext cx="1133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Civil Registration 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309" name="TextBox 308"/>
          <p:cNvSpPr txBox="1"/>
          <p:nvPr/>
        </p:nvSpPr>
        <p:spPr>
          <a:xfrm>
            <a:off x="7713637" y="700546"/>
            <a:ext cx="1133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Civil Registration 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310" name="TextBox 309"/>
          <p:cNvSpPr txBox="1"/>
          <p:nvPr/>
        </p:nvSpPr>
        <p:spPr>
          <a:xfrm>
            <a:off x="6270749" y="687297"/>
            <a:ext cx="1133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Civil Registration 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311" name="TextBox 310"/>
          <p:cNvSpPr txBox="1"/>
          <p:nvPr/>
        </p:nvSpPr>
        <p:spPr>
          <a:xfrm>
            <a:off x="4745056" y="708575"/>
            <a:ext cx="1133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Civil Registration 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312" name="TextBox 311"/>
          <p:cNvSpPr txBox="1"/>
          <p:nvPr/>
        </p:nvSpPr>
        <p:spPr>
          <a:xfrm>
            <a:off x="3233640" y="717845"/>
            <a:ext cx="1133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Civil Registration 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313" name="Isosceles Triangle 5"/>
          <p:cNvSpPr/>
          <p:nvPr/>
        </p:nvSpPr>
        <p:spPr>
          <a:xfrm rot="5400000">
            <a:off x="586578" y="235319"/>
            <a:ext cx="539820" cy="1408176"/>
          </a:xfrm>
          <a:custGeom>
            <a:avLst/>
            <a:gdLst/>
            <a:ahLst/>
            <a:cxnLst/>
            <a:rect l="l" t="t" r="r" b="b"/>
            <a:pathLst>
              <a:path w="457201" h="1457568">
                <a:moveTo>
                  <a:pt x="0" y="1443811"/>
                </a:moveTo>
                <a:lnTo>
                  <a:pt x="0" y="188751"/>
                </a:lnTo>
                <a:cubicBezTo>
                  <a:pt x="0" y="181153"/>
                  <a:pt x="6159" y="174994"/>
                  <a:pt x="13757" y="174994"/>
                </a:cubicBezTo>
                <a:lnTo>
                  <a:pt x="85802" y="174994"/>
                </a:lnTo>
                <a:lnTo>
                  <a:pt x="217261" y="0"/>
                </a:lnTo>
                <a:lnTo>
                  <a:pt x="348719" y="174994"/>
                </a:lnTo>
                <a:lnTo>
                  <a:pt x="443444" y="174994"/>
                </a:lnTo>
                <a:cubicBezTo>
                  <a:pt x="451042" y="174994"/>
                  <a:pt x="457201" y="181153"/>
                  <a:pt x="457201" y="188751"/>
                </a:cubicBezTo>
                <a:lnTo>
                  <a:pt x="457201" y="1443811"/>
                </a:lnTo>
                <a:cubicBezTo>
                  <a:pt x="457201" y="1451409"/>
                  <a:pt x="451042" y="1457568"/>
                  <a:pt x="443444" y="1457568"/>
                </a:cubicBezTo>
                <a:lnTo>
                  <a:pt x="13757" y="1457568"/>
                </a:lnTo>
                <a:cubicBezTo>
                  <a:pt x="6159" y="1457568"/>
                  <a:pt x="0" y="1451409"/>
                  <a:pt x="0" y="1443811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38100" h="12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17" name="TextBox 316"/>
          <p:cNvSpPr txBox="1"/>
          <p:nvPr/>
        </p:nvSpPr>
        <p:spPr>
          <a:xfrm>
            <a:off x="193736" y="687297"/>
            <a:ext cx="1133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Civil Registration 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7161" y="3402189"/>
            <a:ext cx="1319575" cy="5674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prstClr val="white"/>
                </a:solidFill>
              </a:rPr>
              <a:t>Vital Statistics Estimates </a:t>
            </a:r>
            <a:endParaRPr lang="en-GB" sz="1400" b="1" dirty="0">
              <a:solidFill>
                <a:prstClr val="white"/>
              </a:solidFill>
            </a:endParaRPr>
          </a:p>
        </p:txBody>
      </p:sp>
      <p:sp>
        <p:nvSpPr>
          <p:cNvPr id="318" name="Rounded Rectangle 317"/>
          <p:cNvSpPr/>
          <p:nvPr/>
        </p:nvSpPr>
        <p:spPr>
          <a:xfrm>
            <a:off x="1685691" y="3383392"/>
            <a:ext cx="1319575" cy="5674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>
                <a:solidFill>
                  <a:prstClr val="white"/>
                </a:solidFill>
              </a:rPr>
              <a:t>Vital Statistics Estimates </a:t>
            </a:r>
            <a:endParaRPr lang="en-GB" sz="1100" dirty="0">
              <a:solidFill>
                <a:prstClr val="white"/>
              </a:solidFill>
            </a:endParaRPr>
          </a:p>
        </p:txBody>
      </p:sp>
      <p:sp>
        <p:nvSpPr>
          <p:cNvPr id="319" name="Rounded Rectangle 318"/>
          <p:cNvSpPr/>
          <p:nvPr/>
        </p:nvSpPr>
        <p:spPr>
          <a:xfrm>
            <a:off x="3221897" y="3383392"/>
            <a:ext cx="1319575" cy="5674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>
                <a:solidFill>
                  <a:prstClr val="white"/>
                </a:solidFill>
              </a:rPr>
              <a:t>Vital Statistics Estimates </a:t>
            </a:r>
            <a:endParaRPr lang="en-GB" sz="1100" dirty="0">
              <a:solidFill>
                <a:prstClr val="white"/>
              </a:solidFill>
            </a:endParaRPr>
          </a:p>
        </p:txBody>
      </p:sp>
      <p:sp>
        <p:nvSpPr>
          <p:cNvPr id="320" name="Rounded Rectangle 319"/>
          <p:cNvSpPr/>
          <p:nvPr/>
        </p:nvSpPr>
        <p:spPr>
          <a:xfrm>
            <a:off x="4706512" y="3383223"/>
            <a:ext cx="1319575" cy="5674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>
                <a:solidFill>
                  <a:prstClr val="white"/>
                </a:solidFill>
              </a:rPr>
              <a:t>Vital Statistics Estimates </a:t>
            </a:r>
            <a:endParaRPr lang="en-GB" sz="1100" dirty="0">
              <a:solidFill>
                <a:prstClr val="white"/>
              </a:solidFill>
            </a:endParaRPr>
          </a:p>
        </p:txBody>
      </p:sp>
      <p:sp>
        <p:nvSpPr>
          <p:cNvPr id="321" name="Rounded Rectangle 320"/>
          <p:cNvSpPr/>
          <p:nvPr/>
        </p:nvSpPr>
        <p:spPr>
          <a:xfrm>
            <a:off x="6262026" y="3383167"/>
            <a:ext cx="1319575" cy="5674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>
                <a:solidFill>
                  <a:prstClr val="white"/>
                </a:solidFill>
              </a:rPr>
              <a:t>Vital Statistics Estimates </a:t>
            </a:r>
            <a:endParaRPr lang="en-GB" sz="1100" dirty="0">
              <a:solidFill>
                <a:prstClr val="white"/>
              </a:solidFill>
            </a:endParaRPr>
          </a:p>
        </p:txBody>
      </p:sp>
      <p:sp>
        <p:nvSpPr>
          <p:cNvPr id="322" name="Rounded Rectangle 321"/>
          <p:cNvSpPr/>
          <p:nvPr/>
        </p:nvSpPr>
        <p:spPr>
          <a:xfrm>
            <a:off x="7771892" y="3383167"/>
            <a:ext cx="1319575" cy="5674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>
                <a:solidFill>
                  <a:prstClr val="white"/>
                </a:solidFill>
              </a:rPr>
              <a:t>Vital Statistics Estimates </a:t>
            </a:r>
            <a:endParaRPr lang="en-GB" sz="11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4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 </a:t>
            </a:r>
            <a:r>
              <a:rPr lang="en-GB" dirty="0" smtClean="0"/>
              <a:t> Mortality Systems - Why?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Information on causes of death is indicative of the overall health status or quality of life of a population. </a:t>
            </a:r>
            <a:endParaRPr lang="en-US" dirty="0" smtClean="0"/>
          </a:p>
          <a:p>
            <a:r>
              <a:rPr lang="en-US" dirty="0" smtClean="0"/>
              <a:t>Countries </a:t>
            </a:r>
            <a:r>
              <a:rPr lang="en-US" dirty="0"/>
              <a:t>should have the capacity to report leading causes of death that account for large numbers of deaths within a specified population group and time period. </a:t>
            </a:r>
            <a:endParaRPr lang="en-US" dirty="0" smtClean="0"/>
          </a:p>
          <a:p>
            <a:r>
              <a:rPr lang="en-US" b="1" dirty="0" smtClean="0"/>
              <a:t>Hospitals </a:t>
            </a:r>
            <a:r>
              <a:rPr lang="en-US" b="1" dirty="0"/>
              <a:t>are important sources of mortality data because they are generally the only source of medically certified deaths. </a:t>
            </a:r>
            <a:endParaRPr lang="en-US" b="1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716" y="-171400"/>
            <a:ext cx="1842283" cy="168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1689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Health and Vital Statistics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81125"/>
            <a:ext cx="8482905" cy="4611688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en-US" dirty="0"/>
              <a:t>Common statistics derived from </a:t>
            </a:r>
            <a:r>
              <a:rPr lang="en-US" dirty="0" smtClean="0"/>
              <a:t>aggregate </a:t>
            </a:r>
            <a:r>
              <a:rPr lang="en-US" dirty="0"/>
              <a:t>hospital records include total institutional deaths by sex and age group and by major causes. </a:t>
            </a:r>
            <a:endParaRPr lang="en-US" dirty="0" smtClean="0"/>
          </a:p>
          <a:p>
            <a:pPr marL="0" indent="0">
              <a:spcBef>
                <a:spcPts val="600"/>
              </a:spcBef>
              <a:buNone/>
            </a:pPr>
            <a:endParaRPr lang="en-US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Important </a:t>
            </a:r>
            <a:r>
              <a:rPr lang="en-US" dirty="0"/>
              <a:t>facility-based indicators that can be derived from such data include: </a:t>
            </a:r>
          </a:p>
          <a:p>
            <a:pPr lvl="1">
              <a:spcBef>
                <a:spcPts val="600"/>
              </a:spcBef>
            </a:pPr>
            <a:r>
              <a:rPr lang="en-US" sz="2000" b="1" dirty="0" smtClean="0"/>
              <a:t>All </a:t>
            </a:r>
            <a:r>
              <a:rPr lang="en-US" sz="2000" b="1" dirty="0"/>
              <a:t>cause hospital mortality rates </a:t>
            </a:r>
            <a:r>
              <a:rPr lang="en-US" sz="2000" dirty="0"/>
              <a:t>by age group and sex per 1,000 admissions;</a:t>
            </a:r>
          </a:p>
          <a:p>
            <a:pPr lvl="1">
              <a:spcBef>
                <a:spcPts val="600"/>
              </a:spcBef>
            </a:pPr>
            <a:r>
              <a:rPr lang="en-US" sz="2000" b="1" dirty="0" smtClean="0"/>
              <a:t>Distribution </a:t>
            </a:r>
            <a:r>
              <a:rPr lang="en-US" sz="2000" b="1" dirty="0"/>
              <a:t>of causes of death </a:t>
            </a:r>
            <a:r>
              <a:rPr lang="en-US" sz="2000" dirty="0"/>
              <a:t>by sex and age group;</a:t>
            </a:r>
          </a:p>
          <a:p>
            <a:pPr lvl="1">
              <a:spcBef>
                <a:spcPts val="600"/>
              </a:spcBef>
            </a:pPr>
            <a:r>
              <a:rPr lang="en-US" sz="2000" b="1" dirty="0" smtClean="0"/>
              <a:t>Cause-specific </a:t>
            </a:r>
            <a:r>
              <a:rPr lang="en-US" sz="2000" b="1" dirty="0"/>
              <a:t>case fatality rates </a:t>
            </a:r>
            <a:r>
              <a:rPr lang="en-US" sz="2000" dirty="0"/>
              <a:t>per 1,000 admissions for major causes by sex and age </a:t>
            </a:r>
            <a:r>
              <a:rPr lang="en-US" sz="2000" dirty="0" smtClean="0"/>
              <a:t>group;</a:t>
            </a:r>
          </a:p>
          <a:p>
            <a:pPr lvl="1">
              <a:spcBef>
                <a:spcPts val="600"/>
              </a:spcBef>
            </a:pPr>
            <a:r>
              <a:rPr lang="en-US" sz="2000" b="1" dirty="0" smtClean="0"/>
              <a:t>Institutional </a:t>
            </a:r>
            <a:r>
              <a:rPr lang="en-US" sz="2000" b="1" dirty="0"/>
              <a:t>maternal mortality ratio </a:t>
            </a:r>
            <a:r>
              <a:rPr lang="en-US" sz="2000" dirty="0"/>
              <a:t>(facility maternal deaths per 100,000 facility deliveries).</a:t>
            </a:r>
          </a:p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99392"/>
            <a:ext cx="1842283" cy="168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160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6 Steps to </a:t>
            </a:r>
            <a:r>
              <a:rPr lang="en-GB" dirty="0"/>
              <a:t>Build </a:t>
            </a:r>
            <a:r>
              <a:rPr lang="en-GB" dirty="0" smtClean="0"/>
              <a:t>a Health Facility </a:t>
            </a:r>
            <a:br>
              <a:rPr lang="en-GB" dirty="0" smtClean="0"/>
            </a:br>
            <a:r>
              <a:rPr lang="en-GB" dirty="0" smtClean="0"/>
              <a:t>Mortality </a:t>
            </a:r>
            <a:r>
              <a:rPr lang="en-GB" dirty="0"/>
              <a:t>Statistics </a:t>
            </a:r>
            <a:r>
              <a:rPr lang="en-GB" dirty="0" smtClean="0"/>
              <a:t>System</a:t>
            </a:r>
            <a:endParaRPr lang="en-GB" dirty="0"/>
          </a:p>
        </p:txBody>
      </p:sp>
      <p:sp>
        <p:nvSpPr>
          <p:cNvPr id="12" name="Down Arrow Callout 11"/>
          <p:cNvSpPr/>
          <p:nvPr/>
        </p:nvSpPr>
        <p:spPr bwMode="auto">
          <a:xfrm>
            <a:off x="5436096" y="1565915"/>
            <a:ext cx="1800200" cy="1728192"/>
          </a:xfrm>
          <a:prstGeom prst="downArrowCallout">
            <a:avLst/>
          </a:prstGeom>
          <a:solidFill>
            <a:srgbClr val="0070C0">
              <a:alpha val="4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endParaRPr lang="en-GB" sz="1400" b="1" dirty="0" smtClean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Step 4:</a:t>
            </a:r>
            <a:endParaRPr lang="en-GB" sz="1400" b="1" dirty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Code to ICD</a:t>
            </a:r>
            <a:endParaRPr kumimoji="0" lang="en-GB" sz="39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Down Arrow Callout 12"/>
          <p:cNvSpPr/>
          <p:nvPr/>
        </p:nvSpPr>
        <p:spPr bwMode="auto">
          <a:xfrm>
            <a:off x="1835696" y="1556792"/>
            <a:ext cx="1800200" cy="1728192"/>
          </a:xfrm>
          <a:prstGeom prst="downArrowCallout">
            <a:avLst/>
          </a:prstGeom>
          <a:solidFill>
            <a:srgbClr val="0070C0">
              <a:alpha val="4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400" b="1" dirty="0" smtClean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Step 2:</a:t>
            </a:r>
            <a:endParaRPr lang="en-GB" sz="1400" b="1" dirty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International Medical Certificate </a:t>
            </a:r>
            <a:r>
              <a:rPr lang="en-GB" sz="1400" b="1" dirty="0">
                <a:solidFill>
                  <a:srgbClr val="000066"/>
                </a:solidFill>
                <a:latin typeface="Arial" charset="0"/>
                <a:cs typeface="Arial" charset="0"/>
              </a:rPr>
              <a:t>form </a:t>
            </a:r>
          </a:p>
        </p:txBody>
      </p:sp>
      <p:sp>
        <p:nvSpPr>
          <p:cNvPr id="14" name="Down Arrow Callout 13"/>
          <p:cNvSpPr/>
          <p:nvPr/>
        </p:nvSpPr>
        <p:spPr bwMode="auto">
          <a:xfrm>
            <a:off x="3649280" y="1556792"/>
            <a:ext cx="1800200" cy="1728192"/>
          </a:xfrm>
          <a:prstGeom prst="downArrowCallout">
            <a:avLst/>
          </a:prstGeom>
          <a:solidFill>
            <a:srgbClr val="0070C0">
              <a:alpha val="4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endParaRPr lang="en-GB" sz="1400" b="1" dirty="0" smtClean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Step 3:</a:t>
            </a:r>
            <a:endParaRPr lang="en-GB" sz="1400" b="1" dirty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Medical certification</a:t>
            </a:r>
            <a:endParaRPr kumimoji="0" lang="en-GB" sz="39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Down Arrow Callout 14"/>
          <p:cNvSpPr/>
          <p:nvPr/>
        </p:nvSpPr>
        <p:spPr bwMode="auto">
          <a:xfrm>
            <a:off x="35496" y="1559700"/>
            <a:ext cx="1800200" cy="1728192"/>
          </a:xfrm>
          <a:prstGeom prst="downArrowCallout">
            <a:avLst/>
          </a:prstGeom>
          <a:solidFill>
            <a:srgbClr val="0070C0">
              <a:alpha val="4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400" b="1" dirty="0" smtClean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Step 1: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endParaRPr>
          </a:p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charset="0"/>
                <a:cs typeface="Arial" charset="0"/>
              </a:rPr>
              <a:t>Governance</a:t>
            </a:r>
          </a:p>
        </p:txBody>
      </p:sp>
      <p:sp>
        <p:nvSpPr>
          <p:cNvPr id="16" name="Down Arrow Callout 15"/>
          <p:cNvSpPr/>
          <p:nvPr/>
        </p:nvSpPr>
        <p:spPr bwMode="auto">
          <a:xfrm>
            <a:off x="7236296" y="1567690"/>
            <a:ext cx="1800200" cy="1728192"/>
          </a:xfrm>
          <a:prstGeom prst="downArrowCallout">
            <a:avLst/>
          </a:prstGeom>
          <a:solidFill>
            <a:srgbClr val="0070C0">
              <a:alpha val="4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endParaRPr lang="en-GB" sz="1400" b="1" dirty="0" smtClean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Step 5:</a:t>
            </a:r>
            <a:endParaRPr lang="en-GB" sz="1400" b="1" dirty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Compile and Analyse the Data</a:t>
            </a:r>
            <a:endParaRPr kumimoji="0" lang="en-GB" sz="39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827584" y="3287892"/>
            <a:ext cx="7056275" cy="1836204"/>
          </a:xfrm>
          <a:prstGeom prst="rect">
            <a:avLst/>
          </a:prstGeom>
          <a:gradFill>
            <a:gsLst>
              <a:gs pos="0">
                <a:srgbClr val="92D050"/>
              </a:gs>
              <a:gs pos="86000">
                <a:srgbClr val="92D050"/>
              </a:gs>
              <a:gs pos="100000">
                <a:srgbClr val="92D050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endParaRPr>
          </a:p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charset="0"/>
                <a:cs typeface="Arial" charset="0"/>
              </a:rPr>
              <a:t>Health Facility </a:t>
            </a:r>
          </a:p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charset="0"/>
                <a:cs typeface="Arial" charset="0"/>
              </a:rPr>
              <a:t>Mortality Statistics</a:t>
            </a:r>
            <a:r>
              <a:rPr kumimoji="0" lang="en-GB" sz="3200" b="1" i="0" u="none" strike="noStrike" cap="none" normalizeH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charset="0"/>
                <a:cs typeface="Arial" charset="0"/>
              </a:rPr>
              <a:t>System </a:t>
            </a:r>
          </a:p>
        </p:txBody>
      </p:sp>
      <p:sp>
        <p:nvSpPr>
          <p:cNvPr id="18" name="Right Arrow Callout 17"/>
          <p:cNvSpPr/>
          <p:nvPr/>
        </p:nvSpPr>
        <p:spPr bwMode="auto">
          <a:xfrm>
            <a:off x="7452320" y="3295882"/>
            <a:ext cx="1764196" cy="1828214"/>
          </a:xfrm>
          <a:prstGeom prst="rightArrowCallou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endParaRPr lang="en-GB" sz="1400" b="1" dirty="0" smtClean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endParaRPr lang="en-GB" sz="1400" b="1" dirty="0" smtClean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Step 6:</a:t>
            </a:r>
            <a:endParaRPr lang="en-GB" sz="1400" b="1" dirty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lvl="0" algn="ctr" defTabSz="1042988" rtl="1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Use the Data…. </a:t>
            </a:r>
            <a:endParaRPr kumimoji="0" lang="en-GB" sz="39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660" y="-163919"/>
            <a:ext cx="1842283" cy="168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3785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 dirty="0" smtClean="0"/>
              <a:t>Community Deaths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AU" dirty="0" smtClean="0"/>
              <a:t>Develop a baseline report from all available information about community deaths – available data from surveillance, sample surveys, administrative data sources such as community health, mortuaries, police records.  NOT REPRESENTATIVE – but it tells you what is there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 smtClean="0"/>
              <a:t> Work to integrate these sources into a mortality system. </a:t>
            </a:r>
          </a:p>
          <a:p>
            <a:pPr marL="0" indent="0" algn="ctr">
              <a:buNone/>
            </a:pPr>
            <a:r>
              <a:rPr lang="en-AU" b="1" dirty="0" smtClean="0"/>
              <a:t>INTEGRATION OF SOURCES IS THE KEY</a:t>
            </a:r>
            <a:endParaRPr lang="en-AU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717" y="-171400"/>
            <a:ext cx="1842283" cy="168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151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7" y="28297"/>
            <a:ext cx="8843347" cy="1238250"/>
          </a:xfrm>
        </p:spPr>
        <p:txBody>
          <a:bodyPr/>
          <a:lstStyle/>
          <a:p>
            <a:pPr algn="l"/>
            <a:r>
              <a:rPr lang="en-US" sz="2400" dirty="0"/>
              <a:t>Example: Main hospital mortality collection in Laos 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876845" y="2812612"/>
            <a:ext cx="2988332" cy="832412"/>
          </a:xfrm>
          <a:prstGeom prst="round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charset="0"/>
                <a:cs typeface="Arial" charset="0"/>
              </a:rPr>
              <a:t>Coded and counted into Main</a:t>
            </a:r>
            <a:r>
              <a:rPr kumimoji="0" lang="en-GB" sz="1400" b="1" i="0" u="none" strike="noStrike" cap="none" normalizeH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charset="0"/>
                <a:cs typeface="Arial" charset="0"/>
              </a:rPr>
              <a:t> Hospital Statistics – reported monthly  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43607" y="1288408"/>
            <a:ext cx="2664297" cy="1514631"/>
            <a:chOff x="1245688" y="1732559"/>
            <a:chExt cx="2173397" cy="1050832"/>
          </a:xfrm>
        </p:grpSpPr>
        <p:grpSp>
          <p:nvGrpSpPr>
            <p:cNvPr id="31" name="Group 30"/>
            <p:cNvGrpSpPr/>
            <p:nvPr/>
          </p:nvGrpSpPr>
          <p:grpSpPr>
            <a:xfrm>
              <a:off x="1245688" y="1732559"/>
              <a:ext cx="1773395" cy="1050832"/>
              <a:chOff x="390529" y="1290320"/>
              <a:chExt cx="1773395" cy="1050832"/>
            </a:xfrm>
          </p:grpSpPr>
          <p:sp>
            <p:nvSpPr>
              <p:cNvPr id="6" name="Down Arrow Callout 5"/>
              <p:cNvSpPr/>
              <p:nvPr/>
            </p:nvSpPr>
            <p:spPr bwMode="auto">
              <a:xfrm>
                <a:off x="390529" y="1290320"/>
                <a:ext cx="1049122" cy="547044"/>
              </a:xfrm>
              <a:prstGeom prst="downArrowCallout">
                <a:avLst/>
              </a:prstGeom>
              <a:solidFill>
                <a:srgbClr val="00B0F0"/>
              </a:solidFill>
              <a:ln>
                <a:noFill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1042988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400" b="1" i="0" u="none" strike="noStrike" cap="none" normalizeH="0" baseline="0" dirty="0" smtClean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Arial" charset="0"/>
                    <a:cs typeface="Arial" charset="0"/>
                  </a:rPr>
                  <a:t>Death Notification</a:t>
                </a:r>
              </a:p>
            </p:txBody>
          </p:sp>
          <p:sp>
            <p:nvSpPr>
              <p:cNvPr id="8" name="Down Arrow Callout 7"/>
              <p:cNvSpPr/>
              <p:nvPr/>
            </p:nvSpPr>
            <p:spPr bwMode="auto">
              <a:xfrm>
                <a:off x="867780" y="1829368"/>
                <a:ext cx="1296144" cy="511784"/>
              </a:xfrm>
              <a:prstGeom prst="downArrowCallout">
                <a:avLst>
                  <a:gd name="adj1" fmla="val 27953"/>
                  <a:gd name="adj2" fmla="val 23523"/>
                  <a:gd name="adj3" fmla="val 25000"/>
                  <a:gd name="adj4" fmla="val 64977"/>
                </a:avLst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1042988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400" b="1" i="0" u="none" strike="noStrike" cap="none" normalizeH="0" baseline="0" dirty="0" smtClean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Arial" charset="0"/>
                    <a:cs typeface="Arial" charset="0"/>
                  </a:rPr>
                  <a:t>Medical records system</a:t>
                </a:r>
              </a:p>
            </p:txBody>
          </p:sp>
        </p:grpSp>
        <p:sp>
          <p:nvSpPr>
            <p:cNvPr id="18" name="Down Arrow Callout 17"/>
            <p:cNvSpPr/>
            <p:nvPr/>
          </p:nvSpPr>
          <p:spPr bwMode="auto">
            <a:xfrm>
              <a:off x="2353836" y="1732559"/>
              <a:ext cx="1065249" cy="539048"/>
            </a:xfrm>
            <a:prstGeom prst="downArrowCallout">
              <a:avLst/>
            </a:prstGeom>
            <a:solidFill>
              <a:srgbClr val="00B0F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42988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" charset="0"/>
                  <a:cs typeface="Arial" charset="0"/>
                </a:rPr>
                <a:t>Medical Certification </a:t>
              </a:r>
            </a:p>
          </p:txBody>
        </p:sp>
      </p:grpSp>
      <p:grpSp>
        <p:nvGrpSpPr>
          <p:cNvPr id="3076" name="Group 3075"/>
          <p:cNvGrpSpPr/>
          <p:nvPr/>
        </p:nvGrpSpPr>
        <p:grpSpPr>
          <a:xfrm>
            <a:off x="920610" y="3645024"/>
            <a:ext cx="2952328" cy="1968708"/>
            <a:chOff x="580180" y="3369340"/>
            <a:chExt cx="2952328" cy="2244392"/>
          </a:xfrm>
        </p:grpSpPr>
        <p:cxnSp>
          <p:nvCxnSpPr>
            <p:cNvPr id="28" name="Straight Arrow Connector 27"/>
            <p:cNvCxnSpPr>
              <a:endCxn id="30" idx="0"/>
            </p:cNvCxnSpPr>
            <p:nvPr/>
          </p:nvCxnSpPr>
          <p:spPr bwMode="auto">
            <a:xfrm flipH="1">
              <a:off x="2056344" y="3369340"/>
              <a:ext cx="3760" cy="41045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0" name="Rounded Rectangle 29"/>
            <p:cNvSpPr/>
            <p:nvPr/>
          </p:nvSpPr>
          <p:spPr bwMode="auto">
            <a:xfrm>
              <a:off x="580180" y="3779797"/>
              <a:ext cx="2952328" cy="1833935"/>
            </a:xfrm>
            <a:prstGeom prst="round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42988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  <a:cs typeface="Arial" charset="0"/>
                </a:rPr>
                <a:t>Hospital statistics and reporting </a:t>
              </a:r>
            </a:p>
            <a:p>
              <a:pPr marL="0" marR="0" indent="0" algn="ctr" defTabSz="1042988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1400" b="1" dirty="0" smtClean="0">
                  <a:latin typeface="Arial" charset="0"/>
                  <a:cs typeface="Arial" charset="0"/>
                </a:rPr>
                <a:t>Health priorities. </a:t>
              </a:r>
            </a:p>
            <a:p>
              <a:pPr marL="0" marR="0" indent="0" algn="ctr" defTabSz="1042988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dirty="0" smtClean="0">
                  <a:ln>
                    <a:noFill/>
                  </a:ln>
                  <a:effectLst/>
                  <a:latin typeface="Arial" charset="0"/>
                  <a:cs typeface="Arial" charset="0"/>
                </a:rPr>
                <a:t>Planning and service delivery. Financing including required hospital resources. Monitoring.  </a:t>
              </a:r>
              <a:endParaRPr kumimoji="0" lang="en-GB" sz="140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39" name="Rounded Rectangle 38"/>
          <p:cNvSpPr/>
          <p:nvPr/>
        </p:nvSpPr>
        <p:spPr bwMode="auto">
          <a:xfrm>
            <a:off x="4644008" y="1052736"/>
            <a:ext cx="4320480" cy="4924105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CRVS system is being established. Only main hospital codes causes of death to an ICD shortlist. </a:t>
            </a:r>
          </a:p>
          <a:p>
            <a:endParaRPr lang="en-GB" b="1" dirty="0" smtClean="0">
              <a:solidFill>
                <a:srgbClr val="002060"/>
              </a:solidFill>
            </a:endParaRPr>
          </a:p>
          <a:p>
            <a:r>
              <a:rPr lang="en-GB" b="1" dirty="0" smtClean="0">
                <a:solidFill>
                  <a:srgbClr val="002060"/>
                </a:solidFill>
              </a:rPr>
              <a:t>We learned: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002060"/>
                </a:solidFill>
              </a:rPr>
              <a:t>Mortality is </a:t>
            </a:r>
            <a:r>
              <a:rPr lang="en-GB" b="1" dirty="0">
                <a:solidFill>
                  <a:srgbClr val="002060"/>
                </a:solidFill>
              </a:rPr>
              <a:t>a critical source of </a:t>
            </a:r>
            <a:r>
              <a:rPr lang="en-GB" b="1" dirty="0" smtClean="0">
                <a:solidFill>
                  <a:srgbClr val="002060"/>
                </a:solidFill>
              </a:rPr>
              <a:t>monthly data</a:t>
            </a:r>
            <a:r>
              <a:rPr lang="en-GB" dirty="0" smtClean="0">
                <a:solidFill>
                  <a:srgbClr val="002060"/>
                </a:solidFill>
              </a:rPr>
              <a:t> for this health facility, in managing its core business.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002060"/>
                </a:solidFill>
              </a:rPr>
              <a:t>There is clearly value in these data </a:t>
            </a:r>
            <a:r>
              <a:rPr lang="en-GB" dirty="0">
                <a:solidFill>
                  <a:srgbClr val="002060"/>
                </a:solidFill>
              </a:rPr>
              <a:t>for policy and planning </a:t>
            </a:r>
            <a:r>
              <a:rPr lang="en-GB" dirty="0" smtClean="0">
                <a:solidFill>
                  <a:srgbClr val="002060"/>
                </a:solidFill>
              </a:rPr>
              <a:t>within the hospital, and that is why it continues to be collected.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</a:rPr>
              <a:t>IT DOES NOT YET LINK TO THE CRVS SYSTEM – BUT IT CAN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dirty="0">
              <a:solidFill>
                <a:srgbClr val="002060"/>
              </a:solidFill>
            </a:endParaRPr>
          </a:p>
          <a:p>
            <a:pPr marL="0" marR="0" indent="0" algn="l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41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510"/>
            <a:ext cx="9144000" cy="1238250"/>
          </a:xfrm>
        </p:spPr>
        <p:txBody>
          <a:bodyPr/>
          <a:lstStyle/>
          <a:p>
            <a:pPr algn="l"/>
            <a:r>
              <a:rPr lang="en-US" dirty="0" smtClean="0"/>
              <a:t>   </a:t>
            </a:r>
            <a:r>
              <a:rPr lang="en-US" sz="2400" dirty="0"/>
              <a:t>Example: Australian Mortality Collection 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195736" y="1276756"/>
            <a:ext cx="2197789" cy="1064396"/>
            <a:chOff x="2195736" y="1276756"/>
            <a:chExt cx="2197789" cy="1064396"/>
          </a:xfrm>
        </p:grpSpPr>
        <p:sp>
          <p:nvSpPr>
            <p:cNvPr id="11" name="Down Arrow Callout 10"/>
            <p:cNvSpPr/>
            <p:nvPr/>
          </p:nvSpPr>
          <p:spPr bwMode="auto">
            <a:xfrm>
              <a:off x="2195736" y="1829368"/>
              <a:ext cx="864096" cy="511784"/>
            </a:xfrm>
            <a:prstGeom prst="downArrowCallou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88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b="1" dirty="0" smtClean="0">
                  <a:solidFill>
                    <a:srgbClr val="000066"/>
                  </a:solidFill>
                </a:rPr>
                <a:t>NCIS</a:t>
              </a:r>
            </a:p>
          </p:txBody>
        </p:sp>
        <p:grpSp>
          <p:nvGrpSpPr>
            <p:cNvPr id="3072" name="Group 3071"/>
            <p:cNvGrpSpPr/>
            <p:nvPr/>
          </p:nvGrpSpPr>
          <p:grpSpPr>
            <a:xfrm>
              <a:off x="2233285" y="1276756"/>
              <a:ext cx="2160240" cy="1000343"/>
              <a:chOff x="2195736" y="1276756"/>
              <a:chExt cx="2160240" cy="1000343"/>
            </a:xfrm>
          </p:grpSpPr>
          <p:sp>
            <p:nvSpPr>
              <p:cNvPr id="12" name="Down Arrow Callout 11"/>
              <p:cNvSpPr/>
              <p:nvPr/>
            </p:nvSpPr>
            <p:spPr bwMode="auto">
              <a:xfrm>
                <a:off x="2195736" y="1276757"/>
                <a:ext cx="864096" cy="539048"/>
              </a:xfrm>
              <a:prstGeom prst="downArrowCallou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000" b="1" dirty="0" smtClean="0">
                    <a:solidFill>
                      <a:srgbClr val="000066"/>
                    </a:solidFill>
                  </a:rPr>
                  <a:t>Coroner</a:t>
                </a:r>
              </a:p>
            </p:txBody>
          </p:sp>
          <p:sp>
            <p:nvSpPr>
              <p:cNvPr id="7" name="Left Arrow Callout 6"/>
              <p:cNvSpPr/>
              <p:nvPr/>
            </p:nvSpPr>
            <p:spPr bwMode="auto">
              <a:xfrm>
                <a:off x="3131840" y="1276756"/>
                <a:ext cx="1080120" cy="360040"/>
              </a:xfrm>
              <a:prstGeom prst="leftArrowCallou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900" b="1" dirty="0" smtClean="0">
                    <a:solidFill>
                      <a:srgbClr val="000066"/>
                    </a:solidFill>
                  </a:rPr>
                  <a:t>Police</a:t>
                </a:r>
              </a:p>
            </p:txBody>
          </p:sp>
          <p:sp>
            <p:nvSpPr>
              <p:cNvPr id="15" name="Left Arrow Callout 14"/>
              <p:cNvSpPr/>
              <p:nvPr/>
            </p:nvSpPr>
            <p:spPr bwMode="auto">
              <a:xfrm>
                <a:off x="3059832" y="1774869"/>
                <a:ext cx="1296144" cy="502230"/>
              </a:xfrm>
              <a:prstGeom prst="leftArrowCallou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800" b="1" dirty="0" smtClean="0">
                    <a:solidFill>
                      <a:srgbClr val="000066"/>
                    </a:solidFill>
                  </a:rPr>
                  <a:t>Autopsy and other data  </a:t>
                </a:r>
                <a:r>
                  <a:rPr lang="en-GB" sz="600" b="1" dirty="0" smtClean="0">
                    <a:solidFill>
                      <a:srgbClr val="000066"/>
                    </a:solidFill>
                  </a:rPr>
                  <a:t>eg</a:t>
                </a:r>
                <a:r>
                  <a:rPr lang="en-GB" sz="800" b="1" dirty="0" smtClean="0">
                    <a:solidFill>
                      <a:srgbClr val="000066"/>
                    </a:solidFill>
                  </a:rPr>
                  <a:t> Toxicology</a:t>
                </a:r>
              </a:p>
            </p:txBody>
          </p:sp>
        </p:grpSp>
      </p:grpSp>
      <p:sp>
        <p:nvSpPr>
          <p:cNvPr id="13" name="Rounded Rectangle 12"/>
          <p:cNvSpPr/>
          <p:nvPr/>
        </p:nvSpPr>
        <p:spPr bwMode="auto">
          <a:xfrm>
            <a:off x="1009149" y="2384476"/>
            <a:ext cx="1944216" cy="5404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1042988" rtl="1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 smtClean="0">
                <a:solidFill>
                  <a:srgbClr val="000066"/>
                </a:solidFill>
              </a:rPr>
              <a:t>Coded and counted into National Statistics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3045" y="1268760"/>
            <a:ext cx="1941126" cy="1072392"/>
            <a:chOff x="73045" y="1268760"/>
            <a:chExt cx="1941126" cy="1072392"/>
          </a:xfrm>
        </p:grpSpPr>
        <p:grpSp>
          <p:nvGrpSpPr>
            <p:cNvPr id="31" name="Group 30"/>
            <p:cNvGrpSpPr/>
            <p:nvPr/>
          </p:nvGrpSpPr>
          <p:grpSpPr>
            <a:xfrm>
              <a:off x="73045" y="1268760"/>
              <a:ext cx="1941126" cy="1072392"/>
              <a:chOff x="35496" y="1268760"/>
              <a:chExt cx="1941126" cy="1072392"/>
            </a:xfrm>
          </p:grpSpPr>
          <p:sp>
            <p:nvSpPr>
              <p:cNvPr id="6" name="Down Arrow Callout 5"/>
              <p:cNvSpPr/>
              <p:nvPr/>
            </p:nvSpPr>
            <p:spPr bwMode="auto">
              <a:xfrm>
                <a:off x="35496" y="1268760"/>
                <a:ext cx="936104" cy="547044"/>
              </a:xfrm>
              <a:prstGeom prst="downArrowCallout">
                <a:avLst/>
              </a:prstGeom>
              <a:solidFill>
                <a:srgbClr val="00B0F0"/>
              </a:solidFill>
              <a:ln>
                <a:noFill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900" b="1" dirty="0" smtClean="0">
                    <a:solidFill>
                      <a:srgbClr val="000066"/>
                    </a:solidFill>
                  </a:rPr>
                  <a:t>Death Notification</a:t>
                </a:r>
              </a:p>
            </p:txBody>
          </p:sp>
          <p:sp>
            <p:nvSpPr>
              <p:cNvPr id="8" name="Down Arrow Callout 7"/>
              <p:cNvSpPr/>
              <p:nvPr/>
            </p:nvSpPr>
            <p:spPr bwMode="auto">
              <a:xfrm>
                <a:off x="1112526" y="1829368"/>
                <a:ext cx="864096" cy="511784"/>
              </a:xfrm>
              <a:prstGeom prst="downArrowCallout">
                <a:avLst>
                  <a:gd name="adj1" fmla="val 27953"/>
                  <a:gd name="adj2" fmla="val 23523"/>
                  <a:gd name="adj3" fmla="val 25000"/>
                  <a:gd name="adj4" fmla="val 64977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900" b="1" dirty="0" smtClean="0">
                    <a:solidFill>
                      <a:srgbClr val="000066"/>
                    </a:solidFill>
                  </a:rPr>
                  <a:t>Registrar</a:t>
                </a:r>
              </a:p>
            </p:txBody>
          </p:sp>
          <p:sp>
            <p:nvSpPr>
              <p:cNvPr id="9" name="Right Arrow Callout 8"/>
              <p:cNvSpPr/>
              <p:nvPr/>
            </p:nvSpPr>
            <p:spPr bwMode="auto">
              <a:xfrm>
                <a:off x="104414" y="1845964"/>
                <a:ext cx="1008112" cy="360041"/>
              </a:xfrm>
              <a:prstGeom prst="rightArrowCallou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900" b="1" dirty="0" smtClean="0">
                    <a:solidFill>
                      <a:srgbClr val="000066"/>
                    </a:solidFill>
                  </a:rPr>
                  <a:t>Funeral Director</a:t>
                </a:r>
              </a:p>
            </p:txBody>
          </p:sp>
        </p:grpSp>
        <p:sp>
          <p:nvSpPr>
            <p:cNvPr id="18" name="Down Arrow Callout 17"/>
            <p:cNvSpPr/>
            <p:nvPr/>
          </p:nvSpPr>
          <p:spPr bwMode="auto">
            <a:xfrm>
              <a:off x="1043608" y="1276756"/>
              <a:ext cx="944488" cy="539048"/>
            </a:xfrm>
            <a:prstGeom prst="downArrowCallout">
              <a:avLst/>
            </a:prstGeom>
            <a:solidFill>
              <a:srgbClr val="00B0F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88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900" b="1" dirty="0" smtClean="0">
                  <a:solidFill>
                    <a:srgbClr val="000066"/>
                  </a:solidFill>
                </a:rPr>
                <a:t>Medical Certification </a:t>
              </a:r>
            </a:p>
          </p:txBody>
        </p:sp>
      </p:grpSp>
      <p:grpSp>
        <p:nvGrpSpPr>
          <p:cNvPr id="3077" name="Group 3076"/>
          <p:cNvGrpSpPr/>
          <p:nvPr/>
        </p:nvGrpSpPr>
        <p:grpSpPr>
          <a:xfrm>
            <a:off x="2972607" y="2654710"/>
            <a:ext cx="1685402" cy="414250"/>
            <a:chOff x="2935058" y="2654710"/>
            <a:chExt cx="1685402" cy="414250"/>
          </a:xfrm>
        </p:grpSpPr>
        <p:sp>
          <p:nvSpPr>
            <p:cNvPr id="25" name="Rounded Rectangle 24"/>
            <p:cNvSpPr/>
            <p:nvPr/>
          </p:nvSpPr>
          <p:spPr bwMode="auto">
            <a:xfrm>
              <a:off x="3563887" y="2654710"/>
              <a:ext cx="1056573" cy="41425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88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100" b="1" dirty="0" smtClean="0">
                  <a:solidFill>
                    <a:srgbClr val="000000"/>
                  </a:solidFill>
                </a:rPr>
                <a:t>Global Data 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 bwMode="auto">
            <a:xfrm>
              <a:off x="2935058" y="2668800"/>
              <a:ext cx="628829" cy="19303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" name="Group 3"/>
          <p:cNvGrpSpPr/>
          <p:nvPr/>
        </p:nvGrpSpPr>
        <p:grpSpPr>
          <a:xfrm>
            <a:off x="73045" y="2912801"/>
            <a:ext cx="4693654" cy="3108487"/>
            <a:chOff x="73045" y="2912801"/>
            <a:chExt cx="4693654" cy="3108487"/>
          </a:xfrm>
        </p:grpSpPr>
        <p:grpSp>
          <p:nvGrpSpPr>
            <p:cNvPr id="3073" name="Group 3072"/>
            <p:cNvGrpSpPr/>
            <p:nvPr/>
          </p:nvGrpSpPr>
          <p:grpSpPr>
            <a:xfrm>
              <a:off x="73045" y="2924944"/>
              <a:ext cx="2016224" cy="3096344"/>
              <a:chOff x="35496" y="2924944"/>
              <a:chExt cx="2016224" cy="3096344"/>
            </a:xfrm>
          </p:grpSpPr>
          <p:sp>
            <p:nvSpPr>
              <p:cNvPr id="16" name="Rounded Rectangle 15"/>
              <p:cNvSpPr/>
              <p:nvPr/>
            </p:nvSpPr>
            <p:spPr bwMode="auto">
              <a:xfrm>
                <a:off x="35496" y="4044318"/>
                <a:ext cx="1584176" cy="197697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 smtClean="0">
                    <a:solidFill>
                      <a:srgbClr val="000000"/>
                    </a:solidFill>
                  </a:rPr>
                  <a:t>National statistics and  reporting priorities and  progress: </a:t>
                </a:r>
              </a:p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000" dirty="0">
                    <a:solidFill>
                      <a:srgbClr val="000000"/>
                    </a:solidFill>
                  </a:rPr>
                  <a:t>economic planning; government </a:t>
                </a:r>
                <a:r>
                  <a:rPr lang="en-GB" sz="1000" dirty="0" smtClean="0">
                    <a:solidFill>
                      <a:srgbClr val="000000"/>
                    </a:solidFill>
                  </a:rPr>
                  <a:t>financing arrangements; social policy and programs eg indigenous programs </a:t>
                </a:r>
              </a:p>
            </p:txBody>
          </p:sp>
          <p:cxnSp>
            <p:nvCxnSpPr>
              <p:cNvPr id="19" name="Straight Arrow Connector 18"/>
              <p:cNvCxnSpPr/>
              <p:nvPr/>
            </p:nvCxnSpPr>
            <p:spPr bwMode="auto">
              <a:xfrm flipH="1">
                <a:off x="971600" y="2924944"/>
                <a:ext cx="1080120" cy="115212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3075" name="Group 3074"/>
            <p:cNvGrpSpPr/>
            <p:nvPr/>
          </p:nvGrpSpPr>
          <p:grpSpPr>
            <a:xfrm>
              <a:off x="1669529" y="2924944"/>
              <a:ext cx="1475466" cy="3096344"/>
              <a:chOff x="1669529" y="2924944"/>
              <a:chExt cx="1475466" cy="3096344"/>
            </a:xfrm>
          </p:grpSpPr>
          <p:sp>
            <p:nvSpPr>
              <p:cNvPr id="21" name="Rounded Rectangle 20"/>
              <p:cNvSpPr/>
              <p:nvPr/>
            </p:nvSpPr>
            <p:spPr bwMode="auto">
              <a:xfrm>
                <a:off x="1669529" y="4044318"/>
                <a:ext cx="1475466" cy="197697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 smtClean="0">
                    <a:solidFill>
                      <a:srgbClr val="000000"/>
                    </a:solidFill>
                  </a:rPr>
                  <a:t>State / Local statistics. for </a:t>
                </a:r>
                <a:r>
                  <a:rPr lang="en-GB" sz="1100" b="1" dirty="0">
                    <a:solidFill>
                      <a:srgbClr val="000000"/>
                    </a:solidFill>
                  </a:rPr>
                  <a:t>p</a:t>
                </a:r>
                <a:r>
                  <a:rPr lang="en-GB" sz="1100" b="1" dirty="0" smtClean="0">
                    <a:solidFill>
                      <a:srgbClr val="000000"/>
                    </a:solidFill>
                  </a:rPr>
                  <a:t>lanning and delivery: </a:t>
                </a:r>
              </a:p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900" dirty="0" smtClean="0">
                    <a:solidFill>
                      <a:srgbClr val="000000"/>
                    </a:solidFill>
                  </a:rPr>
                  <a:t>Economic </a:t>
                </a:r>
                <a:r>
                  <a:rPr lang="en-GB" sz="900" dirty="0">
                    <a:solidFill>
                      <a:srgbClr val="000000"/>
                    </a:solidFill>
                  </a:rPr>
                  <a:t>planning; government financing.  </a:t>
                </a:r>
                <a:r>
                  <a:rPr lang="en-GB" sz="900" dirty="0" smtClean="0">
                    <a:solidFill>
                      <a:srgbClr val="000000"/>
                    </a:solidFill>
                  </a:rPr>
                  <a:t>Arrangements; social policy and programs eg indigenous programs</a:t>
                </a:r>
              </a:p>
            </p:txBody>
          </p:sp>
          <p:cxnSp>
            <p:nvCxnSpPr>
              <p:cNvPr id="22" name="Straight Arrow Connector 21"/>
              <p:cNvCxnSpPr/>
              <p:nvPr/>
            </p:nvCxnSpPr>
            <p:spPr bwMode="auto">
              <a:xfrm>
                <a:off x="2051720" y="2924944"/>
                <a:ext cx="288032" cy="111937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3076" name="Group 3075"/>
            <p:cNvGrpSpPr/>
            <p:nvPr/>
          </p:nvGrpSpPr>
          <p:grpSpPr>
            <a:xfrm>
              <a:off x="2060104" y="2912801"/>
              <a:ext cx="2706595" cy="3108486"/>
              <a:chOff x="2060104" y="2912801"/>
              <a:chExt cx="2706595" cy="3108486"/>
            </a:xfrm>
          </p:grpSpPr>
          <p:cxnSp>
            <p:nvCxnSpPr>
              <p:cNvPr id="28" name="Straight Arrow Connector 27"/>
              <p:cNvCxnSpPr/>
              <p:nvPr/>
            </p:nvCxnSpPr>
            <p:spPr bwMode="auto">
              <a:xfrm>
                <a:off x="2060104" y="2912801"/>
                <a:ext cx="1863824" cy="1131517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30" name="Rounded Rectangle 29"/>
              <p:cNvSpPr/>
              <p:nvPr/>
            </p:nvSpPr>
            <p:spPr bwMode="auto">
              <a:xfrm>
                <a:off x="3131840" y="4052580"/>
                <a:ext cx="1634859" cy="1968707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100" b="1" dirty="0" smtClean="0">
                    <a:solidFill>
                      <a:srgbClr val="000000"/>
                    </a:solidFill>
                  </a:rPr>
                  <a:t>Health: statistics for planning and delivery</a:t>
                </a:r>
              </a:p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000" dirty="0" smtClean="0">
                    <a:solidFill>
                      <a:srgbClr val="000000"/>
                    </a:solidFill>
                  </a:rPr>
                  <a:t>Health priorities, inequities, regions.  </a:t>
                </a:r>
              </a:p>
              <a:p>
                <a:pPr algn="ctr" defTabSz="1042988" rtl="1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000" dirty="0" smtClean="0">
                    <a:solidFill>
                      <a:srgbClr val="000000"/>
                    </a:solidFill>
                  </a:rPr>
                  <a:t>Health planning and service delivery. Health Financing including insurance. Health monitoring and progress.  </a:t>
                </a:r>
              </a:p>
            </p:txBody>
          </p:sp>
        </p:grpSp>
      </p:grpSp>
      <p:sp>
        <p:nvSpPr>
          <p:cNvPr id="39" name="Rounded Rectangle 38"/>
          <p:cNvSpPr/>
          <p:nvPr/>
        </p:nvSpPr>
        <p:spPr bwMode="auto">
          <a:xfrm>
            <a:off x="4860031" y="1052736"/>
            <a:ext cx="4281472" cy="5068121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1600" b="1" dirty="0" smtClean="0">
                <a:solidFill>
                  <a:srgbClr val="002060"/>
                </a:solidFill>
              </a:rPr>
              <a:t>Major </a:t>
            </a:r>
            <a:r>
              <a:rPr lang="en-GB" sz="1600" b="1" dirty="0">
                <a:solidFill>
                  <a:srgbClr val="002060"/>
                </a:solidFill>
              </a:rPr>
              <a:t>points</a:t>
            </a:r>
            <a:r>
              <a:rPr lang="en-GB" sz="1600" b="1" dirty="0" smtClean="0">
                <a:solidFill>
                  <a:srgbClr val="002060"/>
                </a:solidFill>
              </a:rPr>
              <a:t>:</a:t>
            </a:r>
          </a:p>
          <a:p>
            <a:endParaRPr lang="en-GB" sz="1600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2060"/>
                </a:solidFill>
              </a:rPr>
              <a:t>Health is a critical source of </a:t>
            </a:r>
            <a:r>
              <a:rPr lang="en-GB" sz="1600" b="1" dirty="0" smtClean="0">
                <a:solidFill>
                  <a:srgbClr val="002060"/>
                </a:solidFill>
              </a:rPr>
              <a:t>data to the national system</a:t>
            </a:r>
            <a:r>
              <a:rPr lang="en-GB" sz="1600" dirty="0" smtClean="0">
                <a:solidFill>
                  <a:srgbClr val="002060"/>
                </a:solidFill>
              </a:rPr>
              <a:t>, </a:t>
            </a:r>
            <a:r>
              <a:rPr lang="en-GB" sz="1600" dirty="0">
                <a:solidFill>
                  <a:srgbClr val="002060"/>
                </a:solidFill>
              </a:rPr>
              <a:t>especially </a:t>
            </a:r>
            <a:r>
              <a:rPr lang="en-GB" sz="1600" dirty="0" smtClean="0">
                <a:solidFill>
                  <a:srgbClr val="002060"/>
                </a:solidFill>
              </a:rPr>
              <a:t>data from health facilities.</a:t>
            </a:r>
          </a:p>
          <a:p>
            <a:endParaRPr lang="en-GB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C00000"/>
                </a:solidFill>
              </a:rPr>
              <a:t>More than one </a:t>
            </a:r>
            <a:r>
              <a:rPr lang="en-GB" sz="1600" b="1" dirty="0" smtClean="0">
                <a:solidFill>
                  <a:srgbClr val="C00000"/>
                </a:solidFill>
              </a:rPr>
              <a:t>health data source has to be used</a:t>
            </a:r>
            <a:r>
              <a:rPr lang="en-GB" sz="1600" dirty="0" smtClean="0">
                <a:solidFill>
                  <a:srgbClr val="C00000"/>
                </a:solidFill>
              </a:rPr>
              <a:t> </a:t>
            </a:r>
            <a:r>
              <a:rPr lang="en-GB" sz="1600" b="1" dirty="0">
                <a:solidFill>
                  <a:srgbClr val="C00000"/>
                </a:solidFill>
              </a:rPr>
              <a:t>and collection </a:t>
            </a:r>
            <a:r>
              <a:rPr lang="en-GB" sz="1600" b="1" dirty="0" smtClean="0">
                <a:solidFill>
                  <a:srgbClr val="C00000"/>
                </a:solidFill>
              </a:rPr>
              <a:t>is drawn together to </a:t>
            </a:r>
            <a:r>
              <a:rPr lang="en-GB" sz="1600" b="1" dirty="0">
                <a:solidFill>
                  <a:srgbClr val="C00000"/>
                </a:solidFill>
              </a:rPr>
              <a:t>produce national </a:t>
            </a:r>
            <a:r>
              <a:rPr lang="en-GB" sz="1600" b="1" dirty="0" smtClean="0">
                <a:solidFill>
                  <a:srgbClr val="C00000"/>
                </a:solidFill>
              </a:rPr>
              <a:t>statistics. </a:t>
            </a:r>
          </a:p>
          <a:p>
            <a:endParaRPr lang="en-GB" sz="1600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</a:rPr>
              <a:t>Health sector extensively uses its own data, as well as national data. </a:t>
            </a:r>
            <a:r>
              <a:rPr lang="en-GB" sz="1600" dirty="0" smtClean="0">
                <a:solidFill>
                  <a:srgbClr val="002060"/>
                </a:solidFill>
              </a:rPr>
              <a:t>Health data acts also as a ‘check’ for national data system.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rgbClr val="002060"/>
                </a:solidFill>
              </a:rPr>
              <a:t>There is exponential </a:t>
            </a:r>
            <a:r>
              <a:rPr lang="en-GB" sz="1600" b="1" dirty="0">
                <a:solidFill>
                  <a:srgbClr val="002060"/>
                </a:solidFill>
              </a:rPr>
              <a:t>value of </a:t>
            </a:r>
            <a:r>
              <a:rPr lang="en-GB" sz="1600" b="1" dirty="0" smtClean="0">
                <a:solidFill>
                  <a:srgbClr val="002060"/>
                </a:solidFill>
              </a:rPr>
              <a:t>these data </a:t>
            </a:r>
            <a:r>
              <a:rPr lang="en-GB" sz="1600" b="1" dirty="0">
                <a:solidFill>
                  <a:srgbClr val="002060"/>
                </a:solidFill>
              </a:rPr>
              <a:t>for policy and planning </a:t>
            </a:r>
          </a:p>
          <a:p>
            <a:pPr defTabSz="1042988" rtl="1" fontAlgn="base">
              <a:spcBef>
                <a:spcPct val="0"/>
              </a:spcBef>
              <a:spcAft>
                <a:spcPct val="0"/>
              </a:spcAft>
            </a:pPr>
            <a:endParaRPr lang="en-GB" sz="1200" b="1" dirty="0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10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400" smtClean="0"/>
              <a:t>Example</a:t>
            </a:r>
            <a:r>
              <a:rPr lang="en-GB" sz="2400" dirty="0"/>
              <a:t>: </a:t>
            </a:r>
            <a:r>
              <a:rPr lang="en-GB" sz="2400" dirty="0" smtClean="0"/>
              <a:t>Systemic Thinking </a:t>
            </a:r>
            <a:r>
              <a:rPr lang="en-GB" sz="2400" dirty="0"/>
              <a:t>from </a:t>
            </a:r>
            <a:r>
              <a:rPr lang="en-GB" sz="2400" dirty="0" smtClean="0"/>
              <a:t>Mozambique / Many </a:t>
            </a:r>
            <a:r>
              <a:rPr lang="en-GB" sz="2400" smtClean="0"/>
              <a:t>other countries</a:t>
            </a:r>
            <a:endParaRPr lang="en-GB" sz="2400" dirty="0"/>
          </a:p>
        </p:txBody>
      </p:sp>
      <p:sp>
        <p:nvSpPr>
          <p:cNvPr id="29" name="Rounded Rectangle 28"/>
          <p:cNvSpPr/>
          <p:nvPr/>
        </p:nvSpPr>
        <p:spPr bwMode="auto">
          <a:xfrm>
            <a:off x="586218" y="3359496"/>
            <a:ext cx="2880320" cy="111653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b="1" dirty="0" smtClean="0">
              <a:solidFill>
                <a:srgbClr val="000066"/>
              </a:solidFill>
              <a:latin typeface="Arial" charset="0"/>
              <a:cs typeface="Arial" charset="0"/>
            </a:endParaRPr>
          </a:p>
          <a:p>
            <a:pPr marL="0" marR="0" indent="0" algn="ctr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charset="0"/>
                <a:cs typeface="Arial" charset="0"/>
              </a:rPr>
              <a:t>Centralised National Health Data Base (based </a:t>
            </a:r>
            <a:r>
              <a:rPr lang="en-GB" sz="1200" b="1" dirty="0" smtClean="0">
                <a:solidFill>
                  <a:srgbClr val="000066"/>
                </a:solidFill>
                <a:latin typeface="Arial" charset="0"/>
                <a:cs typeface="Arial" charset="0"/>
              </a:rPr>
              <a:t>on SIS ROH)</a:t>
            </a:r>
            <a:endParaRPr kumimoji="0" lang="en-GB" sz="12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297466" y="4476028"/>
            <a:ext cx="1634859" cy="1517035"/>
            <a:chOff x="3028020" y="2788131"/>
            <a:chExt cx="1634859" cy="3128395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3842803" y="2788131"/>
              <a:ext cx="0" cy="125618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8" name="Rounded Rectangle 37"/>
            <p:cNvSpPr/>
            <p:nvPr/>
          </p:nvSpPr>
          <p:spPr bwMode="auto">
            <a:xfrm>
              <a:off x="3028020" y="4044318"/>
              <a:ext cx="1634859" cy="1872208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42988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GB" sz="1100" b="1" dirty="0" smtClean="0">
                <a:latin typeface="Arial" charset="0"/>
                <a:cs typeface="Arial" charset="0"/>
              </a:endParaRPr>
            </a:p>
            <a:p>
              <a:pPr marL="0" marR="0" indent="0" algn="ctr" defTabSz="1042988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1200" b="1" dirty="0">
                  <a:solidFill>
                    <a:srgbClr val="000066"/>
                  </a:solidFill>
                  <a:latin typeface="Arial" charset="0"/>
                  <a:cs typeface="Arial" charset="0"/>
                </a:rPr>
                <a:t>Annual Reporting 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122912" y="1314115"/>
            <a:ext cx="1915051" cy="2047554"/>
            <a:chOff x="73045" y="1268760"/>
            <a:chExt cx="1915051" cy="1644698"/>
          </a:xfrm>
          <a:solidFill>
            <a:srgbClr val="AB0529"/>
          </a:solidFill>
        </p:grpSpPr>
        <p:grpSp>
          <p:nvGrpSpPr>
            <p:cNvPr id="21" name="Group 20"/>
            <p:cNvGrpSpPr/>
            <p:nvPr/>
          </p:nvGrpSpPr>
          <p:grpSpPr>
            <a:xfrm>
              <a:off x="73045" y="1268760"/>
              <a:ext cx="1915051" cy="1644698"/>
              <a:chOff x="35496" y="1268760"/>
              <a:chExt cx="1915051" cy="1644698"/>
            </a:xfrm>
            <a:grpFill/>
          </p:grpSpPr>
          <p:sp>
            <p:nvSpPr>
              <p:cNvPr id="22" name="Down Arrow Callout 21"/>
              <p:cNvSpPr/>
              <p:nvPr/>
            </p:nvSpPr>
            <p:spPr bwMode="auto">
              <a:xfrm>
                <a:off x="35496" y="1268760"/>
                <a:ext cx="936104" cy="547044"/>
              </a:xfrm>
              <a:prstGeom prst="downArrowCallout">
                <a:avLst/>
              </a:prstGeom>
              <a:solidFill>
                <a:srgbClr val="00B0F0"/>
              </a:solidFill>
              <a:ln>
                <a:noFill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1042988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900" b="1" i="0" u="none" strike="noStrike" cap="none" normalizeH="0" baseline="0" dirty="0" smtClean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Arial" charset="0"/>
                    <a:cs typeface="Arial" charset="0"/>
                  </a:rPr>
                  <a:t>Death Notification</a:t>
                </a:r>
              </a:p>
            </p:txBody>
          </p:sp>
          <p:sp>
            <p:nvSpPr>
              <p:cNvPr id="23" name="Down Arrow Callout 22"/>
              <p:cNvSpPr/>
              <p:nvPr/>
            </p:nvSpPr>
            <p:spPr bwMode="auto">
              <a:xfrm>
                <a:off x="104414" y="1829368"/>
                <a:ext cx="1846133" cy="1084090"/>
              </a:xfrm>
              <a:prstGeom prst="downArrowCallout">
                <a:avLst>
                  <a:gd name="adj1" fmla="val 13395"/>
                  <a:gd name="adj2" fmla="val 15124"/>
                  <a:gd name="adj3" fmla="val 25000"/>
                  <a:gd name="adj4" fmla="val 25782"/>
                </a:avLst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1042988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900" b="1" i="0" u="none" strike="noStrike" cap="none" normalizeH="0" baseline="0" dirty="0" smtClean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Arial" charset="0"/>
                    <a:cs typeface="Arial" charset="0"/>
                  </a:rPr>
                  <a:t>SISROH  </a:t>
                </a:r>
              </a:p>
            </p:txBody>
          </p:sp>
        </p:grpSp>
        <p:sp>
          <p:nvSpPr>
            <p:cNvPr id="39" name="Down Arrow Callout 38"/>
            <p:cNvSpPr/>
            <p:nvPr/>
          </p:nvSpPr>
          <p:spPr bwMode="auto">
            <a:xfrm>
              <a:off x="1043608" y="1276756"/>
              <a:ext cx="944488" cy="539048"/>
            </a:xfrm>
            <a:prstGeom prst="downArrowCallout">
              <a:avLst/>
            </a:prstGeom>
            <a:solidFill>
              <a:srgbClr val="00B0F0"/>
            </a:soli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42988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9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" charset="0"/>
                  <a:cs typeface="Arial" charset="0"/>
                </a:rPr>
                <a:t>Medical Certification 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906677" y="2743499"/>
            <a:ext cx="1876150" cy="2269997"/>
            <a:chOff x="2839866" y="2744796"/>
            <a:chExt cx="1876150" cy="2269997"/>
          </a:xfrm>
          <a:solidFill>
            <a:srgbClr val="00B0F0"/>
          </a:solidFill>
        </p:grpSpPr>
        <p:sp>
          <p:nvSpPr>
            <p:cNvPr id="28" name="Left Arrow Callout 27"/>
            <p:cNvSpPr/>
            <p:nvPr/>
          </p:nvSpPr>
          <p:spPr bwMode="auto">
            <a:xfrm rot="19760137">
              <a:off x="3310912" y="2988922"/>
              <a:ext cx="1018077" cy="251115"/>
            </a:xfrm>
            <a:prstGeom prst="leftArrowCallou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88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" charset="0"/>
                  <a:cs typeface="Arial" charset="0"/>
                </a:rPr>
                <a:t>MNCH</a:t>
              </a:r>
            </a:p>
          </p:txBody>
        </p:sp>
        <p:sp>
          <p:nvSpPr>
            <p:cNvPr id="40" name="Left Arrow Callout 39"/>
            <p:cNvSpPr/>
            <p:nvPr/>
          </p:nvSpPr>
          <p:spPr bwMode="auto">
            <a:xfrm>
              <a:off x="3466536" y="3361669"/>
              <a:ext cx="1249480" cy="251115"/>
            </a:xfrm>
            <a:prstGeom prst="leftArrowCallou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88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" charset="0"/>
                  <a:cs typeface="Arial" charset="0"/>
                </a:rPr>
                <a:t>Fatal injuries</a:t>
              </a:r>
            </a:p>
          </p:txBody>
        </p:sp>
        <p:sp>
          <p:nvSpPr>
            <p:cNvPr id="42" name="Left Arrow Callout 41"/>
            <p:cNvSpPr/>
            <p:nvPr/>
          </p:nvSpPr>
          <p:spPr bwMode="auto">
            <a:xfrm>
              <a:off x="3466537" y="3708435"/>
              <a:ext cx="1249479" cy="251115"/>
            </a:xfrm>
            <a:prstGeom prst="leftArrowCallou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88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" charset="0"/>
                  <a:cs typeface="Arial" charset="0"/>
                </a:rPr>
                <a:t>Surveillance</a:t>
              </a:r>
            </a:p>
          </p:txBody>
        </p:sp>
        <p:sp>
          <p:nvSpPr>
            <p:cNvPr id="43" name="Left Arrow Callout 42"/>
            <p:cNvSpPr/>
            <p:nvPr/>
          </p:nvSpPr>
          <p:spPr bwMode="auto">
            <a:xfrm>
              <a:off x="3466537" y="4005064"/>
              <a:ext cx="1249479" cy="251115"/>
            </a:xfrm>
            <a:prstGeom prst="leftArrowCallou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88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" charset="0"/>
                  <a:cs typeface="Arial" charset="0"/>
                </a:rPr>
                <a:t>HIV / TB</a:t>
              </a:r>
            </a:p>
          </p:txBody>
        </p:sp>
        <p:sp>
          <p:nvSpPr>
            <p:cNvPr id="50" name="Left Arrow Callout 49"/>
            <p:cNvSpPr/>
            <p:nvPr/>
          </p:nvSpPr>
          <p:spPr bwMode="auto">
            <a:xfrm rot="1840689">
              <a:off x="3124142" y="4689433"/>
              <a:ext cx="1296144" cy="325360"/>
            </a:xfrm>
            <a:prstGeom prst="leftArrowCallou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88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" charset="0"/>
                  <a:cs typeface="Arial" charset="0"/>
                </a:rPr>
                <a:t>Other Mortality</a:t>
              </a:r>
            </a:p>
          </p:txBody>
        </p:sp>
        <p:sp>
          <p:nvSpPr>
            <p:cNvPr id="51" name="Left Arrow Callout 50"/>
            <p:cNvSpPr/>
            <p:nvPr/>
          </p:nvSpPr>
          <p:spPr bwMode="auto">
            <a:xfrm rot="18913870">
              <a:off x="2839866" y="2744796"/>
              <a:ext cx="1053868" cy="325360"/>
            </a:xfrm>
            <a:prstGeom prst="leftArrowCallou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88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" charset="0"/>
                  <a:cs typeface="Arial" charset="0"/>
                </a:rPr>
                <a:t>Ward data </a:t>
              </a:r>
            </a:p>
          </p:txBody>
        </p:sp>
      </p:grpSp>
      <p:sp>
        <p:nvSpPr>
          <p:cNvPr id="54" name="Rounded Rectangle 53"/>
          <p:cNvSpPr/>
          <p:nvPr/>
        </p:nvSpPr>
        <p:spPr bwMode="auto">
          <a:xfrm>
            <a:off x="5004048" y="1228588"/>
            <a:ext cx="3960440" cy="5210808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defTabSz="912813" eaLnBrk="0" fontAlgn="base" hangingPunct="0">
              <a:spcAft>
                <a:spcPct val="0"/>
              </a:spcAft>
              <a:buClr>
                <a:srgbClr val="1E7FB8"/>
              </a:buClr>
            </a:pPr>
            <a:r>
              <a:rPr lang="en-GB" b="1" kern="0" dirty="0" smtClean="0">
                <a:solidFill>
                  <a:srgbClr val="000066"/>
                </a:solidFill>
                <a:ea typeface="ＭＳ Ｐゴシック" charset="0"/>
              </a:rPr>
              <a:t>Emerging thinking: </a:t>
            </a:r>
          </a:p>
          <a:p>
            <a:pPr marL="341313" lvl="0" indent="-341313" defTabSz="912813" eaLnBrk="0" fontAlgn="base" hangingPunct="0">
              <a:spcAft>
                <a:spcPct val="0"/>
              </a:spcAft>
              <a:buClr>
                <a:srgbClr val="1E7FB8"/>
              </a:buClr>
              <a:buFont typeface="Wingdings" charset="0"/>
              <a:buChar char="l"/>
            </a:pPr>
            <a:r>
              <a:rPr lang="en-GB" kern="0" dirty="0" smtClean="0">
                <a:solidFill>
                  <a:srgbClr val="000066"/>
                </a:solidFill>
                <a:ea typeface="ＭＳ Ｐゴシック" charset="0"/>
              </a:rPr>
              <a:t>Focus </a:t>
            </a:r>
            <a:r>
              <a:rPr lang="en-GB" kern="0" dirty="0">
                <a:solidFill>
                  <a:srgbClr val="000066"/>
                </a:solidFill>
                <a:ea typeface="ＭＳ Ｐゴシック" charset="0"/>
              </a:rPr>
              <a:t>on strengthening hospital data as a core of hospital information and </a:t>
            </a:r>
            <a:r>
              <a:rPr lang="en-GB" kern="0" dirty="0" smtClean="0">
                <a:solidFill>
                  <a:srgbClr val="000066"/>
                </a:solidFill>
                <a:ea typeface="ＭＳ Ｐゴシック" charset="0"/>
              </a:rPr>
              <a:t>the strengthening of the CRVS </a:t>
            </a:r>
            <a:r>
              <a:rPr lang="en-GB" kern="0" dirty="0">
                <a:solidFill>
                  <a:srgbClr val="000066"/>
                </a:solidFill>
                <a:ea typeface="ＭＳ Ｐゴシック" charset="0"/>
              </a:rPr>
              <a:t>system. </a:t>
            </a:r>
          </a:p>
          <a:p>
            <a:pPr marL="341313" lvl="0" indent="-341313" defTabSz="912813" eaLnBrk="0" fontAlgn="base" hangingPunct="0">
              <a:spcAft>
                <a:spcPct val="0"/>
              </a:spcAft>
              <a:buClr>
                <a:srgbClr val="1E7FB8"/>
              </a:buClr>
              <a:buFont typeface="Wingdings" charset="0"/>
              <a:buChar char="l"/>
            </a:pPr>
            <a:r>
              <a:rPr lang="en-GB" kern="0" dirty="0" smtClean="0">
                <a:solidFill>
                  <a:srgbClr val="000066"/>
                </a:solidFill>
                <a:ea typeface="ＭＳ Ｐゴシック" charset="0"/>
              </a:rPr>
              <a:t>Accommodate Multiple </a:t>
            </a:r>
            <a:r>
              <a:rPr lang="en-GB" kern="0" dirty="0">
                <a:solidFill>
                  <a:srgbClr val="000066"/>
                </a:solidFill>
                <a:ea typeface="ＭＳ Ｐゴシック" charset="0"/>
              </a:rPr>
              <a:t>Mortality Collections </a:t>
            </a:r>
            <a:endParaRPr lang="en-GB" kern="0" dirty="0" smtClean="0">
              <a:solidFill>
                <a:srgbClr val="000066"/>
              </a:solidFill>
              <a:ea typeface="ＭＳ Ｐゴシック" charset="0"/>
            </a:endParaRPr>
          </a:p>
          <a:p>
            <a:pPr lvl="0" defTabSz="912813" eaLnBrk="0" fontAlgn="base" hangingPunct="0">
              <a:spcAft>
                <a:spcPct val="0"/>
              </a:spcAft>
              <a:buClr>
                <a:srgbClr val="1E7FB8"/>
              </a:buClr>
            </a:pPr>
            <a:endParaRPr lang="en-GB" kern="0" dirty="0">
              <a:solidFill>
                <a:srgbClr val="000066"/>
              </a:solidFill>
              <a:ea typeface="ＭＳ Ｐゴシック" charset="0"/>
            </a:endParaRPr>
          </a:p>
          <a:p>
            <a:pPr lvl="0" defTabSz="912813" eaLnBrk="0" fontAlgn="base" hangingPunct="0">
              <a:spcAft>
                <a:spcPct val="0"/>
              </a:spcAft>
              <a:buClr>
                <a:srgbClr val="1E7FB8"/>
              </a:buClr>
            </a:pPr>
            <a:r>
              <a:rPr lang="en-GB" b="1" kern="0" dirty="0" smtClean="0">
                <a:solidFill>
                  <a:srgbClr val="000066"/>
                </a:solidFill>
                <a:ea typeface="ＭＳ Ｐゴシック" charset="0"/>
              </a:rPr>
              <a:t>Actions:</a:t>
            </a:r>
          </a:p>
          <a:p>
            <a:pPr marL="285750" lvl="0" indent="-285750" defTabSz="912813" eaLnBrk="0" fontAlgn="base" hangingPunct="0">
              <a:spcAft>
                <a:spcPct val="0"/>
              </a:spcAft>
              <a:buClr>
                <a:srgbClr val="1E7FB8"/>
              </a:buClr>
              <a:buFont typeface="Arial" panose="020B0604020202020204" pitchFamily="34" charset="0"/>
              <a:buChar char="•"/>
            </a:pPr>
            <a:r>
              <a:rPr lang="en-US" kern="0" dirty="0" smtClean="0">
                <a:solidFill>
                  <a:srgbClr val="000066"/>
                </a:solidFill>
                <a:ea typeface="ＭＳ Ｐゴシック" charset="0"/>
              </a:rPr>
              <a:t>Assess </a:t>
            </a:r>
            <a:r>
              <a:rPr lang="en-US" kern="0" dirty="0">
                <a:solidFill>
                  <a:srgbClr val="000066"/>
                </a:solidFill>
                <a:ea typeface="ＭＳ Ｐゴシック" charset="0"/>
              </a:rPr>
              <a:t>the quality of mortality data from different sources </a:t>
            </a:r>
            <a:endParaRPr lang="en-US" kern="0" dirty="0" smtClean="0">
              <a:solidFill>
                <a:srgbClr val="000066"/>
              </a:solidFill>
              <a:ea typeface="ＭＳ Ｐゴシック" charset="0"/>
            </a:endParaRPr>
          </a:p>
          <a:p>
            <a:pPr marL="285750" lvl="0" indent="-285750" defTabSz="912813" eaLnBrk="0" fontAlgn="base" hangingPunct="0">
              <a:spcAft>
                <a:spcPct val="0"/>
              </a:spcAft>
              <a:buClr>
                <a:srgbClr val="1E7FB8"/>
              </a:buClr>
              <a:buFont typeface="Arial" panose="020B0604020202020204" pitchFamily="34" charset="0"/>
              <a:buChar char="•"/>
            </a:pPr>
            <a:r>
              <a:rPr lang="en-US" kern="0" dirty="0" smtClean="0">
                <a:solidFill>
                  <a:srgbClr val="000066"/>
                </a:solidFill>
                <a:ea typeface="ＭＳ Ｐゴシック" charset="0"/>
              </a:rPr>
              <a:t>Create </a:t>
            </a:r>
            <a:r>
              <a:rPr lang="en-US" kern="0" dirty="0">
                <a:solidFill>
                  <a:srgbClr val="000066"/>
                </a:solidFill>
                <a:ea typeface="ＭＳ Ｐゴシック" charset="0"/>
              </a:rPr>
              <a:t>a centralized database. (Built upon the SIS-ROH database) </a:t>
            </a:r>
            <a:endParaRPr lang="en-US" kern="0" dirty="0" smtClean="0">
              <a:solidFill>
                <a:srgbClr val="000066"/>
              </a:solidFill>
              <a:ea typeface="ＭＳ Ｐゴシック" charset="0"/>
            </a:endParaRPr>
          </a:p>
          <a:p>
            <a:pPr marL="285750" lvl="0" indent="-285750" defTabSz="912813" eaLnBrk="0" fontAlgn="base" hangingPunct="0">
              <a:spcAft>
                <a:spcPct val="0"/>
              </a:spcAft>
              <a:buClr>
                <a:srgbClr val="1E7FB8"/>
              </a:buClr>
              <a:buFont typeface="Arial" panose="020B0604020202020204" pitchFamily="34" charset="0"/>
              <a:buChar char="•"/>
            </a:pPr>
            <a:r>
              <a:rPr lang="en-US" kern="0" dirty="0" smtClean="0">
                <a:solidFill>
                  <a:srgbClr val="000066"/>
                </a:solidFill>
                <a:ea typeface="ＭＳ Ｐゴシック" charset="0"/>
              </a:rPr>
              <a:t>Generate </a:t>
            </a:r>
            <a:r>
              <a:rPr lang="en-US" kern="0" dirty="0">
                <a:solidFill>
                  <a:srgbClr val="000066"/>
                </a:solidFill>
                <a:ea typeface="ＭＳ Ｐゴシック" charset="0"/>
              </a:rPr>
              <a:t>annual reports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2916337" y="5586659"/>
            <a:ext cx="1419420" cy="414250"/>
            <a:chOff x="3201040" y="2654710"/>
            <a:chExt cx="1419420" cy="414250"/>
          </a:xfrm>
          <a:solidFill>
            <a:schemeClr val="bg1">
              <a:lumMod val="65000"/>
            </a:schemeClr>
          </a:solidFill>
        </p:grpSpPr>
        <p:sp>
          <p:nvSpPr>
            <p:cNvPr id="56" name="Rounded Rectangle 55"/>
            <p:cNvSpPr/>
            <p:nvPr/>
          </p:nvSpPr>
          <p:spPr bwMode="auto">
            <a:xfrm>
              <a:off x="3563887" y="2654710"/>
              <a:ext cx="1056573" cy="41425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42988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100" b="1" dirty="0" smtClean="0">
                  <a:solidFill>
                    <a:schemeClr val="tx1"/>
                  </a:solidFill>
                </a:rPr>
                <a:t>Global Data? </a:t>
              </a:r>
            </a:p>
          </p:txBody>
        </p:sp>
        <p:cxnSp>
          <p:nvCxnSpPr>
            <p:cNvPr id="57" name="Straight Arrow Connector 56"/>
            <p:cNvCxnSpPr/>
            <p:nvPr/>
          </p:nvCxnSpPr>
          <p:spPr bwMode="auto">
            <a:xfrm>
              <a:off x="3201040" y="2668800"/>
              <a:ext cx="362847" cy="193035"/>
            </a:xfrm>
            <a:prstGeom prst="straightConnector1">
              <a:avLst/>
            </a:prstGeom>
            <a:grpFill/>
            <a:ln w="381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1359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Better mortality statistics from CRVS systems today will help improve her health tomorrow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412776"/>
            <a:ext cx="6768752" cy="4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14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ster">
  <a:themeElements>
    <a:clrScheme name="master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master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Custom 27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C0"/>
      </a:accent1>
      <a:accent2>
        <a:srgbClr val="00B0F0"/>
      </a:accent2>
      <a:accent3>
        <a:srgbClr val="CECCBC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master 2">
    <a:dk1>
      <a:srgbClr val="000000"/>
    </a:dk1>
    <a:lt1>
      <a:srgbClr val="FFFFFF"/>
    </a:lt1>
    <a:dk2>
      <a:srgbClr val="000000"/>
    </a:dk2>
    <a:lt2>
      <a:srgbClr val="969696"/>
    </a:lt2>
    <a:accent1>
      <a:srgbClr val="FBDF53"/>
    </a:accent1>
    <a:accent2>
      <a:srgbClr val="FF9966"/>
    </a:accent2>
    <a:accent3>
      <a:srgbClr val="FFFFFF"/>
    </a:accent3>
    <a:accent4>
      <a:srgbClr val="000000"/>
    </a:accent4>
    <a:accent5>
      <a:srgbClr val="FDECB3"/>
    </a:accent5>
    <a:accent6>
      <a:srgbClr val="E78A5C"/>
    </a:accent6>
    <a:hlink>
      <a:srgbClr val="CC3300"/>
    </a:hlink>
    <a:folHlink>
      <a:srgbClr val="996600"/>
    </a:folHlink>
  </a:clrScheme>
</a:themeOverride>
</file>

<file path=ppt/theme/themeOverride4.xml><?xml version="1.0" encoding="utf-8"?>
<a:themeOverride xmlns:a="http://schemas.openxmlformats.org/drawingml/2006/main">
  <a:clrScheme name="master 2">
    <a:dk1>
      <a:srgbClr val="000000"/>
    </a:dk1>
    <a:lt1>
      <a:srgbClr val="FFFFFF"/>
    </a:lt1>
    <a:dk2>
      <a:srgbClr val="000000"/>
    </a:dk2>
    <a:lt2>
      <a:srgbClr val="969696"/>
    </a:lt2>
    <a:accent1>
      <a:srgbClr val="FBDF53"/>
    </a:accent1>
    <a:accent2>
      <a:srgbClr val="FF9966"/>
    </a:accent2>
    <a:accent3>
      <a:srgbClr val="FFFFFF"/>
    </a:accent3>
    <a:accent4>
      <a:srgbClr val="000000"/>
    </a:accent4>
    <a:accent5>
      <a:srgbClr val="FDECB3"/>
    </a:accent5>
    <a:accent6>
      <a:srgbClr val="E78A5C"/>
    </a:accent6>
    <a:hlink>
      <a:srgbClr val="CC3300"/>
    </a:hlink>
    <a:folHlink>
      <a:srgbClr val="996600"/>
    </a:folHlink>
  </a:clrScheme>
</a:themeOverride>
</file>

<file path=ppt/theme/themeOverride5.xml><?xml version="1.0" encoding="utf-8"?>
<a:themeOverride xmlns:a="http://schemas.openxmlformats.org/drawingml/2006/main">
  <a:clrScheme name="master 2">
    <a:dk1>
      <a:srgbClr val="000000"/>
    </a:dk1>
    <a:lt1>
      <a:srgbClr val="FFFFFF"/>
    </a:lt1>
    <a:dk2>
      <a:srgbClr val="000000"/>
    </a:dk2>
    <a:lt2>
      <a:srgbClr val="969696"/>
    </a:lt2>
    <a:accent1>
      <a:srgbClr val="FBDF53"/>
    </a:accent1>
    <a:accent2>
      <a:srgbClr val="FF9966"/>
    </a:accent2>
    <a:accent3>
      <a:srgbClr val="FFFFFF"/>
    </a:accent3>
    <a:accent4>
      <a:srgbClr val="000000"/>
    </a:accent4>
    <a:accent5>
      <a:srgbClr val="FDECB3"/>
    </a:accent5>
    <a:accent6>
      <a:srgbClr val="E78A5C"/>
    </a:accent6>
    <a:hlink>
      <a:srgbClr val="CC3300"/>
    </a:hlink>
    <a:folHlink>
      <a:srgbClr val="996600"/>
    </a:folHlink>
  </a:clrScheme>
</a:themeOverride>
</file>

<file path=ppt/theme/themeOverride6.xml><?xml version="1.0" encoding="utf-8"?>
<a:themeOverride xmlns:a="http://schemas.openxmlformats.org/drawingml/2006/main">
  <a:clrScheme name="master 2">
    <a:dk1>
      <a:srgbClr val="000000"/>
    </a:dk1>
    <a:lt1>
      <a:srgbClr val="FFFFFF"/>
    </a:lt1>
    <a:dk2>
      <a:srgbClr val="000000"/>
    </a:dk2>
    <a:lt2>
      <a:srgbClr val="969696"/>
    </a:lt2>
    <a:accent1>
      <a:srgbClr val="FBDF53"/>
    </a:accent1>
    <a:accent2>
      <a:srgbClr val="FF9966"/>
    </a:accent2>
    <a:accent3>
      <a:srgbClr val="FFFFFF"/>
    </a:accent3>
    <a:accent4>
      <a:srgbClr val="000000"/>
    </a:accent4>
    <a:accent5>
      <a:srgbClr val="FDECB3"/>
    </a:accent5>
    <a:accent6>
      <a:srgbClr val="E78A5C"/>
    </a:accent6>
    <a:hlink>
      <a:srgbClr val="CC3300"/>
    </a:hlink>
    <a:folHlink>
      <a:srgbClr val="996600"/>
    </a:folHlink>
  </a:clrScheme>
</a:themeOverride>
</file>

<file path=ppt/theme/themeOverride7.xml><?xml version="1.0" encoding="utf-8"?>
<a:themeOverride xmlns:a="http://schemas.openxmlformats.org/drawingml/2006/main">
  <a:clrScheme name="master 2">
    <a:dk1>
      <a:srgbClr val="000000"/>
    </a:dk1>
    <a:lt1>
      <a:srgbClr val="FFFFFF"/>
    </a:lt1>
    <a:dk2>
      <a:srgbClr val="000000"/>
    </a:dk2>
    <a:lt2>
      <a:srgbClr val="969696"/>
    </a:lt2>
    <a:accent1>
      <a:srgbClr val="FBDF53"/>
    </a:accent1>
    <a:accent2>
      <a:srgbClr val="FF9966"/>
    </a:accent2>
    <a:accent3>
      <a:srgbClr val="FFFFFF"/>
    </a:accent3>
    <a:accent4>
      <a:srgbClr val="000000"/>
    </a:accent4>
    <a:accent5>
      <a:srgbClr val="FDECB3"/>
    </a:accent5>
    <a:accent6>
      <a:srgbClr val="E78A5C"/>
    </a:accent6>
    <a:hlink>
      <a:srgbClr val="CC3300"/>
    </a:hlink>
    <a:folHlink>
      <a:srgbClr val="996600"/>
    </a:folHlink>
  </a:clrScheme>
</a:themeOverride>
</file>

<file path=ppt/theme/themeOverride8.xml><?xml version="1.0" encoding="utf-8"?>
<a:themeOverride xmlns:a="http://schemas.openxmlformats.org/drawingml/2006/main">
  <a:clrScheme name="master 2">
    <a:dk1>
      <a:srgbClr val="000000"/>
    </a:dk1>
    <a:lt1>
      <a:srgbClr val="FFFFFF"/>
    </a:lt1>
    <a:dk2>
      <a:srgbClr val="000000"/>
    </a:dk2>
    <a:lt2>
      <a:srgbClr val="969696"/>
    </a:lt2>
    <a:accent1>
      <a:srgbClr val="FBDF53"/>
    </a:accent1>
    <a:accent2>
      <a:srgbClr val="FF9966"/>
    </a:accent2>
    <a:accent3>
      <a:srgbClr val="FFFFFF"/>
    </a:accent3>
    <a:accent4>
      <a:srgbClr val="000000"/>
    </a:accent4>
    <a:accent5>
      <a:srgbClr val="FDECB3"/>
    </a:accent5>
    <a:accent6>
      <a:srgbClr val="E78A5C"/>
    </a:accent6>
    <a:hlink>
      <a:srgbClr val="CC3300"/>
    </a:hlink>
    <a:folHlink>
      <a:srgbClr val="996600"/>
    </a:folHlink>
  </a:clrScheme>
</a:themeOverride>
</file>

<file path=ppt/theme/themeOverride9.xml><?xml version="1.0" encoding="utf-8"?>
<a:themeOverride xmlns:a="http://schemas.openxmlformats.org/drawingml/2006/main">
  <a:clrScheme name="master 2">
    <a:dk1>
      <a:srgbClr val="000000"/>
    </a:dk1>
    <a:lt1>
      <a:srgbClr val="FFFFFF"/>
    </a:lt1>
    <a:dk2>
      <a:srgbClr val="000000"/>
    </a:dk2>
    <a:lt2>
      <a:srgbClr val="969696"/>
    </a:lt2>
    <a:accent1>
      <a:srgbClr val="FBDF53"/>
    </a:accent1>
    <a:accent2>
      <a:srgbClr val="FF9966"/>
    </a:accent2>
    <a:accent3>
      <a:srgbClr val="FFFFFF"/>
    </a:accent3>
    <a:accent4>
      <a:srgbClr val="000000"/>
    </a:accent4>
    <a:accent5>
      <a:srgbClr val="FDECB3"/>
    </a:accent5>
    <a:accent6>
      <a:srgbClr val="E78A5C"/>
    </a:accent6>
    <a:hlink>
      <a:srgbClr val="CC3300"/>
    </a:hlink>
    <a:folHlink>
      <a:srgbClr val="9966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1506</Words>
  <Application>Microsoft Office PowerPoint</Application>
  <PresentationFormat>On-screen Show (4:3)</PresentationFormat>
  <Paragraphs>256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master</vt:lpstr>
      <vt:lpstr>2_Office Theme</vt:lpstr>
      <vt:lpstr>A Valuable Resource:  Health Sector as a Beneficiary and Contributor to CRVS Systems  </vt:lpstr>
      <vt:lpstr>PowerPoint Presentation</vt:lpstr>
      <vt:lpstr>Importance of CRVS to Health</vt:lpstr>
      <vt:lpstr>CRVS data is important to the whole  Health Policy Cycle</vt:lpstr>
      <vt:lpstr>PowerPoint Presentation</vt:lpstr>
      <vt:lpstr>Africa’s peoples are vulnerable to non-communicable diseases</vt:lpstr>
      <vt:lpstr>Post 2015 – Health-related SDGs</vt:lpstr>
      <vt:lpstr>Quality of CRVS data is an issue for countries and for global health </vt:lpstr>
      <vt:lpstr>PowerPoint Presentation</vt:lpstr>
      <vt:lpstr>PowerPoint Presentation</vt:lpstr>
      <vt:lpstr>Opportunity: CRVS Systems and Health Innovation </vt:lpstr>
      <vt:lpstr>PowerPoint Presentation</vt:lpstr>
      <vt:lpstr>  Mortality Systems - Why?</vt:lpstr>
      <vt:lpstr>Health and Vital Statistics </vt:lpstr>
      <vt:lpstr>6 Steps to Build a Health Facility  Mortality Statistics System</vt:lpstr>
      <vt:lpstr>Community Deaths</vt:lpstr>
      <vt:lpstr>Example: Main hospital mortality collection in Laos </vt:lpstr>
      <vt:lpstr>   Example: Australian Mortality Collection  </vt:lpstr>
      <vt:lpstr>Example: Systemic Thinking from Mozambique / Many other countries</vt:lpstr>
      <vt:lpstr>Better mortality statistics from CRVS systems today will help improve her health tomorrow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Mortality data  and the Health Policy Cycle</dc:title>
  <dc:creator>SCHMIDER, Anneke</dc:creator>
  <cp:lastModifiedBy>Acer</cp:lastModifiedBy>
  <cp:revision>18</cp:revision>
  <dcterms:created xsi:type="dcterms:W3CDTF">2014-09-29T07:45:41Z</dcterms:created>
  <dcterms:modified xsi:type="dcterms:W3CDTF">2015-02-10T08:16:35Z</dcterms:modified>
</cp:coreProperties>
</file>