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7" r:id="rId1"/>
  </p:sldMasterIdLst>
  <p:sldIdLst>
    <p:sldId id="256" r:id="rId2"/>
    <p:sldId id="258" r:id="rId3"/>
    <p:sldId id="270" r:id="rId4"/>
    <p:sldId id="257" r:id="rId5"/>
    <p:sldId id="259" r:id="rId6"/>
    <p:sldId id="264" r:id="rId7"/>
    <p:sldId id="265" r:id="rId8"/>
    <p:sldId id="268" r:id="rId9"/>
    <p:sldId id="266" r:id="rId10"/>
    <p:sldId id="267" r:id="rId11"/>
    <p:sldId id="260" r:id="rId12"/>
    <p:sldId id="261" r:id="rId13"/>
    <p:sldId id="269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7DDAE0-AC9E-40D7-83A9-C86A5E541EFF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B646A3-8A1F-42A6-8035-9AD773817768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INDUSTRIALISATION</a:t>
          </a:r>
          <a:endParaRPr lang="en-US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B3CEF86-F54A-43D4-8E78-C129E64160D5}" type="parTrans" cxnId="{B80750D5-613E-4C58-AC6E-91B3CABD2655}">
      <dgm:prSet/>
      <dgm:spPr/>
      <dgm:t>
        <a:bodyPr/>
        <a:lstStyle/>
        <a:p>
          <a:endParaRPr lang="en-US"/>
        </a:p>
      </dgm:t>
    </dgm:pt>
    <dgm:pt modelId="{A51E1086-2164-4761-B967-6075D7E968F6}" type="sibTrans" cxnId="{B80750D5-613E-4C58-AC6E-91B3CABD2655}">
      <dgm:prSet/>
      <dgm:spPr/>
      <dgm:t>
        <a:bodyPr/>
        <a:lstStyle/>
        <a:p>
          <a:endParaRPr lang="en-US" dirty="0"/>
        </a:p>
      </dgm:t>
    </dgm:pt>
    <dgm:pt modelId="{D5DFF1A7-11D0-4E6E-A635-1A5D19E8DE80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URBANISATION</a:t>
          </a:r>
          <a:endParaRPr lang="en-US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2535FA6-F757-49AB-A476-3D762A5D0254}" type="parTrans" cxnId="{9FE53FF2-9262-4D3F-9BCD-9468EDCFF6B3}">
      <dgm:prSet/>
      <dgm:spPr/>
      <dgm:t>
        <a:bodyPr/>
        <a:lstStyle/>
        <a:p>
          <a:endParaRPr lang="en-US"/>
        </a:p>
      </dgm:t>
    </dgm:pt>
    <dgm:pt modelId="{C3E525C5-BB83-4DFC-AFD3-795EB5378C3F}" type="sibTrans" cxnId="{9FE53FF2-9262-4D3F-9BCD-9468EDCFF6B3}">
      <dgm:prSet/>
      <dgm:spPr/>
      <dgm:t>
        <a:bodyPr/>
        <a:lstStyle/>
        <a:p>
          <a:endParaRPr lang="en-US" dirty="0"/>
        </a:p>
      </dgm:t>
    </dgm:pt>
    <dgm:pt modelId="{61E19AFA-E826-482C-A5A7-62407426E515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DEMAND</a:t>
          </a:r>
          <a:endParaRPr lang="en-US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DBD4491-CB83-4D9F-A691-774FD71DA50A}" type="parTrans" cxnId="{6D1B8429-EABA-4DD1-B005-1CFD4528817F}">
      <dgm:prSet/>
      <dgm:spPr/>
      <dgm:t>
        <a:bodyPr/>
        <a:lstStyle/>
        <a:p>
          <a:endParaRPr lang="en-US"/>
        </a:p>
      </dgm:t>
    </dgm:pt>
    <dgm:pt modelId="{76AB714B-D43A-48CF-B43F-052B372BB584}" type="sibTrans" cxnId="{6D1B8429-EABA-4DD1-B005-1CFD4528817F}">
      <dgm:prSet/>
      <dgm:spPr/>
      <dgm:t>
        <a:bodyPr/>
        <a:lstStyle/>
        <a:p>
          <a:endParaRPr lang="en-US" dirty="0"/>
        </a:p>
      </dgm:t>
    </dgm:pt>
    <dgm:pt modelId="{EE2517F3-58AD-43C5-BF41-2986437039F4}" type="pres">
      <dgm:prSet presAssocID="{6F7DDAE0-AC9E-40D7-83A9-C86A5E541EF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7B755C-5FEB-4C06-A8D9-09BC50B457CD}" type="pres">
      <dgm:prSet presAssocID="{D4B646A3-8A1F-42A6-8035-9AD773817768}" presName="node" presStyleLbl="node1" presStyleIdx="0" presStyleCnt="3" custScaleX="174903" custRadScaleRad="66506" custRadScaleInc="-58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D642F4-6C47-4F7A-B116-B25ED756DF68}" type="pres">
      <dgm:prSet presAssocID="{A51E1086-2164-4761-B967-6075D7E968F6}" presName="sibTrans" presStyleLbl="sibTrans2D1" presStyleIdx="0" presStyleCnt="3"/>
      <dgm:spPr/>
      <dgm:t>
        <a:bodyPr/>
        <a:lstStyle/>
        <a:p>
          <a:endParaRPr lang="en-US"/>
        </a:p>
      </dgm:t>
    </dgm:pt>
    <dgm:pt modelId="{4414B2C7-8C77-40E4-8FFF-90A4FF36724B}" type="pres">
      <dgm:prSet presAssocID="{A51E1086-2164-4761-B967-6075D7E968F6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4FE0208B-1900-4551-BF8E-CA95380D763F}" type="pres">
      <dgm:prSet presAssocID="{D5DFF1A7-11D0-4E6E-A635-1A5D19E8DE80}" presName="node" presStyleLbl="node1" presStyleIdx="1" presStyleCnt="3" custScaleX="1333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F118EB-F2B3-4E39-BE97-870717D73EA3}" type="pres">
      <dgm:prSet presAssocID="{C3E525C5-BB83-4DFC-AFD3-795EB5378C3F}" presName="sibTrans" presStyleLbl="sibTrans2D1" presStyleIdx="1" presStyleCnt="3"/>
      <dgm:spPr/>
      <dgm:t>
        <a:bodyPr/>
        <a:lstStyle/>
        <a:p>
          <a:endParaRPr lang="en-US"/>
        </a:p>
      </dgm:t>
    </dgm:pt>
    <dgm:pt modelId="{EAED13F3-FDC0-47CC-92C3-6F67C2D9C343}" type="pres">
      <dgm:prSet presAssocID="{C3E525C5-BB83-4DFC-AFD3-795EB5378C3F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415ED7EE-C79A-45E4-82EF-AD733514F7C7}" type="pres">
      <dgm:prSet presAssocID="{61E19AFA-E826-482C-A5A7-62407426E51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E4FD9F-95A3-4375-A2CC-77693FE32443}" type="pres">
      <dgm:prSet presAssocID="{76AB714B-D43A-48CF-B43F-052B372BB584}" presName="sibTrans" presStyleLbl="sibTrans2D1" presStyleIdx="2" presStyleCnt="3"/>
      <dgm:spPr/>
      <dgm:t>
        <a:bodyPr/>
        <a:lstStyle/>
        <a:p>
          <a:endParaRPr lang="en-US"/>
        </a:p>
      </dgm:t>
    </dgm:pt>
    <dgm:pt modelId="{0F57249A-1823-4A08-8231-86C083EE39AF}" type="pres">
      <dgm:prSet presAssocID="{76AB714B-D43A-48CF-B43F-052B372BB584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7A6ED86D-7BE8-435C-AA1D-DBF25C78479F}" type="presOf" srcId="{C3E525C5-BB83-4DFC-AFD3-795EB5378C3F}" destId="{EAED13F3-FDC0-47CC-92C3-6F67C2D9C343}" srcOrd="1" destOrd="0" presId="urn:microsoft.com/office/officeart/2005/8/layout/cycle7"/>
    <dgm:cxn modelId="{6D1B8429-EABA-4DD1-B005-1CFD4528817F}" srcId="{6F7DDAE0-AC9E-40D7-83A9-C86A5E541EFF}" destId="{61E19AFA-E826-482C-A5A7-62407426E515}" srcOrd="2" destOrd="0" parTransId="{8DBD4491-CB83-4D9F-A691-774FD71DA50A}" sibTransId="{76AB714B-D43A-48CF-B43F-052B372BB584}"/>
    <dgm:cxn modelId="{FFC3FDBB-90BE-458F-B50D-3974C5D425F4}" type="presOf" srcId="{A51E1086-2164-4761-B967-6075D7E968F6}" destId="{4414B2C7-8C77-40E4-8FFF-90A4FF36724B}" srcOrd="1" destOrd="0" presId="urn:microsoft.com/office/officeart/2005/8/layout/cycle7"/>
    <dgm:cxn modelId="{85DAD5C8-93FC-43D6-9D77-C0B53D987AE8}" type="presOf" srcId="{A51E1086-2164-4761-B967-6075D7E968F6}" destId="{83D642F4-6C47-4F7A-B116-B25ED756DF68}" srcOrd="0" destOrd="0" presId="urn:microsoft.com/office/officeart/2005/8/layout/cycle7"/>
    <dgm:cxn modelId="{06830111-FD26-487E-8E1A-7FD5E235F733}" type="presOf" srcId="{61E19AFA-E826-482C-A5A7-62407426E515}" destId="{415ED7EE-C79A-45E4-82EF-AD733514F7C7}" srcOrd="0" destOrd="0" presId="urn:microsoft.com/office/officeart/2005/8/layout/cycle7"/>
    <dgm:cxn modelId="{9FE53FF2-9262-4D3F-9BCD-9468EDCFF6B3}" srcId="{6F7DDAE0-AC9E-40D7-83A9-C86A5E541EFF}" destId="{D5DFF1A7-11D0-4E6E-A635-1A5D19E8DE80}" srcOrd="1" destOrd="0" parTransId="{E2535FA6-F757-49AB-A476-3D762A5D0254}" sibTransId="{C3E525C5-BB83-4DFC-AFD3-795EB5378C3F}"/>
    <dgm:cxn modelId="{A99F7644-BCE5-4876-A587-9D244A567AED}" type="presOf" srcId="{D4B646A3-8A1F-42A6-8035-9AD773817768}" destId="{857B755C-5FEB-4C06-A8D9-09BC50B457CD}" srcOrd="0" destOrd="0" presId="urn:microsoft.com/office/officeart/2005/8/layout/cycle7"/>
    <dgm:cxn modelId="{75AF2C2B-0AAD-4C04-BDBE-B2C5FC1CF7E0}" type="presOf" srcId="{6F7DDAE0-AC9E-40D7-83A9-C86A5E541EFF}" destId="{EE2517F3-58AD-43C5-BF41-2986437039F4}" srcOrd="0" destOrd="0" presId="urn:microsoft.com/office/officeart/2005/8/layout/cycle7"/>
    <dgm:cxn modelId="{A2A7EC05-053A-44F3-BB26-BE45F71B5EE5}" type="presOf" srcId="{76AB714B-D43A-48CF-B43F-052B372BB584}" destId="{F0E4FD9F-95A3-4375-A2CC-77693FE32443}" srcOrd="0" destOrd="0" presId="urn:microsoft.com/office/officeart/2005/8/layout/cycle7"/>
    <dgm:cxn modelId="{B80750D5-613E-4C58-AC6E-91B3CABD2655}" srcId="{6F7DDAE0-AC9E-40D7-83A9-C86A5E541EFF}" destId="{D4B646A3-8A1F-42A6-8035-9AD773817768}" srcOrd="0" destOrd="0" parTransId="{6B3CEF86-F54A-43D4-8E78-C129E64160D5}" sibTransId="{A51E1086-2164-4761-B967-6075D7E968F6}"/>
    <dgm:cxn modelId="{F07119D7-2BAD-4582-8D4B-EF201511B48A}" type="presOf" srcId="{76AB714B-D43A-48CF-B43F-052B372BB584}" destId="{0F57249A-1823-4A08-8231-86C083EE39AF}" srcOrd="1" destOrd="0" presId="urn:microsoft.com/office/officeart/2005/8/layout/cycle7"/>
    <dgm:cxn modelId="{F16E32CF-4067-481A-B8A2-4969B4E5844C}" type="presOf" srcId="{D5DFF1A7-11D0-4E6E-A635-1A5D19E8DE80}" destId="{4FE0208B-1900-4551-BF8E-CA95380D763F}" srcOrd="0" destOrd="0" presId="urn:microsoft.com/office/officeart/2005/8/layout/cycle7"/>
    <dgm:cxn modelId="{BF4D7D5B-1B6B-4E0B-BC8C-3A62D586164E}" type="presOf" srcId="{C3E525C5-BB83-4DFC-AFD3-795EB5378C3F}" destId="{75F118EB-F2B3-4E39-BE97-870717D73EA3}" srcOrd="0" destOrd="0" presId="urn:microsoft.com/office/officeart/2005/8/layout/cycle7"/>
    <dgm:cxn modelId="{C21686B6-5B22-43F0-97DB-C1FE9D983114}" type="presParOf" srcId="{EE2517F3-58AD-43C5-BF41-2986437039F4}" destId="{857B755C-5FEB-4C06-A8D9-09BC50B457CD}" srcOrd="0" destOrd="0" presId="urn:microsoft.com/office/officeart/2005/8/layout/cycle7"/>
    <dgm:cxn modelId="{9DB1B903-502C-41AF-83A2-850142E87037}" type="presParOf" srcId="{EE2517F3-58AD-43C5-BF41-2986437039F4}" destId="{83D642F4-6C47-4F7A-B116-B25ED756DF68}" srcOrd="1" destOrd="0" presId="urn:microsoft.com/office/officeart/2005/8/layout/cycle7"/>
    <dgm:cxn modelId="{EB43D6A6-EDC9-46A6-8C71-37DE878A779F}" type="presParOf" srcId="{83D642F4-6C47-4F7A-B116-B25ED756DF68}" destId="{4414B2C7-8C77-40E4-8FFF-90A4FF36724B}" srcOrd="0" destOrd="0" presId="urn:microsoft.com/office/officeart/2005/8/layout/cycle7"/>
    <dgm:cxn modelId="{83C1AFAE-89D5-4432-8A1E-36518979592F}" type="presParOf" srcId="{EE2517F3-58AD-43C5-BF41-2986437039F4}" destId="{4FE0208B-1900-4551-BF8E-CA95380D763F}" srcOrd="2" destOrd="0" presId="urn:microsoft.com/office/officeart/2005/8/layout/cycle7"/>
    <dgm:cxn modelId="{E47A57B6-41E4-4B05-926B-AF231ABC9701}" type="presParOf" srcId="{EE2517F3-58AD-43C5-BF41-2986437039F4}" destId="{75F118EB-F2B3-4E39-BE97-870717D73EA3}" srcOrd="3" destOrd="0" presId="urn:microsoft.com/office/officeart/2005/8/layout/cycle7"/>
    <dgm:cxn modelId="{C2B82755-43E1-4050-BD4A-1C04B23C808A}" type="presParOf" srcId="{75F118EB-F2B3-4E39-BE97-870717D73EA3}" destId="{EAED13F3-FDC0-47CC-92C3-6F67C2D9C343}" srcOrd="0" destOrd="0" presId="urn:microsoft.com/office/officeart/2005/8/layout/cycle7"/>
    <dgm:cxn modelId="{9CD1692E-0F06-49AA-ADAF-E08439EC0625}" type="presParOf" srcId="{EE2517F3-58AD-43C5-BF41-2986437039F4}" destId="{415ED7EE-C79A-45E4-82EF-AD733514F7C7}" srcOrd="4" destOrd="0" presId="urn:microsoft.com/office/officeart/2005/8/layout/cycle7"/>
    <dgm:cxn modelId="{74EE540D-FE67-4BD3-8EF5-D0CC2AF0CD63}" type="presParOf" srcId="{EE2517F3-58AD-43C5-BF41-2986437039F4}" destId="{F0E4FD9F-95A3-4375-A2CC-77693FE32443}" srcOrd="5" destOrd="0" presId="urn:microsoft.com/office/officeart/2005/8/layout/cycle7"/>
    <dgm:cxn modelId="{80F365D0-8975-4B9C-A5B6-47D02E6F373A}" type="presParOf" srcId="{F0E4FD9F-95A3-4375-A2CC-77693FE32443}" destId="{0F57249A-1823-4A08-8231-86C083EE39AF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7B755C-5FEB-4C06-A8D9-09BC50B457CD}">
      <dsp:nvSpPr>
        <dsp:cNvPr id="0" name=""/>
        <dsp:cNvSpPr/>
      </dsp:nvSpPr>
      <dsp:spPr>
        <a:xfrm>
          <a:off x="1350144" y="536578"/>
          <a:ext cx="2918824" cy="8344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INDUSTRIALISATION</a:t>
          </a:r>
          <a:endParaRPr lang="en-US" sz="2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74583" y="561017"/>
        <a:ext cx="2869946" cy="785534"/>
      </dsp:txXfrm>
    </dsp:sp>
    <dsp:sp modelId="{83D642F4-6C47-4F7A-B116-B25ED756DF68}">
      <dsp:nvSpPr>
        <dsp:cNvPr id="0" name=""/>
        <dsp:cNvSpPr/>
      </dsp:nvSpPr>
      <dsp:spPr>
        <a:xfrm rot="3124039">
          <a:off x="3207269" y="1734303"/>
          <a:ext cx="648856" cy="29204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3294882" y="1792712"/>
        <a:ext cx="473630" cy="175226"/>
      </dsp:txXfrm>
    </dsp:sp>
    <dsp:sp modelId="{4FE0208B-1900-4551-BF8E-CA95380D763F}">
      <dsp:nvSpPr>
        <dsp:cNvPr id="0" name=""/>
        <dsp:cNvSpPr/>
      </dsp:nvSpPr>
      <dsp:spPr>
        <a:xfrm>
          <a:off x="3141417" y="2389659"/>
          <a:ext cx="2224843" cy="8344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URBANISATION</a:t>
          </a:r>
          <a:endParaRPr lang="en-US" sz="2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165856" y="2414098"/>
        <a:ext cx="2175965" cy="785534"/>
      </dsp:txXfrm>
    </dsp:sp>
    <dsp:sp modelId="{75F118EB-F2B3-4E39-BE97-870717D73EA3}">
      <dsp:nvSpPr>
        <dsp:cNvPr id="0" name=""/>
        <dsp:cNvSpPr/>
      </dsp:nvSpPr>
      <dsp:spPr>
        <a:xfrm rot="10800000">
          <a:off x="2411453" y="2660843"/>
          <a:ext cx="648856" cy="29204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 rot="10800000">
        <a:off x="2499066" y="2719252"/>
        <a:ext cx="473630" cy="175226"/>
      </dsp:txXfrm>
    </dsp:sp>
    <dsp:sp modelId="{415ED7EE-C79A-45E4-82EF-AD733514F7C7}">
      <dsp:nvSpPr>
        <dsp:cNvPr id="0" name=""/>
        <dsp:cNvSpPr/>
      </dsp:nvSpPr>
      <dsp:spPr>
        <a:xfrm>
          <a:off x="661522" y="2389659"/>
          <a:ext cx="1668824" cy="8344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DEMAND</a:t>
          </a:r>
          <a:endParaRPr lang="en-US" sz="24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85961" y="2414098"/>
        <a:ext cx="1619946" cy="785534"/>
      </dsp:txXfrm>
    </dsp:sp>
    <dsp:sp modelId="{F0E4FD9F-95A3-4375-A2CC-77693FE32443}">
      <dsp:nvSpPr>
        <dsp:cNvPr id="0" name=""/>
        <dsp:cNvSpPr/>
      </dsp:nvSpPr>
      <dsp:spPr>
        <a:xfrm rot="18319936">
          <a:off x="1828317" y="1734303"/>
          <a:ext cx="648856" cy="29204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1915930" y="1792712"/>
        <a:ext cx="473630" cy="1752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BC5ACEAD-ADCD-45FF-BB5A-F25ADB48338B}" type="datetimeFigureOut">
              <a:rPr lang="en-ZA" smtClean="0"/>
              <a:t>2017/12/11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45720" tIns="45720" rIns="45720" bIns="45720" rtlCol="0" anchor="ctr">
            <a:normAutofit/>
          </a:bodyPr>
          <a:lstStyle>
            <a:lvl1pPr>
              <a:defRPr lang="en-US"/>
            </a:lvl1pPr>
          </a:lstStyle>
          <a:p>
            <a:fld id="{DA8FAF44-5961-4228-9C6E-C920ED78A23A}" type="slidenum">
              <a:rPr lang="en-ZA" smtClean="0"/>
              <a:t>‹#›</a:t>
            </a:fld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0765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CEAD-ADCD-45FF-BB5A-F25ADB48338B}" type="datetimeFigureOut">
              <a:rPr lang="en-ZA" smtClean="0"/>
              <a:t>2017/12/11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FAF44-5961-4228-9C6E-C920ED78A23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59945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CEAD-ADCD-45FF-BB5A-F25ADB48338B}" type="datetimeFigureOut">
              <a:rPr lang="en-ZA" smtClean="0"/>
              <a:t>2017/12/11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FAF44-5961-4228-9C6E-C920ED78A23A}" type="slidenum">
              <a:rPr lang="en-ZA" smtClean="0"/>
              <a:t>‹#›</a:t>
            </a:fld>
            <a:endParaRPr lang="en-ZA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34827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CEAD-ADCD-45FF-BB5A-F25ADB48338B}" type="datetimeFigureOut">
              <a:rPr lang="en-ZA" smtClean="0"/>
              <a:t>2017/12/11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FAF44-5961-4228-9C6E-C920ED78A23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800999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7879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26480" y="1717879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2000" b="0" kern="1200" spc="10" baseline="0" dirty="0">
                <a:solidFill>
                  <a:schemeClr val="tx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CEAD-ADCD-45FF-BB5A-F25ADB48338B}" type="datetimeFigureOut">
              <a:rPr lang="en-ZA" smtClean="0"/>
              <a:t>2017/12/11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FAF44-5961-4228-9C6E-C920ED78A23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8971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CEAD-ADCD-45FF-BB5A-F25ADB48338B}" type="datetimeFigureOut">
              <a:rPr lang="en-ZA" smtClean="0"/>
              <a:t>2017/12/11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FAF44-5961-4228-9C6E-C920ED78A23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99321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CEAD-ADCD-45FF-BB5A-F25ADB48338B}" type="datetimeFigureOut">
              <a:rPr lang="en-ZA" smtClean="0"/>
              <a:t>2017/12/11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FAF44-5961-4228-9C6E-C920ED78A23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10369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CEAD-ADCD-45FF-BB5A-F25ADB48338B}" type="datetimeFigureOut">
              <a:rPr lang="en-ZA" smtClean="0"/>
              <a:t>2017/12/11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FAF44-5961-4228-9C6E-C920ED78A23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709372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CEAD-ADCD-45FF-BB5A-F25ADB48338B}" type="datetimeFigureOut">
              <a:rPr lang="en-ZA" smtClean="0"/>
              <a:t>2017/12/11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FAF44-5961-4228-9C6E-C920ED78A23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88516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CEAD-ADCD-45FF-BB5A-F25ADB48338B}" type="datetimeFigureOut">
              <a:rPr lang="en-ZA" smtClean="0"/>
              <a:t>2017/12/11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FAF44-5961-4228-9C6E-C920ED78A23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92857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CEAD-ADCD-45FF-BB5A-F25ADB48338B}" type="datetimeFigureOut">
              <a:rPr lang="en-ZA" smtClean="0"/>
              <a:t>2017/12/11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FAF44-5961-4228-9C6E-C920ED78A23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40025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BC5ACEAD-ADCD-45FF-BB5A-F25ADB48338B}" type="datetimeFigureOut">
              <a:rPr lang="en-ZA" smtClean="0"/>
              <a:t>2017/12/11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969696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rgbClr val="777777"/>
                </a:solidFill>
              </a:defRPr>
            </a:lvl1pPr>
          </a:lstStyle>
          <a:p>
            <a:fld id="{DA8FAF44-5961-4228-9C6E-C920ED78A23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253392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471570"/>
            <a:ext cx="9418320" cy="1592362"/>
          </a:xfrm>
        </p:spPr>
        <p:txBody>
          <a:bodyPr>
            <a:normAutofit fontScale="90000"/>
          </a:bodyPr>
          <a:lstStyle/>
          <a:p>
            <a:r>
              <a:rPr lang="en-ZA" sz="6000" dirty="0">
                <a:latin typeface="Calibri" panose="020F0502020204030204" pitchFamily="34" charset="0"/>
                <a:cs typeface="Calibri" panose="020F0502020204030204" pitchFamily="34" charset="0"/>
              </a:rPr>
              <a:t>Responding to urban demand through domestic industry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2521131"/>
            <a:ext cx="9418320" cy="3971110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Prof FIONA TREGENNA</a:t>
            </a:r>
          </a:p>
          <a:p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South African Research Chair in Industrial Development</a:t>
            </a: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University of Johannesburg</a:t>
            </a: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ftregenna@uj.ac.za</a:t>
            </a:r>
          </a:p>
          <a:p>
            <a:endParaRPr lang="en-ZA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ZA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UN IDEP / ECA High </a:t>
            </a:r>
            <a:r>
              <a:rPr lang="en-ZA" sz="2000" dirty="0">
                <a:latin typeface="Calibri" panose="020F0502020204030204" pitchFamily="34" charset="0"/>
                <a:cs typeface="Calibri" panose="020F0502020204030204" pitchFamily="34" charset="0"/>
              </a:rPr>
              <a:t>Level Policy </a:t>
            </a:r>
            <a:r>
              <a:rPr lang="en-ZA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Dialogue, “Urbanisation </a:t>
            </a:r>
            <a:r>
              <a:rPr lang="en-ZA" sz="20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ZA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Industrialisation </a:t>
            </a:r>
            <a:r>
              <a:rPr lang="en-ZA" sz="2000" dirty="0">
                <a:latin typeface="Calibri" panose="020F0502020204030204" pitchFamily="34" charset="0"/>
                <a:cs typeface="Calibri" panose="020F0502020204030204" pitchFamily="34" charset="0"/>
              </a:rPr>
              <a:t>for Africa’s Transformation</a:t>
            </a:r>
            <a:r>
              <a:rPr lang="en-ZA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”, Addis Ababa, 11 December 2017 </a:t>
            </a:r>
            <a:endParaRPr lang="en-Z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Z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43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849086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Topics</a:t>
            </a:r>
            <a:endParaRPr lang="en-ZA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023" y="1750423"/>
            <a:ext cx="9457508" cy="465178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Importance of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industrialisation, structural change and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industrial policy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Urbanisation and industrialisation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Role of the demand side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Link between manufacturing and demand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Local content promotion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Policy coherence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Z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73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703" y="287383"/>
            <a:ext cx="10353620" cy="1802674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Potential virtuous circle between industrialisation, urbanisation and demand</a:t>
            </a:r>
            <a:b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But this is not automatic – depends on appropriate supportive policy</a:t>
            </a:r>
            <a:endParaRPr lang="en-Z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903" y="1606731"/>
            <a:ext cx="9353005" cy="4795475"/>
          </a:xfrm>
        </p:spPr>
        <p:txBody>
          <a:bodyPr>
            <a:normAutofit/>
          </a:bodyPr>
          <a:lstStyle/>
          <a:p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Z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47989581"/>
              </p:ext>
            </p:extLst>
          </p:nvPr>
        </p:nvGraphicFramePr>
        <p:xfrm>
          <a:off x="2227943" y="2391810"/>
          <a:ext cx="6027783" cy="3225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590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709" y="365760"/>
            <a:ext cx="10411097" cy="849086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Importance of industrialisation &amp; structural change</a:t>
            </a:r>
            <a:endParaRPr lang="en-ZA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891" y="1463041"/>
            <a:ext cx="10175966" cy="4939166"/>
          </a:xfrm>
        </p:spPr>
        <p:txBody>
          <a:bodyPr>
            <a:normAutofit/>
          </a:bodyPr>
          <a:lstStyle/>
          <a:p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How changes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in sectoral composition of output &amp; employment can </a:t>
            </a:r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increase growth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utilisation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of underutilised resources, especially </a:t>
            </a:r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labour</a:t>
            </a:r>
            <a:endParaRPr lang="en-Z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Shifting labour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(and capital) to more dynamic activities; from lower- to higher-productivity sectors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What is important is not only levels of productivity at a point in time, but scope for cumulative productivity </a:t>
            </a:r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increases</a:t>
            </a:r>
          </a:p>
          <a:p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Manufacturing has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special role as engine of growth</a:t>
            </a:r>
          </a:p>
          <a:p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Structural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change is key to development. Requires emergence of new activities (and new ways of doing old activities). But </a:t>
            </a:r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isn’t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automatic or costless. 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One rationale for industrial policy and </a:t>
            </a:r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active role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of the state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Z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62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747" y="222069"/>
            <a:ext cx="9692640" cy="849086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Importance of industrial policy</a:t>
            </a:r>
            <a:endParaRPr lang="en-ZA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3223"/>
            <a:ext cx="10471187" cy="5108983"/>
          </a:xfrm>
        </p:spPr>
        <p:txBody>
          <a:bodyPr>
            <a:normAutofit/>
          </a:bodyPr>
          <a:lstStyle/>
          <a:p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Common denominator in successful growth experiences.</a:t>
            </a:r>
            <a:endParaRPr lang="en-Z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Market failures.</a:t>
            </a:r>
          </a:p>
          <a:p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Spill-over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effects (positive and negative).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Absence or inadequacy of automatic adjustment mechanisms.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Need for structural change.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Costs and barriers to necessary structural change → need for state intervention.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Different agents make economic decisions  with different timeframes.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Huge heterogeneity amongst </a:t>
            </a:r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sectors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→ need for differentiated policies.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Promotion of manufacturing.</a:t>
            </a:r>
          </a:p>
          <a:p>
            <a:endParaRPr lang="en-Z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66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211" y="274320"/>
            <a:ext cx="9483634" cy="849086"/>
          </a:xfrm>
        </p:spPr>
        <p:txBody>
          <a:bodyPr>
            <a:normAutofit/>
          </a:bodyPr>
          <a:lstStyle/>
          <a:p>
            <a:r>
              <a:rPr lang="en-ZA" sz="3600" b="1" dirty="0">
                <a:latin typeface="Calibri" panose="020F0502020204030204" pitchFamily="34" charset="0"/>
                <a:cs typeface="Calibri" panose="020F0502020204030204" pitchFamily="34" charset="0"/>
              </a:rPr>
              <a:t>Historical lessons of successful </a:t>
            </a:r>
            <a:r>
              <a:rPr lang="en-ZA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industrial policy  </a:t>
            </a:r>
            <a:endParaRPr lang="en-ZA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205" y="1476103"/>
            <a:ext cx="10071464" cy="4926103"/>
          </a:xfrm>
        </p:spPr>
        <p:txBody>
          <a:bodyPr>
            <a:normAutofit/>
          </a:bodyPr>
          <a:lstStyle/>
          <a:p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Role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of the state.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Importance of dynamic rather than static comparative advantage.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Creating temporary monopolies, combined with regulation, to achieve advances in key areas.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Provision of finance, at below-market rates, for key activities.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Fiscal incentives for prioritised activities.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Acceptance that there will be failures and resource wastage (within limits).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Medium and long-term planning.</a:t>
            </a:r>
          </a:p>
          <a:p>
            <a:endParaRPr lang="en-Z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96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205" y="274320"/>
            <a:ext cx="10084526" cy="849086"/>
          </a:xfrm>
        </p:spPr>
        <p:txBody>
          <a:bodyPr>
            <a:noAutofit/>
          </a:bodyPr>
          <a:lstStyle/>
          <a:p>
            <a:r>
              <a:rPr lang="en-ZA" sz="3600" b="1" dirty="0">
                <a:latin typeface="Calibri" panose="020F0502020204030204" pitchFamily="34" charset="0"/>
                <a:cs typeface="Calibri" panose="020F0502020204030204" pitchFamily="34" charset="0"/>
              </a:rPr>
              <a:t>Historical lessons of successful </a:t>
            </a:r>
            <a:r>
              <a:rPr lang="en-ZA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industrial policy  (cont)</a:t>
            </a:r>
            <a:endParaRPr lang="en-ZA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7" y="1658983"/>
            <a:ext cx="10463348" cy="4743223"/>
          </a:xfrm>
        </p:spPr>
        <p:txBody>
          <a:bodyPr>
            <a:normAutofit/>
          </a:bodyPr>
          <a:lstStyle/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Strategic protection.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Management of rents.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Promotion of technology transfer </a:t>
            </a:r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advancement, </a:t>
            </a:r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domestic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innovation capacity.</a:t>
            </a:r>
          </a:p>
          <a:p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Gradual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shift to activities with higher knowledge content</a:t>
            </a:r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Importance of supportive macroeconomic policies.</a:t>
            </a:r>
          </a:p>
          <a:p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Recognise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similarities &amp; differences from earlier rounds of industrialisation &amp; development.</a:t>
            </a:r>
          </a:p>
          <a:p>
            <a:endParaRPr lang="en-Z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79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205" y="274320"/>
            <a:ext cx="10084526" cy="849086"/>
          </a:xfrm>
        </p:spPr>
        <p:txBody>
          <a:bodyPr>
            <a:noAutofit/>
          </a:bodyPr>
          <a:lstStyle/>
          <a:p>
            <a:r>
              <a:rPr lang="en-ZA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Urbanisation and industrialisation</a:t>
            </a:r>
            <a:endParaRPr lang="en-ZA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7" y="1554480"/>
            <a:ext cx="10463348" cy="4847726"/>
          </a:xfrm>
        </p:spPr>
        <p:txBody>
          <a:bodyPr>
            <a:normAutofit/>
          </a:bodyPr>
          <a:lstStyle/>
          <a:p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Rapid urbanisation in Africa → growing domestic demand </a:t>
            </a:r>
          </a:p>
          <a:p>
            <a:endParaRPr lang="en-ZA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Can stimulate domestic production and support industrialisation, OR bring household indebtedness and balance of payments problems</a:t>
            </a:r>
          </a:p>
          <a:p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Spatial aspects industrial development and policy</a:t>
            </a:r>
          </a:p>
          <a:p>
            <a:pPr lvl="1"/>
            <a: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Maximising linkages, spillovers and economies of scale favour agglomeration, clustering and spatial concentration of industry</a:t>
            </a:r>
          </a:p>
          <a:p>
            <a:pPr lvl="1"/>
            <a: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Distributional and developmental arguments for spatial dispersion of industry – may be better achieved through other mechanisms </a:t>
            </a:r>
            <a:endParaRPr lang="en-ZA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Z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08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195944"/>
            <a:ext cx="9692640" cy="6505302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Role of the demand side</a:t>
            </a:r>
            <a:b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Source: 2018 Industrial Development Report (UNIDO)</a:t>
            </a:r>
            <a:endParaRPr lang="en-Z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7345" y="902427"/>
            <a:ext cx="7550712" cy="541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34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205" y="274320"/>
            <a:ext cx="10084526" cy="849086"/>
          </a:xfrm>
        </p:spPr>
        <p:txBody>
          <a:bodyPr>
            <a:noAutofit/>
          </a:bodyPr>
          <a:lstStyle/>
          <a:p>
            <a:r>
              <a:rPr lang="en-ZA" sz="3600" b="1" dirty="0">
                <a:latin typeface="Calibri" panose="020F0502020204030204" pitchFamily="34" charset="0"/>
                <a:cs typeface="Calibri" panose="020F0502020204030204" pitchFamily="34" charset="0"/>
              </a:rPr>
              <a:t>Role of the demand side  </a:t>
            </a:r>
            <a:r>
              <a:rPr lang="en-ZA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(cont)</a:t>
            </a:r>
            <a:endParaRPr lang="en-ZA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205" y="1463040"/>
            <a:ext cx="10189030" cy="4939166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meet demand (both domestic and external) in a sustainable way, manufacturing has special role to play</a:t>
            </a:r>
          </a:p>
          <a:p>
            <a:endParaRPr lang="en-ZA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Not just </a:t>
            </a:r>
            <a:r>
              <a:rPr lang="en-ZA" sz="2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of demand that matters, also </a:t>
            </a:r>
            <a:r>
              <a:rPr lang="en-ZA" sz="2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what kind of demand</a:t>
            </a:r>
            <a:r>
              <a:rPr lang="en-Z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1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Composition of demand by sector</a:t>
            </a:r>
          </a:p>
          <a:p>
            <a:pPr lvl="1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Met by imports or domestic production</a:t>
            </a:r>
          </a:p>
          <a:p>
            <a:pPr lvl="1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Demand from households, government or firms</a:t>
            </a:r>
          </a:p>
          <a:p>
            <a:pPr lvl="1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Distributional composition of demand</a:t>
            </a:r>
          </a:p>
          <a:p>
            <a:pPr lvl="1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How goods produced (including environmental aspect)</a:t>
            </a:r>
          </a:p>
          <a:p>
            <a:pPr lvl="1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How consumption financed (and whether by debt)</a:t>
            </a:r>
          </a:p>
          <a:p>
            <a:pPr lvl="1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Demand from external sector – exports to whom?</a:t>
            </a:r>
          </a:p>
          <a:p>
            <a:pPr lvl="1"/>
            <a:endParaRPr lang="en-ZA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Z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Z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8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849086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Local content promotion</a:t>
            </a:r>
            <a:endParaRPr lang="en-ZA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269" y="1750423"/>
            <a:ext cx="9993085" cy="465178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An important component of industrial policy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Public procurement an important element of domestic demand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Minimise leakages from domestic demand – maximise stimulation to domestic industry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Easier to use direct leverage of state through local content promotion, than indirect policies in other spheres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Key lever of industrialisation and reindustrialisation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Constraints of WTO rules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But still space – need careful and strategic policy design</a:t>
            </a:r>
          </a:p>
          <a:p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Z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03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683" y="287383"/>
            <a:ext cx="9692640" cy="849086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Local content promotion (cont.)</a:t>
            </a:r>
            <a:endParaRPr lang="en-ZA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903" y="1606731"/>
            <a:ext cx="9744891" cy="4795475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‘Rent management’ – how to ensure that profits generated through LCP are reinvested in firms, leading to upgrading and competitiveness?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Learning-by-doing, economies of scale, technological upgrading etc.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Scope – ideally apply to all levels of government, public enterprises, other public institutions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Careful policy design, implementation and monitoring to avoid ‘fronting’ of imported goods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Stipulated minimum thresholds for local content</a:t>
            </a:r>
          </a:p>
          <a:p>
            <a:pPr lvl="1"/>
            <a: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Vary by type of product</a:t>
            </a:r>
          </a:p>
          <a:p>
            <a:pPr lvl="1"/>
            <a:r>
              <a:rPr 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Increase over time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How about a </a:t>
            </a:r>
            <a:r>
              <a:rPr lang="en-US" sz="2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regional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dimension to local content promotion?</a:t>
            </a:r>
          </a:p>
          <a:p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Z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08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683" y="287383"/>
            <a:ext cx="9692640" cy="692331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Policy coherence</a:t>
            </a:r>
            <a:endParaRPr lang="en-ZA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51" y="1306287"/>
            <a:ext cx="10405872" cy="5095920"/>
          </a:xfrm>
        </p:spPr>
        <p:txBody>
          <a:bodyPr>
            <a:normAutofit/>
          </a:bodyPr>
          <a:lstStyle/>
          <a:p>
            <a:r>
              <a:rPr lang="en-US" sz="2350" dirty="0" smtClean="0">
                <a:latin typeface="Calibri" panose="020F0502020204030204" pitchFamily="34" charset="0"/>
                <a:cs typeface="Calibri" panose="020F0502020204030204" pitchFamily="34" charset="0"/>
              </a:rPr>
              <a:t>To support potential virtuous circle of industrialisation, urbanisation and demand, need supportive industrial policy</a:t>
            </a:r>
          </a:p>
          <a:p>
            <a:r>
              <a:rPr lang="en-US" sz="2350" dirty="0" smtClean="0">
                <a:latin typeface="Calibri" panose="020F0502020204030204" pitchFamily="34" charset="0"/>
                <a:cs typeface="Calibri" panose="020F0502020204030204" pitchFamily="34" charset="0"/>
              </a:rPr>
              <a:t>But also suite of complementary policies:</a:t>
            </a:r>
          </a:p>
          <a:p>
            <a:pPr lvl="1"/>
            <a:r>
              <a:rPr lang="en-US" sz="235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Competition policy (keep the price channel working)</a:t>
            </a:r>
          </a:p>
          <a:p>
            <a:pPr lvl="1"/>
            <a:r>
              <a:rPr lang="en-US" sz="2350" dirty="0" smtClean="0">
                <a:latin typeface="Calibri" panose="020F0502020204030204" pitchFamily="34" charset="0"/>
                <a:cs typeface="Calibri" panose="020F0502020204030204" pitchFamily="34" charset="0"/>
              </a:rPr>
              <a:t>Trade policy (minimise import leakages, avoid wholesale liberalisation)</a:t>
            </a:r>
          </a:p>
          <a:p>
            <a:pPr lvl="1"/>
            <a:r>
              <a:rPr lang="en-US" sz="2350" dirty="0" smtClean="0">
                <a:latin typeface="Calibri" panose="020F0502020204030204" pitchFamily="34" charset="0"/>
                <a:cs typeface="Calibri" panose="020F0502020204030204" pitchFamily="34" charset="0"/>
              </a:rPr>
              <a:t>Macroeconomic policy (especially competitive exchange rates and interest rate)</a:t>
            </a:r>
          </a:p>
          <a:p>
            <a:pPr lvl="1"/>
            <a:r>
              <a:rPr lang="en-US" sz="2350" dirty="0" smtClean="0">
                <a:latin typeface="Calibri" panose="020F0502020204030204" pitchFamily="34" charset="0"/>
                <a:cs typeface="Calibri" panose="020F0502020204030204" pitchFamily="34" charset="0"/>
              </a:rPr>
              <a:t>Spatial and planning policies</a:t>
            </a:r>
          </a:p>
          <a:p>
            <a:pPr lvl="1"/>
            <a:r>
              <a:rPr lang="en-US" sz="2350" dirty="0" smtClean="0">
                <a:latin typeface="Calibri" panose="020F0502020204030204" pitchFamily="34" charset="0"/>
                <a:cs typeface="Calibri" panose="020F0502020204030204" pitchFamily="34" charset="0"/>
              </a:rPr>
              <a:t>Town planning and urban policies</a:t>
            </a:r>
          </a:p>
          <a:p>
            <a:pPr lvl="1"/>
            <a:r>
              <a:rPr lang="en-US" sz="2350" dirty="0" smtClean="0">
                <a:latin typeface="Calibri" panose="020F0502020204030204" pitchFamily="34" charset="0"/>
                <a:cs typeface="Calibri" panose="020F0502020204030204" pitchFamily="34" charset="0"/>
              </a:rPr>
              <a:t>Technology and innovation promotion</a:t>
            </a:r>
          </a:p>
          <a:p>
            <a:pPr lvl="1"/>
            <a:r>
              <a:rPr lang="en-US" sz="2350" dirty="0" smtClean="0">
                <a:latin typeface="Calibri" panose="020F0502020204030204" pitchFamily="34" charset="0"/>
                <a:cs typeface="Calibri" panose="020F0502020204030204" pitchFamily="34" charset="0"/>
              </a:rPr>
              <a:t>Skills development</a:t>
            </a:r>
          </a:p>
          <a:p>
            <a:pPr lvl="1"/>
            <a:r>
              <a:rPr lang="en-US" sz="2350" dirty="0" smtClean="0">
                <a:latin typeface="Calibri" panose="020F0502020204030204" pitchFamily="34" charset="0"/>
                <a:cs typeface="Calibri" panose="020F0502020204030204" pitchFamily="34" charset="0"/>
              </a:rPr>
              <a:t>Distribution (more equal income distribution</a:t>
            </a:r>
            <a:r>
              <a:rPr lang="en-US" sz="235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2350" dirty="0" smtClean="0">
                <a:latin typeface="Calibri" panose="020F0502020204030204" pitchFamily="34" charset="0"/>
                <a:cs typeface="Calibri" panose="020F0502020204030204" pitchFamily="34" charset="0"/>
              </a:rPr>
              <a:t>Informal sector policy</a:t>
            </a:r>
            <a:r>
              <a:rPr lang="en-US" sz="235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35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Z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91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400" b="1" i="1" dirty="0" smtClean="0">
                <a:latin typeface="Comic Sans MS" panose="030F0702030302020204" pitchFamily="66" charset="0"/>
              </a:rPr>
              <a:t>Thank you!</a:t>
            </a:r>
          </a:p>
          <a:p>
            <a:pPr marL="0" indent="0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ftregenna@uj.ac.za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8186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B4B30"/>
      </a:accent2>
      <a:accent3>
        <a:srgbClr val="B5AE53"/>
      </a:accent3>
      <a:accent4>
        <a:srgbClr val="6F6A7A"/>
      </a:accent4>
      <a:accent5>
        <a:srgbClr val="E8B54D"/>
      </a:accent5>
      <a:accent6>
        <a:srgbClr val="8A7952"/>
      </a:accent6>
      <a:hlink>
        <a:srgbClr val="9F9F0B"/>
      </a:hlink>
      <a:folHlink>
        <a:srgbClr val="B2B2B2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3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866257B-E5CE-4C43-9210-F2DE76BE10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5486</TotalTime>
  <Words>798</Words>
  <Application>Microsoft Office PowerPoint</Application>
  <PresentationFormat>Widescreen</PresentationFormat>
  <Paragraphs>110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Schoolbook</vt:lpstr>
      <vt:lpstr>Comic Sans MS</vt:lpstr>
      <vt:lpstr>Wingdings 2</vt:lpstr>
      <vt:lpstr>View</vt:lpstr>
      <vt:lpstr>Responding to urban demand through domestic industry </vt:lpstr>
      <vt:lpstr>Topics</vt:lpstr>
      <vt:lpstr>Potential virtuous circle between industrialisation, urbanisation and demand  But this is not automatic – depends on appropriate supportive policy</vt:lpstr>
      <vt:lpstr>Importance of industrialisation &amp; structural change</vt:lpstr>
      <vt:lpstr>Importance of industrial policy</vt:lpstr>
      <vt:lpstr>Historical lessons of successful industrial policy  </vt:lpstr>
      <vt:lpstr>Historical lessons of successful industrial policy  (cont)</vt:lpstr>
      <vt:lpstr>Urbanisation and industrialisation</vt:lpstr>
      <vt:lpstr>Role of the demand side              Source: 2018 Industrial Development Report (UNIDO)</vt:lpstr>
      <vt:lpstr>Role of the demand side  (cont)</vt:lpstr>
      <vt:lpstr>Local content promotion</vt:lpstr>
      <vt:lpstr>Local content promotion (cont.)</vt:lpstr>
      <vt:lpstr>Policy coherence</vt:lpstr>
      <vt:lpstr>PowerPoint Presentation</vt:lpstr>
    </vt:vector>
  </TitlesOfParts>
  <Company>University of Johannesburg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Responding to urban demand through domestic industry</dc:title>
  <dc:creator>Tregenna, Fiona</dc:creator>
  <cp:lastModifiedBy>Tregenna, Fiona</cp:lastModifiedBy>
  <cp:revision>33</cp:revision>
  <dcterms:created xsi:type="dcterms:W3CDTF">2017-12-07T16:24:25Z</dcterms:created>
  <dcterms:modified xsi:type="dcterms:W3CDTF">2017-12-11T12:40:59Z</dcterms:modified>
</cp:coreProperties>
</file>