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84" r:id="rId3"/>
  </p:sldMasterIdLst>
  <p:notesMasterIdLst>
    <p:notesMasterId r:id="rId19"/>
  </p:notesMasterIdLst>
  <p:sldIdLst>
    <p:sldId id="315" r:id="rId4"/>
    <p:sldId id="277" r:id="rId5"/>
    <p:sldId id="316" r:id="rId6"/>
    <p:sldId id="317" r:id="rId7"/>
    <p:sldId id="319" r:id="rId8"/>
    <p:sldId id="323" r:id="rId9"/>
    <p:sldId id="324" r:id="rId10"/>
    <p:sldId id="322" r:id="rId11"/>
    <p:sldId id="325" r:id="rId12"/>
    <p:sldId id="326" r:id="rId13"/>
    <p:sldId id="327" r:id="rId14"/>
    <p:sldId id="330" r:id="rId15"/>
    <p:sldId id="329" r:id="rId16"/>
    <p:sldId id="328" r:id="rId17"/>
    <p:sldId id="296" r:id="rId18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e Piedade" initials="J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007E39"/>
    <a:srgbClr val="FA3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0421" autoAdjust="0"/>
  </p:normalViewPr>
  <p:slideViewPr>
    <p:cSldViewPr>
      <p:cViewPr varScale="1">
        <p:scale>
          <a:sx n="92" d="100"/>
          <a:sy n="92" d="100"/>
        </p:scale>
        <p:origin x="1123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0F52EF01-DFF8-46A4-AA81-4B2AB1B3A189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BD86334F-BBA8-49DD-A3E2-53D581E65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81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472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</a:t>
            </a:r>
            <a:r>
              <a:rPr lang="en-US" baseline="0" dirty="0" smtClean="0"/>
              <a:t> input surface raster</a:t>
            </a:r>
          </a:p>
          <a:p>
            <a:r>
              <a:rPr lang="en-US" baseline="0" dirty="0" smtClean="0"/>
              <a:t>Select the folder where you will save the output polyline features (contour), including name</a:t>
            </a:r>
          </a:p>
          <a:p>
            <a:r>
              <a:rPr lang="en-US" baseline="0" dirty="0" smtClean="0"/>
              <a:t>Base contour is the base contour value, where contours are generated above and below this value. The default is 0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990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</a:t>
            </a:r>
            <a:r>
              <a:rPr lang="en-US" baseline="0" dirty="0" smtClean="0"/>
              <a:t> input surface raster</a:t>
            </a:r>
          </a:p>
          <a:p>
            <a:r>
              <a:rPr lang="en-US" baseline="0" dirty="0" smtClean="0"/>
              <a:t>Select the folder where you will save the output raster (slope), including name of raster output</a:t>
            </a:r>
          </a:p>
          <a:p>
            <a:r>
              <a:rPr lang="en-US" baseline="0" dirty="0" smtClean="0"/>
              <a:t>Select the output measurement (Degree or Percent rise ) for the slope measurement unit</a:t>
            </a:r>
          </a:p>
          <a:p>
            <a:r>
              <a:rPr lang="en-US" baseline="0" dirty="0" smtClean="0"/>
              <a:t>Z factor adjusts the units of measure for z units; if the </a:t>
            </a:r>
            <a:r>
              <a:rPr lang="en-US" baseline="0" dirty="0" err="1" smtClean="0"/>
              <a:t>x,y</a:t>
            </a:r>
            <a:r>
              <a:rPr lang="en-US" baseline="0" dirty="0" smtClean="0"/>
              <a:t> units in the input raster is different from z units. Z factor is 1 if they have same units.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797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</a:t>
            </a:r>
            <a:r>
              <a:rPr lang="en-US" baseline="0" dirty="0" smtClean="0"/>
              <a:t> input surface raster</a:t>
            </a:r>
          </a:p>
          <a:p>
            <a:r>
              <a:rPr lang="en-US" baseline="0" dirty="0" smtClean="0"/>
              <a:t>Select the folder where you will save the output raster (Aspect), including name of raster output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Cells in the input raster that are flat—with zero slope—are assigned an aspect of -1.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Aspect is expressed in positive degrees from 0 to 359.9, measured clockwise from north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60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Model shadows are</a:t>
            </a:r>
            <a:r>
              <a:rPr lang="en-US" baseline="0" dirty="0" smtClean="0"/>
              <a:t> not checked the effects of shadows are not considered. The output raster only considers local illumination angles</a:t>
            </a:r>
          </a:p>
          <a:p>
            <a:r>
              <a:rPr lang="en-US" baseline="0" dirty="0" smtClean="0"/>
              <a:t>If checked, the output shaded raster considers both local illumination angles and shadows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51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Helvetica Neue" pitchFamily="2" charset="0"/>
              <a:ea typeface="Helvetica Neue" pitchFamily="2" charset="0"/>
              <a:cs typeface="Helvetica Ne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4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1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1865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098" y="1295401"/>
            <a:ext cx="3770313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809" y="1295401"/>
            <a:ext cx="3770312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4660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2258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343C2-1DAD-470C-9001-617ECD147D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73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7" name="Picture 16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91" y="6250165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40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30" y="4087564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6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7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5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3" name="Picture 12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50165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5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dirty="0" smtClean="0">
                <a:solidFill>
                  <a:srgbClr val="000000"/>
                </a:solidFill>
              </a:rPr>
              <a:t>	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4" name="Picture 3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84566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961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7" y="6248400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7908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ECE608-B13D-49E9-BF8E-D334F44F9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6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5F11FA-CF43-4074-B8B5-19DAA47AB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004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896B0-C996-4091-8F7F-E492575B3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935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827EF8-AC34-4864-8022-B1EDB906B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246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84BFF7-32CC-44F5-B692-CB08B8729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747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5BC8B0-A20F-40AC-9DC4-83C3B8179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612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DD0B7-569F-483F-8BC9-B63EB6A63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438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8D8ADE-3E1A-445D-8FA0-723582343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2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6031-B3FC-490E-86B3-EA57E7CA3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284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A2A4A4-DD63-4F2D-AF6E-42EBE18713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4813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F90CEE-B84A-4958-A4BD-8160FB209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44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3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098" y="1295401"/>
            <a:ext cx="769302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81000" y="228600"/>
            <a:ext cx="55626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 rot="5400000">
            <a:off x="0" y="609600"/>
            <a:ext cx="8382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9pPr>
    </p:titleStyle>
    <p:bodyStyle>
      <a:lvl1pPr marL="176213" indent="-176213" algn="l" rtl="0" fontAlgn="base">
        <a:lnSpc>
          <a:spcPct val="114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1pPr>
      <a:lvl2pPr marL="461963" indent="-171450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2pPr>
      <a:lvl3pPr marL="738188" indent="-161925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3pPr>
      <a:lvl4pPr marL="1025525" indent="-173038" algn="l" rtl="0" fontAlgn="base">
        <a:lnSpc>
          <a:spcPct val="114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4pPr>
      <a:lvl5pPr marL="1311275" indent="-166688" algn="l" rtl="0" fontAlgn="base">
        <a:lnSpc>
          <a:spcPct val="114000"/>
        </a:lnSpc>
        <a:spcBef>
          <a:spcPct val="20000"/>
        </a:spcBef>
        <a:spcAft>
          <a:spcPct val="0"/>
        </a:spcAft>
        <a:buSzPct val="65000"/>
        <a:buFont typeface="Wingdings" pitchFamily="2" charset="2"/>
        <a:buChar char="§"/>
        <a:defRPr lang="en-GB" sz="1600" dirty="0">
          <a:solidFill>
            <a:schemeClr val="tx2"/>
          </a:solidFill>
          <a:latin typeface="+mn-lt"/>
          <a:ea typeface="+mn-ea"/>
          <a:cs typeface="+mn-cs"/>
        </a:defRPr>
      </a:lvl5pPr>
      <a:lvl6pPr marL="17684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6pPr>
      <a:lvl7pPr marL="22256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7pPr>
      <a:lvl8pPr marL="26828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8pPr>
      <a:lvl9pPr marL="31400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3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40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165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2" r:id="rId13"/>
    <p:sldLayoutId id="2147483683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7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4D6D4E04-9A9B-4566-BFD6-29EAFB140EBE}" type="slidenum">
              <a:rPr lang="en-US" altLang="en-US" smtClean="0"/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8597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3" y="292149"/>
            <a:ext cx="8461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0000FF"/>
              </a:solidFill>
            </a:endParaRPr>
          </a:p>
          <a:p>
            <a:endParaRPr lang="en-US" sz="2800" i="1" dirty="0" smtClean="0">
              <a:solidFill>
                <a:srgbClr val="F5C040">
                  <a:lumMod val="75000"/>
                </a:srgbClr>
              </a:solidFill>
            </a:endParaRPr>
          </a:p>
          <a:p>
            <a:endParaRPr lang="en-US" sz="2800" i="1" dirty="0">
              <a:solidFill>
                <a:srgbClr val="F5C040">
                  <a:lumMod val="75000"/>
                </a:srgbClr>
              </a:solidFill>
            </a:endParaRPr>
          </a:p>
          <a:p>
            <a:endParaRPr lang="en-US" sz="2800" i="1" dirty="0" smtClean="0">
              <a:solidFill>
                <a:srgbClr val="F5C040">
                  <a:lumMod val="75000"/>
                </a:srgb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7108" y="825549"/>
            <a:ext cx="7354892" cy="260345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Operations Examples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39875" y="2690370"/>
            <a:ext cx="6400800" cy="1473200"/>
          </a:xfrm>
        </p:spPr>
        <p:txBody>
          <a:bodyPr>
            <a:noAutofit/>
          </a:bodyPr>
          <a:lstStyle/>
          <a:p>
            <a:r>
              <a:rPr lang="en-US" sz="1800" dirty="0" smtClean="0"/>
              <a:t>GIS for Spatial Planning</a:t>
            </a:r>
          </a:p>
          <a:p>
            <a:r>
              <a:rPr lang="en-US" sz="1800" dirty="0" smtClean="0"/>
              <a:t>Training for Ministry of Transport</a:t>
            </a:r>
          </a:p>
          <a:p>
            <a:r>
              <a:rPr lang="en-US" sz="1800" dirty="0" smtClean="0"/>
              <a:t>Mozambique</a:t>
            </a:r>
            <a:endParaRPr lang="en-US" sz="1800" dirty="0"/>
          </a:p>
          <a:p>
            <a:endParaRPr lang="en-GB" sz="1800" dirty="0"/>
          </a:p>
          <a:p>
            <a:r>
              <a:rPr lang="en-GB" sz="1800" dirty="0" smtClean="0"/>
              <a:t>Maputo, Mozambique</a:t>
            </a:r>
            <a:endParaRPr lang="en-GB" sz="1800" dirty="0"/>
          </a:p>
          <a:p>
            <a:r>
              <a:rPr lang="en-US" sz="1800" dirty="0" smtClean="0"/>
              <a:t>2-13 July 2018</a:t>
            </a:r>
            <a:endParaRPr lang="en-US" sz="1800" dirty="0"/>
          </a:p>
          <a:p>
            <a:endParaRPr lang="en-GB" sz="1800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573126" y="4918923"/>
            <a:ext cx="6400800" cy="93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1B6FD"/>
              </a:buClr>
            </a:pPr>
            <a:endParaRPr lang="en-US" altLang="en-US" sz="1400" dirty="0" smtClean="0">
              <a:latin typeface="Lato" pitchFamily="34" charset="0"/>
              <a:sym typeface="Lato" pitchFamily="34" charset="0"/>
            </a:endParaRPr>
          </a:p>
          <a:p>
            <a:pPr>
              <a:buClr>
                <a:srgbClr val="31B6FD"/>
              </a:buClr>
            </a:pPr>
            <a:r>
              <a:rPr lang="en-US" altLang="en-US" sz="1400" dirty="0" smtClean="0">
                <a:latin typeface="Lato" pitchFamily="34" charset="0"/>
                <a:sym typeface="Lato" pitchFamily="34" charset="0"/>
              </a:rPr>
              <a:t>Geoinformation and Sectoral Statistics Section</a:t>
            </a:r>
          </a:p>
          <a:p>
            <a:pPr>
              <a:buClr>
                <a:srgbClr val="31B6FD"/>
              </a:buClr>
            </a:pPr>
            <a:endParaRPr lang="en-US" sz="1400" b="1" dirty="0" smtClean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>
              <a:buClr>
                <a:srgbClr val="31B6FD"/>
              </a:buClr>
            </a:pPr>
            <a:endParaRPr lang="en-GB" sz="1400" dirty="0" smtClean="0"/>
          </a:p>
          <a:p>
            <a:pPr>
              <a:buClr>
                <a:srgbClr val="31B6FD"/>
              </a:buClr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2075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09800"/>
            <a:ext cx="777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Creating </a:t>
            </a:r>
            <a:r>
              <a:rPr lang="en-US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contour lines form </a:t>
            </a: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Surface Raster (DEM/DTM)</a:t>
            </a:r>
            <a:endParaRPr 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Creating Slope from </a:t>
            </a:r>
            <a:r>
              <a:rPr lang="en-US" sz="2400" dirty="0">
                <a:solidFill>
                  <a:srgbClr val="00B0F0"/>
                </a:solidFill>
                <a:latin typeface="Century Gothic" panose="020B0502020202020204" pitchFamily="34" charset="0"/>
              </a:rPr>
              <a:t>Surface Raster (</a:t>
            </a: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DEM)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Creating Aspect from Surface Raster (DEM)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Creating </a:t>
            </a:r>
            <a:r>
              <a:rPr lang="en-US" sz="2400" dirty="0" err="1" smtClean="0">
                <a:solidFill>
                  <a:srgbClr val="00B0F0"/>
                </a:solidFill>
                <a:latin typeface="Century Gothic" panose="020B0502020202020204" pitchFamily="34" charset="0"/>
              </a:rPr>
              <a:t>Hillshade</a:t>
            </a: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`</a:t>
            </a:r>
            <a:endParaRPr lang="en-US" sz="2400" dirty="0" smtClean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B0F0"/>
                </a:solidFill>
                <a:latin typeface="Century Gothic" panose="020B0502020202020204" pitchFamily="34" charset="0"/>
              </a:rPr>
              <a:t>Using the Raster Calculator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dirty="0" smtClean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304800" y="762000"/>
            <a:ext cx="8193600" cy="914400"/>
          </a:xfrm>
          <a:prstGeom prst="rect">
            <a:avLst/>
          </a:prstGeom>
        </p:spPr>
        <p:txBody>
          <a:bodyPr/>
          <a:lstStyle>
            <a:lvl1pPr marL="176213" indent="-176213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§"/>
              <a:defRPr lang="en-GB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684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6pPr>
            <a:lvl7pPr marL="22256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7pPr>
            <a:lvl8pPr marL="26828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8pPr>
            <a:lvl9pPr marL="31400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Content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7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752600"/>
            <a:ext cx="5791200" cy="132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chemeClr val="tx2"/>
                </a:solidFill>
              </a:rPr>
              <a:t>To create </a:t>
            </a:r>
            <a:r>
              <a:rPr lang="en-US" altLang="en-US" sz="2000" dirty="0">
                <a:solidFill>
                  <a:schemeClr val="tx2"/>
                </a:solidFill>
              </a:rPr>
              <a:t>contour </a:t>
            </a:r>
            <a:r>
              <a:rPr lang="en-US" altLang="en-US" sz="2000" dirty="0" smtClean="0">
                <a:solidFill>
                  <a:schemeClr val="tx2"/>
                </a:solidFill>
              </a:rPr>
              <a:t>lines </a:t>
            </a:r>
            <a:r>
              <a:rPr lang="en-US" altLang="en-US" sz="2000" dirty="0">
                <a:solidFill>
                  <a:schemeClr val="tx2"/>
                </a:solidFill>
              </a:rPr>
              <a:t>from </a:t>
            </a:r>
            <a:r>
              <a:rPr lang="en-US" altLang="en-US" sz="2000" dirty="0" smtClean="0">
                <a:solidFill>
                  <a:schemeClr val="tx2"/>
                </a:solidFill>
              </a:rPr>
              <a:t>raster </a:t>
            </a:r>
            <a:r>
              <a:rPr lang="en-US" altLang="en-US" sz="2000" dirty="0">
                <a:solidFill>
                  <a:schemeClr val="tx2"/>
                </a:solidFill>
              </a:rPr>
              <a:t>surface (e.g. DEM), </a:t>
            </a:r>
            <a:r>
              <a:rPr lang="en-US" altLang="en-US" sz="2000" dirty="0" smtClean="0">
                <a:solidFill>
                  <a:schemeClr val="tx2"/>
                </a:solidFill>
              </a:rPr>
              <a:t>use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Contour</a:t>
            </a:r>
            <a:r>
              <a:rPr lang="en-US" altLang="en-US" sz="2000" dirty="0" smtClean="0">
                <a:solidFill>
                  <a:schemeClr val="tx2"/>
                </a:solidFill>
              </a:rPr>
              <a:t> (Spatial Analysis) tool,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Surface</a:t>
            </a:r>
            <a:r>
              <a:rPr lang="en-US" altLang="en-US" sz="2000" dirty="0" smtClean="0">
                <a:solidFill>
                  <a:schemeClr val="tx2"/>
                </a:solidFill>
              </a:rPr>
              <a:t> toolset</a:t>
            </a:r>
          </a:p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</a:t>
            </a:r>
            <a:r>
              <a:rPr lang="en-US" sz="3600" dirty="0"/>
              <a:t>Contours </a:t>
            </a:r>
            <a:r>
              <a:rPr lang="en-US" sz="3600" dirty="0" smtClean="0"/>
              <a:t>from Raster Surface 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844" y="2667000"/>
            <a:ext cx="3771603" cy="35245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752600"/>
            <a:ext cx="2514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8594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Creating Contours from Raster Surface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828800"/>
            <a:ext cx="70104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354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2500" b="9240"/>
          <a:stretch/>
        </p:blipFill>
        <p:spPr>
          <a:xfrm>
            <a:off x="1752600" y="1338936"/>
            <a:ext cx="6172200" cy="4920548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/>
              <a:t>Creating Contours from Raster Surface</a:t>
            </a:r>
          </a:p>
        </p:txBody>
      </p:sp>
    </p:spTree>
    <p:extLst>
      <p:ext uri="{BB962C8B-B14F-4D97-AF65-F5344CB8AC3E}">
        <p14:creationId xmlns:p14="http://schemas.microsoft.com/office/powerpoint/2010/main" val="143095677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794605"/>
            <a:ext cx="5486400" cy="132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chemeClr val="tx2"/>
                </a:solidFill>
              </a:rPr>
              <a:t>To create slope </a:t>
            </a:r>
            <a:r>
              <a:rPr lang="en-US" altLang="en-US" sz="2000" dirty="0">
                <a:solidFill>
                  <a:schemeClr val="tx2"/>
                </a:solidFill>
              </a:rPr>
              <a:t>from </a:t>
            </a:r>
            <a:r>
              <a:rPr lang="en-US" altLang="en-US" sz="2000" dirty="0" smtClean="0">
                <a:solidFill>
                  <a:schemeClr val="tx2"/>
                </a:solidFill>
              </a:rPr>
              <a:t>raster </a:t>
            </a:r>
            <a:r>
              <a:rPr lang="en-US" altLang="en-US" sz="2000" dirty="0">
                <a:solidFill>
                  <a:schemeClr val="tx2"/>
                </a:solidFill>
              </a:rPr>
              <a:t>surface (e.g. DEM), </a:t>
            </a:r>
            <a:r>
              <a:rPr lang="en-US" altLang="en-US" sz="2000" dirty="0" smtClean="0">
                <a:solidFill>
                  <a:schemeClr val="tx2"/>
                </a:solidFill>
              </a:rPr>
              <a:t>use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Slope </a:t>
            </a:r>
            <a:r>
              <a:rPr lang="en-US" altLang="en-US" sz="2000" dirty="0" smtClean="0">
                <a:solidFill>
                  <a:schemeClr val="tx2"/>
                </a:solidFill>
              </a:rPr>
              <a:t>(Spatial Analysis) tool,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Surface</a:t>
            </a:r>
            <a:r>
              <a:rPr lang="en-US" altLang="en-US" sz="2000" dirty="0" smtClean="0">
                <a:solidFill>
                  <a:schemeClr val="tx2"/>
                </a:solidFill>
              </a:rPr>
              <a:t> toolset</a:t>
            </a:r>
          </a:p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Slope from Raster Surface 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75" y="2743200"/>
            <a:ext cx="4276725" cy="3086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845" y="1447800"/>
            <a:ext cx="2627355" cy="528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4271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57400"/>
            <a:ext cx="6419850" cy="4019550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Slope from Raster Surface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7858594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1667" b="7181"/>
          <a:stretch/>
        </p:blipFill>
        <p:spPr>
          <a:xfrm>
            <a:off x="1676400" y="1371600"/>
            <a:ext cx="6248400" cy="495538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Slope from Raster Surface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3437899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Aspect from Raster Surface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200912"/>
            <a:ext cx="2667000" cy="55808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445" y="1752600"/>
            <a:ext cx="5370555" cy="132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chemeClr val="tx2"/>
                </a:solidFill>
              </a:rPr>
              <a:t>To create slope </a:t>
            </a:r>
            <a:r>
              <a:rPr lang="en-US" altLang="en-US" sz="2000" dirty="0">
                <a:solidFill>
                  <a:schemeClr val="tx2"/>
                </a:solidFill>
              </a:rPr>
              <a:t>from </a:t>
            </a:r>
            <a:r>
              <a:rPr lang="en-US" altLang="en-US" sz="2000" dirty="0" smtClean="0">
                <a:solidFill>
                  <a:schemeClr val="tx2"/>
                </a:solidFill>
              </a:rPr>
              <a:t>raster </a:t>
            </a:r>
            <a:r>
              <a:rPr lang="en-US" altLang="en-US" sz="2000" dirty="0">
                <a:solidFill>
                  <a:schemeClr val="tx2"/>
                </a:solidFill>
              </a:rPr>
              <a:t>surface (e.g. DEM), </a:t>
            </a:r>
            <a:r>
              <a:rPr lang="en-US" altLang="en-US" sz="2000" dirty="0" smtClean="0">
                <a:solidFill>
                  <a:schemeClr val="tx2"/>
                </a:solidFill>
              </a:rPr>
              <a:t>use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Aspect </a:t>
            </a:r>
            <a:r>
              <a:rPr lang="en-US" altLang="en-US" sz="2000" dirty="0" smtClean="0">
                <a:solidFill>
                  <a:schemeClr val="tx2"/>
                </a:solidFill>
              </a:rPr>
              <a:t>(Spatial Analysis) tool,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Surface</a:t>
            </a:r>
            <a:r>
              <a:rPr lang="en-US" altLang="en-US" sz="2000" dirty="0" smtClean="0">
                <a:solidFill>
                  <a:schemeClr val="tx2"/>
                </a:solidFill>
              </a:rPr>
              <a:t> toolset</a:t>
            </a:r>
          </a:p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675" y="2819400"/>
            <a:ext cx="427672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8197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Aspect from Raster Surface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87" y="2133600"/>
            <a:ext cx="652462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462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29166" b="7181"/>
          <a:stretch/>
        </p:blipFill>
        <p:spPr>
          <a:xfrm>
            <a:off x="1905000" y="1299941"/>
            <a:ext cx="6477000" cy="4955386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Aspect from Raster Surface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847596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5370555" cy="132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chemeClr val="tx2"/>
                </a:solidFill>
              </a:rPr>
              <a:t>To create </a:t>
            </a:r>
            <a:r>
              <a:rPr lang="en-US" altLang="en-US" sz="2000" dirty="0" err="1" smtClean="0">
                <a:solidFill>
                  <a:schemeClr val="tx2"/>
                </a:solidFill>
              </a:rPr>
              <a:t>hillshade</a:t>
            </a:r>
            <a:r>
              <a:rPr lang="en-US" altLang="en-US" sz="2000" dirty="0" smtClean="0">
                <a:solidFill>
                  <a:schemeClr val="tx2"/>
                </a:solidFill>
              </a:rPr>
              <a:t> from raster </a:t>
            </a:r>
            <a:r>
              <a:rPr lang="en-US" altLang="en-US" sz="2000" dirty="0">
                <a:solidFill>
                  <a:schemeClr val="tx2"/>
                </a:solidFill>
              </a:rPr>
              <a:t>surface (e.g. DEM), </a:t>
            </a:r>
            <a:r>
              <a:rPr lang="en-US" altLang="en-US" sz="2000" dirty="0" smtClean="0">
                <a:solidFill>
                  <a:schemeClr val="tx2"/>
                </a:solidFill>
              </a:rPr>
              <a:t>use </a:t>
            </a:r>
            <a:r>
              <a:rPr lang="en-US" altLang="en-US" sz="2000" b="1" dirty="0" err="1" smtClean="0">
                <a:solidFill>
                  <a:schemeClr val="tx2"/>
                </a:solidFill>
              </a:rPr>
              <a:t>Hillshade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 </a:t>
            </a:r>
            <a:r>
              <a:rPr lang="en-US" altLang="en-US" sz="2000" dirty="0" smtClean="0">
                <a:solidFill>
                  <a:schemeClr val="tx2"/>
                </a:solidFill>
              </a:rPr>
              <a:t>(Spatial Analysis) tool, </a:t>
            </a:r>
            <a:r>
              <a:rPr lang="en-US" altLang="en-US" sz="2000" b="1" dirty="0" smtClean="0">
                <a:solidFill>
                  <a:schemeClr val="tx2"/>
                </a:solidFill>
              </a:rPr>
              <a:t>Surface</a:t>
            </a:r>
            <a:r>
              <a:rPr lang="en-US" altLang="en-US" sz="2000" dirty="0" smtClean="0">
                <a:solidFill>
                  <a:schemeClr val="tx2"/>
                </a:solidFill>
              </a:rPr>
              <a:t> toolset</a:t>
            </a:r>
          </a:p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667000"/>
            <a:ext cx="3804948" cy="3370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990600"/>
            <a:ext cx="2602124" cy="5716000"/>
          </a:xfrm>
          <a:prstGeom prst="rect">
            <a:avLst/>
          </a:prstGeo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228600" y="457200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</a:t>
            </a:r>
            <a:r>
              <a:rPr lang="en-US" sz="3600" dirty="0" err="1" smtClean="0"/>
              <a:t>Hillshade</a:t>
            </a:r>
            <a:r>
              <a:rPr lang="en-US" sz="3600" dirty="0" smtClean="0"/>
              <a:t> </a:t>
            </a:r>
            <a:r>
              <a:rPr lang="en-US" altLang="en-US" sz="3600" dirty="0"/>
              <a:t>from </a:t>
            </a:r>
            <a:r>
              <a:rPr lang="en-US" altLang="en-US" sz="3600" dirty="0" smtClean="0"/>
              <a:t>Raster Surface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152765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657350"/>
            <a:ext cx="6419850" cy="4591050"/>
          </a:xfrm>
          <a:prstGeom prst="rect">
            <a:avLst/>
          </a:prstGeom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</a:t>
            </a:r>
            <a:r>
              <a:rPr lang="en-US" sz="3600" dirty="0" err="1" smtClean="0"/>
              <a:t>Hillshade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701251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457200" y="490728"/>
            <a:ext cx="8229600" cy="11094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/>
              <a:t>Creating </a:t>
            </a:r>
            <a:r>
              <a:rPr lang="en-US" sz="3600" dirty="0" err="1" smtClean="0"/>
              <a:t>Hillshade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3333" b="9330"/>
          <a:stretch/>
        </p:blipFill>
        <p:spPr>
          <a:xfrm>
            <a:off x="2667000" y="1461052"/>
            <a:ext cx="6096000" cy="49264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445" y="2127206"/>
            <a:ext cx="217015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altLang="en-US" dirty="0" smtClean="0">
                <a:solidFill>
                  <a:schemeClr val="tx2"/>
                </a:solidFill>
              </a:rPr>
              <a:t>You can change the color </a:t>
            </a:r>
            <a:r>
              <a:rPr lang="en-US" altLang="en-US" dirty="0">
                <a:solidFill>
                  <a:schemeClr val="tx2"/>
                </a:solidFill>
              </a:rPr>
              <a:t>in </a:t>
            </a:r>
            <a:r>
              <a:rPr lang="en-US" altLang="en-US" dirty="0" err="1">
                <a:solidFill>
                  <a:schemeClr val="tx2"/>
                </a:solidFill>
              </a:rPr>
              <a:t>Symbology</a:t>
            </a:r>
            <a:endParaRPr lang="en-US" dirty="0">
              <a:solidFill>
                <a:schemeClr val="tx2"/>
              </a:solidFill>
            </a:endParaRPr>
          </a:p>
          <a:p>
            <a:pPr marL="274320" indent="-274320" algn="just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altLang="en-US" dirty="0" smtClean="0">
                <a:solidFill>
                  <a:schemeClr val="tx2"/>
                </a:solidFill>
              </a:rPr>
              <a:t>Check </a:t>
            </a:r>
            <a:r>
              <a:rPr lang="en-US" altLang="en-US" dirty="0">
                <a:solidFill>
                  <a:schemeClr val="tx2"/>
                </a:solidFill>
              </a:rPr>
              <a:t>the hill shade effect to  change the display, </a:t>
            </a:r>
            <a:r>
              <a:rPr lang="en-US" altLang="en-US" dirty="0" smtClean="0">
                <a:solidFill>
                  <a:schemeClr val="tx2"/>
                </a:solidFill>
              </a:rPr>
              <a:t>Z value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49063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/>
          </p:cNvSpPr>
          <p:nvPr/>
        </p:nvSpPr>
        <p:spPr bwMode="auto">
          <a:xfrm>
            <a:off x="-28575" y="-19050"/>
            <a:ext cx="9144000" cy="68453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/>
          </a:p>
        </p:txBody>
      </p:sp>
      <p:sp>
        <p:nvSpPr>
          <p:cNvPr id="23555" name="Rectangle 2"/>
          <p:cNvSpPr>
            <a:spLocks/>
          </p:cNvSpPr>
          <p:nvPr/>
        </p:nvSpPr>
        <p:spPr bwMode="auto">
          <a:xfrm>
            <a:off x="2624138" y="4308475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500" b="1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  <p:pic>
        <p:nvPicPr>
          <p:cNvPr id="23556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3557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0411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t_presentations_PCU">
  <a:themeElements>
    <a:clrScheme name="Jan 3">
      <a:dk1>
        <a:srgbClr val="0000FF"/>
      </a:dk1>
      <a:lt1>
        <a:sysClr val="window" lastClr="FFFFFF"/>
      </a:lt1>
      <a:dk2>
        <a:srgbClr val="000000"/>
      </a:dk2>
      <a:lt2>
        <a:srgbClr val="F8F8F8"/>
      </a:lt2>
      <a:accent1>
        <a:srgbClr val="0000FF"/>
      </a:accent1>
      <a:accent2>
        <a:srgbClr val="5757FF"/>
      </a:accent2>
      <a:accent3>
        <a:srgbClr val="9393FF"/>
      </a:accent3>
      <a:accent4>
        <a:srgbClr val="FFCDAB"/>
      </a:accent4>
      <a:accent5>
        <a:srgbClr val="FF9D5B"/>
      </a:accent5>
      <a:accent6>
        <a:srgbClr val="FF6600"/>
      </a:accent6>
      <a:hlink>
        <a:srgbClr val="5F5F5F"/>
      </a:hlink>
      <a:folHlink>
        <a:srgbClr val="919191"/>
      </a:folHlink>
    </a:clrScheme>
    <a:fontScheme name="1_Capsule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9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33CC33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008A00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10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0066FF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B8FF"/>
        </a:accent5>
        <a:accent6>
          <a:srgbClr val="E7E7E7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40382</TotalTime>
  <Words>439</Words>
  <Application>Microsoft Office PowerPoint</Application>
  <PresentationFormat>On-screen Show (4:3)</PresentationFormat>
  <Paragraphs>67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ＭＳ Ｐゴシック</vt:lpstr>
      <vt:lpstr>Arial</vt:lpstr>
      <vt:lpstr>Calibri</vt:lpstr>
      <vt:lpstr>Candara</vt:lpstr>
      <vt:lpstr>Century Gothic</vt:lpstr>
      <vt:lpstr>Helvetica</vt:lpstr>
      <vt:lpstr>Helvetica Neue</vt:lpstr>
      <vt:lpstr>Lato</vt:lpstr>
      <vt:lpstr>Lucida Sans</vt:lpstr>
      <vt:lpstr>Symbol</vt:lpstr>
      <vt:lpstr>Wingdings</vt:lpstr>
      <vt:lpstr>Format_presentations_PCU</vt:lpstr>
      <vt:lpstr>Waveform</vt:lpstr>
      <vt:lpstr>Office Theme</vt:lpstr>
      <vt:lpstr>Surface Operations Examples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United Nations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United Nations</dc:creator>
  <cp:lastModifiedBy>Aster Denekew</cp:lastModifiedBy>
  <cp:revision>354</cp:revision>
  <cp:lastPrinted>2017-08-18T06:37:50Z</cp:lastPrinted>
  <dcterms:created xsi:type="dcterms:W3CDTF">2015-01-06T22:12:39Z</dcterms:created>
  <dcterms:modified xsi:type="dcterms:W3CDTF">2018-06-29T08:38:06Z</dcterms:modified>
</cp:coreProperties>
</file>