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84" r:id="rId3"/>
  </p:sldMasterIdLst>
  <p:notesMasterIdLst>
    <p:notesMasterId r:id="rId31"/>
  </p:notesMasterIdLst>
  <p:sldIdLst>
    <p:sldId id="260" r:id="rId4"/>
    <p:sldId id="371" r:id="rId5"/>
    <p:sldId id="347" r:id="rId6"/>
    <p:sldId id="358" r:id="rId7"/>
    <p:sldId id="348" r:id="rId8"/>
    <p:sldId id="356" r:id="rId9"/>
    <p:sldId id="357" r:id="rId10"/>
    <p:sldId id="349" r:id="rId11"/>
    <p:sldId id="350" r:id="rId12"/>
    <p:sldId id="353" r:id="rId13"/>
    <p:sldId id="352" r:id="rId14"/>
    <p:sldId id="359" r:id="rId15"/>
    <p:sldId id="354" r:id="rId16"/>
    <p:sldId id="355" r:id="rId17"/>
    <p:sldId id="360" r:id="rId18"/>
    <p:sldId id="361" r:id="rId19"/>
    <p:sldId id="362" r:id="rId20"/>
    <p:sldId id="365" r:id="rId21"/>
    <p:sldId id="370" r:id="rId22"/>
    <p:sldId id="363" r:id="rId23"/>
    <p:sldId id="351" r:id="rId24"/>
    <p:sldId id="364" r:id="rId25"/>
    <p:sldId id="366" r:id="rId26"/>
    <p:sldId id="367" r:id="rId27"/>
    <p:sldId id="368" r:id="rId28"/>
    <p:sldId id="369" r:id="rId29"/>
    <p:sldId id="296" r:id="rId30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e Piedade" initials="J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007E39"/>
    <a:srgbClr val="FA3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20" autoAdjust="0"/>
  </p:normalViewPr>
  <p:slideViewPr>
    <p:cSldViewPr>
      <p:cViewPr varScale="1">
        <p:scale>
          <a:sx n="97" d="100"/>
          <a:sy n="97" d="100"/>
        </p:scale>
        <p:origin x="1042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/>
          <a:lstStyle>
            <a:lvl1pPr algn="r">
              <a:defRPr sz="1200"/>
            </a:lvl1pPr>
          </a:lstStyle>
          <a:p>
            <a:fld id="{0F52EF01-DFF8-46A4-AA81-4B2AB1B3A189}" type="datetimeFigureOut">
              <a:rPr lang="en-GB" smtClean="0"/>
              <a:t>29/06/2018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21" tIns="45610" rIns="91221" bIns="4561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133" y="4410392"/>
            <a:ext cx="5586735" cy="4177348"/>
          </a:xfrm>
          <a:prstGeom prst="rect">
            <a:avLst/>
          </a:prstGeom>
        </p:spPr>
        <p:txBody>
          <a:bodyPr vert="horz" lIns="91221" tIns="45610" rIns="91221" bIns="4561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lIns="91221" tIns="45610" rIns="91221" bIns="45610" rtlCol="0" anchor="b"/>
          <a:lstStyle>
            <a:lvl1pPr algn="r">
              <a:defRPr sz="1200"/>
            </a:lvl1pPr>
          </a:lstStyle>
          <a:p>
            <a:fld id="{BD86334F-BBA8-49DD-A3E2-53D581E65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816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036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contour</a:t>
            </a:r>
            <a:r>
              <a:rPr lang="en-US" baseline="0" dirty="0" smtClean="0"/>
              <a:t> lines are close together, elevation is changing rapidly over an area, meaning the slope is steep, cliff </a:t>
            </a:r>
          </a:p>
          <a:p>
            <a:r>
              <a:rPr lang="en-US" baseline="0" dirty="0" smtClean="0"/>
              <a:t>When contour lines are far apart, elevation is changing gradually, meaning the slope is gentle</a:t>
            </a:r>
          </a:p>
          <a:p>
            <a:r>
              <a:rPr lang="en-US" baseline="0" dirty="0" smtClean="0"/>
              <a:t>Contour lines also form concentric circles, </a:t>
            </a:r>
            <a:r>
              <a:rPr lang="en-US" baseline="0" dirty="0" err="1" smtClean="0"/>
              <a:t>indicationg</a:t>
            </a:r>
            <a:r>
              <a:rPr lang="en-US" baseline="0" dirty="0" smtClean="0"/>
              <a:t> hill or mountain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334F-BBA8-49DD-A3E2-53D581E6518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220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Helvetica Neue" pitchFamily="2" charset="0"/>
              <a:ea typeface="Helvetica Neue" pitchFamily="2" charset="0"/>
              <a:cs typeface="Helvetica Neu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64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52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1"/>
            <a:ext cx="8229600" cy="4791075"/>
          </a:xfrm>
        </p:spPr>
        <p:txBody>
          <a:bodyPr/>
          <a:lstStyle>
            <a:lvl1pPr marL="266700" indent="-222250">
              <a:lnSpc>
                <a:spcPct val="114000"/>
              </a:lnSpc>
              <a:buClrTx/>
              <a:buFont typeface="Wingdings" pitchFamily="2" charset="2"/>
              <a:buChar char="§"/>
              <a:defRPr sz="1600">
                <a:latin typeface="+mn-lt"/>
              </a:defRPr>
            </a:lvl1pPr>
            <a:lvl2pPr marL="538163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2pPr>
            <a:lvl3pPr marL="804863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3pPr>
            <a:lvl4pPr marL="1076325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4pPr>
            <a:lvl5pPr marL="1343025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318658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5098" y="1295401"/>
            <a:ext cx="3770313" cy="4791075"/>
          </a:xfrm>
        </p:spPr>
        <p:txBody>
          <a:bodyPr/>
          <a:lstStyle>
            <a:lvl1pPr marL="176213" indent="-176213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1963" indent="-171450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188" indent="-161925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5525" indent="-17303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11275" indent="-16668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7809" y="1295401"/>
            <a:ext cx="3770312" cy="4791075"/>
          </a:xfrm>
        </p:spPr>
        <p:txBody>
          <a:bodyPr/>
          <a:lstStyle>
            <a:lvl1pPr marL="176213" indent="-176213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1963" indent="-171450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188" indent="-161925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5525" indent="-17303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11275" indent="-166688" algn="l" rtl="0" eaLnBrk="1" fontAlgn="base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246601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2258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343C2-1DAD-470C-9001-617ECD147D9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734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18" name="Picture 17" descr="ECA Logo_new_ENG final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232164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8" name="Picture 7" descr="ECA Logo_new_ENG final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13" y="6250165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40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30" y="4087564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6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7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5" y="3429002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2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2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5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2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452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791075"/>
          </a:xfrm>
        </p:spPr>
        <p:txBody>
          <a:bodyPr/>
          <a:lstStyle>
            <a:lvl1pPr marL="266700" indent="-222250">
              <a:lnSpc>
                <a:spcPct val="114000"/>
              </a:lnSpc>
              <a:buClrTx/>
              <a:buFont typeface="Wingdings" pitchFamily="2" charset="2"/>
              <a:buChar char="§"/>
              <a:defRPr sz="1600">
                <a:latin typeface="+mn-lt"/>
              </a:defRPr>
            </a:lvl1pPr>
            <a:lvl2pPr marL="538163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2pPr>
            <a:lvl3pPr marL="804863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3pPr>
            <a:lvl4pPr marL="1076325" indent="-271463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4pPr>
            <a:lvl5pPr marL="1343025" indent="-266700">
              <a:lnSpc>
                <a:spcPct val="114000"/>
              </a:lnSpc>
              <a:buClrTx/>
              <a:buSzPct val="100000"/>
              <a:buFont typeface="Wingdings" pitchFamily="2" charset="2"/>
              <a:buChar char="§"/>
              <a:defRPr sz="16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69400" y="345000"/>
            <a:ext cx="8193600" cy="3810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7" y="6248400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52148" y="724563"/>
            <a:ext cx="8193600" cy="381000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6"/>
              </a:buClr>
              <a:buFont typeface="Arial" panose="020B0604020202020204" pitchFamily="34" charset="0"/>
              <a:buChar char="►"/>
              <a:defRPr sz="180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7908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ECE608-B13D-49E9-BF8E-D334F44F93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635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5F11FA-CF43-4074-B8B5-19DAA47AB1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0048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5896B0-C996-4091-8F7F-E492575B3A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1935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2827EF8-AC34-4864-8022-B1EDB906B5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2465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84BFF7-32CC-44F5-B692-CB08B8729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747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5BC8B0-A20F-40AC-9DC4-83C3B8179F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76127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FDD0B7-569F-483F-8BC9-B63EB6A632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3438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8D8ADE-3E1A-445D-8FA0-723582343D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725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>
              <a:sym typeface="Calibri" pitchFamily="34" charset="0"/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8F6031-B3FC-490E-86B3-EA57E7CA36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7284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A2A4A4-DD63-4F2D-AF6E-42EBE18713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34813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2100" y="341313"/>
            <a:ext cx="2070100" cy="5761037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30213" y="341313"/>
            <a:ext cx="6059487" cy="5761037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F90CEE-B84A-4958-A4BD-8160FB2095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0442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3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5098" y="1295401"/>
            <a:ext cx="7693025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81000" y="228600"/>
            <a:ext cx="5562600" cy="7620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FF"/>
              </a:solidFill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 rot="5400000">
            <a:off x="0" y="609600"/>
            <a:ext cx="838200" cy="7620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1488" y="6248402"/>
            <a:ext cx="8006901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dirty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248400"/>
            <a:ext cx="457200" cy="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66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0066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96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3333FF"/>
          </a:solidFill>
          <a:latin typeface="Arial" pitchFamily="34" charset="0"/>
          <a:ea typeface="ＭＳ Ｐゴシック" pitchFamily="3" charset="-128"/>
        </a:defRPr>
      </a:lvl9pPr>
    </p:titleStyle>
    <p:bodyStyle>
      <a:lvl1pPr marL="176213" indent="-176213" algn="l" rtl="0" fontAlgn="base">
        <a:lnSpc>
          <a:spcPct val="1140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1pPr>
      <a:lvl2pPr marL="461963" indent="-171450" algn="l" rtl="0" fontAlgn="base">
        <a:lnSpc>
          <a:spcPct val="114000"/>
        </a:lnSpc>
        <a:spcBef>
          <a:spcPct val="20000"/>
        </a:spcBef>
        <a:spcAft>
          <a:spcPct val="0"/>
        </a:spcAft>
        <a:buSzPct val="75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2pPr>
      <a:lvl3pPr marL="738188" indent="-161925" algn="l" rtl="0" fontAlgn="base">
        <a:lnSpc>
          <a:spcPct val="114000"/>
        </a:lnSpc>
        <a:spcBef>
          <a:spcPct val="20000"/>
        </a:spcBef>
        <a:spcAft>
          <a:spcPct val="0"/>
        </a:spcAft>
        <a:buSzPct val="75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3pPr>
      <a:lvl4pPr marL="1025525" indent="-173038" algn="l" rtl="0" fontAlgn="base">
        <a:lnSpc>
          <a:spcPct val="114000"/>
        </a:lnSpc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lang="en-US" sz="1600" dirty="0">
          <a:solidFill>
            <a:schemeClr val="tx2"/>
          </a:solidFill>
          <a:latin typeface="+mn-lt"/>
          <a:ea typeface="+mn-ea"/>
          <a:cs typeface="+mn-cs"/>
        </a:defRPr>
      </a:lvl4pPr>
      <a:lvl5pPr marL="1311275" indent="-166688" algn="l" rtl="0" fontAlgn="base">
        <a:lnSpc>
          <a:spcPct val="114000"/>
        </a:lnSpc>
        <a:spcBef>
          <a:spcPct val="20000"/>
        </a:spcBef>
        <a:spcAft>
          <a:spcPct val="0"/>
        </a:spcAft>
        <a:buSzPct val="65000"/>
        <a:buFont typeface="Wingdings" pitchFamily="2" charset="2"/>
        <a:buChar char="§"/>
        <a:defRPr lang="en-GB" sz="1600" dirty="0">
          <a:solidFill>
            <a:schemeClr val="tx2"/>
          </a:solidFill>
          <a:latin typeface="+mn-lt"/>
          <a:ea typeface="+mn-ea"/>
          <a:cs typeface="+mn-cs"/>
        </a:defRPr>
      </a:lvl5pPr>
      <a:lvl6pPr marL="17684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6pPr>
      <a:lvl7pPr marL="22256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7pPr>
      <a:lvl8pPr marL="26828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8pPr>
      <a:lvl9pPr marL="3140075" indent="-1666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rgbClr val="3333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3" y="6250166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40" y="6250166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9" y="6250165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3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5763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smtClean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smtClean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smtClean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smtClean="0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1027" name="Rectangle 4"/>
          <p:cNvSpPr>
            <a:spLocks noGrp="1"/>
          </p:cNvSpPr>
          <p:nvPr>
            <p:ph type="title"/>
          </p:nvPr>
        </p:nvSpPr>
        <p:spPr bwMode="auto">
          <a:xfrm>
            <a:off x="430213" y="341313"/>
            <a:ext cx="828198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>
                <a:sym typeface="Lucida Sans" panose="020B0602030504020204" pitchFamily="34" charset="0"/>
              </a:rPr>
              <a:t>Click to edit Master title style</a:t>
            </a: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2"/>
          </p:nvPr>
        </p:nvSpPr>
        <p:spPr bwMode="auto">
          <a:xfrm>
            <a:off x="8418513" y="6376988"/>
            <a:ext cx="268287" cy="27940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defRPr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fld id="{4D6D4E04-9A9B-4566-BFD6-29EAFB140EBE}" type="slidenum">
              <a:rPr lang="en-US" altLang="en-US" smtClean="0"/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8597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+mj-ea"/>
          <a:cs typeface="+mj-cs"/>
          <a:sym typeface="Lucida Sans" panose="020B0602030504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anose="020B0602030504020204" pitchFamily="34" charset="0"/>
        </a:defRPr>
      </a:lvl5pPr>
      <a:lvl6pPr marL="4572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6pPr>
      <a:lvl7pPr marL="9144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7pPr>
      <a:lvl8pPr marL="13716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8pPr>
      <a:lvl9pPr marL="18288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9pPr>
    </p:titleStyle>
    <p:body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indent="4572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indent="9144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indent="13716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indent="1828800" algn="l" rtl="0" eaLnBrk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4572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6pPr>
      <a:lvl7pPr marL="9144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7pPr>
      <a:lvl8pPr marL="13716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8pPr>
      <a:lvl9pPr marL="18288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.jpe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3" y="292149"/>
            <a:ext cx="84613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rgbClr val="0000FF"/>
              </a:solidFill>
            </a:endParaRPr>
          </a:p>
          <a:p>
            <a:endParaRPr lang="en-US" sz="2800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2800" i="1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2800" i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27108" y="825549"/>
            <a:ext cx="7354892" cy="260345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Spatial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&amp; Modeling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39875" y="2690370"/>
            <a:ext cx="6400800" cy="1473200"/>
          </a:xfrm>
        </p:spPr>
        <p:txBody>
          <a:bodyPr>
            <a:noAutofit/>
          </a:bodyPr>
          <a:lstStyle/>
          <a:p>
            <a:r>
              <a:rPr lang="en-US" sz="1800" dirty="0" smtClean="0"/>
              <a:t>GIS for Spatial Planning</a:t>
            </a:r>
          </a:p>
          <a:p>
            <a:r>
              <a:rPr lang="en-US" sz="1800" dirty="0" smtClean="0"/>
              <a:t>Training for Ministry of Transport</a:t>
            </a:r>
          </a:p>
          <a:p>
            <a:r>
              <a:rPr lang="en-US" sz="1800" dirty="0" smtClean="0"/>
              <a:t>Mozambique</a:t>
            </a:r>
            <a:endParaRPr lang="en-US" sz="1800" dirty="0"/>
          </a:p>
          <a:p>
            <a:endParaRPr lang="en-GB" sz="1800" dirty="0"/>
          </a:p>
          <a:p>
            <a:r>
              <a:rPr lang="en-GB" sz="1800" dirty="0" smtClean="0"/>
              <a:t>Maputo, Mozambique</a:t>
            </a:r>
            <a:endParaRPr lang="en-GB" sz="1800" dirty="0"/>
          </a:p>
          <a:p>
            <a:r>
              <a:rPr lang="en-US" sz="1800" dirty="0" smtClean="0"/>
              <a:t>2-13 July 2018</a:t>
            </a:r>
            <a:endParaRPr lang="en-US" sz="1800" dirty="0"/>
          </a:p>
          <a:p>
            <a:endParaRPr lang="en-GB" sz="1800" dirty="0"/>
          </a:p>
        </p:txBody>
      </p:sp>
      <p:sp>
        <p:nvSpPr>
          <p:cNvPr id="6" name="Subtitle 3"/>
          <p:cNvSpPr txBox="1">
            <a:spLocks/>
          </p:cNvSpPr>
          <p:nvPr/>
        </p:nvSpPr>
        <p:spPr>
          <a:xfrm>
            <a:off x="1573126" y="4918923"/>
            <a:ext cx="6400800" cy="93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1400" dirty="0" smtClean="0">
              <a:latin typeface="Lato" pitchFamily="34" charset="0"/>
              <a:sym typeface="Lato" pitchFamily="34" charset="0"/>
            </a:endParaRPr>
          </a:p>
          <a:p>
            <a:r>
              <a:rPr lang="en-US" altLang="en-US" sz="1400" dirty="0" smtClean="0">
                <a:latin typeface="Lato" pitchFamily="34" charset="0"/>
                <a:sym typeface="Lato" pitchFamily="34" charset="0"/>
              </a:rPr>
              <a:t>Geoinformation and Sectoral Statistics Section</a:t>
            </a:r>
          </a:p>
          <a:p>
            <a:endParaRPr lang="en-US" sz="14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GB" sz="1400" dirty="0" smtClean="0"/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44702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11904"/>
            <a:ext cx="7408333" cy="345069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Spatial Analysis and Modeling Concepts</a:t>
            </a:r>
          </a:p>
          <a:p>
            <a:r>
              <a:rPr lang="en-US" sz="2800" dirty="0" smtClean="0"/>
              <a:t>Surface Models</a:t>
            </a:r>
          </a:p>
          <a:p>
            <a:r>
              <a:rPr lang="en-US" sz="2800" dirty="0" smtClean="0"/>
              <a:t>Surface Modeling Operations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Text Placeholder 1"/>
          <p:cNvSpPr txBox="1">
            <a:spLocks/>
          </p:cNvSpPr>
          <p:nvPr/>
        </p:nvSpPr>
        <p:spPr>
          <a:xfrm>
            <a:off x="304800" y="762000"/>
            <a:ext cx="8193600" cy="914400"/>
          </a:xfrm>
          <a:prstGeom prst="rect">
            <a:avLst/>
          </a:prstGeom>
        </p:spPr>
        <p:txBody>
          <a:bodyPr/>
          <a:lstStyle>
            <a:lvl1pPr marL="176213" indent="-176213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61963" indent="-171450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38188" indent="-161925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25525" indent="-173038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lang="en-US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11275" indent="-166688" algn="l" rtl="0" fontAlgn="base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SzPct val="65000"/>
              <a:buFont typeface="Wingdings" pitchFamily="2" charset="2"/>
              <a:buChar char="§"/>
              <a:defRPr lang="en-GB" sz="16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684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6pPr>
            <a:lvl7pPr marL="22256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7pPr>
            <a:lvl8pPr marL="26828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8pPr>
            <a:lvl9pPr marL="3140075" indent="-166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l"/>
              <a:defRPr>
                <a:solidFill>
                  <a:srgbClr val="3333FF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Content</a:t>
            </a:r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523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Rectangle 3"/>
          <p:cNvSpPr>
            <a:spLocks noGrp="1"/>
          </p:cNvSpPr>
          <p:nvPr>
            <p:ph type="body" idx="1"/>
          </p:nvPr>
        </p:nvSpPr>
        <p:spPr>
          <a:xfrm>
            <a:off x="304800" y="1981200"/>
            <a:ext cx="8153400" cy="4267200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US" altLang="en-US" b="1" dirty="0" smtClean="0"/>
              <a:t>Spatial analysis</a:t>
            </a:r>
            <a:r>
              <a:rPr lang="en-US" altLang="en-US" dirty="0" smtClean="0"/>
              <a:t> is the technique to analyze data in terms of location</a:t>
            </a:r>
          </a:p>
          <a:p>
            <a:pPr algn="just">
              <a:lnSpc>
                <a:spcPct val="90000"/>
              </a:lnSpc>
            </a:pPr>
            <a:r>
              <a:rPr lang="en-US" altLang="en-US" dirty="0" smtClean="0"/>
              <a:t>Find out patterns, identify relationships among features, plan efficient routes, perform site selection, model or predict values based on discrete sample observations, etc.</a:t>
            </a:r>
          </a:p>
          <a:p>
            <a:pPr algn="just">
              <a:lnSpc>
                <a:spcPct val="90000"/>
              </a:lnSpc>
            </a:pPr>
            <a:r>
              <a:rPr lang="en-US" altLang="en-US" dirty="0" smtClean="0"/>
              <a:t>Relationships: proximity, overlap, intersection, visibility, accessibility, etc.</a:t>
            </a:r>
          </a:p>
          <a:p>
            <a:pPr algn="just">
              <a:lnSpc>
                <a:spcPct val="90000"/>
              </a:lnSpc>
            </a:pPr>
            <a:r>
              <a:rPr lang="en-US" altLang="en-US" dirty="0" smtClean="0"/>
              <a:t>Detect patterns: hotspots, outliers, clusters, change over time</a:t>
            </a:r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 smtClean="0"/>
              <a:t>Spatial Analysis &amp; Modeling Concepts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7704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133600"/>
            <a:ext cx="8153400" cy="3886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altLang="en-US" sz="2800" dirty="0"/>
              <a:t>Predict values: given a set of measured points across an area you can determine the estimated values in unmeasured locations</a:t>
            </a:r>
          </a:p>
          <a:p>
            <a:pPr algn="just">
              <a:lnSpc>
                <a:spcPct val="90000"/>
              </a:lnSpc>
            </a:pPr>
            <a:r>
              <a:rPr lang="en-US" sz="2800" dirty="0"/>
              <a:t>Using spatial analysis, you can combine information from many independent sources and derive a new set of information by applying a large, rich, and sophisticated set of spatial operators or geo-processing tools</a:t>
            </a:r>
            <a:endParaRPr lang="en-US" altLang="en-US" sz="2800" dirty="0"/>
          </a:p>
          <a:p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 smtClean="0"/>
              <a:t>Spatial Analysis &amp; Modeling Concepts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54692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Rectangle 3"/>
          <p:cNvSpPr>
            <a:spLocks noGrp="1"/>
          </p:cNvSpPr>
          <p:nvPr>
            <p:ph type="body" idx="1"/>
          </p:nvPr>
        </p:nvSpPr>
        <p:spPr>
          <a:xfrm>
            <a:off x="381000" y="1752600"/>
            <a:ext cx="8153400" cy="4267200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US" dirty="0" smtClean="0"/>
              <a:t>Why Spatial modeling: finding relationships among geographic features to understand and address any particular problem</a:t>
            </a:r>
          </a:p>
          <a:p>
            <a:pPr algn="just">
              <a:lnSpc>
                <a:spcPct val="90000"/>
              </a:lnSpc>
            </a:pPr>
            <a:r>
              <a:rPr lang="en-US" b="1" dirty="0"/>
              <a:t>Spatial modeling</a:t>
            </a:r>
            <a:r>
              <a:rPr lang="en-US" dirty="0"/>
              <a:t> allows you to derive new data from values of existing data layers and to predict what might happen and </a:t>
            </a:r>
            <a:r>
              <a:rPr lang="en-US" dirty="0" smtClean="0"/>
              <a:t>where</a:t>
            </a:r>
          </a:p>
          <a:p>
            <a:pPr algn="just">
              <a:lnSpc>
                <a:spcPct val="90000"/>
              </a:lnSpc>
            </a:pPr>
            <a:r>
              <a:rPr lang="en-US" dirty="0" smtClean="0"/>
              <a:t>Modeling </a:t>
            </a:r>
            <a:r>
              <a:rPr lang="en-US" dirty="0"/>
              <a:t>often </a:t>
            </a:r>
            <a:r>
              <a:rPr lang="en-US" dirty="0" smtClean="0"/>
              <a:t>involve developing </a:t>
            </a:r>
            <a:r>
              <a:rPr lang="en-US" dirty="0"/>
              <a:t>specialized workflows through </a:t>
            </a:r>
            <a:r>
              <a:rPr lang="en-US" dirty="0" smtClean="0"/>
              <a:t>programming, creating </a:t>
            </a:r>
            <a:r>
              <a:rPr lang="en-US" dirty="0"/>
              <a:t>scripts and automated </a:t>
            </a:r>
            <a:r>
              <a:rPr lang="en-US" dirty="0" smtClean="0"/>
              <a:t>workflows, </a:t>
            </a:r>
            <a:r>
              <a:rPr lang="en-US" dirty="0"/>
              <a:t>lets you efficiently query and process large amounts of data and implement more complex algorithms.</a:t>
            </a:r>
            <a:endParaRPr lang="en-US" dirty="0" smtClean="0"/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 smtClean="0"/>
              <a:t>Spatial Analysis &amp; Modeling Concepts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7064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85" y="3429000"/>
            <a:ext cx="6737815" cy="31242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381000" y="1752600"/>
            <a:ext cx="8153400" cy="18156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dirty="0"/>
              <a:t>Models help you understand, describe, and predict how things work in the real world</a:t>
            </a:r>
          </a:p>
          <a:p>
            <a:pPr algn="just">
              <a:lnSpc>
                <a:spcPct val="90000"/>
              </a:lnSpc>
            </a:pPr>
            <a:r>
              <a:rPr lang="en-US" dirty="0" smtClean="0"/>
              <a:t>Spatial modeling, modeling spatial problems, involve two types of models:</a:t>
            </a:r>
          </a:p>
          <a:p>
            <a:pPr lvl="2" algn="just">
              <a:lnSpc>
                <a:spcPct val="90000"/>
              </a:lnSpc>
            </a:pPr>
            <a:r>
              <a:rPr lang="en-US" dirty="0" smtClean="0"/>
              <a:t>Representation models – represent the objects in the landscape</a:t>
            </a:r>
          </a:p>
          <a:p>
            <a:pPr lvl="2" algn="just">
              <a:lnSpc>
                <a:spcPct val="90000"/>
              </a:lnSpc>
            </a:pPr>
            <a:r>
              <a:rPr lang="en-US" dirty="0" smtClean="0"/>
              <a:t>Process models – simulate the processes in the landscape </a:t>
            </a:r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Spatial </a:t>
            </a:r>
            <a:r>
              <a:rPr lang="en-US" sz="3600" dirty="0" smtClean="0"/>
              <a:t>Analysis &amp; Modeling </a:t>
            </a:r>
            <a:r>
              <a:rPr lang="en-US" sz="3600" dirty="0"/>
              <a:t>Concepts</a:t>
            </a:r>
          </a:p>
        </p:txBody>
      </p:sp>
    </p:spTree>
    <p:extLst>
      <p:ext uri="{BB962C8B-B14F-4D97-AF65-F5344CB8AC3E}">
        <p14:creationId xmlns:p14="http://schemas.microsoft.com/office/powerpoint/2010/main" val="1256221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660" y="4146331"/>
            <a:ext cx="5407064" cy="201950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2971800"/>
            <a:ext cx="3609975" cy="990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057400"/>
            <a:ext cx="4555375" cy="1219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9136" y="3840409"/>
            <a:ext cx="16328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Vector model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8400" y="2571690"/>
            <a:ext cx="1628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Raster model</a:t>
            </a:r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Spatial </a:t>
            </a:r>
            <a:r>
              <a:rPr lang="en-US" sz="3600" dirty="0" smtClean="0"/>
              <a:t>Analysis &amp; Modeling </a:t>
            </a:r>
            <a:r>
              <a:rPr lang="en-US" sz="3600" dirty="0"/>
              <a:t>Concepts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1828800"/>
            <a:ext cx="1848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Spatial Analysis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333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Rectangle 3"/>
          <p:cNvSpPr>
            <a:spLocks noGrp="1"/>
          </p:cNvSpPr>
          <p:nvPr>
            <p:ph type="body" idx="1"/>
          </p:nvPr>
        </p:nvSpPr>
        <p:spPr>
          <a:xfrm>
            <a:off x="457200" y="1993900"/>
            <a:ext cx="8153400" cy="4267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800" dirty="0"/>
              <a:t>Using an elevation surface, for example, you can derive information and identify features that were not readily apparent in the original surface, </a:t>
            </a:r>
            <a:endParaRPr lang="en-US" sz="2800" dirty="0" smtClean="0"/>
          </a:p>
          <a:p>
            <a:pPr lvl="1" algn="just">
              <a:lnSpc>
                <a:spcPct val="90000"/>
              </a:lnSpc>
            </a:pPr>
            <a:r>
              <a:rPr lang="en-US" sz="2400" dirty="0" smtClean="0"/>
              <a:t>contours</a:t>
            </a:r>
            <a:r>
              <a:rPr lang="en-US" sz="2400" dirty="0"/>
              <a:t>, angle of slope, steepest downslope direction (aspect), shaded relief (</a:t>
            </a:r>
            <a:r>
              <a:rPr lang="en-US" sz="2400" dirty="0" err="1"/>
              <a:t>hillshade</a:t>
            </a:r>
            <a:r>
              <a:rPr lang="en-US" sz="2400" dirty="0"/>
              <a:t>), and visible areas (</a:t>
            </a:r>
            <a:r>
              <a:rPr lang="en-US" sz="2400" dirty="0" err="1"/>
              <a:t>viewsheds</a:t>
            </a:r>
            <a:r>
              <a:rPr lang="en-US" sz="2400" dirty="0" smtClean="0"/>
              <a:t>)</a:t>
            </a:r>
          </a:p>
          <a:p>
            <a:pPr algn="just">
              <a:lnSpc>
                <a:spcPct val="90000"/>
              </a:lnSpc>
            </a:pPr>
            <a:r>
              <a:rPr lang="en-US" sz="2800" dirty="0"/>
              <a:t>model the flow of water across Earth’s surface, deriving runoff characteristics, understanding drainage systems, and creating watersheds</a:t>
            </a:r>
            <a:endParaRPr lang="en-US" sz="2800" dirty="0" smtClean="0"/>
          </a:p>
          <a:p>
            <a:pPr algn="just">
              <a:lnSpc>
                <a:spcPct val="90000"/>
              </a:lnSpc>
            </a:pPr>
            <a:endParaRPr lang="en-US" altLang="en-US" sz="2800" dirty="0" smtClean="0"/>
          </a:p>
          <a:p>
            <a:pPr algn="just">
              <a:lnSpc>
                <a:spcPct val="90000"/>
              </a:lnSpc>
            </a:pPr>
            <a:endParaRPr lang="en-US" altLang="en-US" sz="2800" dirty="0" smtClean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Spatial Analysis &amp; Modeling Concepts</a:t>
            </a:r>
          </a:p>
        </p:txBody>
      </p:sp>
    </p:spTree>
    <p:extLst>
      <p:ext uri="{BB962C8B-B14F-4D97-AF65-F5344CB8AC3E}">
        <p14:creationId xmlns:p14="http://schemas.microsoft.com/office/powerpoint/2010/main" val="345957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Rectangle 3"/>
          <p:cNvSpPr>
            <a:spLocks noGrp="1"/>
          </p:cNvSpPr>
          <p:nvPr>
            <p:ph type="body" idx="1"/>
          </p:nvPr>
        </p:nvSpPr>
        <p:spPr>
          <a:xfrm>
            <a:off x="304800" y="1752600"/>
            <a:ext cx="8534400" cy="45720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b="1" dirty="0" smtClean="0"/>
              <a:t>Surface Models</a:t>
            </a:r>
            <a:r>
              <a:rPr lang="en-US" dirty="0" smtClean="0"/>
              <a:t>: DSM, DEM, DTM</a:t>
            </a:r>
          </a:p>
          <a:p>
            <a:pPr algn="just">
              <a:lnSpc>
                <a:spcPct val="90000"/>
              </a:lnSpc>
            </a:pPr>
            <a:r>
              <a:rPr lang="en-US" b="1" dirty="0"/>
              <a:t>Digital </a:t>
            </a:r>
            <a:r>
              <a:rPr lang="en-US" b="1" dirty="0" smtClean="0"/>
              <a:t>Surface Model </a:t>
            </a:r>
            <a:r>
              <a:rPr lang="en-US" b="1" dirty="0"/>
              <a:t>(</a:t>
            </a:r>
            <a:r>
              <a:rPr lang="en-US" b="1" dirty="0" smtClean="0"/>
              <a:t>DSM)</a:t>
            </a:r>
            <a:r>
              <a:rPr lang="en-US" dirty="0" smtClean="0"/>
              <a:t> surface model which captures the natural and built features on the Earth’s surface</a:t>
            </a:r>
          </a:p>
          <a:p>
            <a:pPr algn="just">
              <a:lnSpc>
                <a:spcPct val="90000"/>
              </a:lnSpc>
            </a:pPr>
            <a:r>
              <a:rPr lang="en-US" dirty="0" smtClean="0"/>
              <a:t>DSM is generated using LiDAR system, which sends pulses of light to the ground and when the pulse of light bounces off/back its target and returns to the sensor, it gives the range (a variable distance) to the Earth</a:t>
            </a:r>
          </a:p>
          <a:p>
            <a:pPr algn="just">
              <a:lnSpc>
                <a:spcPct val="90000"/>
              </a:lnSpc>
            </a:pPr>
            <a:r>
              <a:rPr lang="en-US" dirty="0" smtClean="0"/>
              <a:t>LiDAR delivers a massive point cloud filled of varying elevation values (Height can come from the top of buildings, tree canopy, power lines, other built and natural features)</a:t>
            </a:r>
          </a:p>
          <a:p>
            <a:pPr algn="just">
              <a:lnSpc>
                <a:spcPct val="90000"/>
              </a:lnSpc>
            </a:pPr>
            <a:r>
              <a:rPr lang="en-US" dirty="0" smtClean="0"/>
              <a:t>DSM is useful in 3D modeling for telecommunications, urban planning and aviation (objects extrude from the earth, particularly useful in these application to identify obstructions)</a:t>
            </a:r>
          </a:p>
          <a:p>
            <a:endParaRPr lang="en-US" dirty="0" smtClean="0"/>
          </a:p>
          <a:p>
            <a:endParaRPr lang="en-US" dirty="0"/>
          </a:p>
          <a:p>
            <a:pPr algn="just">
              <a:lnSpc>
                <a:spcPct val="90000"/>
              </a:lnSpc>
            </a:pPr>
            <a:endParaRPr lang="en-US" dirty="0" smtClean="0"/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Models</a:t>
            </a:r>
          </a:p>
        </p:txBody>
      </p:sp>
    </p:spTree>
    <p:extLst>
      <p:ext uri="{BB962C8B-B14F-4D97-AF65-F5344CB8AC3E}">
        <p14:creationId xmlns:p14="http://schemas.microsoft.com/office/powerpoint/2010/main" val="370379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267200"/>
            <a:ext cx="4048125" cy="23145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97" y="1905000"/>
            <a:ext cx="5273503" cy="2295525"/>
          </a:xfrm>
          <a:prstGeom prst="rect">
            <a:avLst/>
          </a:prstGeom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Models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5600" y="3988713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tx2"/>
                </a:solidFill>
              </a:rPr>
              <a:t>DSM</a:t>
            </a:r>
          </a:p>
        </p:txBody>
      </p:sp>
    </p:spTree>
    <p:extLst>
      <p:ext uri="{BB962C8B-B14F-4D97-AF65-F5344CB8AC3E}">
        <p14:creationId xmlns:p14="http://schemas.microsoft.com/office/powerpoint/2010/main" val="2308640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Rectangle 3"/>
          <p:cNvSpPr>
            <a:spLocks noGrp="1"/>
          </p:cNvSpPr>
          <p:nvPr>
            <p:ph type="body" idx="1"/>
          </p:nvPr>
        </p:nvSpPr>
        <p:spPr>
          <a:xfrm>
            <a:off x="304800" y="1828800"/>
            <a:ext cx="8458200" cy="4724400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US" b="1" dirty="0"/>
              <a:t>Digital Elevation Model (DEM</a:t>
            </a:r>
            <a:r>
              <a:rPr lang="en-US" b="1" dirty="0" smtClean="0"/>
              <a:t>)</a:t>
            </a:r>
            <a:r>
              <a:rPr lang="en-US" dirty="0" smtClean="0"/>
              <a:t> is </a:t>
            </a:r>
            <a:r>
              <a:rPr lang="en-US" dirty="0"/>
              <a:t>a digital model or 3D representation of a terrain’s surface, created from DEM is  bare-earth raster grid, which filters out vegetation and man made features </a:t>
            </a:r>
            <a:r>
              <a:rPr lang="en-US" dirty="0" smtClean="0"/>
              <a:t>terrain </a:t>
            </a:r>
            <a:r>
              <a:rPr lang="en-US" dirty="0"/>
              <a:t>elevation data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DEM is  bare-earth raster grid, which filters out vegetation and man made features</a:t>
            </a:r>
            <a:endParaRPr lang="en-US" dirty="0" smtClean="0"/>
          </a:p>
          <a:p>
            <a:pPr algn="just">
              <a:lnSpc>
                <a:spcPct val="90000"/>
              </a:lnSpc>
            </a:pPr>
            <a:r>
              <a:rPr lang="en-US" dirty="0" smtClean="0"/>
              <a:t>non-ground points such as  bridges and roads, built (power lines, buildings and towers), and natural (trees and other vegetation types) are not included in DEM</a:t>
            </a:r>
          </a:p>
          <a:p>
            <a:pPr algn="just">
              <a:lnSpc>
                <a:spcPct val="90000"/>
              </a:lnSpc>
            </a:pPr>
            <a:r>
              <a:rPr lang="en-US" dirty="0" smtClean="0"/>
              <a:t>Digital Elevation Model (DEM) is frequently used and simplest form of digital representation of topography</a:t>
            </a:r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Models</a:t>
            </a:r>
          </a:p>
        </p:txBody>
      </p:sp>
    </p:spTree>
    <p:extLst>
      <p:ext uri="{BB962C8B-B14F-4D97-AF65-F5344CB8AC3E}">
        <p14:creationId xmlns:p14="http://schemas.microsoft.com/office/powerpoint/2010/main" val="333450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550976"/>
            <a:ext cx="4600886" cy="26306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2133600"/>
            <a:ext cx="4343400" cy="411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2"/>
                </a:solidFill>
              </a:rPr>
              <a:t>DEM is used to determine terrain attributes such as elevation, slope and aspect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2"/>
                </a:solidFill>
              </a:rPr>
              <a:t>Terrain features such as drainage basins and watersheds, drainage networks  and channel can be identified from </a:t>
            </a:r>
            <a:r>
              <a:rPr lang="en-US" sz="2400" dirty="0" err="1">
                <a:solidFill>
                  <a:schemeClr val="tx2"/>
                </a:solidFill>
              </a:rPr>
              <a:t>DEMs.</a:t>
            </a:r>
            <a:endParaRPr lang="en-US" sz="2400" dirty="0">
              <a:solidFill>
                <a:schemeClr val="tx2"/>
              </a:solidFill>
            </a:endParaRP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2"/>
                </a:solidFill>
              </a:rPr>
              <a:t>Widely used in hydrologic modeling, and geologic analysis, soil mapping</a:t>
            </a:r>
          </a:p>
          <a:p>
            <a:endParaRPr lang="en-US" sz="2400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Models</a:t>
            </a:r>
          </a:p>
        </p:txBody>
      </p:sp>
    </p:spTree>
    <p:extLst>
      <p:ext uri="{BB962C8B-B14F-4D97-AF65-F5344CB8AC3E}">
        <p14:creationId xmlns:p14="http://schemas.microsoft.com/office/powerpoint/2010/main" val="1753691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Models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031" y="2895600"/>
            <a:ext cx="4481369" cy="315277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714711"/>
            <a:ext cx="8458200" cy="1333289"/>
          </a:xfrm>
        </p:spPr>
        <p:txBody>
          <a:bodyPr>
            <a:noAutofit/>
          </a:bodyPr>
          <a:lstStyle/>
          <a:p>
            <a:pPr algn="just"/>
            <a:r>
              <a:rPr lang="en-US" dirty="0"/>
              <a:t>A </a:t>
            </a:r>
            <a:r>
              <a:rPr lang="en-US" b="1" dirty="0" smtClean="0"/>
              <a:t>Digital Terrain Model (DTM)</a:t>
            </a:r>
            <a:r>
              <a:rPr lang="en-US" dirty="0" smtClean="0"/>
              <a:t> </a:t>
            </a:r>
            <a:r>
              <a:rPr lang="en-US" dirty="0"/>
              <a:t>is a vector data set composed of regularly spaced points and natural features such as ridges and </a:t>
            </a:r>
            <a:r>
              <a:rPr lang="en-US" dirty="0" err="1"/>
              <a:t>breaklines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3124200"/>
            <a:ext cx="3733800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en-US" sz="2400" dirty="0">
                <a:solidFill>
                  <a:schemeClr val="tx2"/>
                </a:solidFill>
              </a:rPr>
              <a:t>DTMs are typically created through stereo photogrammetry</a:t>
            </a:r>
          </a:p>
          <a:p>
            <a:pPr marL="274320" indent="-27432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</a:pPr>
            <a:r>
              <a:rPr lang="en-US" sz="2400" dirty="0">
                <a:solidFill>
                  <a:schemeClr val="tx2"/>
                </a:solidFill>
              </a:rPr>
              <a:t>From these regularly-space and contour lines, you can interpolate a DTM into a DEM</a:t>
            </a:r>
          </a:p>
        </p:txBody>
      </p:sp>
    </p:spTree>
    <p:extLst>
      <p:ext uri="{BB962C8B-B14F-4D97-AF65-F5344CB8AC3E}">
        <p14:creationId xmlns:p14="http://schemas.microsoft.com/office/powerpoint/2010/main" val="947066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Rectangle 3"/>
          <p:cNvSpPr>
            <a:spLocks noGrp="1"/>
          </p:cNvSpPr>
          <p:nvPr>
            <p:ph type="body" idx="1"/>
          </p:nvPr>
        </p:nvSpPr>
        <p:spPr>
          <a:xfrm>
            <a:off x="457200" y="1993900"/>
            <a:ext cx="8153400" cy="42672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Surface modeling operations include: </a:t>
            </a:r>
          </a:p>
          <a:p>
            <a:pPr lvl="1" algn="just"/>
            <a:r>
              <a:rPr lang="en-US" dirty="0" smtClean="0"/>
              <a:t>Contour</a:t>
            </a:r>
          </a:p>
          <a:p>
            <a:pPr lvl="1" algn="just"/>
            <a:r>
              <a:rPr lang="en-US" dirty="0" smtClean="0"/>
              <a:t>Slope</a:t>
            </a:r>
          </a:p>
          <a:p>
            <a:pPr lvl="1" algn="just"/>
            <a:r>
              <a:rPr lang="en-US" dirty="0" smtClean="0"/>
              <a:t>Aspect</a:t>
            </a:r>
          </a:p>
          <a:p>
            <a:pPr lvl="1" algn="just"/>
            <a:r>
              <a:rPr lang="en-US" dirty="0" err="1" smtClean="0"/>
              <a:t>Hillshade</a:t>
            </a:r>
            <a:endParaRPr lang="en-US" dirty="0" smtClean="0"/>
          </a:p>
          <a:p>
            <a:pPr lvl="1" algn="just"/>
            <a:r>
              <a:rPr lang="en-US" dirty="0" err="1" smtClean="0"/>
              <a:t>Viewshed</a:t>
            </a:r>
            <a:endParaRPr lang="en-US" dirty="0" smtClean="0"/>
          </a:p>
          <a:p>
            <a:pPr lvl="1" algn="just"/>
            <a:r>
              <a:rPr lang="en-US" dirty="0" smtClean="0"/>
              <a:t>Visibility</a:t>
            </a:r>
          </a:p>
          <a:p>
            <a:pPr lvl="1" algn="just"/>
            <a:r>
              <a:rPr lang="en-US" dirty="0" smtClean="0"/>
              <a:t>Cut Fill</a:t>
            </a:r>
          </a:p>
          <a:p>
            <a:pPr lvl="1" algn="just"/>
            <a:r>
              <a:rPr lang="en-US" dirty="0" smtClean="0"/>
              <a:t>Interpolation</a:t>
            </a:r>
          </a:p>
          <a:p>
            <a:pPr lvl="1" algn="just"/>
            <a:endParaRPr lang="en-US" dirty="0"/>
          </a:p>
          <a:p>
            <a:pPr algn="just"/>
            <a:endParaRPr lang="en-US" dirty="0"/>
          </a:p>
          <a:p>
            <a:pPr algn="just">
              <a:lnSpc>
                <a:spcPct val="90000"/>
              </a:lnSpc>
            </a:pPr>
            <a:endParaRPr lang="en-US" dirty="0" smtClean="0"/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Modeling Operations</a:t>
            </a:r>
          </a:p>
        </p:txBody>
      </p:sp>
    </p:spTree>
    <p:extLst>
      <p:ext uri="{BB962C8B-B14F-4D97-AF65-F5344CB8AC3E}">
        <p14:creationId xmlns:p14="http://schemas.microsoft.com/office/powerpoint/2010/main" val="404627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2895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Aspect (Spatial Analyst)</a:t>
            </a:r>
          </a:p>
          <a:p>
            <a:r>
              <a:rPr lang="en-US" sz="2000" dirty="0"/>
              <a:t>Derives aspect from a raster surface. The aspect identifies the downslope direction of the maximum rate of change in value from each cell to its neighbors.</a:t>
            </a:r>
          </a:p>
          <a:p>
            <a:r>
              <a:rPr lang="en-US" sz="2000" dirty="0"/>
              <a:t>Aspect can be thought of as the slope direction. The values of the output raster will be the compass direction of the aspect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Aspect is expressed in positive degrees from 0 to 359.9, measured clockwise from north.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191000"/>
            <a:ext cx="5672867" cy="2133600"/>
          </a:xfrm>
          <a:prstGeom prst="rect">
            <a:avLst/>
          </a:prstGeom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70654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121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Slope (Spatial </a:t>
            </a:r>
            <a:r>
              <a:rPr lang="en-US" b="1" dirty="0"/>
              <a:t>Analyst)</a:t>
            </a:r>
          </a:p>
          <a:p>
            <a:r>
              <a:rPr lang="en-US" sz="2000" dirty="0"/>
              <a:t>Identifies the slope (gradient, or rate of maximum change in z-value) from each cell of a raster surface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000375"/>
            <a:ext cx="7217709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65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Contour (Spatial </a:t>
            </a:r>
            <a:r>
              <a:rPr lang="en-US" b="1" dirty="0"/>
              <a:t>Analyst)</a:t>
            </a:r>
          </a:p>
          <a:p>
            <a:r>
              <a:rPr lang="en-US" sz="2000" dirty="0"/>
              <a:t>Contours represent points having equal heights/ elevations with respect to a particular datum such as Mean Sea Level (MSL</a:t>
            </a:r>
            <a:r>
              <a:rPr lang="en-US" sz="2000" dirty="0" smtClean="0"/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764219"/>
            <a:ext cx="3976688" cy="38142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3048000"/>
            <a:ext cx="3657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000" dirty="0">
                <a:solidFill>
                  <a:srgbClr val="073E87"/>
                </a:solidFill>
              </a:rPr>
              <a:t>Topographic maps, shape of a landscape represented with contour lines</a:t>
            </a: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000" dirty="0">
                <a:solidFill>
                  <a:srgbClr val="073E87"/>
                </a:solidFill>
              </a:rPr>
              <a:t>A way to describe three-dimensional landscapes in two dimensions</a:t>
            </a:r>
          </a:p>
        </p:txBody>
      </p:sp>
    </p:spTree>
    <p:extLst>
      <p:ext uri="{BB962C8B-B14F-4D97-AF65-F5344CB8AC3E}">
        <p14:creationId xmlns:p14="http://schemas.microsoft.com/office/powerpoint/2010/main" val="3455661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905000"/>
            <a:ext cx="8382000" cy="34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Contour (Spatial </a:t>
            </a:r>
            <a:r>
              <a:rPr lang="en-US" b="1" dirty="0"/>
              <a:t>Analyst)</a:t>
            </a:r>
          </a:p>
          <a:p>
            <a:r>
              <a:rPr lang="en-US" sz="2000" b="1" dirty="0" smtClean="0"/>
              <a:t>Contour tool</a:t>
            </a:r>
            <a:r>
              <a:rPr lang="en-US" sz="2000" dirty="0" smtClean="0"/>
              <a:t>: Creates </a:t>
            </a:r>
            <a:r>
              <a:rPr lang="en-US" sz="2000" dirty="0"/>
              <a:t>a line feature class of contours (</a:t>
            </a:r>
            <a:r>
              <a:rPr lang="en-US" sz="2000" dirty="0" err="1"/>
              <a:t>isolines</a:t>
            </a:r>
            <a:r>
              <a:rPr lang="en-US" sz="2000" dirty="0"/>
              <a:t>) from a raster surface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A </a:t>
            </a:r>
            <a:r>
              <a:rPr lang="en-US" sz="2000" dirty="0"/>
              <a:t>base contour is </a:t>
            </a:r>
            <a:r>
              <a:rPr lang="en-US" sz="2000" dirty="0" smtClean="0"/>
              <a:t>used; e.g. to </a:t>
            </a:r>
            <a:r>
              <a:rPr lang="en-US" sz="2000" dirty="0"/>
              <a:t>create contours every </a:t>
            </a:r>
            <a:r>
              <a:rPr lang="en-US" sz="2000" dirty="0" smtClean="0"/>
              <a:t>10 </a:t>
            </a:r>
            <a:r>
              <a:rPr lang="en-US" sz="2000" dirty="0"/>
              <a:t>meters, starting at </a:t>
            </a:r>
            <a:r>
              <a:rPr lang="en-US" sz="2000" dirty="0" smtClean="0"/>
              <a:t>5 meters </a:t>
            </a:r>
          </a:p>
          <a:p>
            <a:r>
              <a:rPr lang="en-US" sz="2000" dirty="0" smtClean="0"/>
              <a:t>5 is </a:t>
            </a:r>
            <a:r>
              <a:rPr lang="en-US" sz="2000" dirty="0"/>
              <a:t>the base contour, and </a:t>
            </a:r>
            <a:r>
              <a:rPr lang="en-US" sz="2000" dirty="0" smtClean="0"/>
              <a:t>10 is the </a:t>
            </a:r>
            <a:r>
              <a:rPr lang="en-US" sz="2000" dirty="0"/>
              <a:t>contour interval. </a:t>
            </a:r>
            <a:r>
              <a:rPr lang="en-US" sz="2000" dirty="0" smtClean="0"/>
              <a:t>values </a:t>
            </a:r>
            <a:r>
              <a:rPr lang="en-US" sz="2000" dirty="0"/>
              <a:t>to be contoured </a:t>
            </a:r>
            <a:r>
              <a:rPr lang="en-US" sz="2000" dirty="0" smtClean="0"/>
              <a:t>5, 15, 25, 35, 45, …</a:t>
            </a:r>
            <a:endParaRPr lang="en-US" sz="2000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6634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81000" y="1905000"/>
            <a:ext cx="8382000" cy="1295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err="1" smtClean="0"/>
              <a:t>Hillshade</a:t>
            </a:r>
            <a:r>
              <a:rPr lang="en-US" b="1" dirty="0" smtClean="0"/>
              <a:t> (Spatial </a:t>
            </a:r>
            <a:r>
              <a:rPr lang="en-US" b="1" dirty="0"/>
              <a:t>Analyst)</a:t>
            </a:r>
          </a:p>
          <a:p>
            <a:r>
              <a:rPr lang="en-US" sz="2000" b="1" dirty="0" err="1" smtClean="0"/>
              <a:t>Hillshade</a:t>
            </a:r>
            <a:r>
              <a:rPr lang="en-US" sz="2000" b="1" dirty="0" smtClean="0"/>
              <a:t> tool</a:t>
            </a:r>
            <a:r>
              <a:rPr lang="en-US" sz="2000" dirty="0" smtClean="0"/>
              <a:t>: </a:t>
            </a:r>
            <a:r>
              <a:rPr lang="en-US" sz="2000" dirty="0"/>
              <a:t>Creates a shaded relief from a surface raster by considering the illumination source angle and shadows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The </a:t>
            </a:r>
            <a:r>
              <a:rPr lang="en-US" sz="2000" dirty="0" err="1" smtClean="0"/>
              <a:t>hillshade</a:t>
            </a:r>
            <a:r>
              <a:rPr lang="en-US" sz="2000" dirty="0" smtClean="0"/>
              <a:t> raster has an integer value of 0 to 255, o representing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200400"/>
            <a:ext cx="5875468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20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16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Viewshed</a:t>
            </a:r>
            <a:r>
              <a:rPr lang="en-US" b="1" dirty="0"/>
              <a:t> </a:t>
            </a:r>
            <a:r>
              <a:rPr lang="en-US" b="1" dirty="0" smtClean="0"/>
              <a:t> (Spatial </a:t>
            </a:r>
            <a:r>
              <a:rPr lang="en-US" b="1" dirty="0"/>
              <a:t>Analyst)</a:t>
            </a:r>
          </a:p>
          <a:p>
            <a:r>
              <a:rPr lang="en-US" sz="2000" dirty="0"/>
              <a:t>Determines the raster surface locations visible to a set of observer features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Useful in application like telecommunication</a:t>
            </a:r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200400"/>
            <a:ext cx="5438589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33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5" name="Rectangle 3"/>
          <p:cNvSpPr>
            <a:spLocks noGrp="1"/>
          </p:cNvSpPr>
          <p:nvPr>
            <p:ph type="body" idx="1"/>
          </p:nvPr>
        </p:nvSpPr>
        <p:spPr>
          <a:xfrm>
            <a:off x="457200" y="1905000"/>
            <a:ext cx="8153400" cy="4267200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/>
              <a:t>Spatial </a:t>
            </a:r>
            <a:r>
              <a:rPr lang="en-US" b="1" dirty="0"/>
              <a:t>interpolation</a:t>
            </a:r>
            <a:r>
              <a:rPr lang="en-US" dirty="0"/>
              <a:t> is used to take known values and </a:t>
            </a:r>
            <a:r>
              <a:rPr lang="en-US" dirty="0" smtClean="0"/>
              <a:t>interpolate </a:t>
            </a:r>
            <a:r>
              <a:rPr lang="en-US" dirty="0"/>
              <a:t>them into a surface, deriving new estimated </a:t>
            </a:r>
            <a:r>
              <a:rPr lang="en-US" dirty="0" smtClean="0"/>
              <a:t>surface values</a:t>
            </a:r>
            <a:endParaRPr lang="en-US" dirty="0"/>
          </a:p>
          <a:p>
            <a:pPr lvl="2" algn="just"/>
            <a:r>
              <a:rPr lang="en-US" sz="2400" dirty="0" smtClean="0"/>
              <a:t>Elevation points interpolated to generate DEM</a:t>
            </a:r>
          </a:p>
          <a:p>
            <a:pPr lvl="2" algn="just"/>
            <a:r>
              <a:rPr lang="en-US" sz="2400" dirty="0" smtClean="0"/>
              <a:t>Contour lines interpolated to generate DEM</a:t>
            </a:r>
          </a:p>
          <a:p>
            <a:pPr algn="just"/>
            <a:r>
              <a:rPr lang="en-US" dirty="0" smtClean="0"/>
              <a:t>Using interpolation methods</a:t>
            </a:r>
            <a:r>
              <a:rPr lang="en-US" dirty="0"/>
              <a:t>, </a:t>
            </a:r>
            <a:r>
              <a:rPr lang="en-US" dirty="0" smtClean="0"/>
              <a:t>users </a:t>
            </a:r>
            <a:r>
              <a:rPr lang="en-US" dirty="0"/>
              <a:t>can create surfaces from sampled locations without </a:t>
            </a:r>
            <a:r>
              <a:rPr lang="en-US" dirty="0" smtClean="0"/>
              <a:t>having </a:t>
            </a:r>
            <a:r>
              <a:rPr lang="en-US" dirty="0"/>
              <a:t>to visit every </a:t>
            </a:r>
            <a:r>
              <a:rPr lang="en-US" dirty="0" smtClean="0"/>
              <a:t>location </a:t>
            </a:r>
            <a:r>
              <a:rPr lang="en-US" dirty="0"/>
              <a:t>of a study area, saving time </a:t>
            </a:r>
            <a:r>
              <a:rPr lang="en-US" dirty="0" smtClean="0"/>
              <a:t>and </a:t>
            </a:r>
            <a:r>
              <a:rPr lang="en-US" dirty="0"/>
              <a:t>effort. </a:t>
            </a:r>
            <a:endParaRPr lang="en-US" dirty="0" smtClean="0"/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  <a:p>
            <a:pPr algn="just">
              <a:lnSpc>
                <a:spcPct val="90000"/>
              </a:lnSpc>
            </a:pPr>
            <a:endParaRPr lang="en-US" altLang="en-US" dirty="0" smtClean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4370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001000" cy="39925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Interpolation</a:t>
            </a:r>
            <a:r>
              <a:rPr lang="en-US" b="1" dirty="0"/>
              <a:t>(Spatial Analyst)</a:t>
            </a:r>
          </a:p>
          <a:p>
            <a:r>
              <a:rPr lang="en-US" dirty="0" smtClean="0"/>
              <a:t>Interpolation is creating a surface based on a sample of values with the domain</a:t>
            </a:r>
          </a:p>
          <a:p>
            <a:r>
              <a:rPr lang="en-US" dirty="0" smtClean="0"/>
              <a:t>Different techniques for interpolation:</a:t>
            </a:r>
          </a:p>
          <a:p>
            <a:pPr lvl="1"/>
            <a:r>
              <a:rPr lang="en-US" sz="2000" dirty="0" smtClean="0"/>
              <a:t>IDW (Inverse Distance Weighting)</a:t>
            </a:r>
          </a:p>
          <a:p>
            <a:pPr lvl="1"/>
            <a:r>
              <a:rPr lang="en-US" sz="2000" dirty="0" smtClean="0"/>
              <a:t>Kriging</a:t>
            </a:r>
          </a:p>
          <a:p>
            <a:pPr lvl="1"/>
            <a:r>
              <a:rPr lang="en-US" sz="2000" dirty="0" smtClean="0"/>
              <a:t>Natural Neighbor</a:t>
            </a:r>
          </a:p>
          <a:p>
            <a:pPr lvl="1"/>
            <a:r>
              <a:rPr lang="en-US" sz="2000" dirty="0" smtClean="0"/>
              <a:t>Spline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287" y="3966986"/>
            <a:ext cx="5834313" cy="205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31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305800" cy="3810000"/>
          </a:xfrm>
        </p:spPr>
        <p:txBody>
          <a:bodyPr/>
          <a:lstStyle/>
          <a:p>
            <a:r>
              <a:rPr lang="en-US" dirty="0" smtClean="0"/>
              <a:t>IDW: </a:t>
            </a:r>
            <a:r>
              <a:rPr lang="en-US" dirty="0"/>
              <a:t>Interpolates a raster surface from points using an inverse distance weighted (IDW) </a:t>
            </a:r>
            <a:r>
              <a:rPr lang="en-US" dirty="0" smtClean="0"/>
              <a:t>technique</a:t>
            </a:r>
          </a:p>
          <a:p>
            <a:r>
              <a:rPr lang="en-US" dirty="0" smtClean="0"/>
              <a:t>Values for nearby points tend to be more similar</a:t>
            </a:r>
          </a:p>
          <a:p>
            <a:r>
              <a:rPr lang="en-US" dirty="0" smtClean="0"/>
              <a:t>IDW weights the value of each point by its distance to the cell being analyzed and averages the values</a:t>
            </a:r>
          </a:p>
          <a:p>
            <a:r>
              <a:rPr lang="en-US" dirty="0" smtClean="0"/>
              <a:t>It assumes that unknown value is influenced more by nearby points than far away points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5896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305800" cy="3810000"/>
          </a:xfrm>
        </p:spPr>
        <p:txBody>
          <a:bodyPr/>
          <a:lstStyle/>
          <a:p>
            <a:r>
              <a:rPr lang="en-US" dirty="0" smtClean="0"/>
              <a:t>Spline: </a:t>
            </a:r>
            <a:r>
              <a:rPr lang="en-US" dirty="0"/>
              <a:t>Interpolates a raster surface from points using a two-dimensional minimum curvature spline technique.</a:t>
            </a:r>
            <a:endParaRPr lang="en-US" dirty="0" smtClean="0"/>
          </a:p>
          <a:p>
            <a:r>
              <a:rPr lang="en-US" dirty="0" smtClean="0"/>
              <a:t>It fits a curve through the sample data and assigns values to other locations based on their location on the curve</a:t>
            </a:r>
          </a:p>
          <a:p>
            <a:pPr lvl="1"/>
            <a:r>
              <a:rPr lang="en-US" dirty="0" smtClean="0"/>
              <a:t>Regularized Method: results in a smoother surface that smoother areas of abruptly changing values</a:t>
            </a:r>
          </a:p>
          <a:p>
            <a:pPr lvl="1"/>
            <a:r>
              <a:rPr lang="en-US" dirty="0" smtClean="0"/>
              <a:t>Tension Method: results in a rougher surface that more closely adheres to abrupt changes in sample points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66911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305800" cy="3810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Kriging Method: </a:t>
            </a:r>
            <a:r>
              <a:rPr lang="en-US" dirty="0"/>
              <a:t>Interpolates a raster surface from points using kriging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Like IDW interpolation, Kriging forms weights from surrounding measured values to predict values at unmeasured locations.</a:t>
            </a:r>
          </a:p>
          <a:p>
            <a:pPr lvl="1"/>
            <a:r>
              <a:rPr lang="en-US" dirty="0" smtClean="0"/>
              <a:t>IDW uses a simple algorithm based on distance</a:t>
            </a:r>
          </a:p>
          <a:p>
            <a:pPr lvl="1"/>
            <a:r>
              <a:rPr lang="en-US" dirty="0" smtClean="0"/>
              <a:t>Kriging weights come from a semi-</a:t>
            </a:r>
            <a:r>
              <a:rPr lang="en-US" dirty="0" err="1" smtClean="0"/>
              <a:t>variogram</a:t>
            </a:r>
            <a:r>
              <a:rPr lang="en-US" dirty="0" smtClean="0"/>
              <a:t> that is developed by looking at the spatial structure of the data</a:t>
            </a:r>
          </a:p>
          <a:p>
            <a:pPr lvl="1"/>
            <a:r>
              <a:rPr lang="en-US" dirty="0" smtClean="0"/>
              <a:t>Predictions are made for locations in the study area based on the semi-</a:t>
            </a:r>
            <a:r>
              <a:rPr lang="en-US" dirty="0" err="1" smtClean="0"/>
              <a:t>variogram</a:t>
            </a:r>
            <a:r>
              <a:rPr lang="en-US" dirty="0" smtClean="0"/>
              <a:t> and the spatial arrangement of measured values that are nearby</a:t>
            </a:r>
          </a:p>
          <a:p>
            <a:pPr lvl="1"/>
            <a:r>
              <a:rPr lang="en-US" dirty="0" smtClean="0"/>
              <a:t>Semi-</a:t>
            </a:r>
            <a:r>
              <a:rPr lang="en-US" dirty="0" err="1" smtClean="0"/>
              <a:t>variograms</a:t>
            </a:r>
            <a:r>
              <a:rPr lang="en-US" dirty="0" smtClean="0"/>
              <a:t> measure the strength of statistical correlation as a function of distance; they quantify spatial autocorrelation</a:t>
            </a:r>
          </a:p>
          <a:p>
            <a:pPr lvl="1"/>
            <a:r>
              <a:rPr lang="en-US" dirty="0" smtClean="0"/>
              <a:t>Kriging associates probability with each prediction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53259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381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Raster Calculator (Spatial Analyst)</a:t>
            </a:r>
          </a:p>
          <a:p>
            <a:r>
              <a:rPr lang="en-US" dirty="0"/>
              <a:t>Builds and executes a single Map Algebra expression using Python syntax in a calculator-like interface.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E97FCE-A0D7-41C4-9072-B9DB593AD5F9}" type="slidenum">
              <a:rPr lang="en-GB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</p:spPr>
        <p:txBody>
          <a:bodyPr/>
          <a:lstStyle/>
          <a:p>
            <a:r>
              <a:rPr lang="en-US" sz="3600" dirty="0"/>
              <a:t>Surface </a:t>
            </a:r>
            <a:r>
              <a:rPr lang="en-US" sz="3600" dirty="0" smtClean="0"/>
              <a:t>Modeling Operations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809" y="3048000"/>
            <a:ext cx="5195591" cy="315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639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/>
          </p:cNvSpPr>
          <p:nvPr/>
        </p:nvSpPr>
        <p:spPr bwMode="auto">
          <a:xfrm>
            <a:off x="-28575" y="-19050"/>
            <a:ext cx="9144000" cy="6845300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 smtClean="0"/>
          </a:p>
        </p:txBody>
      </p:sp>
      <p:sp>
        <p:nvSpPr>
          <p:cNvPr id="23555" name="Rectangle 2"/>
          <p:cNvSpPr>
            <a:spLocks/>
          </p:cNvSpPr>
          <p:nvPr/>
        </p:nvSpPr>
        <p:spPr bwMode="auto">
          <a:xfrm>
            <a:off x="2590800" y="3886200"/>
            <a:ext cx="4421187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5500" b="1" dirty="0" smtClean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THANK YOU!</a:t>
            </a:r>
          </a:p>
        </p:txBody>
      </p:sp>
      <p:pic>
        <p:nvPicPr>
          <p:cNvPr id="23556" name="Picture 8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3557" name="Picture 9" descr="pasted-imag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" name="Picture 5" descr="ECA Logo_new_ENG final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0"/>
            <a:ext cx="374967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58393" y="5198814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b="1" dirty="0">
                <a:solidFill>
                  <a:srgbClr val="FFFFFF"/>
                </a:solidFill>
                <a:latin typeface="Lato" pitchFamily="34" charset="0"/>
                <a:sym typeface="Lato" pitchFamily="34" charset="0"/>
              </a:rPr>
              <a:t>denekewa@Un.org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0411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t_presentations_PCU">
  <a:themeElements>
    <a:clrScheme name="Jan 3">
      <a:dk1>
        <a:srgbClr val="0000FF"/>
      </a:dk1>
      <a:lt1>
        <a:sysClr val="window" lastClr="FFFFFF"/>
      </a:lt1>
      <a:dk2>
        <a:srgbClr val="000000"/>
      </a:dk2>
      <a:lt2>
        <a:srgbClr val="F8F8F8"/>
      </a:lt2>
      <a:accent1>
        <a:srgbClr val="0000FF"/>
      </a:accent1>
      <a:accent2>
        <a:srgbClr val="5757FF"/>
      </a:accent2>
      <a:accent3>
        <a:srgbClr val="9393FF"/>
      </a:accent3>
      <a:accent4>
        <a:srgbClr val="FFCDAB"/>
      </a:accent4>
      <a:accent5>
        <a:srgbClr val="FF9D5B"/>
      </a:accent5>
      <a:accent6>
        <a:srgbClr val="FF6600"/>
      </a:accent6>
      <a:hlink>
        <a:srgbClr val="5F5F5F"/>
      </a:hlink>
      <a:folHlink>
        <a:srgbClr val="919191"/>
      </a:folHlink>
    </a:clrScheme>
    <a:fontScheme name="1_Capsules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apsules 9">
        <a:dk1>
          <a:srgbClr val="000000"/>
        </a:dk1>
        <a:lt1>
          <a:srgbClr val="FFFFFF"/>
        </a:lt1>
        <a:dk2>
          <a:srgbClr val="0033CC"/>
        </a:dk2>
        <a:lt2>
          <a:srgbClr val="006600"/>
        </a:lt2>
        <a:accent1>
          <a:srgbClr val="33CC33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008A00"/>
        </a:accent6>
        <a:hlink>
          <a:srgbClr val="FF6600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apsules 10">
        <a:dk1>
          <a:srgbClr val="000000"/>
        </a:dk1>
        <a:lt1>
          <a:srgbClr val="FFFFFF"/>
        </a:lt1>
        <a:dk2>
          <a:srgbClr val="0033CC"/>
        </a:dk2>
        <a:lt2>
          <a:srgbClr val="006600"/>
        </a:lt2>
        <a:accent1>
          <a:srgbClr val="0066FF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AAB8FF"/>
        </a:accent5>
        <a:accent6>
          <a:srgbClr val="E7E7E7"/>
        </a:accent6>
        <a:hlink>
          <a:srgbClr val="FF6600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 Theme">
      <a:majorFont>
        <a:latin typeface="Lucida Sans"/>
        <a:ea typeface="Lucida Sans"/>
        <a:cs typeface="Lucida Sans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51744</TotalTime>
  <Words>1465</Words>
  <Application>Microsoft Office PowerPoint</Application>
  <PresentationFormat>On-screen Show (4:3)</PresentationFormat>
  <Paragraphs>163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ＭＳ Ｐゴシック</vt:lpstr>
      <vt:lpstr>Arial</vt:lpstr>
      <vt:lpstr>Calibri</vt:lpstr>
      <vt:lpstr>Candara</vt:lpstr>
      <vt:lpstr>Century Gothic</vt:lpstr>
      <vt:lpstr>Helvetica</vt:lpstr>
      <vt:lpstr>Helvetica Neue</vt:lpstr>
      <vt:lpstr>Lato</vt:lpstr>
      <vt:lpstr>Lucida Sans</vt:lpstr>
      <vt:lpstr>Symbol</vt:lpstr>
      <vt:lpstr>Wingdings</vt:lpstr>
      <vt:lpstr>Format_presentations_PCU</vt:lpstr>
      <vt:lpstr>Waveform</vt:lpstr>
      <vt:lpstr>Office Theme</vt:lpstr>
      <vt:lpstr>Spatial Analysis &amp; Modeling  </vt:lpstr>
      <vt:lpstr>PowerPoint Presentation</vt:lpstr>
      <vt:lpstr>Spatial Analysis &amp; Modeling Concepts</vt:lpstr>
      <vt:lpstr>Spatial Analysis &amp; Modeling Concepts</vt:lpstr>
      <vt:lpstr>Spatial Analysis &amp; Modeling Concepts</vt:lpstr>
      <vt:lpstr>Spatial Analysis &amp; Modeling Concepts</vt:lpstr>
      <vt:lpstr>Spatial Analysis &amp; Modeling Concepts</vt:lpstr>
      <vt:lpstr>Spatial Analysis &amp; Modeling Concepts</vt:lpstr>
      <vt:lpstr>Surface Models</vt:lpstr>
      <vt:lpstr>Surface Models</vt:lpstr>
      <vt:lpstr>Surface Models</vt:lpstr>
      <vt:lpstr>Surface Models</vt:lpstr>
      <vt:lpstr>Surface Models</vt:lpstr>
      <vt:lpstr>Surface Modeling Operations</vt:lpstr>
      <vt:lpstr>Surface Modeling Operations</vt:lpstr>
      <vt:lpstr>Surface Modeling Operations</vt:lpstr>
      <vt:lpstr>Surface Modeling Operations</vt:lpstr>
      <vt:lpstr>Surface Modeling Operations</vt:lpstr>
      <vt:lpstr>Surface Modeling Operations</vt:lpstr>
      <vt:lpstr>Surface Modeling Operations</vt:lpstr>
      <vt:lpstr>Surface Modeling Operations</vt:lpstr>
      <vt:lpstr>Surface Modeling Operations</vt:lpstr>
      <vt:lpstr>Surface Modeling Operations</vt:lpstr>
      <vt:lpstr>Surface Modeling Operations</vt:lpstr>
      <vt:lpstr>Surface Modeling Operations</vt:lpstr>
      <vt:lpstr>Surface Modeling Operations</vt:lpstr>
      <vt:lpstr>PowerPoint Presentation</vt:lpstr>
    </vt:vector>
  </TitlesOfParts>
  <Company>United Nations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United Nations</dc:creator>
  <cp:lastModifiedBy>Aster Denekew</cp:lastModifiedBy>
  <cp:revision>508</cp:revision>
  <cp:lastPrinted>2017-08-18T06:37:50Z</cp:lastPrinted>
  <dcterms:created xsi:type="dcterms:W3CDTF">2015-01-06T22:12:39Z</dcterms:created>
  <dcterms:modified xsi:type="dcterms:W3CDTF">2018-06-29T08:35:09Z</dcterms:modified>
</cp:coreProperties>
</file>