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818" r:id="rId5"/>
  </p:sldMasterIdLst>
  <p:notesMasterIdLst>
    <p:notesMasterId r:id="rId14"/>
  </p:notesMasterIdLst>
  <p:handoutMasterIdLst>
    <p:handoutMasterId r:id="rId15"/>
  </p:handoutMasterIdLst>
  <p:sldIdLst>
    <p:sldId id="285" r:id="rId6"/>
    <p:sldId id="292" r:id="rId7"/>
    <p:sldId id="290" r:id="rId8"/>
    <p:sldId id="289" r:id="rId9"/>
    <p:sldId id="287" r:id="rId10"/>
    <p:sldId id="288" r:id="rId11"/>
    <p:sldId id="293" r:id="rId12"/>
    <p:sldId id="284" r:id="rId13"/>
  </p:sldIdLst>
  <p:sldSz cx="9144000" cy="6858000" type="screen4x3"/>
  <p:notesSz cx="9906000" cy="6794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 showScrollbar="0"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78"/>
    <a:srgbClr val="727272"/>
    <a:srgbClr val="278929"/>
    <a:srgbClr val="6EA92D"/>
    <a:srgbClr val="786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4" autoAdjust="0"/>
    <p:restoredTop sz="75266" autoAdjust="0"/>
  </p:normalViewPr>
  <p:slideViewPr>
    <p:cSldViewPr>
      <p:cViewPr varScale="1">
        <p:scale>
          <a:sx n="55" d="100"/>
          <a:sy n="55" d="100"/>
        </p:scale>
        <p:origin x="-180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5F62BA-15AC-4048-AE5C-07F863446B31}" type="doc">
      <dgm:prSet loTypeId="urn:microsoft.com/office/officeart/2005/8/layout/matrix2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5D63C59-CA6E-4827-940D-B62E14D7FA21}">
      <dgm:prSet phldrT="[Text]" custT="1"/>
      <dgm:spPr>
        <a:solidFill>
          <a:srgbClr val="92D050"/>
        </a:solidFill>
      </dgm:spPr>
      <dgm:t>
        <a:bodyPr/>
        <a:lstStyle/>
        <a:p>
          <a:r>
            <a:rPr lang="en-GB" sz="1600" dirty="0" smtClean="0">
              <a:solidFill>
                <a:schemeClr val="bg1"/>
              </a:solidFill>
            </a:rPr>
            <a:t>Anticipation Capacity</a:t>
          </a:r>
          <a:endParaRPr lang="en-GB" sz="1600" dirty="0">
            <a:solidFill>
              <a:schemeClr val="bg1"/>
            </a:solidFill>
          </a:endParaRPr>
        </a:p>
      </dgm:t>
    </dgm:pt>
    <dgm:pt modelId="{17D4BD47-B21C-4AC8-B16D-D007EE88C2A1}" type="parTrans" cxnId="{F52D8B90-2FFC-4F49-8985-F49285810FD5}">
      <dgm:prSet/>
      <dgm:spPr/>
      <dgm:t>
        <a:bodyPr/>
        <a:lstStyle/>
        <a:p>
          <a:endParaRPr lang="en-GB"/>
        </a:p>
      </dgm:t>
    </dgm:pt>
    <dgm:pt modelId="{8D1B080E-453A-4A5F-9A84-77ADD3D40EDA}" type="sibTrans" cxnId="{F52D8B90-2FFC-4F49-8985-F49285810FD5}">
      <dgm:prSet/>
      <dgm:spPr/>
      <dgm:t>
        <a:bodyPr/>
        <a:lstStyle/>
        <a:p>
          <a:endParaRPr lang="en-GB"/>
        </a:p>
      </dgm:t>
    </dgm:pt>
    <dgm:pt modelId="{10F31A8A-C3A3-4E80-80CA-5472A11CED5F}">
      <dgm:prSet custT="1"/>
      <dgm:spPr>
        <a:solidFill>
          <a:srgbClr val="92D050"/>
        </a:solidFill>
      </dgm:spPr>
      <dgm:t>
        <a:bodyPr/>
        <a:lstStyle/>
        <a:p>
          <a:r>
            <a:rPr lang="en-GB" sz="1600" dirty="0" smtClean="0">
              <a:solidFill>
                <a:schemeClr val="bg1"/>
              </a:solidFill>
            </a:rPr>
            <a:t>Learning and Upgrading Potential</a:t>
          </a:r>
          <a:endParaRPr lang="en-GB" sz="1600" dirty="0">
            <a:solidFill>
              <a:schemeClr val="bg1"/>
            </a:solidFill>
          </a:endParaRPr>
        </a:p>
      </dgm:t>
    </dgm:pt>
    <dgm:pt modelId="{0F72FB0A-634A-4E39-91A0-71C609ED3E94}" type="parTrans" cxnId="{D260454D-BED9-4464-8868-E7E937D84E77}">
      <dgm:prSet/>
      <dgm:spPr/>
      <dgm:t>
        <a:bodyPr/>
        <a:lstStyle/>
        <a:p>
          <a:endParaRPr lang="en-GB"/>
        </a:p>
      </dgm:t>
    </dgm:pt>
    <dgm:pt modelId="{8B618EFF-BBC9-4F10-8E88-587620F953AC}" type="sibTrans" cxnId="{D260454D-BED9-4464-8868-E7E937D84E77}">
      <dgm:prSet/>
      <dgm:spPr/>
      <dgm:t>
        <a:bodyPr/>
        <a:lstStyle/>
        <a:p>
          <a:endParaRPr lang="en-GB"/>
        </a:p>
      </dgm:t>
    </dgm:pt>
    <dgm:pt modelId="{627E586A-5CCA-421D-8D71-D26471399463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GB" sz="1600" dirty="0" smtClean="0">
              <a:solidFill>
                <a:schemeClr val="bg1"/>
              </a:solidFill>
            </a:rPr>
            <a:t>Interconnectedness Propensity</a:t>
          </a:r>
          <a:endParaRPr lang="en-GB" sz="1600" dirty="0">
            <a:solidFill>
              <a:schemeClr val="bg1"/>
            </a:solidFill>
          </a:endParaRPr>
        </a:p>
      </dgm:t>
    </dgm:pt>
    <dgm:pt modelId="{D23A9D9B-D647-4BAB-9698-30AEA9371E40}" type="sibTrans" cxnId="{CDFA8FF6-8C6C-4AE2-893C-368AA78AD50E}">
      <dgm:prSet/>
      <dgm:spPr/>
      <dgm:t>
        <a:bodyPr/>
        <a:lstStyle/>
        <a:p>
          <a:endParaRPr lang="en-GB"/>
        </a:p>
      </dgm:t>
    </dgm:pt>
    <dgm:pt modelId="{19916A2D-C2D1-4FA9-8066-10ABAA8033BE}" type="parTrans" cxnId="{CDFA8FF6-8C6C-4AE2-893C-368AA78AD50E}">
      <dgm:prSet/>
      <dgm:spPr/>
      <dgm:t>
        <a:bodyPr/>
        <a:lstStyle/>
        <a:p>
          <a:endParaRPr lang="en-GB"/>
        </a:p>
      </dgm:t>
    </dgm:pt>
    <dgm:pt modelId="{08FBEC58-2610-4028-BF91-8BB002686892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GB" sz="1600" dirty="0" smtClean="0">
              <a:solidFill>
                <a:schemeClr val="bg1"/>
              </a:solidFill>
            </a:rPr>
            <a:t>Adaptation</a:t>
          </a:r>
          <a:r>
            <a:rPr lang="en-GB" sz="1600" dirty="0" smtClean="0"/>
            <a:t> </a:t>
          </a:r>
          <a:r>
            <a:rPr lang="en-GB" sz="1600" dirty="0" smtClean="0">
              <a:solidFill>
                <a:schemeClr val="bg1"/>
              </a:solidFill>
            </a:rPr>
            <a:t>Capacity</a:t>
          </a:r>
          <a:endParaRPr lang="en-GB" sz="1600" dirty="0">
            <a:solidFill>
              <a:schemeClr val="bg1"/>
            </a:solidFill>
          </a:endParaRPr>
        </a:p>
      </dgm:t>
    </dgm:pt>
    <dgm:pt modelId="{75A9B807-3EBF-480D-AA8F-A32A65027A60}" type="sibTrans" cxnId="{ED9F6841-C238-4F3E-805C-F3D6C0872F88}">
      <dgm:prSet/>
      <dgm:spPr/>
      <dgm:t>
        <a:bodyPr/>
        <a:lstStyle/>
        <a:p>
          <a:endParaRPr lang="en-GB"/>
        </a:p>
      </dgm:t>
    </dgm:pt>
    <dgm:pt modelId="{B4377189-F0F2-4B35-9492-EDB67BF813B4}" type="parTrans" cxnId="{ED9F6841-C238-4F3E-805C-F3D6C0872F88}">
      <dgm:prSet/>
      <dgm:spPr/>
      <dgm:t>
        <a:bodyPr/>
        <a:lstStyle/>
        <a:p>
          <a:endParaRPr lang="en-GB"/>
        </a:p>
      </dgm:t>
    </dgm:pt>
    <dgm:pt modelId="{B317E596-CEBA-48FC-A0EB-9660D339AD1F}" type="pres">
      <dgm:prSet presAssocID="{635F62BA-15AC-4048-AE5C-07F863446B3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B6E9559-F476-452F-A898-8A3C7DCD91F0}" type="pres">
      <dgm:prSet presAssocID="{635F62BA-15AC-4048-AE5C-07F863446B31}" presName="axisShape" presStyleLbl="bgShp" presStyleIdx="0" presStyleCnt="1"/>
      <dgm:spPr>
        <a:solidFill>
          <a:srgbClr val="00B0F0"/>
        </a:solidFill>
        <a:ln cmpd="sng">
          <a:prstDash val="dash"/>
        </a:ln>
      </dgm:spPr>
      <dgm:t>
        <a:bodyPr/>
        <a:lstStyle/>
        <a:p>
          <a:endParaRPr lang="en-GB"/>
        </a:p>
      </dgm:t>
    </dgm:pt>
    <dgm:pt modelId="{2A97ADDF-C61D-4EA7-8948-C01151932AE8}" type="pres">
      <dgm:prSet presAssocID="{635F62BA-15AC-4048-AE5C-07F863446B31}" presName="rect1" presStyleLbl="node1" presStyleIdx="0" presStyleCnt="4" custLinFactNeighborX="-3413" custLinFactNeighborY="-5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E14FDAA-BFF5-4FDD-B841-CC052305233D}" type="pres">
      <dgm:prSet presAssocID="{635F62BA-15AC-4048-AE5C-07F863446B31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8E583F-7AF4-4699-BF9C-7DAE9161FD36}" type="pres">
      <dgm:prSet presAssocID="{635F62BA-15AC-4048-AE5C-07F863446B31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5593D79-1DF0-4E5F-9807-60C004EB19AF}" type="pres">
      <dgm:prSet presAssocID="{635F62BA-15AC-4048-AE5C-07F863446B31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6FC21EE-2EDC-42F5-882A-5E57A1495333}" type="presOf" srcId="{10F31A8A-C3A3-4E80-80CA-5472A11CED5F}" destId="{15593D79-1DF0-4E5F-9807-60C004EB19AF}" srcOrd="0" destOrd="0" presId="urn:microsoft.com/office/officeart/2005/8/layout/matrix2"/>
    <dgm:cxn modelId="{D260454D-BED9-4464-8868-E7E937D84E77}" srcId="{635F62BA-15AC-4048-AE5C-07F863446B31}" destId="{10F31A8A-C3A3-4E80-80CA-5472A11CED5F}" srcOrd="3" destOrd="0" parTransId="{0F72FB0A-634A-4E39-91A0-71C609ED3E94}" sibTransId="{8B618EFF-BBC9-4F10-8E88-587620F953AC}"/>
    <dgm:cxn modelId="{DD8E1BF1-0DA0-4405-BF1F-11D416EA76FF}" type="presOf" srcId="{55D63C59-CA6E-4827-940D-B62E14D7FA21}" destId="{2A97ADDF-C61D-4EA7-8948-C01151932AE8}" srcOrd="0" destOrd="0" presId="urn:microsoft.com/office/officeart/2005/8/layout/matrix2"/>
    <dgm:cxn modelId="{55E4994E-34F0-4832-84A8-B25DC91E4266}" type="presOf" srcId="{08FBEC58-2610-4028-BF91-8BB002686892}" destId="{BE14FDAA-BFF5-4FDD-B841-CC052305233D}" srcOrd="0" destOrd="0" presId="urn:microsoft.com/office/officeart/2005/8/layout/matrix2"/>
    <dgm:cxn modelId="{34BDE990-B14A-4F49-ABF4-72A0CAE0FACE}" type="presOf" srcId="{627E586A-5CCA-421D-8D71-D26471399463}" destId="{868E583F-7AF4-4699-BF9C-7DAE9161FD36}" srcOrd="0" destOrd="0" presId="urn:microsoft.com/office/officeart/2005/8/layout/matrix2"/>
    <dgm:cxn modelId="{CDFA8FF6-8C6C-4AE2-893C-368AA78AD50E}" srcId="{635F62BA-15AC-4048-AE5C-07F863446B31}" destId="{627E586A-5CCA-421D-8D71-D26471399463}" srcOrd="2" destOrd="0" parTransId="{19916A2D-C2D1-4FA9-8066-10ABAA8033BE}" sibTransId="{D23A9D9B-D647-4BAB-9698-30AEA9371E40}"/>
    <dgm:cxn modelId="{F52D8B90-2FFC-4F49-8985-F49285810FD5}" srcId="{635F62BA-15AC-4048-AE5C-07F863446B31}" destId="{55D63C59-CA6E-4827-940D-B62E14D7FA21}" srcOrd="0" destOrd="0" parTransId="{17D4BD47-B21C-4AC8-B16D-D007EE88C2A1}" sibTransId="{8D1B080E-453A-4A5F-9A84-77ADD3D40EDA}"/>
    <dgm:cxn modelId="{ED9F6841-C238-4F3E-805C-F3D6C0872F88}" srcId="{635F62BA-15AC-4048-AE5C-07F863446B31}" destId="{08FBEC58-2610-4028-BF91-8BB002686892}" srcOrd="1" destOrd="0" parTransId="{B4377189-F0F2-4B35-9492-EDB67BF813B4}" sibTransId="{75A9B807-3EBF-480D-AA8F-A32A65027A60}"/>
    <dgm:cxn modelId="{3A297052-E928-415D-8457-670A2CF56F47}" type="presOf" srcId="{635F62BA-15AC-4048-AE5C-07F863446B31}" destId="{B317E596-CEBA-48FC-A0EB-9660D339AD1F}" srcOrd="0" destOrd="0" presId="urn:microsoft.com/office/officeart/2005/8/layout/matrix2"/>
    <dgm:cxn modelId="{8C647218-EBCB-49A2-8207-D9C6E5AEF478}" type="presParOf" srcId="{B317E596-CEBA-48FC-A0EB-9660D339AD1F}" destId="{4B6E9559-F476-452F-A898-8A3C7DCD91F0}" srcOrd="0" destOrd="0" presId="urn:microsoft.com/office/officeart/2005/8/layout/matrix2"/>
    <dgm:cxn modelId="{CF976B32-C9C7-49AB-A07C-96E495A67A06}" type="presParOf" srcId="{B317E596-CEBA-48FC-A0EB-9660D339AD1F}" destId="{2A97ADDF-C61D-4EA7-8948-C01151932AE8}" srcOrd="1" destOrd="0" presId="urn:microsoft.com/office/officeart/2005/8/layout/matrix2"/>
    <dgm:cxn modelId="{8A819E05-E454-4D5C-A8C5-4170414CB5EE}" type="presParOf" srcId="{B317E596-CEBA-48FC-A0EB-9660D339AD1F}" destId="{BE14FDAA-BFF5-4FDD-B841-CC052305233D}" srcOrd="2" destOrd="0" presId="urn:microsoft.com/office/officeart/2005/8/layout/matrix2"/>
    <dgm:cxn modelId="{DFB2693C-EA31-407D-B0FF-9DB518BD6107}" type="presParOf" srcId="{B317E596-CEBA-48FC-A0EB-9660D339AD1F}" destId="{868E583F-7AF4-4699-BF9C-7DAE9161FD36}" srcOrd="3" destOrd="0" presId="urn:microsoft.com/office/officeart/2005/8/layout/matrix2"/>
    <dgm:cxn modelId="{FCE89686-EFFE-4EBD-BFB9-1DD75F104586}" type="presParOf" srcId="{B317E596-CEBA-48FC-A0EB-9660D339AD1F}" destId="{15593D79-1DF0-4E5F-9807-60C004EB19AF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6E9559-F476-452F-A898-8A3C7DCD91F0}">
      <dsp:nvSpPr>
        <dsp:cNvPr id="0" name=""/>
        <dsp:cNvSpPr/>
      </dsp:nvSpPr>
      <dsp:spPr>
        <a:xfrm>
          <a:off x="1081404" y="0"/>
          <a:ext cx="3267710" cy="326771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rgbClr val="00B0F0"/>
        </a:solidFill>
        <a:ln cmpd="sng">
          <a:noFill/>
          <a:prstDash val="dash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A97ADDF-C61D-4EA7-8948-C01151932AE8}">
      <dsp:nvSpPr>
        <dsp:cNvPr id="0" name=""/>
        <dsp:cNvSpPr/>
      </dsp:nvSpPr>
      <dsp:spPr>
        <a:xfrm>
          <a:off x="1249195" y="205081"/>
          <a:ext cx="1307084" cy="1307084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bg1"/>
              </a:solidFill>
            </a:rPr>
            <a:t>Anticipation Capacity</a:t>
          </a:r>
          <a:endParaRPr lang="en-GB" sz="1600" kern="1200" dirty="0">
            <a:solidFill>
              <a:schemeClr val="bg1"/>
            </a:solidFill>
          </a:endParaRPr>
        </a:p>
      </dsp:txBody>
      <dsp:txXfrm>
        <a:off x="1313002" y="268888"/>
        <a:ext cx="1179470" cy="1179470"/>
      </dsp:txXfrm>
    </dsp:sp>
    <dsp:sp modelId="{BE14FDAA-BFF5-4FDD-B841-CC052305233D}">
      <dsp:nvSpPr>
        <dsp:cNvPr id="0" name=""/>
        <dsp:cNvSpPr/>
      </dsp:nvSpPr>
      <dsp:spPr>
        <a:xfrm>
          <a:off x="2829629" y="212401"/>
          <a:ext cx="1307084" cy="1307084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bg1"/>
              </a:solidFill>
            </a:rPr>
            <a:t>Adaptation</a:t>
          </a:r>
          <a:r>
            <a:rPr lang="en-GB" sz="1600" kern="1200" dirty="0" smtClean="0"/>
            <a:t> </a:t>
          </a:r>
          <a:r>
            <a:rPr lang="en-GB" sz="1600" kern="1200" dirty="0" smtClean="0">
              <a:solidFill>
                <a:schemeClr val="bg1"/>
              </a:solidFill>
            </a:rPr>
            <a:t>Capacity</a:t>
          </a:r>
          <a:endParaRPr lang="en-GB" sz="1600" kern="1200" dirty="0">
            <a:solidFill>
              <a:schemeClr val="bg1"/>
            </a:solidFill>
          </a:endParaRPr>
        </a:p>
      </dsp:txBody>
      <dsp:txXfrm>
        <a:off x="2893436" y="276208"/>
        <a:ext cx="1179470" cy="1179470"/>
      </dsp:txXfrm>
    </dsp:sp>
    <dsp:sp modelId="{868E583F-7AF4-4699-BF9C-7DAE9161FD36}">
      <dsp:nvSpPr>
        <dsp:cNvPr id="0" name=""/>
        <dsp:cNvSpPr/>
      </dsp:nvSpPr>
      <dsp:spPr>
        <a:xfrm>
          <a:off x="1293806" y="1748224"/>
          <a:ext cx="1307084" cy="1307084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bg1"/>
              </a:solidFill>
            </a:rPr>
            <a:t>Interconnectedness Propensity</a:t>
          </a:r>
          <a:endParaRPr lang="en-GB" sz="1600" kern="1200" dirty="0">
            <a:solidFill>
              <a:schemeClr val="bg1"/>
            </a:solidFill>
          </a:endParaRPr>
        </a:p>
      </dsp:txBody>
      <dsp:txXfrm>
        <a:off x="1357613" y="1812031"/>
        <a:ext cx="1179470" cy="1179470"/>
      </dsp:txXfrm>
    </dsp:sp>
    <dsp:sp modelId="{15593D79-1DF0-4E5F-9807-60C004EB19AF}">
      <dsp:nvSpPr>
        <dsp:cNvPr id="0" name=""/>
        <dsp:cNvSpPr/>
      </dsp:nvSpPr>
      <dsp:spPr>
        <a:xfrm>
          <a:off x="2829629" y="1748224"/>
          <a:ext cx="1307084" cy="1307084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bg1"/>
              </a:solidFill>
            </a:rPr>
            <a:t>Learning and Upgrading Potential</a:t>
          </a:r>
          <a:endParaRPr lang="en-GB" sz="1600" kern="1200" dirty="0">
            <a:solidFill>
              <a:schemeClr val="bg1"/>
            </a:solidFill>
          </a:endParaRPr>
        </a:p>
      </dsp:txBody>
      <dsp:txXfrm>
        <a:off x="2893436" y="1812031"/>
        <a:ext cx="1179470" cy="1179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3373" cy="339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10314" y="0"/>
            <a:ext cx="4293373" cy="339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D98D843-4C5D-4F98-A05A-3B18699A59D2}" type="datetimeFigureOut">
              <a:rPr lang="en-GB"/>
              <a:pPr/>
              <a:t>10/12/2015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3687"/>
            <a:ext cx="4293373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10314" y="6453687"/>
            <a:ext cx="4293373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2B280C-3E6C-4440-99F5-E6A58ABA501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568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3373" cy="339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10314" y="0"/>
            <a:ext cx="4293373" cy="339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ED4F7DE4-56D9-4E8F-9011-C228CC034D53}" type="datetimeFigureOut">
              <a:rPr lang="en-GB"/>
              <a:pPr/>
              <a:t>10/12/2015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54375" y="509588"/>
            <a:ext cx="3397250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3687"/>
            <a:ext cx="4293373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10314" y="6453687"/>
            <a:ext cx="4293373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2663C52-D390-49B4-B6E3-297CFE75E64A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77834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C8DB1-8DDB-44C1-B866-628933B2A32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218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D3F386C-2176-4C18-A656-AA9956D41958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78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PT_fondcouv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OECD_TEXT_10cm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413" y="425450"/>
            <a:ext cx="19700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3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09726" y="1341438"/>
            <a:ext cx="4894263" cy="1470025"/>
          </a:xfrm>
        </p:spPr>
        <p:txBody>
          <a:bodyPr/>
          <a:lstStyle>
            <a:lvl1pPr algn="l">
              <a:defRPr>
                <a:solidFill>
                  <a:srgbClr val="72727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08139" y="2924175"/>
            <a:ext cx="4929187" cy="1752600"/>
          </a:xfrm>
        </p:spPr>
        <p:txBody>
          <a:bodyPr/>
          <a:lstStyle>
            <a:lvl1pPr marL="0" indent="0" algn="l">
              <a:buFontTx/>
              <a:buNone/>
              <a:defRPr>
                <a:solidFill>
                  <a:srgbClr val="72727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50825" y="6245225"/>
            <a:ext cx="4043363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727272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 dirty="0"/>
              <a:t>Date</a:t>
            </a:r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3DA283-958C-4971-8321-45E91DC79782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741F8F-F9DA-4B73-BD01-E92AB5A5FEAC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600200"/>
            <a:ext cx="40322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963" y="1600200"/>
            <a:ext cx="403383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25B675-4505-4F82-A71D-9BDC380E19E1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586B86-C3CF-4A45-821A-85A9153374C9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8DADB8-DBEA-4046-BAEC-20B22AD4FFB6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80F567-FD4E-4D8D-B608-035A10564D3F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181DB1-12BE-4447-A76D-510744304C7F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72727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87266E-5340-4442-BC5B-5C90B76A9FED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88CD66-3BF0-4C05-B74F-379DBF63F5E1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0419A-27CB-45B3-A184-BCAE74D0A690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 advClick="0" advTm="5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27313" cy="423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1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175" y="431800"/>
            <a:ext cx="69215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1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2628900"/>
            <a:ext cx="2627312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1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388" y="6054725"/>
            <a:ext cx="17414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8000" y="2481869"/>
            <a:ext cx="6300000" cy="1265731"/>
          </a:xfrm>
        </p:spPr>
        <p:txBody>
          <a:bodyPr anchor="b">
            <a:spAutoFit/>
          </a:bodyPr>
          <a:lstStyle>
            <a:lvl1pPr>
              <a:lnSpc>
                <a:spcPts val="4500"/>
              </a:lnSpc>
              <a:defRPr sz="4500" cap="all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000" y="3805200"/>
            <a:ext cx="6300000" cy="352233"/>
          </a:xfrm>
        </p:spPr>
        <p:txBody>
          <a:bodyPr>
            <a:sp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727272"/>
                </a:solidFill>
              </a:defRPr>
            </a:lvl1pPr>
            <a:lvl2pPr>
              <a:buClr>
                <a:srgbClr val="727272"/>
              </a:buClr>
              <a:defRPr>
                <a:solidFill>
                  <a:srgbClr val="727272"/>
                </a:solidFill>
              </a:defRPr>
            </a:lvl2pPr>
            <a:lvl3pPr>
              <a:defRPr>
                <a:solidFill>
                  <a:srgbClr val="727272"/>
                </a:solidFill>
              </a:defRPr>
            </a:lvl3pPr>
            <a:lvl4pPr>
              <a:defRPr>
                <a:solidFill>
                  <a:srgbClr val="727272"/>
                </a:solidFill>
              </a:defRPr>
            </a:lvl4pPr>
            <a:lvl5pPr>
              <a:defRPr>
                <a:solidFill>
                  <a:srgbClr val="72727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wrap="square" numCol="1" compatLnSpc="1">
            <a:prstTxWarp prst="textNoShape">
              <a:avLst/>
            </a:prstTxWarp>
          </a:bodyPr>
          <a:lstStyle>
            <a:lvl1pPr>
              <a:defRPr smtClean="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49573-BA48-48B3-9890-DAC37ADCC18B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3088" y="5327650"/>
            <a:ext cx="950912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438" y="468313"/>
            <a:ext cx="69215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000" y="2919600"/>
            <a:ext cx="6624000" cy="1058400"/>
          </a:xfrm>
        </p:spPr>
        <p:txBody>
          <a:bodyPr/>
          <a:lstStyle>
            <a:lvl1pPr algn="ctr">
              <a:lnSpc>
                <a:spcPts val="3700"/>
              </a:lnSpc>
              <a:defRPr sz="3700" b="0" i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299"/>
                </a:solidFill>
              </a:defRPr>
            </a:lvl1pPr>
          </a:lstStyle>
          <a:p>
            <a:fld id="{A66E089A-766E-4048-8E11-42300E29D20E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EF03F-C080-4DAB-B144-24F894827660}" type="datetimeFigureOut">
              <a:rPr lang="en-GB" smtClean="0"/>
              <a:t>10/12/2015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831F7-9361-4148-9259-831A646BB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13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PPT_fondslide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-1588"/>
            <a:ext cx="8218487" cy="64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00200"/>
            <a:ext cx="82184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393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17675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27272"/>
                </a:solidFill>
                <a:latin typeface="Georgia" pitchFamily="18" charset="0"/>
              </a:defRPr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4393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56125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72727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393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188" y="6245225"/>
            <a:ext cx="11144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27272"/>
                </a:solidFill>
                <a:latin typeface="Georgia" pitchFamily="18" charset="0"/>
              </a:defRPr>
            </a:lvl1pPr>
          </a:lstStyle>
          <a:p>
            <a:fld id="{1D219CF0-C215-46C2-BA16-E69BDAF4086A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1032" name="Picture 10" descr="OECD_10cm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9900" y="6265863"/>
            <a:ext cx="1208088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53" r:id="rId3"/>
    <p:sldLayoutId id="2147484154" r:id="rId4"/>
    <p:sldLayoutId id="2147484155" r:id="rId5"/>
    <p:sldLayoutId id="2147484156" r:id="rId6"/>
    <p:sldLayoutId id="2147484157" r:id="rId7"/>
    <p:sldLayoutId id="2147484158" r:id="rId8"/>
    <p:sldLayoutId id="2147484159" r:id="rId9"/>
    <p:sldLayoutId id="2147484160" r:id="rId10"/>
    <p:sldLayoutId id="2147484161" r:id="rId11"/>
  </p:sldLayoutIdLst>
  <p:transition spd="med" advClick="0" advTm="5000"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Helvetic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Helvetic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Helvetic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Helvetic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4B7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4B78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4B78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4B78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4B78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8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93088" y="5327650"/>
            <a:ext cx="950912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 bwMode="auto">
          <a:xfrm>
            <a:off x="503238" y="1306513"/>
            <a:ext cx="8154987" cy="0"/>
          </a:xfrm>
          <a:prstGeom prst="rect">
            <a:avLst/>
          </a:prstGeom>
          <a:noFill/>
          <a:ln w="6350" cap="flat" cmpd="sng" algn="ctr">
            <a:solidFill>
              <a:srgbClr val="72727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 eaLnBrk="0" hangingPunct="0"/>
            <a:endParaRPr lang="fr-FR" sz="2000" dirty="0">
              <a:latin typeface="Helvetica 65 Medium" charset="0"/>
            </a:endParaRPr>
          </a:p>
        </p:txBody>
      </p:sp>
      <p:pic>
        <p:nvPicPr>
          <p:cNvPr id="2052" name="Image 7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3" y="287338"/>
            <a:ext cx="45878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itle Placeholder 1"/>
          <p:cNvSpPr>
            <a:spLocks noGrp="1"/>
          </p:cNvSpPr>
          <p:nvPr>
            <p:ph type="title"/>
          </p:nvPr>
        </p:nvSpPr>
        <p:spPr bwMode="auto">
          <a:xfrm>
            <a:off x="1079500" y="238125"/>
            <a:ext cx="74168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Slide title</a:t>
            </a:r>
            <a:br>
              <a:rPr lang="fr-FR" smtClean="0"/>
            </a:br>
            <a:r>
              <a:rPr lang="fr-FR" smtClean="0"/>
              <a:t>Slide title can be extended to two lines</a:t>
            </a:r>
            <a:endParaRPr lang="en-US" smtClean="0"/>
          </a:p>
        </p:txBody>
      </p:sp>
      <p:sp>
        <p:nvSpPr>
          <p:cNvPr id="205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68313" y="1600200"/>
            <a:ext cx="82184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3225" y="6411913"/>
            <a:ext cx="900113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727272"/>
                </a:solidFill>
              </a:defRPr>
            </a:lvl1pPr>
          </a:lstStyle>
          <a:p>
            <a:r>
              <a:rPr lang="en-US" dirty="0" smtClean="0"/>
              <a:t>Name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425" y="6411913"/>
            <a:ext cx="4679950" cy="24447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rgbClr val="727272"/>
                </a:solidFill>
                <a:latin typeface="Arial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763" y="6411913"/>
            <a:ext cx="341312" cy="244475"/>
          </a:xfrm>
          <a:prstGeom prst="rect">
            <a:avLst/>
          </a:prstGeom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6A3B7E1D-17FC-4FE8-BE33-05F93270740C}" type="slidenum">
              <a:rPr lang="en-GB"/>
              <a:pPr/>
              <a:t>‹#›</a:t>
            </a:fld>
            <a:endParaRPr lang="en-GB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64" r:id="rId1"/>
    <p:sldLayoutId id="2147484165" r:id="rId2"/>
    <p:sldLayoutId id="2147484166" r:id="rId3"/>
    <p:sldLayoutId id="2147484168" r:id="rId4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727272"/>
          </a:solidFill>
          <a:latin typeface="Arial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2727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2727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2727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2727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72727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72727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72727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72727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727272"/>
          </a:solidFill>
          <a:latin typeface="Georgia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27272"/>
        </a:buClr>
        <a:buFont typeface="Arial" pitchFamily="34" charset="0"/>
        <a:buChar char="–"/>
        <a:defRPr sz="2800" kern="1200">
          <a:solidFill>
            <a:srgbClr val="727272"/>
          </a:solidFill>
          <a:latin typeface="Georgia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727272"/>
          </a:solidFill>
          <a:latin typeface="Georgia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727272"/>
          </a:solidFill>
          <a:latin typeface="Georgia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727272"/>
          </a:solidFill>
          <a:latin typeface="Georgia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nnalisa.primi@oecd.or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emf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emf"/><Relationship Id="rId11" Type="http://schemas.openxmlformats.org/officeDocument/2006/relationships/image" Target="../media/image20.png"/><Relationship Id="rId5" Type="http://schemas.openxmlformats.org/officeDocument/2006/relationships/image" Target="../media/image14.emf"/><Relationship Id="rId15" Type="http://schemas.openxmlformats.org/officeDocument/2006/relationships/image" Target="../media/image23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Relationship Id="rId14" Type="http://schemas.openxmlformats.org/officeDocument/2006/relationships/hyperlink" Target="http://www.google.it/url?sa=i&amp;rct=j&amp;q=&amp;esrc=s&amp;frm=1&amp;source=images&amp;cd=&amp;cad=rja&amp;uact=8&amp;ved=0CAcQjRw&amp;url=http://www.accwam.com/Partners.html&amp;ei=2uKHVdqXO6aM7Aah2YGYCQ&amp;bvm=bv.96339352,d.bGg&amp;psig=AFQjCNGKE_EWOEEKUnIxrWEcHKpS0fTTyw&amp;ust=1435055189590839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18487" cy="2592288"/>
          </a:xfrm>
        </p:spPr>
        <p:txBody>
          <a:bodyPr/>
          <a:lstStyle/>
          <a:p>
            <a:pPr marL="0" indent="0" algn="ctr">
              <a:buNone/>
            </a:pPr>
            <a:endParaRPr lang="en-US" sz="2000" b="1" dirty="0" smtClean="0">
              <a:solidFill>
                <a:schemeClr val="bg1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+mj-lt"/>
              </a:rPr>
              <a:t>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PRODUCTION TRANSFORMATION POLICY REVIEWS (PTPRS</a:t>
            </a:r>
            <a:r>
              <a:rPr lang="en-US" sz="2000" b="1" dirty="0" smtClean="0">
                <a:solidFill>
                  <a:schemeClr val="bg1"/>
                </a:solidFill>
              </a:rPr>
              <a:t>)</a:t>
            </a:r>
          </a:p>
          <a:p>
            <a:pPr marL="0" indent="0" algn="ctr"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A POLICY ASSESSMENT AND GUIDANCE TOOL FOR POLICY DIALOGUE AND KNOWLEDGE SHARING</a:t>
            </a:r>
            <a:endParaRPr lang="en-GB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2" descr="S:\Data\Global Value Chains Cluster\12. Communication material\banners\bannerwebGVC_920x115px_WOR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8" y="89344"/>
            <a:ext cx="9001000" cy="110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2" y="4437112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ECA-ECLAC-OECD High Level Policy Dialogue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Africa and Latin America at a Crossroads: </a:t>
            </a:r>
            <a:r>
              <a:rPr lang="en-GB" b="1" dirty="0" smtClean="0">
                <a:solidFill>
                  <a:schemeClr val="bg1"/>
                </a:solidFill>
              </a:rPr>
              <a:t>Addressing Structural Transformation in the New Global Landscape</a:t>
            </a:r>
            <a:endParaRPr lang="en-GB" b="1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Addis Ababa, Ethiopia, 10-11 December 2015</a:t>
            </a:r>
          </a:p>
          <a:p>
            <a:pPr algn="ctr"/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Dr.</a:t>
            </a:r>
            <a:r>
              <a:rPr lang="en-GB" dirty="0" smtClean="0">
                <a:solidFill>
                  <a:schemeClr val="bg1"/>
                </a:solidFill>
              </a:rPr>
              <a:t> Annalisa </a:t>
            </a:r>
            <a:r>
              <a:rPr lang="en-GB" dirty="0" err="1" smtClean="0">
                <a:solidFill>
                  <a:schemeClr val="bg1"/>
                </a:solidFill>
              </a:rPr>
              <a:t>Primi</a:t>
            </a:r>
            <a:r>
              <a:rPr lang="en-GB" dirty="0" smtClean="0">
                <a:solidFill>
                  <a:schemeClr val="bg1"/>
                </a:solidFill>
              </a:rPr>
              <a:t>, Senior Economist, Head OECD Initiative for Policy Dialogue on GVCs, Production Transformation and Development, OECD Development Centre, </a:t>
            </a:r>
            <a:r>
              <a:rPr lang="en-GB" dirty="0" smtClean="0">
                <a:solidFill>
                  <a:schemeClr val="bg1"/>
                </a:solidFill>
                <a:hlinkClick r:id="rId3"/>
              </a:rPr>
              <a:t>annalisa.primi@oecd.org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86345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\\FS-CH-1.main.oecd.org\Users2\Formenti_L\Desktop\Graphic_DEV-Two-Pag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527" y="1988840"/>
            <a:ext cx="7180881" cy="345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S:\Data\Global Value Chains Cluster\12. Communication material\banners\bannerwebGVC_920x115px_WOR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367"/>
            <a:ext cx="9108504" cy="100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722698" y="5946724"/>
            <a:ext cx="7936543" cy="748271"/>
            <a:chOff x="321246" y="6020023"/>
            <a:chExt cx="7936543" cy="748271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6086" y="6020023"/>
              <a:ext cx="651703" cy="68393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7501" y="6087723"/>
              <a:ext cx="617749" cy="5905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9529" y="6073605"/>
              <a:ext cx="433347" cy="58102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1678" y="6056255"/>
              <a:ext cx="636190" cy="6381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5052" y="6106773"/>
              <a:ext cx="682290" cy="5619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2807" y="6211547"/>
              <a:ext cx="1244719" cy="35242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9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2486" y="6081222"/>
              <a:ext cx="654630" cy="65722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6072969"/>
              <a:ext cx="700731" cy="69532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246" y="6081222"/>
              <a:ext cx="620014" cy="55052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http://www.accwam.com/ckfinder/userfiles/images/un-escwa2.jpg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4349" y="6033916"/>
              <a:ext cx="622219" cy="634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08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 new global socio-economic, political and technological landscape</a:t>
            </a:r>
          </a:p>
          <a:p>
            <a:r>
              <a:rPr lang="en-GB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Higher </a:t>
            </a:r>
            <a:r>
              <a:rPr lang="en-GB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uncertainty</a:t>
            </a:r>
            <a:r>
              <a:rPr lang="en-GB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, growing </a:t>
            </a:r>
            <a:r>
              <a:rPr lang="en-GB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complexity</a:t>
            </a:r>
            <a:r>
              <a:rPr lang="en-GB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and growing power pressures (reconfiguration of blocks/alliances/interests)</a:t>
            </a:r>
          </a:p>
          <a:p>
            <a:r>
              <a:rPr lang="en-GB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Experimentation</a:t>
            </a:r>
            <a:r>
              <a:rPr lang="en-GB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and country (and local level) of new approaches and </a:t>
            </a:r>
            <a:r>
              <a:rPr lang="en-GB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solutions to address the evolving and uneven impacts of globalisation</a:t>
            </a:r>
          </a:p>
          <a:p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9643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en-GB" sz="3000" b="1" dirty="0" smtClean="0">
                <a:solidFill>
                  <a:schemeClr val="bg2"/>
                </a:solidFill>
                <a:latin typeface="Calibri" panose="020F0502020204030204" pitchFamily="34" charset="0"/>
              </a:rPr>
              <a:t>3 Premises </a:t>
            </a:r>
            <a:endParaRPr lang="en-GB" sz="3000" b="1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184" y="1091877"/>
            <a:ext cx="8507288" cy="521744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GB" dirty="0" smtClean="0">
                <a:solidFill>
                  <a:schemeClr val="bg2"/>
                </a:solidFill>
                <a:latin typeface="Calibri" panose="020F0502020204030204" pitchFamily="34" charset="0"/>
              </a:rPr>
              <a:t>Development is a process of transformation of socio-economic structures (=&gt; </a:t>
            </a:r>
            <a:r>
              <a:rPr lang="en-GB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Production structure matters for development</a:t>
            </a:r>
            <a:r>
              <a:rPr lang="en-GB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GB" dirty="0" smtClean="0">
                <a:solidFill>
                  <a:schemeClr val="bg2"/>
                </a:solidFill>
                <a:latin typeface="Calibri" panose="020F0502020204030204" pitchFamily="34" charset="0"/>
              </a:rPr>
              <a:t>– what you produce, how you organise production and what and with whom you trade impact standards of living, job creation and degree of inclusiveness of growth patterns).</a:t>
            </a:r>
          </a:p>
          <a:p>
            <a:pPr algn="just"/>
            <a:endParaRPr lang="en-GB" dirty="0" smtClean="0">
              <a:solidFill>
                <a:schemeClr val="bg2"/>
              </a:solidFill>
              <a:latin typeface="Calibri" panose="020F0502020204030204" pitchFamily="34" charset="0"/>
            </a:endParaRPr>
          </a:p>
          <a:p>
            <a:pPr algn="just"/>
            <a:r>
              <a:rPr lang="en-GB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There are no natural reasons for a country or a region to be specialised in an activity/sector</a:t>
            </a:r>
            <a:r>
              <a:rPr lang="en-GB" dirty="0" smtClean="0">
                <a:solidFill>
                  <a:schemeClr val="bg2"/>
                </a:solidFill>
                <a:latin typeface="Calibri" panose="020F0502020204030204" pitchFamily="34" charset="0"/>
              </a:rPr>
              <a:t>. Specialisation and diversification patterns are often determined by a combination of factors including market incentives, with ACTIVE and SELECTIVE public policies in a variety of fields and institution building. </a:t>
            </a:r>
            <a:r>
              <a:rPr lang="en-GB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Variety </a:t>
            </a:r>
            <a:r>
              <a:rPr lang="en-GB" b="1" smtClean="0">
                <a:solidFill>
                  <a:srgbClr val="FF0000"/>
                </a:solidFill>
                <a:latin typeface="Calibri" panose="020F0502020204030204" pitchFamily="34" charset="0"/>
              </a:rPr>
              <a:t>of ways.</a:t>
            </a:r>
            <a:endParaRPr lang="en-GB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just"/>
            <a:endParaRPr lang="en-GB" dirty="0" smtClean="0">
              <a:solidFill>
                <a:schemeClr val="bg2"/>
              </a:solidFill>
              <a:latin typeface="Calibri" panose="020F0502020204030204" pitchFamily="34" charset="0"/>
            </a:endParaRPr>
          </a:p>
          <a:p>
            <a:pPr algn="just"/>
            <a:r>
              <a:rPr lang="en-GB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Globalisation</a:t>
            </a:r>
            <a:r>
              <a:rPr lang="en-GB" dirty="0" smtClean="0">
                <a:solidFill>
                  <a:schemeClr val="bg2"/>
                </a:solidFill>
                <a:latin typeface="Calibri" panose="020F0502020204030204" pitchFamily="34" charset="0"/>
              </a:rPr>
              <a:t> &amp; the past and on-going changes in the organisation of production have opened and are opening </a:t>
            </a:r>
            <a:r>
              <a:rPr lang="en-GB" u="sng" dirty="0" smtClean="0">
                <a:solidFill>
                  <a:schemeClr val="bg2"/>
                </a:solidFill>
                <a:latin typeface="Calibri" panose="020F0502020204030204" pitchFamily="34" charset="0"/>
              </a:rPr>
              <a:t>potential </a:t>
            </a:r>
            <a:r>
              <a:rPr lang="en-GB" dirty="0" smtClean="0">
                <a:solidFill>
                  <a:schemeClr val="bg2"/>
                </a:solidFill>
                <a:latin typeface="Calibri" panose="020F0502020204030204" pitchFamily="34" charset="0"/>
              </a:rPr>
              <a:t>opportunities for production transformation in developing economies. But the current </a:t>
            </a:r>
            <a:r>
              <a:rPr lang="en-GB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GVCs</a:t>
            </a:r>
            <a:r>
              <a:rPr lang="en-GB" dirty="0" smtClean="0">
                <a:solidFill>
                  <a:schemeClr val="bg2"/>
                </a:solidFill>
                <a:latin typeface="Calibri" panose="020F0502020204030204" pitchFamily="34" charset="0"/>
              </a:rPr>
              <a:t> debate is happening in an </a:t>
            </a:r>
            <a:r>
              <a:rPr lang="en-GB" u="sng" dirty="0" smtClean="0">
                <a:solidFill>
                  <a:schemeClr val="bg2"/>
                </a:solidFill>
                <a:latin typeface="Calibri" panose="020F0502020204030204" pitchFamily="34" charset="0"/>
              </a:rPr>
              <a:t>evolving and different global economic context </a:t>
            </a:r>
            <a:r>
              <a:rPr lang="en-GB" dirty="0" smtClean="0">
                <a:solidFill>
                  <a:schemeClr val="bg2"/>
                </a:solidFill>
                <a:latin typeface="Calibri" panose="020F0502020204030204" pitchFamily="34" charset="0"/>
              </a:rPr>
              <a:t>(different demands, aspirations and </a:t>
            </a:r>
            <a:r>
              <a:rPr lang="en-GB" i="1" dirty="0" smtClean="0">
                <a:solidFill>
                  <a:schemeClr val="bg2"/>
                </a:solidFill>
                <a:latin typeface="Calibri" panose="020F0502020204030204" pitchFamily="34" charset="0"/>
              </a:rPr>
              <a:t>“worries” </a:t>
            </a:r>
            <a:r>
              <a:rPr lang="en-GB" dirty="0" smtClean="0">
                <a:solidFill>
                  <a:schemeClr val="bg2"/>
                </a:solidFill>
                <a:latin typeface="Calibri" panose="020F0502020204030204" pitchFamily="34" charset="0"/>
              </a:rPr>
              <a:t>for different countries; almost 3 decades of accumulative changes in the re-organisation of production and growing cross-national [science, production and financial] interests and </a:t>
            </a:r>
            <a:r>
              <a:rPr lang="en-GB" u="sng" dirty="0" smtClean="0">
                <a:solidFill>
                  <a:schemeClr val="bg2"/>
                </a:solidFill>
                <a:latin typeface="Calibri" panose="020F0502020204030204" pitchFamily="34" charset="0"/>
              </a:rPr>
              <a:t>emerging new trends</a:t>
            </a:r>
            <a:r>
              <a:rPr lang="en-GB" dirty="0" smtClean="0">
                <a:solidFill>
                  <a:schemeClr val="bg2"/>
                </a:solidFill>
                <a:latin typeface="Calibri" panose="020F0502020204030204" pitchFamily="34" charset="0"/>
              </a:rPr>
              <a:t>).</a:t>
            </a:r>
          </a:p>
          <a:p>
            <a:pPr algn="just"/>
            <a:endParaRPr lang="en-GB" dirty="0" smtClean="0">
              <a:solidFill>
                <a:schemeClr val="bg2"/>
              </a:solidFill>
              <a:latin typeface="Calibri" panose="020F0502020204030204" pitchFamily="34" charset="0"/>
            </a:endParaRPr>
          </a:p>
          <a:p>
            <a:pPr algn="just"/>
            <a:endParaRPr lang="en-GB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7310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 smtClean="0"/>
          </a:p>
          <a:p>
            <a:r>
              <a:rPr lang="en-GB" sz="2800" dirty="0">
                <a:solidFill>
                  <a:schemeClr val="bg1"/>
                </a:solidFill>
              </a:rPr>
              <a:t>I</a:t>
            </a:r>
            <a:r>
              <a:rPr lang="en-GB" sz="2800" dirty="0" smtClean="0">
                <a:solidFill>
                  <a:schemeClr val="bg1"/>
                </a:solidFill>
              </a:rPr>
              <a:t>ncreasing </a:t>
            </a:r>
            <a:r>
              <a:rPr lang="en-GB" sz="2800" b="1" dirty="0" smtClean="0">
                <a:solidFill>
                  <a:srgbClr val="FF0000"/>
                </a:solidFill>
              </a:rPr>
              <a:t>value added </a:t>
            </a:r>
            <a:r>
              <a:rPr lang="en-GB" sz="2800" dirty="0" smtClean="0">
                <a:solidFill>
                  <a:schemeClr val="bg1"/>
                </a:solidFill>
              </a:rPr>
              <a:t>of domestic production</a:t>
            </a:r>
          </a:p>
          <a:p>
            <a:pPr marL="0" indent="0">
              <a:buNone/>
            </a:pPr>
            <a:endParaRPr lang="en-GB" sz="2800" dirty="0" smtClean="0">
              <a:solidFill>
                <a:schemeClr val="bg1"/>
              </a:solidFill>
            </a:endParaRPr>
          </a:p>
          <a:p>
            <a:r>
              <a:rPr lang="en-GB" sz="2800" dirty="0" smtClean="0">
                <a:solidFill>
                  <a:schemeClr val="bg1"/>
                </a:solidFill>
              </a:rPr>
              <a:t>Creating </a:t>
            </a:r>
            <a:r>
              <a:rPr lang="en-GB" sz="2800" b="1" dirty="0" smtClean="0">
                <a:solidFill>
                  <a:srgbClr val="FF0000"/>
                </a:solidFill>
              </a:rPr>
              <a:t>better jobs </a:t>
            </a:r>
            <a:r>
              <a:rPr lang="en-GB" sz="2800" dirty="0" smtClean="0">
                <a:solidFill>
                  <a:schemeClr val="bg1"/>
                </a:solidFill>
              </a:rPr>
              <a:t>(which requires better skills)</a:t>
            </a:r>
          </a:p>
          <a:p>
            <a:pPr marL="0" indent="0">
              <a:buNone/>
            </a:pPr>
            <a:endParaRPr lang="en-GB" sz="2800" dirty="0" smtClean="0">
              <a:solidFill>
                <a:schemeClr val="bg1"/>
              </a:solidFill>
            </a:endParaRPr>
          </a:p>
          <a:p>
            <a:r>
              <a:rPr lang="en-GB" sz="2800" dirty="0" smtClean="0">
                <a:solidFill>
                  <a:schemeClr val="bg1"/>
                </a:solidFill>
              </a:rPr>
              <a:t>Promoting </a:t>
            </a:r>
            <a:r>
              <a:rPr lang="en-GB" sz="2800" b="1" dirty="0" smtClean="0">
                <a:solidFill>
                  <a:srgbClr val="FF0000"/>
                </a:solidFill>
              </a:rPr>
              <a:t>research</a:t>
            </a:r>
            <a:r>
              <a:rPr lang="en-GB" sz="2800" dirty="0" smtClean="0">
                <a:solidFill>
                  <a:schemeClr val="bg1"/>
                </a:solidFill>
              </a:rPr>
              <a:t>, technological development and </a:t>
            </a:r>
            <a:r>
              <a:rPr lang="en-GB" sz="2800" b="1" dirty="0" smtClean="0">
                <a:solidFill>
                  <a:srgbClr val="FF0000"/>
                </a:solidFill>
              </a:rPr>
              <a:t>innovation</a:t>
            </a:r>
            <a:r>
              <a:rPr lang="en-GB" sz="2800" b="1" dirty="0" smtClean="0">
                <a:solidFill>
                  <a:schemeClr val="bg1"/>
                </a:solidFill>
              </a:rPr>
              <a:t> </a:t>
            </a:r>
            <a:r>
              <a:rPr lang="en-GB" sz="2800" dirty="0" smtClean="0">
                <a:solidFill>
                  <a:schemeClr val="bg1"/>
                </a:solidFill>
              </a:rPr>
              <a:t>to sustain competitiveness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9929250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824536"/>
          </a:xfrm>
        </p:spPr>
        <p:txBody>
          <a:bodyPr>
            <a:normAutofit fontScale="85000" lnSpcReduction="20000"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Growing uncertainty and complexity =&gt; return of national </a:t>
            </a:r>
            <a:r>
              <a:rPr lang="en-GB" sz="2800" b="1" dirty="0">
                <a:solidFill>
                  <a:srgbClr val="FF0000"/>
                </a:solidFill>
              </a:rPr>
              <a:t>industrial development strategies </a:t>
            </a:r>
            <a:r>
              <a:rPr lang="en-GB" sz="2800" dirty="0">
                <a:solidFill>
                  <a:schemeClr val="bg1"/>
                </a:solidFill>
              </a:rPr>
              <a:t>in global economies (challenge of defining the vision and clarifying the stakeholders)</a:t>
            </a:r>
          </a:p>
          <a:p>
            <a:r>
              <a:rPr lang="en-GB" sz="2800" dirty="0" smtClean="0">
                <a:solidFill>
                  <a:schemeClr val="bg1"/>
                </a:solidFill>
              </a:rPr>
              <a:t>New “</a:t>
            </a:r>
            <a:r>
              <a:rPr lang="en-GB" sz="2800" b="1" dirty="0" smtClean="0">
                <a:solidFill>
                  <a:srgbClr val="FF0000"/>
                </a:solidFill>
              </a:rPr>
              <a:t>values</a:t>
            </a:r>
            <a:r>
              <a:rPr lang="en-GB" sz="2800" dirty="0" smtClean="0">
                <a:solidFill>
                  <a:schemeClr val="bg1"/>
                </a:solidFill>
              </a:rPr>
              <a:t>” for market and the society (inclusiveness and sustainability)</a:t>
            </a:r>
          </a:p>
          <a:p>
            <a:r>
              <a:rPr lang="en-GB" sz="2800" dirty="0" smtClean="0">
                <a:solidFill>
                  <a:schemeClr val="bg1"/>
                </a:solidFill>
              </a:rPr>
              <a:t>Behavioural patterns conducing to superior performance what do we know about it? (cooperation/</a:t>
            </a:r>
            <a:r>
              <a:rPr lang="en-GB" sz="2800" b="1" dirty="0" smtClean="0">
                <a:solidFill>
                  <a:srgbClr val="FF0000"/>
                </a:solidFill>
              </a:rPr>
              <a:t>collaboration</a:t>
            </a:r>
            <a:r>
              <a:rPr lang="en-GB" sz="2800" dirty="0" smtClean="0">
                <a:solidFill>
                  <a:schemeClr val="bg1"/>
                </a:solidFill>
              </a:rPr>
              <a:t>/networks)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MNCs</a:t>
            </a:r>
            <a:r>
              <a:rPr lang="en-GB" sz="2800" b="1" dirty="0" smtClean="0">
                <a:solidFill>
                  <a:schemeClr val="bg1"/>
                </a:solidFill>
              </a:rPr>
              <a:t> </a:t>
            </a:r>
            <a:r>
              <a:rPr lang="en-GB" sz="2800" dirty="0" smtClean="0">
                <a:solidFill>
                  <a:schemeClr val="bg1"/>
                </a:solidFill>
              </a:rPr>
              <a:t>are changing strategies =&gt; relocation, benefits of co-location between manufacturing and innovation&amp; services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SMEs</a:t>
            </a:r>
            <a:r>
              <a:rPr lang="en-GB" sz="2800" dirty="0" smtClean="0">
                <a:solidFill>
                  <a:schemeClr val="bg1"/>
                </a:solidFill>
              </a:rPr>
              <a:t> facing specific challenges which require specific responses</a:t>
            </a:r>
          </a:p>
          <a:p>
            <a:endParaRPr lang="en-GB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089479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827584" y="855305"/>
            <a:ext cx="7488832" cy="5382007"/>
            <a:chOff x="539552" y="1071329"/>
            <a:chExt cx="7488832" cy="5382007"/>
          </a:xfrm>
        </p:grpSpPr>
        <p:grpSp>
          <p:nvGrpSpPr>
            <p:cNvPr id="12" name="Group 11"/>
            <p:cNvGrpSpPr/>
            <p:nvPr/>
          </p:nvGrpSpPr>
          <p:grpSpPr>
            <a:xfrm>
              <a:off x="539552" y="1071329"/>
              <a:ext cx="7488832" cy="5382007"/>
              <a:chOff x="539552" y="1071329"/>
              <a:chExt cx="7488832" cy="5382007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539552" y="1071329"/>
                <a:ext cx="7488832" cy="5382007"/>
                <a:chOff x="611560" y="1071329"/>
                <a:chExt cx="7488832" cy="5382007"/>
              </a:xfrm>
            </p:grpSpPr>
            <p:sp>
              <p:nvSpPr>
                <p:cNvPr id="9" name="Rectangle 8"/>
                <p:cNvSpPr/>
                <p:nvPr/>
              </p:nvSpPr>
              <p:spPr>
                <a:xfrm>
                  <a:off x="611560" y="5013176"/>
                  <a:ext cx="7488832" cy="144016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dirty="0">
                      <a:solidFill>
                        <a:schemeClr val="tx1"/>
                      </a:solidFill>
                    </a:rPr>
                    <a:t>5 dimensions for assessing the potential of production and innovation systems and policies for transformation and upgrading</a:t>
                  </a: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2657170" y="1071329"/>
                  <a:ext cx="3024336" cy="504056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dirty="0">
                      <a:solidFill>
                        <a:schemeClr val="tx1"/>
                      </a:solidFill>
                    </a:rPr>
                    <a:t>5</a:t>
                  </a:r>
                  <a:r>
                    <a:rPr lang="en-GB" dirty="0" smtClean="0">
                      <a:solidFill>
                        <a:schemeClr val="tx1"/>
                      </a:solidFill>
                    </a:rPr>
                    <a:t> Pillars for the PTPRs</a:t>
                  </a:r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p:grpSp>
          <p:graphicFrame>
            <p:nvGraphicFramePr>
              <p:cNvPr id="19" name="Diagram 18"/>
              <p:cNvGraphicFramePr/>
              <p:nvPr>
                <p:extLst>
                  <p:ext uri="{D42A27DB-BD31-4B8C-83A1-F6EECF244321}">
                    <p14:modId xmlns:p14="http://schemas.microsoft.com/office/powerpoint/2010/main" val="868597291"/>
                  </p:ext>
                </p:extLst>
              </p:nvPr>
            </p:nvGraphicFramePr>
            <p:xfrm>
              <a:off x="1382070" y="1687905"/>
              <a:ext cx="5430520" cy="326771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p:grpSp>
        <p:grpSp>
          <p:nvGrpSpPr>
            <p:cNvPr id="20" name="Group 19"/>
            <p:cNvGrpSpPr/>
            <p:nvPr/>
          </p:nvGrpSpPr>
          <p:grpSpPr>
            <a:xfrm>
              <a:off x="3078374" y="3058679"/>
              <a:ext cx="2037912" cy="586345"/>
              <a:chOff x="1587381" y="373047"/>
              <a:chExt cx="1274406" cy="1274406"/>
            </a:xfrm>
            <a:solidFill>
              <a:schemeClr val="bg1">
                <a:lumMod val="75000"/>
              </a:schemeClr>
            </a:solidFill>
          </p:grpSpPr>
          <p:sp>
            <p:nvSpPr>
              <p:cNvPr id="21" name="Rounded Rectangle 20"/>
              <p:cNvSpPr/>
              <p:nvPr/>
            </p:nvSpPr>
            <p:spPr>
              <a:xfrm>
                <a:off x="1587381" y="373047"/>
                <a:ext cx="1274406" cy="1274406"/>
              </a:xfrm>
              <a:prstGeom prst="roundRect">
                <a:avLst/>
              </a:prstGeom>
              <a:solidFill>
                <a:srgbClr val="00B0F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Rounded Rectangle 4"/>
              <p:cNvSpPr/>
              <p:nvPr/>
            </p:nvSpPr>
            <p:spPr>
              <a:xfrm>
                <a:off x="1649592" y="395393"/>
                <a:ext cx="1149984" cy="1149983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8580" tIns="68580" rIns="68580" bIns="6858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1600" kern="1200" dirty="0" err="1" smtClean="0"/>
                  <a:t>Embeddedness</a:t>
                </a:r>
                <a:r>
                  <a:rPr lang="en-GB" sz="1600" kern="1200" dirty="0" smtClean="0"/>
                  <a:t> Potential</a:t>
                </a:r>
                <a:endParaRPr lang="en-GB" sz="1600" kern="1200" dirty="0"/>
              </a:p>
            </p:txBody>
          </p:sp>
        </p:grpSp>
      </p:grpSp>
      <p:sp>
        <p:nvSpPr>
          <p:cNvPr id="4" name="TextBox 3"/>
          <p:cNvSpPr txBox="1"/>
          <p:nvPr/>
        </p:nvSpPr>
        <p:spPr>
          <a:xfrm>
            <a:off x="1547664" y="313478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Production Transformation Policy Reviews (PTPRs)</a:t>
            </a:r>
            <a:endParaRPr lang="en-GB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6505599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Source: </a:t>
            </a:r>
            <a:r>
              <a:rPr lang="en-GB" sz="1400" dirty="0" err="1" smtClean="0"/>
              <a:t>Primi</a:t>
            </a:r>
            <a:r>
              <a:rPr lang="en-GB" sz="1400" dirty="0" smtClean="0"/>
              <a:t> (2014)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39552" y="332656"/>
            <a:ext cx="7560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PTPRs Interpretative framework</a:t>
            </a:r>
          </a:p>
        </p:txBody>
      </p:sp>
    </p:spTree>
    <p:extLst>
      <p:ext uri="{BB962C8B-B14F-4D97-AF65-F5344CB8AC3E}">
        <p14:creationId xmlns:p14="http://schemas.microsoft.com/office/powerpoint/2010/main" val="25824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04664"/>
            <a:ext cx="75608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Definitions of the five pillars of the PTPRs</a:t>
            </a:r>
          </a:p>
        </p:txBody>
      </p:sp>
      <p:pic>
        <p:nvPicPr>
          <p:cNvPr id="2050" name="Picture 2" descr="\\FS-CH-1.main.oecd.org\Users2\Formenti_L\Desktop\Pictur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769406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551146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ecd_50A_Eng_white">
  <a:themeElements>
    <a:clrScheme name="OCDE_White_F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CDE_White_FR">
      <a:majorFont>
        <a:latin typeface="Helvetica"/>
        <a:ea typeface=""/>
        <a:cs typeface="Arial"/>
      </a:majorFont>
      <a:minorFont>
        <a:latin typeface="Georgi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65 Medium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65 Medium" pitchFamily="34" charset="0"/>
          </a:defRPr>
        </a:defPPr>
      </a:lstStyle>
    </a:lnDef>
  </a:objectDefaults>
  <a:extraClrSchemeLst>
    <a:extraClrScheme>
      <a:clrScheme name="OCDE_White_F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ECD_English_white">
  <a:themeElements>
    <a:clrScheme name="OCDE_Office_FR 1">
      <a:dk1>
        <a:sysClr val="windowText" lastClr="000000"/>
      </a:dk1>
      <a:lt1>
        <a:sysClr val="window" lastClr="FFFFFF"/>
      </a:lt1>
      <a:dk2>
        <a:srgbClr val="000000"/>
      </a:dk2>
      <a:lt2>
        <a:srgbClr val="7F7F7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Topic xmlns="5c2d6b75-a3bc-4a6a-a775-3159af3d09e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3EA28803D23F4F97CF40898064EC7F" ma:contentTypeVersion="12" ma:contentTypeDescription="Create a new document." ma:contentTypeScope="" ma:versionID="cc5d96f45902573e079073efde4d278f">
  <xsd:schema xmlns:xsd="http://www.w3.org/2001/XMLSchema" xmlns:p="http://schemas.microsoft.com/office/2006/metadata/properties" xmlns:ns2="5c2d6b75-a3bc-4a6a-a775-3159af3d09e5" targetNamespace="http://schemas.microsoft.com/office/2006/metadata/properties" ma:root="true" ma:fieldsID="d9da0fa0d4c59d364dca9ef97984e072" ns2:_="">
    <xsd:import namespace="5c2d6b75-a3bc-4a6a-a775-3159af3d09e5"/>
    <xsd:element name="properties">
      <xsd:complexType>
        <xsd:sequence>
          <xsd:element name="documentManagement">
            <xsd:complexType>
              <xsd:all>
                <xsd:element ref="ns2:Topic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c2d6b75-a3bc-4a6a-a775-3159af3d09e5" elementFormDefault="qualified">
    <xsd:import namespace="http://schemas.microsoft.com/office/2006/documentManagement/types"/>
    <xsd:element name="Topic" ma:index="8" nillable="true" ma:displayName="Topic" ma:internalName="Topic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E6F51787-2D7C-4C7F-9416-A033EA187809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www.w3.org/XML/1998/namespace"/>
    <ds:schemaRef ds:uri="5c2d6b75-a3bc-4a6a-a775-3159af3d09e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D630584-CCBB-428B-A430-872B8426C8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EE95F8-FC70-43C1-9F86-6DF5F636FF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2d6b75-a3bc-4a6a-a775-3159af3d09e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12795</TotalTime>
  <Words>467</Words>
  <Application>Microsoft Office PowerPoint</Application>
  <PresentationFormat>On-screen Show (4:3)</PresentationFormat>
  <Paragraphs>43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oecd_50A_Eng_white</vt:lpstr>
      <vt:lpstr>OECD_English_white</vt:lpstr>
      <vt:lpstr>PowerPoint Presentation</vt:lpstr>
      <vt:lpstr>PowerPoint Presentation</vt:lpstr>
      <vt:lpstr>PowerPoint Presentation</vt:lpstr>
      <vt:lpstr>3 Premises </vt:lpstr>
      <vt:lpstr>PowerPoint Presentation</vt:lpstr>
      <vt:lpstr>PowerPoint Presentation</vt:lpstr>
      <vt:lpstr>PowerPoint Presentation</vt:lpstr>
      <vt:lpstr>PowerPoint Presentation</vt:lpstr>
    </vt:vector>
  </TitlesOfParts>
  <Company>OECD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OECD  Better policies for  better lives</dc:title>
  <dc:creator>tarver_j</dc:creator>
  <cp:lastModifiedBy>PRIMI Annalisa</cp:lastModifiedBy>
  <cp:revision>443</cp:revision>
  <cp:lastPrinted>2014-09-30T17:17:00Z</cp:lastPrinted>
  <dcterms:created xsi:type="dcterms:W3CDTF">2012-11-25T22:22:14Z</dcterms:created>
  <dcterms:modified xsi:type="dcterms:W3CDTF">2015-12-10T08:00:53Z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0x0101001B3EA28803D23F4F97CF40898064EC7F</vt:lpwstr>
  </property>
</Properties>
</file>