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90" r:id="rId2"/>
    <p:sldId id="360" r:id="rId3"/>
    <p:sldId id="368" r:id="rId4"/>
    <p:sldId id="369" r:id="rId5"/>
    <p:sldId id="370" r:id="rId6"/>
    <p:sldId id="371" r:id="rId7"/>
    <p:sldId id="350" r:id="rId8"/>
    <p:sldId id="363" r:id="rId9"/>
    <p:sldId id="364" r:id="rId10"/>
    <p:sldId id="361" r:id="rId11"/>
    <p:sldId id="353" r:id="rId12"/>
    <p:sldId id="354" r:id="rId13"/>
    <p:sldId id="355" r:id="rId14"/>
    <p:sldId id="356" r:id="rId15"/>
    <p:sldId id="357" r:id="rId16"/>
    <p:sldId id="358" r:id="rId17"/>
    <p:sldId id="375" r:id="rId18"/>
    <p:sldId id="373" r:id="rId19"/>
    <p:sldId id="374" r:id="rId20"/>
    <p:sldId id="339" r:id="rId21"/>
    <p:sldId id="342" r:id="rId22"/>
    <p:sldId id="343" r:id="rId23"/>
    <p:sldId id="344" r:id="rId24"/>
    <p:sldId id="345" r:id="rId25"/>
    <p:sldId id="346" r:id="rId26"/>
    <p:sldId id="347" r:id="rId27"/>
    <p:sldId id="348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3">
          <p15:clr>
            <a:srgbClr val="A4A3A4"/>
          </p15:clr>
        </p15:guide>
        <p15:guide id="2" orient="horz" pos="4155">
          <p15:clr>
            <a:srgbClr val="A4A3A4"/>
          </p15:clr>
        </p15:guide>
        <p15:guide id="3" orient="horz" pos="950">
          <p15:clr>
            <a:srgbClr val="A4A3A4"/>
          </p15:clr>
        </p15:guide>
        <p15:guide id="4" pos="5534">
          <p15:clr>
            <a:srgbClr val="A4A3A4"/>
          </p15:clr>
        </p15:guide>
        <p15:guide id="5" pos="227">
          <p15:clr>
            <a:srgbClr val="A4A3A4"/>
          </p15:clr>
        </p15:guide>
        <p15:guide id="6" pos="3016">
          <p15:clr>
            <a:srgbClr val="A4A3A4"/>
          </p15:clr>
        </p15:guide>
        <p15:guide id="7" pos="274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C63F"/>
    <a:srgbClr val="333333"/>
    <a:srgbClr val="808080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472" autoAdjust="0"/>
  </p:normalViewPr>
  <p:slideViewPr>
    <p:cSldViewPr snapToGrid="0" snapToObjects="1" showGuides="1">
      <p:cViewPr varScale="1">
        <p:scale>
          <a:sx n="52" d="100"/>
          <a:sy n="52" d="100"/>
        </p:scale>
        <p:origin x="1142" y="48"/>
      </p:cViewPr>
      <p:guideLst>
        <p:guide orient="horz" pos="3673"/>
        <p:guide orient="horz" pos="4155"/>
        <p:guide orient="horz" pos="950"/>
        <p:guide pos="5534"/>
        <p:guide pos="227"/>
        <p:guide pos="3016"/>
        <p:guide pos="274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 sz="3200" dirty="0"/>
              <a:t>Pillar 4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'Pillar 4'!$X$1</c:f>
              <c:strCache>
                <c:ptCount val="1"/>
                <c:pt idx="0">
                  <c:v>Standardised Score</c:v>
                </c:pt>
              </c:strCache>
            </c:strRef>
          </c:tx>
          <c:invertIfNegative val="0"/>
          <c:cat>
            <c:strRef>
              <c:f>'Pillar 4'!$W$2:$W$17</c:f>
              <c:strCache>
                <c:ptCount val="16"/>
                <c:pt idx="0">
                  <c:v>Congo</c:v>
                </c:pt>
                <c:pt idx="1">
                  <c:v>Botswana</c:v>
                </c:pt>
                <c:pt idx="2">
                  <c:v>Malawi</c:v>
                </c:pt>
                <c:pt idx="3">
                  <c:v>Gambia</c:v>
                </c:pt>
                <c:pt idx="4">
                  <c:v>Uganda</c:v>
                </c:pt>
                <c:pt idx="5">
                  <c:v>Ethiopia</c:v>
                </c:pt>
                <c:pt idx="6">
                  <c:v>Lesotho</c:v>
                </c:pt>
                <c:pt idx="7">
                  <c:v>Burundi</c:v>
                </c:pt>
                <c:pt idx="8">
                  <c:v>Mozambique</c:v>
                </c:pt>
                <c:pt idx="9">
                  <c:v>Kenya</c:v>
                </c:pt>
                <c:pt idx="10">
                  <c:v>DRC</c:v>
                </c:pt>
                <c:pt idx="11">
                  <c:v>Zimbabwe</c:v>
                </c:pt>
                <c:pt idx="12">
                  <c:v>Cote d'Voire</c:v>
                </c:pt>
                <c:pt idx="13">
                  <c:v>South Africa</c:v>
                </c:pt>
                <c:pt idx="14">
                  <c:v>Ghana</c:v>
                </c:pt>
                <c:pt idx="15">
                  <c:v>Nigeria</c:v>
                </c:pt>
              </c:strCache>
            </c:strRef>
          </c:cat>
          <c:val>
            <c:numRef>
              <c:f>'Pillar 4'!$X$2:$X$17</c:f>
              <c:numCache>
                <c:formatCode>General</c:formatCode>
                <c:ptCount val="16"/>
                <c:pt idx="0">
                  <c:v>2.7777777777777776E-2</c:v>
                </c:pt>
                <c:pt idx="1">
                  <c:v>0.1388888888888889</c:v>
                </c:pt>
                <c:pt idx="2">
                  <c:v>0.19444444444444445</c:v>
                </c:pt>
                <c:pt idx="3">
                  <c:v>0.27777777777777779</c:v>
                </c:pt>
                <c:pt idx="4">
                  <c:v>0.3611111111111111</c:v>
                </c:pt>
                <c:pt idx="5">
                  <c:v>0.3888888888888889</c:v>
                </c:pt>
                <c:pt idx="6">
                  <c:v>0.41666666666666669</c:v>
                </c:pt>
                <c:pt idx="7">
                  <c:v>0.44444444444444442</c:v>
                </c:pt>
                <c:pt idx="8">
                  <c:v>0.47222222222222221</c:v>
                </c:pt>
                <c:pt idx="9">
                  <c:v>0.61111111111111116</c:v>
                </c:pt>
                <c:pt idx="10">
                  <c:v>0.63888888888888884</c:v>
                </c:pt>
                <c:pt idx="11">
                  <c:v>0.72222222222222221</c:v>
                </c:pt>
                <c:pt idx="12">
                  <c:v>0.75</c:v>
                </c:pt>
                <c:pt idx="13">
                  <c:v>0.77777777777777779</c:v>
                </c:pt>
                <c:pt idx="14">
                  <c:v>0.94444444444444442</c:v>
                </c:pt>
                <c:pt idx="15">
                  <c:v>0.94444444444444442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2877200"/>
        <c:axId val="332877592"/>
      </c:barChart>
      <c:catAx>
        <c:axId val="332877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32877592"/>
        <c:crosses val="autoZero"/>
        <c:auto val="1"/>
        <c:lblAlgn val="ctr"/>
        <c:lblOffset val="100"/>
        <c:noMultiLvlLbl val="0"/>
      </c:catAx>
      <c:valAx>
        <c:axId val="3328775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2877200"/>
        <c:crosses val="autoZero"/>
        <c:crossBetween val="between"/>
      </c:valAx>
      <c:spPr>
        <a:noFill/>
        <a:ln w="25398">
          <a:noFill/>
        </a:ln>
      </c:spPr>
    </c:plotArea>
    <c:legend>
      <c:legendPos val="r"/>
      <c:layout>
        <c:manualLayout>
          <c:xMode val="edge"/>
          <c:yMode val="edge"/>
          <c:x val="0.85399039319114234"/>
          <c:y val="0.45380835918237494"/>
          <c:w val="0.14600960680885763"/>
          <c:h val="0.1989038017975025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9FF91-3D63-0240-AF9C-88BE02A9FEC3}" type="datetimeFigureOut">
              <a:rPr lang="en-US" smtClean="0"/>
              <a:pPr/>
              <a:t>09-Jul-15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C2FFFD-A4CE-0440-93C7-2C6F8F6FBAA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167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8CF24-76D2-E643-8C79-86BE7A58D26C}" type="datetimeFigureOut">
              <a:rPr lang="en-US" smtClean="0"/>
              <a:pPr/>
              <a:t>09-Jul-15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EC052-9A9E-804E-A4C4-F9A5859E56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0443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sz="2400" dirty="0"/>
              <a:t>Road Safety Action Plan 2011-2020 adopted by Heads of States Luanda 2012</a:t>
            </a:r>
          </a:p>
          <a:p>
            <a:pPr>
              <a:defRPr/>
            </a:pPr>
            <a:r>
              <a:rPr lang="en-US" sz="2400" dirty="0"/>
              <a:t>African Road Safety Charter gives priority to road safety management &amp; quantified plans</a:t>
            </a:r>
          </a:p>
          <a:p>
            <a:pPr>
              <a:defRPr/>
            </a:pPr>
            <a:r>
              <a:rPr lang="en-US" sz="2400" dirty="0"/>
              <a:t>International Development Corridors &amp; Regional Cooperation set  </a:t>
            </a:r>
          </a:p>
          <a:p>
            <a:pPr>
              <a:defRPr/>
            </a:pPr>
            <a:r>
              <a:rPr lang="en-US" dirty="0" smtClean="0">
                <a:ea typeface="+mn-ea"/>
                <a:cs typeface="+mn-cs"/>
              </a:rPr>
              <a:t>2 countries with no drunk driving laws</a:t>
            </a:r>
          </a:p>
          <a:p>
            <a:pPr lvl="2">
              <a:defRPr/>
            </a:pPr>
            <a:r>
              <a:rPr lang="en-US" dirty="0" smtClean="0">
                <a:ea typeface="+mn-ea"/>
              </a:rPr>
              <a:t>Togo, Sao Tome &amp; Principe</a:t>
            </a:r>
          </a:p>
          <a:p>
            <a:pPr>
              <a:defRPr/>
            </a:pPr>
            <a:r>
              <a:rPr lang="en-US" dirty="0" smtClean="0">
                <a:ea typeface="+mn-ea"/>
                <a:cs typeface="+mn-cs"/>
              </a:rPr>
              <a:t>9 countries with blood alcohol concentration of 0.5g/L driving limits</a:t>
            </a:r>
          </a:p>
          <a:p>
            <a:pPr lvl="2">
              <a:defRPr/>
            </a:pPr>
            <a:r>
              <a:rPr lang="en-US" dirty="0" smtClean="0">
                <a:ea typeface="+mn-ea"/>
              </a:rPr>
              <a:t>Benin, Democratic Republic of Congo, Equatorial Guinea, Liberia, </a:t>
            </a:r>
            <a:r>
              <a:rPr lang="en-US" dirty="0" err="1" smtClean="0">
                <a:ea typeface="+mn-ea"/>
              </a:rPr>
              <a:t>Mali</a:t>
            </a:r>
            <a:r>
              <a:rPr lang="en-US" dirty="0" smtClean="0">
                <a:ea typeface="+mn-ea"/>
              </a:rPr>
              <a:t>, Mauritius, Nigeria, South Africa, Swaziland</a:t>
            </a:r>
          </a:p>
          <a:p>
            <a:pPr>
              <a:defRPr/>
            </a:pPr>
            <a:r>
              <a:rPr lang="en-US" dirty="0" smtClean="0">
                <a:ea typeface="+mn-ea"/>
                <a:cs typeface="+mn-cs"/>
              </a:rPr>
              <a:t>2 countries with alcohol limits for high risks, young, novice &amp; professional drivers</a:t>
            </a:r>
          </a:p>
          <a:p>
            <a:pPr lvl="2">
              <a:defRPr/>
            </a:pPr>
            <a:r>
              <a:rPr lang="en-US" dirty="0" smtClean="0">
                <a:ea typeface="+mn-ea"/>
              </a:rPr>
              <a:t>Ghana &amp; Malawi</a:t>
            </a:r>
          </a:p>
          <a:p>
            <a:pPr>
              <a:defRPr/>
            </a:pPr>
            <a:r>
              <a:rPr lang="en-US" dirty="0" smtClean="0">
                <a:ea typeface="+mn-ea"/>
                <a:cs typeface="+mn-cs"/>
              </a:rPr>
              <a:t>8 countries estimate number of road deaths caused by alcohol impairment</a:t>
            </a:r>
          </a:p>
          <a:p>
            <a:pPr lvl="2">
              <a:defRPr/>
            </a:pPr>
            <a:r>
              <a:rPr lang="en-US" dirty="0" smtClean="0">
                <a:ea typeface="+mn-ea"/>
              </a:rPr>
              <a:t>from 4.7% in Swaziland to 60% in Equatorial Guinea</a:t>
            </a:r>
          </a:p>
          <a:p>
            <a:pPr lvl="2">
              <a:defRPr/>
            </a:pPr>
            <a:r>
              <a:rPr lang="en-US" dirty="0" smtClean="0">
                <a:ea typeface="+mn-ea"/>
              </a:rPr>
              <a:t>63% of pedestrian deaths in alcohol related crashes in SA</a:t>
            </a:r>
          </a:p>
          <a:p>
            <a:pPr>
              <a:defRPr/>
            </a:pPr>
            <a:r>
              <a:rPr lang="en-US" dirty="0" smtClean="0">
                <a:ea typeface="+mn-ea"/>
                <a:cs typeface="+mn-cs"/>
              </a:rPr>
              <a:t>1 country has an effective enforcement of drink-driving law</a:t>
            </a:r>
          </a:p>
          <a:p>
            <a:pPr lvl="2">
              <a:defRPr/>
            </a:pPr>
            <a:r>
              <a:rPr lang="en-US" dirty="0" smtClean="0">
                <a:ea typeface="+mn-ea"/>
              </a:rPr>
              <a:t>Botswana</a:t>
            </a:r>
          </a:p>
          <a:p>
            <a:pPr>
              <a:defRPr/>
            </a:pPr>
            <a:r>
              <a:rPr lang="en-US" dirty="0" smtClean="0">
                <a:ea typeface="+mn-ea"/>
                <a:cs typeface="+mn-cs"/>
              </a:rPr>
              <a:t>3 PIDA International Corridors with major road safety initiative, </a:t>
            </a:r>
          </a:p>
          <a:p>
            <a:pPr lvl="2">
              <a:defRPr/>
            </a:pPr>
            <a:r>
              <a:rPr lang="en-US" dirty="0" smtClean="0">
                <a:ea typeface="+mn-ea"/>
              </a:rPr>
              <a:t>CEMAC, West Africa Road Safety Organization WARSO, Eastern Corridor SAFEWAY RIGHTWAY, </a:t>
            </a:r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  <a:p>
            <a:pPr marL="0" lvl="2">
              <a:spcBef>
                <a:spcPts val="980"/>
              </a:spcBef>
              <a:defRPr/>
            </a:pPr>
            <a:endParaRPr lang="en-US" altLang="en-US" sz="2400" dirty="0">
              <a:latin typeface="Calibri" panose="020F0502020204030204" pitchFamily="34" charset="0"/>
              <a:ea typeface="Geneva" pitchFamily="-108" charset="-128"/>
            </a:endParaRPr>
          </a:p>
        </p:txBody>
      </p:sp>
      <p:sp>
        <p:nvSpPr>
          <p:cNvPr id="716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7868" indent="-27994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19797" indent="-22395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67716" indent="-22395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5635" indent="-22395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3554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1472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59391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07310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284AA54-8A24-2F49-8B0B-7BB25DFEAC36}" type="slidenum">
              <a:rPr lang="en-US" sz="1200"/>
              <a:pPr/>
              <a:t>20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641121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Calibri" charset="0"/>
                <a:cs typeface="Geneva" charset="0"/>
              </a:rPr>
              <a:t>Carry out a pilot project to ensure effectiveness of actions </a:t>
            </a:r>
          </a:p>
          <a:p>
            <a:r>
              <a:rPr lang="en-US">
                <a:latin typeface="Calibri" charset="0"/>
                <a:cs typeface="Geneva" charset="0"/>
              </a:rPr>
              <a:t>Set 3 measurable objectives 3 clear Targets  performance indicators with community participation  &amp; in consultation with stakeholders</a:t>
            </a:r>
          </a:p>
          <a:p>
            <a:pPr eaLnBrk="1" hangingPunct="1">
              <a:spcBef>
                <a:spcPct val="0"/>
              </a:spcBef>
            </a:pPr>
            <a:r>
              <a:rPr lang="en-US" sz="1400" u="sng">
                <a:solidFill>
                  <a:srgbClr val="000000"/>
                </a:solidFill>
              </a:rPr>
              <a:t>Infrastructure Improvement</a:t>
            </a:r>
          </a:p>
          <a:p>
            <a:pPr marL="0" lvl="1"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</a:rPr>
              <a:t>*visibility &amp; crossing (ex South Africa Arrive Alive &amp; publicity materials by DOT</a:t>
            </a:r>
          </a:p>
          <a:p>
            <a:endParaRPr lang="en-US">
              <a:latin typeface="Calibri" charset="0"/>
              <a:cs typeface="Geneva" charset="0"/>
            </a:endParaRPr>
          </a:p>
          <a:p>
            <a:endParaRPr lang="en-US"/>
          </a:p>
        </p:txBody>
      </p:sp>
      <p:sp>
        <p:nvSpPr>
          <p:cNvPr id="778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7868" indent="-27994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19797" indent="-22395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67716" indent="-22395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5635" indent="-22395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3554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1472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59391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07310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B323AEB-EFE5-5D40-9BE5-95DB785E6BB6}" type="slidenum">
              <a:rPr lang="en-US" sz="1200"/>
              <a:pPr/>
              <a:t>21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090300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699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378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7868" indent="-27994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19797" indent="-22395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67716" indent="-22395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5635" indent="-22395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3554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1472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59391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07310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A0B7208-EE29-C24A-8C9B-17DD285A1836}" type="slidenum">
              <a:rPr lang="en-US" sz="1200"/>
              <a:pPr/>
              <a:t>24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6401400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46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/>
          <a:p>
            <a:r>
              <a:rPr lang="en-US"/>
              <a:t>Significant safety interventions need external investment. External loan funding has been successful in Nigeria and Argentina</a:t>
            </a:r>
          </a:p>
          <a:p>
            <a:r>
              <a:rPr lang="en-US"/>
              <a:t>African Heads of State have signed off on the allocation of 10% of road development expenditure and 5% of road maintenance expenditure on road safety. The level of funding or road safety needs to be challenged.</a:t>
            </a:r>
          </a:p>
          <a:p>
            <a:r>
              <a:rPr lang="en-US"/>
              <a:t>Positive engagement with the road agency when it exists: entities may see safety as a threat to current budgets.</a:t>
            </a:r>
          </a:p>
          <a:p>
            <a:r>
              <a:rPr lang="en-US"/>
              <a:t>Propose planning budget with three to five-year safety investment plan set out with the assistance and input from the road agency, and key partners.</a:t>
            </a:r>
          </a:p>
          <a:p>
            <a:r>
              <a:rPr lang="en-US"/>
              <a:t>Private corporations willing to support stronger responses at national level &amp; Public Private partnership models</a:t>
            </a:r>
          </a:p>
          <a:p>
            <a:r>
              <a:rPr lang="en-US"/>
              <a:t>NGOs &amp; civil society make major in –kind contributions</a:t>
            </a:r>
          </a:p>
          <a:p>
            <a:pPr>
              <a:buFontTx/>
              <a:buChar char="•"/>
            </a:pPr>
            <a:r>
              <a:rPr lang="en-US" sz="2400">
                <a:latin typeface="Calibri" charset="0"/>
                <a:cs typeface="Geneva" charset="0"/>
              </a:rPr>
              <a:t>Make sure the delivery agency adopts Performance Indicators</a:t>
            </a:r>
          </a:p>
          <a:p>
            <a:pPr lvl="2"/>
            <a:r>
              <a:rPr lang="en-US" sz="1800">
                <a:latin typeface="Calibri" charset="0"/>
                <a:cs typeface="Geneva" charset="0"/>
              </a:rPr>
              <a:t>E.g Police for random stopping numbers</a:t>
            </a:r>
          </a:p>
          <a:p>
            <a:pPr lvl="2"/>
            <a:r>
              <a:rPr lang="en-US" sz="1800">
                <a:latin typeface="Calibri" charset="0"/>
                <a:cs typeface="Geneva" charset="0"/>
              </a:rPr>
              <a:t>Hospitals for blood alcohol readings</a:t>
            </a:r>
          </a:p>
          <a:p>
            <a:pPr lvl="2"/>
            <a:r>
              <a:rPr lang="en-US" sz="1800">
                <a:latin typeface="Calibri" charset="0"/>
                <a:cs typeface="Geneva" charset="0"/>
              </a:rPr>
              <a:t>Education for curriculum hours on drink driving issue</a:t>
            </a:r>
          </a:p>
          <a:p>
            <a:pPr lvl="2"/>
            <a:r>
              <a:rPr lang="en-US" sz="1800">
                <a:latin typeface="Calibri" charset="0"/>
                <a:cs typeface="Geneva" charset="0"/>
              </a:rPr>
              <a:t>Alcohol industry for ‘responsible server’ details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880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7868" indent="-27994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19797" indent="-22395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67716" indent="-22395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5635" indent="-22395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3554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1472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59391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07310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0A842EC-8FBD-C647-9386-2249E01DB5A4}" type="slidenum">
              <a:rPr lang="en-US" sz="1200"/>
              <a:pPr/>
              <a:t>26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0531774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Plan With participation of Stakeholders</a:t>
            </a:r>
          </a:p>
          <a:p>
            <a:r>
              <a:rPr lang="en-US"/>
              <a:t>Define the programme in terms of one year plan</a:t>
            </a:r>
          </a:p>
          <a:p>
            <a:r>
              <a:rPr lang="en-US"/>
              <a:t>Monitor activities</a:t>
            </a:r>
          </a:p>
          <a:p>
            <a:r>
              <a:rPr lang="en-US"/>
              <a:t>Evaluate impact using performance indicators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901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7868" indent="-27994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19797" indent="-22395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67716" indent="-22395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5635" indent="-22395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3554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1472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59391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07310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FDDCAF5-37D1-9E4E-A603-AD06242990E2}" type="slidenum">
              <a:rPr lang="en-US" sz="1200"/>
              <a:pPr/>
              <a:t>27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883567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1.2 IARD Colour Tagline 300dpi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19856" y="1508125"/>
            <a:ext cx="2304288" cy="33985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8CC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184800"/>
            <a:ext cx="9144000" cy="673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80000" y="2890856"/>
            <a:ext cx="7772400" cy="17526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200">
                <a:solidFill>
                  <a:srgbClr val="FFFFFF"/>
                </a:solidFill>
                <a:latin typeface="+mj-lt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&lt;Location&gt;</a:t>
            </a:r>
          </a:p>
          <a:p>
            <a:r>
              <a:rPr lang="en-GB" dirty="0" smtClean="0"/>
              <a:t>&lt;DD Month YYYY&gt;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080001" y="80496"/>
            <a:ext cx="7705224" cy="257594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400" spc="0">
                <a:solidFill>
                  <a:schemeClr val="bg1"/>
                </a:solidFill>
                <a:latin typeface="+mj-lt"/>
                <a:cs typeface="Myriad Pro"/>
              </a:defRPr>
            </a:lvl1pPr>
            <a:lvl2pPr marL="0" indent="0">
              <a:lnSpc>
                <a:spcPct val="85000"/>
              </a:lnSpc>
              <a:spcBef>
                <a:spcPts val="1100"/>
              </a:spcBef>
              <a:buNone/>
              <a:defRPr sz="2000" spc="0">
                <a:solidFill>
                  <a:schemeClr val="bg1"/>
                </a:solidFill>
                <a:latin typeface="Myriad Pro"/>
                <a:cs typeface="Myriad Pro"/>
              </a:defRPr>
            </a:lvl2pPr>
            <a:lvl3pPr marL="0" indent="0">
              <a:spcBef>
                <a:spcPts val="0"/>
              </a:spcBef>
              <a:buNone/>
              <a:defRPr sz="6000">
                <a:latin typeface="Myriad Pro"/>
                <a:cs typeface="Myriad Pro"/>
              </a:defRPr>
            </a:lvl3pPr>
            <a:lvl4pPr marL="0" indent="0">
              <a:spcBef>
                <a:spcPts val="0"/>
              </a:spcBef>
              <a:buNone/>
              <a:defRPr sz="6000">
                <a:latin typeface="Myriad Pro"/>
                <a:cs typeface="Myriad Pro"/>
              </a:defRPr>
            </a:lvl4pPr>
            <a:lvl5pPr marL="0" indent="0">
              <a:spcBef>
                <a:spcPts val="0"/>
              </a:spcBef>
              <a:buNone/>
              <a:defRPr sz="6000">
                <a:latin typeface="Myriad Pro"/>
                <a:cs typeface="Myriad Pro"/>
              </a:defRPr>
            </a:lvl5pPr>
          </a:lstStyle>
          <a:p>
            <a:pPr lvl="0"/>
            <a:r>
              <a:rPr lang="en-GB" dirty="0" smtClean="0"/>
              <a:t>&lt;Title Slide&gt;</a:t>
            </a:r>
          </a:p>
        </p:txBody>
      </p:sp>
      <p:pic>
        <p:nvPicPr>
          <p:cNvPr id="11" name="Picture 10" descr="IARD_Landscap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6952" y="6286696"/>
            <a:ext cx="1207048" cy="4694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/Section Header Slide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184800"/>
            <a:ext cx="9144000" cy="673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80000" y="2890856"/>
            <a:ext cx="7772400" cy="17526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  <a:latin typeface="+mj-lt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&lt;Subheading&gt;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080001" y="80496"/>
            <a:ext cx="7705224" cy="257594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400" spc="0">
                <a:solidFill>
                  <a:schemeClr val="bg1"/>
                </a:solidFill>
                <a:latin typeface="+mj-lt"/>
                <a:cs typeface="Myriad Pro"/>
              </a:defRPr>
            </a:lvl1pPr>
            <a:lvl2pPr marL="0" indent="0">
              <a:lnSpc>
                <a:spcPct val="85000"/>
              </a:lnSpc>
              <a:spcBef>
                <a:spcPts val="1100"/>
              </a:spcBef>
              <a:buNone/>
              <a:defRPr sz="2000" spc="0">
                <a:solidFill>
                  <a:schemeClr val="bg1"/>
                </a:solidFill>
                <a:latin typeface="Myriad Pro"/>
                <a:cs typeface="Myriad Pro"/>
              </a:defRPr>
            </a:lvl2pPr>
            <a:lvl3pPr marL="0" indent="0">
              <a:spcBef>
                <a:spcPts val="0"/>
              </a:spcBef>
              <a:buNone/>
              <a:defRPr sz="6000">
                <a:latin typeface="Myriad Pro"/>
                <a:cs typeface="Myriad Pro"/>
              </a:defRPr>
            </a:lvl3pPr>
            <a:lvl4pPr marL="0" indent="0">
              <a:spcBef>
                <a:spcPts val="0"/>
              </a:spcBef>
              <a:buNone/>
              <a:defRPr sz="6000">
                <a:latin typeface="Myriad Pro"/>
                <a:cs typeface="Myriad Pro"/>
              </a:defRPr>
            </a:lvl4pPr>
            <a:lvl5pPr marL="0" indent="0">
              <a:spcBef>
                <a:spcPts val="0"/>
              </a:spcBef>
              <a:buNone/>
              <a:defRPr sz="6000">
                <a:latin typeface="Myriad Pro"/>
                <a:cs typeface="Myriad Pro"/>
              </a:defRPr>
            </a:lvl5pPr>
          </a:lstStyle>
          <a:p>
            <a:pPr lvl="0"/>
            <a:r>
              <a:rPr lang="en-GB" dirty="0" smtClean="0"/>
              <a:t>&lt;</a:t>
            </a:r>
            <a:r>
              <a:rPr lang="en-US" dirty="0" smtClean="0"/>
              <a:t>Divider/Section Header&gt;</a:t>
            </a:r>
            <a:endParaRPr lang="en-GB" dirty="0" smtClean="0"/>
          </a:p>
        </p:txBody>
      </p:sp>
      <p:pic>
        <p:nvPicPr>
          <p:cNvPr id="11" name="Picture 10" descr="IARD_Landscap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6952" y="6286696"/>
            <a:ext cx="1207048" cy="4694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/>
          <a:lstStyle/>
          <a:p>
            <a:r>
              <a:rPr lang="en-GB" dirty="0" smtClean="0"/>
              <a:t>&lt;</a:t>
            </a:r>
            <a:r>
              <a:rPr lang="en-US" dirty="0" smtClean="0"/>
              <a:t>Title and Content&gt;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12001"/>
            <a:ext cx="8425225" cy="43188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800">
                <a:solidFill>
                  <a:srgbClr val="4D4D4F"/>
                </a:solidFill>
              </a:defRPr>
            </a:lvl1pPr>
            <a:lvl2pPr>
              <a:defRPr sz="1800">
                <a:solidFill>
                  <a:srgbClr val="4D4D4F"/>
                </a:solidFill>
              </a:defRPr>
            </a:lvl2pPr>
            <a:lvl3pPr>
              <a:buFont typeface="Lucida Grande"/>
              <a:buChar char="–"/>
              <a:defRPr sz="1800">
                <a:solidFill>
                  <a:srgbClr val="4D4D4F"/>
                </a:solidFill>
              </a:defRPr>
            </a:lvl3pPr>
            <a:lvl4pPr>
              <a:defRPr lang="en-GB" sz="1800" kern="1200" dirty="0" smtClean="0">
                <a:solidFill>
                  <a:srgbClr val="4D4D4F"/>
                </a:solidFill>
                <a:latin typeface="+mn-lt"/>
                <a:ea typeface="+mn-ea"/>
                <a:cs typeface="+mn-cs"/>
              </a:defRPr>
            </a:lvl4pPr>
            <a:lvl5pPr>
              <a:defRPr sz="1800">
                <a:solidFill>
                  <a:srgbClr val="4D4D4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184800"/>
            <a:ext cx="9144000" cy="1588"/>
          </a:xfrm>
          <a:prstGeom prst="line">
            <a:avLst/>
          </a:prstGeom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/>
          <a:lstStyle/>
          <a:p>
            <a:r>
              <a:rPr lang="en-GB" dirty="0" smtClean="0"/>
              <a:t>&lt;</a:t>
            </a:r>
            <a:r>
              <a:rPr lang="en-US" dirty="0" smtClean="0"/>
              <a:t>Two Content&gt;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12000"/>
            <a:ext cx="3995999" cy="43188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800">
                <a:solidFill>
                  <a:srgbClr val="4D4D4F"/>
                </a:solidFill>
              </a:defRPr>
            </a:lvl1pPr>
            <a:lvl2pPr>
              <a:defRPr sz="1800">
                <a:solidFill>
                  <a:srgbClr val="4D4D4F"/>
                </a:solidFill>
              </a:defRPr>
            </a:lvl2pPr>
            <a:lvl3pPr>
              <a:buFont typeface="Lucida Grande"/>
              <a:buChar char="–"/>
              <a:defRPr sz="1800">
                <a:solidFill>
                  <a:srgbClr val="4D4D4F"/>
                </a:solidFill>
              </a:defRPr>
            </a:lvl3pPr>
            <a:lvl4pPr>
              <a:defRPr lang="en-GB" sz="1800" kern="1200" dirty="0" smtClean="0">
                <a:solidFill>
                  <a:srgbClr val="4D4D4F"/>
                </a:solidFill>
                <a:latin typeface="+mn-lt"/>
                <a:ea typeface="+mn-ea"/>
                <a:cs typeface="+mn-cs"/>
              </a:defRPr>
            </a:lvl4pPr>
            <a:lvl5pPr>
              <a:defRPr sz="1800">
                <a:solidFill>
                  <a:srgbClr val="4D4D4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184800"/>
            <a:ext cx="9144000" cy="1588"/>
          </a:xfrm>
          <a:prstGeom prst="line">
            <a:avLst/>
          </a:prstGeom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IARD_Landscap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6952" y="6286696"/>
            <a:ext cx="1207048" cy="469408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789226" y="1512001"/>
            <a:ext cx="3995999" cy="43188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800">
                <a:solidFill>
                  <a:srgbClr val="4D4D4F"/>
                </a:solidFill>
              </a:defRPr>
            </a:lvl1pPr>
            <a:lvl2pPr>
              <a:defRPr sz="1800">
                <a:solidFill>
                  <a:srgbClr val="4D4D4F"/>
                </a:solidFill>
              </a:defRPr>
            </a:lvl2pPr>
            <a:lvl3pPr>
              <a:buFont typeface="Lucida Grande"/>
              <a:buChar char="–"/>
              <a:defRPr sz="1800">
                <a:solidFill>
                  <a:srgbClr val="4D4D4F"/>
                </a:solidFill>
              </a:defRPr>
            </a:lvl3pPr>
            <a:lvl4pPr>
              <a:defRPr lang="en-GB" sz="1800" kern="1200" dirty="0" smtClean="0">
                <a:solidFill>
                  <a:srgbClr val="4D4D4F"/>
                </a:solidFill>
                <a:latin typeface="+mn-lt"/>
                <a:ea typeface="+mn-ea"/>
                <a:cs typeface="+mn-cs"/>
              </a:defRPr>
            </a:lvl4pPr>
            <a:lvl5pPr>
              <a:defRPr sz="1800">
                <a:solidFill>
                  <a:srgbClr val="4D4D4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3"/>
          </p:nvPr>
        </p:nvSpPr>
        <p:spPr>
          <a:xfrm>
            <a:off x="1789200" y="1512000"/>
            <a:ext cx="5565600" cy="4322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6184800"/>
            <a:ext cx="9144000" cy="1588"/>
          </a:xfrm>
          <a:prstGeom prst="line">
            <a:avLst/>
          </a:prstGeom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ARD_Landscap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6952" y="6286696"/>
            <a:ext cx="1207048" cy="469408"/>
          </a:xfrm>
          <a:prstGeom prst="rect">
            <a:avLst/>
          </a:prstGeom>
        </p:spPr>
      </p:pic>
      <p:sp>
        <p:nvSpPr>
          <p:cNvPr id="1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60363" y="209550"/>
            <a:ext cx="8424862" cy="912455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GB" dirty="0" smtClean="0"/>
              <a:t>&lt;Single Chart&gt;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: 2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3"/>
          </p:nvPr>
        </p:nvSpPr>
        <p:spPr>
          <a:xfrm>
            <a:off x="360363" y="1512000"/>
            <a:ext cx="3994149" cy="4322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GB"/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4"/>
          </p:nvPr>
        </p:nvSpPr>
        <p:spPr>
          <a:xfrm>
            <a:off x="4787899" y="1512000"/>
            <a:ext cx="3997326" cy="4322763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GB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0" y="6184800"/>
            <a:ext cx="9144000" cy="1588"/>
          </a:xfrm>
          <a:prstGeom prst="line">
            <a:avLst/>
          </a:prstGeom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IARD_Landscap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6952" y="6286696"/>
            <a:ext cx="1207048" cy="469408"/>
          </a:xfrm>
          <a:prstGeom prst="rect">
            <a:avLst/>
          </a:prstGeom>
        </p:spPr>
      </p:pic>
      <p:sp>
        <p:nvSpPr>
          <p:cNvPr id="1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60363" y="209550"/>
            <a:ext cx="8424862" cy="912455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GB" dirty="0" smtClean="0"/>
              <a:t>&lt;</a:t>
            </a:r>
            <a:r>
              <a:rPr lang="en-US" dirty="0" smtClean="0"/>
              <a:t>Charts: 2 Up&gt;</a:t>
            </a:r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6184800"/>
            <a:ext cx="9144000" cy="1588"/>
          </a:xfrm>
          <a:prstGeom prst="line">
            <a:avLst/>
          </a:prstGeom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IARD_Landscap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6952" y="6286696"/>
            <a:ext cx="1207048" cy="4694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60363" y="209550"/>
            <a:ext cx="8424862" cy="912455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GB" dirty="0" smtClean="0"/>
              <a:t>&lt;</a:t>
            </a:r>
            <a:r>
              <a:rPr lang="en-US" dirty="0" smtClean="0"/>
              <a:t>Title Only&gt;</a:t>
            </a:r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68300" y="8875350"/>
            <a:ext cx="1718733" cy="509823"/>
          </a:xfrm>
          <a:prstGeom prst="rect">
            <a:avLst/>
          </a:prstGeom>
        </p:spPr>
        <p:txBody>
          <a:bodyPr/>
          <a:lstStyle/>
          <a:p>
            <a:fld id="{5988523B-E035-4CAE-A96A-58211FC229D1}" type="datetimeFigureOut">
              <a:rPr lang="en-US" smtClean="0"/>
              <a:pPr/>
              <a:t>09-Jul-15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16717" y="8875350"/>
            <a:ext cx="2332567" cy="50982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8709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360363" y="1512000"/>
            <a:ext cx="8424862" cy="432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363" y="209550"/>
            <a:ext cx="8424862" cy="912455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00" y="6372000"/>
            <a:ext cx="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4D4D4F"/>
                </a:solidFill>
                <a:latin typeface="+mn-lt"/>
                <a:cs typeface="Myriad Pro"/>
              </a:defRPr>
            </a:lvl1pPr>
          </a:lstStyle>
          <a:p>
            <a:fld id="{733FFA05-3CD7-1C41-B832-F4E9A657049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000" b="0" kern="1200" spc="0">
          <a:solidFill>
            <a:schemeClr val="accent1"/>
          </a:solidFill>
          <a:latin typeface="+mj-lt"/>
          <a:ea typeface="+mj-ea"/>
          <a:cs typeface="Myriad Pro"/>
        </a:defRPr>
      </a:lvl1pPr>
    </p:titleStyle>
    <p:bodyStyle>
      <a:lvl1pPr marL="180000" indent="-180000" algn="l" defTabSz="457200" rtl="0" eaLnBrk="1" latinLnBrk="0" hangingPunct="1">
        <a:spcBef>
          <a:spcPts val="1200"/>
        </a:spcBef>
        <a:buClr>
          <a:schemeClr val="accent1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Myriad Pro"/>
        </a:defRPr>
      </a:lvl1pPr>
      <a:lvl2pPr marL="396000" indent="-216000" algn="l" defTabSz="457200" rtl="0" eaLnBrk="1" latinLnBrk="0" hangingPunct="1">
        <a:spcBef>
          <a:spcPts val="200"/>
        </a:spcBef>
        <a:buClrTx/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Myriad Pro"/>
        </a:defRPr>
      </a:lvl2pPr>
      <a:lvl3pPr marL="612000" indent="-216000" algn="l" defTabSz="457200" rtl="0" eaLnBrk="1" latinLnBrk="0" hangingPunct="1">
        <a:spcBef>
          <a:spcPts val="200"/>
        </a:spcBef>
        <a:buFont typeface="Lucida Grande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28000" indent="-216000" algn="l" defTabSz="457200" rtl="0" eaLnBrk="1" latinLnBrk="0" hangingPunct="1">
        <a:spcBef>
          <a:spcPts val="200"/>
        </a:spcBef>
        <a:buFont typeface="Lucida Grande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44000" indent="-216000" algn="l" defTabSz="457200" rtl="0" eaLnBrk="1" latinLnBrk="0" hangingPunct="1">
        <a:spcBef>
          <a:spcPts val="200"/>
        </a:spcBef>
        <a:buFont typeface="Lucida Grande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Document1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2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Word_Document3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png"/><Relationship Id="rId4" Type="http://schemas.openxmlformats.org/officeDocument/2006/relationships/oleObject" Target="../embeddings/Microsoft_Excel_97-2003_Worksheet1.xls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png"/><Relationship Id="rId4" Type="http://schemas.openxmlformats.org/officeDocument/2006/relationships/oleObject" Target="../embeddings/Microsoft_Excel_97-2003_Worksheet2.xls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Addis Ababa</a:t>
            </a:r>
          </a:p>
          <a:p>
            <a:r>
              <a:rPr lang="en-GB" dirty="0" smtClean="0"/>
              <a:t>9 July 2015</a:t>
            </a:r>
          </a:p>
          <a:p>
            <a:endParaRPr lang="en-GB" dirty="0"/>
          </a:p>
          <a:p>
            <a:r>
              <a:rPr lang="en-GB" dirty="0" smtClean="0"/>
              <a:t>Kathleen Elsig &amp; Brett </a:t>
            </a:r>
            <a:r>
              <a:rPr lang="en-GB" dirty="0" err="1" smtClean="0"/>
              <a:t>Bivans</a:t>
            </a:r>
            <a:endParaRPr lang="en-GB" dirty="0" smtClean="0"/>
          </a:p>
          <a:p>
            <a:r>
              <a:rPr lang="en-GB" dirty="0" smtClean="0"/>
              <a:t>IARD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Plenary Session:</a:t>
            </a:r>
          </a:p>
          <a:p>
            <a:r>
              <a:rPr lang="en-GB" dirty="0" smtClean="0"/>
              <a:t>Road User Behaviour</a:t>
            </a:r>
          </a:p>
          <a:p>
            <a:r>
              <a:rPr lang="en-GB" dirty="0" smtClean="0"/>
              <a:t>Pillar 4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Decade of Action 2011-2020</a:t>
            </a:r>
            <a:br>
              <a:rPr lang="en-US" dirty="0" smtClean="0"/>
            </a:br>
            <a:r>
              <a:rPr lang="en-US" dirty="0" smtClean="0"/>
              <a:t>African Action Plan – Pillar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CORE ACTION AREAS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Educated General Public (Road Users) (11 activities)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Use of Helmets (3 activities)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Seat Belts (7 activities)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Alcohol (4 activities)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Mobile Phone Use (1 activity)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Speeding (2 activities)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467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Decade of Action 2011-2020</a:t>
            </a:r>
            <a:br>
              <a:rPr lang="en-US" dirty="0" smtClean="0"/>
            </a:br>
            <a:r>
              <a:rPr lang="en-US" dirty="0" smtClean="0"/>
              <a:t>African Action Plan – Pillar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12001"/>
            <a:ext cx="8425225" cy="462332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b="1" dirty="0" smtClean="0"/>
              <a:t>OBSERVATIONS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FUNDAMENTAL road safety objectives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Decades of evidence from all geographies and all socio-economic level shows that addressing these factors contributes to reductions in incidence and severity of crashes.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Action Plan highlights activities in the follow domains</a:t>
            </a:r>
          </a:p>
          <a:p>
            <a:pPr marL="673200" lvl="1" indent="-457200"/>
            <a:r>
              <a:rPr lang="en-US" sz="2400" dirty="0" smtClean="0"/>
              <a:t>Legislation</a:t>
            </a:r>
          </a:p>
          <a:p>
            <a:pPr marL="673200" lvl="1" indent="-457200"/>
            <a:r>
              <a:rPr lang="en-US" sz="2400" dirty="0" smtClean="0"/>
              <a:t>Targeted Campaigns / Education</a:t>
            </a:r>
          </a:p>
          <a:p>
            <a:pPr marL="673200" lvl="1" indent="-457200"/>
            <a:r>
              <a:rPr lang="en-US" sz="2400" dirty="0" smtClean="0"/>
              <a:t>Enforcement</a:t>
            </a:r>
          </a:p>
          <a:p>
            <a:pPr marL="673200" lvl="1" indent="-457200"/>
            <a:r>
              <a:rPr lang="en-US" sz="2400" dirty="0" smtClean="0"/>
              <a:t>Monitoring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Measurable targets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Roles for different actors / stakeholders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Opportunities for establishing regional Standards of Practice, Focal Points, Shared Programs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730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4</a:t>
            </a:fld>
            <a:endParaRPr lang="en-GB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1313337"/>
              </p:ext>
            </p:extLst>
          </p:nvPr>
        </p:nvGraphicFramePr>
        <p:xfrm>
          <a:off x="377825" y="725488"/>
          <a:ext cx="8389938" cy="540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Document" r:id="rId4" imgW="8390293" imgH="5408059" progId="Word.Document.12">
                  <p:embed/>
                </p:oleObj>
              </mc:Choice>
              <mc:Fallback>
                <p:oleObj name="Document" r:id="rId4" imgW="8390293" imgH="540805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7825" y="725488"/>
                        <a:ext cx="8389938" cy="5408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0863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5</a:t>
            </a:fld>
            <a:endParaRPr lang="en-GB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7401326"/>
              </p:ext>
            </p:extLst>
          </p:nvPr>
        </p:nvGraphicFramePr>
        <p:xfrm>
          <a:off x="377825" y="723900"/>
          <a:ext cx="8389938" cy="541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Document" r:id="rId4" imgW="8390293" imgH="5411657" progId="Word.Document.12">
                  <p:embed/>
                </p:oleObj>
              </mc:Choice>
              <mc:Fallback>
                <p:oleObj name="Document" r:id="rId4" imgW="8390293" imgH="541165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7825" y="723900"/>
                        <a:ext cx="8389938" cy="5411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8126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6</a:t>
            </a:fld>
            <a:endParaRPr lang="en-GB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0247022"/>
              </p:ext>
            </p:extLst>
          </p:nvPr>
        </p:nvGraphicFramePr>
        <p:xfrm>
          <a:off x="262800" y="952295"/>
          <a:ext cx="8389938" cy="412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Document" r:id="rId4" imgW="8390293" imgH="4127023" progId="Word.Document.12">
                  <p:embed/>
                </p:oleObj>
              </mc:Choice>
              <mc:Fallback>
                <p:oleObj name="Document" r:id="rId4" imgW="8390293" imgH="412702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2800" y="952295"/>
                        <a:ext cx="8389938" cy="412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56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66750"/>
          </a:xfrm>
        </p:spPr>
        <p:txBody>
          <a:bodyPr/>
          <a:lstStyle/>
          <a:p>
            <a:r>
              <a:rPr lang="en-GB" altLang="en-US" smtClean="0"/>
              <a:t>Pillar 4</a:t>
            </a:r>
          </a:p>
        </p:txBody>
      </p:sp>
      <p:sp>
        <p:nvSpPr>
          <p:cNvPr id="1638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2FCCF6-4169-4DD5-B96F-8939D4961957}" type="slidenum">
              <a:rPr lang="en-US" altLang="en-US">
                <a:solidFill>
                  <a:srgbClr val="045C75"/>
                </a:solidFill>
                <a:latin typeface="Constantia" panose="02030602050306030303" pitchFamily="18" charset="0"/>
              </a:rPr>
              <a:pPr/>
              <a:t>7</a:t>
            </a:fld>
            <a:endParaRPr lang="en-US" altLang="en-US">
              <a:solidFill>
                <a:srgbClr val="045C75"/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16389" name="Content Placeholder 6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135132961"/>
              </p:ext>
            </p:extLst>
          </p:nvPr>
        </p:nvGraphicFramePr>
        <p:xfrm>
          <a:off x="538315" y="895350"/>
          <a:ext cx="8428703" cy="5888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r:id="rId4" imgW="4139543" imgH="5389331" progId="Excel.Chart.8">
                  <p:embed/>
                </p:oleObj>
              </mc:Choice>
              <mc:Fallback>
                <p:oleObj r:id="rId4" imgW="4139543" imgH="5389331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315" y="895350"/>
                        <a:ext cx="8428703" cy="58887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3427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66750"/>
          </a:xfrm>
        </p:spPr>
        <p:txBody>
          <a:bodyPr/>
          <a:lstStyle/>
          <a:p>
            <a:r>
              <a:rPr lang="en-GB" altLang="en-US" smtClean="0"/>
              <a:t>Pillar 4</a:t>
            </a:r>
          </a:p>
        </p:txBody>
      </p:sp>
      <p:sp>
        <p:nvSpPr>
          <p:cNvPr id="1638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2FCCF6-4169-4DD5-B96F-8939D4961957}" type="slidenum">
              <a:rPr lang="en-US" altLang="en-US">
                <a:solidFill>
                  <a:srgbClr val="045C75"/>
                </a:solidFill>
                <a:latin typeface="Constantia" panose="02030602050306030303" pitchFamily="18" charset="0"/>
              </a:rPr>
              <a:pPr/>
              <a:t>8</a:t>
            </a:fld>
            <a:endParaRPr lang="en-US" altLang="en-US">
              <a:solidFill>
                <a:srgbClr val="045C75"/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16388" name="Content Placeholder 5"/>
          <p:cNvGraphicFramePr>
            <a:graphicFrameLocks noGrp="1"/>
          </p:cNvGraphicFramePr>
          <p:nvPr>
            <p:ph sz="half" idx="1"/>
          </p:nvPr>
        </p:nvGraphicFramePr>
        <p:xfrm>
          <a:off x="406400" y="1016000"/>
          <a:ext cx="8128000" cy="546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r:id="rId4" imgW="4139543" imgH="5389331" progId="Excel.Chart.8">
                  <p:embed/>
                </p:oleObj>
              </mc:Choice>
              <mc:Fallback>
                <p:oleObj r:id="rId4" imgW="4139543" imgH="5389331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016000"/>
                        <a:ext cx="8128000" cy="546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584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66750"/>
          </a:xfrm>
        </p:spPr>
        <p:txBody>
          <a:bodyPr>
            <a:normAutofit fontScale="90000"/>
          </a:bodyPr>
          <a:lstStyle/>
          <a:p>
            <a:r>
              <a:rPr lang="en-GB" altLang="en-US" sz="4000" b="1" smtClean="0"/>
              <a:t>Ranking of Countries by Performance</a:t>
            </a:r>
          </a:p>
        </p:txBody>
      </p:sp>
      <p:sp>
        <p:nvSpPr>
          <p:cNvPr id="1741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B08A4F-E47E-430A-901E-952504EDDCE2}" type="slidenum">
              <a:rPr lang="en-US" altLang="en-US">
                <a:solidFill>
                  <a:srgbClr val="045C75"/>
                </a:solidFill>
                <a:latin typeface="Constantia" panose="02030602050306030303" pitchFamily="18" charset="0"/>
              </a:rPr>
              <a:pPr/>
              <a:t>9</a:t>
            </a:fld>
            <a:endParaRPr lang="en-US" altLang="en-US">
              <a:solidFill>
                <a:srgbClr val="045C75"/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2" name="Content Placeholder 6"/>
          <p:cNvGraphicFramePr>
            <a:graphicFrameLocks noGrp="1"/>
          </p:cNvGraphicFramePr>
          <p:nvPr>
            <p:ph sz="half" idx="4294967295"/>
          </p:nvPr>
        </p:nvGraphicFramePr>
        <p:xfrm>
          <a:off x="685800" y="1524000"/>
          <a:ext cx="8001000" cy="4832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38368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200" y="235642"/>
            <a:ext cx="8425225" cy="631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965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504056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00B0F0"/>
                </a:solidFill>
              </a:rPr>
              <a:t>VOLET </a:t>
            </a:r>
            <a:r>
              <a:rPr lang="fr-FR" sz="2400" b="1" dirty="0" smtClean="0">
                <a:solidFill>
                  <a:srgbClr val="00B0F0"/>
                </a:solidFill>
              </a:rPr>
              <a:t>4 </a:t>
            </a:r>
            <a:r>
              <a:rPr lang="fr-FR" sz="2400" b="1" dirty="0">
                <a:solidFill>
                  <a:srgbClr val="00B0F0"/>
                </a:solidFill>
              </a:rPr>
              <a:t>: SECURITE DES </a:t>
            </a:r>
            <a:r>
              <a:rPr lang="fr-FR" sz="2400" b="1" dirty="0" smtClean="0">
                <a:solidFill>
                  <a:srgbClr val="00B0F0"/>
                </a:solidFill>
              </a:rPr>
              <a:t>USAGERS DE LA ROUTE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86696" y="958644"/>
            <a:ext cx="8155859" cy="4866969"/>
          </a:xfrm>
        </p:spPr>
        <p:txBody>
          <a:bodyPr>
            <a:normAutofit/>
          </a:bodyPr>
          <a:lstStyle/>
          <a:p>
            <a:r>
              <a:rPr lang="fr-FR" sz="2200" b="1" dirty="0">
                <a:solidFill>
                  <a:srgbClr val="00B0F0"/>
                </a:solidFill>
              </a:rPr>
              <a:t>Education et formation à la sécurité </a:t>
            </a:r>
            <a:r>
              <a:rPr lang="fr-FR" sz="2200" b="1" dirty="0" smtClean="0">
                <a:solidFill>
                  <a:srgbClr val="00B0F0"/>
                </a:solidFill>
              </a:rPr>
              <a:t>routière</a:t>
            </a:r>
          </a:p>
          <a:p>
            <a:pPr algn="just"/>
            <a:r>
              <a:rPr lang="fr-FR" sz="2200" b="1" dirty="0"/>
              <a:t>Formation d’un noyau de 550 enseignants pour la formation des formateurs ;</a:t>
            </a:r>
          </a:p>
          <a:p>
            <a:pPr algn="just"/>
            <a:r>
              <a:rPr lang="fr-FR" sz="2200" b="1" dirty="0"/>
              <a:t>Élaboration de 5000 Guides du formateur à la sécurité routière ;</a:t>
            </a:r>
          </a:p>
          <a:p>
            <a:pPr algn="just"/>
            <a:r>
              <a:rPr lang="fr-FR" sz="2200" b="1" dirty="0"/>
              <a:t>Élaboration de 10000 exemplaires de Code de la route simplifié qui s’appuie sur les images réelles du Mali ;</a:t>
            </a:r>
          </a:p>
          <a:p>
            <a:pPr algn="just"/>
            <a:r>
              <a:rPr lang="fr-FR" sz="2200" b="1" dirty="0"/>
              <a:t>Institution de l’enseignement de la sécurité routière dans les cycles primaire et secondaire des écoles publiques et privées ainsi que des centres d’alphabétisation en cours.</a:t>
            </a:r>
          </a:p>
          <a:p>
            <a:pPr marL="0" indent="0">
              <a:buNone/>
            </a:pPr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370826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520459" y="396852"/>
            <a:ext cx="7989360" cy="5664735"/>
          </a:xfrm>
        </p:spPr>
        <p:txBody>
          <a:bodyPr>
            <a:noAutofit/>
          </a:bodyPr>
          <a:lstStyle/>
          <a:p>
            <a:r>
              <a:rPr lang="fr-FR" sz="2200" b="1" dirty="0">
                <a:solidFill>
                  <a:srgbClr val="00B0F0"/>
                </a:solidFill>
              </a:rPr>
              <a:t>PORT DE </a:t>
            </a:r>
            <a:r>
              <a:rPr lang="fr-FR" sz="2200" b="1" dirty="0" smtClean="0">
                <a:solidFill>
                  <a:srgbClr val="00B0F0"/>
                </a:solidFill>
              </a:rPr>
              <a:t>CASQUE DE PROTECTION</a:t>
            </a:r>
          </a:p>
          <a:p>
            <a:pPr algn="just"/>
            <a:r>
              <a:rPr lang="fr-FR" sz="2200" b="1" dirty="0"/>
              <a:t>Législation sur le port de casque et sur l’homologation existe déjà ;</a:t>
            </a:r>
          </a:p>
          <a:p>
            <a:pPr algn="just"/>
            <a:r>
              <a:rPr lang="fr-FR" sz="2200" b="1" dirty="0"/>
              <a:t>Vaste campagne de sensibilisation sur le port de casque depuis le lancement de la décennie, le 11 mai 2011 avec distribution gratuite des casques ;</a:t>
            </a:r>
          </a:p>
          <a:p>
            <a:pPr algn="just"/>
            <a:r>
              <a:rPr lang="fr-FR" sz="2200" b="1" dirty="0"/>
              <a:t>Élaboration d’un plan d’actions de promotion du port de casque avec trois volets : </a:t>
            </a:r>
            <a:r>
              <a:rPr lang="fr-FR" sz="2200" b="1" i="1" dirty="0"/>
              <a:t>une phase sensibilisation </a:t>
            </a:r>
            <a:r>
              <a:rPr lang="fr-FR" sz="2200" b="1" dirty="0"/>
              <a:t>(60 diffusions de spot, 125 diffusions de microprogrammes, 15 diffusions d’info plus, 20 diffusions de sketch et 1 film), </a:t>
            </a:r>
            <a:r>
              <a:rPr lang="fr-FR" sz="2200" b="1" i="1" dirty="0"/>
              <a:t>une phase contrôle et sensibilisation</a:t>
            </a:r>
            <a:r>
              <a:rPr lang="fr-FR" sz="2200" b="1" dirty="0"/>
              <a:t> et </a:t>
            </a:r>
            <a:r>
              <a:rPr lang="fr-FR" sz="2200" b="1" i="1" dirty="0"/>
              <a:t>une phase </a:t>
            </a:r>
            <a:r>
              <a:rPr lang="fr-FR" sz="2200" b="1" i="1" dirty="0" smtClean="0"/>
              <a:t>contrôle/sanction</a:t>
            </a:r>
            <a:r>
              <a:rPr lang="fr-FR" sz="2200" b="1" dirty="0" smtClean="0"/>
              <a:t>.</a:t>
            </a:r>
          </a:p>
          <a:p>
            <a:pPr algn="just"/>
            <a:r>
              <a:rPr lang="fr-FR" sz="2200" b="1" dirty="0" smtClean="0"/>
              <a:t>Une </a:t>
            </a:r>
            <a:r>
              <a:rPr lang="fr-FR" sz="2200" b="1" dirty="0"/>
              <a:t>communication verbale a été adoptée en Conseil des Ministres du 19 septembre 2012 pour le port obligatoire de casque à partir du 01 octobre 2012 ;</a:t>
            </a:r>
          </a:p>
          <a:p>
            <a:pPr algn="just"/>
            <a:r>
              <a:rPr lang="fr-FR" sz="2200" b="1" dirty="0"/>
              <a:t>Étude d’évaluation est en cours de réalisation</a:t>
            </a:r>
            <a:r>
              <a:rPr lang="fr-FR" sz="2200" b="1" dirty="0" smtClean="0"/>
              <a:t>.</a:t>
            </a:r>
            <a:endParaRPr lang="fr-FR" sz="2200" b="1" dirty="0"/>
          </a:p>
        </p:txBody>
      </p:sp>
    </p:spTree>
    <p:extLst>
      <p:ext uri="{BB962C8B-B14F-4D97-AF65-F5344CB8AC3E}">
        <p14:creationId xmlns:p14="http://schemas.microsoft.com/office/powerpoint/2010/main" val="234022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501444" y="634181"/>
            <a:ext cx="7831395" cy="5294672"/>
          </a:xfrm>
        </p:spPr>
        <p:txBody>
          <a:bodyPr>
            <a:normAutofit/>
          </a:bodyPr>
          <a:lstStyle/>
          <a:p>
            <a:r>
              <a:rPr lang="fr-FR" sz="2200" b="1" dirty="0">
                <a:solidFill>
                  <a:srgbClr val="00B0F0"/>
                </a:solidFill>
              </a:rPr>
              <a:t>PORT DE LA CEINTURE DE </a:t>
            </a:r>
            <a:r>
              <a:rPr lang="fr-FR" sz="2200" b="1" dirty="0" smtClean="0">
                <a:solidFill>
                  <a:srgbClr val="00B0F0"/>
                </a:solidFill>
              </a:rPr>
              <a:t>SECURITE</a:t>
            </a:r>
          </a:p>
          <a:p>
            <a:pPr algn="just"/>
            <a:r>
              <a:rPr lang="fr-FR" sz="2200" b="1" dirty="0"/>
              <a:t>Relecture du Code de la route </a:t>
            </a:r>
            <a:r>
              <a:rPr lang="fr-FR" sz="2200" b="1" dirty="0" smtClean="0"/>
              <a:t>pour </a:t>
            </a:r>
            <a:r>
              <a:rPr lang="fr-FR" sz="2200" b="1" dirty="0"/>
              <a:t>prendre en charge le port de la ceinture de sécurité en milieu urbain ;</a:t>
            </a:r>
          </a:p>
          <a:p>
            <a:pPr algn="just"/>
            <a:r>
              <a:rPr lang="fr-FR" sz="2200" b="1" dirty="0" smtClean="0"/>
              <a:t>Vaste campagne </a:t>
            </a:r>
            <a:r>
              <a:rPr lang="fr-FR" sz="2200" b="1" dirty="0"/>
              <a:t>de sensibilisation </a:t>
            </a:r>
            <a:r>
              <a:rPr lang="fr-FR" sz="2200" b="1" dirty="0" smtClean="0"/>
              <a:t>lancée depuis novembre 2014 </a:t>
            </a:r>
            <a:r>
              <a:rPr lang="fr-FR" sz="2200" b="1" dirty="0"/>
              <a:t>;</a:t>
            </a:r>
          </a:p>
          <a:p>
            <a:pPr algn="just"/>
            <a:r>
              <a:rPr lang="fr-FR" sz="2200" b="1" dirty="0"/>
              <a:t>Des contrôles sont effectués sur les routes en interurbain par la Gendarmerie et des amendes sont infligées aux contrevenants. </a:t>
            </a:r>
          </a:p>
          <a:p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373591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86697" y="648928"/>
            <a:ext cx="8141110" cy="5191433"/>
          </a:xfrm>
        </p:spPr>
        <p:txBody>
          <a:bodyPr>
            <a:normAutofit/>
          </a:bodyPr>
          <a:lstStyle/>
          <a:p>
            <a:r>
              <a:rPr lang="fr-FR" sz="2200" b="1" dirty="0">
                <a:solidFill>
                  <a:srgbClr val="00B0F0"/>
                </a:solidFill>
              </a:rPr>
              <a:t>ALCOOL ET STUPEFIANTS AU </a:t>
            </a:r>
            <a:r>
              <a:rPr lang="fr-FR" sz="2200" b="1" dirty="0" smtClean="0">
                <a:solidFill>
                  <a:srgbClr val="00B0F0"/>
                </a:solidFill>
              </a:rPr>
              <a:t>VOLANT</a:t>
            </a:r>
          </a:p>
          <a:p>
            <a:pPr algn="just"/>
            <a:r>
              <a:rPr lang="fr-FR" sz="2200" b="1" dirty="0"/>
              <a:t>Législation en la matière existe déjà ;</a:t>
            </a:r>
          </a:p>
          <a:p>
            <a:pPr algn="just"/>
            <a:r>
              <a:rPr lang="fr-FR" sz="2200" b="1" dirty="0"/>
              <a:t>En plus des alcootests à usage unique, l’ANASER a acquis 11 éthylotests complets de dernière génération au profit de la Police et de la Gendarmerie (embouts à usage unique) ;</a:t>
            </a:r>
          </a:p>
          <a:p>
            <a:pPr algn="just"/>
            <a:r>
              <a:rPr lang="fr-FR" sz="2200" b="1" dirty="0"/>
              <a:t>Des contrôles </a:t>
            </a:r>
            <a:r>
              <a:rPr lang="fr-FR" sz="2200" b="1" dirty="0" smtClean="0"/>
              <a:t>d’</a:t>
            </a:r>
            <a:r>
              <a:rPr lang="fr-FR" sz="2200" b="1" dirty="0" err="1" smtClean="0"/>
              <a:t>alcolemie</a:t>
            </a:r>
            <a:r>
              <a:rPr lang="fr-FR" sz="2200" b="1" dirty="0" smtClean="0"/>
              <a:t> </a:t>
            </a:r>
            <a:r>
              <a:rPr lang="fr-FR" sz="2200" b="1" dirty="0"/>
              <a:t>sont couramment effectués notamment à l’occasion des fêtes et évènements majeurs avec une accentuation lors des fêtes de fin </a:t>
            </a:r>
            <a:r>
              <a:rPr lang="fr-FR" sz="2200" b="1" dirty="0" smtClean="0"/>
              <a:t>d’année ;</a:t>
            </a:r>
          </a:p>
          <a:p>
            <a:pPr algn="just"/>
            <a:r>
              <a:rPr lang="fr-FR" sz="2200" b="1" dirty="0" smtClean="0"/>
              <a:t>D’autres éthylotests sont en cours d’acquisition.</a:t>
            </a:r>
            <a:endParaRPr lang="fr-FR" sz="2200" b="1" dirty="0"/>
          </a:p>
          <a:p>
            <a:pPr marL="0" indent="0">
              <a:buNone/>
            </a:pPr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245098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663677"/>
            <a:ext cx="8303342" cy="5338918"/>
          </a:xfrm>
        </p:spPr>
        <p:txBody>
          <a:bodyPr>
            <a:normAutofit/>
          </a:bodyPr>
          <a:lstStyle/>
          <a:p>
            <a:r>
              <a:rPr lang="fr-FR" sz="2200" b="1" dirty="0">
                <a:solidFill>
                  <a:srgbClr val="00B0F0"/>
                </a:solidFill>
              </a:rPr>
              <a:t>VITESSE </a:t>
            </a:r>
            <a:r>
              <a:rPr lang="fr-FR" sz="2200" b="1" dirty="0" smtClean="0">
                <a:solidFill>
                  <a:srgbClr val="00B0F0"/>
                </a:solidFill>
              </a:rPr>
              <a:t>EXCESSIVE</a:t>
            </a:r>
          </a:p>
          <a:p>
            <a:pPr algn="just"/>
            <a:r>
              <a:rPr lang="fr-FR" sz="2200" b="1" dirty="0"/>
              <a:t>La relecture du Code de la route </a:t>
            </a:r>
            <a:r>
              <a:rPr lang="fr-FR" sz="2200" b="1" dirty="0" smtClean="0"/>
              <a:t>a infligé </a:t>
            </a:r>
            <a:r>
              <a:rPr lang="fr-FR" sz="2200" b="1" dirty="0"/>
              <a:t>des amendes plus lourdes==</a:t>
            </a:r>
            <a:r>
              <a:rPr lang="fr-FR" sz="2200" b="1" dirty="0">
                <a:sym typeface="Wingdings" panose="05000000000000000000" pitchFamily="2" charset="2"/>
              </a:rPr>
              <a:t> vitesse excessive première cause des accidents graves ;</a:t>
            </a:r>
          </a:p>
          <a:p>
            <a:pPr algn="just"/>
            <a:r>
              <a:rPr lang="fr-FR" sz="2200" b="1" dirty="0">
                <a:sym typeface="Wingdings" panose="05000000000000000000" pitchFamily="2" charset="2"/>
              </a:rPr>
              <a:t>Quatre radars disponibles pour les </a:t>
            </a:r>
            <a:r>
              <a:rPr lang="fr-FR" sz="2200" b="1" dirty="0" smtClean="0">
                <a:sym typeface="Wingdings" panose="05000000000000000000" pitchFamily="2" charset="2"/>
              </a:rPr>
              <a:t>contrôles/sanctions effectués </a:t>
            </a:r>
            <a:r>
              <a:rPr lang="fr-FR" sz="2200" b="1" dirty="0">
                <a:sym typeface="Wingdings" panose="05000000000000000000" pitchFamily="2" charset="2"/>
              </a:rPr>
              <a:t>par la Gendarmerie sur les routes interurbaines et internationales ;</a:t>
            </a:r>
          </a:p>
          <a:p>
            <a:pPr algn="just"/>
            <a:r>
              <a:rPr lang="fr-FR" sz="2200" b="1" dirty="0">
                <a:sym typeface="Wingdings" panose="05000000000000000000" pitchFamily="2" charset="2"/>
              </a:rPr>
              <a:t>Acquisition en cours de radars plus performants pour </a:t>
            </a:r>
            <a:r>
              <a:rPr lang="fr-FR" sz="2200" b="1" dirty="0" smtClean="0">
                <a:sym typeface="Wingdings" panose="05000000000000000000" pitchFamily="2" charset="2"/>
              </a:rPr>
              <a:t>accentuer le </a:t>
            </a:r>
            <a:r>
              <a:rPr lang="fr-FR" sz="2200" b="1" dirty="0">
                <a:sym typeface="Wingdings" panose="05000000000000000000" pitchFamily="2" charset="2"/>
              </a:rPr>
              <a:t>contrôle/sanction.</a:t>
            </a:r>
            <a:endParaRPr lang="fr-FR" sz="2200" b="1" dirty="0"/>
          </a:p>
          <a:p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68595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86696" y="648928"/>
            <a:ext cx="8318091" cy="5191433"/>
          </a:xfrm>
        </p:spPr>
        <p:txBody>
          <a:bodyPr>
            <a:normAutofit/>
          </a:bodyPr>
          <a:lstStyle/>
          <a:p>
            <a:r>
              <a:rPr lang="fr-FR" sz="2200" b="1" dirty="0">
                <a:solidFill>
                  <a:srgbClr val="00B0F0"/>
                </a:solidFill>
              </a:rPr>
              <a:t>TELEPHONE AU </a:t>
            </a:r>
            <a:r>
              <a:rPr lang="fr-FR" sz="2200" b="1" dirty="0" smtClean="0">
                <a:solidFill>
                  <a:srgbClr val="00B0F0"/>
                </a:solidFill>
              </a:rPr>
              <a:t>VOLANT</a:t>
            </a:r>
          </a:p>
          <a:p>
            <a:pPr algn="just"/>
            <a:r>
              <a:rPr lang="fr-FR" sz="2200" b="1" dirty="0"/>
              <a:t>Législation en la matière existe déjà </a:t>
            </a:r>
            <a:r>
              <a:rPr lang="fr-FR" sz="2200" b="1" dirty="0" smtClean="0"/>
              <a:t>;</a:t>
            </a:r>
          </a:p>
          <a:p>
            <a:pPr algn="just"/>
            <a:r>
              <a:rPr lang="fr-FR" sz="2200" b="1" dirty="0"/>
              <a:t>Vaste campagne de sensibilisation lancée depuis novembre </a:t>
            </a:r>
            <a:r>
              <a:rPr lang="fr-FR" sz="2200" b="1" dirty="0" smtClean="0"/>
              <a:t>2011 et se poursuit cette année </a:t>
            </a:r>
            <a:r>
              <a:rPr lang="fr-FR" sz="2200" b="1" dirty="0"/>
              <a:t>;</a:t>
            </a:r>
          </a:p>
          <a:p>
            <a:pPr algn="just"/>
            <a:r>
              <a:rPr lang="fr-FR" sz="2200" b="1" dirty="0" smtClean="0"/>
              <a:t>Des </a:t>
            </a:r>
            <a:r>
              <a:rPr lang="fr-FR" sz="2200" b="1" dirty="0"/>
              <a:t>contrôles/sanctions sont couramment effectués sur tous les tronçons routiers en milieu urbain et des amendes sont infligées aux contrevenants.</a:t>
            </a:r>
          </a:p>
          <a:p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404374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1" name="TextBox 2"/>
          <p:cNvSpPr txBox="1"/>
          <p:nvPr/>
        </p:nvSpPr>
        <p:spPr>
          <a:xfrm>
            <a:off x="3797300" y="3238500"/>
            <a:ext cx="53467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40"/>
              </a:lnSpc>
            </a:pPr>
            <a:r>
              <a:rPr lang="en-CA" sz="1596" smtClean="0">
                <a:solidFill>
                  <a:srgbClr val="FFFFFF"/>
                </a:solidFill>
                <a:latin typeface="Comic Sans MS"/>
                <a:cs typeface="Comic Sans MS"/>
              </a:rPr>
              <a:t>BY</a:t>
            </a:r>
          </a:p>
          <a:p>
            <a:pPr>
              <a:lnSpc>
                <a:spcPts val="1840"/>
              </a:lnSpc>
            </a:pPr>
            <a:endParaRPr lang="en-CA" sz="159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797300" y="3721100"/>
            <a:ext cx="3682098" cy="7309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CA" sz="1606" b="1" dirty="0" err="1" smtClean="0">
                <a:solidFill>
                  <a:srgbClr val="FFFFFF"/>
                </a:solidFill>
                <a:latin typeface="Comic Sans MS Bold"/>
              </a:rPr>
              <a:t>Boboye</a:t>
            </a:r>
            <a:r>
              <a:rPr lang="en-CA" sz="1606" b="1" dirty="0" smtClean="0">
                <a:solidFill>
                  <a:srgbClr val="FFFFFF"/>
                </a:solidFill>
                <a:latin typeface="Comic Sans MS Bold"/>
              </a:rPr>
              <a:t> </a:t>
            </a:r>
            <a:r>
              <a:rPr lang="en-CA" sz="1606" b="1" dirty="0" err="1" smtClean="0">
                <a:solidFill>
                  <a:srgbClr val="FFFFFF"/>
                </a:solidFill>
                <a:latin typeface="Comic Sans MS Bold"/>
              </a:rPr>
              <a:t>Oyeyemi</a:t>
            </a:r>
            <a:r>
              <a:rPr lang="en-CA" sz="1606" b="1" dirty="0" smtClean="0">
                <a:solidFill>
                  <a:srgbClr val="FFFFFF"/>
                </a:solidFill>
                <a:latin typeface="Comic Sans MS Bold"/>
              </a:rPr>
              <a:t> </a:t>
            </a:r>
            <a:r>
              <a:rPr lang="en-CA" sz="1606" b="1" dirty="0" err="1" smtClean="0">
                <a:solidFill>
                  <a:srgbClr val="FFFFFF"/>
                </a:solidFill>
                <a:latin typeface="Comic Sans MS Bold"/>
              </a:rPr>
              <a:t>mfr,mni</a:t>
            </a:r>
            <a:r>
              <a:rPr lang="en-CA" sz="1596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1596" dirty="0" smtClean="0">
                <a:solidFill>
                  <a:srgbClr val="000000"/>
                </a:solidFill>
                <a:latin typeface="Times New Roman"/>
              </a:rPr>
            </a:br>
            <a:r>
              <a:rPr lang="en-CA" sz="1606" b="1" dirty="0" smtClean="0">
                <a:solidFill>
                  <a:srgbClr val="FFFFFF"/>
                </a:solidFill>
                <a:latin typeface="Comic Sans MS Bold"/>
                <a:cs typeface="Comic Sans MS Bold"/>
              </a:rPr>
              <a:t>Corps Marshal and Chief Executive,</a:t>
            </a:r>
          </a:p>
          <a:p>
            <a:pPr>
              <a:lnSpc>
                <a:spcPts val="1900"/>
              </a:lnSpc>
            </a:pPr>
            <a:endParaRPr lang="en-CA" sz="1596" dirty="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797300" y="4216400"/>
            <a:ext cx="3560270" cy="48731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CA" sz="1606" b="1" dirty="0" smtClean="0">
                <a:solidFill>
                  <a:srgbClr val="FFFFFF"/>
                </a:solidFill>
                <a:latin typeface="Comic Sans MS Bold"/>
                <a:cs typeface="Comic Sans MS Bold"/>
              </a:rPr>
              <a:t>Federal Road Safety Corps</a:t>
            </a:r>
            <a:r>
              <a:rPr lang="en-CA" sz="1596" dirty="0" smtClean="0">
                <a:solidFill>
                  <a:srgbClr val="FFFFFF"/>
                </a:solidFill>
                <a:latin typeface="Comic Sans MS"/>
                <a:cs typeface="Comic Sans MS"/>
              </a:rPr>
              <a:t>, </a:t>
            </a:r>
            <a:r>
              <a:rPr lang="en-CA" sz="1606" b="1" dirty="0" smtClean="0">
                <a:solidFill>
                  <a:srgbClr val="FFFFFF"/>
                </a:solidFill>
                <a:latin typeface="Comic Sans MS Bold"/>
                <a:cs typeface="Comic Sans MS Bold"/>
              </a:rPr>
              <a:t>Nigeria</a:t>
            </a:r>
          </a:p>
          <a:p>
            <a:pPr>
              <a:lnSpc>
                <a:spcPts val="1900"/>
              </a:lnSpc>
            </a:pPr>
            <a:endParaRPr lang="en-CA" sz="1596" dirty="0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797300" y="6324600"/>
            <a:ext cx="987450" cy="46166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sz="1596" dirty="0" smtClean="0">
                <a:solidFill>
                  <a:srgbClr val="FFFFFF"/>
                </a:solidFill>
                <a:latin typeface="Comic Sans MS"/>
                <a:cs typeface="Comic Sans MS"/>
              </a:rPr>
              <a:t>July, 2015</a:t>
            </a:r>
            <a:endParaRPr lang="en-CA" sz="1596" dirty="0" smtClean="0">
              <a:solidFill>
                <a:srgbClr val="FFFFFF"/>
              </a:solidFill>
              <a:latin typeface="Comic Sans MS"/>
              <a:cs typeface="Comic Sans MS"/>
            </a:endParaRPr>
          </a:p>
          <a:p>
            <a:pPr>
              <a:lnSpc>
                <a:spcPts val="1840"/>
              </a:lnSpc>
            </a:pPr>
            <a:endParaRPr lang="en-CA" sz="1596" dirty="0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509000" y="6489700"/>
            <a:ext cx="520700" cy="254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CA" sz="1200" smtClean="0">
                <a:solidFill>
                  <a:srgbClr val="9A9A9A"/>
                </a:solidFill>
                <a:latin typeface="Calibri"/>
                <a:cs typeface="Calibri"/>
              </a:rPr>
              <a:t>1</a:t>
            </a:r>
          </a:p>
          <a:p>
            <a:pPr>
              <a:lnSpc>
                <a:spcPts val="96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682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9" name="TextBox 2"/>
          <p:cNvSpPr txBox="1"/>
          <p:nvPr/>
        </p:nvSpPr>
        <p:spPr>
          <a:xfrm>
            <a:off x="838200" y="444500"/>
            <a:ext cx="83058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14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Functions of Federal Road Safety Corps, Nigeria</a:t>
            </a:r>
          </a:p>
          <a:p>
            <a:pPr>
              <a:lnSpc>
                <a:spcPts val="23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14400" y="1155700"/>
            <a:ext cx="990600" cy="203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F4F4F4"/>
                </a:solidFill>
                <a:latin typeface="Comic Sans MS Bold"/>
                <a:cs typeface="Comic Sans MS Bold"/>
              </a:rPr>
              <a:t>Targeted</a:t>
            </a:r>
          </a:p>
          <a:p>
            <a:pPr>
              <a:lnSpc>
                <a:spcPts val="1610"/>
              </a:lnSpc>
            </a:pPr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819400" y="1155700"/>
            <a:ext cx="1409700" cy="203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F4F4F4"/>
                </a:solidFill>
                <a:latin typeface="Comic Sans MS Bold"/>
                <a:cs typeface="Comic Sans MS Bold"/>
              </a:rPr>
              <a:t>General  Road</a:t>
            </a:r>
          </a:p>
          <a:p>
            <a:pPr>
              <a:lnSpc>
                <a:spcPts val="1610"/>
              </a:lnSpc>
            </a:pPr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4724400" y="1155700"/>
            <a:ext cx="1346200" cy="203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F4F4F4"/>
                </a:solidFill>
                <a:latin typeface="Comic Sans MS Bold"/>
                <a:cs typeface="Comic Sans MS Bold"/>
              </a:rPr>
              <a:t>Production of</a:t>
            </a:r>
          </a:p>
          <a:p>
            <a:pPr>
              <a:lnSpc>
                <a:spcPts val="1610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6642100" y="1155700"/>
            <a:ext cx="19685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F4F4F4"/>
                </a:solidFill>
                <a:latin typeface="Comic Sans MS Bold"/>
                <a:cs typeface="Comic Sans MS Bold"/>
              </a:rPr>
              <a:t>Emergency Services</a:t>
            </a:r>
          </a:p>
          <a:p>
            <a:pPr>
              <a:lnSpc>
                <a:spcPts val="1610"/>
              </a:lnSpc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914400" y="1371600"/>
            <a:ext cx="13335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F4F4F4"/>
                </a:solidFill>
                <a:latin typeface="Comic Sans MS Bold"/>
                <a:cs typeface="Comic Sans MS Bold"/>
              </a:rPr>
              <a:t>Enforcement</a:t>
            </a:r>
          </a:p>
          <a:p>
            <a:pPr>
              <a:lnSpc>
                <a:spcPts val="1610"/>
              </a:lnSpc>
            </a:pPr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2819400" y="1371600"/>
            <a:ext cx="17526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F4F4F4"/>
                </a:solidFill>
                <a:latin typeface="Comic Sans MS Bold"/>
                <a:cs typeface="Comic Sans MS Bold"/>
              </a:rPr>
              <a:t>Safety Education</a:t>
            </a:r>
          </a:p>
          <a:p>
            <a:pPr>
              <a:lnSpc>
                <a:spcPts val="1610"/>
              </a:lnSpc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4724400" y="1371600"/>
            <a:ext cx="1600200" cy="203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F4F4F4"/>
                </a:solidFill>
                <a:latin typeface="Comic Sans MS Bold"/>
                <a:cs typeface="Comic Sans MS Bold"/>
              </a:rPr>
              <a:t>Drivers Licenses</a:t>
            </a:r>
          </a:p>
          <a:p>
            <a:pPr>
              <a:lnSpc>
                <a:spcPts val="1610"/>
              </a:lnSpc>
            </a:pPr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4724400" y="1587500"/>
            <a:ext cx="18923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F4F4F4"/>
                </a:solidFill>
                <a:latin typeface="Comic Sans MS Bold"/>
                <a:cs typeface="Comic Sans MS Bold"/>
              </a:rPr>
              <a:t>and Number Plates</a:t>
            </a:r>
          </a:p>
          <a:p>
            <a:pPr>
              <a:lnSpc>
                <a:spcPts val="1610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914400" y="3860800"/>
            <a:ext cx="1828800" cy="190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F4F4F4"/>
                </a:solidFill>
                <a:latin typeface="Comic Sans MS Bold"/>
                <a:cs typeface="Comic Sans MS Bold"/>
              </a:rPr>
              <a:t>Highway Codes and</a:t>
            </a:r>
          </a:p>
          <a:p>
            <a:pPr>
              <a:lnSpc>
                <a:spcPts val="1610"/>
              </a:lnSpc>
            </a:pPr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2819400" y="3860800"/>
            <a:ext cx="1790700" cy="190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F4F4F4"/>
                </a:solidFill>
                <a:latin typeface="Comic Sans MS Bold"/>
                <a:cs typeface="Comic Sans MS Bold"/>
              </a:rPr>
              <a:t>Recommend Works</a:t>
            </a:r>
          </a:p>
          <a:p>
            <a:pPr>
              <a:lnSpc>
                <a:spcPts val="1610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6642100" y="3860800"/>
            <a:ext cx="1701800" cy="190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F4F4F4"/>
                </a:solidFill>
                <a:latin typeface="Comic Sans MS Bold"/>
                <a:cs typeface="Comic Sans MS Bold"/>
              </a:rPr>
              <a:t>Overall direction,</a:t>
            </a:r>
          </a:p>
          <a:p>
            <a:pPr>
              <a:lnSpc>
                <a:spcPts val="1610"/>
              </a:lnSpc>
            </a:pPr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914400" y="4064000"/>
            <a:ext cx="12192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6" b="1" smtClean="0">
                <a:solidFill>
                  <a:srgbClr val="F4F4F4"/>
                </a:solidFill>
                <a:latin typeface="Comic Sans MS Bold"/>
                <a:cs typeface="Comic Sans MS Bold"/>
              </a:rPr>
              <a:t>Regulations</a:t>
            </a:r>
          </a:p>
          <a:p>
            <a:pPr>
              <a:lnSpc>
                <a:spcPts val="1610"/>
              </a:lnSpc>
            </a:pPr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2819400" y="4064000"/>
            <a:ext cx="12827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6" b="1" smtClean="0">
                <a:solidFill>
                  <a:srgbClr val="F4F4F4"/>
                </a:solidFill>
                <a:latin typeface="Comic Sans MS Bold"/>
                <a:cs typeface="Comic Sans MS Bold"/>
              </a:rPr>
              <a:t>and Devices</a:t>
            </a:r>
          </a:p>
          <a:p>
            <a:pPr>
              <a:lnSpc>
                <a:spcPts val="1610"/>
              </a:lnSpc>
            </a:pPr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6642100" y="4064000"/>
            <a:ext cx="1600200" cy="203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6" b="1" smtClean="0">
                <a:solidFill>
                  <a:srgbClr val="F4F4F4"/>
                </a:solidFill>
                <a:latin typeface="Comic Sans MS Bold"/>
                <a:cs typeface="Comic Sans MS Bold"/>
              </a:rPr>
              <a:t>coordination and</a:t>
            </a:r>
          </a:p>
          <a:p>
            <a:pPr>
              <a:lnSpc>
                <a:spcPts val="1610"/>
              </a:lnSpc>
            </a:pPr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6642100" y="4292600"/>
            <a:ext cx="25019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13" b="1" smtClean="0">
                <a:solidFill>
                  <a:srgbClr val="F4F4F4"/>
                </a:solidFill>
                <a:latin typeface="Comic Sans MS Bold"/>
                <a:cs typeface="Comic Sans MS Bold"/>
              </a:rPr>
              <a:t>management</a:t>
            </a:r>
          </a:p>
          <a:p>
            <a:pPr>
              <a:lnSpc>
                <a:spcPts val="160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343900" y="6616700"/>
            <a:ext cx="800100" cy="203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265"/>
              </a:lnSpc>
            </a:pPr>
            <a:r>
              <a:rPr lang="en-CA" sz="1103" smtClean="0">
                <a:solidFill>
                  <a:srgbClr val="0F243E"/>
                </a:solidFill>
                <a:latin typeface="Comic Sans MS"/>
                <a:cs typeface="Comic Sans MS"/>
              </a:rPr>
              <a:t>4</a:t>
            </a:r>
          </a:p>
          <a:p>
            <a:pPr>
              <a:lnSpc>
                <a:spcPts val="1265"/>
              </a:lnSpc>
            </a:pPr>
            <a:endParaRPr lang="en-CA" sz="1103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071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9" name="TextBox 2"/>
          <p:cNvSpPr txBox="1"/>
          <p:nvPr/>
        </p:nvSpPr>
        <p:spPr>
          <a:xfrm>
            <a:off x="838200" y="317500"/>
            <a:ext cx="83058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14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Significant Initiatives of the Corps</a:t>
            </a:r>
          </a:p>
          <a:p>
            <a:pPr>
              <a:lnSpc>
                <a:spcPts val="23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38200" y="647700"/>
            <a:ext cx="8305800" cy="698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UN Decade of Action for Road Safety</a:t>
            </a:r>
            <a:r>
              <a:rPr lang="en-CA" sz="150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1500" smtClean="0">
                <a:solidFill>
                  <a:srgbClr val="000000"/>
                </a:solidFill>
                <a:latin typeface="Times New Roman"/>
              </a:rPr>
            </a:b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Pillar Four: Road User Behavior</a:t>
            </a:r>
          </a:p>
          <a:p>
            <a:pPr>
              <a:lnSpc>
                <a:spcPts val="2700"/>
              </a:lnSpc>
            </a:pPr>
            <a:endParaRPr lang="en-CA" sz="15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47800" y="2273300"/>
            <a:ext cx="7239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Item</a:t>
            </a:r>
          </a:p>
          <a:p>
            <a:pPr>
              <a:lnSpc>
                <a:spcPts val="1725"/>
              </a:lnSpc>
            </a:pPr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3289300" y="2273300"/>
            <a:ext cx="16891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FRSC Initiative</a:t>
            </a:r>
          </a:p>
          <a:p>
            <a:pPr>
              <a:lnSpc>
                <a:spcPts val="1725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990600" y="2705100"/>
            <a:ext cx="3556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1.</a:t>
            </a:r>
          </a:p>
          <a:p>
            <a:pPr>
              <a:lnSpc>
                <a:spcPts val="1725"/>
              </a:lnSpc>
            </a:pPr>
            <a:endParaRPr lang="en-CA" sz="150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47800" y="2705100"/>
            <a:ext cx="17272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Education</a:t>
            </a:r>
          </a:p>
          <a:p>
            <a:pPr>
              <a:lnSpc>
                <a:spcPts val="1725"/>
              </a:lnSpc>
            </a:pPr>
            <a:endParaRPr lang="en-CA" sz="1500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289300" y="2705100"/>
            <a:ext cx="57531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a.  Development of Road Safety curriculum in</a:t>
            </a:r>
          </a:p>
          <a:p>
            <a:pPr>
              <a:lnSpc>
                <a:spcPts val="1725"/>
              </a:lnSpc>
            </a:pPr>
            <a:endParaRPr lang="en-CA" sz="1500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632200" y="2933700"/>
            <a:ext cx="55118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15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schools</a:t>
            </a:r>
          </a:p>
          <a:p>
            <a:pPr>
              <a:lnSpc>
                <a:spcPts val="1715"/>
              </a:lnSpc>
            </a:pPr>
            <a:endParaRPr lang="en-CA" sz="1500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289300" y="3162300"/>
            <a:ext cx="58547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b.  Rebranding of Road Safety Club in schools</a:t>
            </a:r>
          </a:p>
          <a:p>
            <a:pPr>
              <a:lnSpc>
                <a:spcPts val="1725"/>
              </a:lnSpc>
            </a:pPr>
            <a:endParaRPr lang="en-CA" sz="1500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289300" y="3390900"/>
            <a:ext cx="58547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512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c.  Rebranding of Special Marshals to include:</a:t>
            </a:r>
          </a:p>
          <a:p>
            <a:pPr>
              <a:lnSpc>
                <a:spcPts val="1725"/>
              </a:lnSpc>
            </a:pPr>
            <a:endParaRPr lang="en-CA" sz="1502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733800" y="3619500"/>
            <a:ext cx="54102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500" smtClean="0">
                <a:solidFill>
                  <a:srgbClr val="0F243E"/>
                </a:solidFill>
                <a:latin typeface="Arial"/>
                <a:cs typeface="Arial"/>
              </a:rPr>
              <a:t>•</a:t>
            </a: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  Celebrity Special Marshals</a:t>
            </a:r>
          </a:p>
          <a:p>
            <a:pPr>
              <a:lnSpc>
                <a:spcPts val="1725"/>
              </a:lnSpc>
            </a:pPr>
            <a:endParaRPr lang="en-CA" sz="1500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733800" y="3848100"/>
            <a:ext cx="54102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500" smtClean="0">
                <a:solidFill>
                  <a:srgbClr val="0F243E"/>
                </a:solidFill>
                <a:latin typeface="Arial"/>
                <a:cs typeface="Arial"/>
              </a:rPr>
              <a:t>•</a:t>
            </a: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  Diaspora Special Marshals</a:t>
            </a:r>
          </a:p>
          <a:p>
            <a:pPr>
              <a:lnSpc>
                <a:spcPts val="1725"/>
              </a:lnSpc>
            </a:pPr>
            <a:endParaRPr lang="en-CA" sz="1500">
              <a:solidFill>
                <a:srgbClr val="000000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90600" y="4165600"/>
            <a:ext cx="4699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2.</a:t>
            </a:r>
          </a:p>
          <a:p>
            <a:pPr>
              <a:lnSpc>
                <a:spcPts val="1725"/>
              </a:lnSpc>
            </a:pPr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1447800" y="4165600"/>
            <a:ext cx="1460500" cy="215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Compliance to</a:t>
            </a:r>
          </a:p>
          <a:p>
            <a:pPr>
              <a:lnSpc>
                <a:spcPts val="1725"/>
              </a:lnSpc>
            </a:pPr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3289300" y="4165600"/>
            <a:ext cx="4559300" cy="215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a.  Compliance to speed limits, overloading and</a:t>
            </a:r>
          </a:p>
          <a:p>
            <a:pPr>
              <a:lnSpc>
                <a:spcPts val="1725"/>
              </a:lnSpc>
            </a:pPr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1447800" y="4394200"/>
            <a:ext cx="6604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laws</a:t>
            </a:r>
          </a:p>
          <a:p>
            <a:pPr>
              <a:lnSpc>
                <a:spcPts val="1725"/>
              </a:lnSpc>
            </a:pPr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3632200" y="4394200"/>
            <a:ext cx="1638300" cy="215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pedestrian laws</a:t>
            </a:r>
          </a:p>
          <a:p>
            <a:pPr>
              <a:lnSpc>
                <a:spcPts val="1725"/>
              </a:lnSpc>
            </a:pPr>
            <a:endParaRPr/>
          </a:p>
        </p:txBody>
      </p:sp>
      <p:sp>
        <p:nvSpPr>
          <p:cNvPr id="19" name="TextBox 19"/>
          <p:cNvSpPr txBox="1"/>
          <p:nvPr/>
        </p:nvSpPr>
        <p:spPr>
          <a:xfrm>
            <a:off x="3289300" y="4622800"/>
            <a:ext cx="58547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b.  Compliance to drink-driving laws</a:t>
            </a:r>
          </a:p>
          <a:p>
            <a:pPr>
              <a:lnSpc>
                <a:spcPts val="1725"/>
              </a:lnSpc>
            </a:pPr>
            <a:endParaRPr lang="en-CA" sz="1500">
              <a:solidFill>
                <a:srgbClr val="000000"/>
              </a:solidFill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3289300" y="4851400"/>
            <a:ext cx="5854700" cy="533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  <a:tabLst>
                <a:tab pos="342900" algn="l"/>
              </a:tabLst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c.  Enforcement of usage of Safety helmets by</a:t>
            </a:r>
            <a:r>
              <a:rPr lang="en-CA" sz="150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1500" smtClean="0">
                <a:solidFill>
                  <a:srgbClr val="000000"/>
                </a:solidFill>
                <a:latin typeface="Times New Roman"/>
              </a:rPr>
            </a:b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	cyclists</a:t>
            </a:r>
          </a:p>
          <a:p>
            <a:pPr>
              <a:lnSpc>
                <a:spcPts val="1800"/>
              </a:lnSpc>
            </a:pPr>
            <a:endParaRPr lang="en-CA" sz="1500">
              <a:solidFill>
                <a:srgbClr val="000000"/>
              </a:solidFill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289300" y="5308600"/>
            <a:ext cx="58547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d.  Increase pedestrian protection regulation</a:t>
            </a:r>
          </a:p>
          <a:p>
            <a:pPr>
              <a:lnSpc>
                <a:spcPts val="1725"/>
              </a:lnSpc>
            </a:pPr>
            <a:endParaRPr lang="en-CA" sz="1500">
              <a:solidFill>
                <a:srgbClr val="000000"/>
              </a:solidFill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90600" y="5626100"/>
            <a:ext cx="4699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3.</a:t>
            </a:r>
          </a:p>
          <a:p>
            <a:pPr>
              <a:lnSpc>
                <a:spcPts val="1725"/>
              </a:lnSpc>
            </a:pPr>
            <a:endParaRPr/>
          </a:p>
        </p:txBody>
      </p:sp>
      <p:sp>
        <p:nvSpPr>
          <p:cNvPr id="23" name="TextBox 23"/>
          <p:cNvSpPr txBox="1"/>
          <p:nvPr/>
        </p:nvSpPr>
        <p:spPr>
          <a:xfrm>
            <a:off x="1447800" y="5626100"/>
            <a:ext cx="16764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Drivers’ license</a:t>
            </a:r>
          </a:p>
          <a:p>
            <a:pPr>
              <a:lnSpc>
                <a:spcPts val="1725"/>
              </a:lnSpc>
            </a:pPr>
            <a:endParaRPr/>
          </a:p>
        </p:txBody>
      </p:sp>
      <p:sp>
        <p:nvSpPr>
          <p:cNvPr id="24" name="TextBox 24"/>
          <p:cNvSpPr txBox="1"/>
          <p:nvPr/>
        </p:nvSpPr>
        <p:spPr>
          <a:xfrm>
            <a:off x="3289300" y="5626100"/>
            <a:ext cx="4572000" cy="215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a.  Promote establishment of graduated Driver</a:t>
            </a:r>
          </a:p>
          <a:p>
            <a:pPr>
              <a:lnSpc>
                <a:spcPts val="1725"/>
              </a:lnSpc>
            </a:pPr>
            <a:endParaRPr/>
          </a:p>
        </p:txBody>
      </p:sp>
      <p:sp>
        <p:nvSpPr>
          <p:cNvPr id="25" name="TextBox 25"/>
          <p:cNvSpPr txBox="1"/>
          <p:nvPr/>
        </p:nvSpPr>
        <p:spPr>
          <a:xfrm>
            <a:off x="3632200" y="5867400"/>
            <a:ext cx="55118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Licensing systems for novice drivers</a:t>
            </a:r>
          </a:p>
          <a:p>
            <a:pPr>
              <a:lnSpc>
                <a:spcPts val="1725"/>
              </a:lnSpc>
            </a:pPr>
            <a:endParaRPr lang="en-CA" sz="1500">
              <a:solidFill>
                <a:srgbClr val="000000"/>
              </a:solidFill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3289300" y="6096000"/>
            <a:ext cx="58547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512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b.  Set and regulate standards for driving schools</a:t>
            </a:r>
          </a:p>
          <a:p>
            <a:pPr>
              <a:lnSpc>
                <a:spcPts val="1725"/>
              </a:lnSpc>
            </a:pPr>
            <a:endParaRPr lang="en-CA" sz="1502">
              <a:solidFill>
                <a:srgbClr val="000000"/>
              </a:solidFill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3289300" y="6324600"/>
            <a:ext cx="58547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510" b="1" smtClean="0">
                <a:solidFill>
                  <a:srgbClr val="0F243E"/>
                </a:solidFill>
                <a:latin typeface="Comic Sans MS Bold"/>
                <a:cs typeface="Comic Sans MS Bold"/>
              </a:rPr>
              <a:t>c.  Upgrade of the National Drivers License</a:t>
            </a:r>
          </a:p>
          <a:p>
            <a:pPr>
              <a:lnSpc>
                <a:spcPts val="1725"/>
              </a:lnSpc>
            </a:pPr>
            <a:endParaRPr lang="en-CA" sz="1500">
              <a:solidFill>
                <a:srgbClr val="000000"/>
              </a:solidFill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8280400" y="6654800"/>
            <a:ext cx="863600" cy="203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940"/>
              </a:lnSpc>
            </a:pPr>
            <a:r>
              <a:rPr lang="en-CA" sz="1103" smtClean="0">
                <a:solidFill>
                  <a:srgbClr val="0F243E"/>
                </a:solidFill>
                <a:latin typeface="Comic Sans MS"/>
                <a:cs typeface="Comic Sans MS"/>
              </a:rPr>
              <a:t>10</a:t>
            </a:r>
          </a:p>
          <a:p>
            <a:pPr>
              <a:lnSpc>
                <a:spcPts val="940"/>
              </a:lnSpc>
            </a:pPr>
            <a:endParaRPr lang="en-CA" sz="1103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212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288924"/>
            <a:ext cx="3352800" cy="222567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000" dirty="0" smtClean="0">
                <a:latin typeface="Calibri" charset="0"/>
              </a:rPr>
              <a:t>Build on international and regional efforts and momentum</a:t>
            </a:r>
            <a:endParaRPr lang="en-US" sz="3000" dirty="0">
              <a:latin typeface="Calibri" charset="0"/>
            </a:endParaRPr>
          </a:p>
        </p:txBody>
      </p:sp>
      <p:sp>
        <p:nvSpPr>
          <p:cNvPr id="7065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88F5CEB-00EB-6C4D-91B1-48F993CD7823}" type="slidenum">
              <a:rPr lang="en-US" sz="1000">
                <a:solidFill>
                  <a:schemeClr val="accent1"/>
                </a:solidFill>
                <a:latin typeface="Verdana" charset="0"/>
                <a:cs typeface="Geneva" charset="0"/>
              </a:rPr>
              <a:pPr/>
              <a:t>20</a:t>
            </a:fld>
            <a:endParaRPr lang="en-US" sz="1000">
              <a:solidFill>
                <a:schemeClr val="accent1"/>
              </a:solidFill>
              <a:latin typeface="Verdana" charset="0"/>
              <a:cs typeface="Geneva" charset="0"/>
            </a:endParaRPr>
          </a:p>
        </p:txBody>
      </p:sp>
      <p:pic>
        <p:nvPicPr>
          <p:cNvPr id="70660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-168275"/>
            <a:ext cx="52292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3454400"/>
            <a:ext cx="7391400" cy="2692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n-US" sz="2400" b="1" dirty="0" smtClean="0">
                <a:latin typeface="Calibri" panose="020F0502020204030204" pitchFamily="34" charset="0"/>
                <a:ea typeface="Geneva" pitchFamily="-108" charset="-128"/>
                <a:cs typeface="+mn-cs"/>
              </a:rPr>
              <a:t>Africa </a:t>
            </a:r>
            <a:r>
              <a:rPr lang="en-US" sz="2400" b="1" dirty="0">
                <a:latin typeface="Calibri" panose="020F0502020204030204" pitchFamily="34" charset="0"/>
                <a:ea typeface="Geneva" pitchFamily="-108" charset="-128"/>
                <a:cs typeface="+mn-cs"/>
              </a:rPr>
              <a:t>Action Plan 2011-2020 </a:t>
            </a:r>
            <a:r>
              <a:rPr lang="en-US" sz="2400" b="1" dirty="0" smtClean="0">
                <a:latin typeface="Calibri" panose="020F0502020204030204" pitchFamily="34" charset="0"/>
                <a:ea typeface="Geneva" pitchFamily="-108" charset="-128"/>
                <a:cs typeface="+mn-cs"/>
              </a:rPr>
              <a:t>adopted </a:t>
            </a:r>
            <a:r>
              <a:rPr lang="en-US" sz="2400" b="1" dirty="0">
                <a:latin typeface="Calibri" panose="020F0502020204030204" pitchFamily="34" charset="0"/>
                <a:ea typeface="Geneva" pitchFamily="-108" charset="-128"/>
                <a:cs typeface="+mn-cs"/>
              </a:rPr>
              <a:t>Luanda </a:t>
            </a:r>
            <a:r>
              <a:rPr lang="en-US" sz="2400" b="1" dirty="0" smtClean="0">
                <a:latin typeface="Calibri" panose="020F0502020204030204" pitchFamily="34" charset="0"/>
                <a:ea typeface="Geneva" pitchFamily="-108" charset="-128"/>
                <a:cs typeface="+mn-cs"/>
              </a:rPr>
              <a:t>2012</a:t>
            </a:r>
          </a:p>
          <a:p>
            <a:pPr lvl="1">
              <a:buFont typeface="Arial"/>
              <a:buChar char="•"/>
              <a:defRPr/>
            </a:pPr>
            <a:r>
              <a:rPr lang="en-US" sz="2400" dirty="0" smtClean="0">
                <a:latin typeface="Calibri" panose="020F0502020204030204" pitchFamily="34" charset="0"/>
              </a:rPr>
              <a:t>Laws</a:t>
            </a:r>
          </a:p>
          <a:p>
            <a:pPr lvl="1">
              <a:buFont typeface="Arial"/>
              <a:buChar char="•"/>
              <a:defRPr/>
            </a:pPr>
            <a:r>
              <a:rPr lang="en-US" sz="2400" dirty="0" smtClean="0">
                <a:latin typeface="Calibri" panose="020F0502020204030204" pitchFamily="34" charset="0"/>
              </a:rPr>
              <a:t>Management and planning</a:t>
            </a:r>
          </a:p>
          <a:p>
            <a:pPr lvl="1">
              <a:buFont typeface="Arial"/>
              <a:buChar char="•"/>
              <a:defRPr/>
            </a:pPr>
            <a:r>
              <a:rPr lang="en-US" sz="2400" dirty="0" smtClean="0">
                <a:latin typeface="Calibri" panose="020F0502020204030204" pitchFamily="34" charset="0"/>
              </a:rPr>
              <a:t>BAC blood alcohol limits</a:t>
            </a:r>
          </a:p>
          <a:p>
            <a:pPr lvl="1">
              <a:buFont typeface="Arial"/>
              <a:buChar char="•"/>
              <a:defRPr/>
            </a:pPr>
            <a:r>
              <a:rPr lang="en-US" sz="2400" dirty="0" smtClean="0">
                <a:latin typeface="Calibri" panose="020F0502020204030204" pitchFamily="34" charset="0"/>
              </a:rPr>
              <a:t>Enforcement</a:t>
            </a:r>
          </a:p>
          <a:p>
            <a:pPr lvl="1">
              <a:buFont typeface="Arial"/>
              <a:buChar char="•"/>
              <a:defRPr/>
            </a:pPr>
            <a:r>
              <a:rPr lang="en-US" sz="2400" dirty="0" smtClean="0">
                <a:latin typeface="Calibri" panose="020F0502020204030204" pitchFamily="34" charset="0"/>
                <a:ea typeface="Geneva" pitchFamily="-108" charset="-128"/>
              </a:rPr>
              <a:t>Behavioral measures</a:t>
            </a:r>
            <a:endParaRPr lang="en-US" sz="2400" dirty="0">
              <a:latin typeface="Calibri" panose="020F0502020204030204" pitchFamily="34" charset="0"/>
              <a:ea typeface="Geneva" pitchFamily="-108" charset="-128"/>
            </a:endParaRPr>
          </a:p>
        </p:txBody>
      </p:sp>
      <p:sp>
        <p:nvSpPr>
          <p:cNvPr id="70662" name="TextBox 1"/>
          <p:cNvSpPr txBox="1">
            <a:spLocks noChangeArrowheads="1"/>
          </p:cNvSpPr>
          <p:nvPr/>
        </p:nvSpPr>
        <p:spPr bwMode="auto">
          <a:xfrm>
            <a:off x="7437438" y="2870200"/>
            <a:ext cx="17526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/>
              <a:t>UN Third Global</a:t>
            </a:r>
          </a:p>
          <a:p>
            <a:pPr algn="r"/>
            <a:r>
              <a:rPr lang="en-US" sz="1200"/>
              <a:t> Road Safety Week</a:t>
            </a:r>
          </a:p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5229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Oval 5"/>
          <p:cNvSpPr>
            <a:spLocks noChangeArrowheads="1"/>
          </p:cNvSpPr>
          <p:nvPr/>
        </p:nvSpPr>
        <p:spPr bwMode="auto">
          <a:xfrm>
            <a:off x="133350" y="2614613"/>
            <a:ext cx="3263900" cy="1660525"/>
          </a:xfrm>
          <a:prstGeom prst="ellipse">
            <a:avLst/>
          </a:prstGeom>
          <a:solidFill>
            <a:srgbClr val="F1FFEB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sz="800">
              <a:solidFill>
                <a:srgbClr val="000000"/>
              </a:solidFill>
              <a:latin typeface="Calibri" charset="0"/>
              <a:cs typeface="Geneva" charset="0"/>
            </a:endParaRPr>
          </a:p>
          <a:p>
            <a:pPr eaLnBrk="1" hangingPunct="1"/>
            <a:r>
              <a:rPr lang="en-US" sz="2400">
                <a:solidFill>
                  <a:srgbClr val="000000"/>
                </a:solidFill>
                <a:latin typeface="Calibri" charset="0"/>
                <a:cs typeface="Geneva" charset="0"/>
              </a:rPr>
              <a:t>Infrastructure Improvement</a:t>
            </a:r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98438"/>
            <a:ext cx="7239000" cy="1143000"/>
          </a:xfrm>
        </p:spPr>
        <p:txBody>
          <a:bodyPr/>
          <a:lstStyle/>
          <a:p>
            <a:pPr eaLnBrk="1" hangingPunct="1"/>
            <a:r>
              <a:rPr lang="en-US" sz="3000">
                <a:latin typeface="Calibri" charset="0"/>
              </a:rPr>
              <a:t>Identify the Issue to be Addressed</a:t>
            </a:r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D41ADF0-B248-6B4E-BF73-1F959B757BC5}" type="slidenum">
              <a:rPr lang="en-US" sz="1000">
                <a:solidFill>
                  <a:schemeClr val="accent1"/>
                </a:solidFill>
                <a:latin typeface="Verdana" charset="0"/>
                <a:cs typeface="Geneva" charset="0"/>
              </a:rPr>
              <a:pPr/>
              <a:t>21</a:t>
            </a:fld>
            <a:endParaRPr lang="en-US" sz="1000">
              <a:solidFill>
                <a:schemeClr val="accent1"/>
              </a:solidFill>
              <a:latin typeface="Verdana" charset="0"/>
              <a:cs typeface="Geneva" charset="0"/>
            </a:endParaRPr>
          </a:p>
        </p:txBody>
      </p:sp>
      <p:grpSp>
        <p:nvGrpSpPr>
          <p:cNvPr id="76805" name="Group 43"/>
          <p:cNvGrpSpPr>
            <a:grpSpLocks noChangeAspect="1"/>
          </p:cNvGrpSpPr>
          <p:nvPr/>
        </p:nvGrpSpPr>
        <p:grpSpPr bwMode="auto">
          <a:xfrm>
            <a:off x="2185988" y="1433513"/>
            <a:ext cx="6624637" cy="4341812"/>
            <a:chOff x="1450" y="172"/>
            <a:chExt cx="7857" cy="7715"/>
          </a:xfrm>
        </p:grpSpPr>
        <p:sp>
          <p:nvSpPr>
            <p:cNvPr id="76806" name="AutoShape 44"/>
            <p:cNvSpPr>
              <a:spLocks noChangeAspect="1" noChangeArrowheads="1"/>
            </p:cNvSpPr>
            <p:nvPr/>
          </p:nvSpPr>
          <p:spPr bwMode="auto">
            <a:xfrm>
              <a:off x="1657" y="172"/>
              <a:ext cx="7650" cy="7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>
                <a:cs typeface="Geneva" charset="0"/>
              </a:endParaRPr>
            </a:p>
          </p:txBody>
        </p:sp>
        <p:sp>
          <p:nvSpPr>
            <p:cNvPr id="76807" name="Oval 46"/>
            <p:cNvSpPr>
              <a:spLocks noChangeArrowheads="1"/>
            </p:cNvSpPr>
            <p:nvPr/>
          </p:nvSpPr>
          <p:spPr bwMode="auto">
            <a:xfrm>
              <a:off x="4023" y="662"/>
              <a:ext cx="4337" cy="3785"/>
            </a:xfrm>
            <a:prstGeom prst="ellipse">
              <a:avLst/>
            </a:prstGeom>
            <a:solidFill>
              <a:srgbClr val="F1FFE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en-US" sz="2000">
                <a:solidFill>
                  <a:srgbClr val="000000"/>
                </a:solidFill>
                <a:latin typeface="Calibri" charset="0"/>
                <a:cs typeface="Geneva" charset="0"/>
              </a:endParaRPr>
            </a:p>
            <a:p>
              <a:pPr algn="ctr" eaLnBrk="1" hangingPunct="1"/>
              <a:r>
                <a:rPr lang="en-US" sz="2400">
                  <a:solidFill>
                    <a:srgbClr val="000000"/>
                  </a:solidFill>
                  <a:latin typeface="Calibri" charset="0"/>
                  <a:cs typeface="Geneva" charset="0"/>
                </a:rPr>
                <a:t>Behavior Influences</a:t>
              </a:r>
            </a:p>
          </p:txBody>
        </p:sp>
        <p:sp>
          <p:nvSpPr>
            <p:cNvPr id="76808" name="Oval 48"/>
            <p:cNvSpPr>
              <a:spLocks noChangeArrowheads="1"/>
            </p:cNvSpPr>
            <p:nvPr/>
          </p:nvSpPr>
          <p:spPr bwMode="auto">
            <a:xfrm>
              <a:off x="5528" y="3504"/>
              <a:ext cx="3600" cy="3200"/>
            </a:xfrm>
            <a:prstGeom prst="ellipse">
              <a:avLst/>
            </a:prstGeom>
            <a:solidFill>
              <a:srgbClr val="F1FFE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endParaRPr lang="en-US" sz="2400">
                <a:solidFill>
                  <a:srgbClr val="000000"/>
                </a:solidFill>
                <a:latin typeface="Calibri" charset="0"/>
                <a:cs typeface="Geneva" charset="0"/>
              </a:endParaRPr>
            </a:p>
            <a:p>
              <a:pPr algn="ctr">
                <a:spcBef>
                  <a:spcPct val="20000"/>
                </a:spcBef>
              </a:pPr>
              <a:r>
                <a:rPr lang="en-US" sz="2400">
                  <a:solidFill>
                    <a:srgbClr val="000000"/>
                  </a:solidFill>
                  <a:latin typeface="Calibri" charset="0"/>
                  <a:cs typeface="Geneva" charset="0"/>
                </a:rPr>
                <a:t>Societal Norms  </a:t>
              </a:r>
            </a:p>
            <a:p>
              <a:pPr eaLnBrk="1" hangingPunct="1"/>
              <a:endParaRPr lang="en-US" sz="1400" u="sng">
                <a:solidFill>
                  <a:srgbClr val="000000"/>
                </a:solidFill>
                <a:latin typeface="Calibri" charset="0"/>
                <a:cs typeface="Geneva" charset="0"/>
              </a:endParaRPr>
            </a:p>
          </p:txBody>
        </p:sp>
        <p:sp>
          <p:nvSpPr>
            <p:cNvPr id="76809" name="Oval 45"/>
            <p:cNvSpPr>
              <a:spLocks noChangeArrowheads="1"/>
            </p:cNvSpPr>
            <p:nvPr/>
          </p:nvSpPr>
          <p:spPr bwMode="auto">
            <a:xfrm>
              <a:off x="1450" y="498"/>
              <a:ext cx="3838" cy="3558"/>
            </a:xfrm>
            <a:prstGeom prst="ellipse">
              <a:avLst/>
            </a:prstGeom>
            <a:solidFill>
              <a:srgbClr val="F1FFE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1" hangingPunct="1"/>
              <a:r>
                <a:rPr lang="en-US" sz="2400" dirty="0">
                  <a:solidFill>
                    <a:srgbClr val="000000"/>
                  </a:solidFill>
                  <a:latin typeface="Calibri"/>
                  <a:cs typeface="Calibri"/>
                </a:rPr>
                <a:t>Alcohol Policies &amp; Implementation</a:t>
              </a:r>
            </a:p>
          </p:txBody>
        </p:sp>
        <p:sp>
          <p:nvSpPr>
            <p:cNvPr id="76810" name="Oval 47"/>
            <p:cNvSpPr>
              <a:spLocks noChangeArrowheads="1"/>
            </p:cNvSpPr>
            <p:nvPr/>
          </p:nvSpPr>
          <p:spPr bwMode="auto">
            <a:xfrm>
              <a:off x="1450" y="3418"/>
              <a:ext cx="4652" cy="2900"/>
            </a:xfrm>
            <a:prstGeom prst="ellipse">
              <a:avLst/>
            </a:prstGeom>
            <a:solidFill>
              <a:srgbClr val="F1FFE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1" hangingPunct="1"/>
              <a:r>
                <a:rPr lang="en-US" sz="2400">
                  <a:solidFill>
                    <a:srgbClr val="000000"/>
                  </a:solidFill>
                  <a:latin typeface="Calibri" charset="0"/>
                  <a:cs typeface="Geneva" charset="0"/>
                </a:rPr>
                <a:t>Community /  Stakeholders Practice </a:t>
              </a:r>
            </a:p>
            <a:p>
              <a:endParaRPr lang="en-US" sz="2400">
                <a:solidFill>
                  <a:srgbClr val="000000"/>
                </a:solidFill>
                <a:latin typeface="Calibri" charset="0"/>
                <a:cs typeface="Genev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6605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000">
                <a:latin typeface="Calibri" charset="0"/>
              </a:rPr>
              <a:t>Alcohol Policies &amp; Implementation</a:t>
            </a:r>
            <a:r>
              <a:rPr lang="en-US" sz="3200" b="0">
                <a:solidFill>
                  <a:srgbClr val="000000"/>
                </a:solidFill>
                <a:latin typeface="Arial" charset="0"/>
              </a:rPr>
              <a:t/>
            </a:r>
            <a:br>
              <a:rPr lang="en-US" sz="3200" b="0">
                <a:solidFill>
                  <a:srgbClr val="000000"/>
                </a:solidFill>
                <a:latin typeface="Arial" charset="0"/>
              </a:rPr>
            </a:br>
            <a:endParaRPr lang="en-US" sz="3000">
              <a:latin typeface="Calibri" charset="0"/>
            </a:endParaRPr>
          </a:p>
        </p:txBody>
      </p:sp>
      <p:sp>
        <p:nvSpPr>
          <p:cNvPr id="78850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DE228C7-A450-9D41-BC93-4E941BEF8799}" type="slidenum">
              <a:rPr lang="en-US" sz="1000">
                <a:solidFill>
                  <a:schemeClr val="accent1"/>
                </a:solidFill>
                <a:latin typeface="Verdana" charset="0"/>
                <a:cs typeface="Geneva" charset="0"/>
              </a:rPr>
              <a:pPr/>
              <a:t>22</a:t>
            </a:fld>
            <a:endParaRPr lang="en-US" sz="1000">
              <a:solidFill>
                <a:schemeClr val="accent1"/>
              </a:solidFill>
              <a:latin typeface="Verdana" charset="0"/>
              <a:cs typeface="Geneva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01205"/>
              </p:ext>
            </p:extLst>
          </p:nvPr>
        </p:nvGraphicFramePr>
        <p:xfrm>
          <a:off x="360363" y="1600200"/>
          <a:ext cx="8424861" cy="4318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116"/>
                <a:gridCol w="5335745"/>
              </a:tblGrid>
              <a:tr h="48044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14797C"/>
                          </a:solidFill>
                        </a:rPr>
                        <a:t>Initiative</a:t>
                      </a:r>
                      <a:endParaRPr lang="en-US" sz="1800" dirty="0">
                        <a:solidFill>
                          <a:srgbClr val="14797C"/>
                        </a:solidFill>
                      </a:endParaRPr>
                    </a:p>
                  </a:txBody>
                  <a:tcPr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14797C"/>
                          </a:solidFill>
                        </a:rPr>
                        <a:t>How it works</a:t>
                      </a:r>
                      <a:endParaRPr lang="en-US" sz="1800" dirty="0">
                        <a:solidFill>
                          <a:srgbClr val="14797C"/>
                        </a:solidFill>
                      </a:endParaRPr>
                    </a:p>
                  </a:txBody>
                  <a:tcPr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44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14797C"/>
                          </a:solidFill>
                        </a:rPr>
                        <a:t>Alcohol Sales Licensing</a:t>
                      </a:r>
                      <a:endParaRPr lang="en-US" sz="1400" dirty="0">
                        <a:solidFill>
                          <a:srgbClr val="14797C"/>
                        </a:solidFill>
                      </a:endParaRPr>
                    </a:p>
                  </a:txBody>
                  <a:tcPr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Helps reduce drink driving by limiting where alcohol is sold</a:t>
                      </a:r>
                      <a:endParaRPr lang="en-US" sz="1400" dirty="0">
                        <a:solidFill>
                          <a:srgbClr val="14797C"/>
                        </a:solidFill>
                      </a:endParaRPr>
                    </a:p>
                  </a:txBody>
                  <a:tcPr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7142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14797C"/>
                          </a:solidFill>
                        </a:rPr>
                        <a:t>Legal Drinking Age</a:t>
                      </a:r>
                      <a:endParaRPr lang="en-US" sz="1400" b="1" dirty="0">
                        <a:solidFill>
                          <a:srgbClr val="14797C"/>
                        </a:solidFill>
                      </a:endParaRPr>
                    </a:p>
                  </a:txBody>
                  <a:tcPr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Limits the number who can drink alcohol.  If drinking age is older than driving age, reduces number of drink drivers </a:t>
                      </a:r>
                      <a:endParaRPr kumimoji="0" lang="en-US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FEB"/>
                    </a:solidFill>
                  </a:tcPr>
                </a:tc>
              </a:tr>
              <a:tr h="67142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14797C"/>
                          </a:solidFill>
                        </a:rPr>
                        <a:t>Legal BAC Law</a:t>
                      </a:r>
                      <a:endParaRPr lang="en-US" sz="1400" b="1" dirty="0">
                        <a:solidFill>
                          <a:srgbClr val="14797C"/>
                        </a:solidFill>
                      </a:endParaRPr>
                    </a:p>
                  </a:txBody>
                  <a:tcPr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Major drink driving control, often 0.05BAC.  Allows objective enforcement of law.  Key in deterring drink driving.</a:t>
                      </a:r>
                      <a:endParaRPr kumimoji="0" lang="en-US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FEB"/>
                    </a:solidFill>
                  </a:tcPr>
                </a:tc>
              </a:tr>
              <a:tr h="67142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14797C"/>
                          </a:solidFill>
                        </a:rPr>
                        <a:t>Alcohol Purchase Hours</a:t>
                      </a:r>
                      <a:endParaRPr lang="en-US" sz="1400" dirty="0">
                        <a:solidFill>
                          <a:srgbClr val="14797C"/>
                        </a:solidFill>
                      </a:endParaRPr>
                    </a:p>
                  </a:txBody>
                  <a:tcPr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Often part of liquor licensing. Can help reduce drink driving by limiting consumption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7142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14797C"/>
                          </a:solidFill>
                        </a:rPr>
                        <a:t>Licensed Premises Regulations</a:t>
                      </a:r>
                      <a:endParaRPr lang="en-US" sz="1400" dirty="0">
                        <a:solidFill>
                          <a:srgbClr val="14797C"/>
                        </a:solidFill>
                      </a:endParaRPr>
                    </a:p>
                  </a:txBody>
                  <a:tcPr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Establishes standards for how premises serve alcohol.  Not a bit effect on drink driving.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7142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14797C"/>
                          </a:solidFill>
                        </a:rPr>
                        <a:t>Alcohol Content Regulations</a:t>
                      </a:r>
                      <a:endParaRPr lang="en-US" sz="1400" dirty="0">
                        <a:solidFill>
                          <a:srgbClr val="14797C"/>
                        </a:solidFill>
                      </a:endParaRPr>
                    </a:p>
                  </a:txBody>
                  <a:tcPr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Can help reduce impairment of drivers without reducing the volume of intake.  Often a marketing initiative.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5-Point Star 5"/>
          <p:cNvSpPr/>
          <p:nvPr/>
        </p:nvSpPr>
        <p:spPr bwMode="auto">
          <a:xfrm>
            <a:off x="169863" y="2425700"/>
            <a:ext cx="381000" cy="381000"/>
          </a:xfrm>
          <a:prstGeom prst="star5">
            <a:avLst/>
          </a:prstGeom>
          <a:solidFill>
            <a:srgbClr val="FF0000"/>
          </a:solidFill>
          <a:ln w="2190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7" name="5-Point Star 6"/>
          <p:cNvSpPr/>
          <p:nvPr/>
        </p:nvSpPr>
        <p:spPr bwMode="auto">
          <a:xfrm>
            <a:off x="169863" y="3086100"/>
            <a:ext cx="381000" cy="381000"/>
          </a:xfrm>
          <a:prstGeom prst="star5">
            <a:avLst/>
          </a:prstGeom>
          <a:solidFill>
            <a:srgbClr val="FF0000"/>
          </a:solidFill>
          <a:ln w="2190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4401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000">
                <a:latin typeface="Calibri" charset="0"/>
              </a:rPr>
              <a:t>Behavior Influences</a:t>
            </a:r>
            <a:r>
              <a:rPr lang="en-US" sz="3200" b="0">
                <a:solidFill>
                  <a:srgbClr val="000000"/>
                </a:solidFill>
                <a:latin typeface="Arial" charset="0"/>
              </a:rPr>
              <a:t/>
            </a:r>
            <a:br>
              <a:rPr lang="en-US" sz="3200" b="0">
                <a:solidFill>
                  <a:srgbClr val="000000"/>
                </a:solidFill>
                <a:latin typeface="Arial" charset="0"/>
              </a:rPr>
            </a:br>
            <a:endParaRPr lang="en-US" sz="3000">
              <a:latin typeface="Calibri" charset="0"/>
            </a:endParaRPr>
          </a:p>
        </p:txBody>
      </p:sp>
      <p:sp>
        <p:nvSpPr>
          <p:cNvPr id="80898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5354ADC-9B33-E54B-8884-E7E099A56EAE}" type="slidenum">
              <a:rPr lang="en-US" sz="1000">
                <a:solidFill>
                  <a:schemeClr val="accent1"/>
                </a:solidFill>
                <a:latin typeface="Verdana" charset="0"/>
                <a:cs typeface="Geneva" charset="0"/>
              </a:rPr>
              <a:pPr/>
              <a:t>23</a:t>
            </a:fld>
            <a:endParaRPr lang="en-US" sz="1000">
              <a:solidFill>
                <a:schemeClr val="accent1"/>
              </a:solidFill>
              <a:latin typeface="Verdana" charset="0"/>
              <a:cs typeface="Geneva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322940"/>
              </p:ext>
            </p:extLst>
          </p:nvPr>
        </p:nvGraphicFramePr>
        <p:xfrm>
          <a:off x="787400" y="1122004"/>
          <a:ext cx="7927975" cy="4786675"/>
        </p:xfrm>
        <a:graphic>
          <a:graphicData uri="http://schemas.openxmlformats.org/drawingml/2006/table">
            <a:tbl>
              <a:tblPr/>
              <a:tblGrid>
                <a:gridCol w="2635847"/>
                <a:gridCol w="5292128"/>
              </a:tblGrid>
              <a:tr h="444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Initiative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How it 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0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Random stopping &amp; preliminary breath testing</a:t>
                      </a:r>
                      <a:endParaRPr kumimoji="0" lang="en-US" sz="1400" b="1" i="1" u="none" strike="noStrike" cap="none" normalizeH="0" baseline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Deters effectively by creating threat of being caught.  Testing allows large numbers of drivers to be assessed.  </a:t>
                      </a: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FEB"/>
                    </a:solidFill>
                  </a:tcPr>
                </a:tc>
              </a:tr>
              <a:tr h="620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Vehicle alcohol interlocks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Prevents drink driver from starting vehicle.  Used effectively for repeat offenders.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20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Targeted enforcement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Preliminary testing at known alcohol consumption locations.  Useful for hot spots of excessive consumption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0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Graduated penalties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Reflects greater crash risk with higher BAC.  Helps deterrence  Allows tough penalties for serious offences.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20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Mandatory penalties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Often linked to graduated penalties.  Prevents judicial discretion.  Deters by creating certainty of being penalized.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20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License loss penalty</a:t>
                      </a:r>
                      <a:endParaRPr kumimoji="0" lang="en-US" sz="1400" b="1" i="1" u="none" strike="noStrike" cap="none" normalizeH="0" baseline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Major penalty concern for many drivers.  Effective deterrent. threat. May increase unlicensed driving if used for minor cases.</a:t>
                      </a: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FEB"/>
                    </a:solidFill>
                  </a:tcPr>
                </a:tc>
              </a:tr>
              <a:tr h="620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Road Engineering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Improved visibility &amp; protection for drivers &amp; other road users – roadside barriers,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centre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 line barriers - reduce all injury levels.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5-Point Star 6"/>
          <p:cNvSpPr/>
          <p:nvPr/>
        </p:nvSpPr>
        <p:spPr bwMode="auto">
          <a:xfrm>
            <a:off x="228600" y="1627188"/>
            <a:ext cx="381000" cy="381000"/>
          </a:xfrm>
          <a:prstGeom prst="star5">
            <a:avLst/>
          </a:prstGeom>
          <a:solidFill>
            <a:srgbClr val="FF0000"/>
          </a:solidFill>
          <a:ln w="2190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1" name="5-Point Star 10"/>
          <p:cNvSpPr/>
          <p:nvPr/>
        </p:nvSpPr>
        <p:spPr bwMode="auto">
          <a:xfrm>
            <a:off x="457200" y="4756150"/>
            <a:ext cx="381000" cy="381000"/>
          </a:xfrm>
          <a:prstGeom prst="star5">
            <a:avLst/>
          </a:prstGeom>
          <a:solidFill>
            <a:srgbClr val="FF0000"/>
          </a:solidFill>
          <a:ln w="2190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73704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000">
                <a:latin typeface="Calibri" charset="0"/>
              </a:rPr>
              <a:t>Societal Norms</a:t>
            </a:r>
            <a:r>
              <a:rPr lang="en-US" sz="3200" b="0">
                <a:solidFill>
                  <a:srgbClr val="000000"/>
                </a:solidFill>
                <a:latin typeface="Arial" charset="0"/>
              </a:rPr>
              <a:t/>
            </a:r>
            <a:br>
              <a:rPr lang="en-US" sz="3200" b="0">
                <a:solidFill>
                  <a:srgbClr val="000000"/>
                </a:solidFill>
                <a:latin typeface="Arial" charset="0"/>
              </a:rPr>
            </a:br>
            <a:endParaRPr lang="en-US" sz="3000">
              <a:latin typeface="Calibri" charset="0"/>
            </a:endParaRPr>
          </a:p>
        </p:txBody>
      </p:sp>
      <p:sp>
        <p:nvSpPr>
          <p:cNvPr id="82946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C73607C-FE3F-664F-82CA-88F6679806EB}" type="slidenum">
              <a:rPr lang="en-US" sz="1000">
                <a:solidFill>
                  <a:schemeClr val="accent1"/>
                </a:solidFill>
                <a:latin typeface="Verdana" charset="0"/>
                <a:cs typeface="Geneva" charset="0"/>
              </a:rPr>
              <a:pPr/>
              <a:t>24</a:t>
            </a:fld>
            <a:endParaRPr lang="en-US" sz="1000">
              <a:solidFill>
                <a:schemeClr val="accent1"/>
              </a:solidFill>
              <a:latin typeface="Verdana" charset="0"/>
              <a:cs typeface="Geneva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9399"/>
              </p:ext>
            </p:extLst>
          </p:nvPr>
        </p:nvGraphicFramePr>
        <p:xfrm>
          <a:off x="533400" y="1017230"/>
          <a:ext cx="8118475" cy="4963596"/>
        </p:xfrm>
        <a:graphic>
          <a:graphicData uri="http://schemas.openxmlformats.org/drawingml/2006/table">
            <a:tbl>
              <a:tblPr/>
              <a:tblGrid>
                <a:gridCol w="1945923"/>
                <a:gridCol w="6172552"/>
              </a:tblGrid>
              <a:tr h="4583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Initiative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How it works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98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Behavior change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6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Linked to random stopping enforcement; adds to deterrence to reduce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drink driving.  Campaigns focusing on consequences of drink driving also help. Offence consequences content: Life-style changes &amp; inconvenience. Loss of license. Crash consequences content: Injury to loved ones &amp; Injury to self is not a strong motivator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6E2"/>
                    </a:solidFill>
                  </a:tcPr>
                </a:tc>
              </a:tr>
              <a:tr h="63930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Agenda setting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Campaigns for general community to advise about consequences of drink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driving.  Conducive to community views in support of tough initiatives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3930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Information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Campaigns providing specific information if research shows drivers are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 ignorant. First step to deterrence. Link to enforcement.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3930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School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Curriculum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School programs regarding alcohol, impairment and drink driving. Useful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for long-term changes in attitudes of future drivers &amp; riders.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742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Public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Relations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Press releases, articles, radio talk back, spokesperson press conferences, all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add to community </a:t>
                      </a: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understanding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. Costs less than advertising.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3930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Campaign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promotions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Events, posters, stickers and other materials often displayed at drinking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venues.  Valuable additions but not central if budget is tight.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5-Point Star 6"/>
          <p:cNvSpPr/>
          <p:nvPr/>
        </p:nvSpPr>
        <p:spPr bwMode="auto">
          <a:xfrm>
            <a:off x="152400" y="1905000"/>
            <a:ext cx="381000" cy="381000"/>
          </a:xfrm>
          <a:prstGeom prst="star5">
            <a:avLst/>
          </a:prstGeom>
          <a:solidFill>
            <a:srgbClr val="FF0000"/>
          </a:solidFill>
          <a:ln w="2190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1537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000">
                <a:latin typeface="Calibri" charset="0"/>
              </a:rPr>
              <a:t>Community / Stakeholders Practice</a:t>
            </a:r>
            <a:r>
              <a:rPr lang="en-US" sz="3200" b="0">
                <a:solidFill>
                  <a:srgbClr val="000000"/>
                </a:solidFill>
                <a:latin typeface="Arial" charset="0"/>
              </a:rPr>
              <a:t/>
            </a:r>
            <a:br>
              <a:rPr lang="en-US" sz="3200" b="0">
                <a:solidFill>
                  <a:srgbClr val="000000"/>
                </a:solidFill>
                <a:latin typeface="Arial" charset="0"/>
              </a:rPr>
            </a:br>
            <a:endParaRPr lang="en-US" sz="3000">
              <a:latin typeface="Calibri" charset="0"/>
            </a:endParaRPr>
          </a:p>
        </p:txBody>
      </p:sp>
      <p:sp>
        <p:nvSpPr>
          <p:cNvPr id="84994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6C90E6A-11F2-024E-B499-ADF8DDF4EBEF}" type="slidenum">
              <a:rPr lang="en-US" sz="1000">
                <a:solidFill>
                  <a:schemeClr val="accent1"/>
                </a:solidFill>
                <a:latin typeface="Verdana" charset="0"/>
                <a:cs typeface="Geneva" charset="0"/>
              </a:rPr>
              <a:pPr/>
              <a:t>25</a:t>
            </a:fld>
            <a:endParaRPr lang="en-US" sz="1000">
              <a:solidFill>
                <a:schemeClr val="accent1"/>
              </a:solidFill>
              <a:latin typeface="Verdana" charset="0"/>
              <a:cs typeface="Geneva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37642"/>
              </p:ext>
            </p:extLst>
          </p:nvPr>
        </p:nvGraphicFramePr>
        <p:xfrm>
          <a:off x="685799" y="1590674"/>
          <a:ext cx="8099425" cy="4403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4519"/>
                <a:gridCol w="5824906"/>
              </a:tblGrid>
              <a:tr h="49874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14797C"/>
                          </a:solidFill>
                        </a:rPr>
                        <a:t>Initiative</a:t>
                      </a:r>
                      <a:endParaRPr lang="en-US" sz="1800" dirty="0">
                        <a:solidFill>
                          <a:srgbClr val="14797C"/>
                        </a:solidFill>
                      </a:endParaRPr>
                    </a:p>
                  </a:txBody>
                  <a:tcPr marT="45735" marB="457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14797C"/>
                          </a:solidFill>
                        </a:rPr>
                        <a:t>How it works</a:t>
                      </a:r>
                      <a:endParaRPr lang="en-US" sz="1800" dirty="0">
                        <a:solidFill>
                          <a:srgbClr val="14797C"/>
                        </a:solidFill>
                      </a:endParaRPr>
                    </a:p>
                  </a:txBody>
                  <a:tcPr marT="45735" marB="457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0654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Private Sector Led Safe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Fleet Management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E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Companies commit to abide to self defined standards often higher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than national law &amp; demand same from subcontractors.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E2"/>
                    </a:solidFill>
                  </a:tcPr>
                </a:tc>
              </a:tr>
              <a:tr h="70654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On Premise Education</a:t>
                      </a:r>
                      <a:endParaRPr kumimoji="0" lang="en-US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pitchFamily="34" charset="0"/>
                        </a:rPr>
                        <a:t>Provides Information in context.  Better if linked to enforcement.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400" dirty="0" smtClean="0">
                          <a:solidFill>
                            <a:srgbClr val="14797C"/>
                          </a:solidFill>
                          <a:latin typeface="Calibri" panose="020F0502020204030204" pitchFamily="34" charset="0"/>
                          <a:ea typeface="Geneva" pitchFamily="-108" charset="-128"/>
                        </a:rPr>
                        <a:t>Targets group knowledge gaps (</a:t>
                      </a:r>
                      <a:r>
                        <a:rPr lang="en-US" altLang="en-US" sz="1400" dirty="0" err="1" smtClean="0">
                          <a:solidFill>
                            <a:srgbClr val="14797C"/>
                          </a:solidFill>
                          <a:latin typeface="Calibri" panose="020F0502020204030204" pitchFamily="34" charset="0"/>
                          <a:ea typeface="Geneva" pitchFamily="-108" charset="-128"/>
                        </a:rPr>
                        <a:t>e.g</a:t>
                      </a:r>
                      <a:r>
                        <a:rPr lang="en-US" altLang="en-US" sz="1400" dirty="0" smtClean="0">
                          <a:solidFill>
                            <a:srgbClr val="14797C"/>
                          </a:solidFill>
                          <a:latin typeface="Calibri" panose="020F0502020204030204" pitchFamily="34" charset="0"/>
                          <a:ea typeface="Geneva" pitchFamily="-108" charset="-128"/>
                        </a:rPr>
                        <a:t> penalty, new law)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4633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pitchFamily="34" charset="0"/>
                        </a:rPr>
                        <a:t>Designated Drivers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pitchFamily="34" charset="0"/>
                        </a:rPr>
                        <a:t>Formalizes a safe arrangement depending on volunteer 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70654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pitchFamily="34" charset="0"/>
                        </a:rPr>
                        <a:t>Alternative Transport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14797C"/>
                          </a:solidFill>
                          <a:latin typeface="Calibri" panose="020F0502020204030204" pitchFamily="34" charset="0"/>
                        </a:rPr>
                        <a:t>Provides an alternative safe</a:t>
                      </a:r>
                      <a:r>
                        <a:rPr lang="en-US" sz="1400" baseline="0" dirty="0" smtClean="0">
                          <a:solidFill>
                            <a:srgbClr val="14797C"/>
                          </a:solidFill>
                          <a:latin typeface="Calibri" panose="020F0502020204030204" pitchFamily="34" charset="0"/>
                        </a:rPr>
                        <a:t> transportation. Is limited by the access constraints and cost</a:t>
                      </a:r>
                      <a:endParaRPr lang="en-US" sz="1400" dirty="0">
                        <a:solidFill>
                          <a:srgbClr val="14797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4633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BAC Education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4797C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14797C"/>
                          </a:solidFill>
                          <a:latin typeface="Calibri" panose="020F0502020204030204" pitchFamily="34" charset="0"/>
                        </a:rPr>
                        <a:t>Builds</a:t>
                      </a:r>
                      <a:r>
                        <a:rPr lang="en-US" sz="1400" baseline="0" dirty="0" smtClean="0">
                          <a:solidFill>
                            <a:srgbClr val="14797C"/>
                          </a:solidFill>
                          <a:latin typeface="Calibri" panose="020F0502020204030204" pitchFamily="34" charset="0"/>
                        </a:rPr>
                        <a:t> Knowledge about BAC need, implementation and enforcement</a:t>
                      </a:r>
                      <a:endParaRPr lang="en-US" sz="1400" dirty="0">
                        <a:solidFill>
                          <a:srgbClr val="14797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89267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797C"/>
                          </a:solidFill>
                          <a:effectLst/>
                          <a:latin typeface="Calibri" pitchFamily="34" charset="0"/>
                        </a:rPr>
                        <a:t>Recidivist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14797C"/>
                          </a:solidFill>
                          <a:latin typeface="Calibri" panose="020F0502020204030204" pitchFamily="34" charset="0"/>
                        </a:rPr>
                        <a:t>Provides</a:t>
                      </a:r>
                      <a:r>
                        <a:rPr lang="en-US" sz="1400" baseline="0" dirty="0" smtClean="0">
                          <a:solidFill>
                            <a:srgbClr val="14797C"/>
                          </a:solidFill>
                          <a:latin typeface="Calibri" panose="020F0502020204030204" pitchFamily="34" charset="0"/>
                        </a:rPr>
                        <a:t> a procedure for informing and motivating recidivist drivers as part of  penalty and recovery of driving rights </a:t>
                      </a:r>
                      <a:endParaRPr lang="en-US" sz="1400" dirty="0">
                        <a:solidFill>
                          <a:srgbClr val="14797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5-Point Star 6"/>
          <p:cNvSpPr/>
          <p:nvPr/>
        </p:nvSpPr>
        <p:spPr bwMode="auto">
          <a:xfrm>
            <a:off x="228600" y="1981200"/>
            <a:ext cx="381000" cy="381000"/>
          </a:xfrm>
          <a:prstGeom prst="star5">
            <a:avLst/>
          </a:prstGeom>
          <a:solidFill>
            <a:srgbClr val="FF0000"/>
          </a:solidFill>
          <a:ln w="2190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45533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le 1"/>
          <p:cNvSpPr>
            <a:spLocks noGrp="1"/>
          </p:cNvSpPr>
          <p:nvPr>
            <p:ph type="title"/>
          </p:nvPr>
        </p:nvSpPr>
        <p:spPr>
          <a:xfrm>
            <a:off x="242888" y="381000"/>
            <a:ext cx="7239000" cy="1143000"/>
          </a:xfrm>
        </p:spPr>
        <p:txBody>
          <a:bodyPr/>
          <a:lstStyle/>
          <a:p>
            <a:r>
              <a:rPr lang="en-US" sz="3200" dirty="0" smtClean="0">
                <a:latin typeface="Calibri" charset="0"/>
              </a:rPr>
              <a:t>RECOMMENDATIONS</a:t>
            </a:r>
            <a:br>
              <a:rPr lang="en-US" sz="3200" dirty="0" smtClean="0">
                <a:latin typeface="Calibri" charset="0"/>
              </a:rPr>
            </a:br>
            <a:r>
              <a:rPr lang="en-US" sz="3200" dirty="0" smtClean="0">
                <a:latin typeface="Calibri" charset="0"/>
              </a:rPr>
              <a:t>Design </a:t>
            </a:r>
            <a:r>
              <a:rPr lang="en-US" sz="3200" dirty="0">
                <a:latin typeface="Calibri" charset="0"/>
              </a:rPr>
              <a:t>3-5 year Work Program </a:t>
            </a:r>
          </a:p>
        </p:txBody>
      </p:sp>
      <p:sp>
        <p:nvSpPr>
          <p:cNvPr id="87042" name="Content Placeholder 2"/>
          <p:cNvSpPr>
            <a:spLocks noGrp="1"/>
          </p:cNvSpPr>
          <p:nvPr>
            <p:ph idx="1"/>
          </p:nvPr>
        </p:nvSpPr>
        <p:spPr>
          <a:xfrm>
            <a:off x="517525" y="2046288"/>
            <a:ext cx="8610600" cy="5029200"/>
          </a:xfrm>
        </p:spPr>
        <p:txBody>
          <a:bodyPr/>
          <a:lstStyle/>
          <a:p>
            <a:pPr algn="just">
              <a:buFont typeface="Arial"/>
              <a:buChar char="•"/>
            </a:pP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ea typeface="Geneva" pitchFamily="-108" charset="-128"/>
                <a:cs typeface="Calibri"/>
              </a:rPr>
              <a:t>design</a:t>
            </a:r>
            <a:r>
              <a:rPr lang="en-US" sz="2400" dirty="0" smtClean="0">
                <a:latin typeface="Calibri"/>
                <a:cs typeface="Calibri"/>
              </a:rPr>
              <a:t> with your partners</a:t>
            </a:r>
            <a:endParaRPr lang="en-US" sz="2400" dirty="0">
              <a:latin typeface="Calibri"/>
              <a:cs typeface="Calibri"/>
            </a:endParaRPr>
          </a:p>
          <a:p>
            <a:pPr algn="just">
              <a:buFont typeface="Arial"/>
              <a:buChar char="•"/>
            </a:pP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smtClean="0">
                <a:latin typeface="Calibri"/>
                <a:cs typeface="Calibri"/>
              </a:rPr>
              <a:t>set a baseline status (use your situational assessment)  </a:t>
            </a:r>
          </a:p>
          <a:p>
            <a:pPr algn="just">
              <a:buFont typeface="Arial"/>
              <a:buChar char="•"/>
            </a:pPr>
            <a:r>
              <a:rPr lang="en-US" sz="2400" dirty="0" smtClean="0">
                <a:latin typeface="Calibri"/>
                <a:cs typeface="Calibri"/>
              </a:rPr>
              <a:t>specify your objectives and targets and performance indicators</a:t>
            </a:r>
            <a:endParaRPr lang="en-US" sz="2400" dirty="0">
              <a:latin typeface="Calibri"/>
              <a:cs typeface="Calibri"/>
            </a:endParaRPr>
          </a:p>
          <a:p>
            <a:pPr algn="just">
              <a:buFont typeface="Arial"/>
              <a:buChar char="•"/>
            </a:pPr>
            <a:r>
              <a:rPr lang="en-US" sz="2400" dirty="0" smtClean="0">
                <a:latin typeface="Calibri"/>
                <a:cs typeface="Calibri"/>
              </a:rPr>
              <a:t>clarify roles and responsibilities (who does what) </a:t>
            </a:r>
          </a:p>
          <a:p>
            <a:pPr algn="just">
              <a:buFont typeface="Arial"/>
              <a:buChar char="•"/>
            </a:pPr>
            <a:r>
              <a:rPr lang="en-US" sz="2400" dirty="0" smtClean="0">
                <a:latin typeface="Calibri"/>
                <a:cs typeface="Calibri"/>
              </a:rPr>
              <a:t> secure </a:t>
            </a:r>
            <a:r>
              <a:rPr lang="en-US" sz="2400" dirty="0">
                <a:latin typeface="Calibri"/>
                <a:cs typeface="Calibri"/>
              </a:rPr>
              <a:t>funding </a:t>
            </a:r>
            <a:endParaRPr lang="en-US" sz="2400" dirty="0" smtClean="0">
              <a:latin typeface="Calibri"/>
              <a:cs typeface="Calibri"/>
            </a:endParaRPr>
          </a:p>
          <a:p>
            <a:pPr algn="just">
              <a:buFont typeface="Arial"/>
              <a:buChar char="•"/>
            </a:pPr>
            <a:r>
              <a:rPr lang="en-US" sz="2400" dirty="0" smtClean="0">
                <a:latin typeface="Calibri"/>
                <a:cs typeface="Calibri"/>
              </a:rPr>
              <a:t> include high priority measures</a:t>
            </a:r>
          </a:p>
          <a:p>
            <a:pPr algn="just">
              <a:buFont typeface="Arial"/>
              <a:buChar char="•"/>
            </a:pPr>
            <a:r>
              <a:rPr lang="en-US" sz="2400" dirty="0">
                <a:latin typeface="Calibri"/>
                <a:cs typeface="Calibri"/>
              </a:rPr>
              <a:t>include monitoring, evaluation, communications to stakeholders about performance and progress</a:t>
            </a:r>
          </a:p>
          <a:p>
            <a:pPr marL="0" indent="0" algn="just"/>
            <a:endParaRPr lang="en-US" sz="2400" dirty="0">
              <a:latin typeface="Arial" charset="0"/>
            </a:endParaRPr>
          </a:p>
          <a:p>
            <a:pPr marL="1257300" lvl="3" indent="0" algn="just"/>
            <a:endParaRPr lang="en-US" sz="2400" dirty="0">
              <a:latin typeface="Arial" charset="0"/>
            </a:endParaRPr>
          </a:p>
          <a:p>
            <a:pPr marL="0" indent="0" algn="just">
              <a:buFont typeface="Wingdings" charset="0"/>
              <a:buNone/>
            </a:pPr>
            <a:endParaRPr lang="en-US" sz="2400" dirty="0">
              <a:latin typeface="Arial" charset="0"/>
            </a:endParaRPr>
          </a:p>
        </p:txBody>
      </p:sp>
      <p:sp>
        <p:nvSpPr>
          <p:cNvPr id="87043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5A8D72-9ACD-8746-A1E3-24AC2322F777}" type="slidenum">
              <a:rPr lang="en-US" sz="1000">
                <a:solidFill>
                  <a:schemeClr val="accent1"/>
                </a:solidFill>
                <a:latin typeface="Verdana" charset="0"/>
                <a:cs typeface="Geneva" charset="0"/>
              </a:rPr>
              <a:pPr/>
              <a:t>26</a:t>
            </a:fld>
            <a:endParaRPr lang="en-US" sz="1000">
              <a:solidFill>
                <a:schemeClr val="accent1"/>
              </a:solidFill>
              <a:latin typeface="Verdana" charset="0"/>
              <a:cs typeface="Geneva" charset="0"/>
            </a:endParaRPr>
          </a:p>
        </p:txBody>
      </p:sp>
      <p:pic>
        <p:nvPicPr>
          <p:cNvPr id="87046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688" y="-15875"/>
            <a:ext cx="3144837" cy="23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7" name="TextBox 1"/>
          <p:cNvSpPr txBox="1">
            <a:spLocks noChangeArrowheads="1"/>
          </p:cNvSpPr>
          <p:nvPr/>
        </p:nvSpPr>
        <p:spPr bwMode="auto">
          <a:xfrm>
            <a:off x="7127875" y="2381250"/>
            <a:ext cx="20240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/>
              <a:t>SWRW 2014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071201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3679568" cy="1143000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Calibri" charset="0"/>
              </a:rPr>
              <a:t>RECOMMENDATIONS</a:t>
            </a:r>
            <a:br>
              <a:rPr lang="en-US" sz="3200" dirty="0" smtClean="0">
                <a:latin typeface="Calibri" charset="0"/>
              </a:rPr>
            </a:br>
            <a:r>
              <a:rPr lang="en-US" sz="3200" dirty="0" smtClean="0">
                <a:latin typeface="Calibri" charset="0"/>
              </a:rPr>
              <a:t>Implement Yearly </a:t>
            </a:r>
            <a:r>
              <a:rPr lang="en-US" sz="3200" dirty="0">
                <a:latin typeface="Calibri" charset="0"/>
              </a:rPr>
              <a:t>Plan </a:t>
            </a:r>
          </a:p>
        </p:txBody>
      </p:sp>
      <p:sp>
        <p:nvSpPr>
          <p:cNvPr id="89090" name="Content Placeholder 2"/>
          <p:cNvSpPr>
            <a:spLocks noGrp="1"/>
          </p:cNvSpPr>
          <p:nvPr>
            <p:ph idx="1"/>
          </p:nvPr>
        </p:nvSpPr>
        <p:spPr>
          <a:xfrm>
            <a:off x="304800" y="2437940"/>
            <a:ext cx="7010400" cy="4419600"/>
          </a:xfrm>
        </p:spPr>
        <p:txBody>
          <a:bodyPr/>
          <a:lstStyle/>
          <a:p>
            <a:pPr algn="just">
              <a:buFont typeface="Arial"/>
              <a:buChar char="•"/>
            </a:pPr>
            <a:r>
              <a:rPr lang="en-US" sz="2400" dirty="0" smtClean="0">
                <a:latin typeface="Calibri"/>
                <a:cs typeface="Calibri"/>
              </a:rPr>
              <a:t>Monitor performance</a:t>
            </a:r>
          </a:p>
          <a:p>
            <a:pPr algn="just">
              <a:buFont typeface="Arial"/>
              <a:buChar char="•"/>
            </a:pPr>
            <a:r>
              <a:rPr lang="en-US" sz="2400" dirty="0" smtClean="0">
                <a:latin typeface="Calibri"/>
                <a:cs typeface="Calibri"/>
              </a:rPr>
              <a:t>Flag risks</a:t>
            </a:r>
          </a:p>
          <a:p>
            <a:pPr algn="just">
              <a:buFont typeface="Arial"/>
              <a:buChar char="•"/>
            </a:pPr>
            <a:r>
              <a:rPr lang="en-US" sz="2400" dirty="0" smtClean="0">
                <a:latin typeface="Calibri"/>
                <a:cs typeface="Calibri"/>
              </a:rPr>
              <a:t>Make adjustments</a:t>
            </a:r>
          </a:p>
          <a:p>
            <a:pPr algn="just">
              <a:buFont typeface="Arial"/>
              <a:buChar char="•"/>
            </a:pPr>
            <a:r>
              <a:rPr lang="en-US" sz="2400" dirty="0" smtClean="0">
                <a:latin typeface="Calibri"/>
                <a:cs typeface="Calibri"/>
              </a:rPr>
              <a:t>Communicate progress and </a:t>
            </a:r>
            <a:r>
              <a:rPr lang="en-US" sz="2400" dirty="0">
                <a:latin typeface="Calibri"/>
                <a:cs typeface="Calibri"/>
              </a:rPr>
              <a:t>performance</a:t>
            </a:r>
          </a:p>
        </p:txBody>
      </p:sp>
      <p:sp>
        <p:nvSpPr>
          <p:cNvPr id="8909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DA8D49E-BBDD-0C4E-9B38-D7F01372BE0E}" type="slidenum">
              <a:rPr lang="en-US" sz="1000">
                <a:solidFill>
                  <a:schemeClr val="accent1"/>
                </a:solidFill>
                <a:latin typeface="Verdana" charset="0"/>
                <a:cs typeface="Geneva" charset="0"/>
              </a:rPr>
              <a:pPr/>
              <a:t>27</a:t>
            </a:fld>
            <a:endParaRPr lang="en-US" sz="1000">
              <a:solidFill>
                <a:schemeClr val="accent1"/>
              </a:solidFill>
              <a:latin typeface="Verdana" charset="0"/>
              <a:cs typeface="Geneva" charset="0"/>
            </a:endParaRPr>
          </a:p>
        </p:txBody>
      </p:sp>
      <p:pic>
        <p:nvPicPr>
          <p:cNvPr id="8909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368" y="365084"/>
            <a:ext cx="5159632" cy="320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5" name="TextBox 1"/>
          <p:cNvSpPr txBox="1">
            <a:spLocks noChangeArrowheads="1"/>
          </p:cNvSpPr>
          <p:nvPr/>
        </p:nvSpPr>
        <p:spPr bwMode="auto">
          <a:xfrm>
            <a:off x="6248400" y="3583807"/>
            <a:ext cx="28956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latin typeface="Calibri" charset="0"/>
              </a:rPr>
              <a:t>Source </a:t>
            </a:r>
            <a:r>
              <a:rPr lang="en-US" sz="1200" dirty="0" err="1">
                <a:latin typeface="Calibri" charset="0"/>
              </a:rPr>
              <a:t>SWRW</a:t>
            </a:r>
            <a:r>
              <a:rPr lang="en-US" sz="1200" dirty="0">
                <a:latin typeface="Calibri" charset="0"/>
              </a:rPr>
              <a:t> 2014</a:t>
            </a:r>
          </a:p>
        </p:txBody>
      </p:sp>
    </p:spTree>
    <p:extLst>
      <p:ext uri="{BB962C8B-B14F-4D97-AF65-F5344CB8AC3E}">
        <p14:creationId xmlns:p14="http://schemas.microsoft.com/office/powerpoint/2010/main" val="28431088"/>
      </p:ext>
    </p:extLst>
  </p:cSld>
  <p:clrMapOvr>
    <a:masterClrMapping/>
  </p:clrMapOvr>
</p:sld>
</file>

<file path=ppt/theme/theme1.xml><?xml version="1.0" encoding="utf-8"?>
<a:theme xmlns:a="http://schemas.openxmlformats.org/drawingml/2006/main" name="day 2_IARD_Brett Bivans 2">
  <a:themeElements>
    <a:clrScheme name="Custom 10">
      <a:dk1>
        <a:srgbClr val="333333"/>
      </a:dk1>
      <a:lt1>
        <a:srgbClr val="FFFFFF"/>
      </a:lt1>
      <a:dk2>
        <a:srgbClr val="999999"/>
      </a:dk2>
      <a:lt2>
        <a:srgbClr val="666666"/>
      </a:lt2>
      <a:accent1>
        <a:srgbClr val="8CC63F"/>
      </a:accent1>
      <a:accent2>
        <a:srgbClr val="00CFD5"/>
      </a:accent2>
      <a:accent3>
        <a:srgbClr val="B7A291"/>
      </a:accent3>
      <a:accent4>
        <a:srgbClr val="333333"/>
      </a:accent4>
      <a:accent5>
        <a:srgbClr val="A9D46F"/>
      </a:accent5>
      <a:accent6>
        <a:srgbClr val="40DBE0"/>
      </a:accent6>
      <a:hlink>
        <a:srgbClr val="666666"/>
      </a:hlink>
      <a:folHlink>
        <a:srgbClr val="99999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day 2_IARD_Brett Bivans 2.potx</Template>
  <TotalTime>658</TotalTime>
  <Words>1883</Words>
  <Application>Microsoft Office PowerPoint</Application>
  <PresentationFormat>On-screen Show (4:3)</PresentationFormat>
  <Paragraphs>278</Paragraphs>
  <Slides>27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42" baseType="lpstr">
      <vt:lpstr>ＭＳ Ｐゴシック</vt:lpstr>
      <vt:lpstr>Arial</vt:lpstr>
      <vt:lpstr>Calibri</vt:lpstr>
      <vt:lpstr>Comic Sans MS</vt:lpstr>
      <vt:lpstr>Comic Sans MS Bold</vt:lpstr>
      <vt:lpstr>Constantia</vt:lpstr>
      <vt:lpstr>Geneva</vt:lpstr>
      <vt:lpstr>Lucida Grande</vt:lpstr>
      <vt:lpstr>Myriad Pro</vt:lpstr>
      <vt:lpstr>Times New Roman</vt:lpstr>
      <vt:lpstr>Verdana</vt:lpstr>
      <vt:lpstr>Wingdings</vt:lpstr>
      <vt:lpstr>day 2_IARD_Brett Bivans 2</vt:lpstr>
      <vt:lpstr>Document</vt:lpstr>
      <vt:lpstr>Microsoft Excel Chart</vt:lpstr>
      <vt:lpstr>PowerPoint Presentation</vt:lpstr>
      <vt:lpstr>Decade of Action 2011-2020 African Action Plan – Pillar 4</vt:lpstr>
      <vt:lpstr>Decade of Action 2011-2020 African Action Plan – Pillar 4</vt:lpstr>
      <vt:lpstr>PowerPoint Presentation</vt:lpstr>
      <vt:lpstr>PowerPoint Presentation</vt:lpstr>
      <vt:lpstr>PowerPoint Presentation</vt:lpstr>
      <vt:lpstr>Pillar 4</vt:lpstr>
      <vt:lpstr>Pillar 4</vt:lpstr>
      <vt:lpstr>Ranking of Countries by Performance</vt:lpstr>
      <vt:lpstr>PowerPoint Presentation</vt:lpstr>
      <vt:lpstr>VOLET 4 : SECURITE DES USAGERS DE LA ROUTE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Build on international and regional efforts and momentum</vt:lpstr>
      <vt:lpstr>Identify the Issue to be Addressed</vt:lpstr>
      <vt:lpstr>Alcohol Policies &amp; Implementation </vt:lpstr>
      <vt:lpstr>Behavior Influences </vt:lpstr>
      <vt:lpstr>Societal Norms </vt:lpstr>
      <vt:lpstr>Community / Stakeholders Practice </vt:lpstr>
      <vt:lpstr>RECOMMENDATIONS Design 3-5 year Work Program </vt:lpstr>
      <vt:lpstr>RECOMMENDATIONS Implement Yearly Plan </vt:lpstr>
    </vt:vector>
  </TitlesOfParts>
  <Company>InHouse Productions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Carmel Chan www.inhouse-productions.co.uk</dc:creator>
  <cp:lastModifiedBy>Brett Bivans</cp:lastModifiedBy>
  <cp:revision>577</cp:revision>
  <dcterms:created xsi:type="dcterms:W3CDTF">2015-02-24T17:03:49Z</dcterms:created>
  <dcterms:modified xsi:type="dcterms:W3CDTF">2015-07-09T12:14:00Z</dcterms:modified>
</cp:coreProperties>
</file>