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  <p:sldId id="273" r:id="rId3"/>
    <p:sldId id="301" r:id="rId4"/>
    <p:sldId id="304" r:id="rId5"/>
    <p:sldId id="303" r:id="rId6"/>
    <p:sldId id="305" r:id="rId7"/>
    <p:sldId id="306" r:id="rId8"/>
    <p:sldId id="308" r:id="rId9"/>
    <p:sldId id="307" r:id="rId10"/>
    <p:sldId id="309" r:id="rId11"/>
    <p:sldId id="310" r:id="rId12"/>
    <p:sldId id="277" r:id="rId13"/>
    <p:sldId id="313" r:id="rId14"/>
    <p:sldId id="314" r:id="rId15"/>
    <p:sldId id="289" r:id="rId16"/>
    <p:sldId id="283" r:id="rId17"/>
    <p:sldId id="281" r:id="rId18"/>
    <p:sldId id="300" r:id="rId19"/>
    <p:sldId id="290" r:id="rId20"/>
    <p:sldId id="312" r:id="rId21"/>
    <p:sldId id="311" r:id="rId22"/>
    <p:sldId id="299" r:id="rId23"/>
    <p:sldId id="318" r:id="rId24"/>
    <p:sldId id="292" r:id="rId25"/>
    <p:sldId id="315" r:id="rId26"/>
    <p:sldId id="316" r:id="rId27"/>
    <p:sldId id="317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D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36" autoAdjust="0"/>
    <p:restoredTop sz="94660"/>
  </p:normalViewPr>
  <p:slideViewPr>
    <p:cSldViewPr snapToGrid="0">
      <p:cViewPr varScale="1">
        <p:scale>
          <a:sx n="48" d="100"/>
          <a:sy n="48" d="100"/>
        </p:scale>
        <p:origin x="408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30EC4-F3A5-4EF9-B9D3-DB952E1517AB}" type="datetimeFigureOut">
              <a:rPr lang="en-GB" smtClean="0"/>
              <a:t>10/07/2015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CF951-B863-493D-A91C-DD17B11B10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809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30EC4-F3A5-4EF9-B9D3-DB952E1517AB}" type="datetimeFigureOut">
              <a:rPr lang="en-GB" smtClean="0"/>
              <a:t>10/07/2015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CF951-B863-493D-A91C-DD17B11B10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1437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30EC4-F3A5-4EF9-B9D3-DB952E1517AB}" type="datetimeFigureOut">
              <a:rPr lang="en-GB" smtClean="0"/>
              <a:t>10/07/2015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CF951-B863-493D-A91C-DD17B11B10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1460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30EC4-F3A5-4EF9-B9D3-DB952E1517AB}" type="datetimeFigureOut">
              <a:rPr lang="en-GB" smtClean="0"/>
              <a:t>10/07/2015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CF951-B863-493D-A91C-DD17B11B10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1462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30EC4-F3A5-4EF9-B9D3-DB952E1517AB}" type="datetimeFigureOut">
              <a:rPr lang="en-GB" smtClean="0"/>
              <a:t>10/07/2015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CF951-B863-493D-A91C-DD17B11B10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707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30EC4-F3A5-4EF9-B9D3-DB952E1517AB}" type="datetimeFigureOut">
              <a:rPr lang="en-GB" smtClean="0"/>
              <a:t>10/07/2015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CF951-B863-493D-A91C-DD17B11B10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4247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30EC4-F3A5-4EF9-B9D3-DB952E1517AB}" type="datetimeFigureOut">
              <a:rPr lang="en-GB" smtClean="0"/>
              <a:t>10/07/2015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CF951-B863-493D-A91C-DD17B11B10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7830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30EC4-F3A5-4EF9-B9D3-DB952E1517AB}" type="datetimeFigureOut">
              <a:rPr lang="en-GB" smtClean="0"/>
              <a:t>10/07/2015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CF951-B863-493D-A91C-DD17B11B10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8560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30EC4-F3A5-4EF9-B9D3-DB952E1517AB}" type="datetimeFigureOut">
              <a:rPr lang="en-GB" smtClean="0"/>
              <a:t>10/07/2015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CF951-B863-493D-A91C-DD17B11B10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1650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30EC4-F3A5-4EF9-B9D3-DB952E1517AB}" type="datetimeFigureOut">
              <a:rPr lang="en-GB" smtClean="0"/>
              <a:t>10/07/2015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CF951-B863-493D-A91C-DD17B11B10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6958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30EC4-F3A5-4EF9-B9D3-DB952E1517AB}" type="datetimeFigureOut">
              <a:rPr lang="en-GB" smtClean="0"/>
              <a:t>10/07/2015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CF951-B863-493D-A91C-DD17B11B10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20588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1295400" y="198438"/>
            <a:ext cx="6705600" cy="487362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295400" y="1143000"/>
            <a:ext cx="7391400" cy="498316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28EA4F-93CD-4A05-902A-330D36FA8567}" type="datetime1">
              <a:rPr lang="en-US"/>
              <a:pPr>
                <a:defRPr/>
              </a:pPr>
              <a:t>7/10/2015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39200" y="0"/>
            <a:ext cx="304800" cy="2286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68751C6-9AC3-4BB4-B7D1-9A8E8A81246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586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F30EC4-F3A5-4EF9-B9D3-DB952E1517AB}" type="datetimeFigureOut">
              <a:rPr lang="en-GB" smtClean="0"/>
              <a:t>10/07/2015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4CF951-B863-493D-A91C-DD17B11B10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413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image" Target="../media/image15.png"/><Relationship Id="rId7" Type="http://schemas.openxmlformats.org/officeDocument/2006/relationships/oleObject" Target="../embeddings/oleObject1.bin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8.emf"/><Relationship Id="rId11" Type="http://schemas.openxmlformats.org/officeDocument/2006/relationships/image" Target="../media/image3.png"/><Relationship Id="rId5" Type="http://schemas.openxmlformats.org/officeDocument/2006/relationships/image" Target="../media/image17.jpeg"/><Relationship Id="rId10" Type="http://schemas.openxmlformats.org/officeDocument/2006/relationships/image" Target="../media/image20.jpeg"/><Relationship Id="rId4" Type="http://schemas.openxmlformats.org/officeDocument/2006/relationships/image" Target="../media/image16.jpeg"/><Relationship Id="rId9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oleObject" Target="../embeddings/oleObject2.bin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png"/><Relationship Id="rId11" Type="http://schemas.openxmlformats.org/officeDocument/2006/relationships/image" Target="../media/image25.jpg"/><Relationship Id="rId5" Type="http://schemas.openxmlformats.org/officeDocument/2006/relationships/image" Target="../media/image21.jpeg"/><Relationship Id="rId10" Type="http://schemas.openxmlformats.org/officeDocument/2006/relationships/image" Target="../media/image24.emf"/><Relationship Id="rId4" Type="http://schemas.openxmlformats.org/officeDocument/2006/relationships/image" Target="../media/image14.emf"/><Relationship Id="rId9" Type="http://schemas.openxmlformats.org/officeDocument/2006/relationships/image" Target="../media/image23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.png"/><Relationship Id="rId7" Type="http://schemas.openxmlformats.org/officeDocument/2006/relationships/image" Target="../media/image2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emf"/><Relationship Id="rId3" Type="http://schemas.openxmlformats.org/officeDocument/2006/relationships/image" Target="../media/image34.png"/><Relationship Id="rId7" Type="http://schemas.openxmlformats.org/officeDocument/2006/relationships/image" Target="../media/image36.emf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emf"/><Relationship Id="rId5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openxmlformats.org/officeDocument/2006/relationships/image" Target="../media/image38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3" Type="http://schemas.openxmlformats.org/officeDocument/2006/relationships/image" Target="../media/image4.png"/><Relationship Id="rId7" Type="http://schemas.openxmlformats.org/officeDocument/2006/relationships/image" Target="../media/image42.jpeg"/><Relationship Id="rId12" Type="http://schemas.openxmlformats.org/officeDocument/2006/relationships/image" Target="../media/image4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11" Type="http://schemas.openxmlformats.org/officeDocument/2006/relationships/image" Target="../media/image46.png"/><Relationship Id="rId5" Type="http://schemas.openxmlformats.org/officeDocument/2006/relationships/image" Target="../media/image40.jpg"/><Relationship Id="rId10" Type="http://schemas.openxmlformats.org/officeDocument/2006/relationships/image" Target="../media/image45.jpeg"/><Relationship Id="rId4" Type="http://schemas.openxmlformats.org/officeDocument/2006/relationships/image" Target="../media/image39.jpg"/><Relationship Id="rId9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emf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image" Target="../media/image56.jp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4.png"/><Relationship Id="rId7" Type="http://schemas.openxmlformats.org/officeDocument/2006/relationships/image" Target="../media/image6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gif"/><Relationship Id="rId5" Type="http://schemas.openxmlformats.org/officeDocument/2006/relationships/image" Target="../media/image58.jpg"/><Relationship Id="rId4" Type="http://schemas.openxmlformats.org/officeDocument/2006/relationships/image" Target="../media/image57.jpg"/><Relationship Id="rId9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5" Type="http://schemas.openxmlformats.org/officeDocument/2006/relationships/image" Target="../media/image63.jpg"/><Relationship Id="rId4" Type="http://schemas.openxmlformats.org/officeDocument/2006/relationships/image" Target="../media/image6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g"/><Relationship Id="rId13" Type="http://schemas.openxmlformats.org/officeDocument/2006/relationships/image" Target="../media/image82.png"/><Relationship Id="rId3" Type="http://schemas.openxmlformats.org/officeDocument/2006/relationships/image" Target="../media/image72.jpg"/><Relationship Id="rId7" Type="http://schemas.openxmlformats.org/officeDocument/2006/relationships/image" Target="../media/image76.png"/><Relationship Id="rId12" Type="http://schemas.openxmlformats.org/officeDocument/2006/relationships/image" Target="../media/image81.jpeg"/><Relationship Id="rId2" Type="http://schemas.openxmlformats.org/officeDocument/2006/relationships/image" Target="../media/image71.jpg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11" Type="http://schemas.openxmlformats.org/officeDocument/2006/relationships/image" Target="../media/image80.jpeg"/><Relationship Id="rId5" Type="http://schemas.openxmlformats.org/officeDocument/2006/relationships/image" Target="../media/image74.png"/><Relationship Id="rId15" Type="http://schemas.openxmlformats.org/officeDocument/2006/relationships/image" Target="../media/image3.png"/><Relationship Id="rId10" Type="http://schemas.openxmlformats.org/officeDocument/2006/relationships/image" Target="../media/image79.jpeg"/><Relationship Id="rId4" Type="http://schemas.openxmlformats.org/officeDocument/2006/relationships/image" Target="../media/image73.jpg"/><Relationship Id="rId9" Type="http://schemas.openxmlformats.org/officeDocument/2006/relationships/image" Target="../media/image78.JPG"/><Relationship Id="rId1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eg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87.jpg"/><Relationship Id="rId4" Type="http://schemas.openxmlformats.org/officeDocument/2006/relationships/image" Target="../media/image86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jpeg"/><Relationship Id="rId4" Type="http://schemas.openxmlformats.org/officeDocument/2006/relationships/image" Target="../media/image8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35" y="5070545"/>
            <a:ext cx="3438706" cy="576000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585535" y="1171033"/>
            <a:ext cx="4194591" cy="117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/>
          <p:cNvSpPr/>
          <p:nvPr/>
        </p:nvSpPr>
        <p:spPr>
          <a:xfrm>
            <a:off x="576913" y="4717516"/>
            <a:ext cx="4194591" cy="117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585535" y="1430249"/>
            <a:ext cx="4185969" cy="3293209"/>
          </a:xfrm>
          <a:prstGeom prst="rect">
            <a:avLst/>
          </a:prstGeom>
          <a:solidFill>
            <a:schemeClr val="tx1">
              <a:alpha val="1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</a:rPr>
              <a:t>SAFE ROADS FOR ALL: </a:t>
            </a:r>
          </a:p>
          <a:p>
            <a:r>
              <a:rPr lang="en-GB" sz="3200" b="1" dirty="0" smtClean="0">
                <a:solidFill>
                  <a:schemeClr val="bg1"/>
                </a:solidFill>
              </a:rPr>
              <a:t>PARTNERSHIPS FOR SAFER CITY STREETS    IN AFRICA</a:t>
            </a:r>
          </a:p>
          <a:p>
            <a:r>
              <a:rPr lang="en-GB" sz="3200" b="1" dirty="0" smtClean="0">
                <a:solidFill>
                  <a:schemeClr val="bg1"/>
                </a:solidFill>
              </a:rPr>
              <a:t> </a:t>
            </a:r>
            <a:endParaRPr lang="en-GB" dirty="0">
              <a:solidFill>
                <a:schemeClr val="bg1"/>
              </a:solidFill>
            </a:endParaRPr>
          </a:p>
          <a:p>
            <a:r>
              <a:rPr lang="en-GB" sz="2400" b="1" dirty="0" smtClean="0">
                <a:solidFill>
                  <a:schemeClr val="bg1"/>
                </a:solidFill>
              </a:rPr>
              <a:t>SAUL BILLINGSLEY</a:t>
            </a:r>
          </a:p>
          <a:p>
            <a:r>
              <a:rPr lang="en-GB" sz="2400" b="1" dirty="0" smtClean="0">
                <a:solidFill>
                  <a:schemeClr val="bg1"/>
                </a:solidFill>
              </a:rPr>
              <a:t>DIRECTOR GENERAL</a:t>
            </a:r>
            <a:endParaRPr lang="en-GB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235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539750" y="260350"/>
            <a:ext cx="73453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sz="3600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Road safety philanthropy</a:t>
            </a:r>
            <a:endParaRPr lang="en-GB" sz="3600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5752407"/>
            <a:ext cx="9144000" cy="1105593"/>
          </a:xfrm>
          <a:prstGeom prst="rect">
            <a:avLst/>
          </a:prstGeom>
          <a:solidFill>
            <a:srgbClr val="002D5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63" y="6068291"/>
            <a:ext cx="3436255" cy="57559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527" y="5752406"/>
            <a:ext cx="1752473" cy="1105593"/>
          </a:xfrm>
          <a:prstGeom prst="rect">
            <a:avLst/>
          </a:prstGeom>
        </p:spPr>
      </p:pic>
      <p:sp>
        <p:nvSpPr>
          <p:cNvPr id="22" name="Title 1"/>
          <p:cNvSpPr txBox="1">
            <a:spLocks/>
          </p:cNvSpPr>
          <p:nvPr/>
        </p:nvSpPr>
        <p:spPr>
          <a:xfrm>
            <a:off x="685800" y="365128"/>
            <a:ext cx="7770446" cy="69776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000" dirty="0" smtClean="0">
                <a:latin typeface="+mn-lt"/>
              </a:rPr>
              <a:t>THE FIA FOUNDATION - OUR MISSION </a:t>
            </a:r>
            <a:endParaRPr lang="en-GB" sz="4000" dirty="0">
              <a:latin typeface="+mn-lt"/>
            </a:endParaRPr>
          </a:p>
        </p:txBody>
      </p:sp>
      <p:sp>
        <p:nvSpPr>
          <p:cNvPr id="28" name="TextBox 6"/>
          <p:cNvSpPr txBox="1">
            <a:spLocks noChangeArrowheads="1"/>
          </p:cNvSpPr>
          <p:nvPr/>
        </p:nvSpPr>
        <p:spPr bwMode="auto">
          <a:xfrm>
            <a:off x="755283" y="1167670"/>
            <a:ext cx="3982972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endParaRPr lang="en-GB" sz="2000" dirty="0"/>
          </a:p>
          <a:p>
            <a:pPr>
              <a:spcBef>
                <a:spcPct val="0"/>
              </a:spcBef>
              <a:buNone/>
            </a:pPr>
            <a:r>
              <a:rPr lang="en-GB" sz="2400" dirty="0" smtClean="0"/>
              <a:t>To </a:t>
            </a:r>
            <a:r>
              <a:rPr lang="en-GB" sz="2400" dirty="0"/>
              <a:t>promote public safety and public health, the protection and preservation of human life, and the conservation, protection and improvement of the physical and natural environment.</a:t>
            </a:r>
          </a:p>
          <a:p>
            <a:pPr marL="342900" indent="-342900">
              <a:spcBef>
                <a:spcPct val="0"/>
              </a:spcBef>
            </a:pPr>
            <a:endParaRPr lang="en-GB" sz="20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320" y="1167670"/>
            <a:ext cx="3097926" cy="438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257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539750" y="260350"/>
            <a:ext cx="73453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sz="3600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Road safety philanthropy</a:t>
            </a:r>
            <a:endParaRPr lang="en-GB" sz="3600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5752407"/>
            <a:ext cx="9144000" cy="1105593"/>
          </a:xfrm>
          <a:prstGeom prst="rect">
            <a:avLst/>
          </a:prstGeom>
          <a:solidFill>
            <a:srgbClr val="002D5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63" y="6068291"/>
            <a:ext cx="3436255" cy="57559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527" y="5752406"/>
            <a:ext cx="1752473" cy="1105593"/>
          </a:xfrm>
          <a:prstGeom prst="rect">
            <a:avLst/>
          </a:prstGeom>
        </p:spPr>
      </p:pic>
      <p:sp>
        <p:nvSpPr>
          <p:cNvPr id="22" name="Title 1"/>
          <p:cNvSpPr txBox="1">
            <a:spLocks/>
          </p:cNvSpPr>
          <p:nvPr/>
        </p:nvSpPr>
        <p:spPr>
          <a:xfrm>
            <a:off x="685800" y="365128"/>
            <a:ext cx="7770446" cy="69776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000" dirty="0" smtClean="0">
                <a:latin typeface="+mn-lt"/>
              </a:rPr>
              <a:t>LIVEABLE CITIES MUST BE A POLICY PRIORITY </a:t>
            </a:r>
            <a:endParaRPr lang="en-GB" sz="4000" dirty="0"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197" y="802346"/>
            <a:ext cx="8168232" cy="489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911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539750" y="260350"/>
            <a:ext cx="73453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sz="3600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Road safety philanthropy</a:t>
            </a:r>
            <a:endParaRPr lang="en-GB" sz="3600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5752407"/>
            <a:ext cx="9144000" cy="1105593"/>
          </a:xfrm>
          <a:prstGeom prst="rect">
            <a:avLst/>
          </a:prstGeom>
          <a:solidFill>
            <a:srgbClr val="002D5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63" y="6068291"/>
            <a:ext cx="3436255" cy="57559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527" y="5752406"/>
            <a:ext cx="1752473" cy="1105593"/>
          </a:xfrm>
          <a:prstGeom prst="rect">
            <a:avLst/>
          </a:prstGeom>
        </p:spPr>
      </p:pic>
      <p:sp>
        <p:nvSpPr>
          <p:cNvPr id="22" name="Title 1"/>
          <p:cNvSpPr txBox="1">
            <a:spLocks/>
          </p:cNvSpPr>
          <p:nvPr/>
        </p:nvSpPr>
        <p:spPr>
          <a:xfrm>
            <a:off x="685800" y="365128"/>
            <a:ext cx="7770446" cy="69776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000" dirty="0" smtClean="0">
                <a:latin typeface="+mn-lt"/>
              </a:rPr>
              <a:t>CHILD ROAD DEATHS IN WORLD REGIONS  </a:t>
            </a:r>
            <a:endParaRPr lang="en-GB" sz="4000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97773" y="5180808"/>
            <a:ext cx="5270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Source: FIA Foundation analysis based on UN population projections and IHME Global Burden of Disease data </a:t>
            </a:r>
            <a:endParaRPr lang="en-GB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98" y="1111271"/>
            <a:ext cx="8224620" cy="3649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190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539750" y="260350"/>
            <a:ext cx="73453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sz="3600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Road safety philanthropy</a:t>
            </a:r>
            <a:endParaRPr lang="en-GB" sz="3600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5752407"/>
            <a:ext cx="9144000" cy="1105593"/>
          </a:xfrm>
          <a:prstGeom prst="rect">
            <a:avLst/>
          </a:prstGeom>
          <a:solidFill>
            <a:srgbClr val="002D5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63" y="6068291"/>
            <a:ext cx="3436255" cy="57559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527" y="5752406"/>
            <a:ext cx="1752473" cy="1105593"/>
          </a:xfrm>
          <a:prstGeom prst="rect">
            <a:avLst/>
          </a:prstGeom>
        </p:spPr>
      </p:pic>
      <p:sp>
        <p:nvSpPr>
          <p:cNvPr id="22" name="Title 1"/>
          <p:cNvSpPr txBox="1">
            <a:spLocks/>
          </p:cNvSpPr>
          <p:nvPr/>
        </p:nvSpPr>
        <p:spPr>
          <a:xfrm>
            <a:off x="685800" y="365128"/>
            <a:ext cx="7770446" cy="69776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000" dirty="0" smtClean="0">
                <a:latin typeface="+mn-lt"/>
              </a:rPr>
              <a:t>NIGERIA: PROJECTED DEMOGRAPHIC CHANGE </a:t>
            </a:r>
            <a:endParaRPr lang="en-GB" sz="4000" dirty="0"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14" y="906463"/>
            <a:ext cx="7377545" cy="413237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81149" y="5270269"/>
            <a:ext cx="49128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Source: FIA Foundation analysis of UN population projections 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52862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539750" y="260350"/>
            <a:ext cx="73453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sz="3600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Road safety philanthropy</a:t>
            </a:r>
            <a:endParaRPr lang="en-GB" sz="3600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5752407"/>
            <a:ext cx="9144000" cy="1105593"/>
          </a:xfrm>
          <a:prstGeom prst="rect">
            <a:avLst/>
          </a:prstGeom>
          <a:solidFill>
            <a:srgbClr val="002D5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63" y="6068291"/>
            <a:ext cx="3436255" cy="57559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527" y="5752406"/>
            <a:ext cx="1752473" cy="1105593"/>
          </a:xfrm>
          <a:prstGeom prst="rect">
            <a:avLst/>
          </a:prstGeom>
        </p:spPr>
      </p:pic>
      <p:sp>
        <p:nvSpPr>
          <p:cNvPr id="22" name="Title 1"/>
          <p:cNvSpPr txBox="1">
            <a:spLocks/>
          </p:cNvSpPr>
          <p:nvPr/>
        </p:nvSpPr>
        <p:spPr>
          <a:xfrm>
            <a:off x="685800" y="365128"/>
            <a:ext cx="7770446" cy="69776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000" dirty="0" smtClean="0">
                <a:latin typeface="+mn-lt"/>
              </a:rPr>
              <a:t>PROJECTED YOUTH POPULATION CHANGE IN COUNTRIES WITH HIGH CHILD ROAD FATALITIES </a:t>
            </a:r>
            <a:endParaRPr lang="en-GB" sz="4000" dirty="0">
              <a:latin typeface="+mn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46" y="1062892"/>
            <a:ext cx="8392781" cy="373553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97773" y="5180808"/>
            <a:ext cx="5270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Source: FIA Foundation analysis based on UN population projections and IHME Global Burden of Disease data 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698028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539750" y="260350"/>
            <a:ext cx="73453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sz="3600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Road safety philanthropy</a:t>
            </a:r>
            <a:endParaRPr lang="en-GB" sz="3600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5752407"/>
            <a:ext cx="9144000" cy="1105593"/>
          </a:xfrm>
          <a:prstGeom prst="rect">
            <a:avLst/>
          </a:prstGeom>
          <a:solidFill>
            <a:srgbClr val="002D5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63" y="6068291"/>
            <a:ext cx="3436255" cy="57559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527" y="5752406"/>
            <a:ext cx="1752473" cy="1105593"/>
          </a:xfrm>
          <a:prstGeom prst="rect">
            <a:avLst/>
          </a:prstGeom>
        </p:spPr>
      </p:pic>
      <p:sp>
        <p:nvSpPr>
          <p:cNvPr id="22" name="Title 1"/>
          <p:cNvSpPr txBox="1">
            <a:spLocks/>
          </p:cNvSpPr>
          <p:nvPr/>
        </p:nvSpPr>
        <p:spPr>
          <a:xfrm>
            <a:off x="685800" y="365128"/>
            <a:ext cx="7770446" cy="69776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000" dirty="0" smtClean="0">
                <a:latin typeface="+mn-lt"/>
              </a:rPr>
              <a:t>NUMBER OF VEHICLES AND ROAD DEATHS BY COUNTRY INCOME LEVEL  </a:t>
            </a:r>
            <a:endParaRPr lang="en-GB" sz="4000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8144" y="5345071"/>
            <a:ext cx="72736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Source: FIA Foundation analysis based on WHO data on number of deaths and registered vehicles </a:t>
            </a:r>
            <a:endParaRPr lang="en-GB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421" y="1222347"/>
            <a:ext cx="6595203" cy="3866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86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539750" y="260350"/>
            <a:ext cx="73453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sz="3600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Road safety philanthropy</a:t>
            </a:r>
            <a:endParaRPr lang="en-GB" sz="3600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5752407"/>
            <a:ext cx="9144000" cy="1105593"/>
          </a:xfrm>
          <a:prstGeom prst="rect">
            <a:avLst/>
          </a:prstGeom>
          <a:solidFill>
            <a:srgbClr val="002D5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63" y="6068291"/>
            <a:ext cx="3436255" cy="57559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527" y="5752406"/>
            <a:ext cx="1752473" cy="1105593"/>
          </a:xfrm>
          <a:prstGeom prst="rect">
            <a:avLst/>
          </a:prstGeom>
        </p:spPr>
      </p:pic>
      <p:sp>
        <p:nvSpPr>
          <p:cNvPr id="22" name="Title 1"/>
          <p:cNvSpPr txBox="1">
            <a:spLocks/>
          </p:cNvSpPr>
          <p:nvPr/>
        </p:nvSpPr>
        <p:spPr>
          <a:xfrm>
            <a:off x="685800" y="365128"/>
            <a:ext cx="7770446" cy="69776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000" dirty="0" smtClean="0">
                <a:latin typeface="+mn-lt"/>
              </a:rPr>
              <a:t>A CROSS-CUTTING ISSUE FOR CLIMATE, HEALTH AND ROAD TRAFFIC INJURY PREVENTION</a:t>
            </a:r>
            <a:endParaRPr lang="en-GB" sz="4000" dirty="0">
              <a:latin typeface="+mn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44" y="1062892"/>
            <a:ext cx="2881961" cy="408065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105" y="1062892"/>
            <a:ext cx="3285889" cy="219151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630105" y="3254408"/>
            <a:ext cx="4372494" cy="203132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“Road traffic problems reinforce the costs of pollution. Sub-Saharan Africa has the world’s lowest levels of car ownership, but the highest levels of road death…and some of the world’s most congested cities.” </a:t>
            </a:r>
          </a:p>
          <a:p>
            <a:endParaRPr lang="en-GB" dirty="0"/>
          </a:p>
          <a:p>
            <a:r>
              <a:rPr lang="en-GB" dirty="0" smtClean="0"/>
              <a:t>                               </a:t>
            </a:r>
            <a:r>
              <a:rPr lang="en-GB" b="1" dirty="0" smtClean="0"/>
              <a:t>Africa Progress Panel, 2015 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4194258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539750" y="260350"/>
            <a:ext cx="73453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sz="3600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Road safety philanthropy</a:t>
            </a:r>
            <a:endParaRPr lang="en-GB" sz="3600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5752407"/>
            <a:ext cx="9144000" cy="1105593"/>
          </a:xfrm>
          <a:prstGeom prst="rect">
            <a:avLst/>
          </a:prstGeom>
          <a:solidFill>
            <a:srgbClr val="002D5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63" y="6068291"/>
            <a:ext cx="3436255" cy="57559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527" y="5752406"/>
            <a:ext cx="1752473" cy="1105593"/>
          </a:xfrm>
          <a:prstGeom prst="rect">
            <a:avLst/>
          </a:prstGeom>
        </p:spPr>
      </p:pic>
      <p:sp>
        <p:nvSpPr>
          <p:cNvPr id="22" name="Title 1"/>
          <p:cNvSpPr txBox="1">
            <a:spLocks/>
          </p:cNvSpPr>
          <p:nvPr/>
        </p:nvSpPr>
        <p:spPr>
          <a:xfrm>
            <a:off x="685800" y="365128"/>
            <a:ext cx="7770446" cy="69776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000" dirty="0" smtClean="0">
                <a:latin typeface="+mn-lt"/>
              </a:rPr>
              <a:t>AFRICA SUSTAINABLE TRANSPORT FORUM  </a:t>
            </a:r>
            <a:endParaRPr lang="en-GB" sz="4000" dirty="0">
              <a:latin typeface="+mn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023" y="1020689"/>
            <a:ext cx="7620000" cy="336232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892448" y="3841652"/>
            <a:ext cx="3835915" cy="175432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GB" dirty="0" smtClean="0"/>
              <a:t>“More </a:t>
            </a:r>
            <a:r>
              <a:rPr lang="en-GB" dirty="0"/>
              <a:t>than half of Africa’s people have no option than to walk long distances, at times in unsafe conditions, to work, school or </a:t>
            </a:r>
            <a:r>
              <a:rPr lang="en-GB" dirty="0" smtClean="0"/>
              <a:t>hospital.”</a:t>
            </a:r>
          </a:p>
          <a:p>
            <a:r>
              <a:rPr lang="en-GB" dirty="0" smtClean="0"/>
              <a:t>                                                                               Ban Ki Moon, UN Secretary General 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8664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4791739" y="1218142"/>
            <a:ext cx="4235450" cy="2876550"/>
            <a:chOff x="4287838" y="598744"/>
            <a:chExt cx="4234500" cy="2876550"/>
          </a:xfrm>
        </p:grpSpPr>
        <p:pic>
          <p:nvPicPr>
            <p:cNvPr id="12303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3727" y="598744"/>
              <a:ext cx="1988611" cy="287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>
              <a:off x="4287838" y="2425956"/>
              <a:ext cx="3496478" cy="3683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800" i="0" dirty="0">
                  <a:latin typeface="+mn-lt"/>
                </a:rPr>
                <a:t>National policy support</a:t>
              </a:r>
            </a:p>
          </p:txBody>
        </p:sp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685800" y="3688029"/>
            <a:ext cx="7577138" cy="2149395"/>
            <a:chOff x="866885" y="3523339"/>
            <a:chExt cx="7576728" cy="2149259"/>
          </a:xfrm>
        </p:grpSpPr>
        <p:pic>
          <p:nvPicPr>
            <p:cNvPr id="12295" name="Picture 16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6885" y="3523339"/>
              <a:ext cx="2865283" cy="214925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296" name="Picture 5" descr="Mbagathi-original(medium)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08235" y="3580175"/>
              <a:ext cx="2123621" cy="153207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Pentagon 33"/>
            <p:cNvSpPr/>
            <p:nvPr/>
          </p:nvSpPr>
          <p:spPr>
            <a:xfrm rot="10800000">
              <a:off x="7368933" y="3815420"/>
              <a:ext cx="1074680" cy="384151"/>
            </a:xfrm>
            <a:prstGeom prst="homePlate">
              <a:avLst>
                <a:gd name="adj" fmla="val 4444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635619" y="3867805"/>
              <a:ext cx="719099" cy="30795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400" i="0" dirty="0">
                  <a:latin typeface="+mn-lt"/>
                </a:rPr>
                <a:t>Before</a:t>
              </a:r>
            </a:p>
          </p:txBody>
        </p:sp>
        <p:sp>
          <p:nvSpPr>
            <p:cNvPr id="36" name="Pentagon 35"/>
            <p:cNvSpPr/>
            <p:nvPr/>
          </p:nvSpPr>
          <p:spPr>
            <a:xfrm>
              <a:off x="5932706" y="5137046"/>
              <a:ext cx="1074680" cy="385738"/>
            </a:xfrm>
            <a:prstGeom prst="homePlate">
              <a:avLst>
                <a:gd name="adj" fmla="val 4444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055730" y="5173556"/>
              <a:ext cx="828630" cy="31271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400" i="0" dirty="0">
                  <a:latin typeface="+mn-lt"/>
                </a:rPr>
                <a:t>After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063339" y="4683606"/>
              <a:ext cx="3498661" cy="3698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800" i="0" dirty="0">
                  <a:latin typeface="+mn-lt"/>
                </a:rPr>
                <a:t>Pilots</a:t>
              </a:r>
            </a:p>
          </p:txBody>
        </p:sp>
      </p:grp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157804" y="1308641"/>
            <a:ext cx="3497263" cy="3208337"/>
            <a:chOff x="1697770" y="209454"/>
            <a:chExt cx="3497625" cy="3207581"/>
          </a:xfrm>
        </p:grpSpPr>
        <p:pic>
          <p:nvPicPr>
            <p:cNvPr id="12293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32046" y="209454"/>
              <a:ext cx="2225668" cy="32075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1697770" y="328320"/>
              <a:ext cx="3497625" cy="36821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800" i="0" dirty="0">
                  <a:latin typeface="+mn-lt"/>
                </a:rPr>
                <a:t>Tools and Guidelines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539552" y="260648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chemeClr val="bg1"/>
                </a:solidFill>
                <a:latin typeface="Myriad Pro" pitchFamily="34" charset="0"/>
              </a:rPr>
              <a:t>Incubating innovation: liveable cities </a:t>
            </a:r>
            <a:endParaRPr lang="en-GB" sz="3600" dirty="0">
              <a:solidFill>
                <a:schemeClr val="bg1"/>
              </a:solidFill>
              <a:latin typeface="Myriad Pro" pitchFamily="34" charset="0"/>
            </a:endParaRPr>
          </a:p>
        </p:txBody>
      </p:sp>
      <p:graphicFrame>
        <p:nvGraphicFramePr>
          <p:cNvPr id="21" name="Object 3"/>
          <p:cNvGraphicFramePr>
            <a:graphicFrameLocks noChangeAspect="1"/>
          </p:cNvGraphicFramePr>
          <p:nvPr>
            <p:extLst/>
          </p:nvPr>
        </p:nvGraphicFramePr>
        <p:xfrm>
          <a:off x="3653511" y="1127716"/>
          <a:ext cx="2383680" cy="1690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Acrobat Document" r:id="rId7" imgW="8077050" imgH="5724435" progId="AcroExch.Document.7">
                  <p:embed/>
                </p:oleObj>
              </mc:Choice>
              <mc:Fallback>
                <p:oleObj name="Acrobat Document" r:id="rId7" imgW="8077050" imgH="5724435" progId="AcroExch.Document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3511" y="1127716"/>
                        <a:ext cx="2383680" cy="16904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" name="Picture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2025" y="1347400"/>
            <a:ext cx="846138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itle 1"/>
          <p:cNvSpPr txBox="1">
            <a:spLocks/>
          </p:cNvSpPr>
          <p:nvPr/>
        </p:nvSpPr>
        <p:spPr>
          <a:xfrm>
            <a:off x="685800" y="365128"/>
            <a:ext cx="7770446" cy="69776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000" dirty="0" smtClean="0">
                <a:latin typeface="+mn-lt"/>
              </a:rPr>
              <a:t>LIVEABLE CITIES – EAST AFRICA </a:t>
            </a:r>
            <a:endParaRPr lang="en-GB" sz="4000" dirty="0">
              <a:latin typeface="+mn-lt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0" y="5752407"/>
            <a:ext cx="9144000" cy="1105593"/>
          </a:xfrm>
          <a:prstGeom prst="rect">
            <a:avLst/>
          </a:prstGeom>
          <a:solidFill>
            <a:srgbClr val="002D5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5" name="Picture 9" descr="IMG_4368medium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3452" y="4509271"/>
            <a:ext cx="2081831" cy="1502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63" y="6068291"/>
            <a:ext cx="3436255" cy="57559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527" y="5752406"/>
            <a:ext cx="1752473" cy="1105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813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 bwMode="auto">
          <a:xfrm>
            <a:off x="7299841" y="6234295"/>
            <a:ext cx="3138277" cy="24358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800" i="0" dirty="0">
                <a:latin typeface="+mn-lt"/>
              </a:rPr>
              <a:t>National policy support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9552" y="260648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chemeClr val="bg1"/>
                </a:solidFill>
                <a:latin typeface="Myriad Pro" pitchFamily="34" charset="0"/>
              </a:rPr>
              <a:t>Incubating innovation: liveable cities </a:t>
            </a:r>
            <a:endParaRPr lang="en-GB" sz="3600" dirty="0">
              <a:solidFill>
                <a:schemeClr val="bg1"/>
              </a:solidFill>
              <a:latin typeface="Myriad Pro" pitchFamily="34" charset="0"/>
            </a:endParaRPr>
          </a:p>
        </p:txBody>
      </p:sp>
      <p:graphicFrame>
        <p:nvGraphicFramePr>
          <p:cNvPr id="2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3972237"/>
              </p:ext>
            </p:extLst>
          </p:nvPr>
        </p:nvGraphicFramePr>
        <p:xfrm>
          <a:off x="6350222" y="1208042"/>
          <a:ext cx="1467768" cy="10409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Acrobat Document" r:id="rId3" imgW="8077050" imgH="5724435" progId="AcroExch.Document.7">
                  <p:embed/>
                </p:oleObj>
              </mc:Choice>
              <mc:Fallback>
                <p:oleObj name="Acrobat Document" r:id="rId3" imgW="8077050" imgH="5724435" progId="AcroExch.Document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0222" y="1208042"/>
                        <a:ext cx="1467768" cy="104091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1239971"/>
            <a:ext cx="657006" cy="777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itle 1"/>
          <p:cNvSpPr txBox="1">
            <a:spLocks/>
          </p:cNvSpPr>
          <p:nvPr/>
        </p:nvSpPr>
        <p:spPr>
          <a:xfrm>
            <a:off x="685800" y="365128"/>
            <a:ext cx="7770446" cy="69776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000" dirty="0" smtClean="0">
                <a:latin typeface="+mn-lt"/>
              </a:rPr>
              <a:t>LIVEABLE CITIES – EAST AFRICA </a:t>
            </a:r>
            <a:endParaRPr lang="en-GB" sz="4000" dirty="0">
              <a:latin typeface="+mn-lt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0" y="5752407"/>
            <a:ext cx="9144000" cy="1105593"/>
          </a:xfrm>
          <a:prstGeom prst="rect">
            <a:avLst/>
          </a:prstGeom>
          <a:solidFill>
            <a:srgbClr val="002D5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63" y="6068291"/>
            <a:ext cx="3436255" cy="57559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527" y="5752406"/>
            <a:ext cx="1752473" cy="110559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317357"/>
            <a:ext cx="3511888" cy="235296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299" y="1315802"/>
            <a:ext cx="3602182" cy="202622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92189" y="2659576"/>
            <a:ext cx="4220939" cy="3037245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1310" y="2281962"/>
            <a:ext cx="1461734" cy="207079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3806423" y="2280824"/>
            <a:ext cx="2830857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Supported development of new Nairobi NMT strategy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4869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539750" y="260350"/>
            <a:ext cx="73453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sz="3600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Road safety philanthropy</a:t>
            </a:r>
            <a:endParaRPr lang="en-GB" sz="3600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5752407"/>
            <a:ext cx="9144000" cy="1105593"/>
          </a:xfrm>
          <a:prstGeom prst="rect">
            <a:avLst/>
          </a:prstGeom>
          <a:solidFill>
            <a:srgbClr val="002D5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63" y="6068291"/>
            <a:ext cx="3436255" cy="57559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527" y="5752406"/>
            <a:ext cx="1752473" cy="1105593"/>
          </a:xfrm>
          <a:prstGeom prst="rect">
            <a:avLst/>
          </a:prstGeom>
        </p:spPr>
      </p:pic>
      <p:sp>
        <p:nvSpPr>
          <p:cNvPr id="22" name="Title 1"/>
          <p:cNvSpPr txBox="1">
            <a:spLocks/>
          </p:cNvSpPr>
          <p:nvPr/>
        </p:nvSpPr>
        <p:spPr>
          <a:xfrm>
            <a:off x="685800" y="365128"/>
            <a:ext cx="7770446" cy="69776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000" dirty="0" smtClean="0">
                <a:latin typeface="+mn-lt"/>
              </a:rPr>
              <a:t>MILLIONS OF DANGEROUS </a:t>
            </a:r>
          </a:p>
          <a:p>
            <a:pPr algn="l"/>
            <a:r>
              <a:rPr lang="en-GB" sz="4000" dirty="0" smtClean="0">
                <a:latin typeface="+mn-lt"/>
              </a:rPr>
              <a:t>SCHOOL JOURNEYS EVERY DAY   </a:t>
            </a:r>
            <a:endParaRPr lang="en-GB" sz="4000" dirty="0">
              <a:latin typeface="+mn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36" y="1546714"/>
            <a:ext cx="3124275" cy="20828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390" y="1546714"/>
            <a:ext cx="2784763" cy="208857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826" y="3660071"/>
            <a:ext cx="3075710" cy="205047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5378" y="3671426"/>
            <a:ext cx="2998705" cy="203911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371877" y="3424844"/>
            <a:ext cx="534913" cy="228570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2233" y="1546714"/>
            <a:ext cx="2529402" cy="2069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2035" y="3671426"/>
            <a:ext cx="3069600" cy="204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451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88136" y="255505"/>
            <a:ext cx="7619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UNICEF PARTNERSHIP</a:t>
            </a:r>
            <a:r>
              <a:rPr lang="en-GB" sz="2100" b="1" dirty="0" smtClean="0"/>
              <a:t> </a:t>
            </a:r>
            <a:endParaRPr lang="en-GB" sz="21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144" y="1815630"/>
            <a:ext cx="4388795" cy="292403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651783" y="869753"/>
            <a:ext cx="729442" cy="403956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1350" dirty="0" smtClean="0"/>
          </a:p>
          <a:p>
            <a:endParaRPr lang="en-GB" sz="1350" dirty="0"/>
          </a:p>
          <a:p>
            <a:endParaRPr lang="en-GB" sz="1350" dirty="0" smtClean="0"/>
          </a:p>
          <a:p>
            <a:endParaRPr lang="en-GB" sz="1350" dirty="0"/>
          </a:p>
          <a:p>
            <a:endParaRPr lang="en-GB" sz="1350" dirty="0" smtClean="0"/>
          </a:p>
          <a:p>
            <a:endParaRPr lang="en-GB" sz="1350" dirty="0"/>
          </a:p>
          <a:p>
            <a:endParaRPr lang="en-GB" sz="1350" dirty="0" smtClean="0"/>
          </a:p>
          <a:p>
            <a:endParaRPr lang="en-GB" sz="1350" dirty="0"/>
          </a:p>
          <a:p>
            <a:endParaRPr lang="en-GB" sz="1350" dirty="0" smtClean="0"/>
          </a:p>
          <a:p>
            <a:endParaRPr lang="en-GB" sz="1350" dirty="0"/>
          </a:p>
          <a:p>
            <a:endParaRPr lang="en-GB" sz="1350" dirty="0" smtClean="0"/>
          </a:p>
          <a:p>
            <a:endParaRPr lang="en-GB" sz="1350" dirty="0"/>
          </a:p>
          <a:p>
            <a:endParaRPr lang="en-GB" sz="1350" dirty="0" smtClean="0"/>
          </a:p>
          <a:p>
            <a:endParaRPr lang="en-GB" sz="1350" dirty="0"/>
          </a:p>
          <a:p>
            <a:endParaRPr lang="en-GB" sz="1350" dirty="0" smtClean="0"/>
          </a:p>
          <a:p>
            <a:endParaRPr lang="en-GB" sz="1350" dirty="0"/>
          </a:p>
          <a:p>
            <a:endParaRPr lang="en-GB" sz="1350" dirty="0" smtClean="0"/>
          </a:p>
          <a:p>
            <a:endParaRPr lang="en-GB" sz="1350" dirty="0"/>
          </a:p>
          <a:p>
            <a:endParaRPr lang="en-GB" sz="1350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10" y="917522"/>
            <a:ext cx="3674225" cy="4755253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692223" y="1021953"/>
            <a:ext cx="3410911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Joint report with UNICEF focused on safe routes to school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58143" y="4739038"/>
            <a:ext cx="4045529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Launched with UNICEF Executive Director &amp; new UN Special Envoy for Road Safety </a:t>
            </a:r>
            <a:endParaRPr lang="en-GB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698" y="6227555"/>
            <a:ext cx="2577191" cy="431693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5752407"/>
            <a:ext cx="9144000" cy="1105593"/>
          </a:xfrm>
          <a:prstGeom prst="rect">
            <a:avLst/>
          </a:prstGeom>
          <a:solidFill>
            <a:srgbClr val="002D5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527" y="5752406"/>
            <a:ext cx="1752473" cy="110559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63" y="6068291"/>
            <a:ext cx="3436255" cy="575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89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88136" y="255505"/>
            <a:ext cx="7619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UNICEF PARTNERSHIP</a:t>
            </a:r>
            <a:r>
              <a:rPr lang="en-GB" sz="2100" b="1" dirty="0" smtClean="0"/>
              <a:t> </a:t>
            </a:r>
            <a:endParaRPr lang="en-GB" sz="21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651783" y="869753"/>
            <a:ext cx="729442" cy="403956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1350" dirty="0" smtClean="0"/>
          </a:p>
          <a:p>
            <a:endParaRPr lang="en-GB" sz="1350" dirty="0"/>
          </a:p>
          <a:p>
            <a:endParaRPr lang="en-GB" sz="1350" dirty="0" smtClean="0"/>
          </a:p>
          <a:p>
            <a:endParaRPr lang="en-GB" sz="1350" dirty="0"/>
          </a:p>
          <a:p>
            <a:endParaRPr lang="en-GB" sz="1350" dirty="0" smtClean="0"/>
          </a:p>
          <a:p>
            <a:endParaRPr lang="en-GB" sz="1350" dirty="0"/>
          </a:p>
          <a:p>
            <a:endParaRPr lang="en-GB" sz="1350" dirty="0" smtClean="0"/>
          </a:p>
          <a:p>
            <a:endParaRPr lang="en-GB" sz="1350" dirty="0"/>
          </a:p>
          <a:p>
            <a:endParaRPr lang="en-GB" sz="1350" dirty="0" smtClean="0"/>
          </a:p>
          <a:p>
            <a:endParaRPr lang="en-GB" sz="1350" dirty="0"/>
          </a:p>
          <a:p>
            <a:endParaRPr lang="en-GB" sz="1350" dirty="0" smtClean="0"/>
          </a:p>
          <a:p>
            <a:endParaRPr lang="en-GB" sz="1350" dirty="0"/>
          </a:p>
          <a:p>
            <a:endParaRPr lang="en-GB" sz="1350" dirty="0" smtClean="0"/>
          </a:p>
          <a:p>
            <a:endParaRPr lang="en-GB" sz="1350" dirty="0"/>
          </a:p>
          <a:p>
            <a:endParaRPr lang="en-GB" sz="1350" dirty="0" smtClean="0"/>
          </a:p>
          <a:p>
            <a:endParaRPr lang="en-GB" sz="1350" dirty="0"/>
          </a:p>
          <a:p>
            <a:endParaRPr lang="en-GB" sz="1350" dirty="0" smtClean="0"/>
          </a:p>
          <a:p>
            <a:endParaRPr lang="en-GB" sz="1350" dirty="0"/>
          </a:p>
          <a:p>
            <a:endParaRPr lang="en-GB" sz="1350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10" y="917522"/>
            <a:ext cx="3674225" cy="4755253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601577" y="1107949"/>
            <a:ext cx="3769559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Highlights success and aims to build advocacy &amp; practical delivery in LMICs</a:t>
            </a:r>
            <a:endParaRPr lang="en-GB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698" y="6227555"/>
            <a:ext cx="2577191" cy="431693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5752407"/>
            <a:ext cx="9144000" cy="1105593"/>
          </a:xfrm>
          <a:prstGeom prst="rect">
            <a:avLst/>
          </a:prstGeom>
          <a:solidFill>
            <a:srgbClr val="002D5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527" y="5752406"/>
            <a:ext cx="1752473" cy="110559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63" y="6068291"/>
            <a:ext cx="3436255" cy="57559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3907" y="3837790"/>
            <a:ext cx="2752278" cy="18164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3909" y="1769647"/>
            <a:ext cx="2309747" cy="19938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33909" y="3837791"/>
            <a:ext cx="2370140" cy="18165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02886" y="1767179"/>
            <a:ext cx="3173826" cy="1993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184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5752407"/>
            <a:ext cx="9144000" cy="1105593"/>
          </a:xfrm>
          <a:prstGeom prst="rect">
            <a:avLst/>
          </a:prstGeom>
          <a:solidFill>
            <a:srgbClr val="002D5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63" y="6068291"/>
            <a:ext cx="3436255" cy="57559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527" y="5752406"/>
            <a:ext cx="1752473" cy="1105593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685800" y="365128"/>
            <a:ext cx="7770446" cy="69776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600" dirty="0" smtClean="0">
                <a:latin typeface="+mn-lt"/>
              </a:rPr>
              <a:t>PILOTING SAFE ROUTES TO SCHOOL</a:t>
            </a:r>
            <a:endParaRPr lang="en-GB" sz="3600" dirty="0">
              <a:latin typeface="+mn-lt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808" y="855020"/>
            <a:ext cx="1775280" cy="137584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1143" y="3991635"/>
            <a:ext cx="1841226" cy="138092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63376" y="1770124"/>
            <a:ext cx="4589800" cy="305888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883" y="1004665"/>
            <a:ext cx="3526620" cy="3241086"/>
          </a:xfrm>
          <a:prstGeom prst="rect">
            <a:avLst/>
          </a:prstGeom>
        </p:spPr>
      </p:pic>
      <p:pic>
        <p:nvPicPr>
          <p:cNvPr id="13" name="Picture 6" descr="http://www.childsafe.org.za/images/logo.png">
            <a:hlinkClick r:id="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0756" y="2288366"/>
            <a:ext cx="1593315" cy="6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3758" y="3119340"/>
            <a:ext cx="1537246" cy="61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8" descr="http://www.austmine.com.au/Portals/25/Content/Directory/Images/WorleyParsons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6421" y="5150644"/>
            <a:ext cx="1875304" cy="443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13019" y="5160032"/>
            <a:ext cx="1352484" cy="43443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26407" y="3791083"/>
            <a:ext cx="1787635" cy="636507"/>
          </a:xfrm>
          <a:prstGeom prst="rect">
            <a:avLst/>
          </a:prstGeom>
        </p:spPr>
      </p:pic>
      <p:pic>
        <p:nvPicPr>
          <p:cNvPr id="23" name="Picture 6" descr="Western Cape Government logo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204" y="4661473"/>
            <a:ext cx="1741800" cy="498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1931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39552" y="260648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chemeClr val="bg1"/>
                </a:solidFill>
                <a:latin typeface="Myriad Pro" pitchFamily="34" charset="0"/>
              </a:rPr>
              <a:t>South Africa pilot project </a:t>
            </a:r>
            <a:endParaRPr lang="en-GB" sz="3600" dirty="0">
              <a:solidFill>
                <a:schemeClr val="bg1"/>
              </a:solidFill>
              <a:latin typeface="Myriad Pro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155896"/>
            <a:ext cx="6158973" cy="474614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 bwMode="auto">
          <a:xfrm>
            <a:off x="160080" y="1105312"/>
            <a:ext cx="3497263" cy="646331"/>
          </a:xfrm>
          <a:prstGeom prst="rect">
            <a:avLst/>
          </a:prstGeom>
          <a:solidFill>
            <a:srgbClr val="FFC00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800" i="0" dirty="0" smtClean="0">
                <a:latin typeface="+mn-lt"/>
              </a:rPr>
              <a:t>‘Safe Schools’: piloting road improvements &amp; speed reduction </a:t>
            </a:r>
            <a:endParaRPr lang="en-US" sz="1800" i="0" dirty="0">
              <a:latin typeface="+mn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783" y="1044674"/>
            <a:ext cx="2963921" cy="4194205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685800" y="365128"/>
            <a:ext cx="7770446" cy="69776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600" dirty="0" smtClean="0">
                <a:latin typeface="+mn-lt"/>
              </a:rPr>
              <a:t>CAN STAR RATING SUPPORT ADVOCACY? </a:t>
            </a:r>
            <a:endParaRPr lang="en-GB" sz="3600" dirty="0">
              <a:latin typeface="+mn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752407"/>
            <a:ext cx="9144000" cy="1105593"/>
          </a:xfrm>
          <a:prstGeom prst="rect">
            <a:avLst/>
          </a:prstGeom>
          <a:solidFill>
            <a:srgbClr val="002D5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63" y="6068291"/>
            <a:ext cx="3436255" cy="57559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527" y="5752406"/>
            <a:ext cx="1752473" cy="1105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60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490" y="1201897"/>
            <a:ext cx="5146675" cy="4257675"/>
          </a:xfrm>
          <a:prstGeom prst="rect">
            <a:avLst/>
          </a:prstGeom>
          <a:noFill/>
          <a:ln w="28575" algn="ctr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5858681" y="952461"/>
            <a:ext cx="2766105" cy="2892297"/>
          </a:xfrm>
          <a:solidFill>
            <a:srgbClr val="FFC00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1600" dirty="0" smtClean="0"/>
              <a:t>UPGRADE OPTIONS</a:t>
            </a:r>
            <a:endParaRPr lang="en-AU" sz="1600" dirty="0"/>
          </a:p>
          <a:p>
            <a:r>
              <a:rPr lang="en-AU" sz="1600" dirty="0" smtClean="0"/>
              <a:t>Pedestrian fences</a:t>
            </a:r>
          </a:p>
          <a:p>
            <a:r>
              <a:rPr lang="en-AU" sz="1600" dirty="0" smtClean="0"/>
              <a:t>Low </a:t>
            </a:r>
            <a:r>
              <a:rPr lang="en-AU" sz="1600" dirty="0"/>
              <a:t>cost pedestrian </a:t>
            </a:r>
            <a:r>
              <a:rPr lang="en-AU" sz="1600" dirty="0" smtClean="0"/>
              <a:t>refuges</a:t>
            </a:r>
          </a:p>
          <a:p>
            <a:r>
              <a:rPr lang="en-AU" sz="1600" dirty="0" smtClean="0"/>
              <a:t>Kerb build-outs</a:t>
            </a:r>
            <a:endParaRPr lang="en-AU" sz="1600" dirty="0"/>
          </a:p>
          <a:p>
            <a:r>
              <a:rPr lang="en-AU" sz="1600" dirty="0" smtClean="0"/>
              <a:t>Raised crossings</a:t>
            </a:r>
            <a:endParaRPr lang="en-AU" sz="1600" dirty="0"/>
          </a:p>
          <a:p>
            <a:r>
              <a:rPr lang="en-AU" sz="1600" dirty="0" smtClean="0"/>
              <a:t>Supervisors</a:t>
            </a:r>
            <a:endParaRPr lang="en-AU" sz="1600" dirty="0"/>
          </a:p>
          <a:p>
            <a:r>
              <a:rPr lang="en-AU" sz="1600" dirty="0" smtClean="0"/>
              <a:t>Signalisation</a:t>
            </a:r>
            <a:endParaRPr lang="en-AU" sz="1600" dirty="0"/>
          </a:p>
          <a:p>
            <a:r>
              <a:rPr lang="en-AU" sz="1600" dirty="0" smtClean="0"/>
              <a:t>Grade separation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5314394" y="1187772"/>
            <a:ext cx="47000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$</a:t>
            </a:r>
            <a:endParaRPr lang="en-U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252150" y="1784747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$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188029" y="2491125"/>
            <a:ext cx="69762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$</a:t>
            </a:r>
            <a:endParaRPr lang="en-US" sz="7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5752407"/>
            <a:ext cx="9144000" cy="1105593"/>
          </a:xfrm>
          <a:prstGeom prst="rect">
            <a:avLst/>
          </a:prstGeom>
          <a:solidFill>
            <a:srgbClr val="002D5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527" y="5752406"/>
            <a:ext cx="1752473" cy="110559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63" y="6068291"/>
            <a:ext cx="3436255" cy="575590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685800" y="365128"/>
            <a:ext cx="7770446" cy="69776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600" dirty="0" smtClean="0">
                <a:latin typeface="+mn-lt"/>
              </a:rPr>
              <a:t>CAN STAR RATING SUPPORT ADVOCACY? </a:t>
            </a:r>
            <a:endParaRPr lang="en-GB" sz="3600" dirty="0">
              <a:latin typeface="+mn-lt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84394" y="3728263"/>
            <a:ext cx="2914678" cy="2140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258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014255"/>
            <a:ext cx="3986331" cy="267582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37574"/>
            <a:ext cx="3017520" cy="2006651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0" y="5752407"/>
            <a:ext cx="9144000" cy="1105593"/>
          </a:xfrm>
          <a:prstGeom prst="rect">
            <a:avLst/>
          </a:prstGeom>
          <a:solidFill>
            <a:srgbClr val="002D5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63" y="6068291"/>
            <a:ext cx="3436255" cy="57559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527" y="5752406"/>
            <a:ext cx="1752473" cy="1105593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685800" y="365128"/>
            <a:ext cx="7770446" cy="69776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600" dirty="0" smtClean="0">
                <a:latin typeface="+mn-lt"/>
              </a:rPr>
              <a:t>CAN STAR RATING SUPPORT ADVOCACY? </a:t>
            </a:r>
            <a:endParaRPr lang="en-GB" sz="3600" dirty="0">
              <a:latin typeface="+mn-lt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9087" y="1014254"/>
            <a:ext cx="5314388" cy="353406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0" y="3737574"/>
            <a:ext cx="3017520" cy="2006651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545435" y="4575774"/>
            <a:ext cx="3847109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Janssen Pharmaceuticals co-funding larger second phase, 10 school, project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41658" y="1014253"/>
            <a:ext cx="4749869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New </a:t>
            </a:r>
            <a:r>
              <a:rPr lang="en-GB" dirty="0" smtClean="0"/>
              <a:t>lights controlled crossing part of improvements estimated to reduce risk by 80%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6697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5752407"/>
            <a:ext cx="9144000" cy="1105593"/>
          </a:xfrm>
          <a:prstGeom prst="rect">
            <a:avLst/>
          </a:prstGeom>
          <a:solidFill>
            <a:srgbClr val="002D5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63" y="6068291"/>
            <a:ext cx="3436255" cy="57559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527" y="5752406"/>
            <a:ext cx="1752473" cy="1105593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685800" y="365128"/>
            <a:ext cx="7770446" cy="69776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600" dirty="0" smtClean="0">
                <a:latin typeface="+mn-lt"/>
              </a:rPr>
              <a:t>BUILDING EVIDENCE BASE ACROSS AFRICA   </a:t>
            </a:r>
            <a:endParaRPr lang="en-GB" sz="3600" dirty="0">
              <a:latin typeface="+mn-lt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18" y="4840719"/>
            <a:ext cx="925976" cy="69756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209" y="3934798"/>
            <a:ext cx="1846309" cy="131703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18" y="4371764"/>
            <a:ext cx="1419201" cy="275266"/>
          </a:xfrm>
          <a:prstGeom prst="rect">
            <a:avLst/>
          </a:prstGeom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35" y="1087828"/>
            <a:ext cx="4633546" cy="3090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2215" y="1087828"/>
            <a:ext cx="4401785" cy="4664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4209" y="5032824"/>
            <a:ext cx="1537246" cy="61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56933" y="1203726"/>
            <a:ext cx="2768600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20+ school research project </a:t>
            </a:r>
          </a:p>
          <a:p>
            <a:r>
              <a:rPr lang="en-GB" dirty="0" smtClean="0"/>
              <a:t>in Dar </a:t>
            </a:r>
            <a:r>
              <a:rPr lang="en-GB" dirty="0" err="1" smtClean="0"/>
              <a:t>Es</a:t>
            </a:r>
            <a:r>
              <a:rPr lang="en-GB" dirty="0" smtClean="0"/>
              <a:t> Salaam 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7934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5752407"/>
            <a:ext cx="9144000" cy="1105593"/>
          </a:xfrm>
          <a:prstGeom prst="rect">
            <a:avLst/>
          </a:prstGeom>
          <a:solidFill>
            <a:srgbClr val="002D5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63" y="6068291"/>
            <a:ext cx="3436255" cy="57559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527" y="5752406"/>
            <a:ext cx="1752473" cy="110559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03509" y="397569"/>
            <a:ext cx="83369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TANZANIA ‘SAFE SCHOOL AREAS’ RESEARCH</a:t>
            </a:r>
            <a:endParaRPr lang="en-GB" sz="3600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681" y="1043900"/>
            <a:ext cx="4497763" cy="27389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64" y="1172621"/>
            <a:ext cx="3708004" cy="247045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02142" y="3436715"/>
            <a:ext cx="3011058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Baseline injury data collection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6927398" y="2468199"/>
            <a:ext cx="1886402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Infrastructure Countermeasures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2833" y="3653751"/>
            <a:ext cx="2145458" cy="28606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604" y="3909815"/>
            <a:ext cx="2782319" cy="185545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616520" y="3886648"/>
            <a:ext cx="3486695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Community engagement &amp; education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9597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:\Users\SBillingsley\Desktop\FIA Tanzania\IMG_54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10421938" cy="694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1" name="TextBox 3"/>
          <p:cNvSpPr txBox="1">
            <a:spLocks noChangeArrowheads="1"/>
          </p:cNvSpPr>
          <p:nvPr/>
        </p:nvSpPr>
        <p:spPr bwMode="auto">
          <a:xfrm>
            <a:off x="539750" y="3933825"/>
            <a:ext cx="4608513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sz="4400" b="1">
                <a:solidFill>
                  <a:schemeClr val="bg1"/>
                </a:solidFill>
              </a:rPr>
              <a:t>“Protection for the urban poor”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752407"/>
            <a:ext cx="9144000" cy="1105593"/>
          </a:xfrm>
          <a:prstGeom prst="rect">
            <a:avLst/>
          </a:prstGeom>
          <a:solidFill>
            <a:srgbClr val="002D5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63" y="6068291"/>
            <a:ext cx="3436255" cy="5755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527" y="5752406"/>
            <a:ext cx="1752473" cy="1105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56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5752407"/>
            <a:ext cx="9144000" cy="1105593"/>
          </a:xfrm>
          <a:prstGeom prst="rect">
            <a:avLst/>
          </a:prstGeom>
          <a:solidFill>
            <a:srgbClr val="002D5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63" y="6068291"/>
            <a:ext cx="3436255" cy="57559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527" y="5752406"/>
            <a:ext cx="1752473" cy="1105593"/>
          </a:xfrm>
          <a:prstGeom prst="rect">
            <a:avLst/>
          </a:prstGeom>
        </p:spPr>
      </p:pic>
      <p:pic>
        <p:nvPicPr>
          <p:cNvPr id="22" name="Picture 21" descr="C:\Users\ASilverman\Documents\MRS camp\Decade Launch May 2011\Post2015 policy advocacy\SaveKidsLives\child_declaration_finalcp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2986" y="1555388"/>
            <a:ext cx="4421014" cy="4197017"/>
          </a:xfrm>
          <a:prstGeom prst="rect">
            <a:avLst/>
          </a:prstGeom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040" y="3670286"/>
            <a:ext cx="3612183" cy="2398004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576" y="806086"/>
            <a:ext cx="3347834" cy="733855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685800" y="365128"/>
            <a:ext cx="7770446" cy="69776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600" dirty="0" smtClean="0">
                <a:latin typeface="+mn-lt"/>
              </a:rPr>
              <a:t>BUILDING A MOVEMENT   </a:t>
            </a:r>
            <a:endParaRPr lang="en-GB" sz="3600" dirty="0">
              <a:latin typeface="+mn-lt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23" y="902202"/>
            <a:ext cx="4422637" cy="294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333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25" y="840210"/>
            <a:ext cx="2610606" cy="146893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073" y="2414527"/>
            <a:ext cx="2964031" cy="197602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091" y="848590"/>
            <a:ext cx="2188706" cy="146893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6765" y="848590"/>
            <a:ext cx="2667493" cy="148094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11921"/>
            <a:ext cx="1194515" cy="198267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097" y="838160"/>
            <a:ext cx="1977026" cy="147303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662" y="2411921"/>
            <a:ext cx="1955261" cy="195526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923" y="2414527"/>
            <a:ext cx="2925077" cy="1950051"/>
          </a:xfrm>
          <a:prstGeom prst="rect">
            <a:avLst/>
          </a:prstGeom>
        </p:spPr>
      </p:pic>
      <p:pic>
        <p:nvPicPr>
          <p:cNvPr id="16" name="Picture 10" descr="https://farm8.staticflickr.com/7671/17420497995_df02131479_b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12583"/>
            <a:ext cx="2432977" cy="1622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4" descr="https://farm8.staticflickr.com/7600/17127625222_a8e944eef2_b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8312" y="4420627"/>
            <a:ext cx="2385067" cy="1590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015" y="4420627"/>
            <a:ext cx="2268551" cy="159082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202" y="4428210"/>
            <a:ext cx="2103422" cy="157565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698" y="6227555"/>
            <a:ext cx="2577191" cy="431693"/>
          </a:xfrm>
          <a:prstGeom prst="rect">
            <a:avLst/>
          </a:prstGeom>
        </p:spPr>
      </p:pic>
      <p:sp>
        <p:nvSpPr>
          <p:cNvPr id="23" name="Title 1"/>
          <p:cNvSpPr txBox="1">
            <a:spLocks/>
          </p:cNvSpPr>
          <p:nvPr/>
        </p:nvSpPr>
        <p:spPr>
          <a:xfrm>
            <a:off x="685800" y="365128"/>
            <a:ext cx="7770446" cy="69776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600" dirty="0" smtClean="0">
                <a:latin typeface="+mn-lt"/>
              </a:rPr>
              <a:t>BUILDING A MOVEMENT   </a:t>
            </a:r>
            <a:endParaRPr lang="en-GB" sz="3600" dirty="0">
              <a:latin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899117" y="2037483"/>
            <a:ext cx="5446011" cy="40011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Child Declaration signed </a:t>
            </a:r>
            <a:r>
              <a:rPr lang="en-GB" sz="2000" smtClean="0"/>
              <a:t>by </a:t>
            </a:r>
            <a:r>
              <a:rPr lang="en-GB" sz="2000" b="1" dirty="0"/>
              <a:t>6</a:t>
            </a:r>
            <a:r>
              <a:rPr lang="en-GB" sz="2000" b="1" smtClean="0"/>
              <a:t>00,000</a:t>
            </a:r>
            <a:r>
              <a:rPr lang="en-GB" sz="2000" b="1" dirty="0"/>
              <a:t>+ </a:t>
            </a:r>
            <a:r>
              <a:rPr lang="en-GB" sz="2000" dirty="0"/>
              <a:t>people so far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899116" y="4132058"/>
            <a:ext cx="5446011" cy="40011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Let’s get to </a:t>
            </a:r>
            <a:r>
              <a:rPr lang="en-GB" sz="2000" b="1" dirty="0" smtClean="0"/>
              <a:t>1,000,000</a:t>
            </a:r>
            <a:r>
              <a:rPr lang="en-GB" sz="2000" dirty="0" smtClean="0"/>
              <a:t> by the Brasilia Ministerial </a:t>
            </a:r>
            <a:endParaRPr lang="en-GB" sz="2000" dirty="0"/>
          </a:p>
        </p:txBody>
      </p:sp>
      <p:sp>
        <p:nvSpPr>
          <p:cNvPr id="26" name="Rectangle 25"/>
          <p:cNvSpPr/>
          <p:nvPr/>
        </p:nvSpPr>
        <p:spPr>
          <a:xfrm>
            <a:off x="0" y="5752407"/>
            <a:ext cx="9144000" cy="1105593"/>
          </a:xfrm>
          <a:prstGeom prst="rect">
            <a:avLst/>
          </a:prstGeom>
          <a:solidFill>
            <a:srgbClr val="002D5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63" y="6068291"/>
            <a:ext cx="3436255" cy="57559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527" y="5752406"/>
            <a:ext cx="1752473" cy="1105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09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539750" y="260350"/>
            <a:ext cx="73453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sz="3600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Road safety philanthropy</a:t>
            </a:r>
            <a:endParaRPr lang="en-GB" sz="3600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5752407"/>
            <a:ext cx="9144000" cy="1105593"/>
          </a:xfrm>
          <a:prstGeom prst="rect">
            <a:avLst/>
          </a:prstGeom>
          <a:solidFill>
            <a:srgbClr val="002D5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63" y="6068291"/>
            <a:ext cx="3436255" cy="57559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527" y="5752406"/>
            <a:ext cx="1752473" cy="1105593"/>
          </a:xfrm>
          <a:prstGeom prst="rect">
            <a:avLst/>
          </a:prstGeom>
        </p:spPr>
      </p:pic>
      <p:sp>
        <p:nvSpPr>
          <p:cNvPr id="22" name="Title 1"/>
          <p:cNvSpPr txBox="1">
            <a:spLocks/>
          </p:cNvSpPr>
          <p:nvPr/>
        </p:nvSpPr>
        <p:spPr>
          <a:xfrm>
            <a:off x="685800" y="365127"/>
            <a:ext cx="7770446" cy="135560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000" dirty="0" smtClean="0">
                <a:latin typeface="+mn-lt"/>
              </a:rPr>
              <a:t>THE SDG OPPORTUNITY  </a:t>
            </a:r>
            <a:endParaRPr lang="en-GB" sz="4000" dirty="0">
              <a:latin typeface="+mn-lt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" y="1047752"/>
            <a:ext cx="5975593" cy="248010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199" y="2601159"/>
            <a:ext cx="3890358" cy="283789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641496"/>
            <a:ext cx="3904001" cy="19972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67034" y="1400829"/>
            <a:ext cx="2852524" cy="12003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Use new Sustainable Development Goal road safety targets to forge alliances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4892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5752407"/>
            <a:ext cx="9144000" cy="1105593"/>
          </a:xfrm>
          <a:prstGeom prst="rect">
            <a:avLst/>
          </a:prstGeom>
          <a:solidFill>
            <a:srgbClr val="002D5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63" y="6068291"/>
            <a:ext cx="3436255" cy="57559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527" y="5752406"/>
            <a:ext cx="1752473" cy="110559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52" y="1222347"/>
            <a:ext cx="2511021" cy="30690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073" y="1921270"/>
            <a:ext cx="3550683" cy="23628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901" y="365127"/>
            <a:ext cx="6136228" cy="460217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47651" y="4284090"/>
            <a:ext cx="4355869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Ensure Brasilia High Level Conference makes safe urban mobility a policy priority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5927382" y="4738593"/>
            <a:ext cx="3033738" cy="92333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FIA Foundation contributing €200,000 to WHO travel fund for LIC government ministers</a:t>
            </a:r>
            <a:endParaRPr lang="en-GB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685800" y="365127"/>
            <a:ext cx="7770446" cy="135560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000" dirty="0" smtClean="0">
                <a:latin typeface="+mn-lt"/>
              </a:rPr>
              <a:t>MOMENTUM AT BRASILIA 2015</a:t>
            </a:r>
            <a:endParaRPr lang="en-GB" sz="4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14655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5752407"/>
            <a:ext cx="9144000" cy="1105593"/>
          </a:xfrm>
          <a:prstGeom prst="rect">
            <a:avLst/>
          </a:prstGeom>
          <a:solidFill>
            <a:srgbClr val="002D5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63" y="6068291"/>
            <a:ext cx="3436255" cy="57559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527" y="5752406"/>
            <a:ext cx="1752473" cy="1105593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218544" y="296796"/>
            <a:ext cx="8706911" cy="135560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000" dirty="0" smtClean="0">
                <a:latin typeface="+mn-lt"/>
              </a:rPr>
              <a:t>CATALYTIC FINANCING FOR ROAD SAFETY </a:t>
            </a:r>
            <a:endParaRPr lang="en-GB" sz="4000" dirty="0"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66" y="2239013"/>
            <a:ext cx="4399941" cy="173031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747" y="1115916"/>
            <a:ext cx="3137102" cy="4436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42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63" y="6068291"/>
            <a:ext cx="3436255" cy="57559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50279"/>
            <a:ext cx="9144000" cy="7008279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835429" y="4712684"/>
            <a:ext cx="7770446" cy="135560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GB" sz="3200" b="1" dirty="0" smtClean="0">
              <a:latin typeface="+mn-lt"/>
            </a:endParaRPr>
          </a:p>
          <a:p>
            <a:pPr algn="l"/>
            <a:r>
              <a:rPr lang="en-GB" sz="3200" b="1" dirty="0" smtClean="0">
                <a:latin typeface="+mn-lt"/>
              </a:rPr>
              <a:t>@</a:t>
            </a:r>
            <a:r>
              <a:rPr lang="en-GB" sz="3200" b="1" dirty="0" err="1" smtClean="0">
                <a:latin typeface="+mn-lt"/>
              </a:rPr>
              <a:t>FIAfdn</a:t>
            </a:r>
            <a:r>
              <a:rPr lang="en-GB" sz="3200" b="1" dirty="0" smtClean="0">
                <a:latin typeface="+mn-lt"/>
              </a:rPr>
              <a:t>  </a:t>
            </a:r>
            <a:endParaRPr lang="en-GB" sz="3200" b="1" dirty="0">
              <a:latin typeface="+mn-lt"/>
            </a:endParaRPr>
          </a:p>
          <a:p>
            <a:pPr algn="l"/>
            <a:r>
              <a:rPr lang="en-GB" sz="3200" b="1" dirty="0" smtClean="0">
                <a:latin typeface="+mn-lt"/>
              </a:rPr>
              <a:t>www.fiafoundation.org</a:t>
            </a:r>
            <a:r>
              <a:rPr lang="en-GB" sz="3200" dirty="0" smtClean="0">
                <a:latin typeface="+mn-lt"/>
              </a:rPr>
              <a:t>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527" y="5752407"/>
            <a:ext cx="1752473" cy="1105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160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996</TotalTime>
  <Words>554</Words>
  <Application>Microsoft Office PowerPoint</Application>
  <PresentationFormat>On-screen Show (4:3)</PresentationFormat>
  <Paragraphs>126</Paragraphs>
  <Slides>27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Myriad Pro</vt:lpstr>
      <vt:lpstr>Office Theme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Pap</dc:creator>
  <cp:lastModifiedBy>Admin</cp:lastModifiedBy>
  <cp:revision>89</cp:revision>
  <dcterms:created xsi:type="dcterms:W3CDTF">2014-09-05T14:08:33Z</dcterms:created>
  <dcterms:modified xsi:type="dcterms:W3CDTF">2015-07-10T10:58:31Z</dcterms:modified>
</cp:coreProperties>
</file>