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14"/>
  </p:notesMasterIdLst>
  <p:sldIdLst>
    <p:sldId id="256" r:id="rId2"/>
    <p:sldId id="257" r:id="rId3"/>
    <p:sldId id="305" r:id="rId4"/>
    <p:sldId id="301" r:id="rId5"/>
    <p:sldId id="297" r:id="rId6"/>
    <p:sldId id="296" r:id="rId7"/>
    <p:sldId id="298" r:id="rId8"/>
    <p:sldId id="299" r:id="rId9"/>
    <p:sldId id="300" r:id="rId10"/>
    <p:sldId id="285" r:id="rId11"/>
    <p:sldId id="268" r:id="rId12"/>
    <p:sldId id="269"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3" autoAdjust="0"/>
    <p:restoredTop sz="94316" autoAdjust="0"/>
  </p:normalViewPr>
  <p:slideViewPr>
    <p:cSldViewPr>
      <p:cViewPr varScale="1">
        <p:scale>
          <a:sx n="81" d="100"/>
          <a:sy n="81" d="100"/>
        </p:scale>
        <p:origin x="-546"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E56B572-EFCF-4271-8834-52C07429B2AF}" type="datetimeFigureOut">
              <a:rPr lang="en-ZA" smtClean="0"/>
              <a:t>2015/07/24</a:t>
            </a:fld>
            <a:endParaRPr lang="en-Z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D59A14B-0DEA-416A-86D4-DB21819617D3}" type="slidenum">
              <a:rPr lang="en-ZA" smtClean="0"/>
              <a:t>‹#›</a:t>
            </a:fld>
            <a:endParaRPr lang="en-ZA"/>
          </a:p>
        </p:txBody>
      </p:sp>
    </p:spTree>
    <p:extLst>
      <p:ext uri="{BB962C8B-B14F-4D97-AF65-F5344CB8AC3E}">
        <p14:creationId xmlns:p14="http://schemas.microsoft.com/office/powerpoint/2010/main" val="8649349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3D59A14B-0DEA-416A-86D4-DB21819617D3}" type="slidenum">
              <a:rPr lang="en-ZA" smtClean="0"/>
              <a:t>5</a:t>
            </a:fld>
            <a:endParaRPr lang="en-ZA"/>
          </a:p>
        </p:txBody>
      </p:sp>
    </p:spTree>
    <p:extLst>
      <p:ext uri="{BB962C8B-B14F-4D97-AF65-F5344CB8AC3E}">
        <p14:creationId xmlns:p14="http://schemas.microsoft.com/office/powerpoint/2010/main" val="28708418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3D59A14B-0DEA-416A-86D4-DB21819617D3}" type="slidenum">
              <a:rPr lang="en-ZA" smtClean="0"/>
              <a:t>8</a:t>
            </a:fld>
            <a:endParaRPr lang="en-ZA"/>
          </a:p>
        </p:txBody>
      </p:sp>
    </p:spTree>
    <p:extLst>
      <p:ext uri="{BB962C8B-B14F-4D97-AF65-F5344CB8AC3E}">
        <p14:creationId xmlns:p14="http://schemas.microsoft.com/office/powerpoint/2010/main" val="24958186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3D59A14B-0DEA-416A-86D4-DB21819617D3}" type="slidenum">
              <a:rPr lang="en-ZA" smtClean="0"/>
              <a:t>10</a:t>
            </a:fld>
            <a:endParaRPr lang="en-ZA"/>
          </a:p>
        </p:txBody>
      </p:sp>
    </p:spTree>
    <p:extLst>
      <p:ext uri="{BB962C8B-B14F-4D97-AF65-F5344CB8AC3E}">
        <p14:creationId xmlns:p14="http://schemas.microsoft.com/office/powerpoint/2010/main" val="28349403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3D59A14B-0DEA-416A-86D4-DB21819617D3}" type="slidenum">
              <a:rPr lang="en-ZA" smtClean="0"/>
              <a:t>11</a:t>
            </a:fld>
            <a:endParaRPr lang="en-ZA"/>
          </a:p>
        </p:txBody>
      </p:sp>
    </p:spTree>
    <p:extLst>
      <p:ext uri="{BB962C8B-B14F-4D97-AF65-F5344CB8AC3E}">
        <p14:creationId xmlns:p14="http://schemas.microsoft.com/office/powerpoint/2010/main" val="22311697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0CB9F4E-DFC2-4E92-AE0B-20BECED96F7A}" type="datetimeFigureOut">
              <a:rPr lang="en-US" smtClean="0"/>
              <a:t>7/24/2015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2A0E29-0288-47AA-9AC2-97E1B8CEB362}"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CB9F4E-DFC2-4E92-AE0B-20BECED96F7A}" type="datetimeFigureOut">
              <a:rPr lang="en-US" smtClean="0"/>
              <a:t>7/24/2015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2A0E29-0288-47AA-9AC2-97E1B8CEB362}" type="slidenum">
              <a:rPr lang="en-US" smtClean="0"/>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0CB9F4E-DFC2-4E92-AE0B-20BECED96F7A}" type="datetimeFigureOut">
              <a:rPr lang="en-US" smtClean="0"/>
              <a:t>7/24/2015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2A0E29-0288-47AA-9AC2-97E1B8CEB362}"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70CB9F4E-DFC2-4E92-AE0B-20BECED96F7A}" type="datetimeFigureOut">
              <a:rPr lang="en-US" smtClean="0"/>
              <a:t>7/24/2015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2A0E29-0288-47AA-9AC2-97E1B8CEB362}" type="slidenum">
              <a:rPr lang="en-US" smtClean="0"/>
              <a:t>‹#›</a:t>
            </a:fld>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0CB9F4E-DFC2-4E92-AE0B-20BECED96F7A}" type="datetimeFigureOut">
              <a:rPr lang="en-US" smtClean="0"/>
              <a:t>7/24/2015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E2A0E29-0288-47AA-9AC2-97E1B8CEB362}"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0CB9F4E-DFC2-4E92-AE0B-20BECED96F7A}" type="datetimeFigureOut">
              <a:rPr lang="en-US" smtClean="0"/>
              <a:t>7/24/2015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E2A0E29-0288-47AA-9AC2-97E1B8CEB362}"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70CB9F4E-DFC2-4E92-AE0B-20BECED96F7A}" type="datetimeFigureOut">
              <a:rPr lang="en-US" smtClean="0"/>
              <a:t>7/24/2015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E2A0E29-0288-47AA-9AC2-97E1B8CEB362}"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70CB9F4E-DFC2-4E92-AE0B-20BECED96F7A}" type="datetimeFigureOut">
              <a:rPr lang="en-US" smtClean="0"/>
              <a:t>7/24/2015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2A0E29-0288-47AA-9AC2-97E1B8CEB362}" type="slidenum">
              <a:rPr lang="en-US" smtClean="0"/>
              <a:t>‹#›</a:t>
            </a:fld>
            <a:endParaRPr 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CB9F4E-DFC2-4E92-AE0B-20BECED96F7A}" type="datetimeFigureOut">
              <a:rPr lang="en-US" smtClean="0"/>
              <a:t>7/24/2015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2A0E29-0288-47AA-9AC2-97E1B8CEB362}" type="slidenum">
              <a:rPr lang="en-US" smtClean="0"/>
              <a:t>‹#›</a:t>
            </a:fld>
            <a:endParaRPr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CB9F4E-DFC2-4E92-AE0B-20BECED96F7A}" type="datetimeFigureOut">
              <a:rPr lang="en-US" smtClean="0"/>
              <a:t>7/24/2015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2A0E29-0288-47AA-9AC2-97E1B8CEB362}"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70CB9F4E-DFC2-4E92-AE0B-20BECED96F7A}" type="datetimeFigureOut">
              <a:rPr lang="en-US" smtClean="0"/>
              <a:t>7/24/2015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2A0E29-0288-47AA-9AC2-97E1B8CEB362}" type="slidenum">
              <a:rPr lang="en-US" smtClean="0"/>
              <a:t>‹#›</a:t>
            </a:fld>
            <a:endParaRPr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70CB9F4E-DFC2-4E92-AE0B-20BECED96F7A}" type="datetimeFigureOut">
              <a:rPr lang="en-US" smtClean="0"/>
              <a:t>7/24/2015</a:t>
            </a:fld>
            <a:endParaRPr 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CE2A0E29-0288-47AA-9AC2-97E1B8CEB362}" type="slidenum">
              <a:rPr lang="en-US" smtClean="0"/>
              <a:t>‹#›</a:t>
            </a:fld>
            <a:endParaRPr 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carosmit@sadd.org.za" TargetMode="Externa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image" Target="../media/image9.jpeg"/><Relationship Id="rId7" Type="http://schemas.openxmlformats.org/officeDocument/2006/relationships/image" Target="../media/image13.jpg"/><Relationship Id="rId2" Type="http://schemas.openxmlformats.org/officeDocument/2006/relationships/image" Target="../media/image8.jpg"/><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11.jpeg"/><Relationship Id="rId4" Type="http://schemas.openxmlformats.org/officeDocument/2006/relationships/image" Target="../media/image10.png"/><Relationship Id="rId9" Type="http://schemas.openxmlformats.org/officeDocument/2006/relationships/image" Target="../media/image15.jpeg"/></Relationships>
</file>

<file path=ppt/slides/_rels/slide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19.jpeg"/><Relationship Id="rId5" Type="http://schemas.openxmlformats.org/officeDocument/2006/relationships/image" Target="../media/image18.jpg"/><Relationship Id="rId4" Type="http://schemas.openxmlformats.org/officeDocument/2006/relationships/image" Target="../media/image17.gif"/></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g"/><Relationship Id="rId1" Type="http://schemas.openxmlformats.org/officeDocument/2006/relationships/slideLayout" Target="../slideLayouts/slideLayout4.xml"/><Relationship Id="rId5" Type="http://schemas.openxmlformats.org/officeDocument/2006/relationships/image" Target="../media/image23.jpg"/><Relationship Id="rId4" Type="http://schemas.openxmlformats.org/officeDocument/2006/relationships/image" Target="../media/image22.jpg"/></Relationships>
</file>

<file path=ppt/slides/_rels/slide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4.xml"/><Relationship Id="rId4" Type="http://schemas.openxmlformats.org/officeDocument/2006/relationships/image" Target="../media/image26.jpeg"/></Relationships>
</file>

<file path=ppt/slides/_rels/slide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29.jpg"/><Relationship Id="rId4" Type="http://schemas.openxmlformats.org/officeDocument/2006/relationships/image" Target="../media/image28.jpeg"/></Relationships>
</file>

<file path=ppt/slides/_rels/slide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4.jpg"/></Relationships>
</file>

<file path=ppt/slides/_rels/slide1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hyperlink" Target="mailto:carosmit@sadd.org.za" TargetMode="External"/><Relationship Id="rId1" Type="http://schemas.openxmlformats.org/officeDocument/2006/relationships/slideLayout" Target="../slideLayouts/slideLayout2.xml"/><Relationship Id="rId5" Type="http://schemas.openxmlformats.org/officeDocument/2006/relationships/image" Target="../media/image36.jp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1556793"/>
            <a:ext cx="9144000" cy="3600400"/>
          </a:xfrm>
        </p:spPr>
        <p:txBody>
          <a:bodyPr>
            <a:noAutofit/>
          </a:bodyPr>
          <a:lstStyle/>
          <a:p>
            <a:r>
              <a:rPr lang="en-US" sz="3600" b="1" dirty="0" smtClean="0">
                <a:solidFill>
                  <a:schemeClr val="tx1"/>
                </a:solidFill>
              </a:rPr>
              <a:t/>
            </a:r>
            <a:br>
              <a:rPr lang="en-US" sz="3600" b="1" dirty="0" smtClean="0">
                <a:solidFill>
                  <a:schemeClr val="tx1"/>
                </a:solidFill>
              </a:rPr>
            </a:br>
            <a:r>
              <a:rPr lang="en-US" sz="2800" b="1" dirty="0" smtClean="0">
                <a:solidFill>
                  <a:schemeClr val="tx1"/>
                </a:solidFill>
              </a:rPr>
              <a:t>UNECA Conference</a:t>
            </a:r>
            <a:br>
              <a:rPr lang="en-US" sz="2800" b="1" dirty="0" smtClean="0">
                <a:solidFill>
                  <a:schemeClr val="tx1"/>
                </a:solidFill>
              </a:rPr>
            </a:br>
            <a:r>
              <a:rPr lang="en-US" sz="2800" b="1" dirty="0" smtClean="0">
                <a:solidFill>
                  <a:schemeClr val="tx1"/>
                </a:solidFill>
              </a:rPr>
              <a:t>11 July 2015. Addis Ababa</a:t>
            </a:r>
            <a:br>
              <a:rPr lang="en-US" sz="2800" b="1" dirty="0" smtClean="0">
                <a:solidFill>
                  <a:schemeClr val="tx1"/>
                </a:solidFill>
              </a:rPr>
            </a:br>
            <a:r>
              <a:rPr lang="en-US" sz="2800" b="1" dirty="0" smtClean="0">
                <a:solidFill>
                  <a:schemeClr val="tx1"/>
                </a:solidFill>
              </a:rPr>
              <a:t/>
            </a:r>
            <a:br>
              <a:rPr lang="en-US" sz="2800" b="1" dirty="0" smtClean="0">
                <a:solidFill>
                  <a:schemeClr val="tx1"/>
                </a:solidFill>
              </a:rPr>
            </a:br>
            <a:r>
              <a:rPr lang="en-US" sz="2800" b="1" dirty="0" smtClean="0">
                <a:solidFill>
                  <a:schemeClr val="tx1"/>
                </a:solidFill>
              </a:rPr>
              <a:t>Caro Smit </a:t>
            </a:r>
            <a:br>
              <a:rPr lang="en-US" sz="2800" b="1" dirty="0" smtClean="0">
                <a:solidFill>
                  <a:schemeClr val="tx1"/>
                </a:solidFill>
              </a:rPr>
            </a:br>
            <a:r>
              <a:rPr lang="en-US" sz="2800" b="1" dirty="0">
                <a:solidFill>
                  <a:schemeClr val="tx1"/>
                </a:solidFill>
              </a:rPr>
              <a:t>Psychiatric Social Worker</a:t>
            </a:r>
            <a:r>
              <a:rPr lang="en-US" sz="2800" b="1" dirty="0" smtClean="0">
                <a:solidFill>
                  <a:schemeClr val="tx1"/>
                </a:solidFill>
              </a:rPr>
              <a:t>/</a:t>
            </a:r>
            <a:br>
              <a:rPr lang="en-US" sz="2800" b="1" dirty="0" smtClean="0">
                <a:solidFill>
                  <a:schemeClr val="tx1"/>
                </a:solidFill>
              </a:rPr>
            </a:br>
            <a:r>
              <a:rPr lang="en-US" sz="2800" b="1" dirty="0" smtClean="0">
                <a:solidFill>
                  <a:schemeClr val="tx1"/>
                </a:solidFill>
              </a:rPr>
              <a:t>Alcohol &amp; Drug Educator &amp;Counsellor</a:t>
            </a:r>
            <a:br>
              <a:rPr lang="en-US" sz="2800" b="1" dirty="0" smtClean="0">
                <a:solidFill>
                  <a:schemeClr val="tx1"/>
                </a:solidFill>
              </a:rPr>
            </a:br>
            <a:r>
              <a:rPr lang="en-US" sz="2800" b="1" u="sng" dirty="0" smtClean="0">
                <a:solidFill>
                  <a:schemeClr val="tx1"/>
                </a:solidFill>
                <a:hlinkClick r:id="rId2"/>
              </a:rPr>
              <a:t>carosmit@sadd.org.za</a:t>
            </a:r>
            <a:r>
              <a:rPr lang="en-US" sz="2800" b="1" u="sng" dirty="0" smtClean="0">
                <a:solidFill>
                  <a:schemeClr val="tx1"/>
                </a:solidFill>
              </a:rPr>
              <a:t> </a:t>
            </a:r>
            <a:r>
              <a:rPr lang="en-US" sz="2800" b="1" dirty="0" smtClean="0">
                <a:solidFill>
                  <a:schemeClr val="tx1"/>
                </a:solidFill>
              </a:rPr>
              <a:t> 082 8213673</a:t>
            </a:r>
            <a:endParaRPr lang="en-US" sz="2800" b="1" dirty="0">
              <a:solidFill>
                <a:schemeClr val="tx1"/>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9452" y="5373216"/>
            <a:ext cx="4982883" cy="1179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82296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844824"/>
            <a:ext cx="7848599" cy="4784576"/>
          </a:xfrm>
        </p:spPr>
        <p:txBody>
          <a:bodyPr>
            <a:normAutofit fontScale="92500" lnSpcReduction="10000"/>
          </a:bodyPr>
          <a:lstStyle/>
          <a:p>
            <a:endParaRPr lang="en-US" dirty="0" smtClean="0"/>
          </a:p>
          <a:p>
            <a:r>
              <a:rPr lang="en-US" dirty="0" smtClean="0"/>
              <a:t>SADD </a:t>
            </a:r>
            <a:r>
              <a:rPr lang="en-US" dirty="0"/>
              <a:t>is a Road Safety </a:t>
            </a:r>
            <a:r>
              <a:rPr lang="en-US" dirty="0" smtClean="0"/>
              <a:t>NPO </a:t>
            </a:r>
            <a:r>
              <a:rPr lang="en-US" dirty="0"/>
              <a:t>specializing in Drink </a:t>
            </a:r>
            <a:endParaRPr lang="en-US" dirty="0" smtClean="0"/>
          </a:p>
          <a:p>
            <a:pPr marL="0" indent="0">
              <a:buNone/>
            </a:pPr>
            <a:r>
              <a:rPr lang="en-US" dirty="0" smtClean="0"/>
              <a:t>driving </a:t>
            </a:r>
            <a:r>
              <a:rPr lang="en-US" dirty="0"/>
              <a:t>– modeled on Mothers Against Drunk Driving in </a:t>
            </a:r>
            <a:r>
              <a:rPr lang="en-US" dirty="0" smtClean="0"/>
              <a:t>USA (MADD).</a:t>
            </a:r>
            <a:endParaRPr lang="en-US" dirty="0"/>
          </a:p>
          <a:p>
            <a:r>
              <a:rPr lang="en-US" dirty="0" smtClean="0"/>
              <a:t>SADD </a:t>
            </a:r>
            <a:r>
              <a:rPr lang="en-US" dirty="0"/>
              <a:t>was founded by the Psychiatric social worker, Caro Smit, who is also an alcohol and drug educator, following the death of her son – killed by a driver who had been </a:t>
            </a:r>
            <a:r>
              <a:rPr lang="en-US" dirty="0" smtClean="0"/>
              <a:t>drinking (2005).</a:t>
            </a:r>
            <a:endParaRPr lang="en-US" dirty="0"/>
          </a:p>
          <a:p>
            <a:r>
              <a:rPr lang="en-US" dirty="0" smtClean="0"/>
              <a:t>SADD </a:t>
            </a:r>
            <a:r>
              <a:rPr lang="en-US" dirty="0"/>
              <a:t>primarily focuses on alcohol education – for professionals, the public and the media.  SADD also monitors and encourages enforcement of the laws pertaining to Road Safety and especially drink driving. SADD offers support, advice and counselling to the victims of road crashes</a:t>
            </a:r>
            <a:r>
              <a:rPr lang="en-US" dirty="0" smtClean="0"/>
              <a:t>.</a:t>
            </a:r>
          </a:p>
          <a:p>
            <a:r>
              <a:rPr lang="en-US" b="1" u="sng" dirty="0" smtClean="0"/>
              <a:t>Challenges: </a:t>
            </a:r>
            <a:r>
              <a:rPr lang="en-US" dirty="0" smtClean="0"/>
              <a:t>Few experts in road safety in SA. Best practices not being adopted. Alcohol &amp; drink driving not understood.</a:t>
            </a:r>
          </a:p>
          <a:p>
            <a:endParaRPr lang="en-US" dirty="0"/>
          </a:p>
        </p:txBody>
      </p:sp>
      <p:sp>
        <p:nvSpPr>
          <p:cNvPr id="2" name="Title 1"/>
          <p:cNvSpPr>
            <a:spLocks noGrp="1"/>
          </p:cNvSpPr>
          <p:nvPr>
            <p:ph type="title"/>
          </p:nvPr>
        </p:nvSpPr>
        <p:spPr/>
        <p:txBody>
          <a:bodyPr/>
          <a:lstStyle/>
          <a:p>
            <a:pPr algn="l"/>
            <a:r>
              <a:rPr lang="en-US" b="1" dirty="0" smtClean="0"/>
              <a:t>Who are SADD?</a:t>
            </a:r>
            <a:endParaRPr lang="en-US" b="1"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20272" y="332656"/>
            <a:ext cx="1655064" cy="2340864"/>
          </a:xfrm>
          <a:prstGeom prst="rect">
            <a:avLst/>
          </a:prstGeom>
        </p:spPr>
      </p:pic>
    </p:spTree>
    <p:extLst>
      <p:ext uri="{BB962C8B-B14F-4D97-AF65-F5344CB8AC3E}">
        <p14:creationId xmlns:p14="http://schemas.microsoft.com/office/powerpoint/2010/main" val="319623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4294967295"/>
          </p:nvPr>
        </p:nvSpPr>
        <p:spPr>
          <a:xfrm>
            <a:off x="576734" y="260648"/>
            <a:ext cx="4600576" cy="6336704"/>
          </a:xfrm>
          <a:prstGeom prst="rect">
            <a:avLst/>
          </a:prstGeom>
        </p:spPr>
        <p:txBody>
          <a:bodyPr>
            <a:normAutofit fontScale="92500" lnSpcReduction="20000"/>
          </a:bodyPr>
          <a:lstStyle/>
          <a:p>
            <a:endParaRPr lang="en-US" dirty="0" smtClean="0"/>
          </a:p>
          <a:p>
            <a:pPr marL="0" indent="0">
              <a:buNone/>
            </a:pPr>
            <a:r>
              <a:rPr lang="en-US" b="1" u="sng" dirty="0" smtClean="0"/>
              <a:t>SADD </a:t>
            </a:r>
            <a:r>
              <a:rPr lang="en-US" b="1" u="sng" dirty="0"/>
              <a:t>is part </a:t>
            </a:r>
            <a:r>
              <a:rPr lang="en-US" b="1" u="sng" dirty="0" smtClean="0"/>
              <a:t>of:</a:t>
            </a:r>
          </a:p>
          <a:p>
            <a:pPr marL="0" indent="0">
              <a:buNone/>
            </a:pPr>
            <a:r>
              <a:rPr lang="en-US" dirty="0" smtClean="0"/>
              <a:t>1. </a:t>
            </a:r>
            <a:r>
              <a:rPr lang="en-US" dirty="0"/>
              <a:t>T</a:t>
            </a:r>
            <a:r>
              <a:rPr lang="en-US" dirty="0" smtClean="0"/>
              <a:t>he </a:t>
            </a:r>
            <a:r>
              <a:rPr lang="en-US" dirty="0" smtClean="0"/>
              <a:t>U.N.’s “Decade </a:t>
            </a:r>
            <a:r>
              <a:rPr lang="en-US" dirty="0"/>
              <a:t>of Action for Road Safety</a:t>
            </a:r>
            <a:r>
              <a:rPr lang="en-US" dirty="0" smtClean="0"/>
              <a:t>” </a:t>
            </a:r>
          </a:p>
          <a:p>
            <a:endParaRPr lang="en-US" dirty="0" smtClean="0"/>
          </a:p>
          <a:p>
            <a:pPr marL="0" indent="0">
              <a:buNone/>
            </a:pPr>
            <a:r>
              <a:rPr lang="en-US" dirty="0" smtClean="0"/>
              <a:t>2. Global </a:t>
            </a:r>
            <a:r>
              <a:rPr lang="en-US" dirty="0" smtClean="0"/>
              <a:t>Road Safety </a:t>
            </a:r>
            <a:r>
              <a:rPr lang="en-US" dirty="0"/>
              <a:t>Partnership- </a:t>
            </a:r>
            <a:r>
              <a:rPr lang="en-US" dirty="0" smtClean="0"/>
              <a:t>ZA    </a:t>
            </a:r>
            <a:r>
              <a:rPr lang="en-US" u="sng" dirty="0" smtClean="0"/>
              <a:t>Funder :</a:t>
            </a:r>
          </a:p>
          <a:p>
            <a:pPr marL="0" indent="0">
              <a:buNone/>
            </a:pPr>
            <a:r>
              <a:rPr lang="en-US" u="sng" dirty="0" smtClean="0"/>
              <a:t>Project</a:t>
            </a:r>
            <a:r>
              <a:rPr lang="en-US" dirty="0" smtClean="0"/>
              <a:t>: “Safer Roads 4 Youth”</a:t>
            </a:r>
          </a:p>
          <a:p>
            <a:pPr marL="0" indent="0">
              <a:buNone/>
            </a:pPr>
            <a:endParaRPr lang="en-US" dirty="0" smtClean="0"/>
          </a:p>
          <a:p>
            <a:pPr marL="0" indent="0">
              <a:buNone/>
            </a:pPr>
            <a:r>
              <a:rPr lang="en-US" dirty="0" smtClean="0"/>
              <a:t>3. “Global </a:t>
            </a:r>
            <a:r>
              <a:rPr lang="en-US" dirty="0"/>
              <a:t>Alliance of NGO’s Advocating for Road Safety and Road </a:t>
            </a:r>
            <a:r>
              <a:rPr lang="en-US" dirty="0" smtClean="0"/>
              <a:t>Victims” - one of 130 world wide recognized NGOs who accepted/mentored by W.H.O. </a:t>
            </a:r>
            <a:endParaRPr lang="en-US" dirty="0" smtClean="0"/>
          </a:p>
          <a:p>
            <a:r>
              <a:rPr lang="en-US" u="sng" dirty="0" smtClean="0"/>
              <a:t>Project:</a:t>
            </a:r>
            <a:endParaRPr lang="en-US" u="sng" dirty="0" smtClean="0"/>
          </a:p>
          <a:p>
            <a:endParaRPr lang="en-US" u="sng" dirty="0" smtClean="0"/>
          </a:p>
          <a:p>
            <a:r>
              <a:rPr lang="en-US" u="sng" dirty="0" smtClean="0"/>
              <a:t>Funder</a:t>
            </a:r>
            <a:r>
              <a:rPr lang="en-US" u="sng" dirty="0"/>
              <a:t>: </a:t>
            </a:r>
            <a:r>
              <a:rPr lang="en-US" dirty="0"/>
              <a:t>Global </a:t>
            </a:r>
            <a:r>
              <a:rPr lang="en-US" dirty="0" smtClean="0"/>
              <a:t>Alliance</a:t>
            </a:r>
          </a:p>
          <a:p>
            <a:endParaRPr lang="en-US" dirty="0"/>
          </a:p>
          <a:p>
            <a:r>
              <a:rPr lang="en-US" b="1" u="sng" dirty="0" smtClean="0"/>
              <a:t>Challenge</a:t>
            </a:r>
            <a:r>
              <a:rPr lang="en-US" b="1" u="sng" dirty="0" smtClean="0"/>
              <a:t>: </a:t>
            </a:r>
            <a:r>
              <a:rPr lang="en-US" dirty="0" smtClean="0"/>
              <a:t>Reaching the goal of deaths/injuries down by 50%</a:t>
            </a:r>
            <a:endParaRPr lang="en-US"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r="60399" b="40538"/>
          <a:stretch/>
        </p:blipFill>
        <p:spPr>
          <a:xfrm>
            <a:off x="5177310" y="476672"/>
            <a:ext cx="789926" cy="829634"/>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16838" y="4195219"/>
            <a:ext cx="3328650" cy="2114101"/>
          </a:xfrm>
          <a:prstGeom prst="rect">
            <a:avLst/>
          </a:prstGeom>
          <a:ln w="12700">
            <a:solidFill>
              <a:schemeClr val="tx1"/>
            </a:solidFill>
          </a:ln>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31402" y="764704"/>
            <a:ext cx="2151556" cy="3312368"/>
          </a:xfrm>
          <a:prstGeom prst="rect">
            <a:avLst/>
          </a:prstGeom>
          <a:ln w="12700">
            <a:solidFill>
              <a:schemeClr val="tx1"/>
            </a:solidFill>
          </a:ln>
        </p:spPr>
      </p:pic>
      <p:pic>
        <p:nvPicPr>
          <p:cNvPr id="8" name="Content Placeholder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59492" y="4581129"/>
            <a:ext cx="3512782" cy="546215"/>
          </a:xfrm>
          <a:prstGeom prst="rect">
            <a:avLst/>
          </a:prstGeom>
          <a:ln w="9525">
            <a:solidFill>
              <a:schemeClr val="tx1"/>
            </a:solidFill>
          </a:ln>
        </p:spPr>
      </p:pic>
    </p:spTree>
    <p:extLst>
      <p:ext uri="{BB962C8B-B14F-4D97-AF65-F5344CB8AC3E}">
        <p14:creationId xmlns:p14="http://schemas.microsoft.com/office/powerpoint/2010/main" val="116466121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b="1" u="sng" dirty="0" smtClean="0"/>
              <a:t>SADD </a:t>
            </a:r>
            <a:r>
              <a:rPr lang="en-US" dirty="0" smtClean="0"/>
              <a:t>Support victims in Court cases </a:t>
            </a:r>
            <a:r>
              <a:rPr lang="en-US" dirty="0"/>
              <a:t>and </a:t>
            </a:r>
            <a:r>
              <a:rPr lang="en-US" dirty="0" smtClean="0"/>
              <a:t>“</a:t>
            </a:r>
            <a:r>
              <a:rPr lang="en-US" dirty="0"/>
              <a:t>World Day Of Remembrance” </a:t>
            </a:r>
            <a:r>
              <a:rPr lang="en-US" dirty="0" smtClean="0"/>
              <a:t>events in November</a:t>
            </a:r>
          </a:p>
          <a:p>
            <a:r>
              <a:rPr lang="en-US" b="1" u="sng" dirty="0" smtClean="0"/>
              <a:t>Challenges</a:t>
            </a:r>
            <a:r>
              <a:rPr lang="en-US" b="1" u="sng" dirty="0"/>
              <a:t>: </a:t>
            </a:r>
            <a:r>
              <a:rPr lang="en-US" dirty="0"/>
              <a:t>Too many victims. Not enough emotional or Court support for victims and their families. Very few rights for </a:t>
            </a:r>
            <a:r>
              <a:rPr lang="en-US" dirty="0" smtClean="0"/>
              <a:t>them. </a:t>
            </a:r>
            <a:endParaRPr lang="en-ZA" dirty="0"/>
          </a:p>
        </p:txBody>
      </p:sp>
      <p:sp>
        <p:nvSpPr>
          <p:cNvPr id="3" name="Title 2"/>
          <p:cNvSpPr>
            <a:spLocks noGrp="1"/>
          </p:cNvSpPr>
          <p:nvPr>
            <p:ph type="title"/>
          </p:nvPr>
        </p:nvSpPr>
        <p:spPr/>
        <p:txBody>
          <a:bodyPr/>
          <a:lstStyle/>
          <a:p>
            <a:r>
              <a:rPr lang="en-ZA" dirty="0" smtClean="0"/>
              <a:t> </a:t>
            </a:r>
            <a:endParaRPr lang="en-ZA"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1759" y="4680004"/>
            <a:ext cx="912069" cy="209988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01580" y="277486"/>
            <a:ext cx="2490664" cy="2408367"/>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92280" y="295841"/>
            <a:ext cx="1625095" cy="2257076"/>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37830" y="4581128"/>
            <a:ext cx="1276886" cy="1825492"/>
          </a:xfrm>
          <a:prstGeom prst="rect">
            <a:avLst/>
          </a:prstGeom>
        </p:spPr>
      </p:pic>
      <p:pic>
        <p:nvPicPr>
          <p:cNvPr id="9" name="Picture 8"/>
          <p:cNvPicPr>
            <a:picLocks noChangeAspect="1"/>
          </p:cNvPicPr>
          <p:nvPr/>
        </p:nvPicPr>
        <p:blipFill rotWithShape="1">
          <a:blip r:embed="rId6">
            <a:extLst>
              <a:ext uri="{28A0092B-C50C-407E-A947-70E740481C1C}">
                <a14:useLocalDpi xmlns:a14="http://schemas.microsoft.com/office/drawing/2010/main" val="0"/>
              </a:ext>
            </a:extLst>
          </a:blip>
          <a:srcRect l="131975" t="-55745" r="-69759" b="123181"/>
          <a:stretch/>
        </p:blipFill>
        <p:spPr>
          <a:xfrm>
            <a:off x="4895552" y="4920462"/>
            <a:ext cx="1570892" cy="1611923"/>
          </a:xfrm>
          <a:prstGeom prst="rect">
            <a:avLst/>
          </a:prstGeom>
        </p:spPr>
      </p:pic>
      <p:pic>
        <p:nvPicPr>
          <p:cNvPr id="10" name="Picture 9"/>
          <p:cNvPicPr>
            <a:picLocks noChangeAspect="1"/>
          </p:cNvPicPr>
          <p:nvPr/>
        </p:nvPicPr>
        <p:blipFill rotWithShape="1">
          <a:blip r:embed="rId6">
            <a:extLst>
              <a:ext uri="{28A0092B-C50C-407E-A947-70E740481C1C}">
                <a14:useLocalDpi xmlns:a14="http://schemas.microsoft.com/office/drawing/2010/main" val="0"/>
              </a:ext>
            </a:extLst>
          </a:blip>
          <a:srcRect l="37191" t="10175" r="19349" b="6062"/>
          <a:stretch/>
        </p:blipFill>
        <p:spPr>
          <a:xfrm>
            <a:off x="3686296" y="4679547"/>
            <a:ext cx="915284" cy="2100337"/>
          </a:xfrm>
          <a:prstGeom prst="rect">
            <a:avLst/>
          </a:prstGeom>
        </p:spPr>
      </p:pic>
      <p:pic>
        <p:nvPicPr>
          <p:cNvPr id="11" name="Pictur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9513" y="4680004"/>
            <a:ext cx="1656184" cy="2177995"/>
          </a:xfrm>
          <a:prstGeom prst="rect">
            <a:avLst/>
          </a:prstGeom>
        </p:spPr>
      </p:pic>
      <p:pic>
        <p:nvPicPr>
          <p:cNvPr id="13" name="Picture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220072" y="4293096"/>
            <a:ext cx="1664208" cy="1865376"/>
          </a:xfrm>
          <a:prstGeom prst="rect">
            <a:avLst/>
          </a:prstGeom>
        </p:spPr>
      </p:pic>
      <p:pic>
        <p:nvPicPr>
          <p:cNvPr id="14" name="Picture 1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23528" y="196718"/>
            <a:ext cx="3804919" cy="2537149"/>
          </a:xfrm>
          <a:prstGeom prst="rect">
            <a:avLst/>
          </a:prstGeom>
        </p:spPr>
      </p:pic>
    </p:spTree>
    <p:extLst>
      <p:ext uri="{BB962C8B-B14F-4D97-AF65-F5344CB8AC3E}">
        <p14:creationId xmlns:p14="http://schemas.microsoft.com/office/powerpoint/2010/main" val="2670581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7544" y="260649"/>
            <a:ext cx="8229600" cy="2160240"/>
          </a:xfrm>
        </p:spPr>
        <p:txBody>
          <a:bodyPr>
            <a:normAutofit fontScale="90000"/>
          </a:bodyPr>
          <a:lstStyle/>
          <a:p>
            <a:r>
              <a:rPr lang="en-ZA" sz="3600" dirty="0" smtClean="0"/>
              <a:t/>
            </a:r>
            <a:br>
              <a:rPr lang="en-ZA" sz="3600" dirty="0" smtClean="0"/>
            </a:br>
            <a:r>
              <a:rPr lang="en-ZA" sz="3600" dirty="0" smtClean="0"/>
              <a:t>University responsible alcohol use; drink driving and basic road safety Project. </a:t>
            </a:r>
            <a:br>
              <a:rPr lang="en-ZA" sz="3600" dirty="0" smtClean="0"/>
            </a:br>
            <a:r>
              <a:rPr lang="en-ZA" sz="1600" dirty="0" smtClean="0"/>
              <a:t>14 Universities around SA</a:t>
            </a:r>
            <a:r>
              <a:rPr lang="en-ZA" sz="1800" dirty="0"/>
              <a:t>. </a:t>
            </a:r>
            <a:r>
              <a:rPr lang="en-ZA" sz="1800" dirty="0" smtClean="0"/>
              <a:t>Winner “Prince Michael of Kent International Award” 2012</a:t>
            </a:r>
            <a:r>
              <a:rPr lang="en-ZA" sz="1800" dirty="0"/>
              <a:t/>
            </a:r>
            <a:br>
              <a:rPr lang="en-ZA" sz="1800" dirty="0"/>
            </a:br>
            <a:r>
              <a:rPr lang="en-ZA" sz="1800" b="1" u="sng" dirty="0" smtClean="0">
                <a:solidFill>
                  <a:schemeClr val="tx1"/>
                </a:solidFill>
              </a:rPr>
              <a:t>Challenges</a:t>
            </a:r>
            <a:r>
              <a:rPr lang="en-ZA" sz="1800" b="1" dirty="0" smtClean="0">
                <a:solidFill>
                  <a:schemeClr val="tx1"/>
                </a:solidFill>
              </a:rPr>
              <a:t>: </a:t>
            </a:r>
            <a:r>
              <a:rPr lang="en-ZA" sz="1800" b="1" dirty="0">
                <a:solidFill>
                  <a:schemeClr val="tx1"/>
                </a:solidFill>
              </a:rPr>
              <a:t>Youth age 15-29 highest death/injury rate</a:t>
            </a:r>
            <a:r>
              <a:rPr lang="en-ZA" sz="1800" b="1" dirty="0" smtClean="0">
                <a:solidFill>
                  <a:schemeClr val="tx1"/>
                </a:solidFill>
              </a:rPr>
              <a:t>.</a:t>
            </a:r>
            <a:br>
              <a:rPr lang="en-ZA" sz="1800" b="1" dirty="0" smtClean="0">
                <a:solidFill>
                  <a:schemeClr val="tx1"/>
                </a:solidFill>
              </a:rPr>
            </a:br>
            <a:r>
              <a:rPr lang="en-ZA" sz="1800" b="1" dirty="0" smtClean="0">
                <a:solidFill>
                  <a:schemeClr val="tx1"/>
                </a:solidFill>
              </a:rPr>
              <a:t>Drinking excessively seen as normal. </a:t>
            </a:r>
            <a:br>
              <a:rPr lang="en-ZA" sz="1800" b="1" dirty="0" smtClean="0">
                <a:solidFill>
                  <a:schemeClr val="tx1"/>
                </a:solidFill>
              </a:rPr>
            </a:br>
            <a:r>
              <a:rPr lang="en-ZA" sz="1800" b="1" dirty="0" smtClean="0">
                <a:solidFill>
                  <a:schemeClr val="tx1"/>
                </a:solidFill>
              </a:rPr>
              <a:t>Not enough testing of alcohol for drink driving</a:t>
            </a:r>
            <a:r>
              <a:rPr lang="en-ZA" sz="1600" b="1" dirty="0">
                <a:solidFill>
                  <a:schemeClr val="tx1"/>
                </a:solidFill>
              </a:rPr>
              <a:t/>
            </a:r>
            <a:br>
              <a:rPr lang="en-ZA" sz="1600" b="1" dirty="0">
                <a:solidFill>
                  <a:schemeClr val="tx1"/>
                </a:solidFill>
              </a:rPr>
            </a:br>
            <a:endParaRPr lang="en-ZA" sz="1800" dirty="0"/>
          </a:p>
        </p:txBody>
      </p:sp>
      <p:pic>
        <p:nvPicPr>
          <p:cNvPr id="7" name="Content Placeholder 6"/>
          <p:cNvPicPr>
            <a:picLocks noGrp="1" noChangeAspect="1"/>
          </p:cNvPicPr>
          <p:nvPr>
            <p:ph sz="quarter" idx="13"/>
          </p:nvPr>
        </p:nvPicPr>
        <p:blipFill>
          <a:blip r:embed="rId3" cstate="print">
            <a:extLst>
              <a:ext uri="{28A0092B-C50C-407E-A947-70E740481C1C}">
                <a14:useLocalDpi xmlns:a14="http://schemas.microsoft.com/office/drawing/2010/main" val="0"/>
              </a:ext>
            </a:extLst>
          </a:blip>
          <a:stretch>
            <a:fillRect/>
          </a:stretch>
        </p:blipFill>
        <p:spPr>
          <a:xfrm>
            <a:off x="375647" y="1969081"/>
            <a:ext cx="1367796" cy="1203336"/>
          </a:xfrm>
          <a:ln w="12700">
            <a:solidFill>
              <a:schemeClr val="tx1"/>
            </a:solidFill>
          </a:ln>
        </p:spPr>
      </p:pic>
      <p:pic>
        <p:nvPicPr>
          <p:cNvPr id="2" name="Content Placeholder 1"/>
          <p:cNvPicPr>
            <a:picLocks noGrp="1" noChangeAspect="1"/>
          </p:cNvPicPr>
          <p:nvPr>
            <p:ph sz="quarter" idx="14"/>
          </p:nvPr>
        </p:nvPicPr>
        <p:blipFill>
          <a:blip r:embed="rId4">
            <a:extLst>
              <a:ext uri="{28A0092B-C50C-407E-A947-70E740481C1C}">
                <a14:useLocalDpi xmlns:a14="http://schemas.microsoft.com/office/drawing/2010/main" val="0"/>
              </a:ext>
            </a:extLst>
          </a:blip>
          <a:stretch>
            <a:fillRect/>
          </a:stretch>
        </p:blipFill>
        <p:spPr>
          <a:xfrm>
            <a:off x="5208587" y="4136231"/>
            <a:ext cx="2695575" cy="533400"/>
          </a:xfrm>
        </p:spPr>
      </p:pic>
      <p:pic>
        <p:nvPicPr>
          <p:cNvPr id="13" name="Picture 12"/>
          <p:cNvPicPr>
            <a:picLocks noChangeAspect="1"/>
          </p:cNvPicPr>
          <p:nvPr/>
        </p:nvPicPr>
        <p:blipFill rotWithShape="1">
          <a:blip r:embed="rId5">
            <a:extLst>
              <a:ext uri="{28A0092B-C50C-407E-A947-70E740481C1C}">
                <a14:useLocalDpi xmlns:a14="http://schemas.microsoft.com/office/drawing/2010/main" val="0"/>
              </a:ext>
            </a:extLst>
          </a:blip>
          <a:srcRect l="6925" t="14223"/>
          <a:stretch/>
        </p:blipFill>
        <p:spPr>
          <a:xfrm>
            <a:off x="3925987" y="2780928"/>
            <a:ext cx="5052053" cy="3491923"/>
          </a:xfrm>
          <a:prstGeom prst="rect">
            <a:avLst/>
          </a:prstGeom>
        </p:spPr>
      </p:pic>
      <p:pic>
        <p:nvPicPr>
          <p:cNvPr id="16" name="Picture 15"/>
          <p:cNvPicPr>
            <a:picLocks noChangeAspect="1"/>
          </p:cNvPicPr>
          <p:nvPr/>
        </p:nvPicPr>
        <p:blipFill rotWithShape="1">
          <a:blip r:embed="rId6" cstate="print">
            <a:extLst>
              <a:ext uri="{28A0092B-C50C-407E-A947-70E740481C1C}">
                <a14:useLocalDpi xmlns:a14="http://schemas.microsoft.com/office/drawing/2010/main" val="0"/>
              </a:ext>
            </a:extLst>
          </a:blip>
          <a:srcRect b="52694"/>
          <a:stretch/>
        </p:blipFill>
        <p:spPr>
          <a:xfrm>
            <a:off x="107504" y="4221088"/>
            <a:ext cx="3830351" cy="2368369"/>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1460" y="3500155"/>
            <a:ext cx="2695575" cy="533400"/>
          </a:xfrm>
          <a:prstGeom prst="rect">
            <a:avLst/>
          </a:prstGeom>
          <a:ln w="9525">
            <a:solidFill>
              <a:schemeClr val="tx1"/>
            </a:solidFill>
          </a:ln>
        </p:spPr>
      </p:pic>
      <p:sp>
        <p:nvSpPr>
          <p:cNvPr id="6" name="TextBox 5"/>
          <p:cNvSpPr txBox="1"/>
          <p:nvPr/>
        </p:nvSpPr>
        <p:spPr>
          <a:xfrm>
            <a:off x="375647" y="3172417"/>
            <a:ext cx="1440160" cy="307777"/>
          </a:xfrm>
          <a:prstGeom prst="rect">
            <a:avLst/>
          </a:prstGeom>
          <a:noFill/>
        </p:spPr>
        <p:txBody>
          <a:bodyPr wrap="square" rtlCol="0">
            <a:spAutoFit/>
          </a:bodyPr>
          <a:lstStyle/>
          <a:p>
            <a:r>
              <a:rPr lang="en-ZA" sz="1400" b="1" u="sng" dirty="0" smtClean="0"/>
              <a:t>Funder: </a:t>
            </a:r>
            <a:r>
              <a:rPr lang="en-ZA" sz="1400" dirty="0" smtClean="0"/>
              <a:t>SAB</a:t>
            </a:r>
            <a:endParaRPr lang="en-ZA" sz="1400" dirty="0"/>
          </a:p>
        </p:txBody>
      </p:sp>
    </p:spTree>
    <p:extLst>
      <p:ext uri="{BB962C8B-B14F-4D97-AF65-F5344CB8AC3E}">
        <p14:creationId xmlns:p14="http://schemas.microsoft.com/office/powerpoint/2010/main" val="1257386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4969" y="299029"/>
            <a:ext cx="8229600" cy="1252728"/>
          </a:xfrm>
        </p:spPr>
        <p:txBody>
          <a:bodyPr>
            <a:noAutofit/>
          </a:bodyPr>
          <a:lstStyle/>
          <a:p>
            <a:pPr algn="r"/>
            <a:r>
              <a:rPr lang="en-ZA" sz="2800" dirty="0" smtClean="0"/>
              <a:t>                           Projects: Dr.’s </a:t>
            </a:r>
            <a:r>
              <a:rPr lang="en-ZA" sz="2800" dirty="0"/>
              <a:t>(Private </a:t>
            </a:r>
            <a:r>
              <a:rPr lang="en-ZA" sz="2800" dirty="0" smtClean="0"/>
              <a:t>Hospitals)</a:t>
            </a:r>
            <a:r>
              <a:rPr lang="en-ZA" sz="2800" dirty="0"/>
              <a:t/>
            </a:r>
            <a:br>
              <a:rPr lang="en-ZA" sz="2800" dirty="0"/>
            </a:br>
            <a:r>
              <a:rPr lang="en-ZA" sz="2800" dirty="0"/>
              <a:t> </a:t>
            </a:r>
            <a:r>
              <a:rPr lang="en-ZA" sz="2800" dirty="0" smtClean="0"/>
              <a:t>&amp; Addiction Counsellors  Manuals. </a:t>
            </a:r>
            <a:endParaRPr lang="en-ZA" sz="2800" dirty="0"/>
          </a:p>
        </p:txBody>
      </p:sp>
      <p:pic>
        <p:nvPicPr>
          <p:cNvPr id="8" name="Content Placeholder 7"/>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475656" y="2743947"/>
            <a:ext cx="2880320" cy="4037057"/>
          </a:xfrm>
          <a:prstGeom prst="rect">
            <a:avLst/>
          </a:prstGeom>
          <a:ln w="12700">
            <a:solidFill>
              <a:schemeClr val="tx1"/>
            </a:solidFill>
          </a:ln>
        </p:spPr>
      </p:pic>
      <p:sp>
        <p:nvSpPr>
          <p:cNvPr id="5" name="Content Placeholder 4"/>
          <p:cNvSpPr>
            <a:spLocks noGrp="1"/>
          </p:cNvSpPr>
          <p:nvPr>
            <p:ph sz="quarter" idx="14"/>
          </p:nvPr>
        </p:nvSpPr>
        <p:spPr/>
        <p:txBody>
          <a:bodyPr>
            <a:normAutofit fontScale="92500" lnSpcReduction="10000"/>
          </a:bodyPr>
          <a:lstStyle/>
          <a:p>
            <a:r>
              <a:rPr lang="en-ZA" u="sng" dirty="0" smtClean="0"/>
              <a:t>Challenges</a:t>
            </a:r>
          </a:p>
          <a:p>
            <a:r>
              <a:rPr lang="en-ZA" dirty="0" smtClean="0"/>
              <a:t>Post crash care/alcohol education in State Hospitals not reached as they are too busy</a:t>
            </a:r>
          </a:p>
          <a:p>
            <a:r>
              <a:rPr lang="en-ZA" dirty="0" smtClean="0"/>
              <a:t>Still great deal of sympathy for drink drivers/Diversion programs</a:t>
            </a:r>
          </a:p>
          <a:p>
            <a:r>
              <a:rPr lang="en-ZA" dirty="0" smtClean="0"/>
              <a:t>2/10 enforcement drink driving</a:t>
            </a:r>
          </a:p>
          <a:p>
            <a:endParaRPr lang="en-ZA" dirty="0" smtClean="0"/>
          </a:p>
          <a:p>
            <a:endParaRPr lang="en-ZA"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4368" y="1551757"/>
            <a:ext cx="880402" cy="880402"/>
          </a:xfrm>
          <a:prstGeom prst="rect">
            <a:avLst/>
          </a:prstGeom>
        </p:spPr>
      </p:pic>
      <p:pic>
        <p:nvPicPr>
          <p:cNvPr id="2" name="Picture 1"/>
          <p:cNvPicPr>
            <a:picLocks noChangeAspect="1"/>
          </p:cNvPicPr>
          <p:nvPr/>
        </p:nvPicPr>
        <p:blipFill rotWithShape="1">
          <a:blip r:embed="rId4" cstate="print">
            <a:extLst>
              <a:ext uri="{28A0092B-C50C-407E-A947-70E740481C1C}">
                <a14:useLocalDpi xmlns:a14="http://schemas.microsoft.com/office/drawing/2010/main" val="0"/>
              </a:ext>
            </a:extLst>
          </a:blip>
          <a:srcRect l="4774" t="-1119" r="-4774" b="42751"/>
          <a:stretch/>
        </p:blipFill>
        <p:spPr>
          <a:xfrm>
            <a:off x="6742222" y="1551756"/>
            <a:ext cx="869588" cy="914038"/>
          </a:xfrm>
          <a:prstGeom prst="rect">
            <a:avLst/>
          </a:prstGeom>
        </p:spPr>
      </p:pic>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l="-470" t="3240" r="470" b="27451"/>
          <a:stretch/>
        </p:blipFill>
        <p:spPr>
          <a:xfrm>
            <a:off x="0" y="1"/>
            <a:ext cx="2862216" cy="2805818"/>
          </a:xfrm>
          <a:prstGeom prst="rect">
            <a:avLst/>
          </a:prstGeom>
          <a:ln w="12700">
            <a:solidFill>
              <a:schemeClr val="tx1"/>
            </a:solidFill>
          </a:ln>
        </p:spPr>
      </p:pic>
      <p:sp>
        <p:nvSpPr>
          <p:cNvPr id="3" name="TextBox 2"/>
          <p:cNvSpPr txBox="1"/>
          <p:nvPr/>
        </p:nvSpPr>
        <p:spPr>
          <a:xfrm>
            <a:off x="3491880" y="1991958"/>
            <a:ext cx="3168352" cy="369332"/>
          </a:xfrm>
          <a:prstGeom prst="rect">
            <a:avLst/>
          </a:prstGeom>
          <a:noFill/>
        </p:spPr>
        <p:txBody>
          <a:bodyPr wrap="square" rtlCol="0">
            <a:spAutoFit/>
          </a:bodyPr>
          <a:lstStyle/>
          <a:p>
            <a:r>
              <a:rPr lang="en-ZA" b="1" u="sng" dirty="0" smtClean="0"/>
              <a:t>Funders</a:t>
            </a:r>
            <a:r>
              <a:rPr lang="en-ZA" dirty="0" smtClean="0"/>
              <a:t>: brandhouse &amp; Lotto</a:t>
            </a:r>
            <a:endParaRPr lang="en-ZA" dirty="0"/>
          </a:p>
        </p:txBody>
      </p:sp>
    </p:spTree>
    <p:extLst>
      <p:ext uri="{BB962C8B-B14F-4D97-AF65-F5344CB8AC3E}">
        <p14:creationId xmlns:p14="http://schemas.microsoft.com/office/powerpoint/2010/main" val="1984072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Seatbelt Project</a:t>
            </a:r>
            <a:endParaRPr lang="en-ZA" dirty="0"/>
          </a:p>
        </p:txBody>
      </p:sp>
      <p:pic>
        <p:nvPicPr>
          <p:cNvPr id="10" name="Content Placeholder 9"/>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07504" y="260648"/>
            <a:ext cx="1859110" cy="1934295"/>
          </a:xfrm>
        </p:spPr>
      </p:pic>
      <p:sp>
        <p:nvSpPr>
          <p:cNvPr id="9" name="Content Placeholder 8"/>
          <p:cNvSpPr>
            <a:spLocks noGrp="1"/>
          </p:cNvSpPr>
          <p:nvPr>
            <p:ph sz="quarter" idx="14"/>
          </p:nvPr>
        </p:nvSpPr>
        <p:spPr>
          <a:xfrm>
            <a:off x="4211960" y="2679192"/>
            <a:ext cx="4752528" cy="3447288"/>
          </a:xfrm>
        </p:spPr>
        <p:txBody>
          <a:bodyPr>
            <a:normAutofit lnSpcReduction="10000"/>
          </a:bodyPr>
          <a:lstStyle/>
          <a:p>
            <a:r>
              <a:rPr lang="en-ZA" u="sng" dirty="0" smtClean="0"/>
              <a:t>Challenges</a:t>
            </a:r>
          </a:p>
          <a:p>
            <a:r>
              <a:rPr lang="en-ZA" dirty="0" smtClean="0"/>
              <a:t>Seatbelt Laws are not enforced by Government</a:t>
            </a:r>
          </a:p>
          <a:p>
            <a:r>
              <a:rPr lang="en-ZA" dirty="0" smtClean="0"/>
              <a:t>SA scores 1/10 for enforcement</a:t>
            </a:r>
          </a:p>
          <a:p>
            <a:r>
              <a:rPr lang="en-ZA" dirty="0" smtClean="0"/>
              <a:t>Police do not buckle up (only 4% do)</a:t>
            </a:r>
          </a:p>
          <a:p>
            <a:r>
              <a:rPr lang="en-ZA" dirty="0" smtClean="0"/>
              <a:t>Preventable deaths &amp; injuries continue because of lack of enforcement</a:t>
            </a:r>
            <a:endParaRPr lang="en-ZA"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576" y="2350962"/>
            <a:ext cx="2826540" cy="3884325"/>
          </a:xfrm>
          <a:prstGeom prst="rect">
            <a:avLst/>
          </a:prstGeom>
          <a:ln w="12700">
            <a:solidFill>
              <a:schemeClr val="tx1"/>
            </a:solidFill>
          </a:ln>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48264" y="116632"/>
            <a:ext cx="2195736" cy="2088232"/>
          </a:xfrm>
          <a:prstGeom prst="rect">
            <a:avLst/>
          </a:prstGeom>
        </p:spPr>
      </p:pic>
      <p:sp>
        <p:nvSpPr>
          <p:cNvPr id="4" name="TextBox 3"/>
          <p:cNvSpPr txBox="1"/>
          <p:nvPr/>
        </p:nvSpPr>
        <p:spPr>
          <a:xfrm>
            <a:off x="6300192" y="2163955"/>
            <a:ext cx="2592288" cy="307777"/>
          </a:xfrm>
          <a:prstGeom prst="rect">
            <a:avLst/>
          </a:prstGeom>
          <a:noFill/>
        </p:spPr>
        <p:txBody>
          <a:bodyPr wrap="square" rtlCol="0">
            <a:spAutoFit/>
          </a:bodyPr>
          <a:lstStyle/>
          <a:p>
            <a:r>
              <a:rPr lang="en-ZA" sz="1400" b="1" dirty="0" smtClean="0"/>
              <a:t>          </a:t>
            </a:r>
            <a:r>
              <a:rPr lang="en-ZA" sz="1400" b="1" u="sng" dirty="0" smtClean="0"/>
              <a:t>Funder</a:t>
            </a:r>
            <a:r>
              <a:rPr lang="en-ZA" sz="1400" b="1" dirty="0"/>
              <a:t>: </a:t>
            </a:r>
            <a:r>
              <a:rPr lang="en-ZA" sz="1400" b="1" dirty="0" smtClean="0"/>
              <a:t>Road Safety Fund</a:t>
            </a:r>
            <a:endParaRPr lang="en-ZA" sz="1400" b="1" dirty="0"/>
          </a:p>
        </p:txBody>
      </p:sp>
    </p:spTree>
    <p:extLst>
      <p:ext uri="{BB962C8B-B14F-4D97-AF65-F5344CB8AC3E}">
        <p14:creationId xmlns:p14="http://schemas.microsoft.com/office/powerpoint/2010/main" val="730586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Distribution seats</a:t>
            </a:r>
            <a:endParaRPr lang="en-ZA"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95936" y="2132856"/>
            <a:ext cx="4990788" cy="4543401"/>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9512" y="3859325"/>
            <a:ext cx="3755909" cy="2816932"/>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1599" y="1772816"/>
            <a:ext cx="2144951" cy="1246819"/>
          </a:xfrm>
          <a:prstGeom prst="rect">
            <a:avLst/>
          </a:prstGeom>
          <a:ln w="12700">
            <a:solidFill>
              <a:schemeClr val="tx1"/>
            </a:solidFill>
          </a:ln>
        </p:spPr>
      </p:pic>
      <p:sp>
        <p:nvSpPr>
          <p:cNvPr id="7" name="TextBox 6"/>
          <p:cNvSpPr txBox="1"/>
          <p:nvPr/>
        </p:nvSpPr>
        <p:spPr>
          <a:xfrm>
            <a:off x="395536" y="3140968"/>
            <a:ext cx="2160240" cy="369332"/>
          </a:xfrm>
          <a:prstGeom prst="rect">
            <a:avLst/>
          </a:prstGeom>
          <a:noFill/>
        </p:spPr>
        <p:txBody>
          <a:bodyPr wrap="square" rtlCol="0">
            <a:spAutoFit/>
          </a:bodyPr>
          <a:lstStyle/>
          <a:p>
            <a:r>
              <a:rPr lang="en-ZA" b="1" u="sng" dirty="0"/>
              <a:t>Funder: </a:t>
            </a:r>
            <a:r>
              <a:rPr lang="en-ZA" dirty="0" smtClean="0"/>
              <a:t>Imperial</a:t>
            </a:r>
            <a:endParaRPr lang="en-ZA" dirty="0"/>
          </a:p>
        </p:txBody>
      </p:sp>
    </p:spTree>
    <p:extLst>
      <p:ext uri="{BB962C8B-B14F-4D97-AF65-F5344CB8AC3E}">
        <p14:creationId xmlns:p14="http://schemas.microsoft.com/office/powerpoint/2010/main" val="2654625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872067" y="2675466"/>
            <a:ext cx="7408333" cy="4182533"/>
          </a:xfrm>
        </p:spPr>
        <p:txBody>
          <a:bodyPr/>
          <a:lstStyle/>
          <a:p>
            <a:endParaRPr lang="en-ZA" dirty="0" smtClean="0"/>
          </a:p>
          <a:p>
            <a:endParaRPr lang="en-ZA" dirty="0"/>
          </a:p>
          <a:p>
            <a:endParaRPr lang="en-ZA" dirty="0" smtClean="0"/>
          </a:p>
          <a:p>
            <a:endParaRPr lang="en-ZA" dirty="0"/>
          </a:p>
          <a:p>
            <a:r>
              <a:rPr lang="en-ZA" dirty="0"/>
              <a:t>O</a:t>
            </a:r>
            <a:r>
              <a:rPr lang="en-ZA" dirty="0" smtClean="0"/>
              <a:t>ld seats donated to NGOs . Refurbished and given to needy people</a:t>
            </a:r>
          </a:p>
          <a:p>
            <a:r>
              <a:rPr lang="en-ZA" u="sng" dirty="0" smtClean="0"/>
              <a:t>Challenges</a:t>
            </a:r>
            <a:r>
              <a:rPr lang="en-ZA" dirty="0" smtClean="0"/>
              <a:t>: Not enough seats for the many poor people who need them</a:t>
            </a:r>
            <a:endParaRPr lang="en-ZA" dirty="0"/>
          </a:p>
        </p:txBody>
      </p:sp>
      <p:sp>
        <p:nvSpPr>
          <p:cNvPr id="2" name="Title 1"/>
          <p:cNvSpPr>
            <a:spLocks noGrp="1"/>
          </p:cNvSpPr>
          <p:nvPr>
            <p:ph type="title"/>
          </p:nvPr>
        </p:nvSpPr>
        <p:spPr/>
        <p:txBody>
          <a:bodyPr>
            <a:normAutofit/>
          </a:bodyPr>
          <a:lstStyle/>
          <a:p>
            <a:r>
              <a:rPr lang="en-ZA" sz="3200" dirty="0" smtClean="0"/>
              <a:t>Public /private participation</a:t>
            </a:r>
            <a:endParaRPr lang="en-ZA" sz="3200" dirty="0"/>
          </a:p>
        </p:txBody>
      </p:sp>
      <p:pic>
        <p:nvPicPr>
          <p:cNvPr id="3" name="Content Placeholder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5696" y="2132856"/>
            <a:ext cx="5544616" cy="2338526"/>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8657" y="1357896"/>
            <a:ext cx="3014078" cy="621852"/>
          </a:xfrm>
          <a:prstGeom prst="rect">
            <a:avLst/>
          </a:prstGeom>
          <a:ln w="12700">
            <a:solidFill>
              <a:schemeClr val="tx1"/>
            </a:solidFill>
          </a:ln>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04248" y="941785"/>
            <a:ext cx="2171700" cy="952500"/>
          </a:xfrm>
          <a:prstGeom prst="rect">
            <a:avLst/>
          </a:prstGeom>
        </p:spPr>
      </p:pic>
    </p:spTree>
    <p:extLst>
      <p:ext uri="{BB962C8B-B14F-4D97-AF65-F5344CB8AC3E}">
        <p14:creationId xmlns:p14="http://schemas.microsoft.com/office/powerpoint/2010/main" val="146027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95537" y="2804204"/>
            <a:ext cx="7884864" cy="3721139"/>
          </a:xfrm>
        </p:spPr>
        <p:txBody>
          <a:bodyPr>
            <a:normAutofit fontScale="92500" lnSpcReduction="10000"/>
          </a:bodyPr>
          <a:lstStyle/>
          <a:p>
            <a:r>
              <a:rPr lang="en-US" sz="2800" dirty="0" smtClean="0"/>
              <a:t>Which is  equal to: 4 Units to 8 Units </a:t>
            </a:r>
          </a:p>
          <a:p>
            <a:r>
              <a:rPr lang="en-US" sz="2800" dirty="0" smtClean="0">
                <a:solidFill>
                  <a:schemeClr val="tx1">
                    <a:lumMod val="95000"/>
                    <a:lumOff val="5000"/>
                  </a:schemeClr>
                </a:solidFill>
              </a:rPr>
              <a:t>2 -&gt; 4 Double Tots of Whiskey/ Vodka/ Brandy</a:t>
            </a:r>
          </a:p>
          <a:p>
            <a:r>
              <a:rPr lang="en-US" sz="2800" dirty="0" smtClean="0">
                <a:solidFill>
                  <a:schemeClr val="tx1">
                    <a:lumMod val="85000"/>
                    <a:lumOff val="15000"/>
                  </a:schemeClr>
                </a:solidFill>
              </a:rPr>
              <a:t>1 -&gt;2 Quarts of Beer (750ml)</a:t>
            </a:r>
          </a:p>
          <a:p>
            <a:r>
              <a:rPr lang="en-US" sz="2800" dirty="0" smtClean="0">
                <a:solidFill>
                  <a:schemeClr val="tx1">
                    <a:lumMod val="95000"/>
                    <a:lumOff val="5000"/>
                  </a:schemeClr>
                </a:solidFill>
              </a:rPr>
              <a:t>2 -&gt; 8 Glasses of Wine</a:t>
            </a:r>
          </a:p>
          <a:p>
            <a:r>
              <a:rPr lang="en-US" sz="2800" dirty="0" smtClean="0">
                <a:solidFill>
                  <a:schemeClr val="tx1">
                    <a:lumMod val="85000"/>
                    <a:lumOff val="15000"/>
                  </a:schemeClr>
                </a:solidFill>
              </a:rPr>
              <a:t>4 -&gt; 8 Tots (25ml)of Tequila</a:t>
            </a:r>
          </a:p>
          <a:p>
            <a:r>
              <a:rPr lang="en-US" sz="2800" dirty="0" smtClean="0">
                <a:solidFill>
                  <a:schemeClr val="tx1">
                    <a:lumMod val="95000"/>
                    <a:lumOff val="5000"/>
                  </a:schemeClr>
                </a:solidFill>
              </a:rPr>
              <a:t>1 -&gt; 4 Cocktails</a:t>
            </a:r>
          </a:p>
          <a:p>
            <a:r>
              <a:rPr lang="en-US" sz="2800" b="1" u="sng" dirty="0" smtClean="0">
                <a:solidFill>
                  <a:schemeClr val="tx1">
                    <a:lumMod val="95000"/>
                    <a:lumOff val="5000"/>
                  </a:schemeClr>
                </a:solidFill>
              </a:rPr>
              <a:t>Challenges: </a:t>
            </a:r>
            <a:r>
              <a:rPr lang="en-US" sz="2800" dirty="0" smtClean="0">
                <a:solidFill>
                  <a:schemeClr val="tx1">
                    <a:lumMod val="95000"/>
                    <a:lumOff val="5000"/>
                  </a:schemeClr>
                </a:solidFill>
              </a:rPr>
              <a:t>People don’t know strength of alcohol </a:t>
            </a:r>
            <a:endParaRPr lang="en-US" sz="2800" dirty="0" smtClean="0">
              <a:solidFill>
                <a:schemeClr val="tx1">
                  <a:lumMod val="95000"/>
                  <a:lumOff val="5000"/>
                </a:schemeClr>
              </a:solidFill>
            </a:endParaRPr>
          </a:p>
          <a:p>
            <a:pPr marL="0" indent="0">
              <a:buNone/>
            </a:pPr>
            <a:r>
              <a:rPr lang="en-US" sz="2800" dirty="0" smtClean="0">
                <a:solidFill>
                  <a:schemeClr val="tx1">
                    <a:lumMod val="95000"/>
                    <a:lumOff val="5000"/>
                  </a:schemeClr>
                </a:solidFill>
              </a:rPr>
              <a:t>    &amp; elimination </a:t>
            </a:r>
            <a:r>
              <a:rPr lang="en-US" sz="2800" dirty="0" err="1" smtClean="0">
                <a:solidFill>
                  <a:schemeClr val="tx1">
                    <a:lumMod val="95000"/>
                    <a:lumOff val="5000"/>
                  </a:schemeClr>
                </a:solidFill>
              </a:rPr>
              <a:t>rates.Basic</a:t>
            </a:r>
            <a:r>
              <a:rPr lang="en-US" sz="2800" dirty="0" smtClean="0">
                <a:solidFill>
                  <a:schemeClr val="tx1">
                    <a:lumMod val="95000"/>
                    <a:lumOff val="5000"/>
                  </a:schemeClr>
                </a:solidFill>
              </a:rPr>
              <a:t> alcohol education needed..</a:t>
            </a:r>
            <a:endParaRPr lang="en-US" sz="2800" dirty="0" smtClean="0">
              <a:solidFill>
                <a:schemeClr val="tx1">
                  <a:lumMod val="95000"/>
                  <a:lumOff val="5000"/>
                </a:schemeClr>
              </a:solidFill>
            </a:endParaRPr>
          </a:p>
          <a:p>
            <a:endParaRPr lang="en-US" sz="2800" b="1" dirty="0" smtClean="0"/>
          </a:p>
          <a:p>
            <a:endParaRPr lang="en-US" sz="2800" b="1" dirty="0"/>
          </a:p>
        </p:txBody>
      </p:sp>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Drunk Busters </a:t>
            </a:r>
            <a:r>
              <a:rPr lang="en-US" b="1" dirty="0"/>
              <a:t>Impairment Goggles</a:t>
            </a:r>
            <a:br>
              <a:rPr lang="en-US" b="1" dirty="0"/>
            </a:br>
            <a:r>
              <a:rPr lang="en-US" b="1" dirty="0" smtClean="0"/>
              <a:t>             Set to BAC </a:t>
            </a:r>
            <a:r>
              <a:rPr lang="en-US" b="1" dirty="0"/>
              <a:t>of </a:t>
            </a:r>
            <a:r>
              <a:rPr lang="en-US" b="1" dirty="0" smtClean="0"/>
              <a:t>0.08 </a:t>
            </a:r>
            <a:r>
              <a:rPr lang="en-US" b="1" dirty="0"/>
              <a:t>to </a:t>
            </a:r>
            <a:r>
              <a:rPr lang="en-US" b="1" dirty="0" smtClean="0"/>
              <a:t>0.15</a:t>
            </a:r>
            <a:r>
              <a:rPr lang="en-US" b="1" dirty="0"/>
              <a:t>	</a:t>
            </a:r>
            <a:br>
              <a:rPr lang="en-US" b="1" dirty="0"/>
            </a:br>
            <a:endParaRPr lang="en-US" b="1" dirty="0"/>
          </a:p>
        </p:txBody>
      </p:sp>
      <p:pic>
        <p:nvPicPr>
          <p:cNvPr id="12" name="Picture 11"/>
          <p:cNvPicPr>
            <a:picLocks noChangeAspect="1"/>
          </p:cNvPicPr>
          <p:nvPr/>
        </p:nvPicPr>
        <p:blipFill rotWithShape="1">
          <a:blip r:embed="rId3">
            <a:extLst>
              <a:ext uri="{28A0092B-C50C-407E-A947-70E740481C1C}">
                <a14:useLocalDpi xmlns:a14="http://schemas.microsoft.com/office/drawing/2010/main" val="0"/>
              </a:ext>
            </a:extLst>
          </a:blip>
          <a:srcRect t="2201" r="50000" b="37039"/>
          <a:stretch/>
        </p:blipFill>
        <p:spPr>
          <a:xfrm>
            <a:off x="179512" y="980728"/>
            <a:ext cx="2016224" cy="1823476"/>
          </a:xfrm>
          <a:prstGeom prst="rect">
            <a:avLst/>
          </a:prstGeom>
          <a:ln w="12700">
            <a:solidFill>
              <a:schemeClr val="tx1"/>
            </a:solidFill>
          </a:ln>
        </p:spPr>
      </p:pic>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32345" r="33828"/>
          <a:stretch/>
        </p:blipFill>
        <p:spPr>
          <a:xfrm>
            <a:off x="7922852" y="2564904"/>
            <a:ext cx="1221148" cy="4152900"/>
          </a:xfrm>
          <a:prstGeom prst="rect">
            <a:avLst/>
          </a:prstGeom>
        </p:spPr>
      </p:pic>
    </p:spTree>
    <p:extLst>
      <p:ext uri="{BB962C8B-B14F-4D97-AF65-F5344CB8AC3E}">
        <p14:creationId xmlns:p14="http://schemas.microsoft.com/office/powerpoint/2010/main" val="1783335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2209800"/>
            <a:ext cx="8762999" cy="4419600"/>
          </a:xfrm>
        </p:spPr>
        <p:txBody>
          <a:bodyPr>
            <a:normAutofit fontScale="92500"/>
          </a:bodyPr>
          <a:lstStyle/>
          <a:p>
            <a:r>
              <a:rPr lang="en-US" sz="2200" dirty="0" smtClean="0"/>
              <a:t>Internationally popular prevention tool.</a:t>
            </a:r>
          </a:p>
          <a:p>
            <a:r>
              <a:rPr lang="en-US" sz="2200" dirty="0" smtClean="0"/>
              <a:t>To learn about the consequences of alcohol abuse &amp; misuse.</a:t>
            </a:r>
          </a:p>
          <a:p>
            <a:r>
              <a:rPr lang="en-US" sz="2200" dirty="0" smtClean="0"/>
              <a:t>Experience a realistic simulation of impairment.</a:t>
            </a:r>
          </a:p>
          <a:p>
            <a:r>
              <a:rPr lang="en-US" sz="2200" dirty="0" smtClean="0"/>
              <a:t>Experience of the following effects of alcohol:</a:t>
            </a:r>
          </a:p>
          <a:p>
            <a:pPr lvl="1"/>
            <a:r>
              <a:rPr lang="en-US" dirty="0" smtClean="0"/>
              <a:t>Lack of muscular coordination </a:t>
            </a:r>
          </a:p>
          <a:p>
            <a:pPr lvl="1"/>
            <a:r>
              <a:rPr lang="en-US" dirty="0" smtClean="0"/>
              <a:t>Reduced alertness</a:t>
            </a:r>
          </a:p>
          <a:p>
            <a:pPr lvl="1"/>
            <a:r>
              <a:rPr lang="en-US" dirty="0" smtClean="0"/>
              <a:t>Confusion</a:t>
            </a:r>
          </a:p>
          <a:p>
            <a:pPr lvl="1"/>
            <a:r>
              <a:rPr lang="en-US" dirty="0" smtClean="0"/>
              <a:t>Reduction of peripheral vision</a:t>
            </a:r>
          </a:p>
          <a:p>
            <a:pPr lvl="1"/>
            <a:r>
              <a:rPr lang="en-US" dirty="0" smtClean="0"/>
              <a:t>Double vision</a:t>
            </a:r>
          </a:p>
          <a:p>
            <a:pPr lvl="1"/>
            <a:r>
              <a:rPr lang="en-US" dirty="0" smtClean="0"/>
              <a:t>Slower reaction time</a:t>
            </a:r>
          </a:p>
          <a:p>
            <a:pPr lvl="1"/>
            <a:r>
              <a:rPr lang="en-US" dirty="0" smtClean="0"/>
              <a:t>Poor judgement &amp; decision-making </a:t>
            </a:r>
          </a:p>
          <a:p>
            <a:pPr lvl="1"/>
            <a:r>
              <a:rPr lang="en-US" dirty="0" smtClean="0"/>
              <a:t>Alteration of depth &amp; distance perception</a:t>
            </a:r>
          </a:p>
          <a:p>
            <a:endParaRPr lang="en-US" dirty="0" smtClean="0"/>
          </a:p>
        </p:txBody>
      </p:sp>
      <p:sp>
        <p:nvSpPr>
          <p:cNvPr id="3" name="Title 2"/>
          <p:cNvSpPr>
            <a:spLocks noGrp="1"/>
          </p:cNvSpPr>
          <p:nvPr>
            <p:ph type="title"/>
          </p:nvPr>
        </p:nvSpPr>
        <p:spPr/>
        <p:txBody>
          <a:bodyPr>
            <a:normAutofit fontScale="90000"/>
          </a:bodyPr>
          <a:lstStyle/>
          <a:p>
            <a:r>
              <a:rPr lang="en-US" b="1" dirty="0" smtClean="0"/>
              <a:t>Drunk Goggles- order from SADD.</a:t>
            </a:r>
            <a:endParaRPr lang="en-US" b="1"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54210"/>
          <a:stretch/>
        </p:blipFill>
        <p:spPr>
          <a:xfrm>
            <a:off x="6310597" y="3068960"/>
            <a:ext cx="2200914" cy="3577205"/>
          </a:xfrm>
          <a:prstGeom prst="rect">
            <a:avLst/>
          </a:prstGeom>
        </p:spPr>
      </p:pic>
    </p:spTree>
    <p:extLst>
      <p:ext uri="{BB962C8B-B14F-4D97-AF65-F5344CB8AC3E}">
        <p14:creationId xmlns:p14="http://schemas.microsoft.com/office/powerpoint/2010/main" val="27582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700808"/>
            <a:ext cx="8839200" cy="5004792"/>
          </a:xfrm>
          <a:ln>
            <a:solidFill>
              <a:schemeClr val="accent1"/>
            </a:solidFill>
          </a:ln>
        </p:spPr>
        <p:txBody>
          <a:bodyPr/>
          <a:lstStyle/>
          <a:p>
            <a:r>
              <a:rPr lang="en-US" sz="2800" dirty="0" smtClean="0"/>
              <a:t>South </a:t>
            </a:r>
            <a:r>
              <a:rPr lang="en-US" sz="2800" dirty="0"/>
              <a:t>Africans Against Drunk Driving</a:t>
            </a:r>
          </a:p>
          <a:p>
            <a:r>
              <a:rPr lang="en-US" sz="2800" dirty="0"/>
              <a:t>NPO 055 </a:t>
            </a:r>
            <a:r>
              <a:rPr lang="en-US" sz="2800" dirty="0" smtClean="0"/>
              <a:t>255</a:t>
            </a:r>
            <a:endParaRPr lang="en-US" sz="2800" dirty="0"/>
          </a:p>
          <a:p>
            <a:r>
              <a:rPr lang="en-US" sz="2800" dirty="0"/>
              <a:t>www.sadd.org.za</a:t>
            </a:r>
          </a:p>
          <a:p>
            <a:r>
              <a:rPr lang="en-US" sz="2800" smtClean="0"/>
              <a:t>082 82 136 73</a:t>
            </a:r>
            <a:endParaRPr lang="en-US" sz="2800" dirty="0"/>
          </a:p>
          <a:p>
            <a:r>
              <a:rPr lang="en-US" sz="2800" b="1" dirty="0" smtClean="0">
                <a:solidFill>
                  <a:srgbClr val="C00000"/>
                </a:solidFill>
                <a:hlinkClick r:id="rId2"/>
              </a:rPr>
              <a:t>carosmit@sadd.org.za</a:t>
            </a:r>
            <a:r>
              <a:rPr lang="en-US" sz="2800" b="1" dirty="0" smtClean="0">
                <a:solidFill>
                  <a:srgbClr val="C00000"/>
                </a:solidFill>
              </a:rPr>
              <a:t> </a:t>
            </a:r>
            <a:r>
              <a:rPr lang="en-US" sz="2800" dirty="0" smtClean="0">
                <a:solidFill>
                  <a:srgbClr val="FF0000"/>
                </a:solidFill>
              </a:rPr>
              <a:t>  </a:t>
            </a:r>
            <a:r>
              <a:rPr lang="en-US" sz="2800" dirty="0" smtClean="0"/>
              <a:t> </a:t>
            </a:r>
            <a:endParaRPr lang="en-US" sz="2800" dirty="0"/>
          </a:p>
          <a:p>
            <a:r>
              <a:rPr lang="en-US" sz="2800" dirty="0"/>
              <a:t>Twitter   SADD_SA</a:t>
            </a:r>
          </a:p>
          <a:p>
            <a:endParaRPr lang="en-US" dirty="0"/>
          </a:p>
        </p:txBody>
      </p:sp>
      <p:sp>
        <p:nvSpPr>
          <p:cNvPr id="3" name="Title 2"/>
          <p:cNvSpPr>
            <a:spLocks noGrp="1"/>
          </p:cNvSpPr>
          <p:nvPr>
            <p:ph type="title"/>
          </p:nvPr>
        </p:nvSpPr>
        <p:spPr/>
        <p:txBody>
          <a:bodyPr/>
          <a:lstStyle/>
          <a:p>
            <a:r>
              <a:rPr lang="en-US" b="1" dirty="0" smtClean="0"/>
              <a:t>Thank You. Any questions!</a:t>
            </a:r>
            <a:endParaRPr lang="en-US" b="1"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94481" y="2564904"/>
            <a:ext cx="2849519" cy="4029778"/>
          </a:xfrm>
          <a:prstGeom prst="rect">
            <a:avLst/>
          </a:prstGeom>
        </p:spPr>
      </p:pic>
      <p:pic>
        <p:nvPicPr>
          <p:cNvPr id="5" name="Content Placeholder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5871" y="4797152"/>
            <a:ext cx="4970189" cy="772833"/>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9552" y="5705666"/>
            <a:ext cx="5445224" cy="889016"/>
          </a:xfrm>
          <a:prstGeom prst="rect">
            <a:avLst/>
          </a:prstGeom>
        </p:spPr>
      </p:pic>
    </p:spTree>
    <p:extLst>
      <p:ext uri="{BB962C8B-B14F-4D97-AF65-F5344CB8AC3E}">
        <p14:creationId xmlns:p14="http://schemas.microsoft.com/office/powerpoint/2010/main" val="842586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243</TotalTime>
  <Words>532</Words>
  <Application>Microsoft Office PowerPoint</Application>
  <PresentationFormat>On-screen Show (4:3)</PresentationFormat>
  <Paragraphs>81</Paragraphs>
  <Slides>12</Slides>
  <Notes>4</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Waveform</vt:lpstr>
      <vt:lpstr> UNECA Conference 11 July 2015. Addis Ababa  Caro Smit  Psychiatric Social Worker/ Alcohol &amp; Drug Educator &amp;Counsellor carosmit@sadd.org.za  082 8213673</vt:lpstr>
      <vt:lpstr>Who are SADD?</vt:lpstr>
      <vt:lpstr>PowerPoint Presentation</vt:lpstr>
      <vt:lpstr> </vt:lpstr>
      <vt:lpstr> University responsible alcohol use; drink driving and basic road safety Project.  14 Universities around SA. Winner “Prince Michael of Kent International Award” 2012 Challenges: Youth age 15-29 highest death/injury rate. Drinking excessively seen as normal.  Not enough testing of alcohol for drink driving </vt:lpstr>
      <vt:lpstr>                           Projects: Dr.’s (Private Hospitals)  &amp; Addiction Counsellors  Manuals. </vt:lpstr>
      <vt:lpstr>Seatbelt Project</vt:lpstr>
      <vt:lpstr>Distribution seats</vt:lpstr>
      <vt:lpstr>Public /private participation</vt:lpstr>
      <vt:lpstr> Drunk Busters Impairment Goggles              Set to BAC of 0.08 to 0.15  </vt:lpstr>
      <vt:lpstr>Drunk Goggles- order from SADD.</vt:lpstr>
      <vt:lpstr>Thank You. Any 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Pernod Ricard South Africa Responsib’All day  11 June 2015  Caro Smit</dc:title>
  <dc:creator>carosmit</dc:creator>
  <cp:lastModifiedBy>carosmit</cp:lastModifiedBy>
  <cp:revision>51</cp:revision>
  <dcterms:modified xsi:type="dcterms:W3CDTF">2015-07-24T09:53:33Z</dcterms:modified>
</cp:coreProperties>
</file>