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846FB-9C8E-4591-8A2F-2D61FDA34DA9}" type="datetimeFigureOut">
              <a:rPr lang="en-GB" smtClean="0"/>
              <a:t>09/07/2015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A6BD-AD7D-4BC8-B9F4-550993DC17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191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846FB-9C8E-4591-8A2F-2D61FDA34DA9}" type="datetimeFigureOut">
              <a:rPr lang="en-GB" smtClean="0"/>
              <a:t>09/07/2015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A6BD-AD7D-4BC8-B9F4-550993DC17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765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846FB-9C8E-4591-8A2F-2D61FDA34DA9}" type="datetimeFigureOut">
              <a:rPr lang="en-GB" smtClean="0"/>
              <a:t>09/07/2015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A6BD-AD7D-4BC8-B9F4-550993DC17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284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846FB-9C8E-4591-8A2F-2D61FDA34DA9}" type="datetimeFigureOut">
              <a:rPr lang="en-GB" smtClean="0"/>
              <a:t>09/07/2015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A6BD-AD7D-4BC8-B9F4-550993DC17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886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846FB-9C8E-4591-8A2F-2D61FDA34DA9}" type="datetimeFigureOut">
              <a:rPr lang="en-GB" smtClean="0"/>
              <a:t>09/07/2015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A6BD-AD7D-4BC8-B9F4-550993DC17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7087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846FB-9C8E-4591-8A2F-2D61FDA34DA9}" type="datetimeFigureOut">
              <a:rPr lang="en-GB" smtClean="0"/>
              <a:t>09/07/2015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A6BD-AD7D-4BC8-B9F4-550993DC17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530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846FB-9C8E-4591-8A2F-2D61FDA34DA9}" type="datetimeFigureOut">
              <a:rPr lang="en-GB" smtClean="0"/>
              <a:t>09/07/2015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A6BD-AD7D-4BC8-B9F4-550993DC17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733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846FB-9C8E-4591-8A2F-2D61FDA34DA9}" type="datetimeFigureOut">
              <a:rPr lang="en-GB" smtClean="0"/>
              <a:t>09/07/2015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A6BD-AD7D-4BC8-B9F4-550993DC17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7119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846FB-9C8E-4591-8A2F-2D61FDA34DA9}" type="datetimeFigureOut">
              <a:rPr lang="en-GB" smtClean="0"/>
              <a:t>09/07/2015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A6BD-AD7D-4BC8-B9F4-550993DC17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794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846FB-9C8E-4591-8A2F-2D61FDA34DA9}" type="datetimeFigureOut">
              <a:rPr lang="en-GB" smtClean="0"/>
              <a:t>09/07/2015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A6BD-AD7D-4BC8-B9F4-550993DC17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456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846FB-9C8E-4591-8A2F-2D61FDA34DA9}" type="datetimeFigureOut">
              <a:rPr lang="en-GB" smtClean="0"/>
              <a:t>09/07/2015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A6BD-AD7D-4BC8-B9F4-550993DC17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774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846FB-9C8E-4591-8A2F-2D61FDA34DA9}" type="datetimeFigureOut">
              <a:rPr lang="en-GB" smtClean="0"/>
              <a:t>09/07/2015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65A6BD-AD7D-4BC8-B9F4-550993DC17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537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Road Safety Data Management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Addis </a:t>
            </a:r>
            <a:r>
              <a:rPr lang="en-US" dirty="0" err="1" smtClean="0"/>
              <a:t>Abeba</a:t>
            </a:r>
            <a:r>
              <a:rPr lang="en-US" dirty="0" smtClean="0"/>
              <a:t>, Ethiopia</a:t>
            </a:r>
          </a:p>
          <a:p>
            <a:r>
              <a:rPr lang="en-US" dirty="0" smtClean="0"/>
              <a:t>9 July 2015</a:t>
            </a:r>
          </a:p>
          <a:p>
            <a:endParaRPr lang="en-US" dirty="0"/>
          </a:p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48" y="609600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1810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the focus on data?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can help to make the problem of data visible</a:t>
            </a:r>
          </a:p>
          <a:p>
            <a:r>
              <a:rPr lang="en-US" dirty="0" smtClean="0"/>
              <a:t>Help us understand the causes of accidents</a:t>
            </a:r>
          </a:p>
          <a:p>
            <a:r>
              <a:rPr lang="en-US" dirty="0" smtClean="0"/>
              <a:t>Design evidence based interventions that are costs effective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7826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Currently, data availability and quality are poor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Traffic fatalities are under-reported</a:t>
            </a:r>
          </a:p>
          <a:p>
            <a:r>
              <a:rPr lang="en-US" sz="2800" dirty="0" smtClean="0"/>
              <a:t>Data on non-fatal injuries is incomplete, or missing</a:t>
            </a:r>
          </a:p>
          <a:p>
            <a:r>
              <a:rPr lang="en-US" sz="2800" dirty="0" smtClean="0"/>
              <a:t>Costs of fatalities and injuries from accident is either missing, or incomplete</a:t>
            </a:r>
          </a:p>
          <a:p>
            <a:r>
              <a:rPr lang="en-US" sz="2800" dirty="0" smtClean="0"/>
              <a:t>Data quality is inconsistent and erratic</a:t>
            </a:r>
          </a:p>
          <a:p>
            <a:r>
              <a:rPr lang="en-US" sz="2800" dirty="0" smtClean="0"/>
              <a:t>Agencies responsible for data collection lack trained personnel and capacity</a:t>
            </a:r>
          </a:p>
          <a:p>
            <a:r>
              <a:rPr lang="en-US" sz="2800" dirty="0" smtClean="0"/>
              <a:t>The data that is available is difficult to access</a:t>
            </a:r>
          </a:p>
          <a:p>
            <a:endParaRPr lang="en-GB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785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Collecting data directly helps to improve safety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Sweden, the Netherlands, Australia and Switzerland, four leaders in road safety have invested heavily in improving the quality</a:t>
            </a:r>
            <a:r>
              <a:rPr lang="en-US" sz="2800" dirty="0"/>
              <a:t> </a:t>
            </a:r>
            <a:r>
              <a:rPr lang="en-US" sz="2800" dirty="0" smtClean="0"/>
              <a:t>and  quantity of data, making it available for analysis, and in developing policy</a:t>
            </a:r>
          </a:p>
          <a:p>
            <a:r>
              <a:rPr lang="en-US" sz="2800" dirty="0" smtClean="0"/>
              <a:t>If the situation around road safety is to be improved, then the situation around data needs to improve</a:t>
            </a:r>
            <a:endParaRPr lang="en-GB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9718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Data is needed for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r>
              <a:rPr lang="en-US" sz="2800" dirty="0" smtClean="0"/>
              <a:t>Convincing </a:t>
            </a:r>
            <a:r>
              <a:rPr lang="en-US" sz="2800" dirty="0" err="1" smtClean="0"/>
              <a:t>sceptics</a:t>
            </a:r>
            <a:r>
              <a:rPr lang="en-US" sz="2800" dirty="0" smtClean="0"/>
              <a:t> about the magnitude of the problem of road safety</a:t>
            </a:r>
          </a:p>
          <a:p>
            <a:r>
              <a:rPr lang="en-US" sz="2800" dirty="0" smtClean="0"/>
              <a:t>Understanding the causes of accidents</a:t>
            </a:r>
          </a:p>
          <a:p>
            <a:r>
              <a:rPr lang="en-US" sz="2800" dirty="0" smtClean="0"/>
              <a:t>Setting quantitative policy targets</a:t>
            </a:r>
          </a:p>
          <a:p>
            <a:r>
              <a:rPr lang="en-US" sz="2800" dirty="0" smtClean="0"/>
              <a:t>Measuring the performance of policy interventions </a:t>
            </a:r>
          </a:p>
          <a:p>
            <a:r>
              <a:rPr lang="en-US" sz="2800" dirty="0" smtClean="0"/>
              <a:t>Measure the performance of </a:t>
            </a:r>
            <a:r>
              <a:rPr lang="en-US" sz="2800" dirty="0" err="1" smtClean="0"/>
              <a:t>organisations</a:t>
            </a:r>
            <a:r>
              <a:rPr lang="en-US" sz="2800" dirty="0" smtClean="0"/>
              <a:t> responsible for improving road safety</a:t>
            </a:r>
          </a:p>
          <a:p>
            <a:r>
              <a:rPr lang="en-US" sz="2800" dirty="0" smtClean="0"/>
              <a:t>Developing better policy interventions</a:t>
            </a:r>
          </a:p>
          <a:p>
            <a:r>
              <a:rPr lang="en-US" sz="2800" dirty="0" smtClean="0"/>
              <a:t>Setting priorities</a:t>
            </a:r>
          </a:p>
          <a:p>
            <a:r>
              <a:rPr lang="en-US" sz="2800" dirty="0" smtClean="0"/>
              <a:t>CONTINUOUS LEARNING</a:t>
            </a:r>
          </a:p>
          <a:p>
            <a:endParaRPr lang="en-US" dirty="0" smtClean="0"/>
          </a:p>
          <a:p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8063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Collecting better data is low hanging fruit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New technologies that are available for collecting data:</a:t>
            </a:r>
          </a:p>
          <a:p>
            <a:pPr lvl="1"/>
            <a:r>
              <a:rPr lang="en-US" sz="2400" dirty="0" smtClean="0"/>
              <a:t>Traffic data</a:t>
            </a:r>
          </a:p>
          <a:p>
            <a:pPr lvl="1"/>
            <a:r>
              <a:rPr lang="en-US" sz="2400" dirty="0" smtClean="0"/>
              <a:t>Asset information</a:t>
            </a:r>
          </a:p>
          <a:p>
            <a:pPr lvl="1"/>
            <a:r>
              <a:rPr lang="en-US" sz="2400" dirty="0" smtClean="0"/>
              <a:t>Impacts (health, especially of non-fatal injuries)</a:t>
            </a:r>
          </a:p>
          <a:p>
            <a:pPr lvl="1"/>
            <a:r>
              <a:rPr lang="en-US" sz="2400" dirty="0" smtClean="0"/>
              <a:t>Crash data</a:t>
            </a:r>
          </a:p>
          <a:p>
            <a:r>
              <a:rPr lang="en-US" sz="2800" dirty="0" smtClean="0"/>
              <a:t>Capacity and systems need to be put in place</a:t>
            </a:r>
          </a:p>
          <a:p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7398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3975" y="2743200"/>
            <a:ext cx="345062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Dr. Adnan Rahman</a:t>
            </a:r>
          </a:p>
          <a:p>
            <a:pPr algn="ctr"/>
            <a:r>
              <a:rPr lang="en-US" sz="3200" dirty="0" smtClean="0"/>
              <a:t>arahman@irfnet.ch</a:t>
            </a:r>
            <a:endParaRPr lang="en-GB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0153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256</Words>
  <Application>Microsoft Office PowerPoint</Application>
  <PresentationFormat>On-screen Show (4:3)</PresentationFormat>
  <Paragraphs>35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Road Safety Data Management</vt:lpstr>
      <vt:lpstr>Why the focus on data?</vt:lpstr>
      <vt:lpstr>Currently, data availability and quality are poor</vt:lpstr>
      <vt:lpstr>Collecting data directly helps to improve safety</vt:lpstr>
      <vt:lpstr>Data is needed for</vt:lpstr>
      <vt:lpstr>Collecting better data is low hanging fruit</vt:lpstr>
      <vt:lpstr>PowerPoint Presentation</vt:lpstr>
    </vt:vector>
  </TitlesOfParts>
  <Company>Cambridge Systematics,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Road Safety Data Management</dc:title>
  <dc:creator>Cambridge Systematics, Inc.</dc:creator>
  <cp:lastModifiedBy>Cambridge Systematics, Inc.</cp:lastModifiedBy>
  <cp:revision>9</cp:revision>
  <dcterms:created xsi:type="dcterms:W3CDTF">2015-07-09T06:42:27Z</dcterms:created>
  <dcterms:modified xsi:type="dcterms:W3CDTF">2015-07-09T09:08:37Z</dcterms:modified>
</cp:coreProperties>
</file>