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369" r:id="rId2"/>
    <p:sldId id="368" r:id="rId3"/>
    <p:sldId id="319" r:id="rId4"/>
    <p:sldId id="318" r:id="rId5"/>
    <p:sldId id="260" r:id="rId6"/>
    <p:sldId id="386" r:id="rId7"/>
    <p:sldId id="371" r:id="rId8"/>
    <p:sldId id="379" r:id="rId9"/>
    <p:sldId id="385" r:id="rId10"/>
    <p:sldId id="367" r:id="rId11"/>
    <p:sldId id="388" r:id="rId12"/>
    <p:sldId id="380" r:id="rId13"/>
    <p:sldId id="381" r:id="rId14"/>
    <p:sldId id="384" r:id="rId15"/>
    <p:sldId id="382" r:id="rId16"/>
    <p:sldId id="387" r:id="rId17"/>
    <p:sldId id="375" r:id="rId1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99"/>
    <a:srgbClr val="1464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32" y="4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71D653-A1BA-4CA7-BFF0-686119A65E8E}" type="doc">
      <dgm:prSet loTypeId="urn:microsoft.com/office/officeart/2005/8/layout/lProcess2" loCatId="list" qsTypeId="urn:microsoft.com/office/officeart/2005/8/quickstyle/simple4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A42EBCF9-9ECB-43FA-8935-66ED4AD74729}">
      <dgm:prSet phldrT="[Text]" custT="1"/>
      <dgm:spPr>
        <a:solidFill>
          <a:schemeClr val="bg2"/>
        </a:solidFill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en-US" sz="2400" b="1" kern="1200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Financing Products</a:t>
          </a:r>
          <a:endParaRPr lang="en-US" sz="2400" b="1" u="sng" kern="1200" dirty="0">
            <a:solidFill>
              <a:srgbClr val="0000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ea typeface="+mj-ea"/>
            <a:cs typeface="+mj-cs"/>
          </a:endParaRPr>
        </a:p>
      </dgm:t>
    </dgm:pt>
    <dgm:pt modelId="{2C0EB8F9-7440-4E1E-9CE6-B5F491FD14C9}" type="parTrans" cxnId="{62CF3CE0-D949-460B-8CCC-BD5457B5388F}">
      <dgm:prSet/>
      <dgm:spPr/>
      <dgm:t>
        <a:bodyPr/>
        <a:lstStyle/>
        <a:p>
          <a:endParaRPr lang="en-US"/>
        </a:p>
      </dgm:t>
    </dgm:pt>
    <dgm:pt modelId="{9953DF2B-6E66-4D67-BF5D-86023DD48C1C}" type="sibTrans" cxnId="{62CF3CE0-D949-460B-8CCC-BD5457B5388F}">
      <dgm:prSet/>
      <dgm:spPr/>
      <dgm:t>
        <a:bodyPr/>
        <a:lstStyle/>
        <a:p>
          <a:endParaRPr lang="en-US"/>
        </a:p>
      </dgm:t>
    </dgm:pt>
    <dgm:pt modelId="{01F2B8F5-740A-46E1-9AD4-173F92E911B8}">
      <dgm:prSet phldrT="[Text]" custT="1"/>
      <dgm:spPr>
        <a:solidFill>
          <a:schemeClr val="bg2"/>
        </a:solidFill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en-US" sz="2400" b="1" kern="1200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Type of Intervention</a:t>
          </a:r>
          <a:endParaRPr lang="en-US" sz="2400" b="1" u="sng" kern="1200" dirty="0">
            <a:solidFill>
              <a:srgbClr val="0000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ea typeface="+mj-ea"/>
            <a:cs typeface="+mj-cs"/>
          </a:endParaRPr>
        </a:p>
      </dgm:t>
    </dgm:pt>
    <dgm:pt modelId="{1FC9EF47-F8D8-4BA0-AF39-00BD7D750B4F}" type="parTrans" cxnId="{335E2131-87DB-4D75-82E8-C3A09BBED017}">
      <dgm:prSet/>
      <dgm:spPr/>
      <dgm:t>
        <a:bodyPr/>
        <a:lstStyle/>
        <a:p>
          <a:endParaRPr lang="en-US"/>
        </a:p>
      </dgm:t>
    </dgm:pt>
    <dgm:pt modelId="{8F4F050C-28CF-491D-B89B-ACD7FF244CA8}" type="sibTrans" cxnId="{335E2131-87DB-4D75-82E8-C3A09BBED017}">
      <dgm:prSet/>
      <dgm:spPr/>
      <dgm:t>
        <a:bodyPr/>
        <a:lstStyle/>
        <a:p>
          <a:endParaRPr lang="en-US"/>
        </a:p>
      </dgm:t>
    </dgm:pt>
    <dgm:pt modelId="{2F4ADFBE-DD27-4139-AC2A-1EA0715B2E13}">
      <dgm:prSet phldrT="[Text]"/>
      <dgm:spPr>
        <a:xfrm>
          <a:off x="82318" y="1349124"/>
          <a:ext cx="2279883" cy="883244"/>
        </a:xfrm>
        <a:solidFill>
          <a:schemeClr val="bg2">
            <a:lumMod val="75000"/>
          </a:schemeClr>
        </a:solidFill>
      </dgm:spPr>
      <dgm:t>
        <a:bodyPr/>
        <a:lstStyle/>
        <a:p>
          <a:r>
            <a:rPr lang="en-US" b="1" dirty="0" smtClean="0">
              <a:effectLst/>
              <a:latin typeface="Calibri"/>
              <a:ea typeface="+mn-ea"/>
              <a:cs typeface="+mn-cs"/>
            </a:rPr>
            <a:t>Grants &amp; Concessional Lending</a:t>
          </a:r>
          <a:endParaRPr lang="en-US" b="1" dirty="0">
            <a:effectLst/>
            <a:latin typeface="Calibri"/>
            <a:ea typeface="+mn-ea"/>
            <a:cs typeface="+mn-cs"/>
          </a:endParaRPr>
        </a:p>
      </dgm:t>
    </dgm:pt>
    <dgm:pt modelId="{CCF9C05E-D685-413E-A731-EA27EAE9DE8A}" type="parTrans" cxnId="{AC1E5D25-44C0-4D2B-B944-EF0C74791DD2}">
      <dgm:prSet/>
      <dgm:spPr/>
      <dgm:t>
        <a:bodyPr/>
        <a:lstStyle/>
        <a:p>
          <a:endParaRPr lang="en-GB"/>
        </a:p>
      </dgm:t>
    </dgm:pt>
    <dgm:pt modelId="{A77578CD-E966-47AA-9BAD-04A13D966530}" type="sibTrans" cxnId="{AC1E5D25-44C0-4D2B-B944-EF0C74791DD2}">
      <dgm:prSet/>
      <dgm:spPr/>
      <dgm:t>
        <a:bodyPr/>
        <a:lstStyle/>
        <a:p>
          <a:endParaRPr lang="en-GB"/>
        </a:p>
      </dgm:t>
    </dgm:pt>
    <dgm:pt modelId="{A249ADE9-7C5D-49ED-9AC8-A79FD7620AFC}">
      <dgm:prSet phldrT="[Text]" custT="1"/>
      <dgm:spPr>
        <a:xfrm>
          <a:off x="82318" y="2368252"/>
          <a:ext cx="2279883" cy="883244"/>
        </a:xfrm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2000" b="1" dirty="0" smtClean="0">
              <a:effectLst/>
              <a:latin typeface="Calibri"/>
              <a:ea typeface="+mn-ea"/>
              <a:cs typeface="+mn-cs"/>
            </a:rPr>
            <a:t>Loans &amp; Equity Investments</a:t>
          </a:r>
          <a:endParaRPr lang="en-US" sz="2000" b="1" dirty="0">
            <a:effectLst/>
            <a:latin typeface="Calibri"/>
            <a:ea typeface="+mn-ea"/>
            <a:cs typeface="+mn-cs"/>
          </a:endParaRPr>
        </a:p>
      </dgm:t>
    </dgm:pt>
    <dgm:pt modelId="{A0FEA538-F9DE-4695-9154-17BECE943597}" type="parTrans" cxnId="{51E688C4-37A6-406A-8054-78F32B72C3EE}">
      <dgm:prSet/>
      <dgm:spPr/>
      <dgm:t>
        <a:bodyPr/>
        <a:lstStyle/>
        <a:p>
          <a:endParaRPr lang="en-GB"/>
        </a:p>
      </dgm:t>
    </dgm:pt>
    <dgm:pt modelId="{7B743D06-83DA-477C-A773-158C340E0678}" type="sibTrans" cxnId="{51E688C4-37A6-406A-8054-78F32B72C3EE}">
      <dgm:prSet/>
      <dgm:spPr/>
      <dgm:t>
        <a:bodyPr/>
        <a:lstStyle/>
        <a:p>
          <a:endParaRPr lang="en-GB"/>
        </a:p>
      </dgm:t>
    </dgm:pt>
    <dgm:pt modelId="{DA3B5F67-0F12-4425-82A2-B62A761EF1FF}">
      <dgm:prSet custT="1"/>
      <dgm:spPr>
        <a:xfrm>
          <a:off x="82318" y="3387381"/>
          <a:ext cx="2279883" cy="883244"/>
        </a:xfrm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2000" b="1" dirty="0" smtClean="0">
              <a:effectLst/>
              <a:latin typeface="Calibri"/>
              <a:ea typeface="+mn-ea"/>
              <a:cs typeface="+mn-cs"/>
            </a:rPr>
            <a:t>Technical Assistance &amp; Policy-based Lending</a:t>
          </a:r>
          <a:endParaRPr lang="en-US" sz="2000" b="1" dirty="0">
            <a:effectLst/>
            <a:latin typeface="Calibri"/>
            <a:ea typeface="+mn-ea"/>
            <a:cs typeface="+mn-cs"/>
          </a:endParaRPr>
        </a:p>
      </dgm:t>
    </dgm:pt>
    <dgm:pt modelId="{5C95D47B-CCEB-45F1-9D17-FF161FC9AE69}" type="parTrans" cxnId="{25AB904A-E10E-4BC4-9D64-11BF50BE2469}">
      <dgm:prSet/>
      <dgm:spPr/>
      <dgm:t>
        <a:bodyPr/>
        <a:lstStyle/>
        <a:p>
          <a:endParaRPr lang="en-GB"/>
        </a:p>
      </dgm:t>
    </dgm:pt>
    <dgm:pt modelId="{DC3BAAE5-ABC3-4917-B131-129CE5DB616D}" type="sibTrans" cxnId="{25AB904A-E10E-4BC4-9D64-11BF50BE2469}">
      <dgm:prSet/>
      <dgm:spPr/>
      <dgm:t>
        <a:bodyPr/>
        <a:lstStyle/>
        <a:p>
          <a:endParaRPr lang="en-GB"/>
        </a:p>
      </dgm:t>
    </dgm:pt>
    <dgm:pt modelId="{EC46835D-9C23-411A-B661-5E344CB6951B}">
      <dgm:prSet phldrT="[Text]" custT="1"/>
      <dgm:spPr>
        <a:xfrm>
          <a:off x="2871043" y="1350057"/>
          <a:ext cx="1954113" cy="1355545"/>
        </a:xfrm>
        <a:solidFill>
          <a:schemeClr val="bg2">
            <a:lumMod val="75000"/>
          </a:schemeClr>
        </a:solidFill>
      </dgm:spPr>
      <dgm:t>
        <a:bodyPr/>
        <a:lstStyle/>
        <a:p>
          <a:pPr marR="0" eaLnBrk="1" fontAlgn="auto" latinLnBrk="0" hangingPunct="1">
            <a:buClrTx/>
            <a:buSzTx/>
            <a:buFontTx/>
            <a:tabLst/>
            <a:defRPr/>
          </a:pPr>
          <a:r>
            <a:rPr lang="en-US" sz="2000" b="1" dirty="0" smtClean="0">
              <a:effectLst/>
              <a:latin typeface="Calibri" pitchFamily="34" charset="0"/>
              <a:ea typeface="+mn-ea"/>
              <a:cs typeface="+mn-cs"/>
            </a:rPr>
            <a:t>Projects &amp; program-based  operations</a:t>
          </a:r>
          <a:endParaRPr lang="en-US" sz="2000" b="1" dirty="0" smtClean="0">
            <a:effectLst/>
            <a:latin typeface="Calibri"/>
            <a:ea typeface="+mn-ea"/>
            <a:cs typeface="+mn-cs"/>
          </a:endParaRPr>
        </a:p>
      </dgm:t>
    </dgm:pt>
    <dgm:pt modelId="{5C4F890C-FBE1-4B73-8FC6-447C833514A5}" type="parTrans" cxnId="{1D038978-3317-4321-92D1-259797871E0A}">
      <dgm:prSet/>
      <dgm:spPr/>
      <dgm:t>
        <a:bodyPr/>
        <a:lstStyle/>
        <a:p>
          <a:endParaRPr lang="en-GB"/>
        </a:p>
      </dgm:t>
    </dgm:pt>
    <dgm:pt modelId="{DE2BB571-7224-4D75-8B02-6630AE441F4B}" type="sibTrans" cxnId="{1D038978-3317-4321-92D1-259797871E0A}">
      <dgm:prSet/>
      <dgm:spPr/>
      <dgm:t>
        <a:bodyPr/>
        <a:lstStyle/>
        <a:p>
          <a:endParaRPr lang="en-GB"/>
        </a:p>
      </dgm:t>
    </dgm:pt>
    <dgm:pt modelId="{A6D57EE4-9A5B-4054-B47E-5835E52650F1}">
      <dgm:prSet custT="1"/>
      <dgm:spPr>
        <a:xfrm>
          <a:off x="2871043" y="2914147"/>
          <a:ext cx="1954113" cy="1355545"/>
        </a:xfrm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2000" b="1" dirty="0" smtClean="0">
              <a:effectLst/>
              <a:latin typeface="Calibri" pitchFamily="34" charset="0"/>
              <a:ea typeface="+mn-ea"/>
              <a:cs typeface="+mn-cs"/>
            </a:rPr>
            <a:t>Non-project activities </a:t>
          </a:r>
          <a:endParaRPr lang="en-US" sz="2000" b="1" dirty="0">
            <a:effectLst/>
            <a:latin typeface="Calibri"/>
            <a:ea typeface="+mn-ea"/>
            <a:cs typeface="+mn-cs"/>
          </a:endParaRPr>
        </a:p>
      </dgm:t>
    </dgm:pt>
    <dgm:pt modelId="{A94EC4C7-1253-4EE1-B1C1-B3CB050CBE53}" type="parTrans" cxnId="{99CB6CF3-6A71-4359-8EEA-48FB4DDB5C75}">
      <dgm:prSet/>
      <dgm:spPr/>
      <dgm:t>
        <a:bodyPr/>
        <a:lstStyle/>
        <a:p>
          <a:endParaRPr lang="en-GB"/>
        </a:p>
      </dgm:t>
    </dgm:pt>
    <dgm:pt modelId="{7EA5AFEC-A6CA-49B8-9A85-E6591E1C5DA7}" type="sibTrans" cxnId="{99CB6CF3-6A71-4359-8EEA-48FB4DDB5C75}">
      <dgm:prSet/>
      <dgm:spPr/>
      <dgm:t>
        <a:bodyPr/>
        <a:lstStyle/>
        <a:p>
          <a:endParaRPr lang="en-GB"/>
        </a:p>
      </dgm:t>
    </dgm:pt>
    <dgm:pt modelId="{9F93DF6B-A581-46FE-B94E-46C76B0B4CBF}" type="pres">
      <dgm:prSet presAssocID="{7B71D653-A1BA-4CA7-BFF0-686119A65E8E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6436732-BFF1-4536-A467-47CF593A30D0}" type="pres">
      <dgm:prSet presAssocID="{A42EBCF9-9ECB-43FA-8935-66ED4AD74729}" presName="compNode" presStyleCnt="0"/>
      <dgm:spPr/>
      <dgm:t>
        <a:bodyPr/>
        <a:lstStyle/>
        <a:p>
          <a:endParaRPr lang="en-GB"/>
        </a:p>
      </dgm:t>
    </dgm:pt>
    <dgm:pt modelId="{FA60BE57-1401-48A3-8AA7-D9163C55232E}" type="pres">
      <dgm:prSet presAssocID="{A42EBCF9-9ECB-43FA-8935-66ED4AD74729}" presName="aNode" presStyleLbl="bgShp" presStyleIdx="0" presStyleCnt="2" custScaleX="96415" custLinFactNeighborX="1381"/>
      <dgm:spPr/>
      <dgm:t>
        <a:bodyPr/>
        <a:lstStyle/>
        <a:p>
          <a:endParaRPr lang="en-US"/>
        </a:p>
      </dgm:t>
    </dgm:pt>
    <dgm:pt modelId="{9C36F3C9-C4D1-46DC-832D-1FBF3AE8C167}" type="pres">
      <dgm:prSet presAssocID="{A42EBCF9-9ECB-43FA-8935-66ED4AD74729}" presName="textNode" presStyleLbl="bgShp" presStyleIdx="0" presStyleCnt="2"/>
      <dgm:spPr/>
      <dgm:t>
        <a:bodyPr/>
        <a:lstStyle/>
        <a:p>
          <a:endParaRPr lang="en-US"/>
        </a:p>
      </dgm:t>
    </dgm:pt>
    <dgm:pt modelId="{AE764C8E-2F3B-4586-BFB6-37B39C68ADAF}" type="pres">
      <dgm:prSet presAssocID="{A42EBCF9-9ECB-43FA-8935-66ED4AD74729}" presName="compChildNode" presStyleCnt="0"/>
      <dgm:spPr/>
      <dgm:t>
        <a:bodyPr/>
        <a:lstStyle/>
        <a:p>
          <a:endParaRPr lang="en-GB"/>
        </a:p>
      </dgm:t>
    </dgm:pt>
    <dgm:pt modelId="{AD20BC8A-6E09-4B8C-8703-B2861CF325BF}" type="pres">
      <dgm:prSet presAssocID="{A42EBCF9-9ECB-43FA-8935-66ED4AD74729}" presName="theInnerList" presStyleCnt="0"/>
      <dgm:spPr/>
      <dgm:t>
        <a:bodyPr/>
        <a:lstStyle/>
        <a:p>
          <a:endParaRPr lang="en-GB"/>
        </a:p>
      </dgm:t>
    </dgm:pt>
    <dgm:pt modelId="{407322D0-7978-49E6-A90F-70A82D1D09E1}" type="pres">
      <dgm:prSet presAssocID="{2F4ADFBE-DD27-4139-AC2A-1EA0715B2E13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3FB9CD1-9836-4E21-9BBC-E4D23D1A363B}" type="pres">
      <dgm:prSet presAssocID="{2F4ADFBE-DD27-4139-AC2A-1EA0715B2E13}" presName="aSpace2" presStyleCnt="0"/>
      <dgm:spPr/>
      <dgm:t>
        <a:bodyPr/>
        <a:lstStyle/>
        <a:p>
          <a:endParaRPr lang="en-GB"/>
        </a:p>
      </dgm:t>
    </dgm:pt>
    <dgm:pt modelId="{43A94556-3C27-43FB-B21D-045D8CBAF968}" type="pres">
      <dgm:prSet presAssocID="{A249ADE9-7C5D-49ED-9AC8-A79FD7620AFC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AF5156C-000C-4185-9C62-B9E40EFAF9C1}" type="pres">
      <dgm:prSet presAssocID="{A249ADE9-7C5D-49ED-9AC8-A79FD7620AFC}" presName="aSpace2" presStyleCnt="0"/>
      <dgm:spPr/>
      <dgm:t>
        <a:bodyPr/>
        <a:lstStyle/>
        <a:p>
          <a:endParaRPr lang="en-GB"/>
        </a:p>
      </dgm:t>
    </dgm:pt>
    <dgm:pt modelId="{1A912336-2950-45A2-8252-D5F4011899CC}" type="pres">
      <dgm:prSet presAssocID="{DA3B5F67-0F12-4425-82A2-B62A761EF1FF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1E42AE7-64A3-4CF2-9D2E-3E644F790E6B}" type="pres">
      <dgm:prSet presAssocID="{A42EBCF9-9ECB-43FA-8935-66ED4AD74729}" presName="aSpace" presStyleCnt="0"/>
      <dgm:spPr/>
      <dgm:t>
        <a:bodyPr/>
        <a:lstStyle/>
        <a:p>
          <a:endParaRPr lang="en-GB"/>
        </a:p>
      </dgm:t>
    </dgm:pt>
    <dgm:pt modelId="{6A46ECC1-EC37-4277-84D3-9B0D1C6DB65E}" type="pres">
      <dgm:prSet presAssocID="{01F2B8F5-740A-46E1-9AD4-173F92E911B8}" presName="compNode" presStyleCnt="0"/>
      <dgm:spPr/>
      <dgm:t>
        <a:bodyPr/>
        <a:lstStyle/>
        <a:p>
          <a:endParaRPr lang="en-GB"/>
        </a:p>
      </dgm:t>
    </dgm:pt>
    <dgm:pt modelId="{5B9C68C5-7EF6-4DC9-8CFA-A892EF12B8B4}" type="pres">
      <dgm:prSet presAssocID="{01F2B8F5-740A-46E1-9AD4-173F92E911B8}" presName="aNode" presStyleLbl="bgShp" presStyleIdx="1" presStyleCnt="2" custScaleX="98839" custLinFactNeighborX="2121"/>
      <dgm:spPr/>
      <dgm:t>
        <a:bodyPr/>
        <a:lstStyle/>
        <a:p>
          <a:endParaRPr lang="en-US"/>
        </a:p>
      </dgm:t>
    </dgm:pt>
    <dgm:pt modelId="{0E7806C7-01ED-41F6-AF79-67F970C5B7E1}" type="pres">
      <dgm:prSet presAssocID="{01F2B8F5-740A-46E1-9AD4-173F92E911B8}" presName="textNode" presStyleLbl="bgShp" presStyleIdx="1" presStyleCnt="2"/>
      <dgm:spPr/>
      <dgm:t>
        <a:bodyPr/>
        <a:lstStyle/>
        <a:p>
          <a:endParaRPr lang="en-US"/>
        </a:p>
      </dgm:t>
    </dgm:pt>
    <dgm:pt modelId="{DB6810F5-5B26-4AB4-B4C4-3FA778F2662E}" type="pres">
      <dgm:prSet presAssocID="{01F2B8F5-740A-46E1-9AD4-173F92E911B8}" presName="compChildNode" presStyleCnt="0"/>
      <dgm:spPr/>
      <dgm:t>
        <a:bodyPr/>
        <a:lstStyle/>
        <a:p>
          <a:endParaRPr lang="en-GB"/>
        </a:p>
      </dgm:t>
    </dgm:pt>
    <dgm:pt modelId="{27C32AA6-58E4-46F9-8175-253FDB1DA814}" type="pres">
      <dgm:prSet presAssocID="{01F2B8F5-740A-46E1-9AD4-173F92E911B8}" presName="theInnerList" presStyleCnt="0"/>
      <dgm:spPr/>
      <dgm:t>
        <a:bodyPr/>
        <a:lstStyle/>
        <a:p>
          <a:endParaRPr lang="en-GB"/>
        </a:p>
      </dgm:t>
    </dgm:pt>
    <dgm:pt modelId="{7FD8A408-307A-4637-BA0A-7432639A00E1}" type="pres">
      <dgm:prSet presAssocID="{EC46835D-9C23-411A-B661-5E344CB6951B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4F80B0D-E9B5-4CEB-AD3F-B0E634386839}" type="pres">
      <dgm:prSet presAssocID="{EC46835D-9C23-411A-B661-5E344CB6951B}" presName="aSpace2" presStyleCnt="0"/>
      <dgm:spPr/>
      <dgm:t>
        <a:bodyPr/>
        <a:lstStyle/>
        <a:p>
          <a:endParaRPr lang="en-GB"/>
        </a:p>
      </dgm:t>
    </dgm:pt>
    <dgm:pt modelId="{4A3FFEAA-EEC5-4184-A7CA-26DA76670A3B}" type="pres">
      <dgm:prSet presAssocID="{A6D57EE4-9A5B-4054-B47E-5835E52650F1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9EFA55C-ED7E-4B7C-9542-8B81657B849A}" type="presOf" srcId="{A42EBCF9-9ECB-43FA-8935-66ED4AD74729}" destId="{9C36F3C9-C4D1-46DC-832D-1FBF3AE8C167}" srcOrd="1" destOrd="0" presId="urn:microsoft.com/office/officeart/2005/8/layout/lProcess2"/>
    <dgm:cxn modelId="{99CB6CF3-6A71-4359-8EEA-48FB4DDB5C75}" srcId="{01F2B8F5-740A-46E1-9AD4-173F92E911B8}" destId="{A6D57EE4-9A5B-4054-B47E-5835E52650F1}" srcOrd="1" destOrd="0" parTransId="{A94EC4C7-1253-4EE1-B1C1-B3CB050CBE53}" sibTransId="{7EA5AFEC-A6CA-49B8-9A85-E6591E1C5DA7}"/>
    <dgm:cxn modelId="{25AB904A-E10E-4BC4-9D64-11BF50BE2469}" srcId="{A42EBCF9-9ECB-43FA-8935-66ED4AD74729}" destId="{DA3B5F67-0F12-4425-82A2-B62A761EF1FF}" srcOrd="2" destOrd="0" parTransId="{5C95D47B-CCEB-45F1-9D17-FF161FC9AE69}" sibTransId="{DC3BAAE5-ABC3-4917-B131-129CE5DB616D}"/>
    <dgm:cxn modelId="{28ACBFE8-CC07-4877-B470-268383BEE175}" type="presOf" srcId="{01F2B8F5-740A-46E1-9AD4-173F92E911B8}" destId="{5B9C68C5-7EF6-4DC9-8CFA-A892EF12B8B4}" srcOrd="0" destOrd="0" presId="urn:microsoft.com/office/officeart/2005/8/layout/lProcess2"/>
    <dgm:cxn modelId="{2BAA367E-ED95-47B9-8B10-323417DBEA40}" type="presOf" srcId="{A6D57EE4-9A5B-4054-B47E-5835E52650F1}" destId="{4A3FFEAA-EEC5-4184-A7CA-26DA76670A3B}" srcOrd="0" destOrd="0" presId="urn:microsoft.com/office/officeart/2005/8/layout/lProcess2"/>
    <dgm:cxn modelId="{91C8D08F-534C-4195-93C2-DEE012A59D66}" type="presOf" srcId="{2F4ADFBE-DD27-4139-AC2A-1EA0715B2E13}" destId="{407322D0-7978-49E6-A90F-70A82D1D09E1}" srcOrd="0" destOrd="0" presId="urn:microsoft.com/office/officeart/2005/8/layout/lProcess2"/>
    <dgm:cxn modelId="{0727F769-22F6-4510-89A4-4C38DBF7B244}" type="presOf" srcId="{7B71D653-A1BA-4CA7-BFF0-686119A65E8E}" destId="{9F93DF6B-A581-46FE-B94E-46C76B0B4CBF}" srcOrd="0" destOrd="0" presId="urn:microsoft.com/office/officeart/2005/8/layout/lProcess2"/>
    <dgm:cxn modelId="{1D038978-3317-4321-92D1-259797871E0A}" srcId="{01F2B8F5-740A-46E1-9AD4-173F92E911B8}" destId="{EC46835D-9C23-411A-B661-5E344CB6951B}" srcOrd="0" destOrd="0" parTransId="{5C4F890C-FBE1-4B73-8FC6-447C833514A5}" sibTransId="{DE2BB571-7224-4D75-8B02-6630AE441F4B}"/>
    <dgm:cxn modelId="{AC1E5D25-44C0-4D2B-B944-EF0C74791DD2}" srcId="{A42EBCF9-9ECB-43FA-8935-66ED4AD74729}" destId="{2F4ADFBE-DD27-4139-AC2A-1EA0715B2E13}" srcOrd="0" destOrd="0" parTransId="{CCF9C05E-D685-413E-A731-EA27EAE9DE8A}" sibTransId="{A77578CD-E966-47AA-9BAD-04A13D966530}"/>
    <dgm:cxn modelId="{8C44F10D-B196-41F9-A00F-D7080F9008F3}" type="presOf" srcId="{A42EBCF9-9ECB-43FA-8935-66ED4AD74729}" destId="{FA60BE57-1401-48A3-8AA7-D9163C55232E}" srcOrd="0" destOrd="0" presId="urn:microsoft.com/office/officeart/2005/8/layout/lProcess2"/>
    <dgm:cxn modelId="{BD07E1E7-20E1-4045-92F7-81334E0124FB}" type="presOf" srcId="{DA3B5F67-0F12-4425-82A2-B62A761EF1FF}" destId="{1A912336-2950-45A2-8252-D5F4011899CC}" srcOrd="0" destOrd="0" presId="urn:microsoft.com/office/officeart/2005/8/layout/lProcess2"/>
    <dgm:cxn modelId="{62CF3CE0-D949-460B-8CCC-BD5457B5388F}" srcId="{7B71D653-A1BA-4CA7-BFF0-686119A65E8E}" destId="{A42EBCF9-9ECB-43FA-8935-66ED4AD74729}" srcOrd="0" destOrd="0" parTransId="{2C0EB8F9-7440-4E1E-9CE6-B5F491FD14C9}" sibTransId="{9953DF2B-6E66-4D67-BF5D-86023DD48C1C}"/>
    <dgm:cxn modelId="{FD74DEDB-E860-4978-BB20-B6D1B200FE82}" type="presOf" srcId="{01F2B8F5-740A-46E1-9AD4-173F92E911B8}" destId="{0E7806C7-01ED-41F6-AF79-67F970C5B7E1}" srcOrd="1" destOrd="0" presId="urn:microsoft.com/office/officeart/2005/8/layout/lProcess2"/>
    <dgm:cxn modelId="{51E688C4-37A6-406A-8054-78F32B72C3EE}" srcId="{A42EBCF9-9ECB-43FA-8935-66ED4AD74729}" destId="{A249ADE9-7C5D-49ED-9AC8-A79FD7620AFC}" srcOrd="1" destOrd="0" parTransId="{A0FEA538-F9DE-4695-9154-17BECE943597}" sibTransId="{7B743D06-83DA-477C-A773-158C340E0678}"/>
    <dgm:cxn modelId="{335E2131-87DB-4D75-82E8-C3A09BBED017}" srcId="{7B71D653-A1BA-4CA7-BFF0-686119A65E8E}" destId="{01F2B8F5-740A-46E1-9AD4-173F92E911B8}" srcOrd="1" destOrd="0" parTransId="{1FC9EF47-F8D8-4BA0-AF39-00BD7D750B4F}" sibTransId="{8F4F050C-28CF-491D-B89B-ACD7FF244CA8}"/>
    <dgm:cxn modelId="{3A68D984-0BBD-4FA1-B343-9F869C8B92B1}" type="presOf" srcId="{A249ADE9-7C5D-49ED-9AC8-A79FD7620AFC}" destId="{43A94556-3C27-43FB-B21D-045D8CBAF968}" srcOrd="0" destOrd="0" presId="urn:microsoft.com/office/officeart/2005/8/layout/lProcess2"/>
    <dgm:cxn modelId="{DF1B7F4B-EB79-4268-B5FF-971E6B81953C}" type="presOf" srcId="{EC46835D-9C23-411A-B661-5E344CB6951B}" destId="{7FD8A408-307A-4637-BA0A-7432639A00E1}" srcOrd="0" destOrd="0" presId="urn:microsoft.com/office/officeart/2005/8/layout/lProcess2"/>
    <dgm:cxn modelId="{1DB4BB2E-95BA-4212-AB76-5A3B4C7D803C}" type="presParOf" srcId="{9F93DF6B-A581-46FE-B94E-46C76B0B4CBF}" destId="{C6436732-BFF1-4536-A467-47CF593A30D0}" srcOrd="0" destOrd="0" presId="urn:microsoft.com/office/officeart/2005/8/layout/lProcess2"/>
    <dgm:cxn modelId="{07DDB899-53D3-47BC-9E60-0F2129927259}" type="presParOf" srcId="{C6436732-BFF1-4536-A467-47CF593A30D0}" destId="{FA60BE57-1401-48A3-8AA7-D9163C55232E}" srcOrd="0" destOrd="0" presId="urn:microsoft.com/office/officeart/2005/8/layout/lProcess2"/>
    <dgm:cxn modelId="{218C2402-7E98-4ECA-BD82-5E245F3BF37F}" type="presParOf" srcId="{C6436732-BFF1-4536-A467-47CF593A30D0}" destId="{9C36F3C9-C4D1-46DC-832D-1FBF3AE8C167}" srcOrd="1" destOrd="0" presId="urn:microsoft.com/office/officeart/2005/8/layout/lProcess2"/>
    <dgm:cxn modelId="{3226E434-9E4A-4789-96E9-9581533406CA}" type="presParOf" srcId="{C6436732-BFF1-4536-A467-47CF593A30D0}" destId="{AE764C8E-2F3B-4586-BFB6-37B39C68ADAF}" srcOrd="2" destOrd="0" presId="urn:microsoft.com/office/officeart/2005/8/layout/lProcess2"/>
    <dgm:cxn modelId="{1E6780D2-3CB5-402B-A225-E4E0CA075516}" type="presParOf" srcId="{AE764C8E-2F3B-4586-BFB6-37B39C68ADAF}" destId="{AD20BC8A-6E09-4B8C-8703-B2861CF325BF}" srcOrd="0" destOrd="0" presId="urn:microsoft.com/office/officeart/2005/8/layout/lProcess2"/>
    <dgm:cxn modelId="{7F3E7860-BD63-41CB-980B-B97DA24ECB12}" type="presParOf" srcId="{AD20BC8A-6E09-4B8C-8703-B2861CF325BF}" destId="{407322D0-7978-49E6-A90F-70A82D1D09E1}" srcOrd="0" destOrd="0" presId="urn:microsoft.com/office/officeart/2005/8/layout/lProcess2"/>
    <dgm:cxn modelId="{B6A90DC0-52BB-48B8-ACFB-A8DFA3339D56}" type="presParOf" srcId="{AD20BC8A-6E09-4B8C-8703-B2861CF325BF}" destId="{F3FB9CD1-9836-4E21-9BBC-E4D23D1A363B}" srcOrd="1" destOrd="0" presId="urn:microsoft.com/office/officeart/2005/8/layout/lProcess2"/>
    <dgm:cxn modelId="{43E210A4-4DAD-407A-818B-968ACEFC6775}" type="presParOf" srcId="{AD20BC8A-6E09-4B8C-8703-B2861CF325BF}" destId="{43A94556-3C27-43FB-B21D-045D8CBAF968}" srcOrd="2" destOrd="0" presId="urn:microsoft.com/office/officeart/2005/8/layout/lProcess2"/>
    <dgm:cxn modelId="{2459B5A3-B399-4B56-B270-F3D93A7078B4}" type="presParOf" srcId="{AD20BC8A-6E09-4B8C-8703-B2861CF325BF}" destId="{FAF5156C-000C-4185-9C62-B9E40EFAF9C1}" srcOrd="3" destOrd="0" presId="urn:microsoft.com/office/officeart/2005/8/layout/lProcess2"/>
    <dgm:cxn modelId="{23BEAAFE-A842-41D4-8FFE-3B269E3EC5CC}" type="presParOf" srcId="{AD20BC8A-6E09-4B8C-8703-B2861CF325BF}" destId="{1A912336-2950-45A2-8252-D5F4011899CC}" srcOrd="4" destOrd="0" presId="urn:microsoft.com/office/officeart/2005/8/layout/lProcess2"/>
    <dgm:cxn modelId="{764ADB32-770E-4E93-80C1-5107D1573944}" type="presParOf" srcId="{9F93DF6B-A581-46FE-B94E-46C76B0B4CBF}" destId="{51E42AE7-64A3-4CF2-9D2E-3E644F790E6B}" srcOrd="1" destOrd="0" presId="urn:microsoft.com/office/officeart/2005/8/layout/lProcess2"/>
    <dgm:cxn modelId="{65D7CE75-7711-4523-B757-5C8BDB9191C1}" type="presParOf" srcId="{9F93DF6B-A581-46FE-B94E-46C76B0B4CBF}" destId="{6A46ECC1-EC37-4277-84D3-9B0D1C6DB65E}" srcOrd="2" destOrd="0" presId="urn:microsoft.com/office/officeart/2005/8/layout/lProcess2"/>
    <dgm:cxn modelId="{1D09A8C2-D75B-40F5-ACFD-F6A4E40D8EC5}" type="presParOf" srcId="{6A46ECC1-EC37-4277-84D3-9B0D1C6DB65E}" destId="{5B9C68C5-7EF6-4DC9-8CFA-A892EF12B8B4}" srcOrd="0" destOrd="0" presId="urn:microsoft.com/office/officeart/2005/8/layout/lProcess2"/>
    <dgm:cxn modelId="{339104A2-0B4D-456D-87B8-6C3124C41197}" type="presParOf" srcId="{6A46ECC1-EC37-4277-84D3-9B0D1C6DB65E}" destId="{0E7806C7-01ED-41F6-AF79-67F970C5B7E1}" srcOrd="1" destOrd="0" presId="urn:microsoft.com/office/officeart/2005/8/layout/lProcess2"/>
    <dgm:cxn modelId="{722C9A09-F383-49EC-BB7E-C56E5E33C2EB}" type="presParOf" srcId="{6A46ECC1-EC37-4277-84D3-9B0D1C6DB65E}" destId="{DB6810F5-5B26-4AB4-B4C4-3FA778F2662E}" srcOrd="2" destOrd="0" presId="urn:microsoft.com/office/officeart/2005/8/layout/lProcess2"/>
    <dgm:cxn modelId="{09FA4B44-D060-4E60-93C6-9D7E1F78BCFD}" type="presParOf" srcId="{DB6810F5-5B26-4AB4-B4C4-3FA778F2662E}" destId="{27C32AA6-58E4-46F9-8175-253FDB1DA814}" srcOrd="0" destOrd="0" presId="urn:microsoft.com/office/officeart/2005/8/layout/lProcess2"/>
    <dgm:cxn modelId="{9D14FBF9-4C16-4AF1-A3A1-D81260E3D2EA}" type="presParOf" srcId="{27C32AA6-58E4-46F9-8175-253FDB1DA814}" destId="{7FD8A408-307A-4637-BA0A-7432639A00E1}" srcOrd="0" destOrd="0" presId="urn:microsoft.com/office/officeart/2005/8/layout/lProcess2"/>
    <dgm:cxn modelId="{3D4BC08A-3F46-4C6F-9F46-9DC4F9B58844}" type="presParOf" srcId="{27C32AA6-58E4-46F9-8175-253FDB1DA814}" destId="{34F80B0D-E9B5-4CEB-AD3F-B0E634386839}" srcOrd="1" destOrd="0" presId="urn:microsoft.com/office/officeart/2005/8/layout/lProcess2"/>
    <dgm:cxn modelId="{AFB4DB69-BF3B-494D-A4FB-3FF9E4D17C72}" type="presParOf" srcId="{27C32AA6-58E4-46F9-8175-253FDB1DA814}" destId="{4A3FFEAA-EEC5-4184-A7CA-26DA76670A3B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60BE57-1401-48A3-8AA7-D9163C55232E}">
      <dsp:nvSpPr>
        <dsp:cNvPr id="0" name=""/>
        <dsp:cNvSpPr/>
      </dsp:nvSpPr>
      <dsp:spPr>
        <a:xfrm>
          <a:off x="58710" y="0"/>
          <a:ext cx="4071970" cy="4191000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Financing Products</a:t>
          </a:r>
          <a:endParaRPr lang="en-US" sz="2400" b="1" u="sng" kern="1200" dirty="0">
            <a:solidFill>
              <a:srgbClr val="0000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ea typeface="+mj-ea"/>
            <a:cs typeface="+mj-cs"/>
          </a:endParaRPr>
        </a:p>
      </dsp:txBody>
      <dsp:txXfrm>
        <a:off x="58710" y="0"/>
        <a:ext cx="4071970" cy="1257300"/>
      </dsp:txXfrm>
    </dsp:sp>
    <dsp:sp modelId="{407322D0-7978-49E6-A90F-70A82D1D09E1}">
      <dsp:nvSpPr>
        <dsp:cNvPr id="0" name=""/>
        <dsp:cNvSpPr/>
      </dsp:nvSpPr>
      <dsp:spPr>
        <a:xfrm>
          <a:off x="347019" y="1257658"/>
          <a:ext cx="3378703" cy="823363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/>
              <a:latin typeface="Calibri"/>
              <a:ea typeface="+mn-ea"/>
              <a:cs typeface="+mn-cs"/>
            </a:rPr>
            <a:t>Grants &amp; Concessional Lending</a:t>
          </a:r>
          <a:endParaRPr lang="en-US" sz="2400" b="1" kern="1200" dirty="0">
            <a:effectLst/>
            <a:latin typeface="Calibri"/>
            <a:ea typeface="+mn-ea"/>
            <a:cs typeface="+mn-cs"/>
          </a:endParaRPr>
        </a:p>
      </dsp:txBody>
      <dsp:txXfrm>
        <a:off x="371134" y="1281773"/>
        <a:ext cx="3330473" cy="775133"/>
      </dsp:txXfrm>
    </dsp:sp>
    <dsp:sp modelId="{43A94556-3C27-43FB-B21D-045D8CBAF968}">
      <dsp:nvSpPr>
        <dsp:cNvPr id="0" name=""/>
        <dsp:cNvSpPr/>
      </dsp:nvSpPr>
      <dsp:spPr>
        <a:xfrm>
          <a:off x="347019" y="2207693"/>
          <a:ext cx="3378703" cy="823363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/>
              <a:latin typeface="Calibri"/>
              <a:ea typeface="+mn-ea"/>
              <a:cs typeface="+mn-cs"/>
            </a:rPr>
            <a:t>Loans &amp; Equity Investments</a:t>
          </a:r>
          <a:endParaRPr lang="en-US" sz="2000" b="1" kern="1200" dirty="0">
            <a:effectLst/>
            <a:latin typeface="Calibri"/>
            <a:ea typeface="+mn-ea"/>
            <a:cs typeface="+mn-cs"/>
          </a:endParaRPr>
        </a:p>
      </dsp:txBody>
      <dsp:txXfrm>
        <a:off x="371134" y="2231808"/>
        <a:ext cx="3330473" cy="775133"/>
      </dsp:txXfrm>
    </dsp:sp>
    <dsp:sp modelId="{1A912336-2950-45A2-8252-D5F4011899CC}">
      <dsp:nvSpPr>
        <dsp:cNvPr id="0" name=""/>
        <dsp:cNvSpPr/>
      </dsp:nvSpPr>
      <dsp:spPr>
        <a:xfrm>
          <a:off x="347019" y="3157728"/>
          <a:ext cx="3378703" cy="823363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/>
              <a:latin typeface="Calibri"/>
              <a:ea typeface="+mn-ea"/>
              <a:cs typeface="+mn-cs"/>
            </a:rPr>
            <a:t>Technical Assistance &amp; Policy-based Lending</a:t>
          </a:r>
          <a:endParaRPr lang="en-US" sz="2000" b="1" kern="1200" dirty="0">
            <a:effectLst/>
            <a:latin typeface="Calibri"/>
            <a:ea typeface="+mn-ea"/>
            <a:cs typeface="+mn-cs"/>
          </a:endParaRPr>
        </a:p>
      </dsp:txBody>
      <dsp:txXfrm>
        <a:off x="371134" y="3181843"/>
        <a:ext cx="3330473" cy="775133"/>
      </dsp:txXfrm>
    </dsp:sp>
    <dsp:sp modelId="{5B9C68C5-7EF6-4DC9-8CFA-A892EF12B8B4}">
      <dsp:nvSpPr>
        <dsp:cNvPr id="0" name=""/>
        <dsp:cNvSpPr/>
      </dsp:nvSpPr>
      <dsp:spPr>
        <a:xfrm>
          <a:off x="4389496" y="0"/>
          <a:ext cx="4174345" cy="4191000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Type of Intervention</a:t>
          </a:r>
          <a:endParaRPr lang="en-US" sz="2400" b="1" u="sng" kern="1200" dirty="0">
            <a:solidFill>
              <a:srgbClr val="0000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ea typeface="+mj-ea"/>
            <a:cs typeface="+mj-cs"/>
          </a:endParaRPr>
        </a:p>
      </dsp:txBody>
      <dsp:txXfrm>
        <a:off x="4389496" y="0"/>
        <a:ext cx="4174345" cy="1257300"/>
      </dsp:txXfrm>
    </dsp:sp>
    <dsp:sp modelId="{7FD8A408-307A-4637-BA0A-7432639A00E1}">
      <dsp:nvSpPr>
        <dsp:cNvPr id="0" name=""/>
        <dsp:cNvSpPr/>
      </dsp:nvSpPr>
      <dsp:spPr>
        <a:xfrm>
          <a:off x="4786931" y="1258527"/>
          <a:ext cx="3378703" cy="1263643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R="0" lvl="0" algn="ctr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en-US" sz="2000" b="1" kern="1200" dirty="0" smtClean="0">
              <a:effectLst/>
              <a:latin typeface="Calibri" pitchFamily="34" charset="0"/>
              <a:ea typeface="+mn-ea"/>
              <a:cs typeface="+mn-cs"/>
            </a:rPr>
            <a:t>Projects &amp; program-based  operations</a:t>
          </a:r>
          <a:endParaRPr lang="en-US" sz="2000" b="1" kern="1200" dirty="0" smtClean="0">
            <a:effectLst/>
            <a:latin typeface="Calibri"/>
            <a:ea typeface="+mn-ea"/>
            <a:cs typeface="+mn-cs"/>
          </a:endParaRPr>
        </a:p>
      </dsp:txBody>
      <dsp:txXfrm>
        <a:off x="4823942" y="1295538"/>
        <a:ext cx="3304681" cy="1189621"/>
      </dsp:txXfrm>
    </dsp:sp>
    <dsp:sp modelId="{4A3FFEAA-EEC5-4184-A7CA-26DA76670A3B}">
      <dsp:nvSpPr>
        <dsp:cNvPr id="0" name=""/>
        <dsp:cNvSpPr/>
      </dsp:nvSpPr>
      <dsp:spPr>
        <a:xfrm>
          <a:off x="4786931" y="2716578"/>
          <a:ext cx="3378703" cy="1263643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/>
              <a:latin typeface="Calibri" pitchFamily="34" charset="0"/>
              <a:ea typeface="+mn-ea"/>
              <a:cs typeface="+mn-cs"/>
            </a:rPr>
            <a:t>Non-project activities </a:t>
          </a:r>
          <a:endParaRPr lang="en-US" sz="2000" b="1" kern="1200" dirty="0">
            <a:effectLst/>
            <a:latin typeface="Calibri"/>
            <a:ea typeface="+mn-ea"/>
            <a:cs typeface="+mn-cs"/>
          </a:endParaRPr>
        </a:p>
      </dsp:txBody>
      <dsp:txXfrm>
        <a:off x="4823942" y="2753589"/>
        <a:ext cx="3304681" cy="11896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A21A079-F0ED-419A-A768-837488344CB5}" type="datetimeFigureOut">
              <a:rPr lang="en-US" smtClean="0"/>
              <a:t>7/9/2015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5B28E6C-139E-4B34-A86C-EBBEDD051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8789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D43282A-65DA-4DED-933D-CA73006E6B9F}" type="datetimeFigureOut">
              <a:rPr lang="en-US" smtClean="0"/>
              <a:pPr/>
              <a:t>7/9/2015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7303B03-14D7-4EF9-946C-22DD66096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556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03B03-14D7-4EF9-946C-22DD66096EE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364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03B03-14D7-4EF9-946C-22DD66096EE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414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03B03-14D7-4EF9-946C-22DD66096EE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44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03B03-14D7-4EF9-946C-22DD66096E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50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03B03-14D7-4EF9-946C-22DD66096EE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860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03B03-14D7-4EF9-946C-22DD66096EE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30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03B03-14D7-4EF9-946C-22DD66096EE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25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03B03-14D7-4EF9-946C-22DD66096EE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235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03B03-14D7-4EF9-946C-22DD66096EE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50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03B03-14D7-4EF9-946C-22DD66096EE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292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03B03-14D7-4EF9-946C-22DD66096EE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070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03B03-14D7-4EF9-946C-22DD66096EE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519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03B03-14D7-4EF9-946C-22DD66096EE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168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03B03-14D7-4EF9-946C-22DD66096EE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4376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03B03-14D7-4EF9-946C-22DD66096EE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165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6ADC38-573E-4CCB-A15B-31598799FAF5}" type="datetime1">
              <a:rPr lang="en-US" smtClean="0">
                <a:solidFill>
                  <a:prstClr val="black"/>
                </a:solidFill>
              </a:rPr>
              <a:pPr/>
              <a:t>7/9/2015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BF319-44F3-40CB-8DC3-7CB70D8E25E2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3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3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21E3226-EB18-4E9F-9FAE-66E29109B368}" type="datetime1">
              <a:rPr lang="en-US" smtClean="0">
                <a:solidFill>
                  <a:prstClr val="white"/>
                </a:solidFill>
              </a:rPr>
              <a:pPr/>
              <a:t>7/9/2015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E43A93C-6D97-4294-B27C-9327B5E24C42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0049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8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8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06FFD6-77BE-43C9-85D7-593DF6FD0272}" type="datetime1">
              <a:rPr lang="en-US" smtClean="0">
                <a:solidFill>
                  <a:prstClr val="black"/>
                </a:solidFill>
              </a:rPr>
              <a:pPr/>
              <a:t>7/9/2015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F366142-0317-4388-B944-ED5DB549098D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4437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E8FDA8-B458-44D3-B237-B480B7B3499A}" type="datetime1">
              <a:rPr lang="en-US" smtClean="0">
                <a:solidFill>
                  <a:prstClr val="white"/>
                </a:solidFill>
              </a:rPr>
              <a:pPr/>
              <a:t>7/9/2015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ED13944-168B-4656-A71B-81E7629E85A4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4300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6CB0FE-2577-4E52-B48C-3670B5868C48}" type="datetime1">
              <a:rPr lang="en-US" smtClean="0">
                <a:solidFill>
                  <a:prstClr val="black"/>
                </a:solidFill>
              </a:rPr>
              <a:pPr/>
              <a:t>7/9/2015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C38A0-5AA5-4C72-A18D-6AA6BFB98E6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36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2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D6A078-D611-4B51-9DC5-3545071B7222}" type="datetime1">
              <a:rPr lang="en-US" smtClean="0">
                <a:solidFill>
                  <a:prstClr val="black"/>
                </a:solidFill>
              </a:rPr>
              <a:pPr/>
              <a:t>7/9/2015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DDF7931-9E16-49F1-8CE9-4F69CC728F1B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58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/>
          <p:cNvSpPr>
            <a:spLocks/>
          </p:cNvSpPr>
          <p:nvPr/>
        </p:nvSpPr>
        <p:spPr bwMode="auto">
          <a:xfrm>
            <a:off x="715963" y="5002217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-53973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7" name="Right Triangle 9"/>
          <p:cNvSpPr>
            <a:spLocks/>
          </p:cNvSpPr>
          <p:nvPr/>
        </p:nvSpPr>
        <p:spPr bwMode="auto">
          <a:xfrm>
            <a:off x="-6040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Straight Connector 10"/>
          <p:cNvCxnSpPr/>
          <p:nvPr/>
        </p:nvCxnSpPr>
        <p:spPr>
          <a:xfrm>
            <a:off x="-9235" y="5787742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11"/>
          <p:cNvSpPr/>
          <p:nvPr/>
        </p:nvSpPr>
        <p:spPr>
          <a:xfrm>
            <a:off x="8664577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Chevron 12"/>
          <p:cNvSpPr/>
          <p:nvPr/>
        </p:nvSpPr>
        <p:spPr>
          <a:xfrm>
            <a:off x="8477252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86D837-21E7-41D8-963A-791888A2FEC0}" type="datetime1">
              <a:rPr lang="en-US" smtClean="0">
                <a:solidFill>
                  <a:prstClr val="white"/>
                </a:solidFill>
              </a:rPr>
              <a:pPr/>
              <a:t>7/9/2015</a:t>
            </a:fld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white"/>
              </a:solidFill>
            </a:endParaRP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3D85DA5-3FCF-4F21-A805-54A02C1BE5C8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3262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33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D98110-6653-4280-804E-D45DC0991C80}" type="datetime1">
              <a:rPr lang="en-US" smtClean="0">
                <a:solidFill>
                  <a:prstClr val="black"/>
                </a:solidFill>
              </a:rPr>
              <a:pPr/>
              <a:t>7/9/2015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5C49E-502E-41B2-B4DD-322AFBAA807C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4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E22177-3D30-4F88-BB8C-B624D71C88CB}" type="datetime1">
              <a:rPr lang="en-US" smtClean="0">
                <a:solidFill>
                  <a:prstClr val="black"/>
                </a:solidFill>
              </a:rPr>
              <a:pPr/>
              <a:t>7/9/2015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7AE87-7B5A-448B-8853-1E41CCA2AB65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85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1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1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825" y="6408742"/>
            <a:ext cx="1919288" cy="365125"/>
          </a:xfrm>
        </p:spPr>
        <p:txBody>
          <a:bodyPr/>
          <a:lstStyle>
            <a:lvl1pPr>
              <a:defRPr/>
            </a:lvl1pPr>
          </a:lstStyle>
          <a:p>
            <a:fld id="{99CD8021-08A9-4E60-845A-A750A12568EF}" type="datetime1">
              <a:rPr lang="en-US" smtClean="0">
                <a:solidFill>
                  <a:prstClr val="black"/>
                </a:solidFill>
              </a:rPr>
              <a:pPr/>
              <a:t>7/9/2015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79915" y="6408742"/>
            <a:ext cx="2351087" cy="365125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7113" y="6408742"/>
            <a:ext cx="366712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2A7EF2C-036F-472F-90C8-A5C7FB794F25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75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7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3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0" y="5791253"/>
            <a:ext cx="3402314" cy="1080868"/>
          </a:xfrm>
          <a:prstGeom prst="rtTriangle">
            <a:avLst/>
          </a:prstGeom>
          <a:blipFill>
            <a:blip r:embed="rId1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5" y="5787742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42"/>
            <a:ext cx="1919288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245734-0713-4C85-8509-0EFE2353D578}" type="datetime1">
              <a:rPr lang="en-US" smtClean="0">
                <a:solidFill>
                  <a:prstClr val="black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7/9/2015</a:t>
            </a:fld>
            <a:endParaRPr lang="fr-FR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5" y="6408742"/>
            <a:ext cx="2351087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42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F4CF5F-A03D-4429-9305-60F3603B8743}" type="slidenum">
              <a:rPr lang="en-US">
                <a:solidFill>
                  <a:prstClr val="black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30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FC38A0-5AA5-4C72-A18D-6AA6BFB98E6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" y="0"/>
            <a:ext cx="9156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99" y="0"/>
            <a:ext cx="1901825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ound Diagonal Corner Rectangle 39"/>
          <p:cNvSpPr/>
          <p:nvPr/>
        </p:nvSpPr>
        <p:spPr>
          <a:xfrm>
            <a:off x="1313838" y="2819400"/>
            <a:ext cx="6781800" cy="16002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416560" rIns="0" bIns="0" spcCol="1270" anchor="ctr" anchorCtr="1"/>
          <a:lstStyle/>
          <a:p>
            <a:pPr marL="57150" lvl="1" indent="114300" algn="ctr" defTabSz="468000"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  <a:cs typeface="Arial"/>
              </a:rPr>
              <a:t>AfDB’S SUPPORT</a:t>
            </a:r>
          </a:p>
          <a:p>
            <a:pPr marL="57150" lvl="1" indent="114300" algn="ctr" defTabSz="468000"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  <a:cs typeface="Arial"/>
              </a:rPr>
              <a:t>FOR</a:t>
            </a:r>
          </a:p>
          <a:p>
            <a:pPr marL="57150" lvl="1" indent="114300" algn="ctr" defTabSz="468000"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  <a:cs typeface="Arial"/>
              </a:rPr>
              <a:t>ROAD SAFETY ACTIVITIES IN AFRICA </a:t>
            </a:r>
            <a:endParaRPr lang="fr-FR" sz="2400" b="1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cs typeface="Arial"/>
            </a:endParaRPr>
          </a:p>
          <a:p>
            <a:pPr marL="742950" lvl="1" indent="-285750" algn="ctr" defTabSz="4680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fr-FR" sz="16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00200" y="1600200"/>
            <a:ext cx="6209076" cy="533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spcAft>
                <a:spcPts val="600"/>
              </a:spcAft>
            </a:pPr>
            <a:r>
              <a:rPr lang="en-US" sz="2200" b="1" dirty="0" smtClean="0">
                <a:solidFill>
                  <a:srgbClr val="000099"/>
                </a:solidFill>
                <a:latin typeface="Arial"/>
                <a:cs typeface="Arial"/>
              </a:rPr>
              <a:t>3</a:t>
            </a:r>
            <a:r>
              <a:rPr lang="en-US" sz="2200" b="1" baseline="30000" dirty="0" smtClean="0">
                <a:solidFill>
                  <a:srgbClr val="000099"/>
                </a:solidFill>
                <a:latin typeface="Arial"/>
                <a:cs typeface="Arial"/>
              </a:rPr>
              <a:t>rd</a:t>
            </a:r>
            <a:r>
              <a:rPr lang="en-US" sz="2200" b="1" dirty="0" smtClean="0">
                <a:solidFill>
                  <a:srgbClr val="000099"/>
                </a:solidFill>
                <a:latin typeface="Arial"/>
                <a:cs typeface="Arial"/>
              </a:rPr>
              <a:t> AFRICAN ROAD SAFETY CONFERENCE</a:t>
            </a:r>
            <a:endParaRPr lang="en-GB" sz="2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81150" y="4953000"/>
            <a:ext cx="6209076" cy="990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spcAft>
                <a:spcPts val="600"/>
              </a:spcAft>
            </a:pPr>
            <a:r>
              <a:rPr lang="en-US" sz="1600" b="1" dirty="0" smtClean="0">
                <a:solidFill>
                  <a:srgbClr val="000099"/>
                </a:solidFill>
                <a:latin typeface="Arial"/>
                <a:cs typeface="Arial"/>
              </a:rPr>
              <a:t>Zerfu </a:t>
            </a:r>
            <a:r>
              <a:rPr lang="en-US" sz="1600" b="1" dirty="0" smtClean="0">
                <a:solidFill>
                  <a:srgbClr val="000099"/>
                </a:solidFill>
                <a:latin typeface="Arial"/>
                <a:cs typeface="Arial"/>
              </a:rPr>
              <a:t>Tessema, Chief Transport Engineer</a:t>
            </a:r>
            <a:endParaRPr lang="en-US" sz="1600" b="1" dirty="0" smtClean="0">
              <a:solidFill>
                <a:srgbClr val="000099"/>
              </a:solidFill>
              <a:latin typeface="Arial"/>
              <a:cs typeface="Arial"/>
            </a:endParaRPr>
          </a:p>
          <a:p>
            <a:pPr algn="ctr">
              <a:spcAft>
                <a:spcPts val="600"/>
              </a:spcAft>
            </a:pPr>
            <a:r>
              <a:rPr lang="en-US" sz="1400" b="1" dirty="0" smtClean="0">
                <a:solidFill>
                  <a:srgbClr val="000099"/>
                </a:solidFill>
                <a:latin typeface="Arial"/>
                <a:cs typeface="Arial"/>
              </a:rPr>
              <a:t>ADDIS ABABA, ETHIOPIA</a:t>
            </a:r>
          </a:p>
          <a:p>
            <a:pPr algn="ctr">
              <a:spcAft>
                <a:spcPts val="600"/>
              </a:spcAft>
            </a:pPr>
            <a:r>
              <a:rPr lang="en-US" sz="1400" b="1" dirty="0" smtClean="0">
                <a:solidFill>
                  <a:srgbClr val="000099"/>
                </a:solidFill>
                <a:latin typeface="Arial"/>
                <a:cs typeface="Arial"/>
              </a:rPr>
              <a:t>10 July 2015</a:t>
            </a:r>
            <a:endParaRPr lang="en-GB" sz="14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47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FC38A0-5AA5-4C72-A18D-6AA6BFB98E6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" y="0"/>
            <a:ext cx="9156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99" y="0"/>
            <a:ext cx="1901825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730037" y="1600200"/>
            <a:ext cx="8040061" cy="38862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514350" indent="-514350">
              <a:spcAft>
                <a:spcPts val="1800"/>
              </a:spcAft>
              <a:buAutoNum type="romanLcParenR"/>
            </a:pPr>
            <a:r>
              <a:rPr lang="en-US" sz="2200" b="1" dirty="0" smtClean="0">
                <a:solidFill>
                  <a:srgbClr val="000099"/>
                </a:solidFill>
                <a:latin typeface="+mj-lt"/>
                <a:cs typeface="Arial"/>
              </a:rPr>
              <a:t>The Bank</a:t>
            </a:r>
          </a:p>
          <a:p>
            <a:pPr marL="514350" indent="-514350">
              <a:spcAft>
                <a:spcPts val="1800"/>
              </a:spcAft>
              <a:buAutoNum type="romanLcParenR"/>
            </a:pPr>
            <a:r>
              <a:rPr lang="en-US" sz="2200" b="1" dirty="0" smtClean="0">
                <a:solidFill>
                  <a:srgbClr val="000099"/>
                </a:solidFill>
                <a:latin typeface="+mj-lt"/>
                <a:cs typeface="Arial"/>
              </a:rPr>
              <a:t>Road safety management</a:t>
            </a:r>
          </a:p>
          <a:p>
            <a:pPr marL="514350" indent="-514350">
              <a:spcAft>
                <a:spcPts val="1800"/>
              </a:spcAft>
              <a:buAutoNum type="romanLcParenR"/>
            </a:pPr>
            <a:r>
              <a:rPr lang="en-US" sz="2200" b="1" dirty="0" smtClean="0">
                <a:solidFill>
                  <a:srgbClr val="000099"/>
                </a:solidFill>
                <a:latin typeface="+mj-lt"/>
                <a:cs typeface="Arial"/>
              </a:rPr>
              <a:t>Safer roads and mobility</a:t>
            </a:r>
          </a:p>
          <a:p>
            <a:pPr marL="514350" indent="-514350">
              <a:spcAft>
                <a:spcPts val="1800"/>
              </a:spcAft>
              <a:buAutoNum type="romanLcParenR"/>
            </a:pPr>
            <a:r>
              <a:rPr lang="en-US" sz="2200" b="1" dirty="0" smtClean="0">
                <a:solidFill>
                  <a:srgbClr val="000099"/>
                </a:solidFill>
                <a:latin typeface="+mj-lt"/>
                <a:cs typeface="Arial"/>
              </a:rPr>
              <a:t>Safer road users</a:t>
            </a:r>
          </a:p>
          <a:p>
            <a:pPr marL="514350" indent="-514350">
              <a:spcAft>
                <a:spcPts val="1800"/>
              </a:spcAft>
              <a:buAutoNum type="romanLcParenR"/>
            </a:pPr>
            <a:r>
              <a:rPr lang="en-US" sz="2200" b="1" dirty="0" smtClean="0">
                <a:solidFill>
                  <a:srgbClr val="000099"/>
                </a:solidFill>
                <a:latin typeface="+mj-lt"/>
                <a:cs typeface="Arial"/>
              </a:rPr>
              <a:t>Post crash management</a:t>
            </a:r>
          </a:p>
          <a:p>
            <a:pPr marL="514350" indent="-514350">
              <a:spcAft>
                <a:spcPts val="1800"/>
              </a:spcAft>
              <a:buAutoNum type="romanLcParenR"/>
            </a:pPr>
            <a:r>
              <a:rPr lang="en-US" sz="2200" b="1" dirty="0" smtClean="0">
                <a:solidFill>
                  <a:srgbClr val="000099"/>
                </a:solidFill>
                <a:latin typeface="+mj-lt"/>
                <a:cs typeface="Arial"/>
              </a:rPr>
              <a:t>Cross-cutting issues</a:t>
            </a:r>
          </a:p>
          <a:p>
            <a:pPr marL="514350" indent="-514350">
              <a:spcAft>
                <a:spcPts val="1800"/>
              </a:spcAft>
              <a:buAutoNum type="romanLcParenR"/>
            </a:pPr>
            <a:r>
              <a:rPr lang="en-US" sz="2200" b="1" dirty="0" smtClean="0">
                <a:solidFill>
                  <a:srgbClr val="000099"/>
                </a:solidFill>
                <a:latin typeface="+mj-lt"/>
                <a:cs typeface="Arial"/>
              </a:rPr>
              <a:t>Way forward</a:t>
            </a:r>
            <a:endParaRPr lang="en-GB" sz="2200" b="1" dirty="0">
              <a:solidFill>
                <a:srgbClr val="000099"/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27226" y="1066800"/>
            <a:ext cx="6209076" cy="381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spcAft>
                <a:spcPts val="600"/>
              </a:spcAft>
            </a:pPr>
            <a:r>
              <a:rPr lang="en-US" sz="2200" b="1" dirty="0" smtClean="0">
                <a:solidFill>
                  <a:srgbClr val="000099"/>
                </a:solidFill>
                <a:latin typeface="Arial"/>
                <a:cs typeface="Arial"/>
              </a:rPr>
              <a:t>OUTLINE OF PRESENTATION</a:t>
            </a:r>
            <a:endParaRPr lang="en-GB" sz="2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47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FC38A0-5AA5-4C72-A18D-6AA6BFB98E6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" y="0"/>
            <a:ext cx="9156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99" y="0"/>
            <a:ext cx="1901825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2" name="Diagram 1"/>
          <p:cNvGraphicFramePr/>
          <p:nvPr>
            <p:extLst>
              <p:ext uri="{D42A27DB-BD31-4B8C-83A1-F6EECF244321}">
                <p14:modId xmlns:p14="http://schemas.microsoft.com/office/powerpoint/2010/main" val="174983574"/>
              </p:ext>
            </p:extLst>
          </p:nvPr>
        </p:nvGraphicFramePr>
        <p:xfrm>
          <a:off x="427758" y="1676400"/>
          <a:ext cx="8563842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Rectangle 5"/>
          <p:cNvSpPr/>
          <p:nvPr/>
        </p:nvSpPr>
        <p:spPr>
          <a:xfrm>
            <a:off x="1905000" y="987425"/>
            <a:ext cx="6209076" cy="533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spcAft>
                <a:spcPts val="600"/>
              </a:spcAft>
            </a:pPr>
            <a:r>
              <a:rPr lang="en-US" sz="2200" b="1" dirty="0" err="1" smtClean="0">
                <a:solidFill>
                  <a:srgbClr val="000099"/>
                </a:solidFill>
                <a:latin typeface="Arial"/>
                <a:cs typeface="Arial"/>
              </a:rPr>
              <a:t>i</a:t>
            </a:r>
            <a:r>
              <a:rPr lang="en-US" sz="2200" b="1" dirty="0" smtClean="0">
                <a:solidFill>
                  <a:srgbClr val="000099"/>
                </a:solidFill>
                <a:latin typeface="Arial"/>
                <a:cs typeface="Arial"/>
              </a:rPr>
              <a:t>)	THE BANK</a:t>
            </a:r>
            <a:endParaRPr lang="en-GB" sz="2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42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FC38A0-5AA5-4C72-A18D-6AA6BFB98E6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" y="0"/>
            <a:ext cx="9156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99" y="0"/>
            <a:ext cx="1901825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ound Diagonal Corner Rectangle 39"/>
          <p:cNvSpPr/>
          <p:nvPr/>
        </p:nvSpPr>
        <p:spPr>
          <a:xfrm>
            <a:off x="304800" y="1888836"/>
            <a:ext cx="8470408" cy="397856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416560" rIns="0" bIns="0" spcCol="1270" anchor="ctr" anchorCtr="1"/>
          <a:lstStyle/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Expand and improve </a:t>
            </a:r>
            <a:r>
              <a:rPr lang="fr-FR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National </a:t>
            </a:r>
            <a:r>
              <a:rPr lang="fr-FR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and 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Regional </a:t>
            </a:r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Connectivity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  <a:tabLst>
                <a:tab pos="914400" algn="l"/>
              </a:tabLst>
            </a:pPr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		An 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average annual approval over the last six years (2009-2014) </a:t>
            </a:r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		for 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Transport and ICT Sector was about USD 1.6 </a:t>
            </a:r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billion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  <a:tabLst>
                <a:tab pos="914400" algn="l"/>
              </a:tabLst>
            </a:pPr>
            <a:endParaRPr lang="en-US" sz="1000" b="1" dirty="0">
              <a:solidFill>
                <a:srgbClr val="000000"/>
              </a:solidFill>
              <a:latin typeface="Calibri" panose="020F0502020204030204" pitchFamily="34" charset="0"/>
              <a:ea typeface="Times New Roman"/>
            </a:endParaRPr>
          </a:p>
          <a:p>
            <a:pPr marR="0" lvl="1">
              <a:spcBef>
                <a:spcPts val="0"/>
              </a:spcBef>
              <a:spcAft>
                <a:spcPts val="0"/>
              </a:spcAft>
              <a:tabLst>
                <a:tab pos="914400" algn="l"/>
              </a:tabLst>
            </a:pPr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		Road safety is identified as key issue in the transport policy of 		the Bank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  <a:tabLst>
                <a:tab pos="914400" algn="l"/>
              </a:tabLst>
            </a:pPr>
            <a:endParaRPr lang="en-US" sz="2000" b="1" dirty="0" smtClean="0">
              <a:solidFill>
                <a:srgbClr val="000000"/>
              </a:solidFill>
              <a:latin typeface="Calibri" panose="020F0502020204030204" pitchFamily="34" charset="0"/>
              <a:ea typeface="Times New Roman"/>
            </a:endParaRP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Capacity building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  <a:tabLst>
                <a:tab pos="914400" algn="l"/>
              </a:tabLst>
            </a:pPr>
            <a:endParaRPr lang="en-US" sz="2000" dirty="0">
              <a:latin typeface="Calibri" panose="020F0502020204030204" pitchFamily="34" charset="0"/>
              <a:ea typeface="Times New Roman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Promoting</a:t>
            </a:r>
            <a:r>
              <a:rPr lang="fr-FR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 </a:t>
            </a:r>
            <a:r>
              <a:rPr lang="fr-FR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Policy </a:t>
            </a:r>
            <a:r>
              <a:rPr lang="fr-FR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dialogue</a:t>
            </a:r>
          </a:p>
          <a:p>
            <a:pPr marR="0" lvl="1">
              <a:spcBef>
                <a:spcPts val="0"/>
              </a:spcBef>
              <a:spcAft>
                <a:spcPts val="0"/>
              </a:spcAft>
              <a:tabLst>
                <a:tab pos="914400" algn="l"/>
              </a:tabLst>
            </a:pPr>
            <a:endParaRPr lang="fr-FR" sz="2000" b="1" dirty="0" smtClean="0">
              <a:solidFill>
                <a:srgbClr val="000000"/>
              </a:solidFill>
              <a:latin typeface="Calibri" panose="020F0502020204030204" pitchFamily="34" charset="0"/>
              <a:ea typeface="Times New Roman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Wingdings"/>
              <a:buChar char=""/>
              <a:tabLst>
                <a:tab pos="914400" algn="l"/>
              </a:tabLst>
            </a:pPr>
            <a:endParaRPr lang="en-US" sz="1200" dirty="0">
              <a:latin typeface="Calibri" panose="020F0502020204030204" pitchFamily="34" charset="0"/>
              <a:ea typeface="Times New Roman"/>
            </a:endParaRPr>
          </a:p>
          <a:p>
            <a:pPr marL="742950" lvl="1" indent="-285750" defTabSz="4680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fr-FR" sz="16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75076" y="1124392"/>
            <a:ext cx="8040061" cy="46628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spcAft>
                <a:spcPts val="600"/>
              </a:spcAft>
            </a:pPr>
            <a:r>
              <a:rPr lang="en-US" sz="2200" b="1" dirty="0" smtClean="0">
                <a:solidFill>
                  <a:srgbClr val="000099"/>
                </a:solidFill>
                <a:latin typeface="Arial"/>
                <a:cs typeface="Arial"/>
              </a:rPr>
              <a:t>Building </a:t>
            </a:r>
            <a:r>
              <a:rPr lang="en-US" sz="2200" b="1" dirty="0">
                <a:solidFill>
                  <a:srgbClr val="000099"/>
                </a:solidFill>
                <a:latin typeface="Arial"/>
                <a:cs typeface="Arial"/>
              </a:rPr>
              <a:t>the Continent’s Transport Infrastructure</a:t>
            </a:r>
            <a:endParaRPr lang="en-GB" sz="2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Flèche droite rayée 3"/>
          <p:cNvSpPr/>
          <p:nvPr/>
        </p:nvSpPr>
        <p:spPr bwMode="auto">
          <a:xfrm rot="5400000">
            <a:off x="4600988" y="1540639"/>
            <a:ext cx="298161" cy="398233"/>
          </a:xfrm>
          <a:prstGeom prst="stripedRight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bg2"/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49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FC38A0-5AA5-4C72-A18D-6AA6BFB98E6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62" y="-11544"/>
            <a:ext cx="9156700" cy="86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62" y="-11545"/>
            <a:ext cx="183789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7" y="854076"/>
            <a:ext cx="6334125" cy="746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749087" y="1695450"/>
            <a:ext cx="8040061" cy="470535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514350" indent="-5143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Assessment of Road safety management in Africa </a:t>
            </a: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conducted (2013);</a:t>
            </a:r>
          </a:p>
          <a:p>
            <a:pPr marL="514350" indent="-5143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Review of Road Safety management and development of national road safety strategy and action plan ( Tunisia</a:t>
            </a: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).</a:t>
            </a:r>
          </a:p>
          <a:p>
            <a:pPr marL="514350" indent="-5143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Children's road safety park;</a:t>
            </a:r>
            <a:endParaRPr lang="en-US" sz="20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Capacity Building in road safety:</a:t>
            </a:r>
          </a:p>
          <a:p>
            <a:pPr marL="9144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Pilot </a:t>
            </a: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road safety project (Dar </a:t>
            </a:r>
            <a:r>
              <a:rPr lang="en-US" sz="2000" b="1" dirty="0" err="1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es</a:t>
            </a: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 Salaam – </a:t>
            </a:r>
            <a:r>
              <a:rPr lang="en-US" sz="2000" b="1" dirty="0" err="1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Morogoro</a:t>
            </a: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 road</a:t>
            </a: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);</a:t>
            </a:r>
          </a:p>
          <a:p>
            <a:pPr marL="9144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TA for lead agencies;</a:t>
            </a:r>
          </a:p>
          <a:p>
            <a:pPr marL="9144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Strengthening road safety unit of road agencies ( Kenya, Uganda</a:t>
            </a: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).</a:t>
            </a:r>
            <a:endParaRPr lang="en-US" sz="20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Monitoring </a:t>
            </a: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and evaluation of road safety </a:t>
            </a: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impacts of projects </a:t>
            </a: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(baseline data, at opening of the road, three years after </a:t>
            </a: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opening);</a:t>
            </a:r>
            <a:endParaRPr lang="en-US" sz="20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Collaboration with international &amp; regional organizations, and development </a:t>
            </a: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partners</a:t>
            </a: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.</a:t>
            </a: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>
              <a:spcAft>
                <a:spcPts val="1800"/>
              </a:spcAft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000099"/>
              </a:solidFill>
              <a:latin typeface="+mj-lt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 smtClean="0">
              <a:solidFill>
                <a:srgbClr val="000099"/>
              </a:solidFill>
              <a:latin typeface="+mj-lt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000099"/>
              </a:solidFill>
              <a:latin typeface="+mj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21112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FC38A0-5AA5-4C72-A18D-6AA6BFB98E6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62" y="-11544"/>
            <a:ext cx="9156700" cy="86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62" y="-11545"/>
            <a:ext cx="183789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5"/>
          <a:srcRect l="28858" t="16232" r="26573" b="6813"/>
          <a:stretch/>
        </p:blipFill>
        <p:spPr bwMode="auto">
          <a:xfrm>
            <a:off x="990600" y="1021396"/>
            <a:ext cx="3486150" cy="48152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ound Diagonal Corner Rectangle 39"/>
          <p:cNvSpPr/>
          <p:nvPr/>
        </p:nvSpPr>
        <p:spPr>
          <a:xfrm>
            <a:off x="5105400" y="1295400"/>
            <a:ext cx="3441208" cy="410016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416560" rIns="0" bIns="0" spcCol="1270" anchor="ctr" anchorCtr="1"/>
          <a:lstStyle/>
          <a:p>
            <a:pPr marL="171450" marR="0" lvl="1">
              <a:spcBef>
                <a:spcPts val="0"/>
              </a:spcBef>
              <a:spcAft>
                <a:spcPts val="0"/>
              </a:spcAft>
              <a:tabLst>
                <a:tab pos="914400" algn="l"/>
              </a:tabLst>
            </a:pPr>
            <a:r>
              <a:rPr lang="en-US" b="1" dirty="0" smtClean="0">
                <a:solidFill>
                  <a:srgbClr val="00B050"/>
                </a:solidFill>
                <a:latin typeface="Calibri" panose="020F0502020204030204" pitchFamily="34" charset="0"/>
                <a:ea typeface="Times New Roman"/>
              </a:rPr>
              <a:t>Some of the findings</a:t>
            </a:r>
          </a:p>
          <a:p>
            <a:pPr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Road safety initiatives and commitments are encouragingly improving but not to the required level;</a:t>
            </a:r>
          </a:p>
          <a:p>
            <a:pPr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Capacity limitations on safety education and effective campaigns;</a:t>
            </a:r>
          </a:p>
          <a:p>
            <a:pPr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Low level of enforcement of laws and regulations;</a:t>
            </a:r>
          </a:p>
          <a:p>
            <a:pPr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Need to improve road crash recording and database management;</a:t>
            </a:r>
          </a:p>
          <a:p>
            <a:pPr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</a:rPr>
              <a:t>Limited coverage of reliable emergency services.</a:t>
            </a:r>
          </a:p>
          <a:p>
            <a:pPr lvl="1" algn="just">
              <a:tabLst>
                <a:tab pos="914400" algn="l"/>
              </a:tabLst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Wingdings"/>
              <a:buChar char=""/>
              <a:tabLst>
                <a:tab pos="914400" algn="l"/>
              </a:tabLst>
            </a:pPr>
            <a:endParaRPr lang="en-US" sz="1200" dirty="0">
              <a:latin typeface="Times New Roman"/>
              <a:ea typeface="Times New Roman"/>
            </a:endParaRPr>
          </a:p>
          <a:p>
            <a:pPr marL="742950" lvl="1" indent="-285750" defTabSz="4680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fr-FR" sz="1600" b="1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109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FC38A0-5AA5-4C72-A18D-6AA6BFB98E6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4572000"/>
            <a:ext cx="8305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000" dirty="0" smtClean="0">
              <a:solidFill>
                <a:srgbClr val="146414"/>
              </a:solidFill>
            </a:endParaRPr>
          </a:p>
          <a:p>
            <a:endParaRPr lang="en-US" sz="1000" dirty="0" smtClean="0">
              <a:latin typeface="Calibri" panose="020F0502020204030204" pitchFamily="34" charset="0"/>
            </a:endParaRPr>
          </a:p>
          <a:p>
            <a:endParaRPr lang="en-US" sz="10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" y="0"/>
            <a:ext cx="9156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62" y="-11545"/>
            <a:ext cx="183789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1143000"/>
            <a:ext cx="8040061" cy="50292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spcAft>
                <a:spcPts val="1800"/>
              </a:spcAft>
            </a:pP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Arial"/>
              </a:rPr>
              <a:t>Pilot Road Safety Project (Dar </a:t>
            </a:r>
            <a:r>
              <a:rPr lang="en-US" sz="2000" b="1" dirty="0" err="1">
                <a:solidFill>
                  <a:srgbClr val="0070C0"/>
                </a:solidFill>
                <a:latin typeface="Calibri" panose="020F0502020204030204" pitchFamily="34" charset="0"/>
                <a:cs typeface="Arial"/>
              </a:rPr>
              <a:t>es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Arial"/>
              </a:rPr>
              <a:t> Salaam-</a:t>
            </a:r>
            <a:r>
              <a:rPr lang="en-US" sz="2000" b="1" dirty="0" err="1">
                <a:solidFill>
                  <a:srgbClr val="0070C0"/>
                </a:solidFill>
                <a:latin typeface="Calibri" panose="020F0502020204030204" pitchFamily="34" charset="0"/>
                <a:cs typeface="Arial"/>
              </a:rPr>
              <a:t>Morogoro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Arial"/>
              </a:rPr>
              <a:t> Road 193 km</a:t>
            </a:r>
            <a:r>
              <a:rPr lang="en-US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Arial"/>
              </a:rPr>
              <a:t>)</a:t>
            </a:r>
          </a:p>
          <a:p>
            <a:pPr>
              <a:spcAft>
                <a:spcPts val="1000"/>
              </a:spcAft>
            </a:pP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Main </a:t>
            </a: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objectives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To accelerate </a:t>
            </a: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the transfer of road safety knowledge and </a:t>
            </a: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build </a:t>
            </a: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local capacity; 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To demonstrate </a:t>
            </a: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how road safety stakeholders organize and coordinate to achieve specific road safety targets; 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To achieve </a:t>
            </a: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quick results and obtain performance benchmark to convince decision makers and expand in a national road safety programme; and,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To contributes </a:t>
            </a: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to the regional road safety knowledge building</a:t>
            </a: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.</a:t>
            </a:r>
          </a:p>
          <a:p>
            <a:pPr>
              <a:spcAft>
                <a:spcPts val="1800"/>
              </a:spcAft>
            </a:pP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(enforcement, road infrastructure safety, road safety education and publicity, and rescue and emergency services)</a:t>
            </a:r>
            <a:endParaRPr lang="en-US" sz="20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>
              <a:spcAft>
                <a:spcPts val="1800"/>
              </a:spcAft>
            </a:pP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 </a:t>
            </a:r>
          </a:p>
          <a:p>
            <a:pPr>
              <a:spcAft>
                <a:spcPts val="1800"/>
              </a:spcAft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>
              <a:spcAft>
                <a:spcPts val="1800"/>
              </a:spcAft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>
              <a:spcAft>
                <a:spcPts val="1800"/>
              </a:spcAft>
            </a:pPr>
            <a:endParaRPr lang="en-US" sz="20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>
              <a:spcAft>
                <a:spcPts val="1800"/>
              </a:spcAft>
            </a:pPr>
            <a:endParaRPr lang="en-US" sz="20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>
              <a:spcAft>
                <a:spcPts val="1800"/>
              </a:spcAft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000099"/>
              </a:solidFill>
              <a:latin typeface="+mj-lt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 smtClean="0">
              <a:solidFill>
                <a:srgbClr val="000099"/>
              </a:solidFill>
              <a:latin typeface="+mj-lt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000099"/>
              </a:solidFill>
              <a:latin typeface="+mj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241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FC38A0-5AA5-4C72-A18D-6AA6BFB98E6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" y="0"/>
            <a:ext cx="9156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62" y="-11545"/>
            <a:ext cx="183789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066800" y="1038225"/>
            <a:ext cx="6209076" cy="48577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spcAft>
                <a:spcPts val="600"/>
              </a:spcAft>
            </a:pPr>
            <a:r>
              <a:rPr lang="en-US" sz="2200" b="1" dirty="0" smtClean="0">
                <a:solidFill>
                  <a:srgbClr val="000099"/>
                </a:solidFill>
                <a:latin typeface="Arial"/>
                <a:cs typeface="Arial"/>
              </a:rPr>
              <a:t>iii)	SAFER ROAD AND MOBILITY</a:t>
            </a:r>
            <a:endParaRPr lang="en-GB" sz="2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1981200"/>
            <a:ext cx="8040061" cy="42672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Road </a:t>
            </a: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safety manuals  are prepared (Design, construction and operation) </a:t>
            </a: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(</a:t>
            </a: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TRL and BRRC), training </a:t>
            </a: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conducted;</a:t>
            </a:r>
          </a:p>
          <a:p>
            <a:pPr marL="514350" indent="1143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New roads and schemes: Road safety audit</a:t>
            </a:r>
          </a:p>
          <a:p>
            <a:pPr marL="514350" indent="1143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Existing roads: Proactive approach</a:t>
            </a:r>
          </a:p>
          <a:p>
            <a:pPr marL="514350" indent="1143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 Existing roads: </a:t>
            </a: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Reactive </a:t>
            </a: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approach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Introducing road </a:t>
            </a: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safety </a:t>
            </a: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audits for Bank financed projects;</a:t>
            </a:r>
            <a:endParaRPr lang="en-US" sz="20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Axle </a:t>
            </a: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load controls (improving the facilities at weigh stations, studies for axle load management, provision of additional weigh bridges);</a:t>
            </a:r>
          </a:p>
          <a:p>
            <a:pPr>
              <a:spcAft>
                <a:spcPts val="1800"/>
              </a:spcAft>
            </a:pPr>
            <a:endParaRPr lang="en-US" sz="20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>
              <a:spcAft>
                <a:spcPts val="1800"/>
              </a:spcAft>
            </a:pPr>
            <a:endParaRPr lang="en-US" sz="20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>
              <a:spcAft>
                <a:spcPts val="1800"/>
              </a:spcAft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000099"/>
              </a:solidFill>
              <a:latin typeface="+mj-lt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 smtClean="0">
              <a:solidFill>
                <a:srgbClr val="000099"/>
              </a:solidFill>
              <a:latin typeface="+mj-lt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000099"/>
              </a:solidFill>
              <a:latin typeface="+mj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160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C38A0-5AA5-4C72-A18D-6AA6BFB98E6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66800" y="1038225"/>
            <a:ext cx="6209076" cy="48577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spcAft>
                <a:spcPts val="600"/>
              </a:spcAft>
            </a:pPr>
            <a:r>
              <a:rPr lang="en-US" sz="2200" b="1" dirty="0" smtClean="0">
                <a:solidFill>
                  <a:srgbClr val="000099"/>
                </a:solidFill>
                <a:latin typeface="Arial"/>
                <a:cs typeface="Arial"/>
              </a:rPr>
              <a:t>iii)	SAFER ROAD AND MOBILITY…Cont.</a:t>
            </a:r>
            <a:endParaRPr lang="en-GB" sz="2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" y="0"/>
            <a:ext cx="9156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62" y="-11545"/>
            <a:ext cx="183789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685800" y="1752600"/>
            <a:ext cx="8040061" cy="4191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Emphasis on road maintenance (use of locally available material, inclusions of maintenance as part of the construction contracts, agreeing with the Governments to immediately consider completed projects under maintenance </a:t>
            </a: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contracts, dialogue  to improve allocation for maintenance);</a:t>
            </a:r>
            <a:endParaRPr lang="en-US" sz="20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Costs </a:t>
            </a: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to road safety (inclusion of road safety measures in the works contracts, road safety audits, Pilot road safety project, speed monitoring cameras);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User </a:t>
            </a:r>
            <a:r>
              <a:rPr lang="en-US" sz="20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friendly designs (consultation with road users, strengthening road safety unit of the road authorities, construction of town by-passes, pedestrian bridges, walkways and cycle lanes, traffic calming measures, animal crossings</a:t>
            </a:r>
            <a:r>
              <a:rPr lang="en-US" sz="20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).</a:t>
            </a:r>
            <a:endParaRPr lang="en-US" sz="20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>
              <a:spcAft>
                <a:spcPts val="1800"/>
              </a:spcAft>
            </a:pPr>
            <a:endParaRPr lang="en-US" sz="20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>
              <a:spcAft>
                <a:spcPts val="1800"/>
              </a:spcAft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000099"/>
              </a:solidFill>
              <a:latin typeface="+mj-lt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 smtClean="0">
              <a:solidFill>
                <a:srgbClr val="000099"/>
              </a:solidFill>
              <a:latin typeface="+mj-lt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000099"/>
              </a:solidFill>
              <a:latin typeface="+mj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214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FC38A0-5AA5-4C72-A18D-6AA6BFB98E6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200" y="972943"/>
            <a:ext cx="69342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9088" lvl="0" indent="-319088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AfDB Road Safety Manuals for Safer Roads in </a:t>
            </a:r>
            <a:r>
              <a:rPr lang="en-US" sz="2400" b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Africa</a:t>
            </a:r>
            <a:endParaRPr lang="en-US" sz="20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47" b="4321"/>
          <a:stretch/>
        </p:blipFill>
        <p:spPr bwMode="auto">
          <a:xfrm>
            <a:off x="390526" y="1349782"/>
            <a:ext cx="8685212" cy="43912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" y="0"/>
            <a:ext cx="9156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16" y="-60593"/>
            <a:ext cx="183789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189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FC38A0-5AA5-4C72-A18D-6AA6BFB98E6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4" name="Picture 3" descr="F:\Thika Highway Launch\Pictures of the launch of the superhighway\A section of Thika Road showing a foot bridge next to Gatundu junctio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90601"/>
            <a:ext cx="7391400" cy="4147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" y="0"/>
            <a:ext cx="9156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62" y="-11545"/>
            <a:ext cx="183789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450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FC38A0-5AA5-4C72-A18D-6AA6BFB98E6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1560493"/>
            <a:ext cx="8153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99"/>
                </a:solidFill>
              </a:rPr>
              <a:t>Awareness campaigns/ trainings </a:t>
            </a:r>
            <a:r>
              <a:rPr lang="en-US" sz="2400" dirty="0" smtClean="0">
                <a:solidFill>
                  <a:srgbClr val="000099"/>
                </a:solidFill>
              </a:rPr>
              <a:t>in road projects</a:t>
            </a:r>
          </a:p>
          <a:p>
            <a:endParaRPr lang="en-US" sz="800" dirty="0">
              <a:solidFill>
                <a:srgbClr val="000099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99"/>
                </a:solidFill>
              </a:rPr>
              <a:t>Road safety plans during the construction period</a:t>
            </a:r>
          </a:p>
        </p:txBody>
      </p:sp>
      <p:pic>
        <p:nvPicPr>
          <p:cNvPr id="4" name="Picture 3" descr="C:\Users\Gichuru\Desktop\Back up folders\From 2 Feb to 7 Feb'15\JZEC10-12-140 ROAD SHOW photos 照片\DSC0037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514600"/>
            <a:ext cx="3657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E:\Users\shum\Desktop\road documents\road show photos\DSC0113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2743199"/>
            <a:ext cx="4267200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" y="0"/>
            <a:ext cx="9156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62" y="-11545"/>
            <a:ext cx="183789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819400" y="899680"/>
            <a:ext cx="4343400" cy="533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spcAft>
                <a:spcPts val="1800"/>
              </a:spcAft>
            </a:pPr>
            <a:r>
              <a:rPr lang="en-US" sz="2200" b="1" dirty="0" smtClean="0">
                <a:solidFill>
                  <a:srgbClr val="000099"/>
                </a:solidFill>
                <a:latin typeface="Arial"/>
                <a:cs typeface="Arial"/>
              </a:rPr>
              <a:t>iv)	SAFER ROAD USERS</a:t>
            </a:r>
            <a:endParaRPr lang="en-US" sz="2200" b="1" dirty="0">
              <a:solidFill>
                <a:srgbClr val="00009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394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FC38A0-5AA5-4C72-A18D-6AA6BFB98E6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" y="0"/>
            <a:ext cx="9156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62" y="-11545"/>
            <a:ext cx="183789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00762" y="1046113"/>
            <a:ext cx="6209076" cy="46754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spcAft>
                <a:spcPts val="600"/>
              </a:spcAft>
            </a:pPr>
            <a:r>
              <a:rPr lang="en-US" sz="2200" b="1" dirty="0" smtClean="0">
                <a:solidFill>
                  <a:srgbClr val="000099"/>
                </a:solidFill>
                <a:latin typeface="Arial"/>
                <a:cs typeface="Arial"/>
              </a:rPr>
              <a:t>v)</a:t>
            </a:r>
            <a:r>
              <a:rPr lang="en-US" sz="2200" b="1" dirty="0">
                <a:solidFill>
                  <a:srgbClr val="000099"/>
                </a:solidFill>
                <a:latin typeface="Arial"/>
                <a:cs typeface="Arial"/>
              </a:rPr>
              <a:t>	</a:t>
            </a:r>
            <a:r>
              <a:rPr lang="en-US" sz="2200" b="1" dirty="0" smtClean="0">
                <a:solidFill>
                  <a:srgbClr val="000099"/>
                </a:solidFill>
                <a:latin typeface="Arial"/>
                <a:cs typeface="Arial"/>
              </a:rPr>
              <a:t>POST CRASH MANAGEMENT</a:t>
            </a:r>
            <a:endParaRPr lang="en-GB" sz="2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0628" y="2076450"/>
            <a:ext cx="8040061" cy="280035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Supporting </a:t>
            </a:r>
            <a:r>
              <a:rPr lang="en-US" sz="24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medical </a:t>
            </a:r>
            <a:r>
              <a:rPr lang="en-US" sz="24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centers </a:t>
            </a:r>
            <a:r>
              <a:rPr lang="en-US" sz="24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along the project corridor for handling emergencies (Togo</a:t>
            </a:r>
            <a:r>
              <a:rPr lang="en-US" sz="24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, Burkina Faso, Ghana, etc.) Kenya and Uganda under </a:t>
            </a:r>
            <a:r>
              <a:rPr lang="en-US" sz="24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preparation; </a:t>
            </a:r>
            <a:endParaRPr lang="en-US" sz="24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Better road accident management during construction </a:t>
            </a:r>
            <a:r>
              <a:rPr lang="en-US" sz="24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(first aid training, first aid facilities, </a:t>
            </a:r>
            <a:r>
              <a:rPr lang="en-US" sz="24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support);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Insurance coverage during construction period.</a:t>
            </a:r>
            <a:endParaRPr lang="en-US" sz="24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>
              <a:spcAft>
                <a:spcPts val="1800"/>
              </a:spcAft>
            </a:pPr>
            <a:endParaRPr lang="en-US" sz="20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>
              <a:spcAft>
                <a:spcPts val="1800"/>
              </a:spcAft>
            </a:pPr>
            <a:endParaRPr lang="en-US" sz="20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>
              <a:spcAft>
                <a:spcPts val="1800"/>
              </a:spcAft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000099"/>
              </a:solidFill>
              <a:latin typeface="+mj-lt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 smtClean="0">
              <a:solidFill>
                <a:srgbClr val="000099"/>
              </a:solidFill>
              <a:latin typeface="+mj-lt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000099"/>
              </a:solidFill>
              <a:latin typeface="+mj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388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FC38A0-5AA5-4C72-A18D-6AA6BFB98E6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" y="0"/>
            <a:ext cx="9156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62" y="-11545"/>
            <a:ext cx="183789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19200" y="990600"/>
            <a:ext cx="6209076" cy="609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spcAft>
                <a:spcPts val="600"/>
              </a:spcAft>
            </a:pPr>
            <a:r>
              <a:rPr lang="en-US" sz="2200" b="1" dirty="0" smtClean="0">
                <a:solidFill>
                  <a:srgbClr val="000099"/>
                </a:solidFill>
                <a:latin typeface="Arial"/>
                <a:cs typeface="Arial"/>
              </a:rPr>
              <a:t>CROSS CUTTING ISSUES</a:t>
            </a:r>
            <a:endParaRPr lang="en-GB" sz="2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0628" y="2076450"/>
            <a:ext cx="8040061" cy="280035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99"/>
                </a:solidFill>
                <a:latin typeface="Calibri" panose="020F0502020204030204" pitchFamily="34" charset="0"/>
              </a:rPr>
              <a:t>Road safety audits on access roads (as feeder roads to main </a:t>
            </a:r>
            <a:r>
              <a:rPr lang="en-US" sz="2400" b="1" dirty="0" smtClean="0">
                <a:solidFill>
                  <a:srgbClr val="000099"/>
                </a:solidFill>
                <a:latin typeface="Calibri" panose="020F0502020204030204" pitchFamily="34" charset="0"/>
              </a:rPr>
              <a:t>roads);</a:t>
            </a:r>
            <a:endParaRPr lang="en-US" sz="2400" b="1" dirty="0">
              <a:solidFill>
                <a:srgbClr val="000099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00099"/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99"/>
                </a:solidFill>
                <a:latin typeface="Calibri" panose="020F0502020204030204" pitchFamily="34" charset="0"/>
              </a:rPr>
              <a:t>Sensitization of rural population on road safety (the project area community, awareness campaign);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00099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99"/>
                </a:solidFill>
                <a:latin typeface="Calibri" panose="020F0502020204030204" pitchFamily="34" charset="0"/>
              </a:rPr>
              <a:t>Safety features in planning and construction of rural roads.</a:t>
            </a:r>
            <a:endParaRPr lang="en-US" sz="24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>
              <a:spcAft>
                <a:spcPts val="1800"/>
              </a:spcAft>
            </a:pPr>
            <a:endParaRPr lang="en-US" sz="20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>
              <a:spcAft>
                <a:spcPts val="1800"/>
              </a:spcAft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000099"/>
              </a:solidFill>
              <a:latin typeface="+mj-lt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 smtClean="0">
              <a:solidFill>
                <a:srgbClr val="000099"/>
              </a:solidFill>
              <a:latin typeface="+mj-lt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000099"/>
              </a:solidFill>
              <a:latin typeface="+mj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616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FC38A0-5AA5-4C72-A18D-6AA6BFB98E6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" y="0"/>
            <a:ext cx="91567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62" y="-11545"/>
            <a:ext cx="183789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391262" y="1219200"/>
            <a:ext cx="6209076" cy="533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spcAft>
                <a:spcPts val="600"/>
              </a:spcAft>
            </a:pPr>
            <a:r>
              <a:rPr lang="en-US" sz="2200" b="1" dirty="0" smtClean="0">
                <a:solidFill>
                  <a:srgbClr val="000099"/>
                </a:solidFill>
                <a:latin typeface="Arial"/>
                <a:cs typeface="Arial"/>
              </a:rPr>
              <a:t>vi)	WAY FORWARD</a:t>
            </a:r>
          </a:p>
          <a:p>
            <a:pPr algn="ctr">
              <a:spcAft>
                <a:spcPts val="600"/>
              </a:spcAft>
            </a:pPr>
            <a:endParaRPr lang="en-US" sz="2200" b="1" dirty="0">
              <a:solidFill>
                <a:srgbClr val="000099"/>
              </a:solidFill>
              <a:latin typeface="Arial"/>
              <a:cs typeface="Arial"/>
            </a:endParaRPr>
          </a:p>
          <a:p>
            <a:pPr algn="ctr">
              <a:spcAft>
                <a:spcPts val="600"/>
              </a:spcAft>
            </a:pPr>
            <a:endParaRPr lang="en-GB" sz="2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0628" y="2076450"/>
            <a:ext cx="8040061" cy="371475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Disseminate  and embed road safety manuals in African countries </a:t>
            </a:r>
            <a:r>
              <a:rPr lang="en-US" sz="22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(workshop, training of road safety professionals); </a:t>
            </a:r>
            <a:endParaRPr lang="en-US" sz="22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2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Through dialogue, the Bank intends to </a:t>
            </a:r>
            <a:r>
              <a:rPr lang="en-US" sz="22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ensure road safety audits </a:t>
            </a:r>
            <a:r>
              <a:rPr lang="en-US" sz="22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will be the normal practices in Africa; </a:t>
            </a:r>
            <a:endParaRPr lang="en-US" sz="22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2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Enhanced </a:t>
            </a:r>
            <a:r>
              <a:rPr lang="en-US" sz="22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support to the road safety lead </a:t>
            </a:r>
            <a:r>
              <a:rPr lang="en-US" sz="22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agencies;</a:t>
            </a:r>
            <a:endParaRPr lang="en-US" sz="22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2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Scaling up financing </a:t>
            </a:r>
            <a:r>
              <a:rPr lang="en-US" sz="22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on road safety related </a:t>
            </a:r>
            <a:r>
              <a:rPr lang="en-US" sz="22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activities;</a:t>
            </a:r>
            <a:endParaRPr lang="en-US" sz="22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2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Sensitization </a:t>
            </a:r>
            <a:r>
              <a:rPr lang="en-US" sz="2200" b="1" dirty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on road safety to be done </a:t>
            </a:r>
            <a:r>
              <a:rPr lang="en-US" sz="22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continuously.</a:t>
            </a:r>
            <a:endParaRPr lang="en-US" sz="22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>
              <a:spcAft>
                <a:spcPts val="1800"/>
              </a:spcAft>
            </a:pPr>
            <a:endParaRPr lang="en-US" sz="20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>
              <a:spcAft>
                <a:spcPts val="1800"/>
              </a:spcAft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000099"/>
              </a:solidFill>
              <a:latin typeface="+mj-lt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 smtClean="0">
              <a:solidFill>
                <a:srgbClr val="000099"/>
              </a:solidFill>
              <a:latin typeface="+mj-lt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000099"/>
              </a:solidFill>
              <a:latin typeface="+mj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328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FC38A0-5AA5-4C72-A18D-6AA6BFB98E6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3581400"/>
            <a:ext cx="8040061" cy="1524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>
              <a:spcAft>
                <a:spcPts val="1800"/>
              </a:spcAft>
            </a:pPr>
            <a:r>
              <a:rPr lang="en-US" sz="3200" b="1" dirty="0" smtClean="0">
                <a:solidFill>
                  <a:srgbClr val="000099"/>
                </a:solidFill>
                <a:latin typeface="Calibri" panose="020F0502020204030204" pitchFamily="34" charset="0"/>
                <a:cs typeface="Arial"/>
              </a:rPr>
              <a:t>AfDB is committed to support national, regional and continental efforts to address road safety issues.</a:t>
            </a:r>
          </a:p>
          <a:p>
            <a:pPr>
              <a:spcAft>
                <a:spcPts val="1800"/>
              </a:spcAft>
            </a:pPr>
            <a:endParaRPr lang="en-US" sz="2000" b="1" dirty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>
              <a:spcAft>
                <a:spcPts val="1800"/>
              </a:spcAft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000099"/>
              </a:solidFill>
              <a:latin typeface="Calibri" panose="020F0502020204030204" pitchFamily="34" charset="0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000099"/>
              </a:solidFill>
              <a:latin typeface="+mj-lt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 smtClean="0">
              <a:solidFill>
                <a:srgbClr val="000099"/>
              </a:solidFill>
              <a:latin typeface="+mj-lt"/>
              <a:cs typeface="Arial"/>
            </a:endParaRP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000099"/>
              </a:solidFill>
              <a:latin typeface="+mj-lt"/>
              <a:cs typeface="Arial"/>
            </a:endParaRPr>
          </a:p>
        </p:txBody>
      </p:sp>
      <p:pic>
        <p:nvPicPr>
          <p:cNvPr id="4" name="Picture 9" descr="C:\Documents and Settings\hich\Bureau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3637" y="519656"/>
            <a:ext cx="2604605" cy="2756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3832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FC38A0-5AA5-4C72-A18D-6AA6BFB98E6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00200" y="2971800"/>
            <a:ext cx="6209076" cy="533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spcAft>
                <a:spcPts val="600"/>
              </a:spcAft>
            </a:pPr>
            <a:r>
              <a:rPr lang="en-US" sz="2400" b="1" dirty="0" smtClean="0">
                <a:solidFill>
                  <a:srgbClr val="000099"/>
                </a:solidFill>
                <a:latin typeface="Arial"/>
                <a:cs typeface="Arial"/>
              </a:rPr>
              <a:t>THANK YOU</a:t>
            </a:r>
          </a:p>
          <a:p>
            <a:pPr algn="ctr">
              <a:spcAft>
                <a:spcPts val="600"/>
              </a:spcAft>
            </a:pPr>
            <a:endParaRPr lang="en-US" sz="2200" b="1" dirty="0">
              <a:solidFill>
                <a:srgbClr val="000099"/>
              </a:solidFill>
              <a:latin typeface="Arial"/>
              <a:cs typeface="Arial"/>
            </a:endParaRPr>
          </a:p>
          <a:p>
            <a:pPr algn="ctr">
              <a:spcAft>
                <a:spcPts val="600"/>
              </a:spcAft>
            </a:pPr>
            <a:endParaRPr lang="en-GB" sz="2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18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Hardcover">
    <a:dk1>
      <a:sysClr val="windowText" lastClr="000000"/>
    </a:dk1>
    <a:lt1>
      <a:sysClr val="window" lastClr="FFFFFF"/>
    </a:lt1>
    <a:dk2>
      <a:srgbClr val="895D1D"/>
    </a:dk2>
    <a:lt2>
      <a:srgbClr val="ECE9C6"/>
    </a:lt2>
    <a:accent1>
      <a:srgbClr val="873624"/>
    </a:accent1>
    <a:accent2>
      <a:srgbClr val="D6862D"/>
    </a:accent2>
    <a:accent3>
      <a:srgbClr val="D0BE40"/>
    </a:accent3>
    <a:accent4>
      <a:srgbClr val="877F6C"/>
    </a:accent4>
    <a:accent5>
      <a:srgbClr val="972109"/>
    </a:accent5>
    <a:accent6>
      <a:srgbClr val="AEB795"/>
    </a:accent6>
    <a:hlink>
      <a:srgbClr val="CC9900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3359</TotalTime>
  <Words>758</Words>
  <Application>Microsoft Office PowerPoint</Application>
  <PresentationFormat>On-screen Show (4:3)</PresentationFormat>
  <Paragraphs>175</Paragraphs>
  <Slides>17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ADB/BAD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Zerfu, Tessema</dc:creator>
  <cp:lastModifiedBy>TESSEMA, ZERFU</cp:lastModifiedBy>
  <cp:revision>192</cp:revision>
  <cp:lastPrinted>2015-07-08T12:17:16Z</cp:lastPrinted>
  <dcterms:created xsi:type="dcterms:W3CDTF">2011-06-21T22:40:09Z</dcterms:created>
  <dcterms:modified xsi:type="dcterms:W3CDTF">2015-07-09T19:13:38Z</dcterms:modified>
</cp:coreProperties>
</file>