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1" r:id="rId1"/>
  </p:sldMasterIdLst>
  <p:notesMasterIdLst>
    <p:notesMasterId r:id="rId20"/>
  </p:notesMasterIdLst>
  <p:handoutMasterIdLst>
    <p:handoutMasterId r:id="rId21"/>
  </p:handoutMasterIdLst>
  <p:sldIdLst>
    <p:sldId id="279" r:id="rId2"/>
    <p:sldId id="265" r:id="rId3"/>
    <p:sldId id="350" r:id="rId4"/>
    <p:sldId id="300" r:id="rId5"/>
    <p:sldId id="288" r:id="rId6"/>
    <p:sldId id="304" r:id="rId7"/>
    <p:sldId id="292" r:id="rId8"/>
    <p:sldId id="348" r:id="rId9"/>
    <p:sldId id="336" r:id="rId10"/>
    <p:sldId id="339" r:id="rId11"/>
    <p:sldId id="340" r:id="rId12"/>
    <p:sldId id="341" r:id="rId13"/>
    <p:sldId id="351" r:id="rId14"/>
    <p:sldId id="356" r:id="rId15"/>
    <p:sldId id="352" r:id="rId16"/>
    <p:sldId id="354" r:id="rId17"/>
    <p:sldId id="355" r:id="rId18"/>
    <p:sldId id="317" r:id="rId19"/>
  </p:sldIdLst>
  <p:sldSz cx="10693400" cy="7561263"/>
  <p:notesSz cx="6735763" cy="98663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978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956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4935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9913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489225" algn="l" defTabSz="99569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987070" algn="l" defTabSz="99569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484916" algn="l" defTabSz="99569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982761" algn="l" defTabSz="99569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28">
          <p15:clr>
            <a:srgbClr val="A4A3A4"/>
          </p15:clr>
        </p15:guide>
        <p15:guide id="2" orient="horz" pos="4105">
          <p15:clr>
            <a:srgbClr val="A4A3A4"/>
          </p15:clr>
        </p15:guide>
        <p15:guide id="3" pos="6362">
          <p15:clr>
            <a:srgbClr val="A4A3A4"/>
          </p15:clr>
        </p15:guide>
        <p15:guide id="4" pos="374">
          <p15:clr>
            <a:srgbClr val="A4A3A4"/>
          </p15:clr>
        </p15:guide>
        <p15:guide id="5" pos="2461">
          <p15:clr>
            <a:srgbClr val="A4A3A4"/>
          </p15:clr>
        </p15:guide>
        <p15:guide id="6" pos="4275">
          <p15:clr>
            <a:srgbClr val="A4A3A4"/>
          </p15:clr>
        </p15:guide>
        <p15:guide id="7" pos="4547">
          <p15:clr>
            <a:srgbClr val="A4A3A4"/>
          </p15:clr>
        </p15:guide>
        <p15:guide id="8" pos="2189">
          <p15:clr>
            <a:srgbClr val="A4A3A4"/>
          </p15:clr>
        </p15:guide>
        <p15:guide id="9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D8F"/>
    <a:srgbClr val="46AAA0"/>
    <a:srgbClr val="742128"/>
    <a:srgbClr val="D9D9D9"/>
    <a:srgbClr val="DDDC00"/>
    <a:srgbClr val="879E97"/>
    <a:srgbClr val="BEC4BA"/>
    <a:srgbClr val="90CCC6"/>
    <a:srgbClr val="E2EEEE"/>
    <a:srgbClr val="7B0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9" autoAdjust="0"/>
    <p:restoredTop sz="94675" autoAdjust="0"/>
  </p:normalViewPr>
  <p:slideViewPr>
    <p:cSldViewPr showGuides="1">
      <p:cViewPr varScale="1">
        <p:scale>
          <a:sx n="106" d="100"/>
          <a:sy n="106" d="100"/>
        </p:scale>
        <p:origin x="1290" y="102"/>
      </p:cViewPr>
      <p:guideLst>
        <p:guide orient="horz" pos="1428"/>
        <p:guide orient="horz" pos="4105"/>
        <p:guide pos="6362"/>
        <p:guide pos="374"/>
        <p:guide pos="2461"/>
        <p:guide pos="4275"/>
        <p:guide pos="4547"/>
        <p:guide pos="2189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6" d="100"/>
          <a:sy n="76" d="100"/>
        </p:scale>
        <p:origin x="-3342" y="-10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D001F-22F8-4314-A74C-ECC475FE5FE7}" type="datetimeFigureOut">
              <a:rPr lang="de-DE" smtClean="0"/>
              <a:t>29.09.2017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4AE44-6F57-47D3-A661-A43C5B5395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975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E1C5952-A8AB-4951-9E92-F085E35E01D4}" type="datetimeFigureOut">
              <a:rPr lang="de-DE"/>
              <a:pPr>
                <a:defRPr/>
              </a:pPr>
              <a:t>29.09.2017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739775"/>
            <a:ext cx="52339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BE95388-7F7D-43F8-90D7-3064B11887F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571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87" y="1440000"/>
            <a:ext cx="3324323" cy="5436000"/>
          </a:xfrm>
          <a:prstGeom prst="rect">
            <a:avLst/>
          </a:prstGeom>
          <a:ln w="6350" cmpd="sng">
            <a:noFill/>
          </a:ln>
        </p:spPr>
      </p:pic>
      <p:pic>
        <p:nvPicPr>
          <p:cNvPr id="12" name="Grafik 1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" y="1439999"/>
            <a:ext cx="1018503" cy="5436000"/>
          </a:xfrm>
          <a:prstGeom prst="rect">
            <a:avLst/>
          </a:prstGeom>
          <a:ln w="6350" cmpd="sng">
            <a:noFill/>
          </a:ln>
        </p:spPr>
      </p:pic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260000" y="4716735"/>
            <a:ext cx="5886900" cy="101608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3000" cap="all" baseline="0"/>
            </a:lvl1pPr>
          </a:lstStyle>
          <a:p>
            <a:r>
              <a:rPr lang="de-DE" dirty="0" smtClean="0"/>
              <a:t>&lt;Titel&gt;</a:t>
            </a:r>
            <a:endParaRPr lang="de-DE" dirty="0"/>
          </a:p>
        </p:txBody>
      </p:sp>
      <p:sp>
        <p:nvSpPr>
          <p:cNvPr id="8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260000" y="5737562"/>
            <a:ext cx="5886900" cy="6353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90000"/>
              </a:lnSpc>
              <a:buNone/>
              <a:defRPr sz="1600"/>
            </a:lvl1pPr>
          </a:lstStyle>
          <a:p>
            <a:pPr lvl="0"/>
            <a:r>
              <a:rPr lang="de-DE" dirty="0" smtClean="0"/>
              <a:t>&lt;Untertitel&gt;</a:t>
            </a:r>
            <a:endParaRPr lang="de-DE" dirty="0"/>
          </a:p>
        </p:txBody>
      </p:sp>
      <p:sp>
        <p:nvSpPr>
          <p:cNvPr id="9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1044000" y="1440000"/>
            <a:ext cx="6300000" cy="29988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700" y="360000"/>
            <a:ext cx="2340000" cy="849453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" y="6876975"/>
            <a:ext cx="10693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22882" y="7063200"/>
            <a:ext cx="5563387" cy="317569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1000" b="1" cap="all" baseline="0"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de-DE" dirty="0" smtClean="0"/>
              <a:t>Absendername</a:t>
            </a:r>
            <a:endParaRPr lang="de-DE" dirty="0"/>
          </a:p>
        </p:txBody>
      </p:sp>
      <p:cxnSp>
        <p:nvCxnSpPr>
          <p:cNvPr id="3" name="Gerade Verbindung 2"/>
          <p:cNvCxnSpPr/>
          <p:nvPr userDrawn="1"/>
        </p:nvCxnSpPr>
        <p:spPr>
          <a:xfrm>
            <a:off x="700" y="1440000"/>
            <a:ext cx="10692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ußzeilenplatzhalter 4"/>
          <p:cNvSpPr txBox="1">
            <a:spLocks/>
          </p:cNvSpPr>
          <p:nvPr userDrawn="1"/>
        </p:nvSpPr>
        <p:spPr>
          <a:xfrm>
            <a:off x="7506940" y="7063462"/>
            <a:ext cx="2654771" cy="317569"/>
          </a:xfrm>
          <a:prstGeom prst="rect">
            <a:avLst/>
          </a:prstGeom>
        </p:spPr>
        <p:txBody>
          <a:bodyPr wrap="square" lIns="99569" tIns="49785" rIns="99569" bIns="49785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9784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9569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4935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9913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489225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87070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84916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982761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 cap="none" baseline="0" dirty="0" smtClean="0"/>
              <a:t>» www.leuphana.de</a:t>
            </a:r>
            <a:endParaRPr lang="de-DE" cap="none" baseline="0" dirty="0"/>
          </a:p>
        </p:txBody>
      </p:sp>
    </p:spTree>
    <p:extLst>
      <p:ext uri="{BB962C8B-B14F-4D97-AF65-F5344CB8AC3E}">
        <p14:creationId xmlns:p14="http://schemas.microsoft.com/office/powerpoint/2010/main" val="744421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2232000" y="1692000"/>
            <a:ext cx="6300000" cy="29988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08" y="6876975"/>
            <a:ext cx="10693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22882" y="7063200"/>
            <a:ext cx="5563387" cy="317569"/>
          </a:xfrm>
          <a:prstGeom prst="rect">
            <a:avLst/>
          </a:prstGeom>
        </p:spPr>
        <p:txBody>
          <a:bodyPr lIns="99569" tIns="49785" rIns="99569" bIns="49785"/>
          <a:lstStyle>
            <a:lvl1pPr>
              <a:defRPr sz="1000" b="1" cap="all" baseline="0"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de-DE" dirty="0" smtClean="0"/>
              <a:t>Absendername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700" y="360000"/>
            <a:ext cx="2340000" cy="849453"/>
          </a:xfrm>
          <a:prstGeom prst="rect">
            <a:avLst/>
          </a:prstGeom>
        </p:spPr>
      </p:pic>
      <p:sp>
        <p:nvSpPr>
          <p:cNvPr id="13" name="Textplatzhalt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2232000" y="5809570"/>
            <a:ext cx="6300000" cy="6353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de-DE" dirty="0" smtClean="0"/>
              <a:t>&lt;Untertitel&gt;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232000" y="4788743"/>
            <a:ext cx="6300000" cy="1015200"/>
          </a:xfrm>
        </p:spPr>
        <p:txBody>
          <a:bodyPr anchor="t" anchorCtr="0"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defRPr sz="3000" b="1" cap="all" baseline="0"/>
            </a:lvl1pPr>
          </a:lstStyle>
          <a:p>
            <a:r>
              <a:rPr lang="de-DE" dirty="0" smtClean="0"/>
              <a:t>&lt;Titel&gt;</a:t>
            </a:r>
          </a:p>
        </p:txBody>
      </p:sp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7506940" y="7063462"/>
            <a:ext cx="2654771" cy="317569"/>
          </a:xfrm>
          <a:prstGeom prst="rect">
            <a:avLst/>
          </a:prstGeom>
        </p:spPr>
        <p:txBody>
          <a:bodyPr wrap="square" lIns="99569" tIns="49785" rIns="99569" bIns="49785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b="1" kern="1200" cap="all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9784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9569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4935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9913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489225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87070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84916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982761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 cap="none" baseline="0" dirty="0" smtClean="0"/>
              <a:t>» www.leuphana.de</a:t>
            </a:r>
            <a:endParaRPr lang="de-DE" cap="none" baseline="0" dirty="0"/>
          </a:p>
        </p:txBody>
      </p:sp>
    </p:spTree>
    <p:extLst>
      <p:ext uri="{BB962C8B-B14F-4D97-AF65-F5344CB8AC3E}">
        <p14:creationId xmlns:p14="http://schemas.microsoft.com/office/powerpoint/2010/main" val="3305157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9"/>
          <p:cNvSpPr>
            <a:spLocks noGrp="1"/>
          </p:cNvSpPr>
          <p:nvPr>
            <p:ph sz="quarter" idx="13" hasCustomPrompt="1"/>
          </p:nvPr>
        </p:nvSpPr>
        <p:spPr>
          <a:xfrm>
            <a:off x="594000" y="2268463"/>
            <a:ext cx="9504000" cy="4248688"/>
          </a:xfrm>
          <a:prstGeom prst="rect">
            <a:avLst/>
          </a:prstGeom>
        </p:spPr>
        <p:txBody>
          <a:bodyPr/>
          <a:lstStyle>
            <a:lvl1pPr marL="285750" indent="-285750" algn="l">
              <a:buFont typeface="Arial Narrow" panose="020B0606020202030204" pitchFamily="34" charset="0"/>
              <a:buChar char="—"/>
              <a:defRPr sz="2400"/>
            </a:lvl1pPr>
            <a:lvl2pPr>
              <a:defRPr sz="1800"/>
            </a:lvl2pPr>
            <a:lvl3pPr marL="623888" indent="-285750" algn="l">
              <a:buFont typeface="Arial Narrow" panose="020B0606020202030204" pitchFamily="34" charset="0"/>
              <a:buChar char="—"/>
              <a:defRPr sz="2400"/>
            </a:lvl3pPr>
            <a:lvl4pPr marL="922338" indent="-285750" algn="l" defTabSz="990600">
              <a:buFont typeface="Arial Narrow" panose="020B0606020202030204" pitchFamily="34" charset="0"/>
              <a:buChar char="—"/>
              <a:tabLst/>
              <a:defRPr sz="2400"/>
            </a:lvl4pPr>
            <a:lvl5pPr marL="1209675" indent="-285750" algn="l">
              <a:buFont typeface="Arial Narrow" panose="020B0606020202030204" pitchFamily="34" charset="0"/>
              <a:buChar char="—"/>
              <a:defRPr sz="2400"/>
            </a:lvl5pPr>
          </a:lstStyle>
          <a:p>
            <a:pPr lvl="0"/>
            <a:r>
              <a:rPr lang="de-DE" dirty="0" smtClean="0"/>
              <a:t> &lt;Hier Text eingeben&gt;</a:t>
            </a:r>
          </a:p>
          <a:p>
            <a:pPr lvl="2"/>
            <a:r>
              <a:rPr lang="de-DE" dirty="0" smtClean="0"/>
              <a:t>&lt;Zweite Ebene&gt;</a:t>
            </a:r>
          </a:p>
          <a:p>
            <a:pPr lvl="3"/>
            <a:r>
              <a:rPr lang="de-DE" dirty="0" smtClean="0"/>
              <a:t>&lt;Dritte Ebene&gt;</a:t>
            </a:r>
          </a:p>
          <a:p>
            <a:pPr lvl="4"/>
            <a:r>
              <a:rPr lang="de-DE" dirty="0" smtClean="0"/>
              <a:t>&lt;Vierte Ebene&gt;</a:t>
            </a:r>
          </a:p>
          <a:p>
            <a:pPr lvl="0"/>
            <a:endParaRPr lang="de-DE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&lt;Titel&gt;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 / Name der Autorin/des Autors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82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&lt;Titel&gt;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 / Name der Autorin/des Autors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93725" y="2268463"/>
            <a:ext cx="9505950" cy="4248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&lt;Text&gt;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8529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3_zeilige_ue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94700" y="1152000"/>
            <a:ext cx="9504000" cy="918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&lt;Titel&gt;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 / Name der Autorin/des Autors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93725" y="2266951"/>
            <a:ext cx="9505950" cy="42497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&lt;Text&gt;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5820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&lt;Titel&gt;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 / Name der Autorin/des Autors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8" name="Bildplatzhalter 7"/>
          <p:cNvSpPr>
            <a:spLocks noGrp="1" noChangeAspect="1"/>
          </p:cNvSpPr>
          <p:nvPr>
            <p:ph type="pic" sz="quarter" idx="13"/>
          </p:nvPr>
        </p:nvSpPr>
        <p:spPr>
          <a:xfrm>
            <a:off x="594868" y="2268463"/>
            <a:ext cx="6191695" cy="2882341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218363" y="2266950"/>
            <a:ext cx="2880617" cy="2881313"/>
          </a:xfrm>
        </p:spPr>
        <p:txBody>
          <a:bodyPr/>
          <a:lstStyle>
            <a:lvl1pPr marL="266700" indent="-266700">
              <a:buSzPct val="150000"/>
              <a:buFont typeface="Symbol" pitchFamily="18" charset="2"/>
              <a:buChar char="-"/>
              <a:defRPr sz="2400"/>
            </a:lvl1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de-DE" dirty="0" smtClean="0"/>
              <a:t> &lt;Hier Text eingeben&gt;</a:t>
            </a:r>
          </a:p>
          <a:p>
            <a:pPr lvl="2"/>
            <a:r>
              <a:rPr lang="de-DE" dirty="0" smtClean="0"/>
              <a:t>&lt;Zweite Ebene&gt;</a:t>
            </a:r>
          </a:p>
          <a:p>
            <a:pPr lvl="3"/>
            <a:r>
              <a:rPr lang="de-DE" dirty="0" smtClean="0"/>
              <a:t>&lt;Dritte Ebene&gt;</a:t>
            </a:r>
          </a:p>
          <a:p>
            <a:pPr lvl="4"/>
            <a:r>
              <a:rPr lang="de-DE" dirty="0" smtClean="0"/>
              <a:t>&lt;Vierte Ebene&gt;</a:t>
            </a:r>
          </a:p>
          <a:p>
            <a:pPr lvl="0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951781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es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 / Name der Autorin/des Autors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6876976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478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6876975"/>
            <a:ext cx="10693400" cy="6977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de-DE" sz="1100" dirty="0">
              <a:solidFill>
                <a:schemeClr val="tx1"/>
              </a:solidFill>
              <a:latin typeface="Trade Gothic LT Std Cn" pitchFamily="50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9379148" y="7055201"/>
            <a:ext cx="707257" cy="316800"/>
          </a:xfrm>
          <a:prstGeom prst="rect">
            <a:avLst/>
          </a:prstGeom>
        </p:spPr>
        <p:txBody>
          <a:bodyPr vert="horz" wrap="square" lIns="91440" tIns="45720" rIns="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fld id="{BEEB87E6-A2BA-422A-A856-101554BD2A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22164" y="7063462"/>
            <a:ext cx="4771299" cy="317569"/>
          </a:xfrm>
          <a:prstGeom prst="rect">
            <a:avLst/>
          </a:prstGeom>
        </p:spPr>
        <p:txBody>
          <a:bodyPr wrap="square" lIns="99569" tIns="49785" rIns="99569" bIns="49785" anchor="ctr"/>
          <a:lstStyle>
            <a:lvl1pPr>
              <a:defRPr sz="1000" b="1" cap="none" baseline="0"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r>
              <a:rPr lang="de-DE" smtClean="0"/>
              <a:t>TITEL DER PRÄSENTATION / Name der Autorin/des Autors</a:t>
            </a:r>
            <a:endParaRPr lang="de-DE" dirty="0"/>
          </a:p>
        </p:txBody>
      </p:sp>
      <p:pic>
        <p:nvPicPr>
          <p:cNvPr id="23" name="Picture 2" descr="C:\Users\Justine Bak\Desktop\Logos\logo_leuphana NEU_print_S_ja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84740" y="377073"/>
            <a:ext cx="2323920" cy="37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594700" y="1152024"/>
            <a:ext cx="9504000" cy="6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 smtClean="0"/>
              <a:t>&lt;Titel&gt;</a:t>
            </a:r>
          </a:p>
        </p:txBody>
      </p:sp>
      <p:sp>
        <p:nvSpPr>
          <p:cNvPr id="8" name="Fußzeilenplatzhalter 2"/>
          <p:cNvSpPr txBox="1">
            <a:spLocks/>
          </p:cNvSpPr>
          <p:nvPr/>
        </p:nvSpPr>
        <p:spPr>
          <a:xfrm>
            <a:off x="2303593" y="7135470"/>
            <a:ext cx="1530939" cy="317569"/>
          </a:xfrm>
          <a:prstGeom prst="rect">
            <a:avLst/>
          </a:prstGeom>
        </p:spPr>
        <p:txBody>
          <a:bodyPr lIns="99569" tIns="49785" rIns="99569" bIns="49785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300" b="1" kern="1200" cap="all" baseline="0">
                <a:solidFill>
                  <a:schemeClr val="tx1"/>
                </a:solidFill>
                <a:latin typeface="Trade Gothic LT Std Cn" pitchFamily="50" charset="0"/>
                <a:ea typeface="+mn-ea"/>
                <a:cs typeface="+mn-cs"/>
              </a:defRPr>
            </a:lvl1pPr>
            <a:lvl2pPr marL="49784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9569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4935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9913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489225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87070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84916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982761" algn="l" defTabSz="99569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578948" y="7055201"/>
            <a:ext cx="1199406" cy="31680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rial Narrow" panose="020B0606020202030204" pitchFamily="34" charset="0"/>
              </a:defRPr>
            </a:lvl1pPr>
          </a:lstStyle>
          <a:p>
            <a:fld id="{E123F965-0CB2-4158-9136-314DE9724DB2}" type="datetime1">
              <a:rPr lang="de-DE" smtClean="0"/>
              <a:pPr/>
              <a:t>29.09.2017</a:t>
            </a:fld>
            <a:endParaRPr lang="de-DE" dirty="0"/>
          </a:p>
        </p:txBody>
      </p:sp>
      <p:sp>
        <p:nvSpPr>
          <p:cNvPr id="2" name="Textplatzhalter 1"/>
          <p:cNvSpPr>
            <a:spLocks noGrp="1" noChangeAspect="1"/>
          </p:cNvSpPr>
          <p:nvPr>
            <p:ph type="body" idx="1"/>
          </p:nvPr>
        </p:nvSpPr>
        <p:spPr>
          <a:xfrm>
            <a:off x="594700" y="2268000"/>
            <a:ext cx="9504000" cy="424893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de-DE" dirty="0" smtClean="0"/>
              <a:t>&lt;Text&gt;</a:t>
            </a:r>
          </a:p>
        </p:txBody>
      </p:sp>
      <p:sp>
        <p:nvSpPr>
          <p:cNvPr id="10" name="Rechteck 9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44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899" r:id="rId3"/>
    <p:sldLayoutId id="2147483904" r:id="rId4"/>
    <p:sldLayoutId id="2147483908" r:id="rId5"/>
    <p:sldLayoutId id="2147483906" r:id="rId6"/>
    <p:sldLayoutId id="2147483907" r:id="rId7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 cap="none" baseline="0">
          <a:solidFill>
            <a:schemeClr val="tx1"/>
          </a:solidFill>
          <a:latin typeface="Arial Narrow" panose="020B0606020202030204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5pPr>
      <a:lvl6pPr marL="49784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6pPr>
      <a:lvl7pPr marL="99569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7pPr>
      <a:lvl8pPr marL="149353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8pPr>
      <a:lvl9pPr marL="199138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None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202249" indent="0" algn="l" rtl="0" eaLnBrk="1" fontAlgn="base" hangingPunct="1">
        <a:spcBef>
          <a:spcPct val="20000"/>
        </a:spcBef>
        <a:spcAft>
          <a:spcPct val="0"/>
        </a:spcAft>
        <a:buClrTx/>
        <a:buFont typeface="Trade Gothic LT Std Cn" pitchFamily="50" charset="0"/>
        <a:buNone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490930" indent="0" algn="l" rtl="0" eaLnBrk="1" fontAlgn="base" hangingPunct="1">
        <a:spcBef>
          <a:spcPct val="20000"/>
        </a:spcBef>
        <a:spcAft>
          <a:spcPct val="0"/>
        </a:spcAft>
        <a:buClrTx/>
        <a:buFont typeface="Trade Gothic LT Std Cn" pitchFamily="50" charset="0"/>
        <a:buNone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779611" indent="0" algn="l" rtl="0" eaLnBrk="1" fontAlgn="base" hangingPunct="1">
        <a:spcBef>
          <a:spcPct val="20000"/>
        </a:spcBef>
        <a:spcAft>
          <a:spcPct val="0"/>
        </a:spcAft>
        <a:buClrTx/>
        <a:buFont typeface="Trade Gothic LT Std Cn" pitchFamily="50" charset="0"/>
        <a:buNone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1068292" indent="0" algn="l" rtl="0" eaLnBrk="1" fontAlgn="base" hangingPunct="1">
        <a:spcBef>
          <a:spcPct val="20000"/>
        </a:spcBef>
        <a:spcAft>
          <a:spcPct val="0"/>
        </a:spcAft>
        <a:buClrTx/>
        <a:buFont typeface="Trade Gothic LT Std Cn" pitchFamily="50" charset="0"/>
        <a:buNone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170236" y="1764407"/>
            <a:ext cx="6120680" cy="36724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social challenges to land use strategies in a multilevel governance context: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of southwestern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Ethiopia</a:t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Land Policy in Africa 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(CLPA-2017)</a:t>
            </a:r>
            <a:b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Addis </a:t>
            </a:r>
            <a:r>
              <a:rPr lang="en-US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Abeba</a:t>
            </a:r>
            <a:r>
              <a:rPr lang="en-US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ethiopia</a:t>
            </a:r>
            <a:endParaRPr lang="en-US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66180" y="7092999"/>
            <a:ext cx="5563387" cy="317569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Leuphana UNIVERSITY </a:t>
            </a:r>
            <a:endParaRPr lang="de-DE" dirty="0"/>
          </a:p>
        </p:txBody>
      </p:sp>
      <p:sp>
        <p:nvSpPr>
          <p:cNvPr id="8" name="Textplatzhalter 6"/>
          <p:cNvSpPr txBox="1">
            <a:spLocks/>
          </p:cNvSpPr>
          <p:nvPr/>
        </p:nvSpPr>
        <p:spPr>
          <a:xfrm>
            <a:off x="1320910" y="5940871"/>
            <a:ext cx="5819331" cy="86409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t" anchorCtr="0">
            <a:no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202249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490930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779611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068292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Tolera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Senbeto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Jiren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Ine Dorresteijn,</a:t>
            </a:r>
            <a:r>
              <a:rPr lang="de-D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Arvid Bergesten</a:t>
            </a:r>
            <a:r>
              <a:rPr lang="de-D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Jannik Schultner</a:t>
            </a:r>
            <a:r>
              <a:rPr lang="de-D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Hanspach</a:t>
            </a:r>
            <a:r>
              <a:rPr lang="de-DE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Joern Fischer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90116" y="1370157"/>
            <a:ext cx="10603284" cy="5434810"/>
          </a:xfrm>
        </p:spPr>
        <p:txBody>
          <a:bodyPr/>
          <a:lstStyle/>
          <a:p>
            <a:pPr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biodiversity conservation are the contemporary global challenges</a:t>
            </a: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successful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harmonization strongly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dependent on the effectiveness of land governance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de-DE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governance approaches for attaining this dual goal varies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green 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revolution vs food 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sovereignty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de-DE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land 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sparing vs land sharing strategy  </a:t>
            </a:r>
            <a:endParaRPr lang="de-DE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de-DE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 comprises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the structures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security and biodiversity conservation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 governance involves all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 and processes related to the introduction, implementation or monitoring of land use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policies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339530" y="757774"/>
            <a:ext cx="4104456" cy="612383"/>
          </a:xfrm>
        </p:spPr>
        <p:txBody>
          <a:bodyPr/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</a:t>
            </a:r>
            <a:r>
              <a:rPr lang="de-DE" dirty="0" smtClean="0"/>
              <a:t>niversity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251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62124" y="1368677"/>
            <a:ext cx="10369152" cy="5076249"/>
          </a:xfrm>
        </p:spPr>
        <p:txBody>
          <a:bodyPr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linkages between stakeholders lay the foundation for how different interests, policies and strategies on the land are integrated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collective action, integration of diverse interests, sharing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and implementation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all be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fostered/hindered by the land governance structures</a:t>
            </a:r>
          </a:p>
          <a:p>
            <a:pPr marL="5715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poor coordination,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participation, and limited capacity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hamper effectiveness of land governance </a:t>
            </a:r>
          </a:p>
          <a:p>
            <a:pPr lvl="1" algn="ctr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Addressing how the existing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 governance arrangements help or hinder the harmonization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crucial because many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 of the Global South are biodiverse and food insecure at the same time.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synergies or trade-offs between production and conservation are most pertinent in smallholder-dominated rural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landscapes</a:t>
            </a:r>
          </a:p>
          <a:p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2164" y="756295"/>
            <a:ext cx="9504000" cy="612383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to study land governance?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</a:t>
            </a:r>
            <a:r>
              <a:rPr lang="de-DE" dirty="0" smtClean="0"/>
              <a:t>niversity</a:t>
            </a:r>
            <a:endParaRPr lang="de-D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67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5228" y="1252342"/>
            <a:ext cx="10535383" cy="2586030"/>
          </a:xfrm>
        </p:spPr>
        <p:txBody>
          <a:bodyPr/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Mapping structural interaction of stakeholders in land governance for harmonizing food security and biodiversity in a multilevel governance context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 challenges hampering land governance for harmonizing food security and biodiversity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Investigate </a:t>
            </a:r>
            <a:r>
              <a:rPr lang="en-US" sz="2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stakeholder’s preferences of land use strategies for future land governance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8881" y="759940"/>
            <a:ext cx="9027524" cy="612383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Leuphana University</a:t>
            </a:r>
            <a:endParaRPr lang="de-DE" cap="non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863" y="4068662"/>
            <a:ext cx="3384376" cy="25717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7" y="4068663"/>
            <a:ext cx="3443632" cy="25827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63" y="4068663"/>
            <a:ext cx="3428966" cy="25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42244" y="739388"/>
            <a:ext cx="6942898" cy="612383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the country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Leuphana University </a:t>
            </a:r>
            <a:endParaRPr lang="de-DE" cap="non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53618" y="5691520"/>
            <a:ext cx="7381314" cy="1185455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rtlCol="0" anchor="t" anchorCtr="0">
            <a:noAutofit/>
          </a:bodyPr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 Narrow" panose="020B0606020202030204" pitchFamily="34" charset="0"/>
              <a:buChar char="—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202249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623888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 Narrow" panose="020B0606020202030204" pitchFamily="34" charset="0"/>
              <a:buChar char="—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922338" indent="-285750" algn="l" defTabSz="990600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 Narrow" panose="020B0606020202030204" pitchFamily="34" charset="0"/>
              <a:buChar char="—"/>
              <a:tabLst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209675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 Narrow" panose="020B0606020202030204" pitchFamily="34" charset="0"/>
              <a:buChar char="—"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Nearly 40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the population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food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insecure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(USDA, 2014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but declining biodiversity (IUCN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6" t="31039" r="17455" b="19244"/>
          <a:stretch>
            <a:fillRect/>
          </a:stretch>
        </p:blipFill>
        <p:spPr bwMode="auto">
          <a:xfrm>
            <a:off x="278859" y="1477714"/>
            <a:ext cx="4968552" cy="372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5"/>
          <p:cNvSpPr/>
          <p:nvPr/>
        </p:nvSpPr>
        <p:spPr>
          <a:xfrm>
            <a:off x="8185142" y="1242625"/>
            <a:ext cx="2346134" cy="690348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Federal 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8868564" y="5307196"/>
            <a:ext cx="1174236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Kebele  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8722899" y="4324707"/>
            <a:ext cx="1465566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Woreda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8638189" y="3342218"/>
            <a:ext cx="1634988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Zone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8445922" y="2330082"/>
            <a:ext cx="2019522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Regions</a:t>
            </a:r>
            <a:endParaRPr lang="en-US" dirty="0"/>
          </a:p>
        </p:txBody>
      </p:sp>
      <p:sp>
        <p:nvSpPr>
          <p:cNvPr id="22" name="Up-Down Arrow 21"/>
          <p:cNvSpPr/>
          <p:nvPr/>
        </p:nvSpPr>
        <p:spPr>
          <a:xfrm>
            <a:off x="9392501" y="1932933"/>
            <a:ext cx="126365" cy="392051"/>
          </a:xfrm>
          <a:prstGeom prst="upDownArrow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5" name="Up-Down Arrow 24"/>
          <p:cNvSpPr/>
          <p:nvPr/>
        </p:nvSpPr>
        <p:spPr>
          <a:xfrm>
            <a:off x="9392500" y="4915145"/>
            <a:ext cx="126365" cy="392051"/>
          </a:xfrm>
          <a:prstGeom prst="upDownArrow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6" name="Up-Down Arrow 25"/>
          <p:cNvSpPr/>
          <p:nvPr/>
        </p:nvSpPr>
        <p:spPr>
          <a:xfrm>
            <a:off x="9392501" y="3918282"/>
            <a:ext cx="126365" cy="392051"/>
          </a:xfrm>
          <a:prstGeom prst="upDownArrow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7" name="Up-Down Arrow 26"/>
          <p:cNvSpPr/>
          <p:nvPr/>
        </p:nvSpPr>
        <p:spPr>
          <a:xfrm>
            <a:off x="9405854" y="2924958"/>
            <a:ext cx="126365" cy="392051"/>
          </a:xfrm>
          <a:prstGeom prst="upDownArrow">
            <a:avLst/>
          </a:prstGeom>
          <a:solidFill>
            <a:schemeClr val="bg1">
              <a:lumMod val="5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cxnSp>
        <p:nvCxnSpPr>
          <p:cNvPr id="29" name="Straight Arrow Connector 28"/>
          <p:cNvCxnSpPr>
            <a:endCxn id="16" idx="2"/>
          </p:cNvCxnSpPr>
          <p:nvPr/>
        </p:nvCxnSpPr>
        <p:spPr>
          <a:xfrm flipV="1">
            <a:off x="2394372" y="1587799"/>
            <a:ext cx="5790770" cy="680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7" idx="2"/>
          </p:cNvCxnSpPr>
          <p:nvPr/>
        </p:nvCxnSpPr>
        <p:spPr>
          <a:xfrm>
            <a:off x="2178348" y="4900771"/>
            <a:ext cx="6690216" cy="694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8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3163" y="755237"/>
            <a:ext cx="5400600" cy="612383"/>
          </a:xfrm>
        </p:spPr>
        <p:txBody>
          <a:bodyPr/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 of the study area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Leuphana University</a:t>
            </a:r>
            <a:endParaRPr lang="de-DE" cap="non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grpSp>
        <p:nvGrpSpPr>
          <p:cNvPr id="7" name="Group 12"/>
          <p:cNvGrpSpPr>
            <a:grpSpLocks noChangeAspect="1"/>
          </p:cNvGrpSpPr>
          <p:nvPr/>
        </p:nvGrpSpPr>
        <p:grpSpPr bwMode="auto">
          <a:xfrm>
            <a:off x="29020" y="951501"/>
            <a:ext cx="6541816" cy="5380208"/>
            <a:chOff x="3414692" y="1474823"/>
            <a:chExt cx="5681685" cy="529500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2" t="23334" r="16928" b="26666"/>
            <a:stretch>
              <a:fillRect/>
            </a:stretch>
          </p:blipFill>
          <p:spPr bwMode="auto">
            <a:xfrm>
              <a:off x="3414692" y="1474823"/>
              <a:ext cx="5648008" cy="5295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7800554" y="1522718"/>
              <a:ext cx="1295823" cy="7623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0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6" t="31039" r="17455" b="19244"/>
          <a:stretch>
            <a:fillRect/>
          </a:stretch>
        </p:blipFill>
        <p:spPr bwMode="auto">
          <a:xfrm>
            <a:off x="7362924" y="425968"/>
            <a:ext cx="3155529" cy="277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 bwMode="auto">
          <a:xfrm flipV="1">
            <a:off x="3474492" y="2196455"/>
            <a:ext cx="4464496" cy="72008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auto">
          <a:xfrm flipV="1">
            <a:off x="5994772" y="2268463"/>
            <a:ext cx="1944216" cy="1152128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10916" y="619949"/>
            <a:ext cx="4867438" cy="557978"/>
          </a:xfrm>
          <a:effectLst/>
        </p:spPr>
        <p:txBody>
          <a:bodyPr/>
          <a:lstStyle/>
          <a:p>
            <a:pPr algn="ctr"/>
            <a:r>
              <a:rPr lang="de-DE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FBFABFFE-90DD-440B-AC35-B7B4159FFB71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effectLst/>
        </p:spPr>
        <p:txBody>
          <a:bodyPr/>
          <a:lstStyle/>
          <a:p>
            <a:pPr>
              <a:defRPr/>
            </a:pPr>
            <a:r>
              <a:rPr lang="de-DE" dirty="0" smtClean="0"/>
              <a:t>Leuphana University</a:t>
            </a:r>
            <a:endParaRPr lang="de-DE" cap="non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2"/>
          </p:nvPr>
        </p:nvSpPr>
        <p:spPr>
          <a:effectLst/>
        </p:spPr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62124" y="4130970"/>
            <a:ext cx="1440160" cy="94580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de-DE" sz="1400" dirty="0" smtClean="0">
                <a:solidFill>
                  <a:schemeClr val="tx1"/>
                </a:solidFill>
              </a:rPr>
              <a:t> 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414787" y="3242594"/>
            <a:ext cx="7975786" cy="1361278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Focus group discussions were conducted at 6 kebeles</a:t>
            </a:r>
          </a:p>
          <a:p>
            <a:endParaRPr lang="de-DE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 Key Informant interviews were administred</a:t>
            </a:r>
          </a:p>
        </p:txBody>
      </p:sp>
      <p:sp>
        <p:nvSpPr>
          <p:cNvPr id="25" name="Rechteck 24"/>
          <p:cNvSpPr/>
          <p:nvPr/>
        </p:nvSpPr>
        <p:spPr>
          <a:xfrm>
            <a:off x="2414787" y="1232079"/>
            <a:ext cx="7975786" cy="1524434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Snow-ball sampling for the identification of stakeholders across multilevel governance</a:t>
            </a:r>
          </a:p>
          <a:p>
            <a:pPr algn="just"/>
            <a:endParaRPr lang="de-DE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de-DE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from kebele-national level in both food security and biodiversity sectors were involved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de-DE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Gewinkelte Verbindung 10"/>
          <p:cNvCxnSpPr>
            <a:stCxn id="7" idx="3"/>
          </p:cNvCxnSpPr>
          <p:nvPr/>
        </p:nvCxnSpPr>
        <p:spPr>
          <a:xfrm flipV="1">
            <a:off x="1602284" y="2125529"/>
            <a:ext cx="422982" cy="2478344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winkelte Verbindung 26"/>
          <p:cNvCxnSpPr>
            <a:stCxn id="7" idx="3"/>
          </p:cNvCxnSpPr>
          <p:nvPr/>
        </p:nvCxnSpPr>
        <p:spPr>
          <a:xfrm>
            <a:off x="1602284" y="4603873"/>
            <a:ext cx="427400" cy="1504551"/>
          </a:xfrm>
          <a:prstGeom prst="bentConnector2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Gleichschenkliges Dreieck 27"/>
          <p:cNvSpPr/>
          <p:nvPr/>
        </p:nvSpPr>
        <p:spPr>
          <a:xfrm rot="5400000">
            <a:off x="1991114" y="2069155"/>
            <a:ext cx="438328" cy="216000"/>
          </a:xfrm>
          <a:prstGeom prst="triangle">
            <a:avLst>
              <a:gd name="adj" fmla="val 4945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Gleichschenkliges Dreieck 29"/>
          <p:cNvSpPr/>
          <p:nvPr/>
        </p:nvSpPr>
        <p:spPr>
          <a:xfrm rot="5400000">
            <a:off x="2000862" y="3935147"/>
            <a:ext cx="438328" cy="216000"/>
          </a:xfrm>
          <a:prstGeom prst="triangle">
            <a:avLst>
              <a:gd name="adj" fmla="val 4945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Gleichschenkliges Dreieck 29"/>
          <p:cNvSpPr/>
          <p:nvPr/>
        </p:nvSpPr>
        <p:spPr>
          <a:xfrm rot="5400000">
            <a:off x="1986091" y="5845627"/>
            <a:ext cx="438328" cy="216000"/>
          </a:xfrm>
          <a:prstGeom prst="triangle">
            <a:avLst>
              <a:gd name="adj" fmla="val 4945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echteck 23"/>
          <p:cNvSpPr/>
          <p:nvPr/>
        </p:nvSpPr>
        <p:spPr>
          <a:xfrm>
            <a:off x="2380825" y="4821180"/>
            <a:ext cx="8009747" cy="168972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Social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Analysis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stakeholders network mapping</a:t>
            </a:r>
          </a:p>
          <a:p>
            <a:pPr marL="1338590" lvl="2" indent="-342900" algn="just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 with “R” program </a:t>
            </a:r>
          </a:p>
          <a:p>
            <a:pPr lvl="2"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content analysis for governance challenges </a:t>
            </a:r>
          </a:p>
          <a:p>
            <a:pPr marL="1338590" lvl="2" indent="-342900" algn="just">
              <a:buFont typeface="Wingdings" panose="05000000000000000000" pitchFamily="2" charset="2"/>
              <a:buChar char="ü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NVIVO V.11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50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2405" y="612279"/>
            <a:ext cx="9504000" cy="648072"/>
          </a:xfrm>
        </p:spPr>
        <p:txBody>
          <a:bodyPr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governance network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University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2" y="1260351"/>
            <a:ext cx="7344816" cy="561662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198711" y="1438577"/>
            <a:ext cx="3267931" cy="3785652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244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stakeholders, 80 of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directly involved in land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Highly homogeneous stakeholders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72% of the food security links and 51% of the biodiversity links were reciprocated.  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 was strongly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hierarchical, exhibiting many vertical links between the five governance levels </a:t>
            </a:r>
            <a:endParaRPr lang="en-US" b="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7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599" y="606002"/>
            <a:ext cx="9504000" cy="64807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takeholders governance network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University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2" y="1260351"/>
            <a:ext cx="7344816" cy="561662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322364" y="1620391"/>
            <a:ext cx="1800200" cy="864096"/>
          </a:xfrm>
          <a:prstGeom prst="ellipse">
            <a:avLst/>
          </a:prstGeom>
          <a:noFill/>
          <a:ln>
            <a:solidFill>
              <a:srgbClr val="46AA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58235" y="190842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</a:t>
            </a:r>
            <a:endParaRPr lang="en-US" sz="1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37908" y="3899387"/>
            <a:ext cx="1426693" cy="829978"/>
          </a:xfrm>
          <a:prstGeom prst="roundRect">
            <a:avLst/>
          </a:prstGeom>
          <a:noFill/>
          <a:ln>
            <a:solidFill>
              <a:srgbClr val="E4A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83015" y="4722267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Zonal</a:t>
            </a:r>
            <a:r>
              <a:rPr lang="en-US" sz="1600" b="0" dirty="0" smtClean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5879" y="51044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2823" y="646281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07151" y="267485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070336" y="2556494"/>
            <a:ext cx="2078846" cy="753947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083408" y="4136936"/>
            <a:ext cx="859630" cy="936104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038192" y="3802555"/>
            <a:ext cx="1025729" cy="94999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987381" y="5371431"/>
            <a:ext cx="1050811" cy="1091381"/>
          </a:xfrm>
          <a:prstGeom prst="ellipse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949599" y="479723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 Narrow" panose="020B0606020202030204" pitchFamily="34" charset="0"/>
              </a:rPr>
              <a:t> 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</a:t>
            </a:r>
            <a:r>
              <a:rPr lang="en-US" sz="2000" b="1" dirty="0" smtClean="0">
                <a:latin typeface="Arial Narrow" panose="020B0606020202030204" pitchFamily="34" charset="0"/>
              </a:rPr>
              <a:t>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70836" y="1254074"/>
            <a:ext cx="3672408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Zone is the central liaison broker </a:t>
            </a: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229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46300" y="723977"/>
            <a:ext cx="9504000" cy="648072"/>
          </a:xfrm>
        </p:spPr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governance network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University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2" y="1260351"/>
            <a:ext cx="7344816" cy="5616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85879" y="51044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 Narrow" panose="020B0606020202030204" pitchFamily="34" charset="0"/>
              </a:rPr>
              <a:t>woreda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2823" y="6462812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 Narrow" panose="020B0606020202030204" pitchFamily="34" charset="0"/>
              </a:rPr>
              <a:t>Woreda  </a:t>
            </a:r>
          </a:p>
        </p:txBody>
      </p:sp>
      <p:sp>
        <p:nvSpPr>
          <p:cNvPr id="22" name="Oval 21"/>
          <p:cNvSpPr/>
          <p:nvPr/>
        </p:nvSpPr>
        <p:spPr>
          <a:xfrm>
            <a:off x="1030686" y="4212679"/>
            <a:ext cx="859630" cy="9361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93463" y="3780100"/>
            <a:ext cx="705022" cy="838903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974012" y="5404726"/>
            <a:ext cx="1050811" cy="1091381"/>
          </a:xfrm>
          <a:prstGeom prst="ellipse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949599" y="4797230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 Narrow" panose="020B0606020202030204" pitchFamily="34" charset="0"/>
              </a:rPr>
              <a:t>   Woreda 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6758" y="34276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dirty="0" smtClean="0">
                <a:latin typeface="Arial Narrow" panose="020B0606020202030204" pitchFamily="34" charset="0"/>
              </a:rPr>
              <a:t>   </a:t>
            </a:r>
            <a:r>
              <a:rPr lang="en-US" sz="2000" b="1" dirty="0" smtClean="0">
                <a:latin typeface="Arial Narrow" panose="020B0606020202030204" pitchFamily="34" charset="0"/>
              </a:rPr>
              <a:t>Kebeles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33174" y="1372049"/>
            <a:ext cx="4090954" cy="646331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Arial Narrow" panose="020B0606020202030204" pitchFamily="34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 horizontal linkages between </a:t>
            </a:r>
            <a:r>
              <a:rPr lang="en-US" sz="16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woredas</a:t>
            </a:r>
            <a:endParaRPr lang="en-US" sz="1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034332" y="4932759"/>
            <a:ext cx="1656184" cy="93610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664178" y="4500711"/>
            <a:ext cx="644141" cy="944971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59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30277" y="702778"/>
            <a:ext cx="6408712" cy="648072"/>
          </a:xfrm>
        </p:spPr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governance network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University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D65D29C-5FAD-450E-9AF9-47122E739D9B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2" y="1260351"/>
            <a:ext cx="7344816" cy="5616624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228954" y="3793261"/>
            <a:ext cx="788266" cy="1231407"/>
          </a:xfrm>
          <a:prstGeom prst="ellipse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850756" y="3564608"/>
            <a:ext cx="1224136" cy="12605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72906" y="5835650"/>
            <a:ext cx="788266" cy="10413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024823" y="6048648"/>
            <a:ext cx="788266" cy="82832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966880" y="3793261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  Kebeles  </a:t>
            </a:r>
            <a:endParaRPr lang="en-US" sz="1600" b="1" dirty="0" smtClean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6758" y="342769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dirty="0" smtClean="0">
                <a:latin typeface="Arial Narrow" panose="020B0606020202030204" pitchFamily="34" charset="0"/>
              </a:rPr>
              <a:t>   </a:t>
            </a:r>
            <a:r>
              <a:rPr lang="en-US" sz="2000" b="1" dirty="0" smtClean="0">
                <a:latin typeface="Arial Narrow" panose="020B0606020202030204" pitchFamily="34" charset="0"/>
              </a:rPr>
              <a:t>Kebeles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0699" y="5879371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latin typeface="Arial Narrow" panose="020B0606020202030204" pitchFamily="34" charset="0"/>
              </a:rPr>
              <a:t>   Kebeles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4812" y="1620391"/>
            <a:ext cx="4032448" cy="584775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Hierarchical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horizontal linkages between Kebeles</a:t>
            </a:r>
            <a:endParaRPr lang="en-US" sz="1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462824" y="4009013"/>
            <a:ext cx="407431" cy="36871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2405" y="4362031"/>
            <a:ext cx="1659" cy="29299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290234" y="6583607"/>
            <a:ext cx="719309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8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331" y="743985"/>
            <a:ext cx="5400600" cy="61238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governance network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Leuphana University</a:t>
            </a:r>
            <a:endParaRPr lang="de-DE" cap="non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40" y="1764407"/>
            <a:ext cx="6984776" cy="5117219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18" name="Straight Arrow Connector 17"/>
          <p:cNvCxnSpPr/>
          <p:nvPr/>
        </p:nvCxnSpPr>
        <p:spPr>
          <a:xfrm>
            <a:off x="1062488" y="2412479"/>
            <a:ext cx="998390" cy="109222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2164" y="2149183"/>
            <a:ext cx="93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934167" y="3581882"/>
            <a:ext cx="388329" cy="2871875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29168" y="642786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17224" y="1764406"/>
            <a:ext cx="3286060" cy="498598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2000" dirty="0" smtClean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Zone is the broker between policy makers and implementers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 brokering across level </a:t>
            </a:r>
          </a:p>
          <a:p>
            <a:pPr algn="just"/>
            <a:endParaRPr lang="en-US" sz="16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interaction without NGO between policy makers and implementers </a:t>
            </a:r>
          </a:p>
          <a:p>
            <a:pPr algn="just"/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Strongly hierarchical</a:t>
            </a:r>
          </a:p>
          <a:p>
            <a:pPr algn="just"/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gap leads to implementation deficit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Arial Narrow" panose="020B0606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b="0" dirty="0" smtClean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85368" y="370862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Setema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kebeles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48016" y="541968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kebeles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9302" y="4832079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Gumay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woreda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kebeles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30476" y="2698692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Oromia region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22496" y="2250292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</a:t>
            </a:r>
          </a:p>
        </p:txBody>
      </p:sp>
    </p:spTree>
    <p:extLst>
      <p:ext uri="{BB962C8B-B14F-4D97-AF65-F5344CB8AC3E}">
        <p14:creationId xmlns:p14="http://schemas.microsoft.com/office/powerpoint/2010/main" val="26085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776" y="745757"/>
            <a:ext cx="9504000" cy="612383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 governance process challenges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</a:t>
            </a:r>
            <a:r>
              <a:rPr lang="de-DE" dirty="0" smtClean="0"/>
              <a:t>University 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25479"/>
              </p:ext>
            </p:extLst>
          </p:nvPr>
        </p:nvGraphicFramePr>
        <p:xfrm>
          <a:off x="882204" y="1855819"/>
          <a:ext cx="9204201" cy="473312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5354"/>
                <a:gridCol w="1916670"/>
                <a:gridCol w="7122177"/>
              </a:tblGrid>
              <a:tr h="64709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en-US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Governance 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challenges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</a:tr>
              <a:tr h="18458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76" marR="8976" marT="8976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Institutional overlap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institutional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density,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overlapping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responsibilities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inconsistencies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Policy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enforcement or implementation gaps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Structural segregation of stakeholders </a:t>
                      </a:r>
                      <a:endParaRPr lang="en-US" sz="1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Multiple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accountability and decision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</a:tr>
              <a:tr h="9447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76" marR="8976" marT="8976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 use strategy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Policy element contradictions with regard to land use governance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Contradicting interest over land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</a:tr>
              <a:tr h="12954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76" marR="8976" marT="8976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Coordination gaps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Poor coordination of stakeholders both vertically and horizontally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Missing or weak coordinating institutions on the land governance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68" marR="49668" marT="8976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99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719" y="717711"/>
            <a:ext cx="9504000" cy="612383"/>
          </a:xfrm>
        </p:spPr>
        <p:txBody>
          <a:bodyPr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 governance process challenges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</a:t>
            </a:r>
            <a:r>
              <a:rPr lang="de-DE" dirty="0" smtClean="0"/>
              <a:t>University 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683057"/>
              </p:ext>
            </p:extLst>
          </p:nvPr>
        </p:nvGraphicFramePr>
        <p:xfrm>
          <a:off x="666180" y="1764407"/>
          <a:ext cx="9420225" cy="515281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64296"/>
                <a:gridCol w="6755929"/>
              </a:tblGrid>
              <a:tr h="5783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en-US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Governance 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challenges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154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Capacity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challenges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governance tasks versus implementers capacity mismatch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local capacity to implement land  policy  and land use plans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292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Procedural challenges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participation in decision making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Governance procedural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incompatibility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land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governance goals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297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Political traps 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Unequal treatment and favoritism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Lack of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merit based bureaucracy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implementation level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01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268" y="752589"/>
            <a:ext cx="9504000" cy="61238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Preference of land use by stakeholders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</a:t>
            </a:r>
            <a:r>
              <a:rPr lang="de-DE" dirty="0" smtClean="0"/>
              <a:t>University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2124" y="1548383"/>
            <a:ext cx="5688632" cy="4896544"/>
          </a:xfrm>
        </p:spPr>
        <p:txBody>
          <a:bodyPr/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overnance level and community wealth determined land use preference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strategy was more popular at the implementation level (45%, n = 62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sparing and a mixture were preferred at the policy-making level (39% each, n=18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community members unanimously preferred land sharing (100%, n=11).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Rich community preferred land sparing followed by a mixed land use strategy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and 33%, n=12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224854" y="1548383"/>
            <a:ext cx="3837571" cy="2592288"/>
            <a:chOff x="1570688" y="3748445"/>
            <a:chExt cx="2737353" cy="196616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0688" y="3752274"/>
              <a:ext cx="2737353" cy="1962336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0" name="Rounded Rectangle 9"/>
            <p:cNvSpPr/>
            <p:nvPr/>
          </p:nvSpPr>
          <p:spPr>
            <a:xfrm>
              <a:off x="3392109" y="3748445"/>
              <a:ext cx="910650" cy="16384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Land sharing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47875" y="4279502"/>
            <a:ext cx="3861551" cy="2512569"/>
            <a:chOff x="4911444" y="3752274"/>
            <a:chExt cx="2955047" cy="196233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1444" y="3752274"/>
              <a:ext cx="2955047" cy="1962336"/>
            </a:xfrm>
            <a:prstGeom prst="rect">
              <a:avLst/>
            </a:prstGeom>
          </p:spPr>
        </p:pic>
        <p:sp>
          <p:nvSpPr>
            <p:cNvPr id="13" name="Rounded Rectangle 12"/>
            <p:cNvSpPr/>
            <p:nvPr/>
          </p:nvSpPr>
          <p:spPr>
            <a:xfrm>
              <a:off x="6828723" y="3752274"/>
              <a:ext cx="1019418" cy="20080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Land sparing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59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236" y="896606"/>
            <a:ext cx="8944288" cy="435754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</a:t>
            </a:r>
            <a:r>
              <a:rPr lang="de-DE" dirty="0" smtClean="0"/>
              <a:t>University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2124" y="1476375"/>
            <a:ext cx="5328592" cy="5256584"/>
          </a:xfrm>
        </p:spPr>
        <p:txBody>
          <a:bodyPr/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 to the study area, the study produced three main findings: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 structure of food security and biodiversity was strongly hierarchical and this could lead to implementation deficits;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governance challenges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emanating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institutional, governance process and capacity limitations for policy enforcement;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mismatches in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preferences of land use between policy-making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implementing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" t="31865" r="-267" b="24895"/>
          <a:stretch/>
        </p:blipFill>
        <p:spPr bwMode="auto">
          <a:xfrm>
            <a:off x="5706740" y="3924647"/>
            <a:ext cx="4824536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53640926-AAD7-44d8-BBD7-CCE9431645EC}">
              <a14:shadowObscured xmlns:lc="http://schemas.openxmlformats.org/drawingml/2006/lockedCanvas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3" t="35900" r="22908" b="40691"/>
          <a:stretch/>
        </p:blipFill>
        <p:spPr bwMode="auto">
          <a:xfrm>
            <a:off x="5653617" y="1476375"/>
            <a:ext cx="4827354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53640926-AAD7-44d8-BBD7-CCE9431645EC}">
              <a14:shadowObscured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2613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332" y="972319"/>
            <a:ext cx="6624736" cy="574585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Leuphana </a:t>
            </a:r>
            <a:r>
              <a:rPr lang="de-DE" dirty="0" smtClean="0"/>
              <a:t>University 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2124" y="1404366"/>
            <a:ext cx="10369152" cy="5150187"/>
          </a:xfrm>
        </p:spPr>
        <p:txBody>
          <a:bodyPr/>
          <a:lstStyle/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our findings we stress the following two issues for further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consideration:</a:t>
            </a: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overnance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supporting interactions across multiple layers of governance, and across jurisdictions, would likely improve land use governance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 algn="just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Fostering stakeholders coordination, enhancing the capacity of implementing stakeholders and promoting institutional fit needs priority attention for the sustainable land governance</a:t>
            </a:r>
          </a:p>
          <a:p>
            <a:pPr algn="just"/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land use preferences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mismatches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land use policies should ensure stakeholder participation and coordination between sectors.</a:t>
            </a:r>
          </a:p>
          <a:p>
            <a:endParaRPr lang="en-US" dirty="0" smtClean="0"/>
          </a:p>
          <a:p>
            <a:pPr marL="833830" lvl="2" indent="-34290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ABFFE-90DD-440B-AC35-B7B4159FFB71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Leuphana University</a:t>
            </a:r>
            <a:endParaRPr lang="de-DE" cap="non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64C01-70D9-483D-9D35-B6DC569065F5}" type="datetime1">
              <a:rPr lang="de-DE" smtClean="0"/>
              <a:t>29.09.2017</a:t>
            </a:fld>
            <a:endParaRPr lang="de-DE" dirty="0"/>
          </a:p>
        </p:txBody>
      </p:sp>
      <p:sp>
        <p:nvSpPr>
          <p:cNvPr id="2" name="Rectangle 1"/>
          <p:cNvSpPr/>
          <p:nvPr/>
        </p:nvSpPr>
        <p:spPr>
          <a:xfrm>
            <a:off x="2610396" y="2192060"/>
            <a:ext cx="5112568" cy="52322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attention!!!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 txBox="1">
            <a:spLocks noGrp="1"/>
          </p:cNvSpPr>
          <p:nvPr>
            <p:ph type="body" sz="quarter" idx="13"/>
          </p:nvPr>
        </p:nvSpPr>
        <p:spPr>
          <a:xfrm>
            <a:off x="1298455" y="3276575"/>
            <a:ext cx="7488832" cy="2664296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rtlCol="0" anchor="t" anchorCtr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202249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490930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779611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068292" indent="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Trade Gothic LT Std Cn" pitchFamily="50" charset="0"/>
              <a:buNone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273814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599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3838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1683" indent="-248923" algn="l" defTabSz="9956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Acknowledgements: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ERC-project to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Joern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Fischer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 community and all stakeholders who provided the data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Oromia National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egional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 Democratic Republic of Ethiopia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11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Vorlage_140710_bHa">
  <a:themeElements>
    <a:clrScheme name="Leuphana Farben">
      <a:dk1>
        <a:srgbClr val="000000"/>
      </a:dk1>
      <a:lt1>
        <a:srgbClr val="FFFFFF"/>
      </a:lt1>
      <a:dk2>
        <a:srgbClr val="FFFFFF"/>
      </a:dk2>
      <a:lt2>
        <a:srgbClr val="7B0832"/>
      </a:lt2>
      <a:accent1>
        <a:srgbClr val="A1CCC9"/>
      </a:accent1>
      <a:accent2>
        <a:srgbClr val="DBCB96"/>
      </a:accent2>
      <a:accent3>
        <a:srgbClr val="BFC2BA"/>
      </a:accent3>
      <a:accent4>
        <a:srgbClr val="CFAB8C"/>
      </a:accent4>
      <a:accent5>
        <a:srgbClr val="92AFCC"/>
      </a:accent5>
      <a:accent6>
        <a:srgbClr val="B199AE"/>
      </a:accent6>
      <a:hlink>
        <a:srgbClr val="000000"/>
      </a:hlink>
      <a:folHlink>
        <a:srgbClr val="000000"/>
      </a:folHlink>
    </a:clrScheme>
    <a:fontScheme name="Leuphana Prä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>
          <a:defRPr sz="1600" b="0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PowerPoint_Vorlage_beamervariante_mit_Beispielfolien_150106_bHa</Template>
  <TotalTime>0</TotalTime>
  <Words>983</Words>
  <Application>Microsoft Office PowerPoint</Application>
  <PresentationFormat>Custom</PresentationFormat>
  <Paragraphs>222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Symbol</vt:lpstr>
      <vt:lpstr>Tahoma</vt:lpstr>
      <vt:lpstr>Times New Roman</vt:lpstr>
      <vt:lpstr>Trade Gothic LT Std Cn</vt:lpstr>
      <vt:lpstr>Wingdings</vt:lpstr>
      <vt:lpstr>PowerPoint_Vorlage_140710_bHa</vt:lpstr>
      <vt:lpstr>Institutional and social challenges to land use strategies in a multilevel governance context:  the case of southwestern Ethiopia  Conference on Land Policy in Africa  (CLPA-2017) Addis Abeba, ethiopia</vt:lpstr>
      <vt:lpstr>Introduction </vt:lpstr>
      <vt:lpstr>Why to study land governance?</vt:lpstr>
      <vt:lpstr>Aim of the study </vt:lpstr>
      <vt:lpstr>Background of the country</vt:lpstr>
      <vt:lpstr>Map of the study area </vt:lpstr>
      <vt:lpstr>Methods</vt:lpstr>
      <vt:lpstr>Stakeholders governance network </vt:lpstr>
      <vt:lpstr>                     Stakeholders governance network </vt:lpstr>
      <vt:lpstr>Stakeholders governance network </vt:lpstr>
      <vt:lpstr>                     Stakeholders governance network </vt:lpstr>
      <vt:lpstr>Stakeholders governance network </vt:lpstr>
      <vt:lpstr>Land governance process challenges</vt:lpstr>
      <vt:lpstr>Land governance process challenges</vt:lpstr>
      <vt:lpstr>Preference of land use by stakeholders    </vt:lpstr>
      <vt:lpstr>Conclusion </vt:lpstr>
      <vt:lpstr>Recommendation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2016-04-06T10:06:12Z</dcterms:created>
  <dcterms:modified xsi:type="dcterms:W3CDTF">2017-09-29T14:08:16Z</dcterms:modified>
</cp:coreProperties>
</file>