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71" r:id="rId4"/>
    <p:sldId id="258" r:id="rId5"/>
    <p:sldId id="259" r:id="rId6"/>
    <p:sldId id="260" r:id="rId7"/>
    <p:sldId id="272" r:id="rId8"/>
    <p:sldId id="273" r:id="rId9"/>
    <p:sldId id="274" r:id="rId10"/>
    <p:sldId id="262" r:id="rId11"/>
    <p:sldId id="264" r:id="rId12"/>
    <p:sldId id="265" r:id="rId13"/>
    <p:sldId id="269" r:id="rId14"/>
    <p:sldId id="270" r:id="rId15"/>
  </p:sldIdLst>
  <p:sldSz cx="9144000" cy="6858000" type="screen4x3"/>
  <p:notesSz cx="6723063" cy="9853613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3">
          <p15:clr>
            <a:srgbClr val="A4A3A4"/>
          </p15:clr>
        </p15:guide>
        <p15:guide id="2" pos="211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25" autoAdjust="0"/>
    <p:restoredTop sz="94750" autoAdjust="0"/>
  </p:normalViewPr>
  <p:slideViewPr>
    <p:cSldViewPr>
      <p:cViewPr varScale="1">
        <p:scale>
          <a:sx n="70" d="100"/>
          <a:sy n="70" d="100"/>
        </p:scale>
        <p:origin x="10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-2208" y="-84"/>
      </p:cViewPr>
      <p:guideLst>
        <p:guide orient="horz" pos="3103"/>
        <p:guide pos="211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3063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08413" y="0"/>
            <a:ext cx="2913062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2D2DD-9A49-491E-949B-F3E87942E7A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59900"/>
            <a:ext cx="2913063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08413" y="9359900"/>
            <a:ext cx="2913062" cy="492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7004FB-58AB-4264-827C-6AC7B927D363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239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3327" cy="492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8180" y="0"/>
            <a:ext cx="2913327" cy="492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nl-NL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0113" y="739775"/>
            <a:ext cx="4922837" cy="3694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2307" y="4680466"/>
            <a:ext cx="5378450" cy="443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smtClean="0"/>
              <a:t>Klik om de opmaakprofielen van de modeltekst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59222"/>
            <a:ext cx="2913327" cy="492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nl-NL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8180" y="9359222"/>
            <a:ext cx="2913327" cy="492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DE1BD2A-F24E-4ECA-82B3-08C5D5A627D6}" type="slidenum">
              <a:rPr lang="nl-NL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68415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1BD2A-F24E-4ECA-82B3-08C5D5A627D6}" type="slidenum">
              <a:rPr lang="nl-NL" smtClean="0"/>
              <a:pPr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2648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1BD2A-F24E-4ECA-82B3-08C5D5A627D6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5427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1BD2A-F24E-4ECA-82B3-08C5D5A627D6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2082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Illegal</a:t>
            </a:r>
            <a:r>
              <a:rPr lang="nl-NL" dirty="0" smtClean="0"/>
              <a:t> </a:t>
            </a:r>
            <a:r>
              <a:rPr lang="nl-NL" dirty="0" err="1" smtClean="0"/>
              <a:t>shacks</a:t>
            </a:r>
            <a:r>
              <a:rPr lang="nl-NL" dirty="0" smtClean="0"/>
              <a:t> in </a:t>
            </a:r>
            <a:r>
              <a:rPr lang="nl-NL" dirty="0" err="1" smtClean="0"/>
              <a:t>Oshakati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1BD2A-F24E-4ECA-82B3-08C5D5A627D6}" type="slidenum">
              <a:rPr lang="nl-NL" smtClean="0"/>
              <a:pPr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657913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err="1" smtClean="0"/>
              <a:t>Mogoditshane</a:t>
            </a:r>
            <a:r>
              <a:rPr lang="nl-NL" dirty="0" smtClean="0"/>
              <a:t>: House </a:t>
            </a:r>
            <a:r>
              <a:rPr lang="nl-NL" dirty="0" err="1" smtClean="0"/>
              <a:t>earmarked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</a:t>
            </a:r>
            <a:r>
              <a:rPr lang="nl-NL" dirty="0" err="1" smtClean="0"/>
              <a:t>demolution</a:t>
            </a:r>
            <a:r>
              <a:rPr lang="nl-NL" dirty="0" smtClean="0"/>
              <a:t>; </a:t>
            </a:r>
            <a:r>
              <a:rPr lang="nl-NL" dirty="0" err="1" smtClean="0"/>
              <a:t>due</a:t>
            </a:r>
            <a:r>
              <a:rPr lang="nl-NL" dirty="0" smtClean="0"/>
              <a:t> </a:t>
            </a:r>
            <a:r>
              <a:rPr lang="nl-NL" dirty="0" err="1" smtClean="0"/>
              <a:t>to</a:t>
            </a:r>
            <a:r>
              <a:rPr lang="nl-NL" dirty="0" smtClean="0"/>
              <a:t> ‘</a:t>
            </a:r>
            <a:r>
              <a:rPr lang="nl-NL" dirty="0" err="1" smtClean="0"/>
              <a:t>self-allocation</a:t>
            </a:r>
            <a:r>
              <a:rPr lang="nl-NL" dirty="0" smtClean="0"/>
              <a:t>’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1BD2A-F24E-4ECA-82B3-08C5D5A627D6}" type="slidenum">
              <a:rPr lang="nl-NL" smtClean="0"/>
              <a:pPr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3991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 smtClean="0"/>
              <a:t>Para professional</a:t>
            </a:r>
            <a:r>
              <a:rPr lang="nl-NL" baseline="0" dirty="0" smtClean="0"/>
              <a:t> </a:t>
            </a:r>
            <a:r>
              <a:rPr lang="nl-NL" baseline="0" dirty="0" err="1" smtClean="0"/>
              <a:t>can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also</a:t>
            </a:r>
            <a:r>
              <a:rPr lang="nl-NL" baseline="0" dirty="0" smtClean="0"/>
              <a:t> </a:t>
            </a:r>
            <a:r>
              <a:rPr lang="nl-NL" baseline="0" dirty="0" err="1" smtClean="0"/>
              <a:t>be</a:t>
            </a:r>
            <a:r>
              <a:rPr lang="nl-NL" baseline="0" dirty="0" smtClean="0"/>
              <a:t> </a:t>
            </a:r>
            <a:r>
              <a:rPr lang="nl-NL" baseline="0" dirty="0" err="1" smtClean="0"/>
              <a:t>used</a:t>
            </a:r>
            <a:r>
              <a:rPr lang="nl-NL" baseline="0" dirty="0" smtClean="0"/>
              <a:t> </a:t>
            </a:r>
            <a:r>
              <a:rPr lang="nl-NL" baseline="0" dirty="0" err="1" smtClean="0"/>
              <a:t>for</a:t>
            </a:r>
            <a:r>
              <a:rPr lang="nl-NL" baseline="0" dirty="0" smtClean="0"/>
              <a:t> record keeper (</a:t>
            </a:r>
            <a:r>
              <a:rPr lang="nl-NL" baseline="0" dirty="0" err="1" smtClean="0"/>
              <a:t>eight</a:t>
            </a:r>
            <a:r>
              <a:rPr lang="nl-NL" baseline="0" dirty="0" smtClean="0"/>
              <a:t> design element) </a:t>
            </a:r>
            <a:r>
              <a:rPr lang="nl-NL" baseline="0" dirty="0" err="1" smtClean="0"/>
              <a:t>and</a:t>
            </a:r>
            <a:r>
              <a:rPr lang="nl-NL" baseline="0" dirty="0" smtClean="0"/>
              <a:t> land </a:t>
            </a:r>
            <a:r>
              <a:rPr lang="nl-NL" baseline="0" dirty="0" err="1" smtClean="0"/>
              <a:t>surveyor</a:t>
            </a:r>
            <a:r>
              <a:rPr lang="nl-NL" baseline="0" dirty="0" smtClean="0"/>
              <a:t> (</a:t>
            </a:r>
            <a:r>
              <a:rPr lang="nl-NL" baseline="0" dirty="0" err="1" smtClean="0"/>
              <a:t>when</a:t>
            </a:r>
            <a:r>
              <a:rPr lang="nl-NL" baseline="0" dirty="0" smtClean="0"/>
              <a:t> </a:t>
            </a:r>
            <a:r>
              <a:rPr lang="nl-NL" baseline="0" dirty="0" err="1" smtClean="0"/>
              <a:t>applicable</a:t>
            </a:r>
            <a:r>
              <a:rPr lang="nl-NL" baseline="0" dirty="0" smtClean="0"/>
              <a:t> in PPLRT).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E1BD2A-F24E-4ECA-82B3-08C5D5A627D6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2635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2011">
    <p:bg bwMode="gray">
      <p:bgPr>
        <a:blipFill dpi="0" rotWithShape="0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hasCustomPrompt="1"/>
          </p:nvPr>
        </p:nvSpPr>
        <p:spPr bwMode="white">
          <a:xfrm>
            <a:off x="1781422" y="2177330"/>
            <a:ext cx="6318970" cy="1470025"/>
          </a:xfrm>
          <a:prstGeom prst="rect">
            <a:avLst/>
          </a:prstGeom>
        </p:spPr>
        <p:txBody>
          <a:bodyPr lIns="0" anchor="b" anchorCtr="0"/>
          <a:lstStyle>
            <a:lvl1pPr>
              <a:lnSpc>
                <a:spcPts val="2500"/>
              </a:lnSpc>
              <a:defRPr cap="all" baseline="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here and type the title</a:t>
            </a:r>
            <a:endParaRPr lang="en-US" noProof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 hasCustomPrompt="1"/>
          </p:nvPr>
        </p:nvSpPr>
        <p:spPr bwMode="white">
          <a:xfrm>
            <a:off x="1781422" y="3567980"/>
            <a:ext cx="6320449" cy="1101725"/>
          </a:xfrm>
        </p:spPr>
        <p:txBody>
          <a:bodyPr lIns="0"/>
          <a:lstStyle>
            <a:lvl1pPr marL="0" indent="0">
              <a:buFont typeface="Wingdings" pitchFamily="2" charset="2"/>
              <a:buNone/>
              <a:defRPr cap="all" baseline="0">
                <a:solidFill>
                  <a:schemeClr val="bg1"/>
                </a:solidFill>
                <a:latin typeface="Arial Narrow" pitchFamily="34" charset="0"/>
              </a:defRPr>
            </a:lvl1pPr>
          </a:lstStyle>
          <a:p>
            <a:r>
              <a:rPr lang="en-US" noProof="0" smtClean="0"/>
              <a:t>Click here and type the subtitle</a:t>
            </a:r>
            <a:endParaRPr lang="en-US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te and bulleted list 2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UT_ITC powerpoint sheet small_2"/>
          <p:cNvPicPr>
            <a:picLocks noChangeAspect="1" noChangeArrowheads="1"/>
          </p:cNvPicPr>
          <p:nvPr userDrawn="1"/>
        </p:nvPicPr>
        <p:blipFill>
          <a:blip r:embed="rId2" cstate="print"/>
          <a:srcRect t="1814"/>
          <a:stretch>
            <a:fillRect/>
          </a:stretch>
        </p:blipFill>
        <p:spPr bwMode="auto">
          <a:xfrm>
            <a:off x="-8878" y="465207"/>
            <a:ext cx="977900" cy="4950456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1088982" y="396770"/>
            <a:ext cx="7776000" cy="7344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ts val="2500"/>
              </a:lnSpc>
              <a:spcBef>
                <a:spcPts val="624"/>
              </a:spcBef>
              <a:defRPr sz="2600" cap="all" baseline="0"/>
            </a:lvl1pPr>
          </a:lstStyle>
          <a:p>
            <a:r>
              <a:rPr lang="en-US" dirty="0" smtClean="0"/>
              <a:t>Click here and type the title </a:t>
            </a:r>
            <a:endParaRPr lang="en-US" dirty="0"/>
          </a:p>
        </p:txBody>
      </p:sp>
      <p:sp>
        <p:nvSpPr>
          <p:cNvPr id="8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080000" y="1577500"/>
            <a:ext cx="7801200" cy="4587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CONFERENCE ON LAND POLICY IN AFRICA, Addis Abeba, 2017</a:t>
            </a: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A380-CEF3-4FA4-B905-6E6A3B62A7C3}" type="slidenum">
              <a:rPr lang="nl-NL" smtClean="0"/>
              <a:pPr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bulleted lists 2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818A380-CEF3-4FA4-B905-6E6A3B62A7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smtClean="0"/>
              <a:t>CONFERENCE ON LAND POLICY IN AFRICA, Addis Abeba, 2017</a:t>
            </a:r>
            <a:endParaRPr lang="nl-NL"/>
          </a:p>
        </p:txBody>
      </p:sp>
      <p:sp>
        <p:nvSpPr>
          <p:cNvPr id="9" name="Title 3"/>
          <p:cNvSpPr>
            <a:spLocks noGrp="1"/>
          </p:cNvSpPr>
          <p:nvPr>
            <p:ph type="title" hasCustomPrompt="1"/>
          </p:nvPr>
        </p:nvSpPr>
        <p:spPr>
          <a:xfrm>
            <a:off x="1088982" y="396770"/>
            <a:ext cx="7776000" cy="7344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ts val="2500"/>
              </a:lnSpc>
              <a:spcBef>
                <a:spcPts val="624"/>
              </a:spcBef>
              <a:defRPr sz="2600" cap="all" baseline="0"/>
            </a:lvl1pPr>
          </a:lstStyle>
          <a:p>
            <a:r>
              <a:rPr lang="en-US" dirty="0" smtClean="0"/>
              <a:t>Click here and type the title </a:t>
            </a:r>
            <a:endParaRPr lang="en-US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1080000" y="1577500"/>
            <a:ext cx="3780032" cy="4587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15" name="Rectangle 3"/>
          <p:cNvSpPr>
            <a:spLocks noGrp="1" noChangeArrowheads="1"/>
          </p:cNvSpPr>
          <p:nvPr>
            <p:ph idx="18"/>
          </p:nvPr>
        </p:nvSpPr>
        <p:spPr bwMode="auto">
          <a:xfrm>
            <a:off x="5076056" y="1577500"/>
            <a:ext cx="3805144" cy="4587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pic>
        <p:nvPicPr>
          <p:cNvPr id="16" name="Picture 5" descr="UT_ITC powerpoint sheet small_2"/>
          <p:cNvPicPr>
            <a:picLocks noChangeAspect="1" noChangeArrowheads="1"/>
          </p:cNvPicPr>
          <p:nvPr userDrawn="1"/>
        </p:nvPicPr>
        <p:blipFill>
          <a:blip r:embed="rId2" cstate="print"/>
          <a:srcRect t="1814"/>
          <a:stretch>
            <a:fillRect/>
          </a:stretch>
        </p:blipFill>
        <p:spPr bwMode="auto">
          <a:xfrm>
            <a:off x="-8878" y="465207"/>
            <a:ext cx="977900" cy="49504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8516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text and picture 2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/>
          <p:cNvSpPr>
            <a:spLocks noGrp="1"/>
          </p:cNvSpPr>
          <p:nvPr>
            <p:ph type="pic" sz="quarter" idx="13"/>
          </p:nvPr>
        </p:nvSpPr>
        <p:spPr>
          <a:xfrm>
            <a:off x="4499992" y="1580224"/>
            <a:ext cx="4546800" cy="4580879"/>
          </a:xfrm>
        </p:spPr>
        <p:txBody>
          <a:bodyPr/>
          <a:lstStyle/>
          <a:p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z="600" smtClean="0"/>
              <a:t>CONFERENCE ON LAND POLICY IN AFRICA, Addis Abeba, 2017</a:t>
            </a:r>
            <a:endParaRPr lang="en-US" sz="6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9CC7F-86E1-48DE-82DC-E9AC50D04532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9" name="Date Placeholder 10"/>
          <p:cNvSpPr>
            <a:spLocks noGrp="1"/>
          </p:cNvSpPr>
          <p:nvPr>
            <p:ph type="dt" sz="half" idx="15"/>
          </p:nvPr>
        </p:nvSpPr>
        <p:spPr>
          <a:xfrm>
            <a:off x="7572375" y="6402388"/>
            <a:ext cx="936625" cy="476250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0" name="Title 3"/>
          <p:cNvSpPr>
            <a:spLocks noGrp="1"/>
          </p:cNvSpPr>
          <p:nvPr>
            <p:ph type="title" hasCustomPrompt="1"/>
          </p:nvPr>
        </p:nvSpPr>
        <p:spPr>
          <a:xfrm>
            <a:off x="1088982" y="396770"/>
            <a:ext cx="7776000" cy="7344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ts val="2500"/>
              </a:lnSpc>
              <a:spcBef>
                <a:spcPts val="624"/>
              </a:spcBef>
              <a:defRPr sz="2600" cap="all" baseline="0"/>
            </a:lvl1pPr>
          </a:lstStyle>
          <a:p>
            <a:r>
              <a:rPr lang="en-US" dirty="0" smtClean="0"/>
              <a:t>Click here and type the title </a:t>
            </a:r>
            <a:endParaRPr lang="en-US" dirty="0"/>
          </a:p>
        </p:txBody>
      </p:sp>
      <p:sp>
        <p:nvSpPr>
          <p:cNvPr id="11" name="Tijdelijke aanduiding voor inhoud 2"/>
          <p:cNvSpPr>
            <a:spLocks noGrp="1"/>
          </p:cNvSpPr>
          <p:nvPr>
            <p:ph idx="1"/>
          </p:nvPr>
        </p:nvSpPr>
        <p:spPr>
          <a:xfrm>
            <a:off x="1080000" y="1577500"/>
            <a:ext cx="3347984" cy="4587804"/>
          </a:xfrm>
        </p:spPr>
        <p:txBody>
          <a:bodyPr/>
          <a:lstStyle/>
          <a:p>
            <a:pPr lvl="0"/>
            <a:r>
              <a:rPr lang="en-US" noProof="0" dirty="0" smtClean="0"/>
              <a:t>Click to edit Master text styles</a:t>
            </a:r>
          </a:p>
        </p:txBody>
      </p:sp>
      <p:pic>
        <p:nvPicPr>
          <p:cNvPr id="16" name="Picture 5" descr="UT_ITC powerpoint sheet small_2"/>
          <p:cNvPicPr>
            <a:picLocks noChangeAspect="1" noChangeArrowheads="1"/>
          </p:cNvPicPr>
          <p:nvPr userDrawn="1"/>
        </p:nvPicPr>
        <p:blipFill>
          <a:blip r:embed="rId2" cstate="print"/>
          <a:srcRect t="1814"/>
          <a:stretch>
            <a:fillRect/>
          </a:stretch>
        </p:blipFill>
        <p:spPr bwMode="auto">
          <a:xfrm>
            <a:off x="-8878" y="465207"/>
            <a:ext cx="977900" cy="4950456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ulleted list, no ITC style element 2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818A380-CEF3-4FA4-B905-6E6A3B62A7C3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 smtClean="0"/>
              <a:t>CONFERENCE ON LAND POLICY IN AFRICA, Addis Abeba, 2017</a:t>
            </a:r>
            <a:endParaRPr lang="nl-NL"/>
          </a:p>
        </p:txBody>
      </p:sp>
      <p:sp>
        <p:nvSpPr>
          <p:cNvPr id="7" name="Title 3"/>
          <p:cNvSpPr>
            <a:spLocks noGrp="1"/>
          </p:cNvSpPr>
          <p:nvPr>
            <p:ph type="title" hasCustomPrompt="1"/>
          </p:nvPr>
        </p:nvSpPr>
        <p:spPr>
          <a:xfrm>
            <a:off x="1088982" y="396770"/>
            <a:ext cx="7776000" cy="7344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ts val="2500"/>
              </a:lnSpc>
              <a:spcBef>
                <a:spcPts val="624"/>
              </a:spcBef>
              <a:defRPr sz="2600" cap="all" baseline="0"/>
            </a:lvl1pPr>
          </a:lstStyle>
          <a:p>
            <a:r>
              <a:rPr lang="en-US" dirty="0" smtClean="0"/>
              <a:t>Click here and type the title 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te and picture 2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/>
          <p:cNvSpPr>
            <a:spLocks noGrp="1"/>
          </p:cNvSpPr>
          <p:nvPr>
            <p:ph type="pic" sz="quarter" idx="13"/>
          </p:nvPr>
        </p:nvSpPr>
        <p:spPr>
          <a:xfrm>
            <a:off x="1080000" y="1576800"/>
            <a:ext cx="8072462" cy="4000528"/>
          </a:xfrm>
        </p:spPr>
        <p:txBody>
          <a:bodyPr/>
          <a:lstStyle/>
          <a:p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z="600" smtClean="0"/>
              <a:t>CONFERENCE ON LAND POLICY IN AFRICA, Addis Abeba, 2017</a:t>
            </a:r>
            <a:endParaRPr lang="en-US" sz="6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9CC7F-86E1-48DE-82DC-E9AC50D04532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9" name="Date Placeholder 10"/>
          <p:cNvSpPr>
            <a:spLocks noGrp="1"/>
          </p:cNvSpPr>
          <p:nvPr>
            <p:ph type="dt" sz="half" idx="16"/>
          </p:nvPr>
        </p:nvSpPr>
        <p:spPr>
          <a:xfrm>
            <a:off x="7572375" y="6402388"/>
            <a:ext cx="936625" cy="476250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7" name="Title 3"/>
          <p:cNvSpPr>
            <a:spLocks noGrp="1"/>
          </p:cNvSpPr>
          <p:nvPr>
            <p:ph type="title" hasCustomPrompt="1"/>
          </p:nvPr>
        </p:nvSpPr>
        <p:spPr>
          <a:xfrm>
            <a:off x="1088982" y="396770"/>
            <a:ext cx="7776000" cy="7344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ts val="2500"/>
              </a:lnSpc>
              <a:spcBef>
                <a:spcPts val="624"/>
              </a:spcBef>
              <a:defRPr sz="2600" cap="all" baseline="0"/>
            </a:lvl1pPr>
          </a:lstStyle>
          <a:p>
            <a:r>
              <a:rPr lang="en-US" dirty="0" smtClean="0"/>
              <a:t>Click here and type the title 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graph 2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z="600" smtClean="0"/>
              <a:t>CONFERENCE ON LAND POLICY IN AFRICA, Addis Abeba, 2017</a:t>
            </a:r>
            <a:endParaRPr lang="en-US" sz="6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9CC7F-86E1-48DE-82DC-E9AC50D04532}" type="slidenum">
              <a:rPr lang="en-US" noProof="0" smtClean="0"/>
              <a:pPr/>
              <a:t>‹nr.›</a:t>
            </a:fld>
            <a:endParaRPr lang="en-US" noProof="0"/>
          </a:p>
        </p:txBody>
      </p:sp>
      <p:sp>
        <p:nvSpPr>
          <p:cNvPr id="9" name="Tijdelijke aanduiding voor grafiek 8"/>
          <p:cNvSpPr>
            <a:spLocks noGrp="1"/>
          </p:cNvSpPr>
          <p:nvPr>
            <p:ph type="chart" sz="quarter" idx="14"/>
          </p:nvPr>
        </p:nvSpPr>
        <p:spPr>
          <a:xfrm>
            <a:off x="1071538" y="1641599"/>
            <a:ext cx="8072462" cy="3999600"/>
          </a:xfrm>
        </p:spPr>
        <p:txBody>
          <a:bodyPr/>
          <a:lstStyle/>
          <a:p>
            <a:r>
              <a:rPr lang="en-US" noProof="0" smtClean="0"/>
              <a:t>Click icon to add chart</a:t>
            </a:r>
            <a:endParaRPr lang="en-US" noProof="0" dirty="0"/>
          </a:p>
        </p:txBody>
      </p:sp>
      <p:sp>
        <p:nvSpPr>
          <p:cNvPr id="12" name="Date Placeholder 10"/>
          <p:cNvSpPr>
            <a:spLocks noGrp="1"/>
          </p:cNvSpPr>
          <p:nvPr>
            <p:ph type="dt" sz="half" idx="16"/>
          </p:nvPr>
        </p:nvSpPr>
        <p:spPr>
          <a:xfrm>
            <a:off x="7572375" y="6402388"/>
            <a:ext cx="936625" cy="476250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7" name="Title 3"/>
          <p:cNvSpPr>
            <a:spLocks noGrp="1"/>
          </p:cNvSpPr>
          <p:nvPr>
            <p:ph type="title" hasCustomPrompt="1"/>
          </p:nvPr>
        </p:nvSpPr>
        <p:spPr>
          <a:xfrm>
            <a:off x="1088982" y="396770"/>
            <a:ext cx="7776000" cy="7344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ts val="2500"/>
              </a:lnSpc>
              <a:spcBef>
                <a:spcPts val="624"/>
              </a:spcBef>
              <a:defRPr sz="2600" cap="all" baseline="0"/>
            </a:lvl1pPr>
          </a:lstStyle>
          <a:p>
            <a:r>
              <a:rPr lang="en-US" dirty="0" smtClean="0"/>
              <a:t>Click here and type the title 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nly, no line 2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z="600" smtClean="0"/>
              <a:t>CONFERENCE ON LAND POLICY IN AFRICA, Addis Abeba, 2017</a:t>
            </a:r>
            <a:endParaRPr lang="en-US" sz="600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C9CC7F-86E1-48DE-82DC-E9AC50D04532}" type="slidenum">
              <a:rPr lang="en-US" noProof="0" smtClean="0"/>
              <a:pPr/>
              <a:t>‹nr.›</a:t>
            </a:fld>
            <a:endParaRPr lang="en-US" noProof="0" dirty="0"/>
          </a:p>
        </p:txBody>
      </p:sp>
      <p:sp>
        <p:nvSpPr>
          <p:cNvPr id="9" name="Date Placeholder 10"/>
          <p:cNvSpPr>
            <a:spLocks noGrp="1"/>
          </p:cNvSpPr>
          <p:nvPr>
            <p:ph type="dt" sz="half" idx="15"/>
          </p:nvPr>
        </p:nvSpPr>
        <p:spPr>
          <a:xfrm>
            <a:off x="7572375" y="6402388"/>
            <a:ext cx="936625" cy="476250"/>
          </a:xfrm>
        </p:spPr>
        <p:txBody>
          <a:bodyPr/>
          <a:lstStyle/>
          <a:p>
            <a:endParaRPr lang="nl-NL" dirty="0"/>
          </a:p>
        </p:txBody>
      </p:sp>
      <p:pic>
        <p:nvPicPr>
          <p:cNvPr id="10" name="Picture 2" descr="P:\Universiteit Twente\Verkenningsfase 2008\Information Technology\Specifications\Logoset Universiteit Twente\04-07-09 Universiteit Twente Logoset ENG NL\Universiteit Twente Logoset ENG NL\RGB\WMF\UT_Logo_Black_EN.WM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664" y="6333197"/>
            <a:ext cx="2019600" cy="401995"/>
          </a:xfrm>
          <a:prstGeom prst="rect">
            <a:avLst/>
          </a:prstGeom>
          <a:noFill/>
        </p:spPr>
      </p:pic>
      <p:pic>
        <p:nvPicPr>
          <p:cNvPr id="11" name="Picture 4" descr="Itc_logo transparant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6225" y="6010275"/>
            <a:ext cx="508000" cy="593725"/>
          </a:xfrm>
          <a:prstGeom prst="rect">
            <a:avLst/>
          </a:prstGeom>
          <a:noFill/>
        </p:spPr>
      </p:pic>
      <p:sp>
        <p:nvSpPr>
          <p:cNvPr id="8" name="Title 3"/>
          <p:cNvSpPr>
            <a:spLocks noGrp="1"/>
          </p:cNvSpPr>
          <p:nvPr>
            <p:ph type="title" hasCustomPrompt="1"/>
          </p:nvPr>
        </p:nvSpPr>
        <p:spPr>
          <a:xfrm>
            <a:off x="1088982" y="396770"/>
            <a:ext cx="7776000" cy="7344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lnSpc>
                <a:spcPts val="2500"/>
              </a:lnSpc>
              <a:spcBef>
                <a:spcPts val="624"/>
              </a:spcBef>
              <a:defRPr sz="2600" cap="all" baseline="0"/>
            </a:lvl1pPr>
          </a:lstStyle>
          <a:p>
            <a:r>
              <a:rPr lang="en-US" dirty="0" smtClean="0"/>
              <a:t>Click here and type the title 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20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435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7575" y="457200"/>
            <a:ext cx="7659688" cy="1066800"/>
          </a:xfrm>
          <a:prstGeom prst="rect">
            <a:avLst/>
          </a:prstGeo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355600">
              <a:defRPr/>
            </a:lvl1pPr>
          </a:lstStyle>
          <a:p>
            <a:pPr lvl="0"/>
            <a:r>
              <a:rPr lang="nl-NL" noProof="0" dirty="0" smtClean="0"/>
              <a:t>Klik om de modelstijlen te bewerken</a:t>
            </a:r>
          </a:p>
          <a:p>
            <a:pPr lvl="1"/>
            <a:r>
              <a:rPr lang="nl-NL" noProof="0" dirty="0" smtClean="0"/>
              <a:t>Tweede niveau</a:t>
            </a:r>
          </a:p>
          <a:p>
            <a:pPr lvl="2"/>
            <a:r>
              <a:rPr lang="nl-NL" noProof="0" dirty="0" smtClean="0"/>
              <a:t>Derde niveau</a:t>
            </a:r>
          </a:p>
          <a:p>
            <a:pPr lvl="3"/>
            <a:r>
              <a:rPr lang="nl-NL" noProof="0" dirty="0" smtClean="0"/>
              <a:t>Vierde niveau</a:t>
            </a:r>
          </a:p>
          <a:p>
            <a:pPr lvl="4"/>
            <a:r>
              <a:rPr lang="nl-NL" noProof="0" dirty="0" smtClean="0"/>
              <a:t>Vijfde niveau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966099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3662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:\Universiteit Twente\Verkenningsfase 2008\Information Technology\Specifications\Logoset Universiteit Twente\04-07-09 Universiteit Twente Logoset ENG NL\Universiteit Twente Logoset ENG NL\RGB\WMF\UT_Logo_Black_EN.WMF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42664" y="6333197"/>
            <a:ext cx="2019600" cy="401995"/>
          </a:xfrm>
          <a:prstGeom prst="rect">
            <a:avLst/>
          </a:prstGeom>
          <a:noFill/>
        </p:spPr>
      </p:pic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80000" y="1577500"/>
            <a:ext cx="7801200" cy="4587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572375" y="6402388"/>
            <a:ext cx="9366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ts val="1500"/>
              </a:lnSpc>
              <a:defRPr sz="1000"/>
            </a:lvl1pPr>
          </a:lstStyle>
          <a:p>
            <a:endParaRPr lang="nl-N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40125" y="6402388"/>
            <a:ext cx="40322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ts val="1500"/>
              </a:lnSpc>
              <a:defRPr sz="1000"/>
            </a:lvl1pPr>
          </a:lstStyle>
          <a:p>
            <a:r>
              <a:rPr lang="en-GB" smtClean="0"/>
              <a:t>CONFERENCE ON LAND POLICY IN AFRICA, Addis Abeba, 2017</a:t>
            </a:r>
            <a:endParaRPr lang="nl-N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09000" y="6400800"/>
            <a:ext cx="37465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ts val="1500"/>
              </a:lnSpc>
              <a:defRPr sz="1000"/>
            </a:lvl1pPr>
          </a:lstStyle>
          <a:p>
            <a:fld id="{D818A380-CEF3-4FA4-B905-6E6A3B62A7C3}" type="slidenum">
              <a:rPr lang="nl-NL"/>
              <a:pPr/>
              <a:t>‹nr.›</a:t>
            </a:fld>
            <a:endParaRPr lang="nl-NL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1080000" y="1272715"/>
            <a:ext cx="8071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nl-NL"/>
          </a:p>
        </p:txBody>
      </p:sp>
      <p:pic>
        <p:nvPicPr>
          <p:cNvPr id="8" name="Picture 4" descr="Itc_logo transparant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6225" y="6010275"/>
            <a:ext cx="508000" cy="5937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6" r:id="rId2"/>
    <p:sldLayoutId id="2147483672" r:id="rId3"/>
    <p:sldLayoutId id="2147483665" r:id="rId4"/>
    <p:sldLayoutId id="2147483650" r:id="rId5"/>
    <p:sldLayoutId id="2147483660" r:id="rId6"/>
    <p:sldLayoutId id="2147483661" r:id="rId7"/>
    <p:sldLayoutId id="2147483667" r:id="rId8"/>
    <p:sldLayoutId id="2147483671" r:id="rId9"/>
    <p:sldLayoutId id="2147483673" r:id="rId10"/>
    <p:sldLayoutId id="2147483674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 Narrow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 Narrow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 Narrow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 Narrow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 Narrow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 Narrow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 Narrow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 Narrow" pitchFamily="34" charset="0"/>
        </a:defRPr>
      </a:lvl9pPr>
    </p:titleStyle>
    <p:bodyStyle>
      <a:lvl1pPr marL="255588" indent="-255588" algn="l" defTabSz="238125" rtl="0" eaLnBrk="1" fontAlgn="base" hangingPunct="1">
        <a:lnSpc>
          <a:spcPts val="25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538163" indent="-280988" algn="l" defTabSz="238125" rtl="0" eaLnBrk="1" fontAlgn="base" hangingPunct="1">
        <a:lnSpc>
          <a:spcPts val="25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2pPr>
      <a:lvl3pPr marL="801688" indent="-238125" algn="l" defTabSz="238125" rtl="0" eaLnBrk="1" fontAlgn="base" hangingPunct="1">
        <a:lnSpc>
          <a:spcPts val="25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077913" indent="-250825" algn="l" defTabSz="238125" rtl="0" eaLnBrk="1" fontAlgn="base" hangingPunct="1">
        <a:lnSpc>
          <a:spcPts val="25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344613" indent="-255588" algn="l" defTabSz="238125" rtl="0" eaLnBrk="1" fontAlgn="base" hangingPunct="1">
        <a:lnSpc>
          <a:spcPts val="25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1801813" indent="-255588" algn="l" defTabSz="238125" rtl="0" eaLnBrk="1" fontAlgn="base" hangingPunct="1">
        <a:lnSpc>
          <a:spcPts val="25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sz="1700">
          <a:solidFill>
            <a:schemeClr val="tx1"/>
          </a:solidFill>
          <a:latin typeface="+mn-lt"/>
        </a:defRPr>
      </a:lvl6pPr>
      <a:lvl7pPr marL="2259013" indent="-255588" algn="l" defTabSz="238125" rtl="0" eaLnBrk="1" fontAlgn="base" hangingPunct="1">
        <a:lnSpc>
          <a:spcPts val="25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sz="1700">
          <a:solidFill>
            <a:schemeClr val="tx1"/>
          </a:solidFill>
          <a:latin typeface="+mn-lt"/>
        </a:defRPr>
      </a:lvl7pPr>
      <a:lvl8pPr marL="2716213" indent="-255588" algn="l" defTabSz="238125" rtl="0" eaLnBrk="1" fontAlgn="base" hangingPunct="1">
        <a:lnSpc>
          <a:spcPts val="25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sz="1700">
          <a:solidFill>
            <a:schemeClr val="tx1"/>
          </a:solidFill>
          <a:latin typeface="+mn-lt"/>
        </a:defRPr>
      </a:lvl8pPr>
      <a:lvl9pPr marL="3173413" indent="-255588" algn="l" defTabSz="238125" rtl="0" eaLnBrk="1" fontAlgn="base" hangingPunct="1">
        <a:lnSpc>
          <a:spcPts val="2500"/>
        </a:lnSpc>
        <a:spcBef>
          <a:spcPct val="20000"/>
        </a:spcBef>
        <a:spcAft>
          <a:spcPct val="0"/>
        </a:spcAft>
        <a:buFont typeface="Wingdings" pitchFamily="2" charset="2"/>
        <a:buChar char="§"/>
        <a:defRPr sz="1700">
          <a:solidFill>
            <a:schemeClr val="tx1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051720" y="1656705"/>
            <a:ext cx="6318970" cy="1470025"/>
          </a:xfrm>
        </p:spPr>
        <p:txBody>
          <a:bodyPr/>
          <a:lstStyle/>
          <a:p>
            <a:r>
              <a:rPr lang="en-US" dirty="0" err="1" smtClean="0"/>
              <a:t>ScaLING</a:t>
            </a:r>
            <a:r>
              <a:rPr lang="en-US" dirty="0" smtClean="0"/>
              <a:t> UP PRO-POOR LAND RECORDATION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051720" y="3284984"/>
            <a:ext cx="6320449" cy="1101725"/>
          </a:xfrm>
        </p:spPr>
        <p:txBody>
          <a:bodyPr/>
          <a:lstStyle/>
          <a:p>
            <a:r>
              <a:rPr lang="en-GB" b="1" dirty="0"/>
              <a:t>findings and consequences of three </a:t>
            </a:r>
            <a:r>
              <a:rPr lang="en-GB" b="1" dirty="0" err="1" smtClean="0"/>
              <a:t>peri</a:t>
            </a:r>
            <a:r>
              <a:rPr lang="en-GB" b="1" dirty="0" smtClean="0"/>
              <a:t>-urban cases from sub-Saharan Africa</a:t>
            </a:r>
          </a:p>
          <a:p>
            <a:endParaRPr lang="nl-NL" b="1" dirty="0"/>
          </a:p>
          <a:p>
            <a:r>
              <a:rPr lang="nl-NL" b="1" dirty="0" smtClean="0"/>
              <a:t>Paul van Asperen</a:t>
            </a:r>
          </a:p>
          <a:p>
            <a:r>
              <a:rPr lang="nl-NL" b="1" dirty="0" smtClean="0"/>
              <a:t>Jaap Zevenbergen</a:t>
            </a:r>
          </a:p>
          <a:p>
            <a:r>
              <a:rPr lang="nl-NL" b="1" dirty="0" smtClean="0"/>
              <a:t>Bob hendriks</a:t>
            </a:r>
          </a:p>
          <a:p>
            <a:endParaRPr lang="nl-NL" b="1" dirty="0"/>
          </a:p>
          <a:p>
            <a:r>
              <a:rPr lang="en-GB" sz="1400" b="1" dirty="0"/>
              <a:t>CONFERENCE ON LAND POLICY IN </a:t>
            </a:r>
            <a:r>
              <a:rPr lang="en-GB" sz="1400" b="1" dirty="0" smtClean="0"/>
              <a:t>AFRICA, Addis </a:t>
            </a:r>
            <a:r>
              <a:rPr lang="en-GB" sz="1400" b="1" dirty="0" err="1" smtClean="0"/>
              <a:t>abeba</a:t>
            </a:r>
            <a:r>
              <a:rPr lang="en-GB" sz="1400" b="1" dirty="0" smtClean="0"/>
              <a:t>, 14-17 November 2017</a:t>
            </a:r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Pro-poor land recordation tool</a:t>
            </a:r>
          </a:p>
          <a:p>
            <a:r>
              <a:rPr lang="en-US" dirty="0" smtClean="0"/>
              <a:t>11 design elements</a:t>
            </a:r>
          </a:p>
          <a:p>
            <a:r>
              <a:rPr lang="en-US" dirty="0" smtClean="0"/>
              <a:t>Case studies</a:t>
            </a:r>
          </a:p>
          <a:p>
            <a:r>
              <a:rPr lang="en-US" dirty="0" smtClean="0"/>
              <a:t>Findings: exploring 3 design elements</a:t>
            </a:r>
          </a:p>
          <a:p>
            <a:r>
              <a:rPr lang="en-US" dirty="0" smtClean="0"/>
              <a:t>Conclusions and recommendations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CONFERENCE ON LAND POLICY IN AFRICA, Addis </a:t>
            </a:r>
            <a:r>
              <a:rPr lang="en-GB" dirty="0" err="1" smtClean="0"/>
              <a:t>Abeba</a:t>
            </a:r>
            <a:r>
              <a:rPr lang="en-GB" dirty="0" smtClean="0"/>
              <a:t>, 2017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A380-CEF3-4FA4-B905-6E6A3B62A7C3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45601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Pro-</a:t>
            </a:r>
            <a:r>
              <a:rPr lang="nl-NL" dirty="0" err="1" smtClean="0"/>
              <a:t>poor</a:t>
            </a:r>
            <a:r>
              <a:rPr lang="nl-NL" dirty="0" smtClean="0"/>
              <a:t> land </a:t>
            </a:r>
            <a:r>
              <a:rPr lang="nl-NL" dirty="0" err="1" smtClean="0"/>
              <a:t>recordation</a:t>
            </a:r>
            <a:r>
              <a:rPr lang="nl-NL" dirty="0" smtClean="0"/>
              <a:t> tool (PPLRT)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2012: Release of GLTN Pro-Poor Land Recordation Tool: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A set </a:t>
            </a:r>
            <a:r>
              <a:rPr lang="en-GB" dirty="0"/>
              <a:t>of design principles for establishing and maintaining land records for improved protection and access to land for a community’s poorest </a:t>
            </a:r>
            <a:r>
              <a:rPr lang="en-GB" dirty="0" smtClean="0"/>
              <a:t>members.</a:t>
            </a:r>
          </a:p>
          <a:p>
            <a:pPr marL="0" indent="0">
              <a:lnSpc>
                <a:spcPct val="100000"/>
              </a:lnSpc>
              <a:buNone/>
            </a:pPr>
            <a:endParaRPr lang="en-GB" sz="800" dirty="0" smtClean="0"/>
          </a:p>
          <a:p>
            <a:r>
              <a:rPr lang="en-GB" dirty="0" smtClean="0"/>
              <a:t>2013-2015: Further refinement of PPLRT under GLTN Partnership Land Tool Development Project: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Unpacking the broad notion of ‘community’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4 rural cases</a:t>
            </a:r>
            <a:r>
              <a:rPr lang="en-GB" dirty="0"/>
              <a:t> </a:t>
            </a:r>
            <a:r>
              <a:rPr lang="en-GB" dirty="0" smtClean="0"/>
              <a:t>(Tanzania, Kenya, Uganda, Mexico) </a:t>
            </a:r>
          </a:p>
          <a:p>
            <a:pPr marL="0" indent="0">
              <a:lnSpc>
                <a:spcPct val="100000"/>
              </a:lnSpc>
              <a:buNone/>
            </a:pPr>
            <a:endParaRPr lang="en-GB" sz="800" dirty="0" smtClean="0"/>
          </a:p>
          <a:p>
            <a:r>
              <a:rPr lang="en-GB" dirty="0" smtClean="0"/>
              <a:t>2017: Does PPLRT withstand (</a:t>
            </a:r>
            <a:r>
              <a:rPr lang="en-GB" dirty="0" err="1" smtClean="0"/>
              <a:t>peri</a:t>
            </a:r>
            <a:r>
              <a:rPr lang="en-GB" dirty="0" smtClean="0"/>
              <a:t>-</a:t>
            </a:r>
            <a:r>
              <a:rPr lang="en-GB" dirty="0" smtClean="0"/>
              <a:t>)urban </a:t>
            </a:r>
            <a:r>
              <a:rPr lang="en-GB" dirty="0" smtClean="0"/>
              <a:t>dynamics?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3 (</a:t>
            </a:r>
            <a:r>
              <a:rPr lang="en-GB" dirty="0" err="1" smtClean="0"/>
              <a:t>peri</a:t>
            </a:r>
            <a:r>
              <a:rPr lang="en-GB" dirty="0" smtClean="0"/>
              <a:t>-</a:t>
            </a:r>
            <a:r>
              <a:rPr lang="en-GB" dirty="0" smtClean="0"/>
              <a:t>)urban </a:t>
            </a:r>
            <a:r>
              <a:rPr lang="en-GB" dirty="0" smtClean="0"/>
              <a:t>cases (Namibia, Zambia, Botswana)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CONFERENCE ON LAND POLICY IN AFRICA, Addis Abeba, 2017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A380-CEF3-4FA4-B905-6E6A3B62A7C3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4569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11 design elements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1080000" y="1433484"/>
            <a:ext cx="7801200" cy="4803828"/>
          </a:xfrm>
        </p:spPr>
        <p:txBody>
          <a:bodyPr/>
          <a:lstStyle/>
          <a:p>
            <a:pPr lvl="0"/>
            <a:r>
              <a:rPr lang="en-GB" dirty="0"/>
              <a:t>Apply macro and micro political-economy analysis</a:t>
            </a:r>
          </a:p>
          <a:p>
            <a:pPr lvl="0"/>
            <a:r>
              <a:rPr lang="en-GB" dirty="0"/>
              <a:t>Enable mobilization</a:t>
            </a:r>
          </a:p>
          <a:p>
            <a:pPr lvl="0"/>
            <a:r>
              <a:rPr lang="en-GB" dirty="0"/>
              <a:t>Build on inclusive community tenure practices</a:t>
            </a:r>
          </a:p>
          <a:p>
            <a:pPr lvl="0"/>
            <a:r>
              <a:rPr lang="en-GB" dirty="0"/>
              <a:t>Introduce acceptable local recognition and a para-legal officer</a:t>
            </a:r>
          </a:p>
          <a:p>
            <a:pPr lvl="0"/>
            <a:r>
              <a:rPr lang="en-GB" dirty="0">
                <a:solidFill>
                  <a:srgbClr val="00B050"/>
                </a:solidFill>
              </a:rPr>
              <a:t>Recordation of all tenure forms</a:t>
            </a:r>
          </a:p>
          <a:p>
            <a:pPr lvl="0"/>
            <a:r>
              <a:rPr lang="en-GB" dirty="0"/>
              <a:t>Joint inspection of land records</a:t>
            </a:r>
          </a:p>
          <a:p>
            <a:pPr lvl="0"/>
            <a:r>
              <a:rPr lang="en-GB" dirty="0">
                <a:solidFill>
                  <a:srgbClr val="00B050"/>
                </a:solidFill>
              </a:rPr>
              <a:t>Affordable and accessible dispute resolution</a:t>
            </a:r>
          </a:p>
          <a:p>
            <a:pPr lvl="0"/>
            <a:r>
              <a:rPr lang="en-GB" dirty="0"/>
              <a:t>Land records, indexes and a record keeper for a specified area</a:t>
            </a:r>
          </a:p>
          <a:p>
            <a:pPr lvl="0"/>
            <a:r>
              <a:rPr lang="en-GB" dirty="0">
                <a:solidFill>
                  <a:srgbClr val="00B050"/>
                </a:solidFill>
              </a:rPr>
              <a:t>Multiple sources of evidence and local weighting</a:t>
            </a:r>
          </a:p>
          <a:p>
            <a:pPr lvl="0"/>
            <a:r>
              <a:rPr lang="en-GB" dirty="0"/>
              <a:t>System ownership and co-management by state and community – as a public good</a:t>
            </a:r>
          </a:p>
          <a:p>
            <a:pPr lvl="0"/>
            <a:r>
              <a:rPr lang="en-GB" dirty="0"/>
              <a:t>Emphasis on continuum of land recording</a:t>
            </a:r>
            <a:r>
              <a:rPr lang="en-GB" dirty="0" smtClean="0"/>
              <a:t>.</a:t>
            </a:r>
          </a:p>
          <a:p>
            <a:pPr lvl="0"/>
            <a:r>
              <a:rPr lang="en-GB" dirty="0" smtClean="0"/>
              <a:t>Evaluation of economic, social and environmental outcomes</a:t>
            </a:r>
            <a:endParaRPr lang="en-GB" dirty="0"/>
          </a:p>
          <a:p>
            <a:endParaRPr lang="en-GB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CONFERENCE ON LAND POLICY IN AFRICA, Addis Abeba, 2017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A380-CEF3-4FA4-B905-6E6A3B62A7C3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7725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Case studies</a:t>
            </a:r>
            <a:endParaRPr lang="en-GB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CONFERENCE ON LAND POLICY IN AFRICA, Addis Abeba, 2017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A380-CEF3-4FA4-B905-6E6A3B62A7C3}" type="slidenum">
              <a:rPr lang="nl-NL" smtClean="0"/>
              <a:pPr/>
              <a:t>5</a:t>
            </a:fld>
            <a:endParaRPr lang="nl-NL"/>
          </a:p>
        </p:txBody>
      </p:sp>
      <p:pic>
        <p:nvPicPr>
          <p:cNvPr id="6" name="Picture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338355"/>
            <a:ext cx="5152332" cy="4908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3232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Characteristics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 smtClean="0"/>
              <a:t>Peri-</a:t>
            </a:r>
            <a:r>
              <a:rPr lang="nl-NL" dirty="0" err="1" smtClean="0"/>
              <a:t>urban</a:t>
            </a:r>
            <a:r>
              <a:rPr lang="nl-NL" dirty="0" smtClean="0"/>
              <a:t> </a:t>
            </a:r>
            <a:r>
              <a:rPr lang="nl-NL" dirty="0" err="1" smtClean="0"/>
              <a:t>settlements</a:t>
            </a:r>
            <a:r>
              <a:rPr lang="nl-NL" dirty="0" smtClean="0"/>
              <a:t> 20,000 – 50,000 </a:t>
            </a:r>
            <a:r>
              <a:rPr lang="nl-NL" dirty="0" err="1" smtClean="0"/>
              <a:t>inhabitants</a:t>
            </a:r>
            <a:endParaRPr lang="nl-NL" dirty="0" smtClean="0"/>
          </a:p>
          <a:p>
            <a:r>
              <a:rPr lang="nl-NL" dirty="0" smtClean="0"/>
              <a:t>Both </a:t>
            </a:r>
            <a:r>
              <a:rPr lang="nl-NL" dirty="0" err="1" smtClean="0"/>
              <a:t>customary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statutory</a:t>
            </a:r>
            <a:r>
              <a:rPr lang="nl-NL" dirty="0" smtClean="0"/>
              <a:t> </a:t>
            </a:r>
            <a:r>
              <a:rPr lang="nl-NL" dirty="0" err="1" smtClean="0"/>
              <a:t>influence</a:t>
            </a:r>
            <a:endParaRPr lang="nl-NL" dirty="0" smtClean="0"/>
          </a:p>
          <a:p>
            <a:r>
              <a:rPr lang="nl-NL" dirty="0" err="1" smtClean="0"/>
              <a:t>Recordation</a:t>
            </a:r>
            <a:r>
              <a:rPr lang="nl-NL" dirty="0" smtClean="0"/>
              <a:t> </a:t>
            </a:r>
            <a:r>
              <a:rPr lang="nl-NL" dirty="0" err="1" smtClean="0"/>
              <a:t>through</a:t>
            </a:r>
            <a:r>
              <a:rPr lang="nl-NL" dirty="0" smtClean="0"/>
              <a:t>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 err="1" smtClean="0"/>
              <a:t>Oshakati</a:t>
            </a:r>
            <a:r>
              <a:rPr lang="nl-NL" dirty="0" smtClean="0"/>
              <a:t>: </a:t>
            </a:r>
            <a:r>
              <a:rPr lang="nl-NL" dirty="0" err="1" smtClean="0"/>
              <a:t>Registration</a:t>
            </a:r>
            <a:r>
              <a:rPr lang="nl-NL" dirty="0" smtClean="0"/>
              <a:t> of </a:t>
            </a:r>
            <a:r>
              <a:rPr lang="nl-NL" dirty="0" err="1" smtClean="0"/>
              <a:t>occupation</a:t>
            </a:r>
            <a:endParaRPr lang="nl-NL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 err="1" smtClean="0"/>
              <a:t>Chazanga</a:t>
            </a:r>
            <a:r>
              <a:rPr lang="nl-NL" dirty="0" smtClean="0"/>
              <a:t>: </a:t>
            </a:r>
            <a:r>
              <a:rPr lang="nl-NL" dirty="0" err="1" smtClean="0"/>
              <a:t>Occupancy</a:t>
            </a:r>
            <a:r>
              <a:rPr lang="nl-NL" dirty="0" smtClean="0"/>
              <a:t> </a:t>
            </a:r>
            <a:r>
              <a:rPr lang="nl-NL" dirty="0" err="1" smtClean="0"/>
              <a:t>licences</a:t>
            </a:r>
            <a:r>
              <a:rPr lang="nl-NL" dirty="0" smtClean="0"/>
              <a:t> (</a:t>
            </a:r>
            <a:r>
              <a:rPr lang="nl-NL" dirty="0" err="1" smtClean="0"/>
              <a:t>Housing</a:t>
            </a:r>
            <a:r>
              <a:rPr lang="nl-NL" dirty="0" smtClean="0"/>
              <a:t> </a:t>
            </a:r>
            <a:r>
              <a:rPr lang="nl-NL" dirty="0" smtClean="0"/>
              <a:t>(</a:t>
            </a:r>
            <a:r>
              <a:rPr lang="nl-NL" dirty="0" err="1" smtClean="0"/>
              <a:t>Statutory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Improvement</a:t>
            </a:r>
            <a:r>
              <a:rPr lang="nl-NL" dirty="0" smtClean="0"/>
              <a:t> </a:t>
            </a:r>
            <a:r>
              <a:rPr lang="nl-NL" dirty="0" err="1" smtClean="0"/>
              <a:t>Areas</a:t>
            </a:r>
            <a:r>
              <a:rPr lang="nl-NL" dirty="0" smtClean="0"/>
              <a:t>) </a:t>
            </a:r>
            <a:r>
              <a:rPr lang="nl-NL" dirty="0" smtClean="0"/>
              <a:t>Act,1975)</a:t>
            </a:r>
            <a:endParaRPr lang="nl-NL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 smtClean="0"/>
              <a:t>Peri-</a:t>
            </a:r>
            <a:r>
              <a:rPr lang="nl-NL" dirty="0" err="1" smtClean="0"/>
              <a:t>urban</a:t>
            </a:r>
            <a:r>
              <a:rPr lang="nl-NL" dirty="0" smtClean="0"/>
              <a:t> Gaborone: </a:t>
            </a:r>
            <a:r>
              <a:rPr lang="nl-NL" dirty="0" err="1" smtClean="0"/>
              <a:t>Certificate</a:t>
            </a:r>
            <a:r>
              <a:rPr lang="nl-NL" dirty="0" smtClean="0"/>
              <a:t> of </a:t>
            </a:r>
            <a:r>
              <a:rPr lang="nl-NL" dirty="0" err="1" smtClean="0"/>
              <a:t>customary</a:t>
            </a:r>
            <a:r>
              <a:rPr lang="nl-NL" dirty="0" smtClean="0"/>
              <a:t> land </a:t>
            </a:r>
            <a:r>
              <a:rPr lang="nl-NL" dirty="0" err="1" smtClean="0"/>
              <a:t>grant</a:t>
            </a:r>
            <a:r>
              <a:rPr lang="nl-NL" dirty="0" smtClean="0"/>
              <a:t> (</a:t>
            </a:r>
            <a:r>
              <a:rPr lang="nl-NL" dirty="0" err="1" smtClean="0"/>
              <a:t>Tribal</a:t>
            </a:r>
            <a:r>
              <a:rPr lang="nl-NL" dirty="0" smtClean="0"/>
              <a:t> Land </a:t>
            </a:r>
            <a:r>
              <a:rPr lang="nl-NL" dirty="0" smtClean="0"/>
              <a:t>Act, 1970)</a:t>
            </a:r>
            <a:endParaRPr lang="nl-NL" dirty="0" smtClean="0"/>
          </a:p>
          <a:p>
            <a:endParaRPr lang="nl-NL" dirty="0" smtClean="0"/>
          </a:p>
          <a:p>
            <a:endParaRPr lang="en-GB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CONFERENCE ON LAND POLICY IN AFRICA, Addis Abeba, 2017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A380-CEF3-4FA4-B905-6E6A3B62A7C3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425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smtClean="0"/>
          </a:p>
        </p:txBody>
      </p:sp>
      <p:pic>
        <p:nvPicPr>
          <p:cNvPr id="12291" name="Tijdelijke aanduiding voor inhoud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22422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0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4610100" cy="614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552" y="-27385"/>
            <a:ext cx="4629448" cy="6172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111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27384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98" t="18650" r="23069" b="17941"/>
          <a:stretch/>
        </p:blipFill>
        <p:spPr bwMode="auto">
          <a:xfrm>
            <a:off x="2119" y="4376869"/>
            <a:ext cx="4104456" cy="2448272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hoek 1"/>
          <p:cNvSpPr/>
          <p:nvPr/>
        </p:nvSpPr>
        <p:spPr>
          <a:xfrm>
            <a:off x="899592" y="2780928"/>
            <a:ext cx="1152128" cy="7920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Rechte verbindingslijn 4"/>
          <p:cNvCxnSpPr/>
          <p:nvPr/>
        </p:nvCxnSpPr>
        <p:spPr>
          <a:xfrm flipH="1">
            <a:off x="0" y="3573016"/>
            <a:ext cx="899592" cy="80385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Rechte verbindingslijn 7"/>
          <p:cNvCxnSpPr/>
          <p:nvPr/>
        </p:nvCxnSpPr>
        <p:spPr>
          <a:xfrm>
            <a:off x="2051720" y="3573016"/>
            <a:ext cx="2054855" cy="803853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849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Recordation of all tenure forms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recognition by all stakeholders and subsequent recordation of all existing tenures and </a:t>
            </a:r>
            <a:r>
              <a:rPr lang="en-GB" dirty="0" smtClean="0"/>
              <a:t>rights:</a:t>
            </a:r>
          </a:p>
          <a:p>
            <a:pPr lvl="1"/>
            <a:r>
              <a:rPr lang="nl-NL" dirty="0" err="1" smtClean="0"/>
              <a:t>All</a:t>
            </a:r>
            <a:r>
              <a:rPr lang="nl-NL" dirty="0" smtClean="0"/>
              <a:t> claims</a:t>
            </a:r>
          </a:p>
          <a:p>
            <a:pPr lvl="1"/>
            <a:r>
              <a:rPr lang="nl-NL" dirty="0" err="1" smtClean="0"/>
              <a:t>With</a:t>
            </a:r>
            <a:r>
              <a:rPr lang="nl-NL" dirty="0" smtClean="0"/>
              <a:t> or without </a:t>
            </a:r>
            <a:r>
              <a:rPr lang="nl-NL" dirty="0" err="1" smtClean="0"/>
              <a:t>documents</a:t>
            </a:r>
            <a:endParaRPr lang="nl-NL" dirty="0" smtClean="0"/>
          </a:p>
          <a:p>
            <a:pPr lvl="1"/>
            <a:r>
              <a:rPr lang="nl-NL" dirty="0" err="1" smtClean="0"/>
              <a:t>With</a:t>
            </a:r>
            <a:r>
              <a:rPr lang="nl-NL" dirty="0" smtClean="0"/>
              <a:t> or without official </a:t>
            </a:r>
            <a:r>
              <a:rPr lang="nl-NL" dirty="0" err="1" smtClean="0"/>
              <a:t>certificates</a:t>
            </a:r>
            <a:endParaRPr lang="nl-NL" dirty="0" smtClean="0"/>
          </a:p>
          <a:p>
            <a:pPr marL="257175" lvl="1" indent="0">
              <a:buNone/>
            </a:pPr>
            <a:endParaRPr lang="nl-NL" dirty="0"/>
          </a:p>
          <a:p>
            <a:pPr marL="257175" lvl="1" indent="0">
              <a:buNone/>
            </a:pPr>
            <a:r>
              <a:rPr lang="nl-NL" dirty="0" err="1" smtClean="0"/>
              <a:t>S</a:t>
            </a:r>
            <a:r>
              <a:rPr lang="nl-NL" dirty="0" err="1" smtClean="0"/>
              <a:t>hadow</a:t>
            </a:r>
            <a:r>
              <a:rPr lang="nl-NL" dirty="0" smtClean="0"/>
              <a:t> </a:t>
            </a:r>
            <a:r>
              <a:rPr lang="nl-NL" dirty="0" smtClean="0"/>
              <a:t>registers</a:t>
            </a:r>
            <a:r>
              <a:rPr lang="nl-NL" dirty="0" smtClean="0"/>
              <a:t>:</a:t>
            </a:r>
          </a:p>
          <a:p>
            <a:pPr lvl="1"/>
            <a:r>
              <a:rPr lang="nl-NL" dirty="0" err="1" smtClean="0"/>
              <a:t>Headmen</a:t>
            </a:r>
            <a:r>
              <a:rPr lang="nl-NL" dirty="0" smtClean="0"/>
              <a:t> in </a:t>
            </a:r>
            <a:r>
              <a:rPr lang="nl-NL" dirty="0" err="1" smtClean="0"/>
              <a:t>Oshakati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Namibia</a:t>
            </a:r>
          </a:p>
          <a:p>
            <a:pPr lvl="1"/>
            <a:r>
              <a:rPr lang="nl-NL" dirty="0" err="1" smtClean="0"/>
              <a:t>Saving</a:t>
            </a:r>
            <a:r>
              <a:rPr lang="nl-NL" dirty="0" smtClean="0"/>
              <a:t> </a:t>
            </a:r>
            <a:r>
              <a:rPr lang="nl-NL" dirty="0" err="1" smtClean="0"/>
              <a:t>scheme</a:t>
            </a:r>
            <a:r>
              <a:rPr lang="nl-NL" dirty="0" smtClean="0"/>
              <a:t> in </a:t>
            </a:r>
            <a:r>
              <a:rPr lang="nl-NL" dirty="0" err="1" smtClean="0"/>
              <a:t>Oshakati</a:t>
            </a:r>
            <a:endParaRPr lang="nl-NL" dirty="0"/>
          </a:p>
          <a:p>
            <a:pPr marL="257175" lvl="1" indent="0">
              <a:buNone/>
            </a:pPr>
            <a:r>
              <a:rPr lang="en-GB" dirty="0" smtClean="0"/>
              <a:t>Therefore: ‘unambiguous</a:t>
            </a:r>
            <a:r>
              <a:rPr lang="en-GB" dirty="0"/>
              <a:t>’ recordation 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CONFERENCE ON LAND POLICY IN AFRICA, Addis Abeba, 2017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A380-CEF3-4FA4-B905-6E6A3B62A7C3}" type="slidenum">
              <a:rPr lang="nl-NL" smtClean="0"/>
              <a:pPr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132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Affordable and accessible dispute resolution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PPLRT should result </a:t>
            </a:r>
            <a:r>
              <a:rPr lang="en-GB" dirty="0"/>
              <a:t>in a decrease of land </a:t>
            </a:r>
            <a:r>
              <a:rPr lang="en-GB" dirty="0" smtClean="0"/>
              <a:t>disputes, although the  mechanisms still need to be affordable and accessible.</a:t>
            </a:r>
          </a:p>
          <a:p>
            <a:endParaRPr lang="nl-NL" dirty="0"/>
          </a:p>
          <a:p>
            <a:r>
              <a:rPr lang="nl-NL" dirty="0"/>
              <a:t>People went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various</a:t>
            </a:r>
            <a:r>
              <a:rPr lang="nl-NL" dirty="0"/>
              <a:t> </a:t>
            </a:r>
            <a:r>
              <a:rPr lang="nl-NL" dirty="0" err="1"/>
              <a:t>institutions</a:t>
            </a:r>
            <a:r>
              <a:rPr lang="nl-NL" dirty="0"/>
              <a:t> (in the </a:t>
            </a:r>
            <a:r>
              <a:rPr lang="nl-NL" dirty="0" err="1"/>
              <a:t>neighborhood</a:t>
            </a:r>
            <a:r>
              <a:rPr lang="nl-NL" dirty="0"/>
              <a:t>, at low </a:t>
            </a:r>
            <a:r>
              <a:rPr lang="nl-NL" dirty="0" err="1"/>
              <a:t>cost</a:t>
            </a:r>
            <a:r>
              <a:rPr lang="nl-NL" dirty="0"/>
              <a:t>), </a:t>
            </a:r>
            <a:r>
              <a:rPr lang="nl-NL" dirty="0" err="1"/>
              <a:t>however</a:t>
            </a:r>
            <a:r>
              <a:rPr lang="nl-NL" dirty="0"/>
              <a:t> </a:t>
            </a:r>
            <a:r>
              <a:rPr lang="nl-NL" dirty="0" err="1"/>
              <a:t>they</a:t>
            </a:r>
            <a:r>
              <a:rPr lang="nl-NL" dirty="0"/>
              <a:t> </a:t>
            </a:r>
            <a:r>
              <a:rPr lang="nl-NL" dirty="0" err="1"/>
              <a:t>lacked</a:t>
            </a:r>
            <a:r>
              <a:rPr lang="nl-NL" dirty="0"/>
              <a:t> </a:t>
            </a:r>
            <a:r>
              <a:rPr lang="nl-NL" dirty="0" err="1"/>
              <a:t>knowledge</a:t>
            </a:r>
            <a:r>
              <a:rPr lang="nl-NL" dirty="0"/>
              <a:t> </a:t>
            </a:r>
            <a:r>
              <a:rPr lang="nl-NL" dirty="0" err="1"/>
              <a:t>if</a:t>
            </a:r>
            <a:r>
              <a:rPr lang="nl-NL" dirty="0"/>
              <a:t> </a:t>
            </a:r>
            <a:r>
              <a:rPr lang="nl-NL" dirty="0" err="1"/>
              <a:t>those</a:t>
            </a:r>
            <a:r>
              <a:rPr lang="nl-NL" dirty="0"/>
              <a:t> </a:t>
            </a:r>
            <a:r>
              <a:rPr lang="nl-NL" dirty="0" err="1" smtClean="0"/>
              <a:t>institutions</a:t>
            </a:r>
            <a:r>
              <a:rPr lang="nl-NL" dirty="0" smtClean="0"/>
              <a:t> </a:t>
            </a:r>
            <a:r>
              <a:rPr lang="nl-NL" dirty="0" err="1" smtClean="0"/>
              <a:t>were</a:t>
            </a:r>
            <a:r>
              <a:rPr lang="nl-NL" dirty="0" smtClean="0"/>
              <a:t> </a:t>
            </a:r>
            <a:r>
              <a:rPr lang="nl-NL" dirty="0"/>
              <a:t>the right </a:t>
            </a:r>
            <a:r>
              <a:rPr lang="nl-NL" dirty="0" err="1" smtClean="0"/>
              <a:t>ones</a:t>
            </a:r>
            <a:r>
              <a:rPr lang="nl-NL" dirty="0" smtClean="0"/>
              <a:t>: </a:t>
            </a:r>
            <a:r>
              <a:rPr lang="en-GB" dirty="0" smtClean="0"/>
              <a:t>affordable, accessible and </a:t>
            </a:r>
            <a:r>
              <a:rPr lang="en-GB" dirty="0"/>
              <a:t>‘well-informed’ </a:t>
            </a:r>
            <a:r>
              <a:rPr lang="en-GB" dirty="0" smtClean="0"/>
              <a:t>dispute resolution.</a:t>
            </a:r>
            <a:endParaRPr lang="en-GB" dirty="0"/>
          </a:p>
          <a:p>
            <a:endParaRPr lang="en-GB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CONFERENCE ON LAND POLICY IN AFRICA, Addis Abeba, 2017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A380-CEF3-4FA4-B905-6E6A3B62A7C3}" type="slidenum">
              <a:rPr lang="nl-NL" smtClean="0"/>
              <a:pPr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235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i="1" dirty="0"/>
              <a:t/>
            </a:r>
            <a:br>
              <a:rPr lang="en-GB" i="1" dirty="0"/>
            </a:br>
            <a:r>
              <a:rPr lang="en-GB" dirty="0" smtClean="0"/>
              <a:t>multiple sources and local weighting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</a:t>
            </a:r>
            <a:r>
              <a:rPr lang="en-GB" dirty="0" smtClean="0"/>
              <a:t>eople </a:t>
            </a:r>
            <a:r>
              <a:rPr lang="en-GB" dirty="0"/>
              <a:t>may access land through a variety of channels, with a variety of </a:t>
            </a:r>
            <a:r>
              <a:rPr lang="en-GB" dirty="0" smtClean="0"/>
              <a:t>evidence: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 err="1" smtClean="0"/>
              <a:t>Oshakati</a:t>
            </a:r>
            <a:r>
              <a:rPr lang="nl-NL" dirty="0" smtClean="0"/>
              <a:t>: </a:t>
            </a:r>
            <a:r>
              <a:rPr lang="nl-NL" dirty="0" err="1" smtClean="0"/>
              <a:t>shadow</a:t>
            </a:r>
            <a:r>
              <a:rPr lang="nl-NL" dirty="0" smtClean="0"/>
              <a:t> register</a:t>
            </a:r>
            <a:r>
              <a:rPr lang="en-GB" dirty="0"/>
              <a:t> </a:t>
            </a:r>
            <a:r>
              <a:rPr lang="en-GB" dirty="0" smtClean="0"/>
              <a:t>headman and saving scheme</a:t>
            </a:r>
            <a:endParaRPr lang="en-GB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 err="1" smtClean="0"/>
              <a:t>Chazanga</a:t>
            </a:r>
            <a:r>
              <a:rPr lang="nl-NL" dirty="0" smtClean="0"/>
              <a:t>: </a:t>
            </a:r>
            <a:r>
              <a:rPr lang="nl-NL" dirty="0" err="1"/>
              <a:t>shadow</a:t>
            </a:r>
            <a:r>
              <a:rPr lang="nl-NL" dirty="0"/>
              <a:t> register</a:t>
            </a:r>
            <a:r>
              <a:rPr lang="en-GB" dirty="0"/>
              <a:t> </a:t>
            </a:r>
            <a:r>
              <a:rPr lang="en-GB" dirty="0" smtClean="0"/>
              <a:t>headman, witnesses for transfers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 smtClean="0"/>
              <a:t>Peri-</a:t>
            </a:r>
            <a:r>
              <a:rPr lang="nl-NL" dirty="0" err="1" smtClean="0"/>
              <a:t>urban</a:t>
            </a:r>
            <a:r>
              <a:rPr lang="nl-NL" dirty="0" smtClean="0"/>
              <a:t> Gaborone: </a:t>
            </a:r>
            <a:r>
              <a:rPr lang="nl-NL" dirty="0" err="1" smtClean="0"/>
              <a:t>mapping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imagery</a:t>
            </a:r>
            <a:endParaRPr lang="en-GB" dirty="0"/>
          </a:p>
          <a:p>
            <a:r>
              <a:rPr lang="nl-NL" dirty="0" smtClean="0"/>
              <a:t>No </a:t>
            </a:r>
            <a:r>
              <a:rPr lang="nl-NL" dirty="0" err="1" smtClean="0"/>
              <a:t>regulations</a:t>
            </a:r>
            <a:r>
              <a:rPr lang="nl-NL" dirty="0" smtClean="0"/>
              <a:t> 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smtClean="0"/>
              <a:t>no </a:t>
            </a:r>
            <a:r>
              <a:rPr lang="nl-NL" dirty="0" err="1"/>
              <a:t>evidence</a:t>
            </a:r>
            <a:r>
              <a:rPr lang="nl-NL" dirty="0"/>
              <a:t> </a:t>
            </a:r>
            <a:r>
              <a:rPr lang="nl-NL" dirty="0" smtClean="0"/>
              <a:t>found</a:t>
            </a:r>
            <a:r>
              <a:rPr lang="nl-NL" dirty="0"/>
              <a:t> </a:t>
            </a:r>
            <a:r>
              <a:rPr lang="nl-NL" dirty="0" smtClean="0"/>
              <a:t>on </a:t>
            </a:r>
            <a:r>
              <a:rPr lang="nl-NL" dirty="0" err="1" smtClean="0"/>
              <a:t>how</a:t>
            </a:r>
            <a:r>
              <a:rPr lang="nl-NL" dirty="0" smtClean="0"/>
              <a:t> </a:t>
            </a:r>
            <a:r>
              <a:rPr lang="nl-NL" dirty="0" err="1" smtClean="0"/>
              <a:t>local</a:t>
            </a:r>
            <a:r>
              <a:rPr lang="nl-NL" dirty="0" smtClean="0"/>
              <a:t> </a:t>
            </a:r>
            <a:r>
              <a:rPr lang="nl-NL" dirty="0" err="1" smtClean="0"/>
              <a:t>weighting</a:t>
            </a:r>
            <a:r>
              <a:rPr lang="nl-NL" dirty="0" smtClean="0"/>
              <a:t> was </a:t>
            </a:r>
            <a:r>
              <a:rPr lang="nl-NL" dirty="0" err="1" smtClean="0"/>
              <a:t>executed</a:t>
            </a:r>
            <a:r>
              <a:rPr lang="nl-NL" dirty="0" smtClean="0"/>
              <a:t>. It will be challenging to see how this can be achieved in peri-urban areas: need for show-cases.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CONFERENCE ON LAND POLICY IN AFRICA, Addis Abeba, 2017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A380-CEF3-4FA4-B905-6E6A3B62A7C3}" type="slidenum">
              <a:rPr lang="nl-NL" smtClean="0"/>
              <a:pPr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631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Conclusions</a:t>
            </a:r>
            <a:r>
              <a:rPr lang="nl-NL" dirty="0" smtClean="0"/>
              <a:t> </a:t>
            </a:r>
            <a:r>
              <a:rPr lang="nl-NL" dirty="0" err="1" smtClean="0"/>
              <a:t>and</a:t>
            </a:r>
            <a:r>
              <a:rPr lang="nl-NL" dirty="0" smtClean="0"/>
              <a:t> </a:t>
            </a:r>
            <a:r>
              <a:rPr lang="nl-NL" dirty="0" err="1" smtClean="0"/>
              <a:t>recommendations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The findings in the studied cases </a:t>
            </a:r>
            <a:r>
              <a:rPr lang="en-GB" dirty="0" smtClean="0"/>
              <a:t>largely confirmed </a:t>
            </a:r>
            <a:r>
              <a:rPr lang="en-GB" dirty="0"/>
              <a:t>the validity of the PPRLT design elements in </a:t>
            </a:r>
            <a:r>
              <a:rPr lang="en-GB" dirty="0" err="1"/>
              <a:t>peri</a:t>
            </a:r>
            <a:r>
              <a:rPr lang="en-GB" dirty="0"/>
              <a:t>-urban </a:t>
            </a:r>
            <a:r>
              <a:rPr lang="en-GB" dirty="0" smtClean="0"/>
              <a:t>contexts</a:t>
            </a:r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  <a:p>
            <a:pPr lvl="0"/>
            <a:r>
              <a:rPr lang="en-US" dirty="0" smtClean="0"/>
              <a:t>The co-existence and contestation of customary and statutory authorities lead to two recommendations for refinement: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‘U</a:t>
            </a:r>
            <a:r>
              <a:rPr lang="en-US" dirty="0" err="1" smtClean="0"/>
              <a:t>nambiguous</a:t>
            </a:r>
            <a:r>
              <a:rPr lang="en-US" dirty="0" smtClean="0"/>
              <a:t>’ </a:t>
            </a:r>
            <a:r>
              <a:rPr lang="en-US" dirty="0"/>
              <a:t>recordation of all </a:t>
            </a:r>
            <a:r>
              <a:rPr lang="en-US" dirty="0" smtClean="0"/>
              <a:t>tenures.</a:t>
            </a:r>
            <a:endParaRPr lang="en-GB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Affordable</a:t>
            </a:r>
            <a:r>
              <a:rPr lang="en-GB" dirty="0"/>
              <a:t>, accessible and </a:t>
            </a:r>
            <a:r>
              <a:rPr lang="en-GB" dirty="0" smtClean="0"/>
              <a:t>‘well-informed’ </a:t>
            </a:r>
            <a:r>
              <a:rPr lang="en-GB" dirty="0"/>
              <a:t>dispute </a:t>
            </a:r>
            <a:r>
              <a:rPr lang="en-GB" dirty="0" smtClean="0"/>
              <a:t>resolution.</a:t>
            </a:r>
          </a:p>
          <a:p>
            <a:endParaRPr lang="nl-NL" dirty="0" smtClean="0"/>
          </a:p>
          <a:p>
            <a:r>
              <a:rPr lang="nl-NL" dirty="0" smtClean="0"/>
              <a:t>General </a:t>
            </a:r>
            <a:r>
              <a:rPr lang="nl-NL" dirty="0" err="1" smtClean="0"/>
              <a:t>recommendations</a:t>
            </a:r>
            <a:r>
              <a:rPr lang="nl-NL" dirty="0" smtClean="0"/>
              <a:t>:</a:t>
            </a:r>
            <a:endParaRPr lang="en-GB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 smtClean="0"/>
              <a:t>Para-professional instead off para-legal officer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l-NL" dirty="0" err="1" smtClean="0"/>
              <a:t>Need</a:t>
            </a:r>
            <a:r>
              <a:rPr lang="nl-NL" dirty="0" smtClean="0"/>
              <a:t> </a:t>
            </a:r>
            <a:r>
              <a:rPr lang="nl-NL" dirty="0" err="1" smtClean="0"/>
              <a:t>for</a:t>
            </a:r>
            <a:r>
              <a:rPr lang="nl-NL" dirty="0" smtClean="0"/>
              <a:t> showcases/research on </a:t>
            </a:r>
            <a:r>
              <a:rPr lang="nl-NL" dirty="0" err="1" smtClean="0"/>
              <a:t>local</a:t>
            </a:r>
            <a:r>
              <a:rPr lang="nl-NL" dirty="0" smtClean="0"/>
              <a:t> </a:t>
            </a:r>
            <a:r>
              <a:rPr lang="nl-NL" dirty="0" err="1" smtClean="0"/>
              <a:t>weighting</a:t>
            </a:r>
            <a:endParaRPr lang="en-GB" dirty="0"/>
          </a:p>
          <a:p>
            <a:endParaRPr lang="en-GB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CONFERENCE ON LAND POLICY IN AFRICA, Addis Abeba, 2017</a:t>
            </a: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18A380-CEF3-4FA4-B905-6E6A3B62A7C3}" type="slidenum">
              <a:rPr lang="nl-NL" smtClean="0"/>
              <a:pPr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78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051720" y="1656705"/>
            <a:ext cx="6318970" cy="1470025"/>
          </a:xfrm>
        </p:spPr>
        <p:txBody>
          <a:bodyPr/>
          <a:lstStyle/>
          <a:p>
            <a:r>
              <a:rPr lang="en-US" dirty="0" smtClean="0"/>
              <a:t>Thank you for your attention!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051720" y="3047355"/>
            <a:ext cx="6320449" cy="1101725"/>
          </a:xfrm>
        </p:spPr>
        <p:txBody>
          <a:bodyPr/>
          <a:lstStyle/>
          <a:p>
            <a:r>
              <a:rPr lang="en-US" dirty="0" smtClean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5331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TC 2010">
  <a:themeElements>
    <a:clrScheme name="UT_wit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4B233"/>
      </a:accent1>
      <a:accent2>
        <a:srgbClr val="CF0072"/>
      </a:accent2>
      <a:accent3>
        <a:srgbClr val="FED100"/>
      </a:accent3>
      <a:accent4>
        <a:srgbClr val="0098C3"/>
      </a:accent4>
      <a:accent5>
        <a:srgbClr val="DC0C30"/>
      </a:accent5>
      <a:accent6>
        <a:srgbClr val="006A4D"/>
      </a:accent6>
      <a:hlink>
        <a:srgbClr val="4F2D7F"/>
      </a:hlink>
      <a:folHlink>
        <a:srgbClr val="887B1B"/>
      </a:folHlink>
    </a:clrScheme>
    <a:fontScheme name="Standaardontwerp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5CA440"/>
        </a:accent1>
        <a:accent2>
          <a:srgbClr val="FFD600"/>
        </a:accent2>
        <a:accent3>
          <a:srgbClr val="FFFFFF"/>
        </a:accent3>
        <a:accent4>
          <a:srgbClr val="000000"/>
        </a:accent4>
        <a:accent5>
          <a:srgbClr val="B5CFAF"/>
        </a:accent5>
        <a:accent6>
          <a:srgbClr val="E7C200"/>
        </a:accent6>
        <a:hlink>
          <a:srgbClr val="C40079"/>
        </a:hlink>
        <a:folHlink>
          <a:srgbClr val="0098A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771</TotalTime>
  <Words>704</Words>
  <Application>Microsoft Office PowerPoint</Application>
  <PresentationFormat>Diavoorstelling (4:3)</PresentationFormat>
  <Paragraphs>104</Paragraphs>
  <Slides>14</Slides>
  <Notes>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8" baseType="lpstr">
      <vt:lpstr>Arial</vt:lpstr>
      <vt:lpstr>Arial Narrow</vt:lpstr>
      <vt:lpstr>Wingdings</vt:lpstr>
      <vt:lpstr>ITC 2010</vt:lpstr>
      <vt:lpstr>ScaLING UP PRO-POOR LAND RECORDATION</vt:lpstr>
      <vt:lpstr>introduction</vt:lpstr>
      <vt:lpstr>Pro-poor land recordation tool (PPLRT)</vt:lpstr>
      <vt:lpstr>11 design elements</vt:lpstr>
      <vt:lpstr>Case studies</vt:lpstr>
      <vt:lpstr>Characteristics</vt:lpstr>
      <vt:lpstr>PowerPoint-presentatie</vt:lpstr>
      <vt:lpstr>PowerPoint-presentatie</vt:lpstr>
      <vt:lpstr>PowerPoint-presentatie</vt:lpstr>
      <vt:lpstr>Recordation of all tenure forms</vt:lpstr>
      <vt:lpstr>Affordable and accessible dispute resolution</vt:lpstr>
      <vt:lpstr> multiple sources and local weighting</vt:lpstr>
      <vt:lpstr>Conclusions and recommendations</vt:lpstr>
      <vt:lpstr>Thank you for your attention!</vt:lpstr>
    </vt:vector>
  </TitlesOfParts>
  <Company>ITC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van Rinsum</dc:creator>
  <cp:lastModifiedBy>Paul van</cp:lastModifiedBy>
  <cp:revision>65</cp:revision>
  <dcterms:created xsi:type="dcterms:W3CDTF">2010-09-13T09:12:49Z</dcterms:created>
  <dcterms:modified xsi:type="dcterms:W3CDTF">2017-09-29T07:55:48Z</dcterms:modified>
</cp:coreProperties>
</file>